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51"/>
  </p:handoutMasterIdLst>
  <p:sldIdLst>
    <p:sldId id="512" r:id="rId3"/>
    <p:sldId id="574" r:id="rId4"/>
    <p:sldId id="522" r:id="rId5"/>
    <p:sldId id="575" r:id="rId7"/>
    <p:sldId id="576" r:id="rId8"/>
    <p:sldId id="587" r:id="rId9"/>
    <p:sldId id="583" r:id="rId10"/>
    <p:sldId id="584" r:id="rId11"/>
    <p:sldId id="585" r:id="rId12"/>
    <p:sldId id="588" r:id="rId13"/>
    <p:sldId id="589" r:id="rId14"/>
    <p:sldId id="590" r:id="rId15"/>
    <p:sldId id="1118" r:id="rId16"/>
    <p:sldId id="621" r:id="rId17"/>
    <p:sldId id="591" r:id="rId18"/>
    <p:sldId id="620" r:id="rId19"/>
    <p:sldId id="593" r:id="rId20"/>
    <p:sldId id="1119" r:id="rId21"/>
    <p:sldId id="594" r:id="rId22"/>
    <p:sldId id="1120" r:id="rId23"/>
    <p:sldId id="1123" r:id="rId24"/>
    <p:sldId id="1121" r:id="rId25"/>
    <p:sldId id="1122" r:id="rId26"/>
    <p:sldId id="595" r:id="rId27"/>
    <p:sldId id="622" r:id="rId28"/>
    <p:sldId id="1114" r:id="rId29"/>
    <p:sldId id="1115" r:id="rId30"/>
    <p:sldId id="1116" r:id="rId31"/>
    <p:sldId id="1117" r:id="rId32"/>
    <p:sldId id="596" r:id="rId33"/>
    <p:sldId id="597" r:id="rId34"/>
    <p:sldId id="582" r:id="rId35"/>
    <p:sldId id="598" r:id="rId36"/>
    <p:sldId id="599" r:id="rId37"/>
    <p:sldId id="1163" r:id="rId38"/>
    <p:sldId id="623" r:id="rId39"/>
    <p:sldId id="1175" r:id="rId40"/>
    <p:sldId id="601" r:id="rId41"/>
    <p:sldId id="602" r:id="rId42"/>
    <p:sldId id="603" r:id="rId43"/>
    <p:sldId id="604" r:id="rId44"/>
    <p:sldId id="624" r:id="rId45"/>
    <p:sldId id="606" r:id="rId46"/>
    <p:sldId id="608" r:id="rId47"/>
    <p:sldId id="609" r:id="rId48"/>
    <p:sldId id="626" r:id="rId49"/>
    <p:sldId id="662" r:id="rId50"/>
  </p:sldIdLst>
  <p:sldSz cx="9144000" cy="6858000" type="screen4x3"/>
  <p:notesSz cx="6858000" cy="9144000"/>
  <p:custDataLst>
    <p:tags r:id="rId5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29" userDrawn="1">
          <p15:clr>
            <a:srgbClr val="A4A3A4"/>
          </p15:clr>
        </p15:guide>
        <p15:guide id="2" pos="1882" userDrawn="1">
          <p15:clr>
            <a:srgbClr val="A4A3A4"/>
          </p15:clr>
        </p15:guide>
        <p15:guide id="3" pos="200" userDrawn="1">
          <p15:clr>
            <a:srgbClr val="A4A3A4"/>
          </p15:clr>
        </p15:guide>
        <p15:guide id="4" pos="5488" userDrawn="1">
          <p15:clr>
            <a:srgbClr val="A4A3A4"/>
          </p15:clr>
        </p15:guide>
        <p15:guide id="5" orient="horz" pos="1480" userDrawn="1">
          <p15:clr>
            <a:srgbClr val="A4A3A4"/>
          </p15:clr>
        </p15:guide>
        <p15:guide id="6" orient="horz" pos="799" userDrawn="1">
          <p15:clr>
            <a:srgbClr val="A4A3A4"/>
          </p15:clr>
        </p15:guide>
        <p15:guide id="7" pos="125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n how" initials="ch" lastIdx="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003399"/>
    <a:srgbClr val="000099"/>
    <a:srgbClr val="0033CC"/>
    <a:srgbClr val="3D89BC"/>
    <a:srgbClr val="008EC0"/>
    <a:srgbClr val="0099FF"/>
    <a:srgbClr val="33CCFF"/>
    <a:srgbClr val="E6E6E6"/>
    <a:srgbClr val="EEEE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8759" autoAdjust="0"/>
  </p:normalViewPr>
  <p:slideViewPr>
    <p:cSldViewPr snapToGrid="0" showGuides="1">
      <p:cViewPr varScale="1">
        <p:scale>
          <a:sx n="67" d="100"/>
          <a:sy n="67" d="100"/>
        </p:scale>
        <p:origin x="1284" y="52"/>
      </p:cViewPr>
      <p:guideLst>
        <p:guide orient="horz" pos="4029"/>
        <p:guide pos="1882"/>
        <p:guide pos="200"/>
        <p:guide pos="5488"/>
        <p:guide orient="horz" pos="1480"/>
        <p:guide orient="horz" pos="799"/>
        <p:guide pos="1259"/>
      </p:guideLst>
    </p:cSldViewPr>
  </p:slideViewPr>
  <p:notesTextViewPr>
    <p:cViewPr>
      <p:scale>
        <a:sx n="1" d="1"/>
        <a:sy n="1" d="1"/>
      </p:scale>
      <p:origin x="0" y="0"/>
    </p:cViewPr>
  </p:notesTextViewPr>
  <p:sorterViewPr>
    <p:cViewPr varScale="1">
      <p:scale>
        <a:sx n="1" d="1"/>
        <a:sy n="1" d="1"/>
      </p:scale>
      <p:origin x="0" y="-27870"/>
    </p:cViewPr>
  </p:sorterViewPr>
  <p:notesViewPr>
    <p:cSldViewPr snapToGrid="0" showGuides="1">
      <p:cViewPr varScale="1">
        <p:scale>
          <a:sx n="86" d="100"/>
          <a:sy n="86" d="100"/>
        </p:scale>
        <p:origin x="-3846" y="-90"/>
      </p:cViewPr>
      <p:guideLst>
        <p:guide orient="horz" pos="2889"/>
        <p:guide pos="2158"/>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6" Type="http://schemas.openxmlformats.org/officeDocument/2006/relationships/tags" Target="tags/tag1.xml"/><Relationship Id="rId55" Type="http://schemas.openxmlformats.org/officeDocument/2006/relationships/commentAuthors" Target="commentAuthors.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handoutMaster" Target="handoutMasters/handoutMaster1.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15.vml.rels><?xml version="1.0" encoding="UTF-8" standalone="yes"?>
<Relationships xmlns="http://schemas.openxmlformats.org/package/2006/relationships"><Relationship Id="rId4" Type="http://schemas.openxmlformats.org/officeDocument/2006/relationships/image" Target="../media/image48.wmf"/><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3.vml.rels><?xml version="1.0" encoding="UTF-8" standalone="yes"?>
<Relationships xmlns="http://schemas.openxmlformats.org/package/2006/relationships"><Relationship Id="rId4" Type="http://schemas.openxmlformats.org/officeDocument/2006/relationships/image" Target="../media/image22.wmf"/><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5" Type="http://schemas.openxmlformats.org/officeDocument/2006/relationships/image" Target="../media/image27.wmf"/><Relationship Id="rId4" Type="http://schemas.openxmlformats.org/officeDocument/2006/relationships/image" Target="../media/image26.wmf"/><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9DE7DF6-C895-4E53-B71A-F20B4CC8237B}" type="datetimeFigureOut">
              <a:rPr lang="zh-CN" altLang="en-US" smtClean="0">
                <a:ea typeface="微软雅黑" panose="020B0503020204020204" pitchFamily="34" charset="-122"/>
              </a:rPr>
            </a:fld>
            <a:endParaRPr lang="zh-CN" altLang="en-US">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0D44FD6-F94A-461E-99AC-D29D4ACC8083}" type="slidenum">
              <a:rPr lang="zh-CN" altLang="en-US" smtClean="0">
                <a:ea typeface="微软雅黑" panose="020B0503020204020204" pitchFamily="34" charset="-122"/>
              </a:rPr>
            </a:fld>
            <a:endParaRPr lang="zh-CN" altLang="en-US">
              <a:ea typeface="微软雅黑" panose="020B0503020204020204" pitchFamily="3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微软雅黑" panose="020B0503020204020204" pitchFamily="34" charset="-122"/>
              </a:defRPr>
            </a:lvl1pPr>
          </a:lstStyle>
          <a:p>
            <a:fld id="{422EFC78-32FE-4758-B504-92B4D0B9F0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84C1B800-BCBD-4262-B579-5F77D9EE255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anose="020B0503020204020204" pitchFamily="34" charset="-122"/>
        <a:cs typeface="+mn-cs"/>
      </a:defRPr>
    </a:lvl1pPr>
    <a:lvl2pPr marL="457200" algn="l" defTabSz="914400" rtl="0" eaLnBrk="1" latinLnBrk="0" hangingPunct="1">
      <a:defRPr sz="1200" kern="1200">
        <a:solidFill>
          <a:schemeClr val="tx1"/>
        </a:solidFill>
        <a:latin typeface="+mn-lt"/>
        <a:ea typeface="微软雅黑" panose="020B0503020204020204" pitchFamily="34" charset="-122"/>
        <a:cs typeface="+mn-cs"/>
      </a:defRPr>
    </a:lvl2pPr>
    <a:lvl3pPr marL="914400" algn="l" defTabSz="914400" rtl="0" eaLnBrk="1" latinLnBrk="0" hangingPunct="1">
      <a:defRPr sz="1200" kern="1200">
        <a:solidFill>
          <a:schemeClr val="tx1"/>
        </a:solidFill>
        <a:latin typeface="+mn-lt"/>
        <a:ea typeface="微软雅黑" panose="020B0503020204020204" pitchFamily="34" charset="-122"/>
        <a:cs typeface="+mn-cs"/>
      </a:defRPr>
    </a:lvl3pPr>
    <a:lvl4pPr marL="1371600" algn="l" defTabSz="914400" rtl="0" eaLnBrk="1" latinLnBrk="0" hangingPunct="1">
      <a:defRPr sz="1200" kern="1200">
        <a:solidFill>
          <a:schemeClr val="tx1"/>
        </a:solidFill>
        <a:latin typeface="+mn-lt"/>
        <a:ea typeface="微软雅黑" panose="020B0503020204020204" pitchFamily="34" charset="-122"/>
        <a:cs typeface="+mn-cs"/>
      </a:defRPr>
    </a:lvl4pPr>
    <a:lvl5pPr marL="1828800" algn="l" defTabSz="914400" rtl="0" eaLnBrk="1" latinLnBrk="0" hangingPunct="1">
      <a:defRPr sz="1200" kern="1200">
        <a:solidFill>
          <a:schemeClr val="tx1"/>
        </a:solidFill>
        <a:latin typeface="+mn-lt"/>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84C1B800-BCBD-4262-B579-5F77D9EE255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345E1B-70AA-4D6D-A851-01FA6AD8BF9A}" type="datetime1">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2308F32-F09A-4344-B65D-3757FEAF56B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E695A926-9446-4F62-9ECE-08A9B18F975E}"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2308F32-F09A-4344-B65D-3757FEAF56BD}"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ACDE336F-82DC-4654-9554-07866832948F}"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2308F32-F09A-4344-B65D-3757FEAF56BD}"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FDD3B142-B2B8-4750-964D-A3BDE93F3EF2}"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308F32-F09A-4344-B65D-3757FEAF56BD}"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B1FC838B-5E56-4490-B16F-070FD98B5E3F}"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308F32-F09A-4344-B65D-3757FEAF56BD}"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kumimoji="1" b="1"/>
            </a:lvl1pPr>
          </a:lstStyle>
          <a:p>
            <a:pPr>
              <a:defRPr/>
            </a:pPr>
            <a:fld id="{4C82377E-F97D-47AE-AC5E-84E924FDA804}" type="datetimeFigureOut">
              <a:rPr lang="zh-CN" altLang="en-US"/>
            </a:fld>
            <a:endParaRPr lang="zh-CN" altLang="en-US"/>
          </a:p>
        </p:txBody>
      </p:sp>
      <p:sp>
        <p:nvSpPr>
          <p:cNvPr id="5" name="页脚占位符 4"/>
          <p:cNvSpPr>
            <a:spLocks noGrp="1"/>
          </p:cNvSpPr>
          <p:nvPr>
            <p:ph type="ftr" sz="quarter" idx="11"/>
          </p:nvPr>
        </p:nvSpPr>
        <p:spPr/>
        <p:txBody>
          <a:bodyPr/>
          <a:lstStyle>
            <a:lvl1pPr>
              <a:defRPr kumimoji="1" b="1"/>
            </a:lvl1pPr>
          </a:lstStyle>
          <a:p>
            <a:pPr>
              <a:defRPr/>
            </a:pPr>
            <a:endParaRPr lang="zh-CN" altLang="en-US"/>
          </a:p>
        </p:txBody>
      </p:sp>
      <p:sp>
        <p:nvSpPr>
          <p:cNvPr id="6" name="灯片编号占位符 5"/>
          <p:cNvSpPr>
            <a:spLocks noGrp="1"/>
          </p:cNvSpPr>
          <p:nvPr>
            <p:ph type="sldNum" sz="quarter" idx="12"/>
          </p:nvPr>
        </p:nvSpPr>
        <p:spPr/>
        <p:txBody>
          <a:bodyPr/>
          <a:lstStyle>
            <a:lvl1pPr>
              <a:defRPr kumimoji="1" b="1"/>
            </a:lvl1pPr>
          </a:lstStyle>
          <a:p>
            <a:pPr>
              <a:defRPr/>
            </a:pPr>
            <a:fld id="{67C3AAF4-1844-4EEA-8132-22A06EE6489A}" type="slidenum">
              <a:rPr lang="zh-CN" altLang="en-US"/>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kumimoji="1" b="1"/>
            </a:lvl1pPr>
          </a:lstStyle>
          <a:p>
            <a:pPr>
              <a:defRPr/>
            </a:pPr>
            <a:fld id="{8509C01B-2147-4857-BC9C-29BBF313931D}" type="datetimeFigureOut">
              <a:rPr lang="zh-CN" altLang="en-US"/>
            </a:fld>
            <a:endParaRPr lang="zh-CN" altLang="en-US"/>
          </a:p>
        </p:txBody>
      </p:sp>
      <p:sp>
        <p:nvSpPr>
          <p:cNvPr id="5" name="页脚占位符 4"/>
          <p:cNvSpPr>
            <a:spLocks noGrp="1"/>
          </p:cNvSpPr>
          <p:nvPr>
            <p:ph type="ftr" sz="quarter" idx="11"/>
          </p:nvPr>
        </p:nvSpPr>
        <p:spPr/>
        <p:txBody>
          <a:bodyPr/>
          <a:lstStyle>
            <a:lvl1pPr>
              <a:defRPr kumimoji="1" b="1"/>
            </a:lvl1pPr>
          </a:lstStyle>
          <a:p>
            <a:pPr>
              <a:defRPr/>
            </a:pPr>
            <a:endParaRPr lang="zh-CN" altLang="en-US"/>
          </a:p>
        </p:txBody>
      </p:sp>
      <p:sp>
        <p:nvSpPr>
          <p:cNvPr id="6" name="灯片编号占位符 5"/>
          <p:cNvSpPr>
            <a:spLocks noGrp="1"/>
          </p:cNvSpPr>
          <p:nvPr>
            <p:ph type="sldNum" sz="quarter" idx="12"/>
          </p:nvPr>
        </p:nvSpPr>
        <p:spPr/>
        <p:txBody>
          <a:bodyPr/>
          <a:lstStyle>
            <a:lvl1pPr>
              <a:defRPr kumimoji="1" b="1"/>
            </a:lvl1pPr>
          </a:lstStyle>
          <a:p>
            <a:pPr>
              <a:defRPr/>
            </a:pPr>
            <a:fld id="{F9AD98D2-E8AF-49B1-9C8C-175DE0A5BE71}" type="slidenum">
              <a:rPr lang="zh-CN" altLang="en-US"/>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701675" y="233363"/>
            <a:ext cx="7829550" cy="575945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01675" y="233363"/>
            <a:ext cx="7829550" cy="595312"/>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701675" y="1628775"/>
            <a:ext cx="7829550" cy="4364038"/>
          </a:xfrm>
        </p:spPr>
        <p:txBody>
          <a:bodyPr/>
          <a:lstStyle/>
          <a:p>
            <a:pPr lvl="0"/>
            <a:endParaRPr lang="zh-CN" alt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10285" r="15524" b="21730"/>
          <a:stretch>
            <a:fillRect/>
          </a:stretch>
        </p:blipFill>
        <p:spPr>
          <a:xfrm>
            <a:off x="396" y="3389050"/>
            <a:ext cx="9143604" cy="3468950"/>
          </a:xfrm>
          <a:prstGeom prst="rect">
            <a:avLst/>
          </a:prstGeom>
        </p:spPr>
      </p:pic>
      <p:sp>
        <p:nvSpPr>
          <p:cNvPr id="8" name="矩形 7"/>
          <p:cNvSpPr/>
          <p:nvPr userDrawn="1"/>
        </p:nvSpPr>
        <p:spPr>
          <a:xfrm>
            <a:off x="0" y="0"/>
            <a:ext cx="9144000" cy="6858000"/>
          </a:xfrm>
          <a:prstGeom prst="rect">
            <a:avLst/>
          </a:prstGeom>
          <a:solidFill>
            <a:schemeClr val="bg1">
              <a:lumMod val="9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userDrawn="1"/>
        </p:nvSpPr>
        <p:spPr>
          <a:xfrm>
            <a:off x="0" y="0"/>
            <a:ext cx="9144000" cy="101600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9DEBA8EB-3E98-45DF-95F9-20499AB89BB5}"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308F32-F09A-4344-B65D-3757FEAF56BD}"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E974B168-BF23-49EB-A4EA-A33054B30FF3}"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2308F32-F09A-4344-B65D-3757FEAF56B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AF4B3E32-CF70-4BAE-9C47-A15603A9F1F6}" type="datetime1">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2308F32-F09A-4344-B65D-3757FEAF56BD}"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B995835-E83C-4B3D-BEF0-E2AC128A0F5B}" type="datetime1">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2308F32-F09A-4344-B65D-3757FEAF56B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A33AF3-DAC5-4E98-94B6-B2F606A2A076}" type="datetime1">
              <a:rPr lang="zh-CN" altLang="en-US" smtClean="0"/>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308F32-F09A-4344-B65D-3757FEAF56B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10.jpeg"/><Relationship Id="rId8" Type="http://schemas.openxmlformats.org/officeDocument/2006/relationships/image" Target="../media/image9.jpeg"/><Relationship Id="rId7" Type="http://schemas.openxmlformats.org/officeDocument/2006/relationships/image" Target="../media/image8.jpeg"/><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 Id="rId3" Type="http://schemas.openxmlformats.org/officeDocument/2006/relationships/image" Target="../media/image4.jpeg"/><Relationship Id="rId2" Type="http://schemas.openxmlformats.org/officeDocument/2006/relationships/image" Target="../media/image3.png"/><Relationship Id="rId11" Type="http://schemas.openxmlformats.org/officeDocument/2006/relationships/slideLayout" Target="../slideLayouts/slideLayout2.xml"/><Relationship Id="rId10" Type="http://schemas.openxmlformats.org/officeDocument/2006/relationships/image" Target="../media/image11.jpe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3.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image" Target="../media/image18.jpeg"/><Relationship Id="rId2" Type="http://schemas.openxmlformats.org/officeDocument/2006/relationships/image" Target="../media/image3.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3.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3.pn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3.pn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9" Type="http://schemas.openxmlformats.org/officeDocument/2006/relationships/oleObject" Target="../embeddings/oleObject6.bin"/><Relationship Id="rId8" Type="http://schemas.openxmlformats.org/officeDocument/2006/relationships/image" Target="../media/image21.wmf"/><Relationship Id="rId7" Type="http://schemas.openxmlformats.org/officeDocument/2006/relationships/oleObject" Target="../embeddings/oleObject5.bin"/><Relationship Id="rId6" Type="http://schemas.openxmlformats.org/officeDocument/2006/relationships/image" Target="../media/image20.wmf"/><Relationship Id="rId5" Type="http://schemas.openxmlformats.org/officeDocument/2006/relationships/oleObject" Target="../embeddings/oleObject4.bin"/><Relationship Id="rId4" Type="http://schemas.openxmlformats.org/officeDocument/2006/relationships/image" Target="../media/image19.wmf"/><Relationship Id="rId3" Type="http://schemas.openxmlformats.org/officeDocument/2006/relationships/oleObject" Target="../embeddings/oleObject3.bin"/><Relationship Id="rId2" Type="http://schemas.openxmlformats.org/officeDocument/2006/relationships/image" Target="../media/image3.png"/><Relationship Id="rId12" Type="http://schemas.openxmlformats.org/officeDocument/2006/relationships/vmlDrawing" Target="../drawings/vmlDrawing3.vml"/><Relationship Id="rId11" Type="http://schemas.openxmlformats.org/officeDocument/2006/relationships/slideLayout" Target="../slideLayouts/slideLayout10.xml"/><Relationship Id="rId10" Type="http://schemas.openxmlformats.org/officeDocument/2006/relationships/image" Target="../media/image22.wmf"/><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9" Type="http://schemas.openxmlformats.org/officeDocument/2006/relationships/oleObject" Target="../embeddings/oleObject10.bin"/><Relationship Id="rId8" Type="http://schemas.openxmlformats.org/officeDocument/2006/relationships/image" Target="../media/image25.wmf"/><Relationship Id="rId7" Type="http://schemas.openxmlformats.org/officeDocument/2006/relationships/oleObject" Target="../embeddings/oleObject9.bin"/><Relationship Id="rId6" Type="http://schemas.openxmlformats.org/officeDocument/2006/relationships/image" Target="../media/image24.wmf"/><Relationship Id="rId5" Type="http://schemas.openxmlformats.org/officeDocument/2006/relationships/oleObject" Target="../embeddings/oleObject8.bin"/><Relationship Id="rId4" Type="http://schemas.openxmlformats.org/officeDocument/2006/relationships/image" Target="../media/image23.wmf"/><Relationship Id="rId3" Type="http://schemas.openxmlformats.org/officeDocument/2006/relationships/oleObject" Target="../embeddings/oleObject7.bin"/><Relationship Id="rId2" Type="http://schemas.openxmlformats.org/officeDocument/2006/relationships/image" Target="../media/image3.png"/><Relationship Id="rId15" Type="http://schemas.openxmlformats.org/officeDocument/2006/relationships/vmlDrawing" Target="../drawings/vmlDrawing4.vml"/><Relationship Id="rId14" Type="http://schemas.openxmlformats.org/officeDocument/2006/relationships/slideLayout" Target="../slideLayouts/slideLayout10.xml"/><Relationship Id="rId13" Type="http://schemas.openxmlformats.org/officeDocument/2006/relationships/image" Target="../media/image27.wmf"/><Relationship Id="rId12" Type="http://schemas.openxmlformats.org/officeDocument/2006/relationships/oleObject" Target="../embeddings/oleObject12.bin"/><Relationship Id="rId11" Type="http://schemas.openxmlformats.org/officeDocument/2006/relationships/image" Target="../media/image26.wmf"/><Relationship Id="rId10" Type="http://schemas.openxmlformats.org/officeDocument/2006/relationships/oleObject" Target="../embeddings/oleObject11.bin"/><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9" Type="http://schemas.openxmlformats.org/officeDocument/2006/relationships/vmlDrawing" Target="../drawings/vmlDrawing5.vml"/><Relationship Id="rId8" Type="http://schemas.openxmlformats.org/officeDocument/2006/relationships/slideLayout" Target="../slideLayouts/slideLayout10.xml"/><Relationship Id="rId7" Type="http://schemas.openxmlformats.org/officeDocument/2006/relationships/image" Target="../media/image30.wmf"/><Relationship Id="rId6" Type="http://schemas.openxmlformats.org/officeDocument/2006/relationships/oleObject" Target="../embeddings/oleObject14.bin"/><Relationship Id="rId5" Type="http://schemas.openxmlformats.org/officeDocument/2006/relationships/image" Target="../media/image29.wmf"/><Relationship Id="rId4" Type="http://schemas.openxmlformats.org/officeDocument/2006/relationships/oleObject" Target="../embeddings/oleObject13.bin"/><Relationship Id="rId3" Type="http://schemas.openxmlformats.org/officeDocument/2006/relationships/image" Target="../media/image28.png"/><Relationship Id="rId2" Type="http://schemas.openxmlformats.org/officeDocument/2006/relationships/image" Target="../media/image3.png"/><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6" Type="http://schemas.openxmlformats.org/officeDocument/2006/relationships/vmlDrawing" Target="../drawings/vmlDrawing6.vml"/><Relationship Id="rId5" Type="http://schemas.openxmlformats.org/officeDocument/2006/relationships/slideLayout" Target="../slideLayouts/slideLayout10.xml"/><Relationship Id="rId4" Type="http://schemas.openxmlformats.org/officeDocument/2006/relationships/image" Target="../media/image31.emf"/><Relationship Id="rId3" Type="http://schemas.openxmlformats.org/officeDocument/2006/relationships/oleObject" Target="../embeddings/oleObject15.bin"/><Relationship Id="rId2" Type="http://schemas.openxmlformats.org/officeDocument/2006/relationships/image" Target="../media/image3.png"/><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3.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3.png"/><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6" Type="http://schemas.openxmlformats.org/officeDocument/2006/relationships/vmlDrawing" Target="../drawings/vmlDrawing7.vml"/><Relationship Id="rId5" Type="http://schemas.openxmlformats.org/officeDocument/2006/relationships/slideLayout" Target="../slideLayouts/slideLayout10.xml"/><Relationship Id="rId4" Type="http://schemas.openxmlformats.org/officeDocument/2006/relationships/image" Target="../media/image31.emf"/><Relationship Id="rId3" Type="http://schemas.openxmlformats.org/officeDocument/2006/relationships/oleObject" Target="../embeddings/oleObject16.bin"/><Relationship Id="rId2" Type="http://schemas.openxmlformats.org/officeDocument/2006/relationships/image" Target="../media/image3.png"/><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image" Target="../media/image33.emf"/><Relationship Id="rId2" Type="http://schemas.openxmlformats.org/officeDocument/2006/relationships/image" Target="../media/image3.png"/><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7" Type="http://schemas.openxmlformats.org/officeDocument/2006/relationships/vmlDrawing" Target="../drawings/vmlDrawing8.vml"/><Relationship Id="rId6" Type="http://schemas.openxmlformats.org/officeDocument/2006/relationships/slideLayout" Target="../slideLayouts/slideLayout10.xml"/><Relationship Id="rId5" Type="http://schemas.openxmlformats.org/officeDocument/2006/relationships/image" Target="../media/image35.jpeg"/><Relationship Id="rId4" Type="http://schemas.openxmlformats.org/officeDocument/2006/relationships/image" Target="../media/image34.wmf"/><Relationship Id="rId3" Type="http://schemas.openxmlformats.org/officeDocument/2006/relationships/oleObject" Target="../embeddings/oleObject17.bin"/><Relationship Id="rId2" Type="http://schemas.openxmlformats.org/officeDocument/2006/relationships/image" Target="../media/image3.png"/><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7" Type="http://schemas.openxmlformats.org/officeDocument/2006/relationships/vmlDrawing" Target="../drawings/vmlDrawing9.vml"/><Relationship Id="rId6" Type="http://schemas.openxmlformats.org/officeDocument/2006/relationships/slideLayout" Target="../slideLayouts/slideLayout10.xml"/><Relationship Id="rId5" Type="http://schemas.openxmlformats.org/officeDocument/2006/relationships/image" Target="../media/image37.png"/><Relationship Id="rId4" Type="http://schemas.openxmlformats.org/officeDocument/2006/relationships/image" Target="../media/image36.wmf"/><Relationship Id="rId3" Type="http://schemas.openxmlformats.org/officeDocument/2006/relationships/oleObject" Target="../embeddings/oleObject18.bin"/><Relationship Id="rId2" Type="http://schemas.openxmlformats.org/officeDocument/2006/relationships/image" Target="../media/image3.png"/><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6" Type="http://schemas.openxmlformats.org/officeDocument/2006/relationships/vmlDrawing" Target="../drawings/vmlDrawing10.vml"/><Relationship Id="rId5" Type="http://schemas.openxmlformats.org/officeDocument/2006/relationships/slideLayout" Target="../slideLayouts/slideLayout10.xml"/><Relationship Id="rId4" Type="http://schemas.openxmlformats.org/officeDocument/2006/relationships/image" Target="../media/image31.emf"/><Relationship Id="rId3" Type="http://schemas.openxmlformats.org/officeDocument/2006/relationships/oleObject" Target="../embeddings/oleObject19.bin"/><Relationship Id="rId2" Type="http://schemas.openxmlformats.org/officeDocument/2006/relationships/image" Target="../media/image3.png"/><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6" Type="http://schemas.openxmlformats.org/officeDocument/2006/relationships/vmlDrawing" Target="../drawings/vmlDrawing11.vml"/><Relationship Id="rId5" Type="http://schemas.openxmlformats.org/officeDocument/2006/relationships/slideLayout" Target="../slideLayouts/slideLayout10.xml"/><Relationship Id="rId4" Type="http://schemas.openxmlformats.org/officeDocument/2006/relationships/image" Target="../media/image38.wmf"/><Relationship Id="rId3" Type="http://schemas.openxmlformats.org/officeDocument/2006/relationships/oleObject" Target="../embeddings/oleObject20.bin"/><Relationship Id="rId2" Type="http://schemas.openxmlformats.org/officeDocument/2006/relationships/image" Target="../media/image3.png"/><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6" Type="http://schemas.openxmlformats.org/officeDocument/2006/relationships/vmlDrawing" Target="../drawings/vmlDrawing12.vml"/><Relationship Id="rId5" Type="http://schemas.openxmlformats.org/officeDocument/2006/relationships/slideLayout" Target="../slideLayouts/slideLayout10.xml"/><Relationship Id="rId4" Type="http://schemas.openxmlformats.org/officeDocument/2006/relationships/image" Target="../media/image39.wmf"/><Relationship Id="rId3" Type="http://schemas.openxmlformats.org/officeDocument/2006/relationships/oleObject" Target="../embeddings/oleObject21.bin"/><Relationship Id="rId2" Type="http://schemas.openxmlformats.org/officeDocument/2006/relationships/image" Target="../media/image3.png"/><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image" Target="../media/image12.jpeg"/><Relationship Id="rId2" Type="http://schemas.openxmlformats.org/officeDocument/2006/relationships/image" Target="../media/image3.png"/><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3.png"/><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8" Type="http://schemas.openxmlformats.org/officeDocument/2006/relationships/vmlDrawing" Target="../drawings/vmlDrawing13.vml"/><Relationship Id="rId7" Type="http://schemas.openxmlformats.org/officeDocument/2006/relationships/slideLayout" Target="../slideLayouts/slideLayout10.xml"/><Relationship Id="rId6" Type="http://schemas.openxmlformats.org/officeDocument/2006/relationships/image" Target="../media/image41.wmf"/><Relationship Id="rId5" Type="http://schemas.openxmlformats.org/officeDocument/2006/relationships/oleObject" Target="../embeddings/oleObject23.bin"/><Relationship Id="rId4" Type="http://schemas.openxmlformats.org/officeDocument/2006/relationships/image" Target="../media/image40.wmf"/><Relationship Id="rId3" Type="http://schemas.openxmlformats.org/officeDocument/2006/relationships/oleObject" Target="../embeddings/oleObject22.bin"/><Relationship Id="rId2" Type="http://schemas.openxmlformats.org/officeDocument/2006/relationships/image" Target="../media/image3.png"/><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3.png"/><Relationship Id="rId1"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3.png"/><Relationship Id="rId1" Type="http://schemas.openxmlformats.org/officeDocument/2006/relationships/image" Target="../media/image2.png"/></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image" Target="../media/image42.png"/><Relationship Id="rId2" Type="http://schemas.openxmlformats.org/officeDocument/2006/relationships/image" Target="../media/image3.png"/><Relationship Id="rId1"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3.png"/><Relationship Id="rId1" Type="http://schemas.openxmlformats.org/officeDocument/2006/relationships/image" Target="../media/image2.png"/></Relationships>
</file>

<file path=ppt/slides/_rels/slide36.xml.rels><?xml version="1.0" encoding="UTF-8" standalone="yes"?>
<Relationships xmlns="http://schemas.openxmlformats.org/package/2006/relationships"><Relationship Id="rId6" Type="http://schemas.openxmlformats.org/officeDocument/2006/relationships/vmlDrawing" Target="../drawings/vmlDrawing14.vml"/><Relationship Id="rId5" Type="http://schemas.openxmlformats.org/officeDocument/2006/relationships/slideLayout" Target="../slideLayouts/slideLayout10.xml"/><Relationship Id="rId4" Type="http://schemas.openxmlformats.org/officeDocument/2006/relationships/image" Target="../media/image43.emf"/><Relationship Id="rId3" Type="http://schemas.openxmlformats.org/officeDocument/2006/relationships/oleObject" Target="../embeddings/oleObject24.bin"/><Relationship Id="rId2" Type="http://schemas.openxmlformats.org/officeDocument/2006/relationships/image" Target="../media/image3.png"/><Relationship Id="rId1"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3.png"/><Relationship Id="rId1"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3.png"/><Relationship Id="rId1"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1.xml"/><Relationship Id="rId4" Type="http://schemas.openxmlformats.org/officeDocument/2006/relationships/image" Target="../media/image13.emf"/><Relationship Id="rId3" Type="http://schemas.openxmlformats.org/officeDocument/2006/relationships/oleObject" Target="../embeddings/oleObject1.bin"/><Relationship Id="rId2" Type="http://schemas.openxmlformats.org/officeDocument/2006/relationships/image" Target="../media/image3.png"/><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image" Target="../media/image44.png"/><Relationship Id="rId2" Type="http://schemas.openxmlformats.org/officeDocument/2006/relationships/image" Target="../media/image3.png"/><Relationship Id="rId1" Type="http://schemas.openxmlformats.org/officeDocument/2006/relationships/image" Target="../media/image2.png"/></Relationships>
</file>

<file path=ppt/slides/_rels/slide41.xml.rels><?xml version="1.0" encoding="UTF-8" standalone="yes"?>
<Relationships xmlns="http://schemas.openxmlformats.org/package/2006/relationships"><Relationship Id="rId9" Type="http://schemas.openxmlformats.org/officeDocument/2006/relationships/oleObject" Target="../embeddings/oleObject28.bin"/><Relationship Id="rId8" Type="http://schemas.openxmlformats.org/officeDocument/2006/relationships/image" Target="../media/image47.wmf"/><Relationship Id="rId7" Type="http://schemas.openxmlformats.org/officeDocument/2006/relationships/oleObject" Target="../embeddings/oleObject27.bin"/><Relationship Id="rId6" Type="http://schemas.openxmlformats.org/officeDocument/2006/relationships/image" Target="../media/image46.wmf"/><Relationship Id="rId5" Type="http://schemas.openxmlformats.org/officeDocument/2006/relationships/oleObject" Target="../embeddings/oleObject26.bin"/><Relationship Id="rId4" Type="http://schemas.openxmlformats.org/officeDocument/2006/relationships/image" Target="../media/image45.wmf"/><Relationship Id="rId3" Type="http://schemas.openxmlformats.org/officeDocument/2006/relationships/oleObject" Target="../embeddings/oleObject25.bin"/><Relationship Id="rId2" Type="http://schemas.openxmlformats.org/officeDocument/2006/relationships/image" Target="../media/image3.png"/><Relationship Id="rId12" Type="http://schemas.openxmlformats.org/officeDocument/2006/relationships/vmlDrawing" Target="../drawings/vmlDrawing15.vml"/><Relationship Id="rId11" Type="http://schemas.openxmlformats.org/officeDocument/2006/relationships/slideLayout" Target="../slideLayouts/slideLayout10.xml"/><Relationship Id="rId10" Type="http://schemas.openxmlformats.org/officeDocument/2006/relationships/image" Target="../media/image48.wmf"/><Relationship Id="rId1" Type="http://schemas.openxmlformats.org/officeDocument/2006/relationships/image" Target="../media/image2.png"/></Relationships>
</file>

<file path=ppt/slides/_rels/slide42.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image" Target="../media/image49.png"/><Relationship Id="rId2" Type="http://schemas.openxmlformats.org/officeDocument/2006/relationships/image" Target="../media/image3.png"/><Relationship Id="rId1" Type="http://schemas.openxmlformats.org/officeDocument/2006/relationships/image" Target="../media/image2.png"/></Relationships>
</file>

<file path=ppt/slides/_rels/slide43.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image" Target="../media/image50.png"/><Relationship Id="rId2" Type="http://schemas.openxmlformats.org/officeDocument/2006/relationships/image" Target="../media/image3.png"/><Relationship Id="rId1" Type="http://schemas.openxmlformats.org/officeDocument/2006/relationships/image" Target="../media/image2.png"/></Relationships>
</file>

<file path=ppt/slides/_rels/slide44.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image" Target="../media/image51.png"/><Relationship Id="rId2" Type="http://schemas.openxmlformats.org/officeDocument/2006/relationships/image" Target="../media/image3.png"/><Relationship Id="rId1" Type="http://schemas.openxmlformats.org/officeDocument/2006/relationships/image" Target="../media/image2.png"/></Relationships>
</file>

<file path=ppt/slides/_rels/slide45.xml.rels><?xml version="1.0" encoding="UTF-8" standalone="yes"?>
<Relationships xmlns="http://schemas.openxmlformats.org/package/2006/relationships"><Relationship Id="rId6" Type="http://schemas.openxmlformats.org/officeDocument/2006/relationships/vmlDrawing" Target="../drawings/vmlDrawing16.vml"/><Relationship Id="rId5" Type="http://schemas.openxmlformats.org/officeDocument/2006/relationships/slideLayout" Target="../slideLayouts/slideLayout10.xml"/><Relationship Id="rId4" Type="http://schemas.openxmlformats.org/officeDocument/2006/relationships/image" Target="../media/image52.emf"/><Relationship Id="rId3" Type="http://schemas.openxmlformats.org/officeDocument/2006/relationships/oleObject" Target="../embeddings/oleObject29.bin"/><Relationship Id="rId2" Type="http://schemas.openxmlformats.org/officeDocument/2006/relationships/image" Target="../media/image3.png"/><Relationship Id="rId1" Type="http://schemas.openxmlformats.org/officeDocument/2006/relationships/image" Target="../media/image2.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3.png"/><Relationship Id="rId1" Type="http://schemas.openxmlformats.org/officeDocument/2006/relationships/image" Target="../media/image2.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3.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4.jpeg"/><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10.xml"/><Relationship Id="rId4" Type="http://schemas.openxmlformats.org/officeDocument/2006/relationships/image" Target="../media/image17.emf"/><Relationship Id="rId3" Type="http://schemas.openxmlformats.org/officeDocument/2006/relationships/oleObject" Target="../embeddings/oleObject2.bin"/><Relationship Id="rId2" Type="http://schemas.openxmlformats.org/officeDocument/2006/relationships/image" Target="../media/image3.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7143" y="-9147"/>
            <a:ext cx="9158090" cy="3821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6" name="矩形 35"/>
          <p:cNvSpPr/>
          <p:nvPr/>
        </p:nvSpPr>
        <p:spPr>
          <a:xfrm>
            <a:off x="0" y="6669360"/>
            <a:ext cx="9144000" cy="18864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1" name="组合 30"/>
          <p:cNvGrpSpPr/>
          <p:nvPr/>
        </p:nvGrpSpPr>
        <p:grpSpPr>
          <a:xfrm>
            <a:off x="690257" y="966177"/>
            <a:ext cx="7832784" cy="781050"/>
            <a:chOff x="2788580" y="1152524"/>
            <a:chExt cx="3730770" cy="781050"/>
          </a:xfrm>
          <a:solidFill>
            <a:srgbClr val="000066"/>
          </a:solidFill>
        </p:grpSpPr>
        <p:grpSp>
          <p:nvGrpSpPr>
            <p:cNvPr id="34" name="组合 33"/>
            <p:cNvGrpSpPr/>
            <p:nvPr/>
          </p:nvGrpSpPr>
          <p:grpSpPr>
            <a:xfrm>
              <a:off x="2788580" y="1152524"/>
              <a:ext cx="3730770" cy="781050"/>
              <a:chOff x="3725790" y="847725"/>
              <a:chExt cx="3730770" cy="781050"/>
            </a:xfrm>
            <a:grpFill/>
          </p:grpSpPr>
          <p:grpSp>
            <p:nvGrpSpPr>
              <p:cNvPr id="40" name="组合 39"/>
              <p:cNvGrpSpPr/>
              <p:nvPr/>
            </p:nvGrpSpPr>
            <p:grpSpPr>
              <a:xfrm>
                <a:off x="3725790" y="1019175"/>
                <a:ext cx="627135" cy="609600"/>
                <a:chOff x="3725790" y="1019175"/>
                <a:chExt cx="627135" cy="609600"/>
              </a:xfrm>
              <a:grpFill/>
            </p:grpSpPr>
            <p:sp>
              <p:nvSpPr>
                <p:cNvPr id="45" name="任意多边形 44"/>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直角三角形 45"/>
                <p:cNvSpPr/>
                <p:nvPr/>
              </p:nvSpPr>
              <p:spPr>
                <a:xfrm rot="5400000" flipV="1">
                  <a:off x="4181475" y="1457325"/>
                  <a:ext cx="171450" cy="17145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flipH="1">
                <a:off x="6829425" y="1019175"/>
                <a:ext cx="627135" cy="609600"/>
                <a:chOff x="3725790" y="1019175"/>
                <a:chExt cx="627135" cy="609600"/>
              </a:xfrm>
              <a:grpFill/>
            </p:grpSpPr>
            <p:sp>
              <p:nvSpPr>
                <p:cNvPr id="43" name="任意多边形 42"/>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直角三角形 43"/>
                <p:cNvSpPr/>
                <p:nvPr/>
              </p:nvSpPr>
              <p:spPr>
                <a:xfrm rot="5400000" flipV="1">
                  <a:off x="4181475" y="1457325"/>
                  <a:ext cx="171450" cy="17145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2" name="矩形 41"/>
              <p:cNvSpPr/>
              <p:nvPr/>
            </p:nvSpPr>
            <p:spPr>
              <a:xfrm>
                <a:off x="4181475" y="847725"/>
                <a:ext cx="2819400" cy="609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14"/>
            <p:cNvSpPr txBox="1"/>
            <p:nvPr/>
          </p:nvSpPr>
          <p:spPr>
            <a:xfrm>
              <a:off x="4014931" y="1169836"/>
              <a:ext cx="1114119" cy="523220"/>
            </a:xfrm>
            <a:prstGeom prst="rect">
              <a:avLst/>
            </a:prstGeom>
            <a:grpFill/>
          </p:spPr>
          <p:txBody>
            <a:bodyPr wrap="none" rtlCol="0">
              <a:spAutoFit/>
            </a:bodyPr>
            <a:lstStyle/>
            <a:p>
              <a:pPr algn="ctr"/>
              <a:r>
                <a:rPr lang="zh-CN" altLang="en-US" sz="2800" dirty="0">
                  <a:solidFill>
                    <a:schemeClr val="accent4"/>
                  </a:solidFill>
                </a:rPr>
                <a:t>第三章　分类</a:t>
              </a:r>
              <a:endParaRPr lang="zh-CN" altLang="en-US" sz="2800" dirty="0">
                <a:solidFill>
                  <a:schemeClr val="accent4"/>
                </a:solidFill>
              </a:endParaRPr>
            </a:p>
          </p:txBody>
        </p:sp>
      </p:grpSp>
      <p:pic>
        <p:nvPicPr>
          <p:cNvPr id="51" name="27 Imagen"/>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53"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HN" sz="1200" b="1" dirty="0">
                <a:solidFill>
                  <a:schemeClr val="bg1">
                    <a:lumMod val="50000"/>
                  </a:schemeClr>
                </a:solidFill>
              </a:rPr>
              <a:t>56</a:t>
            </a:r>
            <a:endParaRPr lang="en-US" altLang="es-HN" sz="1200" b="1" dirty="0">
              <a:solidFill>
                <a:schemeClr val="bg1">
                  <a:lumMod val="50000"/>
                </a:schemeClr>
              </a:solidFill>
              <a:latin typeface="+mn-lt"/>
            </a:endParaRPr>
          </a:p>
        </p:txBody>
      </p:sp>
      <p:pic>
        <p:nvPicPr>
          <p:cNvPr id="54" name="Imagen 27">
            <a:hlinkClick r:id="" action="ppaction://hlinkshowjump?jump=next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Imagen 28">
            <a:hlinkClick r:id="" action="ppaction://hlinkshowjump?jump=previous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fld>
            <a:endParaRPr lang="zh-CN" altLang="en-US" dirty="0"/>
          </a:p>
        </p:txBody>
      </p:sp>
      <p:sp>
        <p:nvSpPr>
          <p:cNvPr id="73" name="矩形 72"/>
          <p:cNvSpPr/>
          <p:nvPr/>
        </p:nvSpPr>
        <p:spPr>
          <a:xfrm>
            <a:off x="7929" y="38314"/>
            <a:ext cx="877163" cy="300082"/>
          </a:xfrm>
          <a:prstGeom prst="rect">
            <a:avLst/>
          </a:prstGeom>
        </p:spPr>
        <p:txBody>
          <a:bodyPr wrap="none">
            <a:spAutoFit/>
          </a:bodyPr>
          <a:lstStyle/>
          <a:p>
            <a:r>
              <a:rPr lang="zh-CN" altLang="en-US" sz="1350" dirty="0">
                <a:solidFill>
                  <a:schemeClr val="bg1"/>
                </a:solidFill>
              </a:rPr>
              <a:t>数据挖掘</a:t>
            </a:r>
            <a:endParaRPr lang="zh-CN" altLang="en-US" sz="1350" dirty="0">
              <a:solidFill>
                <a:schemeClr val="bg1"/>
              </a:solidFill>
            </a:endParaRPr>
          </a:p>
        </p:txBody>
      </p:sp>
      <p:sp>
        <p:nvSpPr>
          <p:cNvPr id="76" name="矩形 75"/>
          <p:cNvSpPr/>
          <p:nvPr/>
        </p:nvSpPr>
        <p:spPr>
          <a:xfrm>
            <a:off x="508956" y="2080434"/>
            <a:ext cx="8075577" cy="1014730"/>
          </a:xfrm>
          <a:prstGeom prst="rect">
            <a:avLst/>
          </a:prstGeom>
        </p:spPr>
        <p:txBody>
          <a:bodyPr wrap="square">
            <a:spAutoFit/>
          </a:bodyPr>
          <a:lstStyle/>
          <a:p>
            <a:r>
              <a:rPr lang="zh-CN" altLang="zh-CN" sz="2000" dirty="0"/>
              <a:t>目的是分析输入数据，通过</a:t>
            </a:r>
            <a:r>
              <a:rPr lang="zh-CN" altLang="zh-CN" sz="2000" dirty="0">
                <a:solidFill>
                  <a:srgbClr val="FF0000"/>
                </a:solidFill>
              </a:rPr>
              <a:t>训练集中的数据表现出来的特性，为每一个类找到一种准确描述或者模型</a:t>
            </a:r>
            <a:r>
              <a:rPr lang="zh-CN" altLang="zh-CN" sz="2000" dirty="0"/>
              <a:t>。由此生成的类描述用来对未来的测试数据进行分类。</a:t>
            </a:r>
            <a:endParaRPr lang="en-US" altLang="zh-CN" sz="2000" dirty="0"/>
          </a:p>
        </p:txBody>
      </p:sp>
      <p:grpSp>
        <p:nvGrpSpPr>
          <p:cNvPr id="77" name="组合 76"/>
          <p:cNvGrpSpPr/>
          <p:nvPr/>
        </p:nvGrpSpPr>
        <p:grpSpPr>
          <a:xfrm>
            <a:off x="346455" y="3524078"/>
            <a:ext cx="8149845" cy="2517141"/>
            <a:chOff x="232155" y="2872809"/>
            <a:chExt cx="8410192" cy="2597551"/>
          </a:xfrm>
        </p:grpSpPr>
        <p:pic>
          <p:nvPicPr>
            <p:cNvPr id="78" name="图片 77"/>
            <p:cNvPicPr>
              <a:picLocks noChangeAspect="1"/>
            </p:cNvPicPr>
            <p:nvPr/>
          </p:nvPicPr>
          <p:blipFill rotWithShape="1">
            <a:blip r:embed="rId3" cstate="print">
              <a:extLst>
                <a:ext uri="{28A0092B-C50C-407E-A947-70E740481C1C}">
                  <a14:useLocalDpi xmlns:a14="http://schemas.microsoft.com/office/drawing/2010/main" val="0"/>
                </a:ext>
              </a:extLst>
            </a:blip>
            <a:srcRect t="8728"/>
            <a:stretch>
              <a:fillRect/>
            </a:stretch>
          </p:blipFill>
          <p:spPr>
            <a:xfrm>
              <a:off x="5052069" y="4064921"/>
              <a:ext cx="2229415" cy="1405438"/>
            </a:xfrm>
            <a:prstGeom prst="rect">
              <a:avLst/>
            </a:prstGeom>
          </p:spPr>
        </p:pic>
        <p:pic>
          <p:nvPicPr>
            <p:cNvPr id="79" name="图片 78"/>
            <p:cNvPicPr>
              <a:picLocks noChangeAspect="1"/>
            </p:cNvPicPr>
            <p:nvPr/>
          </p:nvPicPr>
          <p:blipFill rotWithShape="1">
            <a:blip r:embed="rId4" cstate="print">
              <a:extLst>
                <a:ext uri="{28A0092B-C50C-407E-A947-70E740481C1C}">
                  <a14:useLocalDpi xmlns:a14="http://schemas.microsoft.com/office/drawing/2010/main" val="0"/>
                </a:ext>
              </a:extLst>
            </a:blip>
            <a:srcRect b="5251"/>
            <a:stretch>
              <a:fillRect/>
            </a:stretch>
          </p:blipFill>
          <p:spPr>
            <a:xfrm>
              <a:off x="6401367" y="2872809"/>
              <a:ext cx="2240980" cy="1194365"/>
            </a:xfrm>
            <a:prstGeom prst="rect">
              <a:avLst/>
            </a:prstGeom>
          </p:spPr>
        </p:pic>
        <p:pic>
          <p:nvPicPr>
            <p:cNvPr id="80" name="图片 79"/>
            <p:cNvPicPr>
              <a:picLocks noChangeAspect="1"/>
            </p:cNvPicPr>
            <p:nvPr/>
          </p:nvPicPr>
          <p:blipFill rotWithShape="1">
            <a:blip r:embed="rId5" cstate="print">
              <a:extLst>
                <a:ext uri="{28A0092B-C50C-407E-A947-70E740481C1C}">
                  <a14:useLocalDpi xmlns:a14="http://schemas.microsoft.com/office/drawing/2010/main" val="0"/>
                </a:ext>
              </a:extLst>
            </a:blip>
            <a:srcRect b="4751"/>
            <a:stretch>
              <a:fillRect/>
            </a:stretch>
          </p:blipFill>
          <p:spPr>
            <a:xfrm>
              <a:off x="4681538" y="2872809"/>
              <a:ext cx="2165313" cy="1194366"/>
            </a:xfrm>
            <a:prstGeom prst="rect">
              <a:avLst/>
            </a:prstGeom>
          </p:spPr>
        </p:pic>
        <p:pic>
          <p:nvPicPr>
            <p:cNvPr id="81" name="图片 80"/>
            <p:cNvPicPr>
              <a:picLocks noChangeAspect="1"/>
            </p:cNvPicPr>
            <p:nvPr/>
          </p:nvPicPr>
          <p:blipFill rotWithShape="1">
            <a:blip r:embed="rId6">
              <a:extLst>
                <a:ext uri="{28A0092B-C50C-407E-A947-70E740481C1C}">
                  <a14:useLocalDpi xmlns:a14="http://schemas.microsoft.com/office/drawing/2010/main" val="0"/>
                </a:ext>
              </a:extLst>
            </a:blip>
            <a:srcRect l="18191" t="4057" r="51147" b="58876"/>
            <a:stretch>
              <a:fillRect/>
            </a:stretch>
          </p:blipFill>
          <p:spPr>
            <a:xfrm>
              <a:off x="232155" y="4067175"/>
              <a:ext cx="2336420" cy="1403185"/>
            </a:xfrm>
            <a:prstGeom prst="rect">
              <a:avLst/>
            </a:prstGeom>
          </p:spPr>
        </p:pic>
        <p:pic>
          <p:nvPicPr>
            <p:cNvPr id="82" name="图片 81"/>
            <p:cNvPicPr>
              <a:picLocks noChangeAspect="1"/>
            </p:cNvPicPr>
            <p:nvPr/>
          </p:nvPicPr>
          <p:blipFill rotWithShape="1">
            <a:blip r:embed="rId7" cstate="print">
              <a:extLst>
                <a:ext uri="{28A0092B-C50C-407E-A947-70E740481C1C}">
                  <a14:useLocalDpi xmlns:a14="http://schemas.microsoft.com/office/drawing/2010/main" val="0"/>
                </a:ext>
              </a:extLst>
            </a:blip>
            <a:srcRect l="46453"/>
            <a:stretch>
              <a:fillRect/>
            </a:stretch>
          </p:blipFill>
          <p:spPr>
            <a:xfrm>
              <a:off x="2581275" y="4067175"/>
              <a:ext cx="1303808" cy="1403185"/>
            </a:xfrm>
            <a:prstGeom prst="rect">
              <a:avLst/>
            </a:prstGeom>
          </p:spPr>
        </p:pic>
        <p:pic>
          <p:nvPicPr>
            <p:cNvPr id="83" name="图片 82"/>
            <p:cNvPicPr>
              <a:picLocks noChangeAspect="1"/>
            </p:cNvPicPr>
            <p:nvPr/>
          </p:nvPicPr>
          <p:blipFill rotWithShape="1">
            <a:blip r:embed="rId8" cstate="print">
              <a:extLst>
                <a:ext uri="{28A0092B-C50C-407E-A947-70E740481C1C}">
                  <a14:useLocalDpi xmlns:a14="http://schemas.microsoft.com/office/drawing/2010/main" val="0"/>
                </a:ext>
              </a:extLst>
            </a:blip>
            <a:srcRect r="45019"/>
            <a:stretch>
              <a:fillRect/>
            </a:stretch>
          </p:blipFill>
          <p:spPr>
            <a:xfrm>
              <a:off x="3885083" y="4065346"/>
              <a:ext cx="1167930" cy="1405013"/>
            </a:xfrm>
            <a:prstGeom prst="rect">
              <a:avLst/>
            </a:prstGeom>
          </p:spPr>
        </p:pic>
        <p:grpSp>
          <p:nvGrpSpPr>
            <p:cNvPr id="84" name="组合 83"/>
            <p:cNvGrpSpPr/>
            <p:nvPr/>
          </p:nvGrpSpPr>
          <p:grpSpPr>
            <a:xfrm>
              <a:off x="6846851" y="4065346"/>
              <a:ext cx="1795495" cy="1405013"/>
              <a:chOff x="6818276" y="4448658"/>
              <a:chExt cx="1795495" cy="1593202"/>
            </a:xfrm>
          </p:grpSpPr>
          <p:sp>
            <p:nvSpPr>
              <p:cNvPr id="90" name="矩形 89"/>
              <p:cNvSpPr/>
              <p:nvPr/>
            </p:nvSpPr>
            <p:spPr>
              <a:xfrm>
                <a:off x="6818276" y="4448658"/>
                <a:ext cx="1795495" cy="159320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a:off x="7252909" y="4694621"/>
                <a:ext cx="975868" cy="10783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TextBox 10"/>
              <p:cNvSpPr>
                <a:spLocks noChangeArrowheads="1"/>
              </p:cNvSpPr>
              <p:nvPr/>
            </p:nvSpPr>
            <p:spPr bwMode="auto">
              <a:xfrm>
                <a:off x="7299391" y="4959346"/>
                <a:ext cx="879837" cy="39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6819" tIns="13409" rIns="26819" bIns="13409">
                <a:spAutoFit/>
              </a:bodyPr>
              <a:lstStyle>
                <a:lvl1pPr>
                  <a:spcBef>
                    <a:spcPct val="20000"/>
                  </a:spcBef>
                  <a:buChar char="•"/>
                  <a:defRPr sz="40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35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30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5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5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More</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85" name="图片 8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32155" y="2872809"/>
              <a:ext cx="1463973" cy="1194366"/>
            </a:xfrm>
            <a:prstGeom prst="rect">
              <a:avLst/>
            </a:prstGeom>
          </p:spPr>
        </p:pic>
        <p:pic>
          <p:nvPicPr>
            <p:cNvPr id="86" name="图片 85"/>
            <p:cNvPicPr>
              <a:picLocks noChangeAspect="1"/>
            </p:cNvPicPr>
            <p:nvPr/>
          </p:nvPicPr>
          <p:blipFill rotWithShape="1">
            <a:blip r:embed="rId10">
              <a:extLst>
                <a:ext uri="{28A0092B-C50C-407E-A947-70E740481C1C}">
                  <a14:useLocalDpi xmlns:a14="http://schemas.microsoft.com/office/drawing/2010/main" val="0"/>
                </a:ext>
              </a:extLst>
            </a:blip>
            <a:srcRect t="21683" r="16096" b="28430"/>
            <a:stretch>
              <a:fillRect/>
            </a:stretch>
          </p:blipFill>
          <p:spPr>
            <a:xfrm>
              <a:off x="1689856" y="2872809"/>
              <a:ext cx="2991682" cy="1193430"/>
            </a:xfrm>
            <a:prstGeom prst="rect">
              <a:avLst/>
            </a:prstGeom>
          </p:spPr>
        </p:pic>
        <p:grpSp>
          <p:nvGrpSpPr>
            <p:cNvPr id="87" name="组合 86"/>
            <p:cNvGrpSpPr/>
            <p:nvPr/>
          </p:nvGrpSpPr>
          <p:grpSpPr>
            <a:xfrm>
              <a:off x="242198" y="3609974"/>
              <a:ext cx="6669086" cy="680898"/>
              <a:chOff x="213623" y="4909745"/>
              <a:chExt cx="6669086" cy="369308"/>
            </a:xfrm>
          </p:grpSpPr>
          <p:sp>
            <p:nvSpPr>
              <p:cNvPr id="88" name="矩形 87"/>
              <p:cNvSpPr/>
              <p:nvPr/>
            </p:nvSpPr>
            <p:spPr>
              <a:xfrm>
                <a:off x="213623" y="4909745"/>
                <a:ext cx="6301478" cy="369308"/>
              </a:xfrm>
              <a:prstGeom prst="rect">
                <a:avLst/>
              </a:prstGeom>
              <a:solidFill>
                <a:schemeClr val="tx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p:cNvSpPr>
                <a:spLocks noChangeArrowheads="1"/>
              </p:cNvSpPr>
              <p:nvPr/>
            </p:nvSpPr>
            <p:spPr bwMode="auto">
              <a:xfrm>
                <a:off x="232672" y="4927169"/>
                <a:ext cx="6650037" cy="234066"/>
              </a:xfrm>
              <a:prstGeom prst="rect">
                <a:avLst/>
              </a:prstGeom>
            </p:spPr>
            <p:txBody>
              <a:bodyPr wrap="square">
                <a:spAutoFit/>
              </a:bodyPr>
              <a:lstStyle/>
              <a:p>
                <a:pPr>
                  <a:lnSpc>
                    <a:spcPct val="150000"/>
                  </a:lnSpc>
                  <a:spcBef>
                    <a:spcPct val="0"/>
                  </a:spcBef>
                </a:pPr>
                <a:endParaRPr lang="en-US" altLang="zh-CN" sz="1600" dirty="0">
                  <a:solidFill>
                    <a:schemeClr val="bg1"/>
                  </a:solidFill>
                  <a:latin typeface="微软雅黑" panose="020B0503020204020204" pitchFamily="34" charset="-122"/>
                  <a:ea typeface="微软雅黑" panose="020B0503020204020204" pitchFamily="34" charset="-122"/>
                </a:endParaRPr>
              </a:p>
            </p:txBody>
          </p:sp>
        </p:grpSp>
      </p:grpSp>
      <p:sp>
        <p:nvSpPr>
          <p:cNvPr id="93" name="矩形 92"/>
          <p:cNvSpPr/>
          <p:nvPr/>
        </p:nvSpPr>
        <p:spPr>
          <a:xfrm>
            <a:off x="508957" y="4391636"/>
            <a:ext cx="5768017" cy="338554"/>
          </a:xfrm>
          <a:prstGeom prst="rect">
            <a:avLst/>
          </a:prstGeom>
        </p:spPr>
        <p:txBody>
          <a:bodyPr wrap="square">
            <a:spAutoFit/>
          </a:bodyPr>
          <a:lstStyle/>
          <a:p>
            <a:r>
              <a:rPr lang="zh-CN" altLang="en-US" sz="1600" dirty="0">
                <a:solidFill>
                  <a:schemeClr val="bg1"/>
                </a:solidFill>
              </a:rPr>
              <a:t>应用市场：</a:t>
            </a:r>
            <a:r>
              <a:rPr lang="zh-CN" altLang="zh-CN" sz="1600" dirty="0">
                <a:solidFill>
                  <a:schemeClr val="bg1"/>
                </a:solidFill>
              </a:rPr>
              <a:t>医疗诊断、人脸检测、故障诊断和故障预警</a:t>
            </a:r>
            <a:r>
              <a:rPr lang="en-US" altLang="zh-CN" sz="1600" dirty="0">
                <a:solidFill>
                  <a:schemeClr val="bg1"/>
                </a:solidFill>
              </a:rPr>
              <a:t> ······</a:t>
            </a:r>
            <a:endParaRPr lang="zh-CN" altLang="en-US" sz="1600" dirty="0">
              <a:solidFill>
                <a:schemeClr val="bg1"/>
              </a:solidFill>
            </a:endParaRPr>
          </a:p>
        </p:txBody>
      </p:sp>
      <p:sp>
        <p:nvSpPr>
          <p:cNvPr id="35" name="矩形 34"/>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2308F32-F09A-4344-B65D-3757FEAF56BD}" type="slidenum">
              <a:rPr lang="zh-CN" altLang="en-US" smtClean="0"/>
            </a:fld>
            <a:endParaRPr lang="zh-CN" altLang="en-US"/>
          </a:p>
        </p:txBody>
      </p:sp>
      <p:sp>
        <p:nvSpPr>
          <p:cNvPr id="3"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4" name="矩形 3"/>
          <p:cNvSpPr/>
          <p:nvPr/>
        </p:nvSpPr>
        <p:spPr>
          <a:xfrm>
            <a:off x="0" y="6669360"/>
            <a:ext cx="9144000" cy="18864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矩形 5"/>
          <p:cNvSpPr/>
          <p:nvPr/>
        </p:nvSpPr>
        <p:spPr>
          <a:xfrm>
            <a:off x="609779" y="1398013"/>
            <a:ext cx="7915326" cy="3969385"/>
          </a:xfrm>
          <a:prstGeom prst="rect">
            <a:avLst/>
          </a:prstGeom>
        </p:spPr>
        <p:txBody>
          <a:bodyPr wrap="square">
            <a:spAutoFit/>
          </a:bodyPr>
          <a:lstStyle/>
          <a:p>
            <a:pPr marL="285750" indent="-285750">
              <a:buFont typeface="Arial" panose="020B0604020202020204" pitchFamily="34" charset="0"/>
              <a:buChar char="•"/>
            </a:pPr>
            <a:r>
              <a:rPr lang="zh-CN" altLang="zh-CN" dirty="0"/>
              <a:t>决策树建树是从经验数据中获取知识，进行机器学习，建立模型或者构造分类器</a:t>
            </a:r>
            <a:endParaRPr lang="zh-CN" altLang="zh-CN" dirty="0"/>
          </a:p>
          <a:p>
            <a:pPr marL="742950" lvl="1" indent="-285750">
              <a:buFont typeface="Arial" panose="020B0604020202020204" pitchFamily="34" charset="0"/>
              <a:buChar char="•"/>
            </a:pPr>
            <a:r>
              <a:rPr lang="zh-CN" altLang="zh-CN" dirty="0"/>
              <a:t>通常又将其分为</a:t>
            </a:r>
            <a:r>
              <a:rPr lang="zh-CN" altLang="zh-CN" dirty="0">
                <a:solidFill>
                  <a:srgbClr val="FF0000"/>
                </a:solidFill>
              </a:rPr>
              <a:t>建树和剪枝</a:t>
            </a:r>
            <a:r>
              <a:rPr lang="zh-CN" altLang="zh-CN" dirty="0"/>
              <a:t>两个部分。</a:t>
            </a:r>
            <a:endParaRPr lang="en-US" altLang="zh-CN" dirty="0"/>
          </a:p>
          <a:p>
            <a:pPr marL="285750" indent="-285750"/>
            <a:r>
              <a:rPr lang="en-US" altLang="zh-CN" dirty="0"/>
              <a:t>    </a:t>
            </a:r>
            <a:endParaRPr lang="en-US" altLang="zh-CN" dirty="0"/>
          </a:p>
          <a:p>
            <a:r>
              <a:rPr lang="en-US" altLang="zh-CN" dirty="0"/>
              <a:t>    </a:t>
            </a:r>
            <a:r>
              <a:rPr lang="zh-CN" altLang="zh-CN" dirty="0"/>
              <a:t>决策树构建的基本步骤</a:t>
            </a:r>
            <a:r>
              <a:rPr lang="zh-CN" altLang="en-US" dirty="0"/>
              <a:t>如下：</a:t>
            </a:r>
            <a:endParaRPr lang="en-US" altLang="zh-CN" dirty="0"/>
          </a:p>
          <a:p>
            <a:endParaRPr lang="en-US" altLang="zh-CN" dirty="0"/>
          </a:p>
          <a:p>
            <a:r>
              <a:rPr lang="en-US" altLang="zh-CN" dirty="0"/>
              <a:t>    1. </a:t>
            </a:r>
            <a:r>
              <a:rPr lang="zh-CN" altLang="zh-CN" dirty="0"/>
              <a:t>开始，所有记录看作一个节点</a:t>
            </a:r>
            <a:r>
              <a:rPr lang="zh-CN" altLang="en-US" dirty="0"/>
              <a:t>。</a:t>
            </a:r>
            <a:endParaRPr lang="en-US" altLang="zh-CN" dirty="0"/>
          </a:p>
          <a:p>
            <a:endParaRPr lang="en-US" altLang="zh-CN" dirty="0"/>
          </a:p>
          <a:p>
            <a:r>
              <a:rPr lang="en-US" altLang="zh-CN" dirty="0"/>
              <a:t>    2. </a:t>
            </a:r>
            <a:r>
              <a:rPr lang="zh-CN" altLang="zh-CN" dirty="0"/>
              <a:t>遍历每个变量的每一种分割方式，找到最好的分割点</a:t>
            </a:r>
            <a:r>
              <a:rPr lang="zh-CN" altLang="en-US" dirty="0"/>
              <a:t>。</a:t>
            </a:r>
            <a:endParaRPr lang="en-US" altLang="zh-CN" dirty="0"/>
          </a:p>
          <a:p>
            <a:endParaRPr lang="en-US" altLang="zh-CN" dirty="0"/>
          </a:p>
          <a:p>
            <a:r>
              <a:rPr lang="en-US" altLang="zh-CN" dirty="0"/>
              <a:t>    3. </a:t>
            </a:r>
            <a:r>
              <a:rPr lang="zh-CN" altLang="zh-CN" dirty="0"/>
              <a:t>分割成多个节点</a:t>
            </a:r>
            <a:r>
              <a:rPr lang="en-US" altLang="zh-CN" dirty="0"/>
              <a:t>N</a:t>
            </a:r>
            <a:r>
              <a:rPr lang="en-US" altLang="zh-CN" baseline="-25000" dirty="0"/>
              <a:t>1</a:t>
            </a:r>
            <a:r>
              <a:rPr lang="zh-CN" altLang="en-US" dirty="0"/>
              <a:t>，</a:t>
            </a:r>
            <a:r>
              <a:rPr lang="en-US" altLang="zh-CN" dirty="0"/>
              <a:t>N</a:t>
            </a:r>
            <a:r>
              <a:rPr lang="en-US" altLang="zh-CN" baseline="-25000" dirty="0"/>
              <a:t>2</a:t>
            </a:r>
            <a:r>
              <a:rPr lang="zh-CN" altLang="en-US" dirty="0"/>
              <a:t>，</a:t>
            </a:r>
            <a:r>
              <a:rPr lang="en-US" altLang="zh-CN" dirty="0"/>
              <a:t>…,N</a:t>
            </a:r>
            <a:r>
              <a:rPr lang="en-US" altLang="zh-CN" baseline="-25000" dirty="0"/>
              <a:t>m</a:t>
            </a:r>
            <a:r>
              <a:rPr lang="zh-CN" altLang="zh-CN" dirty="0"/>
              <a:t>（</a:t>
            </a:r>
            <a:r>
              <a:rPr lang="en-US" altLang="zh-CN" dirty="0"/>
              <a:t>m</a:t>
            </a:r>
            <a:r>
              <a:rPr lang="zh-CN" altLang="zh-CN" dirty="0"/>
              <a:t>的数量与当前的属性相关）</a:t>
            </a:r>
            <a:r>
              <a:rPr lang="zh-CN" altLang="en-US" dirty="0"/>
              <a:t>。</a:t>
            </a:r>
            <a:endParaRPr lang="en-US" altLang="zh-CN" dirty="0"/>
          </a:p>
          <a:p>
            <a:endParaRPr lang="en-US" altLang="zh-CN" dirty="0"/>
          </a:p>
          <a:p>
            <a:r>
              <a:rPr lang="en-US" altLang="zh-CN" dirty="0"/>
              <a:t>    4. </a:t>
            </a:r>
            <a:r>
              <a:rPr lang="zh-CN" altLang="zh-CN" dirty="0"/>
              <a:t>对</a:t>
            </a:r>
            <a:r>
              <a:rPr lang="en-US" altLang="zh-CN" dirty="0"/>
              <a:t>N</a:t>
            </a:r>
            <a:r>
              <a:rPr lang="en-US" altLang="zh-CN" baseline="-25000" dirty="0"/>
              <a:t>1</a:t>
            </a:r>
            <a:r>
              <a:rPr lang="zh-CN" altLang="en-US" dirty="0"/>
              <a:t>，</a:t>
            </a:r>
            <a:r>
              <a:rPr lang="en-US" altLang="zh-CN" dirty="0"/>
              <a:t>N</a:t>
            </a:r>
            <a:r>
              <a:rPr lang="en-US" altLang="zh-CN" baseline="-25000" dirty="0"/>
              <a:t>2</a:t>
            </a:r>
            <a:r>
              <a:rPr lang="zh-CN" altLang="en-US" dirty="0"/>
              <a:t>，</a:t>
            </a:r>
            <a:r>
              <a:rPr lang="en-US" altLang="zh-CN" dirty="0"/>
              <a:t>…,N</a:t>
            </a:r>
            <a:r>
              <a:rPr lang="en-US" altLang="zh-CN" baseline="-25000" dirty="0"/>
              <a:t>m</a:t>
            </a:r>
            <a:r>
              <a:rPr lang="zh-CN" altLang="zh-CN" dirty="0"/>
              <a:t>分别继续执行</a:t>
            </a:r>
            <a:r>
              <a:rPr lang="en-US" altLang="zh-CN" dirty="0"/>
              <a:t>2</a:t>
            </a:r>
            <a:r>
              <a:rPr lang="zh-CN" altLang="zh-CN" dirty="0"/>
              <a:t>～</a:t>
            </a:r>
            <a:r>
              <a:rPr lang="en-US" altLang="zh-CN" dirty="0"/>
              <a:t>3</a:t>
            </a:r>
            <a:r>
              <a:rPr lang="zh-CN" altLang="zh-CN" dirty="0"/>
              <a:t>步，直到每个节点足够“纯”为止。（“纯”的含义是要么全部是“是”，要么全部是“否”）</a:t>
            </a:r>
            <a:r>
              <a:rPr lang="zh-CN" altLang="en-US" dirty="0"/>
              <a:t>。</a:t>
            </a:r>
            <a:endParaRPr lang="en-US" altLang="zh-CN" dirty="0"/>
          </a:p>
        </p:txBody>
      </p:sp>
      <p:sp>
        <p:nvSpPr>
          <p:cNvPr id="7" name="矩形 6"/>
          <p:cNvSpPr/>
          <p:nvPr/>
        </p:nvSpPr>
        <p:spPr>
          <a:xfrm>
            <a:off x="259814" y="874479"/>
            <a:ext cx="2385589" cy="369332"/>
          </a:xfrm>
          <a:prstGeom prst="rect">
            <a:avLst/>
          </a:prstGeom>
        </p:spPr>
        <p:txBody>
          <a:bodyPr wrap="none">
            <a:spAutoFit/>
          </a:bodyPr>
          <a:lstStyle/>
          <a:p>
            <a:r>
              <a:rPr lang="en-US" altLang="zh-CN" dirty="0"/>
              <a:t>3.2.4 </a:t>
            </a:r>
            <a:r>
              <a:rPr lang="zh-CN" altLang="zh-CN" dirty="0"/>
              <a:t>决策树构建步骤</a:t>
            </a:r>
            <a:endParaRPr lang="zh-CN" altLang="zh-CN" dirty="0"/>
          </a:p>
        </p:txBody>
      </p:sp>
      <p:pic>
        <p:nvPicPr>
          <p:cNvPr id="8" name="27 Imagen"/>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10"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ES" sz="1200" b="1" dirty="0">
                <a:solidFill>
                  <a:schemeClr val="bg1">
                    <a:lumMod val="50000"/>
                  </a:schemeClr>
                </a:solidFill>
                <a:latin typeface="+mn-lt"/>
              </a:rPr>
              <a:t>56</a:t>
            </a:r>
            <a:endParaRPr lang="en-US" altLang="es-ES" sz="1200" b="1" dirty="0">
              <a:solidFill>
                <a:schemeClr val="bg1">
                  <a:lumMod val="50000"/>
                </a:schemeClr>
              </a:solidFill>
              <a:latin typeface="+mn-lt"/>
            </a:endParaRPr>
          </a:p>
        </p:txBody>
      </p:sp>
      <p:pic>
        <p:nvPicPr>
          <p:cNvPr id="11" name="Imagen 27">
            <a:hlinkClick r:id="" action="ppaction://hlinkshowjump?jump=next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Imagen 28">
            <a:hlinkClick r:id="" action="ppaction://hlinkshowjump?jump=previous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fld>
            <a:endParaRPr lang="zh-CN" altLang="en-US" dirty="0"/>
          </a:p>
        </p:txBody>
      </p:sp>
      <p:grpSp>
        <p:nvGrpSpPr>
          <p:cNvPr id="14" name="组合 13"/>
          <p:cNvGrpSpPr/>
          <p:nvPr/>
        </p:nvGrpSpPr>
        <p:grpSpPr>
          <a:xfrm>
            <a:off x="-3387" y="-2439"/>
            <a:ext cx="9149172" cy="716845"/>
            <a:chOff x="-3387" y="190175"/>
            <a:chExt cx="9149172" cy="524649"/>
          </a:xfrm>
        </p:grpSpPr>
        <p:sp>
          <p:nvSpPr>
            <p:cNvPr id="15" name="任意多边形 14"/>
            <p:cNvSpPr/>
            <p:nvPr/>
          </p:nvSpPr>
          <p:spPr>
            <a:xfrm>
              <a:off x="6231369" y="214741"/>
              <a:ext cx="2914416" cy="499443"/>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6" name="任意多边形 15"/>
            <p:cNvSpPr/>
            <p:nvPr/>
          </p:nvSpPr>
          <p:spPr>
            <a:xfrm>
              <a:off x="1" y="190175"/>
              <a:ext cx="9143999" cy="506058"/>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7" name="任意多边形 16"/>
            <p:cNvSpPr/>
            <p:nvPr/>
          </p:nvSpPr>
          <p:spPr>
            <a:xfrm>
              <a:off x="-3387" y="190815"/>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18" name="文本框 6"/>
          <p:cNvSpPr txBox="1"/>
          <p:nvPr/>
        </p:nvSpPr>
        <p:spPr>
          <a:xfrm>
            <a:off x="607500" y="177284"/>
            <a:ext cx="1500411" cy="323165"/>
          </a:xfrm>
          <a:prstGeom prst="rect">
            <a:avLst/>
          </a:prstGeom>
          <a:noFill/>
        </p:spPr>
        <p:txBody>
          <a:bodyPr wrap="none" lIns="0" tIns="0" rIns="0" bIns="0" rtlCol="0">
            <a:spAutoFit/>
          </a:bodyPr>
          <a:lstStyle/>
          <a:p>
            <a:r>
              <a:rPr lang="en-US" altLang="zh-CN" sz="2100" b="1" spc="225" dirty="0">
                <a:solidFill>
                  <a:prstClr val="white"/>
                </a:solidFill>
              </a:rPr>
              <a:t>3.2 </a:t>
            </a:r>
            <a:r>
              <a:rPr lang="zh-CN" altLang="en-US" sz="2100" b="1" spc="225" dirty="0">
                <a:solidFill>
                  <a:prstClr val="white"/>
                </a:solidFill>
              </a:rPr>
              <a:t>决策树</a:t>
            </a:r>
            <a:endParaRPr lang="zh-CN" altLang="en-US" sz="2100" b="1" spc="225" dirty="0">
              <a:solidFill>
                <a:prstClr val="white"/>
              </a:solidFill>
            </a:endParaRPr>
          </a:p>
        </p:txBody>
      </p:sp>
      <p:sp>
        <p:nvSpPr>
          <p:cNvPr id="19" name="Freeform 142"/>
          <p:cNvSpPr>
            <a:spLocks noEditPoints="1"/>
          </p:cNvSpPr>
          <p:nvPr/>
        </p:nvSpPr>
        <p:spPr bwMode="auto">
          <a:xfrm>
            <a:off x="126487" y="216716"/>
            <a:ext cx="382471" cy="244300"/>
          </a:xfrm>
          <a:custGeom>
            <a:avLst/>
            <a:gdLst>
              <a:gd name="T0" fmla="*/ 108 w 128"/>
              <a:gd name="T1" fmla="*/ 26 h 88"/>
              <a:gd name="T2" fmla="*/ 75 w 128"/>
              <a:gd name="T3" fmla="*/ 0 h 88"/>
              <a:gd name="T4" fmla="*/ 46 w 128"/>
              <a:gd name="T5" fmla="*/ 15 h 88"/>
              <a:gd name="T6" fmla="*/ 34 w 128"/>
              <a:gd name="T7" fmla="*/ 11 h 88"/>
              <a:gd name="T8" fmla="*/ 15 w 128"/>
              <a:gd name="T9" fmla="*/ 30 h 88"/>
              <a:gd name="T10" fmla="*/ 16 w 128"/>
              <a:gd name="T11" fmla="*/ 35 h 88"/>
              <a:gd name="T12" fmla="*/ 0 w 128"/>
              <a:gd name="T13" fmla="*/ 61 h 88"/>
              <a:gd name="T14" fmla="*/ 27 w 128"/>
              <a:gd name="T15" fmla="*/ 88 h 88"/>
              <a:gd name="T16" fmla="*/ 96 w 128"/>
              <a:gd name="T17" fmla="*/ 88 h 88"/>
              <a:gd name="T18" fmla="*/ 128 w 128"/>
              <a:gd name="T19" fmla="*/ 56 h 88"/>
              <a:gd name="T20" fmla="*/ 108 w 128"/>
              <a:gd name="T21" fmla="*/ 26 h 88"/>
              <a:gd name="T22" fmla="*/ 44 w 128"/>
              <a:gd name="T23" fmla="*/ 50 h 88"/>
              <a:gd name="T24" fmla="*/ 66 w 128"/>
              <a:gd name="T25" fmla="*/ 28 h 88"/>
              <a:gd name="T26" fmla="*/ 80 w 128"/>
              <a:gd name="T27" fmla="*/ 32 h 88"/>
              <a:gd name="T28" fmla="*/ 84 w 128"/>
              <a:gd name="T29" fmla="*/ 28 h 88"/>
              <a:gd name="T30" fmla="*/ 84 w 128"/>
              <a:gd name="T31" fmla="*/ 42 h 88"/>
              <a:gd name="T32" fmla="*/ 70 w 128"/>
              <a:gd name="T33" fmla="*/ 42 h 88"/>
              <a:gd name="T34" fmla="*/ 75 w 128"/>
              <a:gd name="T35" fmla="*/ 37 h 88"/>
              <a:gd name="T36" fmla="*/ 72 w 128"/>
              <a:gd name="T37" fmla="*/ 36 h 88"/>
              <a:gd name="T38" fmla="*/ 66 w 128"/>
              <a:gd name="T39" fmla="*/ 35 h 88"/>
              <a:gd name="T40" fmla="*/ 60 w 128"/>
              <a:gd name="T41" fmla="*/ 36 h 88"/>
              <a:gd name="T42" fmla="*/ 55 w 128"/>
              <a:gd name="T43" fmla="*/ 39 h 88"/>
              <a:gd name="T44" fmla="*/ 52 w 128"/>
              <a:gd name="T45" fmla="*/ 44 h 88"/>
              <a:gd name="T46" fmla="*/ 51 w 128"/>
              <a:gd name="T47" fmla="*/ 50 h 88"/>
              <a:gd name="T48" fmla="*/ 51 w 128"/>
              <a:gd name="T49" fmla="*/ 54 h 88"/>
              <a:gd name="T50" fmla="*/ 44 w 128"/>
              <a:gd name="T51" fmla="*/ 54 h 88"/>
              <a:gd name="T52" fmla="*/ 44 w 128"/>
              <a:gd name="T53" fmla="*/ 50 h 88"/>
              <a:gd name="T54" fmla="*/ 66 w 128"/>
              <a:gd name="T55" fmla="*/ 73 h 88"/>
              <a:gd name="T56" fmla="*/ 53 w 128"/>
              <a:gd name="T57" fmla="*/ 68 h 88"/>
              <a:gd name="T58" fmla="*/ 49 w 128"/>
              <a:gd name="T59" fmla="*/ 73 h 88"/>
              <a:gd name="T60" fmla="*/ 49 w 128"/>
              <a:gd name="T61" fmla="*/ 59 h 88"/>
              <a:gd name="T62" fmla="*/ 62 w 128"/>
              <a:gd name="T63" fmla="*/ 59 h 88"/>
              <a:gd name="T64" fmla="*/ 58 w 128"/>
              <a:gd name="T65" fmla="*/ 64 h 88"/>
              <a:gd name="T66" fmla="*/ 60 w 128"/>
              <a:gd name="T67" fmla="*/ 65 h 88"/>
              <a:gd name="T68" fmla="*/ 66 w 128"/>
              <a:gd name="T69" fmla="*/ 66 h 88"/>
              <a:gd name="T70" fmla="*/ 72 w 128"/>
              <a:gd name="T71" fmla="*/ 65 h 88"/>
              <a:gd name="T72" fmla="*/ 77 w 128"/>
              <a:gd name="T73" fmla="*/ 61 h 88"/>
              <a:gd name="T74" fmla="*/ 81 w 128"/>
              <a:gd name="T75" fmla="*/ 57 h 88"/>
              <a:gd name="T76" fmla="*/ 82 w 128"/>
              <a:gd name="T77" fmla="*/ 50 h 88"/>
              <a:gd name="T78" fmla="*/ 81 w 128"/>
              <a:gd name="T79" fmla="*/ 47 h 88"/>
              <a:gd name="T80" fmla="*/ 89 w 128"/>
              <a:gd name="T81" fmla="*/ 47 h 88"/>
              <a:gd name="T82" fmla="*/ 89 w 128"/>
              <a:gd name="T83" fmla="*/ 50 h 88"/>
              <a:gd name="T84" fmla="*/ 66 w 128"/>
              <a:gd name="T85"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88">
                <a:moveTo>
                  <a:pt x="108" y="26"/>
                </a:moveTo>
                <a:cubicBezTo>
                  <a:pt x="104" y="11"/>
                  <a:pt x="91" y="0"/>
                  <a:pt x="75" y="0"/>
                </a:cubicBezTo>
                <a:cubicBezTo>
                  <a:pt x="63" y="0"/>
                  <a:pt x="52" y="6"/>
                  <a:pt x="46" y="15"/>
                </a:cubicBezTo>
                <a:cubicBezTo>
                  <a:pt x="43" y="13"/>
                  <a:pt x="38" y="11"/>
                  <a:pt x="34" y="11"/>
                </a:cubicBezTo>
                <a:cubicBezTo>
                  <a:pt x="24" y="11"/>
                  <a:pt x="15" y="20"/>
                  <a:pt x="15" y="30"/>
                </a:cubicBezTo>
                <a:cubicBezTo>
                  <a:pt x="15" y="32"/>
                  <a:pt x="16" y="34"/>
                  <a:pt x="16" y="35"/>
                </a:cubicBezTo>
                <a:cubicBezTo>
                  <a:pt x="7" y="40"/>
                  <a:pt x="0" y="49"/>
                  <a:pt x="0" y="61"/>
                </a:cubicBezTo>
                <a:cubicBezTo>
                  <a:pt x="0" y="76"/>
                  <a:pt x="12" y="88"/>
                  <a:pt x="27" y="88"/>
                </a:cubicBezTo>
                <a:cubicBezTo>
                  <a:pt x="96" y="88"/>
                  <a:pt x="96" y="88"/>
                  <a:pt x="96" y="88"/>
                </a:cubicBezTo>
                <a:cubicBezTo>
                  <a:pt x="114" y="88"/>
                  <a:pt x="128" y="74"/>
                  <a:pt x="128" y="56"/>
                </a:cubicBezTo>
                <a:cubicBezTo>
                  <a:pt x="128" y="42"/>
                  <a:pt x="120" y="31"/>
                  <a:pt x="108" y="26"/>
                </a:cubicBezTo>
                <a:close/>
                <a:moveTo>
                  <a:pt x="44" y="50"/>
                </a:moveTo>
                <a:cubicBezTo>
                  <a:pt x="44" y="38"/>
                  <a:pt x="54" y="28"/>
                  <a:pt x="66" y="28"/>
                </a:cubicBezTo>
                <a:cubicBezTo>
                  <a:pt x="71" y="28"/>
                  <a:pt x="76" y="30"/>
                  <a:pt x="80" y="32"/>
                </a:cubicBezTo>
                <a:cubicBezTo>
                  <a:pt x="84" y="28"/>
                  <a:pt x="84" y="28"/>
                  <a:pt x="84" y="28"/>
                </a:cubicBezTo>
                <a:cubicBezTo>
                  <a:pt x="84" y="42"/>
                  <a:pt x="84" y="42"/>
                  <a:pt x="84" y="42"/>
                </a:cubicBezTo>
                <a:cubicBezTo>
                  <a:pt x="70" y="42"/>
                  <a:pt x="70" y="42"/>
                  <a:pt x="70" y="42"/>
                </a:cubicBezTo>
                <a:cubicBezTo>
                  <a:pt x="75" y="37"/>
                  <a:pt x="75" y="37"/>
                  <a:pt x="75" y="37"/>
                </a:cubicBezTo>
                <a:cubicBezTo>
                  <a:pt x="74" y="37"/>
                  <a:pt x="73" y="36"/>
                  <a:pt x="72" y="36"/>
                </a:cubicBezTo>
                <a:cubicBezTo>
                  <a:pt x="70" y="35"/>
                  <a:pt x="68" y="35"/>
                  <a:pt x="66" y="35"/>
                </a:cubicBezTo>
                <a:cubicBezTo>
                  <a:pt x="64" y="35"/>
                  <a:pt x="62" y="35"/>
                  <a:pt x="60" y="36"/>
                </a:cubicBezTo>
                <a:cubicBezTo>
                  <a:pt x="58" y="37"/>
                  <a:pt x="57" y="38"/>
                  <a:pt x="55" y="39"/>
                </a:cubicBezTo>
                <a:cubicBezTo>
                  <a:pt x="54" y="41"/>
                  <a:pt x="53" y="43"/>
                  <a:pt x="52" y="44"/>
                </a:cubicBezTo>
                <a:cubicBezTo>
                  <a:pt x="51" y="46"/>
                  <a:pt x="51" y="48"/>
                  <a:pt x="51" y="50"/>
                </a:cubicBezTo>
                <a:cubicBezTo>
                  <a:pt x="51" y="52"/>
                  <a:pt x="51" y="53"/>
                  <a:pt x="51" y="54"/>
                </a:cubicBezTo>
                <a:cubicBezTo>
                  <a:pt x="44" y="54"/>
                  <a:pt x="44" y="54"/>
                  <a:pt x="44" y="54"/>
                </a:cubicBezTo>
                <a:cubicBezTo>
                  <a:pt x="44" y="53"/>
                  <a:pt x="44" y="52"/>
                  <a:pt x="44" y="50"/>
                </a:cubicBezTo>
                <a:close/>
                <a:moveTo>
                  <a:pt x="66" y="73"/>
                </a:moveTo>
                <a:cubicBezTo>
                  <a:pt x="61" y="73"/>
                  <a:pt x="57" y="71"/>
                  <a:pt x="53" y="68"/>
                </a:cubicBezTo>
                <a:cubicBezTo>
                  <a:pt x="49" y="73"/>
                  <a:pt x="49" y="73"/>
                  <a:pt x="49" y="73"/>
                </a:cubicBezTo>
                <a:cubicBezTo>
                  <a:pt x="49" y="59"/>
                  <a:pt x="49" y="59"/>
                  <a:pt x="49" y="59"/>
                </a:cubicBezTo>
                <a:cubicBezTo>
                  <a:pt x="62" y="59"/>
                  <a:pt x="62" y="59"/>
                  <a:pt x="62" y="59"/>
                </a:cubicBezTo>
                <a:cubicBezTo>
                  <a:pt x="58" y="64"/>
                  <a:pt x="58" y="64"/>
                  <a:pt x="58" y="64"/>
                </a:cubicBezTo>
                <a:cubicBezTo>
                  <a:pt x="59" y="64"/>
                  <a:pt x="59" y="64"/>
                  <a:pt x="60" y="65"/>
                </a:cubicBezTo>
                <a:cubicBezTo>
                  <a:pt x="62" y="66"/>
                  <a:pt x="64" y="66"/>
                  <a:pt x="66" y="66"/>
                </a:cubicBezTo>
                <a:cubicBezTo>
                  <a:pt x="68" y="66"/>
                  <a:pt x="70" y="66"/>
                  <a:pt x="72" y="65"/>
                </a:cubicBezTo>
                <a:cubicBezTo>
                  <a:pt x="74" y="64"/>
                  <a:pt x="76" y="63"/>
                  <a:pt x="77" y="61"/>
                </a:cubicBezTo>
                <a:cubicBezTo>
                  <a:pt x="79" y="60"/>
                  <a:pt x="80" y="58"/>
                  <a:pt x="81" y="57"/>
                </a:cubicBezTo>
                <a:cubicBezTo>
                  <a:pt x="82" y="55"/>
                  <a:pt x="82" y="53"/>
                  <a:pt x="82" y="50"/>
                </a:cubicBezTo>
                <a:cubicBezTo>
                  <a:pt x="82" y="49"/>
                  <a:pt x="82" y="48"/>
                  <a:pt x="81" y="47"/>
                </a:cubicBezTo>
                <a:cubicBezTo>
                  <a:pt x="89" y="47"/>
                  <a:pt x="89" y="47"/>
                  <a:pt x="89" y="47"/>
                </a:cubicBezTo>
                <a:cubicBezTo>
                  <a:pt x="89" y="48"/>
                  <a:pt x="89" y="49"/>
                  <a:pt x="89" y="50"/>
                </a:cubicBezTo>
                <a:cubicBezTo>
                  <a:pt x="89" y="63"/>
                  <a:pt x="79" y="73"/>
                  <a:pt x="66" y="7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1"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2"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5"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6"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7"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8"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9"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0"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1"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4"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5"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6"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7"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8"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9"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0"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1"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2"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3"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4"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5"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7"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8"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0"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1"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2"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3"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4"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5"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6"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7"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8"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9"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0"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1"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2"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3"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4"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7"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8"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9" name="文本框 27"/>
          <p:cNvSpPr txBox="1"/>
          <p:nvPr/>
        </p:nvSpPr>
        <p:spPr>
          <a:xfrm>
            <a:off x="6630203" y="234392"/>
            <a:ext cx="1101584" cy="300082"/>
          </a:xfrm>
          <a:prstGeom prst="rect">
            <a:avLst/>
          </a:prstGeom>
          <a:noFill/>
        </p:spPr>
        <p:txBody>
          <a:bodyPr wrap="none" rtlCol="0">
            <a:spAutoFit/>
          </a:bodyPr>
          <a:lstStyle/>
          <a:p>
            <a:r>
              <a:rPr lang="zh-CN" altLang="en-US" sz="1350" dirty="0">
                <a:solidFill>
                  <a:prstClr val="white"/>
                </a:solidFill>
              </a:rPr>
              <a:t>第三章 分类</a:t>
            </a:r>
            <a:endParaRPr lang="zh-CN" altLang="en-US" sz="1350" dirty="0">
              <a:solidFill>
                <a:prstClr val="white"/>
              </a:solidFill>
            </a:endParaRPr>
          </a:p>
        </p:txBody>
      </p:sp>
      <p:sp>
        <p:nvSpPr>
          <p:cNvPr id="5" name="矩形 4"/>
          <p:cNvSpPr/>
          <p:nvPr/>
        </p:nvSpPr>
        <p:spPr>
          <a:xfrm>
            <a:off x="-4558" y="6123213"/>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2308F32-F09A-4344-B65D-3757FEAF56BD}" type="slidenum">
              <a:rPr lang="zh-CN" altLang="en-US" smtClean="0"/>
            </a:fld>
            <a:endParaRPr lang="zh-CN" altLang="en-US"/>
          </a:p>
        </p:txBody>
      </p:sp>
      <p:sp>
        <p:nvSpPr>
          <p:cNvPr id="3"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4"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5" name="矩形 4"/>
          <p:cNvSpPr/>
          <p:nvPr/>
        </p:nvSpPr>
        <p:spPr>
          <a:xfrm>
            <a:off x="0" y="6669360"/>
            <a:ext cx="9144000" cy="18864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矩形 6"/>
          <p:cNvSpPr/>
          <p:nvPr/>
        </p:nvSpPr>
        <p:spPr>
          <a:xfrm>
            <a:off x="609779" y="953877"/>
            <a:ext cx="7915326" cy="2800767"/>
          </a:xfrm>
          <a:prstGeom prst="rect">
            <a:avLst/>
          </a:prstGeom>
        </p:spPr>
        <p:txBody>
          <a:bodyPr wrap="square">
            <a:spAutoFit/>
          </a:bodyPr>
          <a:lstStyle/>
          <a:p>
            <a:r>
              <a:rPr lang="en-US" altLang="zh-CN" sz="1600" dirty="0"/>
              <a:t>    </a:t>
            </a:r>
            <a:r>
              <a:rPr lang="zh-CN" altLang="zh-CN" sz="1600" dirty="0"/>
              <a:t>树的主体建好后，接下来便是对其剪枝。</a:t>
            </a:r>
            <a:endParaRPr lang="en-US" altLang="zh-CN" sz="1600" dirty="0"/>
          </a:p>
          <a:p>
            <a:endParaRPr lang="en-US" altLang="zh-CN" sz="1600" dirty="0"/>
          </a:p>
          <a:p>
            <a:r>
              <a:rPr lang="en-US" altLang="zh-CN" sz="1600" dirty="0"/>
              <a:t>    </a:t>
            </a:r>
            <a:r>
              <a:rPr lang="zh-CN" altLang="zh-CN" sz="1600" dirty="0"/>
              <a:t>决策树的剪枝一般通过极小化决策树整体的损失函数或代价函数来实现。</a:t>
            </a:r>
            <a:endParaRPr lang="en-US" altLang="zh-CN" sz="1600" dirty="0"/>
          </a:p>
          <a:p>
            <a:endParaRPr lang="en-US" altLang="zh-CN" sz="1600" dirty="0"/>
          </a:p>
          <a:p>
            <a:r>
              <a:rPr lang="en-US" altLang="zh-CN" sz="1600" dirty="0"/>
              <a:t>    </a:t>
            </a:r>
            <a:r>
              <a:rPr lang="zh-CN" altLang="zh-CN" sz="1600" dirty="0"/>
              <a:t>决策树剪枝常用的方法有两种：</a:t>
            </a:r>
            <a:r>
              <a:rPr lang="zh-CN" altLang="zh-CN" sz="1600" dirty="0">
                <a:solidFill>
                  <a:srgbClr val="FF0000"/>
                </a:solidFill>
              </a:rPr>
              <a:t>预剪枝和后剪枝</a:t>
            </a:r>
            <a:r>
              <a:rPr lang="zh-CN" altLang="zh-CN" sz="1600" dirty="0"/>
              <a:t>。</a:t>
            </a:r>
            <a:endParaRPr lang="en-US" altLang="zh-CN" sz="1600" dirty="0"/>
          </a:p>
          <a:p>
            <a:r>
              <a:rPr lang="en-US" altLang="zh-CN" sz="1600" dirty="0"/>
              <a:t>    </a:t>
            </a:r>
            <a:r>
              <a:rPr lang="zh-CN" altLang="zh-CN" sz="1600" dirty="0"/>
              <a:t>预剪枝是根据一些原则尽早停止树的增长，如树的深度达到用户所要的深度、节点中样本个数少于用户指定个数等。预剪枝在建立树的过程中决定是否需要继续划分或分裂训练样本来实现提前停止树的构造，一旦决定停止分枝，就将当前节点标记为叶节点。</a:t>
            </a:r>
            <a:endParaRPr lang="en-US" altLang="zh-CN" sz="1600" dirty="0"/>
          </a:p>
          <a:p>
            <a:r>
              <a:rPr lang="en-US" altLang="zh-CN" sz="1600" dirty="0"/>
              <a:t>    </a:t>
            </a:r>
            <a:endParaRPr lang="en-US" altLang="zh-CN" sz="1600" dirty="0"/>
          </a:p>
          <a:p>
            <a:r>
              <a:rPr lang="en-US" altLang="zh-CN" sz="1600" dirty="0"/>
              <a:t>    </a:t>
            </a:r>
            <a:r>
              <a:rPr lang="zh-CN" altLang="zh-CN" sz="1600" dirty="0"/>
              <a:t>后剪枝是通过在完全生长的树上剪去分枝实现的，通过删除节点的分支来剪去树节点。</a:t>
            </a:r>
            <a:endParaRPr lang="zh-CN" altLang="zh-CN" sz="1600" dirty="0"/>
          </a:p>
        </p:txBody>
      </p:sp>
      <p:pic>
        <p:nvPicPr>
          <p:cNvPr id="9" name="27 Imagen"/>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11"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ES" sz="1200" b="1" dirty="0">
                <a:solidFill>
                  <a:schemeClr val="bg1">
                    <a:lumMod val="50000"/>
                  </a:schemeClr>
                </a:solidFill>
                <a:latin typeface="+mn-lt"/>
              </a:rPr>
              <a:t>56</a:t>
            </a:r>
            <a:endParaRPr lang="en-US" altLang="es-ES" sz="1200" b="1" dirty="0">
              <a:solidFill>
                <a:schemeClr val="bg1">
                  <a:lumMod val="50000"/>
                </a:schemeClr>
              </a:solidFill>
              <a:latin typeface="+mn-lt"/>
            </a:endParaRPr>
          </a:p>
        </p:txBody>
      </p:sp>
      <p:pic>
        <p:nvPicPr>
          <p:cNvPr id="12" name="Imagen 27">
            <a:hlinkClick r:id="" action="ppaction://hlinkshowjump?jump=next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Imagen 28">
            <a:hlinkClick r:id="" action="ppaction://hlinkshowjump?jump=previous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fld>
            <a:endParaRPr lang="zh-CN" altLang="en-US" dirty="0"/>
          </a:p>
        </p:txBody>
      </p:sp>
      <p:grpSp>
        <p:nvGrpSpPr>
          <p:cNvPr id="15" name="组合 14"/>
          <p:cNvGrpSpPr/>
          <p:nvPr/>
        </p:nvGrpSpPr>
        <p:grpSpPr>
          <a:xfrm>
            <a:off x="-3387" y="-2439"/>
            <a:ext cx="9149172" cy="716845"/>
            <a:chOff x="-3387" y="190175"/>
            <a:chExt cx="9149172" cy="524649"/>
          </a:xfrm>
        </p:grpSpPr>
        <p:sp>
          <p:nvSpPr>
            <p:cNvPr id="16" name="任意多边形 15"/>
            <p:cNvSpPr/>
            <p:nvPr/>
          </p:nvSpPr>
          <p:spPr>
            <a:xfrm>
              <a:off x="6231369" y="214741"/>
              <a:ext cx="2914416" cy="499443"/>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7" name="任意多边形 16"/>
            <p:cNvSpPr/>
            <p:nvPr/>
          </p:nvSpPr>
          <p:spPr>
            <a:xfrm>
              <a:off x="1" y="190175"/>
              <a:ext cx="9143999" cy="506058"/>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8" name="任意多边形 17"/>
            <p:cNvSpPr/>
            <p:nvPr/>
          </p:nvSpPr>
          <p:spPr>
            <a:xfrm>
              <a:off x="-3387" y="190815"/>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19" name="文本框 6"/>
          <p:cNvSpPr txBox="1"/>
          <p:nvPr/>
        </p:nvSpPr>
        <p:spPr>
          <a:xfrm>
            <a:off x="607500" y="177284"/>
            <a:ext cx="1500411" cy="323165"/>
          </a:xfrm>
          <a:prstGeom prst="rect">
            <a:avLst/>
          </a:prstGeom>
          <a:noFill/>
        </p:spPr>
        <p:txBody>
          <a:bodyPr wrap="none" lIns="0" tIns="0" rIns="0" bIns="0" rtlCol="0">
            <a:spAutoFit/>
          </a:bodyPr>
          <a:lstStyle/>
          <a:p>
            <a:r>
              <a:rPr lang="en-US" altLang="zh-CN" sz="2100" b="1" spc="225" dirty="0">
                <a:solidFill>
                  <a:prstClr val="white"/>
                </a:solidFill>
              </a:rPr>
              <a:t>3.2 </a:t>
            </a:r>
            <a:r>
              <a:rPr lang="zh-CN" altLang="en-US" sz="2100" b="1" spc="225" dirty="0">
                <a:solidFill>
                  <a:prstClr val="white"/>
                </a:solidFill>
              </a:rPr>
              <a:t>决策树</a:t>
            </a:r>
            <a:endParaRPr lang="zh-CN" altLang="en-US" sz="2100" b="1" spc="225" dirty="0">
              <a:solidFill>
                <a:prstClr val="white"/>
              </a:solidFill>
            </a:endParaRPr>
          </a:p>
        </p:txBody>
      </p:sp>
      <p:sp>
        <p:nvSpPr>
          <p:cNvPr id="20" name="Freeform 142"/>
          <p:cNvSpPr>
            <a:spLocks noEditPoints="1"/>
          </p:cNvSpPr>
          <p:nvPr/>
        </p:nvSpPr>
        <p:spPr bwMode="auto">
          <a:xfrm>
            <a:off x="126487" y="216716"/>
            <a:ext cx="382471" cy="244300"/>
          </a:xfrm>
          <a:custGeom>
            <a:avLst/>
            <a:gdLst>
              <a:gd name="T0" fmla="*/ 108 w 128"/>
              <a:gd name="T1" fmla="*/ 26 h 88"/>
              <a:gd name="T2" fmla="*/ 75 w 128"/>
              <a:gd name="T3" fmla="*/ 0 h 88"/>
              <a:gd name="T4" fmla="*/ 46 w 128"/>
              <a:gd name="T5" fmla="*/ 15 h 88"/>
              <a:gd name="T6" fmla="*/ 34 w 128"/>
              <a:gd name="T7" fmla="*/ 11 h 88"/>
              <a:gd name="T8" fmla="*/ 15 w 128"/>
              <a:gd name="T9" fmla="*/ 30 h 88"/>
              <a:gd name="T10" fmla="*/ 16 w 128"/>
              <a:gd name="T11" fmla="*/ 35 h 88"/>
              <a:gd name="T12" fmla="*/ 0 w 128"/>
              <a:gd name="T13" fmla="*/ 61 h 88"/>
              <a:gd name="T14" fmla="*/ 27 w 128"/>
              <a:gd name="T15" fmla="*/ 88 h 88"/>
              <a:gd name="T16" fmla="*/ 96 w 128"/>
              <a:gd name="T17" fmla="*/ 88 h 88"/>
              <a:gd name="T18" fmla="*/ 128 w 128"/>
              <a:gd name="T19" fmla="*/ 56 h 88"/>
              <a:gd name="T20" fmla="*/ 108 w 128"/>
              <a:gd name="T21" fmla="*/ 26 h 88"/>
              <a:gd name="T22" fmla="*/ 44 w 128"/>
              <a:gd name="T23" fmla="*/ 50 h 88"/>
              <a:gd name="T24" fmla="*/ 66 w 128"/>
              <a:gd name="T25" fmla="*/ 28 h 88"/>
              <a:gd name="T26" fmla="*/ 80 w 128"/>
              <a:gd name="T27" fmla="*/ 32 h 88"/>
              <a:gd name="T28" fmla="*/ 84 w 128"/>
              <a:gd name="T29" fmla="*/ 28 h 88"/>
              <a:gd name="T30" fmla="*/ 84 w 128"/>
              <a:gd name="T31" fmla="*/ 42 h 88"/>
              <a:gd name="T32" fmla="*/ 70 w 128"/>
              <a:gd name="T33" fmla="*/ 42 h 88"/>
              <a:gd name="T34" fmla="*/ 75 w 128"/>
              <a:gd name="T35" fmla="*/ 37 h 88"/>
              <a:gd name="T36" fmla="*/ 72 w 128"/>
              <a:gd name="T37" fmla="*/ 36 h 88"/>
              <a:gd name="T38" fmla="*/ 66 w 128"/>
              <a:gd name="T39" fmla="*/ 35 h 88"/>
              <a:gd name="T40" fmla="*/ 60 w 128"/>
              <a:gd name="T41" fmla="*/ 36 h 88"/>
              <a:gd name="T42" fmla="*/ 55 w 128"/>
              <a:gd name="T43" fmla="*/ 39 h 88"/>
              <a:gd name="T44" fmla="*/ 52 w 128"/>
              <a:gd name="T45" fmla="*/ 44 h 88"/>
              <a:gd name="T46" fmla="*/ 51 w 128"/>
              <a:gd name="T47" fmla="*/ 50 h 88"/>
              <a:gd name="T48" fmla="*/ 51 w 128"/>
              <a:gd name="T49" fmla="*/ 54 h 88"/>
              <a:gd name="T50" fmla="*/ 44 w 128"/>
              <a:gd name="T51" fmla="*/ 54 h 88"/>
              <a:gd name="T52" fmla="*/ 44 w 128"/>
              <a:gd name="T53" fmla="*/ 50 h 88"/>
              <a:gd name="T54" fmla="*/ 66 w 128"/>
              <a:gd name="T55" fmla="*/ 73 h 88"/>
              <a:gd name="T56" fmla="*/ 53 w 128"/>
              <a:gd name="T57" fmla="*/ 68 h 88"/>
              <a:gd name="T58" fmla="*/ 49 w 128"/>
              <a:gd name="T59" fmla="*/ 73 h 88"/>
              <a:gd name="T60" fmla="*/ 49 w 128"/>
              <a:gd name="T61" fmla="*/ 59 h 88"/>
              <a:gd name="T62" fmla="*/ 62 w 128"/>
              <a:gd name="T63" fmla="*/ 59 h 88"/>
              <a:gd name="T64" fmla="*/ 58 w 128"/>
              <a:gd name="T65" fmla="*/ 64 h 88"/>
              <a:gd name="T66" fmla="*/ 60 w 128"/>
              <a:gd name="T67" fmla="*/ 65 h 88"/>
              <a:gd name="T68" fmla="*/ 66 w 128"/>
              <a:gd name="T69" fmla="*/ 66 h 88"/>
              <a:gd name="T70" fmla="*/ 72 w 128"/>
              <a:gd name="T71" fmla="*/ 65 h 88"/>
              <a:gd name="T72" fmla="*/ 77 w 128"/>
              <a:gd name="T73" fmla="*/ 61 h 88"/>
              <a:gd name="T74" fmla="*/ 81 w 128"/>
              <a:gd name="T75" fmla="*/ 57 h 88"/>
              <a:gd name="T76" fmla="*/ 82 w 128"/>
              <a:gd name="T77" fmla="*/ 50 h 88"/>
              <a:gd name="T78" fmla="*/ 81 w 128"/>
              <a:gd name="T79" fmla="*/ 47 h 88"/>
              <a:gd name="T80" fmla="*/ 89 w 128"/>
              <a:gd name="T81" fmla="*/ 47 h 88"/>
              <a:gd name="T82" fmla="*/ 89 w 128"/>
              <a:gd name="T83" fmla="*/ 50 h 88"/>
              <a:gd name="T84" fmla="*/ 66 w 128"/>
              <a:gd name="T85"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88">
                <a:moveTo>
                  <a:pt x="108" y="26"/>
                </a:moveTo>
                <a:cubicBezTo>
                  <a:pt x="104" y="11"/>
                  <a:pt x="91" y="0"/>
                  <a:pt x="75" y="0"/>
                </a:cubicBezTo>
                <a:cubicBezTo>
                  <a:pt x="63" y="0"/>
                  <a:pt x="52" y="6"/>
                  <a:pt x="46" y="15"/>
                </a:cubicBezTo>
                <a:cubicBezTo>
                  <a:pt x="43" y="13"/>
                  <a:pt x="38" y="11"/>
                  <a:pt x="34" y="11"/>
                </a:cubicBezTo>
                <a:cubicBezTo>
                  <a:pt x="24" y="11"/>
                  <a:pt x="15" y="20"/>
                  <a:pt x="15" y="30"/>
                </a:cubicBezTo>
                <a:cubicBezTo>
                  <a:pt x="15" y="32"/>
                  <a:pt x="16" y="34"/>
                  <a:pt x="16" y="35"/>
                </a:cubicBezTo>
                <a:cubicBezTo>
                  <a:pt x="7" y="40"/>
                  <a:pt x="0" y="49"/>
                  <a:pt x="0" y="61"/>
                </a:cubicBezTo>
                <a:cubicBezTo>
                  <a:pt x="0" y="76"/>
                  <a:pt x="12" y="88"/>
                  <a:pt x="27" y="88"/>
                </a:cubicBezTo>
                <a:cubicBezTo>
                  <a:pt x="96" y="88"/>
                  <a:pt x="96" y="88"/>
                  <a:pt x="96" y="88"/>
                </a:cubicBezTo>
                <a:cubicBezTo>
                  <a:pt x="114" y="88"/>
                  <a:pt x="128" y="74"/>
                  <a:pt x="128" y="56"/>
                </a:cubicBezTo>
                <a:cubicBezTo>
                  <a:pt x="128" y="42"/>
                  <a:pt x="120" y="31"/>
                  <a:pt x="108" y="26"/>
                </a:cubicBezTo>
                <a:close/>
                <a:moveTo>
                  <a:pt x="44" y="50"/>
                </a:moveTo>
                <a:cubicBezTo>
                  <a:pt x="44" y="38"/>
                  <a:pt x="54" y="28"/>
                  <a:pt x="66" y="28"/>
                </a:cubicBezTo>
                <a:cubicBezTo>
                  <a:pt x="71" y="28"/>
                  <a:pt x="76" y="30"/>
                  <a:pt x="80" y="32"/>
                </a:cubicBezTo>
                <a:cubicBezTo>
                  <a:pt x="84" y="28"/>
                  <a:pt x="84" y="28"/>
                  <a:pt x="84" y="28"/>
                </a:cubicBezTo>
                <a:cubicBezTo>
                  <a:pt x="84" y="42"/>
                  <a:pt x="84" y="42"/>
                  <a:pt x="84" y="42"/>
                </a:cubicBezTo>
                <a:cubicBezTo>
                  <a:pt x="70" y="42"/>
                  <a:pt x="70" y="42"/>
                  <a:pt x="70" y="42"/>
                </a:cubicBezTo>
                <a:cubicBezTo>
                  <a:pt x="75" y="37"/>
                  <a:pt x="75" y="37"/>
                  <a:pt x="75" y="37"/>
                </a:cubicBezTo>
                <a:cubicBezTo>
                  <a:pt x="74" y="37"/>
                  <a:pt x="73" y="36"/>
                  <a:pt x="72" y="36"/>
                </a:cubicBezTo>
                <a:cubicBezTo>
                  <a:pt x="70" y="35"/>
                  <a:pt x="68" y="35"/>
                  <a:pt x="66" y="35"/>
                </a:cubicBezTo>
                <a:cubicBezTo>
                  <a:pt x="64" y="35"/>
                  <a:pt x="62" y="35"/>
                  <a:pt x="60" y="36"/>
                </a:cubicBezTo>
                <a:cubicBezTo>
                  <a:pt x="58" y="37"/>
                  <a:pt x="57" y="38"/>
                  <a:pt x="55" y="39"/>
                </a:cubicBezTo>
                <a:cubicBezTo>
                  <a:pt x="54" y="41"/>
                  <a:pt x="53" y="43"/>
                  <a:pt x="52" y="44"/>
                </a:cubicBezTo>
                <a:cubicBezTo>
                  <a:pt x="51" y="46"/>
                  <a:pt x="51" y="48"/>
                  <a:pt x="51" y="50"/>
                </a:cubicBezTo>
                <a:cubicBezTo>
                  <a:pt x="51" y="52"/>
                  <a:pt x="51" y="53"/>
                  <a:pt x="51" y="54"/>
                </a:cubicBezTo>
                <a:cubicBezTo>
                  <a:pt x="44" y="54"/>
                  <a:pt x="44" y="54"/>
                  <a:pt x="44" y="54"/>
                </a:cubicBezTo>
                <a:cubicBezTo>
                  <a:pt x="44" y="53"/>
                  <a:pt x="44" y="52"/>
                  <a:pt x="44" y="50"/>
                </a:cubicBezTo>
                <a:close/>
                <a:moveTo>
                  <a:pt x="66" y="73"/>
                </a:moveTo>
                <a:cubicBezTo>
                  <a:pt x="61" y="73"/>
                  <a:pt x="57" y="71"/>
                  <a:pt x="53" y="68"/>
                </a:cubicBezTo>
                <a:cubicBezTo>
                  <a:pt x="49" y="73"/>
                  <a:pt x="49" y="73"/>
                  <a:pt x="49" y="73"/>
                </a:cubicBezTo>
                <a:cubicBezTo>
                  <a:pt x="49" y="59"/>
                  <a:pt x="49" y="59"/>
                  <a:pt x="49" y="59"/>
                </a:cubicBezTo>
                <a:cubicBezTo>
                  <a:pt x="62" y="59"/>
                  <a:pt x="62" y="59"/>
                  <a:pt x="62" y="59"/>
                </a:cubicBezTo>
                <a:cubicBezTo>
                  <a:pt x="58" y="64"/>
                  <a:pt x="58" y="64"/>
                  <a:pt x="58" y="64"/>
                </a:cubicBezTo>
                <a:cubicBezTo>
                  <a:pt x="59" y="64"/>
                  <a:pt x="59" y="64"/>
                  <a:pt x="60" y="65"/>
                </a:cubicBezTo>
                <a:cubicBezTo>
                  <a:pt x="62" y="66"/>
                  <a:pt x="64" y="66"/>
                  <a:pt x="66" y="66"/>
                </a:cubicBezTo>
                <a:cubicBezTo>
                  <a:pt x="68" y="66"/>
                  <a:pt x="70" y="66"/>
                  <a:pt x="72" y="65"/>
                </a:cubicBezTo>
                <a:cubicBezTo>
                  <a:pt x="74" y="64"/>
                  <a:pt x="76" y="63"/>
                  <a:pt x="77" y="61"/>
                </a:cubicBezTo>
                <a:cubicBezTo>
                  <a:pt x="79" y="60"/>
                  <a:pt x="80" y="58"/>
                  <a:pt x="81" y="57"/>
                </a:cubicBezTo>
                <a:cubicBezTo>
                  <a:pt x="82" y="55"/>
                  <a:pt x="82" y="53"/>
                  <a:pt x="82" y="50"/>
                </a:cubicBezTo>
                <a:cubicBezTo>
                  <a:pt x="82" y="49"/>
                  <a:pt x="82" y="48"/>
                  <a:pt x="81" y="47"/>
                </a:cubicBezTo>
                <a:cubicBezTo>
                  <a:pt x="89" y="47"/>
                  <a:pt x="89" y="47"/>
                  <a:pt x="89" y="47"/>
                </a:cubicBezTo>
                <a:cubicBezTo>
                  <a:pt x="89" y="48"/>
                  <a:pt x="89" y="49"/>
                  <a:pt x="89" y="50"/>
                </a:cubicBezTo>
                <a:cubicBezTo>
                  <a:pt x="89" y="63"/>
                  <a:pt x="79" y="73"/>
                  <a:pt x="66" y="7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2"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3"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4"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5"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6"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7"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8"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9"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1"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2"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5"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6"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7"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8"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9"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0"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1"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2"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3"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4"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5"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6"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0"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1"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2"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3"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4"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5"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6"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7"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8"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9"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0"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1"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2"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3"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4"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5"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8"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9"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0" name="文本框 27"/>
          <p:cNvSpPr txBox="1"/>
          <p:nvPr/>
        </p:nvSpPr>
        <p:spPr>
          <a:xfrm>
            <a:off x="6630203" y="234392"/>
            <a:ext cx="1101584" cy="300082"/>
          </a:xfrm>
          <a:prstGeom prst="rect">
            <a:avLst/>
          </a:prstGeom>
          <a:noFill/>
        </p:spPr>
        <p:txBody>
          <a:bodyPr wrap="none" rtlCol="0">
            <a:spAutoFit/>
          </a:bodyPr>
          <a:lstStyle/>
          <a:p>
            <a:r>
              <a:rPr lang="zh-CN" altLang="en-US" sz="1350" dirty="0">
                <a:solidFill>
                  <a:prstClr val="white"/>
                </a:solidFill>
              </a:rPr>
              <a:t>第三章 分类</a:t>
            </a:r>
            <a:endParaRPr lang="zh-CN" altLang="en-US" sz="1350" dirty="0">
              <a:solidFill>
                <a:prstClr val="white"/>
              </a:solidFill>
            </a:endParaRPr>
          </a:p>
        </p:txBody>
      </p:sp>
      <p:pic>
        <p:nvPicPr>
          <p:cNvPr id="31746" name="Picture 2" descr="https://timgsa.baidu.com/timg?image&amp;quality=80&amp;size=b9999_10000&amp;sec=1524108282330&amp;di=3cc617d703247474080ddbc28a8f8d2e&amp;imgtype=0&amp;src=http%3A%2F%2Fimages2015.cnblogs.com%2Fblog%2F833682%2F201512%2F833682-20151222000907593-12039438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8930" y="3587004"/>
            <a:ext cx="5606291" cy="2433230"/>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4558" y="6123213"/>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2308F32-F09A-4344-B65D-3757FEAF56BD}" type="slidenum">
              <a:rPr lang="zh-CN" altLang="en-US" smtClean="0"/>
            </a:fld>
            <a:endParaRPr lang="zh-CN" altLang="en-US"/>
          </a:p>
        </p:txBody>
      </p:sp>
      <p:sp>
        <p:nvSpPr>
          <p:cNvPr id="3"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4"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5" name="矩形 4"/>
          <p:cNvSpPr/>
          <p:nvPr/>
        </p:nvSpPr>
        <p:spPr>
          <a:xfrm>
            <a:off x="0" y="6669360"/>
            <a:ext cx="9144000" cy="18864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矩形 6"/>
          <p:cNvSpPr/>
          <p:nvPr/>
        </p:nvSpPr>
        <p:spPr>
          <a:xfrm>
            <a:off x="609779" y="1398013"/>
            <a:ext cx="7915326" cy="3293209"/>
          </a:xfrm>
          <a:prstGeom prst="rect">
            <a:avLst/>
          </a:prstGeom>
        </p:spPr>
        <p:txBody>
          <a:bodyPr wrap="square">
            <a:spAutoFit/>
          </a:bodyPr>
          <a:lstStyle/>
          <a:p>
            <a:r>
              <a:rPr lang="en-US" altLang="zh-CN" sz="1600" dirty="0"/>
              <a:t>    1.</a:t>
            </a:r>
            <a:r>
              <a:rPr lang="x-none" altLang="zh-CN" sz="1600" dirty="0"/>
              <a:t>认识决策树</a:t>
            </a:r>
            <a:endParaRPr lang="en-US" altLang="zh-CN" sz="1600" dirty="0"/>
          </a:p>
          <a:p>
            <a:endParaRPr lang="zh-CN" altLang="zh-CN" sz="1600" b="1" dirty="0"/>
          </a:p>
          <a:p>
            <a:r>
              <a:rPr lang="en-US" altLang="zh-CN" sz="1600" dirty="0"/>
              <a:t>    </a:t>
            </a:r>
            <a:r>
              <a:rPr lang="x-none" altLang="zh-CN" sz="1600" dirty="0"/>
              <a:t>1）决策树的生成过程</a:t>
            </a:r>
            <a:endParaRPr lang="zh-CN" altLang="zh-CN" sz="1600" dirty="0"/>
          </a:p>
          <a:p>
            <a:endParaRPr lang="en-US" altLang="zh-CN" sz="1600" dirty="0"/>
          </a:p>
          <a:p>
            <a:r>
              <a:rPr lang="en-US" altLang="zh-CN" sz="1600" dirty="0"/>
              <a:t>    </a:t>
            </a:r>
            <a:r>
              <a:rPr lang="zh-CN" altLang="zh-CN" sz="1600" dirty="0"/>
              <a:t>一棵决策树的生成过程主要分为以下</a:t>
            </a:r>
            <a:r>
              <a:rPr lang="en-US" altLang="zh-CN" sz="1600" dirty="0"/>
              <a:t>3</a:t>
            </a:r>
            <a:r>
              <a:rPr lang="zh-CN" altLang="zh-CN" sz="1600" dirty="0"/>
              <a:t>个部分：</a:t>
            </a:r>
            <a:endParaRPr lang="en-US" altLang="zh-CN" sz="1600" dirty="0"/>
          </a:p>
          <a:p>
            <a:endParaRPr lang="zh-CN" altLang="zh-CN" sz="1600" dirty="0"/>
          </a:p>
          <a:p>
            <a:r>
              <a:rPr lang="en-US" altLang="zh-CN" sz="1600" dirty="0"/>
              <a:t>    </a:t>
            </a:r>
            <a:r>
              <a:rPr lang="zh-CN" altLang="zh-CN" sz="1600" dirty="0"/>
              <a:t>（</a:t>
            </a:r>
            <a:r>
              <a:rPr lang="en-US" altLang="zh-CN" sz="1600" dirty="0"/>
              <a:t>1</a:t>
            </a:r>
            <a:r>
              <a:rPr lang="zh-CN" altLang="zh-CN" sz="1600" dirty="0"/>
              <a:t>）特征选择：特征选择是指从训练数据众多的特征中选择一个特征作为当前节点的分裂标准，如何选择特征有着很多不同量化评估标准，从而衍生出不同的决策树算法。</a:t>
            </a:r>
            <a:endParaRPr lang="en-US" altLang="zh-CN" sz="1600" dirty="0"/>
          </a:p>
          <a:p>
            <a:endParaRPr lang="zh-CN" altLang="zh-CN" sz="1600" dirty="0"/>
          </a:p>
          <a:p>
            <a:r>
              <a:rPr lang="en-US" altLang="zh-CN" sz="1600" dirty="0"/>
              <a:t>    </a:t>
            </a:r>
            <a:r>
              <a:rPr lang="zh-CN" altLang="zh-CN" sz="1600" dirty="0"/>
              <a:t>（</a:t>
            </a:r>
            <a:r>
              <a:rPr lang="en-US" altLang="zh-CN" sz="1600" dirty="0"/>
              <a:t>2</a:t>
            </a:r>
            <a:r>
              <a:rPr lang="zh-CN" altLang="zh-CN" sz="1600" dirty="0"/>
              <a:t>）决策树生成：根据选择的特征评估标准，从上至下递归地生成子节点，直到数据集不可分则决策树停止生长。</a:t>
            </a:r>
            <a:endParaRPr lang="en-US" altLang="zh-CN" sz="1600" dirty="0"/>
          </a:p>
          <a:p>
            <a:endParaRPr lang="zh-CN" altLang="zh-CN" sz="1600" dirty="0"/>
          </a:p>
          <a:p>
            <a:r>
              <a:rPr lang="en-US" altLang="zh-CN" sz="1600" dirty="0"/>
              <a:t>    </a:t>
            </a:r>
            <a:r>
              <a:rPr lang="zh-CN" altLang="zh-CN" sz="1600" dirty="0"/>
              <a:t>（</a:t>
            </a:r>
            <a:r>
              <a:rPr lang="en-US" altLang="zh-CN" sz="1600" dirty="0"/>
              <a:t>3</a:t>
            </a:r>
            <a:r>
              <a:rPr lang="zh-CN" altLang="zh-CN" sz="1600" dirty="0"/>
              <a:t>）剪枝：决策树容易过拟合，一般都需要剪枝，缩小树结构规模、缓解过拟合。</a:t>
            </a:r>
            <a:endParaRPr lang="en-US" altLang="zh-CN" sz="1600" dirty="0"/>
          </a:p>
        </p:txBody>
      </p:sp>
      <p:sp>
        <p:nvSpPr>
          <p:cNvPr id="8" name="矩形 7"/>
          <p:cNvSpPr/>
          <p:nvPr/>
        </p:nvSpPr>
        <p:spPr>
          <a:xfrm>
            <a:off x="259814" y="874479"/>
            <a:ext cx="2385589" cy="369332"/>
          </a:xfrm>
          <a:prstGeom prst="rect">
            <a:avLst/>
          </a:prstGeom>
        </p:spPr>
        <p:txBody>
          <a:bodyPr wrap="none">
            <a:spAutoFit/>
          </a:bodyPr>
          <a:lstStyle/>
          <a:p>
            <a:r>
              <a:rPr lang="en-US" altLang="zh-CN" dirty="0"/>
              <a:t>3.2.5 </a:t>
            </a:r>
            <a:r>
              <a:rPr lang="zh-CN" altLang="zh-CN" dirty="0"/>
              <a:t>决策树算法原理</a:t>
            </a:r>
            <a:endParaRPr lang="zh-CN" altLang="zh-CN" dirty="0"/>
          </a:p>
        </p:txBody>
      </p:sp>
      <p:pic>
        <p:nvPicPr>
          <p:cNvPr id="9" name="27 Imagen"/>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11"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ES" sz="1200" b="1" dirty="0">
                <a:solidFill>
                  <a:schemeClr val="bg1">
                    <a:lumMod val="50000"/>
                  </a:schemeClr>
                </a:solidFill>
                <a:latin typeface="+mn-lt"/>
              </a:rPr>
              <a:t>56</a:t>
            </a:r>
            <a:endParaRPr lang="en-US" altLang="es-ES" sz="1200" b="1" dirty="0">
              <a:solidFill>
                <a:schemeClr val="bg1">
                  <a:lumMod val="50000"/>
                </a:schemeClr>
              </a:solidFill>
              <a:latin typeface="+mn-lt"/>
            </a:endParaRPr>
          </a:p>
        </p:txBody>
      </p:sp>
      <p:pic>
        <p:nvPicPr>
          <p:cNvPr id="12" name="Imagen 27">
            <a:hlinkClick r:id="" action="ppaction://hlinkshowjump?jump=next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Imagen 28">
            <a:hlinkClick r:id="" action="ppaction://hlinkshowjump?jump=previous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fld>
            <a:endParaRPr lang="zh-CN" altLang="en-US" dirty="0"/>
          </a:p>
        </p:txBody>
      </p:sp>
      <p:grpSp>
        <p:nvGrpSpPr>
          <p:cNvPr id="15" name="组合 14"/>
          <p:cNvGrpSpPr/>
          <p:nvPr/>
        </p:nvGrpSpPr>
        <p:grpSpPr>
          <a:xfrm>
            <a:off x="-3387" y="-2439"/>
            <a:ext cx="9149172" cy="716845"/>
            <a:chOff x="-3387" y="190175"/>
            <a:chExt cx="9149172" cy="524649"/>
          </a:xfrm>
        </p:grpSpPr>
        <p:sp>
          <p:nvSpPr>
            <p:cNvPr id="16" name="任意多边形 15"/>
            <p:cNvSpPr/>
            <p:nvPr/>
          </p:nvSpPr>
          <p:spPr>
            <a:xfrm>
              <a:off x="6231369" y="214741"/>
              <a:ext cx="2914416" cy="499443"/>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7" name="任意多边形 16"/>
            <p:cNvSpPr/>
            <p:nvPr/>
          </p:nvSpPr>
          <p:spPr>
            <a:xfrm>
              <a:off x="1" y="190175"/>
              <a:ext cx="9143999" cy="506058"/>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8" name="任意多边形 17"/>
            <p:cNvSpPr/>
            <p:nvPr/>
          </p:nvSpPr>
          <p:spPr>
            <a:xfrm>
              <a:off x="-3387" y="190815"/>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19" name="文本框 6"/>
          <p:cNvSpPr txBox="1"/>
          <p:nvPr/>
        </p:nvSpPr>
        <p:spPr>
          <a:xfrm>
            <a:off x="607500" y="177284"/>
            <a:ext cx="1500411" cy="323165"/>
          </a:xfrm>
          <a:prstGeom prst="rect">
            <a:avLst/>
          </a:prstGeom>
          <a:noFill/>
        </p:spPr>
        <p:txBody>
          <a:bodyPr wrap="none" lIns="0" tIns="0" rIns="0" bIns="0" rtlCol="0">
            <a:spAutoFit/>
          </a:bodyPr>
          <a:lstStyle/>
          <a:p>
            <a:r>
              <a:rPr lang="en-US" altLang="zh-CN" sz="2100" b="1" spc="225" dirty="0">
                <a:solidFill>
                  <a:prstClr val="white"/>
                </a:solidFill>
              </a:rPr>
              <a:t>3.2 </a:t>
            </a:r>
            <a:r>
              <a:rPr lang="zh-CN" altLang="en-US" sz="2100" b="1" spc="225" dirty="0">
                <a:solidFill>
                  <a:prstClr val="white"/>
                </a:solidFill>
              </a:rPr>
              <a:t>决策树</a:t>
            </a:r>
            <a:endParaRPr lang="zh-CN" altLang="en-US" sz="2100" b="1" spc="225" dirty="0">
              <a:solidFill>
                <a:prstClr val="white"/>
              </a:solidFill>
            </a:endParaRPr>
          </a:p>
        </p:txBody>
      </p:sp>
      <p:sp>
        <p:nvSpPr>
          <p:cNvPr id="20" name="Freeform 142"/>
          <p:cNvSpPr>
            <a:spLocks noEditPoints="1"/>
          </p:cNvSpPr>
          <p:nvPr/>
        </p:nvSpPr>
        <p:spPr bwMode="auto">
          <a:xfrm>
            <a:off x="126487" y="216716"/>
            <a:ext cx="382471" cy="244300"/>
          </a:xfrm>
          <a:custGeom>
            <a:avLst/>
            <a:gdLst>
              <a:gd name="T0" fmla="*/ 108 w 128"/>
              <a:gd name="T1" fmla="*/ 26 h 88"/>
              <a:gd name="T2" fmla="*/ 75 w 128"/>
              <a:gd name="T3" fmla="*/ 0 h 88"/>
              <a:gd name="T4" fmla="*/ 46 w 128"/>
              <a:gd name="T5" fmla="*/ 15 h 88"/>
              <a:gd name="T6" fmla="*/ 34 w 128"/>
              <a:gd name="T7" fmla="*/ 11 h 88"/>
              <a:gd name="T8" fmla="*/ 15 w 128"/>
              <a:gd name="T9" fmla="*/ 30 h 88"/>
              <a:gd name="T10" fmla="*/ 16 w 128"/>
              <a:gd name="T11" fmla="*/ 35 h 88"/>
              <a:gd name="T12" fmla="*/ 0 w 128"/>
              <a:gd name="T13" fmla="*/ 61 h 88"/>
              <a:gd name="T14" fmla="*/ 27 w 128"/>
              <a:gd name="T15" fmla="*/ 88 h 88"/>
              <a:gd name="T16" fmla="*/ 96 w 128"/>
              <a:gd name="T17" fmla="*/ 88 h 88"/>
              <a:gd name="T18" fmla="*/ 128 w 128"/>
              <a:gd name="T19" fmla="*/ 56 h 88"/>
              <a:gd name="T20" fmla="*/ 108 w 128"/>
              <a:gd name="T21" fmla="*/ 26 h 88"/>
              <a:gd name="T22" fmla="*/ 44 w 128"/>
              <a:gd name="T23" fmla="*/ 50 h 88"/>
              <a:gd name="T24" fmla="*/ 66 w 128"/>
              <a:gd name="T25" fmla="*/ 28 h 88"/>
              <a:gd name="T26" fmla="*/ 80 w 128"/>
              <a:gd name="T27" fmla="*/ 32 h 88"/>
              <a:gd name="T28" fmla="*/ 84 w 128"/>
              <a:gd name="T29" fmla="*/ 28 h 88"/>
              <a:gd name="T30" fmla="*/ 84 w 128"/>
              <a:gd name="T31" fmla="*/ 42 h 88"/>
              <a:gd name="T32" fmla="*/ 70 w 128"/>
              <a:gd name="T33" fmla="*/ 42 h 88"/>
              <a:gd name="T34" fmla="*/ 75 w 128"/>
              <a:gd name="T35" fmla="*/ 37 h 88"/>
              <a:gd name="T36" fmla="*/ 72 w 128"/>
              <a:gd name="T37" fmla="*/ 36 h 88"/>
              <a:gd name="T38" fmla="*/ 66 w 128"/>
              <a:gd name="T39" fmla="*/ 35 h 88"/>
              <a:gd name="T40" fmla="*/ 60 w 128"/>
              <a:gd name="T41" fmla="*/ 36 h 88"/>
              <a:gd name="T42" fmla="*/ 55 w 128"/>
              <a:gd name="T43" fmla="*/ 39 h 88"/>
              <a:gd name="T44" fmla="*/ 52 w 128"/>
              <a:gd name="T45" fmla="*/ 44 h 88"/>
              <a:gd name="T46" fmla="*/ 51 w 128"/>
              <a:gd name="T47" fmla="*/ 50 h 88"/>
              <a:gd name="T48" fmla="*/ 51 w 128"/>
              <a:gd name="T49" fmla="*/ 54 h 88"/>
              <a:gd name="T50" fmla="*/ 44 w 128"/>
              <a:gd name="T51" fmla="*/ 54 h 88"/>
              <a:gd name="T52" fmla="*/ 44 w 128"/>
              <a:gd name="T53" fmla="*/ 50 h 88"/>
              <a:gd name="T54" fmla="*/ 66 w 128"/>
              <a:gd name="T55" fmla="*/ 73 h 88"/>
              <a:gd name="T56" fmla="*/ 53 w 128"/>
              <a:gd name="T57" fmla="*/ 68 h 88"/>
              <a:gd name="T58" fmla="*/ 49 w 128"/>
              <a:gd name="T59" fmla="*/ 73 h 88"/>
              <a:gd name="T60" fmla="*/ 49 w 128"/>
              <a:gd name="T61" fmla="*/ 59 h 88"/>
              <a:gd name="T62" fmla="*/ 62 w 128"/>
              <a:gd name="T63" fmla="*/ 59 h 88"/>
              <a:gd name="T64" fmla="*/ 58 w 128"/>
              <a:gd name="T65" fmla="*/ 64 h 88"/>
              <a:gd name="T66" fmla="*/ 60 w 128"/>
              <a:gd name="T67" fmla="*/ 65 h 88"/>
              <a:gd name="T68" fmla="*/ 66 w 128"/>
              <a:gd name="T69" fmla="*/ 66 h 88"/>
              <a:gd name="T70" fmla="*/ 72 w 128"/>
              <a:gd name="T71" fmla="*/ 65 h 88"/>
              <a:gd name="T72" fmla="*/ 77 w 128"/>
              <a:gd name="T73" fmla="*/ 61 h 88"/>
              <a:gd name="T74" fmla="*/ 81 w 128"/>
              <a:gd name="T75" fmla="*/ 57 h 88"/>
              <a:gd name="T76" fmla="*/ 82 w 128"/>
              <a:gd name="T77" fmla="*/ 50 h 88"/>
              <a:gd name="T78" fmla="*/ 81 w 128"/>
              <a:gd name="T79" fmla="*/ 47 h 88"/>
              <a:gd name="T80" fmla="*/ 89 w 128"/>
              <a:gd name="T81" fmla="*/ 47 h 88"/>
              <a:gd name="T82" fmla="*/ 89 w 128"/>
              <a:gd name="T83" fmla="*/ 50 h 88"/>
              <a:gd name="T84" fmla="*/ 66 w 128"/>
              <a:gd name="T85"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88">
                <a:moveTo>
                  <a:pt x="108" y="26"/>
                </a:moveTo>
                <a:cubicBezTo>
                  <a:pt x="104" y="11"/>
                  <a:pt x="91" y="0"/>
                  <a:pt x="75" y="0"/>
                </a:cubicBezTo>
                <a:cubicBezTo>
                  <a:pt x="63" y="0"/>
                  <a:pt x="52" y="6"/>
                  <a:pt x="46" y="15"/>
                </a:cubicBezTo>
                <a:cubicBezTo>
                  <a:pt x="43" y="13"/>
                  <a:pt x="38" y="11"/>
                  <a:pt x="34" y="11"/>
                </a:cubicBezTo>
                <a:cubicBezTo>
                  <a:pt x="24" y="11"/>
                  <a:pt x="15" y="20"/>
                  <a:pt x="15" y="30"/>
                </a:cubicBezTo>
                <a:cubicBezTo>
                  <a:pt x="15" y="32"/>
                  <a:pt x="16" y="34"/>
                  <a:pt x="16" y="35"/>
                </a:cubicBezTo>
                <a:cubicBezTo>
                  <a:pt x="7" y="40"/>
                  <a:pt x="0" y="49"/>
                  <a:pt x="0" y="61"/>
                </a:cubicBezTo>
                <a:cubicBezTo>
                  <a:pt x="0" y="76"/>
                  <a:pt x="12" y="88"/>
                  <a:pt x="27" y="88"/>
                </a:cubicBezTo>
                <a:cubicBezTo>
                  <a:pt x="96" y="88"/>
                  <a:pt x="96" y="88"/>
                  <a:pt x="96" y="88"/>
                </a:cubicBezTo>
                <a:cubicBezTo>
                  <a:pt x="114" y="88"/>
                  <a:pt x="128" y="74"/>
                  <a:pt x="128" y="56"/>
                </a:cubicBezTo>
                <a:cubicBezTo>
                  <a:pt x="128" y="42"/>
                  <a:pt x="120" y="31"/>
                  <a:pt x="108" y="26"/>
                </a:cubicBezTo>
                <a:close/>
                <a:moveTo>
                  <a:pt x="44" y="50"/>
                </a:moveTo>
                <a:cubicBezTo>
                  <a:pt x="44" y="38"/>
                  <a:pt x="54" y="28"/>
                  <a:pt x="66" y="28"/>
                </a:cubicBezTo>
                <a:cubicBezTo>
                  <a:pt x="71" y="28"/>
                  <a:pt x="76" y="30"/>
                  <a:pt x="80" y="32"/>
                </a:cubicBezTo>
                <a:cubicBezTo>
                  <a:pt x="84" y="28"/>
                  <a:pt x="84" y="28"/>
                  <a:pt x="84" y="28"/>
                </a:cubicBezTo>
                <a:cubicBezTo>
                  <a:pt x="84" y="42"/>
                  <a:pt x="84" y="42"/>
                  <a:pt x="84" y="42"/>
                </a:cubicBezTo>
                <a:cubicBezTo>
                  <a:pt x="70" y="42"/>
                  <a:pt x="70" y="42"/>
                  <a:pt x="70" y="42"/>
                </a:cubicBezTo>
                <a:cubicBezTo>
                  <a:pt x="75" y="37"/>
                  <a:pt x="75" y="37"/>
                  <a:pt x="75" y="37"/>
                </a:cubicBezTo>
                <a:cubicBezTo>
                  <a:pt x="74" y="37"/>
                  <a:pt x="73" y="36"/>
                  <a:pt x="72" y="36"/>
                </a:cubicBezTo>
                <a:cubicBezTo>
                  <a:pt x="70" y="35"/>
                  <a:pt x="68" y="35"/>
                  <a:pt x="66" y="35"/>
                </a:cubicBezTo>
                <a:cubicBezTo>
                  <a:pt x="64" y="35"/>
                  <a:pt x="62" y="35"/>
                  <a:pt x="60" y="36"/>
                </a:cubicBezTo>
                <a:cubicBezTo>
                  <a:pt x="58" y="37"/>
                  <a:pt x="57" y="38"/>
                  <a:pt x="55" y="39"/>
                </a:cubicBezTo>
                <a:cubicBezTo>
                  <a:pt x="54" y="41"/>
                  <a:pt x="53" y="43"/>
                  <a:pt x="52" y="44"/>
                </a:cubicBezTo>
                <a:cubicBezTo>
                  <a:pt x="51" y="46"/>
                  <a:pt x="51" y="48"/>
                  <a:pt x="51" y="50"/>
                </a:cubicBezTo>
                <a:cubicBezTo>
                  <a:pt x="51" y="52"/>
                  <a:pt x="51" y="53"/>
                  <a:pt x="51" y="54"/>
                </a:cubicBezTo>
                <a:cubicBezTo>
                  <a:pt x="44" y="54"/>
                  <a:pt x="44" y="54"/>
                  <a:pt x="44" y="54"/>
                </a:cubicBezTo>
                <a:cubicBezTo>
                  <a:pt x="44" y="53"/>
                  <a:pt x="44" y="52"/>
                  <a:pt x="44" y="50"/>
                </a:cubicBezTo>
                <a:close/>
                <a:moveTo>
                  <a:pt x="66" y="73"/>
                </a:moveTo>
                <a:cubicBezTo>
                  <a:pt x="61" y="73"/>
                  <a:pt x="57" y="71"/>
                  <a:pt x="53" y="68"/>
                </a:cubicBezTo>
                <a:cubicBezTo>
                  <a:pt x="49" y="73"/>
                  <a:pt x="49" y="73"/>
                  <a:pt x="49" y="73"/>
                </a:cubicBezTo>
                <a:cubicBezTo>
                  <a:pt x="49" y="59"/>
                  <a:pt x="49" y="59"/>
                  <a:pt x="49" y="59"/>
                </a:cubicBezTo>
                <a:cubicBezTo>
                  <a:pt x="62" y="59"/>
                  <a:pt x="62" y="59"/>
                  <a:pt x="62" y="59"/>
                </a:cubicBezTo>
                <a:cubicBezTo>
                  <a:pt x="58" y="64"/>
                  <a:pt x="58" y="64"/>
                  <a:pt x="58" y="64"/>
                </a:cubicBezTo>
                <a:cubicBezTo>
                  <a:pt x="59" y="64"/>
                  <a:pt x="59" y="64"/>
                  <a:pt x="60" y="65"/>
                </a:cubicBezTo>
                <a:cubicBezTo>
                  <a:pt x="62" y="66"/>
                  <a:pt x="64" y="66"/>
                  <a:pt x="66" y="66"/>
                </a:cubicBezTo>
                <a:cubicBezTo>
                  <a:pt x="68" y="66"/>
                  <a:pt x="70" y="66"/>
                  <a:pt x="72" y="65"/>
                </a:cubicBezTo>
                <a:cubicBezTo>
                  <a:pt x="74" y="64"/>
                  <a:pt x="76" y="63"/>
                  <a:pt x="77" y="61"/>
                </a:cubicBezTo>
                <a:cubicBezTo>
                  <a:pt x="79" y="60"/>
                  <a:pt x="80" y="58"/>
                  <a:pt x="81" y="57"/>
                </a:cubicBezTo>
                <a:cubicBezTo>
                  <a:pt x="82" y="55"/>
                  <a:pt x="82" y="53"/>
                  <a:pt x="82" y="50"/>
                </a:cubicBezTo>
                <a:cubicBezTo>
                  <a:pt x="82" y="49"/>
                  <a:pt x="82" y="48"/>
                  <a:pt x="81" y="47"/>
                </a:cubicBezTo>
                <a:cubicBezTo>
                  <a:pt x="89" y="47"/>
                  <a:pt x="89" y="47"/>
                  <a:pt x="89" y="47"/>
                </a:cubicBezTo>
                <a:cubicBezTo>
                  <a:pt x="89" y="48"/>
                  <a:pt x="89" y="49"/>
                  <a:pt x="89" y="50"/>
                </a:cubicBezTo>
                <a:cubicBezTo>
                  <a:pt x="89" y="63"/>
                  <a:pt x="79" y="73"/>
                  <a:pt x="66" y="7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2"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3"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4"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5"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6"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7"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8"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9"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1"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2"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5"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6"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7"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8"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9"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0"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1"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2"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3"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4"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5"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6"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0"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1"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2"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3"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4"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5"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6"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7"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8"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9"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0"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1"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2"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3"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4"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5"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8"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9"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0" name="文本框 27"/>
          <p:cNvSpPr txBox="1"/>
          <p:nvPr/>
        </p:nvSpPr>
        <p:spPr>
          <a:xfrm>
            <a:off x="6630203" y="234392"/>
            <a:ext cx="1101584" cy="300082"/>
          </a:xfrm>
          <a:prstGeom prst="rect">
            <a:avLst/>
          </a:prstGeom>
          <a:noFill/>
        </p:spPr>
        <p:txBody>
          <a:bodyPr wrap="none" rtlCol="0">
            <a:spAutoFit/>
          </a:bodyPr>
          <a:lstStyle/>
          <a:p>
            <a:r>
              <a:rPr lang="zh-CN" altLang="en-US" sz="1350" dirty="0">
                <a:solidFill>
                  <a:prstClr val="white"/>
                </a:solidFill>
              </a:rPr>
              <a:t>第三章 分类</a:t>
            </a:r>
            <a:endParaRPr lang="zh-CN" altLang="en-US" sz="1350" dirty="0">
              <a:solidFill>
                <a:prstClr val="white"/>
              </a:solidFill>
            </a:endParaRPr>
          </a:p>
        </p:txBody>
      </p:sp>
      <p:sp>
        <p:nvSpPr>
          <p:cNvPr id="6" name="矩形 5"/>
          <p:cNvSpPr/>
          <p:nvPr/>
        </p:nvSpPr>
        <p:spPr>
          <a:xfrm>
            <a:off x="-4558" y="6123213"/>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2308F32-F09A-4344-B65D-3757FEAF56BD}" type="slidenum">
              <a:rPr lang="zh-CN" altLang="en-US" smtClean="0"/>
            </a:fld>
            <a:endParaRPr lang="zh-CN" altLang="en-US"/>
          </a:p>
        </p:txBody>
      </p:sp>
      <p:sp>
        <p:nvSpPr>
          <p:cNvPr id="3"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4"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5" name="矩形 4"/>
          <p:cNvSpPr/>
          <p:nvPr/>
        </p:nvSpPr>
        <p:spPr>
          <a:xfrm>
            <a:off x="0" y="6669360"/>
            <a:ext cx="9144000" cy="18864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矩形 6"/>
          <p:cNvSpPr/>
          <p:nvPr/>
        </p:nvSpPr>
        <p:spPr>
          <a:xfrm>
            <a:off x="609779" y="1398013"/>
            <a:ext cx="7915326" cy="3538220"/>
          </a:xfrm>
          <a:prstGeom prst="rect">
            <a:avLst/>
          </a:prstGeom>
        </p:spPr>
        <p:txBody>
          <a:bodyPr wrap="square">
            <a:spAutoFit/>
          </a:bodyPr>
          <a:lstStyle/>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Char char="n"/>
              <a:defRPr/>
            </a:pPr>
            <a:r>
              <a:rPr kumimoji="0" lang="zh-CN" altLang="en-US" sz="2000" b="0"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cs typeface="+mn-cs"/>
              </a:rPr>
              <a:t>生成树可能对训练数据产生过分拟合</a:t>
            </a:r>
            <a:endParaRPr kumimoji="0" lang="zh-CN" altLang="en-US" sz="2000" b="0"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cs typeface="+mn-cs"/>
            </a:endParaRPr>
          </a:p>
          <a:p>
            <a:pPr marL="742950" marR="0" lvl="1" indent="-285750" algn="l" defTabSz="914400" rtl="0" eaLnBrk="1" fontAlgn="base" latinLnBrk="0" hangingPunct="1">
              <a:lnSpc>
                <a:spcPct val="100000"/>
              </a:lnSpc>
              <a:spcBef>
                <a:spcPct val="20000"/>
              </a:spcBef>
              <a:spcAft>
                <a:spcPct val="0"/>
              </a:spcAft>
              <a:buClr>
                <a:srgbClr val="FF0000"/>
              </a:buClr>
              <a:buSzPct val="55000"/>
              <a:buFont typeface="Wingdings" panose="05000000000000000000" pitchFamily="2" charset="2"/>
              <a:buChar char="n"/>
              <a:defRPr/>
            </a:pPr>
            <a:r>
              <a:rPr kumimoji="0" lang="zh-CN" altLang="en-US" sz="2000" b="0"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rPr>
              <a:t>产生过多的分枝,其中一些因为噪声或离群点而产生异常</a:t>
            </a:r>
            <a:endParaRPr kumimoji="0" lang="zh-CN" altLang="en-US" sz="2000" b="0"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endParaRPr>
          </a:p>
          <a:p>
            <a:pPr marL="742950" marR="0" lvl="1" indent="-285750" algn="l" defTabSz="914400" rtl="0" eaLnBrk="1" fontAlgn="base" latinLnBrk="0" hangingPunct="1">
              <a:lnSpc>
                <a:spcPct val="100000"/>
              </a:lnSpc>
              <a:spcBef>
                <a:spcPct val="20000"/>
              </a:spcBef>
              <a:spcAft>
                <a:spcPct val="0"/>
              </a:spcAft>
              <a:buClr>
                <a:srgbClr val="FF0000"/>
              </a:buClr>
              <a:buSzPct val="55000"/>
              <a:buFont typeface="Wingdings" panose="05000000000000000000" pitchFamily="2" charset="2"/>
              <a:buChar char="n"/>
              <a:defRPr/>
            </a:pPr>
            <a:r>
              <a:rPr kumimoji="0" lang="zh-CN" altLang="en-US" sz="2000" b="0"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rPr>
              <a:t>对于未知样本的预测,该结果准确率很低</a:t>
            </a:r>
            <a:endParaRPr kumimoji="0" lang="zh-CN" altLang="en-US" sz="2000" b="0"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endParaRP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Char char="n"/>
              <a:defRPr/>
            </a:pPr>
            <a:r>
              <a:rPr kumimoji="0" lang="zh-CN" altLang="en-US" sz="2000" b="0"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cs typeface="+mn-cs"/>
              </a:rPr>
              <a:t>避免过分拟合的两种方法</a:t>
            </a:r>
            <a:endParaRPr kumimoji="0" lang="zh-CN" altLang="en-US" sz="2000" b="0"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cs typeface="+mn-cs"/>
            </a:endParaRPr>
          </a:p>
          <a:p>
            <a:pPr marL="742950" marR="0" lvl="1" indent="-285750" algn="l" defTabSz="914400" rtl="0" eaLnBrk="1" fontAlgn="base" latinLnBrk="0" hangingPunct="1">
              <a:lnSpc>
                <a:spcPct val="100000"/>
              </a:lnSpc>
              <a:spcBef>
                <a:spcPct val="20000"/>
              </a:spcBef>
              <a:spcAft>
                <a:spcPct val="0"/>
              </a:spcAft>
              <a:buClr>
                <a:srgbClr val="FF0000"/>
              </a:buClr>
              <a:buSzPct val="55000"/>
              <a:buFont typeface="Wingdings" panose="05000000000000000000" pitchFamily="2" charset="2"/>
              <a:buChar char="n"/>
              <a:defRPr/>
            </a:pPr>
            <a:r>
              <a:rPr kumimoji="0" lang="zh-CN" altLang="en-US" sz="2000" b="0"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rPr>
              <a:t>预剪枝: 通过提前停止树的构造而对树剪枝</a:t>
            </a:r>
            <a:endParaRPr kumimoji="0" lang="zh-CN" altLang="en-US" sz="2000" b="0"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endParaRPr>
          </a:p>
          <a:p>
            <a:pPr marL="1143000" marR="0" lvl="2" indent="-228600" algn="l" defTabSz="914400" rtl="0" eaLnBrk="1" fontAlgn="base" latinLnBrk="0" hangingPunct="1">
              <a:lnSpc>
                <a:spcPct val="100000"/>
              </a:lnSpc>
              <a:spcBef>
                <a:spcPct val="20000"/>
              </a:spcBef>
              <a:spcAft>
                <a:spcPct val="0"/>
              </a:spcAft>
              <a:buClr>
                <a:srgbClr val="3333CC"/>
              </a:buClr>
              <a:buSzPct val="50000"/>
              <a:buFont typeface="Wingdings" panose="05000000000000000000" pitchFamily="2" charset="2"/>
              <a:buChar char="n"/>
              <a:defRPr/>
            </a:pPr>
            <a:r>
              <a:rPr kumimoji="0" lang="zh-CN" altLang="en-US" sz="2000" b="0"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rPr>
              <a:t>很难选取一个合适的阈值</a:t>
            </a:r>
            <a:endParaRPr kumimoji="0" lang="zh-CN" altLang="en-US" sz="2000" b="0"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endParaRPr>
          </a:p>
          <a:p>
            <a:pPr marL="742950" marR="0" lvl="1" indent="-285750" algn="l" defTabSz="914400" rtl="0" eaLnBrk="1" fontAlgn="base" latinLnBrk="0" hangingPunct="1">
              <a:lnSpc>
                <a:spcPct val="100000"/>
              </a:lnSpc>
              <a:spcBef>
                <a:spcPct val="20000"/>
              </a:spcBef>
              <a:spcAft>
                <a:spcPct val="0"/>
              </a:spcAft>
              <a:buClr>
                <a:srgbClr val="FF0000"/>
              </a:buClr>
              <a:buSzPct val="55000"/>
              <a:buFont typeface="Wingdings" panose="05000000000000000000" pitchFamily="2" charset="2"/>
              <a:buChar char="n"/>
              <a:defRPr/>
            </a:pPr>
            <a:r>
              <a:rPr kumimoji="0" lang="zh-CN" altLang="en-US" sz="2000" b="0"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rPr>
              <a:t>后剪枝: 由完全生成的树剪去子树.通过删除节点的分枝并用树叶替换它而剪掉给定节点的子树.树叶用被替换的子树中最频繁的类标记</a:t>
            </a:r>
            <a:endParaRPr kumimoji="0" lang="zh-CN" altLang="en-US" sz="2000" b="0"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endParaRPr>
          </a:p>
          <a:p>
            <a:endParaRPr lang="en-US" altLang="zh-CN" sz="2000" dirty="0"/>
          </a:p>
        </p:txBody>
      </p:sp>
      <p:sp>
        <p:nvSpPr>
          <p:cNvPr id="8" name="矩形 7"/>
          <p:cNvSpPr/>
          <p:nvPr/>
        </p:nvSpPr>
        <p:spPr>
          <a:xfrm>
            <a:off x="259814" y="874479"/>
            <a:ext cx="2385589" cy="369332"/>
          </a:xfrm>
          <a:prstGeom prst="rect">
            <a:avLst/>
          </a:prstGeom>
        </p:spPr>
        <p:txBody>
          <a:bodyPr wrap="none">
            <a:spAutoFit/>
          </a:bodyPr>
          <a:lstStyle/>
          <a:p>
            <a:r>
              <a:rPr lang="en-US" altLang="zh-CN" dirty="0"/>
              <a:t>3.2.5 </a:t>
            </a:r>
            <a:r>
              <a:rPr lang="zh-CN" altLang="zh-CN" dirty="0"/>
              <a:t>决策树算法原理</a:t>
            </a:r>
            <a:endParaRPr lang="zh-CN" altLang="zh-CN" dirty="0"/>
          </a:p>
        </p:txBody>
      </p:sp>
      <p:pic>
        <p:nvPicPr>
          <p:cNvPr id="9" name="27 Imagen"/>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11"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ES" sz="1200" b="1" dirty="0">
                <a:solidFill>
                  <a:schemeClr val="bg1">
                    <a:lumMod val="50000"/>
                  </a:schemeClr>
                </a:solidFill>
                <a:latin typeface="+mn-lt"/>
              </a:rPr>
              <a:t>56</a:t>
            </a:r>
            <a:endParaRPr lang="en-US" altLang="es-ES" sz="1200" b="1" dirty="0">
              <a:solidFill>
                <a:schemeClr val="bg1">
                  <a:lumMod val="50000"/>
                </a:schemeClr>
              </a:solidFill>
              <a:latin typeface="+mn-lt"/>
            </a:endParaRPr>
          </a:p>
        </p:txBody>
      </p:sp>
      <p:pic>
        <p:nvPicPr>
          <p:cNvPr id="12" name="Imagen 27">
            <a:hlinkClick r:id="" action="ppaction://hlinkshowjump?jump=next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Imagen 28">
            <a:hlinkClick r:id="" action="ppaction://hlinkshowjump?jump=previous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fld>
            <a:endParaRPr lang="zh-CN" altLang="en-US" dirty="0"/>
          </a:p>
        </p:txBody>
      </p:sp>
      <p:grpSp>
        <p:nvGrpSpPr>
          <p:cNvPr id="15" name="组合 14"/>
          <p:cNvGrpSpPr/>
          <p:nvPr/>
        </p:nvGrpSpPr>
        <p:grpSpPr>
          <a:xfrm>
            <a:off x="-3387" y="-2439"/>
            <a:ext cx="9149172" cy="716845"/>
            <a:chOff x="-3387" y="190175"/>
            <a:chExt cx="9149172" cy="524649"/>
          </a:xfrm>
        </p:grpSpPr>
        <p:sp>
          <p:nvSpPr>
            <p:cNvPr id="16" name="任意多边形 15"/>
            <p:cNvSpPr/>
            <p:nvPr/>
          </p:nvSpPr>
          <p:spPr>
            <a:xfrm>
              <a:off x="6231369" y="214741"/>
              <a:ext cx="2914416" cy="499443"/>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7" name="任意多边形 16"/>
            <p:cNvSpPr/>
            <p:nvPr/>
          </p:nvSpPr>
          <p:spPr>
            <a:xfrm>
              <a:off x="1" y="190175"/>
              <a:ext cx="9143999" cy="506058"/>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8" name="任意多边形 17"/>
            <p:cNvSpPr/>
            <p:nvPr/>
          </p:nvSpPr>
          <p:spPr>
            <a:xfrm>
              <a:off x="-3387" y="190815"/>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19" name="文本框 6"/>
          <p:cNvSpPr txBox="1"/>
          <p:nvPr/>
        </p:nvSpPr>
        <p:spPr>
          <a:xfrm>
            <a:off x="607500" y="177284"/>
            <a:ext cx="1500411" cy="323165"/>
          </a:xfrm>
          <a:prstGeom prst="rect">
            <a:avLst/>
          </a:prstGeom>
          <a:noFill/>
        </p:spPr>
        <p:txBody>
          <a:bodyPr wrap="none" lIns="0" tIns="0" rIns="0" bIns="0" rtlCol="0">
            <a:spAutoFit/>
          </a:bodyPr>
          <a:lstStyle/>
          <a:p>
            <a:r>
              <a:rPr lang="en-US" altLang="zh-CN" sz="2100" b="1" spc="225" dirty="0">
                <a:solidFill>
                  <a:prstClr val="white"/>
                </a:solidFill>
              </a:rPr>
              <a:t>3.2 </a:t>
            </a:r>
            <a:r>
              <a:rPr lang="zh-CN" altLang="en-US" sz="2100" b="1" spc="225" dirty="0">
                <a:solidFill>
                  <a:prstClr val="white"/>
                </a:solidFill>
              </a:rPr>
              <a:t>决策树</a:t>
            </a:r>
            <a:endParaRPr lang="zh-CN" altLang="en-US" sz="2100" b="1" spc="225" dirty="0">
              <a:solidFill>
                <a:prstClr val="white"/>
              </a:solidFill>
            </a:endParaRPr>
          </a:p>
        </p:txBody>
      </p:sp>
      <p:sp>
        <p:nvSpPr>
          <p:cNvPr id="20" name="Freeform 142"/>
          <p:cNvSpPr>
            <a:spLocks noEditPoints="1"/>
          </p:cNvSpPr>
          <p:nvPr/>
        </p:nvSpPr>
        <p:spPr bwMode="auto">
          <a:xfrm>
            <a:off x="126487" y="216716"/>
            <a:ext cx="382471" cy="244300"/>
          </a:xfrm>
          <a:custGeom>
            <a:avLst/>
            <a:gdLst>
              <a:gd name="T0" fmla="*/ 108 w 128"/>
              <a:gd name="T1" fmla="*/ 26 h 88"/>
              <a:gd name="T2" fmla="*/ 75 w 128"/>
              <a:gd name="T3" fmla="*/ 0 h 88"/>
              <a:gd name="T4" fmla="*/ 46 w 128"/>
              <a:gd name="T5" fmla="*/ 15 h 88"/>
              <a:gd name="T6" fmla="*/ 34 w 128"/>
              <a:gd name="T7" fmla="*/ 11 h 88"/>
              <a:gd name="T8" fmla="*/ 15 w 128"/>
              <a:gd name="T9" fmla="*/ 30 h 88"/>
              <a:gd name="T10" fmla="*/ 16 w 128"/>
              <a:gd name="T11" fmla="*/ 35 h 88"/>
              <a:gd name="T12" fmla="*/ 0 w 128"/>
              <a:gd name="T13" fmla="*/ 61 h 88"/>
              <a:gd name="T14" fmla="*/ 27 w 128"/>
              <a:gd name="T15" fmla="*/ 88 h 88"/>
              <a:gd name="T16" fmla="*/ 96 w 128"/>
              <a:gd name="T17" fmla="*/ 88 h 88"/>
              <a:gd name="T18" fmla="*/ 128 w 128"/>
              <a:gd name="T19" fmla="*/ 56 h 88"/>
              <a:gd name="T20" fmla="*/ 108 w 128"/>
              <a:gd name="T21" fmla="*/ 26 h 88"/>
              <a:gd name="T22" fmla="*/ 44 w 128"/>
              <a:gd name="T23" fmla="*/ 50 h 88"/>
              <a:gd name="T24" fmla="*/ 66 w 128"/>
              <a:gd name="T25" fmla="*/ 28 h 88"/>
              <a:gd name="T26" fmla="*/ 80 w 128"/>
              <a:gd name="T27" fmla="*/ 32 h 88"/>
              <a:gd name="T28" fmla="*/ 84 w 128"/>
              <a:gd name="T29" fmla="*/ 28 h 88"/>
              <a:gd name="T30" fmla="*/ 84 w 128"/>
              <a:gd name="T31" fmla="*/ 42 h 88"/>
              <a:gd name="T32" fmla="*/ 70 w 128"/>
              <a:gd name="T33" fmla="*/ 42 h 88"/>
              <a:gd name="T34" fmla="*/ 75 w 128"/>
              <a:gd name="T35" fmla="*/ 37 h 88"/>
              <a:gd name="T36" fmla="*/ 72 w 128"/>
              <a:gd name="T37" fmla="*/ 36 h 88"/>
              <a:gd name="T38" fmla="*/ 66 w 128"/>
              <a:gd name="T39" fmla="*/ 35 h 88"/>
              <a:gd name="T40" fmla="*/ 60 w 128"/>
              <a:gd name="T41" fmla="*/ 36 h 88"/>
              <a:gd name="T42" fmla="*/ 55 w 128"/>
              <a:gd name="T43" fmla="*/ 39 h 88"/>
              <a:gd name="T44" fmla="*/ 52 w 128"/>
              <a:gd name="T45" fmla="*/ 44 h 88"/>
              <a:gd name="T46" fmla="*/ 51 w 128"/>
              <a:gd name="T47" fmla="*/ 50 h 88"/>
              <a:gd name="T48" fmla="*/ 51 w 128"/>
              <a:gd name="T49" fmla="*/ 54 h 88"/>
              <a:gd name="T50" fmla="*/ 44 w 128"/>
              <a:gd name="T51" fmla="*/ 54 h 88"/>
              <a:gd name="T52" fmla="*/ 44 w 128"/>
              <a:gd name="T53" fmla="*/ 50 h 88"/>
              <a:gd name="T54" fmla="*/ 66 w 128"/>
              <a:gd name="T55" fmla="*/ 73 h 88"/>
              <a:gd name="T56" fmla="*/ 53 w 128"/>
              <a:gd name="T57" fmla="*/ 68 h 88"/>
              <a:gd name="T58" fmla="*/ 49 w 128"/>
              <a:gd name="T59" fmla="*/ 73 h 88"/>
              <a:gd name="T60" fmla="*/ 49 w 128"/>
              <a:gd name="T61" fmla="*/ 59 h 88"/>
              <a:gd name="T62" fmla="*/ 62 w 128"/>
              <a:gd name="T63" fmla="*/ 59 h 88"/>
              <a:gd name="T64" fmla="*/ 58 w 128"/>
              <a:gd name="T65" fmla="*/ 64 h 88"/>
              <a:gd name="T66" fmla="*/ 60 w 128"/>
              <a:gd name="T67" fmla="*/ 65 h 88"/>
              <a:gd name="T68" fmla="*/ 66 w 128"/>
              <a:gd name="T69" fmla="*/ 66 h 88"/>
              <a:gd name="T70" fmla="*/ 72 w 128"/>
              <a:gd name="T71" fmla="*/ 65 h 88"/>
              <a:gd name="T72" fmla="*/ 77 w 128"/>
              <a:gd name="T73" fmla="*/ 61 h 88"/>
              <a:gd name="T74" fmla="*/ 81 w 128"/>
              <a:gd name="T75" fmla="*/ 57 h 88"/>
              <a:gd name="T76" fmla="*/ 82 w 128"/>
              <a:gd name="T77" fmla="*/ 50 h 88"/>
              <a:gd name="T78" fmla="*/ 81 w 128"/>
              <a:gd name="T79" fmla="*/ 47 h 88"/>
              <a:gd name="T80" fmla="*/ 89 w 128"/>
              <a:gd name="T81" fmla="*/ 47 h 88"/>
              <a:gd name="T82" fmla="*/ 89 w 128"/>
              <a:gd name="T83" fmla="*/ 50 h 88"/>
              <a:gd name="T84" fmla="*/ 66 w 128"/>
              <a:gd name="T85"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88">
                <a:moveTo>
                  <a:pt x="108" y="26"/>
                </a:moveTo>
                <a:cubicBezTo>
                  <a:pt x="104" y="11"/>
                  <a:pt x="91" y="0"/>
                  <a:pt x="75" y="0"/>
                </a:cubicBezTo>
                <a:cubicBezTo>
                  <a:pt x="63" y="0"/>
                  <a:pt x="52" y="6"/>
                  <a:pt x="46" y="15"/>
                </a:cubicBezTo>
                <a:cubicBezTo>
                  <a:pt x="43" y="13"/>
                  <a:pt x="38" y="11"/>
                  <a:pt x="34" y="11"/>
                </a:cubicBezTo>
                <a:cubicBezTo>
                  <a:pt x="24" y="11"/>
                  <a:pt x="15" y="20"/>
                  <a:pt x="15" y="30"/>
                </a:cubicBezTo>
                <a:cubicBezTo>
                  <a:pt x="15" y="32"/>
                  <a:pt x="16" y="34"/>
                  <a:pt x="16" y="35"/>
                </a:cubicBezTo>
                <a:cubicBezTo>
                  <a:pt x="7" y="40"/>
                  <a:pt x="0" y="49"/>
                  <a:pt x="0" y="61"/>
                </a:cubicBezTo>
                <a:cubicBezTo>
                  <a:pt x="0" y="76"/>
                  <a:pt x="12" y="88"/>
                  <a:pt x="27" y="88"/>
                </a:cubicBezTo>
                <a:cubicBezTo>
                  <a:pt x="96" y="88"/>
                  <a:pt x="96" y="88"/>
                  <a:pt x="96" y="88"/>
                </a:cubicBezTo>
                <a:cubicBezTo>
                  <a:pt x="114" y="88"/>
                  <a:pt x="128" y="74"/>
                  <a:pt x="128" y="56"/>
                </a:cubicBezTo>
                <a:cubicBezTo>
                  <a:pt x="128" y="42"/>
                  <a:pt x="120" y="31"/>
                  <a:pt x="108" y="26"/>
                </a:cubicBezTo>
                <a:close/>
                <a:moveTo>
                  <a:pt x="44" y="50"/>
                </a:moveTo>
                <a:cubicBezTo>
                  <a:pt x="44" y="38"/>
                  <a:pt x="54" y="28"/>
                  <a:pt x="66" y="28"/>
                </a:cubicBezTo>
                <a:cubicBezTo>
                  <a:pt x="71" y="28"/>
                  <a:pt x="76" y="30"/>
                  <a:pt x="80" y="32"/>
                </a:cubicBezTo>
                <a:cubicBezTo>
                  <a:pt x="84" y="28"/>
                  <a:pt x="84" y="28"/>
                  <a:pt x="84" y="28"/>
                </a:cubicBezTo>
                <a:cubicBezTo>
                  <a:pt x="84" y="42"/>
                  <a:pt x="84" y="42"/>
                  <a:pt x="84" y="42"/>
                </a:cubicBezTo>
                <a:cubicBezTo>
                  <a:pt x="70" y="42"/>
                  <a:pt x="70" y="42"/>
                  <a:pt x="70" y="42"/>
                </a:cubicBezTo>
                <a:cubicBezTo>
                  <a:pt x="75" y="37"/>
                  <a:pt x="75" y="37"/>
                  <a:pt x="75" y="37"/>
                </a:cubicBezTo>
                <a:cubicBezTo>
                  <a:pt x="74" y="37"/>
                  <a:pt x="73" y="36"/>
                  <a:pt x="72" y="36"/>
                </a:cubicBezTo>
                <a:cubicBezTo>
                  <a:pt x="70" y="35"/>
                  <a:pt x="68" y="35"/>
                  <a:pt x="66" y="35"/>
                </a:cubicBezTo>
                <a:cubicBezTo>
                  <a:pt x="64" y="35"/>
                  <a:pt x="62" y="35"/>
                  <a:pt x="60" y="36"/>
                </a:cubicBezTo>
                <a:cubicBezTo>
                  <a:pt x="58" y="37"/>
                  <a:pt x="57" y="38"/>
                  <a:pt x="55" y="39"/>
                </a:cubicBezTo>
                <a:cubicBezTo>
                  <a:pt x="54" y="41"/>
                  <a:pt x="53" y="43"/>
                  <a:pt x="52" y="44"/>
                </a:cubicBezTo>
                <a:cubicBezTo>
                  <a:pt x="51" y="46"/>
                  <a:pt x="51" y="48"/>
                  <a:pt x="51" y="50"/>
                </a:cubicBezTo>
                <a:cubicBezTo>
                  <a:pt x="51" y="52"/>
                  <a:pt x="51" y="53"/>
                  <a:pt x="51" y="54"/>
                </a:cubicBezTo>
                <a:cubicBezTo>
                  <a:pt x="44" y="54"/>
                  <a:pt x="44" y="54"/>
                  <a:pt x="44" y="54"/>
                </a:cubicBezTo>
                <a:cubicBezTo>
                  <a:pt x="44" y="53"/>
                  <a:pt x="44" y="52"/>
                  <a:pt x="44" y="50"/>
                </a:cubicBezTo>
                <a:close/>
                <a:moveTo>
                  <a:pt x="66" y="73"/>
                </a:moveTo>
                <a:cubicBezTo>
                  <a:pt x="61" y="73"/>
                  <a:pt x="57" y="71"/>
                  <a:pt x="53" y="68"/>
                </a:cubicBezTo>
                <a:cubicBezTo>
                  <a:pt x="49" y="73"/>
                  <a:pt x="49" y="73"/>
                  <a:pt x="49" y="73"/>
                </a:cubicBezTo>
                <a:cubicBezTo>
                  <a:pt x="49" y="59"/>
                  <a:pt x="49" y="59"/>
                  <a:pt x="49" y="59"/>
                </a:cubicBezTo>
                <a:cubicBezTo>
                  <a:pt x="62" y="59"/>
                  <a:pt x="62" y="59"/>
                  <a:pt x="62" y="59"/>
                </a:cubicBezTo>
                <a:cubicBezTo>
                  <a:pt x="58" y="64"/>
                  <a:pt x="58" y="64"/>
                  <a:pt x="58" y="64"/>
                </a:cubicBezTo>
                <a:cubicBezTo>
                  <a:pt x="59" y="64"/>
                  <a:pt x="59" y="64"/>
                  <a:pt x="60" y="65"/>
                </a:cubicBezTo>
                <a:cubicBezTo>
                  <a:pt x="62" y="66"/>
                  <a:pt x="64" y="66"/>
                  <a:pt x="66" y="66"/>
                </a:cubicBezTo>
                <a:cubicBezTo>
                  <a:pt x="68" y="66"/>
                  <a:pt x="70" y="66"/>
                  <a:pt x="72" y="65"/>
                </a:cubicBezTo>
                <a:cubicBezTo>
                  <a:pt x="74" y="64"/>
                  <a:pt x="76" y="63"/>
                  <a:pt x="77" y="61"/>
                </a:cubicBezTo>
                <a:cubicBezTo>
                  <a:pt x="79" y="60"/>
                  <a:pt x="80" y="58"/>
                  <a:pt x="81" y="57"/>
                </a:cubicBezTo>
                <a:cubicBezTo>
                  <a:pt x="82" y="55"/>
                  <a:pt x="82" y="53"/>
                  <a:pt x="82" y="50"/>
                </a:cubicBezTo>
                <a:cubicBezTo>
                  <a:pt x="82" y="49"/>
                  <a:pt x="82" y="48"/>
                  <a:pt x="81" y="47"/>
                </a:cubicBezTo>
                <a:cubicBezTo>
                  <a:pt x="89" y="47"/>
                  <a:pt x="89" y="47"/>
                  <a:pt x="89" y="47"/>
                </a:cubicBezTo>
                <a:cubicBezTo>
                  <a:pt x="89" y="48"/>
                  <a:pt x="89" y="49"/>
                  <a:pt x="89" y="50"/>
                </a:cubicBezTo>
                <a:cubicBezTo>
                  <a:pt x="89" y="63"/>
                  <a:pt x="79" y="73"/>
                  <a:pt x="66" y="7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2"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3"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4"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5"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6"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7"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8"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9"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1"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2"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5"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6"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7"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8"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9"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0"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1"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2"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3"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4"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5"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6"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0"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1"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2"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3"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4"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5"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6"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7"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8"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9"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0"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1"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2"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3"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4"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5"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8"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9"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0" name="文本框 27"/>
          <p:cNvSpPr txBox="1"/>
          <p:nvPr/>
        </p:nvSpPr>
        <p:spPr>
          <a:xfrm>
            <a:off x="6630203" y="234392"/>
            <a:ext cx="1101584" cy="300082"/>
          </a:xfrm>
          <a:prstGeom prst="rect">
            <a:avLst/>
          </a:prstGeom>
          <a:noFill/>
        </p:spPr>
        <p:txBody>
          <a:bodyPr wrap="none" rtlCol="0">
            <a:spAutoFit/>
          </a:bodyPr>
          <a:lstStyle/>
          <a:p>
            <a:r>
              <a:rPr lang="zh-CN" altLang="en-US" sz="1350" dirty="0">
                <a:solidFill>
                  <a:prstClr val="white"/>
                </a:solidFill>
              </a:rPr>
              <a:t>第三章 分类</a:t>
            </a:r>
            <a:endParaRPr lang="zh-CN" altLang="en-US" sz="1350" dirty="0">
              <a:solidFill>
                <a:prstClr val="white"/>
              </a:solidFill>
            </a:endParaRPr>
          </a:p>
        </p:txBody>
      </p:sp>
      <p:sp>
        <p:nvSpPr>
          <p:cNvPr id="6" name="矩形 5"/>
          <p:cNvSpPr/>
          <p:nvPr/>
        </p:nvSpPr>
        <p:spPr>
          <a:xfrm>
            <a:off x="-4558" y="6123213"/>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2308F32-F09A-4344-B65D-3757FEAF56BD}" type="slidenum">
              <a:rPr lang="zh-CN" altLang="en-US" smtClean="0"/>
            </a:fld>
            <a:endParaRPr lang="zh-CN" altLang="en-US"/>
          </a:p>
        </p:txBody>
      </p:sp>
      <p:sp>
        <p:nvSpPr>
          <p:cNvPr id="3"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4"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5"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6" name="矩形 5"/>
          <p:cNvSpPr/>
          <p:nvPr/>
        </p:nvSpPr>
        <p:spPr>
          <a:xfrm>
            <a:off x="0" y="6669360"/>
            <a:ext cx="9144000" cy="18864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矩形 7"/>
          <p:cNvSpPr/>
          <p:nvPr/>
        </p:nvSpPr>
        <p:spPr>
          <a:xfrm>
            <a:off x="407529" y="933606"/>
            <a:ext cx="7915326" cy="4030980"/>
          </a:xfrm>
          <a:prstGeom prst="rect">
            <a:avLst/>
          </a:prstGeom>
        </p:spPr>
        <p:txBody>
          <a:bodyPr wrap="square">
            <a:spAutoFit/>
          </a:bodyPr>
          <a:lstStyle/>
          <a:p>
            <a:r>
              <a:rPr lang="en-US" altLang="zh-CN" sz="1600" dirty="0"/>
              <a:t>    </a:t>
            </a:r>
            <a:r>
              <a:rPr lang="zh-CN" altLang="zh-CN" sz="1600" dirty="0"/>
              <a:t>基于信息论的决策树算法有</a:t>
            </a:r>
            <a:r>
              <a:rPr lang="en-US" altLang="zh-CN" sz="1600" dirty="0"/>
              <a:t>ID3</a:t>
            </a:r>
            <a:r>
              <a:rPr lang="zh-CN" altLang="zh-CN" sz="1600" dirty="0"/>
              <a:t>、</a:t>
            </a:r>
            <a:r>
              <a:rPr lang="en-US" altLang="zh-CN" sz="1600" dirty="0"/>
              <a:t>CART</a:t>
            </a:r>
            <a:r>
              <a:rPr lang="zh-CN" altLang="zh-CN" sz="1600" dirty="0"/>
              <a:t>和</a:t>
            </a:r>
            <a:r>
              <a:rPr lang="en-US" altLang="zh-CN" sz="1600" dirty="0"/>
              <a:t>C4.5</a:t>
            </a:r>
            <a:r>
              <a:rPr lang="zh-CN" altLang="zh-CN" sz="1600" dirty="0"/>
              <a:t>等算法</a:t>
            </a:r>
            <a:endParaRPr lang="zh-CN" altLang="zh-CN" sz="1600" dirty="0"/>
          </a:p>
          <a:p>
            <a:endParaRPr lang="en-US" altLang="zh-CN" sz="1600" dirty="0"/>
          </a:p>
          <a:p>
            <a:r>
              <a:rPr lang="en-US" altLang="zh-CN" sz="1600" dirty="0"/>
              <a:t>    CART</a:t>
            </a:r>
            <a:r>
              <a:rPr lang="zh-CN" altLang="zh-CN" sz="1600" dirty="0"/>
              <a:t>和</a:t>
            </a:r>
            <a:r>
              <a:rPr lang="en-US" altLang="zh-CN" sz="1600" dirty="0"/>
              <a:t>C4.5</a:t>
            </a:r>
            <a:r>
              <a:rPr lang="zh-CN" altLang="zh-CN" sz="1600" dirty="0"/>
              <a:t>支持数据特征为连续分布时的处理，主要通过使用二元切分来处理连续型变量，即求一个特定的值——分裂值：特征值大于分裂值就走左子树，或者就走右子树。</a:t>
            </a:r>
            <a:endParaRPr lang="en-US" altLang="zh-CN" sz="1600" dirty="0"/>
          </a:p>
          <a:p>
            <a:endParaRPr lang="en-US" altLang="zh-CN" sz="1600" dirty="0"/>
          </a:p>
          <a:p>
            <a:r>
              <a:rPr lang="en-US" altLang="zh-CN" sz="1600" dirty="0"/>
              <a:t>    ID3</a:t>
            </a:r>
            <a:r>
              <a:rPr lang="zh-CN" altLang="zh-CN" sz="1600" dirty="0"/>
              <a:t>算法建立在“奥卡姆剃刀”的基础上，越是小型的决策树越优于大的决策树。</a:t>
            </a:r>
            <a:r>
              <a:rPr lang="en-US" altLang="zh-CN" sz="1600" dirty="0"/>
              <a:t>ID3</a:t>
            </a:r>
            <a:r>
              <a:rPr lang="zh-CN" altLang="zh-CN" sz="1600" dirty="0"/>
              <a:t>算法中根据信息论的</a:t>
            </a:r>
            <a:r>
              <a:rPr lang="zh-CN" altLang="zh-CN" sz="1600" dirty="0">
                <a:solidFill>
                  <a:srgbClr val="FF0000"/>
                </a:solidFill>
              </a:rPr>
              <a:t>信息增益</a:t>
            </a:r>
            <a:r>
              <a:rPr lang="zh-CN" altLang="zh-CN" sz="1600" dirty="0"/>
              <a:t>评估和选择特征，每次选择信息增益最大的特征来做判断模块。</a:t>
            </a:r>
            <a:endParaRPr lang="en-US" altLang="zh-CN" sz="1600" dirty="0"/>
          </a:p>
          <a:p>
            <a:endParaRPr lang="en-US" altLang="zh-CN" sz="1600" dirty="0"/>
          </a:p>
          <a:p>
            <a:r>
              <a:rPr lang="en-US" altLang="zh-CN" sz="1600" dirty="0"/>
              <a:t>    C4.5</a:t>
            </a:r>
            <a:r>
              <a:rPr lang="zh-CN" altLang="zh-CN" sz="1600" dirty="0"/>
              <a:t>是</a:t>
            </a:r>
            <a:r>
              <a:rPr lang="en-US" altLang="zh-CN" sz="1600" dirty="0"/>
              <a:t>ID3</a:t>
            </a:r>
            <a:r>
              <a:rPr lang="zh-CN" altLang="zh-CN" sz="1600" dirty="0"/>
              <a:t>的一个改进算法，继承了</a:t>
            </a:r>
            <a:r>
              <a:rPr lang="en-US" altLang="zh-CN" sz="1600" dirty="0"/>
              <a:t>ID3</a:t>
            </a:r>
            <a:r>
              <a:rPr lang="zh-CN" altLang="zh-CN" sz="1600" dirty="0"/>
              <a:t>算法的优点。</a:t>
            </a:r>
            <a:r>
              <a:rPr lang="en-US" altLang="zh-CN" sz="1600" dirty="0"/>
              <a:t>C4.5</a:t>
            </a:r>
            <a:r>
              <a:rPr lang="zh-CN" altLang="zh-CN" sz="1600" dirty="0"/>
              <a:t>算法用</a:t>
            </a:r>
            <a:r>
              <a:rPr lang="zh-CN" altLang="zh-CN" sz="1600" dirty="0">
                <a:solidFill>
                  <a:srgbClr val="FF0000"/>
                </a:solidFill>
              </a:rPr>
              <a:t>信息增益率</a:t>
            </a:r>
            <a:r>
              <a:rPr lang="zh-CN" altLang="zh-CN" sz="1600" dirty="0"/>
              <a:t>来选择属性，克服了用信息增益选择属性时偏向选择取值多的属性的不足，在树构造过程中进行剪枝；能够完成对连续属性的离散化处理；能够对不完整数据进行处理。</a:t>
            </a:r>
            <a:endParaRPr lang="en-US" altLang="zh-CN" sz="1600" dirty="0"/>
          </a:p>
          <a:p>
            <a:endParaRPr lang="en-US" altLang="zh-CN" sz="1600" dirty="0"/>
          </a:p>
          <a:p>
            <a:r>
              <a:rPr lang="en-US" altLang="zh-CN" sz="1600" dirty="0"/>
              <a:t>    CART</a:t>
            </a:r>
            <a:r>
              <a:rPr lang="zh-CN" altLang="zh-CN" sz="1600" dirty="0"/>
              <a:t>算法采用的是</a:t>
            </a:r>
            <a:r>
              <a:rPr lang="zh-CN" altLang="zh-CN" sz="1600" dirty="0">
                <a:solidFill>
                  <a:srgbClr val="FF0000"/>
                </a:solidFill>
              </a:rPr>
              <a:t>基尼（</a:t>
            </a:r>
            <a:r>
              <a:rPr lang="en-US" altLang="zh-CN" sz="1600" dirty="0">
                <a:solidFill>
                  <a:srgbClr val="FF0000"/>
                </a:solidFill>
              </a:rPr>
              <a:t>Gini</a:t>
            </a:r>
            <a:r>
              <a:rPr lang="zh-CN" altLang="zh-CN" sz="1600" dirty="0">
                <a:solidFill>
                  <a:srgbClr val="FF0000"/>
                </a:solidFill>
              </a:rPr>
              <a:t>）指数</a:t>
            </a:r>
            <a:r>
              <a:rPr lang="zh-CN" altLang="zh-CN" sz="1600" dirty="0"/>
              <a:t>（选</a:t>
            </a:r>
            <a:r>
              <a:rPr lang="en-US" altLang="zh-CN" sz="1600" dirty="0"/>
              <a:t>Gini</a:t>
            </a:r>
            <a:r>
              <a:rPr lang="zh-CN" altLang="zh-CN" sz="1600" dirty="0"/>
              <a:t>指数最小的特征</a:t>
            </a:r>
            <a:r>
              <a:rPr lang="en-US" altLang="zh-CN" sz="1600" dirty="0"/>
              <a:t>s</a:t>
            </a:r>
            <a:r>
              <a:rPr lang="zh-CN" altLang="zh-CN" sz="1600" dirty="0"/>
              <a:t>）作为分裂标准，同时它也是包含后剪枝操作。</a:t>
            </a:r>
            <a:endParaRPr lang="en-US" altLang="zh-CN" sz="1600" dirty="0"/>
          </a:p>
        </p:txBody>
      </p:sp>
      <p:pic>
        <p:nvPicPr>
          <p:cNvPr id="10" name="27 Imagen"/>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12"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ES" sz="1200" b="1" dirty="0">
                <a:solidFill>
                  <a:schemeClr val="bg1">
                    <a:lumMod val="50000"/>
                  </a:schemeClr>
                </a:solidFill>
                <a:latin typeface="+mn-lt"/>
              </a:rPr>
              <a:t>56</a:t>
            </a:r>
            <a:endParaRPr lang="en-US" altLang="es-ES" sz="1200" b="1" dirty="0">
              <a:solidFill>
                <a:schemeClr val="bg1">
                  <a:lumMod val="50000"/>
                </a:schemeClr>
              </a:solidFill>
              <a:latin typeface="+mn-lt"/>
            </a:endParaRPr>
          </a:p>
        </p:txBody>
      </p:sp>
      <p:pic>
        <p:nvPicPr>
          <p:cNvPr id="13" name="Imagen 27">
            <a:hlinkClick r:id="" action="ppaction://hlinkshowjump?jump=next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Imagen 28">
            <a:hlinkClick r:id="" action="ppaction://hlinkshowjump?jump=previous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fld>
            <a:endParaRPr lang="zh-CN" altLang="en-US" dirty="0"/>
          </a:p>
        </p:txBody>
      </p:sp>
      <p:grpSp>
        <p:nvGrpSpPr>
          <p:cNvPr id="16" name="组合 15"/>
          <p:cNvGrpSpPr/>
          <p:nvPr/>
        </p:nvGrpSpPr>
        <p:grpSpPr>
          <a:xfrm>
            <a:off x="-3387" y="-2439"/>
            <a:ext cx="9149172" cy="716845"/>
            <a:chOff x="-3387" y="190175"/>
            <a:chExt cx="9149172" cy="524649"/>
          </a:xfrm>
        </p:grpSpPr>
        <p:sp>
          <p:nvSpPr>
            <p:cNvPr id="17" name="任意多边形 16"/>
            <p:cNvSpPr/>
            <p:nvPr/>
          </p:nvSpPr>
          <p:spPr>
            <a:xfrm>
              <a:off x="6231369" y="214741"/>
              <a:ext cx="2914416" cy="499443"/>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8" name="任意多边形 17"/>
            <p:cNvSpPr/>
            <p:nvPr/>
          </p:nvSpPr>
          <p:spPr>
            <a:xfrm>
              <a:off x="1" y="190175"/>
              <a:ext cx="9143999" cy="506058"/>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 name="任意多边形 18"/>
            <p:cNvSpPr/>
            <p:nvPr/>
          </p:nvSpPr>
          <p:spPr>
            <a:xfrm>
              <a:off x="-3387" y="190815"/>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20" name="文本框 6"/>
          <p:cNvSpPr txBox="1"/>
          <p:nvPr/>
        </p:nvSpPr>
        <p:spPr>
          <a:xfrm>
            <a:off x="607500" y="177284"/>
            <a:ext cx="1500411" cy="323165"/>
          </a:xfrm>
          <a:prstGeom prst="rect">
            <a:avLst/>
          </a:prstGeom>
          <a:noFill/>
        </p:spPr>
        <p:txBody>
          <a:bodyPr wrap="none" lIns="0" tIns="0" rIns="0" bIns="0" rtlCol="0">
            <a:spAutoFit/>
          </a:bodyPr>
          <a:lstStyle/>
          <a:p>
            <a:r>
              <a:rPr lang="en-US" altLang="zh-CN" sz="2100" b="1" spc="225" dirty="0">
                <a:solidFill>
                  <a:prstClr val="white"/>
                </a:solidFill>
              </a:rPr>
              <a:t>3.2 </a:t>
            </a:r>
            <a:r>
              <a:rPr lang="zh-CN" altLang="en-US" sz="2100" b="1" spc="225" dirty="0">
                <a:solidFill>
                  <a:prstClr val="white"/>
                </a:solidFill>
              </a:rPr>
              <a:t>决策树</a:t>
            </a:r>
            <a:endParaRPr lang="zh-CN" altLang="en-US" sz="2100" b="1" spc="225" dirty="0">
              <a:solidFill>
                <a:prstClr val="white"/>
              </a:solidFill>
            </a:endParaRPr>
          </a:p>
        </p:txBody>
      </p:sp>
      <p:sp>
        <p:nvSpPr>
          <p:cNvPr id="21" name="Freeform 142"/>
          <p:cNvSpPr>
            <a:spLocks noEditPoints="1"/>
          </p:cNvSpPr>
          <p:nvPr/>
        </p:nvSpPr>
        <p:spPr bwMode="auto">
          <a:xfrm>
            <a:off x="126487" y="216716"/>
            <a:ext cx="382471" cy="244300"/>
          </a:xfrm>
          <a:custGeom>
            <a:avLst/>
            <a:gdLst>
              <a:gd name="T0" fmla="*/ 108 w 128"/>
              <a:gd name="T1" fmla="*/ 26 h 88"/>
              <a:gd name="T2" fmla="*/ 75 w 128"/>
              <a:gd name="T3" fmla="*/ 0 h 88"/>
              <a:gd name="T4" fmla="*/ 46 w 128"/>
              <a:gd name="T5" fmla="*/ 15 h 88"/>
              <a:gd name="T6" fmla="*/ 34 w 128"/>
              <a:gd name="T7" fmla="*/ 11 h 88"/>
              <a:gd name="T8" fmla="*/ 15 w 128"/>
              <a:gd name="T9" fmla="*/ 30 h 88"/>
              <a:gd name="T10" fmla="*/ 16 w 128"/>
              <a:gd name="T11" fmla="*/ 35 h 88"/>
              <a:gd name="T12" fmla="*/ 0 w 128"/>
              <a:gd name="T13" fmla="*/ 61 h 88"/>
              <a:gd name="T14" fmla="*/ 27 w 128"/>
              <a:gd name="T15" fmla="*/ 88 h 88"/>
              <a:gd name="T16" fmla="*/ 96 w 128"/>
              <a:gd name="T17" fmla="*/ 88 h 88"/>
              <a:gd name="T18" fmla="*/ 128 w 128"/>
              <a:gd name="T19" fmla="*/ 56 h 88"/>
              <a:gd name="T20" fmla="*/ 108 w 128"/>
              <a:gd name="T21" fmla="*/ 26 h 88"/>
              <a:gd name="T22" fmla="*/ 44 w 128"/>
              <a:gd name="T23" fmla="*/ 50 h 88"/>
              <a:gd name="T24" fmla="*/ 66 w 128"/>
              <a:gd name="T25" fmla="*/ 28 h 88"/>
              <a:gd name="T26" fmla="*/ 80 w 128"/>
              <a:gd name="T27" fmla="*/ 32 h 88"/>
              <a:gd name="T28" fmla="*/ 84 w 128"/>
              <a:gd name="T29" fmla="*/ 28 h 88"/>
              <a:gd name="T30" fmla="*/ 84 w 128"/>
              <a:gd name="T31" fmla="*/ 42 h 88"/>
              <a:gd name="T32" fmla="*/ 70 w 128"/>
              <a:gd name="T33" fmla="*/ 42 h 88"/>
              <a:gd name="T34" fmla="*/ 75 w 128"/>
              <a:gd name="T35" fmla="*/ 37 h 88"/>
              <a:gd name="T36" fmla="*/ 72 w 128"/>
              <a:gd name="T37" fmla="*/ 36 h 88"/>
              <a:gd name="T38" fmla="*/ 66 w 128"/>
              <a:gd name="T39" fmla="*/ 35 h 88"/>
              <a:gd name="T40" fmla="*/ 60 w 128"/>
              <a:gd name="T41" fmla="*/ 36 h 88"/>
              <a:gd name="T42" fmla="*/ 55 w 128"/>
              <a:gd name="T43" fmla="*/ 39 h 88"/>
              <a:gd name="T44" fmla="*/ 52 w 128"/>
              <a:gd name="T45" fmla="*/ 44 h 88"/>
              <a:gd name="T46" fmla="*/ 51 w 128"/>
              <a:gd name="T47" fmla="*/ 50 h 88"/>
              <a:gd name="T48" fmla="*/ 51 w 128"/>
              <a:gd name="T49" fmla="*/ 54 h 88"/>
              <a:gd name="T50" fmla="*/ 44 w 128"/>
              <a:gd name="T51" fmla="*/ 54 h 88"/>
              <a:gd name="T52" fmla="*/ 44 w 128"/>
              <a:gd name="T53" fmla="*/ 50 h 88"/>
              <a:gd name="T54" fmla="*/ 66 w 128"/>
              <a:gd name="T55" fmla="*/ 73 h 88"/>
              <a:gd name="T56" fmla="*/ 53 w 128"/>
              <a:gd name="T57" fmla="*/ 68 h 88"/>
              <a:gd name="T58" fmla="*/ 49 w 128"/>
              <a:gd name="T59" fmla="*/ 73 h 88"/>
              <a:gd name="T60" fmla="*/ 49 w 128"/>
              <a:gd name="T61" fmla="*/ 59 h 88"/>
              <a:gd name="T62" fmla="*/ 62 w 128"/>
              <a:gd name="T63" fmla="*/ 59 h 88"/>
              <a:gd name="T64" fmla="*/ 58 w 128"/>
              <a:gd name="T65" fmla="*/ 64 h 88"/>
              <a:gd name="T66" fmla="*/ 60 w 128"/>
              <a:gd name="T67" fmla="*/ 65 h 88"/>
              <a:gd name="T68" fmla="*/ 66 w 128"/>
              <a:gd name="T69" fmla="*/ 66 h 88"/>
              <a:gd name="T70" fmla="*/ 72 w 128"/>
              <a:gd name="T71" fmla="*/ 65 h 88"/>
              <a:gd name="T72" fmla="*/ 77 w 128"/>
              <a:gd name="T73" fmla="*/ 61 h 88"/>
              <a:gd name="T74" fmla="*/ 81 w 128"/>
              <a:gd name="T75" fmla="*/ 57 h 88"/>
              <a:gd name="T76" fmla="*/ 82 w 128"/>
              <a:gd name="T77" fmla="*/ 50 h 88"/>
              <a:gd name="T78" fmla="*/ 81 w 128"/>
              <a:gd name="T79" fmla="*/ 47 h 88"/>
              <a:gd name="T80" fmla="*/ 89 w 128"/>
              <a:gd name="T81" fmla="*/ 47 h 88"/>
              <a:gd name="T82" fmla="*/ 89 w 128"/>
              <a:gd name="T83" fmla="*/ 50 h 88"/>
              <a:gd name="T84" fmla="*/ 66 w 128"/>
              <a:gd name="T85"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88">
                <a:moveTo>
                  <a:pt x="108" y="26"/>
                </a:moveTo>
                <a:cubicBezTo>
                  <a:pt x="104" y="11"/>
                  <a:pt x="91" y="0"/>
                  <a:pt x="75" y="0"/>
                </a:cubicBezTo>
                <a:cubicBezTo>
                  <a:pt x="63" y="0"/>
                  <a:pt x="52" y="6"/>
                  <a:pt x="46" y="15"/>
                </a:cubicBezTo>
                <a:cubicBezTo>
                  <a:pt x="43" y="13"/>
                  <a:pt x="38" y="11"/>
                  <a:pt x="34" y="11"/>
                </a:cubicBezTo>
                <a:cubicBezTo>
                  <a:pt x="24" y="11"/>
                  <a:pt x="15" y="20"/>
                  <a:pt x="15" y="30"/>
                </a:cubicBezTo>
                <a:cubicBezTo>
                  <a:pt x="15" y="32"/>
                  <a:pt x="16" y="34"/>
                  <a:pt x="16" y="35"/>
                </a:cubicBezTo>
                <a:cubicBezTo>
                  <a:pt x="7" y="40"/>
                  <a:pt x="0" y="49"/>
                  <a:pt x="0" y="61"/>
                </a:cubicBezTo>
                <a:cubicBezTo>
                  <a:pt x="0" y="76"/>
                  <a:pt x="12" y="88"/>
                  <a:pt x="27" y="88"/>
                </a:cubicBezTo>
                <a:cubicBezTo>
                  <a:pt x="96" y="88"/>
                  <a:pt x="96" y="88"/>
                  <a:pt x="96" y="88"/>
                </a:cubicBezTo>
                <a:cubicBezTo>
                  <a:pt x="114" y="88"/>
                  <a:pt x="128" y="74"/>
                  <a:pt x="128" y="56"/>
                </a:cubicBezTo>
                <a:cubicBezTo>
                  <a:pt x="128" y="42"/>
                  <a:pt x="120" y="31"/>
                  <a:pt x="108" y="26"/>
                </a:cubicBezTo>
                <a:close/>
                <a:moveTo>
                  <a:pt x="44" y="50"/>
                </a:moveTo>
                <a:cubicBezTo>
                  <a:pt x="44" y="38"/>
                  <a:pt x="54" y="28"/>
                  <a:pt x="66" y="28"/>
                </a:cubicBezTo>
                <a:cubicBezTo>
                  <a:pt x="71" y="28"/>
                  <a:pt x="76" y="30"/>
                  <a:pt x="80" y="32"/>
                </a:cubicBezTo>
                <a:cubicBezTo>
                  <a:pt x="84" y="28"/>
                  <a:pt x="84" y="28"/>
                  <a:pt x="84" y="28"/>
                </a:cubicBezTo>
                <a:cubicBezTo>
                  <a:pt x="84" y="42"/>
                  <a:pt x="84" y="42"/>
                  <a:pt x="84" y="42"/>
                </a:cubicBezTo>
                <a:cubicBezTo>
                  <a:pt x="70" y="42"/>
                  <a:pt x="70" y="42"/>
                  <a:pt x="70" y="42"/>
                </a:cubicBezTo>
                <a:cubicBezTo>
                  <a:pt x="75" y="37"/>
                  <a:pt x="75" y="37"/>
                  <a:pt x="75" y="37"/>
                </a:cubicBezTo>
                <a:cubicBezTo>
                  <a:pt x="74" y="37"/>
                  <a:pt x="73" y="36"/>
                  <a:pt x="72" y="36"/>
                </a:cubicBezTo>
                <a:cubicBezTo>
                  <a:pt x="70" y="35"/>
                  <a:pt x="68" y="35"/>
                  <a:pt x="66" y="35"/>
                </a:cubicBezTo>
                <a:cubicBezTo>
                  <a:pt x="64" y="35"/>
                  <a:pt x="62" y="35"/>
                  <a:pt x="60" y="36"/>
                </a:cubicBezTo>
                <a:cubicBezTo>
                  <a:pt x="58" y="37"/>
                  <a:pt x="57" y="38"/>
                  <a:pt x="55" y="39"/>
                </a:cubicBezTo>
                <a:cubicBezTo>
                  <a:pt x="54" y="41"/>
                  <a:pt x="53" y="43"/>
                  <a:pt x="52" y="44"/>
                </a:cubicBezTo>
                <a:cubicBezTo>
                  <a:pt x="51" y="46"/>
                  <a:pt x="51" y="48"/>
                  <a:pt x="51" y="50"/>
                </a:cubicBezTo>
                <a:cubicBezTo>
                  <a:pt x="51" y="52"/>
                  <a:pt x="51" y="53"/>
                  <a:pt x="51" y="54"/>
                </a:cubicBezTo>
                <a:cubicBezTo>
                  <a:pt x="44" y="54"/>
                  <a:pt x="44" y="54"/>
                  <a:pt x="44" y="54"/>
                </a:cubicBezTo>
                <a:cubicBezTo>
                  <a:pt x="44" y="53"/>
                  <a:pt x="44" y="52"/>
                  <a:pt x="44" y="50"/>
                </a:cubicBezTo>
                <a:close/>
                <a:moveTo>
                  <a:pt x="66" y="73"/>
                </a:moveTo>
                <a:cubicBezTo>
                  <a:pt x="61" y="73"/>
                  <a:pt x="57" y="71"/>
                  <a:pt x="53" y="68"/>
                </a:cubicBezTo>
                <a:cubicBezTo>
                  <a:pt x="49" y="73"/>
                  <a:pt x="49" y="73"/>
                  <a:pt x="49" y="73"/>
                </a:cubicBezTo>
                <a:cubicBezTo>
                  <a:pt x="49" y="59"/>
                  <a:pt x="49" y="59"/>
                  <a:pt x="49" y="59"/>
                </a:cubicBezTo>
                <a:cubicBezTo>
                  <a:pt x="62" y="59"/>
                  <a:pt x="62" y="59"/>
                  <a:pt x="62" y="59"/>
                </a:cubicBezTo>
                <a:cubicBezTo>
                  <a:pt x="58" y="64"/>
                  <a:pt x="58" y="64"/>
                  <a:pt x="58" y="64"/>
                </a:cubicBezTo>
                <a:cubicBezTo>
                  <a:pt x="59" y="64"/>
                  <a:pt x="59" y="64"/>
                  <a:pt x="60" y="65"/>
                </a:cubicBezTo>
                <a:cubicBezTo>
                  <a:pt x="62" y="66"/>
                  <a:pt x="64" y="66"/>
                  <a:pt x="66" y="66"/>
                </a:cubicBezTo>
                <a:cubicBezTo>
                  <a:pt x="68" y="66"/>
                  <a:pt x="70" y="66"/>
                  <a:pt x="72" y="65"/>
                </a:cubicBezTo>
                <a:cubicBezTo>
                  <a:pt x="74" y="64"/>
                  <a:pt x="76" y="63"/>
                  <a:pt x="77" y="61"/>
                </a:cubicBezTo>
                <a:cubicBezTo>
                  <a:pt x="79" y="60"/>
                  <a:pt x="80" y="58"/>
                  <a:pt x="81" y="57"/>
                </a:cubicBezTo>
                <a:cubicBezTo>
                  <a:pt x="82" y="55"/>
                  <a:pt x="82" y="53"/>
                  <a:pt x="82" y="50"/>
                </a:cubicBezTo>
                <a:cubicBezTo>
                  <a:pt x="82" y="49"/>
                  <a:pt x="82" y="48"/>
                  <a:pt x="81" y="47"/>
                </a:cubicBezTo>
                <a:cubicBezTo>
                  <a:pt x="89" y="47"/>
                  <a:pt x="89" y="47"/>
                  <a:pt x="89" y="47"/>
                </a:cubicBezTo>
                <a:cubicBezTo>
                  <a:pt x="89" y="48"/>
                  <a:pt x="89" y="49"/>
                  <a:pt x="89" y="50"/>
                </a:cubicBezTo>
                <a:cubicBezTo>
                  <a:pt x="89" y="63"/>
                  <a:pt x="79" y="73"/>
                  <a:pt x="66" y="7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3"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4"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6"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8"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9"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0"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1"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2"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3"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6"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7"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8"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9"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0"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1"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2"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3"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4"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5"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6"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7"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0"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1"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2"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3"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4"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5"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6"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7"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8"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9"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0"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1"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2"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3"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4"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5"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6"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9"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0"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1" name="文本框 27"/>
          <p:cNvSpPr txBox="1"/>
          <p:nvPr/>
        </p:nvSpPr>
        <p:spPr>
          <a:xfrm>
            <a:off x="6630203" y="234392"/>
            <a:ext cx="1101584" cy="300082"/>
          </a:xfrm>
          <a:prstGeom prst="rect">
            <a:avLst/>
          </a:prstGeom>
          <a:noFill/>
        </p:spPr>
        <p:txBody>
          <a:bodyPr wrap="none" rtlCol="0">
            <a:spAutoFit/>
          </a:bodyPr>
          <a:lstStyle/>
          <a:p>
            <a:r>
              <a:rPr lang="zh-CN" altLang="en-US" sz="1350" dirty="0">
                <a:solidFill>
                  <a:prstClr val="white"/>
                </a:solidFill>
              </a:rPr>
              <a:t>第三章 分类</a:t>
            </a:r>
            <a:endParaRPr lang="zh-CN" altLang="en-US" sz="1350" dirty="0">
              <a:solidFill>
                <a:prstClr val="white"/>
              </a:solidFill>
            </a:endParaRPr>
          </a:p>
        </p:txBody>
      </p:sp>
      <p:sp>
        <p:nvSpPr>
          <p:cNvPr id="7" name="矩形 6"/>
          <p:cNvSpPr/>
          <p:nvPr/>
        </p:nvSpPr>
        <p:spPr>
          <a:xfrm>
            <a:off x="1792" y="6123213"/>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2308F32-F09A-4344-B65D-3757FEAF56BD}" type="slidenum">
              <a:rPr lang="zh-CN" altLang="en-US" smtClean="0"/>
            </a:fld>
            <a:endParaRPr lang="zh-CN" altLang="en-US"/>
          </a:p>
        </p:txBody>
      </p:sp>
      <p:sp>
        <p:nvSpPr>
          <p:cNvPr id="3"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4"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5"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6" name="矩形 5"/>
          <p:cNvSpPr/>
          <p:nvPr/>
        </p:nvSpPr>
        <p:spPr>
          <a:xfrm>
            <a:off x="0" y="6669360"/>
            <a:ext cx="9144000" cy="18864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矩形 7"/>
          <p:cNvSpPr/>
          <p:nvPr/>
        </p:nvSpPr>
        <p:spPr>
          <a:xfrm>
            <a:off x="508958" y="901978"/>
            <a:ext cx="8006392" cy="4278094"/>
          </a:xfrm>
          <a:prstGeom prst="rect">
            <a:avLst/>
          </a:prstGeom>
        </p:spPr>
        <p:txBody>
          <a:bodyPr wrap="square">
            <a:spAutoFit/>
          </a:bodyPr>
          <a:lstStyle/>
          <a:p>
            <a:r>
              <a:rPr lang="en-US" altLang="zh-CN" sz="1600" dirty="0"/>
              <a:t>    </a:t>
            </a:r>
            <a:r>
              <a:rPr lang="x-none" altLang="zh-CN" sz="1600" dirty="0"/>
              <a:t>2. ID3算法</a:t>
            </a:r>
            <a:endParaRPr lang="en-US" altLang="zh-CN" sz="1600" dirty="0"/>
          </a:p>
          <a:p>
            <a:endParaRPr lang="zh-CN" altLang="zh-CN" sz="1600" dirty="0"/>
          </a:p>
          <a:p>
            <a:r>
              <a:rPr lang="en-US" altLang="zh-CN" sz="1600" dirty="0"/>
              <a:t>    </a:t>
            </a:r>
            <a:r>
              <a:rPr lang="x-none" altLang="zh-CN" sz="1600" dirty="0"/>
              <a:t>1）ID3算法的信息论基础</a:t>
            </a:r>
            <a:endParaRPr lang="zh-CN" altLang="zh-CN" sz="1600" dirty="0"/>
          </a:p>
          <a:p>
            <a:endParaRPr lang="en-US" altLang="zh-CN" sz="1600" dirty="0"/>
          </a:p>
          <a:p>
            <a:r>
              <a:rPr lang="en-US" altLang="zh-CN" sz="1600" dirty="0"/>
              <a:t>    </a:t>
            </a:r>
            <a:r>
              <a:rPr lang="zh-CN" altLang="zh-CN" sz="1600" dirty="0"/>
              <a:t>（</a:t>
            </a:r>
            <a:r>
              <a:rPr lang="en-US" altLang="zh-CN" sz="1600" dirty="0"/>
              <a:t>1</a:t>
            </a:r>
            <a:r>
              <a:rPr lang="zh-CN" altLang="zh-CN" sz="1600" dirty="0"/>
              <a:t>）信息熵</a:t>
            </a:r>
            <a:endParaRPr lang="zh-CN" altLang="zh-CN" sz="1600" dirty="0"/>
          </a:p>
          <a:p>
            <a:r>
              <a:rPr lang="en-US" altLang="zh-CN" sz="1600" dirty="0"/>
              <a:t>    </a:t>
            </a:r>
            <a:r>
              <a:rPr lang="zh-CN" altLang="zh-CN" sz="1600" dirty="0"/>
              <a:t>信息熵：在概率论中，信息熵给了一种度量不确定性的方式，是用来衡量随机变量不确定性的，熵就是信息的期望值。若待分类的事物可能划分在</a:t>
            </a:r>
            <a:r>
              <a:rPr lang="en-US" altLang="zh-CN" sz="1600" dirty="0"/>
              <a:t>N</a:t>
            </a:r>
            <a:r>
              <a:rPr lang="zh-CN" altLang="zh-CN" sz="1600" dirty="0"/>
              <a:t>类中，分别是</a:t>
            </a:r>
            <a:r>
              <a:rPr lang="en-US" altLang="zh-CN" sz="1600" dirty="0"/>
              <a:t>x</a:t>
            </a:r>
            <a:r>
              <a:rPr lang="en-US" altLang="zh-CN" sz="1600" baseline="-25000" dirty="0"/>
              <a:t>1</a:t>
            </a:r>
            <a:r>
              <a:rPr lang="zh-CN" altLang="en-US" sz="1600" dirty="0"/>
              <a:t>，</a:t>
            </a:r>
            <a:r>
              <a:rPr lang="en-US" altLang="zh-CN" sz="1600" dirty="0"/>
              <a:t>x</a:t>
            </a:r>
            <a:r>
              <a:rPr lang="en-US" altLang="zh-CN" sz="1600" baseline="-25000" dirty="0"/>
              <a:t>2</a:t>
            </a:r>
            <a:r>
              <a:rPr lang="zh-CN" altLang="en-US" sz="1600" dirty="0"/>
              <a:t>，</a:t>
            </a:r>
            <a:r>
              <a:rPr lang="en-US" altLang="zh-CN" sz="1600" dirty="0"/>
              <a:t>…,</a:t>
            </a:r>
            <a:r>
              <a:rPr lang="en-US" altLang="zh-CN" sz="1600" dirty="0" err="1"/>
              <a:t>x</a:t>
            </a:r>
            <a:r>
              <a:rPr lang="en-US" altLang="zh-CN" sz="1600" baseline="-25000" dirty="0" err="1"/>
              <a:t>n</a:t>
            </a:r>
            <a:r>
              <a:rPr lang="zh-CN" altLang="zh-CN" sz="1600" dirty="0"/>
              <a:t>，每一种取到的概率分别是</a:t>
            </a:r>
            <a:r>
              <a:rPr lang="en-US" altLang="zh-CN" sz="1600" dirty="0"/>
              <a:t>p</a:t>
            </a:r>
            <a:r>
              <a:rPr lang="en-US" altLang="zh-CN" sz="1600" baseline="-25000" dirty="0"/>
              <a:t>1</a:t>
            </a:r>
            <a:r>
              <a:rPr lang="zh-CN" altLang="en-US" sz="1600" dirty="0"/>
              <a:t>，</a:t>
            </a:r>
            <a:r>
              <a:rPr lang="en-US" altLang="zh-CN" sz="1600" dirty="0"/>
              <a:t>p</a:t>
            </a:r>
            <a:r>
              <a:rPr lang="en-US" altLang="zh-CN" sz="1600" baseline="-25000" dirty="0"/>
              <a:t>2</a:t>
            </a:r>
            <a:r>
              <a:rPr lang="zh-CN" altLang="en-US" sz="1600" dirty="0"/>
              <a:t>，</a:t>
            </a:r>
            <a:r>
              <a:rPr lang="en-US" altLang="zh-CN" sz="1600" dirty="0"/>
              <a:t>…,</a:t>
            </a:r>
            <a:r>
              <a:rPr lang="en-US" altLang="zh-CN" sz="1600" dirty="0" err="1"/>
              <a:t>p</a:t>
            </a:r>
            <a:r>
              <a:rPr lang="en-US" altLang="zh-CN" sz="1600" baseline="-25000" dirty="0" err="1"/>
              <a:t>n</a:t>
            </a:r>
            <a:r>
              <a:rPr lang="zh-CN" altLang="zh-CN" sz="1600" dirty="0"/>
              <a:t>，那么</a:t>
            </a:r>
            <a:r>
              <a:rPr lang="en-US" altLang="zh-CN" sz="1600" dirty="0"/>
              <a:t>X</a:t>
            </a:r>
            <a:r>
              <a:rPr lang="zh-CN" altLang="zh-CN" sz="1600" dirty="0"/>
              <a:t>的熵就定义为：</a:t>
            </a:r>
            <a:endParaRPr lang="en-US" altLang="zh-CN" sz="1600" dirty="0"/>
          </a:p>
          <a:p>
            <a:endParaRPr lang="en-US" altLang="zh-CN" sz="1600" dirty="0"/>
          </a:p>
          <a:p>
            <a:endParaRPr lang="en-US" altLang="zh-CN" sz="1600" dirty="0"/>
          </a:p>
          <a:p>
            <a:endParaRPr lang="en-US" altLang="zh-CN" sz="1600" dirty="0"/>
          </a:p>
          <a:p>
            <a:r>
              <a:rPr lang="en-US" altLang="zh-CN" sz="1600" dirty="0"/>
              <a:t>    </a:t>
            </a:r>
            <a:r>
              <a:rPr lang="zh-CN" altLang="zh-CN" sz="1600" dirty="0"/>
              <a:t>从定义中可知：</a:t>
            </a:r>
            <a:endParaRPr lang="en-US" altLang="zh-CN" sz="1600" dirty="0"/>
          </a:p>
          <a:p>
            <a:endParaRPr lang="en-US" altLang="zh-CN" sz="1600" dirty="0"/>
          </a:p>
          <a:p>
            <a:r>
              <a:rPr lang="en-US" altLang="zh-CN" sz="1600" dirty="0"/>
              <a:t>   </a:t>
            </a:r>
            <a:r>
              <a:rPr lang="zh-CN" altLang="zh-CN" sz="1600" dirty="0"/>
              <a:t>当随机变量只取两个值时，即</a:t>
            </a:r>
            <a:r>
              <a:rPr lang="en-US" altLang="zh-CN" sz="1600" dirty="0"/>
              <a:t>X</a:t>
            </a:r>
            <a:r>
              <a:rPr lang="zh-CN" altLang="zh-CN" sz="1600" dirty="0"/>
              <a:t>的分布</a:t>
            </a:r>
            <a:endParaRPr lang="en-US" altLang="zh-CN" sz="1600" dirty="0"/>
          </a:p>
          <a:p>
            <a:endParaRPr lang="zh-CN" altLang="zh-CN" sz="1600" dirty="0"/>
          </a:p>
          <a:p>
            <a:r>
              <a:rPr lang="en-US" altLang="zh-CN" sz="1600" dirty="0"/>
              <a:t>    </a:t>
            </a:r>
            <a:r>
              <a:rPr lang="zh-CN" altLang="zh-CN" sz="1600" dirty="0"/>
              <a:t>则熵为：</a:t>
            </a:r>
            <a:endParaRPr lang="en-US" altLang="zh-CN" sz="1600" dirty="0"/>
          </a:p>
          <a:p>
            <a:endParaRPr lang="en-US" altLang="zh-CN" sz="1600" dirty="0"/>
          </a:p>
        </p:txBody>
      </p:sp>
      <p:pic>
        <p:nvPicPr>
          <p:cNvPr id="10" name="27 Imagen"/>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12"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ES" sz="1200" b="1" dirty="0">
                <a:solidFill>
                  <a:schemeClr val="bg1">
                    <a:lumMod val="50000"/>
                  </a:schemeClr>
                </a:solidFill>
                <a:latin typeface="+mn-lt"/>
              </a:rPr>
              <a:t>56</a:t>
            </a:r>
            <a:endParaRPr lang="en-US" altLang="es-ES" sz="1200" b="1" dirty="0">
              <a:solidFill>
                <a:schemeClr val="bg1">
                  <a:lumMod val="50000"/>
                </a:schemeClr>
              </a:solidFill>
              <a:latin typeface="+mn-lt"/>
            </a:endParaRPr>
          </a:p>
        </p:txBody>
      </p:sp>
      <p:pic>
        <p:nvPicPr>
          <p:cNvPr id="13" name="Imagen 27">
            <a:hlinkClick r:id="" action="ppaction://hlinkshowjump?jump=next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Imagen 28">
            <a:hlinkClick r:id="" action="ppaction://hlinkshowjump?jump=previous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fld>
            <a:endParaRPr lang="zh-CN" altLang="en-US" dirty="0"/>
          </a:p>
        </p:txBody>
      </p:sp>
      <p:grpSp>
        <p:nvGrpSpPr>
          <p:cNvPr id="16" name="组合 15"/>
          <p:cNvGrpSpPr/>
          <p:nvPr/>
        </p:nvGrpSpPr>
        <p:grpSpPr>
          <a:xfrm>
            <a:off x="-3387" y="-2439"/>
            <a:ext cx="9149172" cy="716845"/>
            <a:chOff x="-3387" y="190175"/>
            <a:chExt cx="9149172" cy="524649"/>
          </a:xfrm>
        </p:grpSpPr>
        <p:sp>
          <p:nvSpPr>
            <p:cNvPr id="17" name="任意多边形 16"/>
            <p:cNvSpPr/>
            <p:nvPr/>
          </p:nvSpPr>
          <p:spPr>
            <a:xfrm>
              <a:off x="6231369" y="214741"/>
              <a:ext cx="2914416" cy="499443"/>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8" name="任意多边形 17"/>
            <p:cNvSpPr/>
            <p:nvPr/>
          </p:nvSpPr>
          <p:spPr>
            <a:xfrm>
              <a:off x="1" y="190175"/>
              <a:ext cx="9143999" cy="506058"/>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 name="任意多边形 18"/>
            <p:cNvSpPr/>
            <p:nvPr/>
          </p:nvSpPr>
          <p:spPr>
            <a:xfrm>
              <a:off x="-3387" y="190815"/>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20" name="文本框 6"/>
          <p:cNvSpPr txBox="1"/>
          <p:nvPr/>
        </p:nvSpPr>
        <p:spPr>
          <a:xfrm>
            <a:off x="607500" y="177284"/>
            <a:ext cx="1500411" cy="323165"/>
          </a:xfrm>
          <a:prstGeom prst="rect">
            <a:avLst/>
          </a:prstGeom>
          <a:noFill/>
        </p:spPr>
        <p:txBody>
          <a:bodyPr wrap="none" lIns="0" tIns="0" rIns="0" bIns="0" rtlCol="0">
            <a:spAutoFit/>
          </a:bodyPr>
          <a:lstStyle/>
          <a:p>
            <a:r>
              <a:rPr lang="en-US" altLang="zh-CN" sz="2100" b="1" spc="225" dirty="0">
                <a:solidFill>
                  <a:prstClr val="white"/>
                </a:solidFill>
              </a:rPr>
              <a:t>3.2 </a:t>
            </a:r>
            <a:r>
              <a:rPr lang="zh-CN" altLang="en-US" sz="2100" b="1" spc="225" dirty="0">
                <a:solidFill>
                  <a:prstClr val="white"/>
                </a:solidFill>
              </a:rPr>
              <a:t>决策树</a:t>
            </a:r>
            <a:endParaRPr lang="zh-CN" altLang="en-US" sz="2100" b="1" spc="225" dirty="0">
              <a:solidFill>
                <a:prstClr val="white"/>
              </a:solidFill>
            </a:endParaRPr>
          </a:p>
        </p:txBody>
      </p:sp>
      <p:sp>
        <p:nvSpPr>
          <p:cNvPr id="21" name="Freeform 142"/>
          <p:cNvSpPr>
            <a:spLocks noEditPoints="1"/>
          </p:cNvSpPr>
          <p:nvPr/>
        </p:nvSpPr>
        <p:spPr bwMode="auto">
          <a:xfrm>
            <a:off x="126487" y="216716"/>
            <a:ext cx="382471" cy="244300"/>
          </a:xfrm>
          <a:custGeom>
            <a:avLst/>
            <a:gdLst>
              <a:gd name="T0" fmla="*/ 108 w 128"/>
              <a:gd name="T1" fmla="*/ 26 h 88"/>
              <a:gd name="T2" fmla="*/ 75 w 128"/>
              <a:gd name="T3" fmla="*/ 0 h 88"/>
              <a:gd name="T4" fmla="*/ 46 w 128"/>
              <a:gd name="T5" fmla="*/ 15 h 88"/>
              <a:gd name="T6" fmla="*/ 34 w 128"/>
              <a:gd name="T7" fmla="*/ 11 h 88"/>
              <a:gd name="T8" fmla="*/ 15 w 128"/>
              <a:gd name="T9" fmla="*/ 30 h 88"/>
              <a:gd name="T10" fmla="*/ 16 w 128"/>
              <a:gd name="T11" fmla="*/ 35 h 88"/>
              <a:gd name="T12" fmla="*/ 0 w 128"/>
              <a:gd name="T13" fmla="*/ 61 h 88"/>
              <a:gd name="T14" fmla="*/ 27 w 128"/>
              <a:gd name="T15" fmla="*/ 88 h 88"/>
              <a:gd name="T16" fmla="*/ 96 w 128"/>
              <a:gd name="T17" fmla="*/ 88 h 88"/>
              <a:gd name="T18" fmla="*/ 128 w 128"/>
              <a:gd name="T19" fmla="*/ 56 h 88"/>
              <a:gd name="T20" fmla="*/ 108 w 128"/>
              <a:gd name="T21" fmla="*/ 26 h 88"/>
              <a:gd name="T22" fmla="*/ 44 w 128"/>
              <a:gd name="T23" fmla="*/ 50 h 88"/>
              <a:gd name="T24" fmla="*/ 66 w 128"/>
              <a:gd name="T25" fmla="*/ 28 h 88"/>
              <a:gd name="T26" fmla="*/ 80 w 128"/>
              <a:gd name="T27" fmla="*/ 32 h 88"/>
              <a:gd name="T28" fmla="*/ 84 w 128"/>
              <a:gd name="T29" fmla="*/ 28 h 88"/>
              <a:gd name="T30" fmla="*/ 84 w 128"/>
              <a:gd name="T31" fmla="*/ 42 h 88"/>
              <a:gd name="T32" fmla="*/ 70 w 128"/>
              <a:gd name="T33" fmla="*/ 42 h 88"/>
              <a:gd name="T34" fmla="*/ 75 w 128"/>
              <a:gd name="T35" fmla="*/ 37 h 88"/>
              <a:gd name="T36" fmla="*/ 72 w 128"/>
              <a:gd name="T37" fmla="*/ 36 h 88"/>
              <a:gd name="T38" fmla="*/ 66 w 128"/>
              <a:gd name="T39" fmla="*/ 35 h 88"/>
              <a:gd name="T40" fmla="*/ 60 w 128"/>
              <a:gd name="T41" fmla="*/ 36 h 88"/>
              <a:gd name="T42" fmla="*/ 55 w 128"/>
              <a:gd name="T43" fmla="*/ 39 h 88"/>
              <a:gd name="T44" fmla="*/ 52 w 128"/>
              <a:gd name="T45" fmla="*/ 44 h 88"/>
              <a:gd name="T46" fmla="*/ 51 w 128"/>
              <a:gd name="T47" fmla="*/ 50 h 88"/>
              <a:gd name="T48" fmla="*/ 51 w 128"/>
              <a:gd name="T49" fmla="*/ 54 h 88"/>
              <a:gd name="T50" fmla="*/ 44 w 128"/>
              <a:gd name="T51" fmla="*/ 54 h 88"/>
              <a:gd name="T52" fmla="*/ 44 w 128"/>
              <a:gd name="T53" fmla="*/ 50 h 88"/>
              <a:gd name="T54" fmla="*/ 66 w 128"/>
              <a:gd name="T55" fmla="*/ 73 h 88"/>
              <a:gd name="T56" fmla="*/ 53 w 128"/>
              <a:gd name="T57" fmla="*/ 68 h 88"/>
              <a:gd name="T58" fmla="*/ 49 w 128"/>
              <a:gd name="T59" fmla="*/ 73 h 88"/>
              <a:gd name="T60" fmla="*/ 49 w 128"/>
              <a:gd name="T61" fmla="*/ 59 h 88"/>
              <a:gd name="T62" fmla="*/ 62 w 128"/>
              <a:gd name="T63" fmla="*/ 59 h 88"/>
              <a:gd name="T64" fmla="*/ 58 w 128"/>
              <a:gd name="T65" fmla="*/ 64 h 88"/>
              <a:gd name="T66" fmla="*/ 60 w 128"/>
              <a:gd name="T67" fmla="*/ 65 h 88"/>
              <a:gd name="T68" fmla="*/ 66 w 128"/>
              <a:gd name="T69" fmla="*/ 66 h 88"/>
              <a:gd name="T70" fmla="*/ 72 w 128"/>
              <a:gd name="T71" fmla="*/ 65 h 88"/>
              <a:gd name="T72" fmla="*/ 77 w 128"/>
              <a:gd name="T73" fmla="*/ 61 h 88"/>
              <a:gd name="T74" fmla="*/ 81 w 128"/>
              <a:gd name="T75" fmla="*/ 57 h 88"/>
              <a:gd name="T76" fmla="*/ 82 w 128"/>
              <a:gd name="T77" fmla="*/ 50 h 88"/>
              <a:gd name="T78" fmla="*/ 81 w 128"/>
              <a:gd name="T79" fmla="*/ 47 h 88"/>
              <a:gd name="T80" fmla="*/ 89 w 128"/>
              <a:gd name="T81" fmla="*/ 47 h 88"/>
              <a:gd name="T82" fmla="*/ 89 w 128"/>
              <a:gd name="T83" fmla="*/ 50 h 88"/>
              <a:gd name="T84" fmla="*/ 66 w 128"/>
              <a:gd name="T85"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88">
                <a:moveTo>
                  <a:pt x="108" y="26"/>
                </a:moveTo>
                <a:cubicBezTo>
                  <a:pt x="104" y="11"/>
                  <a:pt x="91" y="0"/>
                  <a:pt x="75" y="0"/>
                </a:cubicBezTo>
                <a:cubicBezTo>
                  <a:pt x="63" y="0"/>
                  <a:pt x="52" y="6"/>
                  <a:pt x="46" y="15"/>
                </a:cubicBezTo>
                <a:cubicBezTo>
                  <a:pt x="43" y="13"/>
                  <a:pt x="38" y="11"/>
                  <a:pt x="34" y="11"/>
                </a:cubicBezTo>
                <a:cubicBezTo>
                  <a:pt x="24" y="11"/>
                  <a:pt x="15" y="20"/>
                  <a:pt x="15" y="30"/>
                </a:cubicBezTo>
                <a:cubicBezTo>
                  <a:pt x="15" y="32"/>
                  <a:pt x="16" y="34"/>
                  <a:pt x="16" y="35"/>
                </a:cubicBezTo>
                <a:cubicBezTo>
                  <a:pt x="7" y="40"/>
                  <a:pt x="0" y="49"/>
                  <a:pt x="0" y="61"/>
                </a:cubicBezTo>
                <a:cubicBezTo>
                  <a:pt x="0" y="76"/>
                  <a:pt x="12" y="88"/>
                  <a:pt x="27" y="88"/>
                </a:cubicBezTo>
                <a:cubicBezTo>
                  <a:pt x="96" y="88"/>
                  <a:pt x="96" y="88"/>
                  <a:pt x="96" y="88"/>
                </a:cubicBezTo>
                <a:cubicBezTo>
                  <a:pt x="114" y="88"/>
                  <a:pt x="128" y="74"/>
                  <a:pt x="128" y="56"/>
                </a:cubicBezTo>
                <a:cubicBezTo>
                  <a:pt x="128" y="42"/>
                  <a:pt x="120" y="31"/>
                  <a:pt x="108" y="26"/>
                </a:cubicBezTo>
                <a:close/>
                <a:moveTo>
                  <a:pt x="44" y="50"/>
                </a:moveTo>
                <a:cubicBezTo>
                  <a:pt x="44" y="38"/>
                  <a:pt x="54" y="28"/>
                  <a:pt x="66" y="28"/>
                </a:cubicBezTo>
                <a:cubicBezTo>
                  <a:pt x="71" y="28"/>
                  <a:pt x="76" y="30"/>
                  <a:pt x="80" y="32"/>
                </a:cubicBezTo>
                <a:cubicBezTo>
                  <a:pt x="84" y="28"/>
                  <a:pt x="84" y="28"/>
                  <a:pt x="84" y="28"/>
                </a:cubicBezTo>
                <a:cubicBezTo>
                  <a:pt x="84" y="42"/>
                  <a:pt x="84" y="42"/>
                  <a:pt x="84" y="42"/>
                </a:cubicBezTo>
                <a:cubicBezTo>
                  <a:pt x="70" y="42"/>
                  <a:pt x="70" y="42"/>
                  <a:pt x="70" y="42"/>
                </a:cubicBezTo>
                <a:cubicBezTo>
                  <a:pt x="75" y="37"/>
                  <a:pt x="75" y="37"/>
                  <a:pt x="75" y="37"/>
                </a:cubicBezTo>
                <a:cubicBezTo>
                  <a:pt x="74" y="37"/>
                  <a:pt x="73" y="36"/>
                  <a:pt x="72" y="36"/>
                </a:cubicBezTo>
                <a:cubicBezTo>
                  <a:pt x="70" y="35"/>
                  <a:pt x="68" y="35"/>
                  <a:pt x="66" y="35"/>
                </a:cubicBezTo>
                <a:cubicBezTo>
                  <a:pt x="64" y="35"/>
                  <a:pt x="62" y="35"/>
                  <a:pt x="60" y="36"/>
                </a:cubicBezTo>
                <a:cubicBezTo>
                  <a:pt x="58" y="37"/>
                  <a:pt x="57" y="38"/>
                  <a:pt x="55" y="39"/>
                </a:cubicBezTo>
                <a:cubicBezTo>
                  <a:pt x="54" y="41"/>
                  <a:pt x="53" y="43"/>
                  <a:pt x="52" y="44"/>
                </a:cubicBezTo>
                <a:cubicBezTo>
                  <a:pt x="51" y="46"/>
                  <a:pt x="51" y="48"/>
                  <a:pt x="51" y="50"/>
                </a:cubicBezTo>
                <a:cubicBezTo>
                  <a:pt x="51" y="52"/>
                  <a:pt x="51" y="53"/>
                  <a:pt x="51" y="54"/>
                </a:cubicBezTo>
                <a:cubicBezTo>
                  <a:pt x="44" y="54"/>
                  <a:pt x="44" y="54"/>
                  <a:pt x="44" y="54"/>
                </a:cubicBezTo>
                <a:cubicBezTo>
                  <a:pt x="44" y="53"/>
                  <a:pt x="44" y="52"/>
                  <a:pt x="44" y="50"/>
                </a:cubicBezTo>
                <a:close/>
                <a:moveTo>
                  <a:pt x="66" y="73"/>
                </a:moveTo>
                <a:cubicBezTo>
                  <a:pt x="61" y="73"/>
                  <a:pt x="57" y="71"/>
                  <a:pt x="53" y="68"/>
                </a:cubicBezTo>
                <a:cubicBezTo>
                  <a:pt x="49" y="73"/>
                  <a:pt x="49" y="73"/>
                  <a:pt x="49" y="73"/>
                </a:cubicBezTo>
                <a:cubicBezTo>
                  <a:pt x="49" y="59"/>
                  <a:pt x="49" y="59"/>
                  <a:pt x="49" y="59"/>
                </a:cubicBezTo>
                <a:cubicBezTo>
                  <a:pt x="62" y="59"/>
                  <a:pt x="62" y="59"/>
                  <a:pt x="62" y="59"/>
                </a:cubicBezTo>
                <a:cubicBezTo>
                  <a:pt x="58" y="64"/>
                  <a:pt x="58" y="64"/>
                  <a:pt x="58" y="64"/>
                </a:cubicBezTo>
                <a:cubicBezTo>
                  <a:pt x="59" y="64"/>
                  <a:pt x="59" y="64"/>
                  <a:pt x="60" y="65"/>
                </a:cubicBezTo>
                <a:cubicBezTo>
                  <a:pt x="62" y="66"/>
                  <a:pt x="64" y="66"/>
                  <a:pt x="66" y="66"/>
                </a:cubicBezTo>
                <a:cubicBezTo>
                  <a:pt x="68" y="66"/>
                  <a:pt x="70" y="66"/>
                  <a:pt x="72" y="65"/>
                </a:cubicBezTo>
                <a:cubicBezTo>
                  <a:pt x="74" y="64"/>
                  <a:pt x="76" y="63"/>
                  <a:pt x="77" y="61"/>
                </a:cubicBezTo>
                <a:cubicBezTo>
                  <a:pt x="79" y="60"/>
                  <a:pt x="80" y="58"/>
                  <a:pt x="81" y="57"/>
                </a:cubicBezTo>
                <a:cubicBezTo>
                  <a:pt x="82" y="55"/>
                  <a:pt x="82" y="53"/>
                  <a:pt x="82" y="50"/>
                </a:cubicBezTo>
                <a:cubicBezTo>
                  <a:pt x="82" y="49"/>
                  <a:pt x="82" y="48"/>
                  <a:pt x="81" y="47"/>
                </a:cubicBezTo>
                <a:cubicBezTo>
                  <a:pt x="89" y="47"/>
                  <a:pt x="89" y="47"/>
                  <a:pt x="89" y="47"/>
                </a:cubicBezTo>
                <a:cubicBezTo>
                  <a:pt x="89" y="48"/>
                  <a:pt x="89" y="49"/>
                  <a:pt x="89" y="50"/>
                </a:cubicBezTo>
                <a:cubicBezTo>
                  <a:pt x="89" y="63"/>
                  <a:pt x="79" y="73"/>
                  <a:pt x="66" y="7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3"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4"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6"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8"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9"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0"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1"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2"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3"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6"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7"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8"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9"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0"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1"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2"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3"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4"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5"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6"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7"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0"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1"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2"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3"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4"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5"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6"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7"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8"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9"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0"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1"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2"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3"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4"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5"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6"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9"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0"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1" name="文本框 27"/>
          <p:cNvSpPr txBox="1"/>
          <p:nvPr/>
        </p:nvSpPr>
        <p:spPr>
          <a:xfrm>
            <a:off x="6630203" y="234392"/>
            <a:ext cx="1101584" cy="300082"/>
          </a:xfrm>
          <a:prstGeom prst="rect">
            <a:avLst/>
          </a:prstGeom>
          <a:noFill/>
        </p:spPr>
        <p:txBody>
          <a:bodyPr wrap="none" rtlCol="0">
            <a:spAutoFit/>
          </a:bodyPr>
          <a:lstStyle/>
          <a:p>
            <a:r>
              <a:rPr lang="zh-CN" altLang="en-US" sz="1350" dirty="0">
                <a:solidFill>
                  <a:prstClr val="white"/>
                </a:solidFill>
              </a:rPr>
              <a:t>第三章 分类</a:t>
            </a:r>
            <a:endParaRPr lang="zh-CN" altLang="en-US" sz="1350" dirty="0">
              <a:solidFill>
                <a:prstClr val="white"/>
              </a:solidFill>
            </a:endParaRPr>
          </a:p>
        </p:txBody>
      </p:sp>
      <p:sp>
        <p:nvSpPr>
          <p:cNvPr id="14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44" name="对象 143"/>
          <p:cNvGraphicFramePr>
            <a:graphicFrameLocks noChangeAspect="1"/>
          </p:cNvGraphicFramePr>
          <p:nvPr/>
        </p:nvGraphicFramePr>
        <p:xfrm>
          <a:off x="2886497" y="2908455"/>
          <a:ext cx="1999012" cy="684847"/>
        </p:xfrm>
        <a:graphic>
          <a:graphicData uri="http://schemas.openxmlformats.org/presentationml/2006/ole">
            <mc:AlternateContent xmlns:mc="http://schemas.openxmlformats.org/markup-compatibility/2006">
              <mc:Choice xmlns:v="urn:schemas-microsoft-com:vml" Requires="v">
                <p:oleObj spid="_x0000_s8462" name="" r:id="rId3" imgW="1167765" imgH="393700" progId="Equation.DSMT4">
                  <p:embed/>
                </p:oleObj>
              </mc:Choice>
              <mc:Fallback>
                <p:oleObj name="" r:id="rId3" imgW="1167765" imgH="3937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6497" y="2908455"/>
                        <a:ext cx="1999012" cy="684847"/>
                      </a:xfrm>
                      <a:prstGeom prst="rect">
                        <a:avLst/>
                      </a:prstGeom>
                      <a:noFill/>
                    </p:spPr>
                  </p:pic>
                </p:oleObj>
              </mc:Fallback>
            </mc:AlternateContent>
          </a:graphicData>
        </a:graphic>
      </p:graphicFrame>
      <p:sp>
        <p:nvSpPr>
          <p:cNvPr id="148"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49" name="对象 148"/>
          <p:cNvGraphicFramePr>
            <a:graphicFrameLocks noChangeAspect="1"/>
          </p:cNvGraphicFramePr>
          <p:nvPr/>
        </p:nvGraphicFramePr>
        <p:xfrm>
          <a:off x="2107911" y="3581068"/>
          <a:ext cx="2059277" cy="381347"/>
        </p:xfrm>
        <a:graphic>
          <a:graphicData uri="http://schemas.openxmlformats.org/presentationml/2006/ole">
            <mc:AlternateContent xmlns:mc="http://schemas.openxmlformats.org/markup-compatibility/2006">
              <mc:Choice xmlns:v="urn:schemas-microsoft-com:vml" Requires="v">
                <p:oleObj spid="_x0000_s8463" name="" r:id="rId5" imgW="1167765" imgH="215900" progId="Equation.DSMT4">
                  <p:embed/>
                </p:oleObj>
              </mc:Choice>
              <mc:Fallback>
                <p:oleObj name="" r:id="rId5" imgW="1167765" imgH="2159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7911" y="3581068"/>
                        <a:ext cx="2059277" cy="381347"/>
                      </a:xfrm>
                      <a:prstGeom prst="rect">
                        <a:avLst/>
                      </a:prstGeom>
                      <a:noFill/>
                    </p:spPr>
                  </p:pic>
                </p:oleObj>
              </mc:Fallback>
            </mc:AlternateContent>
          </a:graphicData>
        </a:graphic>
      </p:graphicFrame>
      <p:graphicFrame>
        <p:nvGraphicFramePr>
          <p:cNvPr id="75" name="对象 74"/>
          <p:cNvGraphicFramePr>
            <a:graphicFrameLocks noChangeAspect="1"/>
          </p:cNvGraphicFramePr>
          <p:nvPr/>
        </p:nvGraphicFramePr>
        <p:xfrm>
          <a:off x="4216582" y="4080152"/>
          <a:ext cx="3987280" cy="385866"/>
        </p:xfrm>
        <a:graphic>
          <a:graphicData uri="http://schemas.openxmlformats.org/presentationml/2006/ole">
            <mc:AlternateContent xmlns:mc="http://schemas.openxmlformats.org/markup-compatibility/2006">
              <mc:Choice xmlns:v="urn:schemas-microsoft-com:vml" Requires="v">
                <p:oleObj spid="_x0000_s8464" name="" r:id="rId7" imgW="2311400" imgH="215900" progId="Equation.DSMT4">
                  <p:embed/>
                </p:oleObj>
              </mc:Choice>
              <mc:Fallback>
                <p:oleObj name="" r:id="rId7" imgW="2311400" imgH="215900" progId="Equation.DSMT4">
                  <p:embed/>
                  <p:pic>
                    <p:nvPicPr>
                      <p:cNvPr id="0" name="对象 7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16582" y="4080152"/>
                        <a:ext cx="3987280" cy="385866"/>
                      </a:xfrm>
                      <a:prstGeom prst="rect">
                        <a:avLst/>
                      </a:prstGeom>
                      <a:noFill/>
                    </p:spPr>
                  </p:pic>
                </p:oleObj>
              </mc:Fallback>
            </mc:AlternateContent>
          </a:graphicData>
        </a:graphic>
      </p:graphicFrame>
      <p:graphicFrame>
        <p:nvGraphicFramePr>
          <p:cNvPr id="76" name="对象 75"/>
          <p:cNvGraphicFramePr>
            <a:graphicFrameLocks noChangeAspect="1"/>
          </p:cNvGraphicFramePr>
          <p:nvPr/>
        </p:nvGraphicFramePr>
        <p:xfrm>
          <a:off x="1588814" y="4552538"/>
          <a:ext cx="4047927" cy="385517"/>
        </p:xfrm>
        <a:graphic>
          <a:graphicData uri="http://schemas.openxmlformats.org/presentationml/2006/ole">
            <mc:AlternateContent xmlns:mc="http://schemas.openxmlformats.org/markup-compatibility/2006">
              <mc:Choice xmlns:v="urn:schemas-microsoft-com:vml" Requires="v">
                <p:oleObj spid="_x0000_s8465" name="" r:id="rId9" imgW="2247900" imgH="215900" progId="Equation.DSMT4">
                  <p:embed/>
                </p:oleObj>
              </mc:Choice>
              <mc:Fallback>
                <p:oleObj name="" r:id="rId9" imgW="2247900" imgH="215900" progId="Equation.DSMT4">
                  <p:embed/>
                  <p:pic>
                    <p:nvPicPr>
                      <p:cNvPr id="0" name="对象 7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8814" y="4552538"/>
                        <a:ext cx="4047927" cy="385517"/>
                      </a:xfrm>
                      <a:prstGeom prst="rect">
                        <a:avLst/>
                      </a:prstGeom>
                      <a:noFill/>
                    </p:spPr>
                  </p:pic>
                </p:oleObj>
              </mc:Fallback>
            </mc:AlternateContent>
          </a:graphicData>
        </a:graphic>
      </p:graphicFrame>
      <p:sp>
        <p:nvSpPr>
          <p:cNvPr id="7" name="矩形 6"/>
          <p:cNvSpPr/>
          <p:nvPr/>
        </p:nvSpPr>
        <p:spPr>
          <a:xfrm>
            <a:off x="-4558" y="6123213"/>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2308F32-F09A-4344-B65D-3757FEAF56BD}" type="slidenum">
              <a:rPr lang="zh-CN" altLang="en-US" smtClean="0"/>
            </a:fld>
            <a:endParaRPr lang="zh-CN" altLang="en-US"/>
          </a:p>
        </p:txBody>
      </p:sp>
      <p:sp>
        <p:nvSpPr>
          <p:cNvPr id="5"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6"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7"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8"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9"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10" name="矩形 9"/>
          <p:cNvSpPr/>
          <p:nvPr/>
        </p:nvSpPr>
        <p:spPr>
          <a:xfrm>
            <a:off x="0" y="6669360"/>
            <a:ext cx="9144000" cy="18864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矩形 11"/>
          <p:cNvSpPr/>
          <p:nvPr/>
        </p:nvSpPr>
        <p:spPr>
          <a:xfrm>
            <a:off x="508958" y="862789"/>
            <a:ext cx="8006392" cy="5016758"/>
          </a:xfrm>
          <a:prstGeom prst="rect">
            <a:avLst/>
          </a:prstGeom>
        </p:spPr>
        <p:txBody>
          <a:bodyPr wrap="square">
            <a:spAutoFit/>
          </a:bodyPr>
          <a:lstStyle/>
          <a:p>
            <a:r>
              <a:rPr lang="en-US" altLang="zh-CN" sz="1600" dirty="0"/>
              <a:t>    </a:t>
            </a:r>
            <a:r>
              <a:rPr lang="zh-CN" altLang="zh-CN" sz="1600" dirty="0"/>
              <a:t>（</a:t>
            </a:r>
            <a:r>
              <a:rPr lang="en-US" altLang="zh-CN" sz="1600" dirty="0"/>
              <a:t>2</a:t>
            </a:r>
            <a:r>
              <a:rPr lang="zh-CN" altLang="zh-CN" sz="1600" dirty="0"/>
              <a:t>）条件熵</a:t>
            </a:r>
            <a:endParaRPr lang="zh-CN" altLang="zh-CN" sz="1600" dirty="0"/>
          </a:p>
          <a:p>
            <a:r>
              <a:rPr lang="en-US" altLang="zh-CN" sz="1600" dirty="0"/>
              <a:t>    </a:t>
            </a:r>
            <a:r>
              <a:rPr lang="zh-CN" altLang="zh-CN" sz="1600" dirty="0"/>
              <a:t>假设有随机变量</a:t>
            </a:r>
            <a:r>
              <a:rPr lang="zh-CN" altLang="en-US" sz="1600" dirty="0"/>
              <a:t>（</a:t>
            </a:r>
            <a:r>
              <a:rPr lang="en-US" altLang="zh-CN" sz="1600" dirty="0"/>
              <a:t>X,Y</a:t>
            </a:r>
            <a:r>
              <a:rPr lang="zh-CN" altLang="en-US" sz="1600" dirty="0"/>
              <a:t>）</a:t>
            </a:r>
            <a:r>
              <a:rPr lang="en-US" altLang="zh-CN" sz="1600" dirty="0"/>
              <a:t>,</a:t>
            </a:r>
            <a:r>
              <a:rPr lang="zh-CN" altLang="zh-CN" sz="1600" dirty="0"/>
              <a:t>其联合概率分布为：</a:t>
            </a:r>
            <a:r>
              <a:rPr lang="en-US" altLang="zh-CN" sz="1600" dirty="0"/>
              <a:t>P(X=</a:t>
            </a:r>
            <a:r>
              <a:rPr lang="en-US" altLang="zh-CN" sz="1600" dirty="0" err="1"/>
              <a:t>x</a:t>
            </a:r>
            <a:r>
              <a:rPr lang="en-US" altLang="zh-CN" sz="1600" baseline="-25000" dirty="0" err="1"/>
              <a:t>i</a:t>
            </a:r>
            <a:r>
              <a:rPr lang="en-US" altLang="zh-CN" sz="1600" dirty="0" err="1"/>
              <a:t>,Y</a:t>
            </a:r>
            <a:r>
              <a:rPr lang="en-US" altLang="zh-CN" sz="1600" dirty="0"/>
              <a:t>=</a:t>
            </a:r>
            <a:r>
              <a:rPr lang="en-US" altLang="zh-CN" sz="1600" dirty="0" err="1"/>
              <a:t>y</a:t>
            </a:r>
            <a:r>
              <a:rPr lang="en-US" altLang="zh-CN" sz="1600" baseline="-25000" dirty="0" err="1"/>
              <a:t>i</a:t>
            </a:r>
            <a:r>
              <a:rPr lang="en-US" altLang="zh-CN" sz="1600" dirty="0"/>
              <a:t>)=</a:t>
            </a:r>
            <a:r>
              <a:rPr lang="en-US" altLang="zh-CN" sz="1600" dirty="0" err="1"/>
              <a:t>p</a:t>
            </a:r>
            <a:r>
              <a:rPr lang="en-US" altLang="zh-CN" sz="1600" baseline="-25000" dirty="0" err="1"/>
              <a:t>ij</a:t>
            </a:r>
            <a:r>
              <a:rPr lang="en-US" altLang="zh-CN" sz="1600" dirty="0" err="1"/>
              <a:t>,i</a:t>
            </a:r>
            <a:r>
              <a:rPr lang="en-US" altLang="zh-CN" sz="1600" dirty="0"/>
              <a:t>=1,2,…,</a:t>
            </a:r>
            <a:r>
              <a:rPr lang="en-US" altLang="zh-CN" sz="1600" dirty="0" err="1"/>
              <a:t>n;j</a:t>
            </a:r>
            <a:r>
              <a:rPr lang="en-US" altLang="zh-CN" sz="1600" dirty="0"/>
              <a:t>=1,2,…,m</a:t>
            </a:r>
            <a:r>
              <a:rPr lang="zh-CN" altLang="en-US" sz="1600" dirty="0"/>
              <a:t>。</a:t>
            </a:r>
            <a:r>
              <a:rPr lang="zh-CN" altLang="zh-CN" sz="1600" dirty="0"/>
              <a:t>则条件熵</a:t>
            </a:r>
            <a:r>
              <a:rPr lang="en-US" altLang="zh-CN" sz="1600" dirty="0"/>
              <a:t>H(Y|X)</a:t>
            </a:r>
            <a:r>
              <a:rPr lang="zh-CN" altLang="zh-CN" sz="1600" dirty="0"/>
              <a:t>表示在已知随机变量</a:t>
            </a:r>
            <a:r>
              <a:rPr lang="en-US" altLang="zh-CN" sz="1600" dirty="0"/>
              <a:t>X</a:t>
            </a:r>
            <a:r>
              <a:rPr lang="zh-CN" altLang="zh-CN" sz="1600" dirty="0"/>
              <a:t>的条件下随机变量</a:t>
            </a:r>
            <a:r>
              <a:rPr lang="en-US" altLang="zh-CN" sz="1600" dirty="0"/>
              <a:t>Y</a:t>
            </a:r>
            <a:r>
              <a:rPr lang="zh-CN" altLang="zh-CN" sz="1600" dirty="0"/>
              <a:t>的不确定性，其定义为</a:t>
            </a:r>
            <a:r>
              <a:rPr lang="en-US" altLang="zh-CN" sz="1600" dirty="0"/>
              <a:t>X</a:t>
            </a:r>
            <a:r>
              <a:rPr lang="zh-CN" altLang="zh-CN" sz="1600" dirty="0"/>
              <a:t>在给定条件下</a:t>
            </a:r>
            <a:r>
              <a:rPr lang="en-US" altLang="zh-CN" sz="1600" dirty="0"/>
              <a:t>Y</a:t>
            </a:r>
            <a:r>
              <a:rPr lang="zh-CN" altLang="zh-CN" sz="1600" dirty="0"/>
              <a:t>的条件概率分布的熵对</a:t>
            </a:r>
            <a:r>
              <a:rPr lang="en-US" altLang="zh-CN" sz="1600" dirty="0"/>
              <a:t>X</a:t>
            </a:r>
            <a:r>
              <a:rPr lang="zh-CN" altLang="zh-CN" sz="1600" dirty="0"/>
              <a:t>的数学期望：</a:t>
            </a:r>
            <a:endParaRPr lang="en-US" altLang="zh-CN" sz="1600" dirty="0"/>
          </a:p>
          <a:p>
            <a:endParaRPr lang="en-US" altLang="zh-CN" sz="1600" dirty="0"/>
          </a:p>
          <a:p>
            <a:endParaRPr lang="en-US" altLang="zh-CN" sz="1600" dirty="0"/>
          </a:p>
          <a:p>
            <a:r>
              <a:rPr lang="en-US" altLang="zh-CN" sz="1600" dirty="0"/>
              <a:t>    </a:t>
            </a:r>
            <a:endParaRPr lang="en-US" altLang="zh-CN" sz="1600" dirty="0"/>
          </a:p>
          <a:p>
            <a:r>
              <a:rPr lang="en-US" altLang="zh-CN" sz="1600" dirty="0"/>
              <a:t>    </a:t>
            </a:r>
            <a:r>
              <a:rPr lang="zh-CN" altLang="zh-CN" sz="1600" dirty="0"/>
              <a:t>若是样本的特征只有两个值</a:t>
            </a:r>
            <a:r>
              <a:rPr lang="en-US" altLang="zh-CN" sz="1600" dirty="0"/>
              <a:t>(X</a:t>
            </a:r>
            <a:r>
              <a:rPr lang="en-US" altLang="zh-CN" sz="1600" baseline="-25000" dirty="0"/>
              <a:t>1</a:t>
            </a:r>
            <a:r>
              <a:rPr lang="en-US" altLang="zh-CN" sz="1600" dirty="0"/>
              <a:t>=0</a:t>
            </a:r>
            <a:r>
              <a:rPr lang="zh-CN" altLang="en-US" sz="1600" dirty="0"/>
              <a:t>，</a:t>
            </a:r>
            <a:r>
              <a:rPr lang="en-US" altLang="zh-CN" sz="1600" dirty="0"/>
              <a:t>X</a:t>
            </a:r>
            <a:r>
              <a:rPr lang="en-US" altLang="zh-CN" sz="1600" baseline="-25000" dirty="0"/>
              <a:t>2</a:t>
            </a:r>
            <a:r>
              <a:rPr lang="en-US" altLang="zh-CN" sz="1600" dirty="0"/>
              <a:t>=1),</a:t>
            </a:r>
            <a:r>
              <a:rPr lang="zh-CN" altLang="zh-CN" sz="1600" dirty="0"/>
              <a:t>对应</a:t>
            </a:r>
            <a:r>
              <a:rPr lang="en-US" altLang="zh-CN" sz="1600" dirty="0"/>
              <a:t>(</a:t>
            </a:r>
            <a:r>
              <a:rPr lang="zh-CN" altLang="zh-CN" sz="1600" dirty="0"/>
              <a:t>出现，不出现</a:t>
            </a:r>
            <a:r>
              <a:rPr lang="en-US" altLang="zh-CN" sz="1600" dirty="0"/>
              <a:t>)</a:t>
            </a:r>
            <a:r>
              <a:rPr lang="zh-CN" altLang="zh-CN" sz="1600" dirty="0"/>
              <a:t>，如文本分类中某一个单词的出现与否。那么对于特征二值的情况，用</a:t>
            </a:r>
            <a:r>
              <a:rPr lang="en-US" altLang="zh-CN" sz="1600" dirty="0"/>
              <a:t>T</a:t>
            </a:r>
            <a:r>
              <a:rPr lang="zh-CN" altLang="zh-CN" sz="1600" dirty="0"/>
              <a:t>代表特征，用</a:t>
            </a:r>
            <a:r>
              <a:rPr lang="en-US" altLang="zh-CN" sz="1600" dirty="0"/>
              <a:t>t</a:t>
            </a:r>
            <a:r>
              <a:rPr lang="zh-CN" altLang="zh-CN" sz="1600" dirty="0"/>
              <a:t>代表</a:t>
            </a:r>
            <a:r>
              <a:rPr lang="en-US" altLang="zh-CN" sz="1600" dirty="0"/>
              <a:t>T</a:t>
            </a:r>
            <a:r>
              <a:rPr lang="zh-CN" altLang="zh-CN" sz="1600" dirty="0"/>
              <a:t>出现，</a:t>
            </a:r>
            <a:r>
              <a:rPr lang="en-US" altLang="zh-CN" sz="1600" dirty="0"/>
              <a:t> </a:t>
            </a:r>
            <a:r>
              <a:rPr lang="zh-CN" altLang="zh-CN" sz="1600" dirty="0"/>
              <a:t>表示该特征不出现。那么：</a:t>
            </a:r>
            <a:endParaRPr lang="en-US" altLang="zh-CN" sz="1600" dirty="0"/>
          </a:p>
          <a:p>
            <a:endParaRPr lang="zh-CN" altLang="en-US" sz="1600" dirty="0"/>
          </a:p>
          <a:p>
            <a:endParaRPr lang="en-US" altLang="zh-CN" sz="1600" dirty="0"/>
          </a:p>
          <a:p>
            <a:r>
              <a:rPr lang="en-US" altLang="zh-CN" sz="1600" dirty="0"/>
              <a:t>    </a:t>
            </a:r>
            <a:r>
              <a:rPr lang="zh-CN" altLang="zh-CN" sz="1600" dirty="0"/>
              <a:t>与前面的公式对比一下，</a:t>
            </a:r>
            <a:r>
              <a:rPr lang="en-US" altLang="zh-CN" sz="1600" dirty="0"/>
              <a:t>P(t)</a:t>
            </a:r>
            <a:r>
              <a:rPr lang="zh-CN" altLang="zh-CN" sz="1600" dirty="0"/>
              <a:t>就是</a:t>
            </a:r>
            <a:r>
              <a:rPr lang="en-US" altLang="zh-CN" sz="1600" dirty="0"/>
              <a:t>T</a:t>
            </a:r>
            <a:r>
              <a:rPr lang="zh-CN" altLang="zh-CN" sz="1600" dirty="0"/>
              <a:t>出现的概率，</a:t>
            </a:r>
            <a:r>
              <a:rPr lang="en-US" altLang="zh-CN" sz="1600" dirty="0"/>
              <a:t>P(  )</a:t>
            </a:r>
            <a:r>
              <a:rPr lang="zh-CN" altLang="zh-CN" sz="1600" dirty="0"/>
              <a:t>就是</a:t>
            </a:r>
            <a:r>
              <a:rPr lang="en-US" altLang="zh-CN" sz="1600" dirty="0"/>
              <a:t>T</a:t>
            </a:r>
            <a:r>
              <a:rPr lang="zh-CN" altLang="en-US" sz="1600" dirty="0"/>
              <a:t>不</a:t>
            </a:r>
            <a:r>
              <a:rPr lang="zh-CN" altLang="zh-CN" sz="1600" dirty="0"/>
              <a:t>出现的概率</a:t>
            </a:r>
            <a:r>
              <a:rPr lang="zh-CN" altLang="en-US" sz="1600" dirty="0"/>
              <a:t>，</a:t>
            </a:r>
            <a:r>
              <a:rPr lang="zh-CN" altLang="zh-CN" sz="1600" dirty="0"/>
              <a:t>结合信息熵的计算公式，可得：</a:t>
            </a:r>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p:txBody>
      </p:sp>
      <p:pic>
        <p:nvPicPr>
          <p:cNvPr id="13" name="27 Imagen"/>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15"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ES" sz="1200" b="1" dirty="0">
                <a:solidFill>
                  <a:schemeClr val="bg1">
                    <a:lumMod val="50000"/>
                  </a:schemeClr>
                </a:solidFill>
                <a:latin typeface="+mn-lt"/>
              </a:rPr>
              <a:t>56</a:t>
            </a:r>
            <a:endParaRPr lang="en-US" altLang="es-ES" sz="1200" b="1" dirty="0">
              <a:solidFill>
                <a:schemeClr val="bg1">
                  <a:lumMod val="50000"/>
                </a:schemeClr>
              </a:solidFill>
              <a:latin typeface="+mn-lt"/>
            </a:endParaRPr>
          </a:p>
        </p:txBody>
      </p:sp>
      <p:pic>
        <p:nvPicPr>
          <p:cNvPr id="16" name="Imagen 27">
            <a:hlinkClick r:id="" action="ppaction://hlinkshowjump?jump=next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Imagen 28">
            <a:hlinkClick r:id="" action="ppaction://hlinkshowjump?jump=previous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17</a:t>
            </a:r>
            <a:endParaRPr lang="zh-CN" altLang="en-US" dirty="0"/>
          </a:p>
        </p:txBody>
      </p:sp>
      <p:grpSp>
        <p:nvGrpSpPr>
          <p:cNvPr id="19" name="组合 18"/>
          <p:cNvGrpSpPr/>
          <p:nvPr/>
        </p:nvGrpSpPr>
        <p:grpSpPr>
          <a:xfrm>
            <a:off x="-3387" y="-2439"/>
            <a:ext cx="9149172" cy="716845"/>
            <a:chOff x="-3387" y="190175"/>
            <a:chExt cx="9149172" cy="524649"/>
          </a:xfrm>
        </p:grpSpPr>
        <p:sp>
          <p:nvSpPr>
            <p:cNvPr id="20" name="任意多边形 19"/>
            <p:cNvSpPr/>
            <p:nvPr/>
          </p:nvSpPr>
          <p:spPr>
            <a:xfrm>
              <a:off x="6231369" y="214741"/>
              <a:ext cx="2914416" cy="499443"/>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1" name="任意多边形 20"/>
            <p:cNvSpPr/>
            <p:nvPr/>
          </p:nvSpPr>
          <p:spPr>
            <a:xfrm>
              <a:off x="1" y="190175"/>
              <a:ext cx="9143999" cy="506058"/>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 name="任意多边形 21"/>
            <p:cNvSpPr/>
            <p:nvPr/>
          </p:nvSpPr>
          <p:spPr>
            <a:xfrm>
              <a:off x="-3387" y="190815"/>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23" name="文本框 6"/>
          <p:cNvSpPr txBox="1"/>
          <p:nvPr/>
        </p:nvSpPr>
        <p:spPr>
          <a:xfrm>
            <a:off x="607500" y="177284"/>
            <a:ext cx="1500411" cy="323165"/>
          </a:xfrm>
          <a:prstGeom prst="rect">
            <a:avLst/>
          </a:prstGeom>
          <a:noFill/>
        </p:spPr>
        <p:txBody>
          <a:bodyPr wrap="none" lIns="0" tIns="0" rIns="0" bIns="0" rtlCol="0">
            <a:spAutoFit/>
          </a:bodyPr>
          <a:lstStyle/>
          <a:p>
            <a:r>
              <a:rPr lang="en-US" altLang="zh-CN" sz="2100" b="1" spc="225" dirty="0">
                <a:solidFill>
                  <a:prstClr val="white"/>
                </a:solidFill>
              </a:rPr>
              <a:t>3.2 </a:t>
            </a:r>
            <a:r>
              <a:rPr lang="zh-CN" altLang="en-US" sz="2100" b="1" spc="225" dirty="0">
                <a:solidFill>
                  <a:prstClr val="white"/>
                </a:solidFill>
              </a:rPr>
              <a:t>决策树</a:t>
            </a:r>
            <a:endParaRPr lang="zh-CN" altLang="en-US" sz="2100" b="1" spc="225" dirty="0">
              <a:solidFill>
                <a:prstClr val="white"/>
              </a:solidFill>
            </a:endParaRPr>
          </a:p>
        </p:txBody>
      </p:sp>
      <p:sp>
        <p:nvSpPr>
          <p:cNvPr id="24" name="Freeform 142"/>
          <p:cNvSpPr>
            <a:spLocks noEditPoints="1"/>
          </p:cNvSpPr>
          <p:nvPr/>
        </p:nvSpPr>
        <p:spPr bwMode="auto">
          <a:xfrm>
            <a:off x="126487" y="216716"/>
            <a:ext cx="382471" cy="244300"/>
          </a:xfrm>
          <a:custGeom>
            <a:avLst/>
            <a:gdLst>
              <a:gd name="T0" fmla="*/ 108 w 128"/>
              <a:gd name="T1" fmla="*/ 26 h 88"/>
              <a:gd name="T2" fmla="*/ 75 w 128"/>
              <a:gd name="T3" fmla="*/ 0 h 88"/>
              <a:gd name="T4" fmla="*/ 46 w 128"/>
              <a:gd name="T5" fmla="*/ 15 h 88"/>
              <a:gd name="T6" fmla="*/ 34 w 128"/>
              <a:gd name="T7" fmla="*/ 11 h 88"/>
              <a:gd name="T8" fmla="*/ 15 w 128"/>
              <a:gd name="T9" fmla="*/ 30 h 88"/>
              <a:gd name="T10" fmla="*/ 16 w 128"/>
              <a:gd name="T11" fmla="*/ 35 h 88"/>
              <a:gd name="T12" fmla="*/ 0 w 128"/>
              <a:gd name="T13" fmla="*/ 61 h 88"/>
              <a:gd name="T14" fmla="*/ 27 w 128"/>
              <a:gd name="T15" fmla="*/ 88 h 88"/>
              <a:gd name="T16" fmla="*/ 96 w 128"/>
              <a:gd name="T17" fmla="*/ 88 h 88"/>
              <a:gd name="T18" fmla="*/ 128 w 128"/>
              <a:gd name="T19" fmla="*/ 56 h 88"/>
              <a:gd name="T20" fmla="*/ 108 w 128"/>
              <a:gd name="T21" fmla="*/ 26 h 88"/>
              <a:gd name="T22" fmla="*/ 44 w 128"/>
              <a:gd name="T23" fmla="*/ 50 h 88"/>
              <a:gd name="T24" fmla="*/ 66 w 128"/>
              <a:gd name="T25" fmla="*/ 28 h 88"/>
              <a:gd name="T26" fmla="*/ 80 w 128"/>
              <a:gd name="T27" fmla="*/ 32 h 88"/>
              <a:gd name="T28" fmla="*/ 84 w 128"/>
              <a:gd name="T29" fmla="*/ 28 h 88"/>
              <a:gd name="T30" fmla="*/ 84 w 128"/>
              <a:gd name="T31" fmla="*/ 42 h 88"/>
              <a:gd name="T32" fmla="*/ 70 w 128"/>
              <a:gd name="T33" fmla="*/ 42 h 88"/>
              <a:gd name="T34" fmla="*/ 75 w 128"/>
              <a:gd name="T35" fmla="*/ 37 h 88"/>
              <a:gd name="T36" fmla="*/ 72 w 128"/>
              <a:gd name="T37" fmla="*/ 36 h 88"/>
              <a:gd name="T38" fmla="*/ 66 w 128"/>
              <a:gd name="T39" fmla="*/ 35 h 88"/>
              <a:gd name="T40" fmla="*/ 60 w 128"/>
              <a:gd name="T41" fmla="*/ 36 h 88"/>
              <a:gd name="T42" fmla="*/ 55 w 128"/>
              <a:gd name="T43" fmla="*/ 39 h 88"/>
              <a:gd name="T44" fmla="*/ 52 w 128"/>
              <a:gd name="T45" fmla="*/ 44 h 88"/>
              <a:gd name="T46" fmla="*/ 51 w 128"/>
              <a:gd name="T47" fmla="*/ 50 h 88"/>
              <a:gd name="T48" fmla="*/ 51 w 128"/>
              <a:gd name="T49" fmla="*/ 54 h 88"/>
              <a:gd name="T50" fmla="*/ 44 w 128"/>
              <a:gd name="T51" fmla="*/ 54 h 88"/>
              <a:gd name="T52" fmla="*/ 44 w 128"/>
              <a:gd name="T53" fmla="*/ 50 h 88"/>
              <a:gd name="T54" fmla="*/ 66 w 128"/>
              <a:gd name="T55" fmla="*/ 73 h 88"/>
              <a:gd name="T56" fmla="*/ 53 w 128"/>
              <a:gd name="T57" fmla="*/ 68 h 88"/>
              <a:gd name="T58" fmla="*/ 49 w 128"/>
              <a:gd name="T59" fmla="*/ 73 h 88"/>
              <a:gd name="T60" fmla="*/ 49 w 128"/>
              <a:gd name="T61" fmla="*/ 59 h 88"/>
              <a:gd name="T62" fmla="*/ 62 w 128"/>
              <a:gd name="T63" fmla="*/ 59 h 88"/>
              <a:gd name="T64" fmla="*/ 58 w 128"/>
              <a:gd name="T65" fmla="*/ 64 h 88"/>
              <a:gd name="T66" fmla="*/ 60 w 128"/>
              <a:gd name="T67" fmla="*/ 65 h 88"/>
              <a:gd name="T68" fmla="*/ 66 w 128"/>
              <a:gd name="T69" fmla="*/ 66 h 88"/>
              <a:gd name="T70" fmla="*/ 72 w 128"/>
              <a:gd name="T71" fmla="*/ 65 h 88"/>
              <a:gd name="T72" fmla="*/ 77 w 128"/>
              <a:gd name="T73" fmla="*/ 61 h 88"/>
              <a:gd name="T74" fmla="*/ 81 w 128"/>
              <a:gd name="T75" fmla="*/ 57 h 88"/>
              <a:gd name="T76" fmla="*/ 82 w 128"/>
              <a:gd name="T77" fmla="*/ 50 h 88"/>
              <a:gd name="T78" fmla="*/ 81 w 128"/>
              <a:gd name="T79" fmla="*/ 47 h 88"/>
              <a:gd name="T80" fmla="*/ 89 w 128"/>
              <a:gd name="T81" fmla="*/ 47 h 88"/>
              <a:gd name="T82" fmla="*/ 89 w 128"/>
              <a:gd name="T83" fmla="*/ 50 h 88"/>
              <a:gd name="T84" fmla="*/ 66 w 128"/>
              <a:gd name="T85"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88">
                <a:moveTo>
                  <a:pt x="108" y="26"/>
                </a:moveTo>
                <a:cubicBezTo>
                  <a:pt x="104" y="11"/>
                  <a:pt x="91" y="0"/>
                  <a:pt x="75" y="0"/>
                </a:cubicBezTo>
                <a:cubicBezTo>
                  <a:pt x="63" y="0"/>
                  <a:pt x="52" y="6"/>
                  <a:pt x="46" y="15"/>
                </a:cubicBezTo>
                <a:cubicBezTo>
                  <a:pt x="43" y="13"/>
                  <a:pt x="38" y="11"/>
                  <a:pt x="34" y="11"/>
                </a:cubicBezTo>
                <a:cubicBezTo>
                  <a:pt x="24" y="11"/>
                  <a:pt x="15" y="20"/>
                  <a:pt x="15" y="30"/>
                </a:cubicBezTo>
                <a:cubicBezTo>
                  <a:pt x="15" y="32"/>
                  <a:pt x="16" y="34"/>
                  <a:pt x="16" y="35"/>
                </a:cubicBezTo>
                <a:cubicBezTo>
                  <a:pt x="7" y="40"/>
                  <a:pt x="0" y="49"/>
                  <a:pt x="0" y="61"/>
                </a:cubicBezTo>
                <a:cubicBezTo>
                  <a:pt x="0" y="76"/>
                  <a:pt x="12" y="88"/>
                  <a:pt x="27" y="88"/>
                </a:cubicBezTo>
                <a:cubicBezTo>
                  <a:pt x="96" y="88"/>
                  <a:pt x="96" y="88"/>
                  <a:pt x="96" y="88"/>
                </a:cubicBezTo>
                <a:cubicBezTo>
                  <a:pt x="114" y="88"/>
                  <a:pt x="128" y="74"/>
                  <a:pt x="128" y="56"/>
                </a:cubicBezTo>
                <a:cubicBezTo>
                  <a:pt x="128" y="42"/>
                  <a:pt x="120" y="31"/>
                  <a:pt x="108" y="26"/>
                </a:cubicBezTo>
                <a:close/>
                <a:moveTo>
                  <a:pt x="44" y="50"/>
                </a:moveTo>
                <a:cubicBezTo>
                  <a:pt x="44" y="38"/>
                  <a:pt x="54" y="28"/>
                  <a:pt x="66" y="28"/>
                </a:cubicBezTo>
                <a:cubicBezTo>
                  <a:pt x="71" y="28"/>
                  <a:pt x="76" y="30"/>
                  <a:pt x="80" y="32"/>
                </a:cubicBezTo>
                <a:cubicBezTo>
                  <a:pt x="84" y="28"/>
                  <a:pt x="84" y="28"/>
                  <a:pt x="84" y="28"/>
                </a:cubicBezTo>
                <a:cubicBezTo>
                  <a:pt x="84" y="42"/>
                  <a:pt x="84" y="42"/>
                  <a:pt x="84" y="42"/>
                </a:cubicBezTo>
                <a:cubicBezTo>
                  <a:pt x="70" y="42"/>
                  <a:pt x="70" y="42"/>
                  <a:pt x="70" y="42"/>
                </a:cubicBezTo>
                <a:cubicBezTo>
                  <a:pt x="75" y="37"/>
                  <a:pt x="75" y="37"/>
                  <a:pt x="75" y="37"/>
                </a:cubicBezTo>
                <a:cubicBezTo>
                  <a:pt x="74" y="37"/>
                  <a:pt x="73" y="36"/>
                  <a:pt x="72" y="36"/>
                </a:cubicBezTo>
                <a:cubicBezTo>
                  <a:pt x="70" y="35"/>
                  <a:pt x="68" y="35"/>
                  <a:pt x="66" y="35"/>
                </a:cubicBezTo>
                <a:cubicBezTo>
                  <a:pt x="64" y="35"/>
                  <a:pt x="62" y="35"/>
                  <a:pt x="60" y="36"/>
                </a:cubicBezTo>
                <a:cubicBezTo>
                  <a:pt x="58" y="37"/>
                  <a:pt x="57" y="38"/>
                  <a:pt x="55" y="39"/>
                </a:cubicBezTo>
                <a:cubicBezTo>
                  <a:pt x="54" y="41"/>
                  <a:pt x="53" y="43"/>
                  <a:pt x="52" y="44"/>
                </a:cubicBezTo>
                <a:cubicBezTo>
                  <a:pt x="51" y="46"/>
                  <a:pt x="51" y="48"/>
                  <a:pt x="51" y="50"/>
                </a:cubicBezTo>
                <a:cubicBezTo>
                  <a:pt x="51" y="52"/>
                  <a:pt x="51" y="53"/>
                  <a:pt x="51" y="54"/>
                </a:cubicBezTo>
                <a:cubicBezTo>
                  <a:pt x="44" y="54"/>
                  <a:pt x="44" y="54"/>
                  <a:pt x="44" y="54"/>
                </a:cubicBezTo>
                <a:cubicBezTo>
                  <a:pt x="44" y="53"/>
                  <a:pt x="44" y="52"/>
                  <a:pt x="44" y="50"/>
                </a:cubicBezTo>
                <a:close/>
                <a:moveTo>
                  <a:pt x="66" y="73"/>
                </a:moveTo>
                <a:cubicBezTo>
                  <a:pt x="61" y="73"/>
                  <a:pt x="57" y="71"/>
                  <a:pt x="53" y="68"/>
                </a:cubicBezTo>
                <a:cubicBezTo>
                  <a:pt x="49" y="73"/>
                  <a:pt x="49" y="73"/>
                  <a:pt x="49" y="73"/>
                </a:cubicBezTo>
                <a:cubicBezTo>
                  <a:pt x="49" y="59"/>
                  <a:pt x="49" y="59"/>
                  <a:pt x="49" y="59"/>
                </a:cubicBezTo>
                <a:cubicBezTo>
                  <a:pt x="62" y="59"/>
                  <a:pt x="62" y="59"/>
                  <a:pt x="62" y="59"/>
                </a:cubicBezTo>
                <a:cubicBezTo>
                  <a:pt x="58" y="64"/>
                  <a:pt x="58" y="64"/>
                  <a:pt x="58" y="64"/>
                </a:cubicBezTo>
                <a:cubicBezTo>
                  <a:pt x="59" y="64"/>
                  <a:pt x="59" y="64"/>
                  <a:pt x="60" y="65"/>
                </a:cubicBezTo>
                <a:cubicBezTo>
                  <a:pt x="62" y="66"/>
                  <a:pt x="64" y="66"/>
                  <a:pt x="66" y="66"/>
                </a:cubicBezTo>
                <a:cubicBezTo>
                  <a:pt x="68" y="66"/>
                  <a:pt x="70" y="66"/>
                  <a:pt x="72" y="65"/>
                </a:cubicBezTo>
                <a:cubicBezTo>
                  <a:pt x="74" y="64"/>
                  <a:pt x="76" y="63"/>
                  <a:pt x="77" y="61"/>
                </a:cubicBezTo>
                <a:cubicBezTo>
                  <a:pt x="79" y="60"/>
                  <a:pt x="80" y="58"/>
                  <a:pt x="81" y="57"/>
                </a:cubicBezTo>
                <a:cubicBezTo>
                  <a:pt x="82" y="55"/>
                  <a:pt x="82" y="53"/>
                  <a:pt x="82" y="50"/>
                </a:cubicBezTo>
                <a:cubicBezTo>
                  <a:pt x="82" y="49"/>
                  <a:pt x="82" y="48"/>
                  <a:pt x="81" y="47"/>
                </a:cubicBezTo>
                <a:cubicBezTo>
                  <a:pt x="89" y="47"/>
                  <a:pt x="89" y="47"/>
                  <a:pt x="89" y="47"/>
                </a:cubicBezTo>
                <a:cubicBezTo>
                  <a:pt x="89" y="48"/>
                  <a:pt x="89" y="49"/>
                  <a:pt x="89" y="50"/>
                </a:cubicBezTo>
                <a:cubicBezTo>
                  <a:pt x="89" y="63"/>
                  <a:pt x="79" y="73"/>
                  <a:pt x="66" y="7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6"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7"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8"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9"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0"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1"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2"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3"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4"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5"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6"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0"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1"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2"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3"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4"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5"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6"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7"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8"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0"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4"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5"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6"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7"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8"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9"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0"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1"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2"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3"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4"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5"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6"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7"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8"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9"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1"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2"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3"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4" name="文本框 27"/>
          <p:cNvSpPr txBox="1"/>
          <p:nvPr/>
        </p:nvSpPr>
        <p:spPr>
          <a:xfrm>
            <a:off x="6630203" y="234392"/>
            <a:ext cx="1101584" cy="300082"/>
          </a:xfrm>
          <a:prstGeom prst="rect">
            <a:avLst/>
          </a:prstGeom>
          <a:noFill/>
        </p:spPr>
        <p:txBody>
          <a:bodyPr wrap="none" rtlCol="0">
            <a:spAutoFit/>
          </a:bodyPr>
          <a:lstStyle/>
          <a:p>
            <a:r>
              <a:rPr lang="zh-CN" altLang="en-US" sz="1350" dirty="0">
                <a:solidFill>
                  <a:prstClr val="white"/>
                </a:solidFill>
              </a:rPr>
              <a:t>第三章 分类</a:t>
            </a:r>
            <a:endParaRPr lang="zh-CN" altLang="en-US" sz="1350" dirty="0">
              <a:solidFill>
                <a:prstClr val="white"/>
              </a:solidFill>
            </a:endParaRPr>
          </a:p>
        </p:txBody>
      </p:sp>
      <p:sp>
        <p:nvSpPr>
          <p:cNvPr id="7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6"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2"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83" name="对象 82"/>
          <p:cNvGraphicFramePr>
            <a:graphicFrameLocks noChangeAspect="1"/>
          </p:cNvGraphicFramePr>
          <p:nvPr/>
        </p:nvGraphicFramePr>
        <p:xfrm>
          <a:off x="3088284" y="1849804"/>
          <a:ext cx="2550516" cy="604930"/>
        </p:xfrm>
        <a:graphic>
          <a:graphicData uri="http://schemas.openxmlformats.org/presentationml/2006/ole">
            <mc:AlternateContent xmlns:mc="http://schemas.openxmlformats.org/markup-compatibility/2006">
              <mc:Choice xmlns:v="urn:schemas-microsoft-com:vml" Requires="v">
                <p:oleObj spid="_x0000_s27910" name="" r:id="rId3" imgW="1675765" imgH="393700" progId="Equation.DSMT4">
                  <p:embed/>
                </p:oleObj>
              </mc:Choice>
              <mc:Fallback>
                <p:oleObj name="" r:id="rId3" imgW="1675765" imgH="393700" progId="Equation.DSMT4">
                  <p:embed/>
                  <p:pic>
                    <p:nvPicPr>
                      <p:cNvPr id="0" name="对象 8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8284" y="1849804"/>
                        <a:ext cx="2550516" cy="604930"/>
                      </a:xfrm>
                      <a:prstGeom prst="rect">
                        <a:avLst/>
                      </a:prstGeom>
                      <a:noFill/>
                    </p:spPr>
                  </p:pic>
                </p:oleObj>
              </mc:Fallback>
            </mc:AlternateContent>
          </a:graphicData>
        </a:graphic>
      </p:graphicFrame>
      <p:sp>
        <p:nvSpPr>
          <p:cNvPr id="84"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85" name="对象 84"/>
          <p:cNvGraphicFramePr>
            <a:graphicFrameLocks noChangeAspect="1"/>
          </p:cNvGraphicFramePr>
          <p:nvPr/>
        </p:nvGraphicFramePr>
        <p:xfrm>
          <a:off x="7275219" y="2808140"/>
          <a:ext cx="149038" cy="361950"/>
        </p:xfrm>
        <a:graphic>
          <a:graphicData uri="http://schemas.openxmlformats.org/presentationml/2006/ole">
            <mc:AlternateContent xmlns:mc="http://schemas.openxmlformats.org/markup-compatibility/2006">
              <mc:Choice xmlns:v="urn:schemas-microsoft-com:vml" Requires="v">
                <p:oleObj spid="_x0000_s27911" name="" r:id="rId5" imgW="88900" imgH="202565" progId="Equation.DSMT4">
                  <p:embed/>
                </p:oleObj>
              </mc:Choice>
              <mc:Fallback>
                <p:oleObj name="" r:id="rId5" imgW="88900" imgH="202565" progId="Equation.DSMT4">
                  <p:embed/>
                  <p:pic>
                    <p:nvPicPr>
                      <p:cNvPr id="0" name="对象 8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75219" y="2808140"/>
                        <a:ext cx="149038" cy="361950"/>
                      </a:xfrm>
                      <a:prstGeom prst="rect">
                        <a:avLst/>
                      </a:prstGeom>
                      <a:noFill/>
                    </p:spPr>
                  </p:pic>
                </p:oleObj>
              </mc:Fallback>
            </mc:AlternateContent>
          </a:graphicData>
        </a:graphic>
      </p:graphicFrame>
      <p:sp>
        <p:nvSpPr>
          <p:cNvPr id="86"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87" name="对象 86"/>
          <p:cNvGraphicFramePr>
            <a:graphicFrameLocks noChangeAspect="1"/>
          </p:cNvGraphicFramePr>
          <p:nvPr/>
        </p:nvGraphicFramePr>
        <p:xfrm>
          <a:off x="2760167" y="3372833"/>
          <a:ext cx="3206750" cy="428625"/>
        </p:xfrm>
        <a:graphic>
          <a:graphicData uri="http://schemas.openxmlformats.org/presentationml/2006/ole">
            <mc:AlternateContent xmlns:mc="http://schemas.openxmlformats.org/markup-compatibility/2006">
              <mc:Choice xmlns:v="urn:schemas-microsoft-com:vml" Requires="v">
                <p:oleObj spid="_x0000_s27912" name="" r:id="rId7" imgW="2082800" imgH="279400" progId="Equation.DSMT4">
                  <p:embed/>
                </p:oleObj>
              </mc:Choice>
              <mc:Fallback>
                <p:oleObj name="" r:id="rId7" imgW="2082800" imgH="279400" progId="Equation.DSMT4">
                  <p:embed/>
                  <p:pic>
                    <p:nvPicPr>
                      <p:cNvPr id="0" name="对象 8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60167" y="3372833"/>
                        <a:ext cx="3206750" cy="428625"/>
                      </a:xfrm>
                      <a:prstGeom prst="rect">
                        <a:avLst/>
                      </a:prstGeom>
                      <a:noFill/>
                    </p:spPr>
                  </p:pic>
                </p:oleObj>
              </mc:Fallback>
            </mc:AlternateContent>
          </a:graphicData>
        </a:graphic>
      </p:graphicFrame>
      <p:graphicFrame>
        <p:nvGraphicFramePr>
          <p:cNvPr id="88" name="对象 87"/>
          <p:cNvGraphicFramePr>
            <a:graphicFrameLocks noChangeAspect="1"/>
          </p:cNvGraphicFramePr>
          <p:nvPr/>
        </p:nvGraphicFramePr>
        <p:xfrm>
          <a:off x="5354778" y="3768866"/>
          <a:ext cx="149038" cy="361950"/>
        </p:xfrm>
        <a:graphic>
          <a:graphicData uri="http://schemas.openxmlformats.org/presentationml/2006/ole">
            <mc:AlternateContent xmlns:mc="http://schemas.openxmlformats.org/markup-compatibility/2006">
              <mc:Choice xmlns:v="urn:schemas-microsoft-com:vml" Requires="v">
                <p:oleObj spid="_x0000_s27913" name="" r:id="rId9" imgW="88900" imgH="202565" progId="Equation.DSMT4">
                  <p:embed/>
                </p:oleObj>
              </mc:Choice>
              <mc:Fallback>
                <p:oleObj name="" r:id="rId9" imgW="88900" imgH="202565" progId="Equation.DSMT4">
                  <p:embed/>
                  <p:pic>
                    <p:nvPicPr>
                      <p:cNvPr id="0" name="对象 8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54778" y="3768866"/>
                        <a:ext cx="149038" cy="361950"/>
                      </a:xfrm>
                      <a:prstGeom prst="rect">
                        <a:avLst/>
                      </a:prstGeom>
                      <a:noFill/>
                    </p:spPr>
                  </p:pic>
                </p:oleObj>
              </mc:Fallback>
            </mc:AlternateContent>
          </a:graphicData>
        </a:graphic>
      </p:graphicFrame>
      <p:sp>
        <p:nvSpPr>
          <p:cNvPr id="89"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90" name="对象 89"/>
          <p:cNvGraphicFramePr>
            <a:graphicFrameLocks noChangeAspect="1"/>
          </p:cNvGraphicFramePr>
          <p:nvPr/>
        </p:nvGraphicFramePr>
        <p:xfrm>
          <a:off x="3195771" y="4429380"/>
          <a:ext cx="2858819" cy="612604"/>
        </p:xfrm>
        <a:graphic>
          <a:graphicData uri="http://schemas.openxmlformats.org/presentationml/2006/ole">
            <mc:AlternateContent xmlns:mc="http://schemas.openxmlformats.org/markup-compatibility/2006">
              <mc:Choice xmlns:v="urn:schemas-microsoft-com:vml" Requires="v">
                <p:oleObj spid="_x0000_s27914" name="" r:id="rId10" imgW="1854200" imgH="393700" progId="Equation.DSMT4">
                  <p:embed/>
                </p:oleObj>
              </mc:Choice>
              <mc:Fallback>
                <p:oleObj name="" r:id="rId10" imgW="1854200" imgH="393700" progId="Equation.DSMT4">
                  <p:embed/>
                  <p:pic>
                    <p:nvPicPr>
                      <p:cNvPr id="0" name="对象 8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95771" y="4429380"/>
                        <a:ext cx="2858819" cy="612604"/>
                      </a:xfrm>
                      <a:prstGeom prst="rect">
                        <a:avLst/>
                      </a:prstGeom>
                      <a:noFill/>
                    </p:spPr>
                  </p:pic>
                </p:oleObj>
              </mc:Fallback>
            </mc:AlternateContent>
          </a:graphicData>
        </a:graphic>
      </p:graphicFrame>
      <p:sp>
        <p:nvSpPr>
          <p:cNvPr id="91"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92" name="对象 91"/>
          <p:cNvGraphicFramePr>
            <a:graphicFrameLocks noChangeAspect="1"/>
          </p:cNvGraphicFramePr>
          <p:nvPr/>
        </p:nvGraphicFramePr>
        <p:xfrm>
          <a:off x="3186493" y="5029253"/>
          <a:ext cx="2877373" cy="622589"/>
        </p:xfrm>
        <a:graphic>
          <a:graphicData uri="http://schemas.openxmlformats.org/presentationml/2006/ole">
            <mc:AlternateContent xmlns:mc="http://schemas.openxmlformats.org/markup-compatibility/2006">
              <mc:Choice xmlns:v="urn:schemas-microsoft-com:vml" Requires="v">
                <p:oleObj spid="_x0000_s27915" name="" r:id="rId12" imgW="1815465" imgH="393700" progId="Equation.DSMT4">
                  <p:embed/>
                </p:oleObj>
              </mc:Choice>
              <mc:Fallback>
                <p:oleObj name="" r:id="rId12" imgW="1815465" imgH="393700" progId="Equation.DSMT4">
                  <p:embed/>
                  <p:pic>
                    <p:nvPicPr>
                      <p:cNvPr id="0" name="对象 9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86493" y="5029253"/>
                        <a:ext cx="2877373" cy="622589"/>
                      </a:xfrm>
                      <a:prstGeom prst="rect">
                        <a:avLst/>
                      </a:prstGeom>
                      <a:noFill/>
                    </p:spPr>
                  </p:pic>
                </p:oleObj>
              </mc:Fallback>
            </mc:AlternateContent>
          </a:graphicData>
        </a:graphic>
      </p:graphicFrame>
      <p:sp>
        <p:nvSpPr>
          <p:cNvPr id="11" name="矩形 10"/>
          <p:cNvSpPr/>
          <p:nvPr/>
        </p:nvSpPr>
        <p:spPr>
          <a:xfrm>
            <a:off x="-4558" y="6123213"/>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2308F32-F09A-4344-B65D-3757FEAF56BD}" type="slidenum">
              <a:rPr lang="zh-CN" altLang="en-US" smtClean="0"/>
            </a:fld>
            <a:endParaRPr lang="zh-CN" altLang="en-US"/>
          </a:p>
        </p:txBody>
      </p:sp>
      <p:sp>
        <p:nvSpPr>
          <p:cNvPr id="3"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4"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5"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6"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7" name="矩形 6"/>
          <p:cNvSpPr/>
          <p:nvPr/>
        </p:nvSpPr>
        <p:spPr>
          <a:xfrm>
            <a:off x="0" y="6669360"/>
            <a:ext cx="9144000" cy="18864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9" name="矩形 8"/>
          <p:cNvSpPr/>
          <p:nvPr/>
        </p:nvSpPr>
        <p:spPr>
          <a:xfrm>
            <a:off x="508958" y="862789"/>
            <a:ext cx="8006392" cy="5509200"/>
          </a:xfrm>
          <a:prstGeom prst="rect">
            <a:avLst/>
          </a:prstGeom>
        </p:spPr>
        <p:txBody>
          <a:bodyPr wrap="square">
            <a:spAutoFit/>
          </a:bodyPr>
          <a:lstStyle/>
          <a:p>
            <a:r>
              <a:rPr lang="en-US" altLang="zh-CN" sz="1600" dirty="0"/>
              <a:t>    </a:t>
            </a:r>
            <a:r>
              <a:rPr lang="zh-CN" altLang="zh-CN" sz="1600" dirty="0"/>
              <a:t>（</a:t>
            </a:r>
            <a:r>
              <a:rPr lang="en-US" altLang="zh-CN" sz="1600" dirty="0"/>
              <a:t>3</a:t>
            </a:r>
            <a:r>
              <a:rPr lang="zh-CN" altLang="zh-CN" sz="1600" dirty="0"/>
              <a:t>）信息增益</a:t>
            </a:r>
            <a:endParaRPr lang="en-US" altLang="zh-CN" sz="1600" dirty="0"/>
          </a:p>
          <a:p>
            <a:r>
              <a:rPr lang="en-US" altLang="zh-CN" sz="1600" dirty="0"/>
              <a:t>    </a:t>
            </a:r>
            <a:r>
              <a:rPr lang="zh-CN" altLang="zh-CN" sz="1600" dirty="0"/>
              <a:t>信息增益（</a:t>
            </a:r>
            <a:r>
              <a:rPr lang="en-US" altLang="zh-CN" sz="1600" dirty="0"/>
              <a:t>Information Gain</a:t>
            </a:r>
            <a:r>
              <a:rPr lang="zh-CN" altLang="zh-CN" sz="1600" dirty="0"/>
              <a:t>）表示得知特征</a:t>
            </a:r>
            <a:r>
              <a:rPr lang="en-US" altLang="zh-CN" sz="1600" dirty="0"/>
              <a:t>X</a:t>
            </a:r>
            <a:r>
              <a:rPr lang="zh-CN" altLang="zh-CN" sz="1600" dirty="0"/>
              <a:t>的信息后，而使得</a:t>
            </a:r>
            <a:r>
              <a:rPr lang="en-US" altLang="zh-CN" sz="1600" dirty="0"/>
              <a:t>Y</a:t>
            </a:r>
            <a:r>
              <a:rPr lang="zh-CN" altLang="zh-CN" sz="1600" dirty="0"/>
              <a:t>的不确定性减少的程度。定义为：</a:t>
            </a:r>
            <a:endParaRPr lang="zh-CN" altLang="zh-CN" sz="1600" dirty="0"/>
          </a:p>
          <a:p>
            <a:endParaRPr lang="en-US" altLang="zh-CN" sz="1600" dirty="0"/>
          </a:p>
          <a:p>
            <a:endParaRPr lang="en-US" altLang="zh-CN" sz="1600" dirty="0"/>
          </a:p>
          <a:p>
            <a:r>
              <a:rPr lang="en-US" altLang="zh-CN" sz="1600" dirty="0"/>
              <a:t>    </a:t>
            </a:r>
            <a:r>
              <a:rPr lang="zh-CN" altLang="zh-CN" sz="1600" dirty="0"/>
              <a:t>信息增益是针对一个一个的特征而言的，就是看一个特征</a:t>
            </a:r>
            <a:r>
              <a:rPr lang="en-US" altLang="zh-CN" sz="1600" dirty="0"/>
              <a:t>X</a:t>
            </a:r>
            <a:r>
              <a:rPr lang="zh-CN" altLang="zh-CN" sz="1600" dirty="0"/>
              <a:t>，系统有它和没它的时候信息</a:t>
            </a:r>
            <a:r>
              <a:rPr lang="zh-CN" altLang="en-US" sz="1600" dirty="0"/>
              <a:t>不确定</a:t>
            </a:r>
            <a:r>
              <a:rPr lang="zh-CN" altLang="zh-CN" sz="1600" dirty="0"/>
              <a:t>量各是多少，两者的差值就是这个特征给系统带来的信息增益。</a:t>
            </a:r>
            <a:endParaRPr lang="en-US" altLang="zh-CN" sz="1600" dirty="0"/>
          </a:p>
          <a:p>
            <a:r>
              <a:rPr lang="en-US" altLang="zh-CN" sz="1600" dirty="0"/>
              <a:t>    </a:t>
            </a:r>
            <a:endParaRPr lang="en-US" altLang="zh-CN" sz="1600" dirty="0"/>
          </a:p>
          <a:p>
            <a:r>
              <a:rPr lang="zh-CN" altLang="zh-CN" sz="1600" dirty="0"/>
              <a:t>对于特征取值为二值的情况，特征</a:t>
            </a:r>
            <a:r>
              <a:rPr lang="en-US" altLang="zh-CN" sz="1600" dirty="0"/>
              <a:t>T</a:t>
            </a:r>
            <a:r>
              <a:rPr lang="zh-CN" altLang="zh-CN" sz="1600" dirty="0"/>
              <a:t>给系统带来的信息增益就可以写成系统原本的熵与固定特征</a:t>
            </a:r>
            <a:r>
              <a:rPr lang="en-US" altLang="zh-CN" sz="1600" dirty="0"/>
              <a:t>T</a:t>
            </a:r>
            <a:r>
              <a:rPr lang="zh-CN" altLang="zh-CN" sz="1600" dirty="0"/>
              <a:t>后的条件熵之差：</a:t>
            </a:r>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r>
              <a:rPr lang="zh-CN" altLang="en-US" sz="1600" b="1" i="0" dirty="0">
                <a:solidFill>
                  <a:srgbClr val="FF0000"/>
                </a:solidFill>
                <a:effectLst/>
                <a:latin typeface="Arial" panose="020B0604020202020204" pitchFamily="34" charset="0"/>
              </a:rPr>
              <a:t>   信息增益偏向于具有大量值的属性</a:t>
            </a:r>
            <a:endParaRPr lang="en-US" altLang="zh-CN" sz="1600" b="1" dirty="0">
              <a:solidFill>
                <a:srgbClr val="FF0000"/>
              </a:solidFill>
            </a:endParaRPr>
          </a:p>
          <a:p>
            <a:endParaRPr lang="en-US" altLang="zh-CN" sz="1600" dirty="0"/>
          </a:p>
          <a:p>
            <a:endParaRPr lang="en-US" altLang="zh-CN" sz="1600" dirty="0"/>
          </a:p>
          <a:p>
            <a:endParaRPr lang="en-US" altLang="zh-CN" sz="1600" dirty="0"/>
          </a:p>
          <a:p>
            <a:endParaRPr lang="en-US" altLang="zh-CN" sz="1600" dirty="0"/>
          </a:p>
          <a:p>
            <a:endParaRPr lang="en-US" altLang="zh-CN" sz="1600" dirty="0"/>
          </a:p>
        </p:txBody>
      </p:sp>
      <p:pic>
        <p:nvPicPr>
          <p:cNvPr id="10" name="27 Imagen"/>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12"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ES" sz="1200" b="1" dirty="0">
                <a:solidFill>
                  <a:schemeClr val="bg1">
                    <a:lumMod val="50000"/>
                  </a:schemeClr>
                </a:solidFill>
                <a:latin typeface="+mn-lt"/>
              </a:rPr>
              <a:t>56</a:t>
            </a:r>
            <a:endParaRPr lang="en-US" altLang="es-ES" sz="1200" b="1" dirty="0">
              <a:solidFill>
                <a:schemeClr val="bg1">
                  <a:lumMod val="50000"/>
                </a:schemeClr>
              </a:solidFill>
              <a:latin typeface="+mn-lt"/>
            </a:endParaRPr>
          </a:p>
        </p:txBody>
      </p:sp>
      <p:pic>
        <p:nvPicPr>
          <p:cNvPr id="13" name="Imagen 27">
            <a:hlinkClick r:id="" action="ppaction://hlinkshowjump?jump=next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Imagen 28">
            <a:hlinkClick r:id="" action="ppaction://hlinkshowjump?jump=previous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fld>
            <a:endParaRPr lang="zh-CN" altLang="en-US" dirty="0"/>
          </a:p>
        </p:txBody>
      </p:sp>
      <p:grpSp>
        <p:nvGrpSpPr>
          <p:cNvPr id="16" name="组合 15"/>
          <p:cNvGrpSpPr/>
          <p:nvPr/>
        </p:nvGrpSpPr>
        <p:grpSpPr>
          <a:xfrm>
            <a:off x="-3387" y="-2439"/>
            <a:ext cx="9149172" cy="716845"/>
            <a:chOff x="-3387" y="190175"/>
            <a:chExt cx="9149172" cy="524649"/>
          </a:xfrm>
        </p:grpSpPr>
        <p:sp>
          <p:nvSpPr>
            <p:cNvPr id="17" name="任意多边形 16"/>
            <p:cNvSpPr/>
            <p:nvPr/>
          </p:nvSpPr>
          <p:spPr>
            <a:xfrm>
              <a:off x="6231369" y="214741"/>
              <a:ext cx="2914416" cy="499443"/>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8" name="任意多边形 17"/>
            <p:cNvSpPr/>
            <p:nvPr/>
          </p:nvSpPr>
          <p:spPr>
            <a:xfrm>
              <a:off x="1" y="190175"/>
              <a:ext cx="9143999" cy="506058"/>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 name="任意多边形 18"/>
            <p:cNvSpPr/>
            <p:nvPr/>
          </p:nvSpPr>
          <p:spPr>
            <a:xfrm>
              <a:off x="-3387" y="190815"/>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20" name="文本框 6"/>
          <p:cNvSpPr txBox="1"/>
          <p:nvPr/>
        </p:nvSpPr>
        <p:spPr>
          <a:xfrm>
            <a:off x="607500" y="177284"/>
            <a:ext cx="1500411" cy="323165"/>
          </a:xfrm>
          <a:prstGeom prst="rect">
            <a:avLst/>
          </a:prstGeom>
          <a:noFill/>
        </p:spPr>
        <p:txBody>
          <a:bodyPr wrap="none" lIns="0" tIns="0" rIns="0" bIns="0" rtlCol="0">
            <a:spAutoFit/>
          </a:bodyPr>
          <a:lstStyle/>
          <a:p>
            <a:r>
              <a:rPr lang="en-US" altLang="zh-CN" sz="2100" b="1" spc="225" dirty="0">
                <a:solidFill>
                  <a:prstClr val="white"/>
                </a:solidFill>
              </a:rPr>
              <a:t>3.2 </a:t>
            </a:r>
            <a:r>
              <a:rPr lang="zh-CN" altLang="en-US" sz="2100" b="1" spc="225" dirty="0">
                <a:solidFill>
                  <a:prstClr val="white"/>
                </a:solidFill>
              </a:rPr>
              <a:t>决策树</a:t>
            </a:r>
            <a:endParaRPr lang="zh-CN" altLang="en-US" sz="2100" b="1" spc="225" dirty="0">
              <a:solidFill>
                <a:prstClr val="white"/>
              </a:solidFill>
            </a:endParaRPr>
          </a:p>
        </p:txBody>
      </p:sp>
      <p:sp>
        <p:nvSpPr>
          <p:cNvPr id="21" name="Freeform 142"/>
          <p:cNvSpPr>
            <a:spLocks noEditPoints="1"/>
          </p:cNvSpPr>
          <p:nvPr/>
        </p:nvSpPr>
        <p:spPr bwMode="auto">
          <a:xfrm>
            <a:off x="126487" y="216716"/>
            <a:ext cx="382471" cy="244300"/>
          </a:xfrm>
          <a:custGeom>
            <a:avLst/>
            <a:gdLst>
              <a:gd name="T0" fmla="*/ 108 w 128"/>
              <a:gd name="T1" fmla="*/ 26 h 88"/>
              <a:gd name="T2" fmla="*/ 75 w 128"/>
              <a:gd name="T3" fmla="*/ 0 h 88"/>
              <a:gd name="T4" fmla="*/ 46 w 128"/>
              <a:gd name="T5" fmla="*/ 15 h 88"/>
              <a:gd name="T6" fmla="*/ 34 w 128"/>
              <a:gd name="T7" fmla="*/ 11 h 88"/>
              <a:gd name="T8" fmla="*/ 15 w 128"/>
              <a:gd name="T9" fmla="*/ 30 h 88"/>
              <a:gd name="T10" fmla="*/ 16 w 128"/>
              <a:gd name="T11" fmla="*/ 35 h 88"/>
              <a:gd name="T12" fmla="*/ 0 w 128"/>
              <a:gd name="T13" fmla="*/ 61 h 88"/>
              <a:gd name="T14" fmla="*/ 27 w 128"/>
              <a:gd name="T15" fmla="*/ 88 h 88"/>
              <a:gd name="T16" fmla="*/ 96 w 128"/>
              <a:gd name="T17" fmla="*/ 88 h 88"/>
              <a:gd name="T18" fmla="*/ 128 w 128"/>
              <a:gd name="T19" fmla="*/ 56 h 88"/>
              <a:gd name="T20" fmla="*/ 108 w 128"/>
              <a:gd name="T21" fmla="*/ 26 h 88"/>
              <a:gd name="T22" fmla="*/ 44 w 128"/>
              <a:gd name="T23" fmla="*/ 50 h 88"/>
              <a:gd name="T24" fmla="*/ 66 w 128"/>
              <a:gd name="T25" fmla="*/ 28 h 88"/>
              <a:gd name="T26" fmla="*/ 80 w 128"/>
              <a:gd name="T27" fmla="*/ 32 h 88"/>
              <a:gd name="T28" fmla="*/ 84 w 128"/>
              <a:gd name="T29" fmla="*/ 28 h 88"/>
              <a:gd name="T30" fmla="*/ 84 w 128"/>
              <a:gd name="T31" fmla="*/ 42 h 88"/>
              <a:gd name="T32" fmla="*/ 70 w 128"/>
              <a:gd name="T33" fmla="*/ 42 h 88"/>
              <a:gd name="T34" fmla="*/ 75 w 128"/>
              <a:gd name="T35" fmla="*/ 37 h 88"/>
              <a:gd name="T36" fmla="*/ 72 w 128"/>
              <a:gd name="T37" fmla="*/ 36 h 88"/>
              <a:gd name="T38" fmla="*/ 66 w 128"/>
              <a:gd name="T39" fmla="*/ 35 h 88"/>
              <a:gd name="T40" fmla="*/ 60 w 128"/>
              <a:gd name="T41" fmla="*/ 36 h 88"/>
              <a:gd name="T42" fmla="*/ 55 w 128"/>
              <a:gd name="T43" fmla="*/ 39 h 88"/>
              <a:gd name="T44" fmla="*/ 52 w 128"/>
              <a:gd name="T45" fmla="*/ 44 h 88"/>
              <a:gd name="T46" fmla="*/ 51 w 128"/>
              <a:gd name="T47" fmla="*/ 50 h 88"/>
              <a:gd name="T48" fmla="*/ 51 w 128"/>
              <a:gd name="T49" fmla="*/ 54 h 88"/>
              <a:gd name="T50" fmla="*/ 44 w 128"/>
              <a:gd name="T51" fmla="*/ 54 h 88"/>
              <a:gd name="T52" fmla="*/ 44 w 128"/>
              <a:gd name="T53" fmla="*/ 50 h 88"/>
              <a:gd name="T54" fmla="*/ 66 w 128"/>
              <a:gd name="T55" fmla="*/ 73 h 88"/>
              <a:gd name="T56" fmla="*/ 53 w 128"/>
              <a:gd name="T57" fmla="*/ 68 h 88"/>
              <a:gd name="T58" fmla="*/ 49 w 128"/>
              <a:gd name="T59" fmla="*/ 73 h 88"/>
              <a:gd name="T60" fmla="*/ 49 w 128"/>
              <a:gd name="T61" fmla="*/ 59 h 88"/>
              <a:gd name="T62" fmla="*/ 62 w 128"/>
              <a:gd name="T63" fmla="*/ 59 h 88"/>
              <a:gd name="T64" fmla="*/ 58 w 128"/>
              <a:gd name="T65" fmla="*/ 64 h 88"/>
              <a:gd name="T66" fmla="*/ 60 w 128"/>
              <a:gd name="T67" fmla="*/ 65 h 88"/>
              <a:gd name="T68" fmla="*/ 66 w 128"/>
              <a:gd name="T69" fmla="*/ 66 h 88"/>
              <a:gd name="T70" fmla="*/ 72 w 128"/>
              <a:gd name="T71" fmla="*/ 65 h 88"/>
              <a:gd name="T72" fmla="*/ 77 w 128"/>
              <a:gd name="T73" fmla="*/ 61 h 88"/>
              <a:gd name="T74" fmla="*/ 81 w 128"/>
              <a:gd name="T75" fmla="*/ 57 h 88"/>
              <a:gd name="T76" fmla="*/ 82 w 128"/>
              <a:gd name="T77" fmla="*/ 50 h 88"/>
              <a:gd name="T78" fmla="*/ 81 w 128"/>
              <a:gd name="T79" fmla="*/ 47 h 88"/>
              <a:gd name="T80" fmla="*/ 89 w 128"/>
              <a:gd name="T81" fmla="*/ 47 h 88"/>
              <a:gd name="T82" fmla="*/ 89 w 128"/>
              <a:gd name="T83" fmla="*/ 50 h 88"/>
              <a:gd name="T84" fmla="*/ 66 w 128"/>
              <a:gd name="T85"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88">
                <a:moveTo>
                  <a:pt x="108" y="26"/>
                </a:moveTo>
                <a:cubicBezTo>
                  <a:pt x="104" y="11"/>
                  <a:pt x="91" y="0"/>
                  <a:pt x="75" y="0"/>
                </a:cubicBezTo>
                <a:cubicBezTo>
                  <a:pt x="63" y="0"/>
                  <a:pt x="52" y="6"/>
                  <a:pt x="46" y="15"/>
                </a:cubicBezTo>
                <a:cubicBezTo>
                  <a:pt x="43" y="13"/>
                  <a:pt x="38" y="11"/>
                  <a:pt x="34" y="11"/>
                </a:cubicBezTo>
                <a:cubicBezTo>
                  <a:pt x="24" y="11"/>
                  <a:pt x="15" y="20"/>
                  <a:pt x="15" y="30"/>
                </a:cubicBezTo>
                <a:cubicBezTo>
                  <a:pt x="15" y="32"/>
                  <a:pt x="16" y="34"/>
                  <a:pt x="16" y="35"/>
                </a:cubicBezTo>
                <a:cubicBezTo>
                  <a:pt x="7" y="40"/>
                  <a:pt x="0" y="49"/>
                  <a:pt x="0" y="61"/>
                </a:cubicBezTo>
                <a:cubicBezTo>
                  <a:pt x="0" y="76"/>
                  <a:pt x="12" y="88"/>
                  <a:pt x="27" y="88"/>
                </a:cubicBezTo>
                <a:cubicBezTo>
                  <a:pt x="96" y="88"/>
                  <a:pt x="96" y="88"/>
                  <a:pt x="96" y="88"/>
                </a:cubicBezTo>
                <a:cubicBezTo>
                  <a:pt x="114" y="88"/>
                  <a:pt x="128" y="74"/>
                  <a:pt x="128" y="56"/>
                </a:cubicBezTo>
                <a:cubicBezTo>
                  <a:pt x="128" y="42"/>
                  <a:pt x="120" y="31"/>
                  <a:pt x="108" y="26"/>
                </a:cubicBezTo>
                <a:close/>
                <a:moveTo>
                  <a:pt x="44" y="50"/>
                </a:moveTo>
                <a:cubicBezTo>
                  <a:pt x="44" y="38"/>
                  <a:pt x="54" y="28"/>
                  <a:pt x="66" y="28"/>
                </a:cubicBezTo>
                <a:cubicBezTo>
                  <a:pt x="71" y="28"/>
                  <a:pt x="76" y="30"/>
                  <a:pt x="80" y="32"/>
                </a:cubicBezTo>
                <a:cubicBezTo>
                  <a:pt x="84" y="28"/>
                  <a:pt x="84" y="28"/>
                  <a:pt x="84" y="28"/>
                </a:cubicBezTo>
                <a:cubicBezTo>
                  <a:pt x="84" y="42"/>
                  <a:pt x="84" y="42"/>
                  <a:pt x="84" y="42"/>
                </a:cubicBezTo>
                <a:cubicBezTo>
                  <a:pt x="70" y="42"/>
                  <a:pt x="70" y="42"/>
                  <a:pt x="70" y="42"/>
                </a:cubicBezTo>
                <a:cubicBezTo>
                  <a:pt x="75" y="37"/>
                  <a:pt x="75" y="37"/>
                  <a:pt x="75" y="37"/>
                </a:cubicBezTo>
                <a:cubicBezTo>
                  <a:pt x="74" y="37"/>
                  <a:pt x="73" y="36"/>
                  <a:pt x="72" y="36"/>
                </a:cubicBezTo>
                <a:cubicBezTo>
                  <a:pt x="70" y="35"/>
                  <a:pt x="68" y="35"/>
                  <a:pt x="66" y="35"/>
                </a:cubicBezTo>
                <a:cubicBezTo>
                  <a:pt x="64" y="35"/>
                  <a:pt x="62" y="35"/>
                  <a:pt x="60" y="36"/>
                </a:cubicBezTo>
                <a:cubicBezTo>
                  <a:pt x="58" y="37"/>
                  <a:pt x="57" y="38"/>
                  <a:pt x="55" y="39"/>
                </a:cubicBezTo>
                <a:cubicBezTo>
                  <a:pt x="54" y="41"/>
                  <a:pt x="53" y="43"/>
                  <a:pt x="52" y="44"/>
                </a:cubicBezTo>
                <a:cubicBezTo>
                  <a:pt x="51" y="46"/>
                  <a:pt x="51" y="48"/>
                  <a:pt x="51" y="50"/>
                </a:cubicBezTo>
                <a:cubicBezTo>
                  <a:pt x="51" y="52"/>
                  <a:pt x="51" y="53"/>
                  <a:pt x="51" y="54"/>
                </a:cubicBezTo>
                <a:cubicBezTo>
                  <a:pt x="44" y="54"/>
                  <a:pt x="44" y="54"/>
                  <a:pt x="44" y="54"/>
                </a:cubicBezTo>
                <a:cubicBezTo>
                  <a:pt x="44" y="53"/>
                  <a:pt x="44" y="52"/>
                  <a:pt x="44" y="50"/>
                </a:cubicBezTo>
                <a:close/>
                <a:moveTo>
                  <a:pt x="66" y="73"/>
                </a:moveTo>
                <a:cubicBezTo>
                  <a:pt x="61" y="73"/>
                  <a:pt x="57" y="71"/>
                  <a:pt x="53" y="68"/>
                </a:cubicBezTo>
                <a:cubicBezTo>
                  <a:pt x="49" y="73"/>
                  <a:pt x="49" y="73"/>
                  <a:pt x="49" y="73"/>
                </a:cubicBezTo>
                <a:cubicBezTo>
                  <a:pt x="49" y="59"/>
                  <a:pt x="49" y="59"/>
                  <a:pt x="49" y="59"/>
                </a:cubicBezTo>
                <a:cubicBezTo>
                  <a:pt x="62" y="59"/>
                  <a:pt x="62" y="59"/>
                  <a:pt x="62" y="59"/>
                </a:cubicBezTo>
                <a:cubicBezTo>
                  <a:pt x="58" y="64"/>
                  <a:pt x="58" y="64"/>
                  <a:pt x="58" y="64"/>
                </a:cubicBezTo>
                <a:cubicBezTo>
                  <a:pt x="59" y="64"/>
                  <a:pt x="59" y="64"/>
                  <a:pt x="60" y="65"/>
                </a:cubicBezTo>
                <a:cubicBezTo>
                  <a:pt x="62" y="66"/>
                  <a:pt x="64" y="66"/>
                  <a:pt x="66" y="66"/>
                </a:cubicBezTo>
                <a:cubicBezTo>
                  <a:pt x="68" y="66"/>
                  <a:pt x="70" y="66"/>
                  <a:pt x="72" y="65"/>
                </a:cubicBezTo>
                <a:cubicBezTo>
                  <a:pt x="74" y="64"/>
                  <a:pt x="76" y="63"/>
                  <a:pt x="77" y="61"/>
                </a:cubicBezTo>
                <a:cubicBezTo>
                  <a:pt x="79" y="60"/>
                  <a:pt x="80" y="58"/>
                  <a:pt x="81" y="57"/>
                </a:cubicBezTo>
                <a:cubicBezTo>
                  <a:pt x="82" y="55"/>
                  <a:pt x="82" y="53"/>
                  <a:pt x="82" y="50"/>
                </a:cubicBezTo>
                <a:cubicBezTo>
                  <a:pt x="82" y="49"/>
                  <a:pt x="82" y="48"/>
                  <a:pt x="81" y="47"/>
                </a:cubicBezTo>
                <a:cubicBezTo>
                  <a:pt x="89" y="47"/>
                  <a:pt x="89" y="47"/>
                  <a:pt x="89" y="47"/>
                </a:cubicBezTo>
                <a:cubicBezTo>
                  <a:pt x="89" y="48"/>
                  <a:pt x="89" y="49"/>
                  <a:pt x="89" y="50"/>
                </a:cubicBezTo>
                <a:cubicBezTo>
                  <a:pt x="89" y="63"/>
                  <a:pt x="79" y="73"/>
                  <a:pt x="66" y="7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3"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4"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6"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8"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9"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0"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1"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2"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3"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6"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7"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8"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9"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0"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1"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2"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3"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4"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5"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6"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7"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0"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1"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2"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3"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4"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5"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6"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7"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8"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9"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0"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1"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2"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3"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4"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5"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6"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9"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0"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1" name="文本框 27"/>
          <p:cNvSpPr txBox="1"/>
          <p:nvPr/>
        </p:nvSpPr>
        <p:spPr>
          <a:xfrm>
            <a:off x="6630203" y="234392"/>
            <a:ext cx="1101584" cy="300082"/>
          </a:xfrm>
          <a:prstGeom prst="rect">
            <a:avLst/>
          </a:prstGeom>
          <a:noFill/>
        </p:spPr>
        <p:txBody>
          <a:bodyPr wrap="none" rtlCol="0">
            <a:spAutoFit/>
          </a:bodyPr>
          <a:lstStyle/>
          <a:p>
            <a:r>
              <a:rPr lang="zh-CN" altLang="en-US" sz="1350" dirty="0">
                <a:solidFill>
                  <a:prstClr val="white"/>
                </a:solidFill>
              </a:rPr>
              <a:t>第三章 分类</a:t>
            </a:r>
            <a:endParaRPr lang="zh-CN" altLang="en-US" sz="1350" dirty="0">
              <a:solidFill>
                <a:prstClr val="white"/>
              </a:solidFill>
            </a:endParaRPr>
          </a:p>
        </p:txBody>
      </p:sp>
      <p:sp>
        <p:nvSpPr>
          <p:cNvPr id="7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4"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mc:AlternateContent xmlns:mc="http://schemas.openxmlformats.org/markup-compatibility/2006">
        <mc:Choice xmlns:a14="http://schemas.microsoft.com/office/drawing/2010/main" Requires="a14">
          <p:sp>
            <p:nvSpPr>
              <p:cNvPr id="77" name="对象 76"/>
              <p:cNvSpPr txBox="1"/>
              <p:nvPr/>
            </p:nvSpPr>
            <p:spPr bwMode="auto">
              <a:xfrm>
                <a:off x="3328988" y="1670050"/>
                <a:ext cx="2884487" cy="412750"/>
              </a:xfrm>
              <a:prstGeom prst="rect">
                <a:avLst/>
              </a:prstGeom>
              <a:noFill/>
            </p:spPr>
            <p:txBody>
              <a:bodyPr>
                <a:normAutofit/>
              </a:bodyPr>
              <a:lstStyle/>
              <a:p>
                <a14:m>
                  <m:oMathPara xmlns:m="http://schemas.openxmlformats.org/officeDocument/2006/math">
                    <m:oMathParaPr>
                      <m:jc m:val="left"/>
                    </m:oMathParaPr>
                    <m:oMath xmlns:m="http://schemas.openxmlformats.org/officeDocument/2006/math">
                      <m:r>
                        <m:rPr>
                          <m:sty m:val="p"/>
                        </m:rPr>
                        <a:rPr lang="zh-CN" altLang="en-US" i="0" smtClean="0">
                          <a:solidFill>
                            <a:srgbClr val="000000"/>
                          </a:solidFill>
                          <a:latin typeface="Cambria Math" panose="02040503050406030204" pitchFamily="18" charset="0"/>
                        </a:rPr>
                        <m:t>g</m:t>
                      </m:r>
                      <m:d>
                        <m:dPr>
                          <m:ctrlPr>
                            <a:rPr lang="zh-CN" altLang="en-US" i="1">
                              <a:solidFill>
                                <a:srgbClr val="000000"/>
                              </a:solidFill>
                              <a:latin typeface="Cambria Math" panose="02040503050406030204" pitchFamily="18" charset="0"/>
                            </a:rPr>
                          </m:ctrlPr>
                        </m:dPr>
                        <m:e>
                          <m:r>
                            <m:rPr>
                              <m:sty m:val="p"/>
                            </m:rPr>
                            <a:rPr lang="en-US" altLang="zh-CN" b="0" i="0" smtClean="0">
                              <a:solidFill>
                                <a:srgbClr val="000000"/>
                              </a:solidFill>
                              <a:latin typeface="Cambria Math" panose="02040503050406030204" pitchFamily="18" charset="0"/>
                            </a:rPr>
                            <m:t>Y</m:t>
                          </m:r>
                          <m:r>
                            <a:rPr lang="zh-CN" altLang="en-US" i="1">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𝑋</m:t>
                          </m:r>
                        </m:e>
                      </m:d>
                      <m:r>
                        <a:rPr lang="zh-CN" altLang="en-US" i="1">
                          <a:solidFill>
                            <a:srgbClr val="000000"/>
                          </a:solidFill>
                          <a:latin typeface="Cambria Math" panose="02040503050406030204" pitchFamily="18" charset="0"/>
                        </a:rPr>
                        <m:t>=</m:t>
                      </m:r>
                      <m:r>
                        <m:rPr>
                          <m:sty m:val="p"/>
                        </m:rPr>
                        <a:rPr lang="zh-CN" altLang="en-US" i="0">
                          <a:solidFill>
                            <a:srgbClr val="000000"/>
                          </a:solidFill>
                          <a:latin typeface="Cambria Math" panose="02040503050406030204" pitchFamily="18" charset="0"/>
                        </a:rPr>
                        <m:t>H</m:t>
                      </m:r>
                      <m:d>
                        <m:dPr>
                          <m:ctrlPr>
                            <a:rPr lang="zh-CN" altLang="en-US" i="1">
                              <a:solidFill>
                                <a:srgbClr val="000000"/>
                              </a:solidFill>
                              <a:latin typeface="Cambria Math" panose="02040503050406030204" pitchFamily="18" charset="0"/>
                            </a:rPr>
                          </m:ctrlPr>
                        </m:dPr>
                        <m:e>
                          <m:r>
                            <a:rPr lang="en-US" altLang="zh-CN" b="0" i="1" smtClean="0">
                              <a:solidFill>
                                <a:srgbClr val="000000"/>
                              </a:solidFill>
                              <a:latin typeface="Cambria Math" panose="02040503050406030204" pitchFamily="18" charset="0"/>
                            </a:rPr>
                            <m:t>𝑌</m:t>
                          </m:r>
                        </m:e>
                      </m:d>
                      <m:r>
                        <a:rPr lang="zh-CN" altLang="en-US" i="1">
                          <a:solidFill>
                            <a:srgbClr val="000000"/>
                          </a:solidFill>
                          <a:latin typeface="Cambria Math" panose="02040503050406030204" pitchFamily="18" charset="0"/>
                        </a:rPr>
                        <m:t>−</m:t>
                      </m:r>
                      <m:r>
                        <m:rPr>
                          <m:sty m:val="p"/>
                        </m:rPr>
                        <a:rPr lang="zh-CN" altLang="en-US" i="0">
                          <a:solidFill>
                            <a:srgbClr val="000000"/>
                          </a:solidFill>
                          <a:latin typeface="Cambria Math" panose="02040503050406030204" pitchFamily="18" charset="0"/>
                        </a:rPr>
                        <m:t>H</m:t>
                      </m:r>
                      <m:r>
                        <a:rPr lang="zh-CN" altLang="en-US" i="1">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𝑌</m:t>
                      </m:r>
                      <m:r>
                        <a:rPr lang="zh-CN" altLang="en-US" i="1">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𝑋</m:t>
                      </m:r>
                      <m:r>
                        <a:rPr lang="zh-CN" altLang="en-US" i="1">
                          <a:solidFill>
                            <a:srgbClr val="000000"/>
                          </a:solidFill>
                          <a:latin typeface="Cambria Math" panose="02040503050406030204" pitchFamily="18" charset="0"/>
                        </a:rPr>
                        <m:t>)</m:t>
                      </m:r>
                    </m:oMath>
                  </m:oMathPara>
                </a14:m>
                <a:endParaRPr lang="zh-CN" altLang="en-US" dirty="0"/>
              </a:p>
            </p:txBody>
          </p:sp>
        </mc:Choice>
        <mc:Fallback>
          <p:sp>
            <p:nvSpPr>
              <p:cNvPr id="77" name="对象 76"/>
              <p:cNvSpPr txBox="1">
                <a:spLocks noRot="1" noChangeAspect="1" noMove="1" noResize="1" noEditPoints="1" noAdjustHandles="1" noChangeArrowheads="1" noChangeShapeType="1" noTextEdit="1"/>
              </p:cNvSpPr>
              <p:nvPr/>
            </p:nvSpPr>
            <p:spPr bwMode="auto">
              <a:xfrm>
                <a:off x="3328988" y="1670050"/>
                <a:ext cx="2884487" cy="412750"/>
              </a:xfrm>
              <a:prstGeom prst="rect">
                <a:avLst/>
              </a:prstGeom>
              <a:blipFill rotWithShape="1">
                <a:blip r:embed="rId3"/>
                <a:stretch>
                  <a:fillRect l="-11"/>
                </a:stretch>
              </a:blipFill>
            </p:spPr>
            <p:txBody>
              <a:bodyPr/>
              <a:lstStyle/>
              <a:p>
                <a:r>
                  <a:rPr lang="zh-CN" altLang="en-US">
                    <a:noFill/>
                  </a:rPr>
                  <a:t> </a:t>
                </a:r>
              </a:p>
            </p:txBody>
          </p:sp>
        </mc:Fallback>
      </mc:AlternateContent>
      <p:sp>
        <p:nvSpPr>
          <p:cNvPr id="7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84" name="对象 83"/>
          <p:cNvGraphicFramePr>
            <a:graphicFrameLocks noChangeAspect="1"/>
          </p:cNvGraphicFramePr>
          <p:nvPr/>
        </p:nvGraphicFramePr>
        <p:xfrm>
          <a:off x="784858" y="3453918"/>
          <a:ext cx="2426839" cy="353914"/>
        </p:xfrm>
        <a:graphic>
          <a:graphicData uri="http://schemas.openxmlformats.org/presentationml/2006/ole">
            <mc:AlternateContent xmlns:mc="http://schemas.openxmlformats.org/markup-compatibility/2006">
              <mc:Choice xmlns:v="urn:schemas-microsoft-com:vml" Requires="v">
                <p:oleObj spid="_x0000_s10490" name="" r:id="rId4" imgW="1511300" imgH="215900" progId="Equation.DSMT4">
                  <p:embed/>
                </p:oleObj>
              </mc:Choice>
              <mc:Fallback>
                <p:oleObj name="" r:id="rId4" imgW="1511300" imgH="215900" progId="Equation.DSMT4">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4858" y="3453918"/>
                        <a:ext cx="2426839" cy="353914"/>
                      </a:xfrm>
                      <a:prstGeom prst="rect">
                        <a:avLst/>
                      </a:prstGeom>
                      <a:noFill/>
                    </p:spPr>
                  </p:pic>
                </p:oleObj>
              </mc:Fallback>
            </mc:AlternateContent>
          </a:graphicData>
        </a:graphic>
      </p:graphicFrame>
      <p:graphicFrame>
        <p:nvGraphicFramePr>
          <p:cNvPr id="85" name="对象 84"/>
          <p:cNvGraphicFramePr>
            <a:graphicFrameLocks noChangeAspect="1"/>
          </p:cNvGraphicFramePr>
          <p:nvPr/>
        </p:nvGraphicFramePr>
        <p:xfrm>
          <a:off x="1227808" y="3807834"/>
          <a:ext cx="7008154" cy="614459"/>
        </p:xfrm>
        <a:graphic>
          <a:graphicData uri="http://schemas.openxmlformats.org/presentationml/2006/ole">
            <mc:AlternateContent xmlns:mc="http://schemas.openxmlformats.org/markup-compatibility/2006">
              <mc:Choice xmlns:v="urn:schemas-microsoft-com:vml" Requires="v">
                <p:oleObj spid="_x0000_s10491" name="" r:id="rId6" imgW="4432300" imgH="393700" progId="Equation.DSMT4">
                  <p:embed/>
                </p:oleObj>
              </mc:Choice>
              <mc:Fallback>
                <p:oleObj name="" r:id="rId6" imgW="4432300" imgH="393700" progId="Equation.DSMT4">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27808" y="3807834"/>
                        <a:ext cx="7008154" cy="614459"/>
                      </a:xfrm>
                      <a:prstGeom prst="rect">
                        <a:avLst/>
                      </a:prstGeom>
                      <a:noFill/>
                    </p:spPr>
                  </p:pic>
                </p:oleObj>
              </mc:Fallback>
            </mc:AlternateContent>
          </a:graphicData>
        </a:graphic>
      </p:graphicFrame>
      <p:sp>
        <p:nvSpPr>
          <p:cNvPr id="86" name="Rectangle 1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7" name="Rectangle 12"/>
          <p:cNvSpPr>
            <a:spLocks noChangeArrowheads="1"/>
          </p:cNvSpPr>
          <p:nvPr/>
        </p:nvSpPr>
        <p:spPr bwMode="auto">
          <a:xfrm>
            <a:off x="0" y="6572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4558" y="6123213"/>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2308F32-F09A-4344-B65D-3757FEAF56BD}" type="slidenum">
              <a:rPr lang="zh-CN" altLang="en-US" smtClean="0"/>
            </a:fld>
            <a:endParaRPr lang="zh-CN" altLang="en-US"/>
          </a:p>
        </p:txBody>
      </p:sp>
      <p:sp>
        <p:nvSpPr>
          <p:cNvPr id="3"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4"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5"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6"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7"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8"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9"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10" name="矩形 9"/>
          <p:cNvSpPr/>
          <p:nvPr/>
        </p:nvSpPr>
        <p:spPr>
          <a:xfrm>
            <a:off x="0" y="6669360"/>
            <a:ext cx="9144000" cy="18864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矩形 11"/>
          <p:cNvSpPr/>
          <p:nvPr/>
        </p:nvSpPr>
        <p:spPr>
          <a:xfrm>
            <a:off x="508958" y="1058732"/>
            <a:ext cx="7864333" cy="2800767"/>
          </a:xfrm>
          <a:prstGeom prst="rect">
            <a:avLst/>
          </a:prstGeom>
        </p:spPr>
        <p:txBody>
          <a:bodyPr wrap="square">
            <a:spAutoFit/>
          </a:bodyPr>
          <a:lstStyle/>
          <a:p>
            <a:r>
              <a:rPr lang="zh-CN" altLang="en-US" sz="1600" dirty="0">
                <a:ea typeface="宋体" panose="02010600030101010101" pitchFamily="2" charset="-122"/>
              </a:rPr>
              <a:t> 顾客数据库类标记的训练元组</a:t>
            </a:r>
            <a:endParaRPr lang="en-US" altLang="zh-CN" sz="1600" dirty="0"/>
          </a:p>
          <a:p>
            <a:endParaRPr lang="en-US" altLang="zh-CN" sz="1600" dirty="0"/>
          </a:p>
          <a:p>
            <a:endParaRPr lang="en-US" altLang="zh-CN" sz="1600" dirty="0"/>
          </a:p>
          <a:p>
            <a:r>
              <a:rPr lang="en-US" altLang="zh-CN" sz="1600" dirty="0"/>
              <a:t>        </a:t>
            </a:r>
            <a:endParaRPr lang="en-US" altLang="zh-CN" sz="1600" dirty="0"/>
          </a:p>
          <a:p>
            <a:endParaRPr lang="en-US" altLang="zh-CN" sz="1600" dirty="0"/>
          </a:p>
          <a:p>
            <a:endParaRPr lang="en-US" altLang="zh-CN" sz="1600" dirty="0"/>
          </a:p>
          <a:p>
            <a:endParaRPr lang="en-US" altLang="zh-CN" sz="1600" dirty="0"/>
          </a:p>
          <a:p>
            <a:endParaRPr lang="zh-CN" altLang="zh-CN" sz="1600" dirty="0"/>
          </a:p>
          <a:p>
            <a:endParaRPr lang="zh-CN" altLang="zh-CN" sz="1600" dirty="0"/>
          </a:p>
          <a:p>
            <a:endParaRPr lang="en-US" altLang="zh-CN" sz="1600" dirty="0"/>
          </a:p>
          <a:p>
            <a:endParaRPr lang="en-US" altLang="zh-CN" sz="1600" dirty="0"/>
          </a:p>
        </p:txBody>
      </p:sp>
      <p:pic>
        <p:nvPicPr>
          <p:cNvPr id="13" name="27 Imagen"/>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15"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ES" sz="1200" b="1" dirty="0">
                <a:solidFill>
                  <a:schemeClr val="bg1">
                    <a:lumMod val="50000"/>
                  </a:schemeClr>
                </a:solidFill>
                <a:latin typeface="+mn-lt"/>
              </a:rPr>
              <a:t>56</a:t>
            </a:r>
            <a:endParaRPr lang="en-US" altLang="es-ES" sz="1200" b="1" dirty="0">
              <a:solidFill>
                <a:schemeClr val="bg1">
                  <a:lumMod val="50000"/>
                </a:schemeClr>
              </a:solidFill>
              <a:latin typeface="+mn-lt"/>
            </a:endParaRPr>
          </a:p>
        </p:txBody>
      </p:sp>
      <p:pic>
        <p:nvPicPr>
          <p:cNvPr id="16" name="Imagen 27">
            <a:hlinkClick r:id="" action="ppaction://hlinkshowjump?jump=next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Imagen 28">
            <a:hlinkClick r:id="" action="ppaction://hlinkshowjump?jump=previous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21</a:t>
            </a:r>
            <a:endParaRPr lang="zh-CN" altLang="en-US" dirty="0"/>
          </a:p>
        </p:txBody>
      </p:sp>
      <p:grpSp>
        <p:nvGrpSpPr>
          <p:cNvPr id="19" name="组合 18"/>
          <p:cNvGrpSpPr/>
          <p:nvPr/>
        </p:nvGrpSpPr>
        <p:grpSpPr>
          <a:xfrm>
            <a:off x="-3387" y="-2439"/>
            <a:ext cx="9149172" cy="716845"/>
            <a:chOff x="-3387" y="190175"/>
            <a:chExt cx="9149172" cy="524649"/>
          </a:xfrm>
        </p:grpSpPr>
        <p:sp>
          <p:nvSpPr>
            <p:cNvPr id="20" name="任意多边形 19"/>
            <p:cNvSpPr/>
            <p:nvPr/>
          </p:nvSpPr>
          <p:spPr>
            <a:xfrm>
              <a:off x="6231369" y="214741"/>
              <a:ext cx="2914416" cy="499443"/>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1" name="任意多边形 20"/>
            <p:cNvSpPr/>
            <p:nvPr/>
          </p:nvSpPr>
          <p:spPr>
            <a:xfrm>
              <a:off x="1" y="190175"/>
              <a:ext cx="9143999" cy="506058"/>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 name="任意多边形 21"/>
            <p:cNvSpPr/>
            <p:nvPr/>
          </p:nvSpPr>
          <p:spPr>
            <a:xfrm>
              <a:off x="-3387" y="190815"/>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23" name="文本框 6"/>
          <p:cNvSpPr txBox="1"/>
          <p:nvPr/>
        </p:nvSpPr>
        <p:spPr>
          <a:xfrm>
            <a:off x="607500" y="177284"/>
            <a:ext cx="1500411" cy="323165"/>
          </a:xfrm>
          <a:prstGeom prst="rect">
            <a:avLst/>
          </a:prstGeom>
          <a:noFill/>
        </p:spPr>
        <p:txBody>
          <a:bodyPr wrap="none" lIns="0" tIns="0" rIns="0" bIns="0" rtlCol="0">
            <a:spAutoFit/>
          </a:bodyPr>
          <a:lstStyle/>
          <a:p>
            <a:r>
              <a:rPr lang="en-US" altLang="zh-CN" sz="2100" b="1" spc="225" dirty="0">
                <a:solidFill>
                  <a:prstClr val="white"/>
                </a:solidFill>
              </a:rPr>
              <a:t>3.2 </a:t>
            </a:r>
            <a:r>
              <a:rPr lang="zh-CN" altLang="en-US" sz="2100" b="1" spc="225" dirty="0">
                <a:solidFill>
                  <a:prstClr val="white"/>
                </a:solidFill>
              </a:rPr>
              <a:t>决策树</a:t>
            </a:r>
            <a:endParaRPr lang="zh-CN" altLang="en-US" sz="2100" b="1" spc="225" dirty="0">
              <a:solidFill>
                <a:prstClr val="white"/>
              </a:solidFill>
            </a:endParaRPr>
          </a:p>
        </p:txBody>
      </p:sp>
      <p:sp>
        <p:nvSpPr>
          <p:cNvPr id="24" name="Freeform 142"/>
          <p:cNvSpPr>
            <a:spLocks noEditPoints="1"/>
          </p:cNvSpPr>
          <p:nvPr/>
        </p:nvSpPr>
        <p:spPr bwMode="auto">
          <a:xfrm>
            <a:off x="126487" y="216716"/>
            <a:ext cx="382471" cy="244300"/>
          </a:xfrm>
          <a:custGeom>
            <a:avLst/>
            <a:gdLst>
              <a:gd name="T0" fmla="*/ 108 w 128"/>
              <a:gd name="T1" fmla="*/ 26 h 88"/>
              <a:gd name="T2" fmla="*/ 75 w 128"/>
              <a:gd name="T3" fmla="*/ 0 h 88"/>
              <a:gd name="T4" fmla="*/ 46 w 128"/>
              <a:gd name="T5" fmla="*/ 15 h 88"/>
              <a:gd name="T6" fmla="*/ 34 w 128"/>
              <a:gd name="T7" fmla="*/ 11 h 88"/>
              <a:gd name="T8" fmla="*/ 15 w 128"/>
              <a:gd name="T9" fmla="*/ 30 h 88"/>
              <a:gd name="T10" fmla="*/ 16 w 128"/>
              <a:gd name="T11" fmla="*/ 35 h 88"/>
              <a:gd name="T12" fmla="*/ 0 w 128"/>
              <a:gd name="T13" fmla="*/ 61 h 88"/>
              <a:gd name="T14" fmla="*/ 27 w 128"/>
              <a:gd name="T15" fmla="*/ 88 h 88"/>
              <a:gd name="T16" fmla="*/ 96 w 128"/>
              <a:gd name="T17" fmla="*/ 88 h 88"/>
              <a:gd name="T18" fmla="*/ 128 w 128"/>
              <a:gd name="T19" fmla="*/ 56 h 88"/>
              <a:gd name="T20" fmla="*/ 108 w 128"/>
              <a:gd name="T21" fmla="*/ 26 h 88"/>
              <a:gd name="T22" fmla="*/ 44 w 128"/>
              <a:gd name="T23" fmla="*/ 50 h 88"/>
              <a:gd name="T24" fmla="*/ 66 w 128"/>
              <a:gd name="T25" fmla="*/ 28 h 88"/>
              <a:gd name="T26" fmla="*/ 80 w 128"/>
              <a:gd name="T27" fmla="*/ 32 h 88"/>
              <a:gd name="T28" fmla="*/ 84 w 128"/>
              <a:gd name="T29" fmla="*/ 28 h 88"/>
              <a:gd name="T30" fmla="*/ 84 w 128"/>
              <a:gd name="T31" fmla="*/ 42 h 88"/>
              <a:gd name="T32" fmla="*/ 70 w 128"/>
              <a:gd name="T33" fmla="*/ 42 h 88"/>
              <a:gd name="T34" fmla="*/ 75 w 128"/>
              <a:gd name="T35" fmla="*/ 37 h 88"/>
              <a:gd name="T36" fmla="*/ 72 w 128"/>
              <a:gd name="T37" fmla="*/ 36 h 88"/>
              <a:gd name="T38" fmla="*/ 66 w 128"/>
              <a:gd name="T39" fmla="*/ 35 h 88"/>
              <a:gd name="T40" fmla="*/ 60 w 128"/>
              <a:gd name="T41" fmla="*/ 36 h 88"/>
              <a:gd name="T42" fmla="*/ 55 w 128"/>
              <a:gd name="T43" fmla="*/ 39 h 88"/>
              <a:gd name="T44" fmla="*/ 52 w 128"/>
              <a:gd name="T45" fmla="*/ 44 h 88"/>
              <a:gd name="T46" fmla="*/ 51 w 128"/>
              <a:gd name="T47" fmla="*/ 50 h 88"/>
              <a:gd name="T48" fmla="*/ 51 w 128"/>
              <a:gd name="T49" fmla="*/ 54 h 88"/>
              <a:gd name="T50" fmla="*/ 44 w 128"/>
              <a:gd name="T51" fmla="*/ 54 h 88"/>
              <a:gd name="T52" fmla="*/ 44 w 128"/>
              <a:gd name="T53" fmla="*/ 50 h 88"/>
              <a:gd name="T54" fmla="*/ 66 w 128"/>
              <a:gd name="T55" fmla="*/ 73 h 88"/>
              <a:gd name="T56" fmla="*/ 53 w 128"/>
              <a:gd name="T57" fmla="*/ 68 h 88"/>
              <a:gd name="T58" fmla="*/ 49 w 128"/>
              <a:gd name="T59" fmla="*/ 73 h 88"/>
              <a:gd name="T60" fmla="*/ 49 w 128"/>
              <a:gd name="T61" fmla="*/ 59 h 88"/>
              <a:gd name="T62" fmla="*/ 62 w 128"/>
              <a:gd name="T63" fmla="*/ 59 h 88"/>
              <a:gd name="T64" fmla="*/ 58 w 128"/>
              <a:gd name="T65" fmla="*/ 64 h 88"/>
              <a:gd name="T66" fmla="*/ 60 w 128"/>
              <a:gd name="T67" fmla="*/ 65 h 88"/>
              <a:gd name="T68" fmla="*/ 66 w 128"/>
              <a:gd name="T69" fmla="*/ 66 h 88"/>
              <a:gd name="T70" fmla="*/ 72 w 128"/>
              <a:gd name="T71" fmla="*/ 65 h 88"/>
              <a:gd name="T72" fmla="*/ 77 w 128"/>
              <a:gd name="T73" fmla="*/ 61 h 88"/>
              <a:gd name="T74" fmla="*/ 81 w 128"/>
              <a:gd name="T75" fmla="*/ 57 h 88"/>
              <a:gd name="T76" fmla="*/ 82 w 128"/>
              <a:gd name="T77" fmla="*/ 50 h 88"/>
              <a:gd name="T78" fmla="*/ 81 w 128"/>
              <a:gd name="T79" fmla="*/ 47 h 88"/>
              <a:gd name="T80" fmla="*/ 89 w 128"/>
              <a:gd name="T81" fmla="*/ 47 h 88"/>
              <a:gd name="T82" fmla="*/ 89 w 128"/>
              <a:gd name="T83" fmla="*/ 50 h 88"/>
              <a:gd name="T84" fmla="*/ 66 w 128"/>
              <a:gd name="T85"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88">
                <a:moveTo>
                  <a:pt x="108" y="26"/>
                </a:moveTo>
                <a:cubicBezTo>
                  <a:pt x="104" y="11"/>
                  <a:pt x="91" y="0"/>
                  <a:pt x="75" y="0"/>
                </a:cubicBezTo>
                <a:cubicBezTo>
                  <a:pt x="63" y="0"/>
                  <a:pt x="52" y="6"/>
                  <a:pt x="46" y="15"/>
                </a:cubicBezTo>
                <a:cubicBezTo>
                  <a:pt x="43" y="13"/>
                  <a:pt x="38" y="11"/>
                  <a:pt x="34" y="11"/>
                </a:cubicBezTo>
                <a:cubicBezTo>
                  <a:pt x="24" y="11"/>
                  <a:pt x="15" y="20"/>
                  <a:pt x="15" y="30"/>
                </a:cubicBezTo>
                <a:cubicBezTo>
                  <a:pt x="15" y="32"/>
                  <a:pt x="16" y="34"/>
                  <a:pt x="16" y="35"/>
                </a:cubicBezTo>
                <a:cubicBezTo>
                  <a:pt x="7" y="40"/>
                  <a:pt x="0" y="49"/>
                  <a:pt x="0" y="61"/>
                </a:cubicBezTo>
                <a:cubicBezTo>
                  <a:pt x="0" y="76"/>
                  <a:pt x="12" y="88"/>
                  <a:pt x="27" y="88"/>
                </a:cubicBezTo>
                <a:cubicBezTo>
                  <a:pt x="96" y="88"/>
                  <a:pt x="96" y="88"/>
                  <a:pt x="96" y="88"/>
                </a:cubicBezTo>
                <a:cubicBezTo>
                  <a:pt x="114" y="88"/>
                  <a:pt x="128" y="74"/>
                  <a:pt x="128" y="56"/>
                </a:cubicBezTo>
                <a:cubicBezTo>
                  <a:pt x="128" y="42"/>
                  <a:pt x="120" y="31"/>
                  <a:pt x="108" y="26"/>
                </a:cubicBezTo>
                <a:close/>
                <a:moveTo>
                  <a:pt x="44" y="50"/>
                </a:moveTo>
                <a:cubicBezTo>
                  <a:pt x="44" y="38"/>
                  <a:pt x="54" y="28"/>
                  <a:pt x="66" y="28"/>
                </a:cubicBezTo>
                <a:cubicBezTo>
                  <a:pt x="71" y="28"/>
                  <a:pt x="76" y="30"/>
                  <a:pt x="80" y="32"/>
                </a:cubicBezTo>
                <a:cubicBezTo>
                  <a:pt x="84" y="28"/>
                  <a:pt x="84" y="28"/>
                  <a:pt x="84" y="28"/>
                </a:cubicBezTo>
                <a:cubicBezTo>
                  <a:pt x="84" y="42"/>
                  <a:pt x="84" y="42"/>
                  <a:pt x="84" y="42"/>
                </a:cubicBezTo>
                <a:cubicBezTo>
                  <a:pt x="70" y="42"/>
                  <a:pt x="70" y="42"/>
                  <a:pt x="70" y="42"/>
                </a:cubicBezTo>
                <a:cubicBezTo>
                  <a:pt x="75" y="37"/>
                  <a:pt x="75" y="37"/>
                  <a:pt x="75" y="37"/>
                </a:cubicBezTo>
                <a:cubicBezTo>
                  <a:pt x="74" y="37"/>
                  <a:pt x="73" y="36"/>
                  <a:pt x="72" y="36"/>
                </a:cubicBezTo>
                <a:cubicBezTo>
                  <a:pt x="70" y="35"/>
                  <a:pt x="68" y="35"/>
                  <a:pt x="66" y="35"/>
                </a:cubicBezTo>
                <a:cubicBezTo>
                  <a:pt x="64" y="35"/>
                  <a:pt x="62" y="35"/>
                  <a:pt x="60" y="36"/>
                </a:cubicBezTo>
                <a:cubicBezTo>
                  <a:pt x="58" y="37"/>
                  <a:pt x="57" y="38"/>
                  <a:pt x="55" y="39"/>
                </a:cubicBezTo>
                <a:cubicBezTo>
                  <a:pt x="54" y="41"/>
                  <a:pt x="53" y="43"/>
                  <a:pt x="52" y="44"/>
                </a:cubicBezTo>
                <a:cubicBezTo>
                  <a:pt x="51" y="46"/>
                  <a:pt x="51" y="48"/>
                  <a:pt x="51" y="50"/>
                </a:cubicBezTo>
                <a:cubicBezTo>
                  <a:pt x="51" y="52"/>
                  <a:pt x="51" y="53"/>
                  <a:pt x="51" y="54"/>
                </a:cubicBezTo>
                <a:cubicBezTo>
                  <a:pt x="44" y="54"/>
                  <a:pt x="44" y="54"/>
                  <a:pt x="44" y="54"/>
                </a:cubicBezTo>
                <a:cubicBezTo>
                  <a:pt x="44" y="53"/>
                  <a:pt x="44" y="52"/>
                  <a:pt x="44" y="50"/>
                </a:cubicBezTo>
                <a:close/>
                <a:moveTo>
                  <a:pt x="66" y="73"/>
                </a:moveTo>
                <a:cubicBezTo>
                  <a:pt x="61" y="73"/>
                  <a:pt x="57" y="71"/>
                  <a:pt x="53" y="68"/>
                </a:cubicBezTo>
                <a:cubicBezTo>
                  <a:pt x="49" y="73"/>
                  <a:pt x="49" y="73"/>
                  <a:pt x="49" y="73"/>
                </a:cubicBezTo>
                <a:cubicBezTo>
                  <a:pt x="49" y="59"/>
                  <a:pt x="49" y="59"/>
                  <a:pt x="49" y="59"/>
                </a:cubicBezTo>
                <a:cubicBezTo>
                  <a:pt x="62" y="59"/>
                  <a:pt x="62" y="59"/>
                  <a:pt x="62" y="59"/>
                </a:cubicBezTo>
                <a:cubicBezTo>
                  <a:pt x="58" y="64"/>
                  <a:pt x="58" y="64"/>
                  <a:pt x="58" y="64"/>
                </a:cubicBezTo>
                <a:cubicBezTo>
                  <a:pt x="59" y="64"/>
                  <a:pt x="59" y="64"/>
                  <a:pt x="60" y="65"/>
                </a:cubicBezTo>
                <a:cubicBezTo>
                  <a:pt x="62" y="66"/>
                  <a:pt x="64" y="66"/>
                  <a:pt x="66" y="66"/>
                </a:cubicBezTo>
                <a:cubicBezTo>
                  <a:pt x="68" y="66"/>
                  <a:pt x="70" y="66"/>
                  <a:pt x="72" y="65"/>
                </a:cubicBezTo>
                <a:cubicBezTo>
                  <a:pt x="74" y="64"/>
                  <a:pt x="76" y="63"/>
                  <a:pt x="77" y="61"/>
                </a:cubicBezTo>
                <a:cubicBezTo>
                  <a:pt x="79" y="60"/>
                  <a:pt x="80" y="58"/>
                  <a:pt x="81" y="57"/>
                </a:cubicBezTo>
                <a:cubicBezTo>
                  <a:pt x="82" y="55"/>
                  <a:pt x="82" y="53"/>
                  <a:pt x="82" y="50"/>
                </a:cubicBezTo>
                <a:cubicBezTo>
                  <a:pt x="82" y="49"/>
                  <a:pt x="82" y="48"/>
                  <a:pt x="81" y="47"/>
                </a:cubicBezTo>
                <a:cubicBezTo>
                  <a:pt x="89" y="47"/>
                  <a:pt x="89" y="47"/>
                  <a:pt x="89" y="47"/>
                </a:cubicBezTo>
                <a:cubicBezTo>
                  <a:pt x="89" y="48"/>
                  <a:pt x="89" y="49"/>
                  <a:pt x="89" y="50"/>
                </a:cubicBezTo>
                <a:cubicBezTo>
                  <a:pt x="89" y="63"/>
                  <a:pt x="79" y="73"/>
                  <a:pt x="66" y="7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6"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7"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8"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9"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0"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1"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2"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3"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4"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5"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6"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0"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1"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2"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3"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4"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5"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6"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7"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8"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0"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4"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5"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6"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7"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8"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9"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0"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1"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2"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3"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4"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5"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6"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7"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8"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9"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1"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2"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3"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4" name="文本框 27"/>
          <p:cNvSpPr txBox="1"/>
          <p:nvPr/>
        </p:nvSpPr>
        <p:spPr>
          <a:xfrm>
            <a:off x="6630203" y="234392"/>
            <a:ext cx="1101584" cy="300082"/>
          </a:xfrm>
          <a:prstGeom prst="rect">
            <a:avLst/>
          </a:prstGeom>
          <a:noFill/>
        </p:spPr>
        <p:txBody>
          <a:bodyPr wrap="none" rtlCol="0">
            <a:spAutoFit/>
          </a:bodyPr>
          <a:lstStyle/>
          <a:p>
            <a:r>
              <a:rPr lang="zh-CN" altLang="en-US" sz="1350" dirty="0">
                <a:solidFill>
                  <a:prstClr val="white"/>
                </a:solidFill>
              </a:rPr>
              <a:t>第三章 分类</a:t>
            </a:r>
            <a:endParaRPr lang="zh-CN" altLang="en-US" sz="1350" dirty="0">
              <a:solidFill>
                <a:prstClr val="white"/>
              </a:solidFill>
            </a:endParaRPr>
          </a:p>
        </p:txBody>
      </p:sp>
      <p:sp>
        <p:nvSpPr>
          <p:cNvPr id="7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6"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9" name="Rectangle 1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0" name="Rectangle 12"/>
          <p:cNvSpPr>
            <a:spLocks noChangeArrowheads="1"/>
          </p:cNvSpPr>
          <p:nvPr/>
        </p:nvSpPr>
        <p:spPr bwMode="auto">
          <a:xfrm>
            <a:off x="0" y="6572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6"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矩形 10"/>
          <p:cNvSpPr/>
          <p:nvPr/>
        </p:nvSpPr>
        <p:spPr>
          <a:xfrm>
            <a:off x="-4558" y="6123213"/>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graphicFrame>
        <p:nvGraphicFramePr>
          <p:cNvPr id="88" name="Object 8"/>
          <p:cNvGraphicFramePr>
            <a:graphicFrameLocks noChangeAspect="1"/>
          </p:cNvGraphicFramePr>
          <p:nvPr/>
        </p:nvGraphicFramePr>
        <p:xfrm>
          <a:off x="271463" y="1662113"/>
          <a:ext cx="8497887" cy="4140200"/>
        </p:xfrm>
        <a:graphic>
          <a:graphicData uri="http://schemas.openxmlformats.org/presentationml/2006/ole">
            <mc:AlternateContent xmlns:mc="http://schemas.openxmlformats.org/markup-compatibility/2006">
              <mc:Choice xmlns:v="urn:schemas-microsoft-com:vml" Requires="v">
                <p:oleObj spid="_x0000_s37892" name="" r:id="rId3" imgW="5505450" imgH="2733675" progId="Excel.Sheet.8">
                  <p:embed/>
                </p:oleObj>
              </mc:Choice>
              <mc:Fallback>
                <p:oleObj name="" r:id="rId3" imgW="5505450" imgH="2733675" progId="Excel.Sheet.8">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463" y="1662113"/>
                        <a:ext cx="8497887" cy="414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2308F32-F09A-4344-B65D-3757FEAF56BD}" type="slidenum">
              <a:rPr lang="zh-CN" altLang="en-US" smtClean="0"/>
            </a:fld>
            <a:endParaRPr lang="zh-CN" altLang="en-US"/>
          </a:p>
        </p:txBody>
      </p:sp>
      <p:sp>
        <p:nvSpPr>
          <p:cNvPr id="3"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4"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5"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6"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7"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8" name="矩形 7"/>
          <p:cNvSpPr/>
          <p:nvPr/>
        </p:nvSpPr>
        <p:spPr>
          <a:xfrm>
            <a:off x="0" y="6669360"/>
            <a:ext cx="9144000" cy="18864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矩形 9"/>
          <p:cNvSpPr/>
          <p:nvPr/>
        </p:nvSpPr>
        <p:spPr>
          <a:xfrm>
            <a:off x="587336" y="862789"/>
            <a:ext cx="3339345" cy="3761030"/>
          </a:xfrm>
          <a:prstGeom prst="rect">
            <a:avLst/>
          </a:prstGeom>
        </p:spPr>
        <p:txBody>
          <a:bodyPr wrap="square">
            <a:spAutoFit/>
          </a:bodyPr>
          <a:lstStyle/>
          <a:p>
            <a:pPr marL="342900" marR="0" lvl="0" indent="-342900" algn="l" defTabSz="914400" rtl="0" eaLnBrk="1" fontAlgn="base" latinLnBrk="0" hangingPunct="1">
              <a:lnSpc>
                <a:spcPct val="110000"/>
              </a:lnSpc>
              <a:spcBef>
                <a:spcPct val="30000"/>
              </a:spcBef>
              <a:spcAft>
                <a:spcPct val="0"/>
              </a:spcAft>
              <a:buClr>
                <a:srgbClr val="3333CC"/>
              </a:buClr>
              <a:buSzPct val="80000"/>
              <a:buFont typeface="Marlett" pitchFamily="2" charset="2"/>
              <a:buChar char="g"/>
              <a:defRPr/>
            </a:pPr>
            <a:r>
              <a:rPr kumimoji="0" lang="zh-CN" altLang="en-US" sz="2400" b="0" i="0" u="none" strike="noStrike" kern="0" cap="none" spc="0" normalizeH="0" baseline="0" noProof="0" dirty="0">
                <a:ln>
                  <a:noFill/>
                </a:ln>
                <a:solidFill>
                  <a:srgbClr val="121328"/>
                </a:solidFill>
                <a:effectLst/>
                <a:uLnTx/>
                <a:uFillTx/>
                <a:latin typeface="Tahoma" panose="020B0604030504040204"/>
                <a:ea typeface="宋体" panose="02010600030101010101" pitchFamily="2" charset="-122"/>
                <a:cs typeface="+mn-cs"/>
              </a:rPr>
              <a:t>类P: buys_computer = “yes”</a:t>
            </a:r>
            <a:endParaRPr kumimoji="0" lang="zh-CN" altLang="en-US" sz="2400" b="0" i="0" u="none" strike="noStrike" kern="0" cap="none" spc="0" normalizeH="0" baseline="0" noProof="0" dirty="0">
              <a:ln>
                <a:noFill/>
              </a:ln>
              <a:solidFill>
                <a:srgbClr val="121328"/>
              </a:solidFill>
              <a:effectLst/>
              <a:uLnTx/>
              <a:uFillTx/>
              <a:latin typeface="Tahoma" panose="020B0604030504040204"/>
              <a:ea typeface="宋体" panose="02010600030101010101" pitchFamily="2" charset="-122"/>
              <a:cs typeface="+mn-cs"/>
            </a:endParaRPr>
          </a:p>
          <a:p>
            <a:pPr marL="342900" marR="0" lvl="0" indent="-342900" algn="l" defTabSz="914400" rtl="0" eaLnBrk="1" fontAlgn="base" latinLnBrk="0" hangingPunct="1">
              <a:lnSpc>
                <a:spcPct val="110000"/>
              </a:lnSpc>
              <a:spcBef>
                <a:spcPct val="30000"/>
              </a:spcBef>
              <a:spcAft>
                <a:spcPct val="0"/>
              </a:spcAft>
              <a:buClr>
                <a:srgbClr val="3333CC"/>
              </a:buClr>
              <a:buSzPct val="80000"/>
              <a:buFont typeface="Marlett" pitchFamily="2" charset="2"/>
              <a:buChar char="g"/>
              <a:defRPr/>
            </a:pPr>
            <a:r>
              <a:rPr kumimoji="0" lang="zh-CN" altLang="en-US" sz="2400" b="0" i="0" u="none" strike="noStrike" kern="0" cap="none" spc="0" normalizeH="0" baseline="0" noProof="0" dirty="0">
                <a:ln>
                  <a:noFill/>
                </a:ln>
                <a:solidFill>
                  <a:srgbClr val="121328"/>
                </a:solidFill>
                <a:effectLst/>
                <a:uLnTx/>
                <a:uFillTx/>
                <a:latin typeface="Tahoma" panose="020B0604030504040204"/>
                <a:ea typeface="宋体" panose="02010600030101010101" pitchFamily="2" charset="-122"/>
                <a:cs typeface="+mn-cs"/>
              </a:rPr>
              <a:t>类N: buys_computer = “no”</a:t>
            </a:r>
            <a:endParaRPr kumimoji="0" lang="zh-CN" altLang="en-US" sz="2400" b="0" i="0" u="none" strike="noStrike" kern="0" cap="none" spc="0" normalizeH="0" baseline="0" noProof="0" dirty="0">
              <a:ln>
                <a:noFill/>
              </a:ln>
              <a:solidFill>
                <a:srgbClr val="121328"/>
              </a:solidFill>
              <a:effectLst/>
              <a:uLnTx/>
              <a:uFillTx/>
              <a:latin typeface="Tahoma" panose="020B0604030504040204"/>
              <a:ea typeface="宋体" panose="02010600030101010101" pitchFamily="2" charset="-122"/>
              <a:cs typeface="+mn-cs"/>
            </a:endParaRPr>
          </a:p>
          <a:p>
            <a:pPr marL="342900" marR="0" lvl="0" indent="-342900" algn="l" defTabSz="914400" rtl="0" eaLnBrk="1" fontAlgn="base" latinLnBrk="0" hangingPunct="1">
              <a:lnSpc>
                <a:spcPct val="110000"/>
              </a:lnSpc>
              <a:spcBef>
                <a:spcPct val="30000"/>
              </a:spcBef>
              <a:spcAft>
                <a:spcPct val="0"/>
              </a:spcAft>
              <a:buClr>
                <a:srgbClr val="3333CC"/>
              </a:buClr>
              <a:buSzPct val="80000"/>
              <a:buFont typeface="Marlett" pitchFamily="2" charset="2"/>
              <a:buChar char="g"/>
              <a:defRPr/>
            </a:pPr>
            <a:r>
              <a:rPr lang="en-US" altLang="zh-CN" sz="2400" kern="0" dirty="0">
                <a:solidFill>
                  <a:srgbClr val="121328"/>
                </a:solidFill>
                <a:latin typeface="Tahoma" panose="020B0604030504040204"/>
                <a:ea typeface="宋体" panose="02010600030101010101" pitchFamily="2" charset="-122"/>
              </a:rPr>
              <a:t>H</a:t>
            </a:r>
            <a:r>
              <a:rPr kumimoji="0" lang="zh-CN" altLang="en-US" sz="2400" b="0" i="0" u="none" strike="noStrike" kern="0" cap="none" spc="0" normalizeH="0" baseline="0" noProof="0" dirty="0">
                <a:ln>
                  <a:noFill/>
                </a:ln>
                <a:solidFill>
                  <a:srgbClr val="121328"/>
                </a:solidFill>
                <a:effectLst/>
                <a:uLnTx/>
                <a:uFillTx/>
                <a:latin typeface="Tahoma" panose="020B0604030504040204"/>
                <a:ea typeface="宋体" panose="02010600030101010101" pitchFamily="2" charset="-122"/>
                <a:cs typeface="+mn-cs"/>
              </a:rPr>
              <a:t>(</a:t>
            </a:r>
            <a:r>
              <a:rPr kumimoji="0" lang="en-US" altLang="zh-CN" sz="2400" b="0" i="0" u="none" strike="noStrike" kern="0" cap="none" spc="0" normalizeH="0" baseline="0" noProof="0" dirty="0" err="1">
                <a:ln>
                  <a:noFill/>
                </a:ln>
                <a:solidFill>
                  <a:srgbClr val="121328"/>
                </a:solidFill>
                <a:effectLst/>
                <a:uLnTx/>
                <a:uFillTx/>
                <a:latin typeface="Tahoma" panose="020B0604030504040204"/>
                <a:ea typeface="宋体" panose="02010600030101010101" pitchFamily="2" charset="-122"/>
                <a:cs typeface="+mn-cs"/>
              </a:rPr>
              <a:t>buys_computer</a:t>
            </a:r>
            <a:r>
              <a:rPr kumimoji="0" lang="zh-CN" altLang="en-US" sz="2400" b="0" i="0" u="none" strike="noStrike" kern="0" cap="none" spc="0" normalizeH="0" baseline="0" noProof="0" dirty="0">
                <a:ln>
                  <a:noFill/>
                </a:ln>
                <a:solidFill>
                  <a:srgbClr val="121328"/>
                </a:solidFill>
                <a:effectLst/>
                <a:uLnTx/>
                <a:uFillTx/>
                <a:latin typeface="Tahoma" panose="020B0604030504040204"/>
                <a:ea typeface="宋体" panose="02010600030101010101" pitchFamily="2" charset="-122"/>
                <a:cs typeface="+mn-cs"/>
              </a:rPr>
              <a:t>) = 0.940</a:t>
            </a:r>
            <a:endParaRPr kumimoji="0" lang="zh-CN" altLang="en-US" sz="2400" b="0" i="0" u="none" strike="noStrike" kern="0" cap="none" spc="0" normalizeH="0" baseline="0" noProof="0" dirty="0">
              <a:ln>
                <a:noFill/>
              </a:ln>
              <a:solidFill>
                <a:srgbClr val="121328"/>
              </a:solidFill>
              <a:effectLst/>
              <a:uLnTx/>
              <a:uFillTx/>
              <a:latin typeface="Tahoma" panose="020B0604030504040204"/>
              <a:ea typeface="宋体" panose="02010600030101010101" pitchFamily="2" charset="-122"/>
              <a:cs typeface="+mn-cs"/>
            </a:endParaRPr>
          </a:p>
          <a:p>
            <a:pPr marL="342900" marR="0" lvl="0" indent="-342900" algn="l" defTabSz="914400" rtl="0" eaLnBrk="1" fontAlgn="base" latinLnBrk="0" hangingPunct="1">
              <a:lnSpc>
                <a:spcPct val="110000"/>
              </a:lnSpc>
              <a:spcBef>
                <a:spcPct val="30000"/>
              </a:spcBef>
              <a:spcAft>
                <a:spcPct val="0"/>
              </a:spcAft>
              <a:buClr>
                <a:srgbClr val="3333CC"/>
              </a:buClr>
              <a:buSzPct val="80000"/>
              <a:buFont typeface="Marlett" pitchFamily="2" charset="2"/>
              <a:buChar char="g"/>
              <a:defRPr/>
            </a:pPr>
            <a:r>
              <a:rPr kumimoji="0" lang="zh-CN" altLang="en-US" sz="2400" b="0" i="0" u="none" strike="noStrike" kern="0" cap="none" spc="0" normalizeH="0" baseline="0" noProof="0" dirty="0">
                <a:ln>
                  <a:noFill/>
                </a:ln>
                <a:solidFill>
                  <a:srgbClr val="121328"/>
                </a:solidFill>
                <a:effectLst/>
                <a:uLnTx/>
                <a:uFillTx/>
                <a:latin typeface="Tahoma" panose="020B0604030504040204"/>
                <a:ea typeface="宋体" panose="02010600030101010101" pitchFamily="2" charset="-122"/>
                <a:cs typeface="+mn-cs"/>
              </a:rPr>
              <a:t>计算 </a:t>
            </a:r>
            <a:r>
              <a:rPr kumimoji="0" lang="zh-CN" altLang="en-US" sz="2400" b="0" i="1" u="none" strike="noStrike" kern="0" cap="none" spc="0" normalizeH="0" baseline="0" noProof="0" dirty="0">
                <a:ln>
                  <a:noFill/>
                </a:ln>
                <a:solidFill>
                  <a:srgbClr val="121328"/>
                </a:solidFill>
                <a:effectLst/>
                <a:uLnTx/>
                <a:uFillTx/>
                <a:latin typeface="Tahoma" panose="020B0604030504040204"/>
                <a:ea typeface="宋体" panose="02010600030101010101" pitchFamily="2" charset="-122"/>
                <a:cs typeface="+mn-cs"/>
              </a:rPr>
              <a:t>age</a:t>
            </a:r>
            <a:r>
              <a:rPr kumimoji="0" lang="zh-CN" altLang="en-US" sz="2400" b="0" i="0" u="none" strike="noStrike" kern="0" cap="none" spc="0" normalizeH="0" baseline="0" noProof="0" dirty="0">
                <a:ln>
                  <a:noFill/>
                </a:ln>
                <a:solidFill>
                  <a:srgbClr val="121328"/>
                </a:solidFill>
                <a:effectLst/>
                <a:uLnTx/>
                <a:uFillTx/>
                <a:latin typeface="Tahoma" panose="020B0604030504040204"/>
                <a:ea typeface="宋体" panose="02010600030101010101" pitchFamily="2" charset="-122"/>
                <a:cs typeface="+mn-cs"/>
              </a:rPr>
              <a:t>:的</a:t>
            </a:r>
            <a:r>
              <a:rPr kumimoji="0" lang="zh-CN" altLang="en-US" sz="2400" b="0"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cs typeface="+mn-cs"/>
              </a:rPr>
              <a:t>熵 </a:t>
            </a:r>
            <a:endParaRPr kumimoji="0" lang="zh-CN" altLang="en-US" sz="2400" b="0" i="0" u="none" strike="noStrike" kern="0" cap="none" spc="0" normalizeH="0" baseline="0" noProof="0" dirty="0">
              <a:ln>
                <a:noFill/>
              </a:ln>
              <a:solidFill>
                <a:srgbClr val="121328"/>
              </a:solidFill>
              <a:effectLst/>
              <a:uLnTx/>
              <a:uFillTx/>
              <a:latin typeface="Tahoma" panose="020B0604030504040204"/>
              <a:ea typeface="宋体" panose="02010600030101010101" pitchFamily="2" charset="-122"/>
              <a:cs typeface="+mn-cs"/>
            </a:endParaRPr>
          </a:p>
          <a:p>
            <a:endParaRPr lang="en-US" altLang="zh-CN" sz="1600" dirty="0"/>
          </a:p>
          <a:p>
            <a:endParaRPr lang="en-US" altLang="zh-CN" sz="1600" dirty="0"/>
          </a:p>
        </p:txBody>
      </p:sp>
      <p:pic>
        <p:nvPicPr>
          <p:cNvPr id="11" name="27 Imagen"/>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13"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ES" sz="1200" b="1" dirty="0">
                <a:solidFill>
                  <a:schemeClr val="bg1">
                    <a:lumMod val="50000"/>
                  </a:schemeClr>
                </a:solidFill>
                <a:latin typeface="+mn-lt"/>
              </a:rPr>
              <a:t>56</a:t>
            </a:r>
            <a:endParaRPr lang="en-US" altLang="es-ES" sz="1200" b="1" dirty="0">
              <a:solidFill>
                <a:schemeClr val="bg1">
                  <a:lumMod val="50000"/>
                </a:schemeClr>
              </a:solidFill>
              <a:latin typeface="+mn-lt"/>
            </a:endParaRPr>
          </a:p>
        </p:txBody>
      </p:sp>
      <p:pic>
        <p:nvPicPr>
          <p:cNvPr id="14" name="Imagen 27">
            <a:hlinkClick r:id="" action="ppaction://hlinkshowjump?jump=next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Imagen 28">
            <a:hlinkClick r:id="" action="ppaction://hlinkshowjump?jump=previous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fld>
            <a:endParaRPr lang="zh-CN" altLang="en-US" dirty="0"/>
          </a:p>
        </p:txBody>
      </p:sp>
      <p:grpSp>
        <p:nvGrpSpPr>
          <p:cNvPr id="17" name="组合 16"/>
          <p:cNvGrpSpPr/>
          <p:nvPr/>
        </p:nvGrpSpPr>
        <p:grpSpPr>
          <a:xfrm>
            <a:off x="-3387" y="-2439"/>
            <a:ext cx="9149172" cy="716845"/>
            <a:chOff x="-3387" y="190175"/>
            <a:chExt cx="9149172" cy="524649"/>
          </a:xfrm>
        </p:grpSpPr>
        <p:sp>
          <p:nvSpPr>
            <p:cNvPr id="18" name="任意多边形 17"/>
            <p:cNvSpPr/>
            <p:nvPr/>
          </p:nvSpPr>
          <p:spPr>
            <a:xfrm>
              <a:off x="6231369" y="214741"/>
              <a:ext cx="2914416" cy="499443"/>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 name="任意多边形 18"/>
            <p:cNvSpPr/>
            <p:nvPr/>
          </p:nvSpPr>
          <p:spPr>
            <a:xfrm>
              <a:off x="1" y="190175"/>
              <a:ext cx="9143999" cy="506058"/>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0" name="任意多边形 19"/>
            <p:cNvSpPr/>
            <p:nvPr/>
          </p:nvSpPr>
          <p:spPr>
            <a:xfrm>
              <a:off x="-3387" y="190815"/>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21" name="文本框 6"/>
          <p:cNvSpPr txBox="1"/>
          <p:nvPr/>
        </p:nvSpPr>
        <p:spPr>
          <a:xfrm>
            <a:off x="607500" y="177284"/>
            <a:ext cx="1500411" cy="323165"/>
          </a:xfrm>
          <a:prstGeom prst="rect">
            <a:avLst/>
          </a:prstGeom>
          <a:noFill/>
        </p:spPr>
        <p:txBody>
          <a:bodyPr wrap="none" lIns="0" tIns="0" rIns="0" bIns="0" rtlCol="0">
            <a:spAutoFit/>
          </a:bodyPr>
          <a:lstStyle/>
          <a:p>
            <a:r>
              <a:rPr lang="en-US" altLang="zh-CN" sz="2100" b="1" spc="225" dirty="0">
                <a:solidFill>
                  <a:prstClr val="white"/>
                </a:solidFill>
              </a:rPr>
              <a:t>3.2 </a:t>
            </a:r>
            <a:r>
              <a:rPr lang="zh-CN" altLang="en-US" sz="2100" b="1" spc="225" dirty="0">
                <a:solidFill>
                  <a:prstClr val="white"/>
                </a:solidFill>
              </a:rPr>
              <a:t>决策树</a:t>
            </a:r>
            <a:endParaRPr lang="zh-CN" altLang="en-US" sz="2100" b="1" spc="225" dirty="0">
              <a:solidFill>
                <a:prstClr val="white"/>
              </a:solidFill>
            </a:endParaRPr>
          </a:p>
        </p:txBody>
      </p:sp>
      <p:sp>
        <p:nvSpPr>
          <p:cNvPr id="22" name="Freeform 142"/>
          <p:cNvSpPr>
            <a:spLocks noEditPoints="1"/>
          </p:cNvSpPr>
          <p:nvPr/>
        </p:nvSpPr>
        <p:spPr bwMode="auto">
          <a:xfrm>
            <a:off x="126487" y="216716"/>
            <a:ext cx="382471" cy="244300"/>
          </a:xfrm>
          <a:custGeom>
            <a:avLst/>
            <a:gdLst>
              <a:gd name="T0" fmla="*/ 108 w 128"/>
              <a:gd name="T1" fmla="*/ 26 h 88"/>
              <a:gd name="T2" fmla="*/ 75 w 128"/>
              <a:gd name="T3" fmla="*/ 0 h 88"/>
              <a:gd name="T4" fmla="*/ 46 w 128"/>
              <a:gd name="T5" fmla="*/ 15 h 88"/>
              <a:gd name="T6" fmla="*/ 34 w 128"/>
              <a:gd name="T7" fmla="*/ 11 h 88"/>
              <a:gd name="T8" fmla="*/ 15 w 128"/>
              <a:gd name="T9" fmla="*/ 30 h 88"/>
              <a:gd name="T10" fmla="*/ 16 w 128"/>
              <a:gd name="T11" fmla="*/ 35 h 88"/>
              <a:gd name="T12" fmla="*/ 0 w 128"/>
              <a:gd name="T13" fmla="*/ 61 h 88"/>
              <a:gd name="T14" fmla="*/ 27 w 128"/>
              <a:gd name="T15" fmla="*/ 88 h 88"/>
              <a:gd name="T16" fmla="*/ 96 w 128"/>
              <a:gd name="T17" fmla="*/ 88 h 88"/>
              <a:gd name="T18" fmla="*/ 128 w 128"/>
              <a:gd name="T19" fmla="*/ 56 h 88"/>
              <a:gd name="T20" fmla="*/ 108 w 128"/>
              <a:gd name="T21" fmla="*/ 26 h 88"/>
              <a:gd name="T22" fmla="*/ 44 w 128"/>
              <a:gd name="T23" fmla="*/ 50 h 88"/>
              <a:gd name="T24" fmla="*/ 66 w 128"/>
              <a:gd name="T25" fmla="*/ 28 h 88"/>
              <a:gd name="T26" fmla="*/ 80 w 128"/>
              <a:gd name="T27" fmla="*/ 32 h 88"/>
              <a:gd name="T28" fmla="*/ 84 w 128"/>
              <a:gd name="T29" fmla="*/ 28 h 88"/>
              <a:gd name="T30" fmla="*/ 84 w 128"/>
              <a:gd name="T31" fmla="*/ 42 h 88"/>
              <a:gd name="T32" fmla="*/ 70 w 128"/>
              <a:gd name="T33" fmla="*/ 42 h 88"/>
              <a:gd name="T34" fmla="*/ 75 w 128"/>
              <a:gd name="T35" fmla="*/ 37 h 88"/>
              <a:gd name="T36" fmla="*/ 72 w 128"/>
              <a:gd name="T37" fmla="*/ 36 h 88"/>
              <a:gd name="T38" fmla="*/ 66 w 128"/>
              <a:gd name="T39" fmla="*/ 35 h 88"/>
              <a:gd name="T40" fmla="*/ 60 w 128"/>
              <a:gd name="T41" fmla="*/ 36 h 88"/>
              <a:gd name="T42" fmla="*/ 55 w 128"/>
              <a:gd name="T43" fmla="*/ 39 h 88"/>
              <a:gd name="T44" fmla="*/ 52 w 128"/>
              <a:gd name="T45" fmla="*/ 44 h 88"/>
              <a:gd name="T46" fmla="*/ 51 w 128"/>
              <a:gd name="T47" fmla="*/ 50 h 88"/>
              <a:gd name="T48" fmla="*/ 51 w 128"/>
              <a:gd name="T49" fmla="*/ 54 h 88"/>
              <a:gd name="T50" fmla="*/ 44 w 128"/>
              <a:gd name="T51" fmla="*/ 54 h 88"/>
              <a:gd name="T52" fmla="*/ 44 w 128"/>
              <a:gd name="T53" fmla="*/ 50 h 88"/>
              <a:gd name="T54" fmla="*/ 66 w 128"/>
              <a:gd name="T55" fmla="*/ 73 h 88"/>
              <a:gd name="T56" fmla="*/ 53 w 128"/>
              <a:gd name="T57" fmla="*/ 68 h 88"/>
              <a:gd name="T58" fmla="*/ 49 w 128"/>
              <a:gd name="T59" fmla="*/ 73 h 88"/>
              <a:gd name="T60" fmla="*/ 49 w 128"/>
              <a:gd name="T61" fmla="*/ 59 h 88"/>
              <a:gd name="T62" fmla="*/ 62 w 128"/>
              <a:gd name="T63" fmla="*/ 59 h 88"/>
              <a:gd name="T64" fmla="*/ 58 w 128"/>
              <a:gd name="T65" fmla="*/ 64 h 88"/>
              <a:gd name="T66" fmla="*/ 60 w 128"/>
              <a:gd name="T67" fmla="*/ 65 h 88"/>
              <a:gd name="T68" fmla="*/ 66 w 128"/>
              <a:gd name="T69" fmla="*/ 66 h 88"/>
              <a:gd name="T70" fmla="*/ 72 w 128"/>
              <a:gd name="T71" fmla="*/ 65 h 88"/>
              <a:gd name="T72" fmla="*/ 77 w 128"/>
              <a:gd name="T73" fmla="*/ 61 h 88"/>
              <a:gd name="T74" fmla="*/ 81 w 128"/>
              <a:gd name="T75" fmla="*/ 57 h 88"/>
              <a:gd name="T76" fmla="*/ 82 w 128"/>
              <a:gd name="T77" fmla="*/ 50 h 88"/>
              <a:gd name="T78" fmla="*/ 81 w 128"/>
              <a:gd name="T79" fmla="*/ 47 h 88"/>
              <a:gd name="T80" fmla="*/ 89 w 128"/>
              <a:gd name="T81" fmla="*/ 47 h 88"/>
              <a:gd name="T82" fmla="*/ 89 w 128"/>
              <a:gd name="T83" fmla="*/ 50 h 88"/>
              <a:gd name="T84" fmla="*/ 66 w 128"/>
              <a:gd name="T85"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88">
                <a:moveTo>
                  <a:pt x="108" y="26"/>
                </a:moveTo>
                <a:cubicBezTo>
                  <a:pt x="104" y="11"/>
                  <a:pt x="91" y="0"/>
                  <a:pt x="75" y="0"/>
                </a:cubicBezTo>
                <a:cubicBezTo>
                  <a:pt x="63" y="0"/>
                  <a:pt x="52" y="6"/>
                  <a:pt x="46" y="15"/>
                </a:cubicBezTo>
                <a:cubicBezTo>
                  <a:pt x="43" y="13"/>
                  <a:pt x="38" y="11"/>
                  <a:pt x="34" y="11"/>
                </a:cubicBezTo>
                <a:cubicBezTo>
                  <a:pt x="24" y="11"/>
                  <a:pt x="15" y="20"/>
                  <a:pt x="15" y="30"/>
                </a:cubicBezTo>
                <a:cubicBezTo>
                  <a:pt x="15" y="32"/>
                  <a:pt x="16" y="34"/>
                  <a:pt x="16" y="35"/>
                </a:cubicBezTo>
                <a:cubicBezTo>
                  <a:pt x="7" y="40"/>
                  <a:pt x="0" y="49"/>
                  <a:pt x="0" y="61"/>
                </a:cubicBezTo>
                <a:cubicBezTo>
                  <a:pt x="0" y="76"/>
                  <a:pt x="12" y="88"/>
                  <a:pt x="27" y="88"/>
                </a:cubicBezTo>
                <a:cubicBezTo>
                  <a:pt x="96" y="88"/>
                  <a:pt x="96" y="88"/>
                  <a:pt x="96" y="88"/>
                </a:cubicBezTo>
                <a:cubicBezTo>
                  <a:pt x="114" y="88"/>
                  <a:pt x="128" y="74"/>
                  <a:pt x="128" y="56"/>
                </a:cubicBezTo>
                <a:cubicBezTo>
                  <a:pt x="128" y="42"/>
                  <a:pt x="120" y="31"/>
                  <a:pt x="108" y="26"/>
                </a:cubicBezTo>
                <a:close/>
                <a:moveTo>
                  <a:pt x="44" y="50"/>
                </a:moveTo>
                <a:cubicBezTo>
                  <a:pt x="44" y="38"/>
                  <a:pt x="54" y="28"/>
                  <a:pt x="66" y="28"/>
                </a:cubicBezTo>
                <a:cubicBezTo>
                  <a:pt x="71" y="28"/>
                  <a:pt x="76" y="30"/>
                  <a:pt x="80" y="32"/>
                </a:cubicBezTo>
                <a:cubicBezTo>
                  <a:pt x="84" y="28"/>
                  <a:pt x="84" y="28"/>
                  <a:pt x="84" y="28"/>
                </a:cubicBezTo>
                <a:cubicBezTo>
                  <a:pt x="84" y="42"/>
                  <a:pt x="84" y="42"/>
                  <a:pt x="84" y="42"/>
                </a:cubicBezTo>
                <a:cubicBezTo>
                  <a:pt x="70" y="42"/>
                  <a:pt x="70" y="42"/>
                  <a:pt x="70" y="42"/>
                </a:cubicBezTo>
                <a:cubicBezTo>
                  <a:pt x="75" y="37"/>
                  <a:pt x="75" y="37"/>
                  <a:pt x="75" y="37"/>
                </a:cubicBezTo>
                <a:cubicBezTo>
                  <a:pt x="74" y="37"/>
                  <a:pt x="73" y="36"/>
                  <a:pt x="72" y="36"/>
                </a:cubicBezTo>
                <a:cubicBezTo>
                  <a:pt x="70" y="35"/>
                  <a:pt x="68" y="35"/>
                  <a:pt x="66" y="35"/>
                </a:cubicBezTo>
                <a:cubicBezTo>
                  <a:pt x="64" y="35"/>
                  <a:pt x="62" y="35"/>
                  <a:pt x="60" y="36"/>
                </a:cubicBezTo>
                <a:cubicBezTo>
                  <a:pt x="58" y="37"/>
                  <a:pt x="57" y="38"/>
                  <a:pt x="55" y="39"/>
                </a:cubicBezTo>
                <a:cubicBezTo>
                  <a:pt x="54" y="41"/>
                  <a:pt x="53" y="43"/>
                  <a:pt x="52" y="44"/>
                </a:cubicBezTo>
                <a:cubicBezTo>
                  <a:pt x="51" y="46"/>
                  <a:pt x="51" y="48"/>
                  <a:pt x="51" y="50"/>
                </a:cubicBezTo>
                <a:cubicBezTo>
                  <a:pt x="51" y="52"/>
                  <a:pt x="51" y="53"/>
                  <a:pt x="51" y="54"/>
                </a:cubicBezTo>
                <a:cubicBezTo>
                  <a:pt x="44" y="54"/>
                  <a:pt x="44" y="54"/>
                  <a:pt x="44" y="54"/>
                </a:cubicBezTo>
                <a:cubicBezTo>
                  <a:pt x="44" y="53"/>
                  <a:pt x="44" y="52"/>
                  <a:pt x="44" y="50"/>
                </a:cubicBezTo>
                <a:close/>
                <a:moveTo>
                  <a:pt x="66" y="73"/>
                </a:moveTo>
                <a:cubicBezTo>
                  <a:pt x="61" y="73"/>
                  <a:pt x="57" y="71"/>
                  <a:pt x="53" y="68"/>
                </a:cubicBezTo>
                <a:cubicBezTo>
                  <a:pt x="49" y="73"/>
                  <a:pt x="49" y="73"/>
                  <a:pt x="49" y="73"/>
                </a:cubicBezTo>
                <a:cubicBezTo>
                  <a:pt x="49" y="59"/>
                  <a:pt x="49" y="59"/>
                  <a:pt x="49" y="59"/>
                </a:cubicBezTo>
                <a:cubicBezTo>
                  <a:pt x="62" y="59"/>
                  <a:pt x="62" y="59"/>
                  <a:pt x="62" y="59"/>
                </a:cubicBezTo>
                <a:cubicBezTo>
                  <a:pt x="58" y="64"/>
                  <a:pt x="58" y="64"/>
                  <a:pt x="58" y="64"/>
                </a:cubicBezTo>
                <a:cubicBezTo>
                  <a:pt x="59" y="64"/>
                  <a:pt x="59" y="64"/>
                  <a:pt x="60" y="65"/>
                </a:cubicBezTo>
                <a:cubicBezTo>
                  <a:pt x="62" y="66"/>
                  <a:pt x="64" y="66"/>
                  <a:pt x="66" y="66"/>
                </a:cubicBezTo>
                <a:cubicBezTo>
                  <a:pt x="68" y="66"/>
                  <a:pt x="70" y="66"/>
                  <a:pt x="72" y="65"/>
                </a:cubicBezTo>
                <a:cubicBezTo>
                  <a:pt x="74" y="64"/>
                  <a:pt x="76" y="63"/>
                  <a:pt x="77" y="61"/>
                </a:cubicBezTo>
                <a:cubicBezTo>
                  <a:pt x="79" y="60"/>
                  <a:pt x="80" y="58"/>
                  <a:pt x="81" y="57"/>
                </a:cubicBezTo>
                <a:cubicBezTo>
                  <a:pt x="82" y="55"/>
                  <a:pt x="82" y="53"/>
                  <a:pt x="82" y="50"/>
                </a:cubicBezTo>
                <a:cubicBezTo>
                  <a:pt x="82" y="49"/>
                  <a:pt x="82" y="48"/>
                  <a:pt x="81" y="47"/>
                </a:cubicBezTo>
                <a:cubicBezTo>
                  <a:pt x="89" y="47"/>
                  <a:pt x="89" y="47"/>
                  <a:pt x="89" y="47"/>
                </a:cubicBezTo>
                <a:cubicBezTo>
                  <a:pt x="89" y="48"/>
                  <a:pt x="89" y="49"/>
                  <a:pt x="89" y="50"/>
                </a:cubicBezTo>
                <a:cubicBezTo>
                  <a:pt x="89" y="63"/>
                  <a:pt x="79" y="73"/>
                  <a:pt x="66" y="7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4"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5"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6"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7"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8"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9"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0"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1"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2"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3"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4"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7"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8"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9"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0"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1"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2"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3"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4"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5"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6"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7"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8"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1"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2"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3"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4"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5"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6"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7"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8"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9"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0"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1"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2"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3"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4"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5"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6"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7"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0"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1"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2" name="文本框 27"/>
          <p:cNvSpPr txBox="1"/>
          <p:nvPr/>
        </p:nvSpPr>
        <p:spPr>
          <a:xfrm>
            <a:off x="6630203" y="234392"/>
            <a:ext cx="1101584" cy="300082"/>
          </a:xfrm>
          <a:prstGeom prst="rect">
            <a:avLst/>
          </a:prstGeom>
          <a:noFill/>
        </p:spPr>
        <p:txBody>
          <a:bodyPr wrap="none" rtlCol="0">
            <a:spAutoFit/>
          </a:bodyPr>
          <a:lstStyle/>
          <a:p>
            <a:r>
              <a:rPr lang="zh-CN" altLang="en-US" sz="1350" dirty="0">
                <a:solidFill>
                  <a:prstClr val="white"/>
                </a:solidFill>
              </a:rPr>
              <a:t>第三章 分类</a:t>
            </a:r>
            <a:endParaRPr lang="zh-CN" altLang="en-US" sz="1350" dirty="0">
              <a:solidFill>
                <a:prstClr val="white"/>
              </a:solidFill>
            </a:endParaRPr>
          </a:p>
        </p:txBody>
      </p:sp>
      <p:sp>
        <p:nvSpPr>
          <p:cNvPr id="7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4"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0" name="Rectangle 1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1" name="Rectangle 12"/>
          <p:cNvSpPr>
            <a:spLocks noChangeArrowheads="1"/>
          </p:cNvSpPr>
          <p:nvPr/>
        </p:nvSpPr>
        <p:spPr bwMode="auto">
          <a:xfrm>
            <a:off x="0" y="6572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矩形 8"/>
          <p:cNvSpPr/>
          <p:nvPr/>
        </p:nvSpPr>
        <p:spPr>
          <a:xfrm>
            <a:off x="-4558" y="6123213"/>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graphicFrame>
        <p:nvGraphicFramePr>
          <p:cNvPr id="86" name="表格 86"/>
          <p:cNvGraphicFramePr>
            <a:graphicFrameLocks noGrp="1"/>
          </p:cNvGraphicFramePr>
          <p:nvPr/>
        </p:nvGraphicFramePr>
        <p:xfrm>
          <a:off x="147459" y="4325179"/>
          <a:ext cx="3920904" cy="1483360"/>
        </p:xfrm>
        <a:graphic>
          <a:graphicData uri="http://schemas.openxmlformats.org/drawingml/2006/table">
            <a:tbl>
              <a:tblPr firstRow="1" bandRow="1">
                <a:tableStyleId>{5C22544A-7EE6-4342-B048-85BDC9FD1C3A}</a:tableStyleId>
              </a:tblPr>
              <a:tblGrid>
                <a:gridCol w="980226"/>
                <a:gridCol w="711827"/>
                <a:gridCol w="723900"/>
                <a:gridCol w="1504951"/>
              </a:tblGrid>
              <a:tr h="370840">
                <a:tc>
                  <a:txBody>
                    <a:bodyPr/>
                    <a:lstStyle/>
                    <a:p>
                      <a:r>
                        <a:rPr lang="en-US" altLang="zh-CN" dirty="0"/>
                        <a:t>age</a:t>
                      </a:r>
                      <a:endParaRPr lang="zh-CN" altLang="en-US" dirty="0"/>
                    </a:p>
                  </a:txBody>
                  <a:tcPr/>
                </a:tc>
                <a:tc>
                  <a:txBody>
                    <a:bodyPr/>
                    <a:lstStyle/>
                    <a:p>
                      <a:r>
                        <a:rPr lang="en-US" altLang="zh-CN" dirty="0"/>
                        <a:t>pi</a:t>
                      </a:r>
                      <a:endParaRPr lang="zh-CN" altLang="en-US" dirty="0"/>
                    </a:p>
                  </a:txBody>
                  <a:tcPr/>
                </a:tc>
                <a:tc>
                  <a:txBody>
                    <a:bodyPr/>
                    <a:lstStyle/>
                    <a:p>
                      <a:r>
                        <a:rPr lang="en-US" altLang="zh-CN" dirty="0" err="1"/>
                        <a:t>ni</a:t>
                      </a:r>
                      <a:endParaRPr lang="zh-CN" altLang="en-US" dirty="0"/>
                    </a:p>
                  </a:txBody>
                  <a:tcPr/>
                </a:tc>
                <a:tc>
                  <a:txBody>
                    <a:bodyPr/>
                    <a:lstStyle/>
                    <a:p>
                      <a:r>
                        <a:rPr lang="en-US" altLang="zh-CN" dirty="0"/>
                        <a:t>H(</a:t>
                      </a:r>
                      <a:r>
                        <a:rPr lang="en-US" altLang="zh-CN" dirty="0" err="1"/>
                        <a:t>bc|age</a:t>
                      </a:r>
                      <a:r>
                        <a:rPr lang="en-US" altLang="zh-CN" dirty="0"/>
                        <a:t>)</a:t>
                      </a:r>
                      <a:endParaRPr lang="zh-CN" altLang="en-US" dirty="0"/>
                    </a:p>
                  </a:txBody>
                  <a:tcPr/>
                </a:tc>
              </a:tr>
              <a:tr h="370840">
                <a:tc>
                  <a:txBody>
                    <a:bodyPr/>
                    <a:lstStyle/>
                    <a:p>
                      <a:r>
                        <a:rPr lang="en-US" altLang="zh-CN" dirty="0"/>
                        <a:t>&lt;=30</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0.971</a:t>
                      </a:r>
                      <a:endParaRPr lang="zh-CN" altLang="en-US" dirty="0"/>
                    </a:p>
                  </a:txBody>
                  <a:tcPr/>
                </a:tc>
              </a:tr>
              <a:tr h="370840">
                <a:tc>
                  <a:txBody>
                    <a:bodyPr/>
                    <a:lstStyle/>
                    <a:p>
                      <a:r>
                        <a:rPr lang="en-US" altLang="zh-CN" dirty="0"/>
                        <a:t>30…40</a:t>
                      </a:r>
                      <a:endParaRPr lang="zh-CN" altLang="en-US" dirty="0"/>
                    </a:p>
                  </a:txBody>
                  <a:tcPr/>
                </a:tc>
                <a:tc>
                  <a:txBody>
                    <a:bodyPr/>
                    <a:lstStyle/>
                    <a:p>
                      <a:r>
                        <a:rPr lang="en-US" altLang="zh-CN" dirty="0"/>
                        <a:t>4</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r>
              <a:tr h="370840">
                <a:tc>
                  <a:txBody>
                    <a:bodyPr/>
                    <a:lstStyle/>
                    <a:p>
                      <a:r>
                        <a:rPr lang="en-US" altLang="zh-CN" dirty="0"/>
                        <a:t>&gt;40</a:t>
                      </a:r>
                      <a:endParaRPr lang="zh-CN" altLang="en-US" dirty="0"/>
                    </a:p>
                  </a:txBody>
                  <a:tcPr/>
                </a:tc>
                <a:tc>
                  <a:txBody>
                    <a:bodyPr/>
                    <a:lstStyle/>
                    <a:p>
                      <a:r>
                        <a:rPr lang="en-US" altLang="zh-CN" dirty="0"/>
                        <a:t>3</a:t>
                      </a:r>
                      <a:endParaRPr lang="zh-CN" altLang="en-US" dirty="0"/>
                    </a:p>
                  </a:txBody>
                  <a:tcPr/>
                </a:tc>
                <a:tc>
                  <a:txBody>
                    <a:bodyPr/>
                    <a:lstStyle/>
                    <a:p>
                      <a:r>
                        <a:rPr lang="en-US" altLang="zh-CN" dirty="0"/>
                        <a:t>2</a:t>
                      </a:r>
                      <a:endParaRPr lang="zh-CN" altLang="en-US" dirty="0"/>
                    </a:p>
                  </a:txBody>
                  <a:tcPr/>
                </a:tc>
                <a:tc>
                  <a:txBody>
                    <a:bodyPr/>
                    <a:lstStyle/>
                    <a:p>
                      <a:r>
                        <a:rPr lang="en-US" altLang="zh-CN" dirty="0"/>
                        <a:t>0.971</a:t>
                      </a:r>
                      <a:endParaRPr lang="zh-CN" altLang="en-US" dirty="0"/>
                    </a:p>
                  </a:txBody>
                  <a:tcPr/>
                </a:tc>
              </a:tr>
            </a:tbl>
          </a:graphicData>
        </a:graphic>
      </p:graphicFrame>
      <p:sp>
        <p:nvSpPr>
          <p:cNvPr id="87" name="文本框 86"/>
          <p:cNvSpPr txBox="1"/>
          <p:nvPr/>
        </p:nvSpPr>
        <p:spPr>
          <a:xfrm>
            <a:off x="4953001" y="1114425"/>
            <a:ext cx="3829050" cy="4524315"/>
          </a:xfrm>
          <a:prstGeom prst="rect">
            <a:avLst/>
          </a:prstGeom>
          <a:noFill/>
        </p:spPr>
        <p:txBody>
          <a:bodyPr wrap="square" rtlCol="0">
            <a:spAutoFit/>
          </a:bodyPr>
          <a:lstStyle/>
          <a:p>
            <a:r>
              <a:rPr lang="en-US" altLang="zh-CN" dirty="0"/>
              <a:t>H(</a:t>
            </a:r>
            <a:r>
              <a:rPr lang="en-US" altLang="zh-CN" dirty="0" err="1"/>
              <a:t>bc</a:t>
            </a:r>
            <a:r>
              <a:rPr lang="en-US" altLang="zh-CN" dirty="0"/>
              <a:t> | age) =5/14*0.971+4/14*0+5/14*0.971 = 0.69</a:t>
            </a:r>
            <a:endParaRPr lang="en-US" altLang="zh-CN" dirty="0"/>
          </a:p>
          <a:p>
            <a:endParaRPr lang="en-US" altLang="zh-CN" dirty="0"/>
          </a:p>
          <a:p>
            <a:endParaRPr lang="en-US" altLang="zh-CN" dirty="0"/>
          </a:p>
          <a:p>
            <a:r>
              <a:rPr lang="en-US" altLang="zh-CN" dirty="0"/>
              <a:t>g(</a:t>
            </a:r>
            <a:r>
              <a:rPr lang="en-US" altLang="zh-CN" dirty="0" err="1"/>
              <a:t>bc</a:t>
            </a:r>
            <a:r>
              <a:rPr lang="en-US" altLang="zh-CN" dirty="0"/>
              <a:t>, age) = 0.940-0.69 = 0.25</a:t>
            </a:r>
            <a:endParaRPr lang="en-US" altLang="zh-CN" dirty="0"/>
          </a:p>
          <a:p>
            <a:endParaRPr lang="en-US" altLang="zh-CN" dirty="0"/>
          </a:p>
          <a:p>
            <a:r>
              <a:rPr lang="zh-CN" altLang="en-US" dirty="0"/>
              <a:t>同样可算出</a:t>
            </a:r>
            <a:endParaRPr lang="en-US" altLang="zh-CN" dirty="0"/>
          </a:p>
          <a:p>
            <a:endParaRPr lang="en-US" altLang="zh-CN" dirty="0"/>
          </a:p>
          <a:p>
            <a:r>
              <a:rPr lang="en-US" altLang="zh-CN" dirty="0"/>
              <a:t>g(</a:t>
            </a:r>
            <a:r>
              <a:rPr lang="en-US" altLang="zh-CN" dirty="0" err="1"/>
              <a:t>bc</a:t>
            </a:r>
            <a:r>
              <a:rPr lang="en-US" altLang="zh-CN" dirty="0"/>
              <a:t>, income) = 0.029</a:t>
            </a:r>
            <a:endParaRPr lang="en-US" altLang="zh-CN" dirty="0"/>
          </a:p>
          <a:p>
            <a:r>
              <a:rPr lang="en-US" altLang="zh-CN" dirty="0"/>
              <a:t>g(</a:t>
            </a:r>
            <a:r>
              <a:rPr lang="en-US" altLang="zh-CN" dirty="0" err="1"/>
              <a:t>bc</a:t>
            </a:r>
            <a:r>
              <a:rPr lang="en-US" altLang="zh-CN" dirty="0"/>
              <a:t>, student) = 0.151</a:t>
            </a:r>
            <a:endParaRPr lang="en-US" altLang="zh-CN" dirty="0"/>
          </a:p>
          <a:p>
            <a:r>
              <a:rPr lang="en-US" altLang="zh-CN" dirty="0"/>
              <a:t>g(</a:t>
            </a:r>
            <a:r>
              <a:rPr lang="en-US" altLang="zh-CN" dirty="0" err="1"/>
              <a:t>bc</a:t>
            </a:r>
            <a:r>
              <a:rPr lang="en-US" altLang="zh-CN" dirty="0"/>
              <a:t>, </a:t>
            </a:r>
            <a:r>
              <a:rPr lang="en-US" altLang="zh-CN" dirty="0" err="1"/>
              <a:t>credit_rating</a:t>
            </a:r>
            <a:r>
              <a:rPr lang="en-US" altLang="zh-CN" dirty="0"/>
              <a:t>) = 0.048</a:t>
            </a:r>
            <a:endParaRPr lang="en-US" altLang="zh-CN" dirty="0"/>
          </a:p>
          <a:p>
            <a:endParaRPr lang="en-US" altLang="zh-CN" dirty="0"/>
          </a:p>
          <a:p>
            <a:endParaRPr lang="en-US" altLang="zh-CN" dirty="0"/>
          </a:p>
          <a:p>
            <a:endParaRPr lang="en-US" altLang="zh-CN" dirty="0"/>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1754534" y="2086295"/>
            <a:ext cx="5693399" cy="426279"/>
            <a:chOff x="1807265" y="3866296"/>
            <a:chExt cx="5693399" cy="426279"/>
          </a:xfrm>
          <a:solidFill>
            <a:srgbClr val="000066"/>
          </a:solidFill>
        </p:grpSpPr>
        <p:sp>
          <p:nvSpPr>
            <p:cNvPr id="39" name="圆角矩形 38"/>
            <p:cNvSpPr/>
            <p:nvPr/>
          </p:nvSpPr>
          <p:spPr>
            <a:xfrm>
              <a:off x="1807265" y="3866296"/>
              <a:ext cx="5693399" cy="394200"/>
            </a:xfrm>
            <a:prstGeom prst="roundRect">
              <a:avLst>
                <a:gd name="adj" fmla="val 20658"/>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7" name="矩形 46"/>
            <p:cNvSpPr/>
            <p:nvPr/>
          </p:nvSpPr>
          <p:spPr>
            <a:xfrm>
              <a:off x="1881814" y="3877077"/>
              <a:ext cx="2143536" cy="415498"/>
            </a:xfrm>
            <a:prstGeom prst="rect">
              <a:avLst/>
            </a:prstGeom>
            <a:noFill/>
          </p:spPr>
          <p:txBody>
            <a:bodyPr wrap="none">
              <a:spAutoFit/>
            </a:bodyPr>
            <a:lstStyle/>
            <a:p>
              <a:r>
                <a:rPr lang="en-US" altLang="zh-CN" sz="2100" spc="225" dirty="0">
                  <a:solidFill>
                    <a:schemeClr val="bg1"/>
                  </a:solidFill>
                  <a:latin typeface="微软雅黑" panose="020B0503020204020204" pitchFamily="34" charset="-122"/>
                  <a:ea typeface="微软雅黑" panose="020B0503020204020204" pitchFamily="34" charset="-122"/>
                </a:rPr>
                <a:t>3.1</a:t>
              </a:r>
              <a:r>
                <a:rPr lang="zh-CN" altLang="en-US" sz="2100" spc="225" dirty="0">
                  <a:solidFill>
                    <a:schemeClr val="bg1"/>
                  </a:solidFill>
                  <a:latin typeface="微软雅黑" panose="020B0503020204020204" pitchFamily="34" charset="-122"/>
                  <a:ea typeface="微软雅黑" panose="020B0503020204020204" pitchFamily="34" charset="-122"/>
                </a:rPr>
                <a:t>　基本概念</a:t>
              </a:r>
              <a:endParaRPr lang="zh-CN" altLang="en-US" sz="2100" spc="225" dirty="0">
                <a:solidFill>
                  <a:schemeClr val="bg1"/>
                </a:solidFill>
                <a:latin typeface="微软雅黑" panose="020B0503020204020204" pitchFamily="34" charset="-122"/>
                <a:ea typeface="微软雅黑" panose="020B0503020204020204" pitchFamily="34" charset="-122"/>
              </a:endParaRPr>
            </a:p>
          </p:txBody>
        </p:sp>
      </p:grpSp>
      <p:sp>
        <p:nvSpPr>
          <p:cNvPr id="32" name="矩形 31"/>
          <p:cNvSpPr/>
          <p:nvPr/>
        </p:nvSpPr>
        <p:spPr>
          <a:xfrm>
            <a:off x="-7143" y="-9147"/>
            <a:ext cx="9158090" cy="3821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6" name="矩形 35"/>
          <p:cNvSpPr/>
          <p:nvPr/>
        </p:nvSpPr>
        <p:spPr>
          <a:xfrm>
            <a:off x="0" y="6669360"/>
            <a:ext cx="9144000" cy="18864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1" name="组合 30"/>
          <p:cNvGrpSpPr/>
          <p:nvPr/>
        </p:nvGrpSpPr>
        <p:grpSpPr>
          <a:xfrm>
            <a:off x="690257" y="966177"/>
            <a:ext cx="7832784" cy="781050"/>
            <a:chOff x="2788580" y="1152524"/>
            <a:chExt cx="3730770" cy="781050"/>
          </a:xfrm>
          <a:solidFill>
            <a:srgbClr val="000066"/>
          </a:solidFill>
        </p:grpSpPr>
        <p:grpSp>
          <p:nvGrpSpPr>
            <p:cNvPr id="34" name="组合 33"/>
            <p:cNvGrpSpPr/>
            <p:nvPr/>
          </p:nvGrpSpPr>
          <p:grpSpPr>
            <a:xfrm>
              <a:off x="2788580" y="1152524"/>
              <a:ext cx="3730770" cy="781050"/>
              <a:chOff x="3725790" y="847725"/>
              <a:chExt cx="3730770" cy="781050"/>
            </a:xfrm>
            <a:grpFill/>
          </p:grpSpPr>
          <p:grpSp>
            <p:nvGrpSpPr>
              <p:cNvPr id="40" name="组合 39"/>
              <p:cNvGrpSpPr/>
              <p:nvPr/>
            </p:nvGrpSpPr>
            <p:grpSpPr>
              <a:xfrm>
                <a:off x="3725790" y="1019175"/>
                <a:ext cx="627135" cy="609600"/>
                <a:chOff x="3725790" y="1019175"/>
                <a:chExt cx="627135" cy="609600"/>
              </a:xfrm>
              <a:grpFill/>
            </p:grpSpPr>
            <p:sp>
              <p:nvSpPr>
                <p:cNvPr id="45" name="任意多边形 44"/>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直角三角形 45"/>
                <p:cNvSpPr/>
                <p:nvPr/>
              </p:nvSpPr>
              <p:spPr>
                <a:xfrm rot="5400000" flipV="1">
                  <a:off x="4181475" y="1457325"/>
                  <a:ext cx="171450" cy="17145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flipH="1">
                <a:off x="6829425" y="1019175"/>
                <a:ext cx="627135" cy="609600"/>
                <a:chOff x="3725790" y="1019175"/>
                <a:chExt cx="627135" cy="609600"/>
              </a:xfrm>
              <a:grpFill/>
            </p:grpSpPr>
            <p:sp>
              <p:nvSpPr>
                <p:cNvPr id="43" name="任意多边形 42"/>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直角三角形 43"/>
                <p:cNvSpPr/>
                <p:nvPr/>
              </p:nvSpPr>
              <p:spPr>
                <a:xfrm rot="5400000" flipV="1">
                  <a:off x="4181475" y="1457325"/>
                  <a:ext cx="171450" cy="17145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2" name="矩形 41"/>
              <p:cNvSpPr/>
              <p:nvPr/>
            </p:nvSpPr>
            <p:spPr>
              <a:xfrm>
                <a:off x="4181475" y="847725"/>
                <a:ext cx="2819400" cy="609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14"/>
            <p:cNvSpPr txBox="1"/>
            <p:nvPr/>
          </p:nvSpPr>
          <p:spPr>
            <a:xfrm>
              <a:off x="4014932" y="1169836"/>
              <a:ext cx="1114119" cy="523220"/>
            </a:xfrm>
            <a:prstGeom prst="rect">
              <a:avLst/>
            </a:prstGeom>
            <a:grpFill/>
          </p:spPr>
          <p:txBody>
            <a:bodyPr wrap="none" rtlCol="0">
              <a:spAutoFit/>
            </a:bodyPr>
            <a:lstStyle/>
            <a:p>
              <a:pPr algn="ctr"/>
              <a:r>
                <a:rPr lang="zh-CN" altLang="en-US" sz="2800" dirty="0">
                  <a:solidFill>
                    <a:schemeClr val="accent4"/>
                  </a:solidFill>
                </a:rPr>
                <a:t>第三章　分类</a:t>
              </a:r>
              <a:endParaRPr lang="zh-CN" altLang="en-US" sz="2800" dirty="0">
                <a:solidFill>
                  <a:schemeClr val="accent4"/>
                </a:solidFill>
              </a:endParaRPr>
            </a:p>
          </p:txBody>
        </p:sp>
      </p:grpSp>
      <p:grpSp>
        <p:nvGrpSpPr>
          <p:cNvPr id="57" name="组合 56"/>
          <p:cNvGrpSpPr/>
          <p:nvPr/>
        </p:nvGrpSpPr>
        <p:grpSpPr>
          <a:xfrm>
            <a:off x="1754534" y="2628470"/>
            <a:ext cx="5693399" cy="426278"/>
            <a:chOff x="1807265" y="2935089"/>
            <a:chExt cx="5693399" cy="426278"/>
          </a:xfrm>
        </p:grpSpPr>
        <p:sp>
          <p:nvSpPr>
            <p:cNvPr id="74" name="圆角矩形 73"/>
            <p:cNvSpPr/>
            <p:nvPr/>
          </p:nvSpPr>
          <p:spPr>
            <a:xfrm>
              <a:off x="1807265" y="2935089"/>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5" name="矩形 74"/>
            <p:cNvSpPr/>
            <p:nvPr/>
          </p:nvSpPr>
          <p:spPr>
            <a:xfrm>
              <a:off x="1881814" y="2945869"/>
              <a:ext cx="1845377" cy="415498"/>
            </a:xfrm>
            <a:prstGeom prst="rect">
              <a:avLst/>
            </a:prstGeom>
          </p:spPr>
          <p:txBody>
            <a:bodyPr wrap="none">
              <a:spAutoFit/>
            </a:bodyPr>
            <a:lstStyle/>
            <a:p>
              <a:r>
                <a:rPr lang="en-US" altLang="zh-CN" sz="2100" spc="225" dirty="0">
                  <a:solidFill>
                    <a:schemeClr val="tx1">
                      <a:lumMod val="65000"/>
                      <a:lumOff val="35000"/>
                    </a:schemeClr>
                  </a:solidFill>
                  <a:latin typeface="微软雅黑" panose="020B0503020204020204" pitchFamily="34" charset="-122"/>
                  <a:ea typeface="微软雅黑" panose="020B0503020204020204" pitchFamily="34" charset="-122"/>
                </a:rPr>
                <a:t>3.2</a:t>
              </a:r>
              <a:r>
                <a:rPr lang="zh-CN" altLang="en-US" sz="2100" spc="225"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zh-CN" sz="2100" spc="225" dirty="0">
                  <a:solidFill>
                    <a:schemeClr val="tx1">
                      <a:lumMod val="65000"/>
                      <a:lumOff val="35000"/>
                    </a:schemeClr>
                  </a:solidFill>
                  <a:latin typeface="微软雅黑" panose="020B0503020204020204" pitchFamily="34" charset="-122"/>
                  <a:ea typeface="微软雅黑" panose="020B0503020204020204" pitchFamily="34" charset="-122"/>
                </a:rPr>
                <a:t>决策树</a:t>
              </a:r>
              <a:endParaRPr lang="zh-CN" altLang="en-US" sz="2100" spc="225"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58" name="组合 57"/>
          <p:cNvGrpSpPr/>
          <p:nvPr/>
        </p:nvGrpSpPr>
        <p:grpSpPr>
          <a:xfrm>
            <a:off x="1754534" y="3193295"/>
            <a:ext cx="5693399" cy="426278"/>
            <a:chOff x="1807265" y="3400693"/>
            <a:chExt cx="5693399" cy="426278"/>
          </a:xfrm>
          <a:solidFill>
            <a:schemeClr val="bg2"/>
          </a:solidFill>
        </p:grpSpPr>
        <p:sp>
          <p:nvSpPr>
            <p:cNvPr id="71" name="圆角矩形 70"/>
            <p:cNvSpPr/>
            <p:nvPr/>
          </p:nvSpPr>
          <p:spPr>
            <a:xfrm>
              <a:off x="1807265" y="3400693"/>
              <a:ext cx="5693399" cy="394200"/>
            </a:xfrm>
            <a:prstGeom prst="roundRect">
              <a:avLst>
                <a:gd name="adj" fmla="val 20658"/>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2" name="矩形 71"/>
            <p:cNvSpPr/>
            <p:nvPr/>
          </p:nvSpPr>
          <p:spPr>
            <a:xfrm>
              <a:off x="1881814" y="3411473"/>
              <a:ext cx="2441694" cy="415498"/>
            </a:xfrm>
            <a:prstGeom prst="rect">
              <a:avLst/>
            </a:prstGeom>
            <a:noFill/>
          </p:spPr>
          <p:txBody>
            <a:bodyPr wrap="none">
              <a:spAutoFit/>
            </a:bodyPr>
            <a:lstStyle/>
            <a:p>
              <a:r>
                <a:rPr lang="en-US" altLang="zh-CN" sz="2100" spc="225" dirty="0">
                  <a:solidFill>
                    <a:schemeClr val="tx1">
                      <a:lumMod val="65000"/>
                      <a:lumOff val="35000"/>
                    </a:schemeClr>
                  </a:solidFill>
                  <a:latin typeface="微软雅黑" panose="020B0503020204020204" pitchFamily="34" charset="-122"/>
                  <a:ea typeface="微软雅黑" panose="020B0503020204020204" pitchFamily="34" charset="-122"/>
                </a:rPr>
                <a:t>3.3</a:t>
              </a:r>
              <a:r>
                <a:rPr lang="zh-CN" altLang="en-US" sz="2100" spc="225"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zh-CN" sz="2100" spc="225" dirty="0">
                  <a:solidFill>
                    <a:schemeClr val="tx1">
                      <a:lumMod val="65000"/>
                      <a:lumOff val="35000"/>
                    </a:schemeClr>
                  </a:solidFill>
                  <a:latin typeface="微软雅黑" panose="020B0503020204020204" pitchFamily="34" charset="-122"/>
                  <a:ea typeface="微软雅黑" panose="020B0503020204020204" pitchFamily="34" charset="-122"/>
                </a:rPr>
                <a:t>贝叶斯分类</a:t>
              </a:r>
              <a:endParaRPr lang="zh-CN" altLang="en-US" sz="2100" spc="225"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48" name="组合 47"/>
          <p:cNvGrpSpPr/>
          <p:nvPr/>
        </p:nvGrpSpPr>
        <p:grpSpPr>
          <a:xfrm>
            <a:off x="1754534" y="3703586"/>
            <a:ext cx="5693399" cy="415498"/>
            <a:chOff x="1807265" y="2462595"/>
            <a:chExt cx="5693399" cy="415498"/>
          </a:xfrm>
          <a:solidFill>
            <a:schemeClr val="bg2"/>
          </a:solidFill>
        </p:grpSpPr>
        <p:sp>
          <p:nvSpPr>
            <p:cNvPr id="49" name="圆角矩形 48"/>
            <p:cNvSpPr/>
            <p:nvPr/>
          </p:nvSpPr>
          <p:spPr>
            <a:xfrm>
              <a:off x="1807265" y="2478527"/>
              <a:ext cx="5693399" cy="394154"/>
            </a:xfrm>
            <a:prstGeom prst="roundRect">
              <a:avLst>
                <a:gd name="adj" fmla="val 20658"/>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0" name="矩形 49"/>
            <p:cNvSpPr/>
            <p:nvPr/>
          </p:nvSpPr>
          <p:spPr>
            <a:xfrm>
              <a:off x="1883286" y="2462595"/>
              <a:ext cx="2441694" cy="415498"/>
            </a:xfrm>
            <a:prstGeom prst="rect">
              <a:avLst/>
            </a:prstGeom>
            <a:grpFill/>
          </p:spPr>
          <p:txBody>
            <a:bodyPr wrap="none">
              <a:spAutoFit/>
            </a:bodyPr>
            <a:lstStyle/>
            <a:p>
              <a:r>
                <a:rPr lang="en-US" altLang="zh-CN" sz="2100" spc="225" dirty="0">
                  <a:solidFill>
                    <a:schemeClr val="tx1">
                      <a:lumMod val="65000"/>
                      <a:lumOff val="35000"/>
                    </a:schemeClr>
                  </a:solidFill>
                  <a:latin typeface="微软雅黑" panose="020B0503020204020204" pitchFamily="34" charset="-122"/>
                  <a:ea typeface="微软雅黑" panose="020B0503020204020204" pitchFamily="34" charset="-122"/>
                </a:rPr>
                <a:t>3.4</a:t>
              </a:r>
              <a:r>
                <a:rPr lang="zh-CN" altLang="en-US" sz="2100" spc="225"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zh-CN" sz="2100" spc="225" dirty="0">
                  <a:solidFill>
                    <a:schemeClr val="tx1">
                      <a:lumMod val="65000"/>
                      <a:lumOff val="35000"/>
                    </a:schemeClr>
                  </a:solidFill>
                  <a:latin typeface="微软雅黑" panose="020B0503020204020204" pitchFamily="34" charset="-122"/>
                  <a:ea typeface="微软雅黑" panose="020B0503020204020204" pitchFamily="34" charset="-122"/>
                </a:rPr>
                <a:t>支持向量机</a:t>
              </a:r>
              <a:endParaRPr lang="zh-CN" altLang="en-US" sz="2100" spc="225"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pic>
        <p:nvPicPr>
          <p:cNvPr id="51" name="27 Imagen"/>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53"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HN" sz="1200" b="1" dirty="0">
                <a:solidFill>
                  <a:schemeClr val="bg1">
                    <a:lumMod val="50000"/>
                  </a:schemeClr>
                </a:solidFill>
              </a:rPr>
              <a:t>56</a:t>
            </a:r>
            <a:endParaRPr lang="en-US" altLang="es-HN" sz="1200" b="1" dirty="0">
              <a:solidFill>
                <a:schemeClr val="bg1">
                  <a:lumMod val="50000"/>
                </a:schemeClr>
              </a:solidFill>
              <a:latin typeface="+mn-lt"/>
            </a:endParaRPr>
          </a:p>
        </p:txBody>
      </p:sp>
      <p:pic>
        <p:nvPicPr>
          <p:cNvPr id="54" name="Imagen 27">
            <a:hlinkClick r:id="" action="ppaction://hlinkshowjump?jump=next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Imagen 28">
            <a:hlinkClick r:id="" action="ppaction://hlinkshowjump?jump=previous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fld>
            <a:endParaRPr lang="zh-CN" altLang="en-US" dirty="0"/>
          </a:p>
        </p:txBody>
      </p:sp>
      <p:sp>
        <p:nvSpPr>
          <p:cNvPr id="73" name="矩形 72"/>
          <p:cNvSpPr/>
          <p:nvPr/>
        </p:nvSpPr>
        <p:spPr>
          <a:xfrm>
            <a:off x="7929" y="38314"/>
            <a:ext cx="877163" cy="300082"/>
          </a:xfrm>
          <a:prstGeom prst="rect">
            <a:avLst/>
          </a:prstGeom>
        </p:spPr>
        <p:txBody>
          <a:bodyPr wrap="none">
            <a:spAutoFit/>
          </a:bodyPr>
          <a:lstStyle/>
          <a:p>
            <a:r>
              <a:rPr lang="zh-CN" altLang="en-US" sz="1350" dirty="0">
                <a:solidFill>
                  <a:schemeClr val="bg1"/>
                </a:solidFill>
              </a:rPr>
              <a:t>数据挖掘</a:t>
            </a:r>
            <a:endParaRPr lang="zh-CN" altLang="en-US" sz="1350" dirty="0">
              <a:solidFill>
                <a:schemeClr val="bg1"/>
              </a:solidFill>
            </a:endParaRPr>
          </a:p>
        </p:txBody>
      </p:sp>
      <p:sp>
        <p:nvSpPr>
          <p:cNvPr id="35" name="矩形 34"/>
          <p:cNvSpPr/>
          <p:nvPr/>
        </p:nvSpPr>
        <p:spPr>
          <a:xfrm>
            <a:off x="762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2308F32-F09A-4344-B65D-3757FEAF56BD}" type="slidenum">
              <a:rPr lang="zh-CN" altLang="en-US" smtClean="0"/>
            </a:fld>
            <a:endParaRPr lang="zh-CN" altLang="en-US"/>
          </a:p>
        </p:txBody>
      </p:sp>
      <p:sp>
        <p:nvSpPr>
          <p:cNvPr id="3"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4"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5"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6"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7"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8" name="矩形 7"/>
          <p:cNvSpPr/>
          <p:nvPr/>
        </p:nvSpPr>
        <p:spPr>
          <a:xfrm>
            <a:off x="0" y="6669360"/>
            <a:ext cx="9144000" cy="18864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mc:AlternateContent xmlns:mc="http://schemas.openxmlformats.org/markup-compatibility/2006">
        <mc:Choice xmlns:a14="http://schemas.microsoft.com/office/drawing/2010/main" Requires="a14">
          <p:sp>
            <p:nvSpPr>
              <p:cNvPr id="10" name="矩形 9"/>
              <p:cNvSpPr/>
              <p:nvPr/>
            </p:nvSpPr>
            <p:spPr>
              <a:xfrm>
                <a:off x="587336" y="862789"/>
                <a:ext cx="7864333" cy="4951730"/>
              </a:xfrm>
              <a:prstGeom prst="rect">
                <a:avLst/>
              </a:prstGeom>
            </p:spPr>
            <p:txBody>
              <a:bodyPr wrap="square">
                <a:spAutoFit/>
              </a:bodyPr>
              <a:lstStyle/>
              <a:p>
                <a:r>
                  <a:rPr lang="en-US" altLang="zh-CN" sz="1600" dirty="0"/>
                  <a:t>    </a:t>
                </a:r>
                <a:r>
                  <a:rPr lang="x-none" altLang="zh-CN" sz="1600" dirty="0"/>
                  <a:t>3. C4.5算法</a:t>
                </a:r>
                <a:endParaRPr lang="zh-CN" altLang="zh-CN" sz="1600" dirty="0"/>
              </a:p>
              <a:p>
                <a:r>
                  <a:rPr lang="en-US" altLang="zh-CN" sz="1600" dirty="0"/>
                  <a:t>    </a:t>
                </a:r>
                <a:endParaRPr lang="en-US" altLang="zh-CN" sz="1600" dirty="0"/>
              </a:p>
              <a:p>
                <a:r>
                  <a:rPr lang="en-US" altLang="zh-CN" sz="1600" dirty="0"/>
                  <a:t>    C4.5</a:t>
                </a:r>
                <a:r>
                  <a:rPr lang="zh-CN" altLang="zh-CN" sz="1600" dirty="0"/>
                  <a:t>算法同样以“信息熵”作为核心，是</a:t>
                </a:r>
                <a:r>
                  <a:rPr lang="en-US" altLang="zh-CN" sz="1600" dirty="0"/>
                  <a:t>ID3</a:t>
                </a:r>
                <a:r>
                  <a:rPr lang="zh-CN" altLang="zh-CN" sz="1600" dirty="0"/>
                  <a:t>基础上的优化改进，同时，也保持了分类准确率高、速度快的特点。</a:t>
                </a:r>
                <a:endParaRPr lang="en-US" altLang="zh-CN" sz="1600" dirty="0"/>
              </a:p>
              <a:p>
                <a:endParaRPr lang="en-US" altLang="zh-CN" sz="1600" dirty="0"/>
              </a:p>
              <a:p>
                <a:r>
                  <a:rPr lang="en-US" altLang="zh-CN" sz="1600" dirty="0"/>
                  <a:t>    1</a:t>
                </a:r>
                <a:r>
                  <a:rPr lang="zh-CN" altLang="zh-CN" sz="1600" dirty="0"/>
                  <a:t>）基本思想</a:t>
                </a:r>
                <a:endParaRPr lang="zh-CN" altLang="zh-CN" sz="1600" dirty="0"/>
              </a:p>
              <a:p>
                <a:r>
                  <a:rPr lang="en-US" altLang="zh-CN" sz="1600" dirty="0"/>
                  <a:t>    </a:t>
                </a:r>
                <a:r>
                  <a:rPr lang="zh-CN" altLang="zh-CN" sz="1600" dirty="0"/>
                  <a:t>信息增益</a:t>
                </a:r>
                <a:r>
                  <a:rPr lang="en-US" altLang="zh-CN" sz="1600" dirty="0"/>
                  <a:t>C4.5</a:t>
                </a:r>
                <a:r>
                  <a:rPr lang="zh-CN" altLang="zh-CN" sz="1600" dirty="0"/>
                  <a:t>算法挑选具有最高信息增益率的属性为测试属性。对样本集</a:t>
                </a:r>
                <a:r>
                  <a:rPr lang="en-US" altLang="zh-CN" sz="1600" dirty="0"/>
                  <a:t>T</a:t>
                </a:r>
                <a:r>
                  <a:rPr lang="zh-CN" altLang="zh-CN" sz="1600" dirty="0"/>
                  <a:t>，假设变量</a:t>
                </a:r>
                <a:r>
                  <a:rPr lang="en-US" altLang="zh-CN" sz="1600" dirty="0"/>
                  <a:t>a</a:t>
                </a:r>
                <a:r>
                  <a:rPr lang="zh-CN" altLang="zh-CN" sz="1600" dirty="0"/>
                  <a:t>有</a:t>
                </a:r>
                <a:r>
                  <a:rPr lang="en-US" altLang="zh-CN" sz="1600" dirty="0"/>
                  <a:t>k</a:t>
                </a:r>
                <a:r>
                  <a:rPr lang="zh-CN" altLang="zh-CN" sz="1600" dirty="0"/>
                  <a:t>个属性，属性取值</a:t>
                </a:r>
                <a:r>
                  <a:rPr lang="en-US" altLang="zh-CN" sz="1600" dirty="0"/>
                  <a:t>a</a:t>
                </a:r>
                <a:r>
                  <a:rPr lang="en-US" altLang="zh-CN" sz="1600" baseline="-25000" dirty="0"/>
                  <a:t>1</a:t>
                </a:r>
                <a:r>
                  <a:rPr lang="zh-CN" altLang="en-US" sz="1600" dirty="0"/>
                  <a:t>，</a:t>
                </a:r>
                <a:r>
                  <a:rPr lang="en-US" altLang="zh-CN" sz="1600" dirty="0"/>
                  <a:t>a</a:t>
                </a:r>
                <a:r>
                  <a:rPr lang="en-US" altLang="zh-CN" sz="1600" baseline="-25000" dirty="0"/>
                  <a:t>2</a:t>
                </a:r>
                <a:r>
                  <a:rPr lang="zh-CN" altLang="en-US" sz="1600" dirty="0"/>
                  <a:t>，</a:t>
                </a:r>
                <a:r>
                  <a:rPr lang="en-US" altLang="zh-CN" sz="1600" dirty="0"/>
                  <a:t>…,</a:t>
                </a:r>
                <a:r>
                  <a:rPr lang="en-US" altLang="zh-CN" sz="1600" dirty="0" err="1"/>
                  <a:t>a</a:t>
                </a:r>
                <a:r>
                  <a:rPr lang="en-US" altLang="zh-CN" sz="1600" baseline="-25000" dirty="0" err="1"/>
                  <a:t>k</a:t>
                </a:r>
                <a:r>
                  <a:rPr lang="zh-CN" altLang="zh-CN" sz="1600" dirty="0"/>
                  <a:t>，对应</a:t>
                </a:r>
                <a:r>
                  <a:rPr lang="en-US" altLang="zh-CN" sz="1600" dirty="0"/>
                  <a:t>a</a:t>
                </a:r>
                <a:r>
                  <a:rPr lang="zh-CN" altLang="zh-CN" sz="1600" dirty="0"/>
                  <a:t>取值为</a:t>
                </a:r>
                <a:r>
                  <a:rPr lang="en-US" altLang="zh-CN" sz="1600" dirty="0" err="1"/>
                  <a:t>a</a:t>
                </a:r>
                <a:r>
                  <a:rPr lang="en-US" altLang="zh-CN" sz="1600" baseline="-25000" dirty="0" err="1"/>
                  <a:t>i</a:t>
                </a:r>
                <a:r>
                  <a:rPr lang="zh-CN" altLang="zh-CN" sz="1600" dirty="0"/>
                  <a:t>的样本个数分别为</a:t>
                </a:r>
                <a:r>
                  <a:rPr lang="en-US" altLang="zh-CN" sz="1600" dirty="0" err="1"/>
                  <a:t>n</a:t>
                </a:r>
                <a:r>
                  <a:rPr lang="en-US" altLang="zh-CN" sz="1600" baseline="-25000" dirty="0" err="1"/>
                  <a:t>i</a:t>
                </a:r>
                <a:r>
                  <a:rPr lang="zh-CN" altLang="zh-CN" sz="1600" dirty="0"/>
                  <a:t>，若</a:t>
                </a:r>
                <a:r>
                  <a:rPr lang="en-US" altLang="zh-CN" sz="1600" dirty="0"/>
                  <a:t>n</a:t>
                </a:r>
                <a:r>
                  <a:rPr lang="zh-CN" altLang="zh-CN" sz="1600" dirty="0"/>
                  <a:t>是样本的总数，则应有</a:t>
                </a:r>
                <a:r>
                  <a:rPr lang="en-US" altLang="zh-CN" sz="1600" dirty="0"/>
                  <a:t>n</a:t>
                </a:r>
                <a:r>
                  <a:rPr lang="en-US" altLang="zh-CN" sz="1600" baseline="-25000" dirty="0"/>
                  <a:t>1</a:t>
                </a:r>
                <a:r>
                  <a:rPr lang="en-US" altLang="zh-CN" sz="1600" dirty="0"/>
                  <a:t>+n</a:t>
                </a:r>
                <a:r>
                  <a:rPr lang="en-US" altLang="zh-CN" sz="1600" baseline="-25000" dirty="0"/>
                  <a:t>2</a:t>
                </a:r>
                <a:r>
                  <a:rPr lang="en-US" altLang="zh-CN" sz="1600" dirty="0"/>
                  <a:t>+…+</a:t>
                </a:r>
                <a:r>
                  <a:rPr lang="en-US" altLang="zh-CN" sz="1600" dirty="0" err="1"/>
                  <a:t>n</a:t>
                </a:r>
                <a:r>
                  <a:rPr lang="en-US" altLang="zh-CN" sz="1600" baseline="-25000" dirty="0" err="1"/>
                  <a:t>k</a:t>
                </a:r>
                <a:r>
                  <a:rPr lang="en-US" altLang="zh-CN" sz="1600" dirty="0"/>
                  <a:t>=n.</a:t>
                </a:r>
                <a:endParaRPr lang="en-US" altLang="zh-CN" sz="1600" dirty="0"/>
              </a:p>
              <a:p>
                <a:r>
                  <a:rPr lang="en-US" altLang="zh-CN" sz="1600" dirty="0"/>
                  <a:t>   </a:t>
                </a:r>
                <a:endParaRPr lang="en-US" altLang="zh-CN" sz="1600" dirty="0"/>
              </a:p>
              <a:p>
                <a:r>
                  <a:rPr lang="en-US" altLang="zh-CN" sz="1600" dirty="0"/>
                  <a:t>   Quinlan</a:t>
                </a:r>
                <a:r>
                  <a:rPr lang="zh-CN" altLang="en-US" sz="1600" dirty="0"/>
                  <a:t>采用信息增益率</a:t>
                </a:r>
                <a:r>
                  <a:rPr lang="zh-CN" altLang="zh-CN" sz="1600" dirty="0"/>
                  <a:t>定义为了获取样本关于属性</a:t>
                </a:r>
                <a:r>
                  <a:rPr lang="en-US" altLang="zh-CN" sz="1600" dirty="0"/>
                  <a:t>a</a:t>
                </a:r>
                <a:r>
                  <a:rPr lang="zh-CN" altLang="zh-CN" sz="1600" dirty="0"/>
                  <a:t>的信息所需要付出的代价，即：</a:t>
                </a:r>
                <a:endParaRPr lang="en-US" altLang="zh-CN" sz="1600" dirty="0"/>
              </a:p>
              <a:p>
                <a:endParaRPr lang="en-US" altLang="zh-CN" sz="1600" dirty="0"/>
              </a:p>
              <a:p>
                <a:r>
                  <a:rPr lang="en-US" altLang="zh-CN" sz="1600" dirty="0"/>
                  <a:t>  </a:t>
                </a:r>
                <a14:m>
                  <m:oMath xmlns:m="http://schemas.openxmlformats.org/officeDocument/2006/math">
                    <m:r>
                      <a:rPr lang="en-US" altLang="zh-CN" sz="2800" i="1" dirty="0">
                        <a:latin typeface="Cambria Math" panose="02040503050406030204" pitchFamily="18" charset="0"/>
                        <a:cs typeface="Cambria Math" panose="02040503050406030204" pitchFamily="18" charset="0"/>
                      </a:rPr>
                      <m:t>                         </m:t>
                    </m:r>
                    <m:r>
                      <a:rPr lang="en-US" altLang="zh-CN" sz="2800" i="1" dirty="0">
                        <a:latin typeface="Cambria Math" panose="02040503050406030204" pitchFamily="18" charset="0"/>
                        <a:cs typeface="Cambria Math" panose="02040503050406030204" pitchFamily="18" charset="0"/>
                      </a:rPr>
                      <m:t>𝐺𝑎𝑖𝑛𝑅𝑎𝑡𝑖𝑜</m:t>
                    </m:r>
                    <m:r>
                      <a:rPr lang="en-US" altLang="zh-CN" sz="2800" i="1" dirty="0">
                        <a:latin typeface="Cambria Math" panose="02040503050406030204" pitchFamily="18" charset="0"/>
                        <a:cs typeface="Cambria Math" panose="02040503050406030204" pitchFamily="18" charset="0"/>
                      </a:rPr>
                      <m:t>(</m:t>
                    </m:r>
                    <m:r>
                      <a:rPr lang="en-US" altLang="zh-CN" sz="2800" i="1" dirty="0">
                        <a:latin typeface="Cambria Math" panose="02040503050406030204" pitchFamily="18" charset="0"/>
                        <a:cs typeface="Cambria Math" panose="02040503050406030204" pitchFamily="18" charset="0"/>
                      </a:rPr>
                      <m:t>𝐴</m:t>
                    </m:r>
                    <m:r>
                      <a:rPr lang="en-US" altLang="zh-CN" sz="2800" i="1" dirty="0">
                        <a:latin typeface="Cambria Math" panose="02040503050406030204" pitchFamily="18" charset="0"/>
                        <a:cs typeface="Cambria Math" panose="02040503050406030204" pitchFamily="18" charset="0"/>
                      </a:rPr>
                      <m:t>)=</m:t>
                    </m:r>
                    <m:f>
                      <m:fPr>
                        <m:ctrlPr>
                          <a:rPr lang="en-US" altLang="zh-CN" sz="2800" i="1" dirty="0">
                            <a:latin typeface="Cambria Math" panose="02040503050406030204" pitchFamily="18" charset="0"/>
                            <a:cs typeface="Cambria Math" panose="02040503050406030204" pitchFamily="18" charset="0"/>
                          </a:rPr>
                        </m:ctrlPr>
                      </m:fPr>
                      <m:num>
                        <m:r>
                          <a:rPr lang="en-US" altLang="zh-CN" sz="2800" i="1" dirty="0">
                            <a:latin typeface="Cambria Math" panose="02040503050406030204" pitchFamily="18" charset="0"/>
                            <a:cs typeface="Cambria Math" panose="02040503050406030204" pitchFamily="18" charset="0"/>
                          </a:rPr>
                          <m:t>𝐺𝑎𝑖𝑛</m:t>
                        </m:r>
                        <m:r>
                          <a:rPr lang="en-US" altLang="zh-CN" sz="2800" i="1" dirty="0">
                            <a:latin typeface="Cambria Math" panose="02040503050406030204" pitchFamily="18" charset="0"/>
                            <a:cs typeface="Cambria Math" panose="02040503050406030204" pitchFamily="18" charset="0"/>
                          </a:rPr>
                          <m:t>(</m:t>
                        </m:r>
                        <m:r>
                          <a:rPr lang="en-US" altLang="zh-CN" sz="2800" i="1" dirty="0">
                            <a:latin typeface="Cambria Math" panose="02040503050406030204" pitchFamily="18" charset="0"/>
                            <a:cs typeface="Cambria Math" panose="02040503050406030204" pitchFamily="18" charset="0"/>
                          </a:rPr>
                          <m:t>𝐴</m:t>
                        </m:r>
                        <m:r>
                          <a:rPr lang="en-US" altLang="zh-CN" sz="2800" i="1" dirty="0">
                            <a:latin typeface="Cambria Math" panose="02040503050406030204" pitchFamily="18" charset="0"/>
                            <a:cs typeface="Cambria Math" panose="02040503050406030204" pitchFamily="18" charset="0"/>
                          </a:rPr>
                          <m:t>)</m:t>
                        </m:r>
                      </m:num>
                      <m:den>
                        <m:r>
                          <a:rPr lang="en-US" altLang="zh-CN" sz="2800" i="1" dirty="0">
                            <a:latin typeface="Cambria Math" panose="02040503050406030204" pitchFamily="18" charset="0"/>
                            <a:cs typeface="Cambria Math" panose="02040503050406030204" pitchFamily="18" charset="0"/>
                          </a:rPr>
                          <m:t>𝐻</m:t>
                        </m:r>
                        <m:r>
                          <a:rPr lang="en-US" altLang="zh-CN" sz="2800" i="1" dirty="0">
                            <a:latin typeface="Cambria Math" panose="02040503050406030204" pitchFamily="18" charset="0"/>
                            <a:cs typeface="Cambria Math" panose="02040503050406030204" pitchFamily="18" charset="0"/>
                          </a:rPr>
                          <m:t>(</m:t>
                        </m:r>
                        <m:r>
                          <a:rPr lang="en-US" altLang="zh-CN" sz="2800" i="1" dirty="0">
                            <a:latin typeface="Cambria Math" panose="02040503050406030204" pitchFamily="18" charset="0"/>
                            <a:cs typeface="Cambria Math" panose="02040503050406030204" pitchFamily="18" charset="0"/>
                          </a:rPr>
                          <m:t>𝐴</m:t>
                        </m:r>
                        <m:r>
                          <a:rPr lang="en-US" altLang="zh-CN" sz="2800" i="1" dirty="0">
                            <a:latin typeface="Cambria Math" panose="02040503050406030204" pitchFamily="18" charset="0"/>
                            <a:cs typeface="Cambria Math" panose="02040503050406030204" pitchFamily="18" charset="0"/>
                          </a:rPr>
                          <m:t>)</m:t>
                        </m:r>
                      </m:den>
                    </m:f>
                  </m:oMath>
                </a14:m>
                <a:endParaRPr lang="en-US" altLang="zh-CN" sz="1600" dirty="0"/>
              </a:p>
              <a:p>
                <a:endParaRPr lang="en-US" altLang="zh-CN" sz="1600" b="1" dirty="0">
                  <a:solidFill>
                    <a:srgbClr val="FF0000"/>
                  </a:solidFill>
                </a:endParaRPr>
              </a:p>
              <a:p>
                <a:r>
                  <a:rPr lang="zh-CN" altLang="zh-CN" sz="1600" b="1" dirty="0">
                    <a:solidFill>
                      <a:srgbClr val="FF0000"/>
                    </a:solidFill>
                  </a:rPr>
                  <a:t>信息增益率</a:t>
                </a:r>
                <a:r>
                  <a:rPr lang="zh-CN" altLang="zh-CN" sz="1600" dirty="0"/>
                  <a:t>定义为平均互信息与获取</a:t>
                </a:r>
                <a:r>
                  <a:rPr lang="en-US" altLang="zh-CN" sz="1600" dirty="0"/>
                  <a:t>a</a:t>
                </a:r>
                <a:r>
                  <a:rPr lang="zh-CN" altLang="zh-CN" sz="1600" dirty="0"/>
                  <a:t>信息所付出代价的比值</a:t>
                </a:r>
                <a:endParaRPr lang="zh-CN" altLang="zh-CN" sz="1600" dirty="0"/>
              </a:p>
              <a:p>
                <a:endParaRPr lang="en-US" altLang="zh-CN" sz="1600" dirty="0"/>
              </a:p>
              <a:p>
                <a:endParaRPr lang="en-US" altLang="zh-CN" sz="1600" dirty="0"/>
              </a:p>
              <a:p>
                <a:endParaRPr lang="en-US" altLang="zh-CN" sz="1600" dirty="0"/>
              </a:p>
            </p:txBody>
          </p:sp>
        </mc:Choice>
        <mc:Fallback>
          <p:sp>
            <p:nvSpPr>
              <p:cNvPr id="10" name="矩形 9"/>
              <p:cNvSpPr>
                <a:spLocks noRot="1" noChangeAspect="1" noMove="1" noResize="1" noEditPoints="1" noAdjustHandles="1" noChangeArrowheads="1" noChangeShapeType="1" noTextEdit="1"/>
              </p:cNvSpPr>
              <p:nvPr/>
            </p:nvSpPr>
            <p:spPr>
              <a:xfrm>
                <a:off x="587336" y="862789"/>
                <a:ext cx="7864333" cy="4951730"/>
              </a:xfrm>
              <a:prstGeom prst="rect">
                <a:avLst/>
              </a:prstGeom>
              <a:blipFill rotWithShape="1">
                <a:blip r:embed="rId1"/>
                <a:stretch>
                  <a:fillRect l="-8" t="-9" r="6" b="9"/>
                </a:stretch>
              </a:blipFill>
            </p:spPr>
            <p:txBody>
              <a:bodyPr/>
              <a:lstStyle/>
              <a:p>
                <a:r>
                  <a:rPr lang="zh-CN" altLang="en-US">
                    <a:noFill/>
                  </a:rPr>
                  <a:t> </a:t>
                </a:r>
              </a:p>
            </p:txBody>
          </p:sp>
        </mc:Fallback>
      </mc:AlternateContent>
      <p:pic>
        <p:nvPicPr>
          <p:cNvPr id="11" name="27 Imagen"/>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13"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ES" sz="1200" b="1" dirty="0">
                <a:solidFill>
                  <a:schemeClr val="bg1">
                    <a:lumMod val="50000"/>
                  </a:schemeClr>
                </a:solidFill>
                <a:latin typeface="+mn-lt"/>
              </a:rPr>
              <a:t>56</a:t>
            </a:r>
            <a:endParaRPr lang="en-US" altLang="es-ES" sz="1200" b="1" dirty="0">
              <a:solidFill>
                <a:schemeClr val="bg1">
                  <a:lumMod val="50000"/>
                </a:schemeClr>
              </a:solidFill>
              <a:latin typeface="+mn-lt"/>
            </a:endParaRPr>
          </a:p>
        </p:txBody>
      </p:sp>
      <p:pic>
        <p:nvPicPr>
          <p:cNvPr id="14" name="Imagen 27">
            <a:hlinkClick r:id="" action="ppaction://hlinkshowjump?jump=next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Imagen 28">
            <a:hlinkClick r:id="" action="ppaction://hlinkshowjump?jump=previous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fld>
            <a:endParaRPr lang="zh-CN" altLang="en-US" dirty="0"/>
          </a:p>
        </p:txBody>
      </p:sp>
      <p:grpSp>
        <p:nvGrpSpPr>
          <p:cNvPr id="17" name="组合 16"/>
          <p:cNvGrpSpPr/>
          <p:nvPr/>
        </p:nvGrpSpPr>
        <p:grpSpPr>
          <a:xfrm>
            <a:off x="-3387" y="-2439"/>
            <a:ext cx="9149172" cy="716845"/>
            <a:chOff x="-3387" y="190175"/>
            <a:chExt cx="9149172" cy="524649"/>
          </a:xfrm>
        </p:grpSpPr>
        <p:sp>
          <p:nvSpPr>
            <p:cNvPr id="18" name="任意多边形 17"/>
            <p:cNvSpPr/>
            <p:nvPr/>
          </p:nvSpPr>
          <p:spPr>
            <a:xfrm>
              <a:off x="6231369" y="214741"/>
              <a:ext cx="2914416" cy="499443"/>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 name="任意多边形 18"/>
            <p:cNvSpPr/>
            <p:nvPr/>
          </p:nvSpPr>
          <p:spPr>
            <a:xfrm>
              <a:off x="1" y="190175"/>
              <a:ext cx="9143999" cy="506058"/>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0" name="任意多边形 19"/>
            <p:cNvSpPr/>
            <p:nvPr/>
          </p:nvSpPr>
          <p:spPr>
            <a:xfrm>
              <a:off x="-3387" y="190815"/>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21" name="文本框 6"/>
          <p:cNvSpPr txBox="1"/>
          <p:nvPr/>
        </p:nvSpPr>
        <p:spPr>
          <a:xfrm>
            <a:off x="607500" y="177284"/>
            <a:ext cx="1500411" cy="323165"/>
          </a:xfrm>
          <a:prstGeom prst="rect">
            <a:avLst/>
          </a:prstGeom>
          <a:noFill/>
        </p:spPr>
        <p:txBody>
          <a:bodyPr wrap="none" lIns="0" tIns="0" rIns="0" bIns="0" rtlCol="0">
            <a:spAutoFit/>
          </a:bodyPr>
          <a:lstStyle/>
          <a:p>
            <a:r>
              <a:rPr lang="en-US" altLang="zh-CN" sz="2100" b="1" spc="225" dirty="0">
                <a:solidFill>
                  <a:prstClr val="white"/>
                </a:solidFill>
              </a:rPr>
              <a:t>3.2 </a:t>
            </a:r>
            <a:r>
              <a:rPr lang="zh-CN" altLang="en-US" sz="2100" b="1" spc="225" dirty="0">
                <a:solidFill>
                  <a:prstClr val="white"/>
                </a:solidFill>
              </a:rPr>
              <a:t>决策树</a:t>
            </a:r>
            <a:endParaRPr lang="zh-CN" altLang="en-US" sz="2100" b="1" spc="225" dirty="0">
              <a:solidFill>
                <a:prstClr val="white"/>
              </a:solidFill>
            </a:endParaRPr>
          </a:p>
        </p:txBody>
      </p:sp>
      <p:sp>
        <p:nvSpPr>
          <p:cNvPr id="22" name="Freeform 142"/>
          <p:cNvSpPr>
            <a:spLocks noEditPoints="1"/>
          </p:cNvSpPr>
          <p:nvPr/>
        </p:nvSpPr>
        <p:spPr bwMode="auto">
          <a:xfrm>
            <a:off x="126487" y="216716"/>
            <a:ext cx="382471" cy="244300"/>
          </a:xfrm>
          <a:custGeom>
            <a:avLst/>
            <a:gdLst>
              <a:gd name="T0" fmla="*/ 108 w 128"/>
              <a:gd name="T1" fmla="*/ 26 h 88"/>
              <a:gd name="T2" fmla="*/ 75 w 128"/>
              <a:gd name="T3" fmla="*/ 0 h 88"/>
              <a:gd name="T4" fmla="*/ 46 w 128"/>
              <a:gd name="T5" fmla="*/ 15 h 88"/>
              <a:gd name="T6" fmla="*/ 34 w 128"/>
              <a:gd name="T7" fmla="*/ 11 h 88"/>
              <a:gd name="T8" fmla="*/ 15 w 128"/>
              <a:gd name="T9" fmla="*/ 30 h 88"/>
              <a:gd name="T10" fmla="*/ 16 w 128"/>
              <a:gd name="T11" fmla="*/ 35 h 88"/>
              <a:gd name="T12" fmla="*/ 0 w 128"/>
              <a:gd name="T13" fmla="*/ 61 h 88"/>
              <a:gd name="T14" fmla="*/ 27 w 128"/>
              <a:gd name="T15" fmla="*/ 88 h 88"/>
              <a:gd name="T16" fmla="*/ 96 w 128"/>
              <a:gd name="T17" fmla="*/ 88 h 88"/>
              <a:gd name="T18" fmla="*/ 128 w 128"/>
              <a:gd name="T19" fmla="*/ 56 h 88"/>
              <a:gd name="T20" fmla="*/ 108 w 128"/>
              <a:gd name="T21" fmla="*/ 26 h 88"/>
              <a:gd name="T22" fmla="*/ 44 w 128"/>
              <a:gd name="T23" fmla="*/ 50 h 88"/>
              <a:gd name="T24" fmla="*/ 66 w 128"/>
              <a:gd name="T25" fmla="*/ 28 h 88"/>
              <a:gd name="T26" fmla="*/ 80 w 128"/>
              <a:gd name="T27" fmla="*/ 32 h 88"/>
              <a:gd name="T28" fmla="*/ 84 w 128"/>
              <a:gd name="T29" fmla="*/ 28 h 88"/>
              <a:gd name="T30" fmla="*/ 84 w 128"/>
              <a:gd name="T31" fmla="*/ 42 h 88"/>
              <a:gd name="T32" fmla="*/ 70 w 128"/>
              <a:gd name="T33" fmla="*/ 42 h 88"/>
              <a:gd name="T34" fmla="*/ 75 w 128"/>
              <a:gd name="T35" fmla="*/ 37 h 88"/>
              <a:gd name="T36" fmla="*/ 72 w 128"/>
              <a:gd name="T37" fmla="*/ 36 h 88"/>
              <a:gd name="T38" fmla="*/ 66 w 128"/>
              <a:gd name="T39" fmla="*/ 35 h 88"/>
              <a:gd name="T40" fmla="*/ 60 w 128"/>
              <a:gd name="T41" fmla="*/ 36 h 88"/>
              <a:gd name="T42" fmla="*/ 55 w 128"/>
              <a:gd name="T43" fmla="*/ 39 h 88"/>
              <a:gd name="T44" fmla="*/ 52 w 128"/>
              <a:gd name="T45" fmla="*/ 44 h 88"/>
              <a:gd name="T46" fmla="*/ 51 w 128"/>
              <a:gd name="T47" fmla="*/ 50 h 88"/>
              <a:gd name="T48" fmla="*/ 51 w 128"/>
              <a:gd name="T49" fmla="*/ 54 h 88"/>
              <a:gd name="T50" fmla="*/ 44 w 128"/>
              <a:gd name="T51" fmla="*/ 54 h 88"/>
              <a:gd name="T52" fmla="*/ 44 w 128"/>
              <a:gd name="T53" fmla="*/ 50 h 88"/>
              <a:gd name="T54" fmla="*/ 66 w 128"/>
              <a:gd name="T55" fmla="*/ 73 h 88"/>
              <a:gd name="T56" fmla="*/ 53 w 128"/>
              <a:gd name="T57" fmla="*/ 68 h 88"/>
              <a:gd name="T58" fmla="*/ 49 w 128"/>
              <a:gd name="T59" fmla="*/ 73 h 88"/>
              <a:gd name="T60" fmla="*/ 49 w 128"/>
              <a:gd name="T61" fmla="*/ 59 h 88"/>
              <a:gd name="T62" fmla="*/ 62 w 128"/>
              <a:gd name="T63" fmla="*/ 59 h 88"/>
              <a:gd name="T64" fmla="*/ 58 w 128"/>
              <a:gd name="T65" fmla="*/ 64 h 88"/>
              <a:gd name="T66" fmla="*/ 60 w 128"/>
              <a:gd name="T67" fmla="*/ 65 h 88"/>
              <a:gd name="T68" fmla="*/ 66 w 128"/>
              <a:gd name="T69" fmla="*/ 66 h 88"/>
              <a:gd name="T70" fmla="*/ 72 w 128"/>
              <a:gd name="T71" fmla="*/ 65 h 88"/>
              <a:gd name="T72" fmla="*/ 77 w 128"/>
              <a:gd name="T73" fmla="*/ 61 h 88"/>
              <a:gd name="T74" fmla="*/ 81 w 128"/>
              <a:gd name="T75" fmla="*/ 57 h 88"/>
              <a:gd name="T76" fmla="*/ 82 w 128"/>
              <a:gd name="T77" fmla="*/ 50 h 88"/>
              <a:gd name="T78" fmla="*/ 81 w 128"/>
              <a:gd name="T79" fmla="*/ 47 h 88"/>
              <a:gd name="T80" fmla="*/ 89 w 128"/>
              <a:gd name="T81" fmla="*/ 47 h 88"/>
              <a:gd name="T82" fmla="*/ 89 w 128"/>
              <a:gd name="T83" fmla="*/ 50 h 88"/>
              <a:gd name="T84" fmla="*/ 66 w 128"/>
              <a:gd name="T85"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88">
                <a:moveTo>
                  <a:pt x="108" y="26"/>
                </a:moveTo>
                <a:cubicBezTo>
                  <a:pt x="104" y="11"/>
                  <a:pt x="91" y="0"/>
                  <a:pt x="75" y="0"/>
                </a:cubicBezTo>
                <a:cubicBezTo>
                  <a:pt x="63" y="0"/>
                  <a:pt x="52" y="6"/>
                  <a:pt x="46" y="15"/>
                </a:cubicBezTo>
                <a:cubicBezTo>
                  <a:pt x="43" y="13"/>
                  <a:pt x="38" y="11"/>
                  <a:pt x="34" y="11"/>
                </a:cubicBezTo>
                <a:cubicBezTo>
                  <a:pt x="24" y="11"/>
                  <a:pt x="15" y="20"/>
                  <a:pt x="15" y="30"/>
                </a:cubicBezTo>
                <a:cubicBezTo>
                  <a:pt x="15" y="32"/>
                  <a:pt x="16" y="34"/>
                  <a:pt x="16" y="35"/>
                </a:cubicBezTo>
                <a:cubicBezTo>
                  <a:pt x="7" y="40"/>
                  <a:pt x="0" y="49"/>
                  <a:pt x="0" y="61"/>
                </a:cubicBezTo>
                <a:cubicBezTo>
                  <a:pt x="0" y="76"/>
                  <a:pt x="12" y="88"/>
                  <a:pt x="27" y="88"/>
                </a:cubicBezTo>
                <a:cubicBezTo>
                  <a:pt x="96" y="88"/>
                  <a:pt x="96" y="88"/>
                  <a:pt x="96" y="88"/>
                </a:cubicBezTo>
                <a:cubicBezTo>
                  <a:pt x="114" y="88"/>
                  <a:pt x="128" y="74"/>
                  <a:pt x="128" y="56"/>
                </a:cubicBezTo>
                <a:cubicBezTo>
                  <a:pt x="128" y="42"/>
                  <a:pt x="120" y="31"/>
                  <a:pt x="108" y="26"/>
                </a:cubicBezTo>
                <a:close/>
                <a:moveTo>
                  <a:pt x="44" y="50"/>
                </a:moveTo>
                <a:cubicBezTo>
                  <a:pt x="44" y="38"/>
                  <a:pt x="54" y="28"/>
                  <a:pt x="66" y="28"/>
                </a:cubicBezTo>
                <a:cubicBezTo>
                  <a:pt x="71" y="28"/>
                  <a:pt x="76" y="30"/>
                  <a:pt x="80" y="32"/>
                </a:cubicBezTo>
                <a:cubicBezTo>
                  <a:pt x="84" y="28"/>
                  <a:pt x="84" y="28"/>
                  <a:pt x="84" y="28"/>
                </a:cubicBezTo>
                <a:cubicBezTo>
                  <a:pt x="84" y="42"/>
                  <a:pt x="84" y="42"/>
                  <a:pt x="84" y="42"/>
                </a:cubicBezTo>
                <a:cubicBezTo>
                  <a:pt x="70" y="42"/>
                  <a:pt x="70" y="42"/>
                  <a:pt x="70" y="42"/>
                </a:cubicBezTo>
                <a:cubicBezTo>
                  <a:pt x="75" y="37"/>
                  <a:pt x="75" y="37"/>
                  <a:pt x="75" y="37"/>
                </a:cubicBezTo>
                <a:cubicBezTo>
                  <a:pt x="74" y="37"/>
                  <a:pt x="73" y="36"/>
                  <a:pt x="72" y="36"/>
                </a:cubicBezTo>
                <a:cubicBezTo>
                  <a:pt x="70" y="35"/>
                  <a:pt x="68" y="35"/>
                  <a:pt x="66" y="35"/>
                </a:cubicBezTo>
                <a:cubicBezTo>
                  <a:pt x="64" y="35"/>
                  <a:pt x="62" y="35"/>
                  <a:pt x="60" y="36"/>
                </a:cubicBezTo>
                <a:cubicBezTo>
                  <a:pt x="58" y="37"/>
                  <a:pt x="57" y="38"/>
                  <a:pt x="55" y="39"/>
                </a:cubicBezTo>
                <a:cubicBezTo>
                  <a:pt x="54" y="41"/>
                  <a:pt x="53" y="43"/>
                  <a:pt x="52" y="44"/>
                </a:cubicBezTo>
                <a:cubicBezTo>
                  <a:pt x="51" y="46"/>
                  <a:pt x="51" y="48"/>
                  <a:pt x="51" y="50"/>
                </a:cubicBezTo>
                <a:cubicBezTo>
                  <a:pt x="51" y="52"/>
                  <a:pt x="51" y="53"/>
                  <a:pt x="51" y="54"/>
                </a:cubicBezTo>
                <a:cubicBezTo>
                  <a:pt x="44" y="54"/>
                  <a:pt x="44" y="54"/>
                  <a:pt x="44" y="54"/>
                </a:cubicBezTo>
                <a:cubicBezTo>
                  <a:pt x="44" y="53"/>
                  <a:pt x="44" y="52"/>
                  <a:pt x="44" y="50"/>
                </a:cubicBezTo>
                <a:close/>
                <a:moveTo>
                  <a:pt x="66" y="73"/>
                </a:moveTo>
                <a:cubicBezTo>
                  <a:pt x="61" y="73"/>
                  <a:pt x="57" y="71"/>
                  <a:pt x="53" y="68"/>
                </a:cubicBezTo>
                <a:cubicBezTo>
                  <a:pt x="49" y="73"/>
                  <a:pt x="49" y="73"/>
                  <a:pt x="49" y="73"/>
                </a:cubicBezTo>
                <a:cubicBezTo>
                  <a:pt x="49" y="59"/>
                  <a:pt x="49" y="59"/>
                  <a:pt x="49" y="59"/>
                </a:cubicBezTo>
                <a:cubicBezTo>
                  <a:pt x="62" y="59"/>
                  <a:pt x="62" y="59"/>
                  <a:pt x="62" y="59"/>
                </a:cubicBezTo>
                <a:cubicBezTo>
                  <a:pt x="58" y="64"/>
                  <a:pt x="58" y="64"/>
                  <a:pt x="58" y="64"/>
                </a:cubicBezTo>
                <a:cubicBezTo>
                  <a:pt x="59" y="64"/>
                  <a:pt x="59" y="64"/>
                  <a:pt x="60" y="65"/>
                </a:cubicBezTo>
                <a:cubicBezTo>
                  <a:pt x="62" y="66"/>
                  <a:pt x="64" y="66"/>
                  <a:pt x="66" y="66"/>
                </a:cubicBezTo>
                <a:cubicBezTo>
                  <a:pt x="68" y="66"/>
                  <a:pt x="70" y="66"/>
                  <a:pt x="72" y="65"/>
                </a:cubicBezTo>
                <a:cubicBezTo>
                  <a:pt x="74" y="64"/>
                  <a:pt x="76" y="63"/>
                  <a:pt x="77" y="61"/>
                </a:cubicBezTo>
                <a:cubicBezTo>
                  <a:pt x="79" y="60"/>
                  <a:pt x="80" y="58"/>
                  <a:pt x="81" y="57"/>
                </a:cubicBezTo>
                <a:cubicBezTo>
                  <a:pt x="82" y="55"/>
                  <a:pt x="82" y="53"/>
                  <a:pt x="82" y="50"/>
                </a:cubicBezTo>
                <a:cubicBezTo>
                  <a:pt x="82" y="49"/>
                  <a:pt x="82" y="48"/>
                  <a:pt x="81" y="47"/>
                </a:cubicBezTo>
                <a:cubicBezTo>
                  <a:pt x="89" y="47"/>
                  <a:pt x="89" y="47"/>
                  <a:pt x="89" y="47"/>
                </a:cubicBezTo>
                <a:cubicBezTo>
                  <a:pt x="89" y="48"/>
                  <a:pt x="89" y="49"/>
                  <a:pt x="89" y="50"/>
                </a:cubicBezTo>
                <a:cubicBezTo>
                  <a:pt x="89" y="63"/>
                  <a:pt x="79" y="73"/>
                  <a:pt x="66" y="7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4"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5"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6"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7"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8"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9"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0"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1"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2"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3"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4"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7"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8"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9"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0"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1"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2"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3"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4"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5"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6"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7"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8"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1"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2"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3"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4"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5"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6"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7"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8"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9"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0"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1"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2"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3"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4"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5"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6"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7"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0"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1"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2" name="文本框 27"/>
          <p:cNvSpPr txBox="1"/>
          <p:nvPr/>
        </p:nvSpPr>
        <p:spPr>
          <a:xfrm>
            <a:off x="6630203" y="234392"/>
            <a:ext cx="1101584" cy="300082"/>
          </a:xfrm>
          <a:prstGeom prst="rect">
            <a:avLst/>
          </a:prstGeom>
          <a:noFill/>
        </p:spPr>
        <p:txBody>
          <a:bodyPr wrap="none" rtlCol="0">
            <a:spAutoFit/>
          </a:bodyPr>
          <a:lstStyle/>
          <a:p>
            <a:r>
              <a:rPr lang="zh-CN" altLang="en-US" sz="1350" dirty="0">
                <a:solidFill>
                  <a:prstClr val="white"/>
                </a:solidFill>
              </a:rPr>
              <a:t>第三章 分类</a:t>
            </a:r>
            <a:endParaRPr lang="zh-CN" altLang="en-US" sz="1350" dirty="0">
              <a:solidFill>
                <a:prstClr val="white"/>
              </a:solidFill>
            </a:endParaRPr>
          </a:p>
        </p:txBody>
      </p:sp>
      <p:sp>
        <p:nvSpPr>
          <p:cNvPr id="7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4"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0" name="Rectangle 1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1" name="Rectangle 12"/>
          <p:cNvSpPr>
            <a:spLocks noChangeArrowheads="1"/>
          </p:cNvSpPr>
          <p:nvPr/>
        </p:nvSpPr>
        <p:spPr bwMode="auto">
          <a:xfrm>
            <a:off x="0" y="6572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矩形 8"/>
          <p:cNvSpPr/>
          <p:nvPr/>
        </p:nvSpPr>
        <p:spPr>
          <a:xfrm>
            <a:off x="-4558" y="6123213"/>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2308F32-F09A-4344-B65D-3757FEAF56BD}" type="slidenum">
              <a:rPr lang="zh-CN" altLang="en-US" smtClean="0"/>
            </a:fld>
            <a:endParaRPr lang="zh-CN" altLang="en-US"/>
          </a:p>
        </p:txBody>
      </p:sp>
      <p:sp>
        <p:nvSpPr>
          <p:cNvPr id="3"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4"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5"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6"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7"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8" name="矩形 7"/>
          <p:cNvSpPr/>
          <p:nvPr/>
        </p:nvSpPr>
        <p:spPr>
          <a:xfrm>
            <a:off x="0" y="6669360"/>
            <a:ext cx="9144000" cy="18864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矩形 9"/>
          <p:cNvSpPr/>
          <p:nvPr/>
        </p:nvSpPr>
        <p:spPr>
          <a:xfrm>
            <a:off x="587336" y="862789"/>
            <a:ext cx="7864333" cy="2947035"/>
          </a:xfrm>
          <a:prstGeom prst="rect">
            <a:avLst/>
          </a:prstGeom>
        </p:spPr>
        <p:txBody>
          <a:bodyPr wrap="square">
            <a:spAutoFit/>
          </a:bodyPr>
          <a:lstStyle/>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Char char="n"/>
              <a:defRPr/>
            </a:pPr>
            <a:r>
              <a:rPr kumimoji="0" lang="zh-CN" altLang="en-US" sz="2400" b="0"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cs typeface="+mn-cs"/>
              </a:rPr>
              <a:t>信息增益趋向于选择具有大量值的属性, 比如针对product_ID这个充当唯一标识的属性,很容易导致大量划分,每个只包含一个分组,每个划分都是纯的</a:t>
            </a:r>
            <a:r>
              <a:rPr kumimoji="0" lang="en-US" altLang="zh-CN" sz="2400" b="0"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cs typeface="+mn-cs"/>
              </a:rPr>
              <a:t>, </a:t>
            </a:r>
            <a:r>
              <a:rPr kumimoji="0" lang="zh-CN" altLang="en-US" sz="2400" b="0"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cs typeface="+mn-cs"/>
              </a:rPr>
              <a:t>这种划分对于分类没用</a:t>
            </a:r>
            <a:endParaRPr kumimoji="0" lang="zh-CN" altLang="en-US" sz="2400" b="0"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Char char="n"/>
              <a:defRPr/>
            </a:pPr>
            <a:endParaRPr kumimoji="0" lang="zh-CN" altLang="en-US" sz="2400" b="0"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Char char="n"/>
              <a:defRPr/>
            </a:pPr>
            <a:r>
              <a:rPr kumimoji="0" lang="zh-CN" altLang="en-US" sz="2400" b="0"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cs typeface="+mn-cs"/>
              </a:rPr>
              <a:t>增益率的引入:使用分裂信息值将信息增益规范化</a:t>
            </a:r>
            <a:endParaRPr lang="en-US" altLang="zh-CN" sz="1600" dirty="0"/>
          </a:p>
          <a:p>
            <a:endParaRPr lang="en-US" altLang="zh-CN" sz="1600" dirty="0"/>
          </a:p>
          <a:p>
            <a:endParaRPr lang="en-US" altLang="zh-CN" sz="1600" dirty="0"/>
          </a:p>
        </p:txBody>
      </p:sp>
      <p:pic>
        <p:nvPicPr>
          <p:cNvPr id="11" name="27 Imagen"/>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13"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ES" sz="1200" b="1" dirty="0">
                <a:solidFill>
                  <a:schemeClr val="bg1">
                    <a:lumMod val="50000"/>
                  </a:schemeClr>
                </a:solidFill>
                <a:latin typeface="+mn-lt"/>
              </a:rPr>
              <a:t>56</a:t>
            </a:r>
            <a:endParaRPr lang="en-US" altLang="es-ES" sz="1200" b="1" dirty="0">
              <a:solidFill>
                <a:schemeClr val="bg1">
                  <a:lumMod val="50000"/>
                </a:schemeClr>
              </a:solidFill>
              <a:latin typeface="+mn-lt"/>
            </a:endParaRPr>
          </a:p>
        </p:txBody>
      </p:sp>
      <p:pic>
        <p:nvPicPr>
          <p:cNvPr id="14" name="Imagen 27">
            <a:hlinkClick r:id="" action="ppaction://hlinkshowjump?jump=next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Imagen 28">
            <a:hlinkClick r:id="" action="ppaction://hlinkshowjump?jump=previous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fld>
            <a:endParaRPr lang="zh-CN" altLang="en-US" dirty="0"/>
          </a:p>
        </p:txBody>
      </p:sp>
      <p:grpSp>
        <p:nvGrpSpPr>
          <p:cNvPr id="17" name="组合 16"/>
          <p:cNvGrpSpPr/>
          <p:nvPr/>
        </p:nvGrpSpPr>
        <p:grpSpPr>
          <a:xfrm>
            <a:off x="-3387" y="-2439"/>
            <a:ext cx="9149172" cy="716845"/>
            <a:chOff x="-3387" y="190175"/>
            <a:chExt cx="9149172" cy="524649"/>
          </a:xfrm>
        </p:grpSpPr>
        <p:sp>
          <p:nvSpPr>
            <p:cNvPr id="18" name="任意多边形 17"/>
            <p:cNvSpPr/>
            <p:nvPr/>
          </p:nvSpPr>
          <p:spPr>
            <a:xfrm>
              <a:off x="6231369" y="214741"/>
              <a:ext cx="2914416" cy="499443"/>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 name="任意多边形 18"/>
            <p:cNvSpPr/>
            <p:nvPr/>
          </p:nvSpPr>
          <p:spPr>
            <a:xfrm>
              <a:off x="1" y="190175"/>
              <a:ext cx="9143999" cy="506058"/>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0" name="任意多边形 19"/>
            <p:cNvSpPr/>
            <p:nvPr/>
          </p:nvSpPr>
          <p:spPr>
            <a:xfrm>
              <a:off x="-3387" y="190815"/>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21" name="文本框 6"/>
          <p:cNvSpPr txBox="1"/>
          <p:nvPr/>
        </p:nvSpPr>
        <p:spPr>
          <a:xfrm>
            <a:off x="607500" y="177284"/>
            <a:ext cx="1500411" cy="323165"/>
          </a:xfrm>
          <a:prstGeom prst="rect">
            <a:avLst/>
          </a:prstGeom>
          <a:noFill/>
        </p:spPr>
        <p:txBody>
          <a:bodyPr wrap="none" lIns="0" tIns="0" rIns="0" bIns="0" rtlCol="0">
            <a:spAutoFit/>
          </a:bodyPr>
          <a:lstStyle/>
          <a:p>
            <a:r>
              <a:rPr lang="en-US" altLang="zh-CN" sz="2100" b="1" spc="225" dirty="0">
                <a:solidFill>
                  <a:prstClr val="white"/>
                </a:solidFill>
              </a:rPr>
              <a:t>3.2 </a:t>
            </a:r>
            <a:r>
              <a:rPr lang="zh-CN" altLang="en-US" sz="2100" b="1" spc="225" dirty="0">
                <a:solidFill>
                  <a:prstClr val="white"/>
                </a:solidFill>
              </a:rPr>
              <a:t>决策树</a:t>
            </a:r>
            <a:endParaRPr lang="zh-CN" altLang="en-US" sz="2100" b="1" spc="225" dirty="0">
              <a:solidFill>
                <a:prstClr val="white"/>
              </a:solidFill>
            </a:endParaRPr>
          </a:p>
        </p:txBody>
      </p:sp>
      <p:sp>
        <p:nvSpPr>
          <p:cNvPr id="22" name="Freeform 142"/>
          <p:cNvSpPr>
            <a:spLocks noEditPoints="1"/>
          </p:cNvSpPr>
          <p:nvPr/>
        </p:nvSpPr>
        <p:spPr bwMode="auto">
          <a:xfrm>
            <a:off x="126487" y="216716"/>
            <a:ext cx="382471" cy="244300"/>
          </a:xfrm>
          <a:custGeom>
            <a:avLst/>
            <a:gdLst>
              <a:gd name="T0" fmla="*/ 108 w 128"/>
              <a:gd name="T1" fmla="*/ 26 h 88"/>
              <a:gd name="T2" fmla="*/ 75 w 128"/>
              <a:gd name="T3" fmla="*/ 0 h 88"/>
              <a:gd name="T4" fmla="*/ 46 w 128"/>
              <a:gd name="T5" fmla="*/ 15 h 88"/>
              <a:gd name="T6" fmla="*/ 34 w 128"/>
              <a:gd name="T7" fmla="*/ 11 h 88"/>
              <a:gd name="T8" fmla="*/ 15 w 128"/>
              <a:gd name="T9" fmla="*/ 30 h 88"/>
              <a:gd name="T10" fmla="*/ 16 w 128"/>
              <a:gd name="T11" fmla="*/ 35 h 88"/>
              <a:gd name="T12" fmla="*/ 0 w 128"/>
              <a:gd name="T13" fmla="*/ 61 h 88"/>
              <a:gd name="T14" fmla="*/ 27 w 128"/>
              <a:gd name="T15" fmla="*/ 88 h 88"/>
              <a:gd name="T16" fmla="*/ 96 w 128"/>
              <a:gd name="T17" fmla="*/ 88 h 88"/>
              <a:gd name="T18" fmla="*/ 128 w 128"/>
              <a:gd name="T19" fmla="*/ 56 h 88"/>
              <a:gd name="T20" fmla="*/ 108 w 128"/>
              <a:gd name="T21" fmla="*/ 26 h 88"/>
              <a:gd name="T22" fmla="*/ 44 w 128"/>
              <a:gd name="T23" fmla="*/ 50 h 88"/>
              <a:gd name="T24" fmla="*/ 66 w 128"/>
              <a:gd name="T25" fmla="*/ 28 h 88"/>
              <a:gd name="T26" fmla="*/ 80 w 128"/>
              <a:gd name="T27" fmla="*/ 32 h 88"/>
              <a:gd name="T28" fmla="*/ 84 w 128"/>
              <a:gd name="T29" fmla="*/ 28 h 88"/>
              <a:gd name="T30" fmla="*/ 84 w 128"/>
              <a:gd name="T31" fmla="*/ 42 h 88"/>
              <a:gd name="T32" fmla="*/ 70 w 128"/>
              <a:gd name="T33" fmla="*/ 42 h 88"/>
              <a:gd name="T34" fmla="*/ 75 w 128"/>
              <a:gd name="T35" fmla="*/ 37 h 88"/>
              <a:gd name="T36" fmla="*/ 72 w 128"/>
              <a:gd name="T37" fmla="*/ 36 h 88"/>
              <a:gd name="T38" fmla="*/ 66 w 128"/>
              <a:gd name="T39" fmla="*/ 35 h 88"/>
              <a:gd name="T40" fmla="*/ 60 w 128"/>
              <a:gd name="T41" fmla="*/ 36 h 88"/>
              <a:gd name="T42" fmla="*/ 55 w 128"/>
              <a:gd name="T43" fmla="*/ 39 h 88"/>
              <a:gd name="T44" fmla="*/ 52 w 128"/>
              <a:gd name="T45" fmla="*/ 44 h 88"/>
              <a:gd name="T46" fmla="*/ 51 w 128"/>
              <a:gd name="T47" fmla="*/ 50 h 88"/>
              <a:gd name="T48" fmla="*/ 51 w 128"/>
              <a:gd name="T49" fmla="*/ 54 h 88"/>
              <a:gd name="T50" fmla="*/ 44 w 128"/>
              <a:gd name="T51" fmla="*/ 54 h 88"/>
              <a:gd name="T52" fmla="*/ 44 w 128"/>
              <a:gd name="T53" fmla="*/ 50 h 88"/>
              <a:gd name="T54" fmla="*/ 66 w 128"/>
              <a:gd name="T55" fmla="*/ 73 h 88"/>
              <a:gd name="T56" fmla="*/ 53 w 128"/>
              <a:gd name="T57" fmla="*/ 68 h 88"/>
              <a:gd name="T58" fmla="*/ 49 w 128"/>
              <a:gd name="T59" fmla="*/ 73 h 88"/>
              <a:gd name="T60" fmla="*/ 49 w 128"/>
              <a:gd name="T61" fmla="*/ 59 h 88"/>
              <a:gd name="T62" fmla="*/ 62 w 128"/>
              <a:gd name="T63" fmla="*/ 59 h 88"/>
              <a:gd name="T64" fmla="*/ 58 w 128"/>
              <a:gd name="T65" fmla="*/ 64 h 88"/>
              <a:gd name="T66" fmla="*/ 60 w 128"/>
              <a:gd name="T67" fmla="*/ 65 h 88"/>
              <a:gd name="T68" fmla="*/ 66 w 128"/>
              <a:gd name="T69" fmla="*/ 66 h 88"/>
              <a:gd name="T70" fmla="*/ 72 w 128"/>
              <a:gd name="T71" fmla="*/ 65 h 88"/>
              <a:gd name="T72" fmla="*/ 77 w 128"/>
              <a:gd name="T73" fmla="*/ 61 h 88"/>
              <a:gd name="T74" fmla="*/ 81 w 128"/>
              <a:gd name="T75" fmla="*/ 57 h 88"/>
              <a:gd name="T76" fmla="*/ 82 w 128"/>
              <a:gd name="T77" fmla="*/ 50 h 88"/>
              <a:gd name="T78" fmla="*/ 81 w 128"/>
              <a:gd name="T79" fmla="*/ 47 h 88"/>
              <a:gd name="T80" fmla="*/ 89 w 128"/>
              <a:gd name="T81" fmla="*/ 47 h 88"/>
              <a:gd name="T82" fmla="*/ 89 w 128"/>
              <a:gd name="T83" fmla="*/ 50 h 88"/>
              <a:gd name="T84" fmla="*/ 66 w 128"/>
              <a:gd name="T85"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88">
                <a:moveTo>
                  <a:pt x="108" y="26"/>
                </a:moveTo>
                <a:cubicBezTo>
                  <a:pt x="104" y="11"/>
                  <a:pt x="91" y="0"/>
                  <a:pt x="75" y="0"/>
                </a:cubicBezTo>
                <a:cubicBezTo>
                  <a:pt x="63" y="0"/>
                  <a:pt x="52" y="6"/>
                  <a:pt x="46" y="15"/>
                </a:cubicBezTo>
                <a:cubicBezTo>
                  <a:pt x="43" y="13"/>
                  <a:pt x="38" y="11"/>
                  <a:pt x="34" y="11"/>
                </a:cubicBezTo>
                <a:cubicBezTo>
                  <a:pt x="24" y="11"/>
                  <a:pt x="15" y="20"/>
                  <a:pt x="15" y="30"/>
                </a:cubicBezTo>
                <a:cubicBezTo>
                  <a:pt x="15" y="32"/>
                  <a:pt x="16" y="34"/>
                  <a:pt x="16" y="35"/>
                </a:cubicBezTo>
                <a:cubicBezTo>
                  <a:pt x="7" y="40"/>
                  <a:pt x="0" y="49"/>
                  <a:pt x="0" y="61"/>
                </a:cubicBezTo>
                <a:cubicBezTo>
                  <a:pt x="0" y="76"/>
                  <a:pt x="12" y="88"/>
                  <a:pt x="27" y="88"/>
                </a:cubicBezTo>
                <a:cubicBezTo>
                  <a:pt x="96" y="88"/>
                  <a:pt x="96" y="88"/>
                  <a:pt x="96" y="88"/>
                </a:cubicBezTo>
                <a:cubicBezTo>
                  <a:pt x="114" y="88"/>
                  <a:pt x="128" y="74"/>
                  <a:pt x="128" y="56"/>
                </a:cubicBezTo>
                <a:cubicBezTo>
                  <a:pt x="128" y="42"/>
                  <a:pt x="120" y="31"/>
                  <a:pt x="108" y="26"/>
                </a:cubicBezTo>
                <a:close/>
                <a:moveTo>
                  <a:pt x="44" y="50"/>
                </a:moveTo>
                <a:cubicBezTo>
                  <a:pt x="44" y="38"/>
                  <a:pt x="54" y="28"/>
                  <a:pt x="66" y="28"/>
                </a:cubicBezTo>
                <a:cubicBezTo>
                  <a:pt x="71" y="28"/>
                  <a:pt x="76" y="30"/>
                  <a:pt x="80" y="32"/>
                </a:cubicBezTo>
                <a:cubicBezTo>
                  <a:pt x="84" y="28"/>
                  <a:pt x="84" y="28"/>
                  <a:pt x="84" y="28"/>
                </a:cubicBezTo>
                <a:cubicBezTo>
                  <a:pt x="84" y="42"/>
                  <a:pt x="84" y="42"/>
                  <a:pt x="84" y="42"/>
                </a:cubicBezTo>
                <a:cubicBezTo>
                  <a:pt x="70" y="42"/>
                  <a:pt x="70" y="42"/>
                  <a:pt x="70" y="42"/>
                </a:cubicBezTo>
                <a:cubicBezTo>
                  <a:pt x="75" y="37"/>
                  <a:pt x="75" y="37"/>
                  <a:pt x="75" y="37"/>
                </a:cubicBezTo>
                <a:cubicBezTo>
                  <a:pt x="74" y="37"/>
                  <a:pt x="73" y="36"/>
                  <a:pt x="72" y="36"/>
                </a:cubicBezTo>
                <a:cubicBezTo>
                  <a:pt x="70" y="35"/>
                  <a:pt x="68" y="35"/>
                  <a:pt x="66" y="35"/>
                </a:cubicBezTo>
                <a:cubicBezTo>
                  <a:pt x="64" y="35"/>
                  <a:pt x="62" y="35"/>
                  <a:pt x="60" y="36"/>
                </a:cubicBezTo>
                <a:cubicBezTo>
                  <a:pt x="58" y="37"/>
                  <a:pt x="57" y="38"/>
                  <a:pt x="55" y="39"/>
                </a:cubicBezTo>
                <a:cubicBezTo>
                  <a:pt x="54" y="41"/>
                  <a:pt x="53" y="43"/>
                  <a:pt x="52" y="44"/>
                </a:cubicBezTo>
                <a:cubicBezTo>
                  <a:pt x="51" y="46"/>
                  <a:pt x="51" y="48"/>
                  <a:pt x="51" y="50"/>
                </a:cubicBezTo>
                <a:cubicBezTo>
                  <a:pt x="51" y="52"/>
                  <a:pt x="51" y="53"/>
                  <a:pt x="51" y="54"/>
                </a:cubicBezTo>
                <a:cubicBezTo>
                  <a:pt x="44" y="54"/>
                  <a:pt x="44" y="54"/>
                  <a:pt x="44" y="54"/>
                </a:cubicBezTo>
                <a:cubicBezTo>
                  <a:pt x="44" y="53"/>
                  <a:pt x="44" y="52"/>
                  <a:pt x="44" y="50"/>
                </a:cubicBezTo>
                <a:close/>
                <a:moveTo>
                  <a:pt x="66" y="73"/>
                </a:moveTo>
                <a:cubicBezTo>
                  <a:pt x="61" y="73"/>
                  <a:pt x="57" y="71"/>
                  <a:pt x="53" y="68"/>
                </a:cubicBezTo>
                <a:cubicBezTo>
                  <a:pt x="49" y="73"/>
                  <a:pt x="49" y="73"/>
                  <a:pt x="49" y="73"/>
                </a:cubicBezTo>
                <a:cubicBezTo>
                  <a:pt x="49" y="59"/>
                  <a:pt x="49" y="59"/>
                  <a:pt x="49" y="59"/>
                </a:cubicBezTo>
                <a:cubicBezTo>
                  <a:pt x="62" y="59"/>
                  <a:pt x="62" y="59"/>
                  <a:pt x="62" y="59"/>
                </a:cubicBezTo>
                <a:cubicBezTo>
                  <a:pt x="58" y="64"/>
                  <a:pt x="58" y="64"/>
                  <a:pt x="58" y="64"/>
                </a:cubicBezTo>
                <a:cubicBezTo>
                  <a:pt x="59" y="64"/>
                  <a:pt x="59" y="64"/>
                  <a:pt x="60" y="65"/>
                </a:cubicBezTo>
                <a:cubicBezTo>
                  <a:pt x="62" y="66"/>
                  <a:pt x="64" y="66"/>
                  <a:pt x="66" y="66"/>
                </a:cubicBezTo>
                <a:cubicBezTo>
                  <a:pt x="68" y="66"/>
                  <a:pt x="70" y="66"/>
                  <a:pt x="72" y="65"/>
                </a:cubicBezTo>
                <a:cubicBezTo>
                  <a:pt x="74" y="64"/>
                  <a:pt x="76" y="63"/>
                  <a:pt x="77" y="61"/>
                </a:cubicBezTo>
                <a:cubicBezTo>
                  <a:pt x="79" y="60"/>
                  <a:pt x="80" y="58"/>
                  <a:pt x="81" y="57"/>
                </a:cubicBezTo>
                <a:cubicBezTo>
                  <a:pt x="82" y="55"/>
                  <a:pt x="82" y="53"/>
                  <a:pt x="82" y="50"/>
                </a:cubicBezTo>
                <a:cubicBezTo>
                  <a:pt x="82" y="49"/>
                  <a:pt x="82" y="48"/>
                  <a:pt x="81" y="47"/>
                </a:cubicBezTo>
                <a:cubicBezTo>
                  <a:pt x="89" y="47"/>
                  <a:pt x="89" y="47"/>
                  <a:pt x="89" y="47"/>
                </a:cubicBezTo>
                <a:cubicBezTo>
                  <a:pt x="89" y="48"/>
                  <a:pt x="89" y="49"/>
                  <a:pt x="89" y="50"/>
                </a:cubicBezTo>
                <a:cubicBezTo>
                  <a:pt x="89" y="63"/>
                  <a:pt x="79" y="73"/>
                  <a:pt x="66" y="7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4"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5"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6"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7"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8"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9"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0"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1"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2"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3"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4"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7"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8"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9"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0"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1"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2"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3"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4"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5"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6"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7"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8"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1"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2"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3"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4"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5"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6"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7"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8"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9"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0"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1"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2"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3"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4"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5"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6"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7"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0"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1"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2" name="文本框 27"/>
          <p:cNvSpPr txBox="1"/>
          <p:nvPr/>
        </p:nvSpPr>
        <p:spPr>
          <a:xfrm>
            <a:off x="6630203" y="234392"/>
            <a:ext cx="1101584" cy="300082"/>
          </a:xfrm>
          <a:prstGeom prst="rect">
            <a:avLst/>
          </a:prstGeom>
          <a:noFill/>
        </p:spPr>
        <p:txBody>
          <a:bodyPr wrap="none" rtlCol="0">
            <a:spAutoFit/>
          </a:bodyPr>
          <a:lstStyle/>
          <a:p>
            <a:r>
              <a:rPr lang="zh-CN" altLang="en-US" sz="1350" dirty="0">
                <a:solidFill>
                  <a:prstClr val="white"/>
                </a:solidFill>
              </a:rPr>
              <a:t>第三章 分类</a:t>
            </a:r>
            <a:endParaRPr lang="zh-CN" altLang="en-US" sz="1350" dirty="0">
              <a:solidFill>
                <a:prstClr val="white"/>
              </a:solidFill>
            </a:endParaRPr>
          </a:p>
        </p:txBody>
      </p:sp>
      <p:sp>
        <p:nvSpPr>
          <p:cNvPr id="7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4"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0" name="Rectangle 1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1" name="Rectangle 12"/>
          <p:cNvSpPr>
            <a:spLocks noChangeArrowheads="1"/>
          </p:cNvSpPr>
          <p:nvPr/>
        </p:nvSpPr>
        <p:spPr bwMode="auto">
          <a:xfrm>
            <a:off x="0" y="6572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矩形 8"/>
          <p:cNvSpPr/>
          <p:nvPr/>
        </p:nvSpPr>
        <p:spPr>
          <a:xfrm>
            <a:off x="-4558" y="6123213"/>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2308F32-F09A-4344-B65D-3757FEAF56BD}" type="slidenum">
              <a:rPr lang="zh-CN" altLang="en-US" smtClean="0"/>
            </a:fld>
            <a:endParaRPr lang="zh-CN" altLang="en-US"/>
          </a:p>
        </p:txBody>
      </p:sp>
      <p:sp>
        <p:nvSpPr>
          <p:cNvPr id="3"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4"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5"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6"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7"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8"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9"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10" name="矩形 9"/>
          <p:cNvSpPr/>
          <p:nvPr/>
        </p:nvSpPr>
        <p:spPr>
          <a:xfrm>
            <a:off x="0" y="6669360"/>
            <a:ext cx="9144000" cy="18864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矩形 11"/>
          <p:cNvSpPr/>
          <p:nvPr/>
        </p:nvSpPr>
        <p:spPr>
          <a:xfrm>
            <a:off x="508958" y="1058732"/>
            <a:ext cx="7864333" cy="2800767"/>
          </a:xfrm>
          <a:prstGeom prst="rect">
            <a:avLst/>
          </a:prstGeom>
        </p:spPr>
        <p:txBody>
          <a:bodyPr wrap="square">
            <a:spAutoFit/>
          </a:bodyPr>
          <a:lstStyle/>
          <a:p>
            <a:r>
              <a:rPr lang="zh-CN" altLang="en-US" sz="1600" dirty="0">
                <a:ea typeface="宋体" panose="02010600030101010101" pitchFamily="2" charset="-122"/>
              </a:rPr>
              <a:t> 顾客数据库类标记的训练元组</a:t>
            </a:r>
            <a:endParaRPr lang="en-US" altLang="zh-CN" sz="1600" dirty="0"/>
          </a:p>
          <a:p>
            <a:endParaRPr lang="en-US" altLang="zh-CN" sz="1600" dirty="0"/>
          </a:p>
          <a:p>
            <a:endParaRPr lang="en-US" altLang="zh-CN" sz="1600" dirty="0"/>
          </a:p>
          <a:p>
            <a:r>
              <a:rPr lang="en-US" altLang="zh-CN" sz="1600" dirty="0"/>
              <a:t>        </a:t>
            </a:r>
            <a:endParaRPr lang="en-US" altLang="zh-CN" sz="1600" dirty="0"/>
          </a:p>
          <a:p>
            <a:endParaRPr lang="en-US" altLang="zh-CN" sz="1600" dirty="0"/>
          </a:p>
          <a:p>
            <a:endParaRPr lang="en-US" altLang="zh-CN" sz="1600" dirty="0"/>
          </a:p>
          <a:p>
            <a:endParaRPr lang="en-US" altLang="zh-CN" sz="1600" dirty="0"/>
          </a:p>
          <a:p>
            <a:endParaRPr lang="zh-CN" altLang="zh-CN" sz="1600" dirty="0"/>
          </a:p>
          <a:p>
            <a:endParaRPr lang="zh-CN" altLang="zh-CN" sz="1600" dirty="0"/>
          </a:p>
          <a:p>
            <a:endParaRPr lang="en-US" altLang="zh-CN" sz="1600" dirty="0"/>
          </a:p>
          <a:p>
            <a:endParaRPr lang="en-US" altLang="zh-CN" sz="1600" dirty="0"/>
          </a:p>
        </p:txBody>
      </p:sp>
      <p:pic>
        <p:nvPicPr>
          <p:cNvPr id="13" name="27 Imagen"/>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15"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ES" sz="1200" b="1" dirty="0">
                <a:solidFill>
                  <a:schemeClr val="bg1">
                    <a:lumMod val="50000"/>
                  </a:schemeClr>
                </a:solidFill>
                <a:latin typeface="+mn-lt"/>
              </a:rPr>
              <a:t>56</a:t>
            </a:r>
            <a:endParaRPr lang="en-US" altLang="es-ES" sz="1200" b="1" dirty="0">
              <a:solidFill>
                <a:schemeClr val="bg1">
                  <a:lumMod val="50000"/>
                </a:schemeClr>
              </a:solidFill>
              <a:latin typeface="+mn-lt"/>
            </a:endParaRPr>
          </a:p>
        </p:txBody>
      </p:sp>
      <p:pic>
        <p:nvPicPr>
          <p:cNvPr id="16" name="Imagen 27">
            <a:hlinkClick r:id="" action="ppaction://hlinkshowjump?jump=next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Imagen 28">
            <a:hlinkClick r:id="" action="ppaction://hlinkshowjump?jump=previous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21</a:t>
            </a:r>
            <a:endParaRPr lang="zh-CN" altLang="en-US" dirty="0"/>
          </a:p>
        </p:txBody>
      </p:sp>
      <p:grpSp>
        <p:nvGrpSpPr>
          <p:cNvPr id="19" name="组合 18"/>
          <p:cNvGrpSpPr/>
          <p:nvPr/>
        </p:nvGrpSpPr>
        <p:grpSpPr>
          <a:xfrm>
            <a:off x="-3387" y="-2439"/>
            <a:ext cx="9149172" cy="716845"/>
            <a:chOff x="-3387" y="190175"/>
            <a:chExt cx="9149172" cy="524649"/>
          </a:xfrm>
        </p:grpSpPr>
        <p:sp>
          <p:nvSpPr>
            <p:cNvPr id="20" name="任意多边形 19"/>
            <p:cNvSpPr/>
            <p:nvPr/>
          </p:nvSpPr>
          <p:spPr>
            <a:xfrm>
              <a:off x="6231369" y="214741"/>
              <a:ext cx="2914416" cy="499443"/>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1" name="任意多边形 20"/>
            <p:cNvSpPr/>
            <p:nvPr/>
          </p:nvSpPr>
          <p:spPr>
            <a:xfrm>
              <a:off x="1" y="190175"/>
              <a:ext cx="9143999" cy="506058"/>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 name="任意多边形 21"/>
            <p:cNvSpPr/>
            <p:nvPr/>
          </p:nvSpPr>
          <p:spPr>
            <a:xfrm>
              <a:off x="-3387" y="190815"/>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23" name="文本框 6"/>
          <p:cNvSpPr txBox="1"/>
          <p:nvPr/>
        </p:nvSpPr>
        <p:spPr>
          <a:xfrm>
            <a:off x="607500" y="177284"/>
            <a:ext cx="1500411" cy="323165"/>
          </a:xfrm>
          <a:prstGeom prst="rect">
            <a:avLst/>
          </a:prstGeom>
          <a:noFill/>
        </p:spPr>
        <p:txBody>
          <a:bodyPr wrap="none" lIns="0" tIns="0" rIns="0" bIns="0" rtlCol="0">
            <a:spAutoFit/>
          </a:bodyPr>
          <a:lstStyle/>
          <a:p>
            <a:r>
              <a:rPr lang="en-US" altLang="zh-CN" sz="2100" b="1" spc="225" dirty="0">
                <a:solidFill>
                  <a:prstClr val="white"/>
                </a:solidFill>
              </a:rPr>
              <a:t>3.2 </a:t>
            </a:r>
            <a:r>
              <a:rPr lang="zh-CN" altLang="en-US" sz="2100" b="1" spc="225" dirty="0">
                <a:solidFill>
                  <a:prstClr val="white"/>
                </a:solidFill>
              </a:rPr>
              <a:t>决策树</a:t>
            </a:r>
            <a:endParaRPr lang="zh-CN" altLang="en-US" sz="2100" b="1" spc="225" dirty="0">
              <a:solidFill>
                <a:prstClr val="white"/>
              </a:solidFill>
            </a:endParaRPr>
          </a:p>
        </p:txBody>
      </p:sp>
      <p:sp>
        <p:nvSpPr>
          <p:cNvPr id="24" name="Freeform 142"/>
          <p:cNvSpPr>
            <a:spLocks noEditPoints="1"/>
          </p:cNvSpPr>
          <p:nvPr/>
        </p:nvSpPr>
        <p:spPr bwMode="auto">
          <a:xfrm>
            <a:off x="126487" y="216716"/>
            <a:ext cx="382471" cy="244300"/>
          </a:xfrm>
          <a:custGeom>
            <a:avLst/>
            <a:gdLst>
              <a:gd name="T0" fmla="*/ 108 w 128"/>
              <a:gd name="T1" fmla="*/ 26 h 88"/>
              <a:gd name="T2" fmla="*/ 75 w 128"/>
              <a:gd name="T3" fmla="*/ 0 h 88"/>
              <a:gd name="T4" fmla="*/ 46 w 128"/>
              <a:gd name="T5" fmla="*/ 15 h 88"/>
              <a:gd name="T6" fmla="*/ 34 w 128"/>
              <a:gd name="T7" fmla="*/ 11 h 88"/>
              <a:gd name="T8" fmla="*/ 15 w 128"/>
              <a:gd name="T9" fmla="*/ 30 h 88"/>
              <a:gd name="T10" fmla="*/ 16 w 128"/>
              <a:gd name="T11" fmla="*/ 35 h 88"/>
              <a:gd name="T12" fmla="*/ 0 w 128"/>
              <a:gd name="T13" fmla="*/ 61 h 88"/>
              <a:gd name="T14" fmla="*/ 27 w 128"/>
              <a:gd name="T15" fmla="*/ 88 h 88"/>
              <a:gd name="T16" fmla="*/ 96 w 128"/>
              <a:gd name="T17" fmla="*/ 88 h 88"/>
              <a:gd name="T18" fmla="*/ 128 w 128"/>
              <a:gd name="T19" fmla="*/ 56 h 88"/>
              <a:gd name="T20" fmla="*/ 108 w 128"/>
              <a:gd name="T21" fmla="*/ 26 h 88"/>
              <a:gd name="T22" fmla="*/ 44 w 128"/>
              <a:gd name="T23" fmla="*/ 50 h 88"/>
              <a:gd name="T24" fmla="*/ 66 w 128"/>
              <a:gd name="T25" fmla="*/ 28 h 88"/>
              <a:gd name="T26" fmla="*/ 80 w 128"/>
              <a:gd name="T27" fmla="*/ 32 h 88"/>
              <a:gd name="T28" fmla="*/ 84 w 128"/>
              <a:gd name="T29" fmla="*/ 28 h 88"/>
              <a:gd name="T30" fmla="*/ 84 w 128"/>
              <a:gd name="T31" fmla="*/ 42 h 88"/>
              <a:gd name="T32" fmla="*/ 70 w 128"/>
              <a:gd name="T33" fmla="*/ 42 h 88"/>
              <a:gd name="T34" fmla="*/ 75 w 128"/>
              <a:gd name="T35" fmla="*/ 37 h 88"/>
              <a:gd name="T36" fmla="*/ 72 w 128"/>
              <a:gd name="T37" fmla="*/ 36 h 88"/>
              <a:gd name="T38" fmla="*/ 66 w 128"/>
              <a:gd name="T39" fmla="*/ 35 h 88"/>
              <a:gd name="T40" fmla="*/ 60 w 128"/>
              <a:gd name="T41" fmla="*/ 36 h 88"/>
              <a:gd name="T42" fmla="*/ 55 w 128"/>
              <a:gd name="T43" fmla="*/ 39 h 88"/>
              <a:gd name="T44" fmla="*/ 52 w 128"/>
              <a:gd name="T45" fmla="*/ 44 h 88"/>
              <a:gd name="T46" fmla="*/ 51 w 128"/>
              <a:gd name="T47" fmla="*/ 50 h 88"/>
              <a:gd name="T48" fmla="*/ 51 w 128"/>
              <a:gd name="T49" fmla="*/ 54 h 88"/>
              <a:gd name="T50" fmla="*/ 44 w 128"/>
              <a:gd name="T51" fmla="*/ 54 h 88"/>
              <a:gd name="T52" fmla="*/ 44 w 128"/>
              <a:gd name="T53" fmla="*/ 50 h 88"/>
              <a:gd name="T54" fmla="*/ 66 w 128"/>
              <a:gd name="T55" fmla="*/ 73 h 88"/>
              <a:gd name="T56" fmla="*/ 53 w 128"/>
              <a:gd name="T57" fmla="*/ 68 h 88"/>
              <a:gd name="T58" fmla="*/ 49 w 128"/>
              <a:gd name="T59" fmla="*/ 73 h 88"/>
              <a:gd name="T60" fmla="*/ 49 w 128"/>
              <a:gd name="T61" fmla="*/ 59 h 88"/>
              <a:gd name="T62" fmla="*/ 62 w 128"/>
              <a:gd name="T63" fmla="*/ 59 h 88"/>
              <a:gd name="T64" fmla="*/ 58 w 128"/>
              <a:gd name="T65" fmla="*/ 64 h 88"/>
              <a:gd name="T66" fmla="*/ 60 w 128"/>
              <a:gd name="T67" fmla="*/ 65 h 88"/>
              <a:gd name="T68" fmla="*/ 66 w 128"/>
              <a:gd name="T69" fmla="*/ 66 h 88"/>
              <a:gd name="T70" fmla="*/ 72 w 128"/>
              <a:gd name="T71" fmla="*/ 65 h 88"/>
              <a:gd name="T72" fmla="*/ 77 w 128"/>
              <a:gd name="T73" fmla="*/ 61 h 88"/>
              <a:gd name="T74" fmla="*/ 81 w 128"/>
              <a:gd name="T75" fmla="*/ 57 h 88"/>
              <a:gd name="T76" fmla="*/ 82 w 128"/>
              <a:gd name="T77" fmla="*/ 50 h 88"/>
              <a:gd name="T78" fmla="*/ 81 w 128"/>
              <a:gd name="T79" fmla="*/ 47 h 88"/>
              <a:gd name="T80" fmla="*/ 89 w 128"/>
              <a:gd name="T81" fmla="*/ 47 h 88"/>
              <a:gd name="T82" fmla="*/ 89 w 128"/>
              <a:gd name="T83" fmla="*/ 50 h 88"/>
              <a:gd name="T84" fmla="*/ 66 w 128"/>
              <a:gd name="T85"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88">
                <a:moveTo>
                  <a:pt x="108" y="26"/>
                </a:moveTo>
                <a:cubicBezTo>
                  <a:pt x="104" y="11"/>
                  <a:pt x="91" y="0"/>
                  <a:pt x="75" y="0"/>
                </a:cubicBezTo>
                <a:cubicBezTo>
                  <a:pt x="63" y="0"/>
                  <a:pt x="52" y="6"/>
                  <a:pt x="46" y="15"/>
                </a:cubicBezTo>
                <a:cubicBezTo>
                  <a:pt x="43" y="13"/>
                  <a:pt x="38" y="11"/>
                  <a:pt x="34" y="11"/>
                </a:cubicBezTo>
                <a:cubicBezTo>
                  <a:pt x="24" y="11"/>
                  <a:pt x="15" y="20"/>
                  <a:pt x="15" y="30"/>
                </a:cubicBezTo>
                <a:cubicBezTo>
                  <a:pt x="15" y="32"/>
                  <a:pt x="16" y="34"/>
                  <a:pt x="16" y="35"/>
                </a:cubicBezTo>
                <a:cubicBezTo>
                  <a:pt x="7" y="40"/>
                  <a:pt x="0" y="49"/>
                  <a:pt x="0" y="61"/>
                </a:cubicBezTo>
                <a:cubicBezTo>
                  <a:pt x="0" y="76"/>
                  <a:pt x="12" y="88"/>
                  <a:pt x="27" y="88"/>
                </a:cubicBezTo>
                <a:cubicBezTo>
                  <a:pt x="96" y="88"/>
                  <a:pt x="96" y="88"/>
                  <a:pt x="96" y="88"/>
                </a:cubicBezTo>
                <a:cubicBezTo>
                  <a:pt x="114" y="88"/>
                  <a:pt x="128" y="74"/>
                  <a:pt x="128" y="56"/>
                </a:cubicBezTo>
                <a:cubicBezTo>
                  <a:pt x="128" y="42"/>
                  <a:pt x="120" y="31"/>
                  <a:pt x="108" y="26"/>
                </a:cubicBezTo>
                <a:close/>
                <a:moveTo>
                  <a:pt x="44" y="50"/>
                </a:moveTo>
                <a:cubicBezTo>
                  <a:pt x="44" y="38"/>
                  <a:pt x="54" y="28"/>
                  <a:pt x="66" y="28"/>
                </a:cubicBezTo>
                <a:cubicBezTo>
                  <a:pt x="71" y="28"/>
                  <a:pt x="76" y="30"/>
                  <a:pt x="80" y="32"/>
                </a:cubicBezTo>
                <a:cubicBezTo>
                  <a:pt x="84" y="28"/>
                  <a:pt x="84" y="28"/>
                  <a:pt x="84" y="28"/>
                </a:cubicBezTo>
                <a:cubicBezTo>
                  <a:pt x="84" y="42"/>
                  <a:pt x="84" y="42"/>
                  <a:pt x="84" y="42"/>
                </a:cubicBezTo>
                <a:cubicBezTo>
                  <a:pt x="70" y="42"/>
                  <a:pt x="70" y="42"/>
                  <a:pt x="70" y="42"/>
                </a:cubicBezTo>
                <a:cubicBezTo>
                  <a:pt x="75" y="37"/>
                  <a:pt x="75" y="37"/>
                  <a:pt x="75" y="37"/>
                </a:cubicBezTo>
                <a:cubicBezTo>
                  <a:pt x="74" y="37"/>
                  <a:pt x="73" y="36"/>
                  <a:pt x="72" y="36"/>
                </a:cubicBezTo>
                <a:cubicBezTo>
                  <a:pt x="70" y="35"/>
                  <a:pt x="68" y="35"/>
                  <a:pt x="66" y="35"/>
                </a:cubicBezTo>
                <a:cubicBezTo>
                  <a:pt x="64" y="35"/>
                  <a:pt x="62" y="35"/>
                  <a:pt x="60" y="36"/>
                </a:cubicBezTo>
                <a:cubicBezTo>
                  <a:pt x="58" y="37"/>
                  <a:pt x="57" y="38"/>
                  <a:pt x="55" y="39"/>
                </a:cubicBezTo>
                <a:cubicBezTo>
                  <a:pt x="54" y="41"/>
                  <a:pt x="53" y="43"/>
                  <a:pt x="52" y="44"/>
                </a:cubicBezTo>
                <a:cubicBezTo>
                  <a:pt x="51" y="46"/>
                  <a:pt x="51" y="48"/>
                  <a:pt x="51" y="50"/>
                </a:cubicBezTo>
                <a:cubicBezTo>
                  <a:pt x="51" y="52"/>
                  <a:pt x="51" y="53"/>
                  <a:pt x="51" y="54"/>
                </a:cubicBezTo>
                <a:cubicBezTo>
                  <a:pt x="44" y="54"/>
                  <a:pt x="44" y="54"/>
                  <a:pt x="44" y="54"/>
                </a:cubicBezTo>
                <a:cubicBezTo>
                  <a:pt x="44" y="53"/>
                  <a:pt x="44" y="52"/>
                  <a:pt x="44" y="50"/>
                </a:cubicBezTo>
                <a:close/>
                <a:moveTo>
                  <a:pt x="66" y="73"/>
                </a:moveTo>
                <a:cubicBezTo>
                  <a:pt x="61" y="73"/>
                  <a:pt x="57" y="71"/>
                  <a:pt x="53" y="68"/>
                </a:cubicBezTo>
                <a:cubicBezTo>
                  <a:pt x="49" y="73"/>
                  <a:pt x="49" y="73"/>
                  <a:pt x="49" y="73"/>
                </a:cubicBezTo>
                <a:cubicBezTo>
                  <a:pt x="49" y="59"/>
                  <a:pt x="49" y="59"/>
                  <a:pt x="49" y="59"/>
                </a:cubicBezTo>
                <a:cubicBezTo>
                  <a:pt x="62" y="59"/>
                  <a:pt x="62" y="59"/>
                  <a:pt x="62" y="59"/>
                </a:cubicBezTo>
                <a:cubicBezTo>
                  <a:pt x="58" y="64"/>
                  <a:pt x="58" y="64"/>
                  <a:pt x="58" y="64"/>
                </a:cubicBezTo>
                <a:cubicBezTo>
                  <a:pt x="59" y="64"/>
                  <a:pt x="59" y="64"/>
                  <a:pt x="60" y="65"/>
                </a:cubicBezTo>
                <a:cubicBezTo>
                  <a:pt x="62" y="66"/>
                  <a:pt x="64" y="66"/>
                  <a:pt x="66" y="66"/>
                </a:cubicBezTo>
                <a:cubicBezTo>
                  <a:pt x="68" y="66"/>
                  <a:pt x="70" y="66"/>
                  <a:pt x="72" y="65"/>
                </a:cubicBezTo>
                <a:cubicBezTo>
                  <a:pt x="74" y="64"/>
                  <a:pt x="76" y="63"/>
                  <a:pt x="77" y="61"/>
                </a:cubicBezTo>
                <a:cubicBezTo>
                  <a:pt x="79" y="60"/>
                  <a:pt x="80" y="58"/>
                  <a:pt x="81" y="57"/>
                </a:cubicBezTo>
                <a:cubicBezTo>
                  <a:pt x="82" y="55"/>
                  <a:pt x="82" y="53"/>
                  <a:pt x="82" y="50"/>
                </a:cubicBezTo>
                <a:cubicBezTo>
                  <a:pt x="82" y="49"/>
                  <a:pt x="82" y="48"/>
                  <a:pt x="81" y="47"/>
                </a:cubicBezTo>
                <a:cubicBezTo>
                  <a:pt x="89" y="47"/>
                  <a:pt x="89" y="47"/>
                  <a:pt x="89" y="47"/>
                </a:cubicBezTo>
                <a:cubicBezTo>
                  <a:pt x="89" y="48"/>
                  <a:pt x="89" y="49"/>
                  <a:pt x="89" y="50"/>
                </a:cubicBezTo>
                <a:cubicBezTo>
                  <a:pt x="89" y="63"/>
                  <a:pt x="79" y="73"/>
                  <a:pt x="66" y="7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6"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7"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8"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9"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0"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1"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2"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3"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4"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5"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6"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0"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1"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2"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3"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4"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5"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6"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7"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8"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0"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4"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5"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6"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7"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8"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9"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0"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1"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2"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3"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4"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5"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6"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7"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8"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9"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1"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2"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3"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4" name="文本框 27"/>
          <p:cNvSpPr txBox="1"/>
          <p:nvPr/>
        </p:nvSpPr>
        <p:spPr>
          <a:xfrm>
            <a:off x="6630203" y="234392"/>
            <a:ext cx="1101584" cy="300082"/>
          </a:xfrm>
          <a:prstGeom prst="rect">
            <a:avLst/>
          </a:prstGeom>
          <a:noFill/>
        </p:spPr>
        <p:txBody>
          <a:bodyPr wrap="none" rtlCol="0">
            <a:spAutoFit/>
          </a:bodyPr>
          <a:lstStyle/>
          <a:p>
            <a:r>
              <a:rPr lang="zh-CN" altLang="en-US" sz="1350" dirty="0">
                <a:solidFill>
                  <a:prstClr val="white"/>
                </a:solidFill>
              </a:rPr>
              <a:t>第三章 分类</a:t>
            </a:r>
            <a:endParaRPr lang="zh-CN" altLang="en-US" sz="1350" dirty="0">
              <a:solidFill>
                <a:prstClr val="white"/>
              </a:solidFill>
            </a:endParaRPr>
          </a:p>
        </p:txBody>
      </p:sp>
      <p:sp>
        <p:nvSpPr>
          <p:cNvPr id="7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6"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9" name="Rectangle 1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0" name="Rectangle 12"/>
          <p:cNvSpPr>
            <a:spLocks noChangeArrowheads="1"/>
          </p:cNvSpPr>
          <p:nvPr/>
        </p:nvSpPr>
        <p:spPr bwMode="auto">
          <a:xfrm>
            <a:off x="0" y="6572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6"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矩形 10"/>
          <p:cNvSpPr/>
          <p:nvPr/>
        </p:nvSpPr>
        <p:spPr>
          <a:xfrm>
            <a:off x="-4558" y="6123213"/>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graphicFrame>
        <p:nvGraphicFramePr>
          <p:cNvPr id="88" name="Object 8"/>
          <p:cNvGraphicFramePr>
            <a:graphicFrameLocks noChangeAspect="1"/>
          </p:cNvGraphicFramePr>
          <p:nvPr/>
        </p:nvGraphicFramePr>
        <p:xfrm>
          <a:off x="271463" y="1662113"/>
          <a:ext cx="8497887" cy="4140200"/>
        </p:xfrm>
        <a:graphic>
          <a:graphicData uri="http://schemas.openxmlformats.org/presentationml/2006/ole">
            <mc:AlternateContent xmlns:mc="http://schemas.openxmlformats.org/markup-compatibility/2006">
              <mc:Choice xmlns:v="urn:schemas-microsoft-com:vml" Requires="v">
                <p:oleObj spid="_x0000_s40964" name="" r:id="rId3" imgW="5505450" imgH="2733675" progId="Excel.Sheet.8">
                  <p:embed/>
                </p:oleObj>
              </mc:Choice>
              <mc:Fallback>
                <p:oleObj name="" r:id="rId3" imgW="5505450" imgH="2733675" progId="Excel.Sheet.8">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463" y="1662113"/>
                        <a:ext cx="8497887" cy="414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2308F32-F09A-4344-B65D-3757FEAF56BD}" type="slidenum">
              <a:rPr lang="zh-CN" altLang="en-US" smtClean="0"/>
            </a:fld>
            <a:endParaRPr lang="zh-CN" altLang="en-US"/>
          </a:p>
        </p:txBody>
      </p:sp>
      <p:sp>
        <p:nvSpPr>
          <p:cNvPr id="3"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4"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5"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6"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7"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8" name="矩形 7"/>
          <p:cNvSpPr/>
          <p:nvPr/>
        </p:nvSpPr>
        <p:spPr>
          <a:xfrm>
            <a:off x="0" y="6669360"/>
            <a:ext cx="9144000" cy="18864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矩形 9"/>
          <p:cNvSpPr/>
          <p:nvPr/>
        </p:nvSpPr>
        <p:spPr>
          <a:xfrm>
            <a:off x="587336" y="862789"/>
            <a:ext cx="7804189" cy="3293209"/>
          </a:xfrm>
          <a:prstGeom prst="rect">
            <a:avLst/>
          </a:prstGeom>
        </p:spPr>
        <p:txBody>
          <a:bodyPr wrap="square">
            <a:spAutoFit/>
          </a:bodyPr>
          <a:lstStyle/>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Char char="n"/>
              <a:defRPr/>
            </a:pPr>
            <a:r>
              <a:rPr kumimoji="0" lang="zh-CN" altLang="en-US" sz="2400" b="0"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cs typeface="+mn-cs"/>
              </a:rPr>
              <a:t>属性income将数据分为三类:low,medium,high,分别包含4,6,4个元组.</a:t>
            </a:r>
            <a:endParaRPr kumimoji="0" lang="zh-CN" altLang="en-US" sz="2400" b="0"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None/>
              <a:defRPr/>
            </a:pPr>
            <a:r>
              <a:rPr kumimoji="0" lang="zh-CN" altLang="en-US" sz="2400" b="0"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cs typeface="+mn-cs"/>
              </a:rPr>
              <a:t>   </a:t>
            </a:r>
            <a:endParaRPr kumimoji="0" lang="zh-CN" altLang="en-US" sz="2400" b="0"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None/>
              <a:defRPr/>
            </a:pPr>
            <a:endParaRPr kumimoji="0" lang="zh-CN" altLang="en-US" sz="2400" b="0"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None/>
              <a:defRPr/>
            </a:pPr>
            <a:endParaRPr kumimoji="0" lang="zh-CN" altLang="en-US" sz="2400" b="0"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None/>
              <a:defRPr/>
            </a:pPr>
            <a:endParaRPr kumimoji="0" lang="zh-CN" altLang="en-US" sz="2400" b="0"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None/>
              <a:defRPr/>
            </a:pPr>
            <a:r>
              <a:rPr kumimoji="0" lang="zh-CN" altLang="en-US" sz="2400" b="0"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cs typeface="+mn-cs"/>
              </a:rPr>
              <a:t>因此.GainRatio(income)=0.029/1.557=0.019</a:t>
            </a:r>
            <a:endParaRPr kumimoji="0" lang="zh-CN" altLang="en-US" sz="2400" b="0"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cs typeface="+mn-cs"/>
            </a:endParaRPr>
          </a:p>
          <a:p>
            <a:endParaRPr lang="en-US" altLang="zh-CN" sz="1600" dirty="0"/>
          </a:p>
        </p:txBody>
      </p:sp>
      <p:pic>
        <p:nvPicPr>
          <p:cNvPr id="11" name="27 Imagen"/>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13"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ES" sz="1200" b="1" dirty="0">
                <a:solidFill>
                  <a:schemeClr val="bg1">
                    <a:lumMod val="50000"/>
                  </a:schemeClr>
                </a:solidFill>
                <a:latin typeface="+mn-lt"/>
              </a:rPr>
              <a:t>56</a:t>
            </a:r>
            <a:endParaRPr lang="en-US" altLang="es-ES" sz="1200" b="1" dirty="0">
              <a:solidFill>
                <a:schemeClr val="bg1">
                  <a:lumMod val="50000"/>
                </a:schemeClr>
              </a:solidFill>
              <a:latin typeface="+mn-lt"/>
            </a:endParaRPr>
          </a:p>
        </p:txBody>
      </p:sp>
      <p:pic>
        <p:nvPicPr>
          <p:cNvPr id="14" name="Imagen 27">
            <a:hlinkClick r:id="" action="ppaction://hlinkshowjump?jump=next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Imagen 28">
            <a:hlinkClick r:id="" action="ppaction://hlinkshowjump?jump=previous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fld>
            <a:endParaRPr lang="zh-CN" altLang="en-US" dirty="0"/>
          </a:p>
        </p:txBody>
      </p:sp>
      <p:grpSp>
        <p:nvGrpSpPr>
          <p:cNvPr id="17" name="组合 16"/>
          <p:cNvGrpSpPr/>
          <p:nvPr/>
        </p:nvGrpSpPr>
        <p:grpSpPr>
          <a:xfrm>
            <a:off x="-3387" y="-2439"/>
            <a:ext cx="9149172" cy="716845"/>
            <a:chOff x="-3387" y="190175"/>
            <a:chExt cx="9149172" cy="524649"/>
          </a:xfrm>
        </p:grpSpPr>
        <p:sp>
          <p:nvSpPr>
            <p:cNvPr id="18" name="任意多边形 17"/>
            <p:cNvSpPr/>
            <p:nvPr/>
          </p:nvSpPr>
          <p:spPr>
            <a:xfrm>
              <a:off x="6231369" y="214741"/>
              <a:ext cx="2914416" cy="499443"/>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 name="任意多边形 18"/>
            <p:cNvSpPr/>
            <p:nvPr/>
          </p:nvSpPr>
          <p:spPr>
            <a:xfrm>
              <a:off x="1" y="190175"/>
              <a:ext cx="9143999" cy="506058"/>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0" name="任意多边形 19"/>
            <p:cNvSpPr/>
            <p:nvPr/>
          </p:nvSpPr>
          <p:spPr>
            <a:xfrm>
              <a:off x="-3387" y="190815"/>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21" name="文本框 6"/>
          <p:cNvSpPr txBox="1"/>
          <p:nvPr/>
        </p:nvSpPr>
        <p:spPr>
          <a:xfrm>
            <a:off x="607500" y="177284"/>
            <a:ext cx="1500411" cy="323165"/>
          </a:xfrm>
          <a:prstGeom prst="rect">
            <a:avLst/>
          </a:prstGeom>
          <a:noFill/>
        </p:spPr>
        <p:txBody>
          <a:bodyPr wrap="none" lIns="0" tIns="0" rIns="0" bIns="0" rtlCol="0">
            <a:spAutoFit/>
          </a:bodyPr>
          <a:lstStyle/>
          <a:p>
            <a:r>
              <a:rPr lang="en-US" altLang="zh-CN" sz="2100" b="1" spc="225" dirty="0">
                <a:solidFill>
                  <a:prstClr val="white"/>
                </a:solidFill>
              </a:rPr>
              <a:t>3.2 </a:t>
            </a:r>
            <a:r>
              <a:rPr lang="zh-CN" altLang="en-US" sz="2100" b="1" spc="225" dirty="0">
                <a:solidFill>
                  <a:prstClr val="white"/>
                </a:solidFill>
              </a:rPr>
              <a:t>决策树</a:t>
            </a:r>
            <a:endParaRPr lang="zh-CN" altLang="en-US" sz="2100" b="1" spc="225" dirty="0">
              <a:solidFill>
                <a:prstClr val="white"/>
              </a:solidFill>
            </a:endParaRPr>
          </a:p>
        </p:txBody>
      </p:sp>
      <p:sp>
        <p:nvSpPr>
          <p:cNvPr id="22" name="Freeform 142"/>
          <p:cNvSpPr>
            <a:spLocks noEditPoints="1"/>
          </p:cNvSpPr>
          <p:nvPr/>
        </p:nvSpPr>
        <p:spPr bwMode="auto">
          <a:xfrm>
            <a:off x="126487" y="216716"/>
            <a:ext cx="382471" cy="244300"/>
          </a:xfrm>
          <a:custGeom>
            <a:avLst/>
            <a:gdLst>
              <a:gd name="T0" fmla="*/ 108 w 128"/>
              <a:gd name="T1" fmla="*/ 26 h 88"/>
              <a:gd name="T2" fmla="*/ 75 w 128"/>
              <a:gd name="T3" fmla="*/ 0 h 88"/>
              <a:gd name="T4" fmla="*/ 46 w 128"/>
              <a:gd name="T5" fmla="*/ 15 h 88"/>
              <a:gd name="T6" fmla="*/ 34 w 128"/>
              <a:gd name="T7" fmla="*/ 11 h 88"/>
              <a:gd name="T8" fmla="*/ 15 w 128"/>
              <a:gd name="T9" fmla="*/ 30 h 88"/>
              <a:gd name="T10" fmla="*/ 16 w 128"/>
              <a:gd name="T11" fmla="*/ 35 h 88"/>
              <a:gd name="T12" fmla="*/ 0 w 128"/>
              <a:gd name="T13" fmla="*/ 61 h 88"/>
              <a:gd name="T14" fmla="*/ 27 w 128"/>
              <a:gd name="T15" fmla="*/ 88 h 88"/>
              <a:gd name="T16" fmla="*/ 96 w 128"/>
              <a:gd name="T17" fmla="*/ 88 h 88"/>
              <a:gd name="T18" fmla="*/ 128 w 128"/>
              <a:gd name="T19" fmla="*/ 56 h 88"/>
              <a:gd name="T20" fmla="*/ 108 w 128"/>
              <a:gd name="T21" fmla="*/ 26 h 88"/>
              <a:gd name="T22" fmla="*/ 44 w 128"/>
              <a:gd name="T23" fmla="*/ 50 h 88"/>
              <a:gd name="T24" fmla="*/ 66 w 128"/>
              <a:gd name="T25" fmla="*/ 28 h 88"/>
              <a:gd name="T26" fmla="*/ 80 w 128"/>
              <a:gd name="T27" fmla="*/ 32 h 88"/>
              <a:gd name="T28" fmla="*/ 84 w 128"/>
              <a:gd name="T29" fmla="*/ 28 h 88"/>
              <a:gd name="T30" fmla="*/ 84 w 128"/>
              <a:gd name="T31" fmla="*/ 42 h 88"/>
              <a:gd name="T32" fmla="*/ 70 w 128"/>
              <a:gd name="T33" fmla="*/ 42 h 88"/>
              <a:gd name="T34" fmla="*/ 75 w 128"/>
              <a:gd name="T35" fmla="*/ 37 h 88"/>
              <a:gd name="T36" fmla="*/ 72 w 128"/>
              <a:gd name="T37" fmla="*/ 36 h 88"/>
              <a:gd name="T38" fmla="*/ 66 w 128"/>
              <a:gd name="T39" fmla="*/ 35 h 88"/>
              <a:gd name="T40" fmla="*/ 60 w 128"/>
              <a:gd name="T41" fmla="*/ 36 h 88"/>
              <a:gd name="T42" fmla="*/ 55 w 128"/>
              <a:gd name="T43" fmla="*/ 39 h 88"/>
              <a:gd name="T44" fmla="*/ 52 w 128"/>
              <a:gd name="T45" fmla="*/ 44 h 88"/>
              <a:gd name="T46" fmla="*/ 51 w 128"/>
              <a:gd name="T47" fmla="*/ 50 h 88"/>
              <a:gd name="T48" fmla="*/ 51 w 128"/>
              <a:gd name="T49" fmla="*/ 54 h 88"/>
              <a:gd name="T50" fmla="*/ 44 w 128"/>
              <a:gd name="T51" fmla="*/ 54 h 88"/>
              <a:gd name="T52" fmla="*/ 44 w 128"/>
              <a:gd name="T53" fmla="*/ 50 h 88"/>
              <a:gd name="T54" fmla="*/ 66 w 128"/>
              <a:gd name="T55" fmla="*/ 73 h 88"/>
              <a:gd name="T56" fmla="*/ 53 w 128"/>
              <a:gd name="T57" fmla="*/ 68 h 88"/>
              <a:gd name="T58" fmla="*/ 49 w 128"/>
              <a:gd name="T59" fmla="*/ 73 h 88"/>
              <a:gd name="T60" fmla="*/ 49 w 128"/>
              <a:gd name="T61" fmla="*/ 59 h 88"/>
              <a:gd name="T62" fmla="*/ 62 w 128"/>
              <a:gd name="T63" fmla="*/ 59 h 88"/>
              <a:gd name="T64" fmla="*/ 58 w 128"/>
              <a:gd name="T65" fmla="*/ 64 h 88"/>
              <a:gd name="T66" fmla="*/ 60 w 128"/>
              <a:gd name="T67" fmla="*/ 65 h 88"/>
              <a:gd name="T68" fmla="*/ 66 w 128"/>
              <a:gd name="T69" fmla="*/ 66 h 88"/>
              <a:gd name="T70" fmla="*/ 72 w 128"/>
              <a:gd name="T71" fmla="*/ 65 h 88"/>
              <a:gd name="T72" fmla="*/ 77 w 128"/>
              <a:gd name="T73" fmla="*/ 61 h 88"/>
              <a:gd name="T74" fmla="*/ 81 w 128"/>
              <a:gd name="T75" fmla="*/ 57 h 88"/>
              <a:gd name="T76" fmla="*/ 82 w 128"/>
              <a:gd name="T77" fmla="*/ 50 h 88"/>
              <a:gd name="T78" fmla="*/ 81 w 128"/>
              <a:gd name="T79" fmla="*/ 47 h 88"/>
              <a:gd name="T80" fmla="*/ 89 w 128"/>
              <a:gd name="T81" fmla="*/ 47 h 88"/>
              <a:gd name="T82" fmla="*/ 89 w 128"/>
              <a:gd name="T83" fmla="*/ 50 h 88"/>
              <a:gd name="T84" fmla="*/ 66 w 128"/>
              <a:gd name="T85"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88">
                <a:moveTo>
                  <a:pt x="108" y="26"/>
                </a:moveTo>
                <a:cubicBezTo>
                  <a:pt x="104" y="11"/>
                  <a:pt x="91" y="0"/>
                  <a:pt x="75" y="0"/>
                </a:cubicBezTo>
                <a:cubicBezTo>
                  <a:pt x="63" y="0"/>
                  <a:pt x="52" y="6"/>
                  <a:pt x="46" y="15"/>
                </a:cubicBezTo>
                <a:cubicBezTo>
                  <a:pt x="43" y="13"/>
                  <a:pt x="38" y="11"/>
                  <a:pt x="34" y="11"/>
                </a:cubicBezTo>
                <a:cubicBezTo>
                  <a:pt x="24" y="11"/>
                  <a:pt x="15" y="20"/>
                  <a:pt x="15" y="30"/>
                </a:cubicBezTo>
                <a:cubicBezTo>
                  <a:pt x="15" y="32"/>
                  <a:pt x="16" y="34"/>
                  <a:pt x="16" y="35"/>
                </a:cubicBezTo>
                <a:cubicBezTo>
                  <a:pt x="7" y="40"/>
                  <a:pt x="0" y="49"/>
                  <a:pt x="0" y="61"/>
                </a:cubicBezTo>
                <a:cubicBezTo>
                  <a:pt x="0" y="76"/>
                  <a:pt x="12" y="88"/>
                  <a:pt x="27" y="88"/>
                </a:cubicBezTo>
                <a:cubicBezTo>
                  <a:pt x="96" y="88"/>
                  <a:pt x="96" y="88"/>
                  <a:pt x="96" y="88"/>
                </a:cubicBezTo>
                <a:cubicBezTo>
                  <a:pt x="114" y="88"/>
                  <a:pt x="128" y="74"/>
                  <a:pt x="128" y="56"/>
                </a:cubicBezTo>
                <a:cubicBezTo>
                  <a:pt x="128" y="42"/>
                  <a:pt x="120" y="31"/>
                  <a:pt x="108" y="26"/>
                </a:cubicBezTo>
                <a:close/>
                <a:moveTo>
                  <a:pt x="44" y="50"/>
                </a:moveTo>
                <a:cubicBezTo>
                  <a:pt x="44" y="38"/>
                  <a:pt x="54" y="28"/>
                  <a:pt x="66" y="28"/>
                </a:cubicBezTo>
                <a:cubicBezTo>
                  <a:pt x="71" y="28"/>
                  <a:pt x="76" y="30"/>
                  <a:pt x="80" y="32"/>
                </a:cubicBezTo>
                <a:cubicBezTo>
                  <a:pt x="84" y="28"/>
                  <a:pt x="84" y="28"/>
                  <a:pt x="84" y="28"/>
                </a:cubicBezTo>
                <a:cubicBezTo>
                  <a:pt x="84" y="42"/>
                  <a:pt x="84" y="42"/>
                  <a:pt x="84" y="42"/>
                </a:cubicBezTo>
                <a:cubicBezTo>
                  <a:pt x="70" y="42"/>
                  <a:pt x="70" y="42"/>
                  <a:pt x="70" y="42"/>
                </a:cubicBezTo>
                <a:cubicBezTo>
                  <a:pt x="75" y="37"/>
                  <a:pt x="75" y="37"/>
                  <a:pt x="75" y="37"/>
                </a:cubicBezTo>
                <a:cubicBezTo>
                  <a:pt x="74" y="37"/>
                  <a:pt x="73" y="36"/>
                  <a:pt x="72" y="36"/>
                </a:cubicBezTo>
                <a:cubicBezTo>
                  <a:pt x="70" y="35"/>
                  <a:pt x="68" y="35"/>
                  <a:pt x="66" y="35"/>
                </a:cubicBezTo>
                <a:cubicBezTo>
                  <a:pt x="64" y="35"/>
                  <a:pt x="62" y="35"/>
                  <a:pt x="60" y="36"/>
                </a:cubicBezTo>
                <a:cubicBezTo>
                  <a:pt x="58" y="37"/>
                  <a:pt x="57" y="38"/>
                  <a:pt x="55" y="39"/>
                </a:cubicBezTo>
                <a:cubicBezTo>
                  <a:pt x="54" y="41"/>
                  <a:pt x="53" y="43"/>
                  <a:pt x="52" y="44"/>
                </a:cubicBezTo>
                <a:cubicBezTo>
                  <a:pt x="51" y="46"/>
                  <a:pt x="51" y="48"/>
                  <a:pt x="51" y="50"/>
                </a:cubicBezTo>
                <a:cubicBezTo>
                  <a:pt x="51" y="52"/>
                  <a:pt x="51" y="53"/>
                  <a:pt x="51" y="54"/>
                </a:cubicBezTo>
                <a:cubicBezTo>
                  <a:pt x="44" y="54"/>
                  <a:pt x="44" y="54"/>
                  <a:pt x="44" y="54"/>
                </a:cubicBezTo>
                <a:cubicBezTo>
                  <a:pt x="44" y="53"/>
                  <a:pt x="44" y="52"/>
                  <a:pt x="44" y="50"/>
                </a:cubicBezTo>
                <a:close/>
                <a:moveTo>
                  <a:pt x="66" y="73"/>
                </a:moveTo>
                <a:cubicBezTo>
                  <a:pt x="61" y="73"/>
                  <a:pt x="57" y="71"/>
                  <a:pt x="53" y="68"/>
                </a:cubicBezTo>
                <a:cubicBezTo>
                  <a:pt x="49" y="73"/>
                  <a:pt x="49" y="73"/>
                  <a:pt x="49" y="73"/>
                </a:cubicBezTo>
                <a:cubicBezTo>
                  <a:pt x="49" y="59"/>
                  <a:pt x="49" y="59"/>
                  <a:pt x="49" y="59"/>
                </a:cubicBezTo>
                <a:cubicBezTo>
                  <a:pt x="62" y="59"/>
                  <a:pt x="62" y="59"/>
                  <a:pt x="62" y="59"/>
                </a:cubicBezTo>
                <a:cubicBezTo>
                  <a:pt x="58" y="64"/>
                  <a:pt x="58" y="64"/>
                  <a:pt x="58" y="64"/>
                </a:cubicBezTo>
                <a:cubicBezTo>
                  <a:pt x="59" y="64"/>
                  <a:pt x="59" y="64"/>
                  <a:pt x="60" y="65"/>
                </a:cubicBezTo>
                <a:cubicBezTo>
                  <a:pt x="62" y="66"/>
                  <a:pt x="64" y="66"/>
                  <a:pt x="66" y="66"/>
                </a:cubicBezTo>
                <a:cubicBezTo>
                  <a:pt x="68" y="66"/>
                  <a:pt x="70" y="66"/>
                  <a:pt x="72" y="65"/>
                </a:cubicBezTo>
                <a:cubicBezTo>
                  <a:pt x="74" y="64"/>
                  <a:pt x="76" y="63"/>
                  <a:pt x="77" y="61"/>
                </a:cubicBezTo>
                <a:cubicBezTo>
                  <a:pt x="79" y="60"/>
                  <a:pt x="80" y="58"/>
                  <a:pt x="81" y="57"/>
                </a:cubicBezTo>
                <a:cubicBezTo>
                  <a:pt x="82" y="55"/>
                  <a:pt x="82" y="53"/>
                  <a:pt x="82" y="50"/>
                </a:cubicBezTo>
                <a:cubicBezTo>
                  <a:pt x="82" y="49"/>
                  <a:pt x="82" y="48"/>
                  <a:pt x="81" y="47"/>
                </a:cubicBezTo>
                <a:cubicBezTo>
                  <a:pt x="89" y="47"/>
                  <a:pt x="89" y="47"/>
                  <a:pt x="89" y="47"/>
                </a:cubicBezTo>
                <a:cubicBezTo>
                  <a:pt x="89" y="48"/>
                  <a:pt x="89" y="49"/>
                  <a:pt x="89" y="50"/>
                </a:cubicBezTo>
                <a:cubicBezTo>
                  <a:pt x="89" y="63"/>
                  <a:pt x="79" y="73"/>
                  <a:pt x="66" y="7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4"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5"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6"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7"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8"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9"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0"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1"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2"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3"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4"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7"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8"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9"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0"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1"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2"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3"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4"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5"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6"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7"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8"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1"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2"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3"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4"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5"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6"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7"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8"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9"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0"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1"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2"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3"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4"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5"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6"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7"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0"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1"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2" name="文本框 27"/>
          <p:cNvSpPr txBox="1"/>
          <p:nvPr/>
        </p:nvSpPr>
        <p:spPr>
          <a:xfrm>
            <a:off x="6630203" y="234392"/>
            <a:ext cx="1101584" cy="300082"/>
          </a:xfrm>
          <a:prstGeom prst="rect">
            <a:avLst/>
          </a:prstGeom>
          <a:noFill/>
        </p:spPr>
        <p:txBody>
          <a:bodyPr wrap="none" rtlCol="0">
            <a:spAutoFit/>
          </a:bodyPr>
          <a:lstStyle/>
          <a:p>
            <a:r>
              <a:rPr lang="zh-CN" altLang="en-US" sz="1350" dirty="0">
                <a:solidFill>
                  <a:prstClr val="white"/>
                </a:solidFill>
              </a:rPr>
              <a:t>第三章 分类</a:t>
            </a:r>
            <a:endParaRPr lang="zh-CN" altLang="en-US" sz="1350" dirty="0">
              <a:solidFill>
                <a:prstClr val="white"/>
              </a:solidFill>
            </a:endParaRPr>
          </a:p>
        </p:txBody>
      </p:sp>
      <p:sp>
        <p:nvSpPr>
          <p:cNvPr id="7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4"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0" name="Rectangle 1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1" name="Rectangle 12"/>
          <p:cNvSpPr>
            <a:spLocks noChangeArrowheads="1"/>
          </p:cNvSpPr>
          <p:nvPr/>
        </p:nvSpPr>
        <p:spPr bwMode="auto">
          <a:xfrm>
            <a:off x="0" y="6572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矩形 8"/>
          <p:cNvSpPr/>
          <p:nvPr/>
        </p:nvSpPr>
        <p:spPr>
          <a:xfrm>
            <a:off x="-4558" y="6123213"/>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pic>
        <p:nvPicPr>
          <p:cNvPr id="78" name="图片 77"/>
          <p:cNvPicPr>
            <a:picLocks noChangeAspect="1"/>
          </p:cNvPicPr>
          <p:nvPr/>
        </p:nvPicPr>
        <p:blipFill>
          <a:blip r:embed="rId3"/>
          <a:stretch>
            <a:fillRect/>
          </a:stretch>
        </p:blipFill>
        <p:spPr>
          <a:xfrm>
            <a:off x="530225" y="2054914"/>
            <a:ext cx="8001000" cy="825500"/>
          </a:xfrm>
          <a:prstGeom prst="rect">
            <a:avLst/>
          </a:prstGeom>
        </p:spPr>
      </p:pic>
      <p:sp>
        <p:nvSpPr>
          <p:cNvPr id="76" name="矩形 75"/>
          <p:cNvSpPr/>
          <p:nvPr/>
        </p:nvSpPr>
        <p:spPr>
          <a:xfrm>
            <a:off x="396240" y="1948815"/>
            <a:ext cx="1620520" cy="8509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9" name="文本框 78"/>
          <p:cNvSpPr txBox="1"/>
          <p:nvPr/>
        </p:nvSpPr>
        <p:spPr>
          <a:xfrm>
            <a:off x="519430" y="2217420"/>
            <a:ext cx="1598295" cy="429895"/>
          </a:xfrm>
          <a:prstGeom prst="rect">
            <a:avLst/>
          </a:prstGeom>
          <a:noFill/>
        </p:spPr>
        <p:txBody>
          <a:bodyPr wrap="square" rtlCol="0">
            <a:spAutoFit/>
          </a:bodyPr>
          <a:p>
            <a:r>
              <a:rPr lang="en-US" altLang="zh-CN" sz="2200"/>
              <a:t>H(income)</a:t>
            </a:r>
            <a:endParaRPr lang="en-US" altLang="zh-CN" sz="22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2308F32-F09A-4344-B65D-3757FEAF56BD}" type="slidenum">
              <a:rPr lang="zh-CN" altLang="en-US" smtClean="0"/>
            </a:fld>
            <a:endParaRPr lang="zh-CN" altLang="en-US"/>
          </a:p>
        </p:txBody>
      </p:sp>
      <p:sp>
        <p:nvSpPr>
          <p:cNvPr id="3"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4"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5"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6"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7"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8"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9" name="矩形 8"/>
          <p:cNvSpPr/>
          <p:nvPr/>
        </p:nvSpPr>
        <p:spPr>
          <a:xfrm>
            <a:off x="0" y="6669360"/>
            <a:ext cx="9144000" cy="18864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矩形 10"/>
          <p:cNvSpPr/>
          <p:nvPr/>
        </p:nvSpPr>
        <p:spPr>
          <a:xfrm>
            <a:off x="508958" y="928104"/>
            <a:ext cx="7864333" cy="3539430"/>
          </a:xfrm>
          <a:prstGeom prst="rect">
            <a:avLst/>
          </a:prstGeom>
        </p:spPr>
        <p:txBody>
          <a:bodyPr wrap="square">
            <a:spAutoFit/>
          </a:bodyPr>
          <a:lstStyle/>
          <a:p>
            <a:r>
              <a:rPr lang="en-US" altLang="zh-CN" sz="1600" dirty="0"/>
              <a:t>    4. CART </a:t>
            </a:r>
            <a:r>
              <a:rPr lang="zh-CN" altLang="zh-CN" sz="1600" dirty="0"/>
              <a:t>算法</a:t>
            </a:r>
            <a:endParaRPr lang="en-US" altLang="zh-CN" sz="1600" dirty="0"/>
          </a:p>
          <a:p>
            <a:r>
              <a:rPr lang="en-US" altLang="zh-CN" sz="1600" dirty="0"/>
              <a:t>    CART</a:t>
            </a:r>
            <a:r>
              <a:rPr lang="zh-CN" altLang="zh-CN" sz="1600" dirty="0"/>
              <a:t>算法生成的是一棵</a:t>
            </a:r>
            <a:r>
              <a:rPr lang="zh-CN" altLang="zh-CN" sz="1600" dirty="0">
                <a:solidFill>
                  <a:srgbClr val="FF0000"/>
                </a:solidFill>
              </a:rPr>
              <a:t>二叉树</a:t>
            </a:r>
            <a:r>
              <a:rPr lang="zh-CN" altLang="zh-CN" sz="1600" dirty="0"/>
              <a:t>。它采用的是一种二分递归分割技术，每次都将当前的数据集分为两个互不相交子集，使得所有非叶子节点都只有两个分支。</a:t>
            </a:r>
            <a:endParaRPr lang="en-US" altLang="zh-CN" sz="1600" dirty="0"/>
          </a:p>
          <a:p>
            <a:endParaRPr lang="en-US" altLang="zh-CN" sz="1600" dirty="0"/>
          </a:p>
          <a:p>
            <a:r>
              <a:rPr lang="en-US" altLang="zh-CN" sz="1600" dirty="0"/>
              <a:t>    </a:t>
            </a:r>
            <a:r>
              <a:rPr lang="x-none" altLang="zh-CN" sz="1600" dirty="0"/>
              <a:t>1）分裂属性的选择标准</a:t>
            </a:r>
            <a:endParaRPr lang="zh-CN" altLang="zh-CN" sz="1600" dirty="0"/>
          </a:p>
          <a:p>
            <a:r>
              <a:rPr lang="en-US" altLang="zh-CN" sz="1600" dirty="0"/>
              <a:t>    CART</a:t>
            </a:r>
            <a:r>
              <a:rPr lang="zh-CN" altLang="zh-CN" sz="1600" dirty="0"/>
              <a:t>算法分裂属性的选择标准为</a:t>
            </a:r>
            <a:r>
              <a:rPr lang="en-US" altLang="zh-CN" sz="1600" dirty="0"/>
              <a:t>Gini</a:t>
            </a:r>
            <a:r>
              <a:rPr lang="zh-CN" altLang="zh-CN" sz="1600" dirty="0"/>
              <a:t>指数。</a:t>
            </a:r>
            <a:r>
              <a:rPr lang="en-US" altLang="zh-CN" sz="1600" dirty="0"/>
              <a:t>CART</a:t>
            </a:r>
            <a:r>
              <a:rPr lang="zh-CN" altLang="zh-CN" sz="1600" dirty="0"/>
              <a:t>算法选择具有最小</a:t>
            </a:r>
            <a:r>
              <a:rPr lang="en-US" altLang="zh-CN" sz="1600" dirty="0"/>
              <a:t>Gini</a:t>
            </a:r>
            <a:r>
              <a:rPr lang="zh-CN" altLang="zh-CN" sz="1600" dirty="0"/>
              <a:t>指数的属性为当前数据集的分裂属性。</a:t>
            </a:r>
            <a:r>
              <a:rPr lang="en-US" altLang="zh-CN" sz="1600" dirty="0"/>
              <a:t>Gini</a:t>
            </a:r>
            <a:r>
              <a:rPr lang="zh-CN" altLang="zh-CN" sz="1600" dirty="0"/>
              <a:t>指标分类方法适用于具有连续性或离散性属性的数据集。</a:t>
            </a:r>
            <a:endParaRPr lang="en-US" altLang="zh-CN" sz="1600" dirty="0"/>
          </a:p>
          <a:p>
            <a:r>
              <a:rPr lang="en-US" altLang="zh-CN" sz="1600" dirty="0"/>
              <a:t>    </a:t>
            </a:r>
            <a:r>
              <a:rPr lang="zh-CN" altLang="zh-CN" sz="1600" dirty="0"/>
              <a:t>设</a:t>
            </a:r>
            <a:r>
              <a:rPr lang="en-US" altLang="zh-CN" sz="1600" dirty="0"/>
              <a:t>S</a:t>
            </a:r>
            <a:r>
              <a:rPr lang="zh-CN" altLang="zh-CN" sz="1600" dirty="0"/>
              <a:t>为具有</a:t>
            </a:r>
            <a:r>
              <a:rPr lang="en-US" altLang="zh-CN" sz="1600" dirty="0"/>
              <a:t>s</a:t>
            </a:r>
            <a:r>
              <a:rPr lang="zh-CN" altLang="zh-CN" sz="1600" dirty="0"/>
              <a:t>个样本的数据集，所有样本总共包含</a:t>
            </a:r>
            <a:r>
              <a:rPr lang="en-US" altLang="zh-CN" sz="1600" dirty="0"/>
              <a:t>m</a:t>
            </a:r>
            <a:r>
              <a:rPr lang="zh-CN" altLang="zh-CN" sz="1600" dirty="0"/>
              <a:t>个不同的类别</a:t>
            </a:r>
            <a:r>
              <a:rPr lang="en-US" altLang="zh-CN" sz="1600" dirty="0"/>
              <a:t>C</a:t>
            </a:r>
            <a:r>
              <a:rPr lang="en-US" altLang="zh-CN" sz="1600" baseline="-25000" dirty="0"/>
              <a:t>i</a:t>
            </a:r>
            <a:r>
              <a:rPr lang="zh-CN" altLang="en-US" sz="1600" dirty="0"/>
              <a:t>，</a:t>
            </a:r>
            <a:r>
              <a:rPr lang="en-US" altLang="zh-CN" sz="1600" dirty="0" err="1"/>
              <a:t>i</a:t>
            </a:r>
            <a:r>
              <a:rPr lang="el-GR" altLang="zh-CN" sz="1600" dirty="0"/>
              <a:t>ϵ</a:t>
            </a:r>
            <a:r>
              <a:rPr lang="en-US" altLang="zh-CN" sz="1600" dirty="0"/>
              <a:t>{1,2,…,m}</a:t>
            </a:r>
            <a:r>
              <a:rPr lang="zh-CN" altLang="zh-CN" sz="1600" dirty="0"/>
              <a:t> ，那么</a:t>
            </a:r>
            <a:r>
              <a:rPr lang="en-US" altLang="zh-CN" sz="1600" dirty="0"/>
              <a:t>Gini</a:t>
            </a:r>
            <a:r>
              <a:rPr lang="zh-CN" altLang="zh-CN" sz="1600" dirty="0"/>
              <a:t>指标为：</a:t>
            </a:r>
            <a:endParaRPr lang="en-US" altLang="zh-CN" sz="1600" dirty="0"/>
          </a:p>
          <a:p>
            <a:endParaRPr lang="en-US" altLang="zh-CN" sz="1600" dirty="0"/>
          </a:p>
          <a:p>
            <a:endParaRPr lang="en-US" altLang="zh-CN" sz="1600" dirty="0"/>
          </a:p>
          <a:p>
            <a:endParaRPr lang="en-US" altLang="zh-CN" sz="1600" dirty="0"/>
          </a:p>
          <a:p>
            <a:r>
              <a:rPr lang="en-US" altLang="zh-CN" sz="1600" dirty="0"/>
              <a:t>    </a:t>
            </a:r>
            <a:r>
              <a:rPr lang="zh-CN" altLang="zh-CN" sz="1600" dirty="0"/>
              <a:t>其中</a:t>
            </a:r>
            <a:r>
              <a:rPr lang="en-US" altLang="zh-CN" sz="1600" dirty="0"/>
              <a:t>P</a:t>
            </a:r>
            <a:r>
              <a:rPr lang="en-US" altLang="zh-CN" sz="1600" baseline="-25000" dirty="0"/>
              <a:t>i</a:t>
            </a:r>
            <a:r>
              <a:rPr lang="zh-CN" altLang="zh-CN" sz="1600" dirty="0"/>
              <a:t>为样本属性类别</a:t>
            </a:r>
            <a:r>
              <a:rPr lang="en-US" altLang="zh-CN" sz="1600" dirty="0"/>
              <a:t>C</a:t>
            </a:r>
            <a:r>
              <a:rPr lang="en-US" altLang="zh-CN" sz="1600" baseline="-25000" dirty="0"/>
              <a:t>i</a:t>
            </a:r>
            <a:r>
              <a:rPr lang="zh-CN" altLang="zh-CN" sz="1600" dirty="0"/>
              <a:t>的概率。</a:t>
            </a:r>
            <a:endParaRPr lang="en-US" altLang="zh-CN" sz="1600" dirty="0"/>
          </a:p>
        </p:txBody>
      </p:sp>
      <p:pic>
        <p:nvPicPr>
          <p:cNvPr id="12" name="27 Imagen"/>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14"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ES" sz="1200" b="1" dirty="0">
                <a:solidFill>
                  <a:schemeClr val="bg1">
                    <a:lumMod val="50000"/>
                  </a:schemeClr>
                </a:solidFill>
                <a:latin typeface="+mn-lt"/>
              </a:rPr>
              <a:t>56</a:t>
            </a:r>
            <a:endParaRPr lang="en-US" altLang="es-ES" sz="1200" b="1" dirty="0">
              <a:solidFill>
                <a:schemeClr val="bg1">
                  <a:lumMod val="50000"/>
                </a:schemeClr>
              </a:solidFill>
              <a:latin typeface="+mn-lt"/>
            </a:endParaRPr>
          </a:p>
        </p:txBody>
      </p:sp>
      <p:pic>
        <p:nvPicPr>
          <p:cNvPr id="15" name="Imagen 27">
            <a:hlinkClick r:id="" action="ppaction://hlinkshowjump?jump=next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Imagen 28">
            <a:hlinkClick r:id="" action="ppaction://hlinkshowjump?jump=previous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fld>
            <a:endParaRPr lang="zh-CN" altLang="en-US" dirty="0"/>
          </a:p>
        </p:txBody>
      </p:sp>
      <p:grpSp>
        <p:nvGrpSpPr>
          <p:cNvPr id="18" name="组合 17"/>
          <p:cNvGrpSpPr/>
          <p:nvPr/>
        </p:nvGrpSpPr>
        <p:grpSpPr>
          <a:xfrm>
            <a:off x="-3387" y="-2439"/>
            <a:ext cx="9149172" cy="716845"/>
            <a:chOff x="-3387" y="190175"/>
            <a:chExt cx="9149172" cy="524649"/>
          </a:xfrm>
        </p:grpSpPr>
        <p:sp>
          <p:nvSpPr>
            <p:cNvPr id="19" name="任意多边形 18"/>
            <p:cNvSpPr/>
            <p:nvPr/>
          </p:nvSpPr>
          <p:spPr>
            <a:xfrm>
              <a:off x="6231369" y="214741"/>
              <a:ext cx="2914416" cy="499443"/>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0" name="任意多边形 19"/>
            <p:cNvSpPr/>
            <p:nvPr/>
          </p:nvSpPr>
          <p:spPr>
            <a:xfrm>
              <a:off x="1" y="190175"/>
              <a:ext cx="9143999" cy="506058"/>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1" name="任意多边形 20"/>
            <p:cNvSpPr/>
            <p:nvPr/>
          </p:nvSpPr>
          <p:spPr>
            <a:xfrm>
              <a:off x="-3387" y="190815"/>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22" name="文本框 6"/>
          <p:cNvSpPr txBox="1"/>
          <p:nvPr/>
        </p:nvSpPr>
        <p:spPr>
          <a:xfrm>
            <a:off x="607500" y="177284"/>
            <a:ext cx="1500411" cy="323165"/>
          </a:xfrm>
          <a:prstGeom prst="rect">
            <a:avLst/>
          </a:prstGeom>
          <a:noFill/>
        </p:spPr>
        <p:txBody>
          <a:bodyPr wrap="none" lIns="0" tIns="0" rIns="0" bIns="0" rtlCol="0">
            <a:spAutoFit/>
          </a:bodyPr>
          <a:lstStyle/>
          <a:p>
            <a:r>
              <a:rPr lang="en-US" altLang="zh-CN" sz="2100" b="1" spc="225" dirty="0">
                <a:solidFill>
                  <a:prstClr val="white"/>
                </a:solidFill>
              </a:rPr>
              <a:t>3.2 </a:t>
            </a:r>
            <a:r>
              <a:rPr lang="zh-CN" altLang="en-US" sz="2100" b="1" spc="225" dirty="0">
                <a:solidFill>
                  <a:prstClr val="white"/>
                </a:solidFill>
              </a:rPr>
              <a:t>决策树</a:t>
            </a:r>
            <a:endParaRPr lang="zh-CN" altLang="en-US" sz="2100" b="1" spc="225" dirty="0">
              <a:solidFill>
                <a:prstClr val="white"/>
              </a:solidFill>
            </a:endParaRPr>
          </a:p>
        </p:txBody>
      </p:sp>
      <p:sp>
        <p:nvSpPr>
          <p:cNvPr id="23" name="Freeform 142"/>
          <p:cNvSpPr>
            <a:spLocks noEditPoints="1"/>
          </p:cNvSpPr>
          <p:nvPr/>
        </p:nvSpPr>
        <p:spPr bwMode="auto">
          <a:xfrm>
            <a:off x="126487" y="216716"/>
            <a:ext cx="382471" cy="244300"/>
          </a:xfrm>
          <a:custGeom>
            <a:avLst/>
            <a:gdLst>
              <a:gd name="T0" fmla="*/ 108 w 128"/>
              <a:gd name="T1" fmla="*/ 26 h 88"/>
              <a:gd name="T2" fmla="*/ 75 w 128"/>
              <a:gd name="T3" fmla="*/ 0 h 88"/>
              <a:gd name="T4" fmla="*/ 46 w 128"/>
              <a:gd name="T5" fmla="*/ 15 h 88"/>
              <a:gd name="T6" fmla="*/ 34 w 128"/>
              <a:gd name="T7" fmla="*/ 11 h 88"/>
              <a:gd name="T8" fmla="*/ 15 w 128"/>
              <a:gd name="T9" fmla="*/ 30 h 88"/>
              <a:gd name="T10" fmla="*/ 16 w 128"/>
              <a:gd name="T11" fmla="*/ 35 h 88"/>
              <a:gd name="T12" fmla="*/ 0 w 128"/>
              <a:gd name="T13" fmla="*/ 61 h 88"/>
              <a:gd name="T14" fmla="*/ 27 w 128"/>
              <a:gd name="T15" fmla="*/ 88 h 88"/>
              <a:gd name="T16" fmla="*/ 96 w 128"/>
              <a:gd name="T17" fmla="*/ 88 h 88"/>
              <a:gd name="T18" fmla="*/ 128 w 128"/>
              <a:gd name="T19" fmla="*/ 56 h 88"/>
              <a:gd name="T20" fmla="*/ 108 w 128"/>
              <a:gd name="T21" fmla="*/ 26 h 88"/>
              <a:gd name="T22" fmla="*/ 44 w 128"/>
              <a:gd name="T23" fmla="*/ 50 h 88"/>
              <a:gd name="T24" fmla="*/ 66 w 128"/>
              <a:gd name="T25" fmla="*/ 28 h 88"/>
              <a:gd name="T26" fmla="*/ 80 w 128"/>
              <a:gd name="T27" fmla="*/ 32 h 88"/>
              <a:gd name="T28" fmla="*/ 84 w 128"/>
              <a:gd name="T29" fmla="*/ 28 h 88"/>
              <a:gd name="T30" fmla="*/ 84 w 128"/>
              <a:gd name="T31" fmla="*/ 42 h 88"/>
              <a:gd name="T32" fmla="*/ 70 w 128"/>
              <a:gd name="T33" fmla="*/ 42 h 88"/>
              <a:gd name="T34" fmla="*/ 75 w 128"/>
              <a:gd name="T35" fmla="*/ 37 h 88"/>
              <a:gd name="T36" fmla="*/ 72 w 128"/>
              <a:gd name="T37" fmla="*/ 36 h 88"/>
              <a:gd name="T38" fmla="*/ 66 w 128"/>
              <a:gd name="T39" fmla="*/ 35 h 88"/>
              <a:gd name="T40" fmla="*/ 60 w 128"/>
              <a:gd name="T41" fmla="*/ 36 h 88"/>
              <a:gd name="T42" fmla="*/ 55 w 128"/>
              <a:gd name="T43" fmla="*/ 39 h 88"/>
              <a:gd name="T44" fmla="*/ 52 w 128"/>
              <a:gd name="T45" fmla="*/ 44 h 88"/>
              <a:gd name="T46" fmla="*/ 51 w 128"/>
              <a:gd name="T47" fmla="*/ 50 h 88"/>
              <a:gd name="T48" fmla="*/ 51 w 128"/>
              <a:gd name="T49" fmla="*/ 54 h 88"/>
              <a:gd name="T50" fmla="*/ 44 w 128"/>
              <a:gd name="T51" fmla="*/ 54 h 88"/>
              <a:gd name="T52" fmla="*/ 44 w 128"/>
              <a:gd name="T53" fmla="*/ 50 h 88"/>
              <a:gd name="T54" fmla="*/ 66 w 128"/>
              <a:gd name="T55" fmla="*/ 73 h 88"/>
              <a:gd name="T56" fmla="*/ 53 w 128"/>
              <a:gd name="T57" fmla="*/ 68 h 88"/>
              <a:gd name="T58" fmla="*/ 49 w 128"/>
              <a:gd name="T59" fmla="*/ 73 h 88"/>
              <a:gd name="T60" fmla="*/ 49 w 128"/>
              <a:gd name="T61" fmla="*/ 59 h 88"/>
              <a:gd name="T62" fmla="*/ 62 w 128"/>
              <a:gd name="T63" fmla="*/ 59 h 88"/>
              <a:gd name="T64" fmla="*/ 58 w 128"/>
              <a:gd name="T65" fmla="*/ 64 h 88"/>
              <a:gd name="T66" fmla="*/ 60 w 128"/>
              <a:gd name="T67" fmla="*/ 65 h 88"/>
              <a:gd name="T68" fmla="*/ 66 w 128"/>
              <a:gd name="T69" fmla="*/ 66 h 88"/>
              <a:gd name="T70" fmla="*/ 72 w 128"/>
              <a:gd name="T71" fmla="*/ 65 h 88"/>
              <a:gd name="T72" fmla="*/ 77 w 128"/>
              <a:gd name="T73" fmla="*/ 61 h 88"/>
              <a:gd name="T74" fmla="*/ 81 w 128"/>
              <a:gd name="T75" fmla="*/ 57 h 88"/>
              <a:gd name="T76" fmla="*/ 82 w 128"/>
              <a:gd name="T77" fmla="*/ 50 h 88"/>
              <a:gd name="T78" fmla="*/ 81 w 128"/>
              <a:gd name="T79" fmla="*/ 47 h 88"/>
              <a:gd name="T80" fmla="*/ 89 w 128"/>
              <a:gd name="T81" fmla="*/ 47 h 88"/>
              <a:gd name="T82" fmla="*/ 89 w 128"/>
              <a:gd name="T83" fmla="*/ 50 h 88"/>
              <a:gd name="T84" fmla="*/ 66 w 128"/>
              <a:gd name="T85"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88">
                <a:moveTo>
                  <a:pt x="108" y="26"/>
                </a:moveTo>
                <a:cubicBezTo>
                  <a:pt x="104" y="11"/>
                  <a:pt x="91" y="0"/>
                  <a:pt x="75" y="0"/>
                </a:cubicBezTo>
                <a:cubicBezTo>
                  <a:pt x="63" y="0"/>
                  <a:pt x="52" y="6"/>
                  <a:pt x="46" y="15"/>
                </a:cubicBezTo>
                <a:cubicBezTo>
                  <a:pt x="43" y="13"/>
                  <a:pt x="38" y="11"/>
                  <a:pt x="34" y="11"/>
                </a:cubicBezTo>
                <a:cubicBezTo>
                  <a:pt x="24" y="11"/>
                  <a:pt x="15" y="20"/>
                  <a:pt x="15" y="30"/>
                </a:cubicBezTo>
                <a:cubicBezTo>
                  <a:pt x="15" y="32"/>
                  <a:pt x="16" y="34"/>
                  <a:pt x="16" y="35"/>
                </a:cubicBezTo>
                <a:cubicBezTo>
                  <a:pt x="7" y="40"/>
                  <a:pt x="0" y="49"/>
                  <a:pt x="0" y="61"/>
                </a:cubicBezTo>
                <a:cubicBezTo>
                  <a:pt x="0" y="76"/>
                  <a:pt x="12" y="88"/>
                  <a:pt x="27" y="88"/>
                </a:cubicBezTo>
                <a:cubicBezTo>
                  <a:pt x="96" y="88"/>
                  <a:pt x="96" y="88"/>
                  <a:pt x="96" y="88"/>
                </a:cubicBezTo>
                <a:cubicBezTo>
                  <a:pt x="114" y="88"/>
                  <a:pt x="128" y="74"/>
                  <a:pt x="128" y="56"/>
                </a:cubicBezTo>
                <a:cubicBezTo>
                  <a:pt x="128" y="42"/>
                  <a:pt x="120" y="31"/>
                  <a:pt x="108" y="26"/>
                </a:cubicBezTo>
                <a:close/>
                <a:moveTo>
                  <a:pt x="44" y="50"/>
                </a:moveTo>
                <a:cubicBezTo>
                  <a:pt x="44" y="38"/>
                  <a:pt x="54" y="28"/>
                  <a:pt x="66" y="28"/>
                </a:cubicBezTo>
                <a:cubicBezTo>
                  <a:pt x="71" y="28"/>
                  <a:pt x="76" y="30"/>
                  <a:pt x="80" y="32"/>
                </a:cubicBezTo>
                <a:cubicBezTo>
                  <a:pt x="84" y="28"/>
                  <a:pt x="84" y="28"/>
                  <a:pt x="84" y="28"/>
                </a:cubicBezTo>
                <a:cubicBezTo>
                  <a:pt x="84" y="42"/>
                  <a:pt x="84" y="42"/>
                  <a:pt x="84" y="42"/>
                </a:cubicBezTo>
                <a:cubicBezTo>
                  <a:pt x="70" y="42"/>
                  <a:pt x="70" y="42"/>
                  <a:pt x="70" y="42"/>
                </a:cubicBezTo>
                <a:cubicBezTo>
                  <a:pt x="75" y="37"/>
                  <a:pt x="75" y="37"/>
                  <a:pt x="75" y="37"/>
                </a:cubicBezTo>
                <a:cubicBezTo>
                  <a:pt x="74" y="37"/>
                  <a:pt x="73" y="36"/>
                  <a:pt x="72" y="36"/>
                </a:cubicBezTo>
                <a:cubicBezTo>
                  <a:pt x="70" y="35"/>
                  <a:pt x="68" y="35"/>
                  <a:pt x="66" y="35"/>
                </a:cubicBezTo>
                <a:cubicBezTo>
                  <a:pt x="64" y="35"/>
                  <a:pt x="62" y="35"/>
                  <a:pt x="60" y="36"/>
                </a:cubicBezTo>
                <a:cubicBezTo>
                  <a:pt x="58" y="37"/>
                  <a:pt x="57" y="38"/>
                  <a:pt x="55" y="39"/>
                </a:cubicBezTo>
                <a:cubicBezTo>
                  <a:pt x="54" y="41"/>
                  <a:pt x="53" y="43"/>
                  <a:pt x="52" y="44"/>
                </a:cubicBezTo>
                <a:cubicBezTo>
                  <a:pt x="51" y="46"/>
                  <a:pt x="51" y="48"/>
                  <a:pt x="51" y="50"/>
                </a:cubicBezTo>
                <a:cubicBezTo>
                  <a:pt x="51" y="52"/>
                  <a:pt x="51" y="53"/>
                  <a:pt x="51" y="54"/>
                </a:cubicBezTo>
                <a:cubicBezTo>
                  <a:pt x="44" y="54"/>
                  <a:pt x="44" y="54"/>
                  <a:pt x="44" y="54"/>
                </a:cubicBezTo>
                <a:cubicBezTo>
                  <a:pt x="44" y="53"/>
                  <a:pt x="44" y="52"/>
                  <a:pt x="44" y="50"/>
                </a:cubicBezTo>
                <a:close/>
                <a:moveTo>
                  <a:pt x="66" y="73"/>
                </a:moveTo>
                <a:cubicBezTo>
                  <a:pt x="61" y="73"/>
                  <a:pt x="57" y="71"/>
                  <a:pt x="53" y="68"/>
                </a:cubicBezTo>
                <a:cubicBezTo>
                  <a:pt x="49" y="73"/>
                  <a:pt x="49" y="73"/>
                  <a:pt x="49" y="73"/>
                </a:cubicBezTo>
                <a:cubicBezTo>
                  <a:pt x="49" y="59"/>
                  <a:pt x="49" y="59"/>
                  <a:pt x="49" y="59"/>
                </a:cubicBezTo>
                <a:cubicBezTo>
                  <a:pt x="62" y="59"/>
                  <a:pt x="62" y="59"/>
                  <a:pt x="62" y="59"/>
                </a:cubicBezTo>
                <a:cubicBezTo>
                  <a:pt x="58" y="64"/>
                  <a:pt x="58" y="64"/>
                  <a:pt x="58" y="64"/>
                </a:cubicBezTo>
                <a:cubicBezTo>
                  <a:pt x="59" y="64"/>
                  <a:pt x="59" y="64"/>
                  <a:pt x="60" y="65"/>
                </a:cubicBezTo>
                <a:cubicBezTo>
                  <a:pt x="62" y="66"/>
                  <a:pt x="64" y="66"/>
                  <a:pt x="66" y="66"/>
                </a:cubicBezTo>
                <a:cubicBezTo>
                  <a:pt x="68" y="66"/>
                  <a:pt x="70" y="66"/>
                  <a:pt x="72" y="65"/>
                </a:cubicBezTo>
                <a:cubicBezTo>
                  <a:pt x="74" y="64"/>
                  <a:pt x="76" y="63"/>
                  <a:pt x="77" y="61"/>
                </a:cubicBezTo>
                <a:cubicBezTo>
                  <a:pt x="79" y="60"/>
                  <a:pt x="80" y="58"/>
                  <a:pt x="81" y="57"/>
                </a:cubicBezTo>
                <a:cubicBezTo>
                  <a:pt x="82" y="55"/>
                  <a:pt x="82" y="53"/>
                  <a:pt x="82" y="50"/>
                </a:cubicBezTo>
                <a:cubicBezTo>
                  <a:pt x="82" y="49"/>
                  <a:pt x="82" y="48"/>
                  <a:pt x="81" y="47"/>
                </a:cubicBezTo>
                <a:cubicBezTo>
                  <a:pt x="89" y="47"/>
                  <a:pt x="89" y="47"/>
                  <a:pt x="89" y="47"/>
                </a:cubicBezTo>
                <a:cubicBezTo>
                  <a:pt x="89" y="48"/>
                  <a:pt x="89" y="49"/>
                  <a:pt x="89" y="50"/>
                </a:cubicBezTo>
                <a:cubicBezTo>
                  <a:pt x="89" y="63"/>
                  <a:pt x="79" y="73"/>
                  <a:pt x="66" y="7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5"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6"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8"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9"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0"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1"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2"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3"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4"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5"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9"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0"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1"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2"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3"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4"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5"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6"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7"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8"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1"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2"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3"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4"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5"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6"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7"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8"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9"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0"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1"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2"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3"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4"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5"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6"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7"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8"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1"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2"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3" name="文本框 27"/>
          <p:cNvSpPr txBox="1"/>
          <p:nvPr/>
        </p:nvSpPr>
        <p:spPr>
          <a:xfrm>
            <a:off x="6630203" y="234392"/>
            <a:ext cx="1101584" cy="300082"/>
          </a:xfrm>
          <a:prstGeom prst="rect">
            <a:avLst/>
          </a:prstGeom>
          <a:noFill/>
        </p:spPr>
        <p:txBody>
          <a:bodyPr wrap="none" rtlCol="0">
            <a:spAutoFit/>
          </a:bodyPr>
          <a:lstStyle/>
          <a:p>
            <a:r>
              <a:rPr lang="zh-CN" altLang="en-US" sz="1350" dirty="0">
                <a:solidFill>
                  <a:prstClr val="white"/>
                </a:solidFill>
              </a:rPr>
              <a:t>第三章 分类</a:t>
            </a:r>
            <a:endParaRPr lang="zh-CN" altLang="en-US" sz="1350" dirty="0">
              <a:solidFill>
                <a:prstClr val="white"/>
              </a:solidFill>
            </a:endParaRPr>
          </a:p>
        </p:txBody>
      </p:sp>
      <p:sp>
        <p:nvSpPr>
          <p:cNvPr id="7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5"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8" name="Rectangle 1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87" name="对象 86"/>
          <p:cNvGraphicFramePr>
            <a:graphicFrameLocks noChangeAspect="1"/>
          </p:cNvGraphicFramePr>
          <p:nvPr/>
        </p:nvGraphicFramePr>
        <p:xfrm>
          <a:off x="3544025" y="3464312"/>
          <a:ext cx="1830388" cy="578841"/>
        </p:xfrm>
        <a:graphic>
          <a:graphicData uri="http://schemas.openxmlformats.org/presentationml/2006/ole">
            <mc:AlternateContent xmlns:mc="http://schemas.openxmlformats.org/markup-compatibility/2006">
              <mc:Choice xmlns:v="urn:schemas-microsoft-com:vml" Requires="v">
                <p:oleObj spid="_x0000_s12409" name="" r:id="rId3" imgW="1269365" imgH="393700" progId="Equation.DSMT4">
                  <p:embed/>
                </p:oleObj>
              </mc:Choice>
              <mc:Fallback>
                <p:oleObj name="" r:id="rId3" imgW="1269365" imgH="3937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4025" y="3464312"/>
                        <a:ext cx="1830388" cy="578841"/>
                      </a:xfrm>
                      <a:prstGeom prst="rect">
                        <a:avLst/>
                      </a:prstGeom>
                      <a:noFill/>
                    </p:spPr>
                  </p:pic>
                </p:oleObj>
              </mc:Fallback>
            </mc:AlternateContent>
          </a:graphicData>
        </a:graphic>
      </p:graphicFrame>
      <p:sp>
        <p:nvSpPr>
          <p:cNvPr id="88"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2383" name="Picture 95" descr="https://timgsa.baidu.com/timg?image&amp;quality=80&amp;size=b9999_10000&amp;sec=1524111134318&amp;di=d247f167fa558ae2c70721678231c460&amp;imgtype=0&amp;src=http%3A%2F%2Fwww.zhisolution.com%2Fattached%2Fimage%2F3%2F20160819095915203_95.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7818" y="4435011"/>
            <a:ext cx="4011613" cy="1629441"/>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p:nvSpPr>
        <p:spPr>
          <a:xfrm>
            <a:off x="-4558" y="6123213"/>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2308F32-F09A-4344-B65D-3757FEAF56BD}" type="slidenum">
              <a:rPr lang="zh-CN" altLang="en-US" smtClean="0"/>
            </a:fld>
            <a:endParaRPr lang="zh-CN" altLang="en-US"/>
          </a:p>
        </p:txBody>
      </p:sp>
      <p:sp>
        <p:nvSpPr>
          <p:cNvPr id="3"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4"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5"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6"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7"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8"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9"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10" name="矩形 9"/>
          <p:cNvSpPr/>
          <p:nvPr/>
        </p:nvSpPr>
        <p:spPr>
          <a:xfrm>
            <a:off x="0" y="6669360"/>
            <a:ext cx="9144000" cy="18864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矩形 11"/>
          <p:cNvSpPr/>
          <p:nvPr/>
        </p:nvSpPr>
        <p:spPr>
          <a:xfrm>
            <a:off x="508958" y="1058732"/>
            <a:ext cx="7864333" cy="4278094"/>
          </a:xfrm>
          <a:prstGeom prst="rect">
            <a:avLst/>
          </a:prstGeom>
        </p:spPr>
        <p:txBody>
          <a:bodyPr wrap="square">
            <a:spAutoFit/>
          </a:bodyPr>
          <a:lstStyle/>
          <a:p>
            <a:r>
              <a:rPr lang="en-US" altLang="zh-CN" sz="1600" dirty="0"/>
              <a:t>    </a:t>
            </a:r>
            <a:r>
              <a:rPr lang="zh-CN" altLang="zh-CN" sz="1600" dirty="0"/>
              <a:t>根据</a:t>
            </a:r>
            <a:r>
              <a:rPr lang="en-US" altLang="zh-CN" sz="1600" dirty="0"/>
              <a:t>CART</a:t>
            </a:r>
            <a:r>
              <a:rPr lang="zh-CN" altLang="zh-CN" sz="1600" dirty="0"/>
              <a:t>算法构造的是一棵二叉树，所以在</a:t>
            </a:r>
            <a:r>
              <a:rPr lang="en-US" altLang="zh-CN" sz="1600" dirty="0"/>
              <a:t>CART</a:t>
            </a:r>
            <a:r>
              <a:rPr lang="zh-CN" altLang="zh-CN" sz="1600" dirty="0"/>
              <a:t>算法中是用</a:t>
            </a:r>
            <a:r>
              <a:rPr lang="en-US" altLang="zh-CN" sz="1600" dirty="0"/>
              <a:t>Gini</a:t>
            </a:r>
            <a:r>
              <a:rPr lang="zh-CN" altLang="zh-CN" sz="1600" dirty="0"/>
              <a:t>指标进行二元划分，对于数据集</a:t>
            </a:r>
            <a:r>
              <a:rPr lang="en-US" altLang="zh-CN" sz="1600" dirty="0"/>
              <a:t>S</a:t>
            </a:r>
            <a:r>
              <a:rPr lang="zh-CN" altLang="zh-CN" sz="1600" dirty="0"/>
              <a:t>的任何一个属性</a:t>
            </a:r>
            <a:r>
              <a:rPr lang="en-US" altLang="zh-CN" sz="1600" dirty="0"/>
              <a:t>A</a:t>
            </a:r>
            <a:r>
              <a:rPr lang="zh-CN" altLang="zh-CN" sz="1600" dirty="0"/>
              <a:t>的任何一种取值</a:t>
            </a:r>
            <a:r>
              <a:rPr lang="en-US" altLang="zh-CN" sz="1600" dirty="0"/>
              <a:t>a</a:t>
            </a:r>
            <a:r>
              <a:rPr lang="zh-CN" altLang="zh-CN" sz="1600" dirty="0"/>
              <a:t>，可以将数据集</a:t>
            </a:r>
            <a:r>
              <a:rPr lang="en-US" altLang="zh-CN" sz="1600" dirty="0"/>
              <a:t>S</a:t>
            </a:r>
            <a:r>
              <a:rPr lang="zh-CN" altLang="zh-CN" sz="1600" dirty="0"/>
              <a:t>划分成</a:t>
            </a:r>
            <a:r>
              <a:rPr lang="en-US" altLang="zh-CN" sz="1600" dirty="0"/>
              <a:t>S</a:t>
            </a:r>
            <a:r>
              <a:rPr lang="en-US" altLang="zh-CN" sz="1600" baseline="-25000" dirty="0"/>
              <a:t>1</a:t>
            </a:r>
            <a:r>
              <a:rPr lang="zh-CN" altLang="zh-CN" sz="1600" dirty="0"/>
              <a:t>和</a:t>
            </a:r>
            <a:r>
              <a:rPr lang="en-US" altLang="zh-CN" sz="1600" dirty="0"/>
              <a:t>S</a:t>
            </a:r>
            <a:r>
              <a:rPr lang="en-US" altLang="zh-CN" sz="1600" baseline="-25000" dirty="0"/>
              <a:t>2</a:t>
            </a:r>
            <a:r>
              <a:rPr lang="zh-CN" altLang="zh-CN" sz="1600" dirty="0"/>
              <a:t>两个子集，对应属性</a:t>
            </a:r>
            <a:r>
              <a:rPr lang="en-US" altLang="zh-CN" sz="1600" dirty="0"/>
              <a:t>A</a:t>
            </a:r>
            <a:r>
              <a:rPr lang="zh-CN" altLang="zh-CN" sz="1600" dirty="0"/>
              <a:t>，</a:t>
            </a:r>
            <a:r>
              <a:rPr lang="en-US" altLang="zh-CN" sz="1600" dirty="0"/>
              <a:t>Gini</a:t>
            </a:r>
            <a:r>
              <a:rPr lang="zh-CN" altLang="zh-CN" sz="1600" dirty="0"/>
              <a:t>指标的计算公式如下：</a:t>
            </a:r>
            <a:endParaRPr lang="en-US" altLang="zh-CN" sz="1600" dirty="0"/>
          </a:p>
          <a:p>
            <a:endParaRPr lang="en-US" altLang="zh-CN" sz="1600" dirty="0"/>
          </a:p>
          <a:p>
            <a:endParaRPr lang="en-US" altLang="zh-CN" sz="1600" dirty="0"/>
          </a:p>
          <a:p>
            <a:endParaRPr lang="en-US" altLang="zh-CN" sz="1600" dirty="0"/>
          </a:p>
          <a:p>
            <a:r>
              <a:rPr lang="en-US" altLang="zh-CN" sz="1600" dirty="0"/>
              <a:t>    </a:t>
            </a:r>
            <a:r>
              <a:rPr lang="zh-CN" altLang="zh-CN" sz="1600" dirty="0"/>
              <a:t>其中</a:t>
            </a:r>
            <a:r>
              <a:rPr lang="en-US" altLang="zh-CN" sz="1600" dirty="0"/>
              <a:t>|S|</a:t>
            </a:r>
            <a:r>
              <a:rPr lang="zh-CN" altLang="zh-CN" sz="1600" dirty="0"/>
              <a:t>表示数据集</a:t>
            </a:r>
            <a:r>
              <a:rPr lang="en-US" altLang="zh-CN" sz="1600" dirty="0"/>
              <a:t>S</a:t>
            </a:r>
            <a:r>
              <a:rPr lang="zh-CN" altLang="zh-CN" sz="1600" dirty="0"/>
              <a:t>的个数。当</a:t>
            </a:r>
            <a:r>
              <a:rPr lang="en-US" altLang="zh-CN" sz="1600" dirty="0" err="1"/>
              <a:t>GiniA</a:t>
            </a:r>
            <a:r>
              <a:rPr lang="en-US" altLang="zh-CN" sz="1600" dirty="0"/>
              <a:t>(S)</a:t>
            </a:r>
            <a:r>
              <a:rPr lang="zh-CN" altLang="zh-CN" sz="1600" dirty="0"/>
              <a:t>最小时，属性</a:t>
            </a:r>
            <a:r>
              <a:rPr lang="en-US" altLang="zh-CN" sz="1600" dirty="0"/>
              <a:t>A</a:t>
            </a:r>
            <a:r>
              <a:rPr lang="zh-CN" altLang="zh-CN" sz="1600" dirty="0"/>
              <a:t>就为数据集</a:t>
            </a:r>
            <a:r>
              <a:rPr lang="en-US" altLang="zh-CN" sz="1600" dirty="0"/>
              <a:t>S</a:t>
            </a:r>
            <a:r>
              <a:rPr lang="zh-CN" altLang="zh-CN" sz="1600" dirty="0"/>
              <a:t>的最佳分裂属性，</a:t>
            </a:r>
            <a:r>
              <a:rPr lang="en-US" altLang="zh-CN" sz="1600" dirty="0"/>
              <a:t>S</a:t>
            </a:r>
            <a:r>
              <a:rPr lang="en-US" altLang="zh-CN" sz="1600" baseline="-25000" dirty="0"/>
              <a:t>1</a:t>
            </a:r>
            <a:r>
              <a:rPr lang="zh-CN" altLang="zh-CN" sz="1600" dirty="0"/>
              <a:t>和</a:t>
            </a:r>
            <a:r>
              <a:rPr lang="en-US" altLang="zh-CN" sz="1600" dirty="0"/>
              <a:t>S</a:t>
            </a:r>
            <a:r>
              <a:rPr lang="en-US" altLang="zh-CN" sz="1600" baseline="-25000" dirty="0"/>
              <a:t>2</a:t>
            </a:r>
            <a:r>
              <a:rPr lang="zh-CN" altLang="zh-CN" sz="1600" dirty="0"/>
              <a:t>就是按属性</a:t>
            </a:r>
            <a:r>
              <a:rPr lang="en-US" altLang="zh-CN" sz="1600" dirty="0"/>
              <a:t>A</a:t>
            </a:r>
            <a:r>
              <a:rPr lang="zh-CN" altLang="zh-CN" sz="1600" dirty="0"/>
              <a:t>的取值</a:t>
            </a:r>
            <a:r>
              <a:rPr lang="en-US" altLang="zh-CN" sz="1600" dirty="0"/>
              <a:t>a</a:t>
            </a:r>
            <a:r>
              <a:rPr lang="zh-CN" altLang="zh-CN" sz="1600" dirty="0"/>
              <a:t>对数据集</a:t>
            </a:r>
            <a:r>
              <a:rPr lang="en-US" altLang="zh-CN" sz="1600" dirty="0"/>
              <a:t>S</a:t>
            </a:r>
            <a:r>
              <a:rPr lang="zh-CN" altLang="zh-CN" sz="1600" dirty="0"/>
              <a:t>的划分。</a:t>
            </a:r>
            <a:endParaRPr lang="en-US" altLang="zh-CN" sz="1600" dirty="0"/>
          </a:p>
          <a:p>
            <a:endParaRPr lang="en-US" altLang="zh-CN" sz="1600" dirty="0"/>
          </a:p>
          <a:p>
            <a:r>
              <a:rPr lang="en-US" altLang="zh-CN" sz="1600" dirty="0"/>
              <a:t>    </a:t>
            </a:r>
            <a:endParaRPr lang="en-US" altLang="zh-CN" sz="1600" dirty="0"/>
          </a:p>
          <a:p>
            <a:endParaRPr lang="en-US" altLang="zh-CN" sz="1600" dirty="0"/>
          </a:p>
          <a:p>
            <a:endParaRPr lang="en-US" altLang="zh-CN" sz="1600" dirty="0"/>
          </a:p>
          <a:p>
            <a:endParaRPr lang="en-US" altLang="zh-CN" sz="1600" dirty="0"/>
          </a:p>
          <a:p>
            <a:endParaRPr lang="zh-CN" altLang="zh-CN" sz="1600" dirty="0"/>
          </a:p>
          <a:p>
            <a:endParaRPr lang="zh-CN" altLang="zh-CN" sz="1600" dirty="0"/>
          </a:p>
          <a:p>
            <a:endParaRPr lang="en-US" altLang="zh-CN" sz="1600" dirty="0"/>
          </a:p>
          <a:p>
            <a:endParaRPr lang="en-US" altLang="zh-CN" sz="1600" dirty="0"/>
          </a:p>
        </p:txBody>
      </p:sp>
      <p:pic>
        <p:nvPicPr>
          <p:cNvPr id="13" name="27 Imagen"/>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15"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ES" sz="1200" b="1" dirty="0">
                <a:solidFill>
                  <a:schemeClr val="bg1">
                    <a:lumMod val="50000"/>
                  </a:schemeClr>
                </a:solidFill>
                <a:latin typeface="+mn-lt"/>
              </a:rPr>
              <a:t>56</a:t>
            </a:r>
            <a:endParaRPr lang="en-US" altLang="es-ES" sz="1200" b="1" dirty="0">
              <a:solidFill>
                <a:schemeClr val="bg1">
                  <a:lumMod val="50000"/>
                </a:schemeClr>
              </a:solidFill>
              <a:latin typeface="+mn-lt"/>
            </a:endParaRPr>
          </a:p>
        </p:txBody>
      </p:sp>
      <p:pic>
        <p:nvPicPr>
          <p:cNvPr id="16" name="Imagen 27">
            <a:hlinkClick r:id="" action="ppaction://hlinkshowjump?jump=next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Imagen 28">
            <a:hlinkClick r:id="" action="ppaction://hlinkshowjump?jump=previous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21</a:t>
            </a:r>
            <a:endParaRPr lang="zh-CN" altLang="en-US" dirty="0"/>
          </a:p>
        </p:txBody>
      </p:sp>
      <p:grpSp>
        <p:nvGrpSpPr>
          <p:cNvPr id="19" name="组合 18"/>
          <p:cNvGrpSpPr/>
          <p:nvPr/>
        </p:nvGrpSpPr>
        <p:grpSpPr>
          <a:xfrm>
            <a:off x="-3387" y="-2439"/>
            <a:ext cx="9149172" cy="716845"/>
            <a:chOff x="-3387" y="190175"/>
            <a:chExt cx="9149172" cy="524649"/>
          </a:xfrm>
        </p:grpSpPr>
        <p:sp>
          <p:nvSpPr>
            <p:cNvPr id="20" name="任意多边形 19"/>
            <p:cNvSpPr/>
            <p:nvPr/>
          </p:nvSpPr>
          <p:spPr>
            <a:xfrm>
              <a:off x="6231369" y="214741"/>
              <a:ext cx="2914416" cy="499443"/>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1" name="任意多边形 20"/>
            <p:cNvSpPr/>
            <p:nvPr/>
          </p:nvSpPr>
          <p:spPr>
            <a:xfrm>
              <a:off x="1" y="190175"/>
              <a:ext cx="9143999" cy="506058"/>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 name="任意多边形 21"/>
            <p:cNvSpPr/>
            <p:nvPr/>
          </p:nvSpPr>
          <p:spPr>
            <a:xfrm>
              <a:off x="-3387" y="190815"/>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23" name="文本框 6"/>
          <p:cNvSpPr txBox="1"/>
          <p:nvPr/>
        </p:nvSpPr>
        <p:spPr>
          <a:xfrm>
            <a:off x="607500" y="177284"/>
            <a:ext cx="1500411" cy="323165"/>
          </a:xfrm>
          <a:prstGeom prst="rect">
            <a:avLst/>
          </a:prstGeom>
          <a:noFill/>
        </p:spPr>
        <p:txBody>
          <a:bodyPr wrap="none" lIns="0" tIns="0" rIns="0" bIns="0" rtlCol="0">
            <a:spAutoFit/>
          </a:bodyPr>
          <a:lstStyle/>
          <a:p>
            <a:r>
              <a:rPr lang="en-US" altLang="zh-CN" sz="2100" b="1" spc="225" dirty="0">
                <a:solidFill>
                  <a:prstClr val="white"/>
                </a:solidFill>
              </a:rPr>
              <a:t>3.2 </a:t>
            </a:r>
            <a:r>
              <a:rPr lang="zh-CN" altLang="en-US" sz="2100" b="1" spc="225" dirty="0">
                <a:solidFill>
                  <a:prstClr val="white"/>
                </a:solidFill>
              </a:rPr>
              <a:t>决策树</a:t>
            </a:r>
            <a:endParaRPr lang="zh-CN" altLang="en-US" sz="2100" b="1" spc="225" dirty="0">
              <a:solidFill>
                <a:prstClr val="white"/>
              </a:solidFill>
            </a:endParaRPr>
          </a:p>
        </p:txBody>
      </p:sp>
      <p:sp>
        <p:nvSpPr>
          <p:cNvPr id="24" name="Freeform 142"/>
          <p:cNvSpPr>
            <a:spLocks noEditPoints="1"/>
          </p:cNvSpPr>
          <p:nvPr/>
        </p:nvSpPr>
        <p:spPr bwMode="auto">
          <a:xfrm>
            <a:off x="126487" y="216716"/>
            <a:ext cx="382471" cy="244300"/>
          </a:xfrm>
          <a:custGeom>
            <a:avLst/>
            <a:gdLst>
              <a:gd name="T0" fmla="*/ 108 w 128"/>
              <a:gd name="T1" fmla="*/ 26 h 88"/>
              <a:gd name="T2" fmla="*/ 75 w 128"/>
              <a:gd name="T3" fmla="*/ 0 h 88"/>
              <a:gd name="T4" fmla="*/ 46 w 128"/>
              <a:gd name="T5" fmla="*/ 15 h 88"/>
              <a:gd name="T6" fmla="*/ 34 w 128"/>
              <a:gd name="T7" fmla="*/ 11 h 88"/>
              <a:gd name="T8" fmla="*/ 15 w 128"/>
              <a:gd name="T9" fmla="*/ 30 h 88"/>
              <a:gd name="T10" fmla="*/ 16 w 128"/>
              <a:gd name="T11" fmla="*/ 35 h 88"/>
              <a:gd name="T12" fmla="*/ 0 w 128"/>
              <a:gd name="T13" fmla="*/ 61 h 88"/>
              <a:gd name="T14" fmla="*/ 27 w 128"/>
              <a:gd name="T15" fmla="*/ 88 h 88"/>
              <a:gd name="T16" fmla="*/ 96 w 128"/>
              <a:gd name="T17" fmla="*/ 88 h 88"/>
              <a:gd name="T18" fmla="*/ 128 w 128"/>
              <a:gd name="T19" fmla="*/ 56 h 88"/>
              <a:gd name="T20" fmla="*/ 108 w 128"/>
              <a:gd name="T21" fmla="*/ 26 h 88"/>
              <a:gd name="T22" fmla="*/ 44 w 128"/>
              <a:gd name="T23" fmla="*/ 50 h 88"/>
              <a:gd name="T24" fmla="*/ 66 w 128"/>
              <a:gd name="T25" fmla="*/ 28 h 88"/>
              <a:gd name="T26" fmla="*/ 80 w 128"/>
              <a:gd name="T27" fmla="*/ 32 h 88"/>
              <a:gd name="T28" fmla="*/ 84 w 128"/>
              <a:gd name="T29" fmla="*/ 28 h 88"/>
              <a:gd name="T30" fmla="*/ 84 w 128"/>
              <a:gd name="T31" fmla="*/ 42 h 88"/>
              <a:gd name="T32" fmla="*/ 70 w 128"/>
              <a:gd name="T33" fmla="*/ 42 h 88"/>
              <a:gd name="T34" fmla="*/ 75 w 128"/>
              <a:gd name="T35" fmla="*/ 37 h 88"/>
              <a:gd name="T36" fmla="*/ 72 w 128"/>
              <a:gd name="T37" fmla="*/ 36 h 88"/>
              <a:gd name="T38" fmla="*/ 66 w 128"/>
              <a:gd name="T39" fmla="*/ 35 h 88"/>
              <a:gd name="T40" fmla="*/ 60 w 128"/>
              <a:gd name="T41" fmla="*/ 36 h 88"/>
              <a:gd name="T42" fmla="*/ 55 w 128"/>
              <a:gd name="T43" fmla="*/ 39 h 88"/>
              <a:gd name="T44" fmla="*/ 52 w 128"/>
              <a:gd name="T45" fmla="*/ 44 h 88"/>
              <a:gd name="T46" fmla="*/ 51 w 128"/>
              <a:gd name="T47" fmla="*/ 50 h 88"/>
              <a:gd name="T48" fmla="*/ 51 w 128"/>
              <a:gd name="T49" fmla="*/ 54 h 88"/>
              <a:gd name="T50" fmla="*/ 44 w 128"/>
              <a:gd name="T51" fmla="*/ 54 h 88"/>
              <a:gd name="T52" fmla="*/ 44 w 128"/>
              <a:gd name="T53" fmla="*/ 50 h 88"/>
              <a:gd name="T54" fmla="*/ 66 w 128"/>
              <a:gd name="T55" fmla="*/ 73 h 88"/>
              <a:gd name="T56" fmla="*/ 53 w 128"/>
              <a:gd name="T57" fmla="*/ 68 h 88"/>
              <a:gd name="T58" fmla="*/ 49 w 128"/>
              <a:gd name="T59" fmla="*/ 73 h 88"/>
              <a:gd name="T60" fmla="*/ 49 w 128"/>
              <a:gd name="T61" fmla="*/ 59 h 88"/>
              <a:gd name="T62" fmla="*/ 62 w 128"/>
              <a:gd name="T63" fmla="*/ 59 h 88"/>
              <a:gd name="T64" fmla="*/ 58 w 128"/>
              <a:gd name="T65" fmla="*/ 64 h 88"/>
              <a:gd name="T66" fmla="*/ 60 w 128"/>
              <a:gd name="T67" fmla="*/ 65 h 88"/>
              <a:gd name="T68" fmla="*/ 66 w 128"/>
              <a:gd name="T69" fmla="*/ 66 h 88"/>
              <a:gd name="T70" fmla="*/ 72 w 128"/>
              <a:gd name="T71" fmla="*/ 65 h 88"/>
              <a:gd name="T72" fmla="*/ 77 w 128"/>
              <a:gd name="T73" fmla="*/ 61 h 88"/>
              <a:gd name="T74" fmla="*/ 81 w 128"/>
              <a:gd name="T75" fmla="*/ 57 h 88"/>
              <a:gd name="T76" fmla="*/ 82 w 128"/>
              <a:gd name="T77" fmla="*/ 50 h 88"/>
              <a:gd name="T78" fmla="*/ 81 w 128"/>
              <a:gd name="T79" fmla="*/ 47 h 88"/>
              <a:gd name="T80" fmla="*/ 89 w 128"/>
              <a:gd name="T81" fmla="*/ 47 h 88"/>
              <a:gd name="T82" fmla="*/ 89 w 128"/>
              <a:gd name="T83" fmla="*/ 50 h 88"/>
              <a:gd name="T84" fmla="*/ 66 w 128"/>
              <a:gd name="T85"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88">
                <a:moveTo>
                  <a:pt x="108" y="26"/>
                </a:moveTo>
                <a:cubicBezTo>
                  <a:pt x="104" y="11"/>
                  <a:pt x="91" y="0"/>
                  <a:pt x="75" y="0"/>
                </a:cubicBezTo>
                <a:cubicBezTo>
                  <a:pt x="63" y="0"/>
                  <a:pt x="52" y="6"/>
                  <a:pt x="46" y="15"/>
                </a:cubicBezTo>
                <a:cubicBezTo>
                  <a:pt x="43" y="13"/>
                  <a:pt x="38" y="11"/>
                  <a:pt x="34" y="11"/>
                </a:cubicBezTo>
                <a:cubicBezTo>
                  <a:pt x="24" y="11"/>
                  <a:pt x="15" y="20"/>
                  <a:pt x="15" y="30"/>
                </a:cubicBezTo>
                <a:cubicBezTo>
                  <a:pt x="15" y="32"/>
                  <a:pt x="16" y="34"/>
                  <a:pt x="16" y="35"/>
                </a:cubicBezTo>
                <a:cubicBezTo>
                  <a:pt x="7" y="40"/>
                  <a:pt x="0" y="49"/>
                  <a:pt x="0" y="61"/>
                </a:cubicBezTo>
                <a:cubicBezTo>
                  <a:pt x="0" y="76"/>
                  <a:pt x="12" y="88"/>
                  <a:pt x="27" y="88"/>
                </a:cubicBezTo>
                <a:cubicBezTo>
                  <a:pt x="96" y="88"/>
                  <a:pt x="96" y="88"/>
                  <a:pt x="96" y="88"/>
                </a:cubicBezTo>
                <a:cubicBezTo>
                  <a:pt x="114" y="88"/>
                  <a:pt x="128" y="74"/>
                  <a:pt x="128" y="56"/>
                </a:cubicBezTo>
                <a:cubicBezTo>
                  <a:pt x="128" y="42"/>
                  <a:pt x="120" y="31"/>
                  <a:pt x="108" y="26"/>
                </a:cubicBezTo>
                <a:close/>
                <a:moveTo>
                  <a:pt x="44" y="50"/>
                </a:moveTo>
                <a:cubicBezTo>
                  <a:pt x="44" y="38"/>
                  <a:pt x="54" y="28"/>
                  <a:pt x="66" y="28"/>
                </a:cubicBezTo>
                <a:cubicBezTo>
                  <a:pt x="71" y="28"/>
                  <a:pt x="76" y="30"/>
                  <a:pt x="80" y="32"/>
                </a:cubicBezTo>
                <a:cubicBezTo>
                  <a:pt x="84" y="28"/>
                  <a:pt x="84" y="28"/>
                  <a:pt x="84" y="28"/>
                </a:cubicBezTo>
                <a:cubicBezTo>
                  <a:pt x="84" y="42"/>
                  <a:pt x="84" y="42"/>
                  <a:pt x="84" y="42"/>
                </a:cubicBezTo>
                <a:cubicBezTo>
                  <a:pt x="70" y="42"/>
                  <a:pt x="70" y="42"/>
                  <a:pt x="70" y="42"/>
                </a:cubicBezTo>
                <a:cubicBezTo>
                  <a:pt x="75" y="37"/>
                  <a:pt x="75" y="37"/>
                  <a:pt x="75" y="37"/>
                </a:cubicBezTo>
                <a:cubicBezTo>
                  <a:pt x="74" y="37"/>
                  <a:pt x="73" y="36"/>
                  <a:pt x="72" y="36"/>
                </a:cubicBezTo>
                <a:cubicBezTo>
                  <a:pt x="70" y="35"/>
                  <a:pt x="68" y="35"/>
                  <a:pt x="66" y="35"/>
                </a:cubicBezTo>
                <a:cubicBezTo>
                  <a:pt x="64" y="35"/>
                  <a:pt x="62" y="35"/>
                  <a:pt x="60" y="36"/>
                </a:cubicBezTo>
                <a:cubicBezTo>
                  <a:pt x="58" y="37"/>
                  <a:pt x="57" y="38"/>
                  <a:pt x="55" y="39"/>
                </a:cubicBezTo>
                <a:cubicBezTo>
                  <a:pt x="54" y="41"/>
                  <a:pt x="53" y="43"/>
                  <a:pt x="52" y="44"/>
                </a:cubicBezTo>
                <a:cubicBezTo>
                  <a:pt x="51" y="46"/>
                  <a:pt x="51" y="48"/>
                  <a:pt x="51" y="50"/>
                </a:cubicBezTo>
                <a:cubicBezTo>
                  <a:pt x="51" y="52"/>
                  <a:pt x="51" y="53"/>
                  <a:pt x="51" y="54"/>
                </a:cubicBezTo>
                <a:cubicBezTo>
                  <a:pt x="44" y="54"/>
                  <a:pt x="44" y="54"/>
                  <a:pt x="44" y="54"/>
                </a:cubicBezTo>
                <a:cubicBezTo>
                  <a:pt x="44" y="53"/>
                  <a:pt x="44" y="52"/>
                  <a:pt x="44" y="50"/>
                </a:cubicBezTo>
                <a:close/>
                <a:moveTo>
                  <a:pt x="66" y="73"/>
                </a:moveTo>
                <a:cubicBezTo>
                  <a:pt x="61" y="73"/>
                  <a:pt x="57" y="71"/>
                  <a:pt x="53" y="68"/>
                </a:cubicBezTo>
                <a:cubicBezTo>
                  <a:pt x="49" y="73"/>
                  <a:pt x="49" y="73"/>
                  <a:pt x="49" y="73"/>
                </a:cubicBezTo>
                <a:cubicBezTo>
                  <a:pt x="49" y="59"/>
                  <a:pt x="49" y="59"/>
                  <a:pt x="49" y="59"/>
                </a:cubicBezTo>
                <a:cubicBezTo>
                  <a:pt x="62" y="59"/>
                  <a:pt x="62" y="59"/>
                  <a:pt x="62" y="59"/>
                </a:cubicBezTo>
                <a:cubicBezTo>
                  <a:pt x="58" y="64"/>
                  <a:pt x="58" y="64"/>
                  <a:pt x="58" y="64"/>
                </a:cubicBezTo>
                <a:cubicBezTo>
                  <a:pt x="59" y="64"/>
                  <a:pt x="59" y="64"/>
                  <a:pt x="60" y="65"/>
                </a:cubicBezTo>
                <a:cubicBezTo>
                  <a:pt x="62" y="66"/>
                  <a:pt x="64" y="66"/>
                  <a:pt x="66" y="66"/>
                </a:cubicBezTo>
                <a:cubicBezTo>
                  <a:pt x="68" y="66"/>
                  <a:pt x="70" y="66"/>
                  <a:pt x="72" y="65"/>
                </a:cubicBezTo>
                <a:cubicBezTo>
                  <a:pt x="74" y="64"/>
                  <a:pt x="76" y="63"/>
                  <a:pt x="77" y="61"/>
                </a:cubicBezTo>
                <a:cubicBezTo>
                  <a:pt x="79" y="60"/>
                  <a:pt x="80" y="58"/>
                  <a:pt x="81" y="57"/>
                </a:cubicBezTo>
                <a:cubicBezTo>
                  <a:pt x="82" y="55"/>
                  <a:pt x="82" y="53"/>
                  <a:pt x="82" y="50"/>
                </a:cubicBezTo>
                <a:cubicBezTo>
                  <a:pt x="82" y="49"/>
                  <a:pt x="82" y="48"/>
                  <a:pt x="81" y="47"/>
                </a:cubicBezTo>
                <a:cubicBezTo>
                  <a:pt x="89" y="47"/>
                  <a:pt x="89" y="47"/>
                  <a:pt x="89" y="47"/>
                </a:cubicBezTo>
                <a:cubicBezTo>
                  <a:pt x="89" y="48"/>
                  <a:pt x="89" y="49"/>
                  <a:pt x="89" y="50"/>
                </a:cubicBezTo>
                <a:cubicBezTo>
                  <a:pt x="89" y="63"/>
                  <a:pt x="79" y="73"/>
                  <a:pt x="66" y="7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6"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7"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8"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9"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0"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1"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2"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3"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4"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5"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6"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0"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1"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2"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3"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4"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5"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6"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7"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8"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0"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4"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5"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6"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7"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8"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9"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0"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1"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2"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3"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4"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5"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6"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7"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8"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9"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1"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2"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3"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4" name="文本框 27"/>
          <p:cNvSpPr txBox="1"/>
          <p:nvPr/>
        </p:nvSpPr>
        <p:spPr>
          <a:xfrm>
            <a:off x="6630203" y="234392"/>
            <a:ext cx="1101584" cy="300082"/>
          </a:xfrm>
          <a:prstGeom prst="rect">
            <a:avLst/>
          </a:prstGeom>
          <a:noFill/>
        </p:spPr>
        <p:txBody>
          <a:bodyPr wrap="none" rtlCol="0">
            <a:spAutoFit/>
          </a:bodyPr>
          <a:lstStyle/>
          <a:p>
            <a:r>
              <a:rPr lang="zh-CN" altLang="en-US" sz="1350" dirty="0">
                <a:solidFill>
                  <a:prstClr val="white"/>
                </a:solidFill>
              </a:rPr>
              <a:t>第三章 分类</a:t>
            </a:r>
            <a:endParaRPr lang="zh-CN" altLang="en-US" sz="1350" dirty="0">
              <a:solidFill>
                <a:prstClr val="white"/>
              </a:solidFill>
            </a:endParaRPr>
          </a:p>
        </p:txBody>
      </p:sp>
      <p:sp>
        <p:nvSpPr>
          <p:cNvPr id="7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6"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9" name="Rectangle 1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0" name="Rectangle 12"/>
          <p:cNvSpPr>
            <a:spLocks noChangeArrowheads="1"/>
          </p:cNvSpPr>
          <p:nvPr/>
        </p:nvSpPr>
        <p:spPr bwMode="auto">
          <a:xfrm>
            <a:off x="0" y="6572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6"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87" name="对象 86"/>
          <p:cNvGraphicFramePr>
            <a:graphicFrameLocks noChangeAspect="1"/>
          </p:cNvGraphicFramePr>
          <p:nvPr/>
        </p:nvGraphicFramePr>
        <p:xfrm>
          <a:off x="2018603" y="1891635"/>
          <a:ext cx="3272074" cy="618601"/>
        </p:xfrm>
        <a:graphic>
          <a:graphicData uri="http://schemas.openxmlformats.org/presentationml/2006/ole">
            <mc:AlternateContent xmlns:mc="http://schemas.openxmlformats.org/markup-compatibility/2006">
              <mc:Choice xmlns:v="urn:schemas-microsoft-com:vml" Requires="v">
                <p:oleObj spid="_x0000_s28717" name="" r:id="rId3" imgW="2209800" imgH="419100" progId="Equation.DSMT4">
                  <p:embed/>
                </p:oleObj>
              </mc:Choice>
              <mc:Fallback>
                <p:oleObj name="" r:id="rId3" imgW="2209800" imgH="419100" progId="Equation.DSMT4">
                  <p:embed/>
                  <p:pic>
                    <p:nvPicPr>
                      <p:cNvPr id="0" name="对象 8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8603" y="1891635"/>
                        <a:ext cx="3272074" cy="618601"/>
                      </a:xfrm>
                      <a:prstGeom prst="rect">
                        <a:avLst/>
                      </a:prstGeom>
                      <a:noFill/>
                    </p:spPr>
                  </p:pic>
                </p:oleObj>
              </mc:Fallback>
            </mc:AlternateContent>
          </a:graphicData>
        </a:graphic>
      </p:graphicFrame>
      <p:pic>
        <p:nvPicPr>
          <p:cNvPr id="85" name="图片 8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14464" y="3618846"/>
            <a:ext cx="4737348" cy="1676579"/>
          </a:xfrm>
          <a:prstGeom prst="rect">
            <a:avLst/>
          </a:prstGeom>
        </p:spPr>
      </p:pic>
      <p:sp>
        <p:nvSpPr>
          <p:cNvPr id="11" name="矩形 10"/>
          <p:cNvSpPr/>
          <p:nvPr/>
        </p:nvSpPr>
        <p:spPr>
          <a:xfrm>
            <a:off x="-4558" y="6123213"/>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2308F32-F09A-4344-B65D-3757FEAF56BD}" type="slidenum">
              <a:rPr lang="zh-CN" altLang="en-US" smtClean="0"/>
            </a:fld>
            <a:endParaRPr lang="zh-CN" altLang="en-US"/>
          </a:p>
        </p:txBody>
      </p:sp>
      <p:sp>
        <p:nvSpPr>
          <p:cNvPr id="3"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4"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5"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6"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7"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8"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9"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10" name="矩形 9"/>
          <p:cNvSpPr/>
          <p:nvPr/>
        </p:nvSpPr>
        <p:spPr>
          <a:xfrm>
            <a:off x="0" y="6669360"/>
            <a:ext cx="9144000" cy="18864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矩形 11"/>
          <p:cNvSpPr/>
          <p:nvPr/>
        </p:nvSpPr>
        <p:spPr>
          <a:xfrm>
            <a:off x="508958" y="1058732"/>
            <a:ext cx="7864333" cy="2800767"/>
          </a:xfrm>
          <a:prstGeom prst="rect">
            <a:avLst/>
          </a:prstGeom>
        </p:spPr>
        <p:txBody>
          <a:bodyPr wrap="square">
            <a:spAutoFit/>
          </a:bodyPr>
          <a:lstStyle/>
          <a:p>
            <a:r>
              <a:rPr lang="zh-CN" altLang="en-US" sz="1600" dirty="0">
                <a:ea typeface="宋体" panose="02010600030101010101" pitchFamily="2" charset="-122"/>
              </a:rPr>
              <a:t> 顾客数据库类标记的训练元组</a:t>
            </a:r>
            <a:endParaRPr lang="en-US" altLang="zh-CN" sz="1600" dirty="0"/>
          </a:p>
          <a:p>
            <a:endParaRPr lang="en-US" altLang="zh-CN" sz="1600" dirty="0"/>
          </a:p>
          <a:p>
            <a:endParaRPr lang="en-US" altLang="zh-CN" sz="1600" dirty="0"/>
          </a:p>
          <a:p>
            <a:r>
              <a:rPr lang="en-US" altLang="zh-CN" sz="1600" dirty="0"/>
              <a:t>        </a:t>
            </a:r>
            <a:endParaRPr lang="en-US" altLang="zh-CN" sz="1600" dirty="0"/>
          </a:p>
          <a:p>
            <a:endParaRPr lang="en-US" altLang="zh-CN" sz="1600" dirty="0"/>
          </a:p>
          <a:p>
            <a:endParaRPr lang="en-US" altLang="zh-CN" sz="1600" dirty="0"/>
          </a:p>
          <a:p>
            <a:endParaRPr lang="en-US" altLang="zh-CN" sz="1600" dirty="0"/>
          </a:p>
          <a:p>
            <a:endParaRPr lang="zh-CN" altLang="zh-CN" sz="1600" dirty="0"/>
          </a:p>
          <a:p>
            <a:endParaRPr lang="zh-CN" altLang="zh-CN" sz="1600" dirty="0"/>
          </a:p>
          <a:p>
            <a:endParaRPr lang="en-US" altLang="zh-CN" sz="1600" dirty="0"/>
          </a:p>
          <a:p>
            <a:endParaRPr lang="en-US" altLang="zh-CN" sz="1600" dirty="0"/>
          </a:p>
        </p:txBody>
      </p:sp>
      <p:pic>
        <p:nvPicPr>
          <p:cNvPr id="13" name="27 Imagen"/>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15"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ES" sz="1200" b="1" dirty="0">
                <a:solidFill>
                  <a:schemeClr val="bg1">
                    <a:lumMod val="50000"/>
                  </a:schemeClr>
                </a:solidFill>
                <a:latin typeface="+mn-lt"/>
              </a:rPr>
              <a:t>56</a:t>
            </a:r>
            <a:endParaRPr lang="en-US" altLang="es-ES" sz="1200" b="1" dirty="0">
              <a:solidFill>
                <a:schemeClr val="bg1">
                  <a:lumMod val="50000"/>
                </a:schemeClr>
              </a:solidFill>
              <a:latin typeface="+mn-lt"/>
            </a:endParaRPr>
          </a:p>
        </p:txBody>
      </p:sp>
      <p:pic>
        <p:nvPicPr>
          <p:cNvPr id="16" name="Imagen 27">
            <a:hlinkClick r:id="" action="ppaction://hlinkshowjump?jump=next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Imagen 28">
            <a:hlinkClick r:id="" action="ppaction://hlinkshowjump?jump=previous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21</a:t>
            </a:r>
            <a:endParaRPr lang="zh-CN" altLang="en-US" dirty="0"/>
          </a:p>
        </p:txBody>
      </p:sp>
      <p:grpSp>
        <p:nvGrpSpPr>
          <p:cNvPr id="19" name="组合 18"/>
          <p:cNvGrpSpPr/>
          <p:nvPr/>
        </p:nvGrpSpPr>
        <p:grpSpPr>
          <a:xfrm>
            <a:off x="-3387" y="-2439"/>
            <a:ext cx="9149172" cy="716845"/>
            <a:chOff x="-3387" y="190175"/>
            <a:chExt cx="9149172" cy="524649"/>
          </a:xfrm>
        </p:grpSpPr>
        <p:sp>
          <p:nvSpPr>
            <p:cNvPr id="20" name="任意多边形 19"/>
            <p:cNvSpPr/>
            <p:nvPr/>
          </p:nvSpPr>
          <p:spPr>
            <a:xfrm>
              <a:off x="6231369" y="214741"/>
              <a:ext cx="2914416" cy="499443"/>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1" name="任意多边形 20"/>
            <p:cNvSpPr/>
            <p:nvPr/>
          </p:nvSpPr>
          <p:spPr>
            <a:xfrm>
              <a:off x="1" y="190175"/>
              <a:ext cx="9143999" cy="506058"/>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 name="任意多边形 21"/>
            <p:cNvSpPr/>
            <p:nvPr/>
          </p:nvSpPr>
          <p:spPr>
            <a:xfrm>
              <a:off x="-3387" y="190815"/>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23" name="文本框 6"/>
          <p:cNvSpPr txBox="1"/>
          <p:nvPr/>
        </p:nvSpPr>
        <p:spPr>
          <a:xfrm>
            <a:off x="607500" y="177284"/>
            <a:ext cx="1500411" cy="323165"/>
          </a:xfrm>
          <a:prstGeom prst="rect">
            <a:avLst/>
          </a:prstGeom>
          <a:noFill/>
        </p:spPr>
        <p:txBody>
          <a:bodyPr wrap="none" lIns="0" tIns="0" rIns="0" bIns="0" rtlCol="0">
            <a:spAutoFit/>
          </a:bodyPr>
          <a:lstStyle/>
          <a:p>
            <a:r>
              <a:rPr lang="en-US" altLang="zh-CN" sz="2100" b="1" spc="225" dirty="0">
                <a:solidFill>
                  <a:prstClr val="white"/>
                </a:solidFill>
              </a:rPr>
              <a:t>3.2 </a:t>
            </a:r>
            <a:r>
              <a:rPr lang="zh-CN" altLang="en-US" sz="2100" b="1" spc="225" dirty="0">
                <a:solidFill>
                  <a:prstClr val="white"/>
                </a:solidFill>
              </a:rPr>
              <a:t>决策树</a:t>
            </a:r>
            <a:endParaRPr lang="zh-CN" altLang="en-US" sz="2100" b="1" spc="225" dirty="0">
              <a:solidFill>
                <a:prstClr val="white"/>
              </a:solidFill>
            </a:endParaRPr>
          </a:p>
        </p:txBody>
      </p:sp>
      <p:sp>
        <p:nvSpPr>
          <p:cNvPr id="24" name="Freeform 142"/>
          <p:cNvSpPr>
            <a:spLocks noEditPoints="1"/>
          </p:cNvSpPr>
          <p:nvPr/>
        </p:nvSpPr>
        <p:spPr bwMode="auto">
          <a:xfrm>
            <a:off x="126487" y="216716"/>
            <a:ext cx="382471" cy="244300"/>
          </a:xfrm>
          <a:custGeom>
            <a:avLst/>
            <a:gdLst>
              <a:gd name="T0" fmla="*/ 108 w 128"/>
              <a:gd name="T1" fmla="*/ 26 h 88"/>
              <a:gd name="T2" fmla="*/ 75 w 128"/>
              <a:gd name="T3" fmla="*/ 0 h 88"/>
              <a:gd name="T4" fmla="*/ 46 w 128"/>
              <a:gd name="T5" fmla="*/ 15 h 88"/>
              <a:gd name="T6" fmla="*/ 34 w 128"/>
              <a:gd name="T7" fmla="*/ 11 h 88"/>
              <a:gd name="T8" fmla="*/ 15 w 128"/>
              <a:gd name="T9" fmla="*/ 30 h 88"/>
              <a:gd name="T10" fmla="*/ 16 w 128"/>
              <a:gd name="T11" fmla="*/ 35 h 88"/>
              <a:gd name="T12" fmla="*/ 0 w 128"/>
              <a:gd name="T13" fmla="*/ 61 h 88"/>
              <a:gd name="T14" fmla="*/ 27 w 128"/>
              <a:gd name="T15" fmla="*/ 88 h 88"/>
              <a:gd name="T16" fmla="*/ 96 w 128"/>
              <a:gd name="T17" fmla="*/ 88 h 88"/>
              <a:gd name="T18" fmla="*/ 128 w 128"/>
              <a:gd name="T19" fmla="*/ 56 h 88"/>
              <a:gd name="T20" fmla="*/ 108 w 128"/>
              <a:gd name="T21" fmla="*/ 26 h 88"/>
              <a:gd name="T22" fmla="*/ 44 w 128"/>
              <a:gd name="T23" fmla="*/ 50 h 88"/>
              <a:gd name="T24" fmla="*/ 66 w 128"/>
              <a:gd name="T25" fmla="*/ 28 h 88"/>
              <a:gd name="T26" fmla="*/ 80 w 128"/>
              <a:gd name="T27" fmla="*/ 32 h 88"/>
              <a:gd name="T28" fmla="*/ 84 w 128"/>
              <a:gd name="T29" fmla="*/ 28 h 88"/>
              <a:gd name="T30" fmla="*/ 84 w 128"/>
              <a:gd name="T31" fmla="*/ 42 h 88"/>
              <a:gd name="T32" fmla="*/ 70 w 128"/>
              <a:gd name="T33" fmla="*/ 42 h 88"/>
              <a:gd name="T34" fmla="*/ 75 w 128"/>
              <a:gd name="T35" fmla="*/ 37 h 88"/>
              <a:gd name="T36" fmla="*/ 72 w 128"/>
              <a:gd name="T37" fmla="*/ 36 h 88"/>
              <a:gd name="T38" fmla="*/ 66 w 128"/>
              <a:gd name="T39" fmla="*/ 35 h 88"/>
              <a:gd name="T40" fmla="*/ 60 w 128"/>
              <a:gd name="T41" fmla="*/ 36 h 88"/>
              <a:gd name="T42" fmla="*/ 55 w 128"/>
              <a:gd name="T43" fmla="*/ 39 h 88"/>
              <a:gd name="T44" fmla="*/ 52 w 128"/>
              <a:gd name="T45" fmla="*/ 44 h 88"/>
              <a:gd name="T46" fmla="*/ 51 w 128"/>
              <a:gd name="T47" fmla="*/ 50 h 88"/>
              <a:gd name="T48" fmla="*/ 51 w 128"/>
              <a:gd name="T49" fmla="*/ 54 h 88"/>
              <a:gd name="T50" fmla="*/ 44 w 128"/>
              <a:gd name="T51" fmla="*/ 54 h 88"/>
              <a:gd name="T52" fmla="*/ 44 w 128"/>
              <a:gd name="T53" fmla="*/ 50 h 88"/>
              <a:gd name="T54" fmla="*/ 66 w 128"/>
              <a:gd name="T55" fmla="*/ 73 h 88"/>
              <a:gd name="T56" fmla="*/ 53 w 128"/>
              <a:gd name="T57" fmla="*/ 68 h 88"/>
              <a:gd name="T58" fmla="*/ 49 w 128"/>
              <a:gd name="T59" fmla="*/ 73 h 88"/>
              <a:gd name="T60" fmla="*/ 49 w 128"/>
              <a:gd name="T61" fmla="*/ 59 h 88"/>
              <a:gd name="T62" fmla="*/ 62 w 128"/>
              <a:gd name="T63" fmla="*/ 59 h 88"/>
              <a:gd name="T64" fmla="*/ 58 w 128"/>
              <a:gd name="T65" fmla="*/ 64 h 88"/>
              <a:gd name="T66" fmla="*/ 60 w 128"/>
              <a:gd name="T67" fmla="*/ 65 h 88"/>
              <a:gd name="T68" fmla="*/ 66 w 128"/>
              <a:gd name="T69" fmla="*/ 66 h 88"/>
              <a:gd name="T70" fmla="*/ 72 w 128"/>
              <a:gd name="T71" fmla="*/ 65 h 88"/>
              <a:gd name="T72" fmla="*/ 77 w 128"/>
              <a:gd name="T73" fmla="*/ 61 h 88"/>
              <a:gd name="T74" fmla="*/ 81 w 128"/>
              <a:gd name="T75" fmla="*/ 57 h 88"/>
              <a:gd name="T76" fmla="*/ 82 w 128"/>
              <a:gd name="T77" fmla="*/ 50 h 88"/>
              <a:gd name="T78" fmla="*/ 81 w 128"/>
              <a:gd name="T79" fmla="*/ 47 h 88"/>
              <a:gd name="T80" fmla="*/ 89 w 128"/>
              <a:gd name="T81" fmla="*/ 47 h 88"/>
              <a:gd name="T82" fmla="*/ 89 w 128"/>
              <a:gd name="T83" fmla="*/ 50 h 88"/>
              <a:gd name="T84" fmla="*/ 66 w 128"/>
              <a:gd name="T85"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88">
                <a:moveTo>
                  <a:pt x="108" y="26"/>
                </a:moveTo>
                <a:cubicBezTo>
                  <a:pt x="104" y="11"/>
                  <a:pt x="91" y="0"/>
                  <a:pt x="75" y="0"/>
                </a:cubicBezTo>
                <a:cubicBezTo>
                  <a:pt x="63" y="0"/>
                  <a:pt x="52" y="6"/>
                  <a:pt x="46" y="15"/>
                </a:cubicBezTo>
                <a:cubicBezTo>
                  <a:pt x="43" y="13"/>
                  <a:pt x="38" y="11"/>
                  <a:pt x="34" y="11"/>
                </a:cubicBezTo>
                <a:cubicBezTo>
                  <a:pt x="24" y="11"/>
                  <a:pt x="15" y="20"/>
                  <a:pt x="15" y="30"/>
                </a:cubicBezTo>
                <a:cubicBezTo>
                  <a:pt x="15" y="32"/>
                  <a:pt x="16" y="34"/>
                  <a:pt x="16" y="35"/>
                </a:cubicBezTo>
                <a:cubicBezTo>
                  <a:pt x="7" y="40"/>
                  <a:pt x="0" y="49"/>
                  <a:pt x="0" y="61"/>
                </a:cubicBezTo>
                <a:cubicBezTo>
                  <a:pt x="0" y="76"/>
                  <a:pt x="12" y="88"/>
                  <a:pt x="27" y="88"/>
                </a:cubicBezTo>
                <a:cubicBezTo>
                  <a:pt x="96" y="88"/>
                  <a:pt x="96" y="88"/>
                  <a:pt x="96" y="88"/>
                </a:cubicBezTo>
                <a:cubicBezTo>
                  <a:pt x="114" y="88"/>
                  <a:pt x="128" y="74"/>
                  <a:pt x="128" y="56"/>
                </a:cubicBezTo>
                <a:cubicBezTo>
                  <a:pt x="128" y="42"/>
                  <a:pt x="120" y="31"/>
                  <a:pt x="108" y="26"/>
                </a:cubicBezTo>
                <a:close/>
                <a:moveTo>
                  <a:pt x="44" y="50"/>
                </a:moveTo>
                <a:cubicBezTo>
                  <a:pt x="44" y="38"/>
                  <a:pt x="54" y="28"/>
                  <a:pt x="66" y="28"/>
                </a:cubicBezTo>
                <a:cubicBezTo>
                  <a:pt x="71" y="28"/>
                  <a:pt x="76" y="30"/>
                  <a:pt x="80" y="32"/>
                </a:cubicBezTo>
                <a:cubicBezTo>
                  <a:pt x="84" y="28"/>
                  <a:pt x="84" y="28"/>
                  <a:pt x="84" y="28"/>
                </a:cubicBezTo>
                <a:cubicBezTo>
                  <a:pt x="84" y="42"/>
                  <a:pt x="84" y="42"/>
                  <a:pt x="84" y="42"/>
                </a:cubicBezTo>
                <a:cubicBezTo>
                  <a:pt x="70" y="42"/>
                  <a:pt x="70" y="42"/>
                  <a:pt x="70" y="42"/>
                </a:cubicBezTo>
                <a:cubicBezTo>
                  <a:pt x="75" y="37"/>
                  <a:pt x="75" y="37"/>
                  <a:pt x="75" y="37"/>
                </a:cubicBezTo>
                <a:cubicBezTo>
                  <a:pt x="74" y="37"/>
                  <a:pt x="73" y="36"/>
                  <a:pt x="72" y="36"/>
                </a:cubicBezTo>
                <a:cubicBezTo>
                  <a:pt x="70" y="35"/>
                  <a:pt x="68" y="35"/>
                  <a:pt x="66" y="35"/>
                </a:cubicBezTo>
                <a:cubicBezTo>
                  <a:pt x="64" y="35"/>
                  <a:pt x="62" y="35"/>
                  <a:pt x="60" y="36"/>
                </a:cubicBezTo>
                <a:cubicBezTo>
                  <a:pt x="58" y="37"/>
                  <a:pt x="57" y="38"/>
                  <a:pt x="55" y="39"/>
                </a:cubicBezTo>
                <a:cubicBezTo>
                  <a:pt x="54" y="41"/>
                  <a:pt x="53" y="43"/>
                  <a:pt x="52" y="44"/>
                </a:cubicBezTo>
                <a:cubicBezTo>
                  <a:pt x="51" y="46"/>
                  <a:pt x="51" y="48"/>
                  <a:pt x="51" y="50"/>
                </a:cubicBezTo>
                <a:cubicBezTo>
                  <a:pt x="51" y="52"/>
                  <a:pt x="51" y="53"/>
                  <a:pt x="51" y="54"/>
                </a:cubicBezTo>
                <a:cubicBezTo>
                  <a:pt x="44" y="54"/>
                  <a:pt x="44" y="54"/>
                  <a:pt x="44" y="54"/>
                </a:cubicBezTo>
                <a:cubicBezTo>
                  <a:pt x="44" y="53"/>
                  <a:pt x="44" y="52"/>
                  <a:pt x="44" y="50"/>
                </a:cubicBezTo>
                <a:close/>
                <a:moveTo>
                  <a:pt x="66" y="73"/>
                </a:moveTo>
                <a:cubicBezTo>
                  <a:pt x="61" y="73"/>
                  <a:pt x="57" y="71"/>
                  <a:pt x="53" y="68"/>
                </a:cubicBezTo>
                <a:cubicBezTo>
                  <a:pt x="49" y="73"/>
                  <a:pt x="49" y="73"/>
                  <a:pt x="49" y="73"/>
                </a:cubicBezTo>
                <a:cubicBezTo>
                  <a:pt x="49" y="59"/>
                  <a:pt x="49" y="59"/>
                  <a:pt x="49" y="59"/>
                </a:cubicBezTo>
                <a:cubicBezTo>
                  <a:pt x="62" y="59"/>
                  <a:pt x="62" y="59"/>
                  <a:pt x="62" y="59"/>
                </a:cubicBezTo>
                <a:cubicBezTo>
                  <a:pt x="58" y="64"/>
                  <a:pt x="58" y="64"/>
                  <a:pt x="58" y="64"/>
                </a:cubicBezTo>
                <a:cubicBezTo>
                  <a:pt x="59" y="64"/>
                  <a:pt x="59" y="64"/>
                  <a:pt x="60" y="65"/>
                </a:cubicBezTo>
                <a:cubicBezTo>
                  <a:pt x="62" y="66"/>
                  <a:pt x="64" y="66"/>
                  <a:pt x="66" y="66"/>
                </a:cubicBezTo>
                <a:cubicBezTo>
                  <a:pt x="68" y="66"/>
                  <a:pt x="70" y="66"/>
                  <a:pt x="72" y="65"/>
                </a:cubicBezTo>
                <a:cubicBezTo>
                  <a:pt x="74" y="64"/>
                  <a:pt x="76" y="63"/>
                  <a:pt x="77" y="61"/>
                </a:cubicBezTo>
                <a:cubicBezTo>
                  <a:pt x="79" y="60"/>
                  <a:pt x="80" y="58"/>
                  <a:pt x="81" y="57"/>
                </a:cubicBezTo>
                <a:cubicBezTo>
                  <a:pt x="82" y="55"/>
                  <a:pt x="82" y="53"/>
                  <a:pt x="82" y="50"/>
                </a:cubicBezTo>
                <a:cubicBezTo>
                  <a:pt x="82" y="49"/>
                  <a:pt x="82" y="48"/>
                  <a:pt x="81" y="47"/>
                </a:cubicBezTo>
                <a:cubicBezTo>
                  <a:pt x="89" y="47"/>
                  <a:pt x="89" y="47"/>
                  <a:pt x="89" y="47"/>
                </a:cubicBezTo>
                <a:cubicBezTo>
                  <a:pt x="89" y="48"/>
                  <a:pt x="89" y="49"/>
                  <a:pt x="89" y="50"/>
                </a:cubicBezTo>
                <a:cubicBezTo>
                  <a:pt x="89" y="63"/>
                  <a:pt x="79" y="73"/>
                  <a:pt x="66" y="7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6"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7"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8"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9"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0"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1"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2"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3"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4"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5"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6"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0"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1"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2"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3"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4"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5"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6"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7"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8"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0"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4"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5"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6"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7"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8"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9"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0"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1"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2"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3"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4"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5"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6"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7"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8"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9"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1"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2"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3"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4" name="文本框 27"/>
          <p:cNvSpPr txBox="1"/>
          <p:nvPr/>
        </p:nvSpPr>
        <p:spPr>
          <a:xfrm>
            <a:off x="6630203" y="234392"/>
            <a:ext cx="1101584" cy="300082"/>
          </a:xfrm>
          <a:prstGeom prst="rect">
            <a:avLst/>
          </a:prstGeom>
          <a:noFill/>
        </p:spPr>
        <p:txBody>
          <a:bodyPr wrap="none" rtlCol="0">
            <a:spAutoFit/>
          </a:bodyPr>
          <a:lstStyle/>
          <a:p>
            <a:r>
              <a:rPr lang="zh-CN" altLang="en-US" sz="1350" dirty="0">
                <a:solidFill>
                  <a:prstClr val="white"/>
                </a:solidFill>
              </a:rPr>
              <a:t>第三章 分类</a:t>
            </a:r>
            <a:endParaRPr lang="zh-CN" altLang="en-US" sz="1350" dirty="0">
              <a:solidFill>
                <a:prstClr val="white"/>
              </a:solidFill>
            </a:endParaRPr>
          </a:p>
        </p:txBody>
      </p:sp>
      <p:sp>
        <p:nvSpPr>
          <p:cNvPr id="7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6"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9" name="Rectangle 1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0" name="Rectangle 12"/>
          <p:cNvSpPr>
            <a:spLocks noChangeArrowheads="1"/>
          </p:cNvSpPr>
          <p:nvPr/>
        </p:nvSpPr>
        <p:spPr bwMode="auto">
          <a:xfrm>
            <a:off x="0" y="6572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6"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矩形 10"/>
          <p:cNvSpPr/>
          <p:nvPr/>
        </p:nvSpPr>
        <p:spPr>
          <a:xfrm>
            <a:off x="-4558" y="6123213"/>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graphicFrame>
        <p:nvGraphicFramePr>
          <p:cNvPr id="88" name="Object 8"/>
          <p:cNvGraphicFramePr>
            <a:graphicFrameLocks noChangeAspect="1"/>
          </p:cNvGraphicFramePr>
          <p:nvPr/>
        </p:nvGraphicFramePr>
        <p:xfrm>
          <a:off x="271463" y="1662113"/>
          <a:ext cx="8497887" cy="4140200"/>
        </p:xfrm>
        <a:graphic>
          <a:graphicData uri="http://schemas.openxmlformats.org/presentationml/2006/ole">
            <mc:AlternateContent xmlns:mc="http://schemas.openxmlformats.org/markup-compatibility/2006">
              <mc:Choice xmlns:v="urn:schemas-microsoft-com:vml" Requires="v">
                <p:oleObj spid="_x0000_s34820" name="" r:id="rId3" imgW="5505450" imgH="2733675" progId="Excel.Sheet.8">
                  <p:embed/>
                </p:oleObj>
              </mc:Choice>
              <mc:Fallback>
                <p:oleObj name="" r:id="rId3" imgW="5505450" imgH="2733675" progId="Excel.Sheet.8">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463" y="1662113"/>
                        <a:ext cx="8497887" cy="414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2308F32-F09A-4344-B65D-3757FEAF56BD}" type="slidenum">
              <a:rPr lang="zh-CN" altLang="en-US" smtClean="0"/>
            </a:fld>
            <a:endParaRPr lang="zh-CN" altLang="en-US"/>
          </a:p>
        </p:txBody>
      </p:sp>
      <p:sp>
        <p:nvSpPr>
          <p:cNvPr id="3"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4"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5"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6"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7"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8"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9"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10" name="矩形 9"/>
          <p:cNvSpPr/>
          <p:nvPr/>
        </p:nvSpPr>
        <p:spPr>
          <a:xfrm>
            <a:off x="0" y="6669360"/>
            <a:ext cx="9144000" cy="18864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矩形 11"/>
          <p:cNvSpPr/>
          <p:nvPr/>
        </p:nvSpPr>
        <p:spPr>
          <a:xfrm>
            <a:off x="508958" y="1058732"/>
            <a:ext cx="7864333" cy="4276725"/>
          </a:xfrm>
          <a:prstGeom prst="rect">
            <a:avLst/>
          </a:prstGeom>
        </p:spPr>
        <p:txBody>
          <a:bodyPr wrap="square">
            <a:spAutoFit/>
          </a:bodyPr>
          <a:lstStyle/>
          <a:p>
            <a:r>
              <a:rPr lang="zh-CN" altLang="en-US" sz="1600" dirty="0">
                <a:ea typeface="宋体" panose="02010600030101010101" pitchFamily="2" charset="-122"/>
              </a:rPr>
              <a:t> 使用Gini指标进行决策树归纳</a:t>
            </a:r>
            <a:endParaRPr lang="en-US" altLang="zh-CN" sz="1600" dirty="0">
              <a:ea typeface="宋体" panose="02010600030101010101" pitchFamily="2" charset="-122"/>
            </a:endParaRPr>
          </a:p>
          <a:p>
            <a:endParaRPr lang="en-US" altLang="zh-CN" sz="1600" dirty="0">
              <a:ea typeface="宋体" panose="02010600030101010101" pitchFamily="2" charset="-122"/>
            </a:endParaRPr>
          </a:p>
          <a:p>
            <a:pPr eaLnBrk="1" hangingPunct="1">
              <a:buFont typeface="Wingdings" panose="05000000000000000000" pitchFamily="2" charset="2"/>
              <a:buNone/>
            </a:pPr>
            <a:r>
              <a:rPr lang="zh-CN" altLang="en-US" sz="2000" dirty="0">
                <a:ea typeface="宋体" panose="02010600030101010101" pitchFamily="2" charset="-122"/>
              </a:rPr>
              <a:t>假定D是表中的训练数据,其中属于类buys_c</a:t>
            </a:r>
            <a:r>
              <a:rPr lang="en-US" altLang="zh-CN" sz="2000" dirty="0">
                <a:ea typeface="宋体" panose="02010600030101010101" pitchFamily="2" charset="-122"/>
              </a:rPr>
              <a:t>o</a:t>
            </a:r>
            <a:r>
              <a:rPr lang="zh-CN" altLang="en-US" sz="2000" dirty="0">
                <a:ea typeface="宋体" panose="02010600030101010101" pitchFamily="2" charset="-122"/>
              </a:rPr>
              <a:t>mputer=yes的元组有9个,另外5个属于类buys_c</a:t>
            </a:r>
            <a:r>
              <a:rPr lang="en-US" altLang="zh-CN" sz="2000" dirty="0">
                <a:ea typeface="宋体" panose="02010600030101010101" pitchFamily="2" charset="-122"/>
              </a:rPr>
              <a:t>o</a:t>
            </a:r>
            <a:r>
              <a:rPr lang="zh-CN" altLang="en-US" sz="2000" dirty="0">
                <a:ea typeface="宋体" panose="02010600030101010101" pitchFamily="2" charset="-122"/>
              </a:rPr>
              <a:t>mputer=no.</a:t>
            </a:r>
            <a:endParaRPr lang="zh-CN" altLang="en-US" sz="2000" dirty="0">
              <a:ea typeface="宋体" panose="02010600030101010101" pitchFamily="2" charset="-122"/>
            </a:endParaRPr>
          </a:p>
          <a:p>
            <a:pPr eaLnBrk="1" hangingPunct="1">
              <a:buFont typeface="Wingdings" panose="05000000000000000000" pitchFamily="2" charset="2"/>
              <a:buNone/>
            </a:pPr>
            <a:endParaRPr lang="zh-CN" altLang="en-US" sz="2000" dirty="0">
              <a:ea typeface="宋体" panose="02010600030101010101" pitchFamily="2" charset="-122"/>
            </a:endParaRPr>
          </a:p>
          <a:p>
            <a:pPr eaLnBrk="1" hangingPunct="1">
              <a:buFont typeface="Wingdings" panose="05000000000000000000" pitchFamily="2" charset="2"/>
              <a:buNone/>
            </a:pPr>
            <a:r>
              <a:rPr lang="zh-CN" altLang="en-US" sz="2000" dirty="0">
                <a:ea typeface="宋体" panose="02010600030101010101" pitchFamily="2" charset="-122"/>
              </a:rPr>
              <a:t>首先,使用gini指标式计算D的不纯度</a:t>
            </a:r>
            <a:endParaRPr lang="zh-CN" altLang="en-US" sz="2000" dirty="0">
              <a:ea typeface="宋体" panose="02010600030101010101" pitchFamily="2" charset="-122"/>
            </a:endParaRPr>
          </a:p>
          <a:p>
            <a:endParaRPr lang="en-US" altLang="zh-CN" sz="1600" dirty="0"/>
          </a:p>
          <a:p>
            <a:endParaRPr lang="en-US" altLang="zh-CN" sz="1600" dirty="0"/>
          </a:p>
          <a:p>
            <a:r>
              <a:rPr lang="en-US" altLang="zh-CN" sz="1600" dirty="0"/>
              <a:t>        </a:t>
            </a:r>
            <a:endParaRPr lang="en-US" altLang="zh-CN" sz="1600" dirty="0"/>
          </a:p>
          <a:p>
            <a:endParaRPr lang="en-US" altLang="zh-CN" sz="1600" dirty="0"/>
          </a:p>
          <a:p>
            <a:endParaRPr lang="en-US" altLang="zh-CN" sz="1600" dirty="0"/>
          </a:p>
          <a:p>
            <a:endParaRPr lang="en-US" altLang="zh-CN" sz="1600" dirty="0"/>
          </a:p>
          <a:p>
            <a:endParaRPr lang="zh-CN" altLang="zh-CN" sz="1600" dirty="0"/>
          </a:p>
          <a:p>
            <a:endParaRPr lang="zh-CN" altLang="zh-CN" sz="1600" dirty="0"/>
          </a:p>
          <a:p>
            <a:endParaRPr lang="en-US" altLang="zh-CN" sz="1600" dirty="0"/>
          </a:p>
          <a:p>
            <a:endParaRPr lang="en-US" altLang="zh-CN" sz="1600" dirty="0"/>
          </a:p>
        </p:txBody>
      </p:sp>
      <p:pic>
        <p:nvPicPr>
          <p:cNvPr id="13" name="27 Imagen"/>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15"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ES" sz="1200" b="1" dirty="0">
                <a:solidFill>
                  <a:schemeClr val="bg1">
                    <a:lumMod val="50000"/>
                  </a:schemeClr>
                </a:solidFill>
                <a:latin typeface="+mn-lt"/>
              </a:rPr>
              <a:t>56</a:t>
            </a:r>
            <a:endParaRPr lang="en-US" altLang="es-ES" sz="1200" b="1" dirty="0">
              <a:solidFill>
                <a:schemeClr val="bg1">
                  <a:lumMod val="50000"/>
                </a:schemeClr>
              </a:solidFill>
              <a:latin typeface="+mn-lt"/>
            </a:endParaRPr>
          </a:p>
        </p:txBody>
      </p:sp>
      <p:pic>
        <p:nvPicPr>
          <p:cNvPr id="16" name="Imagen 27">
            <a:hlinkClick r:id="" action="ppaction://hlinkshowjump?jump=next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Imagen 28">
            <a:hlinkClick r:id="" action="ppaction://hlinkshowjump?jump=previous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21</a:t>
            </a:r>
            <a:endParaRPr lang="zh-CN" altLang="en-US" dirty="0"/>
          </a:p>
        </p:txBody>
      </p:sp>
      <p:grpSp>
        <p:nvGrpSpPr>
          <p:cNvPr id="19" name="组合 18"/>
          <p:cNvGrpSpPr/>
          <p:nvPr/>
        </p:nvGrpSpPr>
        <p:grpSpPr>
          <a:xfrm>
            <a:off x="-3387" y="-2439"/>
            <a:ext cx="9149172" cy="716845"/>
            <a:chOff x="-3387" y="190175"/>
            <a:chExt cx="9149172" cy="524649"/>
          </a:xfrm>
        </p:grpSpPr>
        <p:sp>
          <p:nvSpPr>
            <p:cNvPr id="20" name="任意多边形 19"/>
            <p:cNvSpPr/>
            <p:nvPr/>
          </p:nvSpPr>
          <p:spPr>
            <a:xfrm>
              <a:off x="6231369" y="214741"/>
              <a:ext cx="2914416" cy="499443"/>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1" name="任意多边形 20"/>
            <p:cNvSpPr/>
            <p:nvPr/>
          </p:nvSpPr>
          <p:spPr>
            <a:xfrm>
              <a:off x="1" y="190175"/>
              <a:ext cx="9143999" cy="506058"/>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 name="任意多边形 21"/>
            <p:cNvSpPr/>
            <p:nvPr/>
          </p:nvSpPr>
          <p:spPr>
            <a:xfrm>
              <a:off x="-3387" y="190815"/>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23" name="文本框 6"/>
          <p:cNvSpPr txBox="1"/>
          <p:nvPr/>
        </p:nvSpPr>
        <p:spPr>
          <a:xfrm>
            <a:off x="607500" y="177284"/>
            <a:ext cx="1500411" cy="323165"/>
          </a:xfrm>
          <a:prstGeom prst="rect">
            <a:avLst/>
          </a:prstGeom>
          <a:noFill/>
        </p:spPr>
        <p:txBody>
          <a:bodyPr wrap="none" lIns="0" tIns="0" rIns="0" bIns="0" rtlCol="0">
            <a:spAutoFit/>
          </a:bodyPr>
          <a:lstStyle/>
          <a:p>
            <a:r>
              <a:rPr lang="en-US" altLang="zh-CN" sz="2100" b="1" spc="225" dirty="0">
                <a:solidFill>
                  <a:prstClr val="white"/>
                </a:solidFill>
              </a:rPr>
              <a:t>3.2 </a:t>
            </a:r>
            <a:r>
              <a:rPr lang="zh-CN" altLang="en-US" sz="2100" b="1" spc="225" dirty="0">
                <a:solidFill>
                  <a:prstClr val="white"/>
                </a:solidFill>
              </a:rPr>
              <a:t>决策树</a:t>
            </a:r>
            <a:endParaRPr lang="zh-CN" altLang="en-US" sz="2100" b="1" spc="225" dirty="0">
              <a:solidFill>
                <a:prstClr val="white"/>
              </a:solidFill>
            </a:endParaRPr>
          </a:p>
        </p:txBody>
      </p:sp>
      <p:sp>
        <p:nvSpPr>
          <p:cNvPr id="24" name="Freeform 142"/>
          <p:cNvSpPr>
            <a:spLocks noEditPoints="1"/>
          </p:cNvSpPr>
          <p:nvPr/>
        </p:nvSpPr>
        <p:spPr bwMode="auto">
          <a:xfrm>
            <a:off x="126487" y="216716"/>
            <a:ext cx="382471" cy="244300"/>
          </a:xfrm>
          <a:custGeom>
            <a:avLst/>
            <a:gdLst>
              <a:gd name="T0" fmla="*/ 108 w 128"/>
              <a:gd name="T1" fmla="*/ 26 h 88"/>
              <a:gd name="T2" fmla="*/ 75 w 128"/>
              <a:gd name="T3" fmla="*/ 0 h 88"/>
              <a:gd name="T4" fmla="*/ 46 w 128"/>
              <a:gd name="T5" fmla="*/ 15 h 88"/>
              <a:gd name="T6" fmla="*/ 34 w 128"/>
              <a:gd name="T7" fmla="*/ 11 h 88"/>
              <a:gd name="T8" fmla="*/ 15 w 128"/>
              <a:gd name="T9" fmla="*/ 30 h 88"/>
              <a:gd name="T10" fmla="*/ 16 w 128"/>
              <a:gd name="T11" fmla="*/ 35 h 88"/>
              <a:gd name="T12" fmla="*/ 0 w 128"/>
              <a:gd name="T13" fmla="*/ 61 h 88"/>
              <a:gd name="T14" fmla="*/ 27 w 128"/>
              <a:gd name="T15" fmla="*/ 88 h 88"/>
              <a:gd name="T16" fmla="*/ 96 w 128"/>
              <a:gd name="T17" fmla="*/ 88 h 88"/>
              <a:gd name="T18" fmla="*/ 128 w 128"/>
              <a:gd name="T19" fmla="*/ 56 h 88"/>
              <a:gd name="T20" fmla="*/ 108 w 128"/>
              <a:gd name="T21" fmla="*/ 26 h 88"/>
              <a:gd name="T22" fmla="*/ 44 w 128"/>
              <a:gd name="T23" fmla="*/ 50 h 88"/>
              <a:gd name="T24" fmla="*/ 66 w 128"/>
              <a:gd name="T25" fmla="*/ 28 h 88"/>
              <a:gd name="T26" fmla="*/ 80 w 128"/>
              <a:gd name="T27" fmla="*/ 32 h 88"/>
              <a:gd name="T28" fmla="*/ 84 w 128"/>
              <a:gd name="T29" fmla="*/ 28 h 88"/>
              <a:gd name="T30" fmla="*/ 84 w 128"/>
              <a:gd name="T31" fmla="*/ 42 h 88"/>
              <a:gd name="T32" fmla="*/ 70 w 128"/>
              <a:gd name="T33" fmla="*/ 42 h 88"/>
              <a:gd name="T34" fmla="*/ 75 w 128"/>
              <a:gd name="T35" fmla="*/ 37 h 88"/>
              <a:gd name="T36" fmla="*/ 72 w 128"/>
              <a:gd name="T37" fmla="*/ 36 h 88"/>
              <a:gd name="T38" fmla="*/ 66 w 128"/>
              <a:gd name="T39" fmla="*/ 35 h 88"/>
              <a:gd name="T40" fmla="*/ 60 w 128"/>
              <a:gd name="T41" fmla="*/ 36 h 88"/>
              <a:gd name="T42" fmla="*/ 55 w 128"/>
              <a:gd name="T43" fmla="*/ 39 h 88"/>
              <a:gd name="T44" fmla="*/ 52 w 128"/>
              <a:gd name="T45" fmla="*/ 44 h 88"/>
              <a:gd name="T46" fmla="*/ 51 w 128"/>
              <a:gd name="T47" fmla="*/ 50 h 88"/>
              <a:gd name="T48" fmla="*/ 51 w 128"/>
              <a:gd name="T49" fmla="*/ 54 h 88"/>
              <a:gd name="T50" fmla="*/ 44 w 128"/>
              <a:gd name="T51" fmla="*/ 54 h 88"/>
              <a:gd name="T52" fmla="*/ 44 w 128"/>
              <a:gd name="T53" fmla="*/ 50 h 88"/>
              <a:gd name="T54" fmla="*/ 66 w 128"/>
              <a:gd name="T55" fmla="*/ 73 h 88"/>
              <a:gd name="T56" fmla="*/ 53 w 128"/>
              <a:gd name="T57" fmla="*/ 68 h 88"/>
              <a:gd name="T58" fmla="*/ 49 w 128"/>
              <a:gd name="T59" fmla="*/ 73 h 88"/>
              <a:gd name="T60" fmla="*/ 49 w 128"/>
              <a:gd name="T61" fmla="*/ 59 h 88"/>
              <a:gd name="T62" fmla="*/ 62 w 128"/>
              <a:gd name="T63" fmla="*/ 59 h 88"/>
              <a:gd name="T64" fmla="*/ 58 w 128"/>
              <a:gd name="T65" fmla="*/ 64 h 88"/>
              <a:gd name="T66" fmla="*/ 60 w 128"/>
              <a:gd name="T67" fmla="*/ 65 h 88"/>
              <a:gd name="T68" fmla="*/ 66 w 128"/>
              <a:gd name="T69" fmla="*/ 66 h 88"/>
              <a:gd name="T70" fmla="*/ 72 w 128"/>
              <a:gd name="T71" fmla="*/ 65 h 88"/>
              <a:gd name="T72" fmla="*/ 77 w 128"/>
              <a:gd name="T73" fmla="*/ 61 h 88"/>
              <a:gd name="T74" fmla="*/ 81 w 128"/>
              <a:gd name="T75" fmla="*/ 57 h 88"/>
              <a:gd name="T76" fmla="*/ 82 w 128"/>
              <a:gd name="T77" fmla="*/ 50 h 88"/>
              <a:gd name="T78" fmla="*/ 81 w 128"/>
              <a:gd name="T79" fmla="*/ 47 h 88"/>
              <a:gd name="T80" fmla="*/ 89 w 128"/>
              <a:gd name="T81" fmla="*/ 47 h 88"/>
              <a:gd name="T82" fmla="*/ 89 w 128"/>
              <a:gd name="T83" fmla="*/ 50 h 88"/>
              <a:gd name="T84" fmla="*/ 66 w 128"/>
              <a:gd name="T85"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88">
                <a:moveTo>
                  <a:pt x="108" y="26"/>
                </a:moveTo>
                <a:cubicBezTo>
                  <a:pt x="104" y="11"/>
                  <a:pt x="91" y="0"/>
                  <a:pt x="75" y="0"/>
                </a:cubicBezTo>
                <a:cubicBezTo>
                  <a:pt x="63" y="0"/>
                  <a:pt x="52" y="6"/>
                  <a:pt x="46" y="15"/>
                </a:cubicBezTo>
                <a:cubicBezTo>
                  <a:pt x="43" y="13"/>
                  <a:pt x="38" y="11"/>
                  <a:pt x="34" y="11"/>
                </a:cubicBezTo>
                <a:cubicBezTo>
                  <a:pt x="24" y="11"/>
                  <a:pt x="15" y="20"/>
                  <a:pt x="15" y="30"/>
                </a:cubicBezTo>
                <a:cubicBezTo>
                  <a:pt x="15" y="32"/>
                  <a:pt x="16" y="34"/>
                  <a:pt x="16" y="35"/>
                </a:cubicBezTo>
                <a:cubicBezTo>
                  <a:pt x="7" y="40"/>
                  <a:pt x="0" y="49"/>
                  <a:pt x="0" y="61"/>
                </a:cubicBezTo>
                <a:cubicBezTo>
                  <a:pt x="0" y="76"/>
                  <a:pt x="12" y="88"/>
                  <a:pt x="27" y="88"/>
                </a:cubicBezTo>
                <a:cubicBezTo>
                  <a:pt x="96" y="88"/>
                  <a:pt x="96" y="88"/>
                  <a:pt x="96" y="88"/>
                </a:cubicBezTo>
                <a:cubicBezTo>
                  <a:pt x="114" y="88"/>
                  <a:pt x="128" y="74"/>
                  <a:pt x="128" y="56"/>
                </a:cubicBezTo>
                <a:cubicBezTo>
                  <a:pt x="128" y="42"/>
                  <a:pt x="120" y="31"/>
                  <a:pt x="108" y="26"/>
                </a:cubicBezTo>
                <a:close/>
                <a:moveTo>
                  <a:pt x="44" y="50"/>
                </a:moveTo>
                <a:cubicBezTo>
                  <a:pt x="44" y="38"/>
                  <a:pt x="54" y="28"/>
                  <a:pt x="66" y="28"/>
                </a:cubicBezTo>
                <a:cubicBezTo>
                  <a:pt x="71" y="28"/>
                  <a:pt x="76" y="30"/>
                  <a:pt x="80" y="32"/>
                </a:cubicBezTo>
                <a:cubicBezTo>
                  <a:pt x="84" y="28"/>
                  <a:pt x="84" y="28"/>
                  <a:pt x="84" y="28"/>
                </a:cubicBezTo>
                <a:cubicBezTo>
                  <a:pt x="84" y="42"/>
                  <a:pt x="84" y="42"/>
                  <a:pt x="84" y="42"/>
                </a:cubicBezTo>
                <a:cubicBezTo>
                  <a:pt x="70" y="42"/>
                  <a:pt x="70" y="42"/>
                  <a:pt x="70" y="42"/>
                </a:cubicBezTo>
                <a:cubicBezTo>
                  <a:pt x="75" y="37"/>
                  <a:pt x="75" y="37"/>
                  <a:pt x="75" y="37"/>
                </a:cubicBezTo>
                <a:cubicBezTo>
                  <a:pt x="74" y="37"/>
                  <a:pt x="73" y="36"/>
                  <a:pt x="72" y="36"/>
                </a:cubicBezTo>
                <a:cubicBezTo>
                  <a:pt x="70" y="35"/>
                  <a:pt x="68" y="35"/>
                  <a:pt x="66" y="35"/>
                </a:cubicBezTo>
                <a:cubicBezTo>
                  <a:pt x="64" y="35"/>
                  <a:pt x="62" y="35"/>
                  <a:pt x="60" y="36"/>
                </a:cubicBezTo>
                <a:cubicBezTo>
                  <a:pt x="58" y="37"/>
                  <a:pt x="57" y="38"/>
                  <a:pt x="55" y="39"/>
                </a:cubicBezTo>
                <a:cubicBezTo>
                  <a:pt x="54" y="41"/>
                  <a:pt x="53" y="43"/>
                  <a:pt x="52" y="44"/>
                </a:cubicBezTo>
                <a:cubicBezTo>
                  <a:pt x="51" y="46"/>
                  <a:pt x="51" y="48"/>
                  <a:pt x="51" y="50"/>
                </a:cubicBezTo>
                <a:cubicBezTo>
                  <a:pt x="51" y="52"/>
                  <a:pt x="51" y="53"/>
                  <a:pt x="51" y="54"/>
                </a:cubicBezTo>
                <a:cubicBezTo>
                  <a:pt x="44" y="54"/>
                  <a:pt x="44" y="54"/>
                  <a:pt x="44" y="54"/>
                </a:cubicBezTo>
                <a:cubicBezTo>
                  <a:pt x="44" y="53"/>
                  <a:pt x="44" y="52"/>
                  <a:pt x="44" y="50"/>
                </a:cubicBezTo>
                <a:close/>
                <a:moveTo>
                  <a:pt x="66" y="73"/>
                </a:moveTo>
                <a:cubicBezTo>
                  <a:pt x="61" y="73"/>
                  <a:pt x="57" y="71"/>
                  <a:pt x="53" y="68"/>
                </a:cubicBezTo>
                <a:cubicBezTo>
                  <a:pt x="49" y="73"/>
                  <a:pt x="49" y="73"/>
                  <a:pt x="49" y="73"/>
                </a:cubicBezTo>
                <a:cubicBezTo>
                  <a:pt x="49" y="59"/>
                  <a:pt x="49" y="59"/>
                  <a:pt x="49" y="59"/>
                </a:cubicBezTo>
                <a:cubicBezTo>
                  <a:pt x="62" y="59"/>
                  <a:pt x="62" y="59"/>
                  <a:pt x="62" y="59"/>
                </a:cubicBezTo>
                <a:cubicBezTo>
                  <a:pt x="58" y="64"/>
                  <a:pt x="58" y="64"/>
                  <a:pt x="58" y="64"/>
                </a:cubicBezTo>
                <a:cubicBezTo>
                  <a:pt x="59" y="64"/>
                  <a:pt x="59" y="64"/>
                  <a:pt x="60" y="65"/>
                </a:cubicBezTo>
                <a:cubicBezTo>
                  <a:pt x="62" y="66"/>
                  <a:pt x="64" y="66"/>
                  <a:pt x="66" y="66"/>
                </a:cubicBezTo>
                <a:cubicBezTo>
                  <a:pt x="68" y="66"/>
                  <a:pt x="70" y="66"/>
                  <a:pt x="72" y="65"/>
                </a:cubicBezTo>
                <a:cubicBezTo>
                  <a:pt x="74" y="64"/>
                  <a:pt x="76" y="63"/>
                  <a:pt x="77" y="61"/>
                </a:cubicBezTo>
                <a:cubicBezTo>
                  <a:pt x="79" y="60"/>
                  <a:pt x="80" y="58"/>
                  <a:pt x="81" y="57"/>
                </a:cubicBezTo>
                <a:cubicBezTo>
                  <a:pt x="82" y="55"/>
                  <a:pt x="82" y="53"/>
                  <a:pt x="82" y="50"/>
                </a:cubicBezTo>
                <a:cubicBezTo>
                  <a:pt x="82" y="49"/>
                  <a:pt x="82" y="48"/>
                  <a:pt x="81" y="47"/>
                </a:cubicBezTo>
                <a:cubicBezTo>
                  <a:pt x="89" y="47"/>
                  <a:pt x="89" y="47"/>
                  <a:pt x="89" y="47"/>
                </a:cubicBezTo>
                <a:cubicBezTo>
                  <a:pt x="89" y="48"/>
                  <a:pt x="89" y="49"/>
                  <a:pt x="89" y="50"/>
                </a:cubicBezTo>
                <a:cubicBezTo>
                  <a:pt x="89" y="63"/>
                  <a:pt x="79" y="73"/>
                  <a:pt x="66" y="7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6"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7"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8"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9"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0"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1"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2"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3"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4"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5"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6"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0"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1"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2"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3"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4"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5"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6"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7"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8"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0"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4"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5"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6"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7"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8"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9"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0"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1"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2"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3"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4"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5"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6"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7"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8"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9"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1"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2"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3"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4" name="文本框 27"/>
          <p:cNvSpPr txBox="1"/>
          <p:nvPr/>
        </p:nvSpPr>
        <p:spPr>
          <a:xfrm>
            <a:off x="6630203" y="234392"/>
            <a:ext cx="1101584" cy="300082"/>
          </a:xfrm>
          <a:prstGeom prst="rect">
            <a:avLst/>
          </a:prstGeom>
          <a:noFill/>
        </p:spPr>
        <p:txBody>
          <a:bodyPr wrap="none" rtlCol="0">
            <a:spAutoFit/>
          </a:bodyPr>
          <a:lstStyle/>
          <a:p>
            <a:r>
              <a:rPr lang="zh-CN" altLang="en-US" sz="1350" dirty="0">
                <a:solidFill>
                  <a:prstClr val="white"/>
                </a:solidFill>
              </a:rPr>
              <a:t>第三章 分类</a:t>
            </a:r>
            <a:endParaRPr lang="zh-CN" altLang="en-US" sz="1350" dirty="0">
              <a:solidFill>
                <a:prstClr val="white"/>
              </a:solidFill>
            </a:endParaRPr>
          </a:p>
        </p:txBody>
      </p:sp>
      <p:sp>
        <p:nvSpPr>
          <p:cNvPr id="7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6"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9" name="Rectangle 1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0" name="Rectangle 12"/>
          <p:cNvSpPr>
            <a:spLocks noChangeArrowheads="1"/>
          </p:cNvSpPr>
          <p:nvPr/>
        </p:nvSpPr>
        <p:spPr bwMode="auto">
          <a:xfrm>
            <a:off x="0" y="6572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6"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矩形 10"/>
          <p:cNvSpPr/>
          <p:nvPr/>
        </p:nvSpPr>
        <p:spPr>
          <a:xfrm>
            <a:off x="-4558" y="6123213"/>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graphicFrame>
        <p:nvGraphicFramePr>
          <p:cNvPr id="87" name="Object 8"/>
          <p:cNvGraphicFramePr>
            <a:graphicFrameLocks noChangeAspect="1"/>
          </p:cNvGraphicFramePr>
          <p:nvPr/>
        </p:nvGraphicFramePr>
        <p:xfrm>
          <a:off x="1308193" y="3074668"/>
          <a:ext cx="6265862" cy="1309687"/>
        </p:xfrm>
        <a:graphic>
          <a:graphicData uri="http://schemas.openxmlformats.org/presentationml/2006/ole">
            <mc:AlternateContent xmlns:mc="http://schemas.openxmlformats.org/markup-compatibility/2006">
              <mc:Choice xmlns:v="urn:schemas-microsoft-com:vml" Requires="v">
                <p:oleObj spid="_x0000_s35845" name="" r:id="rId3" imgW="2249170" imgH="469900" progId="Equation.3">
                  <p:embed/>
                </p:oleObj>
              </mc:Choice>
              <mc:Fallback>
                <p:oleObj name="" r:id="rId3" imgW="2249170" imgH="4699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8193" y="3074668"/>
                        <a:ext cx="6265862" cy="1309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2308F32-F09A-4344-B65D-3757FEAF56BD}" type="slidenum">
              <a:rPr lang="zh-CN" altLang="en-US" smtClean="0"/>
            </a:fld>
            <a:endParaRPr lang="zh-CN" altLang="en-US"/>
          </a:p>
        </p:txBody>
      </p:sp>
      <p:sp>
        <p:nvSpPr>
          <p:cNvPr id="3"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4"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5"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6"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7"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8"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9"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10" name="矩形 9"/>
          <p:cNvSpPr/>
          <p:nvPr/>
        </p:nvSpPr>
        <p:spPr>
          <a:xfrm>
            <a:off x="0" y="6669360"/>
            <a:ext cx="9144000" cy="18864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矩形 11"/>
          <p:cNvSpPr/>
          <p:nvPr/>
        </p:nvSpPr>
        <p:spPr>
          <a:xfrm>
            <a:off x="508958" y="1058732"/>
            <a:ext cx="7864333" cy="4647426"/>
          </a:xfrm>
          <a:prstGeom prst="rect">
            <a:avLst/>
          </a:prstGeom>
        </p:spPr>
        <p:txBody>
          <a:bodyPr wrap="square">
            <a:spAutoFit/>
          </a:bodyPr>
          <a:lstStyle/>
          <a:p>
            <a:r>
              <a:rPr lang="zh-CN" altLang="en-US" sz="1600" dirty="0">
                <a:ea typeface="宋体" panose="02010600030101010101" pitchFamily="2" charset="-122"/>
              </a:rPr>
              <a:t> 使用Gini指标进行决策树归纳</a:t>
            </a:r>
            <a:endParaRPr lang="en-US" altLang="zh-CN" sz="1600" dirty="0">
              <a:ea typeface="宋体" panose="02010600030101010101" pitchFamily="2" charset="-122"/>
            </a:endParaRPr>
          </a:p>
          <a:p>
            <a:endParaRPr lang="en-US" altLang="zh-CN" sz="1600" dirty="0">
              <a:ea typeface="宋体" panose="02010600030101010101" pitchFamily="2" charset="-122"/>
            </a:endParaRPr>
          </a:p>
          <a:p>
            <a:pPr eaLnBrk="1" hangingPunct="1">
              <a:buFont typeface="Wingdings" panose="05000000000000000000" pitchFamily="2" charset="2"/>
              <a:buNone/>
            </a:pPr>
            <a:r>
              <a:rPr lang="zh-CN" altLang="en-US" sz="2000" dirty="0">
                <a:ea typeface="宋体" panose="02010600030101010101" pitchFamily="2" charset="-122"/>
              </a:rPr>
              <a:t>Gini指标考虑每个属性的二元划分,因此需要从income开始考虑每个可能的分裂子集.</a:t>
            </a:r>
            <a:endParaRPr lang="zh-CN" altLang="en-US" sz="2000" dirty="0">
              <a:ea typeface="宋体" panose="02010600030101010101" pitchFamily="2" charset="-122"/>
            </a:endParaRPr>
          </a:p>
          <a:p>
            <a:pPr eaLnBrk="1" hangingPunct="1">
              <a:buFont typeface="Wingdings" panose="05000000000000000000" pitchFamily="2" charset="2"/>
              <a:buNone/>
            </a:pPr>
            <a:r>
              <a:rPr lang="zh-CN" altLang="en-US" sz="2000" dirty="0">
                <a:ea typeface="宋体" panose="02010600030101010101" pitchFamily="2" charset="-122"/>
              </a:rPr>
              <a:t>   考虑子集{low,medium}.则表中有10个元组满足条件 </a:t>
            </a:r>
            <a:r>
              <a:rPr lang="en-US" altLang="zh-CN" sz="2000" dirty="0">
                <a:ea typeface="宋体" panose="02010600030101010101" pitchFamily="2" charset="-122"/>
              </a:rPr>
              <a:t>“</a:t>
            </a:r>
            <a:r>
              <a:rPr lang="zh-CN" altLang="en-US" sz="2000" dirty="0">
                <a:ea typeface="宋体" panose="02010600030101010101" pitchFamily="2" charset="-122"/>
              </a:rPr>
              <a:t>income属于{low,medium}</a:t>
            </a:r>
            <a:r>
              <a:rPr lang="en-US" altLang="zh-CN" sz="2000" dirty="0">
                <a:ea typeface="宋体" panose="02010600030101010101" pitchFamily="2" charset="-122"/>
              </a:rPr>
              <a:t>”</a:t>
            </a:r>
            <a:r>
              <a:rPr lang="zh-CN" altLang="en-US" sz="2000" dirty="0">
                <a:ea typeface="宋体" panose="02010600030101010101" pitchFamily="2" charset="-122"/>
              </a:rPr>
              <a:t>,划分到D1,其余4个被划分到D2.基于该划分的Gini指标值</a:t>
            </a:r>
            <a:endParaRPr lang="zh-CN" altLang="en-US" sz="2000" dirty="0">
              <a:ea typeface="宋体" panose="02010600030101010101" pitchFamily="2" charset="-122"/>
            </a:endParaRPr>
          </a:p>
          <a:p>
            <a:endParaRPr lang="en-US" altLang="zh-CN" sz="2000" dirty="0"/>
          </a:p>
          <a:p>
            <a:endParaRPr lang="en-US" altLang="zh-CN" sz="1600" dirty="0"/>
          </a:p>
          <a:p>
            <a:r>
              <a:rPr lang="en-US" altLang="zh-CN" sz="1600" dirty="0"/>
              <a:t>        </a:t>
            </a:r>
            <a:endParaRPr lang="en-US" altLang="zh-CN" sz="1600" dirty="0"/>
          </a:p>
          <a:p>
            <a:endParaRPr lang="en-US" altLang="zh-CN" sz="1600" dirty="0"/>
          </a:p>
          <a:p>
            <a:endParaRPr lang="en-US" altLang="zh-CN" sz="1600" dirty="0"/>
          </a:p>
          <a:p>
            <a:endParaRPr lang="en-US" altLang="zh-CN" sz="1600" dirty="0"/>
          </a:p>
          <a:p>
            <a:endParaRPr lang="zh-CN" altLang="zh-CN" sz="1600" dirty="0"/>
          </a:p>
          <a:p>
            <a:endParaRPr lang="zh-CN" altLang="zh-CN" sz="1600" dirty="0"/>
          </a:p>
          <a:p>
            <a:endParaRPr lang="en-US" altLang="zh-CN" sz="1600" dirty="0"/>
          </a:p>
          <a:p>
            <a:endParaRPr lang="en-US" altLang="zh-CN" sz="1600" dirty="0"/>
          </a:p>
        </p:txBody>
      </p:sp>
      <p:pic>
        <p:nvPicPr>
          <p:cNvPr id="13" name="27 Imagen"/>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15"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ES" sz="1200" b="1" dirty="0">
                <a:solidFill>
                  <a:schemeClr val="bg1">
                    <a:lumMod val="50000"/>
                  </a:schemeClr>
                </a:solidFill>
                <a:latin typeface="+mn-lt"/>
              </a:rPr>
              <a:t>56</a:t>
            </a:r>
            <a:endParaRPr lang="en-US" altLang="es-ES" sz="1200" b="1" dirty="0">
              <a:solidFill>
                <a:schemeClr val="bg1">
                  <a:lumMod val="50000"/>
                </a:schemeClr>
              </a:solidFill>
              <a:latin typeface="+mn-lt"/>
            </a:endParaRPr>
          </a:p>
        </p:txBody>
      </p:sp>
      <p:pic>
        <p:nvPicPr>
          <p:cNvPr id="16" name="Imagen 27">
            <a:hlinkClick r:id="" action="ppaction://hlinkshowjump?jump=next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Imagen 28">
            <a:hlinkClick r:id="" action="ppaction://hlinkshowjump?jump=previous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21</a:t>
            </a:r>
            <a:endParaRPr lang="zh-CN" altLang="en-US" dirty="0"/>
          </a:p>
        </p:txBody>
      </p:sp>
      <p:grpSp>
        <p:nvGrpSpPr>
          <p:cNvPr id="19" name="组合 18"/>
          <p:cNvGrpSpPr/>
          <p:nvPr/>
        </p:nvGrpSpPr>
        <p:grpSpPr>
          <a:xfrm>
            <a:off x="-3387" y="-2439"/>
            <a:ext cx="9149172" cy="716845"/>
            <a:chOff x="-3387" y="190175"/>
            <a:chExt cx="9149172" cy="524649"/>
          </a:xfrm>
        </p:grpSpPr>
        <p:sp>
          <p:nvSpPr>
            <p:cNvPr id="20" name="任意多边形 19"/>
            <p:cNvSpPr/>
            <p:nvPr/>
          </p:nvSpPr>
          <p:spPr>
            <a:xfrm>
              <a:off x="6231369" y="214741"/>
              <a:ext cx="2914416" cy="499443"/>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1" name="任意多边形 20"/>
            <p:cNvSpPr/>
            <p:nvPr/>
          </p:nvSpPr>
          <p:spPr>
            <a:xfrm>
              <a:off x="1" y="190175"/>
              <a:ext cx="9143999" cy="506058"/>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 name="任意多边形 21"/>
            <p:cNvSpPr/>
            <p:nvPr/>
          </p:nvSpPr>
          <p:spPr>
            <a:xfrm>
              <a:off x="-3387" y="190815"/>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23" name="文本框 6"/>
          <p:cNvSpPr txBox="1"/>
          <p:nvPr/>
        </p:nvSpPr>
        <p:spPr>
          <a:xfrm>
            <a:off x="607500" y="177284"/>
            <a:ext cx="1500411" cy="323165"/>
          </a:xfrm>
          <a:prstGeom prst="rect">
            <a:avLst/>
          </a:prstGeom>
          <a:noFill/>
        </p:spPr>
        <p:txBody>
          <a:bodyPr wrap="none" lIns="0" tIns="0" rIns="0" bIns="0" rtlCol="0">
            <a:spAutoFit/>
          </a:bodyPr>
          <a:lstStyle/>
          <a:p>
            <a:r>
              <a:rPr lang="en-US" altLang="zh-CN" sz="2100" b="1" spc="225" dirty="0">
                <a:solidFill>
                  <a:prstClr val="white"/>
                </a:solidFill>
              </a:rPr>
              <a:t>3.2 </a:t>
            </a:r>
            <a:r>
              <a:rPr lang="zh-CN" altLang="en-US" sz="2100" b="1" spc="225" dirty="0">
                <a:solidFill>
                  <a:prstClr val="white"/>
                </a:solidFill>
              </a:rPr>
              <a:t>决策树</a:t>
            </a:r>
            <a:endParaRPr lang="zh-CN" altLang="en-US" sz="2100" b="1" spc="225" dirty="0">
              <a:solidFill>
                <a:prstClr val="white"/>
              </a:solidFill>
            </a:endParaRPr>
          </a:p>
        </p:txBody>
      </p:sp>
      <p:sp>
        <p:nvSpPr>
          <p:cNvPr id="24" name="Freeform 142"/>
          <p:cNvSpPr>
            <a:spLocks noEditPoints="1"/>
          </p:cNvSpPr>
          <p:nvPr/>
        </p:nvSpPr>
        <p:spPr bwMode="auto">
          <a:xfrm>
            <a:off x="126487" y="216716"/>
            <a:ext cx="382471" cy="244300"/>
          </a:xfrm>
          <a:custGeom>
            <a:avLst/>
            <a:gdLst>
              <a:gd name="T0" fmla="*/ 108 w 128"/>
              <a:gd name="T1" fmla="*/ 26 h 88"/>
              <a:gd name="T2" fmla="*/ 75 w 128"/>
              <a:gd name="T3" fmla="*/ 0 h 88"/>
              <a:gd name="T4" fmla="*/ 46 w 128"/>
              <a:gd name="T5" fmla="*/ 15 h 88"/>
              <a:gd name="T6" fmla="*/ 34 w 128"/>
              <a:gd name="T7" fmla="*/ 11 h 88"/>
              <a:gd name="T8" fmla="*/ 15 w 128"/>
              <a:gd name="T9" fmla="*/ 30 h 88"/>
              <a:gd name="T10" fmla="*/ 16 w 128"/>
              <a:gd name="T11" fmla="*/ 35 h 88"/>
              <a:gd name="T12" fmla="*/ 0 w 128"/>
              <a:gd name="T13" fmla="*/ 61 h 88"/>
              <a:gd name="T14" fmla="*/ 27 w 128"/>
              <a:gd name="T15" fmla="*/ 88 h 88"/>
              <a:gd name="T16" fmla="*/ 96 w 128"/>
              <a:gd name="T17" fmla="*/ 88 h 88"/>
              <a:gd name="T18" fmla="*/ 128 w 128"/>
              <a:gd name="T19" fmla="*/ 56 h 88"/>
              <a:gd name="T20" fmla="*/ 108 w 128"/>
              <a:gd name="T21" fmla="*/ 26 h 88"/>
              <a:gd name="T22" fmla="*/ 44 w 128"/>
              <a:gd name="T23" fmla="*/ 50 h 88"/>
              <a:gd name="T24" fmla="*/ 66 w 128"/>
              <a:gd name="T25" fmla="*/ 28 h 88"/>
              <a:gd name="T26" fmla="*/ 80 w 128"/>
              <a:gd name="T27" fmla="*/ 32 h 88"/>
              <a:gd name="T28" fmla="*/ 84 w 128"/>
              <a:gd name="T29" fmla="*/ 28 h 88"/>
              <a:gd name="T30" fmla="*/ 84 w 128"/>
              <a:gd name="T31" fmla="*/ 42 h 88"/>
              <a:gd name="T32" fmla="*/ 70 w 128"/>
              <a:gd name="T33" fmla="*/ 42 h 88"/>
              <a:gd name="T34" fmla="*/ 75 w 128"/>
              <a:gd name="T35" fmla="*/ 37 h 88"/>
              <a:gd name="T36" fmla="*/ 72 w 128"/>
              <a:gd name="T37" fmla="*/ 36 h 88"/>
              <a:gd name="T38" fmla="*/ 66 w 128"/>
              <a:gd name="T39" fmla="*/ 35 h 88"/>
              <a:gd name="T40" fmla="*/ 60 w 128"/>
              <a:gd name="T41" fmla="*/ 36 h 88"/>
              <a:gd name="T42" fmla="*/ 55 w 128"/>
              <a:gd name="T43" fmla="*/ 39 h 88"/>
              <a:gd name="T44" fmla="*/ 52 w 128"/>
              <a:gd name="T45" fmla="*/ 44 h 88"/>
              <a:gd name="T46" fmla="*/ 51 w 128"/>
              <a:gd name="T47" fmla="*/ 50 h 88"/>
              <a:gd name="T48" fmla="*/ 51 w 128"/>
              <a:gd name="T49" fmla="*/ 54 h 88"/>
              <a:gd name="T50" fmla="*/ 44 w 128"/>
              <a:gd name="T51" fmla="*/ 54 h 88"/>
              <a:gd name="T52" fmla="*/ 44 w 128"/>
              <a:gd name="T53" fmla="*/ 50 h 88"/>
              <a:gd name="T54" fmla="*/ 66 w 128"/>
              <a:gd name="T55" fmla="*/ 73 h 88"/>
              <a:gd name="T56" fmla="*/ 53 w 128"/>
              <a:gd name="T57" fmla="*/ 68 h 88"/>
              <a:gd name="T58" fmla="*/ 49 w 128"/>
              <a:gd name="T59" fmla="*/ 73 h 88"/>
              <a:gd name="T60" fmla="*/ 49 w 128"/>
              <a:gd name="T61" fmla="*/ 59 h 88"/>
              <a:gd name="T62" fmla="*/ 62 w 128"/>
              <a:gd name="T63" fmla="*/ 59 h 88"/>
              <a:gd name="T64" fmla="*/ 58 w 128"/>
              <a:gd name="T65" fmla="*/ 64 h 88"/>
              <a:gd name="T66" fmla="*/ 60 w 128"/>
              <a:gd name="T67" fmla="*/ 65 h 88"/>
              <a:gd name="T68" fmla="*/ 66 w 128"/>
              <a:gd name="T69" fmla="*/ 66 h 88"/>
              <a:gd name="T70" fmla="*/ 72 w 128"/>
              <a:gd name="T71" fmla="*/ 65 h 88"/>
              <a:gd name="T72" fmla="*/ 77 w 128"/>
              <a:gd name="T73" fmla="*/ 61 h 88"/>
              <a:gd name="T74" fmla="*/ 81 w 128"/>
              <a:gd name="T75" fmla="*/ 57 h 88"/>
              <a:gd name="T76" fmla="*/ 82 w 128"/>
              <a:gd name="T77" fmla="*/ 50 h 88"/>
              <a:gd name="T78" fmla="*/ 81 w 128"/>
              <a:gd name="T79" fmla="*/ 47 h 88"/>
              <a:gd name="T80" fmla="*/ 89 w 128"/>
              <a:gd name="T81" fmla="*/ 47 h 88"/>
              <a:gd name="T82" fmla="*/ 89 w 128"/>
              <a:gd name="T83" fmla="*/ 50 h 88"/>
              <a:gd name="T84" fmla="*/ 66 w 128"/>
              <a:gd name="T85"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88">
                <a:moveTo>
                  <a:pt x="108" y="26"/>
                </a:moveTo>
                <a:cubicBezTo>
                  <a:pt x="104" y="11"/>
                  <a:pt x="91" y="0"/>
                  <a:pt x="75" y="0"/>
                </a:cubicBezTo>
                <a:cubicBezTo>
                  <a:pt x="63" y="0"/>
                  <a:pt x="52" y="6"/>
                  <a:pt x="46" y="15"/>
                </a:cubicBezTo>
                <a:cubicBezTo>
                  <a:pt x="43" y="13"/>
                  <a:pt x="38" y="11"/>
                  <a:pt x="34" y="11"/>
                </a:cubicBezTo>
                <a:cubicBezTo>
                  <a:pt x="24" y="11"/>
                  <a:pt x="15" y="20"/>
                  <a:pt x="15" y="30"/>
                </a:cubicBezTo>
                <a:cubicBezTo>
                  <a:pt x="15" y="32"/>
                  <a:pt x="16" y="34"/>
                  <a:pt x="16" y="35"/>
                </a:cubicBezTo>
                <a:cubicBezTo>
                  <a:pt x="7" y="40"/>
                  <a:pt x="0" y="49"/>
                  <a:pt x="0" y="61"/>
                </a:cubicBezTo>
                <a:cubicBezTo>
                  <a:pt x="0" y="76"/>
                  <a:pt x="12" y="88"/>
                  <a:pt x="27" y="88"/>
                </a:cubicBezTo>
                <a:cubicBezTo>
                  <a:pt x="96" y="88"/>
                  <a:pt x="96" y="88"/>
                  <a:pt x="96" y="88"/>
                </a:cubicBezTo>
                <a:cubicBezTo>
                  <a:pt x="114" y="88"/>
                  <a:pt x="128" y="74"/>
                  <a:pt x="128" y="56"/>
                </a:cubicBezTo>
                <a:cubicBezTo>
                  <a:pt x="128" y="42"/>
                  <a:pt x="120" y="31"/>
                  <a:pt x="108" y="26"/>
                </a:cubicBezTo>
                <a:close/>
                <a:moveTo>
                  <a:pt x="44" y="50"/>
                </a:moveTo>
                <a:cubicBezTo>
                  <a:pt x="44" y="38"/>
                  <a:pt x="54" y="28"/>
                  <a:pt x="66" y="28"/>
                </a:cubicBezTo>
                <a:cubicBezTo>
                  <a:pt x="71" y="28"/>
                  <a:pt x="76" y="30"/>
                  <a:pt x="80" y="32"/>
                </a:cubicBezTo>
                <a:cubicBezTo>
                  <a:pt x="84" y="28"/>
                  <a:pt x="84" y="28"/>
                  <a:pt x="84" y="28"/>
                </a:cubicBezTo>
                <a:cubicBezTo>
                  <a:pt x="84" y="42"/>
                  <a:pt x="84" y="42"/>
                  <a:pt x="84" y="42"/>
                </a:cubicBezTo>
                <a:cubicBezTo>
                  <a:pt x="70" y="42"/>
                  <a:pt x="70" y="42"/>
                  <a:pt x="70" y="42"/>
                </a:cubicBezTo>
                <a:cubicBezTo>
                  <a:pt x="75" y="37"/>
                  <a:pt x="75" y="37"/>
                  <a:pt x="75" y="37"/>
                </a:cubicBezTo>
                <a:cubicBezTo>
                  <a:pt x="74" y="37"/>
                  <a:pt x="73" y="36"/>
                  <a:pt x="72" y="36"/>
                </a:cubicBezTo>
                <a:cubicBezTo>
                  <a:pt x="70" y="35"/>
                  <a:pt x="68" y="35"/>
                  <a:pt x="66" y="35"/>
                </a:cubicBezTo>
                <a:cubicBezTo>
                  <a:pt x="64" y="35"/>
                  <a:pt x="62" y="35"/>
                  <a:pt x="60" y="36"/>
                </a:cubicBezTo>
                <a:cubicBezTo>
                  <a:pt x="58" y="37"/>
                  <a:pt x="57" y="38"/>
                  <a:pt x="55" y="39"/>
                </a:cubicBezTo>
                <a:cubicBezTo>
                  <a:pt x="54" y="41"/>
                  <a:pt x="53" y="43"/>
                  <a:pt x="52" y="44"/>
                </a:cubicBezTo>
                <a:cubicBezTo>
                  <a:pt x="51" y="46"/>
                  <a:pt x="51" y="48"/>
                  <a:pt x="51" y="50"/>
                </a:cubicBezTo>
                <a:cubicBezTo>
                  <a:pt x="51" y="52"/>
                  <a:pt x="51" y="53"/>
                  <a:pt x="51" y="54"/>
                </a:cubicBezTo>
                <a:cubicBezTo>
                  <a:pt x="44" y="54"/>
                  <a:pt x="44" y="54"/>
                  <a:pt x="44" y="54"/>
                </a:cubicBezTo>
                <a:cubicBezTo>
                  <a:pt x="44" y="53"/>
                  <a:pt x="44" y="52"/>
                  <a:pt x="44" y="50"/>
                </a:cubicBezTo>
                <a:close/>
                <a:moveTo>
                  <a:pt x="66" y="73"/>
                </a:moveTo>
                <a:cubicBezTo>
                  <a:pt x="61" y="73"/>
                  <a:pt x="57" y="71"/>
                  <a:pt x="53" y="68"/>
                </a:cubicBezTo>
                <a:cubicBezTo>
                  <a:pt x="49" y="73"/>
                  <a:pt x="49" y="73"/>
                  <a:pt x="49" y="73"/>
                </a:cubicBezTo>
                <a:cubicBezTo>
                  <a:pt x="49" y="59"/>
                  <a:pt x="49" y="59"/>
                  <a:pt x="49" y="59"/>
                </a:cubicBezTo>
                <a:cubicBezTo>
                  <a:pt x="62" y="59"/>
                  <a:pt x="62" y="59"/>
                  <a:pt x="62" y="59"/>
                </a:cubicBezTo>
                <a:cubicBezTo>
                  <a:pt x="58" y="64"/>
                  <a:pt x="58" y="64"/>
                  <a:pt x="58" y="64"/>
                </a:cubicBezTo>
                <a:cubicBezTo>
                  <a:pt x="59" y="64"/>
                  <a:pt x="59" y="64"/>
                  <a:pt x="60" y="65"/>
                </a:cubicBezTo>
                <a:cubicBezTo>
                  <a:pt x="62" y="66"/>
                  <a:pt x="64" y="66"/>
                  <a:pt x="66" y="66"/>
                </a:cubicBezTo>
                <a:cubicBezTo>
                  <a:pt x="68" y="66"/>
                  <a:pt x="70" y="66"/>
                  <a:pt x="72" y="65"/>
                </a:cubicBezTo>
                <a:cubicBezTo>
                  <a:pt x="74" y="64"/>
                  <a:pt x="76" y="63"/>
                  <a:pt x="77" y="61"/>
                </a:cubicBezTo>
                <a:cubicBezTo>
                  <a:pt x="79" y="60"/>
                  <a:pt x="80" y="58"/>
                  <a:pt x="81" y="57"/>
                </a:cubicBezTo>
                <a:cubicBezTo>
                  <a:pt x="82" y="55"/>
                  <a:pt x="82" y="53"/>
                  <a:pt x="82" y="50"/>
                </a:cubicBezTo>
                <a:cubicBezTo>
                  <a:pt x="82" y="49"/>
                  <a:pt x="82" y="48"/>
                  <a:pt x="81" y="47"/>
                </a:cubicBezTo>
                <a:cubicBezTo>
                  <a:pt x="89" y="47"/>
                  <a:pt x="89" y="47"/>
                  <a:pt x="89" y="47"/>
                </a:cubicBezTo>
                <a:cubicBezTo>
                  <a:pt x="89" y="48"/>
                  <a:pt x="89" y="49"/>
                  <a:pt x="89" y="50"/>
                </a:cubicBezTo>
                <a:cubicBezTo>
                  <a:pt x="89" y="63"/>
                  <a:pt x="79" y="73"/>
                  <a:pt x="66" y="7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6"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7"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8"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9"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0"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1"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2"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3"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4"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5"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6"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0"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1"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2"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3"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4"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5"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6"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7"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8"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0"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4"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5"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6"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7"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8"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9"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0"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1"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2"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3"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4"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5"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6"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7"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8"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9"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1"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2"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3"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4" name="文本框 27"/>
          <p:cNvSpPr txBox="1"/>
          <p:nvPr/>
        </p:nvSpPr>
        <p:spPr>
          <a:xfrm>
            <a:off x="6630203" y="234392"/>
            <a:ext cx="1101584" cy="300082"/>
          </a:xfrm>
          <a:prstGeom prst="rect">
            <a:avLst/>
          </a:prstGeom>
          <a:noFill/>
        </p:spPr>
        <p:txBody>
          <a:bodyPr wrap="none" rtlCol="0">
            <a:spAutoFit/>
          </a:bodyPr>
          <a:lstStyle/>
          <a:p>
            <a:r>
              <a:rPr lang="zh-CN" altLang="en-US" sz="1350" dirty="0">
                <a:solidFill>
                  <a:prstClr val="white"/>
                </a:solidFill>
              </a:rPr>
              <a:t>第三章 分类</a:t>
            </a:r>
            <a:endParaRPr lang="zh-CN" altLang="en-US" sz="1350" dirty="0">
              <a:solidFill>
                <a:prstClr val="white"/>
              </a:solidFill>
            </a:endParaRPr>
          </a:p>
        </p:txBody>
      </p:sp>
      <p:sp>
        <p:nvSpPr>
          <p:cNvPr id="7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6"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9" name="Rectangle 1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0" name="Rectangle 12"/>
          <p:cNvSpPr>
            <a:spLocks noChangeArrowheads="1"/>
          </p:cNvSpPr>
          <p:nvPr/>
        </p:nvSpPr>
        <p:spPr bwMode="auto">
          <a:xfrm>
            <a:off x="0" y="6572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6"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矩形 10"/>
          <p:cNvSpPr/>
          <p:nvPr/>
        </p:nvSpPr>
        <p:spPr>
          <a:xfrm>
            <a:off x="-4558" y="6123213"/>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graphicFrame>
        <p:nvGraphicFramePr>
          <p:cNvPr id="88" name="Object 8"/>
          <p:cNvGraphicFramePr>
            <a:graphicFrameLocks noChangeAspect="1"/>
          </p:cNvGraphicFramePr>
          <p:nvPr/>
        </p:nvGraphicFramePr>
        <p:xfrm>
          <a:off x="1068388" y="3259138"/>
          <a:ext cx="7058025" cy="2590800"/>
        </p:xfrm>
        <a:graphic>
          <a:graphicData uri="http://schemas.openxmlformats.org/presentationml/2006/ole">
            <mc:AlternateContent xmlns:mc="http://schemas.openxmlformats.org/markup-compatibility/2006">
              <mc:Choice xmlns:v="urn:schemas-microsoft-com:vml" Requires="v">
                <p:oleObj spid="_x0000_s39940" name="" r:id="rId3" imgW="3186430" imgH="1320165" progId="Equation.3">
                  <p:embed/>
                </p:oleObj>
              </mc:Choice>
              <mc:Fallback>
                <p:oleObj name="" r:id="rId3" imgW="3186430" imgH="1320165"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8388" y="3259138"/>
                        <a:ext cx="7058025"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2308F32-F09A-4344-B65D-3757FEAF56BD}" type="slidenum">
              <a:rPr lang="zh-CN" altLang="en-US" smtClean="0"/>
            </a:fld>
            <a:endParaRPr lang="zh-CN" altLang="en-US"/>
          </a:p>
        </p:txBody>
      </p:sp>
      <p:sp>
        <p:nvSpPr>
          <p:cNvPr id="3"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4"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5"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6"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7"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8"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9"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10" name="矩形 9"/>
          <p:cNvSpPr/>
          <p:nvPr/>
        </p:nvSpPr>
        <p:spPr>
          <a:xfrm>
            <a:off x="0" y="6669360"/>
            <a:ext cx="9144000" cy="18864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矩形 11"/>
          <p:cNvSpPr/>
          <p:nvPr/>
        </p:nvSpPr>
        <p:spPr>
          <a:xfrm>
            <a:off x="508958" y="1058732"/>
            <a:ext cx="7864333" cy="3908762"/>
          </a:xfrm>
          <a:prstGeom prst="rect">
            <a:avLst/>
          </a:prstGeom>
        </p:spPr>
        <p:txBody>
          <a:bodyPr wrap="square">
            <a:spAutoFit/>
          </a:bodyPr>
          <a:lstStyle/>
          <a:p>
            <a:r>
              <a:rPr lang="zh-CN" altLang="en-US" sz="1600" dirty="0">
                <a:ea typeface="宋体" panose="02010600030101010101" pitchFamily="2" charset="-122"/>
              </a:rPr>
              <a:t> 使用Gini指标进行决策树归纳</a:t>
            </a:r>
            <a:endParaRPr lang="en-US" altLang="zh-CN" sz="1600" dirty="0">
              <a:ea typeface="宋体" panose="02010600030101010101" pitchFamily="2" charset="-122"/>
            </a:endParaRPr>
          </a:p>
          <a:p>
            <a:endParaRPr lang="en-US" altLang="zh-CN" sz="1600" dirty="0">
              <a:ea typeface="宋体" panose="02010600030101010101" pitchFamily="2" charset="-122"/>
            </a:endParaRPr>
          </a:p>
          <a:p>
            <a:pPr eaLnBrk="1" hangingPunct="1">
              <a:buFont typeface="Wingdings" panose="05000000000000000000" pitchFamily="2" charset="2"/>
              <a:buNone/>
            </a:pPr>
            <a:r>
              <a:rPr lang="zh-CN" altLang="en-US" sz="2400" dirty="0">
                <a:ea typeface="宋体" panose="02010600030101010101" pitchFamily="2" charset="-122"/>
              </a:rPr>
              <a:t>类似的,对其余子集分裂的Gini指标值是:0.456(子集{low,high}和{medium}) 和0.450 (子集{medium,high}和{low}).可以看出,属性income的最好二元划分在{low,medium}(或{high})上.可以采用同样的方法分别对属性age,student以及credit_rating进行评估.在产生的所有Gini指标值中,选择最小的,则使用对应的属性作为分裂属性.</a:t>
            </a:r>
            <a:endParaRPr lang="zh-CN" altLang="zh-CN" sz="1600" dirty="0"/>
          </a:p>
          <a:p>
            <a:endParaRPr lang="zh-CN" altLang="zh-CN" sz="1600" dirty="0"/>
          </a:p>
          <a:p>
            <a:endParaRPr lang="en-US" altLang="zh-CN" sz="1600" dirty="0"/>
          </a:p>
          <a:p>
            <a:endParaRPr lang="en-US" altLang="zh-CN" sz="1600" dirty="0"/>
          </a:p>
        </p:txBody>
      </p:sp>
      <p:pic>
        <p:nvPicPr>
          <p:cNvPr id="13" name="27 Imagen"/>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15"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ES" sz="1200" b="1" dirty="0">
                <a:solidFill>
                  <a:schemeClr val="bg1">
                    <a:lumMod val="50000"/>
                  </a:schemeClr>
                </a:solidFill>
                <a:latin typeface="+mn-lt"/>
              </a:rPr>
              <a:t>56</a:t>
            </a:r>
            <a:endParaRPr lang="en-US" altLang="es-ES" sz="1200" b="1" dirty="0">
              <a:solidFill>
                <a:schemeClr val="bg1">
                  <a:lumMod val="50000"/>
                </a:schemeClr>
              </a:solidFill>
              <a:latin typeface="+mn-lt"/>
            </a:endParaRPr>
          </a:p>
        </p:txBody>
      </p:sp>
      <p:pic>
        <p:nvPicPr>
          <p:cNvPr id="16" name="Imagen 27">
            <a:hlinkClick r:id="" action="ppaction://hlinkshowjump?jump=next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Imagen 28">
            <a:hlinkClick r:id="" action="ppaction://hlinkshowjump?jump=previous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21</a:t>
            </a:r>
            <a:endParaRPr lang="zh-CN" altLang="en-US" dirty="0"/>
          </a:p>
        </p:txBody>
      </p:sp>
      <p:grpSp>
        <p:nvGrpSpPr>
          <p:cNvPr id="19" name="组合 18"/>
          <p:cNvGrpSpPr/>
          <p:nvPr/>
        </p:nvGrpSpPr>
        <p:grpSpPr>
          <a:xfrm>
            <a:off x="-3387" y="-2439"/>
            <a:ext cx="9149172" cy="716845"/>
            <a:chOff x="-3387" y="190175"/>
            <a:chExt cx="9149172" cy="524649"/>
          </a:xfrm>
        </p:grpSpPr>
        <p:sp>
          <p:nvSpPr>
            <p:cNvPr id="20" name="任意多边形 19"/>
            <p:cNvSpPr/>
            <p:nvPr/>
          </p:nvSpPr>
          <p:spPr>
            <a:xfrm>
              <a:off x="6231369" y="214741"/>
              <a:ext cx="2914416" cy="499443"/>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1" name="任意多边形 20"/>
            <p:cNvSpPr/>
            <p:nvPr/>
          </p:nvSpPr>
          <p:spPr>
            <a:xfrm>
              <a:off x="1" y="190175"/>
              <a:ext cx="9143999" cy="506058"/>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 name="任意多边形 21"/>
            <p:cNvSpPr/>
            <p:nvPr/>
          </p:nvSpPr>
          <p:spPr>
            <a:xfrm>
              <a:off x="-3387" y="190815"/>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23" name="文本框 6"/>
          <p:cNvSpPr txBox="1"/>
          <p:nvPr/>
        </p:nvSpPr>
        <p:spPr>
          <a:xfrm>
            <a:off x="607500" y="177284"/>
            <a:ext cx="1500411" cy="323165"/>
          </a:xfrm>
          <a:prstGeom prst="rect">
            <a:avLst/>
          </a:prstGeom>
          <a:noFill/>
        </p:spPr>
        <p:txBody>
          <a:bodyPr wrap="none" lIns="0" tIns="0" rIns="0" bIns="0" rtlCol="0">
            <a:spAutoFit/>
          </a:bodyPr>
          <a:lstStyle/>
          <a:p>
            <a:r>
              <a:rPr lang="en-US" altLang="zh-CN" sz="2100" b="1" spc="225" dirty="0">
                <a:solidFill>
                  <a:prstClr val="white"/>
                </a:solidFill>
              </a:rPr>
              <a:t>3.2 </a:t>
            </a:r>
            <a:r>
              <a:rPr lang="zh-CN" altLang="en-US" sz="2100" b="1" spc="225" dirty="0">
                <a:solidFill>
                  <a:prstClr val="white"/>
                </a:solidFill>
              </a:rPr>
              <a:t>决策树</a:t>
            </a:r>
            <a:endParaRPr lang="zh-CN" altLang="en-US" sz="2100" b="1" spc="225" dirty="0">
              <a:solidFill>
                <a:prstClr val="white"/>
              </a:solidFill>
            </a:endParaRPr>
          </a:p>
        </p:txBody>
      </p:sp>
      <p:sp>
        <p:nvSpPr>
          <p:cNvPr id="24" name="Freeform 142"/>
          <p:cNvSpPr>
            <a:spLocks noEditPoints="1"/>
          </p:cNvSpPr>
          <p:nvPr/>
        </p:nvSpPr>
        <p:spPr bwMode="auto">
          <a:xfrm>
            <a:off x="126487" y="216716"/>
            <a:ext cx="382471" cy="244300"/>
          </a:xfrm>
          <a:custGeom>
            <a:avLst/>
            <a:gdLst>
              <a:gd name="T0" fmla="*/ 108 w 128"/>
              <a:gd name="T1" fmla="*/ 26 h 88"/>
              <a:gd name="T2" fmla="*/ 75 w 128"/>
              <a:gd name="T3" fmla="*/ 0 h 88"/>
              <a:gd name="T4" fmla="*/ 46 w 128"/>
              <a:gd name="T5" fmla="*/ 15 h 88"/>
              <a:gd name="T6" fmla="*/ 34 w 128"/>
              <a:gd name="T7" fmla="*/ 11 h 88"/>
              <a:gd name="T8" fmla="*/ 15 w 128"/>
              <a:gd name="T9" fmla="*/ 30 h 88"/>
              <a:gd name="T10" fmla="*/ 16 w 128"/>
              <a:gd name="T11" fmla="*/ 35 h 88"/>
              <a:gd name="T12" fmla="*/ 0 w 128"/>
              <a:gd name="T13" fmla="*/ 61 h 88"/>
              <a:gd name="T14" fmla="*/ 27 w 128"/>
              <a:gd name="T15" fmla="*/ 88 h 88"/>
              <a:gd name="T16" fmla="*/ 96 w 128"/>
              <a:gd name="T17" fmla="*/ 88 h 88"/>
              <a:gd name="T18" fmla="*/ 128 w 128"/>
              <a:gd name="T19" fmla="*/ 56 h 88"/>
              <a:gd name="T20" fmla="*/ 108 w 128"/>
              <a:gd name="T21" fmla="*/ 26 h 88"/>
              <a:gd name="T22" fmla="*/ 44 w 128"/>
              <a:gd name="T23" fmla="*/ 50 h 88"/>
              <a:gd name="T24" fmla="*/ 66 w 128"/>
              <a:gd name="T25" fmla="*/ 28 h 88"/>
              <a:gd name="T26" fmla="*/ 80 w 128"/>
              <a:gd name="T27" fmla="*/ 32 h 88"/>
              <a:gd name="T28" fmla="*/ 84 w 128"/>
              <a:gd name="T29" fmla="*/ 28 h 88"/>
              <a:gd name="T30" fmla="*/ 84 w 128"/>
              <a:gd name="T31" fmla="*/ 42 h 88"/>
              <a:gd name="T32" fmla="*/ 70 w 128"/>
              <a:gd name="T33" fmla="*/ 42 h 88"/>
              <a:gd name="T34" fmla="*/ 75 w 128"/>
              <a:gd name="T35" fmla="*/ 37 h 88"/>
              <a:gd name="T36" fmla="*/ 72 w 128"/>
              <a:gd name="T37" fmla="*/ 36 h 88"/>
              <a:gd name="T38" fmla="*/ 66 w 128"/>
              <a:gd name="T39" fmla="*/ 35 h 88"/>
              <a:gd name="T40" fmla="*/ 60 w 128"/>
              <a:gd name="T41" fmla="*/ 36 h 88"/>
              <a:gd name="T42" fmla="*/ 55 w 128"/>
              <a:gd name="T43" fmla="*/ 39 h 88"/>
              <a:gd name="T44" fmla="*/ 52 w 128"/>
              <a:gd name="T45" fmla="*/ 44 h 88"/>
              <a:gd name="T46" fmla="*/ 51 w 128"/>
              <a:gd name="T47" fmla="*/ 50 h 88"/>
              <a:gd name="T48" fmla="*/ 51 w 128"/>
              <a:gd name="T49" fmla="*/ 54 h 88"/>
              <a:gd name="T50" fmla="*/ 44 w 128"/>
              <a:gd name="T51" fmla="*/ 54 h 88"/>
              <a:gd name="T52" fmla="*/ 44 w 128"/>
              <a:gd name="T53" fmla="*/ 50 h 88"/>
              <a:gd name="T54" fmla="*/ 66 w 128"/>
              <a:gd name="T55" fmla="*/ 73 h 88"/>
              <a:gd name="T56" fmla="*/ 53 w 128"/>
              <a:gd name="T57" fmla="*/ 68 h 88"/>
              <a:gd name="T58" fmla="*/ 49 w 128"/>
              <a:gd name="T59" fmla="*/ 73 h 88"/>
              <a:gd name="T60" fmla="*/ 49 w 128"/>
              <a:gd name="T61" fmla="*/ 59 h 88"/>
              <a:gd name="T62" fmla="*/ 62 w 128"/>
              <a:gd name="T63" fmla="*/ 59 h 88"/>
              <a:gd name="T64" fmla="*/ 58 w 128"/>
              <a:gd name="T65" fmla="*/ 64 h 88"/>
              <a:gd name="T66" fmla="*/ 60 w 128"/>
              <a:gd name="T67" fmla="*/ 65 h 88"/>
              <a:gd name="T68" fmla="*/ 66 w 128"/>
              <a:gd name="T69" fmla="*/ 66 h 88"/>
              <a:gd name="T70" fmla="*/ 72 w 128"/>
              <a:gd name="T71" fmla="*/ 65 h 88"/>
              <a:gd name="T72" fmla="*/ 77 w 128"/>
              <a:gd name="T73" fmla="*/ 61 h 88"/>
              <a:gd name="T74" fmla="*/ 81 w 128"/>
              <a:gd name="T75" fmla="*/ 57 h 88"/>
              <a:gd name="T76" fmla="*/ 82 w 128"/>
              <a:gd name="T77" fmla="*/ 50 h 88"/>
              <a:gd name="T78" fmla="*/ 81 w 128"/>
              <a:gd name="T79" fmla="*/ 47 h 88"/>
              <a:gd name="T80" fmla="*/ 89 w 128"/>
              <a:gd name="T81" fmla="*/ 47 h 88"/>
              <a:gd name="T82" fmla="*/ 89 w 128"/>
              <a:gd name="T83" fmla="*/ 50 h 88"/>
              <a:gd name="T84" fmla="*/ 66 w 128"/>
              <a:gd name="T85"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88">
                <a:moveTo>
                  <a:pt x="108" y="26"/>
                </a:moveTo>
                <a:cubicBezTo>
                  <a:pt x="104" y="11"/>
                  <a:pt x="91" y="0"/>
                  <a:pt x="75" y="0"/>
                </a:cubicBezTo>
                <a:cubicBezTo>
                  <a:pt x="63" y="0"/>
                  <a:pt x="52" y="6"/>
                  <a:pt x="46" y="15"/>
                </a:cubicBezTo>
                <a:cubicBezTo>
                  <a:pt x="43" y="13"/>
                  <a:pt x="38" y="11"/>
                  <a:pt x="34" y="11"/>
                </a:cubicBezTo>
                <a:cubicBezTo>
                  <a:pt x="24" y="11"/>
                  <a:pt x="15" y="20"/>
                  <a:pt x="15" y="30"/>
                </a:cubicBezTo>
                <a:cubicBezTo>
                  <a:pt x="15" y="32"/>
                  <a:pt x="16" y="34"/>
                  <a:pt x="16" y="35"/>
                </a:cubicBezTo>
                <a:cubicBezTo>
                  <a:pt x="7" y="40"/>
                  <a:pt x="0" y="49"/>
                  <a:pt x="0" y="61"/>
                </a:cubicBezTo>
                <a:cubicBezTo>
                  <a:pt x="0" y="76"/>
                  <a:pt x="12" y="88"/>
                  <a:pt x="27" y="88"/>
                </a:cubicBezTo>
                <a:cubicBezTo>
                  <a:pt x="96" y="88"/>
                  <a:pt x="96" y="88"/>
                  <a:pt x="96" y="88"/>
                </a:cubicBezTo>
                <a:cubicBezTo>
                  <a:pt x="114" y="88"/>
                  <a:pt x="128" y="74"/>
                  <a:pt x="128" y="56"/>
                </a:cubicBezTo>
                <a:cubicBezTo>
                  <a:pt x="128" y="42"/>
                  <a:pt x="120" y="31"/>
                  <a:pt x="108" y="26"/>
                </a:cubicBezTo>
                <a:close/>
                <a:moveTo>
                  <a:pt x="44" y="50"/>
                </a:moveTo>
                <a:cubicBezTo>
                  <a:pt x="44" y="38"/>
                  <a:pt x="54" y="28"/>
                  <a:pt x="66" y="28"/>
                </a:cubicBezTo>
                <a:cubicBezTo>
                  <a:pt x="71" y="28"/>
                  <a:pt x="76" y="30"/>
                  <a:pt x="80" y="32"/>
                </a:cubicBezTo>
                <a:cubicBezTo>
                  <a:pt x="84" y="28"/>
                  <a:pt x="84" y="28"/>
                  <a:pt x="84" y="28"/>
                </a:cubicBezTo>
                <a:cubicBezTo>
                  <a:pt x="84" y="42"/>
                  <a:pt x="84" y="42"/>
                  <a:pt x="84" y="42"/>
                </a:cubicBezTo>
                <a:cubicBezTo>
                  <a:pt x="70" y="42"/>
                  <a:pt x="70" y="42"/>
                  <a:pt x="70" y="42"/>
                </a:cubicBezTo>
                <a:cubicBezTo>
                  <a:pt x="75" y="37"/>
                  <a:pt x="75" y="37"/>
                  <a:pt x="75" y="37"/>
                </a:cubicBezTo>
                <a:cubicBezTo>
                  <a:pt x="74" y="37"/>
                  <a:pt x="73" y="36"/>
                  <a:pt x="72" y="36"/>
                </a:cubicBezTo>
                <a:cubicBezTo>
                  <a:pt x="70" y="35"/>
                  <a:pt x="68" y="35"/>
                  <a:pt x="66" y="35"/>
                </a:cubicBezTo>
                <a:cubicBezTo>
                  <a:pt x="64" y="35"/>
                  <a:pt x="62" y="35"/>
                  <a:pt x="60" y="36"/>
                </a:cubicBezTo>
                <a:cubicBezTo>
                  <a:pt x="58" y="37"/>
                  <a:pt x="57" y="38"/>
                  <a:pt x="55" y="39"/>
                </a:cubicBezTo>
                <a:cubicBezTo>
                  <a:pt x="54" y="41"/>
                  <a:pt x="53" y="43"/>
                  <a:pt x="52" y="44"/>
                </a:cubicBezTo>
                <a:cubicBezTo>
                  <a:pt x="51" y="46"/>
                  <a:pt x="51" y="48"/>
                  <a:pt x="51" y="50"/>
                </a:cubicBezTo>
                <a:cubicBezTo>
                  <a:pt x="51" y="52"/>
                  <a:pt x="51" y="53"/>
                  <a:pt x="51" y="54"/>
                </a:cubicBezTo>
                <a:cubicBezTo>
                  <a:pt x="44" y="54"/>
                  <a:pt x="44" y="54"/>
                  <a:pt x="44" y="54"/>
                </a:cubicBezTo>
                <a:cubicBezTo>
                  <a:pt x="44" y="53"/>
                  <a:pt x="44" y="52"/>
                  <a:pt x="44" y="50"/>
                </a:cubicBezTo>
                <a:close/>
                <a:moveTo>
                  <a:pt x="66" y="73"/>
                </a:moveTo>
                <a:cubicBezTo>
                  <a:pt x="61" y="73"/>
                  <a:pt x="57" y="71"/>
                  <a:pt x="53" y="68"/>
                </a:cubicBezTo>
                <a:cubicBezTo>
                  <a:pt x="49" y="73"/>
                  <a:pt x="49" y="73"/>
                  <a:pt x="49" y="73"/>
                </a:cubicBezTo>
                <a:cubicBezTo>
                  <a:pt x="49" y="59"/>
                  <a:pt x="49" y="59"/>
                  <a:pt x="49" y="59"/>
                </a:cubicBezTo>
                <a:cubicBezTo>
                  <a:pt x="62" y="59"/>
                  <a:pt x="62" y="59"/>
                  <a:pt x="62" y="59"/>
                </a:cubicBezTo>
                <a:cubicBezTo>
                  <a:pt x="58" y="64"/>
                  <a:pt x="58" y="64"/>
                  <a:pt x="58" y="64"/>
                </a:cubicBezTo>
                <a:cubicBezTo>
                  <a:pt x="59" y="64"/>
                  <a:pt x="59" y="64"/>
                  <a:pt x="60" y="65"/>
                </a:cubicBezTo>
                <a:cubicBezTo>
                  <a:pt x="62" y="66"/>
                  <a:pt x="64" y="66"/>
                  <a:pt x="66" y="66"/>
                </a:cubicBezTo>
                <a:cubicBezTo>
                  <a:pt x="68" y="66"/>
                  <a:pt x="70" y="66"/>
                  <a:pt x="72" y="65"/>
                </a:cubicBezTo>
                <a:cubicBezTo>
                  <a:pt x="74" y="64"/>
                  <a:pt x="76" y="63"/>
                  <a:pt x="77" y="61"/>
                </a:cubicBezTo>
                <a:cubicBezTo>
                  <a:pt x="79" y="60"/>
                  <a:pt x="80" y="58"/>
                  <a:pt x="81" y="57"/>
                </a:cubicBezTo>
                <a:cubicBezTo>
                  <a:pt x="82" y="55"/>
                  <a:pt x="82" y="53"/>
                  <a:pt x="82" y="50"/>
                </a:cubicBezTo>
                <a:cubicBezTo>
                  <a:pt x="82" y="49"/>
                  <a:pt x="82" y="48"/>
                  <a:pt x="81" y="47"/>
                </a:cubicBezTo>
                <a:cubicBezTo>
                  <a:pt x="89" y="47"/>
                  <a:pt x="89" y="47"/>
                  <a:pt x="89" y="47"/>
                </a:cubicBezTo>
                <a:cubicBezTo>
                  <a:pt x="89" y="48"/>
                  <a:pt x="89" y="49"/>
                  <a:pt x="89" y="50"/>
                </a:cubicBezTo>
                <a:cubicBezTo>
                  <a:pt x="89" y="63"/>
                  <a:pt x="79" y="73"/>
                  <a:pt x="66" y="7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6"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7"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8"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9"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0"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1"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2"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3"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4"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5"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6"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0"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1"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2"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3"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4"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5"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6"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7"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8"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0"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4"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5"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6"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7"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8"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9"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0"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1"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2"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3"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4"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5"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6"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7"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8"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9"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1"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2"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3"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4" name="文本框 27"/>
          <p:cNvSpPr txBox="1"/>
          <p:nvPr/>
        </p:nvSpPr>
        <p:spPr>
          <a:xfrm>
            <a:off x="6630203" y="234392"/>
            <a:ext cx="1101584" cy="300082"/>
          </a:xfrm>
          <a:prstGeom prst="rect">
            <a:avLst/>
          </a:prstGeom>
          <a:noFill/>
        </p:spPr>
        <p:txBody>
          <a:bodyPr wrap="none" rtlCol="0">
            <a:spAutoFit/>
          </a:bodyPr>
          <a:lstStyle/>
          <a:p>
            <a:r>
              <a:rPr lang="zh-CN" altLang="en-US" sz="1350" dirty="0">
                <a:solidFill>
                  <a:prstClr val="white"/>
                </a:solidFill>
              </a:rPr>
              <a:t>第三章 分类</a:t>
            </a:r>
            <a:endParaRPr lang="zh-CN" altLang="en-US" sz="1350" dirty="0">
              <a:solidFill>
                <a:prstClr val="white"/>
              </a:solidFill>
            </a:endParaRPr>
          </a:p>
        </p:txBody>
      </p:sp>
      <p:sp>
        <p:nvSpPr>
          <p:cNvPr id="7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6"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9" name="Rectangle 1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0" name="Rectangle 12"/>
          <p:cNvSpPr>
            <a:spLocks noChangeArrowheads="1"/>
          </p:cNvSpPr>
          <p:nvPr/>
        </p:nvSpPr>
        <p:spPr bwMode="auto">
          <a:xfrm>
            <a:off x="0" y="6572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6"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矩形 10"/>
          <p:cNvSpPr/>
          <p:nvPr/>
        </p:nvSpPr>
        <p:spPr>
          <a:xfrm>
            <a:off x="-4558" y="6123213"/>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0" y="6669360"/>
            <a:ext cx="9144000" cy="18864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矩形 1"/>
          <p:cNvSpPr/>
          <p:nvPr/>
        </p:nvSpPr>
        <p:spPr>
          <a:xfrm>
            <a:off x="508958" y="1295192"/>
            <a:ext cx="7915326" cy="922020"/>
          </a:xfrm>
          <a:prstGeom prst="rect">
            <a:avLst/>
          </a:prstGeom>
        </p:spPr>
        <p:txBody>
          <a:bodyPr wrap="square">
            <a:spAutoFit/>
          </a:bodyPr>
          <a:lstStyle/>
          <a:p>
            <a:pPr marL="285750" indent="-285750">
              <a:buFont typeface="Arial" panose="020B0604020202020204" pitchFamily="34" charset="0"/>
              <a:buChar char="•"/>
            </a:pPr>
            <a:r>
              <a:rPr lang="zh-CN" altLang="zh-CN" dirty="0"/>
              <a:t>分类提取刻画重要数据类的模型，这种模型称为分类器</a:t>
            </a:r>
            <a:endParaRPr lang="zh-CN" altLang="zh-CN" dirty="0"/>
          </a:p>
          <a:p>
            <a:pPr marL="285750" indent="-285750">
              <a:buFont typeface="Arial" panose="020B0604020202020204" pitchFamily="34" charset="0"/>
              <a:buChar char="•"/>
            </a:pPr>
            <a:r>
              <a:rPr lang="zh-CN" altLang="zh-CN" dirty="0"/>
              <a:t>预测分类的（离散的、无序的）类标号。</a:t>
            </a:r>
            <a:endParaRPr lang="zh-CN" altLang="zh-CN" dirty="0"/>
          </a:p>
          <a:p>
            <a:pPr marL="285750" indent="-285750">
              <a:buFont typeface="Arial" panose="020B0604020202020204" pitchFamily="34" charset="0"/>
              <a:buChar char="•"/>
            </a:pPr>
            <a:r>
              <a:rPr lang="zh-CN" altLang="zh-CN" dirty="0"/>
              <a:t>这些类别可以用离散值表示，其中值之间的次序没有意义。</a:t>
            </a:r>
            <a:endParaRPr lang="zh-CN" altLang="zh-CN" dirty="0"/>
          </a:p>
        </p:txBody>
      </p:sp>
      <p:sp>
        <p:nvSpPr>
          <p:cNvPr id="82" name="矩形 81"/>
          <p:cNvSpPr/>
          <p:nvPr/>
        </p:nvSpPr>
        <p:spPr>
          <a:xfrm>
            <a:off x="259814" y="874479"/>
            <a:ext cx="4210050" cy="368300"/>
          </a:xfrm>
          <a:prstGeom prst="rect">
            <a:avLst/>
          </a:prstGeom>
        </p:spPr>
        <p:txBody>
          <a:bodyPr wrap="none">
            <a:spAutoFit/>
          </a:bodyPr>
          <a:lstStyle/>
          <a:p>
            <a:r>
              <a:rPr lang="en-US" altLang="zh-CN" dirty="0"/>
              <a:t>3.1.1 </a:t>
            </a:r>
            <a:r>
              <a:rPr lang="zh-CN" altLang="zh-CN" dirty="0"/>
              <a:t>分类（</a:t>
            </a:r>
            <a:r>
              <a:rPr lang="en-US" altLang="zh-CN" dirty="0"/>
              <a:t>classification</a:t>
            </a:r>
            <a:r>
              <a:rPr lang="zh-CN" altLang="en-US" dirty="0"/>
              <a:t>）</a:t>
            </a:r>
            <a:r>
              <a:rPr lang="zh-CN" altLang="zh-CN" dirty="0"/>
              <a:t>的基本概念</a:t>
            </a:r>
            <a:endParaRPr lang="zh-CN" altLang="zh-CN" dirty="0"/>
          </a:p>
        </p:txBody>
      </p:sp>
      <p:pic>
        <p:nvPicPr>
          <p:cNvPr id="71" name="27 Imagen"/>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74"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HN" sz="1200" b="1" dirty="0">
                <a:solidFill>
                  <a:schemeClr val="bg1">
                    <a:lumMod val="50000"/>
                  </a:schemeClr>
                </a:solidFill>
              </a:rPr>
              <a:t>56</a:t>
            </a:r>
            <a:endParaRPr lang="en-US" altLang="es-HN" sz="1200" b="1" dirty="0">
              <a:solidFill>
                <a:schemeClr val="bg1">
                  <a:lumMod val="50000"/>
                </a:schemeClr>
              </a:solidFill>
              <a:latin typeface="+mn-lt"/>
            </a:endParaRPr>
          </a:p>
        </p:txBody>
      </p:sp>
      <p:pic>
        <p:nvPicPr>
          <p:cNvPr id="76" name="Imagen 27">
            <a:hlinkClick r:id="" action="ppaction://hlinkshowjump?jump=next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 name="Imagen 28">
            <a:hlinkClick r:id="" action="ppaction://hlinkshowjump?jump=previous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fld>
            <a:endParaRPr lang="zh-CN" altLang="en-US" dirty="0"/>
          </a:p>
        </p:txBody>
      </p:sp>
      <p:grpSp>
        <p:nvGrpSpPr>
          <p:cNvPr id="83" name="组合 82"/>
          <p:cNvGrpSpPr/>
          <p:nvPr/>
        </p:nvGrpSpPr>
        <p:grpSpPr>
          <a:xfrm>
            <a:off x="-3387" y="-2439"/>
            <a:ext cx="9149172" cy="716845"/>
            <a:chOff x="-3387" y="190175"/>
            <a:chExt cx="9149172" cy="524649"/>
          </a:xfrm>
        </p:grpSpPr>
        <p:sp>
          <p:nvSpPr>
            <p:cNvPr id="85" name="任意多边形 84"/>
            <p:cNvSpPr/>
            <p:nvPr/>
          </p:nvSpPr>
          <p:spPr>
            <a:xfrm>
              <a:off x="6231369" y="214741"/>
              <a:ext cx="2914416" cy="499443"/>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88" name="任意多边形 87"/>
            <p:cNvSpPr/>
            <p:nvPr/>
          </p:nvSpPr>
          <p:spPr>
            <a:xfrm>
              <a:off x="1" y="190175"/>
              <a:ext cx="9143999" cy="506058"/>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90" name="任意多边形 89"/>
            <p:cNvSpPr/>
            <p:nvPr/>
          </p:nvSpPr>
          <p:spPr>
            <a:xfrm>
              <a:off x="-3387" y="190815"/>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92" name="文本框 6"/>
          <p:cNvSpPr txBox="1"/>
          <p:nvPr/>
        </p:nvSpPr>
        <p:spPr>
          <a:xfrm>
            <a:off x="607500" y="177284"/>
            <a:ext cx="1798569" cy="323165"/>
          </a:xfrm>
          <a:prstGeom prst="rect">
            <a:avLst/>
          </a:prstGeom>
          <a:noFill/>
        </p:spPr>
        <p:txBody>
          <a:bodyPr wrap="none" lIns="0" tIns="0" rIns="0" bIns="0" rtlCol="0">
            <a:spAutoFit/>
          </a:bodyPr>
          <a:lstStyle/>
          <a:p>
            <a:r>
              <a:rPr lang="en-US" altLang="zh-CN" sz="2100" b="1" spc="225" dirty="0">
                <a:solidFill>
                  <a:prstClr val="white"/>
                </a:solidFill>
              </a:rPr>
              <a:t>3.1 </a:t>
            </a:r>
            <a:r>
              <a:rPr lang="zh-CN" altLang="en-US" sz="2100" b="1" spc="225" dirty="0">
                <a:solidFill>
                  <a:prstClr val="white"/>
                </a:solidFill>
              </a:rPr>
              <a:t>基本概念</a:t>
            </a:r>
            <a:endParaRPr lang="zh-CN" altLang="en-US" sz="2100" b="1" spc="225" dirty="0">
              <a:solidFill>
                <a:prstClr val="white"/>
              </a:solidFill>
            </a:endParaRPr>
          </a:p>
        </p:txBody>
      </p:sp>
      <p:sp>
        <p:nvSpPr>
          <p:cNvPr id="94" name="Freeform 142"/>
          <p:cNvSpPr>
            <a:spLocks noEditPoints="1"/>
          </p:cNvSpPr>
          <p:nvPr/>
        </p:nvSpPr>
        <p:spPr bwMode="auto">
          <a:xfrm>
            <a:off x="126487" y="216716"/>
            <a:ext cx="382471" cy="244300"/>
          </a:xfrm>
          <a:custGeom>
            <a:avLst/>
            <a:gdLst>
              <a:gd name="T0" fmla="*/ 108 w 128"/>
              <a:gd name="T1" fmla="*/ 26 h 88"/>
              <a:gd name="T2" fmla="*/ 75 w 128"/>
              <a:gd name="T3" fmla="*/ 0 h 88"/>
              <a:gd name="T4" fmla="*/ 46 w 128"/>
              <a:gd name="T5" fmla="*/ 15 h 88"/>
              <a:gd name="T6" fmla="*/ 34 w 128"/>
              <a:gd name="T7" fmla="*/ 11 h 88"/>
              <a:gd name="T8" fmla="*/ 15 w 128"/>
              <a:gd name="T9" fmla="*/ 30 h 88"/>
              <a:gd name="T10" fmla="*/ 16 w 128"/>
              <a:gd name="T11" fmla="*/ 35 h 88"/>
              <a:gd name="T12" fmla="*/ 0 w 128"/>
              <a:gd name="T13" fmla="*/ 61 h 88"/>
              <a:gd name="T14" fmla="*/ 27 w 128"/>
              <a:gd name="T15" fmla="*/ 88 h 88"/>
              <a:gd name="T16" fmla="*/ 96 w 128"/>
              <a:gd name="T17" fmla="*/ 88 h 88"/>
              <a:gd name="T18" fmla="*/ 128 w 128"/>
              <a:gd name="T19" fmla="*/ 56 h 88"/>
              <a:gd name="T20" fmla="*/ 108 w 128"/>
              <a:gd name="T21" fmla="*/ 26 h 88"/>
              <a:gd name="T22" fmla="*/ 44 w 128"/>
              <a:gd name="T23" fmla="*/ 50 h 88"/>
              <a:gd name="T24" fmla="*/ 66 w 128"/>
              <a:gd name="T25" fmla="*/ 28 h 88"/>
              <a:gd name="T26" fmla="*/ 80 w 128"/>
              <a:gd name="T27" fmla="*/ 32 h 88"/>
              <a:gd name="T28" fmla="*/ 84 w 128"/>
              <a:gd name="T29" fmla="*/ 28 h 88"/>
              <a:gd name="T30" fmla="*/ 84 w 128"/>
              <a:gd name="T31" fmla="*/ 42 h 88"/>
              <a:gd name="T32" fmla="*/ 70 w 128"/>
              <a:gd name="T33" fmla="*/ 42 h 88"/>
              <a:gd name="T34" fmla="*/ 75 w 128"/>
              <a:gd name="T35" fmla="*/ 37 h 88"/>
              <a:gd name="T36" fmla="*/ 72 w 128"/>
              <a:gd name="T37" fmla="*/ 36 h 88"/>
              <a:gd name="T38" fmla="*/ 66 w 128"/>
              <a:gd name="T39" fmla="*/ 35 h 88"/>
              <a:gd name="T40" fmla="*/ 60 w 128"/>
              <a:gd name="T41" fmla="*/ 36 h 88"/>
              <a:gd name="T42" fmla="*/ 55 w 128"/>
              <a:gd name="T43" fmla="*/ 39 h 88"/>
              <a:gd name="T44" fmla="*/ 52 w 128"/>
              <a:gd name="T45" fmla="*/ 44 h 88"/>
              <a:gd name="T46" fmla="*/ 51 w 128"/>
              <a:gd name="T47" fmla="*/ 50 h 88"/>
              <a:gd name="T48" fmla="*/ 51 w 128"/>
              <a:gd name="T49" fmla="*/ 54 h 88"/>
              <a:gd name="T50" fmla="*/ 44 w 128"/>
              <a:gd name="T51" fmla="*/ 54 h 88"/>
              <a:gd name="T52" fmla="*/ 44 w 128"/>
              <a:gd name="T53" fmla="*/ 50 h 88"/>
              <a:gd name="T54" fmla="*/ 66 w 128"/>
              <a:gd name="T55" fmla="*/ 73 h 88"/>
              <a:gd name="T56" fmla="*/ 53 w 128"/>
              <a:gd name="T57" fmla="*/ 68 h 88"/>
              <a:gd name="T58" fmla="*/ 49 w 128"/>
              <a:gd name="T59" fmla="*/ 73 h 88"/>
              <a:gd name="T60" fmla="*/ 49 w 128"/>
              <a:gd name="T61" fmla="*/ 59 h 88"/>
              <a:gd name="T62" fmla="*/ 62 w 128"/>
              <a:gd name="T63" fmla="*/ 59 h 88"/>
              <a:gd name="T64" fmla="*/ 58 w 128"/>
              <a:gd name="T65" fmla="*/ 64 h 88"/>
              <a:gd name="T66" fmla="*/ 60 w 128"/>
              <a:gd name="T67" fmla="*/ 65 h 88"/>
              <a:gd name="T68" fmla="*/ 66 w 128"/>
              <a:gd name="T69" fmla="*/ 66 h 88"/>
              <a:gd name="T70" fmla="*/ 72 w 128"/>
              <a:gd name="T71" fmla="*/ 65 h 88"/>
              <a:gd name="T72" fmla="*/ 77 w 128"/>
              <a:gd name="T73" fmla="*/ 61 h 88"/>
              <a:gd name="T74" fmla="*/ 81 w 128"/>
              <a:gd name="T75" fmla="*/ 57 h 88"/>
              <a:gd name="T76" fmla="*/ 82 w 128"/>
              <a:gd name="T77" fmla="*/ 50 h 88"/>
              <a:gd name="T78" fmla="*/ 81 w 128"/>
              <a:gd name="T79" fmla="*/ 47 h 88"/>
              <a:gd name="T80" fmla="*/ 89 w 128"/>
              <a:gd name="T81" fmla="*/ 47 h 88"/>
              <a:gd name="T82" fmla="*/ 89 w 128"/>
              <a:gd name="T83" fmla="*/ 50 h 88"/>
              <a:gd name="T84" fmla="*/ 66 w 128"/>
              <a:gd name="T85"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88">
                <a:moveTo>
                  <a:pt x="108" y="26"/>
                </a:moveTo>
                <a:cubicBezTo>
                  <a:pt x="104" y="11"/>
                  <a:pt x="91" y="0"/>
                  <a:pt x="75" y="0"/>
                </a:cubicBezTo>
                <a:cubicBezTo>
                  <a:pt x="63" y="0"/>
                  <a:pt x="52" y="6"/>
                  <a:pt x="46" y="15"/>
                </a:cubicBezTo>
                <a:cubicBezTo>
                  <a:pt x="43" y="13"/>
                  <a:pt x="38" y="11"/>
                  <a:pt x="34" y="11"/>
                </a:cubicBezTo>
                <a:cubicBezTo>
                  <a:pt x="24" y="11"/>
                  <a:pt x="15" y="20"/>
                  <a:pt x="15" y="30"/>
                </a:cubicBezTo>
                <a:cubicBezTo>
                  <a:pt x="15" y="32"/>
                  <a:pt x="16" y="34"/>
                  <a:pt x="16" y="35"/>
                </a:cubicBezTo>
                <a:cubicBezTo>
                  <a:pt x="7" y="40"/>
                  <a:pt x="0" y="49"/>
                  <a:pt x="0" y="61"/>
                </a:cubicBezTo>
                <a:cubicBezTo>
                  <a:pt x="0" y="76"/>
                  <a:pt x="12" y="88"/>
                  <a:pt x="27" y="88"/>
                </a:cubicBezTo>
                <a:cubicBezTo>
                  <a:pt x="96" y="88"/>
                  <a:pt x="96" y="88"/>
                  <a:pt x="96" y="88"/>
                </a:cubicBezTo>
                <a:cubicBezTo>
                  <a:pt x="114" y="88"/>
                  <a:pt x="128" y="74"/>
                  <a:pt x="128" y="56"/>
                </a:cubicBezTo>
                <a:cubicBezTo>
                  <a:pt x="128" y="42"/>
                  <a:pt x="120" y="31"/>
                  <a:pt x="108" y="26"/>
                </a:cubicBezTo>
                <a:close/>
                <a:moveTo>
                  <a:pt x="44" y="50"/>
                </a:moveTo>
                <a:cubicBezTo>
                  <a:pt x="44" y="38"/>
                  <a:pt x="54" y="28"/>
                  <a:pt x="66" y="28"/>
                </a:cubicBezTo>
                <a:cubicBezTo>
                  <a:pt x="71" y="28"/>
                  <a:pt x="76" y="30"/>
                  <a:pt x="80" y="32"/>
                </a:cubicBezTo>
                <a:cubicBezTo>
                  <a:pt x="84" y="28"/>
                  <a:pt x="84" y="28"/>
                  <a:pt x="84" y="28"/>
                </a:cubicBezTo>
                <a:cubicBezTo>
                  <a:pt x="84" y="42"/>
                  <a:pt x="84" y="42"/>
                  <a:pt x="84" y="42"/>
                </a:cubicBezTo>
                <a:cubicBezTo>
                  <a:pt x="70" y="42"/>
                  <a:pt x="70" y="42"/>
                  <a:pt x="70" y="42"/>
                </a:cubicBezTo>
                <a:cubicBezTo>
                  <a:pt x="75" y="37"/>
                  <a:pt x="75" y="37"/>
                  <a:pt x="75" y="37"/>
                </a:cubicBezTo>
                <a:cubicBezTo>
                  <a:pt x="74" y="37"/>
                  <a:pt x="73" y="36"/>
                  <a:pt x="72" y="36"/>
                </a:cubicBezTo>
                <a:cubicBezTo>
                  <a:pt x="70" y="35"/>
                  <a:pt x="68" y="35"/>
                  <a:pt x="66" y="35"/>
                </a:cubicBezTo>
                <a:cubicBezTo>
                  <a:pt x="64" y="35"/>
                  <a:pt x="62" y="35"/>
                  <a:pt x="60" y="36"/>
                </a:cubicBezTo>
                <a:cubicBezTo>
                  <a:pt x="58" y="37"/>
                  <a:pt x="57" y="38"/>
                  <a:pt x="55" y="39"/>
                </a:cubicBezTo>
                <a:cubicBezTo>
                  <a:pt x="54" y="41"/>
                  <a:pt x="53" y="43"/>
                  <a:pt x="52" y="44"/>
                </a:cubicBezTo>
                <a:cubicBezTo>
                  <a:pt x="51" y="46"/>
                  <a:pt x="51" y="48"/>
                  <a:pt x="51" y="50"/>
                </a:cubicBezTo>
                <a:cubicBezTo>
                  <a:pt x="51" y="52"/>
                  <a:pt x="51" y="53"/>
                  <a:pt x="51" y="54"/>
                </a:cubicBezTo>
                <a:cubicBezTo>
                  <a:pt x="44" y="54"/>
                  <a:pt x="44" y="54"/>
                  <a:pt x="44" y="54"/>
                </a:cubicBezTo>
                <a:cubicBezTo>
                  <a:pt x="44" y="53"/>
                  <a:pt x="44" y="52"/>
                  <a:pt x="44" y="50"/>
                </a:cubicBezTo>
                <a:close/>
                <a:moveTo>
                  <a:pt x="66" y="73"/>
                </a:moveTo>
                <a:cubicBezTo>
                  <a:pt x="61" y="73"/>
                  <a:pt x="57" y="71"/>
                  <a:pt x="53" y="68"/>
                </a:cubicBezTo>
                <a:cubicBezTo>
                  <a:pt x="49" y="73"/>
                  <a:pt x="49" y="73"/>
                  <a:pt x="49" y="73"/>
                </a:cubicBezTo>
                <a:cubicBezTo>
                  <a:pt x="49" y="59"/>
                  <a:pt x="49" y="59"/>
                  <a:pt x="49" y="59"/>
                </a:cubicBezTo>
                <a:cubicBezTo>
                  <a:pt x="62" y="59"/>
                  <a:pt x="62" y="59"/>
                  <a:pt x="62" y="59"/>
                </a:cubicBezTo>
                <a:cubicBezTo>
                  <a:pt x="58" y="64"/>
                  <a:pt x="58" y="64"/>
                  <a:pt x="58" y="64"/>
                </a:cubicBezTo>
                <a:cubicBezTo>
                  <a:pt x="59" y="64"/>
                  <a:pt x="59" y="64"/>
                  <a:pt x="60" y="65"/>
                </a:cubicBezTo>
                <a:cubicBezTo>
                  <a:pt x="62" y="66"/>
                  <a:pt x="64" y="66"/>
                  <a:pt x="66" y="66"/>
                </a:cubicBezTo>
                <a:cubicBezTo>
                  <a:pt x="68" y="66"/>
                  <a:pt x="70" y="66"/>
                  <a:pt x="72" y="65"/>
                </a:cubicBezTo>
                <a:cubicBezTo>
                  <a:pt x="74" y="64"/>
                  <a:pt x="76" y="63"/>
                  <a:pt x="77" y="61"/>
                </a:cubicBezTo>
                <a:cubicBezTo>
                  <a:pt x="79" y="60"/>
                  <a:pt x="80" y="58"/>
                  <a:pt x="81" y="57"/>
                </a:cubicBezTo>
                <a:cubicBezTo>
                  <a:pt x="82" y="55"/>
                  <a:pt x="82" y="53"/>
                  <a:pt x="82" y="50"/>
                </a:cubicBezTo>
                <a:cubicBezTo>
                  <a:pt x="82" y="49"/>
                  <a:pt x="82" y="48"/>
                  <a:pt x="81" y="47"/>
                </a:cubicBezTo>
                <a:cubicBezTo>
                  <a:pt x="89" y="47"/>
                  <a:pt x="89" y="47"/>
                  <a:pt x="89" y="47"/>
                </a:cubicBezTo>
                <a:cubicBezTo>
                  <a:pt x="89" y="48"/>
                  <a:pt x="89" y="49"/>
                  <a:pt x="89" y="50"/>
                </a:cubicBezTo>
                <a:cubicBezTo>
                  <a:pt x="89" y="63"/>
                  <a:pt x="79" y="73"/>
                  <a:pt x="66" y="7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9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7"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8"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0"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1"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2"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3"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4"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5"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6"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7"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1"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2"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4"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5"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6"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7"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8"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9"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0"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1"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4"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5"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6"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8"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9"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1"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2"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3"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4"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5"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6"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7"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8"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9"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0"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4"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5" name="文本框 27"/>
          <p:cNvSpPr txBox="1"/>
          <p:nvPr/>
        </p:nvSpPr>
        <p:spPr>
          <a:xfrm>
            <a:off x="6630203" y="234392"/>
            <a:ext cx="1101584" cy="300082"/>
          </a:xfrm>
          <a:prstGeom prst="rect">
            <a:avLst/>
          </a:prstGeom>
          <a:noFill/>
        </p:spPr>
        <p:txBody>
          <a:bodyPr wrap="none" rtlCol="0">
            <a:spAutoFit/>
          </a:bodyPr>
          <a:lstStyle/>
          <a:p>
            <a:r>
              <a:rPr lang="zh-CN" altLang="en-US" sz="1350" dirty="0">
                <a:solidFill>
                  <a:prstClr val="white"/>
                </a:solidFill>
              </a:rPr>
              <a:t>第三章 分类</a:t>
            </a:r>
            <a:endParaRPr lang="zh-CN" altLang="en-US" sz="1350" dirty="0">
              <a:solidFill>
                <a:prstClr val="white"/>
              </a:solidFill>
            </a:endParaRPr>
          </a:p>
        </p:txBody>
      </p:sp>
      <p:sp>
        <p:nvSpPr>
          <p:cNvPr id="146" name="矩形 145"/>
          <p:cNvSpPr/>
          <p:nvPr/>
        </p:nvSpPr>
        <p:spPr>
          <a:xfrm>
            <a:off x="508958" y="2419357"/>
            <a:ext cx="7915326" cy="645160"/>
          </a:xfrm>
          <a:prstGeom prst="rect">
            <a:avLst/>
          </a:prstGeom>
        </p:spPr>
        <p:txBody>
          <a:bodyPr wrap="square">
            <a:spAutoFit/>
          </a:bodyPr>
          <a:lstStyle/>
          <a:p>
            <a:r>
              <a:rPr lang="zh-CN" altLang="en-US" dirty="0"/>
              <a:t>分类的任务就是通过学习得到一个目标函数</a:t>
            </a:r>
            <a:r>
              <a:rPr lang="en-US" altLang="zh-CN" dirty="0"/>
              <a:t>(Target Function)ƒ </a:t>
            </a:r>
            <a:r>
              <a:rPr lang="zh-CN" altLang="en-US" dirty="0"/>
              <a:t>，把每个属性集</a:t>
            </a:r>
            <a:r>
              <a:rPr lang="en-US" altLang="zh-CN" dirty="0"/>
              <a:t>x</a:t>
            </a:r>
            <a:r>
              <a:rPr lang="zh-CN" altLang="en-US" dirty="0"/>
              <a:t>映射到一个预先定义的类标号</a:t>
            </a:r>
            <a:r>
              <a:rPr lang="en-US" altLang="zh-CN" dirty="0"/>
              <a:t>y </a:t>
            </a:r>
            <a:r>
              <a:rPr lang="zh-CN" altLang="en-US" dirty="0"/>
              <a:t>。</a:t>
            </a:r>
            <a:endParaRPr lang="zh-CN" altLang="zh-CN" dirty="0"/>
          </a:p>
        </p:txBody>
      </p:sp>
      <p:pic>
        <p:nvPicPr>
          <p:cNvPr id="24578" name="Picture 2" descr="https://timgsa.baidu.com/timg?image&amp;quality=80&amp;size=b9999_10000&amp;sec=1524029139735&amp;di=26aa9375c9ebc38f26eaafd9c4ef52a9&amp;imgtype=0&amp;src=http%3A%2F%2Fpic34.photophoto.cn%2F20150104%2F0007020018208171_b.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40881" y="3352341"/>
            <a:ext cx="3884513" cy="2590940"/>
          </a:xfrm>
          <a:prstGeom prst="rect">
            <a:avLst/>
          </a:prstGeom>
          <a:noFill/>
          <a:extLst>
            <a:ext uri="{909E8E84-426E-40DD-AFC4-6F175D3DCCD1}">
              <a14:hiddenFill xmlns:a14="http://schemas.microsoft.com/office/drawing/2010/main">
                <a:solidFill>
                  <a:srgbClr val="FFFFFF"/>
                </a:solidFill>
              </a14:hiddenFill>
            </a:ext>
          </a:extLst>
        </p:spPr>
      </p:pic>
      <p:sp>
        <p:nvSpPr>
          <p:cNvPr id="45" name="矩形 44"/>
          <p:cNvSpPr/>
          <p:nvPr/>
        </p:nvSpPr>
        <p:spPr>
          <a:xfrm>
            <a:off x="-4558" y="6123213"/>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2308F32-F09A-4344-B65D-3757FEAF56BD}" type="slidenum">
              <a:rPr lang="zh-CN" altLang="en-US" smtClean="0"/>
            </a:fld>
            <a:endParaRPr lang="zh-CN" altLang="en-US"/>
          </a:p>
        </p:txBody>
      </p:sp>
      <p:sp>
        <p:nvSpPr>
          <p:cNvPr id="3"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grpSp>
        <p:nvGrpSpPr>
          <p:cNvPr id="4" name="组合 3"/>
          <p:cNvGrpSpPr/>
          <p:nvPr/>
        </p:nvGrpSpPr>
        <p:grpSpPr>
          <a:xfrm>
            <a:off x="1731445" y="3205635"/>
            <a:ext cx="5693399" cy="749445"/>
            <a:chOff x="1807265" y="3866296"/>
            <a:chExt cx="5693399" cy="749445"/>
          </a:xfrm>
          <a:solidFill>
            <a:srgbClr val="000066"/>
          </a:solidFill>
        </p:grpSpPr>
        <p:sp>
          <p:nvSpPr>
            <p:cNvPr id="5" name="圆角矩形 4"/>
            <p:cNvSpPr/>
            <p:nvPr/>
          </p:nvSpPr>
          <p:spPr>
            <a:xfrm>
              <a:off x="1807265" y="3866296"/>
              <a:ext cx="5693399" cy="394200"/>
            </a:xfrm>
            <a:prstGeom prst="roundRect">
              <a:avLst>
                <a:gd name="adj" fmla="val 20658"/>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 name="矩形 5"/>
            <p:cNvSpPr/>
            <p:nvPr/>
          </p:nvSpPr>
          <p:spPr>
            <a:xfrm>
              <a:off x="1881814" y="3877077"/>
              <a:ext cx="2441694" cy="738664"/>
            </a:xfrm>
            <a:prstGeom prst="rect">
              <a:avLst/>
            </a:prstGeom>
            <a:noFill/>
          </p:spPr>
          <p:txBody>
            <a:bodyPr wrap="none">
              <a:spAutoFit/>
            </a:bodyPr>
            <a:lstStyle/>
            <a:p>
              <a:r>
                <a:rPr lang="en-US" altLang="zh-CN" sz="2100" spc="225" dirty="0">
                  <a:solidFill>
                    <a:schemeClr val="bg1"/>
                  </a:solidFill>
                  <a:latin typeface="微软雅黑" panose="020B0503020204020204" pitchFamily="34" charset="-122"/>
                  <a:ea typeface="微软雅黑" panose="020B0503020204020204" pitchFamily="34" charset="-122"/>
                </a:rPr>
                <a:t>3.3</a:t>
              </a:r>
              <a:r>
                <a:rPr lang="zh-CN" altLang="en-US" sz="2100" spc="225" dirty="0">
                  <a:solidFill>
                    <a:schemeClr val="bg1"/>
                  </a:solidFill>
                  <a:latin typeface="微软雅黑" panose="020B0503020204020204" pitchFamily="34" charset="-122"/>
                  <a:ea typeface="微软雅黑" panose="020B0503020204020204" pitchFamily="34" charset="-122"/>
                </a:rPr>
                <a:t>　</a:t>
              </a:r>
              <a:r>
                <a:rPr lang="zh-CN" altLang="zh-CN" sz="2100" spc="225" dirty="0">
                  <a:solidFill>
                    <a:schemeClr val="bg1"/>
                  </a:solidFill>
                  <a:latin typeface="微软雅黑" panose="020B0503020204020204" pitchFamily="34" charset="-122"/>
                  <a:ea typeface="微软雅黑" panose="020B0503020204020204" pitchFamily="34" charset="-122"/>
                </a:rPr>
                <a:t>贝叶斯分类</a:t>
              </a:r>
              <a:endParaRPr lang="zh-CN" altLang="en-US" sz="2100" spc="225" dirty="0">
                <a:solidFill>
                  <a:schemeClr val="bg1"/>
                </a:solidFill>
                <a:latin typeface="微软雅黑" panose="020B0503020204020204" pitchFamily="34" charset="-122"/>
                <a:ea typeface="微软雅黑" panose="020B0503020204020204" pitchFamily="34" charset="-122"/>
              </a:endParaRPr>
            </a:p>
            <a:p>
              <a:endParaRPr lang="zh-CN" altLang="en-US" sz="2100" spc="225" dirty="0">
                <a:solidFill>
                  <a:schemeClr val="bg1"/>
                </a:solidFill>
                <a:latin typeface="微软雅黑" panose="020B0503020204020204" pitchFamily="34" charset="-122"/>
                <a:ea typeface="微软雅黑" panose="020B0503020204020204" pitchFamily="34" charset="-122"/>
              </a:endParaRPr>
            </a:p>
          </p:txBody>
        </p:sp>
      </p:grpSp>
      <p:sp>
        <p:nvSpPr>
          <p:cNvPr id="7" name="矩形 6"/>
          <p:cNvSpPr/>
          <p:nvPr/>
        </p:nvSpPr>
        <p:spPr>
          <a:xfrm>
            <a:off x="-7143" y="-9147"/>
            <a:ext cx="9158090" cy="3821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9" name="矩形 8"/>
          <p:cNvSpPr/>
          <p:nvPr/>
        </p:nvSpPr>
        <p:spPr>
          <a:xfrm>
            <a:off x="0" y="6669360"/>
            <a:ext cx="9144000" cy="18864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10" name="组合 9"/>
          <p:cNvGrpSpPr/>
          <p:nvPr/>
        </p:nvGrpSpPr>
        <p:grpSpPr>
          <a:xfrm>
            <a:off x="690257" y="966177"/>
            <a:ext cx="7832784" cy="781050"/>
            <a:chOff x="2788580" y="1152524"/>
            <a:chExt cx="3730770" cy="781050"/>
          </a:xfrm>
          <a:solidFill>
            <a:srgbClr val="000066"/>
          </a:solidFill>
        </p:grpSpPr>
        <p:grpSp>
          <p:nvGrpSpPr>
            <p:cNvPr id="11" name="组合 10"/>
            <p:cNvGrpSpPr/>
            <p:nvPr/>
          </p:nvGrpSpPr>
          <p:grpSpPr>
            <a:xfrm>
              <a:off x="2788580" y="1152524"/>
              <a:ext cx="3730770" cy="781050"/>
              <a:chOff x="3725790" y="847725"/>
              <a:chExt cx="3730770" cy="781050"/>
            </a:xfrm>
            <a:grpFill/>
          </p:grpSpPr>
          <p:grpSp>
            <p:nvGrpSpPr>
              <p:cNvPr id="13" name="组合 12"/>
              <p:cNvGrpSpPr/>
              <p:nvPr/>
            </p:nvGrpSpPr>
            <p:grpSpPr>
              <a:xfrm>
                <a:off x="3725790" y="1019175"/>
                <a:ext cx="627135" cy="609600"/>
                <a:chOff x="3725790" y="1019175"/>
                <a:chExt cx="627135" cy="609600"/>
              </a:xfrm>
              <a:grpFill/>
            </p:grpSpPr>
            <p:sp>
              <p:nvSpPr>
                <p:cNvPr id="18" name="任意多边形 17"/>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直角三角形 18"/>
                <p:cNvSpPr/>
                <p:nvPr/>
              </p:nvSpPr>
              <p:spPr>
                <a:xfrm rot="5400000" flipV="1">
                  <a:off x="4181475" y="1457325"/>
                  <a:ext cx="171450" cy="17145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flipH="1">
                <a:off x="6829425" y="1019175"/>
                <a:ext cx="627135" cy="609600"/>
                <a:chOff x="3725790" y="1019175"/>
                <a:chExt cx="627135" cy="609600"/>
              </a:xfrm>
              <a:grpFill/>
            </p:grpSpPr>
            <p:sp>
              <p:nvSpPr>
                <p:cNvPr id="16" name="任意多边形 15"/>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直角三角形 16"/>
                <p:cNvSpPr/>
                <p:nvPr/>
              </p:nvSpPr>
              <p:spPr>
                <a:xfrm rot="5400000" flipV="1">
                  <a:off x="4181475" y="1457325"/>
                  <a:ext cx="171450" cy="17145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矩形 14"/>
              <p:cNvSpPr/>
              <p:nvPr/>
            </p:nvSpPr>
            <p:spPr>
              <a:xfrm>
                <a:off x="4181475" y="847725"/>
                <a:ext cx="2819400" cy="609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4"/>
            <p:cNvSpPr txBox="1"/>
            <p:nvPr/>
          </p:nvSpPr>
          <p:spPr>
            <a:xfrm>
              <a:off x="4014932" y="1169836"/>
              <a:ext cx="1114119" cy="523220"/>
            </a:xfrm>
            <a:prstGeom prst="rect">
              <a:avLst/>
            </a:prstGeom>
            <a:grpFill/>
          </p:spPr>
          <p:txBody>
            <a:bodyPr wrap="none" rtlCol="0">
              <a:spAutoFit/>
            </a:bodyPr>
            <a:lstStyle/>
            <a:p>
              <a:pPr algn="ctr"/>
              <a:r>
                <a:rPr lang="zh-CN" altLang="en-US" sz="2800" dirty="0">
                  <a:solidFill>
                    <a:schemeClr val="accent4"/>
                  </a:solidFill>
                </a:rPr>
                <a:t>第三章　分类</a:t>
              </a:r>
              <a:endParaRPr lang="zh-CN" altLang="en-US" sz="2800" dirty="0">
                <a:solidFill>
                  <a:schemeClr val="accent4"/>
                </a:solidFill>
              </a:endParaRPr>
            </a:p>
          </p:txBody>
        </p:sp>
      </p:grpSp>
      <p:grpSp>
        <p:nvGrpSpPr>
          <p:cNvPr id="20" name="组合 19"/>
          <p:cNvGrpSpPr/>
          <p:nvPr/>
        </p:nvGrpSpPr>
        <p:grpSpPr>
          <a:xfrm>
            <a:off x="1765366" y="2065672"/>
            <a:ext cx="5693399" cy="426278"/>
            <a:chOff x="1807265" y="2935089"/>
            <a:chExt cx="5693399" cy="426278"/>
          </a:xfrm>
        </p:grpSpPr>
        <p:sp>
          <p:nvSpPr>
            <p:cNvPr id="21" name="圆角矩形 20"/>
            <p:cNvSpPr/>
            <p:nvPr/>
          </p:nvSpPr>
          <p:spPr>
            <a:xfrm>
              <a:off x="1807265" y="2935089"/>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2" name="矩形 21"/>
            <p:cNvSpPr/>
            <p:nvPr/>
          </p:nvSpPr>
          <p:spPr>
            <a:xfrm>
              <a:off x="1881814" y="2945869"/>
              <a:ext cx="2143536" cy="415498"/>
            </a:xfrm>
            <a:prstGeom prst="rect">
              <a:avLst/>
            </a:prstGeom>
          </p:spPr>
          <p:txBody>
            <a:bodyPr wrap="none">
              <a:spAutoFit/>
            </a:bodyPr>
            <a:lstStyle/>
            <a:p>
              <a:r>
                <a:rPr lang="en-US" altLang="zh-CN" sz="2100" spc="225" dirty="0">
                  <a:solidFill>
                    <a:schemeClr val="tx1">
                      <a:lumMod val="65000"/>
                      <a:lumOff val="35000"/>
                    </a:schemeClr>
                  </a:solidFill>
                  <a:latin typeface="微软雅黑" panose="020B0503020204020204" pitchFamily="34" charset="-122"/>
                  <a:ea typeface="微软雅黑" panose="020B0503020204020204" pitchFamily="34" charset="-122"/>
                </a:rPr>
                <a:t>3.1</a:t>
              </a:r>
              <a:r>
                <a:rPr lang="zh-CN" altLang="en-US" sz="2100" spc="225" dirty="0">
                  <a:solidFill>
                    <a:schemeClr val="tx1">
                      <a:lumMod val="65000"/>
                      <a:lumOff val="35000"/>
                    </a:schemeClr>
                  </a:solidFill>
                  <a:latin typeface="微软雅黑" panose="020B0503020204020204" pitchFamily="34" charset="-122"/>
                  <a:ea typeface="微软雅黑" panose="020B0503020204020204" pitchFamily="34" charset="-122"/>
                </a:rPr>
                <a:t>　基本概念</a:t>
              </a:r>
              <a:endParaRPr lang="zh-CN" altLang="en-US" sz="2100" spc="225"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23" name="组合 22"/>
          <p:cNvGrpSpPr/>
          <p:nvPr/>
        </p:nvGrpSpPr>
        <p:grpSpPr>
          <a:xfrm>
            <a:off x="1745522" y="2617787"/>
            <a:ext cx="5693399" cy="426278"/>
            <a:chOff x="1807265" y="3400693"/>
            <a:chExt cx="5693399" cy="426278"/>
          </a:xfrm>
          <a:solidFill>
            <a:schemeClr val="bg2"/>
          </a:solidFill>
        </p:grpSpPr>
        <p:sp>
          <p:nvSpPr>
            <p:cNvPr id="24" name="圆角矩形 23"/>
            <p:cNvSpPr/>
            <p:nvPr/>
          </p:nvSpPr>
          <p:spPr>
            <a:xfrm>
              <a:off x="1807265" y="3400693"/>
              <a:ext cx="5693399" cy="394200"/>
            </a:xfrm>
            <a:prstGeom prst="roundRect">
              <a:avLst>
                <a:gd name="adj" fmla="val 20658"/>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5" name="矩形 24"/>
            <p:cNvSpPr/>
            <p:nvPr/>
          </p:nvSpPr>
          <p:spPr>
            <a:xfrm>
              <a:off x="1881814" y="3411473"/>
              <a:ext cx="1845377" cy="415498"/>
            </a:xfrm>
            <a:prstGeom prst="rect">
              <a:avLst/>
            </a:prstGeom>
            <a:noFill/>
          </p:spPr>
          <p:txBody>
            <a:bodyPr wrap="none">
              <a:spAutoFit/>
            </a:bodyPr>
            <a:lstStyle/>
            <a:p>
              <a:r>
                <a:rPr lang="en-US" altLang="zh-CN" sz="2100" spc="225" dirty="0">
                  <a:solidFill>
                    <a:schemeClr val="tx1">
                      <a:lumMod val="65000"/>
                      <a:lumOff val="35000"/>
                    </a:schemeClr>
                  </a:solidFill>
                  <a:latin typeface="微软雅黑" panose="020B0503020204020204" pitchFamily="34" charset="-122"/>
                  <a:ea typeface="微软雅黑" panose="020B0503020204020204" pitchFamily="34" charset="-122"/>
                </a:rPr>
                <a:t>3.2</a:t>
              </a:r>
              <a:r>
                <a:rPr lang="zh-CN" altLang="en-US" sz="2100" spc="225" dirty="0">
                  <a:solidFill>
                    <a:schemeClr val="tx1">
                      <a:lumMod val="65000"/>
                      <a:lumOff val="35000"/>
                    </a:schemeClr>
                  </a:solidFill>
                  <a:latin typeface="微软雅黑" panose="020B0503020204020204" pitchFamily="34" charset="-122"/>
                  <a:ea typeface="微软雅黑" panose="020B0503020204020204" pitchFamily="34" charset="-122"/>
                </a:rPr>
                <a:t>　决策树</a:t>
              </a:r>
              <a:endParaRPr lang="zh-CN" altLang="en-US" sz="2100" spc="225"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35" name="组合 34"/>
          <p:cNvGrpSpPr/>
          <p:nvPr/>
        </p:nvGrpSpPr>
        <p:grpSpPr>
          <a:xfrm>
            <a:off x="1741471" y="3768901"/>
            <a:ext cx="5693399" cy="415498"/>
            <a:chOff x="1807265" y="2462595"/>
            <a:chExt cx="5693399" cy="415498"/>
          </a:xfrm>
          <a:solidFill>
            <a:schemeClr val="bg2"/>
          </a:solidFill>
        </p:grpSpPr>
        <p:sp>
          <p:nvSpPr>
            <p:cNvPr id="36" name="圆角矩形 35"/>
            <p:cNvSpPr/>
            <p:nvPr/>
          </p:nvSpPr>
          <p:spPr>
            <a:xfrm>
              <a:off x="1807265" y="2478527"/>
              <a:ext cx="5693399" cy="394154"/>
            </a:xfrm>
            <a:prstGeom prst="roundRect">
              <a:avLst>
                <a:gd name="adj" fmla="val 20658"/>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7" name="矩形 36"/>
            <p:cNvSpPr/>
            <p:nvPr/>
          </p:nvSpPr>
          <p:spPr>
            <a:xfrm>
              <a:off x="1883286" y="2462595"/>
              <a:ext cx="2441694" cy="415498"/>
            </a:xfrm>
            <a:prstGeom prst="rect">
              <a:avLst/>
            </a:prstGeom>
            <a:grpFill/>
          </p:spPr>
          <p:txBody>
            <a:bodyPr wrap="none">
              <a:spAutoFit/>
            </a:bodyPr>
            <a:lstStyle/>
            <a:p>
              <a:r>
                <a:rPr lang="en-US" altLang="zh-CN" sz="2100" spc="225" dirty="0">
                  <a:solidFill>
                    <a:schemeClr val="tx1">
                      <a:lumMod val="65000"/>
                      <a:lumOff val="35000"/>
                    </a:schemeClr>
                  </a:solidFill>
                  <a:latin typeface="微软雅黑" panose="020B0503020204020204" pitchFamily="34" charset="-122"/>
                  <a:ea typeface="微软雅黑" panose="020B0503020204020204" pitchFamily="34" charset="-122"/>
                </a:rPr>
                <a:t>3.4</a:t>
              </a:r>
              <a:r>
                <a:rPr lang="zh-CN" altLang="en-US" sz="2100" spc="225"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zh-CN" sz="2100" spc="225" dirty="0">
                  <a:solidFill>
                    <a:schemeClr val="tx1">
                      <a:lumMod val="65000"/>
                      <a:lumOff val="35000"/>
                    </a:schemeClr>
                  </a:solidFill>
                  <a:latin typeface="微软雅黑" panose="020B0503020204020204" pitchFamily="34" charset="-122"/>
                  <a:ea typeface="微软雅黑" panose="020B0503020204020204" pitchFamily="34" charset="-122"/>
                </a:rPr>
                <a:t>支持向量机</a:t>
              </a:r>
              <a:endParaRPr lang="zh-CN" altLang="en-US" sz="2100" spc="225"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pic>
        <p:nvPicPr>
          <p:cNvPr id="38" name="27 Imagen"/>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40"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ES" sz="1200" b="1" dirty="0">
                <a:solidFill>
                  <a:schemeClr val="bg1">
                    <a:lumMod val="50000"/>
                  </a:schemeClr>
                </a:solidFill>
                <a:latin typeface="+mn-lt"/>
              </a:rPr>
              <a:t>56</a:t>
            </a:r>
            <a:endParaRPr lang="en-US" altLang="es-ES" sz="1200" b="1" dirty="0">
              <a:solidFill>
                <a:schemeClr val="bg1">
                  <a:lumMod val="50000"/>
                </a:schemeClr>
              </a:solidFill>
              <a:latin typeface="+mn-lt"/>
            </a:endParaRPr>
          </a:p>
        </p:txBody>
      </p:sp>
      <p:pic>
        <p:nvPicPr>
          <p:cNvPr id="41" name="Imagen 27">
            <a:hlinkClick r:id="" action="ppaction://hlinkshowjump?jump=next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Imagen 28">
            <a:hlinkClick r:id="" action="ppaction://hlinkshowjump?jump=previous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fld>
            <a:endParaRPr lang="zh-CN" altLang="en-US" dirty="0"/>
          </a:p>
        </p:txBody>
      </p:sp>
      <p:sp>
        <p:nvSpPr>
          <p:cNvPr id="44" name="矩形 43"/>
          <p:cNvSpPr/>
          <p:nvPr/>
        </p:nvSpPr>
        <p:spPr>
          <a:xfrm>
            <a:off x="7929" y="38314"/>
            <a:ext cx="877163" cy="300082"/>
          </a:xfrm>
          <a:prstGeom prst="rect">
            <a:avLst/>
          </a:prstGeom>
        </p:spPr>
        <p:txBody>
          <a:bodyPr wrap="none">
            <a:spAutoFit/>
          </a:bodyPr>
          <a:lstStyle/>
          <a:p>
            <a:r>
              <a:rPr lang="zh-CN" altLang="en-US" sz="1350" dirty="0">
                <a:solidFill>
                  <a:schemeClr val="bg1"/>
                </a:solidFill>
              </a:rPr>
              <a:t>数据挖掘</a:t>
            </a:r>
            <a:endParaRPr lang="zh-CN" altLang="en-US" sz="1350" dirty="0">
              <a:solidFill>
                <a:schemeClr val="bg1"/>
              </a:solidFill>
            </a:endParaRPr>
          </a:p>
        </p:txBody>
      </p:sp>
      <p:sp>
        <p:nvSpPr>
          <p:cNvPr id="8" name="矩形 7"/>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2308F32-F09A-4344-B65D-3757FEAF56BD}" type="slidenum">
              <a:rPr lang="zh-CN" altLang="en-US" smtClean="0"/>
            </a:fld>
            <a:endParaRPr lang="zh-CN" altLang="en-US"/>
          </a:p>
        </p:txBody>
      </p:sp>
      <p:sp>
        <p:nvSpPr>
          <p:cNvPr id="3"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4" name="矩形 3"/>
          <p:cNvSpPr/>
          <p:nvPr/>
        </p:nvSpPr>
        <p:spPr>
          <a:xfrm>
            <a:off x="0" y="6669360"/>
            <a:ext cx="9144000" cy="18864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矩形 5"/>
          <p:cNvSpPr/>
          <p:nvPr/>
        </p:nvSpPr>
        <p:spPr>
          <a:xfrm>
            <a:off x="609779" y="942628"/>
            <a:ext cx="7915326" cy="584775"/>
          </a:xfrm>
          <a:prstGeom prst="rect">
            <a:avLst/>
          </a:prstGeom>
        </p:spPr>
        <p:txBody>
          <a:bodyPr wrap="square">
            <a:spAutoFit/>
          </a:bodyPr>
          <a:lstStyle/>
          <a:p>
            <a:r>
              <a:rPr lang="en-US" altLang="zh-CN" sz="1600" dirty="0"/>
              <a:t>    </a:t>
            </a:r>
            <a:r>
              <a:rPr lang="zh-CN" altLang="zh-CN" sz="1600" dirty="0"/>
              <a:t>贝叶斯分类是一类分类算法的总称，这类算法均以贝叶斯定理（</a:t>
            </a:r>
            <a:r>
              <a:rPr lang="en-US" altLang="zh-CN" sz="1600" dirty="0"/>
              <a:t>Bayes theorem</a:t>
            </a:r>
            <a:r>
              <a:rPr lang="zh-CN" altLang="zh-CN" sz="1600" dirty="0"/>
              <a:t>）为基础，采用了概率推理方法。</a:t>
            </a:r>
            <a:endParaRPr lang="en-US" altLang="zh-CN" sz="1600" dirty="0"/>
          </a:p>
        </p:txBody>
      </p:sp>
      <p:sp>
        <p:nvSpPr>
          <p:cNvPr id="7" name="矩形 6"/>
          <p:cNvSpPr/>
          <p:nvPr/>
        </p:nvSpPr>
        <p:spPr>
          <a:xfrm>
            <a:off x="317722" y="1589811"/>
            <a:ext cx="1923925" cy="369332"/>
          </a:xfrm>
          <a:prstGeom prst="rect">
            <a:avLst/>
          </a:prstGeom>
        </p:spPr>
        <p:txBody>
          <a:bodyPr wrap="none">
            <a:spAutoFit/>
          </a:bodyPr>
          <a:lstStyle/>
          <a:p>
            <a:r>
              <a:rPr lang="en-US" altLang="zh-CN" dirty="0"/>
              <a:t>3.3.1 </a:t>
            </a:r>
            <a:r>
              <a:rPr lang="zh-CN" altLang="zh-CN" dirty="0"/>
              <a:t>贝叶斯定理</a:t>
            </a:r>
            <a:endParaRPr lang="zh-CN" altLang="zh-CN" dirty="0"/>
          </a:p>
        </p:txBody>
      </p:sp>
      <p:pic>
        <p:nvPicPr>
          <p:cNvPr id="8" name="27 Imagen"/>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10"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ES" sz="1200" b="1" dirty="0">
                <a:solidFill>
                  <a:schemeClr val="bg1">
                    <a:lumMod val="50000"/>
                  </a:schemeClr>
                </a:solidFill>
                <a:latin typeface="+mn-lt"/>
              </a:rPr>
              <a:t>56</a:t>
            </a:r>
            <a:endParaRPr lang="en-US" altLang="es-ES" sz="1200" b="1" dirty="0">
              <a:solidFill>
                <a:schemeClr val="bg1">
                  <a:lumMod val="50000"/>
                </a:schemeClr>
              </a:solidFill>
              <a:latin typeface="+mn-lt"/>
            </a:endParaRPr>
          </a:p>
        </p:txBody>
      </p:sp>
      <p:pic>
        <p:nvPicPr>
          <p:cNvPr id="11" name="Imagen 27">
            <a:hlinkClick r:id="" action="ppaction://hlinkshowjump?jump=next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Imagen 28">
            <a:hlinkClick r:id="" action="ppaction://hlinkshowjump?jump=previous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fld>
            <a:endParaRPr lang="zh-CN" altLang="en-US" dirty="0"/>
          </a:p>
        </p:txBody>
      </p:sp>
      <p:grpSp>
        <p:nvGrpSpPr>
          <p:cNvPr id="14" name="组合 13"/>
          <p:cNvGrpSpPr/>
          <p:nvPr/>
        </p:nvGrpSpPr>
        <p:grpSpPr>
          <a:xfrm>
            <a:off x="-3387" y="-2439"/>
            <a:ext cx="9149172" cy="716845"/>
            <a:chOff x="-3387" y="190175"/>
            <a:chExt cx="9149172" cy="524649"/>
          </a:xfrm>
        </p:grpSpPr>
        <p:sp>
          <p:nvSpPr>
            <p:cNvPr id="15" name="任意多边形 14"/>
            <p:cNvSpPr/>
            <p:nvPr/>
          </p:nvSpPr>
          <p:spPr>
            <a:xfrm>
              <a:off x="6231369" y="214741"/>
              <a:ext cx="2914416" cy="499443"/>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6" name="任意多边形 15"/>
            <p:cNvSpPr/>
            <p:nvPr/>
          </p:nvSpPr>
          <p:spPr>
            <a:xfrm>
              <a:off x="1" y="190175"/>
              <a:ext cx="9143999" cy="506058"/>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7" name="任意多边形 16"/>
            <p:cNvSpPr/>
            <p:nvPr/>
          </p:nvSpPr>
          <p:spPr>
            <a:xfrm>
              <a:off x="-3387" y="190815"/>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18" name="文本框 6"/>
          <p:cNvSpPr txBox="1"/>
          <p:nvPr/>
        </p:nvSpPr>
        <p:spPr>
          <a:xfrm>
            <a:off x="607500" y="177284"/>
            <a:ext cx="2096728" cy="323165"/>
          </a:xfrm>
          <a:prstGeom prst="rect">
            <a:avLst/>
          </a:prstGeom>
          <a:noFill/>
        </p:spPr>
        <p:txBody>
          <a:bodyPr wrap="none" lIns="0" tIns="0" rIns="0" bIns="0" rtlCol="0">
            <a:spAutoFit/>
          </a:bodyPr>
          <a:lstStyle/>
          <a:p>
            <a:r>
              <a:rPr lang="en-US" altLang="zh-CN" sz="2100" b="1" spc="225" dirty="0">
                <a:solidFill>
                  <a:prstClr val="white"/>
                </a:solidFill>
              </a:rPr>
              <a:t>3.3 </a:t>
            </a:r>
            <a:r>
              <a:rPr lang="zh-CN" altLang="en-US" sz="2100" b="1" spc="225" dirty="0">
                <a:solidFill>
                  <a:prstClr val="white"/>
                </a:solidFill>
              </a:rPr>
              <a:t>贝叶斯分类</a:t>
            </a:r>
            <a:endParaRPr lang="zh-CN" altLang="en-US" sz="2100" b="1" spc="225" dirty="0">
              <a:solidFill>
                <a:prstClr val="white"/>
              </a:solidFill>
            </a:endParaRPr>
          </a:p>
        </p:txBody>
      </p:sp>
      <p:sp>
        <p:nvSpPr>
          <p:cNvPr id="19" name="Freeform 142"/>
          <p:cNvSpPr>
            <a:spLocks noEditPoints="1"/>
          </p:cNvSpPr>
          <p:nvPr/>
        </p:nvSpPr>
        <p:spPr bwMode="auto">
          <a:xfrm>
            <a:off x="126487" y="216716"/>
            <a:ext cx="382471" cy="244300"/>
          </a:xfrm>
          <a:custGeom>
            <a:avLst/>
            <a:gdLst>
              <a:gd name="T0" fmla="*/ 108 w 128"/>
              <a:gd name="T1" fmla="*/ 26 h 88"/>
              <a:gd name="T2" fmla="*/ 75 w 128"/>
              <a:gd name="T3" fmla="*/ 0 h 88"/>
              <a:gd name="T4" fmla="*/ 46 w 128"/>
              <a:gd name="T5" fmla="*/ 15 h 88"/>
              <a:gd name="T6" fmla="*/ 34 w 128"/>
              <a:gd name="T7" fmla="*/ 11 h 88"/>
              <a:gd name="T8" fmla="*/ 15 w 128"/>
              <a:gd name="T9" fmla="*/ 30 h 88"/>
              <a:gd name="T10" fmla="*/ 16 w 128"/>
              <a:gd name="T11" fmla="*/ 35 h 88"/>
              <a:gd name="T12" fmla="*/ 0 w 128"/>
              <a:gd name="T13" fmla="*/ 61 h 88"/>
              <a:gd name="T14" fmla="*/ 27 w 128"/>
              <a:gd name="T15" fmla="*/ 88 h 88"/>
              <a:gd name="T16" fmla="*/ 96 w 128"/>
              <a:gd name="T17" fmla="*/ 88 h 88"/>
              <a:gd name="T18" fmla="*/ 128 w 128"/>
              <a:gd name="T19" fmla="*/ 56 h 88"/>
              <a:gd name="T20" fmla="*/ 108 w 128"/>
              <a:gd name="T21" fmla="*/ 26 h 88"/>
              <a:gd name="T22" fmla="*/ 44 w 128"/>
              <a:gd name="T23" fmla="*/ 50 h 88"/>
              <a:gd name="T24" fmla="*/ 66 w 128"/>
              <a:gd name="T25" fmla="*/ 28 h 88"/>
              <a:gd name="T26" fmla="*/ 80 w 128"/>
              <a:gd name="T27" fmla="*/ 32 h 88"/>
              <a:gd name="T28" fmla="*/ 84 w 128"/>
              <a:gd name="T29" fmla="*/ 28 h 88"/>
              <a:gd name="T30" fmla="*/ 84 w 128"/>
              <a:gd name="T31" fmla="*/ 42 h 88"/>
              <a:gd name="T32" fmla="*/ 70 w 128"/>
              <a:gd name="T33" fmla="*/ 42 h 88"/>
              <a:gd name="T34" fmla="*/ 75 w 128"/>
              <a:gd name="T35" fmla="*/ 37 h 88"/>
              <a:gd name="T36" fmla="*/ 72 w 128"/>
              <a:gd name="T37" fmla="*/ 36 h 88"/>
              <a:gd name="T38" fmla="*/ 66 w 128"/>
              <a:gd name="T39" fmla="*/ 35 h 88"/>
              <a:gd name="T40" fmla="*/ 60 w 128"/>
              <a:gd name="T41" fmla="*/ 36 h 88"/>
              <a:gd name="T42" fmla="*/ 55 w 128"/>
              <a:gd name="T43" fmla="*/ 39 h 88"/>
              <a:gd name="T44" fmla="*/ 52 w 128"/>
              <a:gd name="T45" fmla="*/ 44 h 88"/>
              <a:gd name="T46" fmla="*/ 51 w 128"/>
              <a:gd name="T47" fmla="*/ 50 h 88"/>
              <a:gd name="T48" fmla="*/ 51 w 128"/>
              <a:gd name="T49" fmla="*/ 54 h 88"/>
              <a:gd name="T50" fmla="*/ 44 w 128"/>
              <a:gd name="T51" fmla="*/ 54 h 88"/>
              <a:gd name="T52" fmla="*/ 44 w 128"/>
              <a:gd name="T53" fmla="*/ 50 h 88"/>
              <a:gd name="T54" fmla="*/ 66 w 128"/>
              <a:gd name="T55" fmla="*/ 73 h 88"/>
              <a:gd name="T56" fmla="*/ 53 w 128"/>
              <a:gd name="T57" fmla="*/ 68 h 88"/>
              <a:gd name="T58" fmla="*/ 49 w 128"/>
              <a:gd name="T59" fmla="*/ 73 h 88"/>
              <a:gd name="T60" fmla="*/ 49 w 128"/>
              <a:gd name="T61" fmla="*/ 59 h 88"/>
              <a:gd name="T62" fmla="*/ 62 w 128"/>
              <a:gd name="T63" fmla="*/ 59 h 88"/>
              <a:gd name="T64" fmla="*/ 58 w 128"/>
              <a:gd name="T65" fmla="*/ 64 h 88"/>
              <a:gd name="T66" fmla="*/ 60 w 128"/>
              <a:gd name="T67" fmla="*/ 65 h 88"/>
              <a:gd name="T68" fmla="*/ 66 w 128"/>
              <a:gd name="T69" fmla="*/ 66 h 88"/>
              <a:gd name="T70" fmla="*/ 72 w 128"/>
              <a:gd name="T71" fmla="*/ 65 h 88"/>
              <a:gd name="T72" fmla="*/ 77 w 128"/>
              <a:gd name="T73" fmla="*/ 61 h 88"/>
              <a:gd name="T74" fmla="*/ 81 w 128"/>
              <a:gd name="T75" fmla="*/ 57 h 88"/>
              <a:gd name="T76" fmla="*/ 82 w 128"/>
              <a:gd name="T77" fmla="*/ 50 h 88"/>
              <a:gd name="T78" fmla="*/ 81 w 128"/>
              <a:gd name="T79" fmla="*/ 47 h 88"/>
              <a:gd name="T80" fmla="*/ 89 w 128"/>
              <a:gd name="T81" fmla="*/ 47 h 88"/>
              <a:gd name="T82" fmla="*/ 89 w 128"/>
              <a:gd name="T83" fmla="*/ 50 h 88"/>
              <a:gd name="T84" fmla="*/ 66 w 128"/>
              <a:gd name="T85"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88">
                <a:moveTo>
                  <a:pt x="108" y="26"/>
                </a:moveTo>
                <a:cubicBezTo>
                  <a:pt x="104" y="11"/>
                  <a:pt x="91" y="0"/>
                  <a:pt x="75" y="0"/>
                </a:cubicBezTo>
                <a:cubicBezTo>
                  <a:pt x="63" y="0"/>
                  <a:pt x="52" y="6"/>
                  <a:pt x="46" y="15"/>
                </a:cubicBezTo>
                <a:cubicBezTo>
                  <a:pt x="43" y="13"/>
                  <a:pt x="38" y="11"/>
                  <a:pt x="34" y="11"/>
                </a:cubicBezTo>
                <a:cubicBezTo>
                  <a:pt x="24" y="11"/>
                  <a:pt x="15" y="20"/>
                  <a:pt x="15" y="30"/>
                </a:cubicBezTo>
                <a:cubicBezTo>
                  <a:pt x="15" y="32"/>
                  <a:pt x="16" y="34"/>
                  <a:pt x="16" y="35"/>
                </a:cubicBezTo>
                <a:cubicBezTo>
                  <a:pt x="7" y="40"/>
                  <a:pt x="0" y="49"/>
                  <a:pt x="0" y="61"/>
                </a:cubicBezTo>
                <a:cubicBezTo>
                  <a:pt x="0" y="76"/>
                  <a:pt x="12" y="88"/>
                  <a:pt x="27" y="88"/>
                </a:cubicBezTo>
                <a:cubicBezTo>
                  <a:pt x="96" y="88"/>
                  <a:pt x="96" y="88"/>
                  <a:pt x="96" y="88"/>
                </a:cubicBezTo>
                <a:cubicBezTo>
                  <a:pt x="114" y="88"/>
                  <a:pt x="128" y="74"/>
                  <a:pt x="128" y="56"/>
                </a:cubicBezTo>
                <a:cubicBezTo>
                  <a:pt x="128" y="42"/>
                  <a:pt x="120" y="31"/>
                  <a:pt x="108" y="26"/>
                </a:cubicBezTo>
                <a:close/>
                <a:moveTo>
                  <a:pt x="44" y="50"/>
                </a:moveTo>
                <a:cubicBezTo>
                  <a:pt x="44" y="38"/>
                  <a:pt x="54" y="28"/>
                  <a:pt x="66" y="28"/>
                </a:cubicBezTo>
                <a:cubicBezTo>
                  <a:pt x="71" y="28"/>
                  <a:pt x="76" y="30"/>
                  <a:pt x="80" y="32"/>
                </a:cubicBezTo>
                <a:cubicBezTo>
                  <a:pt x="84" y="28"/>
                  <a:pt x="84" y="28"/>
                  <a:pt x="84" y="28"/>
                </a:cubicBezTo>
                <a:cubicBezTo>
                  <a:pt x="84" y="42"/>
                  <a:pt x="84" y="42"/>
                  <a:pt x="84" y="42"/>
                </a:cubicBezTo>
                <a:cubicBezTo>
                  <a:pt x="70" y="42"/>
                  <a:pt x="70" y="42"/>
                  <a:pt x="70" y="42"/>
                </a:cubicBezTo>
                <a:cubicBezTo>
                  <a:pt x="75" y="37"/>
                  <a:pt x="75" y="37"/>
                  <a:pt x="75" y="37"/>
                </a:cubicBezTo>
                <a:cubicBezTo>
                  <a:pt x="74" y="37"/>
                  <a:pt x="73" y="36"/>
                  <a:pt x="72" y="36"/>
                </a:cubicBezTo>
                <a:cubicBezTo>
                  <a:pt x="70" y="35"/>
                  <a:pt x="68" y="35"/>
                  <a:pt x="66" y="35"/>
                </a:cubicBezTo>
                <a:cubicBezTo>
                  <a:pt x="64" y="35"/>
                  <a:pt x="62" y="35"/>
                  <a:pt x="60" y="36"/>
                </a:cubicBezTo>
                <a:cubicBezTo>
                  <a:pt x="58" y="37"/>
                  <a:pt x="57" y="38"/>
                  <a:pt x="55" y="39"/>
                </a:cubicBezTo>
                <a:cubicBezTo>
                  <a:pt x="54" y="41"/>
                  <a:pt x="53" y="43"/>
                  <a:pt x="52" y="44"/>
                </a:cubicBezTo>
                <a:cubicBezTo>
                  <a:pt x="51" y="46"/>
                  <a:pt x="51" y="48"/>
                  <a:pt x="51" y="50"/>
                </a:cubicBezTo>
                <a:cubicBezTo>
                  <a:pt x="51" y="52"/>
                  <a:pt x="51" y="53"/>
                  <a:pt x="51" y="54"/>
                </a:cubicBezTo>
                <a:cubicBezTo>
                  <a:pt x="44" y="54"/>
                  <a:pt x="44" y="54"/>
                  <a:pt x="44" y="54"/>
                </a:cubicBezTo>
                <a:cubicBezTo>
                  <a:pt x="44" y="53"/>
                  <a:pt x="44" y="52"/>
                  <a:pt x="44" y="50"/>
                </a:cubicBezTo>
                <a:close/>
                <a:moveTo>
                  <a:pt x="66" y="73"/>
                </a:moveTo>
                <a:cubicBezTo>
                  <a:pt x="61" y="73"/>
                  <a:pt x="57" y="71"/>
                  <a:pt x="53" y="68"/>
                </a:cubicBezTo>
                <a:cubicBezTo>
                  <a:pt x="49" y="73"/>
                  <a:pt x="49" y="73"/>
                  <a:pt x="49" y="73"/>
                </a:cubicBezTo>
                <a:cubicBezTo>
                  <a:pt x="49" y="59"/>
                  <a:pt x="49" y="59"/>
                  <a:pt x="49" y="59"/>
                </a:cubicBezTo>
                <a:cubicBezTo>
                  <a:pt x="62" y="59"/>
                  <a:pt x="62" y="59"/>
                  <a:pt x="62" y="59"/>
                </a:cubicBezTo>
                <a:cubicBezTo>
                  <a:pt x="58" y="64"/>
                  <a:pt x="58" y="64"/>
                  <a:pt x="58" y="64"/>
                </a:cubicBezTo>
                <a:cubicBezTo>
                  <a:pt x="59" y="64"/>
                  <a:pt x="59" y="64"/>
                  <a:pt x="60" y="65"/>
                </a:cubicBezTo>
                <a:cubicBezTo>
                  <a:pt x="62" y="66"/>
                  <a:pt x="64" y="66"/>
                  <a:pt x="66" y="66"/>
                </a:cubicBezTo>
                <a:cubicBezTo>
                  <a:pt x="68" y="66"/>
                  <a:pt x="70" y="66"/>
                  <a:pt x="72" y="65"/>
                </a:cubicBezTo>
                <a:cubicBezTo>
                  <a:pt x="74" y="64"/>
                  <a:pt x="76" y="63"/>
                  <a:pt x="77" y="61"/>
                </a:cubicBezTo>
                <a:cubicBezTo>
                  <a:pt x="79" y="60"/>
                  <a:pt x="80" y="58"/>
                  <a:pt x="81" y="57"/>
                </a:cubicBezTo>
                <a:cubicBezTo>
                  <a:pt x="82" y="55"/>
                  <a:pt x="82" y="53"/>
                  <a:pt x="82" y="50"/>
                </a:cubicBezTo>
                <a:cubicBezTo>
                  <a:pt x="82" y="49"/>
                  <a:pt x="82" y="48"/>
                  <a:pt x="81" y="47"/>
                </a:cubicBezTo>
                <a:cubicBezTo>
                  <a:pt x="89" y="47"/>
                  <a:pt x="89" y="47"/>
                  <a:pt x="89" y="47"/>
                </a:cubicBezTo>
                <a:cubicBezTo>
                  <a:pt x="89" y="48"/>
                  <a:pt x="89" y="49"/>
                  <a:pt x="89" y="50"/>
                </a:cubicBezTo>
                <a:cubicBezTo>
                  <a:pt x="89" y="63"/>
                  <a:pt x="79" y="73"/>
                  <a:pt x="66" y="7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1"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2"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5"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6"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7"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8"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9"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0"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1"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4"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5"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6"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7"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8"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9"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0"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1"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2"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3"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4"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5"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7"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8"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0"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1"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2"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3"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4"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5"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6"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7"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8"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9"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0"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1"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2"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3"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4"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7"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8"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9" name="文本框 27"/>
          <p:cNvSpPr txBox="1"/>
          <p:nvPr/>
        </p:nvSpPr>
        <p:spPr>
          <a:xfrm>
            <a:off x="6630203" y="234392"/>
            <a:ext cx="1101584" cy="300082"/>
          </a:xfrm>
          <a:prstGeom prst="rect">
            <a:avLst/>
          </a:prstGeom>
          <a:noFill/>
        </p:spPr>
        <p:txBody>
          <a:bodyPr wrap="none" rtlCol="0">
            <a:spAutoFit/>
          </a:bodyPr>
          <a:lstStyle/>
          <a:p>
            <a:r>
              <a:rPr lang="zh-CN" altLang="en-US" sz="1350" dirty="0">
                <a:solidFill>
                  <a:prstClr val="white"/>
                </a:solidFill>
              </a:rPr>
              <a:t>第三章 分类</a:t>
            </a:r>
            <a:endParaRPr lang="zh-CN" altLang="en-US" sz="1350" dirty="0">
              <a:solidFill>
                <a:prstClr val="white"/>
              </a:solidFill>
            </a:endParaRPr>
          </a:p>
        </p:txBody>
      </p:sp>
      <p:sp>
        <p:nvSpPr>
          <p:cNvPr id="70" name="矩形 69"/>
          <p:cNvSpPr/>
          <p:nvPr/>
        </p:nvSpPr>
        <p:spPr>
          <a:xfrm>
            <a:off x="607499" y="2059210"/>
            <a:ext cx="7917605" cy="3046095"/>
          </a:xfrm>
          <a:prstGeom prst="rect">
            <a:avLst/>
          </a:prstGeom>
        </p:spPr>
        <p:txBody>
          <a:bodyPr wrap="square">
            <a:spAutoFit/>
          </a:bodyPr>
          <a:lstStyle/>
          <a:p>
            <a:r>
              <a:rPr lang="en-US" altLang="zh-CN" sz="1600" dirty="0"/>
              <a:t>    </a:t>
            </a:r>
            <a:r>
              <a:rPr lang="zh-CN" altLang="zh-CN" sz="1600" dirty="0"/>
              <a:t>条件概率：表示事件</a:t>
            </a:r>
            <a:r>
              <a:rPr lang="en-US" altLang="zh-CN" sz="1600" dirty="0"/>
              <a:t>B</a:t>
            </a:r>
            <a:r>
              <a:rPr lang="zh-CN" altLang="zh-CN" sz="1600" dirty="0"/>
              <a:t>已经发生的前提下，事件</a:t>
            </a:r>
            <a:r>
              <a:rPr lang="en-US" altLang="zh-CN" sz="1600" dirty="0"/>
              <a:t>A</a:t>
            </a:r>
            <a:r>
              <a:rPr lang="zh-CN" altLang="zh-CN" sz="1600" dirty="0"/>
              <a:t>发生的概率，称为事件</a:t>
            </a:r>
            <a:r>
              <a:rPr lang="en-US" altLang="zh-CN" sz="1600" dirty="0"/>
              <a:t>B</a:t>
            </a:r>
            <a:r>
              <a:rPr lang="zh-CN" altLang="zh-CN" sz="1600" dirty="0"/>
              <a:t>发生下事件</a:t>
            </a:r>
            <a:r>
              <a:rPr lang="en-US" altLang="zh-CN" sz="1600" dirty="0"/>
              <a:t>A</a:t>
            </a:r>
            <a:r>
              <a:rPr lang="zh-CN" altLang="zh-CN" sz="1600" dirty="0"/>
              <a:t>的条件概率。其基本求解公式为：</a:t>
            </a:r>
            <a:endParaRPr lang="en-US" altLang="zh-CN" sz="1600" dirty="0"/>
          </a:p>
          <a:p>
            <a:endParaRPr lang="en-US" altLang="zh-CN" sz="1600" dirty="0"/>
          </a:p>
          <a:p>
            <a:endParaRPr lang="en-US" altLang="zh-CN" sz="1600" dirty="0"/>
          </a:p>
          <a:p>
            <a:endParaRPr lang="en-US" altLang="zh-CN" sz="1600" dirty="0"/>
          </a:p>
          <a:p>
            <a:r>
              <a:rPr lang="en-US" altLang="zh-CN" sz="1600" dirty="0"/>
              <a:t>    </a:t>
            </a:r>
            <a:r>
              <a:rPr lang="zh-CN" altLang="zh-CN" sz="1600" dirty="0"/>
              <a:t>贝叶斯定理打通了从</a:t>
            </a:r>
            <a:r>
              <a:rPr lang="en-US" altLang="zh-CN" sz="1600" dirty="0"/>
              <a:t>P(A|B)</a:t>
            </a:r>
            <a:r>
              <a:rPr lang="zh-CN" altLang="en-US" sz="1600" dirty="0"/>
              <a:t>获得</a:t>
            </a:r>
            <a:r>
              <a:rPr lang="en-US" altLang="zh-CN" sz="1600" dirty="0"/>
              <a:t>P(B|A)</a:t>
            </a:r>
            <a:r>
              <a:rPr lang="zh-CN" altLang="zh-CN" sz="1600" dirty="0"/>
              <a:t>的道路。</a:t>
            </a:r>
            <a:endParaRPr lang="en-US" altLang="zh-CN" sz="1600" dirty="0"/>
          </a:p>
          <a:p>
            <a:r>
              <a:rPr lang="en-US" altLang="zh-CN" sz="1600" dirty="0"/>
              <a:t>    </a:t>
            </a:r>
            <a:endParaRPr lang="en-US" altLang="zh-CN" sz="1600" dirty="0"/>
          </a:p>
          <a:p>
            <a:endParaRPr lang="en-US" altLang="zh-CN" sz="1600" dirty="0"/>
          </a:p>
          <a:p>
            <a:r>
              <a:rPr lang="en-US" altLang="zh-CN" sz="1600" dirty="0"/>
              <a:t>    </a:t>
            </a:r>
            <a:r>
              <a:rPr lang="zh-CN" altLang="zh-CN" sz="1600" dirty="0"/>
              <a:t>贝叶斯定理：</a:t>
            </a:r>
            <a:endParaRPr lang="en-US" altLang="zh-CN" sz="1600" dirty="0"/>
          </a:p>
          <a:p>
            <a:endParaRPr lang="en-US" altLang="zh-CN" sz="1600" dirty="0"/>
          </a:p>
          <a:p>
            <a:endParaRPr lang="en-US" altLang="zh-CN" sz="1600" dirty="0"/>
          </a:p>
          <a:p>
            <a:endParaRPr lang="en-US" altLang="zh-CN" sz="1600" dirty="0"/>
          </a:p>
        </p:txBody>
      </p:sp>
      <p:sp>
        <p:nvSpPr>
          <p:cNvPr id="7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72" name="对象 71"/>
          <p:cNvGraphicFramePr>
            <a:graphicFrameLocks noChangeAspect="1"/>
          </p:cNvGraphicFramePr>
          <p:nvPr/>
        </p:nvGraphicFramePr>
        <p:xfrm>
          <a:off x="3837960" y="2620116"/>
          <a:ext cx="1502273" cy="632536"/>
        </p:xfrm>
        <a:graphic>
          <a:graphicData uri="http://schemas.openxmlformats.org/presentationml/2006/ole">
            <mc:AlternateContent xmlns:mc="http://schemas.openxmlformats.org/markup-compatibility/2006">
              <mc:Choice xmlns:v="urn:schemas-microsoft-com:vml" Requires="v">
                <p:oleObj spid="_x0000_s13482" name="" r:id="rId3" imgW="1002665" imgH="419100" progId="Equation.DSMT4">
                  <p:embed/>
                </p:oleObj>
              </mc:Choice>
              <mc:Fallback>
                <p:oleObj name="" r:id="rId3" imgW="1002665" imgH="4191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7960" y="2620116"/>
                        <a:ext cx="1502273" cy="632536"/>
                      </a:xfrm>
                      <a:prstGeom prst="rect">
                        <a:avLst/>
                      </a:prstGeom>
                      <a:noFill/>
                    </p:spPr>
                  </p:pic>
                </p:oleObj>
              </mc:Fallback>
            </mc:AlternateContent>
          </a:graphicData>
        </a:graphic>
      </p:graphicFrame>
      <p:sp>
        <p:nvSpPr>
          <p:cNvPr id="89"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90" name="对象 89"/>
          <p:cNvGraphicFramePr>
            <a:graphicFrameLocks noChangeAspect="1"/>
          </p:cNvGraphicFramePr>
          <p:nvPr/>
        </p:nvGraphicFramePr>
        <p:xfrm>
          <a:off x="3640931" y="4421953"/>
          <a:ext cx="2119790" cy="668549"/>
        </p:xfrm>
        <a:graphic>
          <a:graphicData uri="http://schemas.openxmlformats.org/presentationml/2006/ole">
            <mc:AlternateContent xmlns:mc="http://schemas.openxmlformats.org/markup-compatibility/2006">
              <mc:Choice xmlns:v="urn:schemas-microsoft-com:vml" Requires="v">
                <p:oleObj spid="_x0000_s13483" name="" r:id="rId5" imgW="1346200" imgH="419100" progId="Equation.DSMT4">
                  <p:embed/>
                </p:oleObj>
              </mc:Choice>
              <mc:Fallback>
                <p:oleObj name="" r:id="rId5" imgW="1346200" imgH="419100" progId="Equation.DSMT4">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0931" y="4421953"/>
                        <a:ext cx="2119790" cy="668549"/>
                      </a:xfrm>
                      <a:prstGeom prst="rect">
                        <a:avLst/>
                      </a:prstGeom>
                      <a:noFill/>
                    </p:spPr>
                  </p:pic>
                </p:oleObj>
              </mc:Fallback>
            </mc:AlternateContent>
          </a:graphicData>
        </a:graphic>
      </p:graphicFrame>
      <p:sp>
        <p:nvSpPr>
          <p:cNvPr id="5" name="矩形 4"/>
          <p:cNvSpPr/>
          <p:nvPr/>
        </p:nvSpPr>
        <p:spPr>
          <a:xfrm>
            <a:off x="-4558" y="6123213"/>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2308F32-F09A-4344-B65D-3757FEAF56BD}" type="slidenum">
              <a:rPr lang="zh-CN" altLang="en-US" smtClean="0"/>
            </a:fld>
            <a:endParaRPr lang="zh-CN" altLang="en-US"/>
          </a:p>
        </p:txBody>
      </p:sp>
      <p:sp>
        <p:nvSpPr>
          <p:cNvPr id="3"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4"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5"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6"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7"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8" name="矩形 7"/>
          <p:cNvSpPr/>
          <p:nvPr/>
        </p:nvSpPr>
        <p:spPr>
          <a:xfrm>
            <a:off x="0" y="6669360"/>
            <a:ext cx="9144000" cy="18864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矩形 9"/>
          <p:cNvSpPr/>
          <p:nvPr/>
        </p:nvSpPr>
        <p:spPr>
          <a:xfrm>
            <a:off x="600024" y="1323197"/>
            <a:ext cx="7915326" cy="3539430"/>
          </a:xfrm>
          <a:prstGeom prst="rect">
            <a:avLst/>
          </a:prstGeom>
        </p:spPr>
        <p:txBody>
          <a:bodyPr wrap="square">
            <a:spAutoFit/>
          </a:bodyPr>
          <a:lstStyle/>
          <a:p>
            <a:r>
              <a:rPr lang="en-US" altLang="zh-CN" sz="1600" dirty="0"/>
              <a:t>    </a:t>
            </a:r>
            <a:r>
              <a:rPr lang="zh-CN" altLang="zh-CN" sz="1600" dirty="0"/>
              <a:t>贝叶斯决策主要包含四个部分：数据（</a:t>
            </a:r>
            <a:r>
              <a:rPr lang="en-US" altLang="zh-CN" sz="1600" dirty="0"/>
              <a:t>D</a:t>
            </a:r>
            <a:r>
              <a:rPr lang="zh-CN" altLang="zh-CN" sz="1600" dirty="0"/>
              <a:t>）、假设（</a:t>
            </a:r>
            <a:r>
              <a:rPr lang="en-US" altLang="zh-CN" sz="1600" dirty="0"/>
              <a:t>W</a:t>
            </a:r>
            <a:r>
              <a:rPr lang="zh-CN" altLang="zh-CN" sz="1600" dirty="0"/>
              <a:t>）、目标（</a:t>
            </a:r>
            <a:r>
              <a:rPr lang="en-US" altLang="zh-CN" sz="1600" dirty="0"/>
              <a:t>O</a:t>
            </a:r>
            <a:r>
              <a:rPr lang="zh-CN" altLang="zh-CN" sz="1600" dirty="0"/>
              <a:t>）和决策（</a:t>
            </a:r>
            <a:r>
              <a:rPr lang="en-US" altLang="zh-CN" sz="1600" dirty="0"/>
              <a:t>S</a:t>
            </a:r>
            <a:r>
              <a:rPr lang="zh-CN" altLang="zh-CN" sz="1600" dirty="0"/>
              <a:t>）。</a:t>
            </a:r>
            <a:endParaRPr lang="en-US" altLang="zh-CN" sz="1600" dirty="0"/>
          </a:p>
          <a:p>
            <a:r>
              <a:rPr lang="en-US" altLang="zh-CN" sz="1600" dirty="0"/>
              <a:t>    </a:t>
            </a:r>
            <a:endParaRPr lang="en-US" altLang="zh-CN" sz="1600" dirty="0"/>
          </a:p>
          <a:p>
            <a:r>
              <a:rPr lang="en-US" altLang="zh-CN" sz="1600" dirty="0"/>
              <a:t>    </a:t>
            </a:r>
            <a:r>
              <a:rPr lang="zh-CN" altLang="zh-CN" sz="1600" dirty="0"/>
              <a:t>贝叶斯决策步骤</a:t>
            </a:r>
            <a:r>
              <a:rPr lang="zh-CN" altLang="en-US" sz="1600" dirty="0"/>
              <a:t>：</a:t>
            </a:r>
            <a:endParaRPr lang="en-US" altLang="zh-CN" sz="1600" dirty="0"/>
          </a:p>
          <a:p>
            <a:endParaRPr lang="en-US" altLang="zh-CN" sz="1600" dirty="0"/>
          </a:p>
          <a:p>
            <a:r>
              <a:rPr lang="en-US" altLang="zh-CN" sz="1600" dirty="0"/>
              <a:t>    1.</a:t>
            </a:r>
            <a:r>
              <a:rPr lang="zh-CN" altLang="en-US" sz="1600" dirty="0"/>
              <a:t>理清因果链条，确定哪个是假设，哪个是证据。</a:t>
            </a:r>
            <a:endParaRPr lang="en-US" altLang="zh-CN" sz="1600" dirty="0"/>
          </a:p>
          <a:p>
            <a:endParaRPr lang="en-US" altLang="zh-CN" sz="1600" dirty="0"/>
          </a:p>
          <a:p>
            <a:r>
              <a:rPr lang="en-US" altLang="zh-CN" sz="1600" dirty="0"/>
              <a:t>    2.</a:t>
            </a:r>
            <a:r>
              <a:rPr lang="zh-CN" altLang="en-US" sz="1600" dirty="0"/>
              <a:t>给出所有可能假设，即假设空间。</a:t>
            </a:r>
            <a:endParaRPr lang="zh-CN" altLang="en-US" sz="1600" dirty="0"/>
          </a:p>
          <a:p>
            <a:endParaRPr lang="en-US" altLang="zh-CN" sz="1600" dirty="0"/>
          </a:p>
          <a:p>
            <a:r>
              <a:rPr lang="en-US" altLang="zh-CN" sz="1600" dirty="0"/>
              <a:t>    3.</a:t>
            </a:r>
            <a:r>
              <a:rPr lang="zh-CN" altLang="en-US" sz="1600" dirty="0"/>
              <a:t>根据贝叶斯概率公式求解后验概率，得到假设空间的后验概率分布。</a:t>
            </a:r>
            <a:endParaRPr lang="en-US" altLang="zh-CN" sz="1600" dirty="0"/>
          </a:p>
          <a:p>
            <a:r>
              <a:rPr lang="en-US" altLang="zh-CN" sz="1600" dirty="0"/>
              <a:t>    </a:t>
            </a:r>
            <a:endParaRPr lang="en-US" altLang="zh-CN" sz="1600" dirty="0"/>
          </a:p>
          <a:p>
            <a:r>
              <a:rPr lang="en-US" altLang="zh-CN" sz="1600" dirty="0"/>
              <a:t>    4.</a:t>
            </a:r>
            <a:r>
              <a:rPr lang="zh-CN" altLang="en-US" sz="1600" dirty="0"/>
              <a:t>利用后验概率求解条件期望，得到条件期望最大值对应的行为。</a:t>
            </a:r>
            <a:endParaRPr lang="en-US" altLang="zh-CN" sz="1600" dirty="0"/>
          </a:p>
          <a:p>
            <a:endParaRPr lang="en-US" altLang="zh-CN" sz="1600" dirty="0"/>
          </a:p>
          <a:p>
            <a:r>
              <a:rPr lang="en-US" altLang="zh-CN" sz="1600" dirty="0"/>
              <a:t>    </a:t>
            </a:r>
            <a:r>
              <a:rPr lang="zh-CN" altLang="zh-CN" sz="1600" dirty="0"/>
              <a:t>贝叶斯决策如果一旦变成自动化的计算机算法，它就是机器学习。用贝叶斯决策诠释一个最简单的机器学习分类算法，那就是朴素贝叶斯。</a:t>
            </a:r>
            <a:endParaRPr lang="en-US" altLang="zh-CN" sz="1600" dirty="0"/>
          </a:p>
        </p:txBody>
      </p:sp>
      <p:pic>
        <p:nvPicPr>
          <p:cNvPr id="11" name="27 Imagen"/>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13"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ES" sz="1200" b="1" dirty="0">
                <a:solidFill>
                  <a:schemeClr val="bg1">
                    <a:lumMod val="50000"/>
                  </a:schemeClr>
                </a:solidFill>
                <a:latin typeface="+mn-lt"/>
              </a:rPr>
              <a:t>56</a:t>
            </a:r>
            <a:endParaRPr lang="en-US" altLang="es-ES" sz="1200" b="1" dirty="0">
              <a:solidFill>
                <a:schemeClr val="bg1">
                  <a:lumMod val="50000"/>
                </a:schemeClr>
              </a:solidFill>
              <a:latin typeface="+mn-lt"/>
            </a:endParaRPr>
          </a:p>
        </p:txBody>
      </p:sp>
      <p:pic>
        <p:nvPicPr>
          <p:cNvPr id="14" name="Imagen 27">
            <a:hlinkClick r:id="" action="ppaction://hlinkshowjump?jump=next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Imagen 28">
            <a:hlinkClick r:id="" action="ppaction://hlinkshowjump?jump=previous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fld>
            <a:endParaRPr lang="zh-CN" altLang="en-US" dirty="0"/>
          </a:p>
        </p:txBody>
      </p:sp>
      <p:grpSp>
        <p:nvGrpSpPr>
          <p:cNvPr id="17" name="组合 16"/>
          <p:cNvGrpSpPr/>
          <p:nvPr/>
        </p:nvGrpSpPr>
        <p:grpSpPr>
          <a:xfrm>
            <a:off x="-3387" y="-2439"/>
            <a:ext cx="9149172" cy="716845"/>
            <a:chOff x="-3387" y="190175"/>
            <a:chExt cx="9149172" cy="524649"/>
          </a:xfrm>
        </p:grpSpPr>
        <p:sp>
          <p:nvSpPr>
            <p:cNvPr id="18" name="任意多边形 17"/>
            <p:cNvSpPr/>
            <p:nvPr/>
          </p:nvSpPr>
          <p:spPr>
            <a:xfrm>
              <a:off x="6231369" y="214741"/>
              <a:ext cx="2914416" cy="499443"/>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 name="任意多边形 18"/>
            <p:cNvSpPr/>
            <p:nvPr/>
          </p:nvSpPr>
          <p:spPr>
            <a:xfrm>
              <a:off x="1" y="190175"/>
              <a:ext cx="9143999" cy="506058"/>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0" name="任意多边形 19"/>
            <p:cNvSpPr/>
            <p:nvPr/>
          </p:nvSpPr>
          <p:spPr>
            <a:xfrm>
              <a:off x="-3387" y="190815"/>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21" name="文本框 6"/>
          <p:cNvSpPr txBox="1"/>
          <p:nvPr/>
        </p:nvSpPr>
        <p:spPr>
          <a:xfrm>
            <a:off x="607500" y="177284"/>
            <a:ext cx="2096728" cy="323165"/>
          </a:xfrm>
          <a:prstGeom prst="rect">
            <a:avLst/>
          </a:prstGeom>
          <a:noFill/>
        </p:spPr>
        <p:txBody>
          <a:bodyPr wrap="none" lIns="0" tIns="0" rIns="0" bIns="0" rtlCol="0">
            <a:spAutoFit/>
          </a:bodyPr>
          <a:lstStyle/>
          <a:p>
            <a:r>
              <a:rPr lang="en-US" altLang="zh-CN" sz="2100" b="1" spc="225" dirty="0">
                <a:solidFill>
                  <a:prstClr val="white"/>
                </a:solidFill>
              </a:rPr>
              <a:t>3.3 </a:t>
            </a:r>
            <a:r>
              <a:rPr lang="zh-CN" altLang="en-US" sz="2100" b="1" spc="225" dirty="0">
                <a:solidFill>
                  <a:prstClr val="white"/>
                </a:solidFill>
              </a:rPr>
              <a:t>贝叶斯分类</a:t>
            </a:r>
            <a:endParaRPr lang="zh-CN" altLang="en-US" sz="2100" b="1" spc="225" dirty="0">
              <a:solidFill>
                <a:prstClr val="white"/>
              </a:solidFill>
            </a:endParaRPr>
          </a:p>
        </p:txBody>
      </p:sp>
      <p:sp>
        <p:nvSpPr>
          <p:cNvPr id="22" name="Freeform 142"/>
          <p:cNvSpPr>
            <a:spLocks noEditPoints="1"/>
          </p:cNvSpPr>
          <p:nvPr/>
        </p:nvSpPr>
        <p:spPr bwMode="auto">
          <a:xfrm>
            <a:off x="126487" y="216716"/>
            <a:ext cx="382471" cy="244300"/>
          </a:xfrm>
          <a:custGeom>
            <a:avLst/>
            <a:gdLst>
              <a:gd name="T0" fmla="*/ 108 w 128"/>
              <a:gd name="T1" fmla="*/ 26 h 88"/>
              <a:gd name="T2" fmla="*/ 75 w 128"/>
              <a:gd name="T3" fmla="*/ 0 h 88"/>
              <a:gd name="T4" fmla="*/ 46 w 128"/>
              <a:gd name="T5" fmla="*/ 15 h 88"/>
              <a:gd name="T6" fmla="*/ 34 w 128"/>
              <a:gd name="T7" fmla="*/ 11 h 88"/>
              <a:gd name="T8" fmla="*/ 15 w 128"/>
              <a:gd name="T9" fmla="*/ 30 h 88"/>
              <a:gd name="T10" fmla="*/ 16 w 128"/>
              <a:gd name="T11" fmla="*/ 35 h 88"/>
              <a:gd name="T12" fmla="*/ 0 w 128"/>
              <a:gd name="T13" fmla="*/ 61 h 88"/>
              <a:gd name="T14" fmla="*/ 27 w 128"/>
              <a:gd name="T15" fmla="*/ 88 h 88"/>
              <a:gd name="T16" fmla="*/ 96 w 128"/>
              <a:gd name="T17" fmla="*/ 88 h 88"/>
              <a:gd name="T18" fmla="*/ 128 w 128"/>
              <a:gd name="T19" fmla="*/ 56 h 88"/>
              <a:gd name="T20" fmla="*/ 108 w 128"/>
              <a:gd name="T21" fmla="*/ 26 h 88"/>
              <a:gd name="T22" fmla="*/ 44 w 128"/>
              <a:gd name="T23" fmla="*/ 50 h 88"/>
              <a:gd name="T24" fmla="*/ 66 w 128"/>
              <a:gd name="T25" fmla="*/ 28 h 88"/>
              <a:gd name="T26" fmla="*/ 80 w 128"/>
              <a:gd name="T27" fmla="*/ 32 h 88"/>
              <a:gd name="T28" fmla="*/ 84 w 128"/>
              <a:gd name="T29" fmla="*/ 28 h 88"/>
              <a:gd name="T30" fmla="*/ 84 w 128"/>
              <a:gd name="T31" fmla="*/ 42 h 88"/>
              <a:gd name="T32" fmla="*/ 70 w 128"/>
              <a:gd name="T33" fmla="*/ 42 h 88"/>
              <a:gd name="T34" fmla="*/ 75 w 128"/>
              <a:gd name="T35" fmla="*/ 37 h 88"/>
              <a:gd name="T36" fmla="*/ 72 w 128"/>
              <a:gd name="T37" fmla="*/ 36 h 88"/>
              <a:gd name="T38" fmla="*/ 66 w 128"/>
              <a:gd name="T39" fmla="*/ 35 h 88"/>
              <a:gd name="T40" fmla="*/ 60 w 128"/>
              <a:gd name="T41" fmla="*/ 36 h 88"/>
              <a:gd name="T42" fmla="*/ 55 w 128"/>
              <a:gd name="T43" fmla="*/ 39 h 88"/>
              <a:gd name="T44" fmla="*/ 52 w 128"/>
              <a:gd name="T45" fmla="*/ 44 h 88"/>
              <a:gd name="T46" fmla="*/ 51 w 128"/>
              <a:gd name="T47" fmla="*/ 50 h 88"/>
              <a:gd name="T48" fmla="*/ 51 w 128"/>
              <a:gd name="T49" fmla="*/ 54 h 88"/>
              <a:gd name="T50" fmla="*/ 44 w 128"/>
              <a:gd name="T51" fmla="*/ 54 h 88"/>
              <a:gd name="T52" fmla="*/ 44 w 128"/>
              <a:gd name="T53" fmla="*/ 50 h 88"/>
              <a:gd name="T54" fmla="*/ 66 w 128"/>
              <a:gd name="T55" fmla="*/ 73 h 88"/>
              <a:gd name="T56" fmla="*/ 53 w 128"/>
              <a:gd name="T57" fmla="*/ 68 h 88"/>
              <a:gd name="T58" fmla="*/ 49 w 128"/>
              <a:gd name="T59" fmla="*/ 73 h 88"/>
              <a:gd name="T60" fmla="*/ 49 w 128"/>
              <a:gd name="T61" fmla="*/ 59 h 88"/>
              <a:gd name="T62" fmla="*/ 62 w 128"/>
              <a:gd name="T63" fmla="*/ 59 h 88"/>
              <a:gd name="T64" fmla="*/ 58 w 128"/>
              <a:gd name="T65" fmla="*/ 64 h 88"/>
              <a:gd name="T66" fmla="*/ 60 w 128"/>
              <a:gd name="T67" fmla="*/ 65 h 88"/>
              <a:gd name="T68" fmla="*/ 66 w 128"/>
              <a:gd name="T69" fmla="*/ 66 h 88"/>
              <a:gd name="T70" fmla="*/ 72 w 128"/>
              <a:gd name="T71" fmla="*/ 65 h 88"/>
              <a:gd name="T72" fmla="*/ 77 w 128"/>
              <a:gd name="T73" fmla="*/ 61 h 88"/>
              <a:gd name="T74" fmla="*/ 81 w 128"/>
              <a:gd name="T75" fmla="*/ 57 h 88"/>
              <a:gd name="T76" fmla="*/ 82 w 128"/>
              <a:gd name="T77" fmla="*/ 50 h 88"/>
              <a:gd name="T78" fmla="*/ 81 w 128"/>
              <a:gd name="T79" fmla="*/ 47 h 88"/>
              <a:gd name="T80" fmla="*/ 89 w 128"/>
              <a:gd name="T81" fmla="*/ 47 h 88"/>
              <a:gd name="T82" fmla="*/ 89 w 128"/>
              <a:gd name="T83" fmla="*/ 50 h 88"/>
              <a:gd name="T84" fmla="*/ 66 w 128"/>
              <a:gd name="T85"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88">
                <a:moveTo>
                  <a:pt x="108" y="26"/>
                </a:moveTo>
                <a:cubicBezTo>
                  <a:pt x="104" y="11"/>
                  <a:pt x="91" y="0"/>
                  <a:pt x="75" y="0"/>
                </a:cubicBezTo>
                <a:cubicBezTo>
                  <a:pt x="63" y="0"/>
                  <a:pt x="52" y="6"/>
                  <a:pt x="46" y="15"/>
                </a:cubicBezTo>
                <a:cubicBezTo>
                  <a:pt x="43" y="13"/>
                  <a:pt x="38" y="11"/>
                  <a:pt x="34" y="11"/>
                </a:cubicBezTo>
                <a:cubicBezTo>
                  <a:pt x="24" y="11"/>
                  <a:pt x="15" y="20"/>
                  <a:pt x="15" y="30"/>
                </a:cubicBezTo>
                <a:cubicBezTo>
                  <a:pt x="15" y="32"/>
                  <a:pt x="16" y="34"/>
                  <a:pt x="16" y="35"/>
                </a:cubicBezTo>
                <a:cubicBezTo>
                  <a:pt x="7" y="40"/>
                  <a:pt x="0" y="49"/>
                  <a:pt x="0" y="61"/>
                </a:cubicBezTo>
                <a:cubicBezTo>
                  <a:pt x="0" y="76"/>
                  <a:pt x="12" y="88"/>
                  <a:pt x="27" y="88"/>
                </a:cubicBezTo>
                <a:cubicBezTo>
                  <a:pt x="96" y="88"/>
                  <a:pt x="96" y="88"/>
                  <a:pt x="96" y="88"/>
                </a:cubicBezTo>
                <a:cubicBezTo>
                  <a:pt x="114" y="88"/>
                  <a:pt x="128" y="74"/>
                  <a:pt x="128" y="56"/>
                </a:cubicBezTo>
                <a:cubicBezTo>
                  <a:pt x="128" y="42"/>
                  <a:pt x="120" y="31"/>
                  <a:pt x="108" y="26"/>
                </a:cubicBezTo>
                <a:close/>
                <a:moveTo>
                  <a:pt x="44" y="50"/>
                </a:moveTo>
                <a:cubicBezTo>
                  <a:pt x="44" y="38"/>
                  <a:pt x="54" y="28"/>
                  <a:pt x="66" y="28"/>
                </a:cubicBezTo>
                <a:cubicBezTo>
                  <a:pt x="71" y="28"/>
                  <a:pt x="76" y="30"/>
                  <a:pt x="80" y="32"/>
                </a:cubicBezTo>
                <a:cubicBezTo>
                  <a:pt x="84" y="28"/>
                  <a:pt x="84" y="28"/>
                  <a:pt x="84" y="28"/>
                </a:cubicBezTo>
                <a:cubicBezTo>
                  <a:pt x="84" y="42"/>
                  <a:pt x="84" y="42"/>
                  <a:pt x="84" y="42"/>
                </a:cubicBezTo>
                <a:cubicBezTo>
                  <a:pt x="70" y="42"/>
                  <a:pt x="70" y="42"/>
                  <a:pt x="70" y="42"/>
                </a:cubicBezTo>
                <a:cubicBezTo>
                  <a:pt x="75" y="37"/>
                  <a:pt x="75" y="37"/>
                  <a:pt x="75" y="37"/>
                </a:cubicBezTo>
                <a:cubicBezTo>
                  <a:pt x="74" y="37"/>
                  <a:pt x="73" y="36"/>
                  <a:pt x="72" y="36"/>
                </a:cubicBezTo>
                <a:cubicBezTo>
                  <a:pt x="70" y="35"/>
                  <a:pt x="68" y="35"/>
                  <a:pt x="66" y="35"/>
                </a:cubicBezTo>
                <a:cubicBezTo>
                  <a:pt x="64" y="35"/>
                  <a:pt x="62" y="35"/>
                  <a:pt x="60" y="36"/>
                </a:cubicBezTo>
                <a:cubicBezTo>
                  <a:pt x="58" y="37"/>
                  <a:pt x="57" y="38"/>
                  <a:pt x="55" y="39"/>
                </a:cubicBezTo>
                <a:cubicBezTo>
                  <a:pt x="54" y="41"/>
                  <a:pt x="53" y="43"/>
                  <a:pt x="52" y="44"/>
                </a:cubicBezTo>
                <a:cubicBezTo>
                  <a:pt x="51" y="46"/>
                  <a:pt x="51" y="48"/>
                  <a:pt x="51" y="50"/>
                </a:cubicBezTo>
                <a:cubicBezTo>
                  <a:pt x="51" y="52"/>
                  <a:pt x="51" y="53"/>
                  <a:pt x="51" y="54"/>
                </a:cubicBezTo>
                <a:cubicBezTo>
                  <a:pt x="44" y="54"/>
                  <a:pt x="44" y="54"/>
                  <a:pt x="44" y="54"/>
                </a:cubicBezTo>
                <a:cubicBezTo>
                  <a:pt x="44" y="53"/>
                  <a:pt x="44" y="52"/>
                  <a:pt x="44" y="50"/>
                </a:cubicBezTo>
                <a:close/>
                <a:moveTo>
                  <a:pt x="66" y="73"/>
                </a:moveTo>
                <a:cubicBezTo>
                  <a:pt x="61" y="73"/>
                  <a:pt x="57" y="71"/>
                  <a:pt x="53" y="68"/>
                </a:cubicBezTo>
                <a:cubicBezTo>
                  <a:pt x="49" y="73"/>
                  <a:pt x="49" y="73"/>
                  <a:pt x="49" y="73"/>
                </a:cubicBezTo>
                <a:cubicBezTo>
                  <a:pt x="49" y="59"/>
                  <a:pt x="49" y="59"/>
                  <a:pt x="49" y="59"/>
                </a:cubicBezTo>
                <a:cubicBezTo>
                  <a:pt x="62" y="59"/>
                  <a:pt x="62" y="59"/>
                  <a:pt x="62" y="59"/>
                </a:cubicBezTo>
                <a:cubicBezTo>
                  <a:pt x="58" y="64"/>
                  <a:pt x="58" y="64"/>
                  <a:pt x="58" y="64"/>
                </a:cubicBezTo>
                <a:cubicBezTo>
                  <a:pt x="59" y="64"/>
                  <a:pt x="59" y="64"/>
                  <a:pt x="60" y="65"/>
                </a:cubicBezTo>
                <a:cubicBezTo>
                  <a:pt x="62" y="66"/>
                  <a:pt x="64" y="66"/>
                  <a:pt x="66" y="66"/>
                </a:cubicBezTo>
                <a:cubicBezTo>
                  <a:pt x="68" y="66"/>
                  <a:pt x="70" y="66"/>
                  <a:pt x="72" y="65"/>
                </a:cubicBezTo>
                <a:cubicBezTo>
                  <a:pt x="74" y="64"/>
                  <a:pt x="76" y="63"/>
                  <a:pt x="77" y="61"/>
                </a:cubicBezTo>
                <a:cubicBezTo>
                  <a:pt x="79" y="60"/>
                  <a:pt x="80" y="58"/>
                  <a:pt x="81" y="57"/>
                </a:cubicBezTo>
                <a:cubicBezTo>
                  <a:pt x="82" y="55"/>
                  <a:pt x="82" y="53"/>
                  <a:pt x="82" y="50"/>
                </a:cubicBezTo>
                <a:cubicBezTo>
                  <a:pt x="82" y="49"/>
                  <a:pt x="82" y="48"/>
                  <a:pt x="81" y="47"/>
                </a:cubicBezTo>
                <a:cubicBezTo>
                  <a:pt x="89" y="47"/>
                  <a:pt x="89" y="47"/>
                  <a:pt x="89" y="47"/>
                </a:cubicBezTo>
                <a:cubicBezTo>
                  <a:pt x="89" y="48"/>
                  <a:pt x="89" y="49"/>
                  <a:pt x="89" y="50"/>
                </a:cubicBezTo>
                <a:cubicBezTo>
                  <a:pt x="89" y="63"/>
                  <a:pt x="79" y="73"/>
                  <a:pt x="66" y="7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4"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5"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6"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7"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8"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9"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0"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1"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2"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3"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4"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7"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8"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9"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0"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1"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2"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3"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4"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5"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6"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7"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8"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1"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2"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3"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4"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5"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6"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7"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8"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9"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0"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1"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2"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3"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4"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5"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6"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7"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0"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1"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2" name="文本框 27"/>
          <p:cNvSpPr txBox="1"/>
          <p:nvPr/>
        </p:nvSpPr>
        <p:spPr>
          <a:xfrm>
            <a:off x="6630203" y="234392"/>
            <a:ext cx="1101584" cy="300082"/>
          </a:xfrm>
          <a:prstGeom prst="rect">
            <a:avLst/>
          </a:prstGeom>
          <a:noFill/>
        </p:spPr>
        <p:txBody>
          <a:bodyPr wrap="none" rtlCol="0">
            <a:spAutoFit/>
          </a:bodyPr>
          <a:lstStyle/>
          <a:p>
            <a:r>
              <a:rPr lang="zh-CN" altLang="en-US" sz="1350" dirty="0">
                <a:solidFill>
                  <a:prstClr val="white"/>
                </a:solidFill>
              </a:rPr>
              <a:t>第三章 分类</a:t>
            </a:r>
            <a:endParaRPr lang="zh-CN" altLang="en-US" sz="1350" dirty="0">
              <a:solidFill>
                <a:prstClr val="white"/>
              </a:solidFill>
            </a:endParaRPr>
          </a:p>
        </p:txBody>
      </p:sp>
      <p:sp>
        <p:nvSpPr>
          <p:cNvPr id="7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4"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6"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7" name="矩形 76"/>
          <p:cNvSpPr/>
          <p:nvPr/>
        </p:nvSpPr>
        <p:spPr>
          <a:xfrm>
            <a:off x="375173" y="869434"/>
            <a:ext cx="1992853" cy="369332"/>
          </a:xfrm>
          <a:prstGeom prst="rect">
            <a:avLst/>
          </a:prstGeom>
        </p:spPr>
        <p:txBody>
          <a:bodyPr wrap="none">
            <a:spAutoFit/>
          </a:bodyPr>
          <a:lstStyle/>
          <a:p>
            <a:r>
              <a:rPr lang="en-US" altLang="zh-CN" dirty="0"/>
              <a:t>3.3.2  </a:t>
            </a:r>
            <a:r>
              <a:rPr lang="zh-CN" altLang="zh-CN" dirty="0"/>
              <a:t>贝叶斯决策</a:t>
            </a:r>
            <a:endParaRPr lang="en-US" altLang="zh-CN" dirty="0"/>
          </a:p>
        </p:txBody>
      </p:sp>
      <p:sp>
        <p:nvSpPr>
          <p:cNvPr id="78"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矩形 8"/>
          <p:cNvSpPr/>
          <p:nvPr/>
        </p:nvSpPr>
        <p:spPr>
          <a:xfrm>
            <a:off x="-4558" y="6123213"/>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2308F32-F09A-4344-B65D-3757FEAF56BD}" type="slidenum">
              <a:rPr lang="zh-CN" altLang="en-US" smtClean="0"/>
            </a:fld>
            <a:endParaRPr lang="zh-CN" altLang="en-US"/>
          </a:p>
        </p:txBody>
      </p:sp>
      <p:sp>
        <p:nvSpPr>
          <p:cNvPr id="3"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4"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5" name="矩形 4"/>
          <p:cNvSpPr/>
          <p:nvPr/>
        </p:nvSpPr>
        <p:spPr>
          <a:xfrm>
            <a:off x="0" y="6669360"/>
            <a:ext cx="9144000" cy="18864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矩形 6"/>
          <p:cNvSpPr/>
          <p:nvPr/>
        </p:nvSpPr>
        <p:spPr>
          <a:xfrm>
            <a:off x="609779" y="1566017"/>
            <a:ext cx="7915326" cy="4031873"/>
          </a:xfrm>
          <a:prstGeom prst="rect">
            <a:avLst/>
          </a:prstGeom>
        </p:spPr>
        <p:txBody>
          <a:bodyPr wrap="square">
            <a:spAutoFit/>
          </a:bodyPr>
          <a:lstStyle/>
          <a:p>
            <a:r>
              <a:rPr lang="en-US" altLang="zh-CN" sz="1600" dirty="0"/>
              <a:t>    </a:t>
            </a:r>
            <a:r>
              <a:rPr lang="zh-CN" altLang="zh-CN" sz="1600" dirty="0"/>
              <a:t>朴素贝叶斯分类是贝叶斯分类的一种，朴素贝叶斯分类与贝叶斯分类相比，后者需要花很大的时间和空间复杂度去计算类条件概率</a:t>
            </a:r>
            <a:r>
              <a:rPr lang="zh-CN" altLang="en-US" sz="1600" dirty="0"/>
              <a:t>。</a:t>
            </a:r>
            <a:endParaRPr lang="en-US" altLang="zh-CN" sz="1600" dirty="0"/>
          </a:p>
          <a:p>
            <a:endParaRPr lang="zh-CN" altLang="zh-CN" sz="1600" dirty="0"/>
          </a:p>
          <a:p>
            <a:r>
              <a:rPr lang="en-US" altLang="zh-CN" sz="1600" dirty="0"/>
              <a:t>    1. </a:t>
            </a:r>
            <a:r>
              <a:rPr lang="zh-CN" altLang="zh-CN" sz="1600" dirty="0"/>
              <a:t>朴素贝叶斯分类原理</a:t>
            </a:r>
            <a:endParaRPr lang="en-US" altLang="zh-CN" sz="1600" dirty="0"/>
          </a:p>
          <a:p>
            <a:r>
              <a:rPr lang="en-US" altLang="zh-CN" sz="1600" dirty="0"/>
              <a:t>    </a:t>
            </a:r>
            <a:r>
              <a:rPr lang="zh-CN" altLang="zh-CN" sz="1600" dirty="0"/>
              <a:t>朴素贝叶斯的思想基础是这样的：对于给出的待分类项，求解在此项出现的条件下各个类别出现的概率，哪个最大，就认为此待分类项属于哪个类别。</a:t>
            </a:r>
            <a:endParaRPr lang="en-US" altLang="zh-CN" sz="1600" dirty="0"/>
          </a:p>
          <a:p>
            <a:endParaRPr lang="en-US" altLang="zh-CN" sz="1600" dirty="0"/>
          </a:p>
          <a:p>
            <a:r>
              <a:rPr lang="en-US" altLang="zh-CN" sz="1600" dirty="0"/>
              <a:t>    </a:t>
            </a:r>
            <a:r>
              <a:rPr lang="zh-CN" altLang="zh-CN" sz="1600" dirty="0"/>
              <a:t>朴素贝叶斯分类的正式定义如下：</a:t>
            </a:r>
            <a:endParaRPr lang="en-US" altLang="zh-CN" sz="1600" dirty="0"/>
          </a:p>
          <a:p>
            <a:endParaRPr lang="en-US" altLang="zh-CN" sz="1600" dirty="0"/>
          </a:p>
          <a:p>
            <a:r>
              <a:rPr lang="en-US" altLang="zh-CN" sz="1600" dirty="0"/>
              <a:t>    </a:t>
            </a:r>
            <a:r>
              <a:rPr lang="zh-CN" altLang="zh-CN" sz="1600" dirty="0"/>
              <a:t>（</a:t>
            </a:r>
            <a:r>
              <a:rPr lang="en-US" altLang="zh-CN" sz="1600" dirty="0"/>
              <a:t>1</a:t>
            </a:r>
            <a:r>
              <a:rPr lang="zh-CN" altLang="zh-CN" sz="1600" dirty="0"/>
              <a:t>）设</a:t>
            </a:r>
            <a:r>
              <a:rPr lang="en-US" altLang="zh-CN" sz="1600" dirty="0"/>
              <a:t>x={a</a:t>
            </a:r>
            <a:r>
              <a:rPr lang="en-US" altLang="zh-CN" sz="1600" baseline="-25000" dirty="0"/>
              <a:t>1</a:t>
            </a:r>
            <a:r>
              <a:rPr lang="en-US" altLang="zh-CN" sz="1600" dirty="0"/>
              <a:t>,a</a:t>
            </a:r>
            <a:r>
              <a:rPr lang="en-US" altLang="zh-CN" sz="1600" baseline="-25000" dirty="0"/>
              <a:t>2</a:t>
            </a:r>
            <a:r>
              <a:rPr lang="en-US" altLang="zh-CN" sz="1600" dirty="0"/>
              <a:t>,…,a</a:t>
            </a:r>
            <a:r>
              <a:rPr lang="en-US" altLang="zh-CN" sz="1600" baseline="-25000" dirty="0"/>
              <a:t>m</a:t>
            </a:r>
            <a:r>
              <a:rPr lang="en-US" altLang="zh-CN" sz="1600" dirty="0"/>
              <a:t>},</a:t>
            </a:r>
            <a:r>
              <a:rPr lang="zh-CN" altLang="zh-CN" sz="1600" dirty="0"/>
              <a:t>为一个待分类项，而每个</a:t>
            </a:r>
            <a:r>
              <a:rPr lang="en-US" altLang="zh-CN" sz="1600" dirty="0"/>
              <a:t>a</a:t>
            </a:r>
            <a:r>
              <a:rPr lang="zh-CN" altLang="zh-CN" sz="1600" dirty="0"/>
              <a:t>为</a:t>
            </a:r>
            <a:r>
              <a:rPr lang="en-US" altLang="zh-CN" sz="1600" dirty="0"/>
              <a:t>x</a:t>
            </a:r>
            <a:r>
              <a:rPr lang="zh-CN" altLang="zh-CN" sz="1600" dirty="0"/>
              <a:t>的一个特征属性。</a:t>
            </a:r>
            <a:endParaRPr lang="en-US" altLang="zh-CN" sz="1600" dirty="0"/>
          </a:p>
          <a:p>
            <a:endParaRPr lang="en-US" altLang="zh-CN" sz="1600" dirty="0"/>
          </a:p>
          <a:p>
            <a:r>
              <a:rPr lang="en-US" altLang="zh-CN" sz="1600" dirty="0"/>
              <a:t>    </a:t>
            </a:r>
            <a:r>
              <a:rPr lang="zh-CN" altLang="zh-CN" sz="1600" dirty="0"/>
              <a:t>（</a:t>
            </a:r>
            <a:r>
              <a:rPr lang="en-US" altLang="zh-CN" sz="1600" dirty="0"/>
              <a:t>2</a:t>
            </a:r>
            <a:r>
              <a:rPr lang="zh-CN" altLang="zh-CN" sz="1600" dirty="0"/>
              <a:t>）有类别集合</a:t>
            </a:r>
            <a:r>
              <a:rPr lang="en-US" altLang="zh-CN" sz="1600" dirty="0"/>
              <a:t>C={y</a:t>
            </a:r>
            <a:r>
              <a:rPr lang="en-US" altLang="zh-CN" sz="1600" baseline="-25000" dirty="0"/>
              <a:t>1</a:t>
            </a:r>
            <a:r>
              <a:rPr lang="en-US" altLang="zh-CN" sz="1600" dirty="0"/>
              <a:t>,y</a:t>
            </a:r>
            <a:r>
              <a:rPr lang="en-US" altLang="zh-CN" sz="1600" baseline="-25000" dirty="0"/>
              <a:t>2</a:t>
            </a:r>
            <a:r>
              <a:rPr lang="en-US" altLang="zh-CN" sz="1600" dirty="0"/>
              <a:t>,…,</a:t>
            </a:r>
            <a:r>
              <a:rPr lang="en-US" altLang="zh-CN" sz="1600" dirty="0" err="1"/>
              <a:t>y</a:t>
            </a:r>
            <a:r>
              <a:rPr lang="en-US" altLang="zh-CN" sz="1600" baseline="-25000" dirty="0" err="1"/>
              <a:t>n</a:t>
            </a:r>
            <a:r>
              <a:rPr lang="en-US" altLang="zh-CN" sz="1600" dirty="0"/>
              <a:t>}</a:t>
            </a:r>
            <a:r>
              <a:rPr lang="zh-CN" altLang="en-US" sz="1600" dirty="0"/>
              <a:t>。</a:t>
            </a:r>
            <a:endParaRPr lang="en-US" altLang="zh-CN" sz="1600" dirty="0"/>
          </a:p>
          <a:p>
            <a:endParaRPr lang="en-US" altLang="zh-CN" sz="1600" dirty="0"/>
          </a:p>
          <a:p>
            <a:r>
              <a:rPr lang="en-US" altLang="zh-CN" sz="1600" dirty="0"/>
              <a:t>    </a:t>
            </a:r>
            <a:r>
              <a:rPr lang="zh-CN" altLang="zh-CN" sz="1600" dirty="0"/>
              <a:t>（</a:t>
            </a:r>
            <a:r>
              <a:rPr lang="en-US" altLang="zh-CN" sz="1600" dirty="0"/>
              <a:t>3</a:t>
            </a:r>
            <a:r>
              <a:rPr lang="zh-CN" altLang="zh-CN" sz="1600" dirty="0"/>
              <a:t>）计算</a:t>
            </a:r>
            <a:r>
              <a:rPr lang="en-US" altLang="zh-CN" sz="1600" dirty="0"/>
              <a:t>P(y</a:t>
            </a:r>
            <a:r>
              <a:rPr lang="en-US" altLang="zh-CN" sz="1600" baseline="-25000" dirty="0"/>
              <a:t>1</a:t>
            </a:r>
            <a:r>
              <a:rPr lang="en-US" altLang="zh-CN" sz="1600" dirty="0"/>
              <a:t>|x),P(y</a:t>
            </a:r>
            <a:r>
              <a:rPr lang="en-US" altLang="zh-CN" sz="1600" baseline="-25000" dirty="0"/>
              <a:t>2</a:t>
            </a:r>
            <a:r>
              <a:rPr lang="en-US" altLang="zh-CN" sz="1600" dirty="0"/>
              <a:t>|x),…,P(</a:t>
            </a:r>
            <a:r>
              <a:rPr lang="en-US" altLang="zh-CN" sz="1600" dirty="0" err="1"/>
              <a:t>y</a:t>
            </a:r>
            <a:r>
              <a:rPr lang="en-US" altLang="zh-CN" sz="1600" baseline="-25000" dirty="0" err="1"/>
              <a:t>n</a:t>
            </a:r>
            <a:r>
              <a:rPr lang="en-US" altLang="zh-CN" sz="1600" dirty="0" err="1"/>
              <a:t>|x</a:t>
            </a:r>
            <a:r>
              <a:rPr lang="en-US" altLang="zh-CN" sz="1600" dirty="0"/>
              <a:t>)</a:t>
            </a:r>
            <a:r>
              <a:rPr lang="zh-CN" altLang="en-US" sz="1600" dirty="0"/>
              <a:t>。</a:t>
            </a:r>
            <a:endParaRPr lang="en-US" altLang="zh-CN" sz="1600" dirty="0"/>
          </a:p>
          <a:p>
            <a:endParaRPr lang="en-US" altLang="zh-CN" sz="1600" dirty="0"/>
          </a:p>
          <a:p>
            <a:r>
              <a:rPr lang="en-US" altLang="zh-CN" sz="1600" dirty="0"/>
              <a:t>    </a:t>
            </a:r>
            <a:r>
              <a:rPr lang="zh-CN" altLang="zh-CN" sz="1600" dirty="0"/>
              <a:t>（</a:t>
            </a:r>
            <a:r>
              <a:rPr lang="en-US" altLang="zh-CN" sz="1600" dirty="0"/>
              <a:t>4</a:t>
            </a:r>
            <a:r>
              <a:rPr lang="zh-CN" altLang="zh-CN" sz="1600" dirty="0"/>
              <a:t>）如果</a:t>
            </a:r>
            <a:r>
              <a:rPr lang="en-US" altLang="zh-CN" sz="1600" dirty="0"/>
              <a:t>P(</a:t>
            </a:r>
            <a:r>
              <a:rPr lang="en-US" altLang="zh-CN" sz="1600" dirty="0" err="1"/>
              <a:t>y</a:t>
            </a:r>
            <a:r>
              <a:rPr lang="en-US" altLang="zh-CN" sz="1600" baseline="-25000" dirty="0" err="1"/>
              <a:t>k</a:t>
            </a:r>
            <a:r>
              <a:rPr lang="en-US" altLang="zh-CN" sz="1600" dirty="0" err="1"/>
              <a:t>|x</a:t>
            </a:r>
            <a:r>
              <a:rPr lang="en-US" altLang="zh-CN" sz="1600" dirty="0"/>
              <a:t>)=max{P(y</a:t>
            </a:r>
            <a:r>
              <a:rPr lang="en-US" altLang="zh-CN" sz="1600" baseline="-25000" dirty="0"/>
              <a:t>1</a:t>
            </a:r>
            <a:r>
              <a:rPr lang="en-US" altLang="zh-CN" sz="1600" dirty="0"/>
              <a:t>|x),P(y</a:t>
            </a:r>
            <a:r>
              <a:rPr lang="en-US" altLang="zh-CN" sz="1600" baseline="-25000" dirty="0"/>
              <a:t>2</a:t>
            </a:r>
            <a:r>
              <a:rPr lang="en-US" altLang="zh-CN" sz="1600" dirty="0"/>
              <a:t>|x),…,P(</a:t>
            </a:r>
            <a:r>
              <a:rPr lang="en-US" altLang="zh-CN" sz="1600" dirty="0" err="1"/>
              <a:t>y</a:t>
            </a:r>
            <a:r>
              <a:rPr lang="en-US" altLang="zh-CN" sz="1600" baseline="-25000" dirty="0" err="1"/>
              <a:t>n</a:t>
            </a:r>
            <a:r>
              <a:rPr lang="en-US" altLang="zh-CN" sz="1600" dirty="0" err="1"/>
              <a:t>|x</a:t>
            </a:r>
            <a:r>
              <a:rPr lang="en-US" altLang="zh-CN" sz="1600" dirty="0"/>
              <a:t>)},</a:t>
            </a:r>
            <a:r>
              <a:rPr lang="zh-CN" altLang="en-US" sz="1600" dirty="0"/>
              <a:t>则</a:t>
            </a:r>
            <a:r>
              <a:rPr lang="en-US" altLang="zh-CN" sz="1600" dirty="0"/>
              <a:t>x</a:t>
            </a:r>
            <a:r>
              <a:rPr lang="el-GR" altLang="zh-CN" sz="1600" dirty="0"/>
              <a:t>ϵ</a:t>
            </a:r>
            <a:r>
              <a:rPr lang="en-US" altLang="zh-CN" sz="1600" dirty="0" err="1"/>
              <a:t>y</a:t>
            </a:r>
            <a:r>
              <a:rPr lang="en-US" altLang="zh-CN" sz="1600" baseline="-25000" dirty="0" err="1"/>
              <a:t>k</a:t>
            </a:r>
            <a:r>
              <a:rPr lang="zh-CN" altLang="en-US" sz="1600" dirty="0"/>
              <a:t>。</a:t>
            </a:r>
            <a:endParaRPr lang="en-US" altLang="zh-CN" sz="1600" dirty="0"/>
          </a:p>
        </p:txBody>
      </p:sp>
      <p:pic>
        <p:nvPicPr>
          <p:cNvPr id="9" name="27 Imagen"/>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11"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ES" sz="1200" b="1" dirty="0">
                <a:solidFill>
                  <a:schemeClr val="bg1">
                    <a:lumMod val="50000"/>
                  </a:schemeClr>
                </a:solidFill>
                <a:latin typeface="+mn-lt"/>
              </a:rPr>
              <a:t>56</a:t>
            </a:r>
            <a:endParaRPr lang="en-US" altLang="es-ES" sz="1200" b="1" dirty="0">
              <a:solidFill>
                <a:schemeClr val="bg1">
                  <a:lumMod val="50000"/>
                </a:schemeClr>
              </a:solidFill>
              <a:latin typeface="+mn-lt"/>
            </a:endParaRPr>
          </a:p>
        </p:txBody>
      </p:sp>
      <p:pic>
        <p:nvPicPr>
          <p:cNvPr id="12" name="Imagen 27">
            <a:hlinkClick r:id="" action="ppaction://hlinkshowjump?jump=next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Imagen 28">
            <a:hlinkClick r:id="" action="ppaction://hlinkshowjump?jump=previous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fld>
            <a:endParaRPr lang="zh-CN" altLang="en-US" dirty="0"/>
          </a:p>
        </p:txBody>
      </p:sp>
      <p:grpSp>
        <p:nvGrpSpPr>
          <p:cNvPr id="15" name="组合 14"/>
          <p:cNvGrpSpPr/>
          <p:nvPr/>
        </p:nvGrpSpPr>
        <p:grpSpPr>
          <a:xfrm>
            <a:off x="-3387" y="-2439"/>
            <a:ext cx="9149172" cy="716845"/>
            <a:chOff x="-3387" y="190175"/>
            <a:chExt cx="9149172" cy="524649"/>
          </a:xfrm>
        </p:grpSpPr>
        <p:sp>
          <p:nvSpPr>
            <p:cNvPr id="16" name="任意多边形 15"/>
            <p:cNvSpPr/>
            <p:nvPr/>
          </p:nvSpPr>
          <p:spPr>
            <a:xfrm>
              <a:off x="6231369" y="214741"/>
              <a:ext cx="2914416" cy="499443"/>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7" name="任意多边形 16"/>
            <p:cNvSpPr/>
            <p:nvPr/>
          </p:nvSpPr>
          <p:spPr>
            <a:xfrm>
              <a:off x="1" y="190175"/>
              <a:ext cx="9143999" cy="506058"/>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8" name="任意多边形 17"/>
            <p:cNvSpPr/>
            <p:nvPr/>
          </p:nvSpPr>
          <p:spPr>
            <a:xfrm>
              <a:off x="-3387" y="190815"/>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19" name="文本框 6"/>
          <p:cNvSpPr txBox="1"/>
          <p:nvPr/>
        </p:nvSpPr>
        <p:spPr>
          <a:xfrm>
            <a:off x="607500" y="177284"/>
            <a:ext cx="2096728" cy="323165"/>
          </a:xfrm>
          <a:prstGeom prst="rect">
            <a:avLst/>
          </a:prstGeom>
          <a:noFill/>
        </p:spPr>
        <p:txBody>
          <a:bodyPr wrap="none" lIns="0" tIns="0" rIns="0" bIns="0" rtlCol="0">
            <a:spAutoFit/>
          </a:bodyPr>
          <a:lstStyle/>
          <a:p>
            <a:r>
              <a:rPr lang="en-US" altLang="zh-CN" sz="2100" b="1" spc="225" dirty="0">
                <a:solidFill>
                  <a:prstClr val="white"/>
                </a:solidFill>
              </a:rPr>
              <a:t>3.3 </a:t>
            </a:r>
            <a:r>
              <a:rPr lang="zh-CN" altLang="en-US" sz="2100" b="1" spc="225" dirty="0">
                <a:solidFill>
                  <a:prstClr val="white"/>
                </a:solidFill>
              </a:rPr>
              <a:t>贝叶斯分类</a:t>
            </a:r>
            <a:endParaRPr lang="zh-CN" altLang="en-US" sz="2100" b="1" spc="225" dirty="0">
              <a:solidFill>
                <a:prstClr val="white"/>
              </a:solidFill>
            </a:endParaRPr>
          </a:p>
        </p:txBody>
      </p:sp>
      <p:sp>
        <p:nvSpPr>
          <p:cNvPr id="20" name="Freeform 142"/>
          <p:cNvSpPr>
            <a:spLocks noEditPoints="1"/>
          </p:cNvSpPr>
          <p:nvPr/>
        </p:nvSpPr>
        <p:spPr bwMode="auto">
          <a:xfrm>
            <a:off x="126487" y="216716"/>
            <a:ext cx="382471" cy="244300"/>
          </a:xfrm>
          <a:custGeom>
            <a:avLst/>
            <a:gdLst>
              <a:gd name="T0" fmla="*/ 108 w 128"/>
              <a:gd name="T1" fmla="*/ 26 h 88"/>
              <a:gd name="T2" fmla="*/ 75 w 128"/>
              <a:gd name="T3" fmla="*/ 0 h 88"/>
              <a:gd name="T4" fmla="*/ 46 w 128"/>
              <a:gd name="T5" fmla="*/ 15 h 88"/>
              <a:gd name="T6" fmla="*/ 34 w 128"/>
              <a:gd name="T7" fmla="*/ 11 h 88"/>
              <a:gd name="T8" fmla="*/ 15 w 128"/>
              <a:gd name="T9" fmla="*/ 30 h 88"/>
              <a:gd name="T10" fmla="*/ 16 w 128"/>
              <a:gd name="T11" fmla="*/ 35 h 88"/>
              <a:gd name="T12" fmla="*/ 0 w 128"/>
              <a:gd name="T13" fmla="*/ 61 h 88"/>
              <a:gd name="T14" fmla="*/ 27 w 128"/>
              <a:gd name="T15" fmla="*/ 88 h 88"/>
              <a:gd name="T16" fmla="*/ 96 w 128"/>
              <a:gd name="T17" fmla="*/ 88 h 88"/>
              <a:gd name="T18" fmla="*/ 128 w 128"/>
              <a:gd name="T19" fmla="*/ 56 h 88"/>
              <a:gd name="T20" fmla="*/ 108 w 128"/>
              <a:gd name="T21" fmla="*/ 26 h 88"/>
              <a:gd name="T22" fmla="*/ 44 w 128"/>
              <a:gd name="T23" fmla="*/ 50 h 88"/>
              <a:gd name="T24" fmla="*/ 66 w 128"/>
              <a:gd name="T25" fmla="*/ 28 h 88"/>
              <a:gd name="T26" fmla="*/ 80 w 128"/>
              <a:gd name="T27" fmla="*/ 32 h 88"/>
              <a:gd name="T28" fmla="*/ 84 w 128"/>
              <a:gd name="T29" fmla="*/ 28 h 88"/>
              <a:gd name="T30" fmla="*/ 84 w 128"/>
              <a:gd name="T31" fmla="*/ 42 h 88"/>
              <a:gd name="T32" fmla="*/ 70 w 128"/>
              <a:gd name="T33" fmla="*/ 42 h 88"/>
              <a:gd name="T34" fmla="*/ 75 w 128"/>
              <a:gd name="T35" fmla="*/ 37 h 88"/>
              <a:gd name="T36" fmla="*/ 72 w 128"/>
              <a:gd name="T37" fmla="*/ 36 h 88"/>
              <a:gd name="T38" fmla="*/ 66 w 128"/>
              <a:gd name="T39" fmla="*/ 35 h 88"/>
              <a:gd name="T40" fmla="*/ 60 w 128"/>
              <a:gd name="T41" fmla="*/ 36 h 88"/>
              <a:gd name="T42" fmla="*/ 55 w 128"/>
              <a:gd name="T43" fmla="*/ 39 h 88"/>
              <a:gd name="T44" fmla="*/ 52 w 128"/>
              <a:gd name="T45" fmla="*/ 44 h 88"/>
              <a:gd name="T46" fmla="*/ 51 w 128"/>
              <a:gd name="T47" fmla="*/ 50 h 88"/>
              <a:gd name="T48" fmla="*/ 51 w 128"/>
              <a:gd name="T49" fmla="*/ 54 h 88"/>
              <a:gd name="T50" fmla="*/ 44 w 128"/>
              <a:gd name="T51" fmla="*/ 54 h 88"/>
              <a:gd name="T52" fmla="*/ 44 w 128"/>
              <a:gd name="T53" fmla="*/ 50 h 88"/>
              <a:gd name="T54" fmla="*/ 66 w 128"/>
              <a:gd name="T55" fmla="*/ 73 h 88"/>
              <a:gd name="T56" fmla="*/ 53 w 128"/>
              <a:gd name="T57" fmla="*/ 68 h 88"/>
              <a:gd name="T58" fmla="*/ 49 w 128"/>
              <a:gd name="T59" fmla="*/ 73 h 88"/>
              <a:gd name="T60" fmla="*/ 49 w 128"/>
              <a:gd name="T61" fmla="*/ 59 h 88"/>
              <a:gd name="T62" fmla="*/ 62 w 128"/>
              <a:gd name="T63" fmla="*/ 59 h 88"/>
              <a:gd name="T64" fmla="*/ 58 w 128"/>
              <a:gd name="T65" fmla="*/ 64 h 88"/>
              <a:gd name="T66" fmla="*/ 60 w 128"/>
              <a:gd name="T67" fmla="*/ 65 h 88"/>
              <a:gd name="T68" fmla="*/ 66 w 128"/>
              <a:gd name="T69" fmla="*/ 66 h 88"/>
              <a:gd name="T70" fmla="*/ 72 w 128"/>
              <a:gd name="T71" fmla="*/ 65 h 88"/>
              <a:gd name="T72" fmla="*/ 77 w 128"/>
              <a:gd name="T73" fmla="*/ 61 h 88"/>
              <a:gd name="T74" fmla="*/ 81 w 128"/>
              <a:gd name="T75" fmla="*/ 57 h 88"/>
              <a:gd name="T76" fmla="*/ 82 w 128"/>
              <a:gd name="T77" fmla="*/ 50 h 88"/>
              <a:gd name="T78" fmla="*/ 81 w 128"/>
              <a:gd name="T79" fmla="*/ 47 h 88"/>
              <a:gd name="T80" fmla="*/ 89 w 128"/>
              <a:gd name="T81" fmla="*/ 47 h 88"/>
              <a:gd name="T82" fmla="*/ 89 w 128"/>
              <a:gd name="T83" fmla="*/ 50 h 88"/>
              <a:gd name="T84" fmla="*/ 66 w 128"/>
              <a:gd name="T85"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88">
                <a:moveTo>
                  <a:pt x="108" y="26"/>
                </a:moveTo>
                <a:cubicBezTo>
                  <a:pt x="104" y="11"/>
                  <a:pt x="91" y="0"/>
                  <a:pt x="75" y="0"/>
                </a:cubicBezTo>
                <a:cubicBezTo>
                  <a:pt x="63" y="0"/>
                  <a:pt x="52" y="6"/>
                  <a:pt x="46" y="15"/>
                </a:cubicBezTo>
                <a:cubicBezTo>
                  <a:pt x="43" y="13"/>
                  <a:pt x="38" y="11"/>
                  <a:pt x="34" y="11"/>
                </a:cubicBezTo>
                <a:cubicBezTo>
                  <a:pt x="24" y="11"/>
                  <a:pt x="15" y="20"/>
                  <a:pt x="15" y="30"/>
                </a:cubicBezTo>
                <a:cubicBezTo>
                  <a:pt x="15" y="32"/>
                  <a:pt x="16" y="34"/>
                  <a:pt x="16" y="35"/>
                </a:cubicBezTo>
                <a:cubicBezTo>
                  <a:pt x="7" y="40"/>
                  <a:pt x="0" y="49"/>
                  <a:pt x="0" y="61"/>
                </a:cubicBezTo>
                <a:cubicBezTo>
                  <a:pt x="0" y="76"/>
                  <a:pt x="12" y="88"/>
                  <a:pt x="27" y="88"/>
                </a:cubicBezTo>
                <a:cubicBezTo>
                  <a:pt x="96" y="88"/>
                  <a:pt x="96" y="88"/>
                  <a:pt x="96" y="88"/>
                </a:cubicBezTo>
                <a:cubicBezTo>
                  <a:pt x="114" y="88"/>
                  <a:pt x="128" y="74"/>
                  <a:pt x="128" y="56"/>
                </a:cubicBezTo>
                <a:cubicBezTo>
                  <a:pt x="128" y="42"/>
                  <a:pt x="120" y="31"/>
                  <a:pt x="108" y="26"/>
                </a:cubicBezTo>
                <a:close/>
                <a:moveTo>
                  <a:pt x="44" y="50"/>
                </a:moveTo>
                <a:cubicBezTo>
                  <a:pt x="44" y="38"/>
                  <a:pt x="54" y="28"/>
                  <a:pt x="66" y="28"/>
                </a:cubicBezTo>
                <a:cubicBezTo>
                  <a:pt x="71" y="28"/>
                  <a:pt x="76" y="30"/>
                  <a:pt x="80" y="32"/>
                </a:cubicBezTo>
                <a:cubicBezTo>
                  <a:pt x="84" y="28"/>
                  <a:pt x="84" y="28"/>
                  <a:pt x="84" y="28"/>
                </a:cubicBezTo>
                <a:cubicBezTo>
                  <a:pt x="84" y="42"/>
                  <a:pt x="84" y="42"/>
                  <a:pt x="84" y="42"/>
                </a:cubicBezTo>
                <a:cubicBezTo>
                  <a:pt x="70" y="42"/>
                  <a:pt x="70" y="42"/>
                  <a:pt x="70" y="42"/>
                </a:cubicBezTo>
                <a:cubicBezTo>
                  <a:pt x="75" y="37"/>
                  <a:pt x="75" y="37"/>
                  <a:pt x="75" y="37"/>
                </a:cubicBezTo>
                <a:cubicBezTo>
                  <a:pt x="74" y="37"/>
                  <a:pt x="73" y="36"/>
                  <a:pt x="72" y="36"/>
                </a:cubicBezTo>
                <a:cubicBezTo>
                  <a:pt x="70" y="35"/>
                  <a:pt x="68" y="35"/>
                  <a:pt x="66" y="35"/>
                </a:cubicBezTo>
                <a:cubicBezTo>
                  <a:pt x="64" y="35"/>
                  <a:pt x="62" y="35"/>
                  <a:pt x="60" y="36"/>
                </a:cubicBezTo>
                <a:cubicBezTo>
                  <a:pt x="58" y="37"/>
                  <a:pt x="57" y="38"/>
                  <a:pt x="55" y="39"/>
                </a:cubicBezTo>
                <a:cubicBezTo>
                  <a:pt x="54" y="41"/>
                  <a:pt x="53" y="43"/>
                  <a:pt x="52" y="44"/>
                </a:cubicBezTo>
                <a:cubicBezTo>
                  <a:pt x="51" y="46"/>
                  <a:pt x="51" y="48"/>
                  <a:pt x="51" y="50"/>
                </a:cubicBezTo>
                <a:cubicBezTo>
                  <a:pt x="51" y="52"/>
                  <a:pt x="51" y="53"/>
                  <a:pt x="51" y="54"/>
                </a:cubicBezTo>
                <a:cubicBezTo>
                  <a:pt x="44" y="54"/>
                  <a:pt x="44" y="54"/>
                  <a:pt x="44" y="54"/>
                </a:cubicBezTo>
                <a:cubicBezTo>
                  <a:pt x="44" y="53"/>
                  <a:pt x="44" y="52"/>
                  <a:pt x="44" y="50"/>
                </a:cubicBezTo>
                <a:close/>
                <a:moveTo>
                  <a:pt x="66" y="73"/>
                </a:moveTo>
                <a:cubicBezTo>
                  <a:pt x="61" y="73"/>
                  <a:pt x="57" y="71"/>
                  <a:pt x="53" y="68"/>
                </a:cubicBezTo>
                <a:cubicBezTo>
                  <a:pt x="49" y="73"/>
                  <a:pt x="49" y="73"/>
                  <a:pt x="49" y="73"/>
                </a:cubicBezTo>
                <a:cubicBezTo>
                  <a:pt x="49" y="59"/>
                  <a:pt x="49" y="59"/>
                  <a:pt x="49" y="59"/>
                </a:cubicBezTo>
                <a:cubicBezTo>
                  <a:pt x="62" y="59"/>
                  <a:pt x="62" y="59"/>
                  <a:pt x="62" y="59"/>
                </a:cubicBezTo>
                <a:cubicBezTo>
                  <a:pt x="58" y="64"/>
                  <a:pt x="58" y="64"/>
                  <a:pt x="58" y="64"/>
                </a:cubicBezTo>
                <a:cubicBezTo>
                  <a:pt x="59" y="64"/>
                  <a:pt x="59" y="64"/>
                  <a:pt x="60" y="65"/>
                </a:cubicBezTo>
                <a:cubicBezTo>
                  <a:pt x="62" y="66"/>
                  <a:pt x="64" y="66"/>
                  <a:pt x="66" y="66"/>
                </a:cubicBezTo>
                <a:cubicBezTo>
                  <a:pt x="68" y="66"/>
                  <a:pt x="70" y="66"/>
                  <a:pt x="72" y="65"/>
                </a:cubicBezTo>
                <a:cubicBezTo>
                  <a:pt x="74" y="64"/>
                  <a:pt x="76" y="63"/>
                  <a:pt x="77" y="61"/>
                </a:cubicBezTo>
                <a:cubicBezTo>
                  <a:pt x="79" y="60"/>
                  <a:pt x="80" y="58"/>
                  <a:pt x="81" y="57"/>
                </a:cubicBezTo>
                <a:cubicBezTo>
                  <a:pt x="82" y="55"/>
                  <a:pt x="82" y="53"/>
                  <a:pt x="82" y="50"/>
                </a:cubicBezTo>
                <a:cubicBezTo>
                  <a:pt x="82" y="49"/>
                  <a:pt x="82" y="48"/>
                  <a:pt x="81" y="47"/>
                </a:cubicBezTo>
                <a:cubicBezTo>
                  <a:pt x="89" y="47"/>
                  <a:pt x="89" y="47"/>
                  <a:pt x="89" y="47"/>
                </a:cubicBezTo>
                <a:cubicBezTo>
                  <a:pt x="89" y="48"/>
                  <a:pt x="89" y="49"/>
                  <a:pt x="89" y="50"/>
                </a:cubicBezTo>
                <a:cubicBezTo>
                  <a:pt x="89" y="63"/>
                  <a:pt x="79" y="73"/>
                  <a:pt x="66" y="7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2"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3"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4"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5"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6"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7"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8"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9"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1"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2"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5"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6"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7"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8"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9"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0"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1"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2"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3"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4"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5"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6"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0"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1"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2"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3"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4"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5"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6"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7"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8"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9"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0"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1"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2"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3"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4"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5"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8"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9"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0" name="文本框 27"/>
          <p:cNvSpPr txBox="1"/>
          <p:nvPr/>
        </p:nvSpPr>
        <p:spPr>
          <a:xfrm>
            <a:off x="6630203" y="234392"/>
            <a:ext cx="1101584" cy="300082"/>
          </a:xfrm>
          <a:prstGeom prst="rect">
            <a:avLst/>
          </a:prstGeom>
          <a:noFill/>
        </p:spPr>
        <p:txBody>
          <a:bodyPr wrap="none" rtlCol="0">
            <a:spAutoFit/>
          </a:bodyPr>
          <a:lstStyle/>
          <a:p>
            <a:r>
              <a:rPr lang="zh-CN" altLang="en-US" sz="1350" dirty="0">
                <a:solidFill>
                  <a:prstClr val="white"/>
                </a:solidFill>
              </a:rPr>
              <a:t>第三章 分类</a:t>
            </a:r>
            <a:endParaRPr lang="zh-CN" altLang="en-US" sz="1350" dirty="0">
              <a:solidFill>
                <a:prstClr val="white"/>
              </a:solidFill>
            </a:endParaRPr>
          </a:p>
        </p:txBody>
      </p:sp>
      <p:sp>
        <p:nvSpPr>
          <p:cNvPr id="7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4"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6" name="矩形 75"/>
          <p:cNvSpPr/>
          <p:nvPr/>
        </p:nvSpPr>
        <p:spPr>
          <a:xfrm>
            <a:off x="300921" y="1018958"/>
            <a:ext cx="3608680" cy="369332"/>
          </a:xfrm>
          <a:prstGeom prst="rect">
            <a:avLst/>
          </a:prstGeom>
        </p:spPr>
        <p:txBody>
          <a:bodyPr wrap="none">
            <a:spAutoFit/>
          </a:bodyPr>
          <a:lstStyle/>
          <a:p>
            <a:r>
              <a:rPr lang="en-US" altLang="zh-CN" dirty="0"/>
              <a:t>3.3.3  </a:t>
            </a:r>
            <a:r>
              <a:rPr lang="zh-CN" altLang="zh-CN" dirty="0"/>
              <a:t>朴素贝叶斯分类原理与流程</a:t>
            </a:r>
            <a:endParaRPr lang="zh-CN" altLang="en-US" dirty="0"/>
          </a:p>
        </p:txBody>
      </p:sp>
      <p:sp>
        <p:nvSpPr>
          <p:cNvPr id="6" name="矩形 5"/>
          <p:cNvSpPr/>
          <p:nvPr/>
        </p:nvSpPr>
        <p:spPr>
          <a:xfrm>
            <a:off x="-4558" y="6123213"/>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2308F32-F09A-4344-B65D-3757FEAF56BD}" type="slidenum">
              <a:rPr lang="zh-CN" altLang="en-US" smtClean="0"/>
            </a:fld>
            <a:endParaRPr lang="zh-CN" altLang="en-US"/>
          </a:p>
        </p:txBody>
      </p:sp>
      <p:sp>
        <p:nvSpPr>
          <p:cNvPr id="3"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4"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5"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6" name="矩形 5"/>
          <p:cNvSpPr/>
          <p:nvPr/>
        </p:nvSpPr>
        <p:spPr>
          <a:xfrm>
            <a:off x="0" y="6669360"/>
            <a:ext cx="9144000" cy="18864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矩形 7"/>
          <p:cNvSpPr/>
          <p:nvPr/>
        </p:nvSpPr>
        <p:spPr>
          <a:xfrm>
            <a:off x="600024" y="1137777"/>
            <a:ext cx="7915326" cy="1076325"/>
          </a:xfrm>
          <a:prstGeom prst="rect">
            <a:avLst/>
          </a:prstGeom>
        </p:spPr>
        <p:txBody>
          <a:bodyPr wrap="square">
            <a:spAutoFit/>
          </a:bodyPr>
          <a:lstStyle/>
          <a:p>
            <a:r>
              <a:rPr lang="en-US" altLang="zh-CN" sz="1600" dirty="0"/>
              <a:t>    </a:t>
            </a:r>
            <a:r>
              <a:rPr lang="zh-CN" altLang="en-US" sz="1600" dirty="0"/>
              <a:t>如何计算上述第三步中的条件概率</a:t>
            </a:r>
            <a:r>
              <a:rPr lang="en-US" altLang="zh-CN" sz="1600" dirty="0">
                <a:sym typeface="+mn-ea"/>
              </a:rPr>
              <a:t>P(y</a:t>
            </a:r>
            <a:r>
              <a:rPr lang="en-US" altLang="zh-CN" sz="1600" baseline="-25000" dirty="0">
                <a:sym typeface="+mn-ea"/>
              </a:rPr>
              <a:t>1</a:t>
            </a:r>
            <a:r>
              <a:rPr lang="en-US" altLang="zh-CN" sz="1600" dirty="0">
                <a:sym typeface="+mn-ea"/>
              </a:rPr>
              <a:t>|x),P(y</a:t>
            </a:r>
            <a:r>
              <a:rPr lang="en-US" altLang="zh-CN" sz="1600" baseline="-25000" dirty="0">
                <a:sym typeface="+mn-ea"/>
              </a:rPr>
              <a:t>2</a:t>
            </a:r>
            <a:r>
              <a:rPr lang="en-US" altLang="zh-CN" sz="1600" dirty="0">
                <a:sym typeface="+mn-ea"/>
              </a:rPr>
              <a:t>|x),…,P(</a:t>
            </a:r>
            <a:r>
              <a:rPr lang="en-US" altLang="zh-CN" sz="1600" dirty="0" err="1">
                <a:sym typeface="+mn-ea"/>
              </a:rPr>
              <a:t>y</a:t>
            </a:r>
            <a:r>
              <a:rPr lang="en-US" altLang="zh-CN" sz="1600" baseline="-25000" dirty="0" err="1">
                <a:sym typeface="+mn-ea"/>
              </a:rPr>
              <a:t>n</a:t>
            </a:r>
            <a:r>
              <a:rPr lang="en-US" altLang="zh-CN" sz="1600" dirty="0" err="1">
                <a:sym typeface="+mn-ea"/>
              </a:rPr>
              <a:t>|x</a:t>
            </a:r>
            <a:r>
              <a:rPr lang="en-US" altLang="zh-CN" sz="1600" dirty="0">
                <a:sym typeface="+mn-ea"/>
              </a:rPr>
              <a:t>)</a:t>
            </a:r>
            <a:r>
              <a:rPr lang="zh-CN" altLang="en-US" sz="1600" dirty="0"/>
              <a:t>？</a:t>
            </a:r>
            <a:endParaRPr lang="zh-CN" altLang="en-US" sz="1600" dirty="0"/>
          </a:p>
          <a:p>
            <a:endParaRPr lang="zh-CN" altLang="zh-CN" sz="1600" dirty="0"/>
          </a:p>
          <a:p>
            <a:endParaRPr lang="zh-CN" altLang="zh-CN" sz="1600" dirty="0"/>
          </a:p>
          <a:p>
            <a:endParaRPr lang="zh-CN" altLang="zh-CN" sz="1600" dirty="0"/>
          </a:p>
        </p:txBody>
      </p:sp>
      <p:pic>
        <p:nvPicPr>
          <p:cNvPr id="9" name="27 Imagen"/>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11"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ES" sz="1200" b="1" dirty="0">
                <a:solidFill>
                  <a:schemeClr val="bg1">
                    <a:lumMod val="50000"/>
                  </a:schemeClr>
                </a:solidFill>
                <a:latin typeface="+mn-lt"/>
              </a:rPr>
              <a:t>56</a:t>
            </a:r>
            <a:endParaRPr lang="en-US" altLang="es-ES" sz="1200" b="1" dirty="0">
              <a:solidFill>
                <a:schemeClr val="bg1">
                  <a:lumMod val="50000"/>
                </a:schemeClr>
              </a:solidFill>
              <a:latin typeface="+mn-lt"/>
            </a:endParaRPr>
          </a:p>
        </p:txBody>
      </p:sp>
      <p:pic>
        <p:nvPicPr>
          <p:cNvPr id="12" name="Imagen 27">
            <a:hlinkClick r:id="" action="ppaction://hlinkshowjump?jump=next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Imagen 28">
            <a:hlinkClick r:id="" action="ppaction://hlinkshowjump?jump=previous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fld>
            <a:endParaRPr lang="zh-CN" altLang="en-US" dirty="0"/>
          </a:p>
        </p:txBody>
      </p:sp>
      <p:grpSp>
        <p:nvGrpSpPr>
          <p:cNvPr id="15" name="组合 14"/>
          <p:cNvGrpSpPr/>
          <p:nvPr/>
        </p:nvGrpSpPr>
        <p:grpSpPr>
          <a:xfrm>
            <a:off x="-3387" y="-2439"/>
            <a:ext cx="9149172" cy="716845"/>
            <a:chOff x="-3387" y="190175"/>
            <a:chExt cx="9149172" cy="524649"/>
          </a:xfrm>
        </p:grpSpPr>
        <p:sp>
          <p:nvSpPr>
            <p:cNvPr id="16" name="任意多边形 15"/>
            <p:cNvSpPr/>
            <p:nvPr/>
          </p:nvSpPr>
          <p:spPr>
            <a:xfrm>
              <a:off x="6231369" y="214741"/>
              <a:ext cx="2914416" cy="499443"/>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7" name="任意多边形 16"/>
            <p:cNvSpPr/>
            <p:nvPr/>
          </p:nvSpPr>
          <p:spPr>
            <a:xfrm>
              <a:off x="1" y="190175"/>
              <a:ext cx="9143999" cy="506058"/>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8" name="任意多边形 17"/>
            <p:cNvSpPr/>
            <p:nvPr/>
          </p:nvSpPr>
          <p:spPr>
            <a:xfrm>
              <a:off x="-3387" y="190815"/>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19" name="文本框 6"/>
          <p:cNvSpPr txBox="1"/>
          <p:nvPr/>
        </p:nvSpPr>
        <p:spPr>
          <a:xfrm>
            <a:off x="607500" y="177284"/>
            <a:ext cx="2096728" cy="323165"/>
          </a:xfrm>
          <a:prstGeom prst="rect">
            <a:avLst/>
          </a:prstGeom>
          <a:noFill/>
        </p:spPr>
        <p:txBody>
          <a:bodyPr wrap="none" lIns="0" tIns="0" rIns="0" bIns="0" rtlCol="0">
            <a:spAutoFit/>
          </a:bodyPr>
          <a:lstStyle/>
          <a:p>
            <a:r>
              <a:rPr lang="en-US" altLang="zh-CN" sz="2100" b="1" spc="225" dirty="0">
                <a:solidFill>
                  <a:prstClr val="white"/>
                </a:solidFill>
              </a:rPr>
              <a:t>3.3 </a:t>
            </a:r>
            <a:r>
              <a:rPr lang="zh-CN" altLang="en-US" sz="2100" b="1" spc="225" dirty="0">
                <a:solidFill>
                  <a:prstClr val="white"/>
                </a:solidFill>
              </a:rPr>
              <a:t>贝叶斯分类</a:t>
            </a:r>
            <a:endParaRPr lang="zh-CN" altLang="en-US" sz="2100" b="1" spc="225" dirty="0">
              <a:solidFill>
                <a:prstClr val="white"/>
              </a:solidFill>
            </a:endParaRPr>
          </a:p>
        </p:txBody>
      </p:sp>
      <p:sp>
        <p:nvSpPr>
          <p:cNvPr id="20" name="Freeform 142"/>
          <p:cNvSpPr>
            <a:spLocks noEditPoints="1"/>
          </p:cNvSpPr>
          <p:nvPr/>
        </p:nvSpPr>
        <p:spPr bwMode="auto">
          <a:xfrm>
            <a:off x="126487" y="216716"/>
            <a:ext cx="382471" cy="244300"/>
          </a:xfrm>
          <a:custGeom>
            <a:avLst/>
            <a:gdLst>
              <a:gd name="T0" fmla="*/ 108 w 128"/>
              <a:gd name="T1" fmla="*/ 26 h 88"/>
              <a:gd name="T2" fmla="*/ 75 w 128"/>
              <a:gd name="T3" fmla="*/ 0 h 88"/>
              <a:gd name="T4" fmla="*/ 46 w 128"/>
              <a:gd name="T5" fmla="*/ 15 h 88"/>
              <a:gd name="T6" fmla="*/ 34 w 128"/>
              <a:gd name="T7" fmla="*/ 11 h 88"/>
              <a:gd name="T8" fmla="*/ 15 w 128"/>
              <a:gd name="T9" fmla="*/ 30 h 88"/>
              <a:gd name="T10" fmla="*/ 16 w 128"/>
              <a:gd name="T11" fmla="*/ 35 h 88"/>
              <a:gd name="T12" fmla="*/ 0 w 128"/>
              <a:gd name="T13" fmla="*/ 61 h 88"/>
              <a:gd name="T14" fmla="*/ 27 w 128"/>
              <a:gd name="T15" fmla="*/ 88 h 88"/>
              <a:gd name="T16" fmla="*/ 96 w 128"/>
              <a:gd name="T17" fmla="*/ 88 h 88"/>
              <a:gd name="T18" fmla="*/ 128 w 128"/>
              <a:gd name="T19" fmla="*/ 56 h 88"/>
              <a:gd name="T20" fmla="*/ 108 w 128"/>
              <a:gd name="T21" fmla="*/ 26 h 88"/>
              <a:gd name="T22" fmla="*/ 44 w 128"/>
              <a:gd name="T23" fmla="*/ 50 h 88"/>
              <a:gd name="T24" fmla="*/ 66 w 128"/>
              <a:gd name="T25" fmla="*/ 28 h 88"/>
              <a:gd name="T26" fmla="*/ 80 w 128"/>
              <a:gd name="T27" fmla="*/ 32 h 88"/>
              <a:gd name="T28" fmla="*/ 84 w 128"/>
              <a:gd name="T29" fmla="*/ 28 h 88"/>
              <a:gd name="T30" fmla="*/ 84 w 128"/>
              <a:gd name="T31" fmla="*/ 42 h 88"/>
              <a:gd name="T32" fmla="*/ 70 w 128"/>
              <a:gd name="T33" fmla="*/ 42 h 88"/>
              <a:gd name="T34" fmla="*/ 75 w 128"/>
              <a:gd name="T35" fmla="*/ 37 h 88"/>
              <a:gd name="T36" fmla="*/ 72 w 128"/>
              <a:gd name="T37" fmla="*/ 36 h 88"/>
              <a:gd name="T38" fmla="*/ 66 w 128"/>
              <a:gd name="T39" fmla="*/ 35 h 88"/>
              <a:gd name="T40" fmla="*/ 60 w 128"/>
              <a:gd name="T41" fmla="*/ 36 h 88"/>
              <a:gd name="T42" fmla="*/ 55 w 128"/>
              <a:gd name="T43" fmla="*/ 39 h 88"/>
              <a:gd name="T44" fmla="*/ 52 w 128"/>
              <a:gd name="T45" fmla="*/ 44 h 88"/>
              <a:gd name="T46" fmla="*/ 51 w 128"/>
              <a:gd name="T47" fmla="*/ 50 h 88"/>
              <a:gd name="T48" fmla="*/ 51 w 128"/>
              <a:gd name="T49" fmla="*/ 54 h 88"/>
              <a:gd name="T50" fmla="*/ 44 w 128"/>
              <a:gd name="T51" fmla="*/ 54 h 88"/>
              <a:gd name="T52" fmla="*/ 44 w 128"/>
              <a:gd name="T53" fmla="*/ 50 h 88"/>
              <a:gd name="T54" fmla="*/ 66 w 128"/>
              <a:gd name="T55" fmla="*/ 73 h 88"/>
              <a:gd name="T56" fmla="*/ 53 w 128"/>
              <a:gd name="T57" fmla="*/ 68 h 88"/>
              <a:gd name="T58" fmla="*/ 49 w 128"/>
              <a:gd name="T59" fmla="*/ 73 h 88"/>
              <a:gd name="T60" fmla="*/ 49 w 128"/>
              <a:gd name="T61" fmla="*/ 59 h 88"/>
              <a:gd name="T62" fmla="*/ 62 w 128"/>
              <a:gd name="T63" fmla="*/ 59 h 88"/>
              <a:gd name="T64" fmla="*/ 58 w 128"/>
              <a:gd name="T65" fmla="*/ 64 h 88"/>
              <a:gd name="T66" fmla="*/ 60 w 128"/>
              <a:gd name="T67" fmla="*/ 65 h 88"/>
              <a:gd name="T68" fmla="*/ 66 w 128"/>
              <a:gd name="T69" fmla="*/ 66 h 88"/>
              <a:gd name="T70" fmla="*/ 72 w 128"/>
              <a:gd name="T71" fmla="*/ 65 h 88"/>
              <a:gd name="T72" fmla="*/ 77 w 128"/>
              <a:gd name="T73" fmla="*/ 61 h 88"/>
              <a:gd name="T74" fmla="*/ 81 w 128"/>
              <a:gd name="T75" fmla="*/ 57 h 88"/>
              <a:gd name="T76" fmla="*/ 82 w 128"/>
              <a:gd name="T77" fmla="*/ 50 h 88"/>
              <a:gd name="T78" fmla="*/ 81 w 128"/>
              <a:gd name="T79" fmla="*/ 47 h 88"/>
              <a:gd name="T80" fmla="*/ 89 w 128"/>
              <a:gd name="T81" fmla="*/ 47 h 88"/>
              <a:gd name="T82" fmla="*/ 89 w 128"/>
              <a:gd name="T83" fmla="*/ 50 h 88"/>
              <a:gd name="T84" fmla="*/ 66 w 128"/>
              <a:gd name="T85"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88">
                <a:moveTo>
                  <a:pt x="108" y="26"/>
                </a:moveTo>
                <a:cubicBezTo>
                  <a:pt x="104" y="11"/>
                  <a:pt x="91" y="0"/>
                  <a:pt x="75" y="0"/>
                </a:cubicBezTo>
                <a:cubicBezTo>
                  <a:pt x="63" y="0"/>
                  <a:pt x="52" y="6"/>
                  <a:pt x="46" y="15"/>
                </a:cubicBezTo>
                <a:cubicBezTo>
                  <a:pt x="43" y="13"/>
                  <a:pt x="38" y="11"/>
                  <a:pt x="34" y="11"/>
                </a:cubicBezTo>
                <a:cubicBezTo>
                  <a:pt x="24" y="11"/>
                  <a:pt x="15" y="20"/>
                  <a:pt x="15" y="30"/>
                </a:cubicBezTo>
                <a:cubicBezTo>
                  <a:pt x="15" y="32"/>
                  <a:pt x="16" y="34"/>
                  <a:pt x="16" y="35"/>
                </a:cubicBezTo>
                <a:cubicBezTo>
                  <a:pt x="7" y="40"/>
                  <a:pt x="0" y="49"/>
                  <a:pt x="0" y="61"/>
                </a:cubicBezTo>
                <a:cubicBezTo>
                  <a:pt x="0" y="76"/>
                  <a:pt x="12" y="88"/>
                  <a:pt x="27" y="88"/>
                </a:cubicBezTo>
                <a:cubicBezTo>
                  <a:pt x="96" y="88"/>
                  <a:pt x="96" y="88"/>
                  <a:pt x="96" y="88"/>
                </a:cubicBezTo>
                <a:cubicBezTo>
                  <a:pt x="114" y="88"/>
                  <a:pt x="128" y="74"/>
                  <a:pt x="128" y="56"/>
                </a:cubicBezTo>
                <a:cubicBezTo>
                  <a:pt x="128" y="42"/>
                  <a:pt x="120" y="31"/>
                  <a:pt x="108" y="26"/>
                </a:cubicBezTo>
                <a:close/>
                <a:moveTo>
                  <a:pt x="44" y="50"/>
                </a:moveTo>
                <a:cubicBezTo>
                  <a:pt x="44" y="38"/>
                  <a:pt x="54" y="28"/>
                  <a:pt x="66" y="28"/>
                </a:cubicBezTo>
                <a:cubicBezTo>
                  <a:pt x="71" y="28"/>
                  <a:pt x="76" y="30"/>
                  <a:pt x="80" y="32"/>
                </a:cubicBezTo>
                <a:cubicBezTo>
                  <a:pt x="84" y="28"/>
                  <a:pt x="84" y="28"/>
                  <a:pt x="84" y="28"/>
                </a:cubicBezTo>
                <a:cubicBezTo>
                  <a:pt x="84" y="42"/>
                  <a:pt x="84" y="42"/>
                  <a:pt x="84" y="42"/>
                </a:cubicBezTo>
                <a:cubicBezTo>
                  <a:pt x="70" y="42"/>
                  <a:pt x="70" y="42"/>
                  <a:pt x="70" y="42"/>
                </a:cubicBezTo>
                <a:cubicBezTo>
                  <a:pt x="75" y="37"/>
                  <a:pt x="75" y="37"/>
                  <a:pt x="75" y="37"/>
                </a:cubicBezTo>
                <a:cubicBezTo>
                  <a:pt x="74" y="37"/>
                  <a:pt x="73" y="36"/>
                  <a:pt x="72" y="36"/>
                </a:cubicBezTo>
                <a:cubicBezTo>
                  <a:pt x="70" y="35"/>
                  <a:pt x="68" y="35"/>
                  <a:pt x="66" y="35"/>
                </a:cubicBezTo>
                <a:cubicBezTo>
                  <a:pt x="64" y="35"/>
                  <a:pt x="62" y="35"/>
                  <a:pt x="60" y="36"/>
                </a:cubicBezTo>
                <a:cubicBezTo>
                  <a:pt x="58" y="37"/>
                  <a:pt x="57" y="38"/>
                  <a:pt x="55" y="39"/>
                </a:cubicBezTo>
                <a:cubicBezTo>
                  <a:pt x="54" y="41"/>
                  <a:pt x="53" y="43"/>
                  <a:pt x="52" y="44"/>
                </a:cubicBezTo>
                <a:cubicBezTo>
                  <a:pt x="51" y="46"/>
                  <a:pt x="51" y="48"/>
                  <a:pt x="51" y="50"/>
                </a:cubicBezTo>
                <a:cubicBezTo>
                  <a:pt x="51" y="52"/>
                  <a:pt x="51" y="53"/>
                  <a:pt x="51" y="54"/>
                </a:cubicBezTo>
                <a:cubicBezTo>
                  <a:pt x="44" y="54"/>
                  <a:pt x="44" y="54"/>
                  <a:pt x="44" y="54"/>
                </a:cubicBezTo>
                <a:cubicBezTo>
                  <a:pt x="44" y="53"/>
                  <a:pt x="44" y="52"/>
                  <a:pt x="44" y="50"/>
                </a:cubicBezTo>
                <a:close/>
                <a:moveTo>
                  <a:pt x="66" y="73"/>
                </a:moveTo>
                <a:cubicBezTo>
                  <a:pt x="61" y="73"/>
                  <a:pt x="57" y="71"/>
                  <a:pt x="53" y="68"/>
                </a:cubicBezTo>
                <a:cubicBezTo>
                  <a:pt x="49" y="73"/>
                  <a:pt x="49" y="73"/>
                  <a:pt x="49" y="73"/>
                </a:cubicBezTo>
                <a:cubicBezTo>
                  <a:pt x="49" y="59"/>
                  <a:pt x="49" y="59"/>
                  <a:pt x="49" y="59"/>
                </a:cubicBezTo>
                <a:cubicBezTo>
                  <a:pt x="62" y="59"/>
                  <a:pt x="62" y="59"/>
                  <a:pt x="62" y="59"/>
                </a:cubicBezTo>
                <a:cubicBezTo>
                  <a:pt x="58" y="64"/>
                  <a:pt x="58" y="64"/>
                  <a:pt x="58" y="64"/>
                </a:cubicBezTo>
                <a:cubicBezTo>
                  <a:pt x="59" y="64"/>
                  <a:pt x="59" y="64"/>
                  <a:pt x="60" y="65"/>
                </a:cubicBezTo>
                <a:cubicBezTo>
                  <a:pt x="62" y="66"/>
                  <a:pt x="64" y="66"/>
                  <a:pt x="66" y="66"/>
                </a:cubicBezTo>
                <a:cubicBezTo>
                  <a:pt x="68" y="66"/>
                  <a:pt x="70" y="66"/>
                  <a:pt x="72" y="65"/>
                </a:cubicBezTo>
                <a:cubicBezTo>
                  <a:pt x="74" y="64"/>
                  <a:pt x="76" y="63"/>
                  <a:pt x="77" y="61"/>
                </a:cubicBezTo>
                <a:cubicBezTo>
                  <a:pt x="79" y="60"/>
                  <a:pt x="80" y="58"/>
                  <a:pt x="81" y="57"/>
                </a:cubicBezTo>
                <a:cubicBezTo>
                  <a:pt x="82" y="55"/>
                  <a:pt x="82" y="53"/>
                  <a:pt x="82" y="50"/>
                </a:cubicBezTo>
                <a:cubicBezTo>
                  <a:pt x="82" y="49"/>
                  <a:pt x="82" y="48"/>
                  <a:pt x="81" y="47"/>
                </a:cubicBezTo>
                <a:cubicBezTo>
                  <a:pt x="89" y="47"/>
                  <a:pt x="89" y="47"/>
                  <a:pt x="89" y="47"/>
                </a:cubicBezTo>
                <a:cubicBezTo>
                  <a:pt x="89" y="48"/>
                  <a:pt x="89" y="49"/>
                  <a:pt x="89" y="50"/>
                </a:cubicBezTo>
                <a:cubicBezTo>
                  <a:pt x="89" y="63"/>
                  <a:pt x="79" y="73"/>
                  <a:pt x="66" y="7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2"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3"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4"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5"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6"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7"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8"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9"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1"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2"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5"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6"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7"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8"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9"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0"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1"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2"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3"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4"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5"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6"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0"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1"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2"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3"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4"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5"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6"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7"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8"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9"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0"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1"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2"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3"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4"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5"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8"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9"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0" name="文本框 27"/>
          <p:cNvSpPr txBox="1"/>
          <p:nvPr/>
        </p:nvSpPr>
        <p:spPr>
          <a:xfrm>
            <a:off x="6630203" y="234392"/>
            <a:ext cx="1101584" cy="300082"/>
          </a:xfrm>
          <a:prstGeom prst="rect">
            <a:avLst/>
          </a:prstGeom>
          <a:noFill/>
        </p:spPr>
        <p:txBody>
          <a:bodyPr wrap="none" rtlCol="0">
            <a:spAutoFit/>
          </a:bodyPr>
          <a:lstStyle/>
          <a:p>
            <a:r>
              <a:rPr lang="zh-CN" altLang="en-US" sz="1350" dirty="0">
                <a:solidFill>
                  <a:prstClr val="white"/>
                </a:solidFill>
              </a:rPr>
              <a:t>第三章 分类</a:t>
            </a:r>
            <a:endParaRPr lang="zh-CN" altLang="en-US" sz="1350" dirty="0">
              <a:solidFill>
                <a:prstClr val="white"/>
              </a:solidFill>
            </a:endParaRPr>
          </a:p>
        </p:txBody>
      </p:sp>
      <p:sp>
        <p:nvSpPr>
          <p:cNvPr id="7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2"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矩形 6"/>
          <p:cNvSpPr/>
          <p:nvPr/>
        </p:nvSpPr>
        <p:spPr>
          <a:xfrm>
            <a:off x="-4558" y="6123213"/>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pic>
        <p:nvPicPr>
          <p:cNvPr id="100" name="图片 99"/>
          <p:cNvPicPr/>
          <p:nvPr/>
        </p:nvPicPr>
        <p:blipFill>
          <a:blip r:embed="rId3"/>
          <a:stretch>
            <a:fillRect/>
          </a:stretch>
        </p:blipFill>
        <p:spPr>
          <a:xfrm>
            <a:off x="95250" y="1626870"/>
            <a:ext cx="9013190" cy="3228975"/>
          </a:xfrm>
          <a:prstGeom prst="rect">
            <a:avLst/>
          </a:prstGeom>
          <a:noFill/>
          <a:ln w="9525">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2308F32-F09A-4344-B65D-3757FEAF56BD}" type="slidenum">
              <a:rPr lang="zh-CN" altLang="en-US" smtClean="0"/>
            </a:fld>
            <a:endParaRPr lang="zh-CN" altLang="en-US"/>
          </a:p>
        </p:txBody>
      </p:sp>
      <p:sp>
        <p:nvSpPr>
          <p:cNvPr id="3"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4"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5"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6" name="矩形 5"/>
          <p:cNvSpPr/>
          <p:nvPr/>
        </p:nvSpPr>
        <p:spPr>
          <a:xfrm>
            <a:off x="0" y="6669360"/>
            <a:ext cx="9144000" cy="18864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矩形 7"/>
          <p:cNvSpPr/>
          <p:nvPr/>
        </p:nvSpPr>
        <p:spPr>
          <a:xfrm>
            <a:off x="600024" y="853297"/>
            <a:ext cx="7915326" cy="4031873"/>
          </a:xfrm>
          <a:prstGeom prst="rect">
            <a:avLst/>
          </a:prstGeom>
        </p:spPr>
        <p:txBody>
          <a:bodyPr wrap="square">
            <a:spAutoFit/>
          </a:bodyPr>
          <a:lstStyle/>
          <a:p>
            <a:r>
              <a:rPr lang="en-US" altLang="zh-CN" sz="1600" dirty="0"/>
              <a:t>    2.</a:t>
            </a:r>
            <a:r>
              <a:rPr lang="zh-CN" altLang="zh-CN" sz="1600" dirty="0"/>
              <a:t>朴素贝叶斯分类流程</a:t>
            </a:r>
            <a:endParaRPr lang="en-US" altLang="zh-CN" sz="1600" dirty="0"/>
          </a:p>
          <a:p>
            <a:endParaRPr lang="en-US" altLang="zh-CN" sz="1600" dirty="0"/>
          </a:p>
          <a:p>
            <a:r>
              <a:rPr lang="en-US" altLang="zh-CN" sz="1600" dirty="0"/>
              <a:t>    </a:t>
            </a:r>
            <a:r>
              <a:rPr lang="zh-CN" altLang="zh-CN" sz="1600" dirty="0"/>
              <a:t>整个朴素贝叶斯分类可分为三个阶段：</a:t>
            </a:r>
            <a:endParaRPr lang="en-US" altLang="zh-CN" sz="1600" dirty="0"/>
          </a:p>
          <a:p>
            <a:endParaRPr lang="en-US" altLang="zh-CN" sz="1600" dirty="0"/>
          </a:p>
          <a:p>
            <a:r>
              <a:rPr lang="en-US" altLang="zh-CN" sz="1600" dirty="0"/>
              <a:t>    </a:t>
            </a:r>
            <a:r>
              <a:rPr lang="zh-CN" altLang="zh-CN" sz="1600" dirty="0"/>
              <a:t>第一阶段是准备工作阶段，这个阶段的任务是为朴素贝叶斯分类做必要的准备，主要工作是根据具体情况确定特征属性，并对每个特征属性进行适当划分，然后由人工对一部分待分类项进行分类，形成训练样本集合。</a:t>
            </a:r>
            <a:endParaRPr lang="en-US" altLang="zh-CN" sz="1600" dirty="0"/>
          </a:p>
          <a:p>
            <a:endParaRPr lang="en-US" altLang="zh-CN" sz="1600" dirty="0"/>
          </a:p>
          <a:p>
            <a:r>
              <a:rPr lang="en-US" altLang="zh-CN" sz="1600" dirty="0"/>
              <a:t>    </a:t>
            </a:r>
            <a:r>
              <a:rPr lang="zh-CN" altLang="zh-CN" sz="1600" dirty="0"/>
              <a:t>第二阶段是分类器训练阶段，这个阶段的任务就是生成分类器，主要工作是计算每个类别在训练样本中的出现频率及每个特征属性划分对每个类别的条件概率估计，并将结果进行记录。</a:t>
            </a:r>
            <a:endParaRPr lang="en-US" altLang="zh-CN" sz="1600" dirty="0"/>
          </a:p>
          <a:p>
            <a:endParaRPr lang="en-US" altLang="zh-CN" sz="1600" dirty="0"/>
          </a:p>
          <a:p>
            <a:r>
              <a:rPr lang="en-US" altLang="zh-CN" sz="1600" dirty="0"/>
              <a:t>    </a:t>
            </a:r>
            <a:r>
              <a:rPr lang="zh-CN" altLang="zh-CN" sz="1600" dirty="0"/>
              <a:t>第三阶段是应用阶段。</a:t>
            </a:r>
            <a:endParaRPr lang="en-US" altLang="zh-CN" sz="1600" dirty="0"/>
          </a:p>
          <a:p>
            <a:r>
              <a:rPr lang="en-US" altLang="zh-CN" sz="1600" dirty="0"/>
              <a:t>    </a:t>
            </a:r>
            <a:r>
              <a:rPr lang="zh-CN" altLang="zh-CN" sz="1600" dirty="0"/>
              <a:t>这个阶段的任务是使用分类器对分类项进行分类，其输入是分类器和待分类项，输出是待分类项与类别的映射关系。</a:t>
            </a:r>
            <a:endParaRPr lang="en-US" altLang="zh-CN" sz="1600" dirty="0"/>
          </a:p>
          <a:p>
            <a:endParaRPr lang="zh-CN" altLang="zh-CN" sz="1600" dirty="0"/>
          </a:p>
        </p:txBody>
      </p:sp>
      <p:pic>
        <p:nvPicPr>
          <p:cNvPr id="9" name="27 Imagen"/>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11"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ES" sz="1200" b="1" dirty="0">
                <a:solidFill>
                  <a:schemeClr val="bg1">
                    <a:lumMod val="50000"/>
                  </a:schemeClr>
                </a:solidFill>
                <a:latin typeface="+mn-lt"/>
              </a:rPr>
              <a:t>56</a:t>
            </a:r>
            <a:endParaRPr lang="en-US" altLang="es-ES" sz="1200" b="1" dirty="0">
              <a:solidFill>
                <a:schemeClr val="bg1">
                  <a:lumMod val="50000"/>
                </a:schemeClr>
              </a:solidFill>
              <a:latin typeface="+mn-lt"/>
            </a:endParaRPr>
          </a:p>
        </p:txBody>
      </p:sp>
      <p:pic>
        <p:nvPicPr>
          <p:cNvPr id="12" name="Imagen 27">
            <a:hlinkClick r:id="" action="ppaction://hlinkshowjump?jump=next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Imagen 28">
            <a:hlinkClick r:id="" action="ppaction://hlinkshowjump?jump=previous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fld>
            <a:endParaRPr lang="zh-CN" altLang="en-US" dirty="0"/>
          </a:p>
        </p:txBody>
      </p:sp>
      <p:grpSp>
        <p:nvGrpSpPr>
          <p:cNvPr id="15" name="组合 14"/>
          <p:cNvGrpSpPr/>
          <p:nvPr/>
        </p:nvGrpSpPr>
        <p:grpSpPr>
          <a:xfrm>
            <a:off x="-3387" y="-2439"/>
            <a:ext cx="9149172" cy="716845"/>
            <a:chOff x="-3387" y="190175"/>
            <a:chExt cx="9149172" cy="524649"/>
          </a:xfrm>
        </p:grpSpPr>
        <p:sp>
          <p:nvSpPr>
            <p:cNvPr id="16" name="任意多边形 15"/>
            <p:cNvSpPr/>
            <p:nvPr/>
          </p:nvSpPr>
          <p:spPr>
            <a:xfrm>
              <a:off x="6231369" y="214741"/>
              <a:ext cx="2914416" cy="499443"/>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7" name="任意多边形 16"/>
            <p:cNvSpPr/>
            <p:nvPr/>
          </p:nvSpPr>
          <p:spPr>
            <a:xfrm>
              <a:off x="1" y="190175"/>
              <a:ext cx="9143999" cy="506058"/>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8" name="任意多边形 17"/>
            <p:cNvSpPr/>
            <p:nvPr/>
          </p:nvSpPr>
          <p:spPr>
            <a:xfrm>
              <a:off x="-3387" y="190815"/>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19" name="文本框 6"/>
          <p:cNvSpPr txBox="1"/>
          <p:nvPr/>
        </p:nvSpPr>
        <p:spPr>
          <a:xfrm>
            <a:off x="607500" y="177284"/>
            <a:ext cx="2096728" cy="323165"/>
          </a:xfrm>
          <a:prstGeom prst="rect">
            <a:avLst/>
          </a:prstGeom>
          <a:noFill/>
        </p:spPr>
        <p:txBody>
          <a:bodyPr wrap="none" lIns="0" tIns="0" rIns="0" bIns="0" rtlCol="0">
            <a:spAutoFit/>
          </a:bodyPr>
          <a:lstStyle/>
          <a:p>
            <a:r>
              <a:rPr lang="en-US" altLang="zh-CN" sz="2100" b="1" spc="225" dirty="0">
                <a:solidFill>
                  <a:prstClr val="white"/>
                </a:solidFill>
              </a:rPr>
              <a:t>3.3 </a:t>
            </a:r>
            <a:r>
              <a:rPr lang="zh-CN" altLang="en-US" sz="2100" b="1" spc="225" dirty="0">
                <a:solidFill>
                  <a:prstClr val="white"/>
                </a:solidFill>
              </a:rPr>
              <a:t>贝叶斯分类</a:t>
            </a:r>
            <a:endParaRPr lang="zh-CN" altLang="en-US" sz="2100" b="1" spc="225" dirty="0">
              <a:solidFill>
                <a:prstClr val="white"/>
              </a:solidFill>
            </a:endParaRPr>
          </a:p>
        </p:txBody>
      </p:sp>
      <p:sp>
        <p:nvSpPr>
          <p:cNvPr id="20" name="Freeform 142"/>
          <p:cNvSpPr>
            <a:spLocks noEditPoints="1"/>
          </p:cNvSpPr>
          <p:nvPr/>
        </p:nvSpPr>
        <p:spPr bwMode="auto">
          <a:xfrm>
            <a:off x="126487" y="216716"/>
            <a:ext cx="382471" cy="244300"/>
          </a:xfrm>
          <a:custGeom>
            <a:avLst/>
            <a:gdLst>
              <a:gd name="T0" fmla="*/ 108 w 128"/>
              <a:gd name="T1" fmla="*/ 26 h 88"/>
              <a:gd name="T2" fmla="*/ 75 w 128"/>
              <a:gd name="T3" fmla="*/ 0 h 88"/>
              <a:gd name="T4" fmla="*/ 46 w 128"/>
              <a:gd name="T5" fmla="*/ 15 h 88"/>
              <a:gd name="T6" fmla="*/ 34 w 128"/>
              <a:gd name="T7" fmla="*/ 11 h 88"/>
              <a:gd name="T8" fmla="*/ 15 w 128"/>
              <a:gd name="T9" fmla="*/ 30 h 88"/>
              <a:gd name="T10" fmla="*/ 16 w 128"/>
              <a:gd name="T11" fmla="*/ 35 h 88"/>
              <a:gd name="T12" fmla="*/ 0 w 128"/>
              <a:gd name="T13" fmla="*/ 61 h 88"/>
              <a:gd name="T14" fmla="*/ 27 w 128"/>
              <a:gd name="T15" fmla="*/ 88 h 88"/>
              <a:gd name="T16" fmla="*/ 96 w 128"/>
              <a:gd name="T17" fmla="*/ 88 h 88"/>
              <a:gd name="T18" fmla="*/ 128 w 128"/>
              <a:gd name="T19" fmla="*/ 56 h 88"/>
              <a:gd name="T20" fmla="*/ 108 w 128"/>
              <a:gd name="T21" fmla="*/ 26 h 88"/>
              <a:gd name="T22" fmla="*/ 44 w 128"/>
              <a:gd name="T23" fmla="*/ 50 h 88"/>
              <a:gd name="T24" fmla="*/ 66 w 128"/>
              <a:gd name="T25" fmla="*/ 28 h 88"/>
              <a:gd name="T26" fmla="*/ 80 w 128"/>
              <a:gd name="T27" fmla="*/ 32 h 88"/>
              <a:gd name="T28" fmla="*/ 84 w 128"/>
              <a:gd name="T29" fmla="*/ 28 h 88"/>
              <a:gd name="T30" fmla="*/ 84 w 128"/>
              <a:gd name="T31" fmla="*/ 42 h 88"/>
              <a:gd name="T32" fmla="*/ 70 w 128"/>
              <a:gd name="T33" fmla="*/ 42 h 88"/>
              <a:gd name="T34" fmla="*/ 75 w 128"/>
              <a:gd name="T35" fmla="*/ 37 h 88"/>
              <a:gd name="T36" fmla="*/ 72 w 128"/>
              <a:gd name="T37" fmla="*/ 36 h 88"/>
              <a:gd name="T38" fmla="*/ 66 w 128"/>
              <a:gd name="T39" fmla="*/ 35 h 88"/>
              <a:gd name="T40" fmla="*/ 60 w 128"/>
              <a:gd name="T41" fmla="*/ 36 h 88"/>
              <a:gd name="T42" fmla="*/ 55 w 128"/>
              <a:gd name="T43" fmla="*/ 39 h 88"/>
              <a:gd name="T44" fmla="*/ 52 w 128"/>
              <a:gd name="T45" fmla="*/ 44 h 88"/>
              <a:gd name="T46" fmla="*/ 51 w 128"/>
              <a:gd name="T47" fmla="*/ 50 h 88"/>
              <a:gd name="T48" fmla="*/ 51 w 128"/>
              <a:gd name="T49" fmla="*/ 54 h 88"/>
              <a:gd name="T50" fmla="*/ 44 w 128"/>
              <a:gd name="T51" fmla="*/ 54 h 88"/>
              <a:gd name="T52" fmla="*/ 44 w 128"/>
              <a:gd name="T53" fmla="*/ 50 h 88"/>
              <a:gd name="T54" fmla="*/ 66 w 128"/>
              <a:gd name="T55" fmla="*/ 73 h 88"/>
              <a:gd name="T56" fmla="*/ 53 w 128"/>
              <a:gd name="T57" fmla="*/ 68 h 88"/>
              <a:gd name="T58" fmla="*/ 49 w 128"/>
              <a:gd name="T59" fmla="*/ 73 h 88"/>
              <a:gd name="T60" fmla="*/ 49 w 128"/>
              <a:gd name="T61" fmla="*/ 59 h 88"/>
              <a:gd name="T62" fmla="*/ 62 w 128"/>
              <a:gd name="T63" fmla="*/ 59 h 88"/>
              <a:gd name="T64" fmla="*/ 58 w 128"/>
              <a:gd name="T65" fmla="*/ 64 h 88"/>
              <a:gd name="T66" fmla="*/ 60 w 128"/>
              <a:gd name="T67" fmla="*/ 65 h 88"/>
              <a:gd name="T68" fmla="*/ 66 w 128"/>
              <a:gd name="T69" fmla="*/ 66 h 88"/>
              <a:gd name="T70" fmla="*/ 72 w 128"/>
              <a:gd name="T71" fmla="*/ 65 h 88"/>
              <a:gd name="T72" fmla="*/ 77 w 128"/>
              <a:gd name="T73" fmla="*/ 61 h 88"/>
              <a:gd name="T74" fmla="*/ 81 w 128"/>
              <a:gd name="T75" fmla="*/ 57 h 88"/>
              <a:gd name="T76" fmla="*/ 82 w 128"/>
              <a:gd name="T77" fmla="*/ 50 h 88"/>
              <a:gd name="T78" fmla="*/ 81 w 128"/>
              <a:gd name="T79" fmla="*/ 47 h 88"/>
              <a:gd name="T80" fmla="*/ 89 w 128"/>
              <a:gd name="T81" fmla="*/ 47 h 88"/>
              <a:gd name="T82" fmla="*/ 89 w 128"/>
              <a:gd name="T83" fmla="*/ 50 h 88"/>
              <a:gd name="T84" fmla="*/ 66 w 128"/>
              <a:gd name="T85"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88">
                <a:moveTo>
                  <a:pt x="108" y="26"/>
                </a:moveTo>
                <a:cubicBezTo>
                  <a:pt x="104" y="11"/>
                  <a:pt x="91" y="0"/>
                  <a:pt x="75" y="0"/>
                </a:cubicBezTo>
                <a:cubicBezTo>
                  <a:pt x="63" y="0"/>
                  <a:pt x="52" y="6"/>
                  <a:pt x="46" y="15"/>
                </a:cubicBezTo>
                <a:cubicBezTo>
                  <a:pt x="43" y="13"/>
                  <a:pt x="38" y="11"/>
                  <a:pt x="34" y="11"/>
                </a:cubicBezTo>
                <a:cubicBezTo>
                  <a:pt x="24" y="11"/>
                  <a:pt x="15" y="20"/>
                  <a:pt x="15" y="30"/>
                </a:cubicBezTo>
                <a:cubicBezTo>
                  <a:pt x="15" y="32"/>
                  <a:pt x="16" y="34"/>
                  <a:pt x="16" y="35"/>
                </a:cubicBezTo>
                <a:cubicBezTo>
                  <a:pt x="7" y="40"/>
                  <a:pt x="0" y="49"/>
                  <a:pt x="0" y="61"/>
                </a:cubicBezTo>
                <a:cubicBezTo>
                  <a:pt x="0" y="76"/>
                  <a:pt x="12" y="88"/>
                  <a:pt x="27" y="88"/>
                </a:cubicBezTo>
                <a:cubicBezTo>
                  <a:pt x="96" y="88"/>
                  <a:pt x="96" y="88"/>
                  <a:pt x="96" y="88"/>
                </a:cubicBezTo>
                <a:cubicBezTo>
                  <a:pt x="114" y="88"/>
                  <a:pt x="128" y="74"/>
                  <a:pt x="128" y="56"/>
                </a:cubicBezTo>
                <a:cubicBezTo>
                  <a:pt x="128" y="42"/>
                  <a:pt x="120" y="31"/>
                  <a:pt x="108" y="26"/>
                </a:cubicBezTo>
                <a:close/>
                <a:moveTo>
                  <a:pt x="44" y="50"/>
                </a:moveTo>
                <a:cubicBezTo>
                  <a:pt x="44" y="38"/>
                  <a:pt x="54" y="28"/>
                  <a:pt x="66" y="28"/>
                </a:cubicBezTo>
                <a:cubicBezTo>
                  <a:pt x="71" y="28"/>
                  <a:pt x="76" y="30"/>
                  <a:pt x="80" y="32"/>
                </a:cubicBezTo>
                <a:cubicBezTo>
                  <a:pt x="84" y="28"/>
                  <a:pt x="84" y="28"/>
                  <a:pt x="84" y="28"/>
                </a:cubicBezTo>
                <a:cubicBezTo>
                  <a:pt x="84" y="42"/>
                  <a:pt x="84" y="42"/>
                  <a:pt x="84" y="42"/>
                </a:cubicBezTo>
                <a:cubicBezTo>
                  <a:pt x="70" y="42"/>
                  <a:pt x="70" y="42"/>
                  <a:pt x="70" y="42"/>
                </a:cubicBezTo>
                <a:cubicBezTo>
                  <a:pt x="75" y="37"/>
                  <a:pt x="75" y="37"/>
                  <a:pt x="75" y="37"/>
                </a:cubicBezTo>
                <a:cubicBezTo>
                  <a:pt x="74" y="37"/>
                  <a:pt x="73" y="36"/>
                  <a:pt x="72" y="36"/>
                </a:cubicBezTo>
                <a:cubicBezTo>
                  <a:pt x="70" y="35"/>
                  <a:pt x="68" y="35"/>
                  <a:pt x="66" y="35"/>
                </a:cubicBezTo>
                <a:cubicBezTo>
                  <a:pt x="64" y="35"/>
                  <a:pt x="62" y="35"/>
                  <a:pt x="60" y="36"/>
                </a:cubicBezTo>
                <a:cubicBezTo>
                  <a:pt x="58" y="37"/>
                  <a:pt x="57" y="38"/>
                  <a:pt x="55" y="39"/>
                </a:cubicBezTo>
                <a:cubicBezTo>
                  <a:pt x="54" y="41"/>
                  <a:pt x="53" y="43"/>
                  <a:pt x="52" y="44"/>
                </a:cubicBezTo>
                <a:cubicBezTo>
                  <a:pt x="51" y="46"/>
                  <a:pt x="51" y="48"/>
                  <a:pt x="51" y="50"/>
                </a:cubicBezTo>
                <a:cubicBezTo>
                  <a:pt x="51" y="52"/>
                  <a:pt x="51" y="53"/>
                  <a:pt x="51" y="54"/>
                </a:cubicBezTo>
                <a:cubicBezTo>
                  <a:pt x="44" y="54"/>
                  <a:pt x="44" y="54"/>
                  <a:pt x="44" y="54"/>
                </a:cubicBezTo>
                <a:cubicBezTo>
                  <a:pt x="44" y="53"/>
                  <a:pt x="44" y="52"/>
                  <a:pt x="44" y="50"/>
                </a:cubicBezTo>
                <a:close/>
                <a:moveTo>
                  <a:pt x="66" y="73"/>
                </a:moveTo>
                <a:cubicBezTo>
                  <a:pt x="61" y="73"/>
                  <a:pt x="57" y="71"/>
                  <a:pt x="53" y="68"/>
                </a:cubicBezTo>
                <a:cubicBezTo>
                  <a:pt x="49" y="73"/>
                  <a:pt x="49" y="73"/>
                  <a:pt x="49" y="73"/>
                </a:cubicBezTo>
                <a:cubicBezTo>
                  <a:pt x="49" y="59"/>
                  <a:pt x="49" y="59"/>
                  <a:pt x="49" y="59"/>
                </a:cubicBezTo>
                <a:cubicBezTo>
                  <a:pt x="62" y="59"/>
                  <a:pt x="62" y="59"/>
                  <a:pt x="62" y="59"/>
                </a:cubicBezTo>
                <a:cubicBezTo>
                  <a:pt x="58" y="64"/>
                  <a:pt x="58" y="64"/>
                  <a:pt x="58" y="64"/>
                </a:cubicBezTo>
                <a:cubicBezTo>
                  <a:pt x="59" y="64"/>
                  <a:pt x="59" y="64"/>
                  <a:pt x="60" y="65"/>
                </a:cubicBezTo>
                <a:cubicBezTo>
                  <a:pt x="62" y="66"/>
                  <a:pt x="64" y="66"/>
                  <a:pt x="66" y="66"/>
                </a:cubicBezTo>
                <a:cubicBezTo>
                  <a:pt x="68" y="66"/>
                  <a:pt x="70" y="66"/>
                  <a:pt x="72" y="65"/>
                </a:cubicBezTo>
                <a:cubicBezTo>
                  <a:pt x="74" y="64"/>
                  <a:pt x="76" y="63"/>
                  <a:pt x="77" y="61"/>
                </a:cubicBezTo>
                <a:cubicBezTo>
                  <a:pt x="79" y="60"/>
                  <a:pt x="80" y="58"/>
                  <a:pt x="81" y="57"/>
                </a:cubicBezTo>
                <a:cubicBezTo>
                  <a:pt x="82" y="55"/>
                  <a:pt x="82" y="53"/>
                  <a:pt x="82" y="50"/>
                </a:cubicBezTo>
                <a:cubicBezTo>
                  <a:pt x="82" y="49"/>
                  <a:pt x="82" y="48"/>
                  <a:pt x="81" y="47"/>
                </a:cubicBezTo>
                <a:cubicBezTo>
                  <a:pt x="89" y="47"/>
                  <a:pt x="89" y="47"/>
                  <a:pt x="89" y="47"/>
                </a:cubicBezTo>
                <a:cubicBezTo>
                  <a:pt x="89" y="48"/>
                  <a:pt x="89" y="49"/>
                  <a:pt x="89" y="50"/>
                </a:cubicBezTo>
                <a:cubicBezTo>
                  <a:pt x="89" y="63"/>
                  <a:pt x="79" y="73"/>
                  <a:pt x="66" y="7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2"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3"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4"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5"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6"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7"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8"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9"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1"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2"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5"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6"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7"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8"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9"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0"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1"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2"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3"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4"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5"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6"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0"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1"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2"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3"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4"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5"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6"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7"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8"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9"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0"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1"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2"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3"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4"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5"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8"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9"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0" name="文本框 27"/>
          <p:cNvSpPr txBox="1"/>
          <p:nvPr/>
        </p:nvSpPr>
        <p:spPr>
          <a:xfrm>
            <a:off x="6630203" y="234392"/>
            <a:ext cx="1101584" cy="300082"/>
          </a:xfrm>
          <a:prstGeom prst="rect">
            <a:avLst/>
          </a:prstGeom>
          <a:noFill/>
        </p:spPr>
        <p:txBody>
          <a:bodyPr wrap="none" rtlCol="0">
            <a:spAutoFit/>
          </a:bodyPr>
          <a:lstStyle/>
          <a:p>
            <a:r>
              <a:rPr lang="zh-CN" altLang="en-US" sz="1350" dirty="0">
                <a:solidFill>
                  <a:prstClr val="white"/>
                </a:solidFill>
              </a:rPr>
              <a:t>第三章 分类</a:t>
            </a:r>
            <a:endParaRPr lang="zh-CN" altLang="en-US" sz="1350" dirty="0">
              <a:solidFill>
                <a:prstClr val="white"/>
              </a:solidFill>
            </a:endParaRPr>
          </a:p>
        </p:txBody>
      </p:sp>
      <p:sp>
        <p:nvSpPr>
          <p:cNvPr id="7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2"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矩形 6"/>
          <p:cNvSpPr/>
          <p:nvPr/>
        </p:nvSpPr>
        <p:spPr>
          <a:xfrm>
            <a:off x="-4558" y="6123213"/>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2308F32-F09A-4344-B65D-3757FEAF56BD}" type="slidenum">
              <a:rPr lang="zh-CN" altLang="en-US" smtClean="0"/>
            </a:fld>
            <a:endParaRPr lang="zh-CN" altLang="en-US"/>
          </a:p>
        </p:txBody>
      </p:sp>
      <p:sp>
        <p:nvSpPr>
          <p:cNvPr id="5"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6"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7"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8"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9" name="矩形 8"/>
          <p:cNvSpPr/>
          <p:nvPr/>
        </p:nvSpPr>
        <p:spPr>
          <a:xfrm>
            <a:off x="0" y="6669360"/>
            <a:ext cx="9144000" cy="18864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矩形 10"/>
          <p:cNvSpPr/>
          <p:nvPr/>
        </p:nvSpPr>
        <p:spPr>
          <a:xfrm>
            <a:off x="600024" y="905549"/>
            <a:ext cx="7915326" cy="338554"/>
          </a:xfrm>
          <a:prstGeom prst="rect">
            <a:avLst/>
          </a:prstGeom>
        </p:spPr>
        <p:txBody>
          <a:bodyPr wrap="square">
            <a:spAutoFit/>
          </a:bodyPr>
          <a:lstStyle/>
          <a:p>
            <a:r>
              <a:rPr lang="en-US" altLang="zh-CN" sz="1600" dirty="0"/>
              <a:t>    </a:t>
            </a:r>
            <a:r>
              <a:rPr lang="zh-CN" altLang="zh-CN" sz="1600" dirty="0"/>
              <a:t>朴素贝叶斯分类的流程图</a:t>
            </a:r>
            <a:r>
              <a:rPr lang="zh-CN" altLang="en-US" sz="1600" dirty="0"/>
              <a:t>如下图。</a:t>
            </a:r>
            <a:endParaRPr lang="zh-CN" altLang="zh-CN" sz="1600" dirty="0"/>
          </a:p>
        </p:txBody>
      </p:sp>
      <p:pic>
        <p:nvPicPr>
          <p:cNvPr id="12" name="27 Imagen"/>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14"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ES" sz="1200" b="1" dirty="0">
                <a:solidFill>
                  <a:schemeClr val="bg1">
                    <a:lumMod val="50000"/>
                  </a:schemeClr>
                </a:solidFill>
                <a:latin typeface="+mn-lt"/>
              </a:rPr>
              <a:t>56</a:t>
            </a:r>
            <a:endParaRPr lang="en-US" altLang="es-ES" sz="1200" b="1" dirty="0">
              <a:solidFill>
                <a:schemeClr val="bg1">
                  <a:lumMod val="50000"/>
                </a:schemeClr>
              </a:solidFill>
              <a:latin typeface="+mn-lt"/>
            </a:endParaRPr>
          </a:p>
        </p:txBody>
      </p:sp>
      <p:pic>
        <p:nvPicPr>
          <p:cNvPr id="15" name="Imagen 27">
            <a:hlinkClick r:id="" action="ppaction://hlinkshowjump?jump=next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Imagen 28">
            <a:hlinkClick r:id="" action="ppaction://hlinkshowjump?jump=previous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26</a:t>
            </a:r>
            <a:endParaRPr lang="zh-CN" altLang="en-US" dirty="0"/>
          </a:p>
        </p:txBody>
      </p:sp>
      <p:grpSp>
        <p:nvGrpSpPr>
          <p:cNvPr id="18" name="组合 17"/>
          <p:cNvGrpSpPr/>
          <p:nvPr/>
        </p:nvGrpSpPr>
        <p:grpSpPr>
          <a:xfrm>
            <a:off x="-3387" y="-2439"/>
            <a:ext cx="9149172" cy="716845"/>
            <a:chOff x="-3387" y="190175"/>
            <a:chExt cx="9149172" cy="524649"/>
          </a:xfrm>
        </p:grpSpPr>
        <p:sp>
          <p:nvSpPr>
            <p:cNvPr id="19" name="任意多边形 18"/>
            <p:cNvSpPr/>
            <p:nvPr/>
          </p:nvSpPr>
          <p:spPr>
            <a:xfrm>
              <a:off x="6231369" y="214741"/>
              <a:ext cx="2914416" cy="499443"/>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0" name="任意多边形 19"/>
            <p:cNvSpPr/>
            <p:nvPr/>
          </p:nvSpPr>
          <p:spPr>
            <a:xfrm>
              <a:off x="1" y="190175"/>
              <a:ext cx="9143999" cy="506058"/>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1" name="任意多边形 20"/>
            <p:cNvSpPr/>
            <p:nvPr/>
          </p:nvSpPr>
          <p:spPr>
            <a:xfrm>
              <a:off x="-3387" y="190815"/>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22" name="文本框 6"/>
          <p:cNvSpPr txBox="1"/>
          <p:nvPr/>
        </p:nvSpPr>
        <p:spPr>
          <a:xfrm>
            <a:off x="607500" y="177284"/>
            <a:ext cx="2096728" cy="323165"/>
          </a:xfrm>
          <a:prstGeom prst="rect">
            <a:avLst/>
          </a:prstGeom>
          <a:noFill/>
        </p:spPr>
        <p:txBody>
          <a:bodyPr wrap="none" lIns="0" tIns="0" rIns="0" bIns="0" rtlCol="0">
            <a:spAutoFit/>
          </a:bodyPr>
          <a:lstStyle/>
          <a:p>
            <a:r>
              <a:rPr lang="en-US" altLang="zh-CN" sz="2100" b="1" spc="225" dirty="0">
                <a:solidFill>
                  <a:prstClr val="white"/>
                </a:solidFill>
              </a:rPr>
              <a:t>3.3 </a:t>
            </a:r>
            <a:r>
              <a:rPr lang="zh-CN" altLang="en-US" sz="2100" b="1" spc="225" dirty="0">
                <a:solidFill>
                  <a:prstClr val="white"/>
                </a:solidFill>
              </a:rPr>
              <a:t>贝叶斯分类</a:t>
            </a:r>
            <a:endParaRPr lang="zh-CN" altLang="en-US" sz="2100" b="1" spc="225" dirty="0">
              <a:solidFill>
                <a:prstClr val="white"/>
              </a:solidFill>
            </a:endParaRPr>
          </a:p>
        </p:txBody>
      </p:sp>
      <p:sp>
        <p:nvSpPr>
          <p:cNvPr id="23" name="Freeform 142"/>
          <p:cNvSpPr>
            <a:spLocks noEditPoints="1"/>
          </p:cNvSpPr>
          <p:nvPr/>
        </p:nvSpPr>
        <p:spPr bwMode="auto">
          <a:xfrm>
            <a:off x="126487" y="216716"/>
            <a:ext cx="382471" cy="244300"/>
          </a:xfrm>
          <a:custGeom>
            <a:avLst/>
            <a:gdLst>
              <a:gd name="T0" fmla="*/ 108 w 128"/>
              <a:gd name="T1" fmla="*/ 26 h 88"/>
              <a:gd name="T2" fmla="*/ 75 w 128"/>
              <a:gd name="T3" fmla="*/ 0 h 88"/>
              <a:gd name="T4" fmla="*/ 46 w 128"/>
              <a:gd name="T5" fmla="*/ 15 h 88"/>
              <a:gd name="T6" fmla="*/ 34 w 128"/>
              <a:gd name="T7" fmla="*/ 11 h 88"/>
              <a:gd name="T8" fmla="*/ 15 w 128"/>
              <a:gd name="T9" fmla="*/ 30 h 88"/>
              <a:gd name="T10" fmla="*/ 16 w 128"/>
              <a:gd name="T11" fmla="*/ 35 h 88"/>
              <a:gd name="T12" fmla="*/ 0 w 128"/>
              <a:gd name="T13" fmla="*/ 61 h 88"/>
              <a:gd name="T14" fmla="*/ 27 w 128"/>
              <a:gd name="T15" fmla="*/ 88 h 88"/>
              <a:gd name="T16" fmla="*/ 96 w 128"/>
              <a:gd name="T17" fmla="*/ 88 h 88"/>
              <a:gd name="T18" fmla="*/ 128 w 128"/>
              <a:gd name="T19" fmla="*/ 56 h 88"/>
              <a:gd name="T20" fmla="*/ 108 w 128"/>
              <a:gd name="T21" fmla="*/ 26 h 88"/>
              <a:gd name="T22" fmla="*/ 44 w 128"/>
              <a:gd name="T23" fmla="*/ 50 h 88"/>
              <a:gd name="T24" fmla="*/ 66 w 128"/>
              <a:gd name="T25" fmla="*/ 28 h 88"/>
              <a:gd name="T26" fmla="*/ 80 w 128"/>
              <a:gd name="T27" fmla="*/ 32 h 88"/>
              <a:gd name="T28" fmla="*/ 84 w 128"/>
              <a:gd name="T29" fmla="*/ 28 h 88"/>
              <a:gd name="T30" fmla="*/ 84 w 128"/>
              <a:gd name="T31" fmla="*/ 42 h 88"/>
              <a:gd name="T32" fmla="*/ 70 w 128"/>
              <a:gd name="T33" fmla="*/ 42 h 88"/>
              <a:gd name="T34" fmla="*/ 75 w 128"/>
              <a:gd name="T35" fmla="*/ 37 h 88"/>
              <a:gd name="T36" fmla="*/ 72 w 128"/>
              <a:gd name="T37" fmla="*/ 36 h 88"/>
              <a:gd name="T38" fmla="*/ 66 w 128"/>
              <a:gd name="T39" fmla="*/ 35 h 88"/>
              <a:gd name="T40" fmla="*/ 60 w 128"/>
              <a:gd name="T41" fmla="*/ 36 h 88"/>
              <a:gd name="T42" fmla="*/ 55 w 128"/>
              <a:gd name="T43" fmla="*/ 39 h 88"/>
              <a:gd name="T44" fmla="*/ 52 w 128"/>
              <a:gd name="T45" fmla="*/ 44 h 88"/>
              <a:gd name="T46" fmla="*/ 51 w 128"/>
              <a:gd name="T47" fmla="*/ 50 h 88"/>
              <a:gd name="T48" fmla="*/ 51 w 128"/>
              <a:gd name="T49" fmla="*/ 54 h 88"/>
              <a:gd name="T50" fmla="*/ 44 w 128"/>
              <a:gd name="T51" fmla="*/ 54 h 88"/>
              <a:gd name="T52" fmla="*/ 44 w 128"/>
              <a:gd name="T53" fmla="*/ 50 h 88"/>
              <a:gd name="T54" fmla="*/ 66 w 128"/>
              <a:gd name="T55" fmla="*/ 73 h 88"/>
              <a:gd name="T56" fmla="*/ 53 w 128"/>
              <a:gd name="T57" fmla="*/ 68 h 88"/>
              <a:gd name="T58" fmla="*/ 49 w 128"/>
              <a:gd name="T59" fmla="*/ 73 h 88"/>
              <a:gd name="T60" fmla="*/ 49 w 128"/>
              <a:gd name="T61" fmla="*/ 59 h 88"/>
              <a:gd name="T62" fmla="*/ 62 w 128"/>
              <a:gd name="T63" fmla="*/ 59 h 88"/>
              <a:gd name="T64" fmla="*/ 58 w 128"/>
              <a:gd name="T65" fmla="*/ 64 h 88"/>
              <a:gd name="T66" fmla="*/ 60 w 128"/>
              <a:gd name="T67" fmla="*/ 65 h 88"/>
              <a:gd name="T68" fmla="*/ 66 w 128"/>
              <a:gd name="T69" fmla="*/ 66 h 88"/>
              <a:gd name="T70" fmla="*/ 72 w 128"/>
              <a:gd name="T71" fmla="*/ 65 h 88"/>
              <a:gd name="T72" fmla="*/ 77 w 128"/>
              <a:gd name="T73" fmla="*/ 61 h 88"/>
              <a:gd name="T74" fmla="*/ 81 w 128"/>
              <a:gd name="T75" fmla="*/ 57 h 88"/>
              <a:gd name="T76" fmla="*/ 82 w 128"/>
              <a:gd name="T77" fmla="*/ 50 h 88"/>
              <a:gd name="T78" fmla="*/ 81 w 128"/>
              <a:gd name="T79" fmla="*/ 47 h 88"/>
              <a:gd name="T80" fmla="*/ 89 w 128"/>
              <a:gd name="T81" fmla="*/ 47 h 88"/>
              <a:gd name="T82" fmla="*/ 89 w 128"/>
              <a:gd name="T83" fmla="*/ 50 h 88"/>
              <a:gd name="T84" fmla="*/ 66 w 128"/>
              <a:gd name="T85"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88">
                <a:moveTo>
                  <a:pt x="108" y="26"/>
                </a:moveTo>
                <a:cubicBezTo>
                  <a:pt x="104" y="11"/>
                  <a:pt x="91" y="0"/>
                  <a:pt x="75" y="0"/>
                </a:cubicBezTo>
                <a:cubicBezTo>
                  <a:pt x="63" y="0"/>
                  <a:pt x="52" y="6"/>
                  <a:pt x="46" y="15"/>
                </a:cubicBezTo>
                <a:cubicBezTo>
                  <a:pt x="43" y="13"/>
                  <a:pt x="38" y="11"/>
                  <a:pt x="34" y="11"/>
                </a:cubicBezTo>
                <a:cubicBezTo>
                  <a:pt x="24" y="11"/>
                  <a:pt x="15" y="20"/>
                  <a:pt x="15" y="30"/>
                </a:cubicBezTo>
                <a:cubicBezTo>
                  <a:pt x="15" y="32"/>
                  <a:pt x="16" y="34"/>
                  <a:pt x="16" y="35"/>
                </a:cubicBezTo>
                <a:cubicBezTo>
                  <a:pt x="7" y="40"/>
                  <a:pt x="0" y="49"/>
                  <a:pt x="0" y="61"/>
                </a:cubicBezTo>
                <a:cubicBezTo>
                  <a:pt x="0" y="76"/>
                  <a:pt x="12" y="88"/>
                  <a:pt x="27" y="88"/>
                </a:cubicBezTo>
                <a:cubicBezTo>
                  <a:pt x="96" y="88"/>
                  <a:pt x="96" y="88"/>
                  <a:pt x="96" y="88"/>
                </a:cubicBezTo>
                <a:cubicBezTo>
                  <a:pt x="114" y="88"/>
                  <a:pt x="128" y="74"/>
                  <a:pt x="128" y="56"/>
                </a:cubicBezTo>
                <a:cubicBezTo>
                  <a:pt x="128" y="42"/>
                  <a:pt x="120" y="31"/>
                  <a:pt x="108" y="26"/>
                </a:cubicBezTo>
                <a:close/>
                <a:moveTo>
                  <a:pt x="44" y="50"/>
                </a:moveTo>
                <a:cubicBezTo>
                  <a:pt x="44" y="38"/>
                  <a:pt x="54" y="28"/>
                  <a:pt x="66" y="28"/>
                </a:cubicBezTo>
                <a:cubicBezTo>
                  <a:pt x="71" y="28"/>
                  <a:pt x="76" y="30"/>
                  <a:pt x="80" y="32"/>
                </a:cubicBezTo>
                <a:cubicBezTo>
                  <a:pt x="84" y="28"/>
                  <a:pt x="84" y="28"/>
                  <a:pt x="84" y="28"/>
                </a:cubicBezTo>
                <a:cubicBezTo>
                  <a:pt x="84" y="42"/>
                  <a:pt x="84" y="42"/>
                  <a:pt x="84" y="42"/>
                </a:cubicBezTo>
                <a:cubicBezTo>
                  <a:pt x="70" y="42"/>
                  <a:pt x="70" y="42"/>
                  <a:pt x="70" y="42"/>
                </a:cubicBezTo>
                <a:cubicBezTo>
                  <a:pt x="75" y="37"/>
                  <a:pt x="75" y="37"/>
                  <a:pt x="75" y="37"/>
                </a:cubicBezTo>
                <a:cubicBezTo>
                  <a:pt x="74" y="37"/>
                  <a:pt x="73" y="36"/>
                  <a:pt x="72" y="36"/>
                </a:cubicBezTo>
                <a:cubicBezTo>
                  <a:pt x="70" y="35"/>
                  <a:pt x="68" y="35"/>
                  <a:pt x="66" y="35"/>
                </a:cubicBezTo>
                <a:cubicBezTo>
                  <a:pt x="64" y="35"/>
                  <a:pt x="62" y="35"/>
                  <a:pt x="60" y="36"/>
                </a:cubicBezTo>
                <a:cubicBezTo>
                  <a:pt x="58" y="37"/>
                  <a:pt x="57" y="38"/>
                  <a:pt x="55" y="39"/>
                </a:cubicBezTo>
                <a:cubicBezTo>
                  <a:pt x="54" y="41"/>
                  <a:pt x="53" y="43"/>
                  <a:pt x="52" y="44"/>
                </a:cubicBezTo>
                <a:cubicBezTo>
                  <a:pt x="51" y="46"/>
                  <a:pt x="51" y="48"/>
                  <a:pt x="51" y="50"/>
                </a:cubicBezTo>
                <a:cubicBezTo>
                  <a:pt x="51" y="52"/>
                  <a:pt x="51" y="53"/>
                  <a:pt x="51" y="54"/>
                </a:cubicBezTo>
                <a:cubicBezTo>
                  <a:pt x="44" y="54"/>
                  <a:pt x="44" y="54"/>
                  <a:pt x="44" y="54"/>
                </a:cubicBezTo>
                <a:cubicBezTo>
                  <a:pt x="44" y="53"/>
                  <a:pt x="44" y="52"/>
                  <a:pt x="44" y="50"/>
                </a:cubicBezTo>
                <a:close/>
                <a:moveTo>
                  <a:pt x="66" y="73"/>
                </a:moveTo>
                <a:cubicBezTo>
                  <a:pt x="61" y="73"/>
                  <a:pt x="57" y="71"/>
                  <a:pt x="53" y="68"/>
                </a:cubicBezTo>
                <a:cubicBezTo>
                  <a:pt x="49" y="73"/>
                  <a:pt x="49" y="73"/>
                  <a:pt x="49" y="73"/>
                </a:cubicBezTo>
                <a:cubicBezTo>
                  <a:pt x="49" y="59"/>
                  <a:pt x="49" y="59"/>
                  <a:pt x="49" y="59"/>
                </a:cubicBezTo>
                <a:cubicBezTo>
                  <a:pt x="62" y="59"/>
                  <a:pt x="62" y="59"/>
                  <a:pt x="62" y="59"/>
                </a:cubicBezTo>
                <a:cubicBezTo>
                  <a:pt x="58" y="64"/>
                  <a:pt x="58" y="64"/>
                  <a:pt x="58" y="64"/>
                </a:cubicBezTo>
                <a:cubicBezTo>
                  <a:pt x="59" y="64"/>
                  <a:pt x="59" y="64"/>
                  <a:pt x="60" y="65"/>
                </a:cubicBezTo>
                <a:cubicBezTo>
                  <a:pt x="62" y="66"/>
                  <a:pt x="64" y="66"/>
                  <a:pt x="66" y="66"/>
                </a:cubicBezTo>
                <a:cubicBezTo>
                  <a:pt x="68" y="66"/>
                  <a:pt x="70" y="66"/>
                  <a:pt x="72" y="65"/>
                </a:cubicBezTo>
                <a:cubicBezTo>
                  <a:pt x="74" y="64"/>
                  <a:pt x="76" y="63"/>
                  <a:pt x="77" y="61"/>
                </a:cubicBezTo>
                <a:cubicBezTo>
                  <a:pt x="79" y="60"/>
                  <a:pt x="80" y="58"/>
                  <a:pt x="81" y="57"/>
                </a:cubicBezTo>
                <a:cubicBezTo>
                  <a:pt x="82" y="55"/>
                  <a:pt x="82" y="53"/>
                  <a:pt x="82" y="50"/>
                </a:cubicBezTo>
                <a:cubicBezTo>
                  <a:pt x="82" y="49"/>
                  <a:pt x="82" y="48"/>
                  <a:pt x="81" y="47"/>
                </a:cubicBezTo>
                <a:cubicBezTo>
                  <a:pt x="89" y="47"/>
                  <a:pt x="89" y="47"/>
                  <a:pt x="89" y="47"/>
                </a:cubicBezTo>
                <a:cubicBezTo>
                  <a:pt x="89" y="48"/>
                  <a:pt x="89" y="49"/>
                  <a:pt x="89" y="50"/>
                </a:cubicBezTo>
                <a:cubicBezTo>
                  <a:pt x="89" y="63"/>
                  <a:pt x="79" y="73"/>
                  <a:pt x="66" y="7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5"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6"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8"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9"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0"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1"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2"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3"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4"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5"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9"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0"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1"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2"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3"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4"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5"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6"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7"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8"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1"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2"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3"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4"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5"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6"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7"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8"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9"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0"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1"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2"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3"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4"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5"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6"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7"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8"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1"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2"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3" name="文本框 27"/>
          <p:cNvSpPr txBox="1"/>
          <p:nvPr/>
        </p:nvSpPr>
        <p:spPr>
          <a:xfrm>
            <a:off x="6630203" y="234392"/>
            <a:ext cx="1101584" cy="300082"/>
          </a:xfrm>
          <a:prstGeom prst="rect">
            <a:avLst/>
          </a:prstGeom>
          <a:noFill/>
        </p:spPr>
        <p:txBody>
          <a:bodyPr wrap="none" rtlCol="0">
            <a:spAutoFit/>
          </a:bodyPr>
          <a:lstStyle/>
          <a:p>
            <a:r>
              <a:rPr lang="zh-CN" altLang="en-US" sz="1350" dirty="0">
                <a:solidFill>
                  <a:prstClr val="white"/>
                </a:solidFill>
              </a:rPr>
              <a:t>第三章 分类</a:t>
            </a:r>
            <a:endParaRPr lang="zh-CN" altLang="en-US" sz="1350" dirty="0">
              <a:solidFill>
                <a:prstClr val="white"/>
              </a:solidFill>
            </a:endParaRPr>
          </a:p>
        </p:txBody>
      </p:sp>
      <p:sp>
        <p:nvSpPr>
          <p:cNvPr id="7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5"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78" name="对象 77"/>
          <p:cNvGraphicFramePr>
            <a:graphicFrameLocks noChangeAspect="1"/>
          </p:cNvGraphicFramePr>
          <p:nvPr/>
        </p:nvGraphicFramePr>
        <p:xfrm>
          <a:off x="1550306" y="1457214"/>
          <a:ext cx="5856334" cy="4476646"/>
        </p:xfrm>
        <a:graphic>
          <a:graphicData uri="http://schemas.openxmlformats.org/presentationml/2006/ole">
            <mc:AlternateContent xmlns:mc="http://schemas.openxmlformats.org/markup-compatibility/2006">
              <mc:Choice xmlns:v="urn:schemas-microsoft-com:vml" Requires="v">
                <p:oleObj spid="_x0000_s29737" name="" r:id="rId3" imgW="7462520" imgH="5749290" progId="Visio.Drawing.11">
                  <p:embed/>
                </p:oleObj>
              </mc:Choice>
              <mc:Fallback>
                <p:oleObj name="" r:id="rId3" imgW="7462520" imgH="5749290" progId="Visio.Drawing.11">
                  <p:embed/>
                  <p:pic>
                    <p:nvPicPr>
                      <p:cNvPr id="0" name="对象 7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0306" y="1457214"/>
                        <a:ext cx="5856334" cy="4476646"/>
                      </a:xfrm>
                      <a:prstGeom prst="rect">
                        <a:avLst/>
                      </a:prstGeom>
                      <a:noFill/>
                    </p:spPr>
                  </p:pic>
                </p:oleObj>
              </mc:Fallback>
            </mc:AlternateContent>
          </a:graphicData>
        </a:graphic>
      </p:graphicFrame>
      <p:sp>
        <p:nvSpPr>
          <p:cNvPr id="10" name="矩形 9"/>
          <p:cNvSpPr/>
          <p:nvPr/>
        </p:nvSpPr>
        <p:spPr>
          <a:xfrm>
            <a:off x="-4558" y="6123213"/>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2308F32-F09A-4344-B65D-3757FEAF56BD}" type="slidenum">
              <a:rPr lang="zh-CN" altLang="en-US" smtClean="0"/>
            </a:fld>
            <a:endParaRPr lang="zh-CN" altLang="en-US"/>
          </a:p>
        </p:txBody>
      </p:sp>
      <p:sp>
        <p:nvSpPr>
          <p:cNvPr id="5"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6"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7"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8"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9" name="矩形 8"/>
          <p:cNvSpPr/>
          <p:nvPr/>
        </p:nvSpPr>
        <p:spPr>
          <a:xfrm>
            <a:off x="0" y="6669360"/>
            <a:ext cx="9144000" cy="18864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矩形 10"/>
          <p:cNvSpPr/>
          <p:nvPr/>
        </p:nvSpPr>
        <p:spPr>
          <a:xfrm>
            <a:off x="600024" y="905549"/>
            <a:ext cx="7915326" cy="4030980"/>
          </a:xfrm>
          <a:prstGeom prst="rect">
            <a:avLst/>
          </a:prstGeom>
        </p:spPr>
        <p:txBody>
          <a:bodyPr wrap="square">
            <a:spAutoFit/>
          </a:bodyPr>
          <a:lstStyle/>
          <a:p>
            <a:r>
              <a:rPr lang="en-US" altLang="zh-CN" sz="1600" dirty="0"/>
              <a:t>    </a:t>
            </a:r>
            <a:r>
              <a:rPr lang="zh-CN" altLang="zh-CN" sz="1600" dirty="0"/>
              <a:t>贝叶斯分析三要素，先验概率</a:t>
            </a:r>
            <a:r>
              <a:rPr lang="en-US" altLang="zh-CN" sz="1600" dirty="0"/>
              <a:t>P(A)</a:t>
            </a:r>
            <a:r>
              <a:rPr lang="zh-CN" altLang="en-US" sz="1600" dirty="0"/>
              <a:t>，条件概率</a:t>
            </a:r>
            <a:r>
              <a:rPr lang="en-US" altLang="zh-CN" sz="1600" dirty="0"/>
              <a:t>P(A|B)</a:t>
            </a:r>
            <a:r>
              <a:rPr lang="zh-CN" altLang="en-US" sz="1600" dirty="0"/>
              <a:t>，后验概率</a:t>
            </a:r>
            <a:r>
              <a:rPr lang="en-US" altLang="zh-CN" sz="1600" dirty="0"/>
              <a:t>P(B|A)</a:t>
            </a:r>
            <a:endParaRPr lang="en-US" altLang="zh-CN" sz="1600" dirty="0"/>
          </a:p>
          <a:p>
            <a:endParaRPr lang="en-US" altLang="zh-CN" sz="1600" dirty="0"/>
          </a:p>
          <a:p>
            <a:endParaRPr lang="en-US" altLang="zh-CN" sz="1600" dirty="0"/>
          </a:p>
          <a:p>
            <a:r>
              <a:rPr lang="zh-CN" altLang="en-US" sz="1600" dirty="0"/>
              <a:t>先验概率</a:t>
            </a:r>
            <a:endParaRPr lang="zh-CN" altLang="en-US" sz="1600" dirty="0"/>
          </a:p>
          <a:p>
            <a:r>
              <a:rPr lang="en-US" altLang="zh-CN" sz="1600" dirty="0"/>
              <a:t>       1.  </a:t>
            </a:r>
            <a:r>
              <a:rPr lang="zh-CN" altLang="en-US" sz="1600" dirty="0"/>
              <a:t>书生气者是大学教授还是销售员？</a:t>
            </a:r>
            <a:endParaRPr lang="zh-CN" altLang="en-US" sz="1600" dirty="0"/>
          </a:p>
          <a:p>
            <a:r>
              <a:rPr lang="en-US" altLang="zh-CN" sz="1600" dirty="0"/>
              <a:t>       2.  </a:t>
            </a:r>
            <a:r>
              <a:rPr lang="zh-CN" altLang="en-US" sz="1600" dirty="0"/>
              <a:t>身材消瘦，经常生病是否具有艾滋病？</a:t>
            </a:r>
            <a:endParaRPr lang="zh-CN" altLang="en-US" sz="1600" dirty="0"/>
          </a:p>
          <a:p>
            <a:endParaRPr lang="zh-CN" altLang="en-US" sz="1600" dirty="0"/>
          </a:p>
          <a:p>
            <a:endParaRPr lang="zh-CN" altLang="en-US" sz="1600" dirty="0"/>
          </a:p>
          <a:p>
            <a:r>
              <a:rPr lang="zh-CN" altLang="en-US" sz="1600" dirty="0"/>
              <a:t>条件概率</a:t>
            </a:r>
            <a:endParaRPr lang="zh-CN" altLang="en-US" sz="1600" dirty="0"/>
          </a:p>
          <a:p>
            <a:r>
              <a:rPr lang="en-US" altLang="zh-CN" sz="1600" dirty="0"/>
              <a:t>       1. </a:t>
            </a:r>
            <a:r>
              <a:rPr lang="zh-CN" altLang="en-US" sz="1600" dirty="0"/>
              <a:t>辛普森案：</a:t>
            </a:r>
            <a:r>
              <a:rPr lang="en-US" altLang="zh-CN" sz="1600" dirty="0"/>
              <a:t>400</a:t>
            </a:r>
            <a:r>
              <a:rPr lang="zh-CN" altLang="en-US" sz="1600" dirty="0"/>
              <a:t>万被打，</a:t>
            </a:r>
            <a:r>
              <a:rPr lang="en-US" altLang="zh-CN" sz="1600" dirty="0"/>
              <a:t>1432</a:t>
            </a:r>
            <a:r>
              <a:rPr lang="zh-CN" altLang="en-US" sz="1600" dirty="0"/>
              <a:t>人被杀，</a:t>
            </a:r>
            <a:r>
              <a:rPr lang="en-US" altLang="zh-CN" sz="1600" dirty="0"/>
              <a:t>1/2800</a:t>
            </a:r>
            <a:r>
              <a:rPr lang="zh-CN" altLang="en-US" sz="1600" dirty="0"/>
              <a:t>概率</a:t>
            </a:r>
            <a:endParaRPr lang="zh-CN" altLang="en-US" sz="1600" dirty="0"/>
          </a:p>
          <a:p>
            <a:r>
              <a:rPr lang="en-US" altLang="zh-CN" sz="1600" dirty="0"/>
              <a:t>                            </a:t>
            </a:r>
            <a:r>
              <a:rPr lang="zh-CN" altLang="en-US" sz="1600" dirty="0"/>
              <a:t>与</a:t>
            </a:r>
            <a:r>
              <a:rPr lang="en-US" altLang="zh-CN" sz="1600" dirty="0"/>
              <a:t>P(</a:t>
            </a:r>
            <a:r>
              <a:rPr lang="zh-CN" altLang="en-US" sz="1600" dirty="0"/>
              <a:t>男友或丈夫</a:t>
            </a:r>
            <a:r>
              <a:rPr lang="en-US" altLang="zh-CN" sz="1600" dirty="0"/>
              <a:t>|</a:t>
            </a:r>
            <a:r>
              <a:rPr lang="zh-CN" altLang="en-US" sz="1600" dirty="0"/>
              <a:t>被杀且家暴</a:t>
            </a:r>
            <a:r>
              <a:rPr lang="en-US" altLang="zh-CN" sz="1600" dirty="0"/>
              <a:t>)</a:t>
            </a:r>
            <a:endParaRPr lang="en-US" altLang="zh-CN" sz="1600" dirty="0"/>
          </a:p>
          <a:p>
            <a:endParaRPr lang="en-US" altLang="zh-CN" sz="1600" dirty="0"/>
          </a:p>
          <a:p>
            <a:endParaRPr lang="en-US" altLang="zh-CN" sz="1600" dirty="0"/>
          </a:p>
          <a:p>
            <a:r>
              <a:rPr lang="zh-CN" altLang="en-US" sz="1600" dirty="0"/>
              <a:t>幸存者偏差：春节车票</a:t>
            </a:r>
            <a:endParaRPr lang="zh-CN" altLang="en-US" sz="1600" dirty="0"/>
          </a:p>
          <a:p>
            <a:endParaRPr lang="zh-CN" altLang="en-US" sz="1600" dirty="0"/>
          </a:p>
          <a:p>
            <a:r>
              <a:rPr lang="zh-CN" altLang="en-US" sz="1600" dirty="0"/>
              <a:t>阴谋论</a:t>
            </a:r>
            <a:endParaRPr lang="zh-CN" altLang="en-US" sz="1600" dirty="0"/>
          </a:p>
        </p:txBody>
      </p:sp>
      <p:pic>
        <p:nvPicPr>
          <p:cNvPr id="12" name="27 Imagen"/>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14"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ES" sz="1200" b="1" dirty="0">
                <a:solidFill>
                  <a:schemeClr val="bg1">
                    <a:lumMod val="50000"/>
                  </a:schemeClr>
                </a:solidFill>
                <a:latin typeface="+mn-lt"/>
              </a:rPr>
              <a:t>56</a:t>
            </a:r>
            <a:endParaRPr lang="en-US" altLang="es-ES" sz="1200" b="1" dirty="0">
              <a:solidFill>
                <a:schemeClr val="bg1">
                  <a:lumMod val="50000"/>
                </a:schemeClr>
              </a:solidFill>
              <a:latin typeface="+mn-lt"/>
            </a:endParaRPr>
          </a:p>
        </p:txBody>
      </p:sp>
      <p:pic>
        <p:nvPicPr>
          <p:cNvPr id="15" name="Imagen 27">
            <a:hlinkClick r:id="" action="ppaction://hlinkshowjump?jump=next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Imagen 28">
            <a:hlinkClick r:id="" action="ppaction://hlinkshowjump?jump=previous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26</a:t>
            </a:r>
            <a:endParaRPr lang="zh-CN" altLang="en-US" dirty="0"/>
          </a:p>
        </p:txBody>
      </p:sp>
      <p:grpSp>
        <p:nvGrpSpPr>
          <p:cNvPr id="18" name="组合 17"/>
          <p:cNvGrpSpPr/>
          <p:nvPr/>
        </p:nvGrpSpPr>
        <p:grpSpPr>
          <a:xfrm>
            <a:off x="-3387" y="-2439"/>
            <a:ext cx="9149172" cy="716845"/>
            <a:chOff x="-3387" y="190175"/>
            <a:chExt cx="9149172" cy="524649"/>
          </a:xfrm>
        </p:grpSpPr>
        <p:sp>
          <p:nvSpPr>
            <p:cNvPr id="19" name="任意多边形 18"/>
            <p:cNvSpPr/>
            <p:nvPr/>
          </p:nvSpPr>
          <p:spPr>
            <a:xfrm>
              <a:off x="6231369" y="214741"/>
              <a:ext cx="2914416" cy="499443"/>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0" name="任意多边形 19"/>
            <p:cNvSpPr/>
            <p:nvPr/>
          </p:nvSpPr>
          <p:spPr>
            <a:xfrm>
              <a:off x="1" y="190175"/>
              <a:ext cx="9143999" cy="506058"/>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1" name="任意多边形 20"/>
            <p:cNvSpPr/>
            <p:nvPr/>
          </p:nvSpPr>
          <p:spPr>
            <a:xfrm>
              <a:off x="-3387" y="190815"/>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22" name="文本框 6"/>
          <p:cNvSpPr txBox="1"/>
          <p:nvPr/>
        </p:nvSpPr>
        <p:spPr>
          <a:xfrm>
            <a:off x="607500" y="177284"/>
            <a:ext cx="2096728" cy="323165"/>
          </a:xfrm>
          <a:prstGeom prst="rect">
            <a:avLst/>
          </a:prstGeom>
          <a:noFill/>
        </p:spPr>
        <p:txBody>
          <a:bodyPr wrap="none" lIns="0" tIns="0" rIns="0" bIns="0" rtlCol="0">
            <a:spAutoFit/>
          </a:bodyPr>
          <a:lstStyle/>
          <a:p>
            <a:r>
              <a:rPr lang="en-US" altLang="zh-CN" sz="2100" b="1" spc="225" dirty="0">
                <a:solidFill>
                  <a:prstClr val="white"/>
                </a:solidFill>
              </a:rPr>
              <a:t>3.3 </a:t>
            </a:r>
            <a:r>
              <a:rPr lang="zh-CN" altLang="en-US" sz="2100" b="1" spc="225" dirty="0">
                <a:solidFill>
                  <a:prstClr val="white"/>
                </a:solidFill>
              </a:rPr>
              <a:t>贝叶斯分类</a:t>
            </a:r>
            <a:endParaRPr lang="zh-CN" altLang="en-US" sz="2100" b="1" spc="225" dirty="0">
              <a:solidFill>
                <a:prstClr val="white"/>
              </a:solidFill>
            </a:endParaRPr>
          </a:p>
        </p:txBody>
      </p:sp>
      <p:sp>
        <p:nvSpPr>
          <p:cNvPr id="23" name="Freeform 142"/>
          <p:cNvSpPr>
            <a:spLocks noEditPoints="1"/>
          </p:cNvSpPr>
          <p:nvPr/>
        </p:nvSpPr>
        <p:spPr bwMode="auto">
          <a:xfrm>
            <a:off x="126487" y="216716"/>
            <a:ext cx="382471" cy="244300"/>
          </a:xfrm>
          <a:custGeom>
            <a:avLst/>
            <a:gdLst>
              <a:gd name="T0" fmla="*/ 108 w 128"/>
              <a:gd name="T1" fmla="*/ 26 h 88"/>
              <a:gd name="T2" fmla="*/ 75 w 128"/>
              <a:gd name="T3" fmla="*/ 0 h 88"/>
              <a:gd name="T4" fmla="*/ 46 w 128"/>
              <a:gd name="T5" fmla="*/ 15 h 88"/>
              <a:gd name="T6" fmla="*/ 34 w 128"/>
              <a:gd name="T7" fmla="*/ 11 h 88"/>
              <a:gd name="T8" fmla="*/ 15 w 128"/>
              <a:gd name="T9" fmla="*/ 30 h 88"/>
              <a:gd name="T10" fmla="*/ 16 w 128"/>
              <a:gd name="T11" fmla="*/ 35 h 88"/>
              <a:gd name="T12" fmla="*/ 0 w 128"/>
              <a:gd name="T13" fmla="*/ 61 h 88"/>
              <a:gd name="T14" fmla="*/ 27 w 128"/>
              <a:gd name="T15" fmla="*/ 88 h 88"/>
              <a:gd name="T16" fmla="*/ 96 w 128"/>
              <a:gd name="T17" fmla="*/ 88 h 88"/>
              <a:gd name="T18" fmla="*/ 128 w 128"/>
              <a:gd name="T19" fmla="*/ 56 h 88"/>
              <a:gd name="T20" fmla="*/ 108 w 128"/>
              <a:gd name="T21" fmla="*/ 26 h 88"/>
              <a:gd name="T22" fmla="*/ 44 w 128"/>
              <a:gd name="T23" fmla="*/ 50 h 88"/>
              <a:gd name="T24" fmla="*/ 66 w 128"/>
              <a:gd name="T25" fmla="*/ 28 h 88"/>
              <a:gd name="T26" fmla="*/ 80 w 128"/>
              <a:gd name="T27" fmla="*/ 32 h 88"/>
              <a:gd name="T28" fmla="*/ 84 w 128"/>
              <a:gd name="T29" fmla="*/ 28 h 88"/>
              <a:gd name="T30" fmla="*/ 84 w 128"/>
              <a:gd name="T31" fmla="*/ 42 h 88"/>
              <a:gd name="T32" fmla="*/ 70 w 128"/>
              <a:gd name="T33" fmla="*/ 42 h 88"/>
              <a:gd name="T34" fmla="*/ 75 w 128"/>
              <a:gd name="T35" fmla="*/ 37 h 88"/>
              <a:gd name="T36" fmla="*/ 72 w 128"/>
              <a:gd name="T37" fmla="*/ 36 h 88"/>
              <a:gd name="T38" fmla="*/ 66 w 128"/>
              <a:gd name="T39" fmla="*/ 35 h 88"/>
              <a:gd name="T40" fmla="*/ 60 w 128"/>
              <a:gd name="T41" fmla="*/ 36 h 88"/>
              <a:gd name="T42" fmla="*/ 55 w 128"/>
              <a:gd name="T43" fmla="*/ 39 h 88"/>
              <a:gd name="T44" fmla="*/ 52 w 128"/>
              <a:gd name="T45" fmla="*/ 44 h 88"/>
              <a:gd name="T46" fmla="*/ 51 w 128"/>
              <a:gd name="T47" fmla="*/ 50 h 88"/>
              <a:gd name="T48" fmla="*/ 51 w 128"/>
              <a:gd name="T49" fmla="*/ 54 h 88"/>
              <a:gd name="T50" fmla="*/ 44 w 128"/>
              <a:gd name="T51" fmla="*/ 54 h 88"/>
              <a:gd name="T52" fmla="*/ 44 w 128"/>
              <a:gd name="T53" fmla="*/ 50 h 88"/>
              <a:gd name="T54" fmla="*/ 66 w 128"/>
              <a:gd name="T55" fmla="*/ 73 h 88"/>
              <a:gd name="T56" fmla="*/ 53 w 128"/>
              <a:gd name="T57" fmla="*/ 68 h 88"/>
              <a:gd name="T58" fmla="*/ 49 w 128"/>
              <a:gd name="T59" fmla="*/ 73 h 88"/>
              <a:gd name="T60" fmla="*/ 49 w 128"/>
              <a:gd name="T61" fmla="*/ 59 h 88"/>
              <a:gd name="T62" fmla="*/ 62 w 128"/>
              <a:gd name="T63" fmla="*/ 59 h 88"/>
              <a:gd name="T64" fmla="*/ 58 w 128"/>
              <a:gd name="T65" fmla="*/ 64 h 88"/>
              <a:gd name="T66" fmla="*/ 60 w 128"/>
              <a:gd name="T67" fmla="*/ 65 h 88"/>
              <a:gd name="T68" fmla="*/ 66 w 128"/>
              <a:gd name="T69" fmla="*/ 66 h 88"/>
              <a:gd name="T70" fmla="*/ 72 w 128"/>
              <a:gd name="T71" fmla="*/ 65 h 88"/>
              <a:gd name="T72" fmla="*/ 77 w 128"/>
              <a:gd name="T73" fmla="*/ 61 h 88"/>
              <a:gd name="T74" fmla="*/ 81 w 128"/>
              <a:gd name="T75" fmla="*/ 57 h 88"/>
              <a:gd name="T76" fmla="*/ 82 w 128"/>
              <a:gd name="T77" fmla="*/ 50 h 88"/>
              <a:gd name="T78" fmla="*/ 81 w 128"/>
              <a:gd name="T79" fmla="*/ 47 h 88"/>
              <a:gd name="T80" fmla="*/ 89 w 128"/>
              <a:gd name="T81" fmla="*/ 47 h 88"/>
              <a:gd name="T82" fmla="*/ 89 w 128"/>
              <a:gd name="T83" fmla="*/ 50 h 88"/>
              <a:gd name="T84" fmla="*/ 66 w 128"/>
              <a:gd name="T85"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88">
                <a:moveTo>
                  <a:pt x="108" y="26"/>
                </a:moveTo>
                <a:cubicBezTo>
                  <a:pt x="104" y="11"/>
                  <a:pt x="91" y="0"/>
                  <a:pt x="75" y="0"/>
                </a:cubicBezTo>
                <a:cubicBezTo>
                  <a:pt x="63" y="0"/>
                  <a:pt x="52" y="6"/>
                  <a:pt x="46" y="15"/>
                </a:cubicBezTo>
                <a:cubicBezTo>
                  <a:pt x="43" y="13"/>
                  <a:pt x="38" y="11"/>
                  <a:pt x="34" y="11"/>
                </a:cubicBezTo>
                <a:cubicBezTo>
                  <a:pt x="24" y="11"/>
                  <a:pt x="15" y="20"/>
                  <a:pt x="15" y="30"/>
                </a:cubicBezTo>
                <a:cubicBezTo>
                  <a:pt x="15" y="32"/>
                  <a:pt x="16" y="34"/>
                  <a:pt x="16" y="35"/>
                </a:cubicBezTo>
                <a:cubicBezTo>
                  <a:pt x="7" y="40"/>
                  <a:pt x="0" y="49"/>
                  <a:pt x="0" y="61"/>
                </a:cubicBezTo>
                <a:cubicBezTo>
                  <a:pt x="0" y="76"/>
                  <a:pt x="12" y="88"/>
                  <a:pt x="27" y="88"/>
                </a:cubicBezTo>
                <a:cubicBezTo>
                  <a:pt x="96" y="88"/>
                  <a:pt x="96" y="88"/>
                  <a:pt x="96" y="88"/>
                </a:cubicBezTo>
                <a:cubicBezTo>
                  <a:pt x="114" y="88"/>
                  <a:pt x="128" y="74"/>
                  <a:pt x="128" y="56"/>
                </a:cubicBezTo>
                <a:cubicBezTo>
                  <a:pt x="128" y="42"/>
                  <a:pt x="120" y="31"/>
                  <a:pt x="108" y="26"/>
                </a:cubicBezTo>
                <a:close/>
                <a:moveTo>
                  <a:pt x="44" y="50"/>
                </a:moveTo>
                <a:cubicBezTo>
                  <a:pt x="44" y="38"/>
                  <a:pt x="54" y="28"/>
                  <a:pt x="66" y="28"/>
                </a:cubicBezTo>
                <a:cubicBezTo>
                  <a:pt x="71" y="28"/>
                  <a:pt x="76" y="30"/>
                  <a:pt x="80" y="32"/>
                </a:cubicBezTo>
                <a:cubicBezTo>
                  <a:pt x="84" y="28"/>
                  <a:pt x="84" y="28"/>
                  <a:pt x="84" y="28"/>
                </a:cubicBezTo>
                <a:cubicBezTo>
                  <a:pt x="84" y="42"/>
                  <a:pt x="84" y="42"/>
                  <a:pt x="84" y="42"/>
                </a:cubicBezTo>
                <a:cubicBezTo>
                  <a:pt x="70" y="42"/>
                  <a:pt x="70" y="42"/>
                  <a:pt x="70" y="42"/>
                </a:cubicBezTo>
                <a:cubicBezTo>
                  <a:pt x="75" y="37"/>
                  <a:pt x="75" y="37"/>
                  <a:pt x="75" y="37"/>
                </a:cubicBezTo>
                <a:cubicBezTo>
                  <a:pt x="74" y="37"/>
                  <a:pt x="73" y="36"/>
                  <a:pt x="72" y="36"/>
                </a:cubicBezTo>
                <a:cubicBezTo>
                  <a:pt x="70" y="35"/>
                  <a:pt x="68" y="35"/>
                  <a:pt x="66" y="35"/>
                </a:cubicBezTo>
                <a:cubicBezTo>
                  <a:pt x="64" y="35"/>
                  <a:pt x="62" y="35"/>
                  <a:pt x="60" y="36"/>
                </a:cubicBezTo>
                <a:cubicBezTo>
                  <a:pt x="58" y="37"/>
                  <a:pt x="57" y="38"/>
                  <a:pt x="55" y="39"/>
                </a:cubicBezTo>
                <a:cubicBezTo>
                  <a:pt x="54" y="41"/>
                  <a:pt x="53" y="43"/>
                  <a:pt x="52" y="44"/>
                </a:cubicBezTo>
                <a:cubicBezTo>
                  <a:pt x="51" y="46"/>
                  <a:pt x="51" y="48"/>
                  <a:pt x="51" y="50"/>
                </a:cubicBezTo>
                <a:cubicBezTo>
                  <a:pt x="51" y="52"/>
                  <a:pt x="51" y="53"/>
                  <a:pt x="51" y="54"/>
                </a:cubicBezTo>
                <a:cubicBezTo>
                  <a:pt x="44" y="54"/>
                  <a:pt x="44" y="54"/>
                  <a:pt x="44" y="54"/>
                </a:cubicBezTo>
                <a:cubicBezTo>
                  <a:pt x="44" y="53"/>
                  <a:pt x="44" y="52"/>
                  <a:pt x="44" y="50"/>
                </a:cubicBezTo>
                <a:close/>
                <a:moveTo>
                  <a:pt x="66" y="73"/>
                </a:moveTo>
                <a:cubicBezTo>
                  <a:pt x="61" y="73"/>
                  <a:pt x="57" y="71"/>
                  <a:pt x="53" y="68"/>
                </a:cubicBezTo>
                <a:cubicBezTo>
                  <a:pt x="49" y="73"/>
                  <a:pt x="49" y="73"/>
                  <a:pt x="49" y="73"/>
                </a:cubicBezTo>
                <a:cubicBezTo>
                  <a:pt x="49" y="59"/>
                  <a:pt x="49" y="59"/>
                  <a:pt x="49" y="59"/>
                </a:cubicBezTo>
                <a:cubicBezTo>
                  <a:pt x="62" y="59"/>
                  <a:pt x="62" y="59"/>
                  <a:pt x="62" y="59"/>
                </a:cubicBezTo>
                <a:cubicBezTo>
                  <a:pt x="58" y="64"/>
                  <a:pt x="58" y="64"/>
                  <a:pt x="58" y="64"/>
                </a:cubicBezTo>
                <a:cubicBezTo>
                  <a:pt x="59" y="64"/>
                  <a:pt x="59" y="64"/>
                  <a:pt x="60" y="65"/>
                </a:cubicBezTo>
                <a:cubicBezTo>
                  <a:pt x="62" y="66"/>
                  <a:pt x="64" y="66"/>
                  <a:pt x="66" y="66"/>
                </a:cubicBezTo>
                <a:cubicBezTo>
                  <a:pt x="68" y="66"/>
                  <a:pt x="70" y="66"/>
                  <a:pt x="72" y="65"/>
                </a:cubicBezTo>
                <a:cubicBezTo>
                  <a:pt x="74" y="64"/>
                  <a:pt x="76" y="63"/>
                  <a:pt x="77" y="61"/>
                </a:cubicBezTo>
                <a:cubicBezTo>
                  <a:pt x="79" y="60"/>
                  <a:pt x="80" y="58"/>
                  <a:pt x="81" y="57"/>
                </a:cubicBezTo>
                <a:cubicBezTo>
                  <a:pt x="82" y="55"/>
                  <a:pt x="82" y="53"/>
                  <a:pt x="82" y="50"/>
                </a:cubicBezTo>
                <a:cubicBezTo>
                  <a:pt x="82" y="49"/>
                  <a:pt x="82" y="48"/>
                  <a:pt x="81" y="47"/>
                </a:cubicBezTo>
                <a:cubicBezTo>
                  <a:pt x="89" y="47"/>
                  <a:pt x="89" y="47"/>
                  <a:pt x="89" y="47"/>
                </a:cubicBezTo>
                <a:cubicBezTo>
                  <a:pt x="89" y="48"/>
                  <a:pt x="89" y="49"/>
                  <a:pt x="89" y="50"/>
                </a:cubicBezTo>
                <a:cubicBezTo>
                  <a:pt x="89" y="63"/>
                  <a:pt x="79" y="73"/>
                  <a:pt x="66" y="7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5"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6"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8"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9"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0"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1"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2"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3"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4"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5"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9"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0"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1"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2"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3"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4"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5"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6"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7"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8"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1"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2"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3"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4"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5"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6"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7"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8"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9"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0"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1"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2"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3"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4"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5"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6"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7"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8"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1"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2"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3" name="文本框 27"/>
          <p:cNvSpPr txBox="1"/>
          <p:nvPr/>
        </p:nvSpPr>
        <p:spPr>
          <a:xfrm>
            <a:off x="6630203" y="234392"/>
            <a:ext cx="1101584" cy="300082"/>
          </a:xfrm>
          <a:prstGeom prst="rect">
            <a:avLst/>
          </a:prstGeom>
          <a:noFill/>
        </p:spPr>
        <p:txBody>
          <a:bodyPr wrap="none" rtlCol="0">
            <a:spAutoFit/>
          </a:bodyPr>
          <a:lstStyle/>
          <a:p>
            <a:r>
              <a:rPr lang="zh-CN" altLang="en-US" sz="1350" dirty="0">
                <a:solidFill>
                  <a:prstClr val="white"/>
                </a:solidFill>
              </a:rPr>
              <a:t>第三章 分类</a:t>
            </a:r>
            <a:endParaRPr lang="zh-CN" altLang="en-US" sz="1350" dirty="0">
              <a:solidFill>
                <a:prstClr val="white"/>
              </a:solidFill>
            </a:endParaRPr>
          </a:p>
        </p:txBody>
      </p:sp>
      <p:sp>
        <p:nvSpPr>
          <p:cNvPr id="7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5"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矩形 9"/>
          <p:cNvSpPr/>
          <p:nvPr/>
        </p:nvSpPr>
        <p:spPr>
          <a:xfrm>
            <a:off x="-4558" y="6123213"/>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2308F32-F09A-4344-B65D-3757FEAF56BD}" type="slidenum">
              <a:rPr lang="zh-CN" altLang="en-US" smtClean="0"/>
            </a:fld>
            <a:endParaRPr lang="zh-CN" altLang="en-US"/>
          </a:p>
        </p:txBody>
      </p:sp>
      <p:sp>
        <p:nvSpPr>
          <p:cNvPr id="3"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4"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grpSp>
        <p:nvGrpSpPr>
          <p:cNvPr id="5" name="组合 4"/>
          <p:cNvGrpSpPr/>
          <p:nvPr/>
        </p:nvGrpSpPr>
        <p:grpSpPr>
          <a:xfrm>
            <a:off x="1744508" y="3763437"/>
            <a:ext cx="5693399" cy="749445"/>
            <a:chOff x="1807265" y="3866296"/>
            <a:chExt cx="5693399" cy="749445"/>
          </a:xfrm>
          <a:solidFill>
            <a:srgbClr val="000066"/>
          </a:solidFill>
        </p:grpSpPr>
        <p:sp>
          <p:nvSpPr>
            <p:cNvPr id="6" name="圆角矩形 5"/>
            <p:cNvSpPr/>
            <p:nvPr/>
          </p:nvSpPr>
          <p:spPr>
            <a:xfrm>
              <a:off x="1807265" y="3866296"/>
              <a:ext cx="5693399" cy="394200"/>
            </a:xfrm>
            <a:prstGeom prst="roundRect">
              <a:avLst>
                <a:gd name="adj" fmla="val 20658"/>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矩形 6"/>
            <p:cNvSpPr/>
            <p:nvPr/>
          </p:nvSpPr>
          <p:spPr>
            <a:xfrm>
              <a:off x="1881814" y="3877077"/>
              <a:ext cx="2441694" cy="738664"/>
            </a:xfrm>
            <a:prstGeom prst="rect">
              <a:avLst/>
            </a:prstGeom>
            <a:noFill/>
          </p:spPr>
          <p:txBody>
            <a:bodyPr wrap="none">
              <a:spAutoFit/>
            </a:bodyPr>
            <a:lstStyle/>
            <a:p>
              <a:r>
                <a:rPr lang="en-US" altLang="zh-CN" sz="2100" spc="225" dirty="0">
                  <a:solidFill>
                    <a:schemeClr val="bg1"/>
                  </a:solidFill>
                  <a:latin typeface="微软雅黑" panose="020B0503020204020204" pitchFamily="34" charset="-122"/>
                  <a:ea typeface="微软雅黑" panose="020B0503020204020204" pitchFamily="34" charset="-122"/>
                </a:rPr>
                <a:t>3.4</a:t>
              </a:r>
              <a:r>
                <a:rPr lang="zh-CN" altLang="en-US" sz="2100" spc="225" dirty="0">
                  <a:solidFill>
                    <a:schemeClr val="bg1"/>
                  </a:solidFill>
                  <a:latin typeface="微软雅黑" panose="020B0503020204020204" pitchFamily="34" charset="-122"/>
                  <a:ea typeface="微软雅黑" panose="020B0503020204020204" pitchFamily="34" charset="-122"/>
                </a:rPr>
                <a:t>　支持向量机</a:t>
              </a:r>
              <a:endParaRPr lang="zh-CN" altLang="en-US" sz="2100" spc="225" dirty="0">
                <a:solidFill>
                  <a:schemeClr val="bg1"/>
                </a:solidFill>
                <a:latin typeface="微软雅黑" panose="020B0503020204020204" pitchFamily="34" charset="-122"/>
                <a:ea typeface="微软雅黑" panose="020B0503020204020204" pitchFamily="34" charset="-122"/>
              </a:endParaRPr>
            </a:p>
            <a:p>
              <a:endParaRPr lang="zh-CN" altLang="en-US" sz="2100" spc="225" dirty="0">
                <a:solidFill>
                  <a:schemeClr val="bg1"/>
                </a:solidFill>
                <a:latin typeface="微软雅黑" panose="020B0503020204020204" pitchFamily="34" charset="-122"/>
                <a:ea typeface="微软雅黑" panose="020B0503020204020204" pitchFamily="34" charset="-122"/>
              </a:endParaRPr>
            </a:p>
          </p:txBody>
        </p:sp>
      </p:grpSp>
      <p:sp>
        <p:nvSpPr>
          <p:cNvPr id="8" name="矩形 7"/>
          <p:cNvSpPr/>
          <p:nvPr/>
        </p:nvSpPr>
        <p:spPr>
          <a:xfrm>
            <a:off x="-7143" y="-9147"/>
            <a:ext cx="9158090" cy="3821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 name="矩形 9"/>
          <p:cNvSpPr/>
          <p:nvPr/>
        </p:nvSpPr>
        <p:spPr>
          <a:xfrm>
            <a:off x="0" y="6669360"/>
            <a:ext cx="9144000" cy="18864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11" name="组合 10"/>
          <p:cNvGrpSpPr/>
          <p:nvPr/>
        </p:nvGrpSpPr>
        <p:grpSpPr>
          <a:xfrm>
            <a:off x="690257" y="966177"/>
            <a:ext cx="7832784" cy="781050"/>
            <a:chOff x="2788580" y="1152524"/>
            <a:chExt cx="3730770" cy="781050"/>
          </a:xfrm>
          <a:solidFill>
            <a:srgbClr val="000066"/>
          </a:solidFill>
        </p:grpSpPr>
        <p:grpSp>
          <p:nvGrpSpPr>
            <p:cNvPr id="12" name="组合 11"/>
            <p:cNvGrpSpPr/>
            <p:nvPr/>
          </p:nvGrpSpPr>
          <p:grpSpPr>
            <a:xfrm>
              <a:off x="2788580" y="1152524"/>
              <a:ext cx="3730770" cy="781050"/>
              <a:chOff x="3725790" y="847725"/>
              <a:chExt cx="3730770" cy="781050"/>
            </a:xfrm>
            <a:grpFill/>
          </p:grpSpPr>
          <p:grpSp>
            <p:nvGrpSpPr>
              <p:cNvPr id="14" name="组合 13"/>
              <p:cNvGrpSpPr/>
              <p:nvPr/>
            </p:nvGrpSpPr>
            <p:grpSpPr>
              <a:xfrm>
                <a:off x="3725790" y="1019175"/>
                <a:ext cx="627135" cy="609600"/>
                <a:chOff x="3725790" y="1019175"/>
                <a:chExt cx="627135" cy="609600"/>
              </a:xfrm>
              <a:grpFill/>
            </p:grpSpPr>
            <p:sp>
              <p:nvSpPr>
                <p:cNvPr id="19" name="任意多边形 18"/>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直角三角形 19"/>
                <p:cNvSpPr/>
                <p:nvPr/>
              </p:nvSpPr>
              <p:spPr>
                <a:xfrm rot="5400000" flipV="1">
                  <a:off x="4181475" y="1457325"/>
                  <a:ext cx="171450" cy="17145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flipH="1">
                <a:off x="6829425" y="1019175"/>
                <a:ext cx="627135" cy="609600"/>
                <a:chOff x="3725790" y="1019175"/>
                <a:chExt cx="627135" cy="609600"/>
              </a:xfrm>
              <a:grpFill/>
            </p:grpSpPr>
            <p:sp>
              <p:nvSpPr>
                <p:cNvPr id="17" name="任意多边形 16"/>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直角三角形 17"/>
                <p:cNvSpPr/>
                <p:nvPr/>
              </p:nvSpPr>
              <p:spPr>
                <a:xfrm rot="5400000" flipV="1">
                  <a:off x="4181475" y="1457325"/>
                  <a:ext cx="171450" cy="17145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4181475" y="847725"/>
                <a:ext cx="2819400" cy="609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文本框 14"/>
            <p:cNvSpPr txBox="1"/>
            <p:nvPr/>
          </p:nvSpPr>
          <p:spPr>
            <a:xfrm>
              <a:off x="4014932" y="1169836"/>
              <a:ext cx="1114119" cy="523220"/>
            </a:xfrm>
            <a:prstGeom prst="rect">
              <a:avLst/>
            </a:prstGeom>
            <a:grpFill/>
          </p:spPr>
          <p:txBody>
            <a:bodyPr wrap="none" rtlCol="0">
              <a:spAutoFit/>
            </a:bodyPr>
            <a:lstStyle/>
            <a:p>
              <a:pPr algn="ctr"/>
              <a:r>
                <a:rPr lang="zh-CN" altLang="en-US" sz="2800" dirty="0">
                  <a:solidFill>
                    <a:schemeClr val="accent4"/>
                  </a:solidFill>
                </a:rPr>
                <a:t>第三章　分类</a:t>
              </a:r>
              <a:endParaRPr lang="zh-CN" altLang="en-US" sz="2800" dirty="0">
                <a:solidFill>
                  <a:schemeClr val="accent4"/>
                </a:solidFill>
              </a:endParaRPr>
            </a:p>
          </p:txBody>
        </p:sp>
      </p:grpSp>
      <p:grpSp>
        <p:nvGrpSpPr>
          <p:cNvPr id="21" name="组合 20"/>
          <p:cNvGrpSpPr/>
          <p:nvPr/>
        </p:nvGrpSpPr>
        <p:grpSpPr>
          <a:xfrm>
            <a:off x="1765366" y="2065672"/>
            <a:ext cx="5693399" cy="426278"/>
            <a:chOff x="1807265" y="2935089"/>
            <a:chExt cx="5693399" cy="426278"/>
          </a:xfrm>
        </p:grpSpPr>
        <p:sp>
          <p:nvSpPr>
            <p:cNvPr id="22" name="圆角矩形 21"/>
            <p:cNvSpPr/>
            <p:nvPr/>
          </p:nvSpPr>
          <p:spPr>
            <a:xfrm>
              <a:off x="1807265" y="2935089"/>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矩形 22"/>
            <p:cNvSpPr/>
            <p:nvPr/>
          </p:nvSpPr>
          <p:spPr>
            <a:xfrm>
              <a:off x="1881814" y="2945869"/>
              <a:ext cx="2143536" cy="415498"/>
            </a:xfrm>
            <a:prstGeom prst="rect">
              <a:avLst/>
            </a:prstGeom>
          </p:spPr>
          <p:txBody>
            <a:bodyPr wrap="none">
              <a:spAutoFit/>
            </a:bodyPr>
            <a:lstStyle/>
            <a:p>
              <a:r>
                <a:rPr lang="en-US" altLang="zh-CN" sz="2100" spc="225" dirty="0">
                  <a:solidFill>
                    <a:schemeClr val="tx1">
                      <a:lumMod val="65000"/>
                      <a:lumOff val="35000"/>
                    </a:schemeClr>
                  </a:solidFill>
                  <a:latin typeface="微软雅黑" panose="020B0503020204020204" pitchFamily="34" charset="-122"/>
                  <a:ea typeface="微软雅黑" panose="020B0503020204020204" pitchFamily="34" charset="-122"/>
                </a:rPr>
                <a:t>3.1</a:t>
              </a:r>
              <a:r>
                <a:rPr lang="zh-CN" altLang="en-US" sz="2100" spc="225" dirty="0">
                  <a:solidFill>
                    <a:schemeClr val="tx1">
                      <a:lumMod val="65000"/>
                      <a:lumOff val="35000"/>
                    </a:schemeClr>
                  </a:solidFill>
                  <a:latin typeface="微软雅黑" panose="020B0503020204020204" pitchFamily="34" charset="-122"/>
                  <a:ea typeface="微软雅黑" panose="020B0503020204020204" pitchFamily="34" charset="-122"/>
                </a:rPr>
                <a:t>　基本概念</a:t>
              </a:r>
              <a:endParaRPr lang="zh-CN" altLang="en-US" sz="2100" spc="225"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24" name="组合 23"/>
          <p:cNvGrpSpPr/>
          <p:nvPr/>
        </p:nvGrpSpPr>
        <p:grpSpPr>
          <a:xfrm>
            <a:off x="1745522" y="2617787"/>
            <a:ext cx="5693399" cy="426278"/>
            <a:chOff x="1807265" y="3400693"/>
            <a:chExt cx="5693399" cy="426278"/>
          </a:xfrm>
          <a:solidFill>
            <a:schemeClr val="bg2"/>
          </a:solidFill>
        </p:grpSpPr>
        <p:sp>
          <p:nvSpPr>
            <p:cNvPr id="25" name="圆角矩形 24"/>
            <p:cNvSpPr/>
            <p:nvPr/>
          </p:nvSpPr>
          <p:spPr>
            <a:xfrm>
              <a:off x="1807265" y="3400693"/>
              <a:ext cx="5693399" cy="394200"/>
            </a:xfrm>
            <a:prstGeom prst="roundRect">
              <a:avLst>
                <a:gd name="adj" fmla="val 20658"/>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6" name="矩形 25"/>
            <p:cNvSpPr/>
            <p:nvPr/>
          </p:nvSpPr>
          <p:spPr>
            <a:xfrm>
              <a:off x="1881814" y="3411473"/>
              <a:ext cx="1845377" cy="415498"/>
            </a:xfrm>
            <a:prstGeom prst="rect">
              <a:avLst/>
            </a:prstGeom>
            <a:noFill/>
          </p:spPr>
          <p:txBody>
            <a:bodyPr wrap="none">
              <a:spAutoFit/>
            </a:bodyPr>
            <a:lstStyle/>
            <a:p>
              <a:r>
                <a:rPr lang="en-US" altLang="zh-CN" sz="2100" spc="225" dirty="0">
                  <a:solidFill>
                    <a:schemeClr val="tx1">
                      <a:lumMod val="65000"/>
                      <a:lumOff val="35000"/>
                    </a:schemeClr>
                  </a:solidFill>
                  <a:latin typeface="微软雅黑" panose="020B0503020204020204" pitchFamily="34" charset="-122"/>
                  <a:ea typeface="微软雅黑" panose="020B0503020204020204" pitchFamily="34" charset="-122"/>
                </a:rPr>
                <a:t>3.2</a:t>
              </a:r>
              <a:r>
                <a:rPr lang="zh-CN" altLang="en-US" sz="2100" spc="225" dirty="0">
                  <a:solidFill>
                    <a:schemeClr val="tx1">
                      <a:lumMod val="65000"/>
                      <a:lumOff val="35000"/>
                    </a:schemeClr>
                  </a:solidFill>
                  <a:latin typeface="微软雅黑" panose="020B0503020204020204" pitchFamily="34" charset="-122"/>
                  <a:ea typeface="微软雅黑" panose="020B0503020204020204" pitchFamily="34" charset="-122"/>
                </a:rPr>
                <a:t>　决策树</a:t>
              </a:r>
              <a:endParaRPr lang="zh-CN" altLang="en-US" sz="2100" spc="225"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36" name="组合 35"/>
          <p:cNvGrpSpPr/>
          <p:nvPr/>
        </p:nvGrpSpPr>
        <p:grpSpPr>
          <a:xfrm>
            <a:off x="1731445" y="3222230"/>
            <a:ext cx="5693399" cy="415498"/>
            <a:chOff x="1807265" y="2462595"/>
            <a:chExt cx="5693399" cy="415498"/>
          </a:xfrm>
          <a:solidFill>
            <a:schemeClr val="bg2"/>
          </a:solidFill>
        </p:grpSpPr>
        <p:sp>
          <p:nvSpPr>
            <p:cNvPr id="37" name="圆角矩形 36"/>
            <p:cNvSpPr/>
            <p:nvPr/>
          </p:nvSpPr>
          <p:spPr>
            <a:xfrm>
              <a:off x="1807265" y="2478527"/>
              <a:ext cx="5693399" cy="394154"/>
            </a:xfrm>
            <a:prstGeom prst="roundRect">
              <a:avLst>
                <a:gd name="adj" fmla="val 20658"/>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8" name="矩形 37"/>
            <p:cNvSpPr/>
            <p:nvPr/>
          </p:nvSpPr>
          <p:spPr>
            <a:xfrm>
              <a:off x="1883286" y="2462595"/>
              <a:ext cx="2441694" cy="415498"/>
            </a:xfrm>
            <a:prstGeom prst="rect">
              <a:avLst/>
            </a:prstGeom>
            <a:grpFill/>
          </p:spPr>
          <p:txBody>
            <a:bodyPr wrap="none">
              <a:spAutoFit/>
            </a:bodyPr>
            <a:lstStyle/>
            <a:p>
              <a:r>
                <a:rPr lang="en-US" altLang="zh-CN" sz="2100" spc="225" dirty="0">
                  <a:solidFill>
                    <a:schemeClr val="tx1">
                      <a:lumMod val="65000"/>
                      <a:lumOff val="35000"/>
                    </a:schemeClr>
                  </a:solidFill>
                  <a:latin typeface="微软雅黑" panose="020B0503020204020204" pitchFamily="34" charset="-122"/>
                  <a:ea typeface="微软雅黑" panose="020B0503020204020204" pitchFamily="34" charset="-122"/>
                </a:rPr>
                <a:t>3.3</a:t>
              </a:r>
              <a:r>
                <a:rPr lang="zh-CN" altLang="en-US" sz="2100" spc="225" dirty="0">
                  <a:solidFill>
                    <a:schemeClr val="tx1">
                      <a:lumMod val="65000"/>
                      <a:lumOff val="35000"/>
                    </a:schemeClr>
                  </a:solidFill>
                  <a:latin typeface="微软雅黑" panose="020B0503020204020204" pitchFamily="34" charset="-122"/>
                  <a:ea typeface="微软雅黑" panose="020B0503020204020204" pitchFamily="34" charset="-122"/>
                </a:rPr>
                <a:t>　贝叶斯分类</a:t>
              </a:r>
              <a:endParaRPr lang="zh-CN" altLang="en-US" sz="2100" spc="225"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pic>
        <p:nvPicPr>
          <p:cNvPr id="39" name="27 Imagen"/>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41"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ES" sz="1200" b="1" dirty="0">
                <a:solidFill>
                  <a:schemeClr val="bg1">
                    <a:lumMod val="50000"/>
                  </a:schemeClr>
                </a:solidFill>
                <a:latin typeface="+mn-lt"/>
              </a:rPr>
              <a:t>56</a:t>
            </a:r>
            <a:endParaRPr lang="en-US" altLang="es-ES" sz="1200" b="1" dirty="0">
              <a:solidFill>
                <a:schemeClr val="bg1">
                  <a:lumMod val="50000"/>
                </a:schemeClr>
              </a:solidFill>
              <a:latin typeface="+mn-lt"/>
            </a:endParaRPr>
          </a:p>
        </p:txBody>
      </p:sp>
      <p:pic>
        <p:nvPicPr>
          <p:cNvPr id="42" name="Imagen 27">
            <a:hlinkClick r:id="" action="ppaction://hlinkshowjump?jump=next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Imagen 28">
            <a:hlinkClick r:id="" action="ppaction://hlinkshowjump?jump=previous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fld>
            <a:endParaRPr lang="zh-CN" altLang="en-US" dirty="0"/>
          </a:p>
        </p:txBody>
      </p:sp>
      <p:sp>
        <p:nvSpPr>
          <p:cNvPr id="45" name="矩形 44"/>
          <p:cNvSpPr/>
          <p:nvPr/>
        </p:nvSpPr>
        <p:spPr>
          <a:xfrm>
            <a:off x="7929" y="38314"/>
            <a:ext cx="877163" cy="300082"/>
          </a:xfrm>
          <a:prstGeom prst="rect">
            <a:avLst/>
          </a:prstGeom>
        </p:spPr>
        <p:txBody>
          <a:bodyPr wrap="none">
            <a:spAutoFit/>
          </a:bodyPr>
          <a:lstStyle/>
          <a:p>
            <a:r>
              <a:rPr lang="zh-CN" altLang="en-US" sz="1350" dirty="0">
                <a:solidFill>
                  <a:schemeClr val="bg1"/>
                </a:solidFill>
              </a:rPr>
              <a:t>数据挖掘</a:t>
            </a:r>
            <a:endParaRPr lang="zh-CN" altLang="en-US" sz="1350" dirty="0">
              <a:solidFill>
                <a:schemeClr val="bg1"/>
              </a:solidFill>
            </a:endParaRPr>
          </a:p>
        </p:txBody>
      </p:sp>
      <p:sp>
        <p:nvSpPr>
          <p:cNvPr id="9" name="矩形 8"/>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2308F32-F09A-4344-B65D-3757FEAF56BD}" type="slidenum">
              <a:rPr lang="zh-CN" altLang="en-US" smtClean="0"/>
            </a:fld>
            <a:endParaRPr lang="zh-CN" altLang="en-US"/>
          </a:p>
        </p:txBody>
      </p:sp>
      <p:sp>
        <p:nvSpPr>
          <p:cNvPr id="3"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4"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5" name="矩形 4"/>
          <p:cNvSpPr/>
          <p:nvPr/>
        </p:nvSpPr>
        <p:spPr>
          <a:xfrm>
            <a:off x="0" y="6669360"/>
            <a:ext cx="9144000" cy="18864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矩形 6"/>
          <p:cNvSpPr/>
          <p:nvPr/>
        </p:nvSpPr>
        <p:spPr>
          <a:xfrm>
            <a:off x="609779" y="877313"/>
            <a:ext cx="7915326" cy="584775"/>
          </a:xfrm>
          <a:prstGeom prst="rect">
            <a:avLst/>
          </a:prstGeom>
        </p:spPr>
        <p:txBody>
          <a:bodyPr wrap="square">
            <a:spAutoFit/>
          </a:bodyPr>
          <a:lstStyle/>
          <a:p>
            <a:r>
              <a:rPr lang="en-US" altLang="zh-CN" sz="1600" dirty="0"/>
              <a:t>    </a:t>
            </a:r>
            <a:r>
              <a:rPr lang="zh-CN" altLang="zh-CN" sz="1600" dirty="0"/>
              <a:t>支持向量机（</a:t>
            </a:r>
            <a:r>
              <a:rPr lang="en-US" altLang="zh-CN" sz="1600" dirty="0"/>
              <a:t>SVM</a:t>
            </a:r>
            <a:r>
              <a:rPr lang="zh-CN" altLang="zh-CN" sz="1600" dirty="0"/>
              <a:t>）是根据统计学习理论中的结构风险最小化原则提出的一种经典的机器学习方法，现已发展为机器学习领域的一个重要分支。</a:t>
            </a:r>
            <a:endParaRPr lang="en-US" altLang="zh-CN" sz="1600" dirty="0"/>
          </a:p>
        </p:txBody>
      </p:sp>
      <p:sp>
        <p:nvSpPr>
          <p:cNvPr id="8" name="矩形 7"/>
          <p:cNvSpPr/>
          <p:nvPr/>
        </p:nvSpPr>
        <p:spPr>
          <a:xfrm>
            <a:off x="317722" y="1582193"/>
            <a:ext cx="2847254" cy="369332"/>
          </a:xfrm>
          <a:prstGeom prst="rect">
            <a:avLst/>
          </a:prstGeom>
        </p:spPr>
        <p:txBody>
          <a:bodyPr wrap="none">
            <a:spAutoFit/>
          </a:bodyPr>
          <a:lstStyle/>
          <a:p>
            <a:r>
              <a:rPr lang="en-US" altLang="zh-CN" dirty="0"/>
              <a:t>3.4.1 </a:t>
            </a:r>
            <a:r>
              <a:rPr lang="zh-CN" altLang="zh-CN" dirty="0"/>
              <a:t>支持向量机主要思想</a:t>
            </a:r>
            <a:endParaRPr lang="zh-CN" altLang="zh-CN" dirty="0"/>
          </a:p>
        </p:txBody>
      </p:sp>
      <p:pic>
        <p:nvPicPr>
          <p:cNvPr id="9" name="27 Imagen"/>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11"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ES" sz="1200" b="1" dirty="0">
                <a:solidFill>
                  <a:schemeClr val="bg1">
                    <a:lumMod val="50000"/>
                  </a:schemeClr>
                </a:solidFill>
                <a:latin typeface="+mn-lt"/>
              </a:rPr>
              <a:t>56</a:t>
            </a:r>
            <a:endParaRPr lang="en-US" altLang="es-ES" sz="1200" b="1" dirty="0">
              <a:solidFill>
                <a:schemeClr val="bg1">
                  <a:lumMod val="50000"/>
                </a:schemeClr>
              </a:solidFill>
              <a:latin typeface="+mn-lt"/>
            </a:endParaRPr>
          </a:p>
        </p:txBody>
      </p:sp>
      <p:pic>
        <p:nvPicPr>
          <p:cNvPr id="12" name="Imagen 27">
            <a:hlinkClick r:id="" action="ppaction://hlinkshowjump?jump=next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Imagen 28">
            <a:hlinkClick r:id="" action="ppaction://hlinkshowjump?jump=previous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fld>
            <a:endParaRPr lang="zh-CN" altLang="en-US" dirty="0"/>
          </a:p>
        </p:txBody>
      </p:sp>
      <p:grpSp>
        <p:nvGrpSpPr>
          <p:cNvPr id="15" name="组合 14"/>
          <p:cNvGrpSpPr/>
          <p:nvPr/>
        </p:nvGrpSpPr>
        <p:grpSpPr>
          <a:xfrm>
            <a:off x="-3387" y="-2439"/>
            <a:ext cx="9149172" cy="716845"/>
            <a:chOff x="-3387" y="190175"/>
            <a:chExt cx="9149172" cy="524649"/>
          </a:xfrm>
        </p:grpSpPr>
        <p:sp>
          <p:nvSpPr>
            <p:cNvPr id="16" name="任意多边形 15"/>
            <p:cNvSpPr/>
            <p:nvPr/>
          </p:nvSpPr>
          <p:spPr>
            <a:xfrm>
              <a:off x="6231369" y="214741"/>
              <a:ext cx="2914416" cy="499443"/>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7" name="任意多边形 16"/>
            <p:cNvSpPr/>
            <p:nvPr/>
          </p:nvSpPr>
          <p:spPr>
            <a:xfrm>
              <a:off x="1" y="190175"/>
              <a:ext cx="9143999" cy="506058"/>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8" name="任意多边形 17"/>
            <p:cNvSpPr/>
            <p:nvPr/>
          </p:nvSpPr>
          <p:spPr>
            <a:xfrm>
              <a:off x="-3387" y="190815"/>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19" name="文本框 6"/>
          <p:cNvSpPr txBox="1"/>
          <p:nvPr/>
        </p:nvSpPr>
        <p:spPr>
          <a:xfrm>
            <a:off x="607500" y="177284"/>
            <a:ext cx="2096728" cy="323165"/>
          </a:xfrm>
          <a:prstGeom prst="rect">
            <a:avLst/>
          </a:prstGeom>
          <a:noFill/>
        </p:spPr>
        <p:txBody>
          <a:bodyPr wrap="none" lIns="0" tIns="0" rIns="0" bIns="0" rtlCol="0">
            <a:spAutoFit/>
          </a:bodyPr>
          <a:lstStyle/>
          <a:p>
            <a:r>
              <a:rPr lang="en-US" altLang="zh-CN" sz="2100" b="1" spc="225" dirty="0">
                <a:solidFill>
                  <a:prstClr val="white"/>
                </a:solidFill>
              </a:rPr>
              <a:t>3.4 </a:t>
            </a:r>
            <a:r>
              <a:rPr lang="zh-CN" altLang="en-US" sz="2100" b="1" spc="225" dirty="0">
                <a:solidFill>
                  <a:prstClr val="white"/>
                </a:solidFill>
              </a:rPr>
              <a:t>支持向量机</a:t>
            </a:r>
            <a:endParaRPr lang="zh-CN" altLang="en-US" sz="2100" b="1" spc="225" dirty="0">
              <a:solidFill>
                <a:prstClr val="white"/>
              </a:solidFill>
            </a:endParaRPr>
          </a:p>
        </p:txBody>
      </p:sp>
      <p:sp>
        <p:nvSpPr>
          <p:cNvPr id="20" name="Freeform 142"/>
          <p:cNvSpPr>
            <a:spLocks noEditPoints="1"/>
          </p:cNvSpPr>
          <p:nvPr/>
        </p:nvSpPr>
        <p:spPr bwMode="auto">
          <a:xfrm>
            <a:off x="126487" y="216716"/>
            <a:ext cx="382471" cy="244300"/>
          </a:xfrm>
          <a:custGeom>
            <a:avLst/>
            <a:gdLst>
              <a:gd name="T0" fmla="*/ 108 w 128"/>
              <a:gd name="T1" fmla="*/ 26 h 88"/>
              <a:gd name="T2" fmla="*/ 75 w 128"/>
              <a:gd name="T3" fmla="*/ 0 h 88"/>
              <a:gd name="T4" fmla="*/ 46 w 128"/>
              <a:gd name="T5" fmla="*/ 15 h 88"/>
              <a:gd name="T6" fmla="*/ 34 w 128"/>
              <a:gd name="T7" fmla="*/ 11 h 88"/>
              <a:gd name="T8" fmla="*/ 15 w 128"/>
              <a:gd name="T9" fmla="*/ 30 h 88"/>
              <a:gd name="T10" fmla="*/ 16 w 128"/>
              <a:gd name="T11" fmla="*/ 35 h 88"/>
              <a:gd name="T12" fmla="*/ 0 w 128"/>
              <a:gd name="T13" fmla="*/ 61 h 88"/>
              <a:gd name="T14" fmla="*/ 27 w 128"/>
              <a:gd name="T15" fmla="*/ 88 h 88"/>
              <a:gd name="T16" fmla="*/ 96 w 128"/>
              <a:gd name="T17" fmla="*/ 88 h 88"/>
              <a:gd name="T18" fmla="*/ 128 w 128"/>
              <a:gd name="T19" fmla="*/ 56 h 88"/>
              <a:gd name="T20" fmla="*/ 108 w 128"/>
              <a:gd name="T21" fmla="*/ 26 h 88"/>
              <a:gd name="T22" fmla="*/ 44 w 128"/>
              <a:gd name="T23" fmla="*/ 50 h 88"/>
              <a:gd name="T24" fmla="*/ 66 w 128"/>
              <a:gd name="T25" fmla="*/ 28 h 88"/>
              <a:gd name="T26" fmla="*/ 80 w 128"/>
              <a:gd name="T27" fmla="*/ 32 h 88"/>
              <a:gd name="T28" fmla="*/ 84 w 128"/>
              <a:gd name="T29" fmla="*/ 28 h 88"/>
              <a:gd name="T30" fmla="*/ 84 w 128"/>
              <a:gd name="T31" fmla="*/ 42 h 88"/>
              <a:gd name="T32" fmla="*/ 70 w 128"/>
              <a:gd name="T33" fmla="*/ 42 h 88"/>
              <a:gd name="T34" fmla="*/ 75 w 128"/>
              <a:gd name="T35" fmla="*/ 37 h 88"/>
              <a:gd name="T36" fmla="*/ 72 w 128"/>
              <a:gd name="T37" fmla="*/ 36 h 88"/>
              <a:gd name="T38" fmla="*/ 66 w 128"/>
              <a:gd name="T39" fmla="*/ 35 h 88"/>
              <a:gd name="T40" fmla="*/ 60 w 128"/>
              <a:gd name="T41" fmla="*/ 36 h 88"/>
              <a:gd name="T42" fmla="*/ 55 w 128"/>
              <a:gd name="T43" fmla="*/ 39 h 88"/>
              <a:gd name="T44" fmla="*/ 52 w 128"/>
              <a:gd name="T45" fmla="*/ 44 h 88"/>
              <a:gd name="T46" fmla="*/ 51 w 128"/>
              <a:gd name="T47" fmla="*/ 50 h 88"/>
              <a:gd name="T48" fmla="*/ 51 w 128"/>
              <a:gd name="T49" fmla="*/ 54 h 88"/>
              <a:gd name="T50" fmla="*/ 44 w 128"/>
              <a:gd name="T51" fmla="*/ 54 h 88"/>
              <a:gd name="T52" fmla="*/ 44 w 128"/>
              <a:gd name="T53" fmla="*/ 50 h 88"/>
              <a:gd name="T54" fmla="*/ 66 w 128"/>
              <a:gd name="T55" fmla="*/ 73 h 88"/>
              <a:gd name="T56" fmla="*/ 53 w 128"/>
              <a:gd name="T57" fmla="*/ 68 h 88"/>
              <a:gd name="T58" fmla="*/ 49 w 128"/>
              <a:gd name="T59" fmla="*/ 73 h 88"/>
              <a:gd name="T60" fmla="*/ 49 w 128"/>
              <a:gd name="T61" fmla="*/ 59 h 88"/>
              <a:gd name="T62" fmla="*/ 62 w 128"/>
              <a:gd name="T63" fmla="*/ 59 h 88"/>
              <a:gd name="T64" fmla="*/ 58 w 128"/>
              <a:gd name="T65" fmla="*/ 64 h 88"/>
              <a:gd name="T66" fmla="*/ 60 w 128"/>
              <a:gd name="T67" fmla="*/ 65 h 88"/>
              <a:gd name="T68" fmla="*/ 66 w 128"/>
              <a:gd name="T69" fmla="*/ 66 h 88"/>
              <a:gd name="T70" fmla="*/ 72 w 128"/>
              <a:gd name="T71" fmla="*/ 65 h 88"/>
              <a:gd name="T72" fmla="*/ 77 w 128"/>
              <a:gd name="T73" fmla="*/ 61 h 88"/>
              <a:gd name="T74" fmla="*/ 81 w 128"/>
              <a:gd name="T75" fmla="*/ 57 h 88"/>
              <a:gd name="T76" fmla="*/ 82 w 128"/>
              <a:gd name="T77" fmla="*/ 50 h 88"/>
              <a:gd name="T78" fmla="*/ 81 w 128"/>
              <a:gd name="T79" fmla="*/ 47 h 88"/>
              <a:gd name="T80" fmla="*/ 89 w 128"/>
              <a:gd name="T81" fmla="*/ 47 h 88"/>
              <a:gd name="T82" fmla="*/ 89 w 128"/>
              <a:gd name="T83" fmla="*/ 50 h 88"/>
              <a:gd name="T84" fmla="*/ 66 w 128"/>
              <a:gd name="T85"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88">
                <a:moveTo>
                  <a:pt x="108" y="26"/>
                </a:moveTo>
                <a:cubicBezTo>
                  <a:pt x="104" y="11"/>
                  <a:pt x="91" y="0"/>
                  <a:pt x="75" y="0"/>
                </a:cubicBezTo>
                <a:cubicBezTo>
                  <a:pt x="63" y="0"/>
                  <a:pt x="52" y="6"/>
                  <a:pt x="46" y="15"/>
                </a:cubicBezTo>
                <a:cubicBezTo>
                  <a:pt x="43" y="13"/>
                  <a:pt x="38" y="11"/>
                  <a:pt x="34" y="11"/>
                </a:cubicBezTo>
                <a:cubicBezTo>
                  <a:pt x="24" y="11"/>
                  <a:pt x="15" y="20"/>
                  <a:pt x="15" y="30"/>
                </a:cubicBezTo>
                <a:cubicBezTo>
                  <a:pt x="15" y="32"/>
                  <a:pt x="16" y="34"/>
                  <a:pt x="16" y="35"/>
                </a:cubicBezTo>
                <a:cubicBezTo>
                  <a:pt x="7" y="40"/>
                  <a:pt x="0" y="49"/>
                  <a:pt x="0" y="61"/>
                </a:cubicBezTo>
                <a:cubicBezTo>
                  <a:pt x="0" y="76"/>
                  <a:pt x="12" y="88"/>
                  <a:pt x="27" y="88"/>
                </a:cubicBezTo>
                <a:cubicBezTo>
                  <a:pt x="96" y="88"/>
                  <a:pt x="96" y="88"/>
                  <a:pt x="96" y="88"/>
                </a:cubicBezTo>
                <a:cubicBezTo>
                  <a:pt x="114" y="88"/>
                  <a:pt x="128" y="74"/>
                  <a:pt x="128" y="56"/>
                </a:cubicBezTo>
                <a:cubicBezTo>
                  <a:pt x="128" y="42"/>
                  <a:pt x="120" y="31"/>
                  <a:pt x="108" y="26"/>
                </a:cubicBezTo>
                <a:close/>
                <a:moveTo>
                  <a:pt x="44" y="50"/>
                </a:moveTo>
                <a:cubicBezTo>
                  <a:pt x="44" y="38"/>
                  <a:pt x="54" y="28"/>
                  <a:pt x="66" y="28"/>
                </a:cubicBezTo>
                <a:cubicBezTo>
                  <a:pt x="71" y="28"/>
                  <a:pt x="76" y="30"/>
                  <a:pt x="80" y="32"/>
                </a:cubicBezTo>
                <a:cubicBezTo>
                  <a:pt x="84" y="28"/>
                  <a:pt x="84" y="28"/>
                  <a:pt x="84" y="28"/>
                </a:cubicBezTo>
                <a:cubicBezTo>
                  <a:pt x="84" y="42"/>
                  <a:pt x="84" y="42"/>
                  <a:pt x="84" y="42"/>
                </a:cubicBezTo>
                <a:cubicBezTo>
                  <a:pt x="70" y="42"/>
                  <a:pt x="70" y="42"/>
                  <a:pt x="70" y="42"/>
                </a:cubicBezTo>
                <a:cubicBezTo>
                  <a:pt x="75" y="37"/>
                  <a:pt x="75" y="37"/>
                  <a:pt x="75" y="37"/>
                </a:cubicBezTo>
                <a:cubicBezTo>
                  <a:pt x="74" y="37"/>
                  <a:pt x="73" y="36"/>
                  <a:pt x="72" y="36"/>
                </a:cubicBezTo>
                <a:cubicBezTo>
                  <a:pt x="70" y="35"/>
                  <a:pt x="68" y="35"/>
                  <a:pt x="66" y="35"/>
                </a:cubicBezTo>
                <a:cubicBezTo>
                  <a:pt x="64" y="35"/>
                  <a:pt x="62" y="35"/>
                  <a:pt x="60" y="36"/>
                </a:cubicBezTo>
                <a:cubicBezTo>
                  <a:pt x="58" y="37"/>
                  <a:pt x="57" y="38"/>
                  <a:pt x="55" y="39"/>
                </a:cubicBezTo>
                <a:cubicBezTo>
                  <a:pt x="54" y="41"/>
                  <a:pt x="53" y="43"/>
                  <a:pt x="52" y="44"/>
                </a:cubicBezTo>
                <a:cubicBezTo>
                  <a:pt x="51" y="46"/>
                  <a:pt x="51" y="48"/>
                  <a:pt x="51" y="50"/>
                </a:cubicBezTo>
                <a:cubicBezTo>
                  <a:pt x="51" y="52"/>
                  <a:pt x="51" y="53"/>
                  <a:pt x="51" y="54"/>
                </a:cubicBezTo>
                <a:cubicBezTo>
                  <a:pt x="44" y="54"/>
                  <a:pt x="44" y="54"/>
                  <a:pt x="44" y="54"/>
                </a:cubicBezTo>
                <a:cubicBezTo>
                  <a:pt x="44" y="53"/>
                  <a:pt x="44" y="52"/>
                  <a:pt x="44" y="50"/>
                </a:cubicBezTo>
                <a:close/>
                <a:moveTo>
                  <a:pt x="66" y="73"/>
                </a:moveTo>
                <a:cubicBezTo>
                  <a:pt x="61" y="73"/>
                  <a:pt x="57" y="71"/>
                  <a:pt x="53" y="68"/>
                </a:cubicBezTo>
                <a:cubicBezTo>
                  <a:pt x="49" y="73"/>
                  <a:pt x="49" y="73"/>
                  <a:pt x="49" y="73"/>
                </a:cubicBezTo>
                <a:cubicBezTo>
                  <a:pt x="49" y="59"/>
                  <a:pt x="49" y="59"/>
                  <a:pt x="49" y="59"/>
                </a:cubicBezTo>
                <a:cubicBezTo>
                  <a:pt x="62" y="59"/>
                  <a:pt x="62" y="59"/>
                  <a:pt x="62" y="59"/>
                </a:cubicBezTo>
                <a:cubicBezTo>
                  <a:pt x="58" y="64"/>
                  <a:pt x="58" y="64"/>
                  <a:pt x="58" y="64"/>
                </a:cubicBezTo>
                <a:cubicBezTo>
                  <a:pt x="59" y="64"/>
                  <a:pt x="59" y="64"/>
                  <a:pt x="60" y="65"/>
                </a:cubicBezTo>
                <a:cubicBezTo>
                  <a:pt x="62" y="66"/>
                  <a:pt x="64" y="66"/>
                  <a:pt x="66" y="66"/>
                </a:cubicBezTo>
                <a:cubicBezTo>
                  <a:pt x="68" y="66"/>
                  <a:pt x="70" y="66"/>
                  <a:pt x="72" y="65"/>
                </a:cubicBezTo>
                <a:cubicBezTo>
                  <a:pt x="74" y="64"/>
                  <a:pt x="76" y="63"/>
                  <a:pt x="77" y="61"/>
                </a:cubicBezTo>
                <a:cubicBezTo>
                  <a:pt x="79" y="60"/>
                  <a:pt x="80" y="58"/>
                  <a:pt x="81" y="57"/>
                </a:cubicBezTo>
                <a:cubicBezTo>
                  <a:pt x="82" y="55"/>
                  <a:pt x="82" y="53"/>
                  <a:pt x="82" y="50"/>
                </a:cubicBezTo>
                <a:cubicBezTo>
                  <a:pt x="82" y="49"/>
                  <a:pt x="82" y="48"/>
                  <a:pt x="81" y="47"/>
                </a:cubicBezTo>
                <a:cubicBezTo>
                  <a:pt x="89" y="47"/>
                  <a:pt x="89" y="47"/>
                  <a:pt x="89" y="47"/>
                </a:cubicBezTo>
                <a:cubicBezTo>
                  <a:pt x="89" y="48"/>
                  <a:pt x="89" y="49"/>
                  <a:pt x="89" y="50"/>
                </a:cubicBezTo>
                <a:cubicBezTo>
                  <a:pt x="89" y="63"/>
                  <a:pt x="79" y="73"/>
                  <a:pt x="66" y="7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2"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3"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4"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5"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6"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7"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8"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9"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1"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2"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5"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6"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7"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8"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9"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0"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1"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2"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3"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4"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5"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6"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0"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1"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2"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3"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4"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5"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6"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7"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8"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9"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0"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1"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2"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3"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4"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5"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8"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9"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0" name="文本框 27"/>
          <p:cNvSpPr txBox="1"/>
          <p:nvPr/>
        </p:nvSpPr>
        <p:spPr>
          <a:xfrm>
            <a:off x="6630203" y="234392"/>
            <a:ext cx="1101584" cy="300082"/>
          </a:xfrm>
          <a:prstGeom prst="rect">
            <a:avLst/>
          </a:prstGeom>
          <a:noFill/>
        </p:spPr>
        <p:txBody>
          <a:bodyPr wrap="none" rtlCol="0">
            <a:spAutoFit/>
          </a:bodyPr>
          <a:lstStyle/>
          <a:p>
            <a:r>
              <a:rPr lang="zh-CN" altLang="en-US" sz="1350" dirty="0">
                <a:solidFill>
                  <a:prstClr val="white"/>
                </a:solidFill>
              </a:rPr>
              <a:t>第三章 分类</a:t>
            </a:r>
            <a:endParaRPr lang="zh-CN" altLang="en-US" sz="1350" dirty="0">
              <a:solidFill>
                <a:prstClr val="white"/>
              </a:solidFill>
            </a:endParaRPr>
          </a:p>
        </p:txBody>
      </p:sp>
      <p:sp>
        <p:nvSpPr>
          <p:cNvPr id="71" name="矩形 70"/>
          <p:cNvSpPr/>
          <p:nvPr/>
        </p:nvSpPr>
        <p:spPr>
          <a:xfrm>
            <a:off x="607499" y="2051592"/>
            <a:ext cx="7917605" cy="1323439"/>
          </a:xfrm>
          <a:prstGeom prst="rect">
            <a:avLst/>
          </a:prstGeom>
        </p:spPr>
        <p:txBody>
          <a:bodyPr wrap="square">
            <a:spAutoFit/>
          </a:bodyPr>
          <a:lstStyle/>
          <a:p>
            <a:r>
              <a:rPr lang="en-US" altLang="zh-CN" sz="1600" dirty="0"/>
              <a:t>    SVM</a:t>
            </a:r>
            <a:r>
              <a:rPr lang="zh-CN" altLang="zh-CN" sz="1600" dirty="0"/>
              <a:t>主要思想是针对两类分类问题的，寻找一个超平面作为两类训练样本点的分割，以保证最小的分类错误率。在线性可分的情况下，存在一个或多个超平面使得训练样本完全分开，</a:t>
            </a:r>
            <a:r>
              <a:rPr lang="en-US" altLang="zh-CN" sz="1600" dirty="0"/>
              <a:t>SVM</a:t>
            </a:r>
            <a:r>
              <a:rPr lang="zh-CN" altLang="zh-CN" sz="1600" dirty="0"/>
              <a:t>的目标是找到其中的</a:t>
            </a:r>
            <a:r>
              <a:rPr lang="zh-CN" altLang="zh-CN" sz="1600" b="1" dirty="0">
                <a:solidFill>
                  <a:srgbClr val="FF0000"/>
                </a:solidFill>
              </a:rPr>
              <a:t>最优超平面</a:t>
            </a:r>
            <a:r>
              <a:rPr lang="zh-CN" altLang="zh-CN" sz="1600" dirty="0"/>
              <a:t>，最优超平面是使得每一类数据与超平面距离最近的向量与超平面之间的距离最大的平面；对于线性不可分的情况，可使用非线性核函数将低维输入空间线性不可分的样本转化为高维特征空间使其线性可分。</a:t>
            </a:r>
            <a:endParaRPr lang="en-US" altLang="zh-CN" sz="1600" dirty="0"/>
          </a:p>
        </p:txBody>
      </p:sp>
      <p:sp>
        <p:nvSpPr>
          <p:cNvPr id="7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4"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6" name="矩形 75"/>
          <p:cNvSpPr/>
          <p:nvPr/>
        </p:nvSpPr>
        <p:spPr>
          <a:xfrm>
            <a:off x="368522" y="3462882"/>
            <a:ext cx="2847254" cy="369332"/>
          </a:xfrm>
          <a:prstGeom prst="rect">
            <a:avLst/>
          </a:prstGeom>
        </p:spPr>
        <p:txBody>
          <a:bodyPr wrap="none">
            <a:spAutoFit/>
          </a:bodyPr>
          <a:lstStyle/>
          <a:p>
            <a:r>
              <a:rPr lang="en-US" altLang="zh-CN" dirty="0"/>
              <a:t>3.4.2 </a:t>
            </a:r>
            <a:r>
              <a:rPr lang="zh-CN" altLang="zh-CN" dirty="0"/>
              <a:t>支持向量机基础理论</a:t>
            </a:r>
            <a:endParaRPr lang="zh-CN" altLang="zh-CN" dirty="0"/>
          </a:p>
        </p:txBody>
      </p:sp>
      <p:sp>
        <p:nvSpPr>
          <p:cNvPr id="77" name="矩形 76"/>
          <p:cNvSpPr/>
          <p:nvPr/>
        </p:nvSpPr>
        <p:spPr>
          <a:xfrm>
            <a:off x="658299" y="3893092"/>
            <a:ext cx="7917605" cy="1323439"/>
          </a:xfrm>
          <a:prstGeom prst="rect">
            <a:avLst/>
          </a:prstGeom>
        </p:spPr>
        <p:txBody>
          <a:bodyPr wrap="square">
            <a:spAutoFit/>
          </a:bodyPr>
          <a:lstStyle/>
          <a:p>
            <a:r>
              <a:rPr lang="en-US" altLang="zh-CN" sz="1600" dirty="0"/>
              <a:t>    </a:t>
            </a:r>
            <a:r>
              <a:rPr lang="zh-CN" altLang="zh-CN" sz="1600" dirty="0"/>
              <a:t>支持向量机的理论有三个要点，即：</a:t>
            </a:r>
            <a:endParaRPr lang="zh-CN" altLang="zh-CN" sz="1600" dirty="0"/>
          </a:p>
          <a:p>
            <a:r>
              <a:rPr lang="en-US" altLang="zh-CN" sz="1600" dirty="0"/>
              <a:t>    </a:t>
            </a:r>
            <a:r>
              <a:rPr lang="zh-CN" altLang="zh-CN" sz="1600" dirty="0"/>
              <a:t>（</a:t>
            </a:r>
            <a:r>
              <a:rPr lang="en-US" altLang="zh-CN" sz="1600" dirty="0"/>
              <a:t>1</a:t>
            </a:r>
            <a:r>
              <a:rPr lang="zh-CN" altLang="zh-CN" sz="1600" dirty="0"/>
              <a:t>）最大化间隔。</a:t>
            </a:r>
            <a:endParaRPr lang="zh-CN" altLang="zh-CN" sz="1600" dirty="0"/>
          </a:p>
          <a:p>
            <a:r>
              <a:rPr lang="en-US" altLang="zh-CN" sz="1600" dirty="0"/>
              <a:t>    </a:t>
            </a:r>
            <a:r>
              <a:rPr lang="zh-CN" altLang="zh-CN" sz="1600" dirty="0"/>
              <a:t>（</a:t>
            </a:r>
            <a:r>
              <a:rPr lang="en-US" altLang="zh-CN" sz="1600" dirty="0"/>
              <a:t>2</a:t>
            </a:r>
            <a:r>
              <a:rPr lang="zh-CN" altLang="zh-CN" sz="1600" dirty="0"/>
              <a:t>）核函数。</a:t>
            </a:r>
            <a:endParaRPr lang="zh-CN" altLang="zh-CN" sz="1600" dirty="0"/>
          </a:p>
          <a:p>
            <a:r>
              <a:rPr lang="en-US" altLang="zh-CN" sz="1600" dirty="0"/>
              <a:t>    </a:t>
            </a:r>
            <a:r>
              <a:rPr lang="zh-CN" altLang="zh-CN" sz="1600" dirty="0"/>
              <a:t>（</a:t>
            </a:r>
            <a:r>
              <a:rPr lang="en-US" altLang="zh-CN" sz="1600" dirty="0"/>
              <a:t>3</a:t>
            </a:r>
            <a:r>
              <a:rPr lang="zh-CN" altLang="zh-CN" sz="1600" dirty="0"/>
              <a:t>）对偶理论。</a:t>
            </a:r>
            <a:endParaRPr lang="zh-CN" altLang="zh-CN" sz="1600" dirty="0"/>
          </a:p>
          <a:p>
            <a:endParaRPr lang="en-US" altLang="zh-CN" sz="1600" dirty="0"/>
          </a:p>
        </p:txBody>
      </p:sp>
      <p:sp>
        <p:nvSpPr>
          <p:cNvPr id="6" name="矩形 5"/>
          <p:cNvSpPr/>
          <p:nvPr/>
        </p:nvSpPr>
        <p:spPr>
          <a:xfrm>
            <a:off x="-4558" y="6123213"/>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669360"/>
            <a:ext cx="9144000" cy="18864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 name="矩形 3"/>
          <p:cNvSpPr/>
          <p:nvPr/>
        </p:nvSpPr>
        <p:spPr>
          <a:xfrm>
            <a:off x="607500" y="1343395"/>
            <a:ext cx="7915326" cy="830997"/>
          </a:xfrm>
          <a:prstGeom prst="rect">
            <a:avLst/>
          </a:prstGeom>
        </p:spPr>
        <p:txBody>
          <a:bodyPr wrap="square">
            <a:spAutoFit/>
          </a:bodyPr>
          <a:lstStyle/>
          <a:p>
            <a:r>
              <a:rPr lang="en-US" altLang="zh-CN" sz="1600" dirty="0"/>
              <a:t>    </a:t>
            </a:r>
            <a:r>
              <a:rPr lang="zh-CN" altLang="zh-CN" sz="1600" dirty="0"/>
              <a:t>数据分类过程有两阶段：</a:t>
            </a:r>
            <a:endParaRPr lang="zh-CN" altLang="zh-CN" sz="1600" dirty="0"/>
          </a:p>
          <a:p>
            <a:r>
              <a:rPr lang="en-US" altLang="zh-CN" sz="1600" dirty="0"/>
              <a:t>    </a:t>
            </a:r>
            <a:r>
              <a:rPr lang="zh-CN" altLang="zh-CN" sz="1600" dirty="0"/>
              <a:t>（</a:t>
            </a:r>
            <a:r>
              <a:rPr lang="en-US" altLang="zh-CN" sz="1600" dirty="0"/>
              <a:t>1</a:t>
            </a:r>
            <a:r>
              <a:rPr lang="zh-CN" altLang="zh-CN" sz="1600" dirty="0"/>
              <a:t>）学习阶段（构建分类模型）。</a:t>
            </a:r>
            <a:endParaRPr lang="zh-CN" altLang="zh-CN" sz="1600" dirty="0"/>
          </a:p>
          <a:p>
            <a:r>
              <a:rPr lang="en-US" altLang="zh-CN" sz="1600" dirty="0"/>
              <a:t>    </a:t>
            </a:r>
            <a:r>
              <a:rPr lang="zh-CN" altLang="zh-CN" sz="1600" dirty="0"/>
              <a:t>（</a:t>
            </a:r>
            <a:r>
              <a:rPr lang="en-US" altLang="zh-CN" sz="1600" dirty="0"/>
              <a:t>2</a:t>
            </a:r>
            <a:r>
              <a:rPr lang="zh-CN" altLang="zh-CN" sz="1600" dirty="0"/>
              <a:t>）分类阶段（使用模型预测给定数据的类标号）。</a:t>
            </a:r>
            <a:endParaRPr lang="zh-CN" altLang="zh-CN" sz="1600" dirty="0"/>
          </a:p>
        </p:txBody>
      </p:sp>
      <p:sp>
        <p:nvSpPr>
          <p:cNvPr id="5" name="矩形 4"/>
          <p:cNvSpPr/>
          <p:nvPr/>
        </p:nvSpPr>
        <p:spPr>
          <a:xfrm>
            <a:off x="259814" y="874479"/>
            <a:ext cx="1923925" cy="369332"/>
          </a:xfrm>
          <a:prstGeom prst="rect">
            <a:avLst/>
          </a:prstGeom>
        </p:spPr>
        <p:txBody>
          <a:bodyPr wrap="none">
            <a:spAutoFit/>
          </a:bodyPr>
          <a:lstStyle/>
          <a:p>
            <a:r>
              <a:rPr lang="en-US" altLang="zh-CN" dirty="0"/>
              <a:t>3.1.2 </a:t>
            </a:r>
            <a:r>
              <a:rPr lang="zh-CN" altLang="zh-CN" dirty="0"/>
              <a:t>分类的过程</a:t>
            </a:r>
            <a:endParaRPr lang="zh-CN" altLang="zh-CN" dirty="0"/>
          </a:p>
        </p:txBody>
      </p:sp>
      <p:pic>
        <p:nvPicPr>
          <p:cNvPr id="6" name="27 Imagen"/>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8"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HN" sz="1200" b="1" dirty="0">
                <a:solidFill>
                  <a:schemeClr val="bg1">
                    <a:lumMod val="50000"/>
                  </a:schemeClr>
                </a:solidFill>
              </a:rPr>
              <a:t>56</a:t>
            </a:r>
            <a:endParaRPr lang="es-ES" sz="1200" b="1" dirty="0">
              <a:solidFill>
                <a:schemeClr val="bg1">
                  <a:lumMod val="50000"/>
                </a:schemeClr>
              </a:solidFill>
              <a:latin typeface="+mn-lt"/>
            </a:endParaRPr>
          </a:p>
        </p:txBody>
      </p:sp>
      <p:pic>
        <p:nvPicPr>
          <p:cNvPr id="9" name="Imagen 27">
            <a:hlinkClick r:id="" action="ppaction://hlinkshowjump?jump=next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Imagen 28">
            <a:hlinkClick r:id="" action="ppaction://hlinkshowjump?jump=previous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fld>
            <a:endParaRPr lang="zh-CN" altLang="en-US" dirty="0"/>
          </a:p>
        </p:txBody>
      </p:sp>
      <p:grpSp>
        <p:nvGrpSpPr>
          <p:cNvPr id="12" name="组合 11"/>
          <p:cNvGrpSpPr/>
          <p:nvPr/>
        </p:nvGrpSpPr>
        <p:grpSpPr>
          <a:xfrm>
            <a:off x="-3387" y="-2439"/>
            <a:ext cx="9149172" cy="716845"/>
            <a:chOff x="-3387" y="190175"/>
            <a:chExt cx="9149172" cy="524649"/>
          </a:xfrm>
        </p:grpSpPr>
        <p:sp>
          <p:nvSpPr>
            <p:cNvPr id="13" name="任意多边形 12"/>
            <p:cNvSpPr/>
            <p:nvPr/>
          </p:nvSpPr>
          <p:spPr>
            <a:xfrm>
              <a:off x="6231369" y="214741"/>
              <a:ext cx="2914416" cy="499443"/>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 name="任意多边形 13"/>
            <p:cNvSpPr/>
            <p:nvPr/>
          </p:nvSpPr>
          <p:spPr>
            <a:xfrm>
              <a:off x="1" y="190175"/>
              <a:ext cx="9143999" cy="506058"/>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5" name="任意多边形 14"/>
            <p:cNvSpPr/>
            <p:nvPr/>
          </p:nvSpPr>
          <p:spPr>
            <a:xfrm>
              <a:off x="-3387" y="190815"/>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16" name="文本框 6"/>
          <p:cNvSpPr txBox="1"/>
          <p:nvPr/>
        </p:nvSpPr>
        <p:spPr>
          <a:xfrm>
            <a:off x="607500" y="177284"/>
            <a:ext cx="1798569" cy="323165"/>
          </a:xfrm>
          <a:prstGeom prst="rect">
            <a:avLst/>
          </a:prstGeom>
          <a:noFill/>
        </p:spPr>
        <p:txBody>
          <a:bodyPr wrap="none" lIns="0" tIns="0" rIns="0" bIns="0" rtlCol="0">
            <a:spAutoFit/>
          </a:bodyPr>
          <a:lstStyle/>
          <a:p>
            <a:r>
              <a:rPr lang="en-US" altLang="zh-CN" sz="2100" b="1" spc="225" dirty="0">
                <a:solidFill>
                  <a:prstClr val="white"/>
                </a:solidFill>
              </a:rPr>
              <a:t>3.1 </a:t>
            </a:r>
            <a:r>
              <a:rPr lang="zh-CN" altLang="en-US" sz="2100" b="1" spc="225" dirty="0">
                <a:solidFill>
                  <a:prstClr val="white"/>
                </a:solidFill>
              </a:rPr>
              <a:t>基本概念</a:t>
            </a:r>
            <a:endParaRPr lang="zh-CN" altLang="en-US" sz="2100" b="1" spc="225" dirty="0">
              <a:solidFill>
                <a:prstClr val="white"/>
              </a:solidFill>
            </a:endParaRPr>
          </a:p>
        </p:txBody>
      </p:sp>
      <p:sp>
        <p:nvSpPr>
          <p:cNvPr id="17" name="Freeform 142"/>
          <p:cNvSpPr>
            <a:spLocks noEditPoints="1"/>
          </p:cNvSpPr>
          <p:nvPr/>
        </p:nvSpPr>
        <p:spPr bwMode="auto">
          <a:xfrm>
            <a:off x="126487" y="216716"/>
            <a:ext cx="382471" cy="244300"/>
          </a:xfrm>
          <a:custGeom>
            <a:avLst/>
            <a:gdLst>
              <a:gd name="T0" fmla="*/ 108 w 128"/>
              <a:gd name="T1" fmla="*/ 26 h 88"/>
              <a:gd name="T2" fmla="*/ 75 w 128"/>
              <a:gd name="T3" fmla="*/ 0 h 88"/>
              <a:gd name="T4" fmla="*/ 46 w 128"/>
              <a:gd name="T5" fmla="*/ 15 h 88"/>
              <a:gd name="T6" fmla="*/ 34 w 128"/>
              <a:gd name="T7" fmla="*/ 11 h 88"/>
              <a:gd name="T8" fmla="*/ 15 w 128"/>
              <a:gd name="T9" fmla="*/ 30 h 88"/>
              <a:gd name="T10" fmla="*/ 16 w 128"/>
              <a:gd name="T11" fmla="*/ 35 h 88"/>
              <a:gd name="T12" fmla="*/ 0 w 128"/>
              <a:gd name="T13" fmla="*/ 61 h 88"/>
              <a:gd name="T14" fmla="*/ 27 w 128"/>
              <a:gd name="T15" fmla="*/ 88 h 88"/>
              <a:gd name="T16" fmla="*/ 96 w 128"/>
              <a:gd name="T17" fmla="*/ 88 h 88"/>
              <a:gd name="T18" fmla="*/ 128 w 128"/>
              <a:gd name="T19" fmla="*/ 56 h 88"/>
              <a:gd name="T20" fmla="*/ 108 w 128"/>
              <a:gd name="T21" fmla="*/ 26 h 88"/>
              <a:gd name="T22" fmla="*/ 44 w 128"/>
              <a:gd name="T23" fmla="*/ 50 h 88"/>
              <a:gd name="T24" fmla="*/ 66 w 128"/>
              <a:gd name="T25" fmla="*/ 28 h 88"/>
              <a:gd name="T26" fmla="*/ 80 w 128"/>
              <a:gd name="T27" fmla="*/ 32 h 88"/>
              <a:gd name="T28" fmla="*/ 84 w 128"/>
              <a:gd name="T29" fmla="*/ 28 h 88"/>
              <a:gd name="T30" fmla="*/ 84 w 128"/>
              <a:gd name="T31" fmla="*/ 42 h 88"/>
              <a:gd name="T32" fmla="*/ 70 w 128"/>
              <a:gd name="T33" fmla="*/ 42 h 88"/>
              <a:gd name="T34" fmla="*/ 75 w 128"/>
              <a:gd name="T35" fmla="*/ 37 h 88"/>
              <a:gd name="T36" fmla="*/ 72 w 128"/>
              <a:gd name="T37" fmla="*/ 36 h 88"/>
              <a:gd name="T38" fmla="*/ 66 w 128"/>
              <a:gd name="T39" fmla="*/ 35 h 88"/>
              <a:gd name="T40" fmla="*/ 60 w 128"/>
              <a:gd name="T41" fmla="*/ 36 h 88"/>
              <a:gd name="T42" fmla="*/ 55 w 128"/>
              <a:gd name="T43" fmla="*/ 39 h 88"/>
              <a:gd name="T44" fmla="*/ 52 w 128"/>
              <a:gd name="T45" fmla="*/ 44 h 88"/>
              <a:gd name="T46" fmla="*/ 51 w 128"/>
              <a:gd name="T47" fmla="*/ 50 h 88"/>
              <a:gd name="T48" fmla="*/ 51 w 128"/>
              <a:gd name="T49" fmla="*/ 54 h 88"/>
              <a:gd name="T50" fmla="*/ 44 w 128"/>
              <a:gd name="T51" fmla="*/ 54 h 88"/>
              <a:gd name="T52" fmla="*/ 44 w 128"/>
              <a:gd name="T53" fmla="*/ 50 h 88"/>
              <a:gd name="T54" fmla="*/ 66 w 128"/>
              <a:gd name="T55" fmla="*/ 73 h 88"/>
              <a:gd name="T56" fmla="*/ 53 w 128"/>
              <a:gd name="T57" fmla="*/ 68 h 88"/>
              <a:gd name="T58" fmla="*/ 49 w 128"/>
              <a:gd name="T59" fmla="*/ 73 h 88"/>
              <a:gd name="T60" fmla="*/ 49 w 128"/>
              <a:gd name="T61" fmla="*/ 59 h 88"/>
              <a:gd name="T62" fmla="*/ 62 w 128"/>
              <a:gd name="T63" fmla="*/ 59 h 88"/>
              <a:gd name="T64" fmla="*/ 58 w 128"/>
              <a:gd name="T65" fmla="*/ 64 h 88"/>
              <a:gd name="T66" fmla="*/ 60 w 128"/>
              <a:gd name="T67" fmla="*/ 65 h 88"/>
              <a:gd name="T68" fmla="*/ 66 w 128"/>
              <a:gd name="T69" fmla="*/ 66 h 88"/>
              <a:gd name="T70" fmla="*/ 72 w 128"/>
              <a:gd name="T71" fmla="*/ 65 h 88"/>
              <a:gd name="T72" fmla="*/ 77 w 128"/>
              <a:gd name="T73" fmla="*/ 61 h 88"/>
              <a:gd name="T74" fmla="*/ 81 w 128"/>
              <a:gd name="T75" fmla="*/ 57 h 88"/>
              <a:gd name="T76" fmla="*/ 82 w 128"/>
              <a:gd name="T77" fmla="*/ 50 h 88"/>
              <a:gd name="T78" fmla="*/ 81 w 128"/>
              <a:gd name="T79" fmla="*/ 47 h 88"/>
              <a:gd name="T80" fmla="*/ 89 w 128"/>
              <a:gd name="T81" fmla="*/ 47 h 88"/>
              <a:gd name="T82" fmla="*/ 89 w 128"/>
              <a:gd name="T83" fmla="*/ 50 h 88"/>
              <a:gd name="T84" fmla="*/ 66 w 128"/>
              <a:gd name="T85"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88">
                <a:moveTo>
                  <a:pt x="108" y="26"/>
                </a:moveTo>
                <a:cubicBezTo>
                  <a:pt x="104" y="11"/>
                  <a:pt x="91" y="0"/>
                  <a:pt x="75" y="0"/>
                </a:cubicBezTo>
                <a:cubicBezTo>
                  <a:pt x="63" y="0"/>
                  <a:pt x="52" y="6"/>
                  <a:pt x="46" y="15"/>
                </a:cubicBezTo>
                <a:cubicBezTo>
                  <a:pt x="43" y="13"/>
                  <a:pt x="38" y="11"/>
                  <a:pt x="34" y="11"/>
                </a:cubicBezTo>
                <a:cubicBezTo>
                  <a:pt x="24" y="11"/>
                  <a:pt x="15" y="20"/>
                  <a:pt x="15" y="30"/>
                </a:cubicBezTo>
                <a:cubicBezTo>
                  <a:pt x="15" y="32"/>
                  <a:pt x="16" y="34"/>
                  <a:pt x="16" y="35"/>
                </a:cubicBezTo>
                <a:cubicBezTo>
                  <a:pt x="7" y="40"/>
                  <a:pt x="0" y="49"/>
                  <a:pt x="0" y="61"/>
                </a:cubicBezTo>
                <a:cubicBezTo>
                  <a:pt x="0" y="76"/>
                  <a:pt x="12" y="88"/>
                  <a:pt x="27" y="88"/>
                </a:cubicBezTo>
                <a:cubicBezTo>
                  <a:pt x="96" y="88"/>
                  <a:pt x="96" y="88"/>
                  <a:pt x="96" y="88"/>
                </a:cubicBezTo>
                <a:cubicBezTo>
                  <a:pt x="114" y="88"/>
                  <a:pt x="128" y="74"/>
                  <a:pt x="128" y="56"/>
                </a:cubicBezTo>
                <a:cubicBezTo>
                  <a:pt x="128" y="42"/>
                  <a:pt x="120" y="31"/>
                  <a:pt x="108" y="26"/>
                </a:cubicBezTo>
                <a:close/>
                <a:moveTo>
                  <a:pt x="44" y="50"/>
                </a:moveTo>
                <a:cubicBezTo>
                  <a:pt x="44" y="38"/>
                  <a:pt x="54" y="28"/>
                  <a:pt x="66" y="28"/>
                </a:cubicBezTo>
                <a:cubicBezTo>
                  <a:pt x="71" y="28"/>
                  <a:pt x="76" y="30"/>
                  <a:pt x="80" y="32"/>
                </a:cubicBezTo>
                <a:cubicBezTo>
                  <a:pt x="84" y="28"/>
                  <a:pt x="84" y="28"/>
                  <a:pt x="84" y="28"/>
                </a:cubicBezTo>
                <a:cubicBezTo>
                  <a:pt x="84" y="42"/>
                  <a:pt x="84" y="42"/>
                  <a:pt x="84" y="42"/>
                </a:cubicBezTo>
                <a:cubicBezTo>
                  <a:pt x="70" y="42"/>
                  <a:pt x="70" y="42"/>
                  <a:pt x="70" y="42"/>
                </a:cubicBezTo>
                <a:cubicBezTo>
                  <a:pt x="75" y="37"/>
                  <a:pt x="75" y="37"/>
                  <a:pt x="75" y="37"/>
                </a:cubicBezTo>
                <a:cubicBezTo>
                  <a:pt x="74" y="37"/>
                  <a:pt x="73" y="36"/>
                  <a:pt x="72" y="36"/>
                </a:cubicBezTo>
                <a:cubicBezTo>
                  <a:pt x="70" y="35"/>
                  <a:pt x="68" y="35"/>
                  <a:pt x="66" y="35"/>
                </a:cubicBezTo>
                <a:cubicBezTo>
                  <a:pt x="64" y="35"/>
                  <a:pt x="62" y="35"/>
                  <a:pt x="60" y="36"/>
                </a:cubicBezTo>
                <a:cubicBezTo>
                  <a:pt x="58" y="37"/>
                  <a:pt x="57" y="38"/>
                  <a:pt x="55" y="39"/>
                </a:cubicBezTo>
                <a:cubicBezTo>
                  <a:pt x="54" y="41"/>
                  <a:pt x="53" y="43"/>
                  <a:pt x="52" y="44"/>
                </a:cubicBezTo>
                <a:cubicBezTo>
                  <a:pt x="51" y="46"/>
                  <a:pt x="51" y="48"/>
                  <a:pt x="51" y="50"/>
                </a:cubicBezTo>
                <a:cubicBezTo>
                  <a:pt x="51" y="52"/>
                  <a:pt x="51" y="53"/>
                  <a:pt x="51" y="54"/>
                </a:cubicBezTo>
                <a:cubicBezTo>
                  <a:pt x="44" y="54"/>
                  <a:pt x="44" y="54"/>
                  <a:pt x="44" y="54"/>
                </a:cubicBezTo>
                <a:cubicBezTo>
                  <a:pt x="44" y="53"/>
                  <a:pt x="44" y="52"/>
                  <a:pt x="44" y="50"/>
                </a:cubicBezTo>
                <a:close/>
                <a:moveTo>
                  <a:pt x="66" y="73"/>
                </a:moveTo>
                <a:cubicBezTo>
                  <a:pt x="61" y="73"/>
                  <a:pt x="57" y="71"/>
                  <a:pt x="53" y="68"/>
                </a:cubicBezTo>
                <a:cubicBezTo>
                  <a:pt x="49" y="73"/>
                  <a:pt x="49" y="73"/>
                  <a:pt x="49" y="73"/>
                </a:cubicBezTo>
                <a:cubicBezTo>
                  <a:pt x="49" y="59"/>
                  <a:pt x="49" y="59"/>
                  <a:pt x="49" y="59"/>
                </a:cubicBezTo>
                <a:cubicBezTo>
                  <a:pt x="62" y="59"/>
                  <a:pt x="62" y="59"/>
                  <a:pt x="62" y="59"/>
                </a:cubicBezTo>
                <a:cubicBezTo>
                  <a:pt x="58" y="64"/>
                  <a:pt x="58" y="64"/>
                  <a:pt x="58" y="64"/>
                </a:cubicBezTo>
                <a:cubicBezTo>
                  <a:pt x="59" y="64"/>
                  <a:pt x="59" y="64"/>
                  <a:pt x="60" y="65"/>
                </a:cubicBezTo>
                <a:cubicBezTo>
                  <a:pt x="62" y="66"/>
                  <a:pt x="64" y="66"/>
                  <a:pt x="66" y="66"/>
                </a:cubicBezTo>
                <a:cubicBezTo>
                  <a:pt x="68" y="66"/>
                  <a:pt x="70" y="66"/>
                  <a:pt x="72" y="65"/>
                </a:cubicBezTo>
                <a:cubicBezTo>
                  <a:pt x="74" y="64"/>
                  <a:pt x="76" y="63"/>
                  <a:pt x="77" y="61"/>
                </a:cubicBezTo>
                <a:cubicBezTo>
                  <a:pt x="79" y="60"/>
                  <a:pt x="80" y="58"/>
                  <a:pt x="81" y="57"/>
                </a:cubicBezTo>
                <a:cubicBezTo>
                  <a:pt x="82" y="55"/>
                  <a:pt x="82" y="53"/>
                  <a:pt x="82" y="50"/>
                </a:cubicBezTo>
                <a:cubicBezTo>
                  <a:pt x="82" y="49"/>
                  <a:pt x="82" y="48"/>
                  <a:pt x="81" y="47"/>
                </a:cubicBezTo>
                <a:cubicBezTo>
                  <a:pt x="89" y="47"/>
                  <a:pt x="89" y="47"/>
                  <a:pt x="89" y="47"/>
                </a:cubicBezTo>
                <a:cubicBezTo>
                  <a:pt x="89" y="48"/>
                  <a:pt x="89" y="49"/>
                  <a:pt x="89" y="50"/>
                </a:cubicBezTo>
                <a:cubicBezTo>
                  <a:pt x="89" y="63"/>
                  <a:pt x="79" y="73"/>
                  <a:pt x="66" y="7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9"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0"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1"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2"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3"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4"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5"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6"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7"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8"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9"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1"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3"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4"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5"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6"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7"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8"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9"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0"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1"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2"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3"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5"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6"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7"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8"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0"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1"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2"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3"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4"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5"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6"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7"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8"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9"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0"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1"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2"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5"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6"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7" name="文本框 27"/>
          <p:cNvSpPr txBox="1"/>
          <p:nvPr/>
        </p:nvSpPr>
        <p:spPr>
          <a:xfrm>
            <a:off x="6630203" y="234392"/>
            <a:ext cx="1101584" cy="300082"/>
          </a:xfrm>
          <a:prstGeom prst="rect">
            <a:avLst/>
          </a:prstGeom>
          <a:noFill/>
        </p:spPr>
        <p:txBody>
          <a:bodyPr wrap="none" rtlCol="0">
            <a:spAutoFit/>
          </a:bodyPr>
          <a:lstStyle/>
          <a:p>
            <a:r>
              <a:rPr lang="zh-CN" altLang="en-US" sz="1350" dirty="0">
                <a:solidFill>
                  <a:prstClr val="white"/>
                </a:solidFill>
              </a:rPr>
              <a:t>第三章 分类</a:t>
            </a:r>
            <a:endParaRPr lang="zh-CN" altLang="en-US" sz="1350" dirty="0">
              <a:solidFill>
                <a:prstClr val="white"/>
              </a:solidFill>
            </a:endParaRPr>
          </a:p>
        </p:txBody>
      </p:sp>
      <p:graphicFrame>
        <p:nvGraphicFramePr>
          <p:cNvPr id="69" name="对象 68"/>
          <p:cNvGraphicFramePr>
            <a:graphicFrameLocks noChangeAspect="1"/>
          </p:cNvGraphicFramePr>
          <p:nvPr/>
        </p:nvGraphicFramePr>
        <p:xfrm>
          <a:off x="1557739" y="2090985"/>
          <a:ext cx="5218897" cy="3563323"/>
        </p:xfrm>
        <a:graphic>
          <a:graphicData uri="http://schemas.openxmlformats.org/presentationml/2006/ole">
            <mc:AlternateContent xmlns:mc="http://schemas.openxmlformats.org/markup-compatibility/2006">
              <mc:Choice xmlns:v="urn:schemas-microsoft-com:vml" Requires="v">
                <p:oleObj spid="_x0000_s1119" name="" r:id="rId3" imgW="7399020" imgH="5055235" progId="Visio.Drawing.11">
                  <p:embed/>
                </p:oleObj>
              </mc:Choice>
              <mc:Fallback>
                <p:oleObj name="" r:id="rId3" imgW="7399020" imgH="5055235"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7739" y="2090985"/>
                        <a:ext cx="5218897" cy="3563323"/>
                      </a:xfrm>
                      <a:prstGeom prst="rect">
                        <a:avLst/>
                      </a:prstGeom>
                      <a:noFill/>
                    </p:spPr>
                  </p:pic>
                </p:oleObj>
              </mc:Fallback>
            </mc:AlternateContent>
          </a:graphicData>
        </a:graphic>
      </p:graphicFrame>
      <p:sp>
        <p:nvSpPr>
          <p:cNvPr id="70" name="矩形 69"/>
          <p:cNvSpPr/>
          <p:nvPr/>
        </p:nvSpPr>
        <p:spPr>
          <a:xfrm>
            <a:off x="3210088" y="5726282"/>
            <a:ext cx="2903329" cy="338554"/>
          </a:xfrm>
          <a:prstGeom prst="rect">
            <a:avLst/>
          </a:prstGeom>
        </p:spPr>
        <p:txBody>
          <a:bodyPr wrap="square">
            <a:spAutoFit/>
          </a:bodyPr>
          <a:lstStyle/>
          <a:p>
            <a:r>
              <a:rPr lang="zh-CN" altLang="zh-CN" sz="1600" dirty="0"/>
              <a:t>建立分类模型的一般方法</a:t>
            </a:r>
            <a:endParaRPr lang="zh-CN" altLang="en-US" sz="1600" dirty="0"/>
          </a:p>
        </p:txBody>
      </p:sp>
      <p:sp>
        <p:nvSpPr>
          <p:cNvPr id="3" name="矩形 2"/>
          <p:cNvSpPr/>
          <p:nvPr/>
        </p:nvSpPr>
        <p:spPr>
          <a:xfrm>
            <a:off x="-4558" y="6123213"/>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2308F32-F09A-4344-B65D-3757FEAF56BD}" type="slidenum">
              <a:rPr lang="zh-CN" altLang="en-US" smtClean="0"/>
            </a:fld>
            <a:endParaRPr lang="zh-CN" altLang="en-US"/>
          </a:p>
        </p:txBody>
      </p:sp>
      <p:sp>
        <p:nvSpPr>
          <p:cNvPr id="3"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4"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5"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6" name="矩形 5"/>
          <p:cNvSpPr/>
          <p:nvPr/>
        </p:nvSpPr>
        <p:spPr>
          <a:xfrm>
            <a:off x="0" y="6669360"/>
            <a:ext cx="9144000" cy="18864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矩形 7"/>
          <p:cNvSpPr/>
          <p:nvPr/>
        </p:nvSpPr>
        <p:spPr>
          <a:xfrm>
            <a:off x="609779" y="877313"/>
            <a:ext cx="7915326" cy="5016758"/>
          </a:xfrm>
          <a:prstGeom prst="rect">
            <a:avLst/>
          </a:prstGeom>
        </p:spPr>
        <p:txBody>
          <a:bodyPr wrap="square">
            <a:spAutoFit/>
          </a:bodyPr>
          <a:lstStyle/>
          <a:p>
            <a:r>
              <a:rPr lang="en-US" altLang="zh-CN" sz="1600" dirty="0"/>
              <a:t>    </a:t>
            </a:r>
            <a:r>
              <a:rPr lang="x-none" altLang="zh-CN" sz="1600" dirty="0"/>
              <a:t>1. 最大化间隔</a:t>
            </a:r>
            <a:endParaRPr lang="zh-CN" altLang="zh-CN" sz="1600" dirty="0"/>
          </a:p>
          <a:p>
            <a:r>
              <a:rPr lang="en-US" altLang="zh-CN" sz="1600" dirty="0"/>
              <a:t>    </a:t>
            </a:r>
            <a:r>
              <a:rPr lang="zh-CN" altLang="zh-CN" sz="1600" dirty="0"/>
              <a:t>在样本线性可分的情况下，可行的分类超平面可能会有很多，如</a:t>
            </a:r>
            <a:r>
              <a:rPr lang="zh-CN" altLang="en-US" sz="1600" dirty="0"/>
              <a:t>下</a:t>
            </a:r>
            <a:r>
              <a:rPr lang="zh-CN" altLang="zh-CN" sz="1600" dirty="0"/>
              <a:t>图中的</a:t>
            </a:r>
            <a:r>
              <a:rPr lang="en-US" altLang="zh-CN" sz="1600" dirty="0"/>
              <a:t>L</a:t>
            </a:r>
            <a:r>
              <a:rPr lang="en-US" altLang="zh-CN" sz="1600" baseline="-25000" dirty="0"/>
              <a:t>1</a:t>
            </a:r>
            <a:r>
              <a:rPr lang="zh-CN" altLang="zh-CN" sz="1600" dirty="0"/>
              <a:t>、</a:t>
            </a:r>
            <a:r>
              <a:rPr lang="en-US" altLang="zh-CN" sz="1600" dirty="0"/>
              <a:t>L</a:t>
            </a:r>
            <a:r>
              <a:rPr lang="en-US" altLang="zh-CN" sz="1600" baseline="-25000" dirty="0"/>
              <a:t>2</a:t>
            </a:r>
            <a:r>
              <a:rPr lang="zh-CN" altLang="zh-CN" sz="1600" dirty="0"/>
              <a:t>和</a:t>
            </a:r>
            <a:r>
              <a:rPr lang="en-US" altLang="zh-CN" sz="1600" dirty="0"/>
              <a:t>L</a:t>
            </a:r>
            <a:r>
              <a:rPr lang="en-US" altLang="zh-CN" sz="1600" baseline="-25000" dirty="0"/>
              <a:t>3</a:t>
            </a:r>
            <a:r>
              <a:rPr lang="zh-CN" altLang="zh-CN" sz="1600" dirty="0"/>
              <a:t>。</a:t>
            </a:r>
            <a:endParaRPr lang="en-US" altLang="zh-CN" sz="1600" dirty="0"/>
          </a:p>
          <a:p>
            <a:endParaRPr lang="en-US" altLang="zh-CN" sz="1600" dirty="0"/>
          </a:p>
          <a:p>
            <a:endParaRPr lang="en-US" altLang="zh-CN" sz="1600" dirty="0"/>
          </a:p>
          <a:p>
            <a:r>
              <a:rPr lang="en-US" altLang="zh-CN" sz="1600" dirty="0"/>
              <a:t>    </a:t>
            </a:r>
            <a:r>
              <a:rPr lang="zh-CN" altLang="zh-CN" sz="1600" dirty="0"/>
              <a:t>从图</a:t>
            </a:r>
            <a:r>
              <a:rPr lang="zh-CN" altLang="en-US" sz="1600" dirty="0"/>
              <a:t>中</a:t>
            </a:r>
            <a:r>
              <a:rPr lang="zh-CN" altLang="zh-CN" sz="1600" dirty="0"/>
              <a:t>可以直观看出，</a:t>
            </a:r>
            <a:r>
              <a:rPr lang="en-US" altLang="zh-CN" sz="1600" dirty="0"/>
              <a:t>L</a:t>
            </a:r>
            <a:r>
              <a:rPr lang="en-US" altLang="zh-CN" sz="1600" baseline="-25000" dirty="0"/>
              <a:t>2</a:t>
            </a:r>
            <a:r>
              <a:rPr lang="zh-CN" altLang="zh-CN" sz="1600" dirty="0"/>
              <a:t>比另外两条</a:t>
            </a:r>
            <a:endParaRPr lang="en-US" altLang="zh-CN" sz="1600" dirty="0"/>
          </a:p>
          <a:p>
            <a:r>
              <a:rPr lang="zh-CN" altLang="zh-CN" sz="1600" dirty="0"/>
              <a:t>分界线要更好，这是因为</a:t>
            </a:r>
            <a:r>
              <a:rPr lang="en-US" altLang="zh-CN" sz="1600" dirty="0"/>
              <a:t>L</a:t>
            </a:r>
            <a:r>
              <a:rPr lang="en-US" altLang="zh-CN" sz="1600" baseline="-25000" dirty="0"/>
              <a:t>2</a:t>
            </a:r>
            <a:r>
              <a:rPr lang="zh-CN" altLang="zh-CN" sz="1600" dirty="0"/>
              <a:t>离样本的</a:t>
            </a:r>
            <a:endParaRPr lang="en-US" altLang="zh-CN" sz="1600" dirty="0"/>
          </a:p>
          <a:p>
            <a:r>
              <a:rPr lang="zh-CN" altLang="zh-CN" sz="1600" dirty="0"/>
              <a:t>距离更远一些，让人觉得确信度更高。</a:t>
            </a:r>
            <a:endParaRPr lang="en-US" altLang="zh-CN" sz="1600" dirty="0"/>
          </a:p>
          <a:p>
            <a:endParaRPr lang="en-US" altLang="zh-CN" sz="1600" dirty="0"/>
          </a:p>
          <a:p>
            <a:r>
              <a:rPr lang="en-US" altLang="zh-CN" sz="1600" dirty="0"/>
              <a:t>    SVM</a:t>
            </a:r>
            <a:r>
              <a:rPr lang="zh-CN" altLang="zh-CN" sz="1600" dirty="0"/>
              <a:t>正是基于这种直观思路来确定最</a:t>
            </a:r>
            <a:endParaRPr lang="en-US" altLang="zh-CN" sz="1600" dirty="0"/>
          </a:p>
          <a:p>
            <a:r>
              <a:rPr lang="zh-CN" altLang="zh-CN" sz="1600" dirty="0"/>
              <a:t>佳分类超平面的：通过选取能够最大</a:t>
            </a:r>
            <a:endParaRPr lang="en-US" altLang="zh-CN" sz="1600" dirty="0"/>
          </a:p>
          <a:p>
            <a:r>
              <a:rPr lang="zh-CN" altLang="zh-CN" sz="1600" dirty="0"/>
              <a:t>化类间间隔的超平面，得到一个具有</a:t>
            </a:r>
            <a:endParaRPr lang="en-US" altLang="zh-CN" sz="1600" dirty="0"/>
          </a:p>
          <a:p>
            <a:r>
              <a:rPr lang="zh-CN" altLang="zh-CN" sz="1600" dirty="0"/>
              <a:t>高确信度和泛化能力的分类器，即最</a:t>
            </a:r>
            <a:endParaRPr lang="en-US" altLang="zh-CN" sz="1600" dirty="0"/>
          </a:p>
          <a:p>
            <a:r>
              <a:rPr lang="zh-CN" altLang="zh-CN" sz="1600" dirty="0"/>
              <a:t>大间隔分类器。</a:t>
            </a:r>
            <a:endParaRPr lang="zh-CN"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p:txBody>
      </p:sp>
      <p:pic>
        <p:nvPicPr>
          <p:cNvPr id="10" name="27 Imagen"/>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12"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ES" sz="1200" b="1" dirty="0">
                <a:solidFill>
                  <a:schemeClr val="bg1">
                    <a:lumMod val="50000"/>
                  </a:schemeClr>
                </a:solidFill>
                <a:latin typeface="+mn-lt"/>
              </a:rPr>
              <a:t>56</a:t>
            </a:r>
            <a:endParaRPr lang="en-US" altLang="es-ES" sz="1200" b="1" dirty="0">
              <a:solidFill>
                <a:schemeClr val="bg1">
                  <a:lumMod val="50000"/>
                </a:schemeClr>
              </a:solidFill>
              <a:latin typeface="+mn-lt"/>
            </a:endParaRPr>
          </a:p>
        </p:txBody>
      </p:sp>
      <p:pic>
        <p:nvPicPr>
          <p:cNvPr id="13" name="Imagen 27">
            <a:hlinkClick r:id="" action="ppaction://hlinkshowjump?jump=next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Imagen 28">
            <a:hlinkClick r:id="" action="ppaction://hlinkshowjump?jump=previous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fld>
            <a:endParaRPr lang="zh-CN" altLang="en-US" dirty="0"/>
          </a:p>
        </p:txBody>
      </p:sp>
      <p:grpSp>
        <p:nvGrpSpPr>
          <p:cNvPr id="16" name="组合 15"/>
          <p:cNvGrpSpPr/>
          <p:nvPr/>
        </p:nvGrpSpPr>
        <p:grpSpPr>
          <a:xfrm>
            <a:off x="-3387" y="-2439"/>
            <a:ext cx="9149172" cy="716845"/>
            <a:chOff x="-3387" y="190175"/>
            <a:chExt cx="9149172" cy="524649"/>
          </a:xfrm>
        </p:grpSpPr>
        <p:sp>
          <p:nvSpPr>
            <p:cNvPr id="17" name="任意多边形 16"/>
            <p:cNvSpPr/>
            <p:nvPr/>
          </p:nvSpPr>
          <p:spPr>
            <a:xfrm>
              <a:off x="6231369" y="214741"/>
              <a:ext cx="2914416" cy="499443"/>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8" name="任意多边形 17"/>
            <p:cNvSpPr/>
            <p:nvPr/>
          </p:nvSpPr>
          <p:spPr>
            <a:xfrm>
              <a:off x="1" y="190175"/>
              <a:ext cx="9143999" cy="506058"/>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 name="任意多边形 18"/>
            <p:cNvSpPr/>
            <p:nvPr/>
          </p:nvSpPr>
          <p:spPr>
            <a:xfrm>
              <a:off x="-3387" y="190815"/>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20" name="文本框 6"/>
          <p:cNvSpPr txBox="1"/>
          <p:nvPr/>
        </p:nvSpPr>
        <p:spPr>
          <a:xfrm>
            <a:off x="607500" y="177284"/>
            <a:ext cx="2096728" cy="323165"/>
          </a:xfrm>
          <a:prstGeom prst="rect">
            <a:avLst/>
          </a:prstGeom>
          <a:noFill/>
        </p:spPr>
        <p:txBody>
          <a:bodyPr wrap="none" lIns="0" tIns="0" rIns="0" bIns="0" rtlCol="0">
            <a:spAutoFit/>
          </a:bodyPr>
          <a:lstStyle/>
          <a:p>
            <a:r>
              <a:rPr lang="en-US" altLang="zh-CN" sz="2100" b="1" spc="225" dirty="0">
                <a:solidFill>
                  <a:prstClr val="white"/>
                </a:solidFill>
              </a:rPr>
              <a:t>3.4 </a:t>
            </a:r>
            <a:r>
              <a:rPr lang="zh-CN" altLang="en-US" sz="2100" b="1" spc="225" dirty="0">
                <a:solidFill>
                  <a:prstClr val="white"/>
                </a:solidFill>
              </a:rPr>
              <a:t>支持向量机</a:t>
            </a:r>
            <a:endParaRPr lang="zh-CN" altLang="en-US" sz="2100" b="1" spc="225" dirty="0">
              <a:solidFill>
                <a:prstClr val="white"/>
              </a:solidFill>
            </a:endParaRPr>
          </a:p>
        </p:txBody>
      </p:sp>
      <p:sp>
        <p:nvSpPr>
          <p:cNvPr id="21" name="Freeform 142"/>
          <p:cNvSpPr>
            <a:spLocks noEditPoints="1"/>
          </p:cNvSpPr>
          <p:nvPr/>
        </p:nvSpPr>
        <p:spPr bwMode="auto">
          <a:xfrm>
            <a:off x="126487" y="216716"/>
            <a:ext cx="382471" cy="244300"/>
          </a:xfrm>
          <a:custGeom>
            <a:avLst/>
            <a:gdLst>
              <a:gd name="T0" fmla="*/ 108 w 128"/>
              <a:gd name="T1" fmla="*/ 26 h 88"/>
              <a:gd name="T2" fmla="*/ 75 w 128"/>
              <a:gd name="T3" fmla="*/ 0 h 88"/>
              <a:gd name="T4" fmla="*/ 46 w 128"/>
              <a:gd name="T5" fmla="*/ 15 h 88"/>
              <a:gd name="T6" fmla="*/ 34 w 128"/>
              <a:gd name="T7" fmla="*/ 11 h 88"/>
              <a:gd name="T8" fmla="*/ 15 w 128"/>
              <a:gd name="T9" fmla="*/ 30 h 88"/>
              <a:gd name="T10" fmla="*/ 16 w 128"/>
              <a:gd name="T11" fmla="*/ 35 h 88"/>
              <a:gd name="T12" fmla="*/ 0 w 128"/>
              <a:gd name="T13" fmla="*/ 61 h 88"/>
              <a:gd name="T14" fmla="*/ 27 w 128"/>
              <a:gd name="T15" fmla="*/ 88 h 88"/>
              <a:gd name="T16" fmla="*/ 96 w 128"/>
              <a:gd name="T17" fmla="*/ 88 h 88"/>
              <a:gd name="T18" fmla="*/ 128 w 128"/>
              <a:gd name="T19" fmla="*/ 56 h 88"/>
              <a:gd name="T20" fmla="*/ 108 w 128"/>
              <a:gd name="T21" fmla="*/ 26 h 88"/>
              <a:gd name="T22" fmla="*/ 44 w 128"/>
              <a:gd name="T23" fmla="*/ 50 h 88"/>
              <a:gd name="T24" fmla="*/ 66 w 128"/>
              <a:gd name="T25" fmla="*/ 28 h 88"/>
              <a:gd name="T26" fmla="*/ 80 w 128"/>
              <a:gd name="T27" fmla="*/ 32 h 88"/>
              <a:gd name="T28" fmla="*/ 84 w 128"/>
              <a:gd name="T29" fmla="*/ 28 h 88"/>
              <a:gd name="T30" fmla="*/ 84 w 128"/>
              <a:gd name="T31" fmla="*/ 42 h 88"/>
              <a:gd name="T32" fmla="*/ 70 w 128"/>
              <a:gd name="T33" fmla="*/ 42 h 88"/>
              <a:gd name="T34" fmla="*/ 75 w 128"/>
              <a:gd name="T35" fmla="*/ 37 h 88"/>
              <a:gd name="T36" fmla="*/ 72 w 128"/>
              <a:gd name="T37" fmla="*/ 36 h 88"/>
              <a:gd name="T38" fmla="*/ 66 w 128"/>
              <a:gd name="T39" fmla="*/ 35 h 88"/>
              <a:gd name="T40" fmla="*/ 60 w 128"/>
              <a:gd name="T41" fmla="*/ 36 h 88"/>
              <a:gd name="T42" fmla="*/ 55 w 128"/>
              <a:gd name="T43" fmla="*/ 39 h 88"/>
              <a:gd name="T44" fmla="*/ 52 w 128"/>
              <a:gd name="T45" fmla="*/ 44 h 88"/>
              <a:gd name="T46" fmla="*/ 51 w 128"/>
              <a:gd name="T47" fmla="*/ 50 h 88"/>
              <a:gd name="T48" fmla="*/ 51 w 128"/>
              <a:gd name="T49" fmla="*/ 54 h 88"/>
              <a:gd name="T50" fmla="*/ 44 w 128"/>
              <a:gd name="T51" fmla="*/ 54 h 88"/>
              <a:gd name="T52" fmla="*/ 44 w 128"/>
              <a:gd name="T53" fmla="*/ 50 h 88"/>
              <a:gd name="T54" fmla="*/ 66 w 128"/>
              <a:gd name="T55" fmla="*/ 73 h 88"/>
              <a:gd name="T56" fmla="*/ 53 w 128"/>
              <a:gd name="T57" fmla="*/ 68 h 88"/>
              <a:gd name="T58" fmla="*/ 49 w 128"/>
              <a:gd name="T59" fmla="*/ 73 h 88"/>
              <a:gd name="T60" fmla="*/ 49 w 128"/>
              <a:gd name="T61" fmla="*/ 59 h 88"/>
              <a:gd name="T62" fmla="*/ 62 w 128"/>
              <a:gd name="T63" fmla="*/ 59 h 88"/>
              <a:gd name="T64" fmla="*/ 58 w 128"/>
              <a:gd name="T65" fmla="*/ 64 h 88"/>
              <a:gd name="T66" fmla="*/ 60 w 128"/>
              <a:gd name="T67" fmla="*/ 65 h 88"/>
              <a:gd name="T68" fmla="*/ 66 w 128"/>
              <a:gd name="T69" fmla="*/ 66 h 88"/>
              <a:gd name="T70" fmla="*/ 72 w 128"/>
              <a:gd name="T71" fmla="*/ 65 h 88"/>
              <a:gd name="T72" fmla="*/ 77 w 128"/>
              <a:gd name="T73" fmla="*/ 61 h 88"/>
              <a:gd name="T74" fmla="*/ 81 w 128"/>
              <a:gd name="T75" fmla="*/ 57 h 88"/>
              <a:gd name="T76" fmla="*/ 82 w 128"/>
              <a:gd name="T77" fmla="*/ 50 h 88"/>
              <a:gd name="T78" fmla="*/ 81 w 128"/>
              <a:gd name="T79" fmla="*/ 47 h 88"/>
              <a:gd name="T80" fmla="*/ 89 w 128"/>
              <a:gd name="T81" fmla="*/ 47 h 88"/>
              <a:gd name="T82" fmla="*/ 89 w 128"/>
              <a:gd name="T83" fmla="*/ 50 h 88"/>
              <a:gd name="T84" fmla="*/ 66 w 128"/>
              <a:gd name="T85"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88">
                <a:moveTo>
                  <a:pt x="108" y="26"/>
                </a:moveTo>
                <a:cubicBezTo>
                  <a:pt x="104" y="11"/>
                  <a:pt x="91" y="0"/>
                  <a:pt x="75" y="0"/>
                </a:cubicBezTo>
                <a:cubicBezTo>
                  <a:pt x="63" y="0"/>
                  <a:pt x="52" y="6"/>
                  <a:pt x="46" y="15"/>
                </a:cubicBezTo>
                <a:cubicBezTo>
                  <a:pt x="43" y="13"/>
                  <a:pt x="38" y="11"/>
                  <a:pt x="34" y="11"/>
                </a:cubicBezTo>
                <a:cubicBezTo>
                  <a:pt x="24" y="11"/>
                  <a:pt x="15" y="20"/>
                  <a:pt x="15" y="30"/>
                </a:cubicBezTo>
                <a:cubicBezTo>
                  <a:pt x="15" y="32"/>
                  <a:pt x="16" y="34"/>
                  <a:pt x="16" y="35"/>
                </a:cubicBezTo>
                <a:cubicBezTo>
                  <a:pt x="7" y="40"/>
                  <a:pt x="0" y="49"/>
                  <a:pt x="0" y="61"/>
                </a:cubicBezTo>
                <a:cubicBezTo>
                  <a:pt x="0" y="76"/>
                  <a:pt x="12" y="88"/>
                  <a:pt x="27" y="88"/>
                </a:cubicBezTo>
                <a:cubicBezTo>
                  <a:pt x="96" y="88"/>
                  <a:pt x="96" y="88"/>
                  <a:pt x="96" y="88"/>
                </a:cubicBezTo>
                <a:cubicBezTo>
                  <a:pt x="114" y="88"/>
                  <a:pt x="128" y="74"/>
                  <a:pt x="128" y="56"/>
                </a:cubicBezTo>
                <a:cubicBezTo>
                  <a:pt x="128" y="42"/>
                  <a:pt x="120" y="31"/>
                  <a:pt x="108" y="26"/>
                </a:cubicBezTo>
                <a:close/>
                <a:moveTo>
                  <a:pt x="44" y="50"/>
                </a:moveTo>
                <a:cubicBezTo>
                  <a:pt x="44" y="38"/>
                  <a:pt x="54" y="28"/>
                  <a:pt x="66" y="28"/>
                </a:cubicBezTo>
                <a:cubicBezTo>
                  <a:pt x="71" y="28"/>
                  <a:pt x="76" y="30"/>
                  <a:pt x="80" y="32"/>
                </a:cubicBezTo>
                <a:cubicBezTo>
                  <a:pt x="84" y="28"/>
                  <a:pt x="84" y="28"/>
                  <a:pt x="84" y="28"/>
                </a:cubicBezTo>
                <a:cubicBezTo>
                  <a:pt x="84" y="42"/>
                  <a:pt x="84" y="42"/>
                  <a:pt x="84" y="42"/>
                </a:cubicBezTo>
                <a:cubicBezTo>
                  <a:pt x="70" y="42"/>
                  <a:pt x="70" y="42"/>
                  <a:pt x="70" y="42"/>
                </a:cubicBezTo>
                <a:cubicBezTo>
                  <a:pt x="75" y="37"/>
                  <a:pt x="75" y="37"/>
                  <a:pt x="75" y="37"/>
                </a:cubicBezTo>
                <a:cubicBezTo>
                  <a:pt x="74" y="37"/>
                  <a:pt x="73" y="36"/>
                  <a:pt x="72" y="36"/>
                </a:cubicBezTo>
                <a:cubicBezTo>
                  <a:pt x="70" y="35"/>
                  <a:pt x="68" y="35"/>
                  <a:pt x="66" y="35"/>
                </a:cubicBezTo>
                <a:cubicBezTo>
                  <a:pt x="64" y="35"/>
                  <a:pt x="62" y="35"/>
                  <a:pt x="60" y="36"/>
                </a:cubicBezTo>
                <a:cubicBezTo>
                  <a:pt x="58" y="37"/>
                  <a:pt x="57" y="38"/>
                  <a:pt x="55" y="39"/>
                </a:cubicBezTo>
                <a:cubicBezTo>
                  <a:pt x="54" y="41"/>
                  <a:pt x="53" y="43"/>
                  <a:pt x="52" y="44"/>
                </a:cubicBezTo>
                <a:cubicBezTo>
                  <a:pt x="51" y="46"/>
                  <a:pt x="51" y="48"/>
                  <a:pt x="51" y="50"/>
                </a:cubicBezTo>
                <a:cubicBezTo>
                  <a:pt x="51" y="52"/>
                  <a:pt x="51" y="53"/>
                  <a:pt x="51" y="54"/>
                </a:cubicBezTo>
                <a:cubicBezTo>
                  <a:pt x="44" y="54"/>
                  <a:pt x="44" y="54"/>
                  <a:pt x="44" y="54"/>
                </a:cubicBezTo>
                <a:cubicBezTo>
                  <a:pt x="44" y="53"/>
                  <a:pt x="44" y="52"/>
                  <a:pt x="44" y="50"/>
                </a:cubicBezTo>
                <a:close/>
                <a:moveTo>
                  <a:pt x="66" y="73"/>
                </a:moveTo>
                <a:cubicBezTo>
                  <a:pt x="61" y="73"/>
                  <a:pt x="57" y="71"/>
                  <a:pt x="53" y="68"/>
                </a:cubicBezTo>
                <a:cubicBezTo>
                  <a:pt x="49" y="73"/>
                  <a:pt x="49" y="73"/>
                  <a:pt x="49" y="73"/>
                </a:cubicBezTo>
                <a:cubicBezTo>
                  <a:pt x="49" y="59"/>
                  <a:pt x="49" y="59"/>
                  <a:pt x="49" y="59"/>
                </a:cubicBezTo>
                <a:cubicBezTo>
                  <a:pt x="62" y="59"/>
                  <a:pt x="62" y="59"/>
                  <a:pt x="62" y="59"/>
                </a:cubicBezTo>
                <a:cubicBezTo>
                  <a:pt x="58" y="64"/>
                  <a:pt x="58" y="64"/>
                  <a:pt x="58" y="64"/>
                </a:cubicBezTo>
                <a:cubicBezTo>
                  <a:pt x="59" y="64"/>
                  <a:pt x="59" y="64"/>
                  <a:pt x="60" y="65"/>
                </a:cubicBezTo>
                <a:cubicBezTo>
                  <a:pt x="62" y="66"/>
                  <a:pt x="64" y="66"/>
                  <a:pt x="66" y="66"/>
                </a:cubicBezTo>
                <a:cubicBezTo>
                  <a:pt x="68" y="66"/>
                  <a:pt x="70" y="66"/>
                  <a:pt x="72" y="65"/>
                </a:cubicBezTo>
                <a:cubicBezTo>
                  <a:pt x="74" y="64"/>
                  <a:pt x="76" y="63"/>
                  <a:pt x="77" y="61"/>
                </a:cubicBezTo>
                <a:cubicBezTo>
                  <a:pt x="79" y="60"/>
                  <a:pt x="80" y="58"/>
                  <a:pt x="81" y="57"/>
                </a:cubicBezTo>
                <a:cubicBezTo>
                  <a:pt x="82" y="55"/>
                  <a:pt x="82" y="53"/>
                  <a:pt x="82" y="50"/>
                </a:cubicBezTo>
                <a:cubicBezTo>
                  <a:pt x="82" y="49"/>
                  <a:pt x="82" y="48"/>
                  <a:pt x="81" y="47"/>
                </a:cubicBezTo>
                <a:cubicBezTo>
                  <a:pt x="89" y="47"/>
                  <a:pt x="89" y="47"/>
                  <a:pt x="89" y="47"/>
                </a:cubicBezTo>
                <a:cubicBezTo>
                  <a:pt x="89" y="48"/>
                  <a:pt x="89" y="49"/>
                  <a:pt x="89" y="50"/>
                </a:cubicBezTo>
                <a:cubicBezTo>
                  <a:pt x="89" y="63"/>
                  <a:pt x="79" y="73"/>
                  <a:pt x="66" y="7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3"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4"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6"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8"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9"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0"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1"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2"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3"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6"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7"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8"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9"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0"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1"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2"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3"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4"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5"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6"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7"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0"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1"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2"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3"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4"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5"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6"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7"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8"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9"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0"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1"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2"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3"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4"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5"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6"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9"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0"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1" name="文本框 27"/>
          <p:cNvSpPr txBox="1"/>
          <p:nvPr/>
        </p:nvSpPr>
        <p:spPr>
          <a:xfrm>
            <a:off x="6630203" y="234392"/>
            <a:ext cx="1101584" cy="300082"/>
          </a:xfrm>
          <a:prstGeom prst="rect">
            <a:avLst/>
          </a:prstGeom>
          <a:noFill/>
        </p:spPr>
        <p:txBody>
          <a:bodyPr wrap="none" rtlCol="0">
            <a:spAutoFit/>
          </a:bodyPr>
          <a:lstStyle/>
          <a:p>
            <a:r>
              <a:rPr lang="zh-CN" altLang="en-US" sz="1350" dirty="0">
                <a:solidFill>
                  <a:prstClr val="white"/>
                </a:solidFill>
              </a:rPr>
              <a:t>第三章 分类</a:t>
            </a:r>
            <a:endParaRPr lang="zh-CN" altLang="en-US" sz="1350" dirty="0">
              <a:solidFill>
                <a:prstClr val="white"/>
              </a:solidFill>
            </a:endParaRPr>
          </a:p>
        </p:txBody>
      </p:sp>
      <p:sp>
        <p:nvSpPr>
          <p:cNvPr id="7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4"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8434" name="Picture 2" descr="t3-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37314" y="1959429"/>
            <a:ext cx="4151047" cy="3983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4558" y="6123213"/>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2308F32-F09A-4344-B65D-3757FEAF56BD}" type="slidenum">
              <a:rPr lang="zh-CN" altLang="en-US" smtClean="0"/>
            </a:fld>
            <a:endParaRPr lang="zh-CN" altLang="en-US"/>
          </a:p>
        </p:txBody>
      </p:sp>
      <p:sp>
        <p:nvSpPr>
          <p:cNvPr id="3"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4"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5"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6"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7" name="矩形 6"/>
          <p:cNvSpPr/>
          <p:nvPr/>
        </p:nvSpPr>
        <p:spPr>
          <a:xfrm>
            <a:off x="0" y="6669360"/>
            <a:ext cx="9144000" cy="18864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9" name="矩形 8"/>
          <p:cNvSpPr/>
          <p:nvPr/>
        </p:nvSpPr>
        <p:spPr>
          <a:xfrm>
            <a:off x="609779" y="1007943"/>
            <a:ext cx="7915326" cy="3784600"/>
          </a:xfrm>
          <a:prstGeom prst="rect">
            <a:avLst/>
          </a:prstGeom>
        </p:spPr>
        <p:txBody>
          <a:bodyPr wrap="square">
            <a:spAutoFit/>
          </a:bodyPr>
          <a:lstStyle/>
          <a:p>
            <a:r>
              <a:rPr lang="en-US" altLang="zh-CN" sz="1600" dirty="0"/>
              <a:t>    2</a:t>
            </a:r>
            <a:r>
              <a:rPr lang="x-none" altLang="zh-CN" sz="1600" dirty="0"/>
              <a:t>. 核函数</a:t>
            </a:r>
            <a:endParaRPr lang="zh-CN" altLang="zh-CN" sz="1600" dirty="0"/>
          </a:p>
          <a:p>
            <a:r>
              <a:rPr lang="en-US" altLang="zh-CN" sz="1600" dirty="0"/>
              <a:t>    </a:t>
            </a:r>
            <a:r>
              <a:rPr lang="zh-CN" altLang="zh-CN" sz="1600" dirty="0"/>
              <a:t>核函数的定义：</a:t>
            </a:r>
            <a:endParaRPr lang="zh-CN" altLang="zh-CN" sz="1600" dirty="0"/>
          </a:p>
          <a:p>
            <a:r>
              <a:rPr lang="en-US" altLang="zh-CN" sz="1600" dirty="0"/>
              <a:t>    </a:t>
            </a:r>
            <a:r>
              <a:rPr lang="zh-CN" altLang="zh-CN" sz="1600" dirty="0"/>
              <a:t>设</a:t>
            </a:r>
            <a:r>
              <a:rPr lang="en-US" altLang="zh-CN" sz="1600" dirty="0"/>
              <a:t>s</a:t>
            </a:r>
            <a:r>
              <a:rPr lang="zh-CN" altLang="zh-CN" sz="1600" dirty="0"/>
              <a:t>是输入空间（欧氏空间或离散集合），</a:t>
            </a:r>
            <a:r>
              <a:rPr lang="en-US" altLang="zh-CN" sz="1600" dirty="0"/>
              <a:t>H</a:t>
            </a:r>
            <a:r>
              <a:rPr lang="zh-CN" altLang="zh-CN" sz="1600" dirty="0"/>
              <a:t>为特征空间（希尔伯特空间），如果存在一个从</a:t>
            </a:r>
            <a:r>
              <a:rPr lang="en-US" altLang="zh-CN" sz="1600" dirty="0"/>
              <a:t>s</a:t>
            </a:r>
            <a:r>
              <a:rPr lang="zh-CN" altLang="zh-CN" sz="1600" dirty="0"/>
              <a:t>到</a:t>
            </a:r>
            <a:r>
              <a:rPr lang="en-US" altLang="zh-CN" sz="1600" dirty="0"/>
              <a:t>H</a:t>
            </a:r>
            <a:r>
              <a:rPr lang="zh-CN" altLang="zh-CN" sz="1600" dirty="0"/>
              <a:t>的映射</a:t>
            </a:r>
            <a:r>
              <a:rPr lang="en-US" altLang="zh-CN" sz="1600" dirty="0"/>
              <a:t>                     </a:t>
            </a:r>
            <a:r>
              <a:rPr lang="zh-CN" altLang="en-US" sz="1600" dirty="0"/>
              <a:t>。</a:t>
            </a:r>
            <a:endParaRPr lang="en-US" altLang="zh-CN" sz="1600" dirty="0"/>
          </a:p>
          <a:p>
            <a:r>
              <a:rPr lang="en-US" altLang="zh-CN" sz="1600" dirty="0"/>
              <a:t>    </a:t>
            </a:r>
            <a:r>
              <a:rPr lang="zh-CN" altLang="zh-CN" sz="1600" dirty="0"/>
              <a:t>使得对所有的</a:t>
            </a:r>
            <a:r>
              <a:rPr lang="en-US" altLang="zh-CN" sz="1600" dirty="0"/>
              <a:t>x</a:t>
            </a:r>
            <a:r>
              <a:rPr lang="zh-CN" altLang="zh-CN" sz="1600" dirty="0"/>
              <a:t>，</a:t>
            </a:r>
            <a:r>
              <a:rPr lang="en-US" altLang="zh-CN" sz="1600" dirty="0"/>
              <a:t>z</a:t>
            </a:r>
            <a:r>
              <a:rPr lang="el-GR" altLang="zh-CN" sz="1600" dirty="0"/>
              <a:t>ϵ</a:t>
            </a:r>
            <a:r>
              <a:rPr lang="en-US" altLang="zh-CN" sz="1600" dirty="0"/>
              <a:t>s,</a:t>
            </a:r>
            <a:r>
              <a:rPr lang="zh-CN" altLang="zh-CN" sz="1600" dirty="0"/>
              <a:t>函数</a:t>
            </a:r>
            <a:r>
              <a:rPr lang="en-US" altLang="zh-CN" sz="1600" dirty="0"/>
              <a:t>                                ,</a:t>
            </a:r>
            <a:r>
              <a:rPr lang="zh-CN" altLang="zh-CN" sz="1600" dirty="0"/>
              <a:t>则称</a:t>
            </a:r>
            <a:r>
              <a:rPr lang="en-US" altLang="zh-CN" sz="1600" dirty="0"/>
              <a:t>K(</a:t>
            </a:r>
            <a:r>
              <a:rPr lang="en-US" altLang="zh-CN" sz="1600" dirty="0" err="1"/>
              <a:t>x,z</a:t>
            </a:r>
            <a:r>
              <a:rPr lang="en-US" altLang="zh-CN" sz="1600" dirty="0"/>
              <a:t>)</a:t>
            </a:r>
            <a:r>
              <a:rPr lang="zh-CN" altLang="zh-CN" sz="1600" dirty="0"/>
              <a:t>为</a:t>
            </a:r>
            <a:r>
              <a:rPr lang="zh-CN" altLang="zh-CN" sz="1600" dirty="0">
                <a:solidFill>
                  <a:srgbClr val="FF0000"/>
                </a:solidFill>
              </a:rPr>
              <a:t>核函数</a:t>
            </a:r>
            <a:r>
              <a:rPr lang="zh-CN" altLang="en-US" sz="1600" dirty="0"/>
              <a:t>。       </a:t>
            </a:r>
            <a:r>
              <a:rPr lang="zh-CN" altLang="zh-CN" sz="1600" dirty="0"/>
              <a:t>为映射函数，</a:t>
            </a:r>
            <a:r>
              <a:rPr lang="en-US" altLang="zh-CN" sz="1600" dirty="0"/>
              <a:t>               </a:t>
            </a:r>
            <a:r>
              <a:rPr lang="zh-CN" altLang="zh-CN" sz="1600" dirty="0"/>
              <a:t>为</a:t>
            </a:r>
            <a:r>
              <a:rPr lang="en-US" altLang="zh-CN" sz="1600" dirty="0"/>
              <a:t>x</a:t>
            </a:r>
            <a:r>
              <a:rPr lang="zh-CN" altLang="zh-CN" sz="1600" dirty="0"/>
              <a:t>，</a:t>
            </a:r>
            <a:r>
              <a:rPr lang="en-US" altLang="zh-CN" sz="1600" dirty="0"/>
              <a:t>z</a:t>
            </a:r>
            <a:r>
              <a:rPr lang="zh-CN" altLang="zh-CN" sz="1600" dirty="0"/>
              <a:t>映射到特征空间上的内积。</a:t>
            </a:r>
            <a:endParaRPr lang="en-US" altLang="zh-CN" sz="1600" dirty="0"/>
          </a:p>
          <a:p>
            <a:endParaRPr lang="en-US" altLang="zh-CN" sz="1600" dirty="0"/>
          </a:p>
          <a:p>
            <a:r>
              <a:rPr lang="en-US" altLang="zh-CN" sz="1600" dirty="0"/>
              <a:t>    </a:t>
            </a:r>
            <a:r>
              <a:rPr lang="zh-CN" altLang="zh-CN" sz="1600" dirty="0"/>
              <a:t>常用的核函数主要有以下几种：</a:t>
            </a:r>
            <a:endParaRPr lang="zh-CN" altLang="zh-CN" sz="1600" dirty="0"/>
          </a:p>
          <a:p>
            <a:r>
              <a:rPr lang="en-US" altLang="zh-CN" sz="1600" dirty="0"/>
              <a:t>    </a:t>
            </a:r>
            <a:r>
              <a:rPr lang="zh-CN" altLang="zh-CN" sz="1600" dirty="0"/>
              <a:t>（</a:t>
            </a:r>
            <a:r>
              <a:rPr lang="en-US" altLang="zh-CN" sz="1600" dirty="0"/>
              <a:t>1</a:t>
            </a:r>
            <a:r>
              <a:rPr lang="zh-CN" altLang="zh-CN" sz="1600" dirty="0"/>
              <a:t>）线性核函数（</a:t>
            </a:r>
            <a:r>
              <a:rPr lang="en-US" altLang="zh-CN" sz="1600" dirty="0"/>
              <a:t>Liner</a:t>
            </a:r>
            <a:r>
              <a:rPr lang="zh-CN" altLang="zh-CN" sz="1600" dirty="0"/>
              <a:t>）</a:t>
            </a:r>
            <a:r>
              <a:rPr lang="zh-CN" altLang="en-US" sz="1600" dirty="0"/>
              <a:t>。</a:t>
            </a:r>
            <a:endParaRPr lang="zh-CN" altLang="zh-CN" sz="1600" dirty="0"/>
          </a:p>
          <a:p>
            <a:r>
              <a:rPr lang="zh-CN" altLang="en-US" sz="1600" dirty="0"/>
              <a:t>    （</a:t>
            </a:r>
            <a:r>
              <a:rPr lang="en-US" altLang="zh-CN" sz="1600" dirty="0"/>
              <a:t>2</a:t>
            </a:r>
            <a:r>
              <a:rPr lang="zh-CN" altLang="en-US" sz="1600" dirty="0"/>
              <a:t>）</a:t>
            </a:r>
            <a:r>
              <a:rPr lang="zh-CN" altLang="zh-CN" sz="1600" dirty="0"/>
              <a:t>多项式核函数（</a:t>
            </a:r>
            <a:r>
              <a:rPr lang="en-US" altLang="zh-CN" sz="1600" dirty="0"/>
              <a:t>Polynomial</a:t>
            </a:r>
            <a:r>
              <a:rPr lang="zh-CN" altLang="zh-CN" sz="1600" dirty="0"/>
              <a:t>）</a:t>
            </a:r>
            <a:r>
              <a:rPr lang="zh-CN" altLang="en-US" sz="1600" dirty="0"/>
              <a:t>。</a:t>
            </a:r>
            <a:endParaRPr lang="en-US" altLang="zh-CN" sz="1600" dirty="0"/>
          </a:p>
          <a:p>
            <a:r>
              <a:rPr lang="zh-CN" altLang="en-US" sz="1600" dirty="0"/>
              <a:t>    （</a:t>
            </a:r>
            <a:r>
              <a:rPr lang="en-US" altLang="zh-CN" sz="1600" dirty="0"/>
              <a:t>3</a:t>
            </a:r>
            <a:r>
              <a:rPr lang="zh-CN" altLang="en-US" sz="1600" dirty="0"/>
              <a:t>）</a:t>
            </a:r>
            <a:r>
              <a:rPr lang="zh-CN" altLang="zh-CN" sz="1600" dirty="0"/>
              <a:t>高斯（</a:t>
            </a:r>
            <a:r>
              <a:rPr lang="en-US" altLang="zh-CN" sz="1600" dirty="0"/>
              <a:t>Gaussian</a:t>
            </a:r>
            <a:r>
              <a:rPr lang="zh-CN" altLang="zh-CN" sz="1600" dirty="0"/>
              <a:t>）核函数</a:t>
            </a:r>
            <a:r>
              <a:rPr lang="en-US" altLang="zh-CN" sz="1600" dirty="0"/>
              <a:t>(</a:t>
            </a:r>
            <a:r>
              <a:rPr lang="zh-CN" altLang="zh-CN" sz="1600" dirty="0"/>
              <a:t>又称径向基函数，</a:t>
            </a:r>
            <a:r>
              <a:rPr lang="en-US" altLang="zh-CN" sz="1600" dirty="0"/>
              <a:t>RBF)</a:t>
            </a:r>
            <a:r>
              <a:rPr lang="zh-CN" altLang="en-US" sz="1600" dirty="0"/>
              <a:t>。</a:t>
            </a:r>
            <a:endParaRPr lang="en-US" altLang="zh-CN" sz="1600" dirty="0"/>
          </a:p>
          <a:p>
            <a:r>
              <a:rPr lang="zh-CN" altLang="en-US" sz="1600" dirty="0"/>
              <a:t>    （</a:t>
            </a:r>
            <a:r>
              <a:rPr lang="en-US" altLang="zh-CN" sz="1600" dirty="0"/>
              <a:t>4</a:t>
            </a:r>
            <a:r>
              <a:rPr lang="zh-CN" altLang="en-US" sz="1600" dirty="0"/>
              <a:t>）</a:t>
            </a:r>
            <a:r>
              <a:rPr lang="zh-CN" altLang="zh-CN" sz="1600" dirty="0"/>
              <a:t>指数型径向基核函数</a:t>
            </a:r>
            <a:r>
              <a:rPr lang="zh-CN" altLang="en-US" sz="1600" dirty="0"/>
              <a:t>。</a:t>
            </a:r>
            <a:endParaRPr lang="en-US" altLang="zh-CN" sz="1600" dirty="0"/>
          </a:p>
          <a:p>
            <a:r>
              <a:rPr lang="en-US" altLang="zh-CN" sz="1600" dirty="0"/>
              <a:t>    </a:t>
            </a:r>
            <a:r>
              <a:rPr lang="zh-CN" altLang="zh-CN" sz="1600" dirty="0"/>
              <a:t>（</a:t>
            </a:r>
            <a:r>
              <a:rPr lang="en-US" altLang="zh-CN" sz="1600" dirty="0"/>
              <a:t>5</a:t>
            </a:r>
            <a:r>
              <a:rPr lang="zh-CN" altLang="zh-CN" sz="1600" dirty="0"/>
              <a:t>）</a:t>
            </a:r>
            <a:r>
              <a:rPr lang="en-US" altLang="zh-CN" sz="1600" dirty="0"/>
              <a:t>Sigmoid</a:t>
            </a:r>
            <a:r>
              <a:rPr lang="zh-CN" altLang="zh-CN" sz="1600" dirty="0"/>
              <a:t>（或</a:t>
            </a:r>
            <a:r>
              <a:rPr lang="en-US" altLang="zh-CN" sz="1600" dirty="0"/>
              <a:t>2</a:t>
            </a:r>
            <a:r>
              <a:rPr lang="zh-CN" altLang="zh-CN" sz="1600" dirty="0"/>
              <a:t>层感知机）</a:t>
            </a:r>
            <a:r>
              <a:rPr lang="zh-CN" altLang="en-US" sz="1600" dirty="0"/>
              <a:t>。</a:t>
            </a:r>
            <a:endParaRPr lang="en-US" altLang="zh-CN" sz="1600" dirty="0"/>
          </a:p>
          <a:p>
            <a:r>
              <a:rPr lang="en-US" altLang="zh-CN" sz="1600" dirty="0"/>
              <a:t>    </a:t>
            </a:r>
            <a:r>
              <a:rPr lang="zh-CN" altLang="zh-CN" sz="1600" dirty="0"/>
              <a:t>（</a:t>
            </a:r>
            <a:r>
              <a:rPr lang="en-US" altLang="zh-CN" sz="1600" dirty="0"/>
              <a:t>6</a:t>
            </a:r>
            <a:r>
              <a:rPr lang="zh-CN" altLang="zh-CN" sz="1600" dirty="0"/>
              <a:t>）傅立叶（</a:t>
            </a:r>
            <a:r>
              <a:rPr lang="en-US" altLang="zh-CN" sz="1600" dirty="0"/>
              <a:t>Fourier</a:t>
            </a:r>
            <a:r>
              <a:rPr lang="zh-CN" altLang="zh-CN" sz="1600" dirty="0"/>
              <a:t>）核函数</a:t>
            </a:r>
            <a:r>
              <a:rPr lang="zh-CN" altLang="en-US" sz="1600" dirty="0"/>
              <a:t>。</a:t>
            </a:r>
            <a:endParaRPr lang="zh-CN" altLang="zh-CN" sz="1600" dirty="0"/>
          </a:p>
          <a:p>
            <a:endParaRPr lang="en-US" altLang="zh-CN" sz="1600" b="1" dirty="0"/>
          </a:p>
        </p:txBody>
      </p:sp>
      <p:pic>
        <p:nvPicPr>
          <p:cNvPr id="10" name="27 Imagen"/>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12"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ES" sz="1200" b="1" dirty="0">
                <a:solidFill>
                  <a:schemeClr val="bg1">
                    <a:lumMod val="50000"/>
                  </a:schemeClr>
                </a:solidFill>
                <a:latin typeface="+mn-lt"/>
              </a:rPr>
              <a:t>56</a:t>
            </a:r>
            <a:endParaRPr lang="en-US" altLang="es-ES" sz="1200" b="1" dirty="0">
              <a:solidFill>
                <a:schemeClr val="bg1">
                  <a:lumMod val="50000"/>
                </a:schemeClr>
              </a:solidFill>
              <a:latin typeface="+mn-lt"/>
            </a:endParaRPr>
          </a:p>
        </p:txBody>
      </p:sp>
      <p:pic>
        <p:nvPicPr>
          <p:cNvPr id="13" name="Imagen 27">
            <a:hlinkClick r:id="" action="ppaction://hlinkshowjump?jump=next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Imagen 28">
            <a:hlinkClick r:id="" action="ppaction://hlinkshowjump?jump=previous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fld>
            <a:endParaRPr lang="zh-CN" altLang="en-US" dirty="0"/>
          </a:p>
        </p:txBody>
      </p:sp>
      <p:grpSp>
        <p:nvGrpSpPr>
          <p:cNvPr id="16" name="组合 15"/>
          <p:cNvGrpSpPr/>
          <p:nvPr/>
        </p:nvGrpSpPr>
        <p:grpSpPr>
          <a:xfrm>
            <a:off x="-3387" y="-2439"/>
            <a:ext cx="9149172" cy="716845"/>
            <a:chOff x="-3387" y="190175"/>
            <a:chExt cx="9149172" cy="524649"/>
          </a:xfrm>
        </p:grpSpPr>
        <p:sp>
          <p:nvSpPr>
            <p:cNvPr id="17" name="任意多边形 16"/>
            <p:cNvSpPr/>
            <p:nvPr/>
          </p:nvSpPr>
          <p:spPr>
            <a:xfrm>
              <a:off x="6231369" y="214741"/>
              <a:ext cx="2914416" cy="499443"/>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8" name="任意多边形 17"/>
            <p:cNvSpPr/>
            <p:nvPr/>
          </p:nvSpPr>
          <p:spPr>
            <a:xfrm>
              <a:off x="1" y="190175"/>
              <a:ext cx="9143999" cy="506058"/>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 name="任意多边形 18"/>
            <p:cNvSpPr/>
            <p:nvPr/>
          </p:nvSpPr>
          <p:spPr>
            <a:xfrm>
              <a:off x="-3387" y="190815"/>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20" name="文本框 6"/>
          <p:cNvSpPr txBox="1"/>
          <p:nvPr/>
        </p:nvSpPr>
        <p:spPr>
          <a:xfrm>
            <a:off x="607500" y="177284"/>
            <a:ext cx="2096728" cy="323165"/>
          </a:xfrm>
          <a:prstGeom prst="rect">
            <a:avLst/>
          </a:prstGeom>
          <a:noFill/>
        </p:spPr>
        <p:txBody>
          <a:bodyPr wrap="none" lIns="0" tIns="0" rIns="0" bIns="0" rtlCol="0">
            <a:spAutoFit/>
          </a:bodyPr>
          <a:lstStyle/>
          <a:p>
            <a:r>
              <a:rPr lang="en-US" altLang="zh-CN" sz="2100" b="1" spc="225" dirty="0">
                <a:solidFill>
                  <a:prstClr val="white"/>
                </a:solidFill>
              </a:rPr>
              <a:t>3.4 </a:t>
            </a:r>
            <a:r>
              <a:rPr lang="zh-CN" altLang="en-US" sz="2100" b="1" spc="225" dirty="0">
                <a:solidFill>
                  <a:prstClr val="white"/>
                </a:solidFill>
              </a:rPr>
              <a:t>支持向量机</a:t>
            </a:r>
            <a:endParaRPr lang="zh-CN" altLang="en-US" sz="2100" b="1" spc="225" dirty="0">
              <a:solidFill>
                <a:prstClr val="white"/>
              </a:solidFill>
            </a:endParaRPr>
          </a:p>
        </p:txBody>
      </p:sp>
      <p:sp>
        <p:nvSpPr>
          <p:cNvPr id="21" name="Freeform 142"/>
          <p:cNvSpPr>
            <a:spLocks noEditPoints="1"/>
          </p:cNvSpPr>
          <p:nvPr/>
        </p:nvSpPr>
        <p:spPr bwMode="auto">
          <a:xfrm>
            <a:off x="126487" y="216716"/>
            <a:ext cx="382471" cy="244300"/>
          </a:xfrm>
          <a:custGeom>
            <a:avLst/>
            <a:gdLst>
              <a:gd name="T0" fmla="*/ 108 w 128"/>
              <a:gd name="T1" fmla="*/ 26 h 88"/>
              <a:gd name="T2" fmla="*/ 75 w 128"/>
              <a:gd name="T3" fmla="*/ 0 h 88"/>
              <a:gd name="T4" fmla="*/ 46 w 128"/>
              <a:gd name="T5" fmla="*/ 15 h 88"/>
              <a:gd name="T6" fmla="*/ 34 w 128"/>
              <a:gd name="T7" fmla="*/ 11 h 88"/>
              <a:gd name="T8" fmla="*/ 15 w 128"/>
              <a:gd name="T9" fmla="*/ 30 h 88"/>
              <a:gd name="T10" fmla="*/ 16 w 128"/>
              <a:gd name="T11" fmla="*/ 35 h 88"/>
              <a:gd name="T12" fmla="*/ 0 w 128"/>
              <a:gd name="T13" fmla="*/ 61 h 88"/>
              <a:gd name="T14" fmla="*/ 27 w 128"/>
              <a:gd name="T15" fmla="*/ 88 h 88"/>
              <a:gd name="T16" fmla="*/ 96 w 128"/>
              <a:gd name="T17" fmla="*/ 88 h 88"/>
              <a:gd name="T18" fmla="*/ 128 w 128"/>
              <a:gd name="T19" fmla="*/ 56 h 88"/>
              <a:gd name="T20" fmla="*/ 108 w 128"/>
              <a:gd name="T21" fmla="*/ 26 h 88"/>
              <a:gd name="T22" fmla="*/ 44 w 128"/>
              <a:gd name="T23" fmla="*/ 50 h 88"/>
              <a:gd name="T24" fmla="*/ 66 w 128"/>
              <a:gd name="T25" fmla="*/ 28 h 88"/>
              <a:gd name="T26" fmla="*/ 80 w 128"/>
              <a:gd name="T27" fmla="*/ 32 h 88"/>
              <a:gd name="T28" fmla="*/ 84 w 128"/>
              <a:gd name="T29" fmla="*/ 28 h 88"/>
              <a:gd name="T30" fmla="*/ 84 w 128"/>
              <a:gd name="T31" fmla="*/ 42 h 88"/>
              <a:gd name="T32" fmla="*/ 70 w 128"/>
              <a:gd name="T33" fmla="*/ 42 h 88"/>
              <a:gd name="T34" fmla="*/ 75 w 128"/>
              <a:gd name="T35" fmla="*/ 37 h 88"/>
              <a:gd name="T36" fmla="*/ 72 w 128"/>
              <a:gd name="T37" fmla="*/ 36 h 88"/>
              <a:gd name="T38" fmla="*/ 66 w 128"/>
              <a:gd name="T39" fmla="*/ 35 h 88"/>
              <a:gd name="T40" fmla="*/ 60 w 128"/>
              <a:gd name="T41" fmla="*/ 36 h 88"/>
              <a:gd name="T42" fmla="*/ 55 w 128"/>
              <a:gd name="T43" fmla="*/ 39 h 88"/>
              <a:gd name="T44" fmla="*/ 52 w 128"/>
              <a:gd name="T45" fmla="*/ 44 h 88"/>
              <a:gd name="T46" fmla="*/ 51 w 128"/>
              <a:gd name="T47" fmla="*/ 50 h 88"/>
              <a:gd name="T48" fmla="*/ 51 w 128"/>
              <a:gd name="T49" fmla="*/ 54 h 88"/>
              <a:gd name="T50" fmla="*/ 44 w 128"/>
              <a:gd name="T51" fmla="*/ 54 h 88"/>
              <a:gd name="T52" fmla="*/ 44 w 128"/>
              <a:gd name="T53" fmla="*/ 50 h 88"/>
              <a:gd name="T54" fmla="*/ 66 w 128"/>
              <a:gd name="T55" fmla="*/ 73 h 88"/>
              <a:gd name="T56" fmla="*/ 53 w 128"/>
              <a:gd name="T57" fmla="*/ 68 h 88"/>
              <a:gd name="T58" fmla="*/ 49 w 128"/>
              <a:gd name="T59" fmla="*/ 73 h 88"/>
              <a:gd name="T60" fmla="*/ 49 w 128"/>
              <a:gd name="T61" fmla="*/ 59 h 88"/>
              <a:gd name="T62" fmla="*/ 62 w 128"/>
              <a:gd name="T63" fmla="*/ 59 h 88"/>
              <a:gd name="T64" fmla="*/ 58 w 128"/>
              <a:gd name="T65" fmla="*/ 64 h 88"/>
              <a:gd name="T66" fmla="*/ 60 w 128"/>
              <a:gd name="T67" fmla="*/ 65 h 88"/>
              <a:gd name="T68" fmla="*/ 66 w 128"/>
              <a:gd name="T69" fmla="*/ 66 h 88"/>
              <a:gd name="T70" fmla="*/ 72 w 128"/>
              <a:gd name="T71" fmla="*/ 65 h 88"/>
              <a:gd name="T72" fmla="*/ 77 w 128"/>
              <a:gd name="T73" fmla="*/ 61 h 88"/>
              <a:gd name="T74" fmla="*/ 81 w 128"/>
              <a:gd name="T75" fmla="*/ 57 h 88"/>
              <a:gd name="T76" fmla="*/ 82 w 128"/>
              <a:gd name="T77" fmla="*/ 50 h 88"/>
              <a:gd name="T78" fmla="*/ 81 w 128"/>
              <a:gd name="T79" fmla="*/ 47 h 88"/>
              <a:gd name="T80" fmla="*/ 89 w 128"/>
              <a:gd name="T81" fmla="*/ 47 h 88"/>
              <a:gd name="T82" fmla="*/ 89 w 128"/>
              <a:gd name="T83" fmla="*/ 50 h 88"/>
              <a:gd name="T84" fmla="*/ 66 w 128"/>
              <a:gd name="T85"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88">
                <a:moveTo>
                  <a:pt x="108" y="26"/>
                </a:moveTo>
                <a:cubicBezTo>
                  <a:pt x="104" y="11"/>
                  <a:pt x="91" y="0"/>
                  <a:pt x="75" y="0"/>
                </a:cubicBezTo>
                <a:cubicBezTo>
                  <a:pt x="63" y="0"/>
                  <a:pt x="52" y="6"/>
                  <a:pt x="46" y="15"/>
                </a:cubicBezTo>
                <a:cubicBezTo>
                  <a:pt x="43" y="13"/>
                  <a:pt x="38" y="11"/>
                  <a:pt x="34" y="11"/>
                </a:cubicBezTo>
                <a:cubicBezTo>
                  <a:pt x="24" y="11"/>
                  <a:pt x="15" y="20"/>
                  <a:pt x="15" y="30"/>
                </a:cubicBezTo>
                <a:cubicBezTo>
                  <a:pt x="15" y="32"/>
                  <a:pt x="16" y="34"/>
                  <a:pt x="16" y="35"/>
                </a:cubicBezTo>
                <a:cubicBezTo>
                  <a:pt x="7" y="40"/>
                  <a:pt x="0" y="49"/>
                  <a:pt x="0" y="61"/>
                </a:cubicBezTo>
                <a:cubicBezTo>
                  <a:pt x="0" y="76"/>
                  <a:pt x="12" y="88"/>
                  <a:pt x="27" y="88"/>
                </a:cubicBezTo>
                <a:cubicBezTo>
                  <a:pt x="96" y="88"/>
                  <a:pt x="96" y="88"/>
                  <a:pt x="96" y="88"/>
                </a:cubicBezTo>
                <a:cubicBezTo>
                  <a:pt x="114" y="88"/>
                  <a:pt x="128" y="74"/>
                  <a:pt x="128" y="56"/>
                </a:cubicBezTo>
                <a:cubicBezTo>
                  <a:pt x="128" y="42"/>
                  <a:pt x="120" y="31"/>
                  <a:pt x="108" y="26"/>
                </a:cubicBezTo>
                <a:close/>
                <a:moveTo>
                  <a:pt x="44" y="50"/>
                </a:moveTo>
                <a:cubicBezTo>
                  <a:pt x="44" y="38"/>
                  <a:pt x="54" y="28"/>
                  <a:pt x="66" y="28"/>
                </a:cubicBezTo>
                <a:cubicBezTo>
                  <a:pt x="71" y="28"/>
                  <a:pt x="76" y="30"/>
                  <a:pt x="80" y="32"/>
                </a:cubicBezTo>
                <a:cubicBezTo>
                  <a:pt x="84" y="28"/>
                  <a:pt x="84" y="28"/>
                  <a:pt x="84" y="28"/>
                </a:cubicBezTo>
                <a:cubicBezTo>
                  <a:pt x="84" y="42"/>
                  <a:pt x="84" y="42"/>
                  <a:pt x="84" y="42"/>
                </a:cubicBezTo>
                <a:cubicBezTo>
                  <a:pt x="70" y="42"/>
                  <a:pt x="70" y="42"/>
                  <a:pt x="70" y="42"/>
                </a:cubicBezTo>
                <a:cubicBezTo>
                  <a:pt x="75" y="37"/>
                  <a:pt x="75" y="37"/>
                  <a:pt x="75" y="37"/>
                </a:cubicBezTo>
                <a:cubicBezTo>
                  <a:pt x="74" y="37"/>
                  <a:pt x="73" y="36"/>
                  <a:pt x="72" y="36"/>
                </a:cubicBezTo>
                <a:cubicBezTo>
                  <a:pt x="70" y="35"/>
                  <a:pt x="68" y="35"/>
                  <a:pt x="66" y="35"/>
                </a:cubicBezTo>
                <a:cubicBezTo>
                  <a:pt x="64" y="35"/>
                  <a:pt x="62" y="35"/>
                  <a:pt x="60" y="36"/>
                </a:cubicBezTo>
                <a:cubicBezTo>
                  <a:pt x="58" y="37"/>
                  <a:pt x="57" y="38"/>
                  <a:pt x="55" y="39"/>
                </a:cubicBezTo>
                <a:cubicBezTo>
                  <a:pt x="54" y="41"/>
                  <a:pt x="53" y="43"/>
                  <a:pt x="52" y="44"/>
                </a:cubicBezTo>
                <a:cubicBezTo>
                  <a:pt x="51" y="46"/>
                  <a:pt x="51" y="48"/>
                  <a:pt x="51" y="50"/>
                </a:cubicBezTo>
                <a:cubicBezTo>
                  <a:pt x="51" y="52"/>
                  <a:pt x="51" y="53"/>
                  <a:pt x="51" y="54"/>
                </a:cubicBezTo>
                <a:cubicBezTo>
                  <a:pt x="44" y="54"/>
                  <a:pt x="44" y="54"/>
                  <a:pt x="44" y="54"/>
                </a:cubicBezTo>
                <a:cubicBezTo>
                  <a:pt x="44" y="53"/>
                  <a:pt x="44" y="52"/>
                  <a:pt x="44" y="50"/>
                </a:cubicBezTo>
                <a:close/>
                <a:moveTo>
                  <a:pt x="66" y="73"/>
                </a:moveTo>
                <a:cubicBezTo>
                  <a:pt x="61" y="73"/>
                  <a:pt x="57" y="71"/>
                  <a:pt x="53" y="68"/>
                </a:cubicBezTo>
                <a:cubicBezTo>
                  <a:pt x="49" y="73"/>
                  <a:pt x="49" y="73"/>
                  <a:pt x="49" y="73"/>
                </a:cubicBezTo>
                <a:cubicBezTo>
                  <a:pt x="49" y="59"/>
                  <a:pt x="49" y="59"/>
                  <a:pt x="49" y="59"/>
                </a:cubicBezTo>
                <a:cubicBezTo>
                  <a:pt x="62" y="59"/>
                  <a:pt x="62" y="59"/>
                  <a:pt x="62" y="59"/>
                </a:cubicBezTo>
                <a:cubicBezTo>
                  <a:pt x="58" y="64"/>
                  <a:pt x="58" y="64"/>
                  <a:pt x="58" y="64"/>
                </a:cubicBezTo>
                <a:cubicBezTo>
                  <a:pt x="59" y="64"/>
                  <a:pt x="59" y="64"/>
                  <a:pt x="60" y="65"/>
                </a:cubicBezTo>
                <a:cubicBezTo>
                  <a:pt x="62" y="66"/>
                  <a:pt x="64" y="66"/>
                  <a:pt x="66" y="66"/>
                </a:cubicBezTo>
                <a:cubicBezTo>
                  <a:pt x="68" y="66"/>
                  <a:pt x="70" y="66"/>
                  <a:pt x="72" y="65"/>
                </a:cubicBezTo>
                <a:cubicBezTo>
                  <a:pt x="74" y="64"/>
                  <a:pt x="76" y="63"/>
                  <a:pt x="77" y="61"/>
                </a:cubicBezTo>
                <a:cubicBezTo>
                  <a:pt x="79" y="60"/>
                  <a:pt x="80" y="58"/>
                  <a:pt x="81" y="57"/>
                </a:cubicBezTo>
                <a:cubicBezTo>
                  <a:pt x="82" y="55"/>
                  <a:pt x="82" y="53"/>
                  <a:pt x="82" y="50"/>
                </a:cubicBezTo>
                <a:cubicBezTo>
                  <a:pt x="82" y="49"/>
                  <a:pt x="82" y="48"/>
                  <a:pt x="81" y="47"/>
                </a:cubicBezTo>
                <a:cubicBezTo>
                  <a:pt x="89" y="47"/>
                  <a:pt x="89" y="47"/>
                  <a:pt x="89" y="47"/>
                </a:cubicBezTo>
                <a:cubicBezTo>
                  <a:pt x="89" y="48"/>
                  <a:pt x="89" y="49"/>
                  <a:pt x="89" y="50"/>
                </a:cubicBezTo>
                <a:cubicBezTo>
                  <a:pt x="89" y="63"/>
                  <a:pt x="79" y="73"/>
                  <a:pt x="66" y="7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3"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4"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6"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8"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9"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0"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1"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2"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3"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6"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7"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8"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9"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0"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1"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2"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3"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4"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5"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6"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7"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0"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1"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2"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3"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4"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5"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6"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7"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8"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9"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0"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1"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2"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3"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4"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5"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6"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9"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0"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1" name="文本框 27"/>
          <p:cNvSpPr txBox="1"/>
          <p:nvPr/>
        </p:nvSpPr>
        <p:spPr>
          <a:xfrm>
            <a:off x="6630203" y="234392"/>
            <a:ext cx="1101584" cy="300082"/>
          </a:xfrm>
          <a:prstGeom prst="rect">
            <a:avLst/>
          </a:prstGeom>
          <a:noFill/>
        </p:spPr>
        <p:txBody>
          <a:bodyPr wrap="none" rtlCol="0">
            <a:spAutoFit/>
          </a:bodyPr>
          <a:lstStyle/>
          <a:p>
            <a:r>
              <a:rPr lang="zh-CN" altLang="en-US" sz="1350" dirty="0">
                <a:solidFill>
                  <a:prstClr val="white"/>
                </a:solidFill>
              </a:rPr>
              <a:t>第三章 分类</a:t>
            </a:r>
            <a:endParaRPr lang="zh-CN" altLang="en-US" sz="1350" dirty="0">
              <a:solidFill>
                <a:prstClr val="white"/>
              </a:solidFill>
            </a:endParaRPr>
          </a:p>
        </p:txBody>
      </p:sp>
      <p:sp>
        <p:nvSpPr>
          <p:cNvPr id="7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3"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8"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79" name="对象 78"/>
          <p:cNvGraphicFramePr/>
          <p:nvPr/>
        </p:nvGraphicFramePr>
        <p:xfrm>
          <a:off x="2651076" y="1751277"/>
          <a:ext cx="1025757" cy="335516"/>
        </p:xfrm>
        <a:graphic>
          <a:graphicData uri="http://schemas.openxmlformats.org/presentationml/2006/ole">
            <mc:AlternateContent xmlns:mc="http://schemas.openxmlformats.org/markup-compatibility/2006">
              <mc:Choice xmlns:v="urn:schemas-microsoft-com:vml" Requires="v">
                <p:oleObj spid="_x0000_s19733" name="" r:id="rId3" imgW="786765" imgH="215900" progId="Equation.DSMT4">
                  <p:embed/>
                </p:oleObj>
              </mc:Choice>
              <mc:Fallback>
                <p:oleObj name="" r:id="rId3" imgW="786765" imgH="215900" progId="Equation.DSMT4">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1076" y="1751277"/>
                        <a:ext cx="1025757" cy="335516"/>
                      </a:xfrm>
                      <a:prstGeom prst="rect">
                        <a:avLst/>
                      </a:prstGeom>
                      <a:noFill/>
                    </p:spPr>
                  </p:pic>
                </p:oleObj>
              </mc:Fallback>
            </mc:AlternateContent>
          </a:graphicData>
        </a:graphic>
      </p:graphicFrame>
      <p:sp>
        <p:nvSpPr>
          <p:cNvPr id="74"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75" name="对象 74"/>
          <p:cNvGraphicFramePr>
            <a:graphicFrameLocks noChangeAspect="1"/>
          </p:cNvGraphicFramePr>
          <p:nvPr/>
        </p:nvGraphicFramePr>
        <p:xfrm>
          <a:off x="3245766" y="1998460"/>
          <a:ext cx="1802373" cy="339791"/>
        </p:xfrm>
        <a:graphic>
          <a:graphicData uri="http://schemas.openxmlformats.org/presentationml/2006/ole">
            <mc:AlternateContent xmlns:mc="http://schemas.openxmlformats.org/markup-compatibility/2006">
              <mc:Choice xmlns:v="urn:schemas-microsoft-com:vml" Requires="v">
                <p:oleObj spid="_x0000_s19734" name="" r:id="rId5" imgW="1167765" imgH="215900" progId="Equation.DSMT4">
                  <p:embed/>
                </p:oleObj>
              </mc:Choice>
              <mc:Fallback>
                <p:oleObj name="" r:id="rId5" imgW="1167765" imgH="21590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45766" y="1998460"/>
                        <a:ext cx="1802373" cy="339791"/>
                      </a:xfrm>
                      <a:prstGeom prst="rect">
                        <a:avLst/>
                      </a:prstGeom>
                      <a:noFill/>
                    </p:spPr>
                  </p:pic>
                </p:oleObj>
              </mc:Fallback>
            </mc:AlternateContent>
          </a:graphicData>
        </a:graphic>
      </p:graphicFrame>
      <p:sp>
        <p:nvSpPr>
          <p:cNvPr id="81"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82" name="对象 81"/>
          <p:cNvGraphicFramePr>
            <a:graphicFrameLocks noChangeAspect="1"/>
          </p:cNvGraphicFramePr>
          <p:nvPr/>
        </p:nvGraphicFramePr>
        <p:xfrm>
          <a:off x="7151480" y="2021478"/>
          <a:ext cx="417015" cy="290647"/>
        </p:xfrm>
        <a:graphic>
          <a:graphicData uri="http://schemas.openxmlformats.org/presentationml/2006/ole">
            <mc:AlternateContent xmlns:mc="http://schemas.openxmlformats.org/markup-compatibility/2006">
              <mc:Choice xmlns:v="urn:schemas-microsoft-com:vml" Requires="v">
                <p:oleObj spid="_x0000_s19735" name="" r:id="rId7" imgW="304800" imgH="215900" progId="Equation.DSMT4">
                  <p:embed/>
                </p:oleObj>
              </mc:Choice>
              <mc:Fallback>
                <p:oleObj name="" r:id="rId7" imgW="304800" imgH="215900" progId="Equation.DSMT4">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51480" y="2021478"/>
                        <a:ext cx="417015" cy="290647"/>
                      </a:xfrm>
                      <a:prstGeom prst="rect">
                        <a:avLst/>
                      </a:prstGeom>
                      <a:noFill/>
                    </p:spPr>
                  </p:pic>
                </p:oleObj>
              </mc:Fallback>
            </mc:AlternateContent>
          </a:graphicData>
        </a:graphic>
      </p:graphicFrame>
      <p:sp>
        <p:nvSpPr>
          <p:cNvPr id="83"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84" name="对象 83"/>
          <p:cNvGraphicFramePr>
            <a:graphicFrameLocks noChangeAspect="1"/>
          </p:cNvGraphicFramePr>
          <p:nvPr/>
        </p:nvGraphicFramePr>
        <p:xfrm>
          <a:off x="1010528" y="2250775"/>
          <a:ext cx="966276" cy="331707"/>
        </p:xfrm>
        <a:graphic>
          <a:graphicData uri="http://schemas.openxmlformats.org/presentationml/2006/ole">
            <mc:AlternateContent xmlns:mc="http://schemas.openxmlformats.org/markup-compatibility/2006">
              <mc:Choice xmlns:v="urn:schemas-microsoft-com:vml" Requires="v">
                <p:oleObj spid="_x0000_s19736" name="" r:id="rId9" imgW="634365" imgH="215900" progId="Equation.DSMT4">
                  <p:embed/>
                </p:oleObj>
              </mc:Choice>
              <mc:Fallback>
                <p:oleObj name="" r:id="rId9" imgW="634365" imgH="215900" progId="Equation.DSMT4">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10528" y="2250775"/>
                        <a:ext cx="966276" cy="331707"/>
                      </a:xfrm>
                      <a:prstGeom prst="rect">
                        <a:avLst/>
                      </a:prstGeom>
                      <a:noFill/>
                    </p:spPr>
                  </p:pic>
                </p:oleObj>
              </mc:Fallback>
            </mc:AlternateContent>
          </a:graphicData>
        </a:graphic>
      </p:graphicFrame>
      <p:sp>
        <p:nvSpPr>
          <p:cNvPr id="8" name="矩形 7"/>
          <p:cNvSpPr/>
          <p:nvPr/>
        </p:nvSpPr>
        <p:spPr>
          <a:xfrm>
            <a:off x="-4558" y="6123213"/>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2308F32-F09A-4344-B65D-3757FEAF56BD}" type="slidenum">
              <a:rPr lang="zh-CN" altLang="en-US" smtClean="0"/>
            </a:fld>
            <a:endParaRPr lang="zh-CN" altLang="en-US"/>
          </a:p>
        </p:txBody>
      </p:sp>
      <p:sp>
        <p:nvSpPr>
          <p:cNvPr id="3"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4"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5"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6"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7"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8" name="矩形 7"/>
          <p:cNvSpPr/>
          <p:nvPr/>
        </p:nvSpPr>
        <p:spPr>
          <a:xfrm>
            <a:off x="0" y="6669360"/>
            <a:ext cx="9144000" cy="18864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矩形 9"/>
          <p:cNvSpPr/>
          <p:nvPr/>
        </p:nvSpPr>
        <p:spPr>
          <a:xfrm>
            <a:off x="609779" y="877313"/>
            <a:ext cx="7915326" cy="4770537"/>
          </a:xfrm>
          <a:prstGeom prst="rect">
            <a:avLst/>
          </a:prstGeom>
        </p:spPr>
        <p:txBody>
          <a:bodyPr wrap="square">
            <a:spAutoFit/>
          </a:bodyPr>
          <a:lstStyle/>
          <a:p>
            <a:r>
              <a:rPr lang="en-US" altLang="zh-CN" sz="1600" dirty="0"/>
              <a:t>    3. </a:t>
            </a:r>
            <a:r>
              <a:rPr lang="zh-CN" altLang="zh-CN" sz="1600" dirty="0"/>
              <a:t>对偶理论（</a:t>
            </a:r>
            <a:r>
              <a:rPr lang="en-US" altLang="zh-CN" sz="1600" dirty="0"/>
              <a:t>Duality Theory</a:t>
            </a:r>
            <a:r>
              <a:rPr lang="zh-CN" altLang="zh-CN" sz="1600" dirty="0"/>
              <a:t>）</a:t>
            </a:r>
            <a:endParaRPr lang="en-US" altLang="zh-CN" sz="1600" dirty="0"/>
          </a:p>
          <a:p>
            <a:r>
              <a:rPr lang="en-US" altLang="zh-CN" sz="1600" dirty="0"/>
              <a:t>    1947</a:t>
            </a:r>
            <a:r>
              <a:rPr lang="zh-CN" altLang="zh-CN" sz="1600" dirty="0"/>
              <a:t>年由美籍</a:t>
            </a:r>
            <a:r>
              <a:rPr lang="zh-CN" altLang="en-US" sz="1600" dirty="0"/>
              <a:t>匈牙利</a:t>
            </a:r>
            <a:r>
              <a:rPr lang="zh-CN" altLang="zh-CN" sz="1600" dirty="0"/>
              <a:t>数学家冯·诺依曼创立对偶理论。</a:t>
            </a:r>
            <a:endParaRPr lang="en-US" altLang="zh-CN" sz="1600" dirty="0"/>
          </a:p>
          <a:p>
            <a:endParaRPr lang="en-US" altLang="zh-CN" sz="1600" dirty="0"/>
          </a:p>
          <a:p>
            <a:r>
              <a:rPr lang="en-US" altLang="zh-CN" sz="1600" dirty="0"/>
              <a:t>    </a:t>
            </a:r>
            <a:r>
              <a:rPr lang="zh-CN" altLang="zh-CN" sz="1600" dirty="0"/>
              <a:t>对偶理论就是研究线性规划中原始问题与对偶问题之间关系的理论。对偶问题有许多重要的特征，它的变量能提供关于原始问题最优解的许多重要资料，有助于原始问题的求解和分析。对偶问题与原始问题之间存在着具体关系，见</a:t>
            </a:r>
            <a:r>
              <a:rPr lang="zh-CN" altLang="en-US" sz="1600" dirty="0"/>
              <a:t>下</a:t>
            </a:r>
            <a:r>
              <a:rPr lang="zh-CN" altLang="zh-CN" sz="1600" dirty="0"/>
              <a:t>表。</a:t>
            </a:r>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p:txBody>
      </p:sp>
      <p:pic>
        <p:nvPicPr>
          <p:cNvPr id="11" name="27 Imagen"/>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13"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ES" sz="1200" b="1" dirty="0">
                <a:solidFill>
                  <a:schemeClr val="bg1">
                    <a:lumMod val="50000"/>
                  </a:schemeClr>
                </a:solidFill>
                <a:latin typeface="+mn-lt"/>
              </a:rPr>
              <a:t>56</a:t>
            </a:r>
            <a:endParaRPr lang="en-US" altLang="es-ES" sz="1200" b="1" dirty="0">
              <a:solidFill>
                <a:schemeClr val="bg1">
                  <a:lumMod val="50000"/>
                </a:schemeClr>
              </a:solidFill>
              <a:latin typeface="+mn-lt"/>
            </a:endParaRPr>
          </a:p>
        </p:txBody>
      </p:sp>
      <p:pic>
        <p:nvPicPr>
          <p:cNvPr id="14" name="Imagen 27">
            <a:hlinkClick r:id="" action="ppaction://hlinkshowjump?jump=next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Imagen 28">
            <a:hlinkClick r:id="" action="ppaction://hlinkshowjump?jump=previous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33</a:t>
            </a:r>
            <a:endParaRPr lang="zh-CN" altLang="en-US" dirty="0"/>
          </a:p>
        </p:txBody>
      </p:sp>
      <p:grpSp>
        <p:nvGrpSpPr>
          <p:cNvPr id="17" name="组合 16"/>
          <p:cNvGrpSpPr/>
          <p:nvPr/>
        </p:nvGrpSpPr>
        <p:grpSpPr>
          <a:xfrm>
            <a:off x="-3387" y="-2439"/>
            <a:ext cx="9149172" cy="716845"/>
            <a:chOff x="-3387" y="190175"/>
            <a:chExt cx="9149172" cy="524649"/>
          </a:xfrm>
        </p:grpSpPr>
        <p:sp>
          <p:nvSpPr>
            <p:cNvPr id="18" name="任意多边形 17"/>
            <p:cNvSpPr/>
            <p:nvPr/>
          </p:nvSpPr>
          <p:spPr>
            <a:xfrm>
              <a:off x="6231369" y="214741"/>
              <a:ext cx="2914416" cy="499443"/>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 name="任意多边形 18"/>
            <p:cNvSpPr/>
            <p:nvPr/>
          </p:nvSpPr>
          <p:spPr>
            <a:xfrm>
              <a:off x="1" y="190175"/>
              <a:ext cx="9143999" cy="506058"/>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0" name="任意多边形 19"/>
            <p:cNvSpPr/>
            <p:nvPr/>
          </p:nvSpPr>
          <p:spPr>
            <a:xfrm>
              <a:off x="-3387" y="190815"/>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21" name="文本框 6"/>
          <p:cNvSpPr txBox="1"/>
          <p:nvPr/>
        </p:nvSpPr>
        <p:spPr>
          <a:xfrm>
            <a:off x="607500" y="177284"/>
            <a:ext cx="2096728" cy="323165"/>
          </a:xfrm>
          <a:prstGeom prst="rect">
            <a:avLst/>
          </a:prstGeom>
          <a:noFill/>
        </p:spPr>
        <p:txBody>
          <a:bodyPr wrap="none" lIns="0" tIns="0" rIns="0" bIns="0" rtlCol="0">
            <a:spAutoFit/>
          </a:bodyPr>
          <a:lstStyle/>
          <a:p>
            <a:r>
              <a:rPr lang="en-US" altLang="zh-CN" sz="2100" b="1" spc="225" dirty="0">
                <a:solidFill>
                  <a:prstClr val="white"/>
                </a:solidFill>
              </a:rPr>
              <a:t>3.4 </a:t>
            </a:r>
            <a:r>
              <a:rPr lang="zh-CN" altLang="en-US" sz="2100" b="1" spc="225" dirty="0">
                <a:solidFill>
                  <a:prstClr val="white"/>
                </a:solidFill>
              </a:rPr>
              <a:t>支持向量机</a:t>
            </a:r>
            <a:endParaRPr lang="zh-CN" altLang="en-US" sz="2100" b="1" spc="225" dirty="0">
              <a:solidFill>
                <a:prstClr val="white"/>
              </a:solidFill>
            </a:endParaRPr>
          </a:p>
        </p:txBody>
      </p:sp>
      <p:sp>
        <p:nvSpPr>
          <p:cNvPr id="22" name="Freeform 142"/>
          <p:cNvSpPr>
            <a:spLocks noEditPoints="1"/>
          </p:cNvSpPr>
          <p:nvPr/>
        </p:nvSpPr>
        <p:spPr bwMode="auto">
          <a:xfrm>
            <a:off x="126487" y="216716"/>
            <a:ext cx="382471" cy="244300"/>
          </a:xfrm>
          <a:custGeom>
            <a:avLst/>
            <a:gdLst>
              <a:gd name="T0" fmla="*/ 108 w 128"/>
              <a:gd name="T1" fmla="*/ 26 h 88"/>
              <a:gd name="T2" fmla="*/ 75 w 128"/>
              <a:gd name="T3" fmla="*/ 0 h 88"/>
              <a:gd name="T4" fmla="*/ 46 w 128"/>
              <a:gd name="T5" fmla="*/ 15 h 88"/>
              <a:gd name="T6" fmla="*/ 34 w 128"/>
              <a:gd name="T7" fmla="*/ 11 h 88"/>
              <a:gd name="T8" fmla="*/ 15 w 128"/>
              <a:gd name="T9" fmla="*/ 30 h 88"/>
              <a:gd name="T10" fmla="*/ 16 w 128"/>
              <a:gd name="T11" fmla="*/ 35 h 88"/>
              <a:gd name="T12" fmla="*/ 0 w 128"/>
              <a:gd name="T13" fmla="*/ 61 h 88"/>
              <a:gd name="T14" fmla="*/ 27 w 128"/>
              <a:gd name="T15" fmla="*/ 88 h 88"/>
              <a:gd name="T16" fmla="*/ 96 w 128"/>
              <a:gd name="T17" fmla="*/ 88 h 88"/>
              <a:gd name="T18" fmla="*/ 128 w 128"/>
              <a:gd name="T19" fmla="*/ 56 h 88"/>
              <a:gd name="T20" fmla="*/ 108 w 128"/>
              <a:gd name="T21" fmla="*/ 26 h 88"/>
              <a:gd name="T22" fmla="*/ 44 w 128"/>
              <a:gd name="T23" fmla="*/ 50 h 88"/>
              <a:gd name="T24" fmla="*/ 66 w 128"/>
              <a:gd name="T25" fmla="*/ 28 h 88"/>
              <a:gd name="T26" fmla="*/ 80 w 128"/>
              <a:gd name="T27" fmla="*/ 32 h 88"/>
              <a:gd name="T28" fmla="*/ 84 w 128"/>
              <a:gd name="T29" fmla="*/ 28 h 88"/>
              <a:gd name="T30" fmla="*/ 84 w 128"/>
              <a:gd name="T31" fmla="*/ 42 h 88"/>
              <a:gd name="T32" fmla="*/ 70 w 128"/>
              <a:gd name="T33" fmla="*/ 42 h 88"/>
              <a:gd name="T34" fmla="*/ 75 w 128"/>
              <a:gd name="T35" fmla="*/ 37 h 88"/>
              <a:gd name="T36" fmla="*/ 72 w 128"/>
              <a:gd name="T37" fmla="*/ 36 h 88"/>
              <a:gd name="T38" fmla="*/ 66 w 128"/>
              <a:gd name="T39" fmla="*/ 35 h 88"/>
              <a:gd name="T40" fmla="*/ 60 w 128"/>
              <a:gd name="T41" fmla="*/ 36 h 88"/>
              <a:gd name="T42" fmla="*/ 55 w 128"/>
              <a:gd name="T43" fmla="*/ 39 h 88"/>
              <a:gd name="T44" fmla="*/ 52 w 128"/>
              <a:gd name="T45" fmla="*/ 44 h 88"/>
              <a:gd name="T46" fmla="*/ 51 w 128"/>
              <a:gd name="T47" fmla="*/ 50 h 88"/>
              <a:gd name="T48" fmla="*/ 51 w 128"/>
              <a:gd name="T49" fmla="*/ 54 h 88"/>
              <a:gd name="T50" fmla="*/ 44 w 128"/>
              <a:gd name="T51" fmla="*/ 54 h 88"/>
              <a:gd name="T52" fmla="*/ 44 w 128"/>
              <a:gd name="T53" fmla="*/ 50 h 88"/>
              <a:gd name="T54" fmla="*/ 66 w 128"/>
              <a:gd name="T55" fmla="*/ 73 h 88"/>
              <a:gd name="T56" fmla="*/ 53 w 128"/>
              <a:gd name="T57" fmla="*/ 68 h 88"/>
              <a:gd name="T58" fmla="*/ 49 w 128"/>
              <a:gd name="T59" fmla="*/ 73 h 88"/>
              <a:gd name="T60" fmla="*/ 49 w 128"/>
              <a:gd name="T61" fmla="*/ 59 h 88"/>
              <a:gd name="T62" fmla="*/ 62 w 128"/>
              <a:gd name="T63" fmla="*/ 59 h 88"/>
              <a:gd name="T64" fmla="*/ 58 w 128"/>
              <a:gd name="T65" fmla="*/ 64 h 88"/>
              <a:gd name="T66" fmla="*/ 60 w 128"/>
              <a:gd name="T67" fmla="*/ 65 h 88"/>
              <a:gd name="T68" fmla="*/ 66 w 128"/>
              <a:gd name="T69" fmla="*/ 66 h 88"/>
              <a:gd name="T70" fmla="*/ 72 w 128"/>
              <a:gd name="T71" fmla="*/ 65 h 88"/>
              <a:gd name="T72" fmla="*/ 77 w 128"/>
              <a:gd name="T73" fmla="*/ 61 h 88"/>
              <a:gd name="T74" fmla="*/ 81 w 128"/>
              <a:gd name="T75" fmla="*/ 57 h 88"/>
              <a:gd name="T76" fmla="*/ 82 w 128"/>
              <a:gd name="T77" fmla="*/ 50 h 88"/>
              <a:gd name="T78" fmla="*/ 81 w 128"/>
              <a:gd name="T79" fmla="*/ 47 h 88"/>
              <a:gd name="T80" fmla="*/ 89 w 128"/>
              <a:gd name="T81" fmla="*/ 47 h 88"/>
              <a:gd name="T82" fmla="*/ 89 w 128"/>
              <a:gd name="T83" fmla="*/ 50 h 88"/>
              <a:gd name="T84" fmla="*/ 66 w 128"/>
              <a:gd name="T85"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88">
                <a:moveTo>
                  <a:pt x="108" y="26"/>
                </a:moveTo>
                <a:cubicBezTo>
                  <a:pt x="104" y="11"/>
                  <a:pt x="91" y="0"/>
                  <a:pt x="75" y="0"/>
                </a:cubicBezTo>
                <a:cubicBezTo>
                  <a:pt x="63" y="0"/>
                  <a:pt x="52" y="6"/>
                  <a:pt x="46" y="15"/>
                </a:cubicBezTo>
                <a:cubicBezTo>
                  <a:pt x="43" y="13"/>
                  <a:pt x="38" y="11"/>
                  <a:pt x="34" y="11"/>
                </a:cubicBezTo>
                <a:cubicBezTo>
                  <a:pt x="24" y="11"/>
                  <a:pt x="15" y="20"/>
                  <a:pt x="15" y="30"/>
                </a:cubicBezTo>
                <a:cubicBezTo>
                  <a:pt x="15" y="32"/>
                  <a:pt x="16" y="34"/>
                  <a:pt x="16" y="35"/>
                </a:cubicBezTo>
                <a:cubicBezTo>
                  <a:pt x="7" y="40"/>
                  <a:pt x="0" y="49"/>
                  <a:pt x="0" y="61"/>
                </a:cubicBezTo>
                <a:cubicBezTo>
                  <a:pt x="0" y="76"/>
                  <a:pt x="12" y="88"/>
                  <a:pt x="27" y="88"/>
                </a:cubicBezTo>
                <a:cubicBezTo>
                  <a:pt x="96" y="88"/>
                  <a:pt x="96" y="88"/>
                  <a:pt x="96" y="88"/>
                </a:cubicBezTo>
                <a:cubicBezTo>
                  <a:pt x="114" y="88"/>
                  <a:pt x="128" y="74"/>
                  <a:pt x="128" y="56"/>
                </a:cubicBezTo>
                <a:cubicBezTo>
                  <a:pt x="128" y="42"/>
                  <a:pt x="120" y="31"/>
                  <a:pt x="108" y="26"/>
                </a:cubicBezTo>
                <a:close/>
                <a:moveTo>
                  <a:pt x="44" y="50"/>
                </a:moveTo>
                <a:cubicBezTo>
                  <a:pt x="44" y="38"/>
                  <a:pt x="54" y="28"/>
                  <a:pt x="66" y="28"/>
                </a:cubicBezTo>
                <a:cubicBezTo>
                  <a:pt x="71" y="28"/>
                  <a:pt x="76" y="30"/>
                  <a:pt x="80" y="32"/>
                </a:cubicBezTo>
                <a:cubicBezTo>
                  <a:pt x="84" y="28"/>
                  <a:pt x="84" y="28"/>
                  <a:pt x="84" y="28"/>
                </a:cubicBezTo>
                <a:cubicBezTo>
                  <a:pt x="84" y="42"/>
                  <a:pt x="84" y="42"/>
                  <a:pt x="84" y="42"/>
                </a:cubicBezTo>
                <a:cubicBezTo>
                  <a:pt x="70" y="42"/>
                  <a:pt x="70" y="42"/>
                  <a:pt x="70" y="42"/>
                </a:cubicBezTo>
                <a:cubicBezTo>
                  <a:pt x="75" y="37"/>
                  <a:pt x="75" y="37"/>
                  <a:pt x="75" y="37"/>
                </a:cubicBezTo>
                <a:cubicBezTo>
                  <a:pt x="74" y="37"/>
                  <a:pt x="73" y="36"/>
                  <a:pt x="72" y="36"/>
                </a:cubicBezTo>
                <a:cubicBezTo>
                  <a:pt x="70" y="35"/>
                  <a:pt x="68" y="35"/>
                  <a:pt x="66" y="35"/>
                </a:cubicBezTo>
                <a:cubicBezTo>
                  <a:pt x="64" y="35"/>
                  <a:pt x="62" y="35"/>
                  <a:pt x="60" y="36"/>
                </a:cubicBezTo>
                <a:cubicBezTo>
                  <a:pt x="58" y="37"/>
                  <a:pt x="57" y="38"/>
                  <a:pt x="55" y="39"/>
                </a:cubicBezTo>
                <a:cubicBezTo>
                  <a:pt x="54" y="41"/>
                  <a:pt x="53" y="43"/>
                  <a:pt x="52" y="44"/>
                </a:cubicBezTo>
                <a:cubicBezTo>
                  <a:pt x="51" y="46"/>
                  <a:pt x="51" y="48"/>
                  <a:pt x="51" y="50"/>
                </a:cubicBezTo>
                <a:cubicBezTo>
                  <a:pt x="51" y="52"/>
                  <a:pt x="51" y="53"/>
                  <a:pt x="51" y="54"/>
                </a:cubicBezTo>
                <a:cubicBezTo>
                  <a:pt x="44" y="54"/>
                  <a:pt x="44" y="54"/>
                  <a:pt x="44" y="54"/>
                </a:cubicBezTo>
                <a:cubicBezTo>
                  <a:pt x="44" y="53"/>
                  <a:pt x="44" y="52"/>
                  <a:pt x="44" y="50"/>
                </a:cubicBezTo>
                <a:close/>
                <a:moveTo>
                  <a:pt x="66" y="73"/>
                </a:moveTo>
                <a:cubicBezTo>
                  <a:pt x="61" y="73"/>
                  <a:pt x="57" y="71"/>
                  <a:pt x="53" y="68"/>
                </a:cubicBezTo>
                <a:cubicBezTo>
                  <a:pt x="49" y="73"/>
                  <a:pt x="49" y="73"/>
                  <a:pt x="49" y="73"/>
                </a:cubicBezTo>
                <a:cubicBezTo>
                  <a:pt x="49" y="59"/>
                  <a:pt x="49" y="59"/>
                  <a:pt x="49" y="59"/>
                </a:cubicBezTo>
                <a:cubicBezTo>
                  <a:pt x="62" y="59"/>
                  <a:pt x="62" y="59"/>
                  <a:pt x="62" y="59"/>
                </a:cubicBezTo>
                <a:cubicBezTo>
                  <a:pt x="58" y="64"/>
                  <a:pt x="58" y="64"/>
                  <a:pt x="58" y="64"/>
                </a:cubicBezTo>
                <a:cubicBezTo>
                  <a:pt x="59" y="64"/>
                  <a:pt x="59" y="64"/>
                  <a:pt x="60" y="65"/>
                </a:cubicBezTo>
                <a:cubicBezTo>
                  <a:pt x="62" y="66"/>
                  <a:pt x="64" y="66"/>
                  <a:pt x="66" y="66"/>
                </a:cubicBezTo>
                <a:cubicBezTo>
                  <a:pt x="68" y="66"/>
                  <a:pt x="70" y="66"/>
                  <a:pt x="72" y="65"/>
                </a:cubicBezTo>
                <a:cubicBezTo>
                  <a:pt x="74" y="64"/>
                  <a:pt x="76" y="63"/>
                  <a:pt x="77" y="61"/>
                </a:cubicBezTo>
                <a:cubicBezTo>
                  <a:pt x="79" y="60"/>
                  <a:pt x="80" y="58"/>
                  <a:pt x="81" y="57"/>
                </a:cubicBezTo>
                <a:cubicBezTo>
                  <a:pt x="82" y="55"/>
                  <a:pt x="82" y="53"/>
                  <a:pt x="82" y="50"/>
                </a:cubicBezTo>
                <a:cubicBezTo>
                  <a:pt x="82" y="49"/>
                  <a:pt x="82" y="48"/>
                  <a:pt x="81" y="47"/>
                </a:cubicBezTo>
                <a:cubicBezTo>
                  <a:pt x="89" y="47"/>
                  <a:pt x="89" y="47"/>
                  <a:pt x="89" y="47"/>
                </a:cubicBezTo>
                <a:cubicBezTo>
                  <a:pt x="89" y="48"/>
                  <a:pt x="89" y="49"/>
                  <a:pt x="89" y="50"/>
                </a:cubicBezTo>
                <a:cubicBezTo>
                  <a:pt x="89" y="63"/>
                  <a:pt x="79" y="73"/>
                  <a:pt x="66" y="7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4"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5"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6"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7"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8"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9"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0"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1"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2"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3"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4"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7"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8"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9"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0"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1"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2"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3"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4"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5"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6"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7"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8"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1"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2"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3"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4"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5"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6"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7"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8"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9"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0"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1"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2"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3"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4"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5"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6"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7"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0"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1"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2" name="文本框 27"/>
          <p:cNvSpPr txBox="1"/>
          <p:nvPr/>
        </p:nvSpPr>
        <p:spPr>
          <a:xfrm>
            <a:off x="6630203" y="234392"/>
            <a:ext cx="1101584" cy="300082"/>
          </a:xfrm>
          <a:prstGeom prst="rect">
            <a:avLst/>
          </a:prstGeom>
          <a:noFill/>
        </p:spPr>
        <p:txBody>
          <a:bodyPr wrap="none" rtlCol="0">
            <a:spAutoFit/>
          </a:bodyPr>
          <a:lstStyle/>
          <a:p>
            <a:r>
              <a:rPr lang="zh-CN" altLang="en-US" sz="1350" dirty="0">
                <a:solidFill>
                  <a:prstClr val="white"/>
                </a:solidFill>
              </a:rPr>
              <a:t>第三章 分类</a:t>
            </a:r>
            <a:endParaRPr lang="zh-CN" altLang="en-US" sz="1350" dirty="0">
              <a:solidFill>
                <a:prstClr val="white"/>
              </a:solidFill>
            </a:endParaRPr>
          </a:p>
        </p:txBody>
      </p:sp>
      <p:sp>
        <p:nvSpPr>
          <p:cNvPr id="7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4"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7"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9"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1"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63" name="图片 162"/>
          <p:cNvPicPr>
            <a:picLocks noChangeAspect="1"/>
          </p:cNvPicPr>
          <p:nvPr/>
        </p:nvPicPr>
        <p:blipFill>
          <a:blip r:embed="rId3"/>
          <a:stretch>
            <a:fillRect/>
          </a:stretch>
        </p:blipFill>
        <p:spPr>
          <a:xfrm>
            <a:off x="680317" y="2550740"/>
            <a:ext cx="7774250" cy="2639764"/>
          </a:xfrm>
          <a:prstGeom prst="rect">
            <a:avLst/>
          </a:prstGeom>
        </p:spPr>
      </p:pic>
      <p:sp>
        <p:nvSpPr>
          <p:cNvPr id="9" name="矩形 8"/>
          <p:cNvSpPr/>
          <p:nvPr/>
        </p:nvSpPr>
        <p:spPr>
          <a:xfrm>
            <a:off x="-4558" y="6123213"/>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2308F32-F09A-4344-B65D-3757FEAF56BD}" type="slidenum">
              <a:rPr lang="zh-CN" altLang="en-US" smtClean="0"/>
            </a:fld>
            <a:endParaRPr lang="zh-CN" altLang="en-US"/>
          </a:p>
        </p:txBody>
      </p:sp>
      <p:sp>
        <p:nvSpPr>
          <p:cNvPr id="3"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4"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5"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6"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7"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8" name="矩形 7"/>
          <p:cNvSpPr/>
          <p:nvPr/>
        </p:nvSpPr>
        <p:spPr>
          <a:xfrm>
            <a:off x="0" y="6669360"/>
            <a:ext cx="9144000" cy="18864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矩形 9"/>
          <p:cNvSpPr/>
          <p:nvPr/>
        </p:nvSpPr>
        <p:spPr>
          <a:xfrm>
            <a:off x="609779" y="942628"/>
            <a:ext cx="7915326" cy="3293209"/>
          </a:xfrm>
          <a:prstGeom prst="rect">
            <a:avLst/>
          </a:prstGeom>
        </p:spPr>
        <p:txBody>
          <a:bodyPr wrap="square">
            <a:spAutoFit/>
          </a:bodyPr>
          <a:lstStyle/>
          <a:p>
            <a:r>
              <a:rPr lang="en-US" altLang="zh-CN" sz="1600" dirty="0"/>
              <a:t>    </a:t>
            </a:r>
            <a:r>
              <a:rPr lang="zh-CN" altLang="zh-CN" sz="1600" dirty="0"/>
              <a:t>原—对偶优化方法：</a:t>
            </a:r>
            <a:endParaRPr lang="en-US" altLang="zh-CN" sz="1600" dirty="0"/>
          </a:p>
          <a:p>
            <a:endParaRPr lang="en-US" altLang="zh-CN" sz="1600" dirty="0"/>
          </a:p>
          <a:p>
            <a:r>
              <a:rPr lang="en-US" altLang="zh-CN" sz="1600" dirty="0"/>
              <a:t>    1</a:t>
            </a:r>
            <a:r>
              <a:rPr lang="zh-CN" altLang="zh-CN" sz="1600" dirty="0"/>
              <a:t>）凸优化问题</a:t>
            </a:r>
            <a:endParaRPr lang="en-US" altLang="zh-CN" sz="1600" dirty="0"/>
          </a:p>
          <a:p>
            <a:r>
              <a:rPr lang="en-US" altLang="zh-CN" sz="1600" dirty="0"/>
              <a:t>    </a:t>
            </a:r>
            <a:r>
              <a:rPr lang="zh-CN" altLang="zh-CN" sz="1600" dirty="0"/>
              <a:t>凸优化问题是线性规划中一种重要的特殊情形，它具有很好的性质。如果凸规划的目标函数是严格凸函数，又存在极小点，那么它的极小点是唯一的，局部极小点就是全局极小点。</a:t>
            </a:r>
            <a:endParaRPr lang="en-US" altLang="zh-CN" sz="1600" dirty="0"/>
          </a:p>
          <a:p>
            <a:endParaRPr lang="en-US" altLang="zh-CN" sz="1600" dirty="0"/>
          </a:p>
          <a:p>
            <a:r>
              <a:rPr lang="en-US" altLang="zh-CN" sz="1600" dirty="0"/>
              <a:t>    </a:t>
            </a:r>
            <a:r>
              <a:rPr lang="x-none" altLang="zh-CN" sz="1600" dirty="0"/>
              <a:t>2）原—对偶算法</a:t>
            </a:r>
            <a:endParaRPr lang="en-US" altLang="zh-CN" sz="1600" dirty="0"/>
          </a:p>
          <a:p>
            <a:r>
              <a:rPr lang="en-US" altLang="zh-CN" sz="1600" dirty="0"/>
              <a:t>    </a:t>
            </a:r>
            <a:r>
              <a:rPr lang="zh-CN" altLang="zh-CN" sz="1600" dirty="0"/>
              <a:t>原—对偶算法作为一种解决复杂调度和整数规划问题的有效方法，已经被成功应用于网络调度问题。</a:t>
            </a:r>
            <a:endParaRPr lang="en-US" altLang="zh-CN" sz="1600" dirty="0"/>
          </a:p>
          <a:p>
            <a:r>
              <a:rPr lang="en-US" altLang="zh-CN" sz="1600" dirty="0"/>
              <a:t>    </a:t>
            </a:r>
            <a:r>
              <a:rPr lang="zh-CN" altLang="zh-CN" sz="1600" dirty="0"/>
              <a:t>应用原—对偶算法的前提条件是待求解优化问题必须是严格的凸优化问题。其核心思想是设计算法通过求解原优化问题的对偶问题，来得到原问题的最优解。</a:t>
            </a:r>
            <a:endParaRPr lang="zh-CN" altLang="zh-CN" sz="1600" dirty="0"/>
          </a:p>
          <a:p>
            <a:endParaRPr lang="zh-CN" altLang="zh-CN" sz="1600" dirty="0"/>
          </a:p>
        </p:txBody>
      </p:sp>
      <p:pic>
        <p:nvPicPr>
          <p:cNvPr id="11" name="27 Imagen"/>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13"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ES" sz="1200" b="1" dirty="0">
                <a:solidFill>
                  <a:schemeClr val="bg1">
                    <a:lumMod val="50000"/>
                  </a:schemeClr>
                </a:solidFill>
                <a:latin typeface="+mn-lt"/>
              </a:rPr>
              <a:t>56</a:t>
            </a:r>
            <a:endParaRPr lang="en-US" altLang="es-ES" sz="1200" b="1" dirty="0">
              <a:solidFill>
                <a:schemeClr val="bg1">
                  <a:lumMod val="50000"/>
                </a:schemeClr>
              </a:solidFill>
              <a:latin typeface="+mn-lt"/>
            </a:endParaRPr>
          </a:p>
        </p:txBody>
      </p:sp>
      <p:pic>
        <p:nvPicPr>
          <p:cNvPr id="14" name="Imagen 27">
            <a:hlinkClick r:id="" action="ppaction://hlinkshowjump?jump=next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Imagen 28">
            <a:hlinkClick r:id="" action="ppaction://hlinkshowjump?jump=previous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fld>
            <a:endParaRPr lang="zh-CN" altLang="en-US" dirty="0"/>
          </a:p>
        </p:txBody>
      </p:sp>
      <p:grpSp>
        <p:nvGrpSpPr>
          <p:cNvPr id="17" name="组合 16"/>
          <p:cNvGrpSpPr/>
          <p:nvPr/>
        </p:nvGrpSpPr>
        <p:grpSpPr>
          <a:xfrm>
            <a:off x="-3387" y="-2439"/>
            <a:ext cx="9149172" cy="716845"/>
            <a:chOff x="-3387" y="190175"/>
            <a:chExt cx="9149172" cy="524649"/>
          </a:xfrm>
        </p:grpSpPr>
        <p:sp>
          <p:nvSpPr>
            <p:cNvPr id="18" name="任意多边形 17"/>
            <p:cNvSpPr/>
            <p:nvPr/>
          </p:nvSpPr>
          <p:spPr>
            <a:xfrm>
              <a:off x="6231369" y="214741"/>
              <a:ext cx="2914416" cy="499443"/>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 name="任意多边形 18"/>
            <p:cNvSpPr/>
            <p:nvPr/>
          </p:nvSpPr>
          <p:spPr>
            <a:xfrm>
              <a:off x="1" y="190175"/>
              <a:ext cx="9143999" cy="506058"/>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0" name="任意多边形 19"/>
            <p:cNvSpPr/>
            <p:nvPr/>
          </p:nvSpPr>
          <p:spPr>
            <a:xfrm>
              <a:off x="-3387" y="190815"/>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21" name="文本框 6"/>
          <p:cNvSpPr txBox="1"/>
          <p:nvPr/>
        </p:nvSpPr>
        <p:spPr>
          <a:xfrm>
            <a:off x="607500" y="177284"/>
            <a:ext cx="2096728" cy="323165"/>
          </a:xfrm>
          <a:prstGeom prst="rect">
            <a:avLst/>
          </a:prstGeom>
          <a:noFill/>
        </p:spPr>
        <p:txBody>
          <a:bodyPr wrap="none" lIns="0" tIns="0" rIns="0" bIns="0" rtlCol="0">
            <a:spAutoFit/>
          </a:bodyPr>
          <a:lstStyle/>
          <a:p>
            <a:r>
              <a:rPr lang="en-US" altLang="zh-CN" sz="2100" b="1" spc="225" dirty="0">
                <a:solidFill>
                  <a:prstClr val="white"/>
                </a:solidFill>
              </a:rPr>
              <a:t>3.4 </a:t>
            </a:r>
            <a:r>
              <a:rPr lang="zh-CN" altLang="en-US" sz="2100" b="1" spc="225" dirty="0">
                <a:solidFill>
                  <a:prstClr val="white"/>
                </a:solidFill>
              </a:rPr>
              <a:t>支持向量机</a:t>
            </a:r>
            <a:endParaRPr lang="zh-CN" altLang="en-US" sz="2100" b="1" spc="225" dirty="0">
              <a:solidFill>
                <a:prstClr val="white"/>
              </a:solidFill>
            </a:endParaRPr>
          </a:p>
        </p:txBody>
      </p:sp>
      <p:sp>
        <p:nvSpPr>
          <p:cNvPr id="22" name="Freeform 142"/>
          <p:cNvSpPr>
            <a:spLocks noEditPoints="1"/>
          </p:cNvSpPr>
          <p:nvPr/>
        </p:nvSpPr>
        <p:spPr bwMode="auto">
          <a:xfrm>
            <a:off x="126487" y="216716"/>
            <a:ext cx="382471" cy="244300"/>
          </a:xfrm>
          <a:custGeom>
            <a:avLst/>
            <a:gdLst>
              <a:gd name="T0" fmla="*/ 108 w 128"/>
              <a:gd name="T1" fmla="*/ 26 h 88"/>
              <a:gd name="T2" fmla="*/ 75 w 128"/>
              <a:gd name="T3" fmla="*/ 0 h 88"/>
              <a:gd name="T4" fmla="*/ 46 w 128"/>
              <a:gd name="T5" fmla="*/ 15 h 88"/>
              <a:gd name="T6" fmla="*/ 34 w 128"/>
              <a:gd name="T7" fmla="*/ 11 h 88"/>
              <a:gd name="T8" fmla="*/ 15 w 128"/>
              <a:gd name="T9" fmla="*/ 30 h 88"/>
              <a:gd name="T10" fmla="*/ 16 w 128"/>
              <a:gd name="T11" fmla="*/ 35 h 88"/>
              <a:gd name="T12" fmla="*/ 0 w 128"/>
              <a:gd name="T13" fmla="*/ 61 h 88"/>
              <a:gd name="T14" fmla="*/ 27 w 128"/>
              <a:gd name="T15" fmla="*/ 88 h 88"/>
              <a:gd name="T16" fmla="*/ 96 w 128"/>
              <a:gd name="T17" fmla="*/ 88 h 88"/>
              <a:gd name="T18" fmla="*/ 128 w 128"/>
              <a:gd name="T19" fmla="*/ 56 h 88"/>
              <a:gd name="T20" fmla="*/ 108 w 128"/>
              <a:gd name="T21" fmla="*/ 26 h 88"/>
              <a:gd name="T22" fmla="*/ 44 w 128"/>
              <a:gd name="T23" fmla="*/ 50 h 88"/>
              <a:gd name="T24" fmla="*/ 66 w 128"/>
              <a:gd name="T25" fmla="*/ 28 h 88"/>
              <a:gd name="T26" fmla="*/ 80 w 128"/>
              <a:gd name="T27" fmla="*/ 32 h 88"/>
              <a:gd name="T28" fmla="*/ 84 w 128"/>
              <a:gd name="T29" fmla="*/ 28 h 88"/>
              <a:gd name="T30" fmla="*/ 84 w 128"/>
              <a:gd name="T31" fmla="*/ 42 h 88"/>
              <a:gd name="T32" fmla="*/ 70 w 128"/>
              <a:gd name="T33" fmla="*/ 42 h 88"/>
              <a:gd name="T34" fmla="*/ 75 w 128"/>
              <a:gd name="T35" fmla="*/ 37 h 88"/>
              <a:gd name="T36" fmla="*/ 72 w 128"/>
              <a:gd name="T37" fmla="*/ 36 h 88"/>
              <a:gd name="T38" fmla="*/ 66 w 128"/>
              <a:gd name="T39" fmla="*/ 35 h 88"/>
              <a:gd name="T40" fmla="*/ 60 w 128"/>
              <a:gd name="T41" fmla="*/ 36 h 88"/>
              <a:gd name="T42" fmla="*/ 55 w 128"/>
              <a:gd name="T43" fmla="*/ 39 h 88"/>
              <a:gd name="T44" fmla="*/ 52 w 128"/>
              <a:gd name="T45" fmla="*/ 44 h 88"/>
              <a:gd name="T46" fmla="*/ 51 w 128"/>
              <a:gd name="T47" fmla="*/ 50 h 88"/>
              <a:gd name="T48" fmla="*/ 51 w 128"/>
              <a:gd name="T49" fmla="*/ 54 h 88"/>
              <a:gd name="T50" fmla="*/ 44 w 128"/>
              <a:gd name="T51" fmla="*/ 54 h 88"/>
              <a:gd name="T52" fmla="*/ 44 w 128"/>
              <a:gd name="T53" fmla="*/ 50 h 88"/>
              <a:gd name="T54" fmla="*/ 66 w 128"/>
              <a:gd name="T55" fmla="*/ 73 h 88"/>
              <a:gd name="T56" fmla="*/ 53 w 128"/>
              <a:gd name="T57" fmla="*/ 68 h 88"/>
              <a:gd name="T58" fmla="*/ 49 w 128"/>
              <a:gd name="T59" fmla="*/ 73 h 88"/>
              <a:gd name="T60" fmla="*/ 49 w 128"/>
              <a:gd name="T61" fmla="*/ 59 h 88"/>
              <a:gd name="T62" fmla="*/ 62 w 128"/>
              <a:gd name="T63" fmla="*/ 59 h 88"/>
              <a:gd name="T64" fmla="*/ 58 w 128"/>
              <a:gd name="T65" fmla="*/ 64 h 88"/>
              <a:gd name="T66" fmla="*/ 60 w 128"/>
              <a:gd name="T67" fmla="*/ 65 h 88"/>
              <a:gd name="T68" fmla="*/ 66 w 128"/>
              <a:gd name="T69" fmla="*/ 66 h 88"/>
              <a:gd name="T70" fmla="*/ 72 w 128"/>
              <a:gd name="T71" fmla="*/ 65 h 88"/>
              <a:gd name="T72" fmla="*/ 77 w 128"/>
              <a:gd name="T73" fmla="*/ 61 h 88"/>
              <a:gd name="T74" fmla="*/ 81 w 128"/>
              <a:gd name="T75" fmla="*/ 57 h 88"/>
              <a:gd name="T76" fmla="*/ 82 w 128"/>
              <a:gd name="T77" fmla="*/ 50 h 88"/>
              <a:gd name="T78" fmla="*/ 81 w 128"/>
              <a:gd name="T79" fmla="*/ 47 h 88"/>
              <a:gd name="T80" fmla="*/ 89 w 128"/>
              <a:gd name="T81" fmla="*/ 47 h 88"/>
              <a:gd name="T82" fmla="*/ 89 w 128"/>
              <a:gd name="T83" fmla="*/ 50 h 88"/>
              <a:gd name="T84" fmla="*/ 66 w 128"/>
              <a:gd name="T85"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88">
                <a:moveTo>
                  <a:pt x="108" y="26"/>
                </a:moveTo>
                <a:cubicBezTo>
                  <a:pt x="104" y="11"/>
                  <a:pt x="91" y="0"/>
                  <a:pt x="75" y="0"/>
                </a:cubicBezTo>
                <a:cubicBezTo>
                  <a:pt x="63" y="0"/>
                  <a:pt x="52" y="6"/>
                  <a:pt x="46" y="15"/>
                </a:cubicBezTo>
                <a:cubicBezTo>
                  <a:pt x="43" y="13"/>
                  <a:pt x="38" y="11"/>
                  <a:pt x="34" y="11"/>
                </a:cubicBezTo>
                <a:cubicBezTo>
                  <a:pt x="24" y="11"/>
                  <a:pt x="15" y="20"/>
                  <a:pt x="15" y="30"/>
                </a:cubicBezTo>
                <a:cubicBezTo>
                  <a:pt x="15" y="32"/>
                  <a:pt x="16" y="34"/>
                  <a:pt x="16" y="35"/>
                </a:cubicBezTo>
                <a:cubicBezTo>
                  <a:pt x="7" y="40"/>
                  <a:pt x="0" y="49"/>
                  <a:pt x="0" y="61"/>
                </a:cubicBezTo>
                <a:cubicBezTo>
                  <a:pt x="0" y="76"/>
                  <a:pt x="12" y="88"/>
                  <a:pt x="27" y="88"/>
                </a:cubicBezTo>
                <a:cubicBezTo>
                  <a:pt x="96" y="88"/>
                  <a:pt x="96" y="88"/>
                  <a:pt x="96" y="88"/>
                </a:cubicBezTo>
                <a:cubicBezTo>
                  <a:pt x="114" y="88"/>
                  <a:pt x="128" y="74"/>
                  <a:pt x="128" y="56"/>
                </a:cubicBezTo>
                <a:cubicBezTo>
                  <a:pt x="128" y="42"/>
                  <a:pt x="120" y="31"/>
                  <a:pt x="108" y="26"/>
                </a:cubicBezTo>
                <a:close/>
                <a:moveTo>
                  <a:pt x="44" y="50"/>
                </a:moveTo>
                <a:cubicBezTo>
                  <a:pt x="44" y="38"/>
                  <a:pt x="54" y="28"/>
                  <a:pt x="66" y="28"/>
                </a:cubicBezTo>
                <a:cubicBezTo>
                  <a:pt x="71" y="28"/>
                  <a:pt x="76" y="30"/>
                  <a:pt x="80" y="32"/>
                </a:cubicBezTo>
                <a:cubicBezTo>
                  <a:pt x="84" y="28"/>
                  <a:pt x="84" y="28"/>
                  <a:pt x="84" y="28"/>
                </a:cubicBezTo>
                <a:cubicBezTo>
                  <a:pt x="84" y="42"/>
                  <a:pt x="84" y="42"/>
                  <a:pt x="84" y="42"/>
                </a:cubicBezTo>
                <a:cubicBezTo>
                  <a:pt x="70" y="42"/>
                  <a:pt x="70" y="42"/>
                  <a:pt x="70" y="42"/>
                </a:cubicBezTo>
                <a:cubicBezTo>
                  <a:pt x="75" y="37"/>
                  <a:pt x="75" y="37"/>
                  <a:pt x="75" y="37"/>
                </a:cubicBezTo>
                <a:cubicBezTo>
                  <a:pt x="74" y="37"/>
                  <a:pt x="73" y="36"/>
                  <a:pt x="72" y="36"/>
                </a:cubicBezTo>
                <a:cubicBezTo>
                  <a:pt x="70" y="35"/>
                  <a:pt x="68" y="35"/>
                  <a:pt x="66" y="35"/>
                </a:cubicBezTo>
                <a:cubicBezTo>
                  <a:pt x="64" y="35"/>
                  <a:pt x="62" y="35"/>
                  <a:pt x="60" y="36"/>
                </a:cubicBezTo>
                <a:cubicBezTo>
                  <a:pt x="58" y="37"/>
                  <a:pt x="57" y="38"/>
                  <a:pt x="55" y="39"/>
                </a:cubicBezTo>
                <a:cubicBezTo>
                  <a:pt x="54" y="41"/>
                  <a:pt x="53" y="43"/>
                  <a:pt x="52" y="44"/>
                </a:cubicBezTo>
                <a:cubicBezTo>
                  <a:pt x="51" y="46"/>
                  <a:pt x="51" y="48"/>
                  <a:pt x="51" y="50"/>
                </a:cubicBezTo>
                <a:cubicBezTo>
                  <a:pt x="51" y="52"/>
                  <a:pt x="51" y="53"/>
                  <a:pt x="51" y="54"/>
                </a:cubicBezTo>
                <a:cubicBezTo>
                  <a:pt x="44" y="54"/>
                  <a:pt x="44" y="54"/>
                  <a:pt x="44" y="54"/>
                </a:cubicBezTo>
                <a:cubicBezTo>
                  <a:pt x="44" y="53"/>
                  <a:pt x="44" y="52"/>
                  <a:pt x="44" y="50"/>
                </a:cubicBezTo>
                <a:close/>
                <a:moveTo>
                  <a:pt x="66" y="73"/>
                </a:moveTo>
                <a:cubicBezTo>
                  <a:pt x="61" y="73"/>
                  <a:pt x="57" y="71"/>
                  <a:pt x="53" y="68"/>
                </a:cubicBezTo>
                <a:cubicBezTo>
                  <a:pt x="49" y="73"/>
                  <a:pt x="49" y="73"/>
                  <a:pt x="49" y="73"/>
                </a:cubicBezTo>
                <a:cubicBezTo>
                  <a:pt x="49" y="59"/>
                  <a:pt x="49" y="59"/>
                  <a:pt x="49" y="59"/>
                </a:cubicBezTo>
                <a:cubicBezTo>
                  <a:pt x="62" y="59"/>
                  <a:pt x="62" y="59"/>
                  <a:pt x="62" y="59"/>
                </a:cubicBezTo>
                <a:cubicBezTo>
                  <a:pt x="58" y="64"/>
                  <a:pt x="58" y="64"/>
                  <a:pt x="58" y="64"/>
                </a:cubicBezTo>
                <a:cubicBezTo>
                  <a:pt x="59" y="64"/>
                  <a:pt x="59" y="64"/>
                  <a:pt x="60" y="65"/>
                </a:cubicBezTo>
                <a:cubicBezTo>
                  <a:pt x="62" y="66"/>
                  <a:pt x="64" y="66"/>
                  <a:pt x="66" y="66"/>
                </a:cubicBezTo>
                <a:cubicBezTo>
                  <a:pt x="68" y="66"/>
                  <a:pt x="70" y="66"/>
                  <a:pt x="72" y="65"/>
                </a:cubicBezTo>
                <a:cubicBezTo>
                  <a:pt x="74" y="64"/>
                  <a:pt x="76" y="63"/>
                  <a:pt x="77" y="61"/>
                </a:cubicBezTo>
                <a:cubicBezTo>
                  <a:pt x="79" y="60"/>
                  <a:pt x="80" y="58"/>
                  <a:pt x="81" y="57"/>
                </a:cubicBezTo>
                <a:cubicBezTo>
                  <a:pt x="82" y="55"/>
                  <a:pt x="82" y="53"/>
                  <a:pt x="82" y="50"/>
                </a:cubicBezTo>
                <a:cubicBezTo>
                  <a:pt x="82" y="49"/>
                  <a:pt x="82" y="48"/>
                  <a:pt x="81" y="47"/>
                </a:cubicBezTo>
                <a:cubicBezTo>
                  <a:pt x="89" y="47"/>
                  <a:pt x="89" y="47"/>
                  <a:pt x="89" y="47"/>
                </a:cubicBezTo>
                <a:cubicBezTo>
                  <a:pt x="89" y="48"/>
                  <a:pt x="89" y="49"/>
                  <a:pt x="89" y="50"/>
                </a:cubicBezTo>
                <a:cubicBezTo>
                  <a:pt x="89" y="63"/>
                  <a:pt x="79" y="73"/>
                  <a:pt x="66" y="7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4"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5"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6"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7"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8"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9"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0"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1"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2"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3"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4"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7"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8"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9"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0"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1"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2"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3"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4"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5"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6"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7"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8"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1"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2"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3"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4"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5"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6"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7"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8"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9"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0"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1"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2"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3"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4"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5"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6"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7"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0"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1"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2" name="文本框 27"/>
          <p:cNvSpPr txBox="1"/>
          <p:nvPr/>
        </p:nvSpPr>
        <p:spPr>
          <a:xfrm>
            <a:off x="6630203" y="234392"/>
            <a:ext cx="1101584" cy="300082"/>
          </a:xfrm>
          <a:prstGeom prst="rect">
            <a:avLst/>
          </a:prstGeom>
          <a:noFill/>
        </p:spPr>
        <p:txBody>
          <a:bodyPr wrap="none" rtlCol="0">
            <a:spAutoFit/>
          </a:bodyPr>
          <a:lstStyle/>
          <a:p>
            <a:r>
              <a:rPr lang="zh-CN" altLang="en-US" sz="1350" dirty="0">
                <a:solidFill>
                  <a:prstClr val="white"/>
                </a:solidFill>
              </a:rPr>
              <a:t>第三章 分类</a:t>
            </a:r>
            <a:endParaRPr lang="zh-CN" altLang="en-US" sz="1350" dirty="0">
              <a:solidFill>
                <a:prstClr val="white"/>
              </a:solidFill>
            </a:endParaRPr>
          </a:p>
        </p:txBody>
      </p:sp>
      <p:sp>
        <p:nvSpPr>
          <p:cNvPr id="7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4"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7"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9"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1"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76" name="图片 7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6546" y="4054273"/>
            <a:ext cx="2128897" cy="2017686"/>
          </a:xfrm>
          <a:prstGeom prst="rect">
            <a:avLst/>
          </a:prstGeom>
        </p:spPr>
      </p:pic>
      <p:sp>
        <p:nvSpPr>
          <p:cNvPr id="9" name="矩形 8"/>
          <p:cNvSpPr/>
          <p:nvPr/>
        </p:nvSpPr>
        <p:spPr>
          <a:xfrm>
            <a:off x="-4558" y="6123213"/>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2308F32-F09A-4344-B65D-3757FEAF56BD}" type="slidenum">
              <a:rPr lang="zh-CN" altLang="en-US" smtClean="0"/>
            </a:fld>
            <a:endParaRPr lang="zh-CN" altLang="en-US"/>
          </a:p>
        </p:txBody>
      </p:sp>
      <p:sp>
        <p:nvSpPr>
          <p:cNvPr id="3"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4"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5"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6" name="矩形 5"/>
          <p:cNvSpPr/>
          <p:nvPr/>
        </p:nvSpPr>
        <p:spPr>
          <a:xfrm>
            <a:off x="0" y="6669360"/>
            <a:ext cx="9144000" cy="18864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9" name="矩形 8"/>
          <p:cNvSpPr/>
          <p:nvPr/>
        </p:nvSpPr>
        <p:spPr>
          <a:xfrm>
            <a:off x="317722" y="863735"/>
            <a:ext cx="2385589" cy="369332"/>
          </a:xfrm>
          <a:prstGeom prst="rect">
            <a:avLst/>
          </a:prstGeom>
        </p:spPr>
        <p:txBody>
          <a:bodyPr wrap="none">
            <a:spAutoFit/>
          </a:bodyPr>
          <a:lstStyle/>
          <a:p>
            <a:r>
              <a:rPr lang="en-US" altLang="zh-CN" dirty="0"/>
              <a:t>3.4.3 </a:t>
            </a:r>
            <a:r>
              <a:rPr lang="zh-CN" altLang="zh-CN" dirty="0"/>
              <a:t>支持向量机原理</a:t>
            </a:r>
            <a:endParaRPr lang="zh-CN" altLang="zh-CN" dirty="0"/>
          </a:p>
        </p:txBody>
      </p:sp>
      <p:pic>
        <p:nvPicPr>
          <p:cNvPr id="10" name="27 Imagen"/>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12"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ES" sz="1200" b="1" dirty="0">
                <a:solidFill>
                  <a:schemeClr val="bg1">
                    <a:lumMod val="50000"/>
                  </a:schemeClr>
                </a:solidFill>
                <a:latin typeface="+mn-lt"/>
              </a:rPr>
              <a:t>56</a:t>
            </a:r>
            <a:endParaRPr lang="en-US" altLang="es-ES" sz="1200" b="1" dirty="0">
              <a:solidFill>
                <a:schemeClr val="bg1">
                  <a:lumMod val="50000"/>
                </a:schemeClr>
              </a:solidFill>
              <a:latin typeface="+mn-lt"/>
            </a:endParaRPr>
          </a:p>
        </p:txBody>
      </p:sp>
      <p:pic>
        <p:nvPicPr>
          <p:cNvPr id="13" name="Imagen 27">
            <a:hlinkClick r:id="" action="ppaction://hlinkshowjump?jump=next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Imagen 28">
            <a:hlinkClick r:id="" action="ppaction://hlinkshowjump?jump=previous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fld>
            <a:endParaRPr lang="zh-CN" altLang="en-US" dirty="0"/>
          </a:p>
        </p:txBody>
      </p:sp>
      <p:grpSp>
        <p:nvGrpSpPr>
          <p:cNvPr id="16" name="组合 15"/>
          <p:cNvGrpSpPr/>
          <p:nvPr/>
        </p:nvGrpSpPr>
        <p:grpSpPr>
          <a:xfrm>
            <a:off x="-3387" y="-2439"/>
            <a:ext cx="9149172" cy="716845"/>
            <a:chOff x="-3387" y="190175"/>
            <a:chExt cx="9149172" cy="524649"/>
          </a:xfrm>
        </p:grpSpPr>
        <p:sp>
          <p:nvSpPr>
            <p:cNvPr id="17" name="任意多边形 16"/>
            <p:cNvSpPr/>
            <p:nvPr/>
          </p:nvSpPr>
          <p:spPr>
            <a:xfrm>
              <a:off x="6231369" y="214741"/>
              <a:ext cx="2914416" cy="499443"/>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8" name="任意多边形 17"/>
            <p:cNvSpPr/>
            <p:nvPr/>
          </p:nvSpPr>
          <p:spPr>
            <a:xfrm>
              <a:off x="1" y="190175"/>
              <a:ext cx="9143999" cy="506058"/>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 name="任意多边形 18"/>
            <p:cNvSpPr/>
            <p:nvPr/>
          </p:nvSpPr>
          <p:spPr>
            <a:xfrm>
              <a:off x="-3387" y="190815"/>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20" name="文本框 6"/>
          <p:cNvSpPr txBox="1"/>
          <p:nvPr/>
        </p:nvSpPr>
        <p:spPr>
          <a:xfrm>
            <a:off x="607500" y="177284"/>
            <a:ext cx="2096728" cy="323165"/>
          </a:xfrm>
          <a:prstGeom prst="rect">
            <a:avLst/>
          </a:prstGeom>
          <a:noFill/>
        </p:spPr>
        <p:txBody>
          <a:bodyPr wrap="none" lIns="0" tIns="0" rIns="0" bIns="0" rtlCol="0">
            <a:spAutoFit/>
          </a:bodyPr>
          <a:lstStyle/>
          <a:p>
            <a:r>
              <a:rPr lang="en-US" altLang="zh-CN" sz="2100" b="1" spc="225" dirty="0">
                <a:solidFill>
                  <a:prstClr val="white"/>
                </a:solidFill>
              </a:rPr>
              <a:t>3.4 </a:t>
            </a:r>
            <a:r>
              <a:rPr lang="zh-CN" altLang="en-US" sz="2100" b="1" spc="225" dirty="0">
                <a:solidFill>
                  <a:prstClr val="white"/>
                </a:solidFill>
              </a:rPr>
              <a:t>支持向量机</a:t>
            </a:r>
            <a:endParaRPr lang="zh-CN" altLang="en-US" sz="2100" b="1" spc="225" dirty="0">
              <a:solidFill>
                <a:prstClr val="white"/>
              </a:solidFill>
            </a:endParaRPr>
          </a:p>
        </p:txBody>
      </p:sp>
      <p:sp>
        <p:nvSpPr>
          <p:cNvPr id="21" name="Freeform 142"/>
          <p:cNvSpPr>
            <a:spLocks noEditPoints="1"/>
          </p:cNvSpPr>
          <p:nvPr/>
        </p:nvSpPr>
        <p:spPr bwMode="auto">
          <a:xfrm>
            <a:off x="126487" y="216716"/>
            <a:ext cx="382471" cy="244300"/>
          </a:xfrm>
          <a:custGeom>
            <a:avLst/>
            <a:gdLst>
              <a:gd name="T0" fmla="*/ 108 w 128"/>
              <a:gd name="T1" fmla="*/ 26 h 88"/>
              <a:gd name="T2" fmla="*/ 75 w 128"/>
              <a:gd name="T3" fmla="*/ 0 h 88"/>
              <a:gd name="T4" fmla="*/ 46 w 128"/>
              <a:gd name="T5" fmla="*/ 15 h 88"/>
              <a:gd name="T6" fmla="*/ 34 w 128"/>
              <a:gd name="T7" fmla="*/ 11 h 88"/>
              <a:gd name="T8" fmla="*/ 15 w 128"/>
              <a:gd name="T9" fmla="*/ 30 h 88"/>
              <a:gd name="T10" fmla="*/ 16 w 128"/>
              <a:gd name="T11" fmla="*/ 35 h 88"/>
              <a:gd name="T12" fmla="*/ 0 w 128"/>
              <a:gd name="T13" fmla="*/ 61 h 88"/>
              <a:gd name="T14" fmla="*/ 27 w 128"/>
              <a:gd name="T15" fmla="*/ 88 h 88"/>
              <a:gd name="T16" fmla="*/ 96 w 128"/>
              <a:gd name="T17" fmla="*/ 88 h 88"/>
              <a:gd name="T18" fmla="*/ 128 w 128"/>
              <a:gd name="T19" fmla="*/ 56 h 88"/>
              <a:gd name="T20" fmla="*/ 108 w 128"/>
              <a:gd name="T21" fmla="*/ 26 h 88"/>
              <a:gd name="T22" fmla="*/ 44 w 128"/>
              <a:gd name="T23" fmla="*/ 50 h 88"/>
              <a:gd name="T24" fmla="*/ 66 w 128"/>
              <a:gd name="T25" fmla="*/ 28 h 88"/>
              <a:gd name="T26" fmla="*/ 80 w 128"/>
              <a:gd name="T27" fmla="*/ 32 h 88"/>
              <a:gd name="T28" fmla="*/ 84 w 128"/>
              <a:gd name="T29" fmla="*/ 28 h 88"/>
              <a:gd name="T30" fmla="*/ 84 w 128"/>
              <a:gd name="T31" fmla="*/ 42 h 88"/>
              <a:gd name="T32" fmla="*/ 70 w 128"/>
              <a:gd name="T33" fmla="*/ 42 h 88"/>
              <a:gd name="T34" fmla="*/ 75 w 128"/>
              <a:gd name="T35" fmla="*/ 37 h 88"/>
              <a:gd name="T36" fmla="*/ 72 w 128"/>
              <a:gd name="T37" fmla="*/ 36 h 88"/>
              <a:gd name="T38" fmla="*/ 66 w 128"/>
              <a:gd name="T39" fmla="*/ 35 h 88"/>
              <a:gd name="T40" fmla="*/ 60 w 128"/>
              <a:gd name="T41" fmla="*/ 36 h 88"/>
              <a:gd name="T42" fmla="*/ 55 w 128"/>
              <a:gd name="T43" fmla="*/ 39 h 88"/>
              <a:gd name="T44" fmla="*/ 52 w 128"/>
              <a:gd name="T45" fmla="*/ 44 h 88"/>
              <a:gd name="T46" fmla="*/ 51 w 128"/>
              <a:gd name="T47" fmla="*/ 50 h 88"/>
              <a:gd name="T48" fmla="*/ 51 w 128"/>
              <a:gd name="T49" fmla="*/ 54 h 88"/>
              <a:gd name="T50" fmla="*/ 44 w 128"/>
              <a:gd name="T51" fmla="*/ 54 h 88"/>
              <a:gd name="T52" fmla="*/ 44 w 128"/>
              <a:gd name="T53" fmla="*/ 50 h 88"/>
              <a:gd name="T54" fmla="*/ 66 w 128"/>
              <a:gd name="T55" fmla="*/ 73 h 88"/>
              <a:gd name="T56" fmla="*/ 53 w 128"/>
              <a:gd name="T57" fmla="*/ 68 h 88"/>
              <a:gd name="T58" fmla="*/ 49 w 128"/>
              <a:gd name="T59" fmla="*/ 73 h 88"/>
              <a:gd name="T60" fmla="*/ 49 w 128"/>
              <a:gd name="T61" fmla="*/ 59 h 88"/>
              <a:gd name="T62" fmla="*/ 62 w 128"/>
              <a:gd name="T63" fmla="*/ 59 h 88"/>
              <a:gd name="T64" fmla="*/ 58 w 128"/>
              <a:gd name="T65" fmla="*/ 64 h 88"/>
              <a:gd name="T66" fmla="*/ 60 w 128"/>
              <a:gd name="T67" fmla="*/ 65 h 88"/>
              <a:gd name="T68" fmla="*/ 66 w 128"/>
              <a:gd name="T69" fmla="*/ 66 h 88"/>
              <a:gd name="T70" fmla="*/ 72 w 128"/>
              <a:gd name="T71" fmla="*/ 65 h 88"/>
              <a:gd name="T72" fmla="*/ 77 w 128"/>
              <a:gd name="T73" fmla="*/ 61 h 88"/>
              <a:gd name="T74" fmla="*/ 81 w 128"/>
              <a:gd name="T75" fmla="*/ 57 h 88"/>
              <a:gd name="T76" fmla="*/ 82 w 128"/>
              <a:gd name="T77" fmla="*/ 50 h 88"/>
              <a:gd name="T78" fmla="*/ 81 w 128"/>
              <a:gd name="T79" fmla="*/ 47 h 88"/>
              <a:gd name="T80" fmla="*/ 89 w 128"/>
              <a:gd name="T81" fmla="*/ 47 h 88"/>
              <a:gd name="T82" fmla="*/ 89 w 128"/>
              <a:gd name="T83" fmla="*/ 50 h 88"/>
              <a:gd name="T84" fmla="*/ 66 w 128"/>
              <a:gd name="T85"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88">
                <a:moveTo>
                  <a:pt x="108" y="26"/>
                </a:moveTo>
                <a:cubicBezTo>
                  <a:pt x="104" y="11"/>
                  <a:pt x="91" y="0"/>
                  <a:pt x="75" y="0"/>
                </a:cubicBezTo>
                <a:cubicBezTo>
                  <a:pt x="63" y="0"/>
                  <a:pt x="52" y="6"/>
                  <a:pt x="46" y="15"/>
                </a:cubicBezTo>
                <a:cubicBezTo>
                  <a:pt x="43" y="13"/>
                  <a:pt x="38" y="11"/>
                  <a:pt x="34" y="11"/>
                </a:cubicBezTo>
                <a:cubicBezTo>
                  <a:pt x="24" y="11"/>
                  <a:pt x="15" y="20"/>
                  <a:pt x="15" y="30"/>
                </a:cubicBezTo>
                <a:cubicBezTo>
                  <a:pt x="15" y="32"/>
                  <a:pt x="16" y="34"/>
                  <a:pt x="16" y="35"/>
                </a:cubicBezTo>
                <a:cubicBezTo>
                  <a:pt x="7" y="40"/>
                  <a:pt x="0" y="49"/>
                  <a:pt x="0" y="61"/>
                </a:cubicBezTo>
                <a:cubicBezTo>
                  <a:pt x="0" y="76"/>
                  <a:pt x="12" y="88"/>
                  <a:pt x="27" y="88"/>
                </a:cubicBezTo>
                <a:cubicBezTo>
                  <a:pt x="96" y="88"/>
                  <a:pt x="96" y="88"/>
                  <a:pt x="96" y="88"/>
                </a:cubicBezTo>
                <a:cubicBezTo>
                  <a:pt x="114" y="88"/>
                  <a:pt x="128" y="74"/>
                  <a:pt x="128" y="56"/>
                </a:cubicBezTo>
                <a:cubicBezTo>
                  <a:pt x="128" y="42"/>
                  <a:pt x="120" y="31"/>
                  <a:pt x="108" y="26"/>
                </a:cubicBezTo>
                <a:close/>
                <a:moveTo>
                  <a:pt x="44" y="50"/>
                </a:moveTo>
                <a:cubicBezTo>
                  <a:pt x="44" y="38"/>
                  <a:pt x="54" y="28"/>
                  <a:pt x="66" y="28"/>
                </a:cubicBezTo>
                <a:cubicBezTo>
                  <a:pt x="71" y="28"/>
                  <a:pt x="76" y="30"/>
                  <a:pt x="80" y="32"/>
                </a:cubicBezTo>
                <a:cubicBezTo>
                  <a:pt x="84" y="28"/>
                  <a:pt x="84" y="28"/>
                  <a:pt x="84" y="28"/>
                </a:cubicBezTo>
                <a:cubicBezTo>
                  <a:pt x="84" y="42"/>
                  <a:pt x="84" y="42"/>
                  <a:pt x="84" y="42"/>
                </a:cubicBezTo>
                <a:cubicBezTo>
                  <a:pt x="70" y="42"/>
                  <a:pt x="70" y="42"/>
                  <a:pt x="70" y="42"/>
                </a:cubicBezTo>
                <a:cubicBezTo>
                  <a:pt x="75" y="37"/>
                  <a:pt x="75" y="37"/>
                  <a:pt x="75" y="37"/>
                </a:cubicBezTo>
                <a:cubicBezTo>
                  <a:pt x="74" y="37"/>
                  <a:pt x="73" y="36"/>
                  <a:pt x="72" y="36"/>
                </a:cubicBezTo>
                <a:cubicBezTo>
                  <a:pt x="70" y="35"/>
                  <a:pt x="68" y="35"/>
                  <a:pt x="66" y="35"/>
                </a:cubicBezTo>
                <a:cubicBezTo>
                  <a:pt x="64" y="35"/>
                  <a:pt x="62" y="35"/>
                  <a:pt x="60" y="36"/>
                </a:cubicBezTo>
                <a:cubicBezTo>
                  <a:pt x="58" y="37"/>
                  <a:pt x="57" y="38"/>
                  <a:pt x="55" y="39"/>
                </a:cubicBezTo>
                <a:cubicBezTo>
                  <a:pt x="54" y="41"/>
                  <a:pt x="53" y="43"/>
                  <a:pt x="52" y="44"/>
                </a:cubicBezTo>
                <a:cubicBezTo>
                  <a:pt x="51" y="46"/>
                  <a:pt x="51" y="48"/>
                  <a:pt x="51" y="50"/>
                </a:cubicBezTo>
                <a:cubicBezTo>
                  <a:pt x="51" y="52"/>
                  <a:pt x="51" y="53"/>
                  <a:pt x="51" y="54"/>
                </a:cubicBezTo>
                <a:cubicBezTo>
                  <a:pt x="44" y="54"/>
                  <a:pt x="44" y="54"/>
                  <a:pt x="44" y="54"/>
                </a:cubicBezTo>
                <a:cubicBezTo>
                  <a:pt x="44" y="53"/>
                  <a:pt x="44" y="52"/>
                  <a:pt x="44" y="50"/>
                </a:cubicBezTo>
                <a:close/>
                <a:moveTo>
                  <a:pt x="66" y="73"/>
                </a:moveTo>
                <a:cubicBezTo>
                  <a:pt x="61" y="73"/>
                  <a:pt x="57" y="71"/>
                  <a:pt x="53" y="68"/>
                </a:cubicBezTo>
                <a:cubicBezTo>
                  <a:pt x="49" y="73"/>
                  <a:pt x="49" y="73"/>
                  <a:pt x="49" y="73"/>
                </a:cubicBezTo>
                <a:cubicBezTo>
                  <a:pt x="49" y="59"/>
                  <a:pt x="49" y="59"/>
                  <a:pt x="49" y="59"/>
                </a:cubicBezTo>
                <a:cubicBezTo>
                  <a:pt x="62" y="59"/>
                  <a:pt x="62" y="59"/>
                  <a:pt x="62" y="59"/>
                </a:cubicBezTo>
                <a:cubicBezTo>
                  <a:pt x="58" y="64"/>
                  <a:pt x="58" y="64"/>
                  <a:pt x="58" y="64"/>
                </a:cubicBezTo>
                <a:cubicBezTo>
                  <a:pt x="59" y="64"/>
                  <a:pt x="59" y="64"/>
                  <a:pt x="60" y="65"/>
                </a:cubicBezTo>
                <a:cubicBezTo>
                  <a:pt x="62" y="66"/>
                  <a:pt x="64" y="66"/>
                  <a:pt x="66" y="66"/>
                </a:cubicBezTo>
                <a:cubicBezTo>
                  <a:pt x="68" y="66"/>
                  <a:pt x="70" y="66"/>
                  <a:pt x="72" y="65"/>
                </a:cubicBezTo>
                <a:cubicBezTo>
                  <a:pt x="74" y="64"/>
                  <a:pt x="76" y="63"/>
                  <a:pt x="77" y="61"/>
                </a:cubicBezTo>
                <a:cubicBezTo>
                  <a:pt x="79" y="60"/>
                  <a:pt x="80" y="58"/>
                  <a:pt x="81" y="57"/>
                </a:cubicBezTo>
                <a:cubicBezTo>
                  <a:pt x="82" y="55"/>
                  <a:pt x="82" y="53"/>
                  <a:pt x="82" y="50"/>
                </a:cubicBezTo>
                <a:cubicBezTo>
                  <a:pt x="82" y="49"/>
                  <a:pt x="82" y="48"/>
                  <a:pt x="81" y="47"/>
                </a:cubicBezTo>
                <a:cubicBezTo>
                  <a:pt x="89" y="47"/>
                  <a:pt x="89" y="47"/>
                  <a:pt x="89" y="47"/>
                </a:cubicBezTo>
                <a:cubicBezTo>
                  <a:pt x="89" y="48"/>
                  <a:pt x="89" y="49"/>
                  <a:pt x="89" y="50"/>
                </a:cubicBezTo>
                <a:cubicBezTo>
                  <a:pt x="89" y="63"/>
                  <a:pt x="79" y="73"/>
                  <a:pt x="66" y="7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3"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4"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6"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8"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9"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0"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1"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2"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3"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6"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7"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8"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9"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0"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1"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2"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3"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4"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5"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6"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7"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0"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1"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2"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3"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4"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5"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6"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7"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8"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9"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0"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1"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2"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3"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4"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5"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6"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9"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0"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1" name="文本框 27"/>
          <p:cNvSpPr txBox="1"/>
          <p:nvPr/>
        </p:nvSpPr>
        <p:spPr>
          <a:xfrm>
            <a:off x="6630203" y="234392"/>
            <a:ext cx="1101584" cy="300082"/>
          </a:xfrm>
          <a:prstGeom prst="rect">
            <a:avLst/>
          </a:prstGeom>
          <a:noFill/>
        </p:spPr>
        <p:txBody>
          <a:bodyPr wrap="none" rtlCol="0">
            <a:spAutoFit/>
          </a:bodyPr>
          <a:lstStyle/>
          <a:p>
            <a:r>
              <a:rPr lang="zh-CN" altLang="en-US" sz="1350" dirty="0">
                <a:solidFill>
                  <a:prstClr val="white"/>
                </a:solidFill>
              </a:rPr>
              <a:t>第三章 分类</a:t>
            </a:r>
            <a:endParaRPr lang="zh-CN" altLang="en-US" sz="1350" dirty="0">
              <a:solidFill>
                <a:prstClr val="white"/>
              </a:solidFill>
            </a:endParaRPr>
          </a:p>
        </p:txBody>
      </p:sp>
      <p:sp>
        <p:nvSpPr>
          <p:cNvPr id="72" name="矩形 71"/>
          <p:cNvSpPr/>
          <p:nvPr/>
        </p:nvSpPr>
        <p:spPr>
          <a:xfrm>
            <a:off x="607499" y="1333134"/>
            <a:ext cx="7917605" cy="4360168"/>
          </a:xfrm>
          <a:prstGeom prst="rect">
            <a:avLst/>
          </a:prstGeom>
        </p:spPr>
        <p:txBody>
          <a:bodyPr wrap="square">
            <a:spAutoFit/>
          </a:bodyPr>
          <a:lstStyle/>
          <a:p>
            <a:r>
              <a:rPr lang="en-US" altLang="zh-CN" sz="1600" dirty="0"/>
              <a:t>    </a:t>
            </a:r>
            <a:r>
              <a:rPr lang="x-none" altLang="zh-CN" sz="1600" dirty="0"/>
              <a:t>1. 支持向量机（SVM）</a:t>
            </a:r>
            <a:endParaRPr lang="zh-CN" altLang="zh-CN" sz="1600" dirty="0"/>
          </a:p>
          <a:p>
            <a:r>
              <a:rPr lang="en-US" altLang="zh-CN" sz="1600" dirty="0"/>
              <a:t>    </a:t>
            </a:r>
            <a:r>
              <a:rPr lang="zh-CN" altLang="zh-CN" sz="1600" dirty="0"/>
              <a:t>支持向量机（</a:t>
            </a:r>
            <a:r>
              <a:rPr lang="en-US" altLang="zh-CN" sz="1600" dirty="0"/>
              <a:t>SVM</a:t>
            </a:r>
            <a:r>
              <a:rPr lang="zh-CN" altLang="zh-CN" sz="1600" dirty="0"/>
              <a:t>）是一种分类算法，通过寻求结构化风险最小来提高学习机泛化能力，实现经验风险和置信范围的最小化，从而达到在统计样本量较少的情况下，亦能获得良好统计规律的目的。</a:t>
            </a:r>
            <a:endParaRPr lang="en-US" altLang="zh-CN" sz="1600" dirty="0"/>
          </a:p>
          <a:p>
            <a:endParaRPr lang="en-US" altLang="zh-CN" sz="1600" dirty="0"/>
          </a:p>
          <a:p>
            <a:r>
              <a:rPr lang="en-US" altLang="zh-CN" sz="1600" dirty="0"/>
              <a:t>SVM</a:t>
            </a:r>
            <a:r>
              <a:rPr lang="zh-CN" altLang="zh-CN" sz="1600" dirty="0"/>
              <a:t>主要有以下</a:t>
            </a:r>
            <a:r>
              <a:rPr lang="en-US" altLang="zh-CN" sz="1600" dirty="0"/>
              <a:t>3</a:t>
            </a:r>
            <a:r>
              <a:rPr lang="zh-CN" altLang="zh-CN" sz="1600" dirty="0"/>
              <a:t>种情况：</a:t>
            </a:r>
            <a:endParaRPr lang="zh-CN" altLang="zh-CN" sz="1600" dirty="0"/>
          </a:p>
          <a:p>
            <a:r>
              <a:rPr lang="en-US" altLang="zh-CN" sz="1600" dirty="0"/>
              <a:t>    1</a:t>
            </a:r>
            <a:r>
              <a:rPr lang="zh-CN" altLang="zh-CN" sz="1600" dirty="0"/>
              <a:t>）线性可分情况</a:t>
            </a:r>
            <a:r>
              <a:rPr lang="zh-CN" altLang="en-US" sz="1600" dirty="0"/>
              <a:t>。</a:t>
            </a:r>
            <a:endParaRPr lang="en-US" altLang="zh-CN" sz="1600" dirty="0"/>
          </a:p>
          <a:p>
            <a:r>
              <a:rPr lang="zh-CN" altLang="en-US" sz="1600" dirty="0"/>
              <a:t>    右图为</a:t>
            </a:r>
            <a:r>
              <a:rPr lang="zh-CN" altLang="zh-CN" sz="1600" dirty="0"/>
              <a:t>线性可分情况</a:t>
            </a:r>
            <a:r>
              <a:rPr lang="zh-CN" altLang="en-US" sz="1600" dirty="0"/>
              <a:t>。</a:t>
            </a:r>
            <a:endParaRPr lang="en-US" altLang="zh-CN" sz="1600" dirty="0"/>
          </a:p>
          <a:p>
            <a:endParaRPr lang="en-US" altLang="zh-CN" sz="1600" dirty="0"/>
          </a:p>
          <a:p>
            <a:endParaRPr lang="en-US" altLang="zh-CN" sz="1600" dirty="0"/>
          </a:p>
          <a:p>
            <a:endParaRPr lang="en-US" altLang="zh-CN" sz="1600" dirty="0"/>
          </a:p>
          <a:p>
            <a:r>
              <a:rPr lang="en-US" altLang="zh-CN" sz="1600" dirty="0"/>
              <a:t>    </a:t>
            </a:r>
            <a:r>
              <a:rPr lang="zh-CN" altLang="zh-CN" sz="1600" dirty="0"/>
              <a:t>图</a:t>
            </a:r>
            <a:r>
              <a:rPr lang="zh-CN" altLang="en-US" sz="1600" dirty="0"/>
              <a:t>中</a:t>
            </a:r>
            <a:r>
              <a:rPr lang="zh-CN" altLang="zh-CN" sz="1600" dirty="0"/>
              <a:t>的圈和叉代表待分类的两类样</a:t>
            </a:r>
            <a:endParaRPr lang="en-US" altLang="zh-CN" sz="1600" dirty="0"/>
          </a:p>
          <a:p>
            <a:r>
              <a:rPr lang="zh-CN" altLang="zh-CN" sz="1600" dirty="0"/>
              <a:t>本，</a:t>
            </a:r>
            <a:r>
              <a:rPr lang="en-US" altLang="zh-CN" sz="1600" dirty="0"/>
              <a:t>H</a:t>
            </a:r>
            <a:r>
              <a:rPr lang="zh-CN" altLang="zh-CN" sz="1600" dirty="0"/>
              <a:t>就是要求的最优分类超平面，</a:t>
            </a:r>
            <a:endParaRPr lang="en-US" altLang="zh-CN" sz="1600" dirty="0"/>
          </a:p>
          <a:p>
            <a:r>
              <a:rPr lang="en-US" altLang="zh-CN" sz="1600" dirty="0"/>
              <a:t>H</a:t>
            </a:r>
            <a:r>
              <a:rPr lang="en-US" altLang="zh-CN" sz="1600" baseline="-25000" dirty="0"/>
              <a:t>1</a:t>
            </a:r>
            <a:r>
              <a:rPr lang="zh-CN" altLang="zh-CN" sz="1600" dirty="0"/>
              <a:t>和</a:t>
            </a:r>
            <a:r>
              <a:rPr lang="en-US" altLang="zh-CN" sz="1600" dirty="0"/>
              <a:t>H</a:t>
            </a:r>
            <a:r>
              <a:rPr lang="en-US" altLang="zh-CN" sz="1600" baseline="-25000" dirty="0"/>
              <a:t>2</a:t>
            </a:r>
            <a:r>
              <a:rPr lang="zh-CN" altLang="zh-CN" sz="1600" dirty="0"/>
              <a:t>是与最优分类面平行的直线</a:t>
            </a:r>
            <a:endParaRPr lang="en-US" altLang="zh-CN" sz="1600" dirty="0"/>
          </a:p>
          <a:p>
            <a:r>
              <a:rPr lang="zh-CN" altLang="zh-CN" sz="1600" dirty="0"/>
              <a:t>且分别通过这两类样本里距离</a:t>
            </a:r>
            <a:r>
              <a:rPr lang="en-US" altLang="zh-CN" sz="1600" dirty="0"/>
              <a:t>H</a:t>
            </a:r>
            <a:r>
              <a:rPr lang="zh-CN" altLang="zh-CN" sz="1600" dirty="0"/>
              <a:t>最近</a:t>
            </a:r>
            <a:endParaRPr lang="en-US" altLang="zh-CN" sz="1600" dirty="0"/>
          </a:p>
          <a:p>
            <a:r>
              <a:rPr lang="zh-CN" altLang="zh-CN" sz="1600" dirty="0"/>
              <a:t>的样本点。</a:t>
            </a:r>
            <a:endParaRPr lang="en-US" altLang="zh-CN" sz="1600" dirty="0"/>
          </a:p>
          <a:p>
            <a:endParaRPr lang="en-US" altLang="zh-CN" sz="1600" baseline="-25000" dirty="0"/>
          </a:p>
          <a:p>
            <a:endParaRPr lang="en-US" altLang="zh-CN" sz="1600" baseline="-25000" dirty="0"/>
          </a:p>
        </p:txBody>
      </p:sp>
      <p:sp>
        <p:nvSpPr>
          <p:cNvPr id="7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4"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22530" name="Picture 2" descr="t3-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9199" y="2300538"/>
            <a:ext cx="3663299" cy="3488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4558" y="6123213"/>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2308F32-F09A-4344-B65D-3757FEAF56BD}" type="slidenum">
              <a:rPr lang="zh-CN" altLang="en-US" smtClean="0"/>
            </a:fld>
            <a:endParaRPr lang="zh-CN" altLang="en-US"/>
          </a:p>
        </p:txBody>
      </p:sp>
      <p:sp>
        <p:nvSpPr>
          <p:cNvPr id="3"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4"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5"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6"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7" name="矩形 6"/>
          <p:cNvSpPr/>
          <p:nvPr/>
        </p:nvSpPr>
        <p:spPr>
          <a:xfrm>
            <a:off x="0" y="6669360"/>
            <a:ext cx="9144000" cy="18864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10" name="27 Imagen"/>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12"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ES" sz="1200" b="1" dirty="0">
                <a:solidFill>
                  <a:schemeClr val="bg1">
                    <a:lumMod val="50000"/>
                  </a:schemeClr>
                </a:solidFill>
                <a:latin typeface="+mn-lt"/>
              </a:rPr>
              <a:t>56</a:t>
            </a:r>
            <a:endParaRPr lang="en-US" altLang="es-ES" sz="1200" b="1" dirty="0">
              <a:solidFill>
                <a:schemeClr val="bg1">
                  <a:lumMod val="50000"/>
                </a:schemeClr>
              </a:solidFill>
              <a:latin typeface="+mn-lt"/>
            </a:endParaRPr>
          </a:p>
        </p:txBody>
      </p:sp>
      <p:pic>
        <p:nvPicPr>
          <p:cNvPr id="13" name="Imagen 27">
            <a:hlinkClick r:id="" action="ppaction://hlinkshowjump?jump=next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Imagen 28">
            <a:hlinkClick r:id="" action="ppaction://hlinkshowjump?jump=previous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fld>
            <a:endParaRPr lang="zh-CN" altLang="en-US" dirty="0"/>
          </a:p>
        </p:txBody>
      </p:sp>
      <p:grpSp>
        <p:nvGrpSpPr>
          <p:cNvPr id="16" name="组合 15"/>
          <p:cNvGrpSpPr/>
          <p:nvPr/>
        </p:nvGrpSpPr>
        <p:grpSpPr>
          <a:xfrm>
            <a:off x="-3387" y="-2439"/>
            <a:ext cx="9149172" cy="716845"/>
            <a:chOff x="-3387" y="190175"/>
            <a:chExt cx="9149172" cy="524649"/>
          </a:xfrm>
        </p:grpSpPr>
        <p:sp>
          <p:nvSpPr>
            <p:cNvPr id="17" name="任意多边形 16"/>
            <p:cNvSpPr/>
            <p:nvPr/>
          </p:nvSpPr>
          <p:spPr>
            <a:xfrm>
              <a:off x="6231369" y="214741"/>
              <a:ext cx="2914416" cy="499443"/>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8" name="任意多边形 17"/>
            <p:cNvSpPr/>
            <p:nvPr/>
          </p:nvSpPr>
          <p:spPr>
            <a:xfrm>
              <a:off x="1" y="190175"/>
              <a:ext cx="9143999" cy="506058"/>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 name="任意多边形 18"/>
            <p:cNvSpPr/>
            <p:nvPr/>
          </p:nvSpPr>
          <p:spPr>
            <a:xfrm>
              <a:off x="-3387" y="190815"/>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20" name="文本框 6"/>
          <p:cNvSpPr txBox="1"/>
          <p:nvPr/>
        </p:nvSpPr>
        <p:spPr>
          <a:xfrm>
            <a:off x="607500" y="177284"/>
            <a:ext cx="2096728" cy="323165"/>
          </a:xfrm>
          <a:prstGeom prst="rect">
            <a:avLst/>
          </a:prstGeom>
          <a:noFill/>
        </p:spPr>
        <p:txBody>
          <a:bodyPr wrap="none" lIns="0" tIns="0" rIns="0" bIns="0" rtlCol="0">
            <a:spAutoFit/>
          </a:bodyPr>
          <a:lstStyle/>
          <a:p>
            <a:r>
              <a:rPr lang="en-US" altLang="zh-CN" sz="2100" b="1" spc="225" dirty="0">
                <a:solidFill>
                  <a:prstClr val="white"/>
                </a:solidFill>
              </a:rPr>
              <a:t>3.4 </a:t>
            </a:r>
            <a:r>
              <a:rPr lang="zh-CN" altLang="en-US" sz="2100" b="1" spc="225" dirty="0">
                <a:solidFill>
                  <a:prstClr val="white"/>
                </a:solidFill>
              </a:rPr>
              <a:t>支持向量机</a:t>
            </a:r>
            <a:endParaRPr lang="zh-CN" altLang="en-US" sz="2100" b="1" spc="225" dirty="0">
              <a:solidFill>
                <a:prstClr val="white"/>
              </a:solidFill>
            </a:endParaRPr>
          </a:p>
        </p:txBody>
      </p:sp>
      <p:sp>
        <p:nvSpPr>
          <p:cNvPr id="21" name="Freeform 142"/>
          <p:cNvSpPr>
            <a:spLocks noEditPoints="1"/>
          </p:cNvSpPr>
          <p:nvPr/>
        </p:nvSpPr>
        <p:spPr bwMode="auto">
          <a:xfrm>
            <a:off x="126487" y="216716"/>
            <a:ext cx="382471" cy="244300"/>
          </a:xfrm>
          <a:custGeom>
            <a:avLst/>
            <a:gdLst>
              <a:gd name="T0" fmla="*/ 108 w 128"/>
              <a:gd name="T1" fmla="*/ 26 h 88"/>
              <a:gd name="T2" fmla="*/ 75 w 128"/>
              <a:gd name="T3" fmla="*/ 0 h 88"/>
              <a:gd name="T4" fmla="*/ 46 w 128"/>
              <a:gd name="T5" fmla="*/ 15 h 88"/>
              <a:gd name="T6" fmla="*/ 34 w 128"/>
              <a:gd name="T7" fmla="*/ 11 h 88"/>
              <a:gd name="T8" fmla="*/ 15 w 128"/>
              <a:gd name="T9" fmla="*/ 30 h 88"/>
              <a:gd name="T10" fmla="*/ 16 w 128"/>
              <a:gd name="T11" fmla="*/ 35 h 88"/>
              <a:gd name="T12" fmla="*/ 0 w 128"/>
              <a:gd name="T13" fmla="*/ 61 h 88"/>
              <a:gd name="T14" fmla="*/ 27 w 128"/>
              <a:gd name="T15" fmla="*/ 88 h 88"/>
              <a:gd name="T16" fmla="*/ 96 w 128"/>
              <a:gd name="T17" fmla="*/ 88 h 88"/>
              <a:gd name="T18" fmla="*/ 128 w 128"/>
              <a:gd name="T19" fmla="*/ 56 h 88"/>
              <a:gd name="T20" fmla="*/ 108 w 128"/>
              <a:gd name="T21" fmla="*/ 26 h 88"/>
              <a:gd name="T22" fmla="*/ 44 w 128"/>
              <a:gd name="T23" fmla="*/ 50 h 88"/>
              <a:gd name="T24" fmla="*/ 66 w 128"/>
              <a:gd name="T25" fmla="*/ 28 h 88"/>
              <a:gd name="T26" fmla="*/ 80 w 128"/>
              <a:gd name="T27" fmla="*/ 32 h 88"/>
              <a:gd name="T28" fmla="*/ 84 w 128"/>
              <a:gd name="T29" fmla="*/ 28 h 88"/>
              <a:gd name="T30" fmla="*/ 84 w 128"/>
              <a:gd name="T31" fmla="*/ 42 h 88"/>
              <a:gd name="T32" fmla="*/ 70 w 128"/>
              <a:gd name="T33" fmla="*/ 42 h 88"/>
              <a:gd name="T34" fmla="*/ 75 w 128"/>
              <a:gd name="T35" fmla="*/ 37 h 88"/>
              <a:gd name="T36" fmla="*/ 72 w 128"/>
              <a:gd name="T37" fmla="*/ 36 h 88"/>
              <a:gd name="T38" fmla="*/ 66 w 128"/>
              <a:gd name="T39" fmla="*/ 35 h 88"/>
              <a:gd name="T40" fmla="*/ 60 w 128"/>
              <a:gd name="T41" fmla="*/ 36 h 88"/>
              <a:gd name="T42" fmla="*/ 55 w 128"/>
              <a:gd name="T43" fmla="*/ 39 h 88"/>
              <a:gd name="T44" fmla="*/ 52 w 128"/>
              <a:gd name="T45" fmla="*/ 44 h 88"/>
              <a:gd name="T46" fmla="*/ 51 w 128"/>
              <a:gd name="T47" fmla="*/ 50 h 88"/>
              <a:gd name="T48" fmla="*/ 51 w 128"/>
              <a:gd name="T49" fmla="*/ 54 h 88"/>
              <a:gd name="T50" fmla="*/ 44 w 128"/>
              <a:gd name="T51" fmla="*/ 54 h 88"/>
              <a:gd name="T52" fmla="*/ 44 w 128"/>
              <a:gd name="T53" fmla="*/ 50 h 88"/>
              <a:gd name="T54" fmla="*/ 66 w 128"/>
              <a:gd name="T55" fmla="*/ 73 h 88"/>
              <a:gd name="T56" fmla="*/ 53 w 128"/>
              <a:gd name="T57" fmla="*/ 68 h 88"/>
              <a:gd name="T58" fmla="*/ 49 w 128"/>
              <a:gd name="T59" fmla="*/ 73 h 88"/>
              <a:gd name="T60" fmla="*/ 49 w 128"/>
              <a:gd name="T61" fmla="*/ 59 h 88"/>
              <a:gd name="T62" fmla="*/ 62 w 128"/>
              <a:gd name="T63" fmla="*/ 59 h 88"/>
              <a:gd name="T64" fmla="*/ 58 w 128"/>
              <a:gd name="T65" fmla="*/ 64 h 88"/>
              <a:gd name="T66" fmla="*/ 60 w 128"/>
              <a:gd name="T67" fmla="*/ 65 h 88"/>
              <a:gd name="T68" fmla="*/ 66 w 128"/>
              <a:gd name="T69" fmla="*/ 66 h 88"/>
              <a:gd name="T70" fmla="*/ 72 w 128"/>
              <a:gd name="T71" fmla="*/ 65 h 88"/>
              <a:gd name="T72" fmla="*/ 77 w 128"/>
              <a:gd name="T73" fmla="*/ 61 h 88"/>
              <a:gd name="T74" fmla="*/ 81 w 128"/>
              <a:gd name="T75" fmla="*/ 57 h 88"/>
              <a:gd name="T76" fmla="*/ 82 w 128"/>
              <a:gd name="T77" fmla="*/ 50 h 88"/>
              <a:gd name="T78" fmla="*/ 81 w 128"/>
              <a:gd name="T79" fmla="*/ 47 h 88"/>
              <a:gd name="T80" fmla="*/ 89 w 128"/>
              <a:gd name="T81" fmla="*/ 47 h 88"/>
              <a:gd name="T82" fmla="*/ 89 w 128"/>
              <a:gd name="T83" fmla="*/ 50 h 88"/>
              <a:gd name="T84" fmla="*/ 66 w 128"/>
              <a:gd name="T85"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88">
                <a:moveTo>
                  <a:pt x="108" y="26"/>
                </a:moveTo>
                <a:cubicBezTo>
                  <a:pt x="104" y="11"/>
                  <a:pt x="91" y="0"/>
                  <a:pt x="75" y="0"/>
                </a:cubicBezTo>
                <a:cubicBezTo>
                  <a:pt x="63" y="0"/>
                  <a:pt x="52" y="6"/>
                  <a:pt x="46" y="15"/>
                </a:cubicBezTo>
                <a:cubicBezTo>
                  <a:pt x="43" y="13"/>
                  <a:pt x="38" y="11"/>
                  <a:pt x="34" y="11"/>
                </a:cubicBezTo>
                <a:cubicBezTo>
                  <a:pt x="24" y="11"/>
                  <a:pt x="15" y="20"/>
                  <a:pt x="15" y="30"/>
                </a:cubicBezTo>
                <a:cubicBezTo>
                  <a:pt x="15" y="32"/>
                  <a:pt x="16" y="34"/>
                  <a:pt x="16" y="35"/>
                </a:cubicBezTo>
                <a:cubicBezTo>
                  <a:pt x="7" y="40"/>
                  <a:pt x="0" y="49"/>
                  <a:pt x="0" y="61"/>
                </a:cubicBezTo>
                <a:cubicBezTo>
                  <a:pt x="0" y="76"/>
                  <a:pt x="12" y="88"/>
                  <a:pt x="27" y="88"/>
                </a:cubicBezTo>
                <a:cubicBezTo>
                  <a:pt x="96" y="88"/>
                  <a:pt x="96" y="88"/>
                  <a:pt x="96" y="88"/>
                </a:cubicBezTo>
                <a:cubicBezTo>
                  <a:pt x="114" y="88"/>
                  <a:pt x="128" y="74"/>
                  <a:pt x="128" y="56"/>
                </a:cubicBezTo>
                <a:cubicBezTo>
                  <a:pt x="128" y="42"/>
                  <a:pt x="120" y="31"/>
                  <a:pt x="108" y="26"/>
                </a:cubicBezTo>
                <a:close/>
                <a:moveTo>
                  <a:pt x="44" y="50"/>
                </a:moveTo>
                <a:cubicBezTo>
                  <a:pt x="44" y="38"/>
                  <a:pt x="54" y="28"/>
                  <a:pt x="66" y="28"/>
                </a:cubicBezTo>
                <a:cubicBezTo>
                  <a:pt x="71" y="28"/>
                  <a:pt x="76" y="30"/>
                  <a:pt x="80" y="32"/>
                </a:cubicBezTo>
                <a:cubicBezTo>
                  <a:pt x="84" y="28"/>
                  <a:pt x="84" y="28"/>
                  <a:pt x="84" y="28"/>
                </a:cubicBezTo>
                <a:cubicBezTo>
                  <a:pt x="84" y="42"/>
                  <a:pt x="84" y="42"/>
                  <a:pt x="84" y="42"/>
                </a:cubicBezTo>
                <a:cubicBezTo>
                  <a:pt x="70" y="42"/>
                  <a:pt x="70" y="42"/>
                  <a:pt x="70" y="42"/>
                </a:cubicBezTo>
                <a:cubicBezTo>
                  <a:pt x="75" y="37"/>
                  <a:pt x="75" y="37"/>
                  <a:pt x="75" y="37"/>
                </a:cubicBezTo>
                <a:cubicBezTo>
                  <a:pt x="74" y="37"/>
                  <a:pt x="73" y="36"/>
                  <a:pt x="72" y="36"/>
                </a:cubicBezTo>
                <a:cubicBezTo>
                  <a:pt x="70" y="35"/>
                  <a:pt x="68" y="35"/>
                  <a:pt x="66" y="35"/>
                </a:cubicBezTo>
                <a:cubicBezTo>
                  <a:pt x="64" y="35"/>
                  <a:pt x="62" y="35"/>
                  <a:pt x="60" y="36"/>
                </a:cubicBezTo>
                <a:cubicBezTo>
                  <a:pt x="58" y="37"/>
                  <a:pt x="57" y="38"/>
                  <a:pt x="55" y="39"/>
                </a:cubicBezTo>
                <a:cubicBezTo>
                  <a:pt x="54" y="41"/>
                  <a:pt x="53" y="43"/>
                  <a:pt x="52" y="44"/>
                </a:cubicBezTo>
                <a:cubicBezTo>
                  <a:pt x="51" y="46"/>
                  <a:pt x="51" y="48"/>
                  <a:pt x="51" y="50"/>
                </a:cubicBezTo>
                <a:cubicBezTo>
                  <a:pt x="51" y="52"/>
                  <a:pt x="51" y="53"/>
                  <a:pt x="51" y="54"/>
                </a:cubicBezTo>
                <a:cubicBezTo>
                  <a:pt x="44" y="54"/>
                  <a:pt x="44" y="54"/>
                  <a:pt x="44" y="54"/>
                </a:cubicBezTo>
                <a:cubicBezTo>
                  <a:pt x="44" y="53"/>
                  <a:pt x="44" y="52"/>
                  <a:pt x="44" y="50"/>
                </a:cubicBezTo>
                <a:close/>
                <a:moveTo>
                  <a:pt x="66" y="73"/>
                </a:moveTo>
                <a:cubicBezTo>
                  <a:pt x="61" y="73"/>
                  <a:pt x="57" y="71"/>
                  <a:pt x="53" y="68"/>
                </a:cubicBezTo>
                <a:cubicBezTo>
                  <a:pt x="49" y="73"/>
                  <a:pt x="49" y="73"/>
                  <a:pt x="49" y="73"/>
                </a:cubicBezTo>
                <a:cubicBezTo>
                  <a:pt x="49" y="59"/>
                  <a:pt x="49" y="59"/>
                  <a:pt x="49" y="59"/>
                </a:cubicBezTo>
                <a:cubicBezTo>
                  <a:pt x="62" y="59"/>
                  <a:pt x="62" y="59"/>
                  <a:pt x="62" y="59"/>
                </a:cubicBezTo>
                <a:cubicBezTo>
                  <a:pt x="58" y="64"/>
                  <a:pt x="58" y="64"/>
                  <a:pt x="58" y="64"/>
                </a:cubicBezTo>
                <a:cubicBezTo>
                  <a:pt x="59" y="64"/>
                  <a:pt x="59" y="64"/>
                  <a:pt x="60" y="65"/>
                </a:cubicBezTo>
                <a:cubicBezTo>
                  <a:pt x="62" y="66"/>
                  <a:pt x="64" y="66"/>
                  <a:pt x="66" y="66"/>
                </a:cubicBezTo>
                <a:cubicBezTo>
                  <a:pt x="68" y="66"/>
                  <a:pt x="70" y="66"/>
                  <a:pt x="72" y="65"/>
                </a:cubicBezTo>
                <a:cubicBezTo>
                  <a:pt x="74" y="64"/>
                  <a:pt x="76" y="63"/>
                  <a:pt x="77" y="61"/>
                </a:cubicBezTo>
                <a:cubicBezTo>
                  <a:pt x="79" y="60"/>
                  <a:pt x="80" y="58"/>
                  <a:pt x="81" y="57"/>
                </a:cubicBezTo>
                <a:cubicBezTo>
                  <a:pt x="82" y="55"/>
                  <a:pt x="82" y="53"/>
                  <a:pt x="82" y="50"/>
                </a:cubicBezTo>
                <a:cubicBezTo>
                  <a:pt x="82" y="49"/>
                  <a:pt x="82" y="48"/>
                  <a:pt x="81" y="47"/>
                </a:cubicBezTo>
                <a:cubicBezTo>
                  <a:pt x="89" y="47"/>
                  <a:pt x="89" y="47"/>
                  <a:pt x="89" y="47"/>
                </a:cubicBezTo>
                <a:cubicBezTo>
                  <a:pt x="89" y="48"/>
                  <a:pt x="89" y="49"/>
                  <a:pt x="89" y="50"/>
                </a:cubicBezTo>
                <a:cubicBezTo>
                  <a:pt x="89" y="63"/>
                  <a:pt x="79" y="73"/>
                  <a:pt x="66" y="7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3"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4"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6"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8"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9"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0"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1"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2"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3"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6"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7"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8"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9"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0"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1"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2"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3"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4"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5"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6"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7"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0"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1"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2"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3"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4"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5"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6"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7"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8"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9"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0"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1"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2"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3"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4"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5"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6"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9"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0"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1" name="文本框 27"/>
          <p:cNvSpPr txBox="1"/>
          <p:nvPr/>
        </p:nvSpPr>
        <p:spPr>
          <a:xfrm>
            <a:off x="6630203" y="234392"/>
            <a:ext cx="1101584" cy="300082"/>
          </a:xfrm>
          <a:prstGeom prst="rect">
            <a:avLst/>
          </a:prstGeom>
          <a:noFill/>
        </p:spPr>
        <p:txBody>
          <a:bodyPr wrap="none" rtlCol="0">
            <a:spAutoFit/>
          </a:bodyPr>
          <a:lstStyle/>
          <a:p>
            <a:r>
              <a:rPr lang="zh-CN" altLang="en-US" sz="1350" dirty="0">
                <a:solidFill>
                  <a:prstClr val="white"/>
                </a:solidFill>
              </a:rPr>
              <a:t>第三章 分类</a:t>
            </a:r>
            <a:endParaRPr lang="zh-CN" altLang="en-US" sz="1350" dirty="0">
              <a:solidFill>
                <a:prstClr val="white"/>
              </a:solidFill>
            </a:endParaRPr>
          </a:p>
        </p:txBody>
      </p:sp>
      <p:sp>
        <p:nvSpPr>
          <p:cNvPr id="72" name="矩形 71"/>
          <p:cNvSpPr/>
          <p:nvPr/>
        </p:nvSpPr>
        <p:spPr>
          <a:xfrm>
            <a:off x="607499" y="784490"/>
            <a:ext cx="7917605" cy="5262979"/>
          </a:xfrm>
          <a:prstGeom prst="rect">
            <a:avLst/>
          </a:prstGeom>
        </p:spPr>
        <p:txBody>
          <a:bodyPr wrap="square">
            <a:spAutoFit/>
          </a:bodyPr>
          <a:lstStyle/>
          <a:p>
            <a:r>
              <a:rPr lang="en-US" altLang="zh-CN" sz="1600" dirty="0"/>
              <a:t>    2</a:t>
            </a:r>
            <a:r>
              <a:rPr lang="zh-CN" altLang="zh-CN" sz="1600" dirty="0"/>
              <a:t>）线性不可分情况</a:t>
            </a:r>
            <a:endParaRPr lang="en-US" altLang="zh-CN" sz="1600" dirty="0"/>
          </a:p>
          <a:p>
            <a:r>
              <a:rPr lang="en-US" altLang="zh-CN" sz="1600" dirty="0"/>
              <a:t>    </a:t>
            </a:r>
            <a:r>
              <a:rPr lang="zh-CN" altLang="zh-CN" sz="1600" dirty="0"/>
              <a:t>线性可分就是在样本存在的空间中，可以找到可能正确划分训练样本的最优分类超平面。但在现实中无法找到一个使得所有训练样本关于分类超平面的间隔都是正值的分类超平面。必须适当软化条件</a:t>
            </a:r>
            <a:r>
              <a:rPr lang="zh-CN" altLang="en-US" sz="1600" dirty="0"/>
              <a:t>。</a:t>
            </a:r>
            <a:endParaRPr lang="en-US" altLang="zh-CN" sz="1600" dirty="0"/>
          </a:p>
          <a:p>
            <a:r>
              <a:rPr lang="en-US" altLang="zh-CN" sz="1600" dirty="0"/>
              <a:t>   </a:t>
            </a:r>
            <a:endParaRPr lang="en-US" altLang="zh-CN" sz="1600" dirty="0"/>
          </a:p>
          <a:p>
            <a:endParaRPr lang="en-US" altLang="zh-CN" sz="1600" dirty="0"/>
          </a:p>
          <a:p>
            <a:r>
              <a:rPr lang="en-US" altLang="zh-CN" sz="1600" dirty="0"/>
              <a:t>        </a:t>
            </a:r>
            <a:r>
              <a:rPr lang="zh-CN" altLang="zh-CN" sz="1600" dirty="0"/>
              <a:t>遇到线性不可分时，常用做法是把样例特征映射到高维空间中去，如</a:t>
            </a:r>
            <a:r>
              <a:rPr lang="zh-CN" altLang="en-US" sz="1600" dirty="0"/>
              <a:t>下</a:t>
            </a:r>
            <a:r>
              <a:rPr lang="zh-CN" altLang="zh-CN" sz="1600" dirty="0"/>
              <a:t>图所示。</a:t>
            </a:r>
            <a:endParaRPr lang="zh-CN"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p:txBody>
      </p:sp>
      <p:sp>
        <p:nvSpPr>
          <p:cNvPr id="7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4"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77" name="对象 76"/>
          <p:cNvGraphicFramePr>
            <a:graphicFrameLocks noChangeAspect="1"/>
          </p:cNvGraphicFramePr>
          <p:nvPr/>
        </p:nvGraphicFramePr>
        <p:xfrm>
          <a:off x="1488696" y="2847703"/>
          <a:ext cx="6279610" cy="3194073"/>
        </p:xfrm>
        <a:graphic>
          <a:graphicData uri="http://schemas.openxmlformats.org/presentationml/2006/ole">
            <mc:AlternateContent xmlns:mc="http://schemas.openxmlformats.org/markup-compatibility/2006">
              <mc:Choice xmlns:v="urn:schemas-microsoft-com:vml" Requires="v">
                <p:oleObj spid="_x0000_s23615" name="" r:id="rId3" imgW="9837420" imgH="5076190" progId="Visio.Drawing.11">
                  <p:embed/>
                </p:oleObj>
              </mc:Choice>
              <mc:Fallback>
                <p:oleObj name="" r:id="rId3" imgW="9837420" imgH="5076190"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8696" y="2847703"/>
                        <a:ext cx="6279610" cy="3194073"/>
                      </a:xfrm>
                      <a:prstGeom prst="rect">
                        <a:avLst/>
                      </a:prstGeom>
                      <a:noFill/>
                    </p:spPr>
                  </p:pic>
                </p:oleObj>
              </mc:Fallback>
            </mc:AlternateContent>
          </a:graphicData>
        </a:graphic>
      </p:graphicFrame>
      <p:sp>
        <p:nvSpPr>
          <p:cNvPr id="8" name="矩形 7"/>
          <p:cNvSpPr/>
          <p:nvPr/>
        </p:nvSpPr>
        <p:spPr>
          <a:xfrm>
            <a:off x="-4558" y="6123213"/>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2308F32-F09A-4344-B65D-3757FEAF56BD}" type="slidenum">
              <a:rPr lang="zh-CN" altLang="en-US" smtClean="0"/>
            </a:fld>
            <a:endParaRPr lang="zh-CN" altLang="en-US"/>
          </a:p>
        </p:txBody>
      </p:sp>
      <p:sp>
        <p:nvSpPr>
          <p:cNvPr id="3"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4"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5"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6"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7"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8"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9" name="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308F32-F09A-4344-B65D-3757FEAF56BD}" type="slidenum">
              <a:rPr lang="zh-CN" altLang="en-US" smtClean="0"/>
            </a:fld>
            <a:endParaRPr lang="zh-CN" altLang="en-US"/>
          </a:p>
        </p:txBody>
      </p:sp>
      <p:sp>
        <p:nvSpPr>
          <p:cNvPr id="10" name="矩形 9"/>
          <p:cNvSpPr/>
          <p:nvPr/>
        </p:nvSpPr>
        <p:spPr>
          <a:xfrm>
            <a:off x="0" y="6669360"/>
            <a:ext cx="9144000" cy="18864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矩形 11"/>
          <p:cNvSpPr/>
          <p:nvPr/>
        </p:nvSpPr>
        <p:spPr>
          <a:xfrm>
            <a:off x="609779" y="1007943"/>
            <a:ext cx="7915326" cy="4523105"/>
          </a:xfrm>
          <a:prstGeom prst="rect">
            <a:avLst/>
          </a:prstGeom>
        </p:spPr>
        <p:txBody>
          <a:bodyPr wrap="square">
            <a:spAutoFit/>
          </a:bodyPr>
          <a:lstStyle/>
          <a:p>
            <a:r>
              <a:rPr lang="en-US" altLang="zh-CN" sz="1600" dirty="0"/>
              <a:t>    </a:t>
            </a:r>
            <a:r>
              <a:rPr lang="zh-CN" altLang="zh-CN" sz="1600" dirty="0"/>
              <a:t>线性不可分映射到高维空间，可能会导致维度大小高到可怕的程度，导致计算复杂。核函数的价值在于它虽然也是将特征进行从低维到高维的转换，但核函数事先在低维上进行计算，而将实质上的分类效果表现在了高维上，也就避免了直接在高维空间中的复杂计算。</a:t>
            </a:r>
            <a:endParaRPr lang="zh-CN" altLang="zh-CN" sz="1600" dirty="0"/>
          </a:p>
          <a:p>
            <a:endParaRPr lang="en-US" altLang="zh-CN" sz="1600" dirty="0"/>
          </a:p>
          <a:p>
            <a:r>
              <a:rPr lang="en-US" altLang="zh-CN" sz="1600" b="1" dirty="0"/>
              <a:t>    </a:t>
            </a:r>
            <a:r>
              <a:rPr lang="zh-CN" altLang="en-US" sz="1600" b="1" dirty="0"/>
              <a:t>支</a:t>
            </a:r>
            <a:r>
              <a:rPr lang="zh-CN" altLang="zh-CN" sz="1600" b="1" dirty="0"/>
              <a:t>持向量机（</a:t>
            </a:r>
            <a:r>
              <a:rPr lang="en-US" altLang="zh-CN" sz="1600" b="1" dirty="0"/>
              <a:t>SVM</a:t>
            </a:r>
            <a:r>
              <a:rPr lang="zh-CN" altLang="zh-CN" sz="1600" b="1" dirty="0"/>
              <a:t>）的优点</a:t>
            </a:r>
            <a:endParaRPr lang="en-US" altLang="zh-CN" sz="1600" b="1" dirty="0"/>
          </a:p>
          <a:p>
            <a:r>
              <a:rPr lang="en-US" altLang="zh-CN" sz="1600" dirty="0"/>
              <a:t>    SVM</a:t>
            </a:r>
            <a:r>
              <a:rPr lang="zh-CN" altLang="zh-CN" sz="1600" dirty="0"/>
              <a:t>学习问题可以表示为凸优化问题，因此可以利用已知的有效算法发现目标函数的全局最小值。而其他分类方法都采用一种基于贪心学习的策略来搜索假设空间，这种方法一般只能获得局部最优解。</a:t>
            </a:r>
            <a:endParaRPr lang="zh-CN"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r>
              <a:rPr lang="en-US" altLang="zh-CN" sz="1600" dirty="0"/>
              <a:t>Coursera/Bilibili  Andrew Ng </a:t>
            </a:r>
            <a:r>
              <a:rPr lang="zh-CN" altLang="en-US" sz="1600" dirty="0"/>
              <a:t>吴恩达</a:t>
            </a:r>
            <a:r>
              <a:rPr lang="en-US" altLang="zh-CN" sz="1600" dirty="0"/>
              <a:t> Machine Learning</a:t>
            </a:r>
            <a:endParaRPr lang="en-US" altLang="zh-CN" sz="1600" dirty="0"/>
          </a:p>
          <a:p>
            <a:r>
              <a:rPr lang="en-US" altLang="zh-CN" sz="1600" dirty="0"/>
              <a:t>https://www.bilibili.com/video/av26454049/</a:t>
            </a:r>
            <a:endParaRPr lang="en-US" altLang="zh-CN" sz="1600" dirty="0"/>
          </a:p>
        </p:txBody>
      </p:sp>
      <p:pic>
        <p:nvPicPr>
          <p:cNvPr id="13" name="27 Imagen"/>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15"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ES" sz="1200" b="1" dirty="0">
                <a:solidFill>
                  <a:schemeClr val="bg1">
                    <a:lumMod val="50000"/>
                  </a:schemeClr>
                </a:solidFill>
                <a:latin typeface="+mn-lt"/>
              </a:rPr>
              <a:t>56</a:t>
            </a:r>
            <a:endParaRPr lang="en-US" altLang="es-ES" sz="1200" b="1" dirty="0">
              <a:solidFill>
                <a:schemeClr val="bg1">
                  <a:lumMod val="50000"/>
                </a:schemeClr>
              </a:solidFill>
              <a:latin typeface="+mn-lt"/>
            </a:endParaRPr>
          </a:p>
        </p:txBody>
      </p:sp>
      <p:pic>
        <p:nvPicPr>
          <p:cNvPr id="16" name="Imagen 27">
            <a:hlinkClick r:id="" action="ppaction://hlinkshowjump?jump=next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Imagen 28">
            <a:hlinkClick r:id="" action="ppaction://hlinkshowjump?jump=previous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fld>
            <a:endParaRPr lang="zh-CN" altLang="en-US" dirty="0"/>
          </a:p>
        </p:txBody>
      </p:sp>
      <p:grpSp>
        <p:nvGrpSpPr>
          <p:cNvPr id="19" name="组合 18"/>
          <p:cNvGrpSpPr/>
          <p:nvPr/>
        </p:nvGrpSpPr>
        <p:grpSpPr>
          <a:xfrm>
            <a:off x="-3387" y="-2439"/>
            <a:ext cx="9149172" cy="716845"/>
            <a:chOff x="-3387" y="190175"/>
            <a:chExt cx="9149172" cy="524649"/>
          </a:xfrm>
        </p:grpSpPr>
        <p:sp>
          <p:nvSpPr>
            <p:cNvPr id="20" name="任意多边形 19"/>
            <p:cNvSpPr/>
            <p:nvPr/>
          </p:nvSpPr>
          <p:spPr>
            <a:xfrm>
              <a:off x="6231369" y="214741"/>
              <a:ext cx="2914416" cy="499443"/>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1" name="任意多边形 20"/>
            <p:cNvSpPr/>
            <p:nvPr/>
          </p:nvSpPr>
          <p:spPr>
            <a:xfrm>
              <a:off x="1" y="190175"/>
              <a:ext cx="9143999" cy="506058"/>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 name="任意多边形 21"/>
            <p:cNvSpPr/>
            <p:nvPr/>
          </p:nvSpPr>
          <p:spPr>
            <a:xfrm>
              <a:off x="-3387" y="190815"/>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23" name="文本框 6"/>
          <p:cNvSpPr txBox="1"/>
          <p:nvPr/>
        </p:nvSpPr>
        <p:spPr>
          <a:xfrm>
            <a:off x="607500" y="177284"/>
            <a:ext cx="2096728" cy="323165"/>
          </a:xfrm>
          <a:prstGeom prst="rect">
            <a:avLst/>
          </a:prstGeom>
          <a:noFill/>
        </p:spPr>
        <p:txBody>
          <a:bodyPr wrap="none" lIns="0" tIns="0" rIns="0" bIns="0" rtlCol="0">
            <a:spAutoFit/>
          </a:bodyPr>
          <a:lstStyle/>
          <a:p>
            <a:r>
              <a:rPr lang="en-US" altLang="zh-CN" sz="2100" b="1" spc="225" dirty="0">
                <a:solidFill>
                  <a:prstClr val="white"/>
                </a:solidFill>
              </a:rPr>
              <a:t>3.4 </a:t>
            </a:r>
            <a:r>
              <a:rPr lang="zh-CN" altLang="en-US" sz="2100" b="1" spc="225" dirty="0">
                <a:solidFill>
                  <a:prstClr val="white"/>
                </a:solidFill>
              </a:rPr>
              <a:t>支持向量机</a:t>
            </a:r>
            <a:endParaRPr lang="zh-CN" altLang="en-US" sz="2100" b="1" spc="225" dirty="0">
              <a:solidFill>
                <a:prstClr val="white"/>
              </a:solidFill>
            </a:endParaRPr>
          </a:p>
        </p:txBody>
      </p:sp>
      <p:sp>
        <p:nvSpPr>
          <p:cNvPr id="24" name="Freeform 142"/>
          <p:cNvSpPr>
            <a:spLocks noEditPoints="1"/>
          </p:cNvSpPr>
          <p:nvPr/>
        </p:nvSpPr>
        <p:spPr bwMode="auto">
          <a:xfrm>
            <a:off x="126487" y="216716"/>
            <a:ext cx="382471" cy="244300"/>
          </a:xfrm>
          <a:custGeom>
            <a:avLst/>
            <a:gdLst>
              <a:gd name="T0" fmla="*/ 108 w 128"/>
              <a:gd name="T1" fmla="*/ 26 h 88"/>
              <a:gd name="T2" fmla="*/ 75 w 128"/>
              <a:gd name="T3" fmla="*/ 0 h 88"/>
              <a:gd name="T4" fmla="*/ 46 w 128"/>
              <a:gd name="T5" fmla="*/ 15 h 88"/>
              <a:gd name="T6" fmla="*/ 34 w 128"/>
              <a:gd name="T7" fmla="*/ 11 h 88"/>
              <a:gd name="T8" fmla="*/ 15 w 128"/>
              <a:gd name="T9" fmla="*/ 30 h 88"/>
              <a:gd name="T10" fmla="*/ 16 w 128"/>
              <a:gd name="T11" fmla="*/ 35 h 88"/>
              <a:gd name="T12" fmla="*/ 0 w 128"/>
              <a:gd name="T13" fmla="*/ 61 h 88"/>
              <a:gd name="T14" fmla="*/ 27 w 128"/>
              <a:gd name="T15" fmla="*/ 88 h 88"/>
              <a:gd name="T16" fmla="*/ 96 w 128"/>
              <a:gd name="T17" fmla="*/ 88 h 88"/>
              <a:gd name="T18" fmla="*/ 128 w 128"/>
              <a:gd name="T19" fmla="*/ 56 h 88"/>
              <a:gd name="T20" fmla="*/ 108 w 128"/>
              <a:gd name="T21" fmla="*/ 26 h 88"/>
              <a:gd name="T22" fmla="*/ 44 w 128"/>
              <a:gd name="T23" fmla="*/ 50 h 88"/>
              <a:gd name="T24" fmla="*/ 66 w 128"/>
              <a:gd name="T25" fmla="*/ 28 h 88"/>
              <a:gd name="T26" fmla="*/ 80 w 128"/>
              <a:gd name="T27" fmla="*/ 32 h 88"/>
              <a:gd name="T28" fmla="*/ 84 w 128"/>
              <a:gd name="T29" fmla="*/ 28 h 88"/>
              <a:gd name="T30" fmla="*/ 84 w 128"/>
              <a:gd name="T31" fmla="*/ 42 h 88"/>
              <a:gd name="T32" fmla="*/ 70 w 128"/>
              <a:gd name="T33" fmla="*/ 42 h 88"/>
              <a:gd name="T34" fmla="*/ 75 w 128"/>
              <a:gd name="T35" fmla="*/ 37 h 88"/>
              <a:gd name="T36" fmla="*/ 72 w 128"/>
              <a:gd name="T37" fmla="*/ 36 h 88"/>
              <a:gd name="T38" fmla="*/ 66 w 128"/>
              <a:gd name="T39" fmla="*/ 35 h 88"/>
              <a:gd name="T40" fmla="*/ 60 w 128"/>
              <a:gd name="T41" fmla="*/ 36 h 88"/>
              <a:gd name="T42" fmla="*/ 55 w 128"/>
              <a:gd name="T43" fmla="*/ 39 h 88"/>
              <a:gd name="T44" fmla="*/ 52 w 128"/>
              <a:gd name="T45" fmla="*/ 44 h 88"/>
              <a:gd name="T46" fmla="*/ 51 w 128"/>
              <a:gd name="T47" fmla="*/ 50 h 88"/>
              <a:gd name="T48" fmla="*/ 51 w 128"/>
              <a:gd name="T49" fmla="*/ 54 h 88"/>
              <a:gd name="T50" fmla="*/ 44 w 128"/>
              <a:gd name="T51" fmla="*/ 54 h 88"/>
              <a:gd name="T52" fmla="*/ 44 w 128"/>
              <a:gd name="T53" fmla="*/ 50 h 88"/>
              <a:gd name="T54" fmla="*/ 66 w 128"/>
              <a:gd name="T55" fmla="*/ 73 h 88"/>
              <a:gd name="T56" fmla="*/ 53 w 128"/>
              <a:gd name="T57" fmla="*/ 68 h 88"/>
              <a:gd name="T58" fmla="*/ 49 w 128"/>
              <a:gd name="T59" fmla="*/ 73 h 88"/>
              <a:gd name="T60" fmla="*/ 49 w 128"/>
              <a:gd name="T61" fmla="*/ 59 h 88"/>
              <a:gd name="T62" fmla="*/ 62 w 128"/>
              <a:gd name="T63" fmla="*/ 59 h 88"/>
              <a:gd name="T64" fmla="*/ 58 w 128"/>
              <a:gd name="T65" fmla="*/ 64 h 88"/>
              <a:gd name="T66" fmla="*/ 60 w 128"/>
              <a:gd name="T67" fmla="*/ 65 h 88"/>
              <a:gd name="T68" fmla="*/ 66 w 128"/>
              <a:gd name="T69" fmla="*/ 66 h 88"/>
              <a:gd name="T70" fmla="*/ 72 w 128"/>
              <a:gd name="T71" fmla="*/ 65 h 88"/>
              <a:gd name="T72" fmla="*/ 77 w 128"/>
              <a:gd name="T73" fmla="*/ 61 h 88"/>
              <a:gd name="T74" fmla="*/ 81 w 128"/>
              <a:gd name="T75" fmla="*/ 57 h 88"/>
              <a:gd name="T76" fmla="*/ 82 w 128"/>
              <a:gd name="T77" fmla="*/ 50 h 88"/>
              <a:gd name="T78" fmla="*/ 81 w 128"/>
              <a:gd name="T79" fmla="*/ 47 h 88"/>
              <a:gd name="T80" fmla="*/ 89 w 128"/>
              <a:gd name="T81" fmla="*/ 47 h 88"/>
              <a:gd name="T82" fmla="*/ 89 w 128"/>
              <a:gd name="T83" fmla="*/ 50 h 88"/>
              <a:gd name="T84" fmla="*/ 66 w 128"/>
              <a:gd name="T85"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88">
                <a:moveTo>
                  <a:pt x="108" y="26"/>
                </a:moveTo>
                <a:cubicBezTo>
                  <a:pt x="104" y="11"/>
                  <a:pt x="91" y="0"/>
                  <a:pt x="75" y="0"/>
                </a:cubicBezTo>
                <a:cubicBezTo>
                  <a:pt x="63" y="0"/>
                  <a:pt x="52" y="6"/>
                  <a:pt x="46" y="15"/>
                </a:cubicBezTo>
                <a:cubicBezTo>
                  <a:pt x="43" y="13"/>
                  <a:pt x="38" y="11"/>
                  <a:pt x="34" y="11"/>
                </a:cubicBezTo>
                <a:cubicBezTo>
                  <a:pt x="24" y="11"/>
                  <a:pt x="15" y="20"/>
                  <a:pt x="15" y="30"/>
                </a:cubicBezTo>
                <a:cubicBezTo>
                  <a:pt x="15" y="32"/>
                  <a:pt x="16" y="34"/>
                  <a:pt x="16" y="35"/>
                </a:cubicBezTo>
                <a:cubicBezTo>
                  <a:pt x="7" y="40"/>
                  <a:pt x="0" y="49"/>
                  <a:pt x="0" y="61"/>
                </a:cubicBezTo>
                <a:cubicBezTo>
                  <a:pt x="0" y="76"/>
                  <a:pt x="12" y="88"/>
                  <a:pt x="27" y="88"/>
                </a:cubicBezTo>
                <a:cubicBezTo>
                  <a:pt x="96" y="88"/>
                  <a:pt x="96" y="88"/>
                  <a:pt x="96" y="88"/>
                </a:cubicBezTo>
                <a:cubicBezTo>
                  <a:pt x="114" y="88"/>
                  <a:pt x="128" y="74"/>
                  <a:pt x="128" y="56"/>
                </a:cubicBezTo>
                <a:cubicBezTo>
                  <a:pt x="128" y="42"/>
                  <a:pt x="120" y="31"/>
                  <a:pt x="108" y="26"/>
                </a:cubicBezTo>
                <a:close/>
                <a:moveTo>
                  <a:pt x="44" y="50"/>
                </a:moveTo>
                <a:cubicBezTo>
                  <a:pt x="44" y="38"/>
                  <a:pt x="54" y="28"/>
                  <a:pt x="66" y="28"/>
                </a:cubicBezTo>
                <a:cubicBezTo>
                  <a:pt x="71" y="28"/>
                  <a:pt x="76" y="30"/>
                  <a:pt x="80" y="32"/>
                </a:cubicBezTo>
                <a:cubicBezTo>
                  <a:pt x="84" y="28"/>
                  <a:pt x="84" y="28"/>
                  <a:pt x="84" y="28"/>
                </a:cubicBezTo>
                <a:cubicBezTo>
                  <a:pt x="84" y="42"/>
                  <a:pt x="84" y="42"/>
                  <a:pt x="84" y="42"/>
                </a:cubicBezTo>
                <a:cubicBezTo>
                  <a:pt x="70" y="42"/>
                  <a:pt x="70" y="42"/>
                  <a:pt x="70" y="42"/>
                </a:cubicBezTo>
                <a:cubicBezTo>
                  <a:pt x="75" y="37"/>
                  <a:pt x="75" y="37"/>
                  <a:pt x="75" y="37"/>
                </a:cubicBezTo>
                <a:cubicBezTo>
                  <a:pt x="74" y="37"/>
                  <a:pt x="73" y="36"/>
                  <a:pt x="72" y="36"/>
                </a:cubicBezTo>
                <a:cubicBezTo>
                  <a:pt x="70" y="35"/>
                  <a:pt x="68" y="35"/>
                  <a:pt x="66" y="35"/>
                </a:cubicBezTo>
                <a:cubicBezTo>
                  <a:pt x="64" y="35"/>
                  <a:pt x="62" y="35"/>
                  <a:pt x="60" y="36"/>
                </a:cubicBezTo>
                <a:cubicBezTo>
                  <a:pt x="58" y="37"/>
                  <a:pt x="57" y="38"/>
                  <a:pt x="55" y="39"/>
                </a:cubicBezTo>
                <a:cubicBezTo>
                  <a:pt x="54" y="41"/>
                  <a:pt x="53" y="43"/>
                  <a:pt x="52" y="44"/>
                </a:cubicBezTo>
                <a:cubicBezTo>
                  <a:pt x="51" y="46"/>
                  <a:pt x="51" y="48"/>
                  <a:pt x="51" y="50"/>
                </a:cubicBezTo>
                <a:cubicBezTo>
                  <a:pt x="51" y="52"/>
                  <a:pt x="51" y="53"/>
                  <a:pt x="51" y="54"/>
                </a:cubicBezTo>
                <a:cubicBezTo>
                  <a:pt x="44" y="54"/>
                  <a:pt x="44" y="54"/>
                  <a:pt x="44" y="54"/>
                </a:cubicBezTo>
                <a:cubicBezTo>
                  <a:pt x="44" y="53"/>
                  <a:pt x="44" y="52"/>
                  <a:pt x="44" y="50"/>
                </a:cubicBezTo>
                <a:close/>
                <a:moveTo>
                  <a:pt x="66" y="73"/>
                </a:moveTo>
                <a:cubicBezTo>
                  <a:pt x="61" y="73"/>
                  <a:pt x="57" y="71"/>
                  <a:pt x="53" y="68"/>
                </a:cubicBezTo>
                <a:cubicBezTo>
                  <a:pt x="49" y="73"/>
                  <a:pt x="49" y="73"/>
                  <a:pt x="49" y="73"/>
                </a:cubicBezTo>
                <a:cubicBezTo>
                  <a:pt x="49" y="59"/>
                  <a:pt x="49" y="59"/>
                  <a:pt x="49" y="59"/>
                </a:cubicBezTo>
                <a:cubicBezTo>
                  <a:pt x="62" y="59"/>
                  <a:pt x="62" y="59"/>
                  <a:pt x="62" y="59"/>
                </a:cubicBezTo>
                <a:cubicBezTo>
                  <a:pt x="58" y="64"/>
                  <a:pt x="58" y="64"/>
                  <a:pt x="58" y="64"/>
                </a:cubicBezTo>
                <a:cubicBezTo>
                  <a:pt x="59" y="64"/>
                  <a:pt x="59" y="64"/>
                  <a:pt x="60" y="65"/>
                </a:cubicBezTo>
                <a:cubicBezTo>
                  <a:pt x="62" y="66"/>
                  <a:pt x="64" y="66"/>
                  <a:pt x="66" y="66"/>
                </a:cubicBezTo>
                <a:cubicBezTo>
                  <a:pt x="68" y="66"/>
                  <a:pt x="70" y="66"/>
                  <a:pt x="72" y="65"/>
                </a:cubicBezTo>
                <a:cubicBezTo>
                  <a:pt x="74" y="64"/>
                  <a:pt x="76" y="63"/>
                  <a:pt x="77" y="61"/>
                </a:cubicBezTo>
                <a:cubicBezTo>
                  <a:pt x="79" y="60"/>
                  <a:pt x="80" y="58"/>
                  <a:pt x="81" y="57"/>
                </a:cubicBezTo>
                <a:cubicBezTo>
                  <a:pt x="82" y="55"/>
                  <a:pt x="82" y="53"/>
                  <a:pt x="82" y="50"/>
                </a:cubicBezTo>
                <a:cubicBezTo>
                  <a:pt x="82" y="49"/>
                  <a:pt x="82" y="48"/>
                  <a:pt x="81" y="47"/>
                </a:cubicBezTo>
                <a:cubicBezTo>
                  <a:pt x="89" y="47"/>
                  <a:pt x="89" y="47"/>
                  <a:pt x="89" y="47"/>
                </a:cubicBezTo>
                <a:cubicBezTo>
                  <a:pt x="89" y="48"/>
                  <a:pt x="89" y="49"/>
                  <a:pt x="89" y="50"/>
                </a:cubicBezTo>
                <a:cubicBezTo>
                  <a:pt x="89" y="63"/>
                  <a:pt x="79" y="73"/>
                  <a:pt x="66" y="7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6"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7"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8"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9"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0"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1"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2"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3"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4"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5"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6"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0"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1"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2"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3"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4"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5"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6"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7"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8"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0"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4"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5"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6"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7"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8"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9"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0"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1"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2"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3"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4"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5"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6"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7"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8"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9"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1"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2"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3"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4" name="文本框 27"/>
          <p:cNvSpPr txBox="1"/>
          <p:nvPr/>
        </p:nvSpPr>
        <p:spPr>
          <a:xfrm>
            <a:off x="6630203" y="234392"/>
            <a:ext cx="1101584" cy="300082"/>
          </a:xfrm>
          <a:prstGeom prst="rect">
            <a:avLst/>
          </a:prstGeom>
          <a:noFill/>
        </p:spPr>
        <p:txBody>
          <a:bodyPr wrap="none" rtlCol="0">
            <a:spAutoFit/>
          </a:bodyPr>
          <a:lstStyle/>
          <a:p>
            <a:r>
              <a:rPr lang="zh-CN" altLang="en-US" sz="1350" dirty="0">
                <a:solidFill>
                  <a:prstClr val="white"/>
                </a:solidFill>
              </a:rPr>
              <a:t>第三章 分类</a:t>
            </a:r>
            <a:endParaRPr lang="zh-CN" altLang="en-US" sz="1350" dirty="0">
              <a:solidFill>
                <a:prstClr val="white"/>
              </a:solidFill>
            </a:endParaRPr>
          </a:p>
        </p:txBody>
      </p:sp>
      <p:sp>
        <p:nvSpPr>
          <p:cNvPr id="7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6"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8"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9"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0"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矩形 10"/>
          <p:cNvSpPr/>
          <p:nvPr/>
        </p:nvSpPr>
        <p:spPr>
          <a:xfrm>
            <a:off x="-4558" y="6123213"/>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997136"/>
            <a:ext cx="7084431" cy="1791128"/>
            <a:chOff x="-1" y="2037922"/>
            <a:chExt cx="12192763" cy="1791128"/>
          </a:xfrm>
        </p:grpSpPr>
        <p:sp>
          <p:nvSpPr>
            <p:cNvPr id="3" name="矩形 2"/>
            <p:cNvSpPr/>
            <p:nvPr/>
          </p:nvSpPr>
          <p:spPr>
            <a:xfrm>
              <a:off x="762" y="2038350"/>
              <a:ext cx="12192000" cy="17907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762" y="2037922"/>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 y="3752264"/>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 name="图片 5"/>
          <p:cNvPicPr>
            <a:picLocks noChangeAspect="1"/>
          </p:cNvPicPr>
          <p:nvPr/>
        </p:nvPicPr>
        <p:blipFill rotWithShape="1">
          <a:blip r:embed="rId1">
            <a:extLst>
              <a:ext uri="{28A0092B-C50C-407E-A947-70E740481C1C}">
                <a14:useLocalDpi xmlns:a14="http://schemas.microsoft.com/office/drawing/2010/main" val="0"/>
              </a:ext>
            </a:extLst>
          </a:blip>
          <a:srcRect r="75391"/>
          <a:stretch>
            <a:fillRect/>
          </a:stretch>
        </p:blipFill>
        <p:spPr>
          <a:xfrm flipH="1">
            <a:off x="6143625" y="0"/>
            <a:ext cx="3000375" cy="6858000"/>
          </a:xfrm>
          <a:prstGeom prst="rect">
            <a:avLst/>
          </a:prstGeom>
        </p:spPr>
      </p:pic>
      <p:sp>
        <p:nvSpPr>
          <p:cNvPr id="7" name="文本框 5"/>
          <p:cNvSpPr txBox="1"/>
          <p:nvPr/>
        </p:nvSpPr>
        <p:spPr>
          <a:xfrm>
            <a:off x="1371600" y="2328817"/>
            <a:ext cx="4185761" cy="1200329"/>
          </a:xfrm>
          <a:prstGeom prst="rect">
            <a:avLst/>
          </a:prstGeom>
          <a:noFill/>
        </p:spPr>
        <p:txBody>
          <a:bodyPr wrap="none" rtlCol="0">
            <a:spAutoFit/>
          </a:bodyPr>
          <a:lstStyle/>
          <a:p>
            <a:r>
              <a:rPr lang="zh-CN" altLang="en-US" sz="7200" spc="600" dirty="0">
                <a:solidFill>
                  <a:schemeClr val="bg1"/>
                </a:solidFill>
              </a:rPr>
              <a:t>感谢聆听</a:t>
            </a:r>
            <a:endParaRPr lang="zh-CN" altLang="en-US" sz="7200" spc="6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669360"/>
            <a:ext cx="9144000" cy="18864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 name="矩形 3"/>
          <p:cNvSpPr/>
          <p:nvPr/>
        </p:nvSpPr>
        <p:spPr>
          <a:xfrm>
            <a:off x="607500" y="1343395"/>
            <a:ext cx="7915326" cy="1014730"/>
          </a:xfrm>
          <a:prstGeom prst="rect">
            <a:avLst/>
          </a:prstGeom>
        </p:spPr>
        <p:txBody>
          <a:bodyPr wrap="square">
            <a:spAutoFit/>
          </a:bodyPr>
          <a:lstStyle/>
          <a:p>
            <a:pPr marL="342900" indent="-342900">
              <a:buFont typeface="Arial" panose="020B0604020202020204" pitchFamily="34" charset="0"/>
              <a:buChar char="•"/>
            </a:pPr>
            <a:r>
              <a:rPr lang="zh-CN" altLang="zh-CN" sz="2000" dirty="0"/>
              <a:t>分类器的性能和所选择的训练集和测试集有着直接关系</a:t>
            </a:r>
            <a:endParaRPr lang="zh-CN" altLang="zh-CN" sz="2000" dirty="0"/>
          </a:p>
          <a:p>
            <a:pPr marL="342900" indent="-342900">
              <a:buFont typeface="Arial" panose="020B0604020202020204" pitchFamily="34" charset="0"/>
              <a:buChar char="•"/>
            </a:pPr>
            <a:endParaRPr lang="zh-CN" altLang="zh-CN" sz="2000" b="1" dirty="0"/>
          </a:p>
          <a:p>
            <a:pPr marL="342900" indent="-342900">
              <a:buFont typeface="Arial" panose="020B0604020202020204" pitchFamily="34" charset="0"/>
              <a:buChar char="•"/>
            </a:pPr>
            <a:r>
              <a:rPr lang="zh-CN" altLang="zh-CN" sz="2000" b="1" dirty="0"/>
              <a:t>保持法</a:t>
            </a:r>
            <a:r>
              <a:rPr lang="zh-CN" altLang="zh-CN" sz="2000" dirty="0"/>
              <a:t>和</a:t>
            </a:r>
            <a:r>
              <a:rPr lang="zh-CN" altLang="zh-CN" sz="2000" b="1" dirty="0"/>
              <a:t>交叉验证</a:t>
            </a:r>
            <a:r>
              <a:rPr lang="zh-CN" altLang="zh-CN" sz="2000" dirty="0"/>
              <a:t>是常用的评估分类方法准确率的技术</a:t>
            </a:r>
            <a:endParaRPr lang="zh-CN" altLang="zh-CN" sz="2000" dirty="0"/>
          </a:p>
        </p:txBody>
      </p:sp>
      <p:sp>
        <p:nvSpPr>
          <p:cNvPr id="5" name="矩形 4"/>
          <p:cNvSpPr/>
          <p:nvPr/>
        </p:nvSpPr>
        <p:spPr>
          <a:xfrm>
            <a:off x="259814" y="874479"/>
            <a:ext cx="3078087" cy="369332"/>
          </a:xfrm>
          <a:prstGeom prst="rect">
            <a:avLst/>
          </a:prstGeom>
        </p:spPr>
        <p:txBody>
          <a:bodyPr wrap="none">
            <a:spAutoFit/>
          </a:bodyPr>
          <a:lstStyle/>
          <a:p>
            <a:r>
              <a:rPr lang="en-US" altLang="zh-CN" dirty="0"/>
              <a:t>3.1.3 </a:t>
            </a:r>
            <a:r>
              <a:rPr lang="zh-CN" altLang="zh-CN" dirty="0"/>
              <a:t>分类器性能的评估方法</a:t>
            </a:r>
            <a:endParaRPr lang="zh-CN" altLang="zh-CN" dirty="0"/>
          </a:p>
        </p:txBody>
      </p:sp>
      <p:pic>
        <p:nvPicPr>
          <p:cNvPr id="6" name="27 Imagen"/>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8"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ES" sz="1200" b="1" dirty="0">
                <a:solidFill>
                  <a:schemeClr val="bg1">
                    <a:lumMod val="50000"/>
                  </a:schemeClr>
                </a:solidFill>
                <a:latin typeface="+mn-lt"/>
              </a:rPr>
              <a:t>56</a:t>
            </a:r>
            <a:endParaRPr lang="en-US" altLang="es-ES" sz="1200" b="1" dirty="0">
              <a:solidFill>
                <a:schemeClr val="bg1">
                  <a:lumMod val="50000"/>
                </a:schemeClr>
              </a:solidFill>
              <a:latin typeface="+mn-lt"/>
            </a:endParaRPr>
          </a:p>
        </p:txBody>
      </p:sp>
      <p:pic>
        <p:nvPicPr>
          <p:cNvPr id="9" name="Imagen 27">
            <a:hlinkClick r:id="" action="ppaction://hlinkshowjump?jump=next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Imagen 28">
            <a:hlinkClick r:id="" action="ppaction://hlinkshowjump?jump=previous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fld>
            <a:endParaRPr lang="zh-CN" altLang="en-US" dirty="0"/>
          </a:p>
        </p:txBody>
      </p:sp>
      <p:grpSp>
        <p:nvGrpSpPr>
          <p:cNvPr id="12" name="组合 11"/>
          <p:cNvGrpSpPr/>
          <p:nvPr/>
        </p:nvGrpSpPr>
        <p:grpSpPr>
          <a:xfrm>
            <a:off x="-3387" y="-2439"/>
            <a:ext cx="9149172" cy="716845"/>
            <a:chOff x="-3387" y="190175"/>
            <a:chExt cx="9149172" cy="524649"/>
          </a:xfrm>
        </p:grpSpPr>
        <p:sp>
          <p:nvSpPr>
            <p:cNvPr id="13" name="任意多边形 12"/>
            <p:cNvSpPr/>
            <p:nvPr/>
          </p:nvSpPr>
          <p:spPr>
            <a:xfrm>
              <a:off x="6231369" y="214741"/>
              <a:ext cx="2914416" cy="499443"/>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 name="任意多边形 13"/>
            <p:cNvSpPr/>
            <p:nvPr/>
          </p:nvSpPr>
          <p:spPr>
            <a:xfrm>
              <a:off x="1" y="190175"/>
              <a:ext cx="9143999" cy="506058"/>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5" name="任意多边形 14"/>
            <p:cNvSpPr/>
            <p:nvPr/>
          </p:nvSpPr>
          <p:spPr>
            <a:xfrm>
              <a:off x="-3387" y="190815"/>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16" name="文本框 6"/>
          <p:cNvSpPr txBox="1"/>
          <p:nvPr/>
        </p:nvSpPr>
        <p:spPr>
          <a:xfrm>
            <a:off x="607500" y="177284"/>
            <a:ext cx="1798569" cy="323165"/>
          </a:xfrm>
          <a:prstGeom prst="rect">
            <a:avLst/>
          </a:prstGeom>
          <a:noFill/>
        </p:spPr>
        <p:txBody>
          <a:bodyPr wrap="none" lIns="0" tIns="0" rIns="0" bIns="0" rtlCol="0">
            <a:spAutoFit/>
          </a:bodyPr>
          <a:lstStyle/>
          <a:p>
            <a:r>
              <a:rPr lang="en-US" altLang="zh-CN" sz="2100" b="1" spc="225" dirty="0">
                <a:solidFill>
                  <a:prstClr val="white"/>
                </a:solidFill>
              </a:rPr>
              <a:t>3.1 </a:t>
            </a:r>
            <a:r>
              <a:rPr lang="zh-CN" altLang="en-US" sz="2100" b="1" spc="225" dirty="0">
                <a:solidFill>
                  <a:prstClr val="white"/>
                </a:solidFill>
              </a:rPr>
              <a:t>基本概念</a:t>
            </a:r>
            <a:endParaRPr lang="zh-CN" altLang="en-US" sz="2100" b="1" spc="225" dirty="0">
              <a:solidFill>
                <a:prstClr val="white"/>
              </a:solidFill>
            </a:endParaRPr>
          </a:p>
        </p:txBody>
      </p:sp>
      <p:sp>
        <p:nvSpPr>
          <p:cNvPr id="17" name="Freeform 142"/>
          <p:cNvSpPr>
            <a:spLocks noEditPoints="1"/>
          </p:cNvSpPr>
          <p:nvPr/>
        </p:nvSpPr>
        <p:spPr bwMode="auto">
          <a:xfrm>
            <a:off x="126487" y="216716"/>
            <a:ext cx="382471" cy="244300"/>
          </a:xfrm>
          <a:custGeom>
            <a:avLst/>
            <a:gdLst>
              <a:gd name="T0" fmla="*/ 108 w 128"/>
              <a:gd name="T1" fmla="*/ 26 h 88"/>
              <a:gd name="T2" fmla="*/ 75 w 128"/>
              <a:gd name="T3" fmla="*/ 0 h 88"/>
              <a:gd name="T4" fmla="*/ 46 w 128"/>
              <a:gd name="T5" fmla="*/ 15 h 88"/>
              <a:gd name="T6" fmla="*/ 34 w 128"/>
              <a:gd name="T7" fmla="*/ 11 h 88"/>
              <a:gd name="T8" fmla="*/ 15 w 128"/>
              <a:gd name="T9" fmla="*/ 30 h 88"/>
              <a:gd name="T10" fmla="*/ 16 w 128"/>
              <a:gd name="T11" fmla="*/ 35 h 88"/>
              <a:gd name="T12" fmla="*/ 0 w 128"/>
              <a:gd name="T13" fmla="*/ 61 h 88"/>
              <a:gd name="T14" fmla="*/ 27 w 128"/>
              <a:gd name="T15" fmla="*/ 88 h 88"/>
              <a:gd name="T16" fmla="*/ 96 w 128"/>
              <a:gd name="T17" fmla="*/ 88 h 88"/>
              <a:gd name="T18" fmla="*/ 128 w 128"/>
              <a:gd name="T19" fmla="*/ 56 h 88"/>
              <a:gd name="T20" fmla="*/ 108 w 128"/>
              <a:gd name="T21" fmla="*/ 26 h 88"/>
              <a:gd name="T22" fmla="*/ 44 w 128"/>
              <a:gd name="T23" fmla="*/ 50 h 88"/>
              <a:gd name="T24" fmla="*/ 66 w 128"/>
              <a:gd name="T25" fmla="*/ 28 h 88"/>
              <a:gd name="T26" fmla="*/ 80 w 128"/>
              <a:gd name="T27" fmla="*/ 32 h 88"/>
              <a:gd name="T28" fmla="*/ 84 w 128"/>
              <a:gd name="T29" fmla="*/ 28 h 88"/>
              <a:gd name="T30" fmla="*/ 84 w 128"/>
              <a:gd name="T31" fmla="*/ 42 h 88"/>
              <a:gd name="T32" fmla="*/ 70 w 128"/>
              <a:gd name="T33" fmla="*/ 42 h 88"/>
              <a:gd name="T34" fmla="*/ 75 w 128"/>
              <a:gd name="T35" fmla="*/ 37 h 88"/>
              <a:gd name="T36" fmla="*/ 72 w 128"/>
              <a:gd name="T37" fmla="*/ 36 h 88"/>
              <a:gd name="T38" fmla="*/ 66 w 128"/>
              <a:gd name="T39" fmla="*/ 35 h 88"/>
              <a:gd name="T40" fmla="*/ 60 w 128"/>
              <a:gd name="T41" fmla="*/ 36 h 88"/>
              <a:gd name="T42" fmla="*/ 55 w 128"/>
              <a:gd name="T43" fmla="*/ 39 h 88"/>
              <a:gd name="T44" fmla="*/ 52 w 128"/>
              <a:gd name="T45" fmla="*/ 44 h 88"/>
              <a:gd name="T46" fmla="*/ 51 w 128"/>
              <a:gd name="T47" fmla="*/ 50 h 88"/>
              <a:gd name="T48" fmla="*/ 51 w 128"/>
              <a:gd name="T49" fmla="*/ 54 h 88"/>
              <a:gd name="T50" fmla="*/ 44 w 128"/>
              <a:gd name="T51" fmla="*/ 54 h 88"/>
              <a:gd name="T52" fmla="*/ 44 w 128"/>
              <a:gd name="T53" fmla="*/ 50 h 88"/>
              <a:gd name="T54" fmla="*/ 66 w 128"/>
              <a:gd name="T55" fmla="*/ 73 h 88"/>
              <a:gd name="T56" fmla="*/ 53 w 128"/>
              <a:gd name="T57" fmla="*/ 68 h 88"/>
              <a:gd name="T58" fmla="*/ 49 w 128"/>
              <a:gd name="T59" fmla="*/ 73 h 88"/>
              <a:gd name="T60" fmla="*/ 49 w 128"/>
              <a:gd name="T61" fmla="*/ 59 h 88"/>
              <a:gd name="T62" fmla="*/ 62 w 128"/>
              <a:gd name="T63" fmla="*/ 59 h 88"/>
              <a:gd name="T64" fmla="*/ 58 w 128"/>
              <a:gd name="T65" fmla="*/ 64 h 88"/>
              <a:gd name="T66" fmla="*/ 60 w 128"/>
              <a:gd name="T67" fmla="*/ 65 h 88"/>
              <a:gd name="T68" fmla="*/ 66 w 128"/>
              <a:gd name="T69" fmla="*/ 66 h 88"/>
              <a:gd name="T70" fmla="*/ 72 w 128"/>
              <a:gd name="T71" fmla="*/ 65 h 88"/>
              <a:gd name="T72" fmla="*/ 77 w 128"/>
              <a:gd name="T73" fmla="*/ 61 h 88"/>
              <a:gd name="T74" fmla="*/ 81 w 128"/>
              <a:gd name="T75" fmla="*/ 57 h 88"/>
              <a:gd name="T76" fmla="*/ 82 w 128"/>
              <a:gd name="T77" fmla="*/ 50 h 88"/>
              <a:gd name="T78" fmla="*/ 81 w 128"/>
              <a:gd name="T79" fmla="*/ 47 h 88"/>
              <a:gd name="T80" fmla="*/ 89 w 128"/>
              <a:gd name="T81" fmla="*/ 47 h 88"/>
              <a:gd name="T82" fmla="*/ 89 w 128"/>
              <a:gd name="T83" fmla="*/ 50 h 88"/>
              <a:gd name="T84" fmla="*/ 66 w 128"/>
              <a:gd name="T85"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88">
                <a:moveTo>
                  <a:pt x="108" y="26"/>
                </a:moveTo>
                <a:cubicBezTo>
                  <a:pt x="104" y="11"/>
                  <a:pt x="91" y="0"/>
                  <a:pt x="75" y="0"/>
                </a:cubicBezTo>
                <a:cubicBezTo>
                  <a:pt x="63" y="0"/>
                  <a:pt x="52" y="6"/>
                  <a:pt x="46" y="15"/>
                </a:cubicBezTo>
                <a:cubicBezTo>
                  <a:pt x="43" y="13"/>
                  <a:pt x="38" y="11"/>
                  <a:pt x="34" y="11"/>
                </a:cubicBezTo>
                <a:cubicBezTo>
                  <a:pt x="24" y="11"/>
                  <a:pt x="15" y="20"/>
                  <a:pt x="15" y="30"/>
                </a:cubicBezTo>
                <a:cubicBezTo>
                  <a:pt x="15" y="32"/>
                  <a:pt x="16" y="34"/>
                  <a:pt x="16" y="35"/>
                </a:cubicBezTo>
                <a:cubicBezTo>
                  <a:pt x="7" y="40"/>
                  <a:pt x="0" y="49"/>
                  <a:pt x="0" y="61"/>
                </a:cubicBezTo>
                <a:cubicBezTo>
                  <a:pt x="0" y="76"/>
                  <a:pt x="12" y="88"/>
                  <a:pt x="27" y="88"/>
                </a:cubicBezTo>
                <a:cubicBezTo>
                  <a:pt x="96" y="88"/>
                  <a:pt x="96" y="88"/>
                  <a:pt x="96" y="88"/>
                </a:cubicBezTo>
                <a:cubicBezTo>
                  <a:pt x="114" y="88"/>
                  <a:pt x="128" y="74"/>
                  <a:pt x="128" y="56"/>
                </a:cubicBezTo>
                <a:cubicBezTo>
                  <a:pt x="128" y="42"/>
                  <a:pt x="120" y="31"/>
                  <a:pt x="108" y="26"/>
                </a:cubicBezTo>
                <a:close/>
                <a:moveTo>
                  <a:pt x="44" y="50"/>
                </a:moveTo>
                <a:cubicBezTo>
                  <a:pt x="44" y="38"/>
                  <a:pt x="54" y="28"/>
                  <a:pt x="66" y="28"/>
                </a:cubicBezTo>
                <a:cubicBezTo>
                  <a:pt x="71" y="28"/>
                  <a:pt x="76" y="30"/>
                  <a:pt x="80" y="32"/>
                </a:cubicBezTo>
                <a:cubicBezTo>
                  <a:pt x="84" y="28"/>
                  <a:pt x="84" y="28"/>
                  <a:pt x="84" y="28"/>
                </a:cubicBezTo>
                <a:cubicBezTo>
                  <a:pt x="84" y="42"/>
                  <a:pt x="84" y="42"/>
                  <a:pt x="84" y="42"/>
                </a:cubicBezTo>
                <a:cubicBezTo>
                  <a:pt x="70" y="42"/>
                  <a:pt x="70" y="42"/>
                  <a:pt x="70" y="42"/>
                </a:cubicBezTo>
                <a:cubicBezTo>
                  <a:pt x="75" y="37"/>
                  <a:pt x="75" y="37"/>
                  <a:pt x="75" y="37"/>
                </a:cubicBezTo>
                <a:cubicBezTo>
                  <a:pt x="74" y="37"/>
                  <a:pt x="73" y="36"/>
                  <a:pt x="72" y="36"/>
                </a:cubicBezTo>
                <a:cubicBezTo>
                  <a:pt x="70" y="35"/>
                  <a:pt x="68" y="35"/>
                  <a:pt x="66" y="35"/>
                </a:cubicBezTo>
                <a:cubicBezTo>
                  <a:pt x="64" y="35"/>
                  <a:pt x="62" y="35"/>
                  <a:pt x="60" y="36"/>
                </a:cubicBezTo>
                <a:cubicBezTo>
                  <a:pt x="58" y="37"/>
                  <a:pt x="57" y="38"/>
                  <a:pt x="55" y="39"/>
                </a:cubicBezTo>
                <a:cubicBezTo>
                  <a:pt x="54" y="41"/>
                  <a:pt x="53" y="43"/>
                  <a:pt x="52" y="44"/>
                </a:cubicBezTo>
                <a:cubicBezTo>
                  <a:pt x="51" y="46"/>
                  <a:pt x="51" y="48"/>
                  <a:pt x="51" y="50"/>
                </a:cubicBezTo>
                <a:cubicBezTo>
                  <a:pt x="51" y="52"/>
                  <a:pt x="51" y="53"/>
                  <a:pt x="51" y="54"/>
                </a:cubicBezTo>
                <a:cubicBezTo>
                  <a:pt x="44" y="54"/>
                  <a:pt x="44" y="54"/>
                  <a:pt x="44" y="54"/>
                </a:cubicBezTo>
                <a:cubicBezTo>
                  <a:pt x="44" y="53"/>
                  <a:pt x="44" y="52"/>
                  <a:pt x="44" y="50"/>
                </a:cubicBezTo>
                <a:close/>
                <a:moveTo>
                  <a:pt x="66" y="73"/>
                </a:moveTo>
                <a:cubicBezTo>
                  <a:pt x="61" y="73"/>
                  <a:pt x="57" y="71"/>
                  <a:pt x="53" y="68"/>
                </a:cubicBezTo>
                <a:cubicBezTo>
                  <a:pt x="49" y="73"/>
                  <a:pt x="49" y="73"/>
                  <a:pt x="49" y="73"/>
                </a:cubicBezTo>
                <a:cubicBezTo>
                  <a:pt x="49" y="59"/>
                  <a:pt x="49" y="59"/>
                  <a:pt x="49" y="59"/>
                </a:cubicBezTo>
                <a:cubicBezTo>
                  <a:pt x="62" y="59"/>
                  <a:pt x="62" y="59"/>
                  <a:pt x="62" y="59"/>
                </a:cubicBezTo>
                <a:cubicBezTo>
                  <a:pt x="58" y="64"/>
                  <a:pt x="58" y="64"/>
                  <a:pt x="58" y="64"/>
                </a:cubicBezTo>
                <a:cubicBezTo>
                  <a:pt x="59" y="64"/>
                  <a:pt x="59" y="64"/>
                  <a:pt x="60" y="65"/>
                </a:cubicBezTo>
                <a:cubicBezTo>
                  <a:pt x="62" y="66"/>
                  <a:pt x="64" y="66"/>
                  <a:pt x="66" y="66"/>
                </a:cubicBezTo>
                <a:cubicBezTo>
                  <a:pt x="68" y="66"/>
                  <a:pt x="70" y="66"/>
                  <a:pt x="72" y="65"/>
                </a:cubicBezTo>
                <a:cubicBezTo>
                  <a:pt x="74" y="64"/>
                  <a:pt x="76" y="63"/>
                  <a:pt x="77" y="61"/>
                </a:cubicBezTo>
                <a:cubicBezTo>
                  <a:pt x="79" y="60"/>
                  <a:pt x="80" y="58"/>
                  <a:pt x="81" y="57"/>
                </a:cubicBezTo>
                <a:cubicBezTo>
                  <a:pt x="82" y="55"/>
                  <a:pt x="82" y="53"/>
                  <a:pt x="82" y="50"/>
                </a:cubicBezTo>
                <a:cubicBezTo>
                  <a:pt x="82" y="49"/>
                  <a:pt x="82" y="48"/>
                  <a:pt x="81" y="47"/>
                </a:cubicBezTo>
                <a:cubicBezTo>
                  <a:pt x="89" y="47"/>
                  <a:pt x="89" y="47"/>
                  <a:pt x="89" y="47"/>
                </a:cubicBezTo>
                <a:cubicBezTo>
                  <a:pt x="89" y="48"/>
                  <a:pt x="89" y="49"/>
                  <a:pt x="89" y="50"/>
                </a:cubicBezTo>
                <a:cubicBezTo>
                  <a:pt x="89" y="63"/>
                  <a:pt x="79" y="73"/>
                  <a:pt x="66" y="7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9"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0"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1"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2"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3"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4"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5"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6"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7"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8"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9"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1"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3"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4"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5"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6"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7"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8"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9"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0"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1"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2"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3"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5"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6"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7"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8"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0"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1"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2"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3"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4"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5"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6"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7"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8"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9"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0"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1"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2"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5"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6"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7" name="文本框 27"/>
          <p:cNvSpPr txBox="1"/>
          <p:nvPr/>
        </p:nvSpPr>
        <p:spPr>
          <a:xfrm>
            <a:off x="6630203" y="234392"/>
            <a:ext cx="1101584" cy="300082"/>
          </a:xfrm>
          <a:prstGeom prst="rect">
            <a:avLst/>
          </a:prstGeom>
          <a:noFill/>
        </p:spPr>
        <p:txBody>
          <a:bodyPr wrap="none" rtlCol="0">
            <a:spAutoFit/>
          </a:bodyPr>
          <a:lstStyle/>
          <a:p>
            <a:r>
              <a:rPr lang="zh-CN" altLang="en-US" sz="1350" dirty="0">
                <a:solidFill>
                  <a:prstClr val="white"/>
                </a:solidFill>
              </a:rPr>
              <a:t>第三章 分类</a:t>
            </a:r>
            <a:endParaRPr lang="zh-CN" altLang="en-US" sz="1350" dirty="0">
              <a:solidFill>
                <a:prstClr val="white"/>
              </a:solidFill>
            </a:endParaRPr>
          </a:p>
        </p:txBody>
      </p:sp>
      <p:pic>
        <p:nvPicPr>
          <p:cNvPr id="25602" name="Picture 2" descr="https://timgsa.baidu.com/timg?image&amp;quality=80&amp;size=b9999_10000&amp;sec=1524029139733&amp;di=35df9da57d4615a945bd909003043526&amp;imgtype=0&amp;src=http%3A%2F%2Fimgsrc.baidu.com%2Fimgad%2Fpic%2Fitem%2F024f78f0f736afc306d1644db819ebc4b745123c.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21822" y="2485738"/>
            <a:ext cx="3606717" cy="3469217"/>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4558" y="6123213"/>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2308F32-F09A-4344-B65D-3757FEAF56BD}" type="slidenum">
              <a:rPr lang="zh-CN" altLang="en-US" smtClean="0"/>
            </a:fld>
            <a:endParaRPr lang="zh-CN" altLang="en-US"/>
          </a:p>
        </p:txBody>
      </p:sp>
      <p:grpSp>
        <p:nvGrpSpPr>
          <p:cNvPr id="3" name="组合 2"/>
          <p:cNvGrpSpPr/>
          <p:nvPr/>
        </p:nvGrpSpPr>
        <p:grpSpPr>
          <a:xfrm>
            <a:off x="1765366" y="2609084"/>
            <a:ext cx="5693399" cy="426279"/>
            <a:chOff x="1807265" y="3866296"/>
            <a:chExt cx="5693399" cy="426279"/>
          </a:xfrm>
          <a:solidFill>
            <a:srgbClr val="000066"/>
          </a:solidFill>
        </p:grpSpPr>
        <p:sp>
          <p:nvSpPr>
            <p:cNvPr id="4" name="圆角矩形 3"/>
            <p:cNvSpPr/>
            <p:nvPr/>
          </p:nvSpPr>
          <p:spPr>
            <a:xfrm>
              <a:off x="1807265" y="3866296"/>
              <a:ext cx="5693399" cy="394200"/>
            </a:xfrm>
            <a:prstGeom prst="roundRect">
              <a:avLst>
                <a:gd name="adj" fmla="val 20658"/>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矩形 4"/>
            <p:cNvSpPr/>
            <p:nvPr/>
          </p:nvSpPr>
          <p:spPr>
            <a:xfrm>
              <a:off x="1881814" y="3877077"/>
              <a:ext cx="1845377" cy="415498"/>
            </a:xfrm>
            <a:prstGeom prst="rect">
              <a:avLst/>
            </a:prstGeom>
            <a:noFill/>
          </p:spPr>
          <p:txBody>
            <a:bodyPr wrap="none">
              <a:spAutoFit/>
            </a:bodyPr>
            <a:lstStyle/>
            <a:p>
              <a:r>
                <a:rPr lang="en-US" altLang="zh-CN" sz="2100" spc="225" dirty="0">
                  <a:solidFill>
                    <a:schemeClr val="bg1"/>
                  </a:solidFill>
                  <a:latin typeface="微软雅黑" panose="020B0503020204020204" pitchFamily="34" charset="-122"/>
                  <a:ea typeface="微软雅黑" panose="020B0503020204020204" pitchFamily="34" charset="-122"/>
                </a:rPr>
                <a:t>3.2</a:t>
              </a:r>
              <a:r>
                <a:rPr lang="zh-CN" altLang="en-US" sz="2100" spc="225" dirty="0">
                  <a:solidFill>
                    <a:schemeClr val="bg1"/>
                  </a:solidFill>
                  <a:latin typeface="微软雅黑" panose="020B0503020204020204" pitchFamily="34" charset="-122"/>
                  <a:ea typeface="微软雅黑" panose="020B0503020204020204" pitchFamily="34" charset="-122"/>
                </a:rPr>
                <a:t>　决策树</a:t>
              </a:r>
              <a:endParaRPr lang="zh-CN" altLang="en-US" sz="2100" spc="225" dirty="0">
                <a:solidFill>
                  <a:schemeClr val="bg1"/>
                </a:solidFill>
                <a:latin typeface="微软雅黑" panose="020B0503020204020204" pitchFamily="34" charset="-122"/>
                <a:ea typeface="微软雅黑" panose="020B0503020204020204" pitchFamily="34" charset="-122"/>
              </a:endParaRPr>
            </a:p>
          </p:txBody>
        </p:sp>
      </p:grpSp>
      <p:sp>
        <p:nvSpPr>
          <p:cNvPr id="6" name="矩形 5"/>
          <p:cNvSpPr/>
          <p:nvPr/>
        </p:nvSpPr>
        <p:spPr>
          <a:xfrm>
            <a:off x="-7143" y="-9147"/>
            <a:ext cx="9158090" cy="3821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8" name="矩形 7"/>
          <p:cNvSpPr/>
          <p:nvPr/>
        </p:nvSpPr>
        <p:spPr>
          <a:xfrm>
            <a:off x="0" y="6669360"/>
            <a:ext cx="9144000" cy="18864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9" name="组合 8"/>
          <p:cNvGrpSpPr/>
          <p:nvPr/>
        </p:nvGrpSpPr>
        <p:grpSpPr>
          <a:xfrm>
            <a:off x="690257" y="966177"/>
            <a:ext cx="7832784" cy="781050"/>
            <a:chOff x="2788580" y="1152524"/>
            <a:chExt cx="3730770" cy="781050"/>
          </a:xfrm>
          <a:solidFill>
            <a:srgbClr val="000066"/>
          </a:solidFill>
        </p:grpSpPr>
        <p:grpSp>
          <p:nvGrpSpPr>
            <p:cNvPr id="10" name="组合 9"/>
            <p:cNvGrpSpPr/>
            <p:nvPr/>
          </p:nvGrpSpPr>
          <p:grpSpPr>
            <a:xfrm>
              <a:off x="2788580" y="1152524"/>
              <a:ext cx="3730770" cy="781050"/>
              <a:chOff x="3725790" y="847725"/>
              <a:chExt cx="3730770" cy="781050"/>
            </a:xfrm>
            <a:grpFill/>
          </p:grpSpPr>
          <p:grpSp>
            <p:nvGrpSpPr>
              <p:cNvPr id="12" name="组合 11"/>
              <p:cNvGrpSpPr/>
              <p:nvPr/>
            </p:nvGrpSpPr>
            <p:grpSpPr>
              <a:xfrm>
                <a:off x="3725790" y="1019175"/>
                <a:ext cx="627135" cy="609600"/>
                <a:chOff x="3725790" y="1019175"/>
                <a:chExt cx="627135" cy="609600"/>
              </a:xfrm>
              <a:grpFill/>
            </p:grpSpPr>
            <p:sp>
              <p:nvSpPr>
                <p:cNvPr id="17" name="任意多边形 16"/>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直角三角形 17"/>
                <p:cNvSpPr/>
                <p:nvPr/>
              </p:nvSpPr>
              <p:spPr>
                <a:xfrm rot="5400000" flipV="1">
                  <a:off x="4181475" y="1457325"/>
                  <a:ext cx="171450" cy="17145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flipH="1">
                <a:off x="6829425" y="1019175"/>
                <a:ext cx="627135" cy="609600"/>
                <a:chOff x="3725790" y="1019175"/>
                <a:chExt cx="627135" cy="609600"/>
              </a:xfrm>
              <a:grpFill/>
            </p:grpSpPr>
            <p:sp>
              <p:nvSpPr>
                <p:cNvPr id="15" name="任意多边形 14"/>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直角三角形 15"/>
                <p:cNvSpPr/>
                <p:nvPr/>
              </p:nvSpPr>
              <p:spPr>
                <a:xfrm rot="5400000" flipV="1">
                  <a:off x="4181475" y="1457325"/>
                  <a:ext cx="171450" cy="17145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矩形 13"/>
              <p:cNvSpPr/>
              <p:nvPr/>
            </p:nvSpPr>
            <p:spPr>
              <a:xfrm>
                <a:off x="4181475" y="847725"/>
                <a:ext cx="2819400" cy="609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4"/>
            <p:cNvSpPr txBox="1"/>
            <p:nvPr/>
          </p:nvSpPr>
          <p:spPr>
            <a:xfrm>
              <a:off x="4014932" y="1169836"/>
              <a:ext cx="1114119" cy="523220"/>
            </a:xfrm>
            <a:prstGeom prst="rect">
              <a:avLst/>
            </a:prstGeom>
            <a:grpFill/>
          </p:spPr>
          <p:txBody>
            <a:bodyPr wrap="none" rtlCol="0">
              <a:spAutoFit/>
            </a:bodyPr>
            <a:lstStyle/>
            <a:p>
              <a:pPr algn="ctr"/>
              <a:r>
                <a:rPr lang="zh-CN" altLang="en-US" sz="2800" dirty="0">
                  <a:solidFill>
                    <a:schemeClr val="accent4"/>
                  </a:solidFill>
                </a:rPr>
                <a:t>第三章　分类</a:t>
              </a:r>
              <a:endParaRPr lang="zh-CN" altLang="en-US" sz="2800" dirty="0">
                <a:solidFill>
                  <a:schemeClr val="accent4"/>
                </a:solidFill>
              </a:endParaRPr>
            </a:p>
          </p:txBody>
        </p:sp>
      </p:grpSp>
      <p:grpSp>
        <p:nvGrpSpPr>
          <p:cNvPr id="19" name="组合 18"/>
          <p:cNvGrpSpPr/>
          <p:nvPr/>
        </p:nvGrpSpPr>
        <p:grpSpPr>
          <a:xfrm>
            <a:off x="1765366" y="2065672"/>
            <a:ext cx="5693399" cy="426278"/>
            <a:chOff x="1807265" y="2935089"/>
            <a:chExt cx="5693399" cy="426278"/>
          </a:xfrm>
        </p:grpSpPr>
        <p:sp>
          <p:nvSpPr>
            <p:cNvPr id="20" name="圆角矩形 19"/>
            <p:cNvSpPr/>
            <p:nvPr/>
          </p:nvSpPr>
          <p:spPr>
            <a:xfrm>
              <a:off x="1807265" y="2935089"/>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矩形 20"/>
            <p:cNvSpPr/>
            <p:nvPr/>
          </p:nvSpPr>
          <p:spPr>
            <a:xfrm>
              <a:off x="1881814" y="2945869"/>
              <a:ext cx="2143536" cy="415498"/>
            </a:xfrm>
            <a:prstGeom prst="rect">
              <a:avLst/>
            </a:prstGeom>
          </p:spPr>
          <p:txBody>
            <a:bodyPr wrap="none">
              <a:spAutoFit/>
            </a:bodyPr>
            <a:lstStyle/>
            <a:p>
              <a:r>
                <a:rPr lang="en-US" altLang="zh-CN" sz="2100" spc="225" dirty="0">
                  <a:solidFill>
                    <a:schemeClr val="tx1">
                      <a:lumMod val="65000"/>
                      <a:lumOff val="35000"/>
                    </a:schemeClr>
                  </a:solidFill>
                  <a:latin typeface="微软雅黑" panose="020B0503020204020204" pitchFamily="34" charset="-122"/>
                  <a:ea typeface="微软雅黑" panose="020B0503020204020204" pitchFamily="34" charset="-122"/>
                </a:rPr>
                <a:t>3.1</a:t>
              </a:r>
              <a:r>
                <a:rPr lang="zh-CN" altLang="en-US" sz="2100" spc="225"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100" spc="225" dirty="0">
                  <a:solidFill>
                    <a:schemeClr val="tx1">
                      <a:lumMod val="65000"/>
                      <a:lumOff val="35000"/>
                    </a:schemeClr>
                  </a:solidFill>
                  <a:latin typeface="微软雅黑" panose="020B0503020204020204" pitchFamily="34" charset="-122"/>
                  <a:ea typeface="微软雅黑" panose="020B0503020204020204" pitchFamily="34" charset="-122"/>
                </a:rPr>
                <a:t>基本概念</a:t>
              </a:r>
              <a:endParaRPr lang="zh-CN" altLang="en-US" sz="2100" spc="225"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22" name="组合 21"/>
          <p:cNvGrpSpPr/>
          <p:nvPr/>
        </p:nvGrpSpPr>
        <p:grpSpPr>
          <a:xfrm>
            <a:off x="1754534" y="3193295"/>
            <a:ext cx="5693399" cy="426278"/>
            <a:chOff x="1807265" y="3400693"/>
            <a:chExt cx="5693399" cy="426278"/>
          </a:xfrm>
          <a:solidFill>
            <a:schemeClr val="bg2"/>
          </a:solidFill>
        </p:grpSpPr>
        <p:sp>
          <p:nvSpPr>
            <p:cNvPr id="23" name="圆角矩形 22"/>
            <p:cNvSpPr/>
            <p:nvPr/>
          </p:nvSpPr>
          <p:spPr>
            <a:xfrm>
              <a:off x="1807265" y="3400693"/>
              <a:ext cx="5693399" cy="394200"/>
            </a:xfrm>
            <a:prstGeom prst="roundRect">
              <a:avLst>
                <a:gd name="adj" fmla="val 20658"/>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4" name="矩形 23"/>
            <p:cNvSpPr/>
            <p:nvPr/>
          </p:nvSpPr>
          <p:spPr>
            <a:xfrm>
              <a:off x="1881814" y="3411473"/>
              <a:ext cx="2441694" cy="415498"/>
            </a:xfrm>
            <a:prstGeom prst="rect">
              <a:avLst/>
            </a:prstGeom>
            <a:noFill/>
          </p:spPr>
          <p:txBody>
            <a:bodyPr wrap="none">
              <a:spAutoFit/>
            </a:bodyPr>
            <a:lstStyle/>
            <a:p>
              <a:r>
                <a:rPr lang="en-US" altLang="zh-CN" sz="2100" spc="225" dirty="0">
                  <a:solidFill>
                    <a:schemeClr val="tx1">
                      <a:lumMod val="65000"/>
                      <a:lumOff val="35000"/>
                    </a:schemeClr>
                  </a:solidFill>
                  <a:latin typeface="微软雅黑" panose="020B0503020204020204" pitchFamily="34" charset="-122"/>
                  <a:ea typeface="微软雅黑" panose="020B0503020204020204" pitchFamily="34" charset="-122"/>
                </a:rPr>
                <a:t>3.3</a:t>
              </a:r>
              <a:r>
                <a:rPr lang="zh-CN" altLang="en-US" sz="2100" spc="225"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zh-CN" sz="2100" spc="225" dirty="0">
                  <a:solidFill>
                    <a:schemeClr val="tx1">
                      <a:lumMod val="65000"/>
                      <a:lumOff val="35000"/>
                    </a:schemeClr>
                  </a:solidFill>
                  <a:latin typeface="微软雅黑" panose="020B0503020204020204" pitchFamily="34" charset="-122"/>
                  <a:ea typeface="微软雅黑" panose="020B0503020204020204" pitchFamily="34" charset="-122"/>
                </a:rPr>
                <a:t>贝叶斯分类</a:t>
              </a:r>
              <a:endParaRPr lang="zh-CN" altLang="en-US" sz="2100" spc="225"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34" name="组合 33"/>
          <p:cNvGrpSpPr/>
          <p:nvPr/>
        </p:nvGrpSpPr>
        <p:grpSpPr>
          <a:xfrm>
            <a:off x="1754534" y="3716649"/>
            <a:ext cx="5693399" cy="415498"/>
            <a:chOff x="1807265" y="2462595"/>
            <a:chExt cx="5693399" cy="415498"/>
          </a:xfrm>
          <a:solidFill>
            <a:schemeClr val="bg2"/>
          </a:solidFill>
        </p:grpSpPr>
        <p:sp>
          <p:nvSpPr>
            <p:cNvPr id="35" name="圆角矩形 34"/>
            <p:cNvSpPr/>
            <p:nvPr/>
          </p:nvSpPr>
          <p:spPr>
            <a:xfrm>
              <a:off x="1807265" y="2478527"/>
              <a:ext cx="5693399" cy="394154"/>
            </a:xfrm>
            <a:prstGeom prst="roundRect">
              <a:avLst>
                <a:gd name="adj" fmla="val 20658"/>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6" name="矩形 35"/>
            <p:cNvSpPr/>
            <p:nvPr/>
          </p:nvSpPr>
          <p:spPr>
            <a:xfrm>
              <a:off x="1883286" y="2462595"/>
              <a:ext cx="2441694" cy="415498"/>
            </a:xfrm>
            <a:prstGeom prst="rect">
              <a:avLst/>
            </a:prstGeom>
            <a:grpFill/>
          </p:spPr>
          <p:txBody>
            <a:bodyPr wrap="none">
              <a:spAutoFit/>
            </a:bodyPr>
            <a:lstStyle/>
            <a:p>
              <a:r>
                <a:rPr lang="en-US" altLang="zh-CN" sz="2100" spc="225" dirty="0">
                  <a:solidFill>
                    <a:schemeClr val="tx1">
                      <a:lumMod val="65000"/>
                      <a:lumOff val="35000"/>
                    </a:schemeClr>
                  </a:solidFill>
                  <a:latin typeface="微软雅黑" panose="020B0503020204020204" pitchFamily="34" charset="-122"/>
                  <a:ea typeface="微软雅黑" panose="020B0503020204020204" pitchFamily="34" charset="-122"/>
                </a:rPr>
                <a:t>3.4</a:t>
              </a:r>
              <a:r>
                <a:rPr lang="zh-CN" altLang="en-US" sz="2100" spc="225"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zh-CN" sz="2100" spc="225" dirty="0">
                  <a:solidFill>
                    <a:schemeClr val="tx1">
                      <a:lumMod val="65000"/>
                      <a:lumOff val="35000"/>
                    </a:schemeClr>
                  </a:solidFill>
                  <a:latin typeface="微软雅黑" panose="020B0503020204020204" pitchFamily="34" charset="-122"/>
                  <a:ea typeface="微软雅黑" panose="020B0503020204020204" pitchFamily="34" charset="-122"/>
                </a:rPr>
                <a:t>支持向量机</a:t>
              </a:r>
              <a:endParaRPr lang="zh-CN" altLang="en-US" sz="2100" spc="225"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pic>
        <p:nvPicPr>
          <p:cNvPr id="37" name="27 Imagen"/>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39"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ES" sz="1200" b="1" dirty="0">
                <a:solidFill>
                  <a:schemeClr val="bg1">
                    <a:lumMod val="50000"/>
                  </a:schemeClr>
                </a:solidFill>
                <a:latin typeface="+mn-lt"/>
              </a:rPr>
              <a:t>56</a:t>
            </a:r>
            <a:endParaRPr lang="en-US" altLang="es-ES" sz="1200" b="1" dirty="0">
              <a:solidFill>
                <a:schemeClr val="bg1">
                  <a:lumMod val="50000"/>
                </a:schemeClr>
              </a:solidFill>
              <a:latin typeface="+mn-lt"/>
            </a:endParaRPr>
          </a:p>
        </p:txBody>
      </p:sp>
      <p:pic>
        <p:nvPicPr>
          <p:cNvPr id="40" name="Imagen 27">
            <a:hlinkClick r:id="" action="ppaction://hlinkshowjump?jump=next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Imagen 28">
            <a:hlinkClick r:id="" action="ppaction://hlinkshowjump?jump=previous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fld>
            <a:endParaRPr lang="zh-CN" altLang="en-US" dirty="0"/>
          </a:p>
        </p:txBody>
      </p:sp>
      <p:sp>
        <p:nvSpPr>
          <p:cNvPr id="43" name="矩形 42"/>
          <p:cNvSpPr/>
          <p:nvPr/>
        </p:nvSpPr>
        <p:spPr>
          <a:xfrm>
            <a:off x="7929" y="38314"/>
            <a:ext cx="877163" cy="300082"/>
          </a:xfrm>
          <a:prstGeom prst="rect">
            <a:avLst/>
          </a:prstGeom>
        </p:spPr>
        <p:txBody>
          <a:bodyPr wrap="none">
            <a:spAutoFit/>
          </a:bodyPr>
          <a:lstStyle/>
          <a:p>
            <a:r>
              <a:rPr lang="zh-CN" altLang="en-US" sz="1350" dirty="0">
                <a:solidFill>
                  <a:schemeClr val="bg1"/>
                </a:solidFill>
              </a:rPr>
              <a:t>数据挖掘</a:t>
            </a:r>
            <a:endParaRPr lang="zh-CN" altLang="en-US" sz="1350" dirty="0">
              <a:solidFill>
                <a:schemeClr val="bg1"/>
              </a:solidFill>
            </a:endParaRPr>
          </a:p>
        </p:txBody>
      </p:sp>
      <p:sp>
        <p:nvSpPr>
          <p:cNvPr id="7" name="矩形 6"/>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2308F32-F09A-4344-B65D-3757FEAF56BD}" type="slidenum">
              <a:rPr lang="zh-CN" altLang="en-US" smtClean="0"/>
            </a:fld>
            <a:endParaRPr lang="zh-CN" altLang="en-US"/>
          </a:p>
        </p:txBody>
      </p:sp>
      <p:sp>
        <p:nvSpPr>
          <p:cNvPr id="3" name="矩形 2"/>
          <p:cNvSpPr/>
          <p:nvPr/>
        </p:nvSpPr>
        <p:spPr>
          <a:xfrm>
            <a:off x="0" y="6669360"/>
            <a:ext cx="9144000" cy="18864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矩形 4"/>
          <p:cNvSpPr/>
          <p:nvPr/>
        </p:nvSpPr>
        <p:spPr>
          <a:xfrm>
            <a:off x="609779" y="2188588"/>
            <a:ext cx="7915326" cy="1476375"/>
          </a:xfrm>
          <a:prstGeom prst="rect">
            <a:avLst/>
          </a:prstGeom>
        </p:spPr>
        <p:txBody>
          <a:bodyPr wrap="square">
            <a:spAutoFit/>
          </a:bodyPr>
          <a:lstStyle/>
          <a:p>
            <a:pPr marL="285750" indent="-285750">
              <a:buFont typeface="Arial" panose="020B0604020202020204" pitchFamily="34" charset="0"/>
              <a:buChar char="•"/>
            </a:pPr>
            <a:r>
              <a:rPr lang="zh-CN" altLang="zh-CN" dirty="0"/>
              <a:t>决策树是类似于流程图的树结构</a:t>
            </a:r>
            <a:endParaRPr lang="zh-CN" altLang="zh-CN" dirty="0"/>
          </a:p>
          <a:p>
            <a:pPr marL="742950" lvl="1" indent="-285750">
              <a:buFont typeface="Arial" panose="020B0604020202020204" pitchFamily="34" charset="0"/>
              <a:buChar char="•"/>
            </a:pPr>
            <a:r>
              <a:rPr lang="zh-CN" altLang="zh-CN" dirty="0"/>
              <a:t>每个内部节点（非树叶节点）表示在属性上的测试</a:t>
            </a:r>
            <a:endParaRPr lang="zh-CN" altLang="zh-CN" dirty="0"/>
          </a:p>
          <a:p>
            <a:pPr marL="742950" lvl="1" indent="-285750">
              <a:buFont typeface="Arial" panose="020B0604020202020204" pitchFamily="34" charset="0"/>
              <a:buChar char="•"/>
            </a:pPr>
            <a:r>
              <a:rPr lang="zh-CN" altLang="zh-CN" dirty="0"/>
              <a:t>每个分支表示该测试上的一个输出</a:t>
            </a:r>
            <a:endParaRPr lang="zh-CN" altLang="zh-CN" dirty="0"/>
          </a:p>
          <a:p>
            <a:pPr marL="742950" lvl="1" indent="-285750">
              <a:buFont typeface="Arial" panose="020B0604020202020204" pitchFamily="34" charset="0"/>
              <a:buChar char="•"/>
            </a:pPr>
            <a:r>
              <a:rPr lang="zh-CN" altLang="zh-CN" dirty="0"/>
              <a:t>每个树叶节点存放一个类标号</a:t>
            </a:r>
            <a:endParaRPr lang="zh-CN" altLang="zh-CN" dirty="0"/>
          </a:p>
          <a:p>
            <a:pPr marL="742950" lvl="1" indent="-285750">
              <a:buFont typeface="Arial" panose="020B0604020202020204" pitchFamily="34" charset="0"/>
              <a:buChar char="•"/>
            </a:pPr>
            <a:r>
              <a:rPr lang="zh-CN" altLang="zh-CN" dirty="0"/>
              <a:t>决策树生成方式一般是由上而下的</a:t>
            </a:r>
            <a:endParaRPr lang="en-US" altLang="zh-CN" dirty="0"/>
          </a:p>
        </p:txBody>
      </p:sp>
      <p:sp>
        <p:nvSpPr>
          <p:cNvPr id="6" name="矩形 5"/>
          <p:cNvSpPr/>
          <p:nvPr/>
        </p:nvSpPr>
        <p:spPr>
          <a:xfrm>
            <a:off x="259814" y="1799493"/>
            <a:ext cx="1923925" cy="369332"/>
          </a:xfrm>
          <a:prstGeom prst="rect">
            <a:avLst/>
          </a:prstGeom>
        </p:spPr>
        <p:txBody>
          <a:bodyPr wrap="none">
            <a:spAutoFit/>
          </a:bodyPr>
          <a:lstStyle/>
          <a:p>
            <a:r>
              <a:rPr lang="en-US" altLang="zh-CN" dirty="0"/>
              <a:t>3.2.1 </a:t>
            </a:r>
            <a:r>
              <a:rPr lang="zh-CN" altLang="en-US" dirty="0"/>
              <a:t>决策树概述</a:t>
            </a:r>
            <a:endParaRPr lang="zh-CN" altLang="zh-CN" dirty="0"/>
          </a:p>
        </p:txBody>
      </p:sp>
      <p:pic>
        <p:nvPicPr>
          <p:cNvPr id="7" name="27 Imagen"/>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9"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ES" sz="1200" b="1" dirty="0">
                <a:solidFill>
                  <a:schemeClr val="bg1">
                    <a:lumMod val="50000"/>
                  </a:schemeClr>
                </a:solidFill>
                <a:latin typeface="+mn-lt"/>
              </a:rPr>
              <a:t>56</a:t>
            </a:r>
            <a:endParaRPr lang="en-US" altLang="es-ES" sz="1200" b="1" dirty="0">
              <a:solidFill>
                <a:schemeClr val="bg1">
                  <a:lumMod val="50000"/>
                </a:schemeClr>
              </a:solidFill>
              <a:latin typeface="+mn-lt"/>
            </a:endParaRPr>
          </a:p>
        </p:txBody>
      </p:sp>
      <p:pic>
        <p:nvPicPr>
          <p:cNvPr id="10" name="Imagen 27">
            <a:hlinkClick r:id="" action="ppaction://hlinkshowjump?jump=next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Imagen 28">
            <a:hlinkClick r:id="" action="ppaction://hlinkshowjump?jump=previous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fld>
            <a:endParaRPr lang="zh-CN" altLang="en-US" dirty="0"/>
          </a:p>
        </p:txBody>
      </p:sp>
      <p:grpSp>
        <p:nvGrpSpPr>
          <p:cNvPr id="13" name="组合 12"/>
          <p:cNvGrpSpPr/>
          <p:nvPr/>
        </p:nvGrpSpPr>
        <p:grpSpPr>
          <a:xfrm>
            <a:off x="-3387" y="-2439"/>
            <a:ext cx="9149172" cy="716845"/>
            <a:chOff x="-3387" y="190175"/>
            <a:chExt cx="9149172" cy="524649"/>
          </a:xfrm>
        </p:grpSpPr>
        <p:sp>
          <p:nvSpPr>
            <p:cNvPr id="14" name="任意多边形 13"/>
            <p:cNvSpPr/>
            <p:nvPr/>
          </p:nvSpPr>
          <p:spPr>
            <a:xfrm>
              <a:off x="6231369" y="214741"/>
              <a:ext cx="2914416" cy="499443"/>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5" name="任意多边形 14"/>
            <p:cNvSpPr/>
            <p:nvPr/>
          </p:nvSpPr>
          <p:spPr>
            <a:xfrm>
              <a:off x="1" y="190175"/>
              <a:ext cx="9143999" cy="506058"/>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6" name="任意多边形 15"/>
            <p:cNvSpPr/>
            <p:nvPr/>
          </p:nvSpPr>
          <p:spPr>
            <a:xfrm>
              <a:off x="-3387" y="190815"/>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17" name="文本框 6"/>
          <p:cNvSpPr txBox="1"/>
          <p:nvPr/>
        </p:nvSpPr>
        <p:spPr>
          <a:xfrm>
            <a:off x="607500" y="177284"/>
            <a:ext cx="4232275" cy="322580"/>
          </a:xfrm>
          <a:prstGeom prst="rect">
            <a:avLst/>
          </a:prstGeom>
          <a:noFill/>
        </p:spPr>
        <p:txBody>
          <a:bodyPr wrap="none" lIns="0" tIns="0" rIns="0" bIns="0" rtlCol="0">
            <a:spAutoFit/>
          </a:bodyPr>
          <a:lstStyle/>
          <a:p>
            <a:r>
              <a:rPr lang="en-US" altLang="zh-CN" sz="2100" b="1" spc="225" dirty="0">
                <a:solidFill>
                  <a:prstClr val="white"/>
                </a:solidFill>
              </a:rPr>
              <a:t>3.2 </a:t>
            </a:r>
            <a:r>
              <a:rPr lang="zh-CN" altLang="en-US" sz="2100" b="1" spc="225" dirty="0">
                <a:solidFill>
                  <a:prstClr val="white"/>
                </a:solidFill>
              </a:rPr>
              <a:t>决策树（</a:t>
            </a:r>
            <a:r>
              <a:rPr lang="en-US" altLang="zh-CN" sz="2100" b="1" spc="225" dirty="0">
                <a:solidFill>
                  <a:prstClr val="white"/>
                </a:solidFill>
              </a:rPr>
              <a:t>Decision Tree</a:t>
            </a:r>
            <a:r>
              <a:rPr lang="zh-CN" altLang="en-US" sz="2100" b="1" spc="225" dirty="0">
                <a:solidFill>
                  <a:prstClr val="white"/>
                </a:solidFill>
              </a:rPr>
              <a:t>）</a:t>
            </a:r>
            <a:endParaRPr lang="zh-CN" altLang="en-US" sz="2100" b="1" spc="225" dirty="0">
              <a:solidFill>
                <a:prstClr val="white"/>
              </a:solidFill>
            </a:endParaRPr>
          </a:p>
        </p:txBody>
      </p:sp>
      <p:sp>
        <p:nvSpPr>
          <p:cNvPr id="18" name="Freeform 142"/>
          <p:cNvSpPr>
            <a:spLocks noEditPoints="1"/>
          </p:cNvSpPr>
          <p:nvPr/>
        </p:nvSpPr>
        <p:spPr bwMode="auto">
          <a:xfrm>
            <a:off x="126487" y="216716"/>
            <a:ext cx="382471" cy="244300"/>
          </a:xfrm>
          <a:custGeom>
            <a:avLst/>
            <a:gdLst>
              <a:gd name="T0" fmla="*/ 108 w 128"/>
              <a:gd name="T1" fmla="*/ 26 h 88"/>
              <a:gd name="T2" fmla="*/ 75 w 128"/>
              <a:gd name="T3" fmla="*/ 0 h 88"/>
              <a:gd name="T4" fmla="*/ 46 w 128"/>
              <a:gd name="T5" fmla="*/ 15 h 88"/>
              <a:gd name="T6" fmla="*/ 34 w 128"/>
              <a:gd name="T7" fmla="*/ 11 h 88"/>
              <a:gd name="T8" fmla="*/ 15 w 128"/>
              <a:gd name="T9" fmla="*/ 30 h 88"/>
              <a:gd name="T10" fmla="*/ 16 w 128"/>
              <a:gd name="T11" fmla="*/ 35 h 88"/>
              <a:gd name="T12" fmla="*/ 0 w 128"/>
              <a:gd name="T13" fmla="*/ 61 h 88"/>
              <a:gd name="T14" fmla="*/ 27 w 128"/>
              <a:gd name="T15" fmla="*/ 88 h 88"/>
              <a:gd name="T16" fmla="*/ 96 w 128"/>
              <a:gd name="T17" fmla="*/ 88 h 88"/>
              <a:gd name="T18" fmla="*/ 128 w 128"/>
              <a:gd name="T19" fmla="*/ 56 h 88"/>
              <a:gd name="T20" fmla="*/ 108 w 128"/>
              <a:gd name="T21" fmla="*/ 26 h 88"/>
              <a:gd name="T22" fmla="*/ 44 w 128"/>
              <a:gd name="T23" fmla="*/ 50 h 88"/>
              <a:gd name="T24" fmla="*/ 66 w 128"/>
              <a:gd name="T25" fmla="*/ 28 h 88"/>
              <a:gd name="T26" fmla="*/ 80 w 128"/>
              <a:gd name="T27" fmla="*/ 32 h 88"/>
              <a:gd name="T28" fmla="*/ 84 w 128"/>
              <a:gd name="T29" fmla="*/ 28 h 88"/>
              <a:gd name="T30" fmla="*/ 84 w 128"/>
              <a:gd name="T31" fmla="*/ 42 h 88"/>
              <a:gd name="T32" fmla="*/ 70 w 128"/>
              <a:gd name="T33" fmla="*/ 42 h 88"/>
              <a:gd name="T34" fmla="*/ 75 w 128"/>
              <a:gd name="T35" fmla="*/ 37 h 88"/>
              <a:gd name="T36" fmla="*/ 72 w 128"/>
              <a:gd name="T37" fmla="*/ 36 h 88"/>
              <a:gd name="T38" fmla="*/ 66 w 128"/>
              <a:gd name="T39" fmla="*/ 35 h 88"/>
              <a:gd name="T40" fmla="*/ 60 w 128"/>
              <a:gd name="T41" fmla="*/ 36 h 88"/>
              <a:gd name="T42" fmla="*/ 55 w 128"/>
              <a:gd name="T43" fmla="*/ 39 h 88"/>
              <a:gd name="T44" fmla="*/ 52 w 128"/>
              <a:gd name="T45" fmla="*/ 44 h 88"/>
              <a:gd name="T46" fmla="*/ 51 w 128"/>
              <a:gd name="T47" fmla="*/ 50 h 88"/>
              <a:gd name="T48" fmla="*/ 51 w 128"/>
              <a:gd name="T49" fmla="*/ 54 h 88"/>
              <a:gd name="T50" fmla="*/ 44 w 128"/>
              <a:gd name="T51" fmla="*/ 54 h 88"/>
              <a:gd name="T52" fmla="*/ 44 w 128"/>
              <a:gd name="T53" fmla="*/ 50 h 88"/>
              <a:gd name="T54" fmla="*/ 66 w 128"/>
              <a:gd name="T55" fmla="*/ 73 h 88"/>
              <a:gd name="T56" fmla="*/ 53 w 128"/>
              <a:gd name="T57" fmla="*/ 68 h 88"/>
              <a:gd name="T58" fmla="*/ 49 w 128"/>
              <a:gd name="T59" fmla="*/ 73 h 88"/>
              <a:gd name="T60" fmla="*/ 49 w 128"/>
              <a:gd name="T61" fmla="*/ 59 h 88"/>
              <a:gd name="T62" fmla="*/ 62 w 128"/>
              <a:gd name="T63" fmla="*/ 59 h 88"/>
              <a:gd name="T64" fmla="*/ 58 w 128"/>
              <a:gd name="T65" fmla="*/ 64 h 88"/>
              <a:gd name="T66" fmla="*/ 60 w 128"/>
              <a:gd name="T67" fmla="*/ 65 h 88"/>
              <a:gd name="T68" fmla="*/ 66 w 128"/>
              <a:gd name="T69" fmla="*/ 66 h 88"/>
              <a:gd name="T70" fmla="*/ 72 w 128"/>
              <a:gd name="T71" fmla="*/ 65 h 88"/>
              <a:gd name="T72" fmla="*/ 77 w 128"/>
              <a:gd name="T73" fmla="*/ 61 h 88"/>
              <a:gd name="T74" fmla="*/ 81 w 128"/>
              <a:gd name="T75" fmla="*/ 57 h 88"/>
              <a:gd name="T76" fmla="*/ 82 w 128"/>
              <a:gd name="T77" fmla="*/ 50 h 88"/>
              <a:gd name="T78" fmla="*/ 81 w 128"/>
              <a:gd name="T79" fmla="*/ 47 h 88"/>
              <a:gd name="T80" fmla="*/ 89 w 128"/>
              <a:gd name="T81" fmla="*/ 47 h 88"/>
              <a:gd name="T82" fmla="*/ 89 w 128"/>
              <a:gd name="T83" fmla="*/ 50 h 88"/>
              <a:gd name="T84" fmla="*/ 66 w 128"/>
              <a:gd name="T85"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88">
                <a:moveTo>
                  <a:pt x="108" y="26"/>
                </a:moveTo>
                <a:cubicBezTo>
                  <a:pt x="104" y="11"/>
                  <a:pt x="91" y="0"/>
                  <a:pt x="75" y="0"/>
                </a:cubicBezTo>
                <a:cubicBezTo>
                  <a:pt x="63" y="0"/>
                  <a:pt x="52" y="6"/>
                  <a:pt x="46" y="15"/>
                </a:cubicBezTo>
                <a:cubicBezTo>
                  <a:pt x="43" y="13"/>
                  <a:pt x="38" y="11"/>
                  <a:pt x="34" y="11"/>
                </a:cubicBezTo>
                <a:cubicBezTo>
                  <a:pt x="24" y="11"/>
                  <a:pt x="15" y="20"/>
                  <a:pt x="15" y="30"/>
                </a:cubicBezTo>
                <a:cubicBezTo>
                  <a:pt x="15" y="32"/>
                  <a:pt x="16" y="34"/>
                  <a:pt x="16" y="35"/>
                </a:cubicBezTo>
                <a:cubicBezTo>
                  <a:pt x="7" y="40"/>
                  <a:pt x="0" y="49"/>
                  <a:pt x="0" y="61"/>
                </a:cubicBezTo>
                <a:cubicBezTo>
                  <a:pt x="0" y="76"/>
                  <a:pt x="12" y="88"/>
                  <a:pt x="27" y="88"/>
                </a:cubicBezTo>
                <a:cubicBezTo>
                  <a:pt x="96" y="88"/>
                  <a:pt x="96" y="88"/>
                  <a:pt x="96" y="88"/>
                </a:cubicBezTo>
                <a:cubicBezTo>
                  <a:pt x="114" y="88"/>
                  <a:pt x="128" y="74"/>
                  <a:pt x="128" y="56"/>
                </a:cubicBezTo>
                <a:cubicBezTo>
                  <a:pt x="128" y="42"/>
                  <a:pt x="120" y="31"/>
                  <a:pt x="108" y="26"/>
                </a:cubicBezTo>
                <a:close/>
                <a:moveTo>
                  <a:pt x="44" y="50"/>
                </a:moveTo>
                <a:cubicBezTo>
                  <a:pt x="44" y="38"/>
                  <a:pt x="54" y="28"/>
                  <a:pt x="66" y="28"/>
                </a:cubicBezTo>
                <a:cubicBezTo>
                  <a:pt x="71" y="28"/>
                  <a:pt x="76" y="30"/>
                  <a:pt x="80" y="32"/>
                </a:cubicBezTo>
                <a:cubicBezTo>
                  <a:pt x="84" y="28"/>
                  <a:pt x="84" y="28"/>
                  <a:pt x="84" y="28"/>
                </a:cubicBezTo>
                <a:cubicBezTo>
                  <a:pt x="84" y="42"/>
                  <a:pt x="84" y="42"/>
                  <a:pt x="84" y="42"/>
                </a:cubicBezTo>
                <a:cubicBezTo>
                  <a:pt x="70" y="42"/>
                  <a:pt x="70" y="42"/>
                  <a:pt x="70" y="42"/>
                </a:cubicBezTo>
                <a:cubicBezTo>
                  <a:pt x="75" y="37"/>
                  <a:pt x="75" y="37"/>
                  <a:pt x="75" y="37"/>
                </a:cubicBezTo>
                <a:cubicBezTo>
                  <a:pt x="74" y="37"/>
                  <a:pt x="73" y="36"/>
                  <a:pt x="72" y="36"/>
                </a:cubicBezTo>
                <a:cubicBezTo>
                  <a:pt x="70" y="35"/>
                  <a:pt x="68" y="35"/>
                  <a:pt x="66" y="35"/>
                </a:cubicBezTo>
                <a:cubicBezTo>
                  <a:pt x="64" y="35"/>
                  <a:pt x="62" y="35"/>
                  <a:pt x="60" y="36"/>
                </a:cubicBezTo>
                <a:cubicBezTo>
                  <a:pt x="58" y="37"/>
                  <a:pt x="57" y="38"/>
                  <a:pt x="55" y="39"/>
                </a:cubicBezTo>
                <a:cubicBezTo>
                  <a:pt x="54" y="41"/>
                  <a:pt x="53" y="43"/>
                  <a:pt x="52" y="44"/>
                </a:cubicBezTo>
                <a:cubicBezTo>
                  <a:pt x="51" y="46"/>
                  <a:pt x="51" y="48"/>
                  <a:pt x="51" y="50"/>
                </a:cubicBezTo>
                <a:cubicBezTo>
                  <a:pt x="51" y="52"/>
                  <a:pt x="51" y="53"/>
                  <a:pt x="51" y="54"/>
                </a:cubicBezTo>
                <a:cubicBezTo>
                  <a:pt x="44" y="54"/>
                  <a:pt x="44" y="54"/>
                  <a:pt x="44" y="54"/>
                </a:cubicBezTo>
                <a:cubicBezTo>
                  <a:pt x="44" y="53"/>
                  <a:pt x="44" y="52"/>
                  <a:pt x="44" y="50"/>
                </a:cubicBezTo>
                <a:close/>
                <a:moveTo>
                  <a:pt x="66" y="73"/>
                </a:moveTo>
                <a:cubicBezTo>
                  <a:pt x="61" y="73"/>
                  <a:pt x="57" y="71"/>
                  <a:pt x="53" y="68"/>
                </a:cubicBezTo>
                <a:cubicBezTo>
                  <a:pt x="49" y="73"/>
                  <a:pt x="49" y="73"/>
                  <a:pt x="49" y="73"/>
                </a:cubicBezTo>
                <a:cubicBezTo>
                  <a:pt x="49" y="59"/>
                  <a:pt x="49" y="59"/>
                  <a:pt x="49" y="59"/>
                </a:cubicBezTo>
                <a:cubicBezTo>
                  <a:pt x="62" y="59"/>
                  <a:pt x="62" y="59"/>
                  <a:pt x="62" y="59"/>
                </a:cubicBezTo>
                <a:cubicBezTo>
                  <a:pt x="58" y="64"/>
                  <a:pt x="58" y="64"/>
                  <a:pt x="58" y="64"/>
                </a:cubicBezTo>
                <a:cubicBezTo>
                  <a:pt x="59" y="64"/>
                  <a:pt x="59" y="64"/>
                  <a:pt x="60" y="65"/>
                </a:cubicBezTo>
                <a:cubicBezTo>
                  <a:pt x="62" y="66"/>
                  <a:pt x="64" y="66"/>
                  <a:pt x="66" y="66"/>
                </a:cubicBezTo>
                <a:cubicBezTo>
                  <a:pt x="68" y="66"/>
                  <a:pt x="70" y="66"/>
                  <a:pt x="72" y="65"/>
                </a:cubicBezTo>
                <a:cubicBezTo>
                  <a:pt x="74" y="64"/>
                  <a:pt x="76" y="63"/>
                  <a:pt x="77" y="61"/>
                </a:cubicBezTo>
                <a:cubicBezTo>
                  <a:pt x="79" y="60"/>
                  <a:pt x="80" y="58"/>
                  <a:pt x="81" y="57"/>
                </a:cubicBezTo>
                <a:cubicBezTo>
                  <a:pt x="82" y="55"/>
                  <a:pt x="82" y="53"/>
                  <a:pt x="82" y="50"/>
                </a:cubicBezTo>
                <a:cubicBezTo>
                  <a:pt x="82" y="49"/>
                  <a:pt x="82" y="48"/>
                  <a:pt x="81" y="47"/>
                </a:cubicBezTo>
                <a:cubicBezTo>
                  <a:pt x="89" y="47"/>
                  <a:pt x="89" y="47"/>
                  <a:pt x="89" y="47"/>
                </a:cubicBezTo>
                <a:cubicBezTo>
                  <a:pt x="89" y="48"/>
                  <a:pt x="89" y="49"/>
                  <a:pt x="89" y="50"/>
                </a:cubicBezTo>
                <a:cubicBezTo>
                  <a:pt x="89" y="63"/>
                  <a:pt x="79" y="73"/>
                  <a:pt x="66" y="7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0"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1"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2"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4"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5"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6"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7"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8"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9"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0"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4"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5"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6"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7"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8"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9"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0"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1"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2"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3"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4"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6"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7"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8"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0"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1"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2"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3"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4"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5"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6"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7"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8"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9"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0"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1"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2"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3"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6"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7"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8" name="文本框 27"/>
          <p:cNvSpPr txBox="1"/>
          <p:nvPr/>
        </p:nvSpPr>
        <p:spPr>
          <a:xfrm>
            <a:off x="6630203" y="234392"/>
            <a:ext cx="1101584" cy="300082"/>
          </a:xfrm>
          <a:prstGeom prst="rect">
            <a:avLst/>
          </a:prstGeom>
          <a:noFill/>
        </p:spPr>
        <p:txBody>
          <a:bodyPr wrap="none" rtlCol="0">
            <a:spAutoFit/>
          </a:bodyPr>
          <a:lstStyle/>
          <a:p>
            <a:r>
              <a:rPr lang="zh-CN" altLang="en-US" sz="1350" dirty="0">
                <a:solidFill>
                  <a:prstClr val="white"/>
                </a:solidFill>
              </a:rPr>
              <a:t>第三章 分类</a:t>
            </a:r>
            <a:endParaRPr lang="zh-CN" altLang="en-US" sz="1350" dirty="0">
              <a:solidFill>
                <a:prstClr val="white"/>
              </a:solidFill>
            </a:endParaRPr>
          </a:p>
        </p:txBody>
      </p:sp>
      <p:sp>
        <p:nvSpPr>
          <p:cNvPr id="69" name="矩形 68"/>
          <p:cNvSpPr/>
          <p:nvPr/>
        </p:nvSpPr>
        <p:spPr>
          <a:xfrm>
            <a:off x="762179" y="928113"/>
            <a:ext cx="7915326" cy="645160"/>
          </a:xfrm>
          <a:prstGeom prst="rect">
            <a:avLst/>
          </a:prstGeom>
        </p:spPr>
        <p:txBody>
          <a:bodyPr wrap="square">
            <a:spAutoFit/>
          </a:bodyPr>
          <a:lstStyle/>
          <a:p>
            <a:r>
              <a:rPr lang="zh-CN" altLang="zh-CN" dirty="0"/>
              <a:t>决策树学习算法着眼于从一组无次序、无规则的样本数据（概念）中推理出决策树表示形式的分类规则。</a:t>
            </a:r>
            <a:endParaRPr lang="zh-CN" altLang="zh-CN" dirty="0"/>
          </a:p>
        </p:txBody>
      </p:sp>
      <p:pic>
        <p:nvPicPr>
          <p:cNvPr id="70" name="图片 69"/>
          <p:cNvPicPr>
            <a:picLocks noChangeAspect="1"/>
          </p:cNvPicPr>
          <p:nvPr/>
        </p:nvPicPr>
        <p:blipFill>
          <a:blip r:embed="rId3"/>
          <a:stretch>
            <a:fillRect/>
          </a:stretch>
        </p:blipFill>
        <p:spPr>
          <a:xfrm>
            <a:off x="3285387" y="3769740"/>
            <a:ext cx="2868909" cy="2181230"/>
          </a:xfrm>
          <a:prstGeom prst="rect">
            <a:avLst/>
          </a:prstGeom>
        </p:spPr>
      </p:pic>
      <p:sp>
        <p:nvSpPr>
          <p:cNvPr id="4" name="矩形 3"/>
          <p:cNvSpPr/>
          <p:nvPr/>
        </p:nvSpPr>
        <p:spPr>
          <a:xfrm>
            <a:off x="-4558" y="6123213"/>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灯片编号占位符 1"/>
          <p:cNvSpPr>
            <a:spLocks noGrp="1"/>
          </p:cNvSpPr>
          <p:nvPr>
            <p:ph type="sldNum" sz="quarter" idx="12"/>
          </p:nvPr>
        </p:nvSpPr>
        <p:spPr>
          <a:xfrm>
            <a:off x="6457950" y="6356351"/>
            <a:ext cx="2057400" cy="365125"/>
          </a:xfrm>
        </p:spPr>
        <p:txBody>
          <a:bodyPr/>
          <a:lstStyle/>
          <a:p>
            <a:fld id="{22308F32-F09A-4344-B65D-3757FEAF56BD}" type="slidenum">
              <a:rPr lang="zh-CN" altLang="en-US" smtClean="0"/>
            </a:fld>
            <a:endParaRPr lang="zh-CN" altLang="en-US"/>
          </a:p>
        </p:txBody>
      </p:sp>
      <p:sp>
        <p:nvSpPr>
          <p:cNvPr id="72" name="矩形 71"/>
          <p:cNvSpPr/>
          <p:nvPr/>
        </p:nvSpPr>
        <p:spPr>
          <a:xfrm>
            <a:off x="0" y="6669360"/>
            <a:ext cx="9144000" cy="18864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4" name="矩形 73"/>
          <p:cNvSpPr/>
          <p:nvPr/>
        </p:nvSpPr>
        <p:spPr>
          <a:xfrm>
            <a:off x="609779" y="1398013"/>
            <a:ext cx="7915326" cy="1322070"/>
          </a:xfrm>
          <a:prstGeom prst="rect">
            <a:avLst/>
          </a:prstGeom>
        </p:spPr>
        <p:txBody>
          <a:bodyPr wrap="square">
            <a:spAutoFit/>
          </a:bodyPr>
          <a:lstStyle/>
          <a:p>
            <a:pPr marL="342900" indent="-342900">
              <a:buFont typeface="Arial" panose="020B0604020202020204" pitchFamily="34" charset="0"/>
              <a:buChar char="•"/>
            </a:pPr>
            <a:r>
              <a:rPr lang="zh-CN" altLang="zh-CN" sz="2000" dirty="0"/>
              <a:t>决策树是实用性很好的总结预测算法之一，是一个趋近于非连续型函数值的算法</a:t>
            </a:r>
            <a:endParaRPr lang="zh-CN" altLang="zh-CN" sz="2000" dirty="0"/>
          </a:p>
          <a:p>
            <a:pPr marL="342900" indent="-342900">
              <a:buFont typeface="Arial" panose="020B0604020202020204" pitchFamily="34" charset="0"/>
              <a:buChar char="•"/>
            </a:pPr>
            <a:r>
              <a:rPr lang="zh-CN" altLang="zh-CN" sz="2000" dirty="0"/>
              <a:t>决策树在各行各业有着非常多的广泛应用</a:t>
            </a:r>
            <a:endParaRPr lang="zh-CN" altLang="zh-CN" sz="2000" dirty="0"/>
          </a:p>
          <a:p>
            <a:pPr marL="342900" indent="-342900">
              <a:buFont typeface="Arial" panose="020B0604020202020204" pitchFamily="34" charset="0"/>
              <a:buChar char="•"/>
            </a:pPr>
            <a:r>
              <a:rPr lang="zh-CN" altLang="zh-CN" sz="2000" dirty="0">
                <a:sym typeface="+mn-ea"/>
              </a:rPr>
              <a:t>决策树的最佳用途是图解说明如何领会决策与相关事件的相互作用</a:t>
            </a:r>
            <a:endParaRPr lang="zh-CN" altLang="zh-CN" sz="2000" dirty="0"/>
          </a:p>
        </p:txBody>
      </p:sp>
      <p:sp>
        <p:nvSpPr>
          <p:cNvPr id="75" name="矩形 74"/>
          <p:cNvSpPr/>
          <p:nvPr/>
        </p:nvSpPr>
        <p:spPr>
          <a:xfrm>
            <a:off x="259814" y="874479"/>
            <a:ext cx="2847254" cy="369332"/>
          </a:xfrm>
          <a:prstGeom prst="rect">
            <a:avLst/>
          </a:prstGeom>
        </p:spPr>
        <p:txBody>
          <a:bodyPr wrap="none">
            <a:spAutoFit/>
          </a:bodyPr>
          <a:lstStyle/>
          <a:p>
            <a:r>
              <a:rPr lang="en-US" altLang="zh-CN" dirty="0"/>
              <a:t>3.2.2 </a:t>
            </a:r>
            <a:r>
              <a:rPr lang="zh-CN" altLang="zh-CN" dirty="0"/>
              <a:t>决策树的用途和特性</a:t>
            </a:r>
            <a:endParaRPr lang="zh-CN" altLang="zh-CN" dirty="0"/>
          </a:p>
        </p:txBody>
      </p:sp>
      <p:pic>
        <p:nvPicPr>
          <p:cNvPr id="76" name="27 Imagen"/>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78"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ES" sz="1200" b="1" dirty="0">
                <a:solidFill>
                  <a:schemeClr val="bg1">
                    <a:lumMod val="50000"/>
                  </a:schemeClr>
                </a:solidFill>
                <a:latin typeface="+mn-lt"/>
              </a:rPr>
              <a:t>56</a:t>
            </a:r>
            <a:endParaRPr lang="en-US" altLang="es-ES" sz="1200" b="1" dirty="0">
              <a:solidFill>
                <a:schemeClr val="bg1">
                  <a:lumMod val="50000"/>
                </a:schemeClr>
              </a:solidFill>
              <a:latin typeface="+mn-lt"/>
            </a:endParaRPr>
          </a:p>
        </p:txBody>
      </p:sp>
      <p:pic>
        <p:nvPicPr>
          <p:cNvPr id="79" name="Imagen 27">
            <a:hlinkClick r:id="" action="ppaction://hlinkshowjump?jump=next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 name="Imagen 28">
            <a:hlinkClick r:id="" action="ppaction://hlinkshowjump?jump=previous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fld>
            <a:endParaRPr lang="zh-CN" altLang="en-US" dirty="0"/>
          </a:p>
        </p:txBody>
      </p:sp>
      <p:grpSp>
        <p:nvGrpSpPr>
          <p:cNvPr id="82" name="组合 81"/>
          <p:cNvGrpSpPr/>
          <p:nvPr/>
        </p:nvGrpSpPr>
        <p:grpSpPr>
          <a:xfrm>
            <a:off x="-3387" y="-2439"/>
            <a:ext cx="9149172" cy="716845"/>
            <a:chOff x="-3387" y="190175"/>
            <a:chExt cx="9149172" cy="524649"/>
          </a:xfrm>
        </p:grpSpPr>
        <p:sp>
          <p:nvSpPr>
            <p:cNvPr id="83" name="任意多边形 82"/>
            <p:cNvSpPr/>
            <p:nvPr/>
          </p:nvSpPr>
          <p:spPr>
            <a:xfrm>
              <a:off x="6231369" y="214741"/>
              <a:ext cx="2914416" cy="499443"/>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84" name="任意多边形 83"/>
            <p:cNvSpPr/>
            <p:nvPr/>
          </p:nvSpPr>
          <p:spPr>
            <a:xfrm>
              <a:off x="1" y="190175"/>
              <a:ext cx="9143999" cy="506058"/>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85" name="任意多边形 84"/>
            <p:cNvSpPr/>
            <p:nvPr/>
          </p:nvSpPr>
          <p:spPr>
            <a:xfrm>
              <a:off x="-3387" y="190815"/>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6" name="文本框 6"/>
          <p:cNvSpPr txBox="1"/>
          <p:nvPr/>
        </p:nvSpPr>
        <p:spPr>
          <a:xfrm>
            <a:off x="607500" y="177284"/>
            <a:ext cx="1500411" cy="323165"/>
          </a:xfrm>
          <a:prstGeom prst="rect">
            <a:avLst/>
          </a:prstGeom>
          <a:noFill/>
        </p:spPr>
        <p:txBody>
          <a:bodyPr wrap="none" lIns="0" tIns="0" rIns="0" bIns="0" rtlCol="0">
            <a:spAutoFit/>
          </a:bodyPr>
          <a:lstStyle/>
          <a:p>
            <a:r>
              <a:rPr lang="en-US" altLang="zh-CN" sz="2100" b="1" spc="225" dirty="0">
                <a:solidFill>
                  <a:prstClr val="white"/>
                </a:solidFill>
              </a:rPr>
              <a:t>3.2 </a:t>
            </a:r>
            <a:r>
              <a:rPr lang="zh-CN" altLang="en-US" sz="2100" b="1" spc="225" dirty="0">
                <a:solidFill>
                  <a:prstClr val="white"/>
                </a:solidFill>
              </a:rPr>
              <a:t>决策树</a:t>
            </a:r>
            <a:endParaRPr lang="zh-CN" altLang="en-US" sz="2100" b="1" spc="225" dirty="0">
              <a:solidFill>
                <a:prstClr val="white"/>
              </a:solidFill>
            </a:endParaRPr>
          </a:p>
        </p:txBody>
      </p:sp>
      <p:sp>
        <p:nvSpPr>
          <p:cNvPr id="87" name="Freeform 142"/>
          <p:cNvSpPr>
            <a:spLocks noEditPoints="1"/>
          </p:cNvSpPr>
          <p:nvPr/>
        </p:nvSpPr>
        <p:spPr bwMode="auto">
          <a:xfrm>
            <a:off x="126487" y="216716"/>
            <a:ext cx="382471" cy="244300"/>
          </a:xfrm>
          <a:custGeom>
            <a:avLst/>
            <a:gdLst>
              <a:gd name="T0" fmla="*/ 108 w 128"/>
              <a:gd name="T1" fmla="*/ 26 h 88"/>
              <a:gd name="T2" fmla="*/ 75 w 128"/>
              <a:gd name="T3" fmla="*/ 0 h 88"/>
              <a:gd name="T4" fmla="*/ 46 w 128"/>
              <a:gd name="T5" fmla="*/ 15 h 88"/>
              <a:gd name="T6" fmla="*/ 34 w 128"/>
              <a:gd name="T7" fmla="*/ 11 h 88"/>
              <a:gd name="T8" fmla="*/ 15 w 128"/>
              <a:gd name="T9" fmla="*/ 30 h 88"/>
              <a:gd name="T10" fmla="*/ 16 w 128"/>
              <a:gd name="T11" fmla="*/ 35 h 88"/>
              <a:gd name="T12" fmla="*/ 0 w 128"/>
              <a:gd name="T13" fmla="*/ 61 h 88"/>
              <a:gd name="T14" fmla="*/ 27 w 128"/>
              <a:gd name="T15" fmla="*/ 88 h 88"/>
              <a:gd name="T16" fmla="*/ 96 w 128"/>
              <a:gd name="T17" fmla="*/ 88 h 88"/>
              <a:gd name="T18" fmla="*/ 128 w 128"/>
              <a:gd name="T19" fmla="*/ 56 h 88"/>
              <a:gd name="T20" fmla="*/ 108 w 128"/>
              <a:gd name="T21" fmla="*/ 26 h 88"/>
              <a:gd name="T22" fmla="*/ 44 w 128"/>
              <a:gd name="T23" fmla="*/ 50 h 88"/>
              <a:gd name="T24" fmla="*/ 66 w 128"/>
              <a:gd name="T25" fmla="*/ 28 h 88"/>
              <a:gd name="T26" fmla="*/ 80 w 128"/>
              <a:gd name="T27" fmla="*/ 32 h 88"/>
              <a:gd name="T28" fmla="*/ 84 w 128"/>
              <a:gd name="T29" fmla="*/ 28 h 88"/>
              <a:gd name="T30" fmla="*/ 84 w 128"/>
              <a:gd name="T31" fmla="*/ 42 h 88"/>
              <a:gd name="T32" fmla="*/ 70 w 128"/>
              <a:gd name="T33" fmla="*/ 42 h 88"/>
              <a:gd name="T34" fmla="*/ 75 w 128"/>
              <a:gd name="T35" fmla="*/ 37 h 88"/>
              <a:gd name="T36" fmla="*/ 72 w 128"/>
              <a:gd name="T37" fmla="*/ 36 h 88"/>
              <a:gd name="T38" fmla="*/ 66 w 128"/>
              <a:gd name="T39" fmla="*/ 35 h 88"/>
              <a:gd name="T40" fmla="*/ 60 w 128"/>
              <a:gd name="T41" fmla="*/ 36 h 88"/>
              <a:gd name="T42" fmla="*/ 55 w 128"/>
              <a:gd name="T43" fmla="*/ 39 h 88"/>
              <a:gd name="T44" fmla="*/ 52 w 128"/>
              <a:gd name="T45" fmla="*/ 44 h 88"/>
              <a:gd name="T46" fmla="*/ 51 w 128"/>
              <a:gd name="T47" fmla="*/ 50 h 88"/>
              <a:gd name="T48" fmla="*/ 51 w 128"/>
              <a:gd name="T49" fmla="*/ 54 h 88"/>
              <a:gd name="T50" fmla="*/ 44 w 128"/>
              <a:gd name="T51" fmla="*/ 54 h 88"/>
              <a:gd name="T52" fmla="*/ 44 w 128"/>
              <a:gd name="T53" fmla="*/ 50 h 88"/>
              <a:gd name="T54" fmla="*/ 66 w 128"/>
              <a:gd name="T55" fmla="*/ 73 h 88"/>
              <a:gd name="T56" fmla="*/ 53 w 128"/>
              <a:gd name="T57" fmla="*/ 68 h 88"/>
              <a:gd name="T58" fmla="*/ 49 w 128"/>
              <a:gd name="T59" fmla="*/ 73 h 88"/>
              <a:gd name="T60" fmla="*/ 49 w 128"/>
              <a:gd name="T61" fmla="*/ 59 h 88"/>
              <a:gd name="T62" fmla="*/ 62 w 128"/>
              <a:gd name="T63" fmla="*/ 59 h 88"/>
              <a:gd name="T64" fmla="*/ 58 w 128"/>
              <a:gd name="T65" fmla="*/ 64 h 88"/>
              <a:gd name="T66" fmla="*/ 60 w 128"/>
              <a:gd name="T67" fmla="*/ 65 h 88"/>
              <a:gd name="T68" fmla="*/ 66 w 128"/>
              <a:gd name="T69" fmla="*/ 66 h 88"/>
              <a:gd name="T70" fmla="*/ 72 w 128"/>
              <a:gd name="T71" fmla="*/ 65 h 88"/>
              <a:gd name="T72" fmla="*/ 77 w 128"/>
              <a:gd name="T73" fmla="*/ 61 h 88"/>
              <a:gd name="T74" fmla="*/ 81 w 128"/>
              <a:gd name="T75" fmla="*/ 57 h 88"/>
              <a:gd name="T76" fmla="*/ 82 w 128"/>
              <a:gd name="T77" fmla="*/ 50 h 88"/>
              <a:gd name="T78" fmla="*/ 81 w 128"/>
              <a:gd name="T79" fmla="*/ 47 h 88"/>
              <a:gd name="T80" fmla="*/ 89 w 128"/>
              <a:gd name="T81" fmla="*/ 47 h 88"/>
              <a:gd name="T82" fmla="*/ 89 w 128"/>
              <a:gd name="T83" fmla="*/ 50 h 88"/>
              <a:gd name="T84" fmla="*/ 66 w 128"/>
              <a:gd name="T85"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88">
                <a:moveTo>
                  <a:pt x="108" y="26"/>
                </a:moveTo>
                <a:cubicBezTo>
                  <a:pt x="104" y="11"/>
                  <a:pt x="91" y="0"/>
                  <a:pt x="75" y="0"/>
                </a:cubicBezTo>
                <a:cubicBezTo>
                  <a:pt x="63" y="0"/>
                  <a:pt x="52" y="6"/>
                  <a:pt x="46" y="15"/>
                </a:cubicBezTo>
                <a:cubicBezTo>
                  <a:pt x="43" y="13"/>
                  <a:pt x="38" y="11"/>
                  <a:pt x="34" y="11"/>
                </a:cubicBezTo>
                <a:cubicBezTo>
                  <a:pt x="24" y="11"/>
                  <a:pt x="15" y="20"/>
                  <a:pt x="15" y="30"/>
                </a:cubicBezTo>
                <a:cubicBezTo>
                  <a:pt x="15" y="32"/>
                  <a:pt x="16" y="34"/>
                  <a:pt x="16" y="35"/>
                </a:cubicBezTo>
                <a:cubicBezTo>
                  <a:pt x="7" y="40"/>
                  <a:pt x="0" y="49"/>
                  <a:pt x="0" y="61"/>
                </a:cubicBezTo>
                <a:cubicBezTo>
                  <a:pt x="0" y="76"/>
                  <a:pt x="12" y="88"/>
                  <a:pt x="27" y="88"/>
                </a:cubicBezTo>
                <a:cubicBezTo>
                  <a:pt x="96" y="88"/>
                  <a:pt x="96" y="88"/>
                  <a:pt x="96" y="88"/>
                </a:cubicBezTo>
                <a:cubicBezTo>
                  <a:pt x="114" y="88"/>
                  <a:pt x="128" y="74"/>
                  <a:pt x="128" y="56"/>
                </a:cubicBezTo>
                <a:cubicBezTo>
                  <a:pt x="128" y="42"/>
                  <a:pt x="120" y="31"/>
                  <a:pt x="108" y="26"/>
                </a:cubicBezTo>
                <a:close/>
                <a:moveTo>
                  <a:pt x="44" y="50"/>
                </a:moveTo>
                <a:cubicBezTo>
                  <a:pt x="44" y="38"/>
                  <a:pt x="54" y="28"/>
                  <a:pt x="66" y="28"/>
                </a:cubicBezTo>
                <a:cubicBezTo>
                  <a:pt x="71" y="28"/>
                  <a:pt x="76" y="30"/>
                  <a:pt x="80" y="32"/>
                </a:cubicBezTo>
                <a:cubicBezTo>
                  <a:pt x="84" y="28"/>
                  <a:pt x="84" y="28"/>
                  <a:pt x="84" y="28"/>
                </a:cubicBezTo>
                <a:cubicBezTo>
                  <a:pt x="84" y="42"/>
                  <a:pt x="84" y="42"/>
                  <a:pt x="84" y="42"/>
                </a:cubicBezTo>
                <a:cubicBezTo>
                  <a:pt x="70" y="42"/>
                  <a:pt x="70" y="42"/>
                  <a:pt x="70" y="42"/>
                </a:cubicBezTo>
                <a:cubicBezTo>
                  <a:pt x="75" y="37"/>
                  <a:pt x="75" y="37"/>
                  <a:pt x="75" y="37"/>
                </a:cubicBezTo>
                <a:cubicBezTo>
                  <a:pt x="74" y="37"/>
                  <a:pt x="73" y="36"/>
                  <a:pt x="72" y="36"/>
                </a:cubicBezTo>
                <a:cubicBezTo>
                  <a:pt x="70" y="35"/>
                  <a:pt x="68" y="35"/>
                  <a:pt x="66" y="35"/>
                </a:cubicBezTo>
                <a:cubicBezTo>
                  <a:pt x="64" y="35"/>
                  <a:pt x="62" y="35"/>
                  <a:pt x="60" y="36"/>
                </a:cubicBezTo>
                <a:cubicBezTo>
                  <a:pt x="58" y="37"/>
                  <a:pt x="57" y="38"/>
                  <a:pt x="55" y="39"/>
                </a:cubicBezTo>
                <a:cubicBezTo>
                  <a:pt x="54" y="41"/>
                  <a:pt x="53" y="43"/>
                  <a:pt x="52" y="44"/>
                </a:cubicBezTo>
                <a:cubicBezTo>
                  <a:pt x="51" y="46"/>
                  <a:pt x="51" y="48"/>
                  <a:pt x="51" y="50"/>
                </a:cubicBezTo>
                <a:cubicBezTo>
                  <a:pt x="51" y="52"/>
                  <a:pt x="51" y="53"/>
                  <a:pt x="51" y="54"/>
                </a:cubicBezTo>
                <a:cubicBezTo>
                  <a:pt x="44" y="54"/>
                  <a:pt x="44" y="54"/>
                  <a:pt x="44" y="54"/>
                </a:cubicBezTo>
                <a:cubicBezTo>
                  <a:pt x="44" y="53"/>
                  <a:pt x="44" y="52"/>
                  <a:pt x="44" y="50"/>
                </a:cubicBezTo>
                <a:close/>
                <a:moveTo>
                  <a:pt x="66" y="73"/>
                </a:moveTo>
                <a:cubicBezTo>
                  <a:pt x="61" y="73"/>
                  <a:pt x="57" y="71"/>
                  <a:pt x="53" y="68"/>
                </a:cubicBezTo>
                <a:cubicBezTo>
                  <a:pt x="49" y="73"/>
                  <a:pt x="49" y="73"/>
                  <a:pt x="49" y="73"/>
                </a:cubicBezTo>
                <a:cubicBezTo>
                  <a:pt x="49" y="59"/>
                  <a:pt x="49" y="59"/>
                  <a:pt x="49" y="59"/>
                </a:cubicBezTo>
                <a:cubicBezTo>
                  <a:pt x="62" y="59"/>
                  <a:pt x="62" y="59"/>
                  <a:pt x="62" y="59"/>
                </a:cubicBezTo>
                <a:cubicBezTo>
                  <a:pt x="58" y="64"/>
                  <a:pt x="58" y="64"/>
                  <a:pt x="58" y="64"/>
                </a:cubicBezTo>
                <a:cubicBezTo>
                  <a:pt x="59" y="64"/>
                  <a:pt x="59" y="64"/>
                  <a:pt x="60" y="65"/>
                </a:cubicBezTo>
                <a:cubicBezTo>
                  <a:pt x="62" y="66"/>
                  <a:pt x="64" y="66"/>
                  <a:pt x="66" y="66"/>
                </a:cubicBezTo>
                <a:cubicBezTo>
                  <a:pt x="68" y="66"/>
                  <a:pt x="70" y="66"/>
                  <a:pt x="72" y="65"/>
                </a:cubicBezTo>
                <a:cubicBezTo>
                  <a:pt x="74" y="64"/>
                  <a:pt x="76" y="63"/>
                  <a:pt x="77" y="61"/>
                </a:cubicBezTo>
                <a:cubicBezTo>
                  <a:pt x="79" y="60"/>
                  <a:pt x="80" y="58"/>
                  <a:pt x="81" y="57"/>
                </a:cubicBezTo>
                <a:cubicBezTo>
                  <a:pt x="82" y="55"/>
                  <a:pt x="82" y="53"/>
                  <a:pt x="82" y="50"/>
                </a:cubicBezTo>
                <a:cubicBezTo>
                  <a:pt x="82" y="49"/>
                  <a:pt x="82" y="48"/>
                  <a:pt x="81" y="47"/>
                </a:cubicBezTo>
                <a:cubicBezTo>
                  <a:pt x="89" y="47"/>
                  <a:pt x="89" y="47"/>
                  <a:pt x="89" y="47"/>
                </a:cubicBezTo>
                <a:cubicBezTo>
                  <a:pt x="89" y="48"/>
                  <a:pt x="89" y="49"/>
                  <a:pt x="89" y="50"/>
                </a:cubicBezTo>
                <a:cubicBezTo>
                  <a:pt x="89" y="63"/>
                  <a:pt x="79" y="73"/>
                  <a:pt x="66" y="7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9"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0"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1"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2"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3"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4"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5"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6"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7"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8"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9"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1"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3"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4"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5"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6"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7"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8"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9"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0"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1"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2"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3"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5"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6"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7"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8"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9"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0"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1"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2"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3"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4"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5"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6"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7"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8"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9"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0"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1"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2"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5"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6"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7" name="文本框 27"/>
          <p:cNvSpPr txBox="1"/>
          <p:nvPr/>
        </p:nvSpPr>
        <p:spPr>
          <a:xfrm>
            <a:off x="6630203" y="234392"/>
            <a:ext cx="1101584" cy="300082"/>
          </a:xfrm>
          <a:prstGeom prst="rect">
            <a:avLst/>
          </a:prstGeom>
          <a:noFill/>
        </p:spPr>
        <p:txBody>
          <a:bodyPr wrap="none" rtlCol="0">
            <a:spAutoFit/>
          </a:bodyPr>
          <a:lstStyle/>
          <a:p>
            <a:r>
              <a:rPr lang="zh-CN" altLang="en-US" sz="1350" dirty="0">
                <a:solidFill>
                  <a:prstClr val="white"/>
                </a:solidFill>
              </a:rPr>
              <a:t>第三章 分类</a:t>
            </a:r>
            <a:endParaRPr lang="zh-CN" altLang="en-US" sz="1350" dirty="0">
              <a:solidFill>
                <a:prstClr val="white"/>
              </a:solidFill>
            </a:endParaRPr>
          </a:p>
        </p:txBody>
      </p:sp>
      <p:sp>
        <p:nvSpPr>
          <p:cNvPr id="73" name="矩形 72"/>
          <p:cNvSpPr/>
          <p:nvPr/>
        </p:nvSpPr>
        <p:spPr>
          <a:xfrm>
            <a:off x="-4558" y="6123213"/>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pic>
        <p:nvPicPr>
          <p:cNvPr id="3" name="图片 2"/>
          <p:cNvPicPr>
            <a:picLocks noChangeAspect="1"/>
          </p:cNvPicPr>
          <p:nvPr/>
        </p:nvPicPr>
        <p:blipFill>
          <a:blip r:embed="rId3"/>
          <a:stretch>
            <a:fillRect/>
          </a:stretch>
        </p:blipFill>
        <p:spPr>
          <a:xfrm>
            <a:off x="2782671" y="2960101"/>
            <a:ext cx="3578657" cy="293770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灯片编号占位符 1"/>
          <p:cNvSpPr>
            <a:spLocks noGrp="1"/>
          </p:cNvSpPr>
          <p:nvPr>
            <p:ph type="sldNum" sz="quarter" idx="12"/>
          </p:nvPr>
        </p:nvSpPr>
        <p:spPr>
          <a:xfrm>
            <a:off x="6457950" y="6356351"/>
            <a:ext cx="2057400" cy="365125"/>
          </a:xfrm>
        </p:spPr>
        <p:txBody>
          <a:bodyPr/>
          <a:lstStyle/>
          <a:p>
            <a:fld id="{22308F32-F09A-4344-B65D-3757FEAF56BD}" type="slidenum">
              <a:rPr lang="zh-CN" altLang="en-US" smtClean="0"/>
            </a:fld>
            <a:endParaRPr lang="zh-CN" altLang="en-US"/>
          </a:p>
        </p:txBody>
      </p:sp>
      <p:sp>
        <p:nvSpPr>
          <p:cNvPr id="72" name="矩形 71"/>
          <p:cNvSpPr/>
          <p:nvPr/>
        </p:nvSpPr>
        <p:spPr>
          <a:xfrm>
            <a:off x="0" y="6669360"/>
            <a:ext cx="9144000" cy="18864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4" name="矩形 73"/>
          <p:cNvSpPr/>
          <p:nvPr/>
        </p:nvSpPr>
        <p:spPr>
          <a:xfrm>
            <a:off x="609779" y="1398013"/>
            <a:ext cx="7915326" cy="1476375"/>
          </a:xfrm>
          <a:prstGeom prst="rect">
            <a:avLst/>
          </a:prstGeom>
        </p:spPr>
        <p:txBody>
          <a:bodyPr wrap="square">
            <a:spAutoFit/>
          </a:bodyPr>
          <a:lstStyle/>
          <a:p>
            <a:pPr marL="285750" indent="-285750">
              <a:buFont typeface="Arial" panose="020B0604020202020204" pitchFamily="34" charset="0"/>
              <a:buChar char="•"/>
            </a:pPr>
            <a:r>
              <a:rPr lang="zh-CN" altLang="zh-CN" dirty="0"/>
              <a:t>决策树通过一系列</a:t>
            </a:r>
            <a:r>
              <a:rPr lang="zh-CN" altLang="zh-CN" dirty="0">
                <a:solidFill>
                  <a:srgbClr val="FF0000"/>
                </a:solidFill>
              </a:rPr>
              <a:t>规则</a:t>
            </a:r>
            <a:r>
              <a:rPr lang="zh-CN" altLang="zh-CN" dirty="0"/>
              <a:t>对数据进行分类</a:t>
            </a:r>
            <a:endParaRPr lang="zh-CN" altLang="zh-CN" dirty="0"/>
          </a:p>
          <a:p>
            <a:pPr marL="285750" indent="-285750">
              <a:buFont typeface="Arial" panose="020B0604020202020204" pitchFamily="34" charset="0"/>
              <a:buChar char="•"/>
            </a:pPr>
            <a:endParaRPr lang="zh-CN" altLang="zh-CN" dirty="0"/>
          </a:p>
          <a:p>
            <a:pPr marL="285750" indent="-285750">
              <a:buFont typeface="Arial" panose="020B0604020202020204" pitchFamily="34" charset="0"/>
              <a:buChar char="•"/>
            </a:pPr>
            <a:r>
              <a:rPr lang="zh-CN" altLang="zh-CN" dirty="0"/>
              <a:t>决策树分为</a:t>
            </a:r>
            <a:r>
              <a:rPr lang="zh-CN" altLang="zh-CN" dirty="0">
                <a:solidFill>
                  <a:srgbClr val="FF0000"/>
                </a:solidFill>
              </a:rPr>
              <a:t>分类树和回归树</a:t>
            </a:r>
            <a:r>
              <a:rPr lang="zh-CN" altLang="zh-CN" dirty="0"/>
              <a:t>，分类树处理离散变量，回归树处理连续变量</a:t>
            </a:r>
            <a:endParaRPr lang="en-US" altLang="zh-CN" dirty="0"/>
          </a:p>
          <a:p>
            <a:pPr marL="285750" indent="-285750">
              <a:buFont typeface="Arial" panose="020B0604020202020204" pitchFamily="34" charset="0"/>
              <a:buChar char="•"/>
            </a:pPr>
            <a:endParaRPr lang="zh-CN" altLang="zh-CN" dirty="0"/>
          </a:p>
          <a:p>
            <a:pPr marL="285750" indent="-285750">
              <a:buFont typeface="Arial" panose="020B0604020202020204" pitchFamily="34" charset="0"/>
              <a:buChar char="•"/>
            </a:pPr>
            <a:r>
              <a:rPr lang="zh-CN" altLang="zh-CN" dirty="0"/>
              <a:t>决策树分类器类似于判断模块和终止块组成的流程图</a:t>
            </a:r>
            <a:endParaRPr lang="zh-CN" altLang="zh-CN" dirty="0"/>
          </a:p>
        </p:txBody>
      </p:sp>
      <p:sp>
        <p:nvSpPr>
          <p:cNvPr id="75" name="矩形 74"/>
          <p:cNvSpPr/>
          <p:nvPr/>
        </p:nvSpPr>
        <p:spPr>
          <a:xfrm>
            <a:off x="259814" y="874479"/>
            <a:ext cx="2385589" cy="369332"/>
          </a:xfrm>
          <a:prstGeom prst="rect">
            <a:avLst/>
          </a:prstGeom>
        </p:spPr>
        <p:txBody>
          <a:bodyPr wrap="none">
            <a:spAutoFit/>
          </a:bodyPr>
          <a:lstStyle/>
          <a:p>
            <a:r>
              <a:rPr lang="en-US" altLang="zh-CN" dirty="0"/>
              <a:t>3.2.3 </a:t>
            </a:r>
            <a:r>
              <a:rPr lang="zh-CN" altLang="zh-CN" dirty="0"/>
              <a:t>决策树工作原理</a:t>
            </a:r>
            <a:endParaRPr lang="zh-CN" altLang="zh-CN" dirty="0"/>
          </a:p>
        </p:txBody>
      </p:sp>
      <p:pic>
        <p:nvPicPr>
          <p:cNvPr id="76" name="27 Imagen"/>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 name="30 CuadroTexto"/>
          <p:cNvSpPr txBox="1"/>
          <p:nvPr/>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78" name="31 CuadroTexto"/>
          <p:cNvSpPr txBox="1"/>
          <p:nvPr/>
        </p:nvSpPr>
        <p:spPr>
          <a:xfrm>
            <a:off x="4729199" y="6267161"/>
            <a:ext cx="370840" cy="275590"/>
          </a:xfrm>
          <a:prstGeom prst="rect">
            <a:avLst/>
          </a:prstGeom>
          <a:noFill/>
        </p:spPr>
        <p:txBody>
          <a:bodyPr wrap="none">
            <a:spAutoFit/>
          </a:bodyPr>
          <a:lstStyle/>
          <a:p>
            <a:pPr fontAlgn="auto">
              <a:spcBef>
                <a:spcPts val="0"/>
              </a:spcBef>
              <a:spcAft>
                <a:spcPts val="0"/>
              </a:spcAft>
              <a:defRPr/>
            </a:pPr>
            <a:r>
              <a:rPr lang="en-US" altLang="es-ES" sz="1200" b="1" dirty="0">
                <a:solidFill>
                  <a:schemeClr val="bg1">
                    <a:lumMod val="50000"/>
                  </a:schemeClr>
                </a:solidFill>
                <a:latin typeface="+mn-lt"/>
              </a:rPr>
              <a:t>56</a:t>
            </a:r>
            <a:endParaRPr lang="en-US" altLang="es-ES" sz="1200" b="1" dirty="0">
              <a:solidFill>
                <a:schemeClr val="bg1">
                  <a:lumMod val="50000"/>
                </a:schemeClr>
              </a:solidFill>
              <a:latin typeface="+mn-lt"/>
            </a:endParaRPr>
          </a:p>
        </p:txBody>
      </p:sp>
      <p:pic>
        <p:nvPicPr>
          <p:cNvPr id="79" name="Imagen 27">
            <a:hlinkClick r:id="" action="ppaction://hlinkshowjump?jump=next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 name="Imagen 28">
            <a:hlinkClick r:id="" action="ppaction://hlinkshowjump?jump=previousslide"/>
          </p:cNvP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fld>
            <a:endParaRPr lang="zh-CN" altLang="en-US" dirty="0"/>
          </a:p>
        </p:txBody>
      </p:sp>
      <p:grpSp>
        <p:nvGrpSpPr>
          <p:cNvPr id="82" name="组合 81"/>
          <p:cNvGrpSpPr/>
          <p:nvPr/>
        </p:nvGrpSpPr>
        <p:grpSpPr>
          <a:xfrm>
            <a:off x="-3387" y="-2439"/>
            <a:ext cx="9149172" cy="716845"/>
            <a:chOff x="-3387" y="190175"/>
            <a:chExt cx="9149172" cy="524649"/>
          </a:xfrm>
        </p:grpSpPr>
        <p:sp>
          <p:nvSpPr>
            <p:cNvPr id="83" name="任意多边形 82"/>
            <p:cNvSpPr/>
            <p:nvPr/>
          </p:nvSpPr>
          <p:spPr>
            <a:xfrm>
              <a:off x="6231369" y="214741"/>
              <a:ext cx="2914416" cy="499443"/>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84" name="任意多边形 83"/>
            <p:cNvSpPr/>
            <p:nvPr/>
          </p:nvSpPr>
          <p:spPr>
            <a:xfrm>
              <a:off x="1" y="190175"/>
              <a:ext cx="9143999" cy="506058"/>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85" name="任意多边形 84"/>
            <p:cNvSpPr/>
            <p:nvPr/>
          </p:nvSpPr>
          <p:spPr>
            <a:xfrm>
              <a:off x="-3387" y="190815"/>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6" name="文本框 6"/>
          <p:cNvSpPr txBox="1"/>
          <p:nvPr/>
        </p:nvSpPr>
        <p:spPr>
          <a:xfrm>
            <a:off x="607500" y="177284"/>
            <a:ext cx="1500411" cy="323165"/>
          </a:xfrm>
          <a:prstGeom prst="rect">
            <a:avLst/>
          </a:prstGeom>
          <a:noFill/>
        </p:spPr>
        <p:txBody>
          <a:bodyPr wrap="none" lIns="0" tIns="0" rIns="0" bIns="0" rtlCol="0">
            <a:spAutoFit/>
          </a:bodyPr>
          <a:lstStyle/>
          <a:p>
            <a:r>
              <a:rPr lang="en-US" altLang="zh-CN" sz="2100" b="1" spc="225" dirty="0">
                <a:solidFill>
                  <a:prstClr val="white"/>
                </a:solidFill>
              </a:rPr>
              <a:t>3.2 </a:t>
            </a:r>
            <a:r>
              <a:rPr lang="zh-CN" altLang="en-US" sz="2100" b="1" spc="225" dirty="0">
                <a:solidFill>
                  <a:prstClr val="white"/>
                </a:solidFill>
              </a:rPr>
              <a:t>决策树</a:t>
            </a:r>
            <a:endParaRPr lang="zh-CN" altLang="en-US" sz="2100" b="1" spc="225" dirty="0">
              <a:solidFill>
                <a:prstClr val="white"/>
              </a:solidFill>
            </a:endParaRPr>
          </a:p>
        </p:txBody>
      </p:sp>
      <p:sp>
        <p:nvSpPr>
          <p:cNvPr id="87" name="Freeform 142"/>
          <p:cNvSpPr>
            <a:spLocks noEditPoints="1"/>
          </p:cNvSpPr>
          <p:nvPr/>
        </p:nvSpPr>
        <p:spPr bwMode="auto">
          <a:xfrm>
            <a:off x="126487" y="216716"/>
            <a:ext cx="382471" cy="244300"/>
          </a:xfrm>
          <a:custGeom>
            <a:avLst/>
            <a:gdLst>
              <a:gd name="T0" fmla="*/ 108 w 128"/>
              <a:gd name="T1" fmla="*/ 26 h 88"/>
              <a:gd name="T2" fmla="*/ 75 w 128"/>
              <a:gd name="T3" fmla="*/ 0 h 88"/>
              <a:gd name="T4" fmla="*/ 46 w 128"/>
              <a:gd name="T5" fmla="*/ 15 h 88"/>
              <a:gd name="T6" fmla="*/ 34 w 128"/>
              <a:gd name="T7" fmla="*/ 11 h 88"/>
              <a:gd name="T8" fmla="*/ 15 w 128"/>
              <a:gd name="T9" fmla="*/ 30 h 88"/>
              <a:gd name="T10" fmla="*/ 16 w 128"/>
              <a:gd name="T11" fmla="*/ 35 h 88"/>
              <a:gd name="T12" fmla="*/ 0 w 128"/>
              <a:gd name="T13" fmla="*/ 61 h 88"/>
              <a:gd name="T14" fmla="*/ 27 w 128"/>
              <a:gd name="T15" fmla="*/ 88 h 88"/>
              <a:gd name="T16" fmla="*/ 96 w 128"/>
              <a:gd name="T17" fmla="*/ 88 h 88"/>
              <a:gd name="T18" fmla="*/ 128 w 128"/>
              <a:gd name="T19" fmla="*/ 56 h 88"/>
              <a:gd name="T20" fmla="*/ 108 w 128"/>
              <a:gd name="T21" fmla="*/ 26 h 88"/>
              <a:gd name="T22" fmla="*/ 44 w 128"/>
              <a:gd name="T23" fmla="*/ 50 h 88"/>
              <a:gd name="T24" fmla="*/ 66 w 128"/>
              <a:gd name="T25" fmla="*/ 28 h 88"/>
              <a:gd name="T26" fmla="*/ 80 w 128"/>
              <a:gd name="T27" fmla="*/ 32 h 88"/>
              <a:gd name="T28" fmla="*/ 84 w 128"/>
              <a:gd name="T29" fmla="*/ 28 h 88"/>
              <a:gd name="T30" fmla="*/ 84 w 128"/>
              <a:gd name="T31" fmla="*/ 42 h 88"/>
              <a:gd name="T32" fmla="*/ 70 w 128"/>
              <a:gd name="T33" fmla="*/ 42 h 88"/>
              <a:gd name="T34" fmla="*/ 75 w 128"/>
              <a:gd name="T35" fmla="*/ 37 h 88"/>
              <a:gd name="T36" fmla="*/ 72 w 128"/>
              <a:gd name="T37" fmla="*/ 36 h 88"/>
              <a:gd name="T38" fmla="*/ 66 w 128"/>
              <a:gd name="T39" fmla="*/ 35 h 88"/>
              <a:gd name="T40" fmla="*/ 60 w 128"/>
              <a:gd name="T41" fmla="*/ 36 h 88"/>
              <a:gd name="T42" fmla="*/ 55 w 128"/>
              <a:gd name="T43" fmla="*/ 39 h 88"/>
              <a:gd name="T44" fmla="*/ 52 w 128"/>
              <a:gd name="T45" fmla="*/ 44 h 88"/>
              <a:gd name="T46" fmla="*/ 51 w 128"/>
              <a:gd name="T47" fmla="*/ 50 h 88"/>
              <a:gd name="T48" fmla="*/ 51 w 128"/>
              <a:gd name="T49" fmla="*/ 54 h 88"/>
              <a:gd name="T50" fmla="*/ 44 w 128"/>
              <a:gd name="T51" fmla="*/ 54 h 88"/>
              <a:gd name="T52" fmla="*/ 44 w 128"/>
              <a:gd name="T53" fmla="*/ 50 h 88"/>
              <a:gd name="T54" fmla="*/ 66 w 128"/>
              <a:gd name="T55" fmla="*/ 73 h 88"/>
              <a:gd name="T56" fmla="*/ 53 w 128"/>
              <a:gd name="T57" fmla="*/ 68 h 88"/>
              <a:gd name="T58" fmla="*/ 49 w 128"/>
              <a:gd name="T59" fmla="*/ 73 h 88"/>
              <a:gd name="T60" fmla="*/ 49 w 128"/>
              <a:gd name="T61" fmla="*/ 59 h 88"/>
              <a:gd name="T62" fmla="*/ 62 w 128"/>
              <a:gd name="T63" fmla="*/ 59 h 88"/>
              <a:gd name="T64" fmla="*/ 58 w 128"/>
              <a:gd name="T65" fmla="*/ 64 h 88"/>
              <a:gd name="T66" fmla="*/ 60 w 128"/>
              <a:gd name="T67" fmla="*/ 65 h 88"/>
              <a:gd name="T68" fmla="*/ 66 w 128"/>
              <a:gd name="T69" fmla="*/ 66 h 88"/>
              <a:gd name="T70" fmla="*/ 72 w 128"/>
              <a:gd name="T71" fmla="*/ 65 h 88"/>
              <a:gd name="T72" fmla="*/ 77 w 128"/>
              <a:gd name="T73" fmla="*/ 61 h 88"/>
              <a:gd name="T74" fmla="*/ 81 w 128"/>
              <a:gd name="T75" fmla="*/ 57 h 88"/>
              <a:gd name="T76" fmla="*/ 82 w 128"/>
              <a:gd name="T77" fmla="*/ 50 h 88"/>
              <a:gd name="T78" fmla="*/ 81 w 128"/>
              <a:gd name="T79" fmla="*/ 47 h 88"/>
              <a:gd name="T80" fmla="*/ 89 w 128"/>
              <a:gd name="T81" fmla="*/ 47 h 88"/>
              <a:gd name="T82" fmla="*/ 89 w 128"/>
              <a:gd name="T83" fmla="*/ 50 h 88"/>
              <a:gd name="T84" fmla="*/ 66 w 128"/>
              <a:gd name="T85"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88">
                <a:moveTo>
                  <a:pt x="108" y="26"/>
                </a:moveTo>
                <a:cubicBezTo>
                  <a:pt x="104" y="11"/>
                  <a:pt x="91" y="0"/>
                  <a:pt x="75" y="0"/>
                </a:cubicBezTo>
                <a:cubicBezTo>
                  <a:pt x="63" y="0"/>
                  <a:pt x="52" y="6"/>
                  <a:pt x="46" y="15"/>
                </a:cubicBezTo>
                <a:cubicBezTo>
                  <a:pt x="43" y="13"/>
                  <a:pt x="38" y="11"/>
                  <a:pt x="34" y="11"/>
                </a:cubicBezTo>
                <a:cubicBezTo>
                  <a:pt x="24" y="11"/>
                  <a:pt x="15" y="20"/>
                  <a:pt x="15" y="30"/>
                </a:cubicBezTo>
                <a:cubicBezTo>
                  <a:pt x="15" y="32"/>
                  <a:pt x="16" y="34"/>
                  <a:pt x="16" y="35"/>
                </a:cubicBezTo>
                <a:cubicBezTo>
                  <a:pt x="7" y="40"/>
                  <a:pt x="0" y="49"/>
                  <a:pt x="0" y="61"/>
                </a:cubicBezTo>
                <a:cubicBezTo>
                  <a:pt x="0" y="76"/>
                  <a:pt x="12" y="88"/>
                  <a:pt x="27" y="88"/>
                </a:cubicBezTo>
                <a:cubicBezTo>
                  <a:pt x="96" y="88"/>
                  <a:pt x="96" y="88"/>
                  <a:pt x="96" y="88"/>
                </a:cubicBezTo>
                <a:cubicBezTo>
                  <a:pt x="114" y="88"/>
                  <a:pt x="128" y="74"/>
                  <a:pt x="128" y="56"/>
                </a:cubicBezTo>
                <a:cubicBezTo>
                  <a:pt x="128" y="42"/>
                  <a:pt x="120" y="31"/>
                  <a:pt x="108" y="26"/>
                </a:cubicBezTo>
                <a:close/>
                <a:moveTo>
                  <a:pt x="44" y="50"/>
                </a:moveTo>
                <a:cubicBezTo>
                  <a:pt x="44" y="38"/>
                  <a:pt x="54" y="28"/>
                  <a:pt x="66" y="28"/>
                </a:cubicBezTo>
                <a:cubicBezTo>
                  <a:pt x="71" y="28"/>
                  <a:pt x="76" y="30"/>
                  <a:pt x="80" y="32"/>
                </a:cubicBezTo>
                <a:cubicBezTo>
                  <a:pt x="84" y="28"/>
                  <a:pt x="84" y="28"/>
                  <a:pt x="84" y="28"/>
                </a:cubicBezTo>
                <a:cubicBezTo>
                  <a:pt x="84" y="42"/>
                  <a:pt x="84" y="42"/>
                  <a:pt x="84" y="42"/>
                </a:cubicBezTo>
                <a:cubicBezTo>
                  <a:pt x="70" y="42"/>
                  <a:pt x="70" y="42"/>
                  <a:pt x="70" y="42"/>
                </a:cubicBezTo>
                <a:cubicBezTo>
                  <a:pt x="75" y="37"/>
                  <a:pt x="75" y="37"/>
                  <a:pt x="75" y="37"/>
                </a:cubicBezTo>
                <a:cubicBezTo>
                  <a:pt x="74" y="37"/>
                  <a:pt x="73" y="36"/>
                  <a:pt x="72" y="36"/>
                </a:cubicBezTo>
                <a:cubicBezTo>
                  <a:pt x="70" y="35"/>
                  <a:pt x="68" y="35"/>
                  <a:pt x="66" y="35"/>
                </a:cubicBezTo>
                <a:cubicBezTo>
                  <a:pt x="64" y="35"/>
                  <a:pt x="62" y="35"/>
                  <a:pt x="60" y="36"/>
                </a:cubicBezTo>
                <a:cubicBezTo>
                  <a:pt x="58" y="37"/>
                  <a:pt x="57" y="38"/>
                  <a:pt x="55" y="39"/>
                </a:cubicBezTo>
                <a:cubicBezTo>
                  <a:pt x="54" y="41"/>
                  <a:pt x="53" y="43"/>
                  <a:pt x="52" y="44"/>
                </a:cubicBezTo>
                <a:cubicBezTo>
                  <a:pt x="51" y="46"/>
                  <a:pt x="51" y="48"/>
                  <a:pt x="51" y="50"/>
                </a:cubicBezTo>
                <a:cubicBezTo>
                  <a:pt x="51" y="52"/>
                  <a:pt x="51" y="53"/>
                  <a:pt x="51" y="54"/>
                </a:cubicBezTo>
                <a:cubicBezTo>
                  <a:pt x="44" y="54"/>
                  <a:pt x="44" y="54"/>
                  <a:pt x="44" y="54"/>
                </a:cubicBezTo>
                <a:cubicBezTo>
                  <a:pt x="44" y="53"/>
                  <a:pt x="44" y="52"/>
                  <a:pt x="44" y="50"/>
                </a:cubicBezTo>
                <a:close/>
                <a:moveTo>
                  <a:pt x="66" y="73"/>
                </a:moveTo>
                <a:cubicBezTo>
                  <a:pt x="61" y="73"/>
                  <a:pt x="57" y="71"/>
                  <a:pt x="53" y="68"/>
                </a:cubicBezTo>
                <a:cubicBezTo>
                  <a:pt x="49" y="73"/>
                  <a:pt x="49" y="73"/>
                  <a:pt x="49" y="73"/>
                </a:cubicBezTo>
                <a:cubicBezTo>
                  <a:pt x="49" y="59"/>
                  <a:pt x="49" y="59"/>
                  <a:pt x="49" y="59"/>
                </a:cubicBezTo>
                <a:cubicBezTo>
                  <a:pt x="62" y="59"/>
                  <a:pt x="62" y="59"/>
                  <a:pt x="62" y="59"/>
                </a:cubicBezTo>
                <a:cubicBezTo>
                  <a:pt x="58" y="64"/>
                  <a:pt x="58" y="64"/>
                  <a:pt x="58" y="64"/>
                </a:cubicBezTo>
                <a:cubicBezTo>
                  <a:pt x="59" y="64"/>
                  <a:pt x="59" y="64"/>
                  <a:pt x="60" y="65"/>
                </a:cubicBezTo>
                <a:cubicBezTo>
                  <a:pt x="62" y="66"/>
                  <a:pt x="64" y="66"/>
                  <a:pt x="66" y="66"/>
                </a:cubicBezTo>
                <a:cubicBezTo>
                  <a:pt x="68" y="66"/>
                  <a:pt x="70" y="66"/>
                  <a:pt x="72" y="65"/>
                </a:cubicBezTo>
                <a:cubicBezTo>
                  <a:pt x="74" y="64"/>
                  <a:pt x="76" y="63"/>
                  <a:pt x="77" y="61"/>
                </a:cubicBezTo>
                <a:cubicBezTo>
                  <a:pt x="79" y="60"/>
                  <a:pt x="80" y="58"/>
                  <a:pt x="81" y="57"/>
                </a:cubicBezTo>
                <a:cubicBezTo>
                  <a:pt x="82" y="55"/>
                  <a:pt x="82" y="53"/>
                  <a:pt x="82" y="50"/>
                </a:cubicBezTo>
                <a:cubicBezTo>
                  <a:pt x="82" y="49"/>
                  <a:pt x="82" y="48"/>
                  <a:pt x="81" y="47"/>
                </a:cubicBezTo>
                <a:cubicBezTo>
                  <a:pt x="89" y="47"/>
                  <a:pt x="89" y="47"/>
                  <a:pt x="89" y="47"/>
                </a:cubicBezTo>
                <a:cubicBezTo>
                  <a:pt x="89" y="48"/>
                  <a:pt x="89" y="49"/>
                  <a:pt x="89" y="50"/>
                </a:cubicBezTo>
                <a:cubicBezTo>
                  <a:pt x="89" y="63"/>
                  <a:pt x="79" y="73"/>
                  <a:pt x="66" y="7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9"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0"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1"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2"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3"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4"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5"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6"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7"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8"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9"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1"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3"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4"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5"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6"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7"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8"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9"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0"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1"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2"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3"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5"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6"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7"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8"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9"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0"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1"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2"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3"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4"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5"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6"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7"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8"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9"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0"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1"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2"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5"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6"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7" name="文本框 27"/>
          <p:cNvSpPr txBox="1"/>
          <p:nvPr/>
        </p:nvSpPr>
        <p:spPr>
          <a:xfrm>
            <a:off x="6630203" y="234392"/>
            <a:ext cx="1101584" cy="300082"/>
          </a:xfrm>
          <a:prstGeom prst="rect">
            <a:avLst/>
          </a:prstGeom>
          <a:noFill/>
        </p:spPr>
        <p:txBody>
          <a:bodyPr wrap="none" rtlCol="0">
            <a:spAutoFit/>
          </a:bodyPr>
          <a:lstStyle/>
          <a:p>
            <a:r>
              <a:rPr lang="zh-CN" altLang="en-US" sz="1350" dirty="0">
                <a:solidFill>
                  <a:prstClr val="white"/>
                </a:solidFill>
              </a:rPr>
              <a:t>第三章 分类</a:t>
            </a:r>
            <a:endParaRPr lang="zh-CN" altLang="en-US" sz="1350" dirty="0">
              <a:solidFill>
                <a:prstClr val="white"/>
              </a:solidFill>
            </a:endParaRPr>
          </a:p>
        </p:txBody>
      </p:sp>
      <p:graphicFrame>
        <p:nvGraphicFramePr>
          <p:cNvPr id="4097" name="对象 4096"/>
          <p:cNvGraphicFramePr>
            <a:graphicFrameLocks noChangeAspect="1"/>
          </p:cNvGraphicFramePr>
          <p:nvPr/>
        </p:nvGraphicFramePr>
        <p:xfrm>
          <a:off x="132657" y="3288346"/>
          <a:ext cx="6079551" cy="2251685"/>
        </p:xfrm>
        <a:graphic>
          <a:graphicData uri="http://schemas.openxmlformats.org/presentationml/2006/ole">
            <mc:AlternateContent xmlns:mc="http://schemas.openxmlformats.org/markup-compatibility/2006">
              <mc:Choice xmlns:v="urn:schemas-microsoft-com:vml" Requires="v">
                <p:oleObj spid="_x0000_s4192" name="" r:id="rId3" imgW="7599045" imgH="2827020" progId="Visio.Drawing.11">
                  <p:embed/>
                </p:oleObj>
              </mc:Choice>
              <mc:Fallback>
                <p:oleObj name="" r:id="rId3" imgW="7599045" imgH="2827020"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657" y="3288346"/>
                        <a:ext cx="6079551" cy="2251685"/>
                      </a:xfrm>
                      <a:prstGeom prst="rect">
                        <a:avLst/>
                      </a:prstGeom>
                      <a:noFill/>
                    </p:spPr>
                  </p:pic>
                </p:oleObj>
              </mc:Fallback>
            </mc:AlternateContent>
          </a:graphicData>
        </a:graphic>
      </p:graphicFrame>
      <p:sp>
        <p:nvSpPr>
          <p:cNvPr id="4098" name="矩形 4097"/>
          <p:cNvSpPr/>
          <p:nvPr/>
        </p:nvSpPr>
        <p:spPr>
          <a:xfrm>
            <a:off x="2218263" y="5700342"/>
            <a:ext cx="1620957" cy="338554"/>
          </a:xfrm>
          <a:prstGeom prst="rect">
            <a:avLst/>
          </a:prstGeom>
        </p:spPr>
        <p:txBody>
          <a:bodyPr wrap="none">
            <a:spAutoFit/>
          </a:bodyPr>
          <a:lstStyle/>
          <a:p>
            <a:r>
              <a:rPr lang="zh-CN" altLang="zh-CN" sz="1600" dirty="0"/>
              <a:t>买电脑的决策树</a:t>
            </a:r>
            <a:endParaRPr lang="zh-CN" altLang="en-US" sz="1600" dirty="0"/>
          </a:p>
        </p:txBody>
      </p:sp>
      <p:sp>
        <p:nvSpPr>
          <p:cNvPr id="73" name="矩形 72"/>
          <p:cNvSpPr/>
          <p:nvPr/>
        </p:nvSpPr>
        <p:spPr>
          <a:xfrm>
            <a:off x="-4558" y="6123213"/>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2" name="文本框 1"/>
          <p:cNvSpPr txBox="1"/>
          <p:nvPr/>
        </p:nvSpPr>
        <p:spPr>
          <a:xfrm>
            <a:off x="6142355" y="3288030"/>
            <a:ext cx="2820035" cy="1476375"/>
          </a:xfrm>
          <a:prstGeom prst="rect">
            <a:avLst/>
          </a:prstGeom>
          <a:noFill/>
        </p:spPr>
        <p:txBody>
          <a:bodyPr wrap="square" rtlCol="0" anchor="t">
            <a:spAutoFit/>
          </a:bodyPr>
          <a:p>
            <a:pPr marL="285750" indent="-285750">
              <a:buFont typeface="Arial" panose="020B0604020202020204" pitchFamily="34" charset="0"/>
              <a:buChar char="•"/>
            </a:pPr>
            <a:r>
              <a:rPr lang="zh-CN" altLang="zh-CN" dirty="0">
                <a:sym typeface="+mn-ea"/>
              </a:rPr>
              <a:t>叶节点赋予类标号</a:t>
            </a:r>
            <a:endParaRPr lang="zh-CN" altLang="zh-CN" dirty="0">
              <a:sym typeface="+mn-ea"/>
            </a:endParaRPr>
          </a:p>
          <a:p>
            <a:pPr marL="285750" indent="-285750">
              <a:buFont typeface="Arial" panose="020B0604020202020204" pitchFamily="34" charset="0"/>
              <a:buChar char="•"/>
            </a:pPr>
            <a:endParaRPr lang="zh-CN" altLang="zh-CN" dirty="0">
              <a:sym typeface="+mn-ea"/>
            </a:endParaRPr>
          </a:p>
          <a:p>
            <a:pPr marL="285750" indent="-285750">
              <a:buFont typeface="Arial" panose="020B0604020202020204" pitchFamily="34" charset="0"/>
              <a:buChar char="•"/>
            </a:pPr>
            <a:r>
              <a:rPr lang="zh-CN" altLang="zh-CN" dirty="0">
                <a:sym typeface="+mn-ea"/>
              </a:rPr>
              <a:t>非叶节点包含属性测试条件，用以分开具有不同特性的记录</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ags/tag1.xml><?xml version="1.0" encoding="utf-8"?>
<p:tagLst xmlns:p="http://schemas.openxmlformats.org/presentationml/2006/main">
  <p:tag name="KSO_WPP_MARK_KEY" val="270cd056-a532-45f2-8022-15ed8d356ef7"/>
  <p:tag name="COMMONDATA" val="eyJoZGlkIjoiN2YyZGVkMGNhNTNiMzA2NTExNWJjNDlkMWVmMzhhMGMifQ=="/>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4">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9161</Words>
  <Application>WPS 演示</Application>
  <PresentationFormat>全屏显示(4:3)</PresentationFormat>
  <Paragraphs>1460</Paragraphs>
  <Slides>47</Slides>
  <Notes>1</Notes>
  <HiddenSlides>10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29</vt:i4>
      </vt:variant>
      <vt:variant>
        <vt:lpstr>幻灯片标题</vt:lpstr>
      </vt:variant>
      <vt:variant>
        <vt:i4>47</vt:i4>
      </vt:variant>
    </vt:vector>
  </HeadingPairs>
  <TitlesOfParts>
    <vt:vector size="87" baseType="lpstr">
      <vt:lpstr>Arial</vt:lpstr>
      <vt:lpstr>宋体</vt:lpstr>
      <vt:lpstr>Wingdings</vt:lpstr>
      <vt:lpstr>微软雅黑</vt:lpstr>
      <vt:lpstr>Arial Unicode MS</vt:lpstr>
      <vt:lpstr>Calibri</vt:lpstr>
      <vt:lpstr>Tahoma</vt:lpstr>
      <vt:lpstr>Cambria Math</vt:lpstr>
      <vt:lpstr>Marlett</vt:lpstr>
      <vt:lpstr>Verdana</vt:lpstr>
      <vt:lpstr>Office 主题</vt:lpstr>
      <vt:lpstr>Visio.Drawing.11</vt:lpstr>
      <vt:lpstr>Equation.DSMT4</vt:lpstr>
      <vt:lpstr>Equation.DSMT4</vt:lpstr>
      <vt:lpstr>Equation.DSMT4</vt:lpstr>
      <vt:lpstr>Equation.DSMT4</vt:lpstr>
      <vt:lpstr>Equation.DSMT4</vt:lpstr>
      <vt:lpstr>Excel.Sheet.8</vt:lpstr>
      <vt:lpstr>Excel.Sheet.8</vt:lpstr>
      <vt:lpstr>Equation.DSMT4</vt:lpstr>
      <vt:lpstr>Equation.DSMT4</vt:lpstr>
      <vt:lpstr>Excel.Sheet.8</vt:lpstr>
      <vt:lpstr>Visio.Drawing.11</vt:lpstr>
      <vt:lpstr>Equation.3</vt:lpstr>
      <vt:lpstr>Equation.3</vt:lpstr>
      <vt:lpstr>Equation.DSMT4</vt:lpstr>
      <vt:lpstr>Equation.DSMT4</vt:lpstr>
      <vt:lpstr>Visio.Drawing.11</vt:lpstr>
      <vt:lpstr>Equation.DSMT4</vt:lpstr>
      <vt:lpstr>Equation.DSMT4</vt:lpstr>
      <vt:lpstr>Equation.DSMT4</vt:lpstr>
      <vt:lpstr>Equation.DSMT4</vt:lpstr>
      <vt:lpstr>Visio.Drawing.11</vt:lpstr>
      <vt:lpstr>Equation.DSMT4</vt:lpstr>
      <vt:lpstr>Equation.DSMT4</vt:lpstr>
      <vt:lpstr>Equation.DSMT4</vt:lpstr>
      <vt:lpstr>Equation.DSMT4</vt:lpstr>
      <vt:lpstr>Equation.DSMT4</vt:lpstr>
      <vt:lpstr>Equation.DSMT4</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http://www.deepbbs.org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cstor</dc:creator>
  <cp:lastModifiedBy>毕竟东流去</cp:lastModifiedBy>
  <cp:revision>543</cp:revision>
  <dcterms:created xsi:type="dcterms:W3CDTF">2015-11-23T03:31:00Z</dcterms:created>
  <dcterms:modified xsi:type="dcterms:W3CDTF">2024-11-11T04:50:21Z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2052-12.1.0.18608</vt:lpwstr>
  </property>
  <property fmtid="{D5CDD505-2E9C-101B-9397-08002B2CF9AE}" pid="3" name="ICV">
    <vt:lpwstr>42CD4F5236754A61916856ADF6383976</vt:lpwstr>
  </property>
</Properties>
</file>