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41"/>
  </p:handoutMasterIdLst>
  <p:sldIdLst>
    <p:sldId id="577" r:id="rId3"/>
    <p:sldId id="574" r:id="rId4"/>
    <p:sldId id="578" r:id="rId5"/>
    <p:sldId id="579" r:id="rId7"/>
    <p:sldId id="586" r:id="rId8"/>
    <p:sldId id="615" r:id="rId9"/>
    <p:sldId id="584" r:id="rId10"/>
    <p:sldId id="587" r:id="rId11"/>
    <p:sldId id="590" r:id="rId12"/>
    <p:sldId id="592" r:id="rId13"/>
    <p:sldId id="591" r:id="rId14"/>
    <p:sldId id="593" r:id="rId15"/>
    <p:sldId id="594" r:id="rId16"/>
    <p:sldId id="595" r:id="rId17"/>
    <p:sldId id="613" r:id="rId18"/>
    <p:sldId id="614" r:id="rId19"/>
    <p:sldId id="596" r:id="rId20"/>
    <p:sldId id="598" r:id="rId21"/>
    <p:sldId id="599" r:id="rId22"/>
    <p:sldId id="654" r:id="rId23"/>
    <p:sldId id="616" r:id="rId24"/>
    <p:sldId id="588" r:id="rId25"/>
    <p:sldId id="600" r:id="rId26"/>
    <p:sldId id="601" r:id="rId27"/>
    <p:sldId id="602" r:id="rId28"/>
    <p:sldId id="603" r:id="rId29"/>
    <p:sldId id="604" r:id="rId30"/>
    <p:sldId id="605" r:id="rId31"/>
    <p:sldId id="606" r:id="rId32"/>
    <p:sldId id="607" r:id="rId33"/>
    <p:sldId id="608" r:id="rId34"/>
    <p:sldId id="609" r:id="rId35"/>
    <p:sldId id="610" r:id="rId36"/>
    <p:sldId id="653" r:id="rId37"/>
    <p:sldId id="612" r:id="rId38"/>
    <p:sldId id="447" r:id="rId39"/>
    <p:sldId id="652" r:id="rId40"/>
  </p:sldIdLst>
  <p:sldSz cx="9144000" cy="6858000" type="screen4x3"/>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9" userDrawn="1">
          <p15:clr>
            <a:srgbClr val="A4A3A4"/>
          </p15:clr>
        </p15:guide>
        <p15:guide id="2" pos="1882" userDrawn="1">
          <p15:clr>
            <a:srgbClr val="A4A3A4"/>
          </p15:clr>
        </p15:guide>
        <p15:guide id="3" pos="200" userDrawn="1">
          <p15:clr>
            <a:srgbClr val="A4A3A4"/>
          </p15:clr>
        </p15:guide>
        <p15:guide id="4" pos="5528" userDrawn="1">
          <p15:clr>
            <a:srgbClr val="A4A3A4"/>
          </p15:clr>
        </p15:guide>
        <p15:guide id="5" orient="horz" pos="1480" userDrawn="1">
          <p15:clr>
            <a:srgbClr val="A4A3A4"/>
          </p15:clr>
        </p15:guide>
        <p15:guide id="6" orient="horz" pos="782" userDrawn="1">
          <p15:clr>
            <a:srgbClr val="A4A3A4"/>
          </p15:clr>
        </p15:guide>
        <p15:guide id="7" pos="125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00066"/>
    <a:srgbClr val="000099"/>
    <a:srgbClr val="003399"/>
    <a:srgbClr val="0033CC"/>
    <a:srgbClr val="3D89BC"/>
    <a:srgbClr val="008EC0"/>
    <a:srgbClr val="0099FF"/>
    <a:srgbClr val="33CC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51" autoAdjust="0"/>
    <p:restoredTop sz="88759" autoAdjust="0"/>
  </p:normalViewPr>
  <p:slideViewPr>
    <p:cSldViewPr snapToGrid="0" showGuides="1">
      <p:cViewPr varScale="1">
        <p:scale>
          <a:sx n="59" d="100"/>
          <a:sy n="59" d="100"/>
        </p:scale>
        <p:origin x="1084" y="64"/>
      </p:cViewPr>
      <p:guideLst>
        <p:guide orient="horz" pos="4029"/>
        <p:guide pos="1882"/>
        <p:guide pos="200"/>
        <p:guide pos="5528"/>
        <p:guide orient="horz" pos="1480"/>
        <p:guide orient="horz" pos="782"/>
        <p:guide pos="1250"/>
      </p:guideLst>
    </p:cSldViewPr>
  </p:slideViewPr>
  <p:notesTextViewPr>
    <p:cViewPr>
      <p:scale>
        <a:sx n="1" d="1"/>
        <a:sy n="1" d="1"/>
      </p:scale>
      <p:origin x="0" y="0"/>
    </p:cViewPr>
  </p:notesTextViewPr>
  <p:sorterViewPr>
    <p:cViewPr varScale="1">
      <p:scale>
        <a:sx n="1" d="1"/>
        <a:sy n="1" d="1"/>
      </p:scale>
      <p:origin x="0" y="-27870"/>
    </p:cViewPr>
  </p:sorterViewPr>
  <p:notesViewPr>
    <p:cSldViewPr snapToGrid="0" showGuides="1">
      <p:cViewPr varScale="1">
        <p:scale>
          <a:sx n="86" d="100"/>
          <a:sy n="86" d="100"/>
        </p:scale>
        <p:origin x="-3846" y="-90"/>
      </p:cViewPr>
      <p:guideLst>
        <p:guide orient="horz" pos="2873"/>
        <p:guide pos="215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6" Type="http://schemas.openxmlformats.org/officeDocument/2006/relationships/tags" Target="tags/tag3.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CAF6B68-026E-4836-B9E6-DF61198F8E02}" type="doc">
      <dgm:prSet loTypeId="urn:microsoft.com/office/officeart/2005/8/layout/hList1" loCatId="list" qsTypeId="urn:microsoft.com/office/officeart/2005/8/quickstyle/simple1#1" qsCatId="simple" csTypeId="urn:microsoft.com/office/officeart/2005/8/colors/accent1_2#2" csCatId="accent1" phldr="1"/>
      <dgm:spPr/>
      <dgm:t>
        <a:bodyPr/>
        <a:lstStyle/>
        <a:p>
          <a:endParaRPr lang="zh-CN" altLang="en-US"/>
        </a:p>
      </dgm:t>
    </dgm:pt>
    <dgm:pt modelId="{10D2143D-10C3-4746-8940-174D0FC60666}">
      <dgm:prSet phldrT="[文本]" custT="1"/>
      <dgm:spPr/>
      <dgm:t>
        <a:bodyPr/>
        <a:lstStyle/>
        <a:p>
          <a:r>
            <a:rPr lang="zh-CN" altLang="en-US" sz="2400" dirty="0"/>
            <a:t>缺失值处理</a:t>
          </a:r>
        </a:p>
      </dgm:t>
    </dgm:pt>
    <dgm:pt modelId="{76883B9D-673C-49E9-B143-CF8C60DF91C9}" cxnId="{D553FA31-525D-497C-B177-09FCC0A9FB33}" type="parTrans">
      <dgm:prSet/>
      <dgm:spPr/>
      <dgm:t>
        <a:bodyPr/>
        <a:lstStyle/>
        <a:p>
          <a:endParaRPr lang="zh-CN" altLang="en-US"/>
        </a:p>
      </dgm:t>
    </dgm:pt>
    <dgm:pt modelId="{5A3FB9F2-9823-426B-BF3D-18425C37FC49}" cxnId="{D553FA31-525D-497C-B177-09FCC0A9FB33}" type="sibTrans">
      <dgm:prSet/>
      <dgm:spPr/>
      <dgm:t>
        <a:bodyPr/>
        <a:lstStyle/>
        <a:p>
          <a:endParaRPr lang="zh-CN" altLang="en-US"/>
        </a:p>
      </dgm:t>
    </dgm:pt>
    <dgm:pt modelId="{824C7BFC-F40D-4C64-81E9-87E8B943201C}">
      <dgm:prSet phldrT="[文本]" phldr="0" custT="1"/>
      <dgm:spPr/>
      <dgm:t>
        <a:bodyPr vert="horz" wrap="square"/>
        <a:p>
          <a:pPr>
            <a:lnSpc>
              <a:spcPct val="100000"/>
            </a:lnSpc>
            <a:spcBef>
              <a:spcPct val="0"/>
            </a:spcBef>
            <a:spcAft>
              <a:spcPct val="15000"/>
            </a:spcAft>
          </a:pPr>
          <a:r>
            <a:rPr lang="en-US" altLang="zh-CN" sz="2000" dirty="0">
              <a:solidFill>
                <a:schemeClr val="tx1">
                  <a:lumMod val="75000"/>
                  <a:lumOff val="25000"/>
                </a:schemeClr>
              </a:solidFill>
            </a:rPr>
            <a:t>1</a:t>
          </a:r>
          <a:r>
            <a:rPr lang="zh-CN" altLang="zh-CN" sz="2000" dirty="0">
              <a:solidFill>
                <a:schemeClr val="tx1">
                  <a:lumMod val="75000"/>
                  <a:lumOff val="25000"/>
                </a:schemeClr>
              </a:solidFill>
            </a:rPr>
            <a:t>．</a:t>
          </a:r>
          <a:r>
            <a:rPr lang="zh-CN" altLang="en-US" sz="2000" dirty="0">
              <a:solidFill>
                <a:schemeClr val="tx1">
                  <a:lumMod val="75000"/>
                  <a:lumOff val="25000"/>
                </a:schemeClr>
              </a:solidFill>
            </a:rPr>
            <a:t>忽略元组</a:t>
          </a:r>
          <a:r>
            <a:rPr lang="zh-CN" altLang="en-US" sz="2000" dirty="0">
              <a:solidFill>
                <a:schemeClr val="tx1">
                  <a:lumMod val="75000"/>
                  <a:lumOff val="25000"/>
                </a:schemeClr>
              </a:solidFill>
            </a:rPr>
            <a:t/>
          </a:r>
          <a:endParaRPr lang="zh-CN" altLang="en-US" sz="2000" dirty="0">
            <a:solidFill>
              <a:schemeClr val="tx1">
                <a:lumMod val="75000"/>
                <a:lumOff val="25000"/>
              </a:schemeClr>
            </a:solidFill>
          </a:endParaRPr>
        </a:p>
      </dgm:t>
    </dgm:pt>
    <dgm:pt modelId="{A6CD6ABE-3301-4478-A3CE-3FDE476F375F}" cxnId="{6C38BCC8-81DC-42A7-B319-85212E45DE12}" type="parTrans">
      <dgm:prSet/>
      <dgm:spPr/>
      <dgm:t>
        <a:bodyPr/>
        <a:lstStyle/>
        <a:p>
          <a:endParaRPr lang="zh-CN" altLang="en-US"/>
        </a:p>
      </dgm:t>
    </dgm:pt>
    <dgm:pt modelId="{B9308FA4-A99D-4BFE-8CB4-4CB22D679510}" cxnId="{6C38BCC8-81DC-42A7-B319-85212E45DE12}" type="sibTrans">
      <dgm:prSet/>
      <dgm:spPr/>
      <dgm:t>
        <a:bodyPr/>
        <a:lstStyle/>
        <a:p>
          <a:endParaRPr lang="zh-CN" altLang="en-US"/>
        </a:p>
      </dgm:t>
    </dgm:pt>
    <dgm:pt modelId="{9A4DCB1F-1709-442F-A017-6A7EB5B7DB49}">
      <dgm:prSet phldr="0" custT="1"/>
      <dgm:spPr/>
      <dgm:t>
        <a:bodyPr vert="horz" wrap="square"/>
        <a:p>
          <a:pPr>
            <a:lnSpc>
              <a:spcPct val="100000"/>
            </a:lnSpc>
            <a:spcBef>
              <a:spcPct val="0"/>
            </a:spcBef>
            <a:spcAft>
              <a:spcPct val="15000"/>
            </a:spcAft>
          </a:pPr>
          <a:r>
            <a:rPr lang="en-US" altLang="zh-CN" sz="2000" dirty="0">
              <a:solidFill>
                <a:schemeClr val="tx1">
                  <a:lumMod val="75000"/>
                  <a:lumOff val="25000"/>
                </a:schemeClr>
              </a:solidFill>
            </a:rPr>
            <a:t>2</a:t>
          </a:r>
          <a:r>
            <a:rPr lang="zh-CN" altLang="zh-CN" sz="2000" dirty="0">
              <a:solidFill>
                <a:schemeClr val="tx1">
                  <a:lumMod val="75000"/>
                  <a:lumOff val="25000"/>
                </a:schemeClr>
              </a:solidFill>
            </a:rPr>
            <a:t>．</a:t>
          </a:r>
          <a:r>
            <a:rPr lang="zh-CN" altLang="en-US" sz="2000" dirty="0">
              <a:solidFill>
                <a:schemeClr val="tx1">
                  <a:lumMod val="75000"/>
                  <a:lumOff val="25000"/>
                </a:schemeClr>
              </a:solidFill>
            </a:rPr>
            <a:t>数据补齐</a:t>
          </a:r>
          <a:endParaRPr lang="zh-CN" altLang="en-US" sz="2000" dirty="0">
            <a:solidFill>
              <a:schemeClr val="tx1">
                <a:lumMod val="75000"/>
                <a:lumOff val="25000"/>
              </a:schemeClr>
            </a:solidFill>
          </a:endParaRPr>
        </a:p>
      </dgm:t>
    </dgm:pt>
    <dgm:pt modelId="{1581CCFC-BBE2-42D2-A846-8AB6150568A1}" cxnId="{FCCA3613-74BA-4F14-8C55-3E5276961ABC}" type="parTrans">
      <dgm:prSet/>
      <dgm:spPr/>
    </dgm:pt>
    <dgm:pt modelId="{7D3C9A6B-53BE-4D25-B179-447950616661}" cxnId="{FCCA3613-74BA-4F14-8C55-3E5276961ABC}" type="sibTrans">
      <dgm:prSet/>
      <dgm:spPr/>
    </dgm:pt>
    <dgm:pt modelId="{4FFC548D-BFF3-49BF-8FBF-BB57A6BA2F36}">
      <dgm:prSet phldr="0" custT="1"/>
      <dgm:spPr/>
      <dgm:t>
        <a:bodyPr vert="horz" wrap="square"/>
        <a:p>
          <a:pPr>
            <a:lnSpc>
              <a:spcPct val="100000"/>
            </a:lnSpc>
            <a:spcBef>
              <a:spcPct val="0"/>
            </a:spcBef>
            <a:spcAft>
              <a:spcPct val="15000"/>
            </a:spcAft>
          </a:pPr>
          <a:r>
            <a:rPr sz="6500"/>
            <a:t/>
          </a:r>
          <a:endParaRPr sz="6500"/>
        </a:p>
      </dgm:t>
    </dgm:pt>
    <dgm:pt modelId="{F3235F5D-35C4-435C-8159-07B122F8B543}" cxnId="{7FAE9960-42D0-47E3-A00E-CE146A6F905D}" type="parTrans">
      <dgm:prSet/>
      <dgm:spPr/>
    </dgm:pt>
    <dgm:pt modelId="{72B44842-5FF6-428E-A00D-B95F6FBCDF44}" cxnId="{7FAE9960-42D0-47E3-A00E-CE146A6F905D}" type="sibTrans">
      <dgm:prSet/>
      <dgm:spPr/>
    </dgm:pt>
    <dgm:pt modelId="{BE9C1718-DC02-4F28-A423-B8BF0FA39391}">
      <dgm:prSet phldrT="[文本]" custT="1"/>
      <dgm:spPr/>
      <dgm:t>
        <a:bodyPr/>
        <a:lstStyle/>
        <a:p>
          <a:r>
            <a:rPr lang="zh-CN" altLang="en-US" sz="2400" dirty="0"/>
            <a:t>噪声数据</a:t>
          </a:r>
        </a:p>
      </dgm:t>
    </dgm:pt>
    <dgm:pt modelId="{36E6D1E7-B713-4AA7-A34B-52B45A871C2E}" cxnId="{968D9160-6402-4C36-9133-38F547D71404}" type="parTrans">
      <dgm:prSet/>
      <dgm:spPr/>
      <dgm:t>
        <a:bodyPr/>
        <a:lstStyle/>
        <a:p>
          <a:endParaRPr lang="zh-CN" altLang="en-US"/>
        </a:p>
      </dgm:t>
    </dgm:pt>
    <dgm:pt modelId="{401FED39-9FA5-4A9F-82FD-2B792FDCC7E1}" cxnId="{968D9160-6402-4C36-9133-38F547D71404}" type="sibTrans">
      <dgm:prSet/>
      <dgm:spPr/>
      <dgm:t>
        <a:bodyPr/>
        <a:lstStyle/>
        <a:p>
          <a:endParaRPr lang="zh-CN" altLang="en-US"/>
        </a:p>
      </dgm:t>
    </dgm:pt>
    <dgm:pt modelId="{07DB3EB7-353B-43FE-B9E0-C008A042867D}">
      <dgm:prSet phldrT="[文本]" custT="1"/>
      <dgm:spPr/>
      <dgm:t>
        <a:bodyPr/>
        <a:lstStyle/>
        <a:p>
          <a:r>
            <a:rPr lang="en-US" altLang="zh-CN" sz="2000" dirty="0">
              <a:solidFill>
                <a:schemeClr val="tx1">
                  <a:lumMod val="75000"/>
                  <a:lumOff val="25000"/>
                </a:schemeClr>
              </a:solidFill>
            </a:rPr>
            <a:t>1</a:t>
          </a:r>
          <a:r>
            <a:rPr lang="zh-CN" altLang="zh-CN" sz="2000" dirty="0">
              <a:solidFill>
                <a:schemeClr val="tx1">
                  <a:lumMod val="75000"/>
                  <a:lumOff val="25000"/>
                </a:schemeClr>
              </a:solidFill>
            </a:rPr>
            <a:t>．</a:t>
          </a:r>
          <a:r>
            <a:rPr lang="zh-CN" altLang="en-US" sz="2000" dirty="0">
              <a:solidFill>
                <a:schemeClr val="tx1">
                  <a:lumMod val="75000"/>
                  <a:lumOff val="25000"/>
                </a:schemeClr>
              </a:solidFill>
            </a:rPr>
            <a:t>分箱</a:t>
          </a:r>
        </a:p>
      </dgm:t>
    </dgm:pt>
    <dgm:pt modelId="{A83442EC-5858-47EB-B8A1-2ACEA56669B2}" cxnId="{C3B71C5A-68F4-40C9-B588-9706FE61D16B}" type="parTrans">
      <dgm:prSet/>
      <dgm:spPr/>
      <dgm:t>
        <a:bodyPr/>
        <a:lstStyle/>
        <a:p>
          <a:endParaRPr lang="zh-CN" altLang="en-US"/>
        </a:p>
      </dgm:t>
    </dgm:pt>
    <dgm:pt modelId="{966DD7CA-99C7-4E6C-BFEB-9B7A9351E06E}" cxnId="{C3B71C5A-68F4-40C9-B588-9706FE61D16B}" type="sibTrans">
      <dgm:prSet/>
      <dgm:spPr/>
      <dgm:t>
        <a:bodyPr/>
        <a:lstStyle/>
        <a:p>
          <a:endParaRPr lang="zh-CN" altLang="en-US"/>
        </a:p>
      </dgm:t>
    </dgm:pt>
    <dgm:pt modelId="{BDB574BB-ABB0-49B2-A846-2EAAE47C42E8}">
      <dgm:prSet phldrT="[文本]" custT="1"/>
      <dgm:spPr/>
      <dgm:t>
        <a:bodyPr/>
        <a:lstStyle/>
        <a:p>
          <a:r>
            <a:rPr lang="en-US" altLang="zh-CN" sz="2000" dirty="0">
              <a:solidFill>
                <a:schemeClr val="tx1">
                  <a:lumMod val="75000"/>
                  <a:lumOff val="25000"/>
                </a:schemeClr>
              </a:solidFill>
            </a:rPr>
            <a:t>2</a:t>
          </a:r>
          <a:r>
            <a:rPr lang="zh-CN" altLang="zh-CN" sz="2000" dirty="0">
              <a:solidFill>
                <a:schemeClr val="tx1">
                  <a:lumMod val="75000"/>
                  <a:lumOff val="25000"/>
                </a:schemeClr>
              </a:solidFill>
            </a:rPr>
            <a:t>．</a:t>
          </a:r>
          <a:r>
            <a:rPr lang="zh-CN" altLang="en-US" sz="2000" dirty="0">
              <a:solidFill>
                <a:schemeClr val="tx1">
                  <a:lumMod val="75000"/>
                  <a:lumOff val="25000"/>
                </a:schemeClr>
              </a:solidFill>
            </a:rPr>
            <a:t>孤立点分析</a:t>
          </a:r>
        </a:p>
      </dgm:t>
    </dgm:pt>
    <dgm:pt modelId="{DF98A73A-6783-4B45-85CA-8972D64AF1FF}" cxnId="{55A197F6-4752-4D59-9D9C-8C24765C2DCD}" type="parTrans">
      <dgm:prSet/>
      <dgm:spPr/>
      <dgm:t>
        <a:bodyPr/>
        <a:lstStyle/>
        <a:p>
          <a:endParaRPr lang="zh-CN" altLang="en-US"/>
        </a:p>
      </dgm:t>
    </dgm:pt>
    <dgm:pt modelId="{74ABA562-9098-433B-92F2-A166B4EB1C4A}" cxnId="{55A197F6-4752-4D59-9D9C-8C24765C2DCD}" type="sibTrans">
      <dgm:prSet/>
      <dgm:spPr/>
      <dgm:t>
        <a:bodyPr/>
        <a:lstStyle/>
        <a:p>
          <a:endParaRPr lang="zh-CN" altLang="en-US"/>
        </a:p>
      </dgm:t>
    </dgm:pt>
    <dgm:pt modelId="{BCD3DEC5-6D23-4A60-80C5-EF7DF5607A25}" type="pres">
      <dgm:prSet presAssocID="{4CAF6B68-026E-4836-B9E6-DF61198F8E02}" presName="Name0" presStyleCnt="0">
        <dgm:presLayoutVars>
          <dgm:dir/>
          <dgm:animLvl val="lvl"/>
          <dgm:resizeHandles val="exact"/>
        </dgm:presLayoutVars>
      </dgm:prSet>
      <dgm:spPr/>
    </dgm:pt>
    <dgm:pt modelId="{C4EB2691-4655-4104-A8E3-898F8F1DAA10}" type="pres">
      <dgm:prSet presAssocID="{10D2143D-10C3-4746-8940-174D0FC60666}" presName="composite" presStyleCnt="0"/>
      <dgm:spPr/>
    </dgm:pt>
    <dgm:pt modelId="{C308CDE6-9A38-4CD1-AC43-DE2907470E84}" type="pres">
      <dgm:prSet presAssocID="{10D2143D-10C3-4746-8940-174D0FC60666}" presName="parTx" presStyleLbl="alignNode1" presStyleIdx="0" presStyleCnt="2" custScaleY="85416">
        <dgm:presLayoutVars>
          <dgm:chMax val="0"/>
          <dgm:chPref val="0"/>
          <dgm:bulletEnabled val="1"/>
        </dgm:presLayoutVars>
      </dgm:prSet>
      <dgm:spPr/>
    </dgm:pt>
    <dgm:pt modelId="{62908EF4-52B2-4C82-A6E1-39FB8574EACB}" type="pres">
      <dgm:prSet presAssocID="{10D2143D-10C3-4746-8940-174D0FC60666}" presName="desTx" presStyleLbl="alignAccFollowNode1" presStyleIdx="0" presStyleCnt="2">
        <dgm:presLayoutVars>
          <dgm:bulletEnabled val="1"/>
        </dgm:presLayoutVars>
      </dgm:prSet>
      <dgm:spPr/>
    </dgm:pt>
    <dgm:pt modelId="{CEAA2701-D4B6-4CD3-B23E-25D61C715F99}" type="pres">
      <dgm:prSet presAssocID="{5A3FB9F2-9823-426B-BF3D-18425C37FC49}" presName="space" presStyleCnt="0"/>
      <dgm:spPr/>
    </dgm:pt>
    <dgm:pt modelId="{24324D5D-144E-4944-A00A-96B9A355D25E}" type="pres">
      <dgm:prSet presAssocID="{BE9C1718-DC02-4F28-A423-B8BF0FA39391}" presName="composite" presStyleCnt="0"/>
      <dgm:spPr/>
    </dgm:pt>
    <dgm:pt modelId="{BB0D9BF6-52A8-4217-8633-250088C28409}" type="pres">
      <dgm:prSet presAssocID="{BE9C1718-DC02-4F28-A423-B8BF0FA39391}" presName="parTx" presStyleLbl="alignNode1" presStyleIdx="1" presStyleCnt="2" custScaleY="85068">
        <dgm:presLayoutVars>
          <dgm:chMax val="0"/>
          <dgm:chPref val="0"/>
          <dgm:bulletEnabled val="1"/>
        </dgm:presLayoutVars>
      </dgm:prSet>
      <dgm:spPr/>
    </dgm:pt>
    <dgm:pt modelId="{EB6F8DFA-36EE-40F6-A596-FC718277B49A}" type="pres">
      <dgm:prSet presAssocID="{BE9C1718-DC02-4F28-A423-B8BF0FA39391}" presName="desTx" presStyleLbl="alignAccFollowNode1" presStyleIdx="1" presStyleCnt="2">
        <dgm:presLayoutVars>
          <dgm:bulletEnabled val="1"/>
        </dgm:presLayoutVars>
      </dgm:prSet>
      <dgm:spPr/>
    </dgm:pt>
  </dgm:ptLst>
  <dgm:cxnLst>
    <dgm:cxn modelId="{D553FA31-525D-497C-B177-09FCC0A9FB33}" srcId="{4CAF6B68-026E-4836-B9E6-DF61198F8E02}" destId="{10D2143D-10C3-4746-8940-174D0FC60666}" srcOrd="0" destOrd="0" parTransId="{76883B9D-673C-49E9-B143-CF8C60DF91C9}" sibTransId="{5A3FB9F2-9823-426B-BF3D-18425C37FC49}"/>
    <dgm:cxn modelId="{6C38BCC8-81DC-42A7-B319-85212E45DE12}" srcId="{10D2143D-10C3-4746-8940-174D0FC60666}" destId="{824C7BFC-F40D-4C64-81E9-87E8B943201C}" srcOrd="0" destOrd="0" parTransId="{A6CD6ABE-3301-4478-A3CE-3FDE476F375F}" sibTransId="{B9308FA4-A99D-4BFE-8CB4-4CB22D679510}"/>
    <dgm:cxn modelId="{FCCA3613-74BA-4F14-8C55-3E5276961ABC}" srcId="{10D2143D-10C3-4746-8940-174D0FC60666}" destId="{9A4DCB1F-1709-442F-A017-6A7EB5B7DB49}" srcOrd="1" destOrd="0" parTransId="{1581CCFC-BBE2-42D2-A846-8AB6150568A1}" sibTransId="{7D3C9A6B-53BE-4D25-B179-447950616661}"/>
    <dgm:cxn modelId="{7FAE9960-42D0-47E3-A00E-CE146A6F905D}" srcId="{10D2143D-10C3-4746-8940-174D0FC60666}" destId="{4FFC548D-BFF3-49BF-8FBF-BB57A6BA2F36}" srcOrd="2" destOrd="0" parTransId="{F3235F5D-35C4-435C-8159-07B122F8B543}" sibTransId="{72B44842-5FF6-428E-A00D-B95F6FBCDF44}"/>
    <dgm:cxn modelId="{968D9160-6402-4C36-9133-38F547D71404}" srcId="{4CAF6B68-026E-4836-B9E6-DF61198F8E02}" destId="{BE9C1718-DC02-4F28-A423-B8BF0FA39391}" srcOrd="1" destOrd="0" parTransId="{36E6D1E7-B713-4AA7-A34B-52B45A871C2E}" sibTransId="{401FED39-9FA5-4A9F-82FD-2B792FDCC7E1}"/>
    <dgm:cxn modelId="{C3B71C5A-68F4-40C9-B588-9706FE61D16B}" srcId="{BE9C1718-DC02-4F28-A423-B8BF0FA39391}" destId="{07DB3EB7-353B-43FE-B9E0-C008A042867D}" srcOrd="0" destOrd="1" parTransId="{A83442EC-5858-47EB-B8A1-2ACEA56669B2}" sibTransId="{966DD7CA-99C7-4E6C-BFEB-9B7A9351E06E}"/>
    <dgm:cxn modelId="{55A197F6-4752-4D59-9D9C-8C24765C2DCD}" srcId="{BE9C1718-DC02-4F28-A423-B8BF0FA39391}" destId="{BDB574BB-ABB0-49B2-A846-2EAAE47C42E8}" srcOrd="1" destOrd="1" parTransId="{DF98A73A-6783-4B45-85CA-8972D64AF1FF}" sibTransId="{74ABA562-9098-433B-92F2-A166B4EB1C4A}"/>
    <dgm:cxn modelId="{024FD008-9568-4B6C-BD39-FC79F20C3C6E}" type="presOf" srcId="{4CAF6B68-026E-4836-B9E6-DF61198F8E02}" destId="{BCD3DEC5-6D23-4A60-80C5-EF7DF5607A25}" srcOrd="0" destOrd="0" presId="urn:microsoft.com/office/officeart/2005/8/layout/hList1"/>
    <dgm:cxn modelId="{077E5DE8-4AA4-4902-BB40-0DBF3A89F209}" type="presParOf" srcId="{BCD3DEC5-6D23-4A60-80C5-EF7DF5607A25}" destId="{C4EB2691-4655-4104-A8E3-898F8F1DAA10}" srcOrd="0" destOrd="0" presId="urn:microsoft.com/office/officeart/2005/8/layout/hList1"/>
    <dgm:cxn modelId="{6AB82E9F-42A6-4648-8F1C-19161B22CBEF}" type="presParOf" srcId="{C4EB2691-4655-4104-A8E3-898F8F1DAA10}" destId="{C308CDE6-9A38-4CD1-AC43-DE2907470E84}" srcOrd="0" destOrd="0" presId="urn:microsoft.com/office/officeart/2005/8/layout/hList1"/>
    <dgm:cxn modelId="{7CFEE309-540F-4ECE-8B42-BD34567558B1}" type="presOf" srcId="{10D2143D-10C3-4746-8940-174D0FC60666}" destId="{C308CDE6-9A38-4CD1-AC43-DE2907470E84}" srcOrd="0" destOrd="0" presId="urn:microsoft.com/office/officeart/2005/8/layout/hList1"/>
    <dgm:cxn modelId="{4D11597A-8B88-46AE-BBAD-D8A0FA32E09B}" type="presParOf" srcId="{C4EB2691-4655-4104-A8E3-898F8F1DAA10}" destId="{62908EF4-52B2-4C82-A6E1-39FB8574EACB}" srcOrd="1" destOrd="0" presId="urn:microsoft.com/office/officeart/2005/8/layout/hList1"/>
    <dgm:cxn modelId="{0A5014D7-D037-46CC-8835-3E82B502EA12}" type="presOf" srcId="{824C7BFC-F40D-4C64-81E9-87E8B943201C}" destId="{62908EF4-52B2-4C82-A6E1-39FB8574EACB}" srcOrd="0" destOrd="0" presId="urn:microsoft.com/office/officeart/2005/8/layout/hList1"/>
    <dgm:cxn modelId="{388B2B26-857A-4220-9EDB-C28303D783F9}" type="presOf" srcId="{9A4DCB1F-1709-442F-A017-6A7EB5B7DB49}" destId="{62908EF4-52B2-4C82-A6E1-39FB8574EACB}" srcOrd="0" destOrd="1" presId="urn:microsoft.com/office/officeart/2005/8/layout/hList1"/>
    <dgm:cxn modelId="{CC3FD260-CADC-46DA-AF90-979336C24A61}" type="presOf" srcId="{4FFC548D-BFF3-49BF-8FBF-BB57A6BA2F36}" destId="{62908EF4-52B2-4C82-A6E1-39FB8574EACB}" srcOrd="0" destOrd="2" presId="urn:microsoft.com/office/officeart/2005/8/layout/hList1"/>
    <dgm:cxn modelId="{139534FB-5693-4EC1-9BD9-5B915F49EEFC}" type="presParOf" srcId="{BCD3DEC5-6D23-4A60-80C5-EF7DF5607A25}" destId="{CEAA2701-D4B6-4CD3-B23E-25D61C715F99}" srcOrd="1" destOrd="0" presId="urn:microsoft.com/office/officeart/2005/8/layout/hList1"/>
    <dgm:cxn modelId="{0A03728F-5704-4463-A6A6-9464B6BAECFD}" type="presParOf" srcId="{BCD3DEC5-6D23-4A60-80C5-EF7DF5607A25}" destId="{24324D5D-144E-4944-A00A-96B9A355D25E}" srcOrd="2" destOrd="0" presId="urn:microsoft.com/office/officeart/2005/8/layout/hList1"/>
    <dgm:cxn modelId="{5D42EFAB-F3F7-4B22-85D9-AAE467FF3894}" type="presParOf" srcId="{24324D5D-144E-4944-A00A-96B9A355D25E}" destId="{BB0D9BF6-52A8-4217-8633-250088C28409}" srcOrd="0" destOrd="2" presId="urn:microsoft.com/office/officeart/2005/8/layout/hList1"/>
    <dgm:cxn modelId="{997257D0-624D-4DCB-BCED-80212B35FD4A}" type="presOf" srcId="{BE9C1718-DC02-4F28-A423-B8BF0FA39391}" destId="{BB0D9BF6-52A8-4217-8633-250088C28409}" srcOrd="0" destOrd="0" presId="urn:microsoft.com/office/officeart/2005/8/layout/hList1"/>
    <dgm:cxn modelId="{FF067CA5-4577-4D0F-AE5A-272EC981B529}" type="presParOf" srcId="{24324D5D-144E-4944-A00A-96B9A355D25E}" destId="{EB6F8DFA-36EE-40F6-A596-FC718277B49A}" srcOrd="1" destOrd="2" presId="urn:microsoft.com/office/officeart/2005/8/layout/hList1"/>
    <dgm:cxn modelId="{4E01BDB7-DDDC-4587-9C02-7A5158275A19}" type="presOf" srcId="{07DB3EB7-353B-43FE-B9E0-C008A042867D}" destId="{EB6F8DFA-36EE-40F6-A596-FC718277B49A}" srcOrd="0" destOrd="0" presId="urn:microsoft.com/office/officeart/2005/8/layout/hList1"/>
    <dgm:cxn modelId="{83319240-CD52-493C-B870-BFDE68F34074}" type="presOf" srcId="{BDB574BB-ABB0-49B2-A846-2EAAE47C42E8}" destId="{EB6F8DFA-36EE-40F6-A596-FC718277B49A}" srcOrd="0" destOrd="1"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A05E0D-5DFB-4B9B-9167-EEC07D794D08}" type="doc">
      <dgm:prSet loTypeId="urn:microsoft.com/office/officeart/2005/8/layout/hList1" loCatId="list" qsTypeId="urn:microsoft.com/office/officeart/2005/8/quickstyle/simple1#2" qsCatId="simple" csTypeId="urn:microsoft.com/office/officeart/2005/8/colors/accent1_2#3" csCatId="accent1" phldr="1"/>
      <dgm:spPr/>
      <dgm:t>
        <a:bodyPr/>
        <a:lstStyle/>
        <a:p>
          <a:endParaRPr lang="zh-CN" altLang="en-US"/>
        </a:p>
      </dgm:t>
    </dgm:pt>
    <dgm:pt modelId="{FF45447A-F639-45F7-B2FC-A3C130EFBE74}">
      <dgm:prSet phldrT="[文本]"/>
      <dgm:spPr/>
      <dgm:t>
        <a:bodyPr/>
        <a:lstStyle/>
        <a:p>
          <a:r>
            <a:rPr lang="en-US" altLang="zh-CN" dirty="0"/>
            <a:t> </a:t>
          </a:r>
          <a:r>
            <a:rPr lang="zh-CN" altLang="en-US" dirty="0"/>
            <a:t>嵌入式方法</a:t>
          </a:r>
        </a:p>
      </dgm:t>
    </dgm:pt>
    <dgm:pt modelId="{3485A96A-DD6C-4443-BAD3-87A31B184396}" cxnId="{7E22EEAE-DAD6-4DD7-947F-71273F2C18C7}" type="parTrans">
      <dgm:prSet/>
      <dgm:spPr/>
      <dgm:t>
        <a:bodyPr/>
        <a:lstStyle/>
        <a:p>
          <a:endParaRPr lang="zh-CN" altLang="en-US"/>
        </a:p>
      </dgm:t>
    </dgm:pt>
    <dgm:pt modelId="{CF5987ED-F976-44A9-98EC-A648127114C3}" cxnId="{7E22EEAE-DAD6-4DD7-947F-71273F2C18C7}" type="sibTrans">
      <dgm:prSet/>
      <dgm:spPr/>
      <dgm:t>
        <a:bodyPr/>
        <a:lstStyle/>
        <a:p>
          <a:endParaRPr lang="zh-CN" altLang="en-US"/>
        </a:p>
      </dgm:t>
    </dgm:pt>
    <dgm:pt modelId="{94DD82F6-8FA7-4851-A9C6-0E9B1DFF7206}">
      <dgm:prSet phldrT="[文本]"/>
      <dgm:spPr/>
      <dgm:t>
        <a:bodyPr/>
        <a:lstStyle/>
        <a:p>
          <a:r>
            <a:rPr lang="zh-CN" dirty="0"/>
            <a:t>将属性选择任务插入到数据挖掘过程当中，挖掘算法本身包含了属性选择任务。</a:t>
          </a:r>
          <a:endParaRPr lang="zh-CN" altLang="en-US" dirty="0"/>
        </a:p>
      </dgm:t>
    </dgm:pt>
    <dgm:pt modelId="{B1519C44-D6DD-4511-A633-CF05DBD75245}" cxnId="{52D7458F-E66C-4D24-BC63-E0330E80C332}" type="parTrans">
      <dgm:prSet/>
      <dgm:spPr/>
      <dgm:t>
        <a:bodyPr/>
        <a:lstStyle/>
        <a:p>
          <a:endParaRPr lang="zh-CN" altLang="en-US"/>
        </a:p>
      </dgm:t>
    </dgm:pt>
    <dgm:pt modelId="{8460EB4E-8F2E-4E26-91D7-7DC495EB3C28}" cxnId="{52D7458F-E66C-4D24-BC63-E0330E80C332}" type="sibTrans">
      <dgm:prSet/>
      <dgm:spPr/>
      <dgm:t>
        <a:bodyPr/>
        <a:lstStyle/>
        <a:p>
          <a:endParaRPr lang="zh-CN" altLang="en-US"/>
        </a:p>
      </dgm:t>
    </dgm:pt>
    <dgm:pt modelId="{F68C3B40-0C73-4900-B763-F3EC3F901A1F}">
      <dgm:prSet phldrT="[文本]"/>
      <dgm:spPr/>
      <dgm:t>
        <a:bodyPr/>
        <a:lstStyle/>
        <a:p>
          <a:r>
            <a:rPr lang="zh-CN" altLang="en-US" dirty="0"/>
            <a:t>过滤方法</a:t>
          </a:r>
        </a:p>
      </dgm:t>
    </dgm:pt>
    <dgm:pt modelId="{60A73499-A047-4DDF-9AB6-1EA789F4C7A8}" cxnId="{EF759C95-7E82-43B0-A06E-769BE75102C0}" type="parTrans">
      <dgm:prSet/>
      <dgm:spPr/>
      <dgm:t>
        <a:bodyPr/>
        <a:lstStyle/>
        <a:p>
          <a:endParaRPr lang="zh-CN" altLang="en-US"/>
        </a:p>
      </dgm:t>
    </dgm:pt>
    <dgm:pt modelId="{91C95C51-2FC8-4C78-B2A6-ACD56CCF0E95}" cxnId="{EF759C95-7E82-43B0-A06E-769BE75102C0}" type="sibTrans">
      <dgm:prSet/>
      <dgm:spPr/>
      <dgm:t>
        <a:bodyPr/>
        <a:lstStyle/>
        <a:p>
          <a:endParaRPr lang="zh-CN" altLang="en-US"/>
        </a:p>
      </dgm:t>
    </dgm:pt>
    <dgm:pt modelId="{B73DFEC4-66F0-4E52-BD14-DD0E24623159}">
      <dgm:prSet phldrT="[文本]"/>
      <dgm:spPr/>
      <dgm:t>
        <a:bodyPr/>
        <a:lstStyle/>
        <a:p>
          <a:r>
            <a:rPr lang="zh-CN" dirty="0"/>
            <a:t>属性选择过程独立于挖掘算法。这种方法速度快，但是选出的属性子集的分类性能弱于包装器方法</a:t>
          </a:r>
          <a:r>
            <a:rPr lang="zh-CN" altLang="en-US" dirty="0"/>
            <a:t>。</a:t>
          </a:r>
        </a:p>
      </dgm:t>
    </dgm:pt>
    <dgm:pt modelId="{21139E45-05CC-400E-8710-C36826B5A179}" cxnId="{32B3CDCA-BF80-46A5-BBCD-0E74301A95B9}" type="parTrans">
      <dgm:prSet/>
      <dgm:spPr/>
      <dgm:t>
        <a:bodyPr/>
        <a:lstStyle/>
        <a:p>
          <a:endParaRPr lang="zh-CN" altLang="en-US"/>
        </a:p>
      </dgm:t>
    </dgm:pt>
    <dgm:pt modelId="{7E549FED-7F80-4B45-93D6-3EC5ED74858B}" cxnId="{32B3CDCA-BF80-46A5-BBCD-0E74301A95B9}" type="sibTrans">
      <dgm:prSet/>
      <dgm:spPr/>
      <dgm:t>
        <a:bodyPr/>
        <a:lstStyle/>
        <a:p>
          <a:endParaRPr lang="zh-CN" altLang="en-US"/>
        </a:p>
      </dgm:t>
    </dgm:pt>
    <dgm:pt modelId="{BD1C2DF0-0060-4E04-A59A-9C70716678AA}">
      <dgm:prSet phldrT="[文本]"/>
      <dgm:spPr/>
      <dgm:t>
        <a:bodyPr/>
        <a:lstStyle/>
        <a:p>
          <a:r>
            <a:rPr lang="zh-CN" altLang="en-US" dirty="0"/>
            <a:t>包装器方法</a:t>
          </a:r>
        </a:p>
      </dgm:t>
    </dgm:pt>
    <dgm:pt modelId="{8BBD9692-315F-4E0C-A0E4-0B308CBEC6B3}" cxnId="{5EF86C76-9178-4022-9408-C1443E320D1F}" type="parTrans">
      <dgm:prSet/>
      <dgm:spPr/>
      <dgm:t>
        <a:bodyPr/>
        <a:lstStyle/>
        <a:p>
          <a:endParaRPr lang="zh-CN" altLang="en-US"/>
        </a:p>
      </dgm:t>
    </dgm:pt>
    <dgm:pt modelId="{D1706607-ADE2-4AF5-8390-3BCCB59A4D4F}" cxnId="{5EF86C76-9178-4022-9408-C1443E320D1F}" type="sibTrans">
      <dgm:prSet/>
      <dgm:spPr/>
      <dgm:t>
        <a:bodyPr/>
        <a:lstStyle/>
        <a:p>
          <a:endParaRPr lang="zh-CN" altLang="en-US"/>
        </a:p>
      </dgm:t>
    </dgm:pt>
    <dgm:pt modelId="{A963680C-E42C-4F8D-B414-37DD49FAB648}">
      <dgm:prSet phldrT="[文本]"/>
      <dgm:spPr/>
      <dgm:t>
        <a:bodyPr/>
        <a:lstStyle/>
        <a:p>
          <a:r>
            <a:rPr lang="zh-CN" dirty="0"/>
            <a:t>属性选择与分类算法绑定，在筛选属性的过程中直接用所选的特征子集来训练分类器，并根据在测试集上的性能表现来评价属性子集的优劣。</a:t>
          </a:r>
          <a:endParaRPr lang="zh-CN" altLang="en-US" dirty="0"/>
        </a:p>
      </dgm:t>
    </dgm:pt>
    <dgm:pt modelId="{E0B974FE-5A0A-479A-849B-C59A708898F4}" cxnId="{3F851E12-115E-47C8-8202-426F6D2D3840}" type="parTrans">
      <dgm:prSet/>
      <dgm:spPr/>
      <dgm:t>
        <a:bodyPr/>
        <a:lstStyle/>
        <a:p>
          <a:endParaRPr lang="zh-CN" altLang="en-US"/>
        </a:p>
      </dgm:t>
    </dgm:pt>
    <dgm:pt modelId="{1D19E490-552A-4A8D-9397-8BFB3C0464BB}" cxnId="{3F851E12-115E-47C8-8202-426F6D2D3840}" type="sibTrans">
      <dgm:prSet/>
      <dgm:spPr/>
      <dgm:t>
        <a:bodyPr/>
        <a:lstStyle/>
        <a:p>
          <a:endParaRPr lang="zh-CN" altLang="en-US"/>
        </a:p>
      </dgm:t>
    </dgm:pt>
    <dgm:pt modelId="{B9105BA5-63C6-46FD-8602-86B42D7A58F0}" type="pres">
      <dgm:prSet presAssocID="{1CA05E0D-5DFB-4B9B-9167-EEC07D794D08}" presName="Name0" presStyleCnt="0">
        <dgm:presLayoutVars>
          <dgm:dir/>
          <dgm:animLvl val="lvl"/>
          <dgm:resizeHandles val="exact"/>
        </dgm:presLayoutVars>
      </dgm:prSet>
      <dgm:spPr/>
    </dgm:pt>
    <dgm:pt modelId="{6F463C08-602C-4000-ABEB-C4F5F68F94B2}" type="pres">
      <dgm:prSet presAssocID="{FF45447A-F639-45F7-B2FC-A3C130EFBE74}" presName="composite" presStyleCnt="0"/>
      <dgm:spPr/>
    </dgm:pt>
    <dgm:pt modelId="{D0568BB8-A1E5-4F12-9568-50235FDA313C}" type="pres">
      <dgm:prSet presAssocID="{FF45447A-F639-45F7-B2FC-A3C130EFBE74}" presName="parTx" presStyleLbl="alignNode1" presStyleIdx="0" presStyleCnt="3">
        <dgm:presLayoutVars>
          <dgm:chMax val="0"/>
          <dgm:chPref val="0"/>
          <dgm:bulletEnabled val="1"/>
        </dgm:presLayoutVars>
      </dgm:prSet>
      <dgm:spPr/>
    </dgm:pt>
    <dgm:pt modelId="{41657FAE-0C18-4517-B7F0-040C0C8CEAB8}" type="pres">
      <dgm:prSet presAssocID="{FF45447A-F639-45F7-B2FC-A3C130EFBE74}" presName="desTx" presStyleLbl="alignAccFollowNode1" presStyleIdx="0" presStyleCnt="3">
        <dgm:presLayoutVars>
          <dgm:bulletEnabled val="1"/>
        </dgm:presLayoutVars>
      </dgm:prSet>
      <dgm:spPr/>
    </dgm:pt>
    <dgm:pt modelId="{1E14575C-E56D-4681-A9BB-8DBCF40154AD}" type="pres">
      <dgm:prSet presAssocID="{CF5987ED-F976-44A9-98EC-A648127114C3}" presName="space" presStyleCnt="0"/>
      <dgm:spPr/>
    </dgm:pt>
    <dgm:pt modelId="{2F36023E-FE0E-4806-B050-F07340BB60D9}" type="pres">
      <dgm:prSet presAssocID="{F68C3B40-0C73-4900-B763-F3EC3F901A1F}" presName="composite" presStyleCnt="0"/>
      <dgm:spPr/>
    </dgm:pt>
    <dgm:pt modelId="{607567FC-6A8D-41FB-8825-63342DEE8CD9}" type="pres">
      <dgm:prSet presAssocID="{F68C3B40-0C73-4900-B763-F3EC3F901A1F}" presName="parTx" presStyleLbl="alignNode1" presStyleIdx="1" presStyleCnt="3">
        <dgm:presLayoutVars>
          <dgm:chMax val="0"/>
          <dgm:chPref val="0"/>
          <dgm:bulletEnabled val="1"/>
        </dgm:presLayoutVars>
      </dgm:prSet>
      <dgm:spPr/>
    </dgm:pt>
    <dgm:pt modelId="{76F86530-50A7-41EA-A2F2-222871D27A8B}" type="pres">
      <dgm:prSet presAssocID="{F68C3B40-0C73-4900-B763-F3EC3F901A1F}" presName="desTx" presStyleLbl="alignAccFollowNode1" presStyleIdx="1" presStyleCnt="3">
        <dgm:presLayoutVars>
          <dgm:bulletEnabled val="1"/>
        </dgm:presLayoutVars>
      </dgm:prSet>
      <dgm:spPr/>
    </dgm:pt>
    <dgm:pt modelId="{93B30F0C-BF0F-4112-A742-CF0EC8D5AA49}" type="pres">
      <dgm:prSet presAssocID="{91C95C51-2FC8-4C78-B2A6-ACD56CCF0E95}" presName="space" presStyleCnt="0"/>
      <dgm:spPr/>
    </dgm:pt>
    <dgm:pt modelId="{33E022C6-0561-4ADD-8D13-0F7D4C3DBCA5}" type="pres">
      <dgm:prSet presAssocID="{BD1C2DF0-0060-4E04-A59A-9C70716678AA}" presName="composite" presStyleCnt="0"/>
      <dgm:spPr/>
    </dgm:pt>
    <dgm:pt modelId="{B4FF841B-B45B-4DD3-ABF7-7C7A4FE1A991}" type="pres">
      <dgm:prSet presAssocID="{BD1C2DF0-0060-4E04-A59A-9C70716678AA}" presName="parTx" presStyleLbl="alignNode1" presStyleIdx="2" presStyleCnt="3">
        <dgm:presLayoutVars>
          <dgm:chMax val="0"/>
          <dgm:chPref val="0"/>
          <dgm:bulletEnabled val="1"/>
        </dgm:presLayoutVars>
      </dgm:prSet>
      <dgm:spPr/>
    </dgm:pt>
    <dgm:pt modelId="{AE849CE7-1305-49BF-89E5-2D2505B1BCBA}" type="pres">
      <dgm:prSet presAssocID="{BD1C2DF0-0060-4E04-A59A-9C70716678AA}" presName="desTx" presStyleLbl="alignAccFollowNode1" presStyleIdx="2" presStyleCnt="3">
        <dgm:presLayoutVars>
          <dgm:bulletEnabled val="1"/>
        </dgm:presLayoutVars>
      </dgm:prSet>
      <dgm:spPr/>
    </dgm:pt>
  </dgm:ptLst>
  <dgm:cxnLst>
    <dgm:cxn modelId="{3F851E12-115E-47C8-8202-426F6D2D3840}" srcId="{BD1C2DF0-0060-4E04-A59A-9C70716678AA}" destId="{A963680C-E42C-4F8D-B414-37DD49FAB648}" srcOrd="0" destOrd="0" parTransId="{E0B974FE-5A0A-479A-849B-C59A708898F4}" sibTransId="{1D19E490-552A-4A8D-9397-8BFB3C0464BB}"/>
    <dgm:cxn modelId="{0DF50D62-E82F-4E1F-BBA1-19E48608CD47}" type="presOf" srcId="{FF45447A-F639-45F7-B2FC-A3C130EFBE74}" destId="{D0568BB8-A1E5-4F12-9568-50235FDA313C}" srcOrd="0" destOrd="0" presId="urn:microsoft.com/office/officeart/2005/8/layout/hList1"/>
    <dgm:cxn modelId="{2926166F-F277-423C-A03C-F3DB9466E42E}" type="presOf" srcId="{F68C3B40-0C73-4900-B763-F3EC3F901A1F}" destId="{607567FC-6A8D-41FB-8825-63342DEE8CD9}" srcOrd="0" destOrd="0" presId="urn:microsoft.com/office/officeart/2005/8/layout/hList1"/>
    <dgm:cxn modelId="{6ECAEF50-AF86-434C-8939-DD680EDDA3E8}" type="presOf" srcId="{A963680C-E42C-4F8D-B414-37DD49FAB648}" destId="{AE849CE7-1305-49BF-89E5-2D2505B1BCBA}" srcOrd="0" destOrd="0" presId="urn:microsoft.com/office/officeart/2005/8/layout/hList1"/>
    <dgm:cxn modelId="{5EF86C76-9178-4022-9408-C1443E320D1F}" srcId="{1CA05E0D-5DFB-4B9B-9167-EEC07D794D08}" destId="{BD1C2DF0-0060-4E04-A59A-9C70716678AA}" srcOrd="2" destOrd="0" parTransId="{8BBD9692-315F-4E0C-A0E4-0B308CBEC6B3}" sibTransId="{D1706607-ADE2-4AF5-8390-3BCCB59A4D4F}"/>
    <dgm:cxn modelId="{52D7458F-E66C-4D24-BC63-E0330E80C332}" srcId="{FF45447A-F639-45F7-B2FC-A3C130EFBE74}" destId="{94DD82F6-8FA7-4851-A9C6-0E9B1DFF7206}" srcOrd="0" destOrd="0" parTransId="{B1519C44-D6DD-4511-A633-CF05DBD75245}" sibTransId="{8460EB4E-8F2E-4E26-91D7-7DC495EB3C28}"/>
    <dgm:cxn modelId="{EF759C95-7E82-43B0-A06E-769BE75102C0}" srcId="{1CA05E0D-5DFB-4B9B-9167-EEC07D794D08}" destId="{F68C3B40-0C73-4900-B763-F3EC3F901A1F}" srcOrd="1" destOrd="0" parTransId="{60A73499-A047-4DDF-9AB6-1EA789F4C7A8}" sibTransId="{91C95C51-2FC8-4C78-B2A6-ACD56CCF0E95}"/>
    <dgm:cxn modelId="{AE100B9D-BA7C-4C69-9AE7-EA9157043AFB}" type="presOf" srcId="{B73DFEC4-66F0-4E52-BD14-DD0E24623159}" destId="{76F86530-50A7-41EA-A2F2-222871D27A8B}" srcOrd="0" destOrd="0" presId="urn:microsoft.com/office/officeart/2005/8/layout/hList1"/>
    <dgm:cxn modelId="{D57A2FA8-AB6D-4D39-A901-0A8ADD58315A}" type="presOf" srcId="{1CA05E0D-5DFB-4B9B-9167-EEC07D794D08}" destId="{B9105BA5-63C6-46FD-8602-86B42D7A58F0}" srcOrd="0" destOrd="0" presId="urn:microsoft.com/office/officeart/2005/8/layout/hList1"/>
    <dgm:cxn modelId="{7E22EEAE-DAD6-4DD7-947F-71273F2C18C7}" srcId="{1CA05E0D-5DFB-4B9B-9167-EEC07D794D08}" destId="{FF45447A-F639-45F7-B2FC-A3C130EFBE74}" srcOrd="0" destOrd="0" parTransId="{3485A96A-DD6C-4443-BAD3-87A31B184396}" sibTransId="{CF5987ED-F976-44A9-98EC-A648127114C3}"/>
    <dgm:cxn modelId="{32B3CDCA-BF80-46A5-BBCD-0E74301A95B9}" srcId="{F68C3B40-0C73-4900-B763-F3EC3F901A1F}" destId="{B73DFEC4-66F0-4E52-BD14-DD0E24623159}" srcOrd="0" destOrd="0" parTransId="{21139E45-05CC-400E-8710-C36826B5A179}" sibTransId="{7E549FED-7F80-4B45-93D6-3EC5ED74858B}"/>
    <dgm:cxn modelId="{918C56D0-C86A-46C1-8642-0858DEBC8DAF}" type="presOf" srcId="{BD1C2DF0-0060-4E04-A59A-9C70716678AA}" destId="{B4FF841B-B45B-4DD3-ABF7-7C7A4FE1A991}" srcOrd="0" destOrd="0" presId="urn:microsoft.com/office/officeart/2005/8/layout/hList1"/>
    <dgm:cxn modelId="{7C2746DB-3B8A-48A1-8939-63F55106CD44}" type="presOf" srcId="{94DD82F6-8FA7-4851-A9C6-0E9B1DFF7206}" destId="{41657FAE-0C18-4517-B7F0-040C0C8CEAB8}" srcOrd="0" destOrd="0" presId="urn:microsoft.com/office/officeart/2005/8/layout/hList1"/>
    <dgm:cxn modelId="{25283C51-41DF-46B5-A51D-C32FC4EDB698}" type="presParOf" srcId="{B9105BA5-63C6-46FD-8602-86B42D7A58F0}" destId="{6F463C08-602C-4000-ABEB-C4F5F68F94B2}" srcOrd="0" destOrd="0" presId="urn:microsoft.com/office/officeart/2005/8/layout/hList1"/>
    <dgm:cxn modelId="{C2AB0C91-49B1-43D4-969E-13C44D23AE47}" type="presParOf" srcId="{6F463C08-602C-4000-ABEB-C4F5F68F94B2}" destId="{D0568BB8-A1E5-4F12-9568-50235FDA313C}" srcOrd="0" destOrd="0" presId="urn:microsoft.com/office/officeart/2005/8/layout/hList1"/>
    <dgm:cxn modelId="{70BC3901-9883-4BF8-B736-E85CB5AB19A6}" type="presParOf" srcId="{6F463C08-602C-4000-ABEB-C4F5F68F94B2}" destId="{41657FAE-0C18-4517-B7F0-040C0C8CEAB8}" srcOrd="1" destOrd="0" presId="urn:microsoft.com/office/officeart/2005/8/layout/hList1"/>
    <dgm:cxn modelId="{86054E59-D62C-4C02-BC35-6E01E326F0E9}" type="presParOf" srcId="{B9105BA5-63C6-46FD-8602-86B42D7A58F0}" destId="{1E14575C-E56D-4681-A9BB-8DBCF40154AD}" srcOrd="1" destOrd="0" presId="urn:microsoft.com/office/officeart/2005/8/layout/hList1"/>
    <dgm:cxn modelId="{07E853B8-3B96-4D62-8801-FB5BF8E722E2}" type="presParOf" srcId="{B9105BA5-63C6-46FD-8602-86B42D7A58F0}" destId="{2F36023E-FE0E-4806-B050-F07340BB60D9}" srcOrd="2" destOrd="0" presId="urn:microsoft.com/office/officeart/2005/8/layout/hList1"/>
    <dgm:cxn modelId="{65F618DA-77A3-4300-A3FB-957933F44756}" type="presParOf" srcId="{2F36023E-FE0E-4806-B050-F07340BB60D9}" destId="{607567FC-6A8D-41FB-8825-63342DEE8CD9}" srcOrd="0" destOrd="0" presId="urn:microsoft.com/office/officeart/2005/8/layout/hList1"/>
    <dgm:cxn modelId="{0DB8F0FE-DE34-4FCC-BE00-6268D0B6036A}" type="presParOf" srcId="{2F36023E-FE0E-4806-B050-F07340BB60D9}" destId="{76F86530-50A7-41EA-A2F2-222871D27A8B}" srcOrd="1" destOrd="0" presId="urn:microsoft.com/office/officeart/2005/8/layout/hList1"/>
    <dgm:cxn modelId="{E72E41F4-4C49-4779-B5B1-C82CF1C30AC1}" type="presParOf" srcId="{B9105BA5-63C6-46FD-8602-86B42D7A58F0}" destId="{93B30F0C-BF0F-4112-A742-CF0EC8D5AA49}" srcOrd="3" destOrd="0" presId="urn:microsoft.com/office/officeart/2005/8/layout/hList1"/>
    <dgm:cxn modelId="{09A07CDB-E76D-449E-9492-AB3BF8E7C71C}" type="presParOf" srcId="{B9105BA5-63C6-46FD-8602-86B42D7A58F0}" destId="{33E022C6-0561-4ADD-8D13-0F7D4C3DBCA5}" srcOrd="4" destOrd="0" presId="urn:microsoft.com/office/officeart/2005/8/layout/hList1"/>
    <dgm:cxn modelId="{A24BC3BB-10C7-408E-9FCE-2A234801B119}" type="presParOf" srcId="{33E022C6-0561-4ADD-8D13-0F7D4C3DBCA5}" destId="{B4FF841B-B45B-4DD3-ABF7-7C7A4FE1A991}" srcOrd="0" destOrd="0" presId="urn:microsoft.com/office/officeart/2005/8/layout/hList1"/>
    <dgm:cxn modelId="{38F5F651-8B67-4A9C-A0D5-8A1C8921E905}" type="presParOf" srcId="{33E022C6-0561-4ADD-8D13-0F7D4C3DBCA5}" destId="{AE849CE7-1305-49BF-89E5-2D2505B1BCBA}"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2917969"/>
        <a:chOff x="0" y="0"/>
        <a:chExt cx="6096000" cy="2917969"/>
      </a:xfrm>
    </dsp:grpSpPr>
    <dsp:sp modelId="{C308CDE6-9A38-4CD1-AC43-DE2907470E84}">
      <dsp:nvSpPr>
        <dsp:cNvPr id="3" name="矩形 2"/>
        <dsp:cNvSpPr/>
      </dsp:nvSpPr>
      <dsp:spPr bwMode="white">
        <a:xfrm>
          <a:off x="0" y="0"/>
          <a:ext cx="2848598" cy="726117"/>
        </a:xfrm>
        <a:prstGeom prst="rect">
          <a:avLst/>
        </a:prstGeom>
      </dsp:spPr>
      <dsp:style>
        <a:lnRef idx="2">
          <a:schemeClr val="accent1"/>
        </a:lnRef>
        <a:fillRef idx="1">
          <a:schemeClr val="accent1"/>
        </a:fillRef>
        <a:effectRef idx="0">
          <a:scrgbClr r="0" g="0" b="0"/>
        </a:effectRef>
        <a:fontRef idx="minor">
          <a:schemeClr val="lt1"/>
        </a:fontRef>
      </dsp:style>
      <dsp:txBody>
        <a:bodyPr lIns="170688" tIns="97536" rIns="170688" bIns="97536"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缺失值处理</a:t>
          </a:r>
        </a:p>
      </dsp:txBody>
      <dsp:txXfrm>
        <a:off x="0" y="0"/>
        <a:ext cx="2848598" cy="726117"/>
      </dsp:txXfrm>
    </dsp:sp>
    <dsp:sp modelId="{62908EF4-52B2-4C82-A6E1-39FB8574EACB}">
      <dsp:nvSpPr>
        <dsp:cNvPr id="4" name="矩形 3"/>
        <dsp:cNvSpPr/>
      </dsp:nvSpPr>
      <dsp:spPr bwMode="white">
        <a:xfrm>
          <a:off x="0" y="788106"/>
          <a:ext cx="2848598" cy="2129863"/>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80" tIns="106680" rIns="142240" bIns="16002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altLang="zh-CN" sz="2000" dirty="0">
              <a:solidFill>
                <a:schemeClr val="tx1">
                  <a:lumMod val="75000"/>
                  <a:lumOff val="25000"/>
                </a:schemeClr>
              </a:solidFill>
            </a:rPr>
            <a:t>1</a:t>
          </a:r>
          <a:r>
            <a:rPr lang="zh-CN" altLang="zh-CN" sz="2000" dirty="0">
              <a:solidFill>
                <a:schemeClr val="tx1">
                  <a:lumMod val="75000"/>
                  <a:lumOff val="25000"/>
                </a:schemeClr>
              </a:solidFill>
            </a:rPr>
            <a:t>．</a:t>
          </a:r>
          <a:r>
            <a:rPr lang="zh-CN" altLang="en-US" sz="2000" dirty="0">
              <a:solidFill>
                <a:schemeClr val="tx1">
                  <a:lumMod val="75000"/>
                  <a:lumOff val="25000"/>
                </a:schemeClr>
              </a:solidFill>
            </a:rPr>
            <a:t>忽略元组</a:t>
          </a:r>
          <a:endParaRPr lang="zh-CN" altLang="en-US" sz="2000" dirty="0">
            <a:solidFill>
              <a:schemeClr val="tx1">
                <a:lumMod val="75000"/>
                <a:lumOff val="25000"/>
              </a:schemeClr>
            </a:solidFill>
          </a:endParaRPr>
        </a:p>
        <a:p>
          <a:pPr marL="228600" lvl="1" indent="-228600">
            <a:lnSpc>
              <a:spcPct val="100000"/>
            </a:lnSpc>
            <a:spcBef>
              <a:spcPct val="0"/>
            </a:spcBef>
            <a:spcAft>
              <a:spcPct val="15000"/>
            </a:spcAft>
            <a:buChar char="•"/>
          </a:pPr>
          <a:r>
            <a:rPr lang="en-US" altLang="zh-CN" sz="2000" dirty="0">
              <a:solidFill>
                <a:schemeClr val="tx1">
                  <a:lumMod val="75000"/>
                  <a:lumOff val="25000"/>
                </a:schemeClr>
              </a:solidFill>
            </a:rPr>
            <a:t>2</a:t>
          </a:r>
          <a:r>
            <a:rPr lang="zh-CN" altLang="zh-CN" sz="2000" dirty="0">
              <a:solidFill>
                <a:schemeClr val="tx1">
                  <a:lumMod val="75000"/>
                  <a:lumOff val="25000"/>
                </a:schemeClr>
              </a:solidFill>
            </a:rPr>
            <a:t>．</a:t>
          </a:r>
          <a:r>
            <a:rPr lang="zh-CN" altLang="en-US" sz="2000" dirty="0">
              <a:solidFill>
                <a:schemeClr val="tx1">
                  <a:lumMod val="75000"/>
                  <a:lumOff val="25000"/>
                </a:schemeClr>
              </a:solidFill>
            </a:rPr>
            <a:t>数据补齐</a:t>
          </a:r>
          <a:endParaRPr lang="zh-CN" altLang="en-US" sz="2000" dirty="0">
            <a:solidFill>
              <a:schemeClr val="tx1">
                <a:lumMod val="75000"/>
                <a:lumOff val="25000"/>
              </a:schemeClr>
            </a:solidFill>
          </a:endParaRPr>
        </a:p>
        <a:p>
          <a:pPr marL="285750" lvl="1" indent="-285750">
            <a:lnSpc>
              <a:spcPct val="100000"/>
            </a:lnSpc>
            <a:spcBef>
              <a:spcPct val="0"/>
            </a:spcBef>
            <a:spcAft>
              <a:spcPct val="15000"/>
            </a:spcAft>
            <a:buChar char="•"/>
          </a:pPr>
          <a:endParaRPr sz="6500">
            <a:solidFill>
              <a:schemeClr val="dk1"/>
            </a:solidFill>
          </a:endParaRPr>
        </a:p>
      </dsp:txBody>
      <dsp:txXfrm>
        <a:off x="0" y="788106"/>
        <a:ext cx="2848598" cy="2129863"/>
      </dsp:txXfrm>
    </dsp:sp>
    <dsp:sp modelId="{BB0D9BF6-52A8-4217-8633-250088C28409}">
      <dsp:nvSpPr>
        <dsp:cNvPr id="5" name="矩形 4"/>
        <dsp:cNvSpPr/>
      </dsp:nvSpPr>
      <dsp:spPr bwMode="white">
        <a:xfrm>
          <a:off x="3247402" y="740"/>
          <a:ext cx="2848598" cy="723158"/>
        </a:xfrm>
        <a:prstGeom prst="rect">
          <a:avLst/>
        </a:prstGeom>
      </dsp:spPr>
      <dsp:style>
        <a:lnRef idx="2">
          <a:schemeClr val="accent1"/>
        </a:lnRef>
        <a:fillRef idx="1">
          <a:schemeClr val="accent1"/>
        </a:fillRef>
        <a:effectRef idx="0">
          <a:scrgbClr r="0" g="0" b="0"/>
        </a:effectRef>
        <a:fontRef idx="minor">
          <a:schemeClr val="lt1"/>
        </a:fontRef>
      </dsp:style>
      <dsp:txBody>
        <a:bodyPr lIns="170688" tIns="97536" rIns="170688" bIns="97536"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噪声数据</a:t>
          </a:r>
        </a:p>
      </dsp:txBody>
      <dsp:txXfrm>
        <a:off x="3247402" y="740"/>
        <a:ext cx="2848598" cy="723158"/>
      </dsp:txXfrm>
    </dsp:sp>
    <dsp:sp modelId="{EB6F8DFA-36EE-40F6-A596-FC718277B49A}">
      <dsp:nvSpPr>
        <dsp:cNvPr id="6" name="矩形 5"/>
        <dsp:cNvSpPr/>
      </dsp:nvSpPr>
      <dsp:spPr bwMode="white">
        <a:xfrm>
          <a:off x="3247402" y="787366"/>
          <a:ext cx="2848598" cy="2129863"/>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80" tIns="106680" rIns="142240" bIns="16002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altLang="zh-CN" sz="2000" dirty="0">
              <a:solidFill>
                <a:schemeClr val="tx1">
                  <a:lumMod val="75000"/>
                  <a:lumOff val="25000"/>
                </a:schemeClr>
              </a:solidFill>
            </a:rPr>
            <a:t>1</a:t>
          </a:r>
          <a:r>
            <a:rPr lang="zh-CN" altLang="zh-CN" sz="2000" dirty="0">
              <a:solidFill>
                <a:schemeClr val="tx1">
                  <a:lumMod val="75000"/>
                  <a:lumOff val="25000"/>
                </a:schemeClr>
              </a:solidFill>
            </a:rPr>
            <a:t>．</a:t>
          </a:r>
          <a:r>
            <a:rPr lang="zh-CN" altLang="en-US" sz="2000" dirty="0">
              <a:solidFill>
                <a:schemeClr val="tx1">
                  <a:lumMod val="75000"/>
                  <a:lumOff val="25000"/>
                </a:schemeClr>
              </a:solidFill>
            </a:rPr>
            <a:t>分箱</a:t>
          </a:r>
          <a:endParaRPr lang="zh-CN" altLang="en-US" sz="2000" dirty="0">
            <a:solidFill>
              <a:schemeClr val="tx1">
                <a:lumMod val="75000"/>
                <a:lumOff val="25000"/>
              </a:schemeClr>
            </a:solidFill>
          </a:endParaRPr>
        </a:p>
        <a:p>
          <a:pPr marL="228600" lvl="1" indent="-228600">
            <a:lnSpc>
              <a:spcPct val="100000"/>
            </a:lnSpc>
            <a:spcBef>
              <a:spcPct val="0"/>
            </a:spcBef>
            <a:spcAft>
              <a:spcPct val="15000"/>
            </a:spcAft>
            <a:buChar char="•"/>
          </a:pPr>
          <a:r>
            <a:rPr lang="en-US" altLang="zh-CN" sz="2000" dirty="0">
              <a:solidFill>
                <a:schemeClr val="tx1">
                  <a:lumMod val="75000"/>
                  <a:lumOff val="25000"/>
                </a:schemeClr>
              </a:solidFill>
            </a:rPr>
            <a:t>2</a:t>
          </a:r>
          <a:r>
            <a:rPr lang="zh-CN" altLang="zh-CN" sz="2000" dirty="0">
              <a:solidFill>
                <a:schemeClr val="tx1">
                  <a:lumMod val="75000"/>
                  <a:lumOff val="25000"/>
                </a:schemeClr>
              </a:solidFill>
            </a:rPr>
            <a:t>．</a:t>
          </a:r>
          <a:r>
            <a:rPr lang="zh-CN" altLang="en-US" sz="2000" dirty="0">
              <a:solidFill>
                <a:schemeClr val="tx1">
                  <a:lumMod val="75000"/>
                  <a:lumOff val="25000"/>
                </a:schemeClr>
              </a:solidFill>
            </a:rPr>
            <a:t>孤立点分析</a:t>
          </a:r>
          <a:endParaRPr>
            <a:solidFill>
              <a:schemeClr val="dk1"/>
            </a:solidFill>
          </a:endParaRPr>
        </a:p>
      </dsp:txBody>
      <dsp:txXfrm>
        <a:off x="3247402" y="787366"/>
        <a:ext cx="2848598" cy="2129863"/>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D0568BB8-A1E5-4F12-9568-50235FDA313C}">
      <dsp:nvSpPr>
        <dsp:cNvPr id="3" name="矩形 2"/>
        <dsp:cNvSpPr/>
      </dsp:nvSpPr>
      <dsp:spPr bwMode="white">
        <a:xfrm>
          <a:off x="0" y="28977"/>
          <a:ext cx="1858537" cy="547200"/>
        </a:xfrm>
        <a:prstGeom prst="rect">
          <a:avLst/>
        </a:prstGeom>
      </dsp:spPr>
      <dsp:style>
        <a:lnRef idx="2">
          <a:schemeClr val="accent1"/>
        </a:lnRef>
        <a:fillRef idx="1">
          <a:schemeClr val="accent1"/>
        </a:fillRef>
        <a:effectRef idx="0">
          <a:scrgbClr r="0" g="0" b="0"/>
        </a:effectRef>
        <a:fontRef idx="minor">
          <a:schemeClr val="lt1"/>
        </a:fontRef>
      </dsp:style>
      <dsp:txBody>
        <a:bodyPr lIns="135128" tIns="77216" rIns="135128" bIns="77216"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dirty="0"/>
            <a:t> </a:t>
          </a:r>
          <a:r>
            <a:rPr lang="zh-CN" altLang="en-US" dirty="0"/>
            <a:t>嵌入式方法</a:t>
          </a:r>
        </a:p>
      </dsp:txBody>
      <dsp:txXfrm>
        <a:off x="0" y="28977"/>
        <a:ext cx="1858537" cy="547200"/>
      </dsp:txXfrm>
    </dsp:sp>
    <dsp:sp modelId="{41657FAE-0C18-4517-B7F0-040C0C8CEAB8}">
      <dsp:nvSpPr>
        <dsp:cNvPr id="4" name="矩形 3"/>
        <dsp:cNvSpPr/>
      </dsp:nvSpPr>
      <dsp:spPr bwMode="white">
        <a:xfrm>
          <a:off x="0" y="576178"/>
          <a:ext cx="1858537" cy="345884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1346" tIns="101346" rIns="135128" bIns="152019"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dirty="0">
              <a:solidFill>
                <a:schemeClr val="dk1"/>
              </a:solidFill>
            </a:rPr>
            <a:t>将属性选择任务插入到数据挖掘过程当中，挖掘算法本身包含了属性选择任务。</a:t>
          </a:r>
          <a:endParaRPr lang="zh-CN" altLang="en-US" dirty="0">
            <a:solidFill>
              <a:schemeClr val="dk1"/>
            </a:solidFill>
          </a:endParaRPr>
        </a:p>
      </dsp:txBody>
      <dsp:txXfrm>
        <a:off x="0" y="576178"/>
        <a:ext cx="1858537" cy="3458845"/>
      </dsp:txXfrm>
    </dsp:sp>
    <dsp:sp modelId="{607567FC-6A8D-41FB-8825-63342DEE8CD9}">
      <dsp:nvSpPr>
        <dsp:cNvPr id="5" name="矩形 4"/>
        <dsp:cNvSpPr/>
      </dsp:nvSpPr>
      <dsp:spPr bwMode="white">
        <a:xfrm>
          <a:off x="2118732" y="28977"/>
          <a:ext cx="1858537" cy="547200"/>
        </a:xfrm>
        <a:prstGeom prst="rect">
          <a:avLst/>
        </a:prstGeom>
      </dsp:spPr>
      <dsp:style>
        <a:lnRef idx="2">
          <a:schemeClr val="accent1"/>
        </a:lnRef>
        <a:fillRef idx="1">
          <a:schemeClr val="accent1"/>
        </a:fillRef>
        <a:effectRef idx="0">
          <a:scrgbClr r="0" g="0" b="0"/>
        </a:effectRef>
        <a:fontRef idx="minor">
          <a:schemeClr val="lt1"/>
        </a:fontRef>
      </dsp:style>
      <dsp:txBody>
        <a:bodyPr lIns="135128" tIns="77216" rIns="135128" bIns="77216"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t>过滤方法</a:t>
          </a:r>
        </a:p>
      </dsp:txBody>
      <dsp:txXfrm>
        <a:off x="2118732" y="28977"/>
        <a:ext cx="1858537" cy="547200"/>
      </dsp:txXfrm>
    </dsp:sp>
    <dsp:sp modelId="{76F86530-50A7-41EA-A2F2-222871D27A8B}">
      <dsp:nvSpPr>
        <dsp:cNvPr id="6" name="矩形 5"/>
        <dsp:cNvSpPr/>
      </dsp:nvSpPr>
      <dsp:spPr bwMode="white">
        <a:xfrm>
          <a:off x="2118732" y="576178"/>
          <a:ext cx="1858537" cy="345884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1346" tIns="101346" rIns="135128" bIns="152019"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dirty="0">
              <a:solidFill>
                <a:schemeClr val="dk1"/>
              </a:solidFill>
            </a:rPr>
            <a:t>属性选择过程独立于挖掘算法。这种方法速度快，但是选出的属性子集的分类性能弱于包装器方法</a:t>
          </a:r>
          <a:r>
            <a:rPr lang="zh-CN" altLang="en-US" dirty="0">
              <a:solidFill>
                <a:schemeClr val="dk1"/>
              </a:solidFill>
            </a:rPr>
            <a:t>。</a:t>
          </a:r>
          <a:endParaRPr>
            <a:solidFill>
              <a:schemeClr val="dk1"/>
            </a:solidFill>
          </a:endParaRPr>
        </a:p>
      </dsp:txBody>
      <dsp:txXfrm>
        <a:off x="2118732" y="576178"/>
        <a:ext cx="1858537" cy="3458845"/>
      </dsp:txXfrm>
    </dsp:sp>
    <dsp:sp modelId="{B4FF841B-B45B-4DD3-ABF7-7C7A4FE1A991}">
      <dsp:nvSpPr>
        <dsp:cNvPr id="7" name="矩形 6"/>
        <dsp:cNvSpPr/>
      </dsp:nvSpPr>
      <dsp:spPr bwMode="white">
        <a:xfrm>
          <a:off x="4237463" y="28977"/>
          <a:ext cx="1858537" cy="547200"/>
        </a:xfrm>
        <a:prstGeom prst="rect">
          <a:avLst/>
        </a:prstGeom>
      </dsp:spPr>
      <dsp:style>
        <a:lnRef idx="2">
          <a:schemeClr val="accent1"/>
        </a:lnRef>
        <a:fillRef idx="1">
          <a:schemeClr val="accent1"/>
        </a:fillRef>
        <a:effectRef idx="0">
          <a:scrgbClr r="0" g="0" b="0"/>
        </a:effectRef>
        <a:fontRef idx="minor">
          <a:schemeClr val="lt1"/>
        </a:fontRef>
      </dsp:style>
      <dsp:txBody>
        <a:bodyPr lIns="135128" tIns="77216" rIns="135128" bIns="77216"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t>包装器方法</a:t>
          </a:r>
        </a:p>
      </dsp:txBody>
      <dsp:txXfrm>
        <a:off x="4237463" y="28977"/>
        <a:ext cx="1858537" cy="547200"/>
      </dsp:txXfrm>
    </dsp:sp>
    <dsp:sp modelId="{AE849CE7-1305-49BF-89E5-2D2505B1BCBA}">
      <dsp:nvSpPr>
        <dsp:cNvPr id="8" name="矩形 7"/>
        <dsp:cNvSpPr/>
      </dsp:nvSpPr>
      <dsp:spPr bwMode="white">
        <a:xfrm>
          <a:off x="4237463" y="576178"/>
          <a:ext cx="1858537" cy="345884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1346" tIns="101346" rIns="135128" bIns="152019"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dirty="0">
              <a:solidFill>
                <a:schemeClr val="dk1"/>
              </a:solidFill>
            </a:rPr>
            <a:t>属性选择与分类算法绑定，在筛选属性的过程中直接用所选的特征子集来训练分类器，并根据在测试集上的性能表现来评价属性子集的优劣。</a:t>
          </a:r>
          <a:endParaRPr lang="zh-CN" altLang="en-US" dirty="0">
            <a:solidFill>
              <a:schemeClr val="dk1"/>
            </a:solidFill>
          </a:endParaRPr>
        </a:p>
      </dsp:txBody>
      <dsp:txXfrm>
        <a:off x="4237463" y="576178"/>
        <a:ext cx="1858537" cy="345884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DE7DF6-C895-4E53-B71A-F20B4CC8237B}" type="datetimeFigureOut">
              <a:rPr lang="zh-CN" altLang="en-US" smtClean="0">
                <a:ea typeface="微软雅黑" panose="020B0503020204020204" pitchFamily="34" charset="-122"/>
              </a:rPr>
            </a:fld>
            <a:endParaRPr lang="zh-CN" altLang="en-US">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D44FD6-F94A-461E-99AC-D29D4ACC8083}" type="slidenum">
              <a:rPr lang="zh-CN" altLang="en-US" smtClean="0">
                <a:ea typeface="微软雅黑" panose="020B0503020204020204" pitchFamily="34" charset="-122"/>
              </a:rPr>
            </a:fld>
            <a:endParaRPr lang="zh-CN" altLang="en-US">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422EFC78-32FE-4758-B504-92B4D0B9F0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84C1B800-BCBD-4262-B579-5F77D9EE255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sym typeface="+mn-ea"/>
              </a:rPr>
              <a:t>，比如数学上</a:t>
            </a:r>
            <a:r>
              <a:rPr lang="en-US" altLang="zh-CN" dirty="0">
                <a:sym typeface="+mn-ea"/>
              </a:rPr>
              <a:t>24.4</a:t>
            </a:r>
            <a:r>
              <a:rPr lang="zh-CN" altLang="zh-CN" dirty="0">
                <a:sym typeface="+mn-ea"/>
              </a:rPr>
              <a:t>是</a:t>
            </a:r>
            <a:r>
              <a:rPr lang="en-US" altLang="zh-CN" dirty="0">
                <a:sym typeface="+mn-ea"/>
              </a:rPr>
              <a:t>12.2</a:t>
            </a:r>
            <a:r>
              <a:rPr lang="zh-CN" altLang="zh-CN" dirty="0">
                <a:sym typeface="+mn-ea"/>
              </a:rPr>
              <a:t>的两倍，但作为摄氏温度值</a:t>
            </a:r>
            <a:r>
              <a:rPr lang="en-US" altLang="zh-CN" dirty="0">
                <a:sym typeface="+mn-ea"/>
              </a:rPr>
              <a:t>24.4</a:t>
            </a:r>
            <a:r>
              <a:rPr lang="zh-CN" altLang="zh-CN" dirty="0">
                <a:sym typeface="+mn-ea"/>
              </a:rPr>
              <a:t>并不代表比</a:t>
            </a:r>
            <a:r>
              <a:rPr lang="en-US" altLang="zh-CN" dirty="0">
                <a:sym typeface="+mn-ea"/>
              </a:rPr>
              <a:t>12.2</a:t>
            </a:r>
            <a:r>
              <a:rPr lang="zh-CN" altLang="zh-CN" dirty="0">
                <a:sym typeface="+mn-ea"/>
              </a:rPr>
              <a:t>温暖两倍。天气属性值中“晴天”和“多云”也可以用不同的数字来表示，它们没有前后次序关系，也不能进行加减运算，只能测试相等或不等才有意义。</a:t>
            </a:r>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45E1B-70AA-4D6D-A851-01FA6AD8BF9A}"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695A926-9446-4F62-9ECE-08A9B18F975E}"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CDE336F-82DC-4654-9554-07866832948F}"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DD3B142-B2B8-4750-964D-A3BDE93F3EF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1FC838B-5E56-4490-B16F-070FD98B5E3F}"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kumimoji="1" b="1"/>
            </a:lvl1pPr>
          </a:lstStyle>
          <a:p>
            <a:pPr>
              <a:defRPr/>
            </a:pPr>
            <a:fld id="{4C82377E-F97D-47AE-AC5E-84E924FDA804}" type="datetimeFigureOut">
              <a:rPr lang="zh-CN" altLang="en-US"/>
            </a:fld>
            <a:endParaRPr lang="zh-CN" altLang="en-US"/>
          </a:p>
        </p:txBody>
      </p:sp>
      <p:sp>
        <p:nvSpPr>
          <p:cNvPr id="5" name="页脚占位符 4"/>
          <p:cNvSpPr>
            <a:spLocks noGrp="1"/>
          </p:cNvSpPr>
          <p:nvPr>
            <p:ph type="ftr" sz="quarter" idx="11"/>
          </p:nvPr>
        </p:nvSpPr>
        <p:spPr/>
        <p:txBody>
          <a:bodyPr/>
          <a:lstStyle>
            <a:lvl1pPr>
              <a:defRPr kumimoji="1" b="1"/>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vl1pPr>
          </a:lstStyle>
          <a:p>
            <a:pPr>
              <a:defRPr/>
            </a:pPr>
            <a:fld id="{67C3AAF4-1844-4EEA-8132-22A06EE6489A}"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kumimoji="1" b="1"/>
            </a:lvl1pPr>
          </a:lstStyle>
          <a:p>
            <a:pPr>
              <a:defRPr/>
            </a:pPr>
            <a:fld id="{8509C01B-2147-4857-BC9C-29BBF313931D}" type="datetimeFigureOut">
              <a:rPr lang="zh-CN" altLang="en-US"/>
            </a:fld>
            <a:endParaRPr lang="zh-CN" altLang="en-US"/>
          </a:p>
        </p:txBody>
      </p:sp>
      <p:sp>
        <p:nvSpPr>
          <p:cNvPr id="5" name="页脚占位符 4"/>
          <p:cNvSpPr>
            <a:spLocks noGrp="1"/>
          </p:cNvSpPr>
          <p:nvPr>
            <p:ph type="ftr" sz="quarter" idx="11"/>
          </p:nvPr>
        </p:nvSpPr>
        <p:spPr/>
        <p:txBody>
          <a:bodyPr/>
          <a:lstStyle>
            <a:lvl1pPr>
              <a:defRPr kumimoji="1" b="1"/>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vl1pPr>
          </a:lstStyle>
          <a:p>
            <a:pPr>
              <a:defRPr/>
            </a:pPr>
            <a:fld id="{F9AD98D2-E8AF-49B1-9C8C-175DE0A5BE71}"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01675" y="233363"/>
            <a:ext cx="7829550" cy="57594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01675" y="233363"/>
            <a:ext cx="7829550" cy="595312"/>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701675" y="1628775"/>
            <a:ext cx="7829550" cy="4364038"/>
          </a:xfr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0285" r="15524" b="21730"/>
          <a:stretch>
            <a:fillRect/>
          </a:stretch>
        </p:blipFill>
        <p:spPr>
          <a:xfrm>
            <a:off x="396" y="3389050"/>
            <a:ext cx="9143604" cy="3468950"/>
          </a:xfrm>
          <a:prstGeom prst="rect">
            <a:avLst/>
          </a:prstGeom>
        </p:spPr>
      </p:pic>
      <p:sp>
        <p:nvSpPr>
          <p:cNvPr id="8" name="矩形 7"/>
          <p:cNvSpPr/>
          <p:nvPr userDrawn="1"/>
        </p:nvSpPr>
        <p:spPr>
          <a:xfrm>
            <a:off x="0" y="0"/>
            <a:ext cx="9144000" cy="6858000"/>
          </a:xfrm>
          <a:prstGeom prst="rect">
            <a:avLst/>
          </a:prstGeom>
          <a:solidFill>
            <a:schemeClr val="bg1">
              <a:lumMod val="9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0" y="0"/>
            <a:ext cx="9144000" cy="101600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DEBA8EB-3E98-45DF-95F9-20499AB89BB5}"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974B168-BF23-49EB-A4EA-A33054B30FF3}"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AF4B3E32-CF70-4BAE-9C47-A15603A9F1F6}"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B995835-E83C-4B3D-BEF0-E2AC128A0F5B}"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3AF3-DAC5-4E98-94B6-B2F606A2A076}"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08F32-F09A-4344-B65D-3757FEAF56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image" Target="../media/image12.wmf"/><Relationship Id="rId8" Type="http://schemas.openxmlformats.org/officeDocument/2006/relationships/oleObject" Target="../embeddings/oleObject3.bin"/><Relationship Id="rId7" Type="http://schemas.openxmlformats.org/officeDocument/2006/relationships/image" Target="../media/image11.wmf"/><Relationship Id="rId6" Type="http://schemas.openxmlformats.org/officeDocument/2006/relationships/oleObject" Target="../embeddings/oleObject2.bin"/><Relationship Id="rId5" Type="http://schemas.openxmlformats.org/officeDocument/2006/relationships/image" Target="../media/image10.png"/><Relationship Id="rId4" Type="http://schemas.openxmlformats.org/officeDocument/2006/relationships/image" Target="../media/image9.wmf"/><Relationship Id="rId3" Type="http://schemas.openxmlformats.org/officeDocument/2006/relationships/oleObject" Target="../embeddings/oleObject1.bin"/><Relationship Id="rId2" Type="http://schemas.openxmlformats.org/officeDocument/2006/relationships/image" Target="../media/image3.png"/><Relationship Id="rId12" Type="http://schemas.openxmlformats.org/officeDocument/2006/relationships/notesSlide" Target="../notesSlides/notesSlide8.xml"/><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5.wmf"/><Relationship Id="rId7" Type="http://schemas.openxmlformats.org/officeDocument/2006/relationships/oleObject" Target="../embeddings/oleObject5.bin"/><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9.wmf"/><Relationship Id="rId3" Type="http://schemas.openxmlformats.org/officeDocument/2006/relationships/oleObject" Target="../embeddings/oleObject4.bin"/><Relationship Id="rId2" Type="http://schemas.openxmlformats.org/officeDocument/2006/relationships/image" Target="../media/image3.png"/><Relationship Id="rId11" Type="http://schemas.openxmlformats.org/officeDocument/2006/relationships/notesSlide" Target="../notesSlides/notesSlide9.xml"/><Relationship Id="rId10" Type="http://schemas.openxmlformats.org/officeDocument/2006/relationships/vmlDrawing" Target="../drawings/vmlDrawing2.v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wmf"/><Relationship Id="rId7" Type="http://schemas.openxmlformats.org/officeDocument/2006/relationships/oleObject" Target="../embeddings/oleObject8.bin"/><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9.wmf"/><Relationship Id="rId3" Type="http://schemas.openxmlformats.org/officeDocument/2006/relationships/oleObject" Target="../embeddings/oleObject6.bin"/><Relationship Id="rId2" Type="http://schemas.openxmlformats.org/officeDocument/2006/relationships/image" Target="../media/image3.png"/><Relationship Id="rId11" Type="http://schemas.openxmlformats.org/officeDocument/2006/relationships/notesSlide" Target="../notesSlides/notesSlide10.xml"/><Relationship Id="rId10" Type="http://schemas.openxmlformats.org/officeDocument/2006/relationships/vmlDrawing" Target="../drawings/vmlDrawing3.v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9.wmf"/><Relationship Id="rId3" Type="http://schemas.openxmlformats.org/officeDocument/2006/relationships/oleObject" Target="../embeddings/oleObject9.bin"/><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9" Type="http://schemas.microsoft.com/office/2007/relationships/diagramDrawing" Target="../diagrams/drawing2.xml"/><Relationship Id="rId8" Type="http://schemas.openxmlformats.org/officeDocument/2006/relationships/diagramColors" Target="../diagrams/colors2.xml"/><Relationship Id="rId7" Type="http://schemas.openxmlformats.org/officeDocument/2006/relationships/diagramQuickStyle" Target="../diagrams/quickStyle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9.wmf"/><Relationship Id="rId3" Type="http://schemas.openxmlformats.org/officeDocument/2006/relationships/oleObject" Target="../embeddings/oleObject10.bin"/><Relationship Id="rId2" Type="http://schemas.openxmlformats.org/officeDocument/2006/relationships/image" Target="../media/image3.png"/><Relationship Id="rId12" Type="http://schemas.openxmlformats.org/officeDocument/2006/relationships/notesSlide" Target="../notesSlides/notesSlide12.xml"/><Relationship Id="rId11" Type="http://schemas.openxmlformats.org/officeDocument/2006/relationships/vmlDrawing" Target="../drawings/vmlDrawing5.vml"/><Relationship Id="rId10"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vmlDrawing" Target="../drawings/vmlDrawing6.vml"/><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9.wmf"/><Relationship Id="rId3" Type="http://schemas.openxmlformats.org/officeDocument/2006/relationships/oleObject" Target="../embeddings/oleObject11.bin"/><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22.jpeg"/><Relationship Id="rId2" Type="http://schemas.openxmlformats.org/officeDocument/2006/relationships/image" Target="../media/image3.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vmlDrawing" Target="../drawings/vmlDrawing7.vml"/><Relationship Id="rId6"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12.bin"/><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oleObject" Target="../embeddings/oleObject13.bin"/><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0.wmf"/><Relationship Id="rId7" Type="http://schemas.openxmlformats.org/officeDocument/2006/relationships/oleObject" Target="../embeddings/oleObject16.bin"/><Relationship Id="rId6" Type="http://schemas.openxmlformats.org/officeDocument/2006/relationships/image" Target="../media/image29.wmf"/><Relationship Id="rId5" Type="http://schemas.openxmlformats.org/officeDocument/2006/relationships/oleObject" Target="../embeddings/oleObject15.bin"/><Relationship Id="rId4" Type="http://schemas.openxmlformats.org/officeDocument/2006/relationships/image" Target="../media/image28.wmf"/><Relationship Id="rId3" Type="http://schemas.openxmlformats.org/officeDocument/2006/relationships/oleObject" Target="../embeddings/oleObject14.bin"/><Relationship Id="rId2" Type="http://schemas.openxmlformats.org/officeDocument/2006/relationships/image" Target="../media/image3.png"/><Relationship Id="rId11" Type="http://schemas.openxmlformats.org/officeDocument/2006/relationships/notesSlide" Target="../notesSlides/notesSlide23.xml"/><Relationship Id="rId10" Type="http://schemas.openxmlformats.org/officeDocument/2006/relationships/vmlDrawing" Target="../drawings/vmlDrawing9.v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31.wmf"/><Relationship Id="rId3" Type="http://schemas.openxmlformats.org/officeDocument/2006/relationships/oleObject" Target="../embeddings/oleObject17.bin"/><Relationship Id="rId2" Type="http://schemas.openxmlformats.org/officeDocument/2006/relationships/image" Target="../media/image3.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32.wmf"/><Relationship Id="rId3" Type="http://schemas.openxmlformats.org/officeDocument/2006/relationships/oleObject" Target="../embeddings/oleObject18.bin"/><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19.bin"/><Relationship Id="rId2" Type="http://schemas.openxmlformats.org/officeDocument/2006/relationships/image" Target="../media/image3.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34.wmf"/><Relationship Id="rId3" Type="http://schemas.openxmlformats.org/officeDocument/2006/relationships/oleObject" Target="../embeddings/oleObject20.bin"/><Relationship Id="rId2" Type="http://schemas.openxmlformats.org/officeDocument/2006/relationships/image" Target="../media/image3.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37.wmf"/><Relationship Id="rId7" Type="http://schemas.openxmlformats.org/officeDocument/2006/relationships/oleObject" Target="../embeddings/oleObject23.bin"/><Relationship Id="rId6" Type="http://schemas.openxmlformats.org/officeDocument/2006/relationships/image" Target="../media/image36.wmf"/><Relationship Id="rId5" Type="http://schemas.openxmlformats.org/officeDocument/2006/relationships/oleObject" Target="../embeddings/oleObject22.bin"/><Relationship Id="rId4" Type="http://schemas.openxmlformats.org/officeDocument/2006/relationships/image" Target="../media/image35.wmf"/><Relationship Id="rId3" Type="http://schemas.openxmlformats.org/officeDocument/2006/relationships/oleObject" Target="../embeddings/oleObject21.bin"/><Relationship Id="rId2" Type="http://schemas.openxmlformats.org/officeDocument/2006/relationships/image" Target="../media/image3.png"/><Relationship Id="rId17" Type="http://schemas.openxmlformats.org/officeDocument/2006/relationships/notesSlide" Target="../notesSlides/notesSlide28.xml"/><Relationship Id="rId16" Type="http://schemas.openxmlformats.org/officeDocument/2006/relationships/vmlDrawing" Target="../drawings/vmlDrawing14.vml"/><Relationship Id="rId15" Type="http://schemas.openxmlformats.org/officeDocument/2006/relationships/slideLayout" Target="../slideLayouts/slideLayout2.xml"/><Relationship Id="rId14" Type="http://schemas.openxmlformats.org/officeDocument/2006/relationships/image" Target="../media/image40.wmf"/><Relationship Id="rId13" Type="http://schemas.openxmlformats.org/officeDocument/2006/relationships/oleObject" Target="../embeddings/oleObject26.bin"/><Relationship Id="rId12" Type="http://schemas.openxmlformats.org/officeDocument/2006/relationships/image" Target="../media/image39.wmf"/><Relationship Id="rId11" Type="http://schemas.openxmlformats.org/officeDocument/2006/relationships/oleObject" Target="../embeddings/oleObject25.bin"/><Relationship Id="rId10" Type="http://schemas.openxmlformats.org/officeDocument/2006/relationships/image" Target="../media/image38.wmf"/><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3.wmf"/><Relationship Id="rId7" Type="http://schemas.openxmlformats.org/officeDocument/2006/relationships/oleObject" Target="../embeddings/oleObject29.bin"/><Relationship Id="rId6" Type="http://schemas.openxmlformats.org/officeDocument/2006/relationships/image" Target="../media/image42.wmf"/><Relationship Id="rId5" Type="http://schemas.openxmlformats.org/officeDocument/2006/relationships/oleObject" Target="../embeddings/oleObject28.bin"/><Relationship Id="rId4" Type="http://schemas.openxmlformats.org/officeDocument/2006/relationships/image" Target="../media/image41.wmf"/><Relationship Id="rId3" Type="http://schemas.openxmlformats.org/officeDocument/2006/relationships/oleObject" Target="../embeddings/oleObject27.bin"/><Relationship Id="rId2" Type="http://schemas.openxmlformats.org/officeDocument/2006/relationships/image" Target="../media/image3.png"/><Relationship Id="rId11" Type="http://schemas.openxmlformats.org/officeDocument/2006/relationships/notesSlide" Target="../notesSlides/notesSlide29.xml"/><Relationship Id="rId10" Type="http://schemas.openxmlformats.org/officeDocument/2006/relationships/vmlDrawing" Target="../drawings/vmlDrawing15.v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44.wmf"/><Relationship Id="rId3" Type="http://schemas.openxmlformats.org/officeDocument/2006/relationships/oleObject" Target="../embeddings/oleObject30.bin"/><Relationship Id="rId2" Type="http://schemas.openxmlformats.org/officeDocument/2006/relationships/image" Target="../media/image3.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vmlDrawing" Target="../drawings/vmlDrawing17.vml"/><Relationship Id="rId5" Type="http://schemas.openxmlformats.org/officeDocument/2006/relationships/slideLayout" Target="../slideLayouts/slideLayout2.xml"/><Relationship Id="rId4" Type="http://schemas.openxmlformats.org/officeDocument/2006/relationships/image" Target="../media/image45.wmf"/><Relationship Id="rId3" Type="http://schemas.openxmlformats.org/officeDocument/2006/relationships/oleObject" Target="../embeddings/oleObject31.bin"/><Relationship Id="rId2" Type="http://schemas.openxmlformats.org/officeDocument/2006/relationships/image" Target="../media/image3.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6" name="矩形 35"/>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1" name="组合 30"/>
          <p:cNvGrpSpPr/>
          <p:nvPr/>
        </p:nvGrpSpPr>
        <p:grpSpPr>
          <a:xfrm>
            <a:off x="690257" y="966177"/>
            <a:ext cx="7832784" cy="781050"/>
            <a:chOff x="2788580" y="1152524"/>
            <a:chExt cx="3730770" cy="781050"/>
          </a:xfrm>
          <a:solidFill>
            <a:srgbClr val="000066"/>
          </a:solidFill>
        </p:grpSpPr>
        <p:grpSp>
          <p:nvGrpSpPr>
            <p:cNvPr id="34" name="组合 33"/>
            <p:cNvGrpSpPr/>
            <p:nvPr/>
          </p:nvGrpSpPr>
          <p:grpSpPr>
            <a:xfrm>
              <a:off x="2788580" y="1152524"/>
              <a:ext cx="3730770" cy="781050"/>
              <a:chOff x="3725790" y="847725"/>
              <a:chExt cx="3730770" cy="781050"/>
            </a:xfrm>
            <a:grpFill/>
          </p:grpSpPr>
          <p:grpSp>
            <p:nvGrpSpPr>
              <p:cNvPr id="40" name="组合 39"/>
              <p:cNvGrpSpPr/>
              <p:nvPr/>
            </p:nvGrpSpPr>
            <p:grpSpPr>
              <a:xfrm>
                <a:off x="3725790" y="1019175"/>
                <a:ext cx="627135" cy="609600"/>
                <a:chOff x="3725790" y="1019175"/>
                <a:chExt cx="627135" cy="609600"/>
              </a:xfrm>
              <a:grpFill/>
            </p:grpSpPr>
            <p:sp>
              <p:nvSpPr>
                <p:cNvPr id="45" name="任意多边形 44"/>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直角三角形 45"/>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flipH="1">
                <a:off x="6829425" y="1019175"/>
                <a:ext cx="627135" cy="609600"/>
                <a:chOff x="3725790" y="1019175"/>
                <a:chExt cx="627135" cy="609600"/>
              </a:xfrm>
              <a:grpFill/>
            </p:grpSpPr>
            <p:sp>
              <p:nvSpPr>
                <p:cNvPr id="43" name="任意多边形 42"/>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43"/>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4181475" y="847725"/>
                <a:ext cx="2819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14"/>
            <p:cNvSpPr txBox="1"/>
            <p:nvPr/>
          </p:nvSpPr>
          <p:spPr>
            <a:xfrm>
              <a:off x="3487832" y="1234313"/>
              <a:ext cx="2311307" cy="523220"/>
            </a:xfrm>
            <a:prstGeom prst="rect">
              <a:avLst/>
            </a:prstGeom>
            <a:grpFill/>
          </p:spPr>
          <p:txBody>
            <a:bodyPr wrap="none" rtlCol="0">
              <a:spAutoFit/>
            </a:bodyPr>
            <a:lstStyle/>
            <a:p>
              <a:pPr algn="ctr"/>
              <a:r>
                <a:rPr lang="zh-CN" altLang="en-US" sz="2800" dirty="0">
                  <a:solidFill>
                    <a:schemeClr val="accent4"/>
                  </a:solidFill>
                </a:rPr>
                <a:t>第二章　</a:t>
              </a:r>
              <a:r>
                <a:rPr lang="zh-CN" altLang="zh-CN" sz="2800" dirty="0">
                  <a:solidFill>
                    <a:schemeClr val="accent4"/>
                  </a:solidFill>
                </a:rPr>
                <a:t>数据预处理与相似性</a:t>
              </a:r>
              <a:endParaRPr lang="zh-CN" altLang="en-US" sz="2800" dirty="0">
                <a:solidFill>
                  <a:schemeClr val="accent4"/>
                </a:solidFill>
              </a:endParaRPr>
            </a:p>
          </p:txBody>
        </p:sp>
      </p:grpSp>
      <p:pic>
        <p:nvPicPr>
          <p:cNvPr id="5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5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54"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sp>
        <p:nvSpPr>
          <p:cNvPr id="73" name="矩形 72"/>
          <p:cNvSpPr/>
          <p:nvPr/>
        </p:nvSpPr>
        <p:spPr>
          <a:xfrm>
            <a:off x="7929" y="38314"/>
            <a:ext cx="877163" cy="300082"/>
          </a:xfrm>
          <a:prstGeom prst="rect">
            <a:avLst/>
          </a:prstGeom>
        </p:spPr>
        <p:txBody>
          <a:bodyPr wrap="none">
            <a:spAutoFit/>
          </a:bodyPr>
          <a:lstStyle/>
          <a:p>
            <a:r>
              <a:rPr lang="zh-CN" altLang="en-US" sz="1350" dirty="0">
                <a:solidFill>
                  <a:schemeClr val="bg1"/>
                </a:solidFill>
              </a:rPr>
              <a:t>数据挖掘</a:t>
            </a:r>
            <a:endParaRPr lang="zh-CN" altLang="en-US" sz="1350" dirty="0">
              <a:solidFill>
                <a:schemeClr val="bg1"/>
              </a:solidFill>
            </a:endParaRPr>
          </a:p>
        </p:txBody>
      </p:sp>
      <p:sp>
        <p:nvSpPr>
          <p:cNvPr id="76" name="矩形 75"/>
          <p:cNvSpPr/>
          <p:nvPr/>
        </p:nvSpPr>
        <p:spPr>
          <a:xfrm>
            <a:off x="508957" y="2080434"/>
            <a:ext cx="3148643" cy="3261360"/>
          </a:xfrm>
          <a:prstGeom prst="rect">
            <a:avLst/>
          </a:prstGeom>
        </p:spPr>
        <p:txBody>
          <a:bodyPr wrap="square">
            <a:spAutoFit/>
          </a:bodyPr>
          <a:lstStyle/>
          <a:p>
            <a:r>
              <a:rPr lang="zh-CN" altLang="zh-CN" sz="1600" dirty="0"/>
              <a:t>数据是数据挖掘的目标对象和原始资源，对数据挖掘最终结果起着决定性的作用</a:t>
            </a:r>
            <a:endParaRPr lang="zh-CN" altLang="zh-CN" sz="1600" dirty="0"/>
          </a:p>
          <a:p>
            <a:endParaRPr lang="zh-CN" altLang="zh-CN" sz="1600" dirty="0"/>
          </a:p>
          <a:p>
            <a:r>
              <a:rPr lang="zh-CN" altLang="zh-CN" sz="1600" dirty="0"/>
              <a:t>现实世界中数据</a:t>
            </a:r>
            <a:r>
              <a:rPr lang="zh-CN" altLang="zh-CN" sz="1600" dirty="0">
                <a:solidFill>
                  <a:srgbClr val="FF0000"/>
                </a:solidFill>
              </a:rPr>
              <a:t>具有不同的特征</a:t>
            </a:r>
            <a:r>
              <a:rPr lang="zh-CN" altLang="zh-CN" sz="1600" dirty="0"/>
              <a:t>，要求数据的存储采用合适的数据类型，并且数据挖掘算法的适用性会受到具体的数据类型限制</a:t>
            </a:r>
            <a:endParaRPr lang="en-US" altLang="zh-CN" sz="1600" dirty="0"/>
          </a:p>
          <a:p>
            <a:endParaRPr lang="en-US" altLang="zh-CN" sz="1400" dirty="0"/>
          </a:p>
          <a:p>
            <a:r>
              <a:rPr lang="zh-CN" altLang="zh-CN" sz="1600" dirty="0"/>
              <a:t>原始数据通常存在着</a:t>
            </a:r>
            <a:r>
              <a:rPr lang="zh-CN" altLang="zh-CN" sz="1600" dirty="0">
                <a:solidFill>
                  <a:srgbClr val="FF0000"/>
                </a:solidFill>
              </a:rPr>
              <a:t>噪声、不一致、部分数据缺失</a:t>
            </a:r>
            <a:r>
              <a:rPr lang="zh-CN" altLang="zh-CN" sz="1600" dirty="0"/>
              <a:t>等问题，为了达到较好的挖掘结果，需要进行</a:t>
            </a:r>
            <a:r>
              <a:rPr lang="zh-CN" altLang="zh-CN" sz="1600" dirty="0">
                <a:solidFill>
                  <a:srgbClr val="FF0000"/>
                </a:solidFill>
              </a:rPr>
              <a:t>预处理</a:t>
            </a:r>
            <a:r>
              <a:rPr lang="zh-CN" altLang="zh-CN" sz="1600" dirty="0"/>
              <a:t>提高数据的质量</a:t>
            </a:r>
            <a:endParaRPr lang="zh-CN" altLang="en-US" sz="1600" dirty="0"/>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080434"/>
            <a:ext cx="4745484" cy="353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矩形 34"/>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1992853" cy="369332"/>
          </a:xfrm>
          <a:prstGeom prst="rect">
            <a:avLst/>
          </a:prstGeom>
        </p:spPr>
        <p:txBody>
          <a:bodyPr wrap="none">
            <a:spAutoFit/>
          </a:bodyPr>
          <a:lstStyle/>
          <a:p>
            <a:r>
              <a:rPr lang="en-US" altLang="zh-CN" dirty="0"/>
              <a:t>2.2.3  </a:t>
            </a:r>
            <a:r>
              <a:rPr lang="zh-CN" altLang="zh-CN" dirty="0"/>
              <a:t>数据规范化</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2.2 </a:t>
            </a:r>
            <a:r>
              <a:rPr lang="zh-CN" altLang="zh-CN" sz="2100" b="1" spc="225" dirty="0">
                <a:solidFill>
                  <a:prstClr val="white"/>
                </a:solidFill>
              </a:rPr>
              <a:t>数据预处理</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9" name="TextBox 8"/>
          <p:cNvSpPr txBox="1"/>
          <p:nvPr/>
        </p:nvSpPr>
        <p:spPr>
          <a:xfrm>
            <a:off x="812800" y="1388555"/>
            <a:ext cx="7427118" cy="1845310"/>
          </a:xfrm>
          <a:prstGeom prst="rect">
            <a:avLst/>
          </a:prstGeom>
          <a:noFill/>
        </p:spPr>
        <p:txBody>
          <a:bodyPr wrap="square" rtlCol="0">
            <a:spAutoFit/>
          </a:bodyPr>
          <a:lstStyle/>
          <a:p>
            <a:pPr marL="342900" indent="-342900">
              <a:buFont typeface="Arial" panose="020B0604020202020204" pitchFamily="34" charset="0"/>
              <a:buChar char="•"/>
            </a:pPr>
            <a:r>
              <a:rPr lang="zh-CN" altLang="zh-CN" sz="2000" dirty="0"/>
              <a:t>数据规范化（</a:t>
            </a:r>
            <a:r>
              <a:rPr lang="en-US" altLang="zh-CN" sz="2000" dirty="0"/>
              <a:t>Normalization</a:t>
            </a:r>
            <a:r>
              <a:rPr lang="zh-CN" altLang="zh-CN" sz="2000" dirty="0"/>
              <a:t>），也称为标准化</a:t>
            </a:r>
            <a:endParaRPr lang="zh-CN" altLang="zh-CN" sz="2000" dirty="0"/>
          </a:p>
          <a:p>
            <a:pPr marL="342900" indent="-342900">
              <a:buFont typeface="Arial" panose="020B0604020202020204" pitchFamily="34" charset="0"/>
              <a:buChar char="•"/>
            </a:pPr>
            <a:r>
              <a:rPr lang="zh-CN" altLang="zh-CN" sz="2000" dirty="0"/>
              <a:t>主要包括数据</a:t>
            </a:r>
            <a:r>
              <a:rPr lang="zh-CN" altLang="zh-CN" sz="2000" dirty="0">
                <a:solidFill>
                  <a:srgbClr val="FF0000"/>
                </a:solidFill>
              </a:rPr>
              <a:t>同趋化处理</a:t>
            </a:r>
            <a:r>
              <a:rPr lang="zh-CN" altLang="zh-CN" sz="2000" dirty="0"/>
              <a:t>和</a:t>
            </a:r>
            <a:r>
              <a:rPr lang="zh-CN" altLang="zh-CN" sz="2000" dirty="0">
                <a:solidFill>
                  <a:srgbClr val="FF0000"/>
                </a:solidFill>
              </a:rPr>
              <a:t>无量纲化</a:t>
            </a:r>
            <a:r>
              <a:rPr lang="zh-CN" altLang="zh-CN" sz="2000" dirty="0"/>
              <a:t>处理两个方面，使属性值按比例落入到一个特定区间，如</a:t>
            </a:r>
            <a:r>
              <a:rPr lang="en-US" altLang="zh-CN" sz="2000" dirty="0"/>
              <a:t>[-1,1]</a:t>
            </a:r>
            <a:r>
              <a:rPr lang="zh-CN" altLang="zh-CN" sz="2000" dirty="0"/>
              <a:t>或</a:t>
            </a:r>
            <a:r>
              <a:rPr lang="en-US" altLang="zh-CN" sz="2000" dirty="0"/>
              <a:t>[0,1]</a:t>
            </a:r>
            <a:endParaRPr lang="en-US" altLang="zh-CN" sz="2000" dirty="0"/>
          </a:p>
          <a:p>
            <a:pPr marL="742950" lvl="1" indent="-285750">
              <a:buFont typeface="Arial" panose="020B0604020202020204" pitchFamily="34" charset="0"/>
              <a:buChar char="•"/>
            </a:pPr>
            <a:r>
              <a:rPr lang="zh-CN" altLang="zh-CN" dirty="0"/>
              <a:t>简化计算，提升模型的收敛速度；</a:t>
            </a:r>
            <a:endParaRPr lang="zh-CN" altLang="zh-CN" dirty="0"/>
          </a:p>
          <a:p>
            <a:pPr marL="742950" lvl="1" indent="-285750">
              <a:buFont typeface="Arial" panose="020B0604020202020204" pitchFamily="34" charset="0"/>
              <a:buChar char="•"/>
            </a:pPr>
            <a:r>
              <a:rPr lang="zh-CN" altLang="zh-CN" dirty="0"/>
              <a:t>在涉及一些距离计算的算法时防止较大初始值域的属性与具有较小初始值域的属性相比权重过大，可以有效提高结果精度。</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697" y="3347154"/>
            <a:ext cx="604837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1992853" cy="369332"/>
          </a:xfrm>
          <a:prstGeom prst="rect">
            <a:avLst/>
          </a:prstGeom>
        </p:spPr>
        <p:txBody>
          <a:bodyPr wrap="none">
            <a:spAutoFit/>
          </a:bodyPr>
          <a:lstStyle/>
          <a:p>
            <a:r>
              <a:rPr lang="en-US" altLang="zh-CN" dirty="0"/>
              <a:t>2.2.3  </a:t>
            </a:r>
            <a:r>
              <a:rPr lang="zh-CN" altLang="zh-CN" dirty="0"/>
              <a:t>数据规范化</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2.2 </a:t>
            </a:r>
            <a:r>
              <a:rPr lang="zh-CN" altLang="zh-CN" sz="2100" b="1" spc="225" dirty="0">
                <a:solidFill>
                  <a:prstClr val="white"/>
                </a:solidFill>
              </a:rPr>
              <a:t>数据预处理</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9" name="TextBox 8"/>
          <p:cNvSpPr txBox="1"/>
          <p:nvPr/>
        </p:nvSpPr>
        <p:spPr>
          <a:xfrm>
            <a:off x="812800" y="1388555"/>
            <a:ext cx="7427118" cy="830997"/>
          </a:xfrm>
          <a:prstGeom prst="rect">
            <a:avLst/>
          </a:prstGeom>
          <a:noFill/>
        </p:spPr>
        <p:txBody>
          <a:bodyPr wrap="square" rtlCol="0">
            <a:spAutoFit/>
          </a:bodyPr>
          <a:lstStyle/>
          <a:p>
            <a:r>
              <a:rPr lang="en-US" altLang="zh-CN" sz="1600" b="1" dirty="0"/>
              <a:t>1</a:t>
            </a:r>
            <a:r>
              <a:rPr lang="zh-CN" altLang="zh-CN" sz="1600" b="1" dirty="0"/>
              <a:t>．最小—最大规范化</a:t>
            </a:r>
            <a:r>
              <a:rPr lang="en-US" altLang="zh-CN" sz="1600" b="1" dirty="0"/>
              <a:t>   </a:t>
            </a:r>
            <a:endParaRPr lang="en-US" altLang="zh-CN" sz="1600" b="1" dirty="0"/>
          </a:p>
          <a:p>
            <a:r>
              <a:rPr lang="zh-CN" altLang="zh-CN" sz="1600" dirty="0"/>
              <a:t>也称离差标准化，是对原始数据的线性变换，假定</a:t>
            </a:r>
            <a:r>
              <a:rPr lang="en-US" altLang="zh-CN" sz="1600" dirty="0"/>
              <a:t>min</a:t>
            </a:r>
            <a:r>
              <a:rPr lang="zh-CN" altLang="zh-CN" sz="1600" dirty="0"/>
              <a:t>，</a:t>
            </a:r>
            <a:r>
              <a:rPr lang="en-US" altLang="zh-CN" sz="1600" dirty="0"/>
              <a:t>max</a:t>
            </a:r>
            <a:r>
              <a:rPr lang="zh-CN" altLang="zh-CN" sz="1600" dirty="0"/>
              <a:t>分别为属性</a:t>
            </a:r>
            <a:r>
              <a:rPr lang="en-US" altLang="zh-CN" sz="1600" dirty="0"/>
              <a:t>A</a:t>
            </a:r>
            <a:r>
              <a:rPr lang="zh-CN" altLang="zh-CN" sz="1600" dirty="0"/>
              <a:t>的最小值和最大值。转换函数如下：</a:t>
            </a:r>
            <a:endParaRPr lang="zh-CN" altLang="zh-CN" sz="1600" dirty="0"/>
          </a:p>
        </p:txBody>
      </p:sp>
      <p:graphicFrame>
        <p:nvGraphicFramePr>
          <p:cNvPr id="7" name="对象 6"/>
          <p:cNvGraphicFramePr>
            <a:graphicFrameLocks noChangeAspect="1"/>
          </p:cNvGraphicFramePr>
          <p:nvPr/>
        </p:nvGraphicFramePr>
        <p:xfrm>
          <a:off x="0" y="457200"/>
          <a:ext cx="152400" cy="171450"/>
        </p:xfrm>
        <a:graphic>
          <a:graphicData uri="http://schemas.openxmlformats.org/presentationml/2006/ole">
            <mc:AlternateContent xmlns:mc="http://schemas.openxmlformats.org/markup-compatibility/2006">
              <mc:Choice xmlns:v="urn:schemas-microsoft-com:vml" Requires="v">
                <p:oleObj spid="_x0000_s7308" name="" r:id="rId3" imgW="152400" imgH="165100" progId="Equation.DSMT4">
                  <p:embed/>
                </p:oleObj>
              </mc:Choice>
              <mc:Fallback>
                <p:oleObj name="" r:id="rId3" imgW="152400" imgH="1651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5240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918033" y="3148553"/>
            <a:ext cx="7098384" cy="923330"/>
          </a:xfrm>
          <a:prstGeom prst="rect">
            <a:avLst/>
          </a:prstGeom>
          <a:noFill/>
        </p:spPr>
        <p:txBody>
          <a:bodyPr wrap="square" rtlCol="0">
            <a:spAutoFit/>
          </a:bodyPr>
          <a:lstStyle/>
          <a:p>
            <a:r>
              <a:rPr lang="zh-CN" altLang="zh-CN" dirty="0"/>
              <a:t>将</a:t>
            </a:r>
            <a:r>
              <a:rPr lang="en-US" altLang="zh-CN" i="1" dirty="0"/>
              <a:t>x</a:t>
            </a:r>
            <a:r>
              <a:rPr lang="zh-CN" altLang="zh-CN" dirty="0"/>
              <a:t>转换到区间</a:t>
            </a:r>
            <a:r>
              <a:rPr lang="en-US" altLang="zh-CN" dirty="0"/>
              <a:t>[</a:t>
            </a:r>
            <a:r>
              <a:rPr lang="en-US" altLang="zh-CN" dirty="0" err="1"/>
              <a:t>new_min,new_max</a:t>
            </a:r>
            <a:r>
              <a:rPr lang="en-US" altLang="zh-CN" dirty="0"/>
              <a:t>]</a:t>
            </a:r>
            <a:r>
              <a:rPr lang="zh-CN" altLang="zh-CN" dirty="0"/>
              <a:t>中，结果为</a:t>
            </a:r>
            <a:r>
              <a:rPr lang="en-US" altLang="zh-CN" dirty="0"/>
              <a:t> </a:t>
            </a:r>
            <a:r>
              <a:rPr lang="zh-CN" altLang="zh-CN" dirty="0"/>
              <a:t>。这种方法有一个缺陷就是当有新的数据加入时，可能导致</a:t>
            </a:r>
            <a:r>
              <a:rPr lang="en-US" altLang="zh-CN" dirty="0" err="1"/>
              <a:t>max,min</a:t>
            </a:r>
            <a:r>
              <a:rPr lang="zh-CN" altLang="zh-CN" dirty="0"/>
              <a:t>值的变化，需要重新定义。如果要做</a:t>
            </a:r>
            <a:r>
              <a:rPr lang="en-US" altLang="zh-CN" dirty="0"/>
              <a:t>0-1</a:t>
            </a:r>
            <a:r>
              <a:rPr lang="zh-CN" altLang="zh-CN" dirty="0"/>
              <a:t>规范化，上述式子可以简化为：</a:t>
            </a:r>
            <a:endParaRPr lang="zh-CN" altLang="zh-CN" dirty="0"/>
          </a:p>
        </p:txBody>
      </p:sp>
      <p:pic>
        <p:nvPicPr>
          <p:cNvPr id="7182"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2509" y="3186285"/>
            <a:ext cx="260071" cy="290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39"/>
          <p:cNvSpPr>
            <a:spLocks noChangeArrowheads="1"/>
          </p:cNvSpPr>
          <p:nvPr/>
        </p:nvSpPr>
        <p:spPr bwMode="auto">
          <a:xfrm>
            <a:off x="1370700" y="2260398"/>
            <a:ext cx="99852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1370699" y="2260399"/>
          <a:ext cx="6320051" cy="779473"/>
        </p:xfrm>
        <a:graphic>
          <a:graphicData uri="http://schemas.openxmlformats.org/presentationml/2006/ole">
            <mc:AlternateContent xmlns:mc="http://schemas.openxmlformats.org/markup-compatibility/2006">
              <mc:Choice xmlns:v="urn:schemas-microsoft-com:vml" Requires="v">
                <p:oleObj spid="_x0000_s7309" name="Equation" r:id="rId6" imgW="2857500" imgH="355600" progId="Equation.DSMT4">
                  <p:embed/>
                </p:oleObj>
              </mc:Choice>
              <mc:Fallback>
                <p:oleObj name="Equation" r:id="rId6" imgW="2857500" imgH="355600" progId="Equation.DSMT4">
                  <p:embed/>
                  <p:pic>
                    <p:nvPicPr>
                      <p:cNvPr id="0" name="Object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0699" y="2260399"/>
                        <a:ext cx="6320051" cy="779473"/>
                      </a:xfrm>
                      <a:prstGeom prst="rect">
                        <a:avLst/>
                      </a:prstGeom>
                      <a:noFill/>
                    </p:spPr>
                  </p:pic>
                </p:oleObj>
              </mc:Fallback>
            </mc:AlternateContent>
          </a:graphicData>
        </a:graphic>
      </p:graphicFrame>
      <p:sp>
        <p:nvSpPr>
          <p:cNvPr id="4" name="Rectangle 41"/>
          <p:cNvSpPr>
            <a:spLocks noChangeArrowheads="1"/>
          </p:cNvSpPr>
          <p:nvPr/>
        </p:nvSpPr>
        <p:spPr bwMode="auto">
          <a:xfrm>
            <a:off x="3435704" y="4250049"/>
            <a:ext cx="187910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3435704" y="4250050"/>
          <a:ext cx="1770169" cy="735913"/>
        </p:xfrm>
        <a:graphic>
          <a:graphicData uri="http://schemas.openxmlformats.org/presentationml/2006/ole">
            <mc:AlternateContent xmlns:mc="http://schemas.openxmlformats.org/markup-compatibility/2006">
              <mc:Choice xmlns:v="urn:schemas-microsoft-com:vml" Requires="v">
                <p:oleObj spid="_x0000_s7310" name="Equation" r:id="rId8" imgW="850265" imgH="355600" progId="Equation.DSMT4">
                  <p:embed/>
                </p:oleObj>
              </mc:Choice>
              <mc:Fallback>
                <p:oleObj name="Equation" r:id="rId8" imgW="850265" imgH="355600" progId="Equation.DSMT4">
                  <p:embed/>
                  <p:pic>
                    <p:nvPicPr>
                      <p:cNvPr id="0"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5704" y="4250050"/>
                        <a:ext cx="1770169" cy="735913"/>
                      </a:xfrm>
                      <a:prstGeom prst="rect">
                        <a:avLst/>
                      </a:prstGeom>
                      <a:noFill/>
                    </p:spPr>
                  </p:pic>
                </p:oleObj>
              </mc:Fallback>
            </mc:AlternateContent>
          </a:graphicData>
        </a:graphic>
      </p:graphicFrame>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1992853" cy="369332"/>
          </a:xfrm>
          <a:prstGeom prst="rect">
            <a:avLst/>
          </a:prstGeom>
        </p:spPr>
        <p:txBody>
          <a:bodyPr wrap="none">
            <a:spAutoFit/>
          </a:bodyPr>
          <a:lstStyle/>
          <a:p>
            <a:r>
              <a:rPr lang="en-US" altLang="zh-CN" dirty="0"/>
              <a:t>2.2.3  </a:t>
            </a:r>
            <a:r>
              <a:rPr lang="zh-CN" altLang="zh-CN" dirty="0"/>
              <a:t>数据规范化</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2.2 </a:t>
            </a:r>
            <a:r>
              <a:rPr lang="zh-CN" altLang="zh-CN" sz="2100" b="1" spc="225" dirty="0">
                <a:solidFill>
                  <a:prstClr val="white"/>
                </a:solidFill>
              </a:rPr>
              <a:t>数据预处理</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9" name="TextBox 8"/>
          <p:cNvSpPr txBox="1"/>
          <p:nvPr/>
        </p:nvSpPr>
        <p:spPr>
          <a:xfrm>
            <a:off x="812800" y="1388555"/>
            <a:ext cx="7427118" cy="830997"/>
          </a:xfrm>
          <a:prstGeom prst="rect">
            <a:avLst/>
          </a:prstGeom>
          <a:noFill/>
        </p:spPr>
        <p:txBody>
          <a:bodyPr wrap="square" rtlCol="0">
            <a:spAutoFit/>
          </a:bodyPr>
          <a:lstStyle/>
          <a:p>
            <a:r>
              <a:rPr lang="en-US" altLang="zh-CN" sz="1600" b="1" dirty="0"/>
              <a:t>2</a:t>
            </a:r>
            <a:r>
              <a:rPr lang="zh-CN" altLang="zh-CN" sz="1600" b="1" dirty="0"/>
              <a:t>．</a:t>
            </a:r>
            <a:r>
              <a:rPr lang="en-US" altLang="zh-CN" sz="1600" b="1" dirty="0"/>
              <a:t>z-score</a:t>
            </a:r>
            <a:r>
              <a:rPr lang="zh-CN" altLang="zh-CN" sz="1600" b="1" dirty="0"/>
              <a:t>规范化</a:t>
            </a:r>
            <a:endParaRPr lang="zh-CN" altLang="zh-CN" sz="1600" b="1" dirty="0"/>
          </a:p>
          <a:p>
            <a:r>
              <a:rPr lang="zh-CN" altLang="zh-CN" sz="1600" dirty="0"/>
              <a:t>也叫标准差标准化，经过处理的数据符合标准正态分布，即均值为</a:t>
            </a:r>
            <a:r>
              <a:rPr lang="en-US" altLang="zh-CN" sz="1600" dirty="0"/>
              <a:t>0</a:t>
            </a:r>
            <a:r>
              <a:rPr lang="zh-CN" altLang="zh-CN" sz="1600" dirty="0"/>
              <a:t>，标准差为</a:t>
            </a:r>
            <a:r>
              <a:rPr lang="en-US" altLang="zh-CN" sz="1600" dirty="0"/>
              <a:t>1</a:t>
            </a:r>
            <a:r>
              <a:rPr lang="zh-CN" altLang="zh-CN" sz="1600" dirty="0"/>
              <a:t>。属性</a:t>
            </a:r>
            <a:r>
              <a:rPr lang="en-US" altLang="zh-CN" sz="1600" dirty="0"/>
              <a:t>A</a:t>
            </a:r>
            <a:r>
              <a:rPr lang="zh-CN" altLang="zh-CN" sz="1600" dirty="0"/>
              <a:t>的值基</a:t>
            </a:r>
            <a:r>
              <a:rPr lang="en-US" altLang="zh-CN" sz="1600" dirty="0"/>
              <a:t>A</a:t>
            </a:r>
            <a:r>
              <a:rPr lang="zh-CN" altLang="zh-CN" sz="1600" dirty="0"/>
              <a:t>的均值</a:t>
            </a:r>
            <a:r>
              <a:rPr lang="en-US" altLang="zh-CN" sz="1600" dirty="0"/>
              <a:t>     </a:t>
            </a:r>
            <a:r>
              <a:rPr lang="zh-CN" altLang="zh-CN" sz="1600" dirty="0"/>
              <a:t>和标准差</a:t>
            </a:r>
            <a:r>
              <a:rPr lang="en-US" altLang="zh-CN" sz="1600" dirty="0"/>
              <a:t>  </a:t>
            </a:r>
            <a:r>
              <a:rPr lang="zh-CN" altLang="zh-CN" sz="1600" dirty="0"/>
              <a:t>规范化，转化函数为：</a:t>
            </a:r>
            <a:endParaRPr lang="zh-CN" altLang="zh-CN" sz="1600" dirty="0"/>
          </a:p>
        </p:txBody>
      </p:sp>
      <p:graphicFrame>
        <p:nvGraphicFramePr>
          <p:cNvPr id="7" name="对象 6"/>
          <p:cNvGraphicFramePr>
            <a:graphicFrameLocks noChangeAspect="1"/>
          </p:cNvGraphicFramePr>
          <p:nvPr/>
        </p:nvGraphicFramePr>
        <p:xfrm>
          <a:off x="0" y="457200"/>
          <a:ext cx="152400" cy="171450"/>
        </p:xfrm>
        <a:graphic>
          <a:graphicData uri="http://schemas.openxmlformats.org/presentationml/2006/ole">
            <mc:AlternateContent xmlns:mc="http://schemas.openxmlformats.org/markup-compatibility/2006">
              <mc:Choice xmlns:v="urn:schemas-microsoft-com:vml" Requires="v">
                <p:oleObj spid="_x0000_s13409" name="" r:id="rId3" imgW="152400" imgH="165100" progId="Equation.DSMT4">
                  <p:embed/>
                </p:oleObj>
              </mc:Choice>
              <mc:Fallback>
                <p:oleObj name="" r:id="rId3" imgW="152400" imgH="165100" progId="Equation.DSMT4">
                  <p:embed/>
                  <p:pic>
                    <p:nvPicPr>
                      <p:cNvPr id="0" name="图片 133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5240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883444" y="3819046"/>
            <a:ext cx="7098384" cy="646331"/>
          </a:xfrm>
          <a:prstGeom prst="rect">
            <a:avLst/>
          </a:prstGeom>
          <a:noFill/>
        </p:spPr>
        <p:txBody>
          <a:bodyPr wrap="square" rtlCol="0">
            <a:spAutoFit/>
          </a:bodyPr>
          <a:lstStyle/>
          <a:p>
            <a:r>
              <a:rPr lang="zh-CN" altLang="zh-CN" dirty="0"/>
              <a:t>当属性</a:t>
            </a:r>
            <a:r>
              <a:rPr lang="en-US" altLang="zh-CN" dirty="0"/>
              <a:t>A</a:t>
            </a:r>
            <a:r>
              <a:rPr lang="zh-CN" altLang="zh-CN" dirty="0"/>
              <a:t>的实际最大值和最小值未知，或有超出取值范围的孤立点时，该方法适用。</a:t>
            </a:r>
            <a:endParaRPr lang="zh-CN" altLang="zh-CN" dirty="0"/>
          </a:p>
        </p:txBody>
      </p:sp>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2560" y="1897361"/>
            <a:ext cx="260110" cy="283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5815" y="1972923"/>
            <a:ext cx="201016" cy="208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28"/>
          <p:cNvSpPr>
            <a:spLocks noChangeArrowheads="1"/>
          </p:cNvSpPr>
          <p:nvPr/>
        </p:nvSpPr>
        <p:spPr bwMode="auto">
          <a:xfrm>
            <a:off x="2423161" y="2614643"/>
            <a:ext cx="195592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3408578" y="2524881"/>
          <a:ext cx="1247341" cy="893928"/>
        </p:xfrm>
        <a:graphic>
          <a:graphicData uri="http://schemas.openxmlformats.org/presentationml/2006/ole">
            <mc:AlternateContent xmlns:mc="http://schemas.openxmlformats.org/markup-compatibility/2006">
              <mc:Choice xmlns:v="urn:schemas-microsoft-com:vml" Requires="v">
                <p:oleObj spid="_x0000_s13410" name="Equation" r:id="rId7" imgW="584200" imgH="406400" progId="Equation.DSMT4">
                  <p:embed/>
                </p:oleObj>
              </mc:Choice>
              <mc:Fallback>
                <p:oleObj name="Equation" r:id="rId7" imgW="584200" imgH="406400" progId="Equation.DSMT4">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8578" y="2524881"/>
                        <a:ext cx="1247341" cy="893928"/>
                      </a:xfrm>
                      <a:prstGeom prst="rect">
                        <a:avLst/>
                      </a:prstGeom>
                      <a:noFill/>
                    </p:spPr>
                  </p:pic>
                </p:oleObj>
              </mc:Fallback>
            </mc:AlternateContent>
          </a:graphicData>
        </a:graphic>
      </p:graphicFrame>
      <p:sp>
        <p:nvSpPr>
          <p:cNvPr id="45" name="矩形 44"/>
          <p:cNvSpPr/>
          <p:nvPr/>
        </p:nvSpPr>
        <p:spPr>
          <a:xfrm>
            <a:off x="1792" y="613337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1992853" cy="369332"/>
          </a:xfrm>
          <a:prstGeom prst="rect">
            <a:avLst/>
          </a:prstGeom>
        </p:spPr>
        <p:txBody>
          <a:bodyPr wrap="none">
            <a:spAutoFit/>
          </a:bodyPr>
          <a:lstStyle/>
          <a:p>
            <a:r>
              <a:rPr lang="en-US" altLang="zh-CN" dirty="0"/>
              <a:t>2.2.3  </a:t>
            </a:r>
            <a:r>
              <a:rPr lang="zh-CN" altLang="zh-CN" dirty="0"/>
              <a:t>数据规范化</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2.2 </a:t>
            </a:r>
            <a:r>
              <a:rPr lang="zh-CN" altLang="zh-CN" sz="2100" b="1" spc="225" dirty="0">
                <a:solidFill>
                  <a:prstClr val="white"/>
                </a:solidFill>
              </a:rPr>
              <a:t>数据预处理</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9" name="TextBox 8"/>
          <p:cNvSpPr txBox="1"/>
          <p:nvPr/>
        </p:nvSpPr>
        <p:spPr>
          <a:xfrm>
            <a:off x="753666" y="1350121"/>
            <a:ext cx="7427118" cy="1077218"/>
          </a:xfrm>
          <a:prstGeom prst="rect">
            <a:avLst/>
          </a:prstGeom>
          <a:noFill/>
        </p:spPr>
        <p:txBody>
          <a:bodyPr wrap="square" rtlCol="0">
            <a:spAutoFit/>
          </a:bodyPr>
          <a:lstStyle/>
          <a:p>
            <a:r>
              <a:rPr lang="en-US" altLang="zh-CN" sz="1600" b="1" dirty="0"/>
              <a:t>3</a:t>
            </a:r>
            <a:r>
              <a:rPr lang="zh-CN" altLang="zh-CN" sz="1600" b="1" dirty="0"/>
              <a:t>．按小数定标规范化</a:t>
            </a:r>
            <a:endParaRPr lang="zh-CN" altLang="zh-CN" sz="1600" b="1" dirty="0"/>
          </a:p>
          <a:p>
            <a:pPr>
              <a:lnSpc>
                <a:spcPct val="150000"/>
              </a:lnSpc>
            </a:pPr>
            <a:r>
              <a:rPr lang="zh-CN" altLang="zh-CN" sz="1600" dirty="0"/>
              <a:t>通过移动数据的小数点位置来进行标准化。小数点的移动位数取决于属性</a:t>
            </a:r>
            <a:r>
              <a:rPr lang="en-US" altLang="zh-CN" sz="1600" dirty="0"/>
              <a:t>A</a:t>
            </a:r>
            <a:r>
              <a:rPr lang="zh-CN" altLang="zh-CN" sz="1600" dirty="0"/>
              <a:t>的最大绝对值。</a:t>
            </a:r>
            <a:r>
              <a:rPr lang="en-US" altLang="zh-CN" sz="1600" dirty="0"/>
              <a:t> </a:t>
            </a:r>
            <a:r>
              <a:rPr lang="zh-CN" altLang="zh-CN" sz="1600" dirty="0"/>
              <a:t>计算方法：</a:t>
            </a:r>
            <a:endParaRPr lang="zh-CN" altLang="zh-CN" sz="1600" dirty="0"/>
          </a:p>
        </p:txBody>
      </p:sp>
      <p:graphicFrame>
        <p:nvGraphicFramePr>
          <p:cNvPr id="7" name="对象 6"/>
          <p:cNvGraphicFramePr>
            <a:graphicFrameLocks noChangeAspect="1"/>
          </p:cNvGraphicFramePr>
          <p:nvPr/>
        </p:nvGraphicFramePr>
        <p:xfrm>
          <a:off x="0" y="457200"/>
          <a:ext cx="152400" cy="171450"/>
        </p:xfrm>
        <a:graphic>
          <a:graphicData uri="http://schemas.openxmlformats.org/presentationml/2006/ole">
            <mc:AlternateContent xmlns:mc="http://schemas.openxmlformats.org/markup-compatibility/2006">
              <mc:Choice xmlns:v="urn:schemas-microsoft-com:vml" Requires="v">
                <p:oleObj spid="_x0000_s14463" name="" r:id="rId3" imgW="152400" imgH="165100" progId="Equation.DSMT4">
                  <p:embed/>
                </p:oleObj>
              </mc:Choice>
              <mc:Fallback>
                <p:oleObj name="" r:id="rId3" imgW="152400" imgH="165100" progId="Equation.DSMT4">
                  <p:embed/>
                  <p:pic>
                    <p:nvPicPr>
                      <p:cNvPr id="0" name="图片 144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5240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883444" y="3819046"/>
            <a:ext cx="7098384" cy="787395"/>
          </a:xfrm>
          <a:prstGeom prst="rect">
            <a:avLst/>
          </a:prstGeom>
          <a:noFill/>
        </p:spPr>
        <p:txBody>
          <a:bodyPr wrap="square" rtlCol="0">
            <a:spAutoFit/>
          </a:bodyPr>
          <a:lstStyle/>
          <a:p>
            <a:pPr>
              <a:lnSpc>
                <a:spcPct val="150000"/>
              </a:lnSpc>
            </a:pPr>
            <a:r>
              <a:rPr lang="zh-CN" altLang="zh-CN" sz="1600" dirty="0"/>
              <a:t>其中</a:t>
            </a:r>
            <a:r>
              <a:rPr lang="en-US" altLang="zh-CN" sz="1600" i="1" dirty="0">
                <a:latin typeface="Times New Roman" panose="02020603050405020304" pitchFamily="18" charset="0"/>
                <a:cs typeface="Times New Roman" panose="02020603050405020304" pitchFamily="18" charset="0"/>
              </a:rPr>
              <a:t>j</a:t>
            </a:r>
            <a:r>
              <a:rPr lang="zh-CN" altLang="zh-CN" sz="1600" dirty="0"/>
              <a:t>是使</a:t>
            </a:r>
            <a:r>
              <a:rPr lang="en-US" altLang="zh-CN" sz="1600" dirty="0"/>
              <a:t>             </a:t>
            </a:r>
            <a:r>
              <a:rPr lang="zh-CN" altLang="zh-CN" sz="1600" dirty="0"/>
              <a:t>的最小整数。例如，</a:t>
            </a:r>
            <a:r>
              <a:rPr lang="en-US" altLang="zh-CN" sz="1600" i="1" dirty="0">
                <a:latin typeface="Times New Roman" panose="02020603050405020304" pitchFamily="18" charset="0"/>
                <a:cs typeface="Times New Roman" panose="02020603050405020304" pitchFamily="18" charset="0"/>
              </a:rPr>
              <a:t>-84&lt;x&lt;231</a:t>
            </a:r>
            <a:r>
              <a:rPr lang="zh-CN" altLang="zh-CN" sz="1600" dirty="0"/>
              <a:t>，取</a:t>
            </a:r>
            <a:r>
              <a:rPr lang="en-US" altLang="zh-CN" sz="1600" i="1" dirty="0">
                <a:latin typeface="Times New Roman" panose="02020603050405020304" pitchFamily="18" charset="0"/>
                <a:cs typeface="Times New Roman" panose="02020603050405020304" pitchFamily="18" charset="0"/>
              </a:rPr>
              <a:t>j=3</a:t>
            </a:r>
            <a:r>
              <a:rPr lang="zh-CN" altLang="zh-CN" sz="1600" i="1"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-84</a:t>
            </a:r>
            <a:r>
              <a:rPr lang="zh-CN" altLang="zh-CN" sz="1600" dirty="0"/>
              <a:t>规范化后值为</a:t>
            </a:r>
            <a:r>
              <a:rPr lang="en-US" altLang="zh-CN" sz="1600" i="1" dirty="0">
                <a:latin typeface="Times New Roman" panose="02020603050405020304" pitchFamily="18" charset="0"/>
                <a:cs typeface="Times New Roman" panose="02020603050405020304" pitchFamily="18" charset="0"/>
              </a:rPr>
              <a:t>-0.084</a:t>
            </a:r>
            <a:r>
              <a:rPr lang="zh-CN" altLang="zh-CN" sz="1600" i="1"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231</a:t>
            </a:r>
            <a:r>
              <a:rPr lang="zh-CN" altLang="zh-CN" sz="1600" dirty="0"/>
              <a:t>规范化后为</a:t>
            </a:r>
            <a:r>
              <a:rPr lang="en-US" altLang="zh-CN" sz="1600" i="1" dirty="0">
                <a:latin typeface="Times New Roman" panose="02020603050405020304" pitchFamily="18" charset="0"/>
                <a:cs typeface="Times New Roman" panose="02020603050405020304" pitchFamily="18" charset="0"/>
              </a:rPr>
              <a:t>0.231</a:t>
            </a:r>
            <a:r>
              <a:rPr lang="zh-CN" altLang="zh-CN" sz="1600" dirty="0"/>
              <a:t>。</a:t>
            </a:r>
            <a:endParaRPr lang="zh-CN" altLang="zh-CN" sz="1600" dirty="0"/>
          </a:p>
        </p:txBody>
      </p:sp>
      <p:sp>
        <p:nvSpPr>
          <p:cNvPr id="2" name="Rectangle 25"/>
          <p:cNvSpPr>
            <a:spLocks noChangeArrowheads="1"/>
          </p:cNvSpPr>
          <p:nvPr/>
        </p:nvSpPr>
        <p:spPr bwMode="auto">
          <a:xfrm>
            <a:off x="2381647" y="2657609"/>
            <a:ext cx="271317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3642399" y="2185796"/>
          <a:ext cx="1413113" cy="1045704"/>
        </p:xfrm>
        <a:graphic>
          <a:graphicData uri="http://schemas.openxmlformats.org/presentationml/2006/ole">
            <mc:AlternateContent xmlns:mc="http://schemas.openxmlformats.org/markup-compatibility/2006">
              <mc:Choice xmlns:v="urn:schemas-microsoft-com:vml" Requires="v">
                <p:oleObj spid="_x0000_s14464" name="Equation" r:id="rId5" imgW="482600" imgH="355600" progId="Equation.DSMT4">
                  <p:embed/>
                </p:oleObj>
              </mc:Choice>
              <mc:Fallback>
                <p:oleObj name="Equation" r:id="rId5" imgW="482600" imgH="355600" progId="Equation.DSMT4">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2399" y="2185796"/>
                        <a:ext cx="1413113" cy="1045704"/>
                      </a:xfrm>
                      <a:prstGeom prst="rect">
                        <a:avLst/>
                      </a:prstGeom>
                      <a:noFill/>
                    </p:spPr>
                  </p:pic>
                </p:oleObj>
              </mc:Fallback>
            </mc:AlternateContent>
          </a:graphicData>
        </a:graphic>
      </p:graphicFrame>
      <p:sp>
        <p:nvSpPr>
          <p:cNvPr id="4" name="Rectangle 37"/>
          <p:cNvSpPr>
            <a:spLocks noChangeArrowheads="1"/>
          </p:cNvSpPr>
          <p:nvPr/>
        </p:nvSpPr>
        <p:spPr bwMode="auto">
          <a:xfrm>
            <a:off x="1895479" y="39660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895479" y="3966033"/>
          <a:ext cx="714375" cy="247650"/>
        </p:xfrm>
        <a:graphic>
          <a:graphicData uri="http://schemas.openxmlformats.org/presentationml/2006/ole">
            <mc:AlternateContent xmlns:mc="http://schemas.openxmlformats.org/markup-compatibility/2006">
              <mc:Choice xmlns:v="urn:schemas-microsoft-com:vml" Requires="v">
                <p:oleObj spid="_x0000_s14465" name="Equation" r:id="rId7" imgW="723900" imgH="241300" progId="Equation.DSMT4">
                  <p:embed/>
                </p:oleObj>
              </mc:Choice>
              <mc:Fallback>
                <p:oleObj name="Equation" r:id="rId7" imgW="723900" imgH="241300" progId="Equation.DSMT4">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5479" y="3966033"/>
                        <a:ext cx="71437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3649345" cy="368300"/>
          </a:xfrm>
          <a:prstGeom prst="rect">
            <a:avLst/>
          </a:prstGeom>
        </p:spPr>
        <p:txBody>
          <a:bodyPr wrap="none">
            <a:spAutoFit/>
          </a:bodyPr>
          <a:lstStyle/>
          <a:p>
            <a:r>
              <a:rPr lang="en-US" altLang="zh-CN" dirty="0"/>
              <a:t>2.2.4  </a:t>
            </a:r>
            <a:r>
              <a:rPr lang="zh-CN" altLang="zh-CN" dirty="0"/>
              <a:t>数据约简（</a:t>
            </a:r>
            <a:r>
              <a:rPr lang="en-US" altLang="zh-CN" dirty="0"/>
              <a:t>data reduction)</a:t>
            </a:r>
            <a:endParaRPr lang="en-US"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2.2 </a:t>
            </a:r>
            <a:r>
              <a:rPr lang="zh-CN" altLang="zh-CN" sz="2100" b="1" spc="225" dirty="0">
                <a:solidFill>
                  <a:prstClr val="white"/>
                </a:solidFill>
              </a:rPr>
              <a:t>数据预处理</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9" name="TextBox 8"/>
          <p:cNvSpPr txBox="1"/>
          <p:nvPr/>
        </p:nvSpPr>
        <p:spPr>
          <a:xfrm>
            <a:off x="509270" y="1350010"/>
            <a:ext cx="4274185" cy="3608070"/>
          </a:xfrm>
          <a:prstGeom prst="rect">
            <a:avLst/>
          </a:prstGeom>
          <a:noFill/>
        </p:spPr>
        <p:txBody>
          <a:bodyPr wrap="square" rtlCol="0">
            <a:noAutofit/>
          </a:bodyPr>
          <a:lstStyle/>
          <a:p>
            <a:pPr marL="342900" indent="-342900">
              <a:lnSpc>
                <a:spcPct val="150000"/>
              </a:lnSpc>
              <a:buFont typeface="Arial" panose="020B0604020202020204" pitchFamily="34" charset="0"/>
              <a:buChar char="•"/>
            </a:pPr>
            <a:r>
              <a:rPr lang="zh-CN" altLang="zh-CN" sz="2000" dirty="0"/>
              <a:t>尽可能保持原始数据集完整性的前堤下，最大限度地精简数据量。</a:t>
            </a:r>
            <a:endParaRPr lang="en-US" altLang="zh-CN" sz="2000" dirty="0"/>
          </a:p>
          <a:p>
            <a:pPr marL="342900" indent="-342900">
              <a:lnSpc>
                <a:spcPct val="150000"/>
              </a:lnSpc>
              <a:buFont typeface="Arial" panose="020B0604020202020204" pitchFamily="34" charset="0"/>
              <a:buChar char="•"/>
            </a:pPr>
            <a:r>
              <a:rPr lang="zh-CN" altLang="zh-CN" sz="2000" dirty="0"/>
              <a:t>数据集的归约表示虽然小，但仍大致保持原数据的完整性</a:t>
            </a:r>
            <a:endParaRPr lang="zh-CN" altLang="zh-CN" sz="2000" dirty="0"/>
          </a:p>
          <a:p>
            <a:pPr marL="342900" indent="-342900">
              <a:lnSpc>
                <a:spcPct val="150000"/>
              </a:lnSpc>
              <a:buFont typeface="Arial" panose="020B0604020202020204" pitchFamily="34" charset="0"/>
              <a:buChar char="•"/>
            </a:pPr>
            <a:r>
              <a:rPr lang="zh-CN" altLang="zh-CN" sz="2000" dirty="0"/>
              <a:t>在归约后的数据集上挖掘将更有效，并产生相同</a:t>
            </a:r>
            <a:r>
              <a:rPr lang="en-US" altLang="zh-CN" sz="2000" dirty="0"/>
              <a:t>(</a:t>
            </a:r>
            <a:r>
              <a:rPr lang="zh-CN" altLang="zh-CN" sz="2000" dirty="0"/>
              <a:t>或几乎相同</a:t>
            </a:r>
            <a:r>
              <a:rPr lang="en-US" altLang="zh-CN" sz="2000" dirty="0"/>
              <a:t>)</a:t>
            </a:r>
            <a:r>
              <a:rPr lang="zh-CN" altLang="zh-CN" sz="2000" dirty="0"/>
              <a:t>的分析结果</a:t>
            </a:r>
            <a:endParaRPr lang="zh-CN" altLang="zh-CN" sz="2000" dirty="0"/>
          </a:p>
        </p:txBody>
      </p:sp>
      <p:graphicFrame>
        <p:nvGraphicFramePr>
          <p:cNvPr id="7" name="对象 6"/>
          <p:cNvGraphicFramePr>
            <a:graphicFrameLocks noChangeAspect="1"/>
          </p:cNvGraphicFramePr>
          <p:nvPr/>
        </p:nvGraphicFramePr>
        <p:xfrm>
          <a:off x="0" y="457200"/>
          <a:ext cx="152400" cy="171450"/>
        </p:xfrm>
        <a:graphic>
          <a:graphicData uri="http://schemas.openxmlformats.org/presentationml/2006/ole">
            <mc:AlternateContent xmlns:mc="http://schemas.openxmlformats.org/markup-compatibility/2006">
              <mc:Choice xmlns:v="urn:schemas-microsoft-com:vml" Requires="v">
                <p:oleObj spid="_x0000_s15420" name="" r:id="rId3" imgW="152400" imgH="165100" progId="Equation.DSMT4">
                  <p:embed/>
                </p:oleObj>
              </mc:Choice>
              <mc:Fallback>
                <p:oleObj name="" r:id="rId3" imgW="152400" imgH="165100" progId="Equation.DSMT4">
                  <p:embed/>
                  <p:pic>
                    <p:nvPicPr>
                      <p:cNvPr id="0" name="图片 154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5240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364" name="Picture 4" descr="C:\Users\Administrator\Desktop\ai\VDO_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3019" y="1350121"/>
            <a:ext cx="3182512" cy="4347694"/>
          </a:xfrm>
          <a:prstGeom prst="rect">
            <a:avLst/>
          </a:prstGeom>
          <a:noFill/>
          <a:extLst>
            <a:ext uri="{909E8E84-426E-40DD-AFC4-6F175D3DCCD1}">
              <a14:hiddenFill xmlns:a14="http://schemas.microsoft.com/office/drawing/2010/main">
                <a:solidFill>
                  <a:srgbClr val="FFFFFF"/>
                </a:solidFill>
              </a14:hiddenFill>
            </a:ext>
          </a:extLst>
        </p:spPr>
      </p:pic>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1762021" cy="369332"/>
          </a:xfrm>
          <a:prstGeom prst="rect">
            <a:avLst/>
          </a:prstGeom>
        </p:spPr>
        <p:txBody>
          <a:bodyPr wrap="none">
            <a:spAutoFit/>
          </a:bodyPr>
          <a:lstStyle/>
          <a:p>
            <a:r>
              <a:rPr lang="en-US" altLang="zh-CN" dirty="0"/>
              <a:t>2.2.4  </a:t>
            </a:r>
            <a:r>
              <a:rPr lang="zh-CN" altLang="zh-CN" dirty="0"/>
              <a:t>数据约简</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2.2 </a:t>
            </a:r>
            <a:r>
              <a:rPr lang="zh-CN" altLang="zh-CN" sz="2100" b="1" spc="225" dirty="0">
                <a:solidFill>
                  <a:prstClr val="white"/>
                </a:solidFill>
              </a:rPr>
              <a:t>数据预处理</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9" name="TextBox 8"/>
          <p:cNvSpPr txBox="1"/>
          <p:nvPr/>
        </p:nvSpPr>
        <p:spPr>
          <a:xfrm>
            <a:off x="753666" y="1350121"/>
            <a:ext cx="7475934" cy="365663"/>
          </a:xfrm>
          <a:prstGeom prst="rect">
            <a:avLst/>
          </a:prstGeom>
          <a:noFill/>
        </p:spPr>
        <p:txBody>
          <a:bodyPr wrap="square" rtlCol="0">
            <a:noAutofit/>
          </a:bodyPr>
          <a:lstStyle/>
          <a:p>
            <a:r>
              <a:rPr lang="en-US" altLang="zh-CN" b="1" dirty="0"/>
              <a:t>1</a:t>
            </a:r>
            <a:r>
              <a:rPr lang="zh-CN" altLang="zh-CN" b="1" dirty="0"/>
              <a:t>．属性子集选择</a:t>
            </a:r>
            <a:endParaRPr lang="zh-CN" altLang="zh-CN" b="1" dirty="0"/>
          </a:p>
        </p:txBody>
      </p:sp>
      <p:graphicFrame>
        <p:nvGraphicFramePr>
          <p:cNvPr id="7" name="对象 6"/>
          <p:cNvGraphicFramePr>
            <a:graphicFrameLocks noChangeAspect="1"/>
          </p:cNvGraphicFramePr>
          <p:nvPr/>
        </p:nvGraphicFramePr>
        <p:xfrm>
          <a:off x="0" y="457200"/>
          <a:ext cx="152400" cy="171450"/>
        </p:xfrm>
        <a:graphic>
          <a:graphicData uri="http://schemas.openxmlformats.org/presentationml/2006/ole">
            <mc:AlternateContent xmlns:mc="http://schemas.openxmlformats.org/markup-compatibility/2006">
              <mc:Choice xmlns:v="urn:schemas-microsoft-com:vml" Requires="v">
                <p:oleObj spid="_x0000_s26653" name="" r:id="rId3" imgW="152400" imgH="165100" progId="Equation.DSMT4">
                  <p:embed/>
                </p:oleObj>
              </mc:Choice>
              <mc:Fallback>
                <p:oleObj name="" r:id="rId3" imgW="152400" imgH="16510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5240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图示 1"/>
          <p:cNvGraphicFramePr/>
          <p:nvPr/>
        </p:nvGraphicFramePr>
        <p:xfrm>
          <a:off x="1482725" y="1704690"/>
          <a:ext cx="60960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1762021" cy="369332"/>
          </a:xfrm>
          <a:prstGeom prst="rect">
            <a:avLst/>
          </a:prstGeom>
        </p:spPr>
        <p:txBody>
          <a:bodyPr wrap="none">
            <a:spAutoFit/>
          </a:bodyPr>
          <a:lstStyle/>
          <a:p>
            <a:r>
              <a:rPr lang="en-US" altLang="zh-CN" dirty="0"/>
              <a:t>2.2.4  </a:t>
            </a:r>
            <a:r>
              <a:rPr lang="zh-CN" altLang="zh-CN" dirty="0"/>
              <a:t>数据约简</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2.2 </a:t>
            </a:r>
            <a:r>
              <a:rPr lang="zh-CN" altLang="zh-CN" sz="2100" b="1" spc="225" dirty="0">
                <a:solidFill>
                  <a:prstClr val="white"/>
                </a:solidFill>
              </a:rPr>
              <a:t>数据预处理</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9" name="TextBox 8"/>
          <p:cNvSpPr txBox="1"/>
          <p:nvPr/>
        </p:nvSpPr>
        <p:spPr>
          <a:xfrm>
            <a:off x="753745" y="1350010"/>
            <a:ext cx="8189595" cy="1681480"/>
          </a:xfrm>
          <a:prstGeom prst="rect">
            <a:avLst/>
          </a:prstGeom>
          <a:noFill/>
        </p:spPr>
        <p:txBody>
          <a:bodyPr wrap="square" rtlCol="0">
            <a:noAutofit/>
          </a:bodyPr>
          <a:lstStyle/>
          <a:p>
            <a:r>
              <a:rPr lang="en-US" altLang="zh-CN" b="1" dirty="0"/>
              <a:t>2</a:t>
            </a:r>
            <a:r>
              <a:rPr lang="zh-CN" altLang="zh-CN" b="1" dirty="0"/>
              <a:t>．主成分分析</a:t>
            </a:r>
            <a:r>
              <a:rPr lang="zh-CN" altLang="zh-CN" dirty="0">
                <a:sym typeface="+mn-ea"/>
              </a:rPr>
              <a:t>（</a:t>
            </a:r>
            <a:r>
              <a:rPr lang="en-US" altLang="zh-CN" dirty="0">
                <a:sym typeface="+mn-ea"/>
              </a:rPr>
              <a:t>Principal Component Analysis</a:t>
            </a:r>
            <a:r>
              <a:rPr lang="zh-CN" altLang="zh-CN" dirty="0">
                <a:sym typeface="+mn-ea"/>
              </a:rPr>
              <a:t>，</a:t>
            </a:r>
            <a:r>
              <a:rPr lang="en-US" altLang="zh-CN" dirty="0">
                <a:sym typeface="+mn-ea"/>
              </a:rPr>
              <a:t>PCA</a:t>
            </a:r>
            <a:r>
              <a:rPr lang="zh-CN" altLang="zh-CN" dirty="0">
                <a:sym typeface="+mn-ea"/>
              </a:rPr>
              <a:t>）</a:t>
            </a:r>
            <a:endParaRPr lang="en-US" altLang="zh-CN" b="1" dirty="0"/>
          </a:p>
          <a:p>
            <a:pPr marL="285750" indent="-285750">
              <a:lnSpc>
                <a:spcPct val="150000"/>
              </a:lnSpc>
              <a:buFont typeface="Arial" panose="020B0604020202020204" pitchFamily="34" charset="0"/>
              <a:buChar char="•"/>
            </a:pPr>
            <a:r>
              <a:rPr lang="zh-CN" altLang="zh-CN" sz="1600" dirty="0"/>
              <a:t>广泛用于不同领域的无监督线性数据转换技术</a:t>
            </a:r>
            <a:endParaRPr lang="zh-CN" altLang="zh-CN" sz="1600" dirty="0"/>
          </a:p>
          <a:p>
            <a:pPr marL="285750" indent="-285750">
              <a:lnSpc>
                <a:spcPct val="150000"/>
              </a:lnSpc>
              <a:buFont typeface="Arial" panose="020B0604020202020204" pitchFamily="34" charset="0"/>
              <a:buChar char="•"/>
            </a:pPr>
            <a:r>
              <a:rPr lang="zh-CN" altLang="zh-CN" sz="1600" dirty="0"/>
              <a:t>目标：在高维数据中找到最大方差方向，将数据映射到维度小得多的新子空间上</a:t>
            </a:r>
            <a:endParaRPr lang="zh-CN" altLang="zh-CN" sz="1600" dirty="0"/>
          </a:p>
          <a:p>
            <a:pPr marL="285750" indent="-285750">
              <a:lnSpc>
                <a:spcPct val="150000"/>
              </a:lnSpc>
              <a:buFont typeface="Arial" panose="020B0604020202020204" pitchFamily="34" charset="0"/>
              <a:buChar char="•"/>
            </a:pPr>
            <a:r>
              <a:rPr lang="zh-CN" altLang="zh-CN" sz="1600" dirty="0"/>
              <a:t>借助于正交变换，将其分量相关的原随机向量转化成其分量不相关的新随机向量</a:t>
            </a:r>
            <a:endParaRPr lang="zh-CN" altLang="zh-CN" sz="1600" dirty="0"/>
          </a:p>
          <a:p>
            <a:pPr marL="742950" lvl="1" indent="-285750">
              <a:lnSpc>
                <a:spcPct val="150000"/>
              </a:lnSpc>
              <a:buFont typeface="Arial" panose="020B0604020202020204" pitchFamily="34" charset="0"/>
              <a:buChar char="•"/>
            </a:pPr>
            <a:r>
              <a:rPr lang="zh-CN" altLang="zh-CN" sz="1600" dirty="0"/>
              <a:t>几何上表现为将原坐标系变换成新的正交坐标系，使之指向样本点散布最开的几个正交方向</a:t>
            </a:r>
            <a:endParaRPr lang="en-US" altLang="zh-CN" sz="1600" b="1" dirty="0"/>
          </a:p>
          <a:p>
            <a:pPr marL="285750" indent="-285750"/>
            <a:endParaRPr lang="zh-CN" altLang="zh-CN" sz="1600" b="1" dirty="0"/>
          </a:p>
        </p:txBody>
      </p:sp>
      <p:graphicFrame>
        <p:nvGraphicFramePr>
          <p:cNvPr id="7" name="对象 6"/>
          <p:cNvGraphicFramePr>
            <a:graphicFrameLocks noChangeAspect="1"/>
          </p:cNvGraphicFramePr>
          <p:nvPr/>
        </p:nvGraphicFramePr>
        <p:xfrm>
          <a:off x="0" y="457200"/>
          <a:ext cx="152400" cy="171450"/>
        </p:xfrm>
        <a:graphic>
          <a:graphicData uri="http://schemas.openxmlformats.org/presentationml/2006/ole">
            <mc:AlternateContent xmlns:mc="http://schemas.openxmlformats.org/markup-compatibility/2006">
              <mc:Choice xmlns:v="urn:schemas-microsoft-com:vml" Requires="v">
                <p:oleObj spid="_x0000_s27677" name="" r:id="rId3" imgW="152400" imgH="165100" progId="Equation.DSMT4">
                  <p:embed/>
                </p:oleObj>
              </mc:Choice>
              <mc:Fallback>
                <p:oleObj name="" r:id="rId3" imgW="152400" imgH="16510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5240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2709" y="3579591"/>
            <a:ext cx="2329032" cy="2329032"/>
          </a:xfrm>
          <a:prstGeom prst="rect">
            <a:avLst/>
          </a:prstGeom>
        </p:spPr>
      </p:pic>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1992853" cy="369332"/>
          </a:xfrm>
          <a:prstGeom prst="rect">
            <a:avLst/>
          </a:prstGeom>
        </p:spPr>
        <p:txBody>
          <a:bodyPr wrap="none">
            <a:spAutoFit/>
          </a:bodyPr>
          <a:lstStyle/>
          <a:p>
            <a:r>
              <a:rPr lang="en-US" altLang="zh-CN" dirty="0"/>
              <a:t>2.2.5  </a:t>
            </a:r>
            <a:r>
              <a:rPr lang="zh-CN" altLang="zh-CN" dirty="0"/>
              <a:t>数据</a:t>
            </a:r>
            <a:r>
              <a:rPr lang="zh-CN" altLang="en-US" dirty="0"/>
              <a:t>离散化</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2.2 </a:t>
            </a:r>
            <a:r>
              <a:rPr lang="zh-CN" altLang="zh-CN" sz="2100" b="1" spc="225" dirty="0">
                <a:solidFill>
                  <a:prstClr val="white"/>
                </a:solidFill>
              </a:rPr>
              <a:t>数据预处理</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9" name="TextBox 8"/>
          <p:cNvSpPr txBox="1"/>
          <p:nvPr/>
        </p:nvSpPr>
        <p:spPr>
          <a:xfrm>
            <a:off x="753666" y="1254923"/>
            <a:ext cx="7427118" cy="21685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dirty="0">
                <a:latin typeface="+mn-ea"/>
              </a:rPr>
              <a:t>有些数据挖掘算法，要求数据属性是标称类别</a:t>
            </a:r>
            <a:endParaRPr lang="zh-CN" altLang="zh-CN" dirty="0">
              <a:latin typeface="+mn-ea"/>
            </a:endParaRPr>
          </a:p>
          <a:p>
            <a:pPr marL="285750" indent="-285750">
              <a:lnSpc>
                <a:spcPct val="150000"/>
              </a:lnSpc>
              <a:buFont typeface="Arial" panose="020B0604020202020204" pitchFamily="34" charset="0"/>
              <a:buChar char="•"/>
            </a:pPr>
            <a:r>
              <a:rPr lang="zh-CN" altLang="zh-CN" dirty="0">
                <a:latin typeface="+mn-ea"/>
              </a:rPr>
              <a:t>数值属性转换成标称属性：通过采取各种方法将数值属性的值域划分成一些小的区间，并将这连续的小区间与离散的值关联起来，每个区间看作一个类别</a:t>
            </a:r>
            <a:endParaRPr lang="zh-CN" altLang="zh-CN" dirty="0">
              <a:latin typeface="+mn-ea"/>
            </a:endParaRPr>
          </a:p>
          <a:p>
            <a:pPr marL="285750" indent="-285750">
              <a:lnSpc>
                <a:spcPct val="150000"/>
              </a:lnSpc>
              <a:buFont typeface="Arial" panose="020B0604020202020204" pitchFamily="34" charset="0"/>
              <a:buChar char="•"/>
            </a:pPr>
            <a:r>
              <a:rPr lang="zh-CN" altLang="zh-CN" dirty="0">
                <a:latin typeface="+mn-ea"/>
              </a:rPr>
              <a:t>将连续变量划分成不同类别的过程通常称为离散化</a:t>
            </a:r>
            <a:r>
              <a:rPr lang="en-US" altLang="zh-CN" dirty="0">
                <a:latin typeface="+mn-ea"/>
              </a:rPr>
              <a:t>(Discretization)</a:t>
            </a:r>
            <a:r>
              <a:rPr lang="zh-CN" altLang="zh-CN" dirty="0">
                <a:latin typeface="+mn-ea"/>
              </a:rPr>
              <a:t>。</a:t>
            </a:r>
            <a:endParaRPr lang="zh-CN" altLang="zh-CN" dirty="0">
              <a:latin typeface="+mn-ea"/>
            </a:endParaRPr>
          </a:p>
        </p:txBody>
      </p:sp>
      <p:pic>
        <p:nvPicPr>
          <p:cNvPr id="16387" name="Picture 3" descr="C:\Users\Administrator\Desktop\ai\6a010534b1db25970b017c3755470d970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311" y="3507591"/>
            <a:ext cx="7377378" cy="2455379"/>
          </a:xfrm>
          <a:prstGeom prst="rect">
            <a:avLst/>
          </a:prstGeom>
          <a:noFill/>
          <a:extLst>
            <a:ext uri="{909E8E84-426E-40DD-AFC4-6F175D3DCCD1}">
              <a14:hiddenFill xmlns:a14="http://schemas.microsoft.com/office/drawing/2010/main">
                <a:solidFill>
                  <a:srgbClr val="FFFFFF"/>
                </a:solidFill>
              </a14:hiddenFill>
            </a:ext>
          </a:extLst>
        </p:spPr>
      </p:pic>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1992853" cy="369332"/>
          </a:xfrm>
          <a:prstGeom prst="rect">
            <a:avLst/>
          </a:prstGeom>
        </p:spPr>
        <p:txBody>
          <a:bodyPr wrap="none">
            <a:spAutoFit/>
          </a:bodyPr>
          <a:lstStyle/>
          <a:p>
            <a:r>
              <a:rPr lang="en-US" altLang="zh-CN" dirty="0"/>
              <a:t>2.2.5  </a:t>
            </a:r>
            <a:r>
              <a:rPr lang="zh-CN" altLang="zh-CN" dirty="0"/>
              <a:t>数据</a:t>
            </a:r>
            <a:r>
              <a:rPr lang="zh-CN" altLang="en-US" dirty="0"/>
              <a:t>离散化</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2.2 </a:t>
            </a:r>
            <a:r>
              <a:rPr lang="zh-CN" altLang="zh-CN" sz="2100" b="1" spc="225" dirty="0">
                <a:solidFill>
                  <a:prstClr val="white"/>
                </a:solidFill>
              </a:rPr>
              <a:t>数据预处理</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2" name="矩形 1"/>
          <p:cNvSpPr/>
          <p:nvPr/>
        </p:nvSpPr>
        <p:spPr>
          <a:xfrm>
            <a:off x="745256" y="1460511"/>
            <a:ext cx="7824247" cy="1023742"/>
          </a:xfrm>
          <a:prstGeom prst="rect">
            <a:avLst/>
          </a:prstGeom>
        </p:spPr>
        <p:txBody>
          <a:bodyPr wrap="square">
            <a:spAutoFit/>
          </a:bodyPr>
          <a:lstStyle/>
          <a:p>
            <a:pPr>
              <a:lnSpc>
                <a:spcPct val="150000"/>
              </a:lnSpc>
            </a:pPr>
            <a:r>
              <a:rPr lang="zh-CN" altLang="en-US" sz="1400" dirty="0">
                <a:latin typeface="+mn-ea"/>
              </a:rPr>
              <a:t>连续属性离散化的问题本质是：决定选择多少个分割点和确定分割点位置。任务可分为两个步骤完成。首先将连续属性排序，并通过指定</a:t>
            </a:r>
            <a:r>
              <a:rPr lang="en-US" altLang="zh-CN" sz="1400" dirty="0">
                <a:latin typeface="+mn-ea"/>
              </a:rPr>
              <a:t>n-1</a:t>
            </a:r>
            <a:r>
              <a:rPr lang="zh-CN" altLang="en-US" sz="1400" dirty="0">
                <a:latin typeface="+mn-ea"/>
              </a:rPr>
              <a:t>个分割点把它们分成</a:t>
            </a:r>
            <a:r>
              <a:rPr lang="en-US" altLang="zh-CN" sz="1400" dirty="0">
                <a:latin typeface="+mn-ea"/>
              </a:rPr>
              <a:t>n</a:t>
            </a:r>
            <a:r>
              <a:rPr lang="zh-CN" altLang="en-US" sz="1400" dirty="0">
                <a:latin typeface="+mn-ea"/>
              </a:rPr>
              <a:t>个区间。然后，将一个区间中的所有值映射到相同的分类值。</a:t>
            </a:r>
            <a:endParaRPr lang="zh-CN" altLang="en-US" sz="1400" dirty="0">
              <a:latin typeface="+mn-ea"/>
            </a:endParaRPr>
          </a:p>
        </p:txBody>
      </p:sp>
      <p:grpSp>
        <p:nvGrpSpPr>
          <p:cNvPr id="70" name="组合 69"/>
          <p:cNvGrpSpPr/>
          <p:nvPr/>
        </p:nvGrpSpPr>
        <p:grpSpPr>
          <a:xfrm>
            <a:off x="5020011" y="2818621"/>
            <a:ext cx="2990904" cy="2896837"/>
            <a:chOff x="6231369" y="2408014"/>
            <a:chExt cx="1779546" cy="1790535"/>
          </a:xfrm>
        </p:grpSpPr>
        <p:sp>
          <p:nvSpPr>
            <p:cNvPr id="73" name="同侧圆角矩形 72"/>
            <p:cNvSpPr/>
            <p:nvPr/>
          </p:nvSpPr>
          <p:spPr>
            <a:xfrm>
              <a:off x="6231369" y="2408014"/>
              <a:ext cx="1779546" cy="1446224"/>
            </a:xfrm>
            <a:prstGeom prst="round2SameRect">
              <a:avLst>
                <a:gd name="adj1" fmla="val 8000"/>
                <a:gd name="adj2" fmla="val 0"/>
              </a:avLst>
            </a:prstGeom>
            <a:noFill/>
            <a:ln>
              <a:solidFill>
                <a:srgbClr val="00006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5" name="任意多边形 74"/>
            <p:cNvSpPr/>
            <p:nvPr/>
          </p:nvSpPr>
          <p:spPr>
            <a:xfrm>
              <a:off x="6231369" y="3854239"/>
              <a:ext cx="1779546" cy="344310"/>
            </a:xfrm>
            <a:custGeom>
              <a:avLst/>
              <a:gdLst>
                <a:gd name="connsiteX0" fmla="*/ 0 w 1779546"/>
                <a:gd name="connsiteY0" fmla="*/ 0 h 571209"/>
                <a:gd name="connsiteX1" fmla="*/ 1779546 w 1779546"/>
                <a:gd name="connsiteY1" fmla="*/ 0 h 571209"/>
                <a:gd name="connsiteX2" fmla="*/ 1779546 w 1779546"/>
                <a:gd name="connsiteY2" fmla="*/ 571209 h 571209"/>
                <a:gd name="connsiteX3" fmla="*/ 0 w 1779546"/>
                <a:gd name="connsiteY3" fmla="*/ 571209 h 571209"/>
                <a:gd name="connsiteX4" fmla="*/ 0 w 1779546"/>
                <a:gd name="connsiteY4" fmla="*/ 0 h 571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546" h="571209">
                  <a:moveTo>
                    <a:pt x="0" y="0"/>
                  </a:moveTo>
                  <a:lnTo>
                    <a:pt x="1779546" y="0"/>
                  </a:lnTo>
                  <a:lnTo>
                    <a:pt x="1779546" y="571209"/>
                  </a:lnTo>
                  <a:lnTo>
                    <a:pt x="0" y="571209"/>
                  </a:lnTo>
                  <a:lnTo>
                    <a:pt x="0" y="0"/>
                  </a:lnTo>
                  <a:close/>
                </a:path>
              </a:pathLst>
            </a:custGeom>
            <a:solidFill>
              <a:schemeClr val="bg2">
                <a:lumMod val="25000"/>
              </a:schemeClr>
            </a:solidFill>
            <a:ln>
              <a:solidFill>
                <a:srgbClr val="000066"/>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680" tIns="0" rIns="561905" bIns="0" numCol="1" spcCol="1270" anchor="ctr" anchorCtr="0">
              <a:noAutofit/>
            </a:bodyPr>
            <a:lstStyle/>
            <a:p>
              <a:pPr lvl="0" algn="l" defTabSz="1244600">
                <a:lnSpc>
                  <a:spcPct val="90000"/>
                </a:lnSpc>
                <a:spcBef>
                  <a:spcPct val="0"/>
                </a:spcBef>
                <a:spcAft>
                  <a:spcPct val="35000"/>
                </a:spcAft>
              </a:pPr>
              <a:endParaRPr lang="zh-CN" altLang="en-US" sz="2800" kern="1200"/>
            </a:p>
          </p:txBody>
        </p:sp>
      </p:grpSp>
      <p:grpSp>
        <p:nvGrpSpPr>
          <p:cNvPr id="78" name="组合 77"/>
          <p:cNvGrpSpPr/>
          <p:nvPr/>
        </p:nvGrpSpPr>
        <p:grpSpPr>
          <a:xfrm>
            <a:off x="1008026" y="2818621"/>
            <a:ext cx="2990904" cy="2896835"/>
            <a:chOff x="6231369" y="2408014"/>
            <a:chExt cx="1779546" cy="1790534"/>
          </a:xfrm>
        </p:grpSpPr>
        <p:sp>
          <p:nvSpPr>
            <p:cNvPr id="79" name="同侧圆角矩形 78"/>
            <p:cNvSpPr/>
            <p:nvPr/>
          </p:nvSpPr>
          <p:spPr>
            <a:xfrm>
              <a:off x="6231369" y="2408014"/>
              <a:ext cx="1779546" cy="1446224"/>
            </a:xfrm>
            <a:prstGeom prst="round2SameRect">
              <a:avLst>
                <a:gd name="adj1" fmla="val 8000"/>
                <a:gd name="adj2" fmla="val 0"/>
              </a:avLst>
            </a:prstGeom>
            <a:noFill/>
            <a:ln>
              <a:solidFill>
                <a:srgbClr val="00009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1" name="任意多边形 80"/>
            <p:cNvSpPr/>
            <p:nvPr/>
          </p:nvSpPr>
          <p:spPr>
            <a:xfrm>
              <a:off x="6231369" y="3854238"/>
              <a:ext cx="1779546" cy="344310"/>
            </a:xfrm>
            <a:custGeom>
              <a:avLst/>
              <a:gdLst>
                <a:gd name="connsiteX0" fmla="*/ 0 w 1779546"/>
                <a:gd name="connsiteY0" fmla="*/ 0 h 571209"/>
                <a:gd name="connsiteX1" fmla="*/ 1779546 w 1779546"/>
                <a:gd name="connsiteY1" fmla="*/ 0 h 571209"/>
                <a:gd name="connsiteX2" fmla="*/ 1779546 w 1779546"/>
                <a:gd name="connsiteY2" fmla="*/ 571209 h 571209"/>
                <a:gd name="connsiteX3" fmla="*/ 0 w 1779546"/>
                <a:gd name="connsiteY3" fmla="*/ 571209 h 571209"/>
                <a:gd name="connsiteX4" fmla="*/ 0 w 1779546"/>
                <a:gd name="connsiteY4" fmla="*/ 0 h 571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546" h="571209">
                  <a:moveTo>
                    <a:pt x="0" y="0"/>
                  </a:moveTo>
                  <a:lnTo>
                    <a:pt x="1779546" y="0"/>
                  </a:lnTo>
                  <a:lnTo>
                    <a:pt x="1779546" y="571209"/>
                  </a:lnTo>
                  <a:lnTo>
                    <a:pt x="0" y="571209"/>
                  </a:lnTo>
                  <a:lnTo>
                    <a:pt x="0" y="0"/>
                  </a:lnTo>
                  <a:close/>
                </a:path>
              </a:pathLst>
            </a:custGeom>
            <a:solidFill>
              <a:schemeClr val="bg2">
                <a:lumMod val="25000"/>
              </a:schemeClr>
            </a:solidFill>
            <a:ln>
              <a:solidFill>
                <a:srgbClr val="000099"/>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680" tIns="0" rIns="561905" bIns="0" numCol="1" spcCol="1270" anchor="ctr" anchorCtr="0">
              <a:noAutofit/>
            </a:bodyPr>
            <a:lstStyle/>
            <a:p>
              <a:pPr lvl="0" algn="l" defTabSz="1244600">
                <a:lnSpc>
                  <a:spcPct val="90000"/>
                </a:lnSpc>
                <a:spcBef>
                  <a:spcPct val="0"/>
                </a:spcBef>
                <a:spcAft>
                  <a:spcPct val="35000"/>
                </a:spcAft>
              </a:pPr>
              <a:endParaRPr lang="zh-CN" altLang="en-US" sz="2800" kern="1200" dirty="0"/>
            </a:p>
          </p:txBody>
        </p:sp>
      </p:grpSp>
      <p:sp>
        <p:nvSpPr>
          <p:cNvPr id="84" name="矩形 83"/>
          <p:cNvSpPr/>
          <p:nvPr/>
        </p:nvSpPr>
        <p:spPr>
          <a:xfrm>
            <a:off x="1212342" y="5207625"/>
            <a:ext cx="2582271" cy="369332"/>
          </a:xfrm>
          <a:prstGeom prst="rect">
            <a:avLst/>
          </a:prstGeom>
        </p:spPr>
        <p:txBody>
          <a:bodyPr wrap="square">
            <a:spAutoFit/>
          </a:bodyPr>
          <a:lstStyle/>
          <a:p>
            <a:pPr algn="ctr"/>
            <a:r>
              <a:rPr lang="zh-CN" altLang="en-US" b="1" dirty="0">
                <a:solidFill>
                  <a:schemeClr val="bg1"/>
                </a:solidFill>
              </a:rPr>
              <a:t>等宽分箱法</a:t>
            </a:r>
            <a:endParaRPr lang="zh-CN" altLang="en-US" b="1" dirty="0">
              <a:solidFill>
                <a:schemeClr val="bg1"/>
              </a:solidFill>
            </a:endParaRPr>
          </a:p>
        </p:txBody>
      </p:sp>
      <p:sp>
        <p:nvSpPr>
          <p:cNvPr id="86" name="矩形 85"/>
          <p:cNvSpPr/>
          <p:nvPr/>
        </p:nvSpPr>
        <p:spPr>
          <a:xfrm>
            <a:off x="5859792" y="5220896"/>
            <a:ext cx="1338829" cy="369332"/>
          </a:xfrm>
          <a:prstGeom prst="rect">
            <a:avLst/>
          </a:prstGeom>
        </p:spPr>
        <p:txBody>
          <a:bodyPr wrap="none">
            <a:spAutoFit/>
          </a:bodyPr>
          <a:lstStyle/>
          <a:p>
            <a:pPr algn="ctr"/>
            <a:r>
              <a:rPr lang="zh-CN" altLang="en-US" b="1" dirty="0">
                <a:solidFill>
                  <a:schemeClr val="bg1"/>
                </a:solidFill>
              </a:rPr>
              <a:t>等频分箱法</a:t>
            </a:r>
            <a:endParaRPr lang="zh-CN" altLang="en-US" b="1" dirty="0">
              <a:solidFill>
                <a:schemeClr val="bg1"/>
              </a:solidFill>
            </a:endParaRPr>
          </a:p>
        </p:txBody>
      </p:sp>
      <p:sp>
        <p:nvSpPr>
          <p:cNvPr id="87" name="矩形 86"/>
          <p:cNvSpPr/>
          <p:nvPr/>
        </p:nvSpPr>
        <p:spPr>
          <a:xfrm>
            <a:off x="1017551" y="2918815"/>
            <a:ext cx="2990904" cy="2031325"/>
          </a:xfrm>
          <a:prstGeom prst="rect">
            <a:avLst/>
          </a:prstGeom>
        </p:spPr>
        <p:txBody>
          <a:bodyPr wrap="square">
            <a:spAutoFit/>
          </a:bodyPr>
          <a:lstStyle/>
          <a:p>
            <a:r>
              <a:rPr lang="zh-CN" altLang="zh-CN" sz="1400" dirty="0"/>
              <a:t>将排好序的数据从最小值到最大值均匀划分成</a:t>
            </a:r>
            <a:r>
              <a:rPr lang="en-US" altLang="zh-CN" sz="1400" i="1" dirty="0"/>
              <a:t>n</a:t>
            </a:r>
            <a:r>
              <a:rPr lang="zh-CN" altLang="zh-CN" sz="1400" dirty="0"/>
              <a:t>等份，每份的间距是相等的。假设</a:t>
            </a:r>
            <a:r>
              <a:rPr lang="en-US" altLang="zh-CN" sz="1400" dirty="0"/>
              <a:t>A</a:t>
            </a:r>
            <a:r>
              <a:rPr lang="zh-CN" altLang="zh-CN" sz="1400" dirty="0"/>
              <a:t>和</a:t>
            </a:r>
            <a:r>
              <a:rPr lang="en-US" altLang="zh-CN" sz="1400" dirty="0"/>
              <a:t>B</a:t>
            </a:r>
            <a:r>
              <a:rPr lang="zh-CN" altLang="zh-CN" sz="1400" dirty="0"/>
              <a:t>分别是属性值的最小值和最大值，那么划分间距为</a:t>
            </a:r>
            <a:r>
              <a:rPr lang="en-US" altLang="zh-CN" sz="1400" i="1" dirty="0"/>
              <a:t>w</a:t>
            </a:r>
            <a:r>
              <a:rPr lang="en-US" altLang="zh-CN" sz="1400" dirty="0"/>
              <a:t>=(</a:t>
            </a:r>
            <a:r>
              <a:rPr lang="en-US" altLang="zh-CN" sz="1400" i="1" dirty="0"/>
              <a:t>B</a:t>
            </a:r>
            <a:r>
              <a:rPr lang="en-US" altLang="zh-CN" sz="1400" dirty="0"/>
              <a:t>-</a:t>
            </a:r>
            <a:r>
              <a:rPr lang="en-US" altLang="zh-CN" sz="1400" i="1" dirty="0"/>
              <a:t>A</a:t>
            </a:r>
            <a:r>
              <a:rPr lang="en-US" altLang="zh-CN" sz="1400" dirty="0"/>
              <a:t>)/</a:t>
            </a:r>
            <a:r>
              <a:rPr lang="en-US" altLang="zh-CN" sz="1400" i="1" dirty="0"/>
              <a:t>n</a:t>
            </a:r>
            <a:endParaRPr lang="en-US" altLang="zh-CN" sz="1400" dirty="0"/>
          </a:p>
          <a:p>
            <a:endParaRPr lang="en-US" altLang="zh-CN" sz="1400" dirty="0"/>
          </a:p>
          <a:p>
            <a:r>
              <a:rPr lang="zh-CN" altLang="zh-CN" sz="1400" dirty="0"/>
              <a:t>这种方法的缺点是对异常点比较敏感，倾向于不均匀地把实例分布到各个箱中。</a:t>
            </a:r>
            <a:endParaRPr lang="zh-CN" altLang="en-US" sz="1400" dirty="0"/>
          </a:p>
        </p:txBody>
      </p:sp>
      <p:sp>
        <p:nvSpPr>
          <p:cNvPr id="89" name="矩形 88"/>
          <p:cNvSpPr/>
          <p:nvPr/>
        </p:nvSpPr>
        <p:spPr>
          <a:xfrm>
            <a:off x="5020011" y="3134258"/>
            <a:ext cx="2990904" cy="1815882"/>
          </a:xfrm>
          <a:prstGeom prst="rect">
            <a:avLst/>
          </a:prstGeom>
        </p:spPr>
        <p:txBody>
          <a:bodyPr wrap="square">
            <a:spAutoFit/>
          </a:bodyPr>
          <a:lstStyle/>
          <a:p>
            <a:r>
              <a:rPr lang="zh-CN" altLang="zh-CN" sz="1400" dirty="0"/>
              <a:t>将数据总记录数均匀分为</a:t>
            </a:r>
            <a:r>
              <a:rPr lang="en-US" altLang="zh-CN" sz="1400" i="1" dirty="0"/>
              <a:t>n</a:t>
            </a:r>
            <a:r>
              <a:rPr lang="zh-CN" altLang="zh-CN" sz="1400" dirty="0"/>
              <a:t>等份，每份包含的数据个数相同。如果</a:t>
            </a:r>
            <a:r>
              <a:rPr lang="en-US" altLang="zh-CN" sz="1400" i="1" dirty="0"/>
              <a:t>n</a:t>
            </a:r>
            <a:r>
              <a:rPr lang="en-US" altLang="zh-CN" sz="1400" dirty="0"/>
              <a:t>=10</a:t>
            </a:r>
            <a:r>
              <a:rPr lang="zh-CN" altLang="zh-CN" sz="1400" dirty="0"/>
              <a:t>，那么每一份中将包含大约</a:t>
            </a:r>
            <a:r>
              <a:rPr lang="en-US" altLang="zh-CN" sz="1400" dirty="0"/>
              <a:t>10%</a:t>
            </a:r>
            <a:r>
              <a:rPr lang="zh-CN" altLang="zh-CN" sz="1400" dirty="0"/>
              <a:t>的数据对象。</a:t>
            </a:r>
            <a:endParaRPr lang="en-US" altLang="zh-CN" sz="1400" dirty="0"/>
          </a:p>
          <a:p>
            <a:endParaRPr lang="en-US" altLang="zh-CN" sz="1400" dirty="0"/>
          </a:p>
          <a:p>
            <a:r>
              <a:rPr lang="zh-CN" altLang="zh-CN" sz="1400" dirty="0"/>
              <a:t>等频法可能将具有不相同类标号的相同属性值分入不同的箱中以满足箱中数据固定个数的条件。</a:t>
            </a:r>
            <a:endParaRPr lang="zh-CN" altLang="zh-CN" sz="1400" dirty="0"/>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1992853" cy="369332"/>
          </a:xfrm>
          <a:prstGeom prst="rect">
            <a:avLst/>
          </a:prstGeom>
        </p:spPr>
        <p:txBody>
          <a:bodyPr wrap="none">
            <a:spAutoFit/>
          </a:bodyPr>
          <a:lstStyle/>
          <a:p>
            <a:r>
              <a:rPr lang="en-US" altLang="zh-CN" dirty="0"/>
              <a:t>2.2.5  </a:t>
            </a:r>
            <a:r>
              <a:rPr lang="zh-CN" altLang="zh-CN" dirty="0"/>
              <a:t>数据</a:t>
            </a:r>
            <a:r>
              <a:rPr lang="zh-CN" altLang="en-US" dirty="0"/>
              <a:t>离散化</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2.2 </a:t>
            </a:r>
            <a:r>
              <a:rPr lang="zh-CN" altLang="zh-CN" sz="2100" b="1" spc="225" dirty="0">
                <a:solidFill>
                  <a:prstClr val="white"/>
                </a:solidFill>
              </a:rPr>
              <a:t>数据预处理</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2" name="矩形 1"/>
          <p:cNvSpPr/>
          <p:nvPr/>
        </p:nvSpPr>
        <p:spPr>
          <a:xfrm>
            <a:off x="745256" y="1460511"/>
            <a:ext cx="7824247" cy="1526187"/>
          </a:xfrm>
          <a:prstGeom prst="rect">
            <a:avLst/>
          </a:prstGeom>
        </p:spPr>
        <p:txBody>
          <a:bodyPr wrap="square">
            <a:spAutoFit/>
          </a:bodyPr>
          <a:lstStyle/>
          <a:p>
            <a:pPr>
              <a:lnSpc>
                <a:spcPct val="150000"/>
              </a:lnSpc>
            </a:pPr>
            <a:r>
              <a:rPr lang="en-US" altLang="zh-CN" sz="1600" dirty="0"/>
              <a:t>ChiMerge</a:t>
            </a:r>
            <a:r>
              <a:rPr lang="zh-CN" altLang="zh-CN" sz="1600" dirty="0"/>
              <a:t>是一种监督的、基于</a:t>
            </a:r>
            <a:r>
              <a:rPr lang="el-GR" altLang="zh-CN" sz="1600" dirty="0"/>
              <a:t>χ</a:t>
            </a:r>
            <a:r>
              <a:rPr lang="en-US" altLang="zh-CN" sz="1600" baseline="30000" dirty="0">
                <a:latin typeface="Times New Roman" panose="02020603050405020304" pitchFamily="18" charset="0"/>
              </a:rPr>
              <a:t>2</a:t>
            </a:r>
            <a:r>
              <a:rPr lang="zh-CN" altLang="zh-CN" sz="1600" dirty="0"/>
              <a:t>检验的数据离散化方法。其基本思想：对于精确的离散化，相对类频率在一个区间内应当完全一致。因此，如果两个相邻的区间具有非常类似的类分布，则这两个区间可以合并；否则，它们应当保持分开。而低</a:t>
            </a:r>
            <a:r>
              <a:rPr lang="el-GR" altLang="zh-CN" sz="1600" dirty="0"/>
              <a:t>χ</a:t>
            </a:r>
            <a:r>
              <a:rPr lang="en-US" altLang="zh-CN" sz="1600" i="1" baseline="30000" dirty="0"/>
              <a:t>2</a:t>
            </a:r>
            <a:r>
              <a:rPr lang="zh-CN" altLang="zh-CN" sz="1600" dirty="0"/>
              <a:t>值表明它们具有相似的类分布。</a:t>
            </a:r>
            <a:endParaRPr lang="zh-CN" altLang="zh-CN" sz="1600" dirty="0"/>
          </a:p>
        </p:txBody>
      </p:sp>
      <p:sp>
        <p:nvSpPr>
          <p:cNvPr id="3" name="矩形 2"/>
          <p:cNvSpPr/>
          <p:nvPr/>
        </p:nvSpPr>
        <p:spPr>
          <a:xfrm>
            <a:off x="722296" y="3125176"/>
            <a:ext cx="7616858" cy="1895391"/>
          </a:xfrm>
          <a:prstGeom prst="rect">
            <a:avLst/>
          </a:prstGeom>
        </p:spPr>
        <p:txBody>
          <a:bodyPr wrap="square">
            <a:spAutoFit/>
          </a:bodyPr>
          <a:lstStyle/>
          <a:p>
            <a:pPr>
              <a:lnSpc>
                <a:spcPct val="150000"/>
              </a:lnSpc>
            </a:pPr>
            <a:r>
              <a:rPr lang="en-US" altLang="zh-CN" sz="1600" dirty="0"/>
              <a:t>ChiMerge</a:t>
            </a:r>
            <a:r>
              <a:rPr lang="zh-CN" altLang="en-US" sz="1600" dirty="0"/>
              <a:t>算法离散化数据操作流程包含三个基本步骤：</a:t>
            </a:r>
            <a:endParaRPr lang="zh-CN" altLang="en-US" sz="1600" dirty="0"/>
          </a:p>
          <a:p>
            <a:pPr>
              <a:lnSpc>
                <a:spcPct val="150000"/>
              </a:lnSpc>
            </a:pPr>
            <a:r>
              <a:rPr lang="zh-CN" altLang="en-US" sz="1600" dirty="0"/>
              <a:t>（</a:t>
            </a:r>
            <a:r>
              <a:rPr lang="en-US" altLang="zh-CN" sz="1600" dirty="0"/>
              <a:t>1</a:t>
            </a:r>
            <a:r>
              <a:rPr lang="zh-CN" altLang="en-US" sz="1600" dirty="0"/>
              <a:t>）将所有样本数据按给定数值属性</a:t>
            </a:r>
            <a:r>
              <a:rPr lang="en-US" altLang="zh-CN" sz="1600" dirty="0"/>
              <a:t>A</a:t>
            </a:r>
            <a:r>
              <a:rPr lang="zh-CN" altLang="en-US" sz="1600" dirty="0"/>
              <a:t>的值升序排序。</a:t>
            </a:r>
            <a:endParaRPr lang="zh-CN" altLang="en-US" sz="1600" dirty="0"/>
          </a:p>
          <a:p>
            <a:pPr>
              <a:lnSpc>
                <a:spcPct val="150000"/>
              </a:lnSpc>
            </a:pPr>
            <a:r>
              <a:rPr lang="zh-CN" altLang="en-US" sz="1600" dirty="0"/>
              <a:t>（</a:t>
            </a:r>
            <a:r>
              <a:rPr lang="en-US" altLang="zh-CN" sz="1600" dirty="0"/>
              <a:t>2</a:t>
            </a:r>
            <a:r>
              <a:rPr lang="zh-CN" altLang="en-US" sz="1600" dirty="0"/>
              <a:t>）把数值属性</a:t>
            </a:r>
            <a:r>
              <a:rPr lang="en-US" altLang="zh-CN" sz="1600" dirty="0"/>
              <a:t>A</a:t>
            </a:r>
            <a:r>
              <a:rPr lang="zh-CN" altLang="en-US" sz="1600" dirty="0"/>
              <a:t>的每个不同值看作一个区间。</a:t>
            </a:r>
            <a:endParaRPr lang="zh-CN" altLang="en-US" sz="1600" dirty="0"/>
          </a:p>
          <a:p>
            <a:pPr>
              <a:lnSpc>
                <a:spcPct val="150000"/>
              </a:lnSpc>
            </a:pPr>
            <a:r>
              <a:rPr lang="zh-CN" altLang="en-US" sz="1600" dirty="0"/>
              <a:t>（</a:t>
            </a:r>
            <a:r>
              <a:rPr lang="en-US" altLang="zh-CN" sz="1600" dirty="0"/>
              <a:t>3</a:t>
            </a:r>
            <a:r>
              <a:rPr lang="zh-CN" altLang="en-US" sz="1600" dirty="0"/>
              <a:t>）对每对相邻的区间进行</a:t>
            </a:r>
            <a:r>
              <a:rPr lang="el-GR" altLang="zh-CN" sz="1600" dirty="0"/>
              <a:t>χ</a:t>
            </a:r>
            <a:r>
              <a:rPr lang="en-US" altLang="zh-CN" sz="1600" baseline="30000" dirty="0">
                <a:latin typeface="Times New Roman" panose="02020603050405020304" pitchFamily="18" charset="0"/>
              </a:rPr>
              <a:t>2</a:t>
            </a:r>
            <a:r>
              <a:rPr lang="zh-CN" altLang="en-US" sz="1600" dirty="0"/>
              <a:t>检验。将最小</a:t>
            </a:r>
            <a:r>
              <a:rPr lang="el-GR" altLang="zh-CN" sz="1600" dirty="0"/>
              <a:t>χ</a:t>
            </a:r>
            <a:r>
              <a:rPr lang="en-US" altLang="zh-CN" sz="1600" baseline="30000" dirty="0">
                <a:latin typeface="Times New Roman" panose="02020603050405020304" pitchFamily="18" charset="0"/>
              </a:rPr>
              <a:t>2</a:t>
            </a:r>
            <a:r>
              <a:rPr lang="zh-CN" altLang="en-US" sz="1600" dirty="0"/>
              <a:t>值的相邻区间合并成一个区间。重复执行</a:t>
            </a:r>
            <a:r>
              <a:rPr lang="el-GR" altLang="zh-CN" sz="1600" dirty="0"/>
              <a:t>χ</a:t>
            </a:r>
            <a:r>
              <a:rPr lang="en-US" altLang="zh-CN" sz="1600" baseline="30000" dirty="0">
                <a:latin typeface="Times New Roman" panose="02020603050405020304" pitchFamily="18" charset="0"/>
              </a:rPr>
              <a:t>2</a:t>
            </a:r>
            <a:r>
              <a:rPr lang="zh-CN" altLang="en-US" sz="1600" dirty="0"/>
              <a:t>检验并且自底向上全并区间直到</a:t>
            </a:r>
            <a:r>
              <a:rPr lang="el-GR" altLang="zh-CN" sz="1600" dirty="0"/>
              <a:t>χ</a:t>
            </a:r>
            <a:r>
              <a:rPr lang="en-US" altLang="zh-CN" sz="1600" baseline="30000" dirty="0">
                <a:latin typeface="Times New Roman" panose="02020603050405020304" pitchFamily="18" charset="0"/>
              </a:rPr>
              <a:t>2 </a:t>
            </a:r>
            <a:r>
              <a:rPr lang="zh-CN" altLang="en-US" sz="1600" dirty="0"/>
              <a:t>检验达到设定的阈值。</a:t>
            </a:r>
            <a:endParaRPr lang="zh-CN" altLang="en-US" sz="1600" dirty="0"/>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754534" y="2086295"/>
            <a:ext cx="5693399" cy="749445"/>
            <a:chOff x="1807265" y="3866296"/>
            <a:chExt cx="5693399" cy="749445"/>
          </a:xfrm>
          <a:solidFill>
            <a:srgbClr val="000066"/>
          </a:solidFill>
        </p:grpSpPr>
        <p:sp>
          <p:nvSpPr>
            <p:cNvPr id="39" name="圆角矩形 38"/>
            <p:cNvSpPr/>
            <p:nvPr/>
          </p:nvSpPr>
          <p:spPr>
            <a:xfrm>
              <a:off x="1807265" y="3866296"/>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p:nvSpPr>
          <p:spPr>
            <a:xfrm>
              <a:off x="1881814" y="3877077"/>
              <a:ext cx="2063385" cy="738664"/>
            </a:xfrm>
            <a:prstGeom prst="rect">
              <a:avLst/>
            </a:prstGeom>
            <a:noFill/>
          </p:spPr>
          <p:txBody>
            <a:bodyPr wrap="none">
              <a:spAutoFit/>
            </a:bodyPr>
            <a:lstStyle/>
            <a:p>
              <a:r>
                <a:rPr lang="en-US" altLang="zh-CN" sz="2100" spc="225" dirty="0">
                  <a:solidFill>
                    <a:schemeClr val="bg1"/>
                  </a:solidFill>
                  <a:latin typeface="微软雅黑" panose="020B0503020204020204" pitchFamily="34" charset="-122"/>
                  <a:ea typeface="微软雅黑" panose="020B0503020204020204" pitchFamily="34" charset="-122"/>
                </a:rPr>
                <a:t>2.1  </a:t>
              </a:r>
              <a:r>
                <a:rPr lang="zh-CN" altLang="zh-CN" sz="2100" spc="225" dirty="0">
                  <a:solidFill>
                    <a:schemeClr val="bg1"/>
                  </a:solidFill>
                  <a:latin typeface="微软雅黑" panose="020B0503020204020204" pitchFamily="34" charset="-122"/>
                  <a:ea typeface="微软雅黑" panose="020B0503020204020204" pitchFamily="34" charset="-122"/>
                </a:rPr>
                <a:t>数据类型</a:t>
              </a:r>
              <a:endParaRPr lang="zh-CN" altLang="zh-CN" sz="2100" spc="225" dirty="0">
                <a:solidFill>
                  <a:schemeClr val="bg1"/>
                </a:solidFill>
                <a:latin typeface="微软雅黑" panose="020B0503020204020204" pitchFamily="34" charset="-122"/>
                <a:ea typeface="微软雅黑" panose="020B0503020204020204" pitchFamily="34" charset="-122"/>
              </a:endParaRPr>
            </a:p>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6" name="矩形 35"/>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1" name="组合 30"/>
          <p:cNvGrpSpPr/>
          <p:nvPr/>
        </p:nvGrpSpPr>
        <p:grpSpPr>
          <a:xfrm>
            <a:off x="690257" y="966177"/>
            <a:ext cx="7832784" cy="781050"/>
            <a:chOff x="2788580" y="1152524"/>
            <a:chExt cx="3730770" cy="781050"/>
          </a:xfrm>
          <a:solidFill>
            <a:srgbClr val="000066"/>
          </a:solidFill>
        </p:grpSpPr>
        <p:grpSp>
          <p:nvGrpSpPr>
            <p:cNvPr id="34" name="组合 33"/>
            <p:cNvGrpSpPr/>
            <p:nvPr/>
          </p:nvGrpSpPr>
          <p:grpSpPr>
            <a:xfrm>
              <a:off x="2788580" y="1152524"/>
              <a:ext cx="3730770" cy="781050"/>
              <a:chOff x="3725790" y="847725"/>
              <a:chExt cx="3730770" cy="781050"/>
            </a:xfrm>
            <a:grpFill/>
          </p:grpSpPr>
          <p:grpSp>
            <p:nvGrpSpPr>
              <p:cNvPr id="40" name="组合 39"/>
              <p:cNvGrpSpPr/>
              <p:nvPr/>
            </p:nvGrpSpPr>
            <p:grpSpPr>
              <a:xfrm>
                <a:off x="3725790" y="1019175"/>
                <a:ext cx="627135" cy="609600"/>
                <a:chOff x="3725790" y="1019175"/>
                <a:chExt cx="627135" cy="609600"/>
              </a:xfrm>
              <a:grpFill/>
            </p:grpSpPr>
            <p:sp>
              <p:nvSpPr>
                <p:cNvPr id="45" name="任意多边形 44"/>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直角三角形 45"/>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flipH="1">
                <a:off x="6829425" y="1019175"/>
                <a:ext cx="627135" cy="609600"/>
                <a:chOff x="3725790" y="1019175"/>
                <a:chExt cx="627135" cy="609600"/>
              </a:xfrm>
              <a:grpFill/>
            </p:grpSpPr>
            <p:sp>
              <p:nvSpPr>
                <p:cNvPr id="43" name="任意多边形 42"/>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43"/>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4181475" y="847725"/>
                <a:ext cx="2819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14"/>
            <p:cNvSpPr txBox="1"/>
            <p:nvPr/>
          </p:nvSpPr>
          <p:spPr>
            <a:xfrm>
              <a:off x="3416338" y="1169836"/>
              <a:ext cx="2311308" cy="523220"/>
            </a:xfrm>
            <a:prstGeom prst="rect">
              <a:avLst/>
            </a:prstGeom>
            <a:grpFill/>
          </p:spPr>
          <p:txBody>
            <a:bodyPr wrap="none" rtlCol="0">
              <a:spAutoFit/>
            </a:bodyPr>
            <a:lstStyle/>
            <a:p>
              <a:pPr algn="ctr"/>
              <a:r>
                <a:rPr lang="zh-CN" altLang="en-US" sz="2800" dirty="0">
                  <a:solidFill>
                    <a:schemeClr val="accent4"/>
                  </a:solidFill>
                </a:rPr>
                <a:t>第二章　</a:t>
              </a:r>
              <a:r>
                <a:rPr lang="zh-CN" altLang="zh-CN" sz="2800" dirty="0">
                  <a:solidFill>
                    <a:schemeClr val="accent4"/>
                  </a:solidFill>
                </a:rPr>
                <a:t>数据预处理与相似性</a:t>
              </a:r>
              <a:endParaRPr lang="zh-CN" altLang="en-US" sz="2800" dirty="0">
                <a:solidFill>
                  <a:schemeClr val="accent4"/>
                </a:solidFill>
              </a:endParaRPr>
            </a:p>
          </p:txBody>
        </p:sp>
      </p:grpSp>
      <p:grpSp>
        <p:nvGrpSpPr>
          <p:cNvPr id="57" name="组合 56"/>
          <p:cNvGrpSpPr/>
          <p:nvPr/>
        </p:nvGrpSpPr>
        <p:grpSpPr>
          <a:xfrm>
            <a:off x="1754534" y="2628470"/>
            <a:ext cx="5693399" cy="426278"/>
            <a:chOff x="1807265" y="2935089"/>
            <a:chExt cx="5693399" cy="426278"/>
          </a:xfrm>
        </p:grpSpPr>
        <p:sp>
          <p:nvSpPr>
            <p:cNvPr id="74" name="圆角矩形 73"/>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矩形 74"/>
            <p:cNvSpPr/>
            <p:nvPr/>
          </p:nvSpPr>
          <p:spPr>
            <a:xfrm>
              <a:off x="1881814" y="2945869"/>
              <a:ext cx="2441694" cy="415498"/>
            </a:xfrm>
            <a:prstGeom prst="rect">
              <a:avLst/>
            </a:prstGeom>
          </p:spPr>
          <p:txBody>
            <a:bodyPr wrap="none">
              <a:spAutoFit/>
            </a:bodyPr>
            <a:lstStyle/>
            <a:p>
              <a:r>
                <a:rPr lang="en-US" altLang="zh-CN" sz="2100" spc="225" dirty="0">
                  <a:solidFill>
                    <a:schemeClr val="tx1">
                      <a:lumMod val="75000"/>
                      <a:lumOff val="25000"/>
                    </a:schemeClr>
                  </a:solidFill>
                  <a:latin typeface="微软雅黑" panose="020B0503020204020204" pitchFamily="34" charset="-122"/>
                  <a:ea typeface="微软雅黑" panose="020B0503020204020204" pitchFamily="34" charset="-122"/>
                </a:rPr>
                <a:t>2.2</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数据预处理</a:t>
              </a:r>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1754534" y="3193295"/>
            <a:ext cx="5693399" cy="426278"/>
            <a:chOff x="1807265" y="3400693"/>
            <a:chExt cx="5693399" cy="426278"/>
          </a:xfrm>
          <a:solidFill>
            <a:schemeClr val="bg2"/>
          </a:solidFill>
        </p:grpSpPr>
        <p:sp>
          <p:nvSpPr>
            <p:cNvPr id="71" name="圆角矩形 70"/>
            <p:cNvSpPr/>
            <p:nvPr/>
          </p:nvSpPr>
          <p:spPr>
            <a:xfrm>
              <a:off x="1807265" y="3400693"/>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1881814" y="3411473"/>
              <a:ext cx="2739853" cy="415498"/>
            </a:xfrm>
            <a:prstGeom prst="rect">
              <a:avLst/>
            </a:prstGeom>
            <a:noFill/>
          </p:spPr>
          <p:txBody>
            <a:bodyPr wrap="none">
              <a:spAutoFit/>
            </a:bodyPr>
            <a:lstStyle/>
            <a:p>
              <a:r>
                <a:rPr lang="en-US"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2.3</a:t>
              </a:r>
              <a:r>
                <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rPr>
                <a:t>　数据的相似性</a:t>
              </a:r>
              <a:endPar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1748572" y="3855748"/>
            <a:ext cx="5693399" cy="415498"/>
            <a:chOff x="1818097" y="4753860"/>
            <a:chExt cx="5693399" cy="415498"/>
          </a:xfrm>
        </p:grpSpPr>
        <p:sp>
          <p:nvSpPr>
            <p:cNvPr id="65" name="圆角矩形 64"/>
            <p:cNvSpPr/>
            <p:nvPr/>
          </p:nvSpPr>
          <p:spPr>
            <a:xfrm>
              <a:off x="1818097" y="475817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矩形 65"/>
            <p:cNvSpPr/>
            <p:nvPr/>
          </p:nvSpPr>
          <p:spPr>
            <a:xfrm>
              <a:off x="1887572" y="4753860"/>
              <a:ext cx="780983" cy="415498"/>
            </a:xfrm>
            <a:prstGeom prst="rect">
              <a:avLst/>
            </a:prstGeom>
          </p:spPr>
          <p:txBody>
            <a:bodyPr wrap="none">
              <a:spAutoFit/>
            </a:bodyPr>
            <a:lstStyle/>
            <a:p>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习题</a:t>
              </a:r>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5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5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54"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sp>
        <p:nvSpPr>
          <p:cNvPr id="73" name="矩形 72"/>
          <p:cNvSpPr/>
          <p:nvPr/>
        </p:nvSpPr>
        <p:spPr>
          <a:xfrm>
            <a:off x="7929" y="38314"/>
            <a:ext cx="877163" cy="300082"/>
          </a:xfrm>
          <a:prstGeom prst="rect">
            <a:avLst/>
          </a:prstGeom>
        </p:spPr>
        <p:txBody>
          <a:bodyPr wrap="none">
            <a:spAutoFit/>
          </a:bodyPr>
          <a:lstStyle/>
          <a:p>
            <a:r>
              <a:rPr lang="zh-CN" altLang="en-US" sz="1350" dirty="0">
                <a:solidFill>
                  <a:schemeClr val="bg1"/>
                </a:solidFill>
              </a:rPr>
              <a:t>数据挖掘</a:t>
            </a:r>
            <a:endParaRPr lang="zh-CN" altLang="en-US" sz="1350" dirty="0">
              <a:solidFill>
                <a:schemeClr val="bg1"/>
              </a:solidFill>
            </a:endParaRPr>
          </a:p>
        </p:txBody>
      </p:sp>
      <p:sp>
        <p:nvSpPr>
          <p:cNvPr id="35" name="矩形 34"/>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1992853" cy="369332"/>
          </a:xfrm>
          <a:prstGeom prst="rect">
            <a:avLst/>
          </a:prstGeom>
        </p:spPr>
        <p:txBody>
          <a:bodyPr wrap="none">
            <a:spAutoFit/>
          </a:bodyPr>
          <a:lstStyle/>
          <a:p>
            <a:r>
              <a:rPr lang="en-US" altLang="zh-CN" dirty="0"/>
              <a:t>2.2.5  </a:t>
            </a:r>
            <a:r>
              <a:rPr lang="zh-CN" altLang="zh-CN" dirty="0"/>
              <a:t>数据</a:t>
            </a:r>
            <a:r>
              <a:rPr lang="zh-CN" altLang="en-US" dirty="0"/>
              <a:t>离散化</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2.2 </a:t>
            </a:r>
            <a:r>
              <a:rPr lang="zh-CN" altLang="zh-CN" sz="2100" b="1" spc="225" dirty="0">
                <a:solidFill>
                  <a:prstClr val="white"/>
                </a:solidFill>
              </a:rPr>
              <a:t>数据预处理</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3" name="矩形 2"/>
          <p:cNvSpPr/>
          <p:nvPr/>
        </p:nvSpPr>
        <p:spPr>
          <a:xfrm>
            <a:off x="722296" y="3125179"/>
            <a:ext cx="7616858" cy="1403076"/>
          </a:xfrm>
          <a:prstGeom prst="rect">
            <a:avLst/>
          </a:prstGeom>
        </p:spPr>
        <p:txBody>
          <a:bodyPr wrap="square">
            <a:spAutoFit/>
          </a:bodyPr>
          <a:lstStyle/>
          <a:p>
            <a:pPr lvl="0"/>
            <a:r>
              <a:rPr lang="zh-CN" altLang="en-US" sz="1600" dirty="0">
                <a:ea typeface="-apple-system"/>
              </a:rPr>
              <a:t>参数说明：</a:t>
            </a:r>
            <a:endParaRPr lang="zh-CN" altLang="en-US" sz="1600" dirty="0">
              <a:ea typeface="-apple-system"/>
            </a:endParaRPr>
          </a:p>
          <a:p>
            <a:pPr lvl="0"/>
            <a:r>
              <a:rPr lang="en-US" altLang="zh-CN" sz="1600" dirty="0">
                <a:ea typeface="-apple-system"/>
              </a:rPr>
              <a:t>	m=2</a:t>
            </a:r>
            <a:r>
              <a:rPr lang="zh-CN" altLang="en-US" sz="1600" dirty="0">
                <a:ea typeface="-apple-system"/>
              </a:rPr>
              <a:t>，每次比较两个相邻区间，</a:t>
            </a:r>
            <a:r>
              <a:rPr lang="en-US" altLang="zh-CN" sz="1600" dirty="0">
                <a:ea typeface="-apple-system"/>
              </a:rPr>
              <a:t>2</a:t>
            </a:r>
            <a:r>
              <a:rPr lang="zh-CN" altLang="en-US" sz="1600" dirty="0">
                <a:ea typeface="-apple-system"/>
              </a:rPr>
              <a:t>个区间比较</a:t>
            </a:r>
            <a:endParaRPr lang="zh-CN" altLang="en-US" sz="1600" dirty="0">
              <a:ea typeface="-apple-system"/>
            </a:endParaRPr>
          </a:p>
          <a:p>
            <a:pPr lvl="0"/>
            <a:r>
              <a:rPr lang="en-US" altLang="zh-CN" sz="1600" dirty="0">
                <a:ea typeface="-apple-system"/>
              </a:rPr>
              <a:t>	k=</a:t>
            </a:r>
            <a:r>
              <a:rPr lang="zh-CN" altLang="en-US" sz="1600" dirty="0">
                <a:ea typeface="-apple-system"/>
              </a:rPr>
              <a:t>类别的数量</a:t>
            </a:r>
            <a:endParaRPr lang="zh-CN" altLang="en-US" sz="1600" dirty="0">
              <a:ea typeface="-apple-system"/>
            </a:endParaRPr>
          </a:p>
          <a:p>
            <a:pPr lvl="0"/>
            <a:r>
              <a:rPr lang="en-US" altLang="zh-CN" sz="1600" dirty="0">
                <a:ea typeface="-apple-system"/>
              </a:rPr>
              <a:t>	</a:t>
            </a:r>
            <a:r>
              <a:rPr lang="en-US" altLang="zh-CN" sz="1600" dirty="0" err="1">
                <a:ea typeface="-apple-system"/>
              </a:rPr>
              <a:t>A</a:t>
            </a:r>
            <a:r>
              <a:rPr lang="en-US" altLang="zh-CN" sz="1600" baseline="-25000" dirty="0" err="1">
                <a:ea typeface="-apple-system"/>
              </a:rPr>
              <a:t>ij</a:t>
            </a:r>
            <a:r>
              <a:rPr lang="en-US" altLang="zh-CN" sz="1600" dirty="0">
                <a:ea typeface="-apple-system"/>
              </a:rPr>
              <a:t>=</a:t>
            </a:r>
            <a:r>
              <a:rPr lang="zh-CN" altLang="en-US" sz="1600" dirty="0">
                <a:ea typeface="-apple-system"/>
              </a:rPr>
              <a:t>第</a:t>
            </a:r>
            <a:r>
              <a:rPr lang="en-US" altLang="zh-CN" sz="1600" dirty="0" err="1">
                <a:ea typeface="-apple-system"/>
              </a:rPr>
              <a:t>i</a:t>
            </a:r>
            <a:r>
              <a:rPr lang="zh-CN" altLang="en-US" sz="1600" dirty="0">
                <a:ea typeface="-apple-system"/>
              </a:rPr>
              <a:t>区间第</a:t>
            </a:r>
            <a:r>
              <a:rPr lang="en-US" altLang="zh-CN" sz="1600" dirty="0">
                <a:ea typeface="-apple-system"/>
              </a:rPr>
              <a:t>j</a:t>
            </a:r>
            <a:r>
              <a:rPr lang="zh-CN" altLang="en-US" sz="1600" dirty="0">
                <a:ea typeface="-apple-system"/>
              </a:rPr>
              <a:t>类的实例数量</a:t>
            </a:r>
            <a:endParaRPr kumimoji="0" lang="zh-CN" altLang="zh-CN" sz="2400" b="0" i="0" u="none" strike="noStrike" cap="none" normalizeH="0" baseline="0" dirty="0">
              <a:ln>
                <a:noFill/>
              </a:ln>
              <a:solidFill>
                <a:schemeClr val="tx1"/>
              </a:solidFill>
              <a:effectLst/>
              <a:latin typeface="Arial" panose="020B0604020202020204" pitchFamily="34" charset="0"/>
            </a:endParaRPr>
          </a:p>
          <a:p>
            <a:pPr>
              <a:lnSpc>
                <a:spcPct val="150000"/>
              </a:lnSpc>
            </a:pPr>
            <a:r>
              <a:rPr lang="en-US" altLang="zh-CN" sz="1600" dirty="0"/>
              <a:t>	</a:t>
            </a:r>
            <a:r>
              <a:rPr lang="en-US" altLang="zh-CN" sz="1600" dirty="0" err="1"/>
              <a:t>E</a:t>
            </a:r>
            <a:r>
              <a:rPr lang="en-US" altLang="zh-CN" sz="1600" baseline="-25000" dirty="0" err="1"/>
              <a:t>ij</a:t>
            </a:r>
            <a:r>
              <a:rPr lang="en-US" altLang="zh-CN" sz="1600" dirty="0"/>
              <a:t>=</a:t>
            </a:r>
            <a:r>
              <a:rPr lang="en-US" altLang="zh-CN" sz="1600" dirty="0" err="1"/>
              <a:t>A</a:t>
            </a:r>
            <a:r>
              <a:rPr lang="en-US" altLang="zh-CN" sz="1600" baseline="-25000" dirty="0" err="1"/>
              <a:t>ij</a:t>
            </a:r>
            <a:r>
              <a:rPr lang="zh-CN" altLang="en-US" sz="1600" dirty="0"/>
              <a:t>的期望频率</a:t>
            </a:r>
            <a:endParaRPr lang="zh-CN" altLang="en-US" sz="1600" dirty="0"/>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5" name="图片 4"/>
          <p:cNvPicPr>
            <a:picLocks noChangeAspect="1"/>
          </p:cNvPicPr>
          <p:nvPr/>
        </p:nvPicPr>
        <p:blipFill>
          <a:blip r:embed="rId3"/>
          <a:stretch>
            <a:fillRect/>
          </a:stretch>
        </p:blipFill>
        <p:spPr>
          <a:xfrm>
            <a:off x="1655554" y="1622072"/>
            <a:ext cx="5386804" cy="118089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754534" y="2086295"/>
            <a:ext cx="5693399" cy="763533"/>
            <a:chOff x="1807265" y="3866296"/>
            <a:chExt cx="5693399" cy="763533"/>
          </a:xfrm>
          <a:solidFill>
            <a:schemeClr val="bg1">
              <a:lumMod val="85000"/>
            </a:schemeClr>
          </a:solidFill>
        </p:grpSpPr>
        <p:sp>
          <p:nvSpPr>
            <p:cNvPr id="39" name="圆角矩形 38"/>
            <p:cNvSpPr/>
            <p:nvPr/>
          </p:nvSpPr>
          <p:spPr>
            <a:xfrm>
              <a:off x="1807265" y="3866296"/>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p:nvSpPr>
          <p:spPr>
            <a:xfrm>
              <a:off x="1879683" y="3891165"/>
              <a:ext cx="2063385" cy="738664"/>
            </a:xfrm>
            <a:prstGeom prst="rect">
              <a:avLst/>
            </a:prstGeom>
            <a:noFill/>
          </p:spPr>
          <p:txBody>
            <a:bodyPr wrap="none">
              <a:spAutoFit/>
            </a:bodyPr>
            <a:lstStyle/>
            <a:p>
              <a:r>
                <a:rPr lang="en-US" altLang="zh-CN" sz="2100" spc="225" dirty="0">
                  <a:solidFill>
                    <a:schemeClr val="bg2">
                      <a:lumMod val="50000"/>
                    </a:schemeClr>
                  </a:solidFill>
                  <a:latin typeface="微软雅黑" panose="020B0503020204020204" pitchFamily="34" charset="-122"/>
                  <a:ea typeface="微软雅黑" panose="020B0503020204020204" pitchFamily="34" charset="-122"/>
                </a:rPr>
                <a:t>2.1  </a:t>
              </a:r>
              <a:r>
                <a:rPr lang="zh-CN" altLang="zh-CN" sz="2100" spc="225" dirty="0">
                  <a:solidFill>
                    <a:schemeClr val="bg2">
                      <a:lumMod val="50000"/>
                    </a:schemeClr>
                  </a:solidFill>
                  <a:latin typeface="微软雅黑" panose="020B0503020204020204" pitchFamily="34" charset="-122"/>
                  <a:ea typeface="微软雅黑" panose="020B0503020204020204" pitchFamily="34" charset="-122"/>
                </a:rPr>
                <a:t>数据类型</a:t>
              </a:r>
              <a:endParaRPr lang="zh-CN" altLang="zh-CN" sz="2100" spc="225" dirty="0">
                <a:solidFill>
                  <a:schemeClr val="bg2">
                    <a:lumMod val="50000"/>
                  </a:schemeClr>
                </a:solidFill>
                <a:latin typeface="微软雅黑" panose="020B0503020204020204" pitchFamily="34" charset="-122"/>
                <a:ea typeface="微软雅黑" panose="020B0503020204020204" pitchFamily="34" charset="-122"/>
              </a:endParaRPr>
            </a:p>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6" name="矩形 35"/>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1" name="组合 30"/>
          <p:cNvGrpSpPr/>
          <p:nvPr/>
        </p:nvGrpSpPr>
        <p:grpSpPr>
          <a:xfrm>
            <a:off x="690257" y="966177"/>
            <a:ext cx="7832784" cy="781050"/>
            <a:chOff x="2788580" y="1152524"/>
            <a:chExt cx="3730770" cy="781050"/>
          </a:xfrm>
          <a:solidFill>
            <a:srgbClr val="000066"/>
          </a:solidFill>
        </p:grpSpPr>
        <p:grpSp>
          <p:nvGrpSpPr>
            <p:cNvPr id="34" name="组合 33"/>
            <p:cNvGrpSpPr/>
            <p:nvPr/>
          </p:nvGrpSpPr>
          <p:grpSpPr>
            <a:xfrm>
              <a:off x="2788580" y="1152524"/>
              <a:ext cx="3730770" cy="781050"/>
              <a:chOff x="3725790" y="847725"/>
              <a:chExt cx="3730770" cy="781050"/>
            </a:xfrm>
            <a:grpFill/>
          </p:grpSpPr>
          <p:grpSp>
            <p:nvGrpSpPr>
              <p:cNvPr id="40" name="组合 39"/>
              <p:cNvGrpSpPr/>
              <p:nvPr/>
            </p:nvGrpSpPr>
            <p:grpSpPr>
              <a:xfrm>
                <a:off x="3725790" y="1019175"/>
                <a:ext cx="627135" cy="609600"/>
                <a:chOff x="3725790" y="1019175"/>
                <a:chExt cx="627135" cy="609600"/>
              </a:xfrm>
              <a:grpFill/>
            </p:grpSpPr>
            <p:sp>
              <p:nvSpPr>
                <p:cNvPr id="45" name="任意多边形 44"/>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直角三角形 45"/>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flipH="1">
                <a:off x="6829425" y="1019175"/>
                <a:ext cx="627135" cy="609600"/>
                <a:chOff x="3725790" y="1019175"/>
                <a:chExt cx="627135" cy="609600"/>
              </a:xfrm>
              <a:grpFill/>
            </p:grpSpPr>
            <p:sp>
              <p:nvSpPr>
                <p:cNvPr id="43" name="任意多边形 42"/>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43"/>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4181475" y="847725"/>
                <a:ext cx="2819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14"/>
            <p:cNvSpPr txBox="1"/>
            <p:nvPr/>
          </p:nvSpPr>
          <p:spPr>
            <a:xfrm>
              <a:off x="3416338" y="1169836"/>
              <a:ext cx="2311308" cy="523220"/>
            </a:xfrm>
            <a:prstGeom prst="rect">
              <a:avLst/>
            </a:prstGeom>
            <a:grpFill/>
          </p:spPr>
          <p:txBody>
            <a:bodyPr wrap="none" rtlCol="0">
              <a:spAutoFit/>
            </a:bodyPr>
            <a:lstStyle/>
            <a:p>
              <a:pPr algn="ctr"/>
              <a:r>
                <a:rPr lang="zh-CN" altLang="en-US" sz="2800" dirty="0">
                  <a:solidFill>
                    <a:schemeClr val="accent4"/>
                  </a:solidFill>
                </a:rPr>
                <a:t>第二章　</a:t>
              </a:r>
              <a:r>
                <a:rPr lang="zh-CN" altLang="zh-CN" sz="2800" dirty="0">
                  <a:solidFill>
                    <a:schemeClr val="accent4"/>
                  </a:solidFill>
                </a:rPr>
                <a:t>数据预处理与相似性</a:t>
              </a:r>
              <a:endParaRPr lang="zh-CN" altLang="en-US" sz="2800" dirty="0">
                <a:solidFill>
                  <a:schemeClr val="accent4"/>
                </a:solidFill>
              </a:endParaRPr>
            </a:p>
          </p:txBody>
        </p:sp>
      </p:grpSp>
      <p:grpSp>
        <p:nvGrpSpPr>
          <p:cNvPr id="57" name="组合 56"/>
          <p:cNvGrpSpPr/>
          <p:nvPr/>
        </p:nvGrpSpPr>
        <p:grpSpPr>
          <a:xfrm>
            <a:off x="1754534" y="2628470"/>
            <a:ext cx="5693399" cy="426278"/>
            <a:chOff x="1807265" y="2935089"/>
            <a:chExt cx="5693399" cy="426278"/>
          </a:xfrm>
        </p:grpSpPr>
        <p:sp>
          <p:nvSpPr>
            <p:cNvPr id="74" name="圆角矩形 73"/>
            <p:cNvSpPr/>
            <p:nvPr/>
          </p:nvSpPr>
          <p:spPr>
            <a:xfrm>
              <a:off x="1807265" y="2935089"/>
              <a:ext cx="5693399" cy="394200"/>
            </a:xfrm>
            <a:prstGeom prst="roundRect">
              <a:avLst>
                <a:gd name="adj" fmla="val 20658"/>
              </a:avLst>
            </a:prstGeom>
            <a:solidFill>
              <a:srgbClr val="D9D9D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矩形 74"/>
            <p:cNvSpPr/>
            <p:nvPr/>
          </p:nvSpPr>
          <p:spPr>
            <a:xfrm>
              <a:off x="1881814" y="2945869"/>
              <a:ext cx="2441694" cy="415498"/>
            </a:xfrm>
            <a:prstGeom prst="rect">
              <a:avLst/>
            </a:prstGeom>
          </p:spPr>
          <p:txBody>
            <a:bodyPr wrap="none">
              <a:spAutoFit/>
            </a:bodyPr>
            <a:lstStyle/>
            <a:p>
              <a:r>
                <a:rPr lang="en-US" altLang="zh-CN" sz="2100" spc="225" dirty="0">
                  <a:solidFill>
                    <a:schemeClr val="bg2">
                      <a:lumMod val="50000"/>
                    </a:schemeClr>
                  </a:solidFill>
                  <a:latin typeface="微软雅黑" panose="020B0503020204020204" pitchFamily="34" charset="-122"/>
                  <a:ea typeface="微软雅黑" panose="020B0503020204020204" pitchFamily="34" charset="-122"/>
                </a:rPr>
                <a:t>2.2</a:t>
              </a:r>
              <a:r>
                <a:rPr lang="zh-CN" altLang="en-US" sz="2100" spc="225" dirty="0">
                  <a:solidFill>
                    <a:schemeClr val="bg2">
                      <a:lumMod val="50000"/>
                    </a:schemeClr>
                  </a:solidFill>
                  <a:latin typeface="微软雅黑" panose="020B0503020204020204" pitchFamily="34" charset="-122"/>
                  <a:ea typeface="微软雅黑" panose="020B0503020204020204" pitchFamily="34" charset="-122"/>
                </a:rPr>
                <a:t>　数据预处理</a:t>
              </a:r>
              <a:endParaRPr lang="zh-CN" altLang="en-US" sz="2100" spc="225" dirty="0">
                <a:solidFill>
                  <a:schemeClr val="bg2">
                    <a:lumMod val="50000"/>
                  </a:schemeClr>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1754534" y="3193295"/>
            <a:ext cx="5693399" cy="426278"/>
            <a:chOff x="1807265" y="3400693"/>
            <a:chExt cx="5693399" cy="426278"/>
          </a:xfrm>
          <a:solidFill>
            <a:srgbClr val="000066"/>
          </a:solidFill>
        </p:grpSpPr>
        <p:sp>
          <p:nvSpPr>
            <p:cNvPr id="71" name="圆角矩形 70"/>
            <p:cNvSpPr/>
            <p:nvPr/>
          </p:nvSpPr>
          <p:spPr>
            <a:xfrm>
              <a:off x="1807265" y="3400693"/>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1881814" y="3411473"/>
              <a:ext cx="2739853" cy="415498"/>
            </a:xfrm>
            <a:prstGeom prst="rect">
              <a:avLst/>
            </a:prstGeom>
            <a:grpFill/>
          </p:spPr>
          <p:txBody>
            <a:bodyPr wrap="none">
              <a:spAutoFit/>
            </a:bodyPr>
            <a:lstStyle/>
            <a:p>
              <a:r>
                <a:rPr lang="en-US" altLang="zh-CN" sz="2100" spc="225" dirty="0">
                  <a:solidFill>
                    <a:schemeClr val="bg1"/>
                  </a:solidFill>
                  <a:latin typeface="微软雅黑" panose="020B0503020204020204" pitchFamily="34" charset="-122"/>
                  <a:ea typeface="微软雅黑" panose="020B0503020204020204" pitchFamily="34" charset="-122"/>
                </a:rPr>
                <a:t>2.3</a:t>
              </a:r>
              <a:r>
                <a:rPr lang="zh-CN" altLang="en-US" sz="2100" spc="225" dirty="0">
                  <a:solidFill>
                    <a:schemeClr val="bg1"/>
                  </a:solidFill>
                  <a:latin typeface="微软雅黑" panose="020B0503020204020204" pitchFamily="34" charset="-122"/>
                  <a:ea typeface="微软雅黑" panose="020B0503020204020204" pitchFamily="34" charset="-122"/>
                </a:rPr>
                <a:t>　数据的相似性</a:t>
              </a:r>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1748572" y="3855748"/>
            <a:ext cx="5693399" cy="415498"/>
            <a:chOff x="1818097" y="4753860"/>
            <a:chExt cx="5693399" cy="415498"/>
          </a:xfrm>
        </p:grpSpPr>
        <p:sp>
          <p:nvSpPr>
            <p:cNvPr id="65" name="圆角矩形 64"/>
            <p:cNvSpPr/>
            <p:nvPr/>
          </p:nvSpPr>
          <p:spPr>
            <a:xfrm>
              <a:off x="1818097" y="475817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矩形 65"/>
            <p:cNvSpPr/>
            <p:nvPr/>
          </p:nvSpPr>
          <p:spPr>
            <a:xfrm>
              <a:off x="1887572" y="4753860"/>
              <a:ext cx="780983" cy="415498"/>
            </a:xfrm>
            <a:prstGeom prst="rect">
              <a:avLst/>
            </a:prstGeom>
          </p:spPr>
          <p:txBody>
            <a:bodyPr wrap="none">
              <a:spAutoFit/>
            </a:bodyPr>
            <a:lstStyle/>
            <a:p>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习题</a:t>
              </a:r>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5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5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54"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sp>
        <p:nvSpPr>
          <p:cNvPr id="73" name="矩形 72"/>
          <p:cNvSpPr/>
          <p:nvPr/>
        </p:nvSpPr>
        <p:spPr>
          <a:xfrm>
            <a:off x="7929" y="38314"/>
            <a:ext cx="877163" cy="300082"/>
          </a:xfrm>
          <a:prstGeom prst="rect">
            <a:avLst/>
          </a:prstGeom>
        </p:spPr>
        <p:txBody>
          <a:bodyPr wrap="none">
            <a:spAutoFit/>
          </a:bodyPr>
          <a:lstStyle/>
          <a:p>
            <a:r>
              <a:rPr lang="zh-CN" altLang="en-US" sz="1350" dirty="0">
                <a:solidFill>
                  <a:schemeClr val="bg1"/>
                </a:solidFill>
              </a:rPr>
              <a:t>数据挖掘</a:t>
            </a:r>
            <a:endParaRPr lang="zh-CN" altLang="en-US" sz="1350" dirty="0">
              <a:solidFill>
                <a:schemeClr val="bg1"/>
              </a:solidFill>
            </a:endParaRPr>
          </a:p>
        </p:txBody>
      </p:sp>
      <p:sp>
        <p:nvSpPr>
          <p:cNvPr id="35" name="矩形 34"/>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394886" cy="323165"/>
          </a:xfrm>
          <a:prstGeom prst="rect">
            <a:avLst/>
          </a:prstGeom>
          <a:noFill/>
        </p:spPr>
        <p:txBody>
          <a:bodyPr wrap="none" lIns="0" tIns="0" rIns="0" bIns="0" rtlCol="0">
            <a:spAutoFit/>
          </a:bodyPr>
          <a:lstStyle/>
          <a:p>
            <a:r>
              <a:rPr lang="en-US" altLang="zh-CN" sz="2100" b="1" spc="225" dirty="0">
                <a:solidFill>
                  <a:prstClr val="white"/>
                </a:solidFill>
              </a:rPr>
              <a:t>2.3 </a:t>
            </a:r>
            <a:r>
              <a:rPr lang="zh-CN" altLang="zh-CN" sz="2100" b="1" spc="225" dirty="0">
                <a:solidFill>
                  <a:prstClr val="white"/>
                </a:solidFill>
              </a:rPr>
              <a:t>数据</a:t>
            </a:r>
            <a:r>
              <a:rPr lang="zh-CN" altLang="en-US" sz="2100" b="1" spc="225" dirty="0">
                <a:solidFill>
                  <a:prstClr val="white"/>
                </a:solidFill>
              </a:rPr>
              <a:t>的相似性</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9" name="TextBox 8"/>
          <p:cNvSpPr txBox="1"/>
          <p:nvPr/>
        </p:nvSpPr>
        <p:spPr>
          <a:xfrm>
            <a:off x="822325" y="1156970"/>
            <a:ext cx="8207375" cy="1198880"/>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数据挖掘任务需要计算数据对象之间的相似性或相异性</a:t>
            </a:r>
            <a:endParaRPr lang="zh-CN" altLang="zh-CN" dirty="0"/>
          </a:p>
          <a:p>
            <a:pPr marL="285750" indent="-285750">
              <a:buFont typeface="Arial" panose="020B0604020202020204" pitchFamily="34" charset="0"/>
              <a:buChar char="•"/>
            </a:pPr>
            <a:r>
              <a:rPr lang="zh-CN" altLang="zh-CN" dirty="0"/>
              <a:t>相似度指两个对象相似程度，相异度指两个对象差异程度</a:t>
            </a:r>
            <a:endParaRPr lang="zh-CN" altLang="zh-CN" dirty="0"/>
          </a:p>
          <a:p>
            <a:pPr marL="285750" indent="-285750">
              <a:buFont typeface="Arial" panose="020B0604020202020204" pitchFamily="34" charset="0"/>
              <a:buChar char="•"/>
            </a:pPr>
            <a:r>
              <a:rPr lang="zh-CN" altLang="zh-CN" dirty="0"/>
              <a:t>距离可以作为相异度的同义词，两个数据所在的空间距离越大表示数据越相异</a:t>
            </a:r>
            <a:endParaRPr lang="zh-CN" altLang="zh-CN" dirty="0"/>
          </a:p>
        </p:txBody>
      </p:sp>
      <p:pic>
        <p:nvPicPr>
          <p:cNvPr id="17410" name="Picture 2" descr="C:\Users\Administrator\Desktop\ai\2-variable-cluster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943" y="2403622"/>
            <a:ext cx="5014958" cy="21259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22326" y="4785360"/>
            <a:ext cx="7427118" cy="553085"/>
          </a:xfrm>
          <a:prstGeom prst="rect">
            <a:avLst/>
          </a:prstGeom>
          <a:noFill/>
        </p:spPr>
        <p:txBody>
          <a:bodyPr wrap="square" rtlCol="0">
            <a:spAutoFit/>
          </a:bodyPr>
          <a:lstStyle/>
          <a:p>
            <a:r>
              <a:rPr lang="zh-CN" altLang="zh-CN" sz="1500" dirty="0"/>
              <a:t>数据对象之间的邻近度计算与数据对象属性类型密切相关。掌握简单属性之间的邻近度是计算复杂对象之间邻近度的基础。</a:t>
            </a:r>
            <a:endParaRPr lang="zh-CN" altLang="zh-CN" sz="1500" dirty="0"/>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3147015" cy="369332"/>
          </a:xfrm>
          <a:prstGeom prst="rect">
            <a:avLst/>
          </a:prstGeom>
        </p:spPr>
        <p:txBody>
          <a:bodyPr wrap="none">
            <a:spAutoFit/>
          </a:bodyPr>
          <a:lstStyle/>
          <a:p>
            <a:r>
              <a:rPr lang="en-US" altLang="zh-CN" dirty="0"/>
              <a:t>2.3.1  </a:t>
            </a:r>
            <a:r>
              <a:rPr lang="zh-CN" altLang="zh-CN" dirty="0"/>
              <a:t>数值属性的相似性度量</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394886" cy="323165"/>
          </a:xfrm>
          <a:prstGeom prst="rect">
            <a:avLst/>
          </a:prstGeom>
          <a:noFill/>
        </p:spPr>
        <p:txBody>
          <a:bodyPr wrap="none" lIns="0" tIns="0" rIns="0" bIns="0" rtlCol="0">
            <a:spAutoFit/>
          </a:bodyPr>
          <a:lstStyle/>
          <a:p>
            <a:r>
              <a:rPr lang="en-US" altLang="zh-CN" sz="2100" b="1" spc="225" dirty="0">
                <a:solidFill>
                  <a:prstClr val="white"/>
                </a:solidFill>
              </a:rPr>
              <a:t>2.3 </a:t>
            </a:r>
            <a:r>
              <a:rPr lang="zh-CN" altLang="zh-CN" sz="2100" b="1" spc="225" dirty="0">
                <a:solidFill>
                  <a:prstClr val="white"/>
                </a:solidFill>
              </a:rPr>
              <a:t>数据</a:t>
            </a:r>
            <a:r>
              <a:rPr lang="zh-CN" altLang="en-US" sz="2100" b="1" spc="225" dirty="0">
                <a:solidFill>
                  <a:prstClr val="white"/>
                </a:solidFill>
              </a:rPr>
              <a:t>的相似性</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73" name="矩形 72"/>
          <p:cNvSpPr/>
          <p:nvPr/>
        </p:nvSpPr>
        <p:spPr>
          <a:xfrm>
            <a:off x="1586814" y="3167378"/>
            <a:ext cx="3907206" cy="406401"/>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  1</a:t>
            </a:r>
            <a:r>
              <a:rPr lang="zh-CN" altLang="zh-CN" sz="1200" dirty="0"/>
              <a:t>．</a:t>
            </a:r>
            <a:r>
              <a:rPr lang="en-US" altLang="zh-CN" sz="1200" dirty="0"/>
              <a:t> </a:t>
            </a:r>
            <a:r>
              <a:rPr lang="en-US" altLang="zh-CN" sz="1200" dirty="0" err="1"/>
              <a:t>Dist</a:t>
            </a:r>
            <a:r>
              <a:rPr lang="en-US" altLang="zh-CN" sz="1200" dirty="0"/>
              <a:t>(</a:t>
            </a:r>
            <a:r>
              <a:rPr lang="en-US" altLang="zh-CN" sz="1200" i="1" dirty="0" err="1"/>
              <a:t>x</a:t>
            </a:r>
            <a:r>
              <a:rPr lang="en-US" altLang="zh-CN" sz="1200" dirty="0" err="1"/>
              <a:t>,</a:t>
            </a:r>
            <a:r>
              <a:rPr lang="en-US" altLang="zh-CN" sz="1200" i="1" dirty="0" err="1"/>
              <a:t>y</a:t>
            </a:r>
            <a:r>
              <a:rPr lang="en-US" altLang="zh-CN" sz="1200" dirty="0"/>
              <a:t>)</a:t>
            </a:r>
            <a:r>
              <a:rPr lang="zh-CN" altLang="zh-CN" sz="1200" dirty="0"/>
              <a:t>≥</a:t>
            </a:r>
            <a:r>
              <a:rPr lang="en-US" altLang="zh-CN" sz="1200" dirty="0"/>
              <a:t>0</a:t>
            </a:r>
            <a:r>
              <a:rPr lang="zh-CN" altLang="zh-CN" sz="1200" dirty="0"/>
              <a:t>（距离非负）</a:t>
            </a:r>
            <a:endParaRPr lang="zh-CN" altLang="zh-CN" sz="1200" dirty="0"/>
          </a:p>
        </p:txBody>
      </p:sp>
      <p:sp>
        <p:nvSpPr>
          <p:cNvPr id="75" name="矩形 74"/>
          <p:cNvSpPr/>
          <p:nvPr/>
        </p:nvSpPr>
        <p:spPr>
          <a:xfrm>
            <a:off x="1586814" y="3681728"/>
            <a:ext cx="3907206" cy="387351"/>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  2</a:t>
            </a:r>
            <a:r>
              <a:rPr lang="zh-CN" altLang="zh-CN" sz="1200" dirty="0"/>
              <a:t>．当且仅当</a:t>
            </a:r>
            <a:r>
              <a:rPr lang="en-US" altLang="zh-CN" sz="1200" i="1" dirty="0"/>
              <a:t>x</a:t>
            </a:r>
            <a:r>
              <a:rPr lang="en-US" altLang="zh-CN" sz="1200" dirty="0"/>
              <a:t>=</a:t>
            </a:r>
            <a:r>
              <a:rPr lang="en-US" altLang="zh-CN" sz="1200" i="1" dirty="0"/>
              <a:t>y</a:t>
            </a:r>
            <a:r>
              <a:rPr lang="zh-CN" altLang="zh-CN" sz="1200" dirty="0"/>
              <a:t>时，</a:t>
            </a:r>
            <a:r>
              <a:rPr lang="en-US" altLang="zh-CN" sz="1200" dirty="0" err="1"/>
              <a:t>Dist</a:t>
            </a:r>
            <a:r>
              <a:rPr lang="en-US" altLang="zh-CN" sz="1200" dirty="0"/>
              <a:t>(</a:t>
            </a:r>
            <a:r>
              <a:rPr lang="en-US" altLang="zh-CN" sz="1200" i="1" dirty="0" err="1"/>
              <a:t>x</a:t>
            </a:r>
            <a:r>
              <a:rPr lang="en-US" altLang="zh-CN" sz="1200" dirty="0" err="1"/>
              <a:t>,</a:t>
            </a:r>
            <a:r>
              <a:rPr lang="en-US" altLang="zh-CN" sz="1200" i="1" dirty="0" err="1"/>
              <a:t>y</a:t>
            </a:r>
            <a:r>
              <a:rPr lang="en-US" altLang="zh-CN" sz="1200" dirty="0"/>
              <a:t>)=0</a:t>
            </a:r>
            <a:endParaRPr lang="zh-CN" altLang="zh-CN" sz="1200" dirty="0"/>
          </a:p>
        </p:txBody>
      </p:sp>
      <p:sp>
        <p:nvSpPr>
          <p:cNvPr id="78" name="矩形 77"/>
          <p:cNvSpPr/>
          <p:nvPr/>
        </p:nvSpPr>
        <p:spPr>
          <a:xfrm>
            <a:off x="1571976" y="4159248"/>
            <a:ext cx="3922043" cy="387351"/>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  3</a:t>
            </a:r>
            <a:r>
              <a:rPr lang="zh-CN" altLang="zh-CN" sz="1200" dirty="0"/>
              <a:t>．</a:t>
            </a:r>
            <a:r>
              <a:rPr lang="en-US" altLang="zh-CN" sz="1200" dirty="0"/>
              <a:t> </a:t>
            </a:r>
            <a:r>
              <a:rPr lang="en-US" altLang="zh-CN" sz="1200" dirty="0" err="1"/>
              <a:t>Dist</a:t>
            </a:r>
            <a:r>
              <a:rPr lang="en-US" altLang="zh-CN" sz="1200" dirty="0"/>
              <a:t>(</a:t>
            </a:r>
            <a:r>
              <a:rPr lang="en-US" altLang="zh-CN" sz="1200" i="1" dirty="0" err="1"/>
              <a:t>x</a:t>
            </a:r>
            <a:r>
              <a:rPr lang="en-US" altLang="zh-CN" sz="1200" dirty="0" err="1"/>
              <a:t>,</a:t>
            </a:r>
            <a:r>
              <a:rPr lang="en-US" altLang="zh-CN" sz="1200" i="1" dirty="0" err="1"/>
              <a:t>y</a:t>
            </a:r>
            <a:r>
              <a:rPr lang="en-US" altLang="zh-CN" sz="1200" dirty="0"/>
              <a:t>)= </a:t>
            </a:r>
            <a:r>
              <a:rPr lang="en-US" altLang="zh-CN" sz="1200" dirty="0" err="1"/>
              <a:t>Dist</a:t>
            </a:r>
            <a:r>
              <a:rPr lang="en-US" altLang="zh-CN" sz="1200" dirty="0"/>
              <a:t>(</a:t>
            </a:r>
            <a:r>
              <a:rPr lang="en-US" altLang="zh-CN" sz="1200" i="1" dirty="0"/>
              <a:t>y</a:t>
            </a:r>
            <a:r>
              <a:rPr lang="en-US" altLang="zh-CN" sz="1200" dirty="0"/>
              <a:t>,</a:t>
            </a:r>
            <a:r>
              <a:rPr lang="en-US" altLang="zh-CN" sz="1200" i="1" dirty="0"/>
              <a:t> x</a:t>
            </a:r>
            <a:r>
              <a:rPr lang="en-US" altLang="zh-CN" sz="1200" dirty="0"/>
              <a:t>) </a:t>
            </a:r>
            <a:r>
              <a:rPr lang="zh-CN" altLang="zh-CN" sz="1200" dirty="0"/>
              <a:t>（距离具有对称性）</a:t>
            </a:r>
            <a:endParaRPr lang="zh-CN" altLang="zh-CN" sz="1200" dirty="0"/>
          </a:p>
        </p:txBody>
      </p:sp>
      <p:sp>
        <p:nvSpPr>
          <p:cNvPr id="6" name="矩形 5"/>
          <p:cNvSpPr/>
          <p:nvPr/>
        </p:nvSpPr>
        <p:spPr>
          <a:xfrm>
            <a:off x="614760" y="2788920"/>
            <a:ext cx="7842250" cy="2570480"/>
          </a:xfrm>
          <a:prstGeom prst="rect">
            <a:avLst/>
          </a:prstGeom>
          <a:noFill/>
          <a:ln w="25400" cmpd="sng">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5954682" y="3167378"/>
            <a:ext cx="1022782" cy="1831341"/>
          </a:xfrm>
          <a:prstGeom prst="rect">
            <a:avLst/>
          </a:prstGeom>
          <a:solidFill>
            <a:schemeClr val="accent1">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函数距离准则</a:t>
            </a:r>
            <a:endParaRPr lang="zh-CN" altLang="zh-CN" sz="1400" dirty="0"/>
          </a:p>
        </p:txBody>
      </p:sp>
      <p:sp>
        <p:nvSpPr>
          <p:cNvPr id="7" name="矩形 6"/>
          <p:cNvSpPr/>
          <p:nvPr/>
        </p:nvSpPr>
        <p:spPr>
          <a:xfrm>
            <a:off x="1663699" y="3246754"/>
            <a:ext cx="3716019" cy="2635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1663698" y="3743640"/>
            <a:ext cx="3716021" cy="2635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663700" y="4221160"/>
            <a:ext cx="3716018" cy="2635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812800" y="1492250"/>
            <a:ext cx="7427118" cy="830997"/>
          </a:xfrm>
          <a:prstGeom prst="rect">
            <a:avLst/>
          </a:prstGeom>
          <a:noFill/>
        </p:spPr>
        <p:txBody>
          <a:bodyPr wrap="square" rtlCol="0">
            <a:spAutoFit/>
          </a:bodyPr>
          <a:lstStyle/>
          <a:p>
            <a:r>
              <a:rPr lang="zh-CN" altLang="zh-CN" sz="1600" dirty="0"/>
              <a:t>在一个空间下进行聚类或某些分类任务时，需要在该空间中找到一个距离测度，即给出该空间下任意两点之间的距离。距离测度是一个函数</a:t>
            </a:r>
            <a:r>
              <a:rPr lang="en-US" altLang="zh-CN" sz="1600" i="1" dirty="0"/>
              <a:t>d</a:t>
            </a:r>
            <a:r>
              <a:rPr lang="en-US" altLang="zh-CN" sz="1600" dirty="0"/>
              <a:t>(</a:t>
            </a:r>
            <a:r>
              <a:rPr lang="en-US" altLang="zh-CN" sz="1600" i="1" dirty="0" err="1"/>
              <a:t>x</a:t>
            </a:r>
            <a:r>
              <a:rPr lang="en-US" altLang="zh-CN" sz="1600" dirty="0" err="1"/>
              <a:t>,</a:t>
            </a:r>
            <a:r>
              <a:rPr lang="en-US" altLang="zh-CN" sz="1600" i="1" dirty="0" err="1"/>
              <a:t>y</a:t>
            </a:r>
            <a:r>
              <a:rPr lang="en-US" altLang="zh-CN" sz="1600" dirty="0"/>
              <a:t>)</a:t>
            </a:r>
            <a:r>
              <a:rPr lang="zh-CN" altLang="zh-CN" sz="1600" dirty="0"/>
              <a:t>，以空间中的两个点作为参数，函数值是一个实数值，该函数必须满足下列准则：</a:t>
            </a:r>
            <a:endParaRPr lang="zh-CN" altLang="zh-CN" sz="1600" dirty="0"/>
          </a:p>
        </p:txBody>
      </p:sp>
      <p:sp>
        <p:nvSpPr>
          <p:cNvPr id="81" name="矩形 80"/>
          <p:cNvSpPr/>
          <p:nvPr/>
        </p:nvSpPr>
        <p:spPr>
          <a:xfrm>
            <a:off x="1560686" y="4611368"/>
            <a:ext cx="3922043" cy="387351"/>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  4</a:t>
            </a:r>
            <a:r>
              <a:rPr lang="zh-CN" altLang="zh-CN" sz="1200" dirty="0"/>
              <a:t>．</a:t>
            </a:r>
            <a:r>
              <a:rPr lang="en-US" altLang="zh-CN" sz="1200" dirty="0"/>
              <a:t> </a:t>
            </a:r>
            <a:r>
              <a:rPr lang="en-US" altLang="zh-CN" sz="1200" dirty="0" err="1"/>
              <a:t>Dist</a:t>
            </a:r>
            <a:r>
              <a:rPr lang="en-US" altLang="zh-CN" sz="1200" dirty="0"/>
              <a:t>(</a:t>
            </a:r>
            <a:r>
              <a:rPr lang="en-US" altLang="zh-CN" sz="1200" i="1" dirty="0" err="1"/>
              <a:t>x</a:t>
            </a:r>
            <a:r>
              <a:rPr lang="en-US" altLang="zh-CN" sz="1200" dirty="0" err="1"/>
              <a:t>,</a:t>
            </a:r>
            <a:r>
              <a:rPr lang="en-US" altLang="zh-CN" sz="1200" i="1" dirty="0" err="1"/>
              <a:t>y</a:t>
            </a:r>
            <a:r>
              <a:rPr lang="en-US" altLang="zh-CN" sz="1200" dirty="0"/>
              <a:t>)</a:t>
            </a:r>
            <a:r>
              <a:rPr lang="zh-CN" altLang="zh-CN" sz="1200" dirty="0"/>
              <a:t>≤</a:t>
            </a:r>
            <a:r>
              <a:rPr lang="en-US" altLang="zh-CN" sz="1200" dirty="0" err="1"/>
              <a:t>Dist</a:t>
            </a:r>
            <a:r>
              <a:rPr lang="en-US" altLang="zh-CN" sz="1200" dirty="0"/>
              <a:t>(</a:t>
            </a:r>
            <a:r>
              <a:rPr lang="en-US" altLang="zh-CN" sz="1200" i="1" dirty="0" err="1"/>
              <a:t>x</a:t>
            </a:r>
            <a:r>
              <a:rPr lang="en-US" altLang="zh-CN" sz="1200" dirty="0" err="1"/>
              <a:t>,</a:t>
            </a:r>
            <a:r>
              <a:rPr lang="en-US" altLang="zh-CN" sz="1200" i="1" dirty="0" err="1"/>
              <a:t>z</a:t>
            </a:r>
            <a:r>
              <a:rPr lang="en-US" altLang="zh-CN" sz="1200" dirty="0"/>
              <a:t>) + </a:t>
            </a:r>
            <a:r>
              <a:rPr lang="en-US" altLang="zh-CN" sz="1200" dirty="0" err="1"/>
              <a:t>Dist</a:t>
            </a:r>
            <a:r>
              <a:rPr lang="en-US" altLang="zh-CN" sz="1200" dirty="0"/>
              <a:t>(</a:t>
            </a:r>
            <a:r>
              <a:rPr lang="en-US" altLang="zh-CN" sz="1200" i="1" dirty="0" err="1"/>
              <a:t>z</a:t>
            </a:r>
            <a:r>
              <a:rPr lang="en-US" altLang="zh-CN" sz="1200" dirty="0" err="1"/>
              <a:t>,</a:t>
            </a:r>
            <a:r>
              <a:rPr lang="en-US" altLang="zh-CN" sz="1200" i="1" dirty="0" err="1"/>
              <a:t>y</a:t>
            </a:r>
            <a:r>
              <a:rPr lang="en-US" altLang="zh-CN" sz="1200" dirty="0"/>
              <a:t>)</a:t>
            </a:r>
            <a:r>
              <a:rPr lang="zh-CN" altLang="zh-CN" sz="1200" dirty="0"/>
              <a:t>（三角不等式）</a:t>
            </a:r>
            <a:endParaRPr lang="zh-CN" altLang="zh-CN" sz="1200" dirty="0"/>
          </a:p>
        </p:txBody>
      </p:sp>
      <p:sp>
        <p:nvSpPr>
          <p:cNvPr id="87" name="矩形 86"/>
          <p:cNvSpPr/>
          <p:nvPr/>
        </p:nvSpPr>
        <p:spPr>
          <a:xfrm>
            <a:off x="1652410" y="4673280"/>
            <a:ext cx="3716018" cy="2635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3147015" cy="369332"/>
          </a:xfrm>
          <a:prstGeom prst="rect">
            <a:avLst/>
          </a:prstGeom>
        </p:spPr>
        <p:txBody>
          <a:bodyPr wrap="none">
            <a:spAutoFit/>
          </a:bodyPr>
          <a:lstStyle/>
          <a:p>
            <a:r>
              <a:rPr lang="en-US" altLang="zh-CN" dirty="0"/>
              <a:t>2.3.1  </a:t>
            </a:r>
            <a:r>
              <a:rPr lang="zh-CN" altLang="zh-CN" dirty="0"/>
              <a:t>数值属性的相似性度量</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394886" cy="323165"/>
          </a:xfrm>
          <a:prstGeom prst="rect">
            <a:avLst/>
          </a:prstGeom>
          <a:noFill/>
        </p:spPr>
        <p:txBody>
          <a:bodyPr wrap="none" lIns="0" tIns="0" rIns="0" bIns="0" rtlCol="0">
            <a:spAutoFit/>
          </a:bodyPr>
          <a:lstStyle/>
          <a:p>
            <a:r>
              <a:rPr lang="en-US" altLang="zh-CN" sz="2100" b="1" spc="225" dirty="0">
                <a:solidFill>
                  <a:prstClr val="white"/>
                </a:solidFill>
              </a:rPr>
              <a:t>2.3 </a:t>
            </a:r>
            <a:r>
              <a:rPr lang="zh-CN" altLang="zh-CN" sz="2100" b="1" spc="225" dirty="0">
                <a:solidFill>
                  <a:prstClr val="white"/>
                </a:solidFill>
              </a:rPr>
              <a:t>数据</a:t>
            </a:r>
            <a:r>
              <a:rPr lang="zh-CN" altLang="en-US" sz="2100" b="1" spc="225" dirty="0">
                <a:solidFill>
                  <a:prstClr val="white"/>
                </a:solidFill>
              </a:rPr>
              <a:t>的相似性</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9" name="TextBox 8"/>
          <p:cNvSpPr txBox="1"/>
          <p:nvPr/>
        </p:nvSpPr>
        <p:spPr>
          <a:xfrm>
            <a:off x="812800" y="1492251"/>
            <a:ext cx="3492499" cy="4247317"/>
          </a:xfrm>
          <a:prstGeom prst="rect">
            <a:avLst/>
          </a:prstGeom>
          <a:noFill/>
        </p:spPr>
        <p:txBody>
          <a:bodyPr wrap="square" rtlCol="0">
            <a:spAutoFit/>
          </a:bodyPr>
          <a:lstStyle/>
          <a:p>
            <a:pPr>
              <a:lnSpc>
                <a:spcPct val="150000"/>
              </a:lnSpc>
            </a:pPr>
            <a:r>
              <a:rPr lang="zh-CN" altLang="zh-CN" dirty="0"/>
              <a:t>从直观上看，属于同一类的对象在空间中应该互相靠近，而不同类的对象之间的距离要大得多，因此可用距离来衡量对象之间的相似程度。距离越小，对象间的相似性就越大。</a:t>
            </a:r>
            <a:endParaRPr lang="en-US" altLang="zh-CN" dirty="0"/>
          </a:p>
          <a:p>
            <a:pPr>
              <a:lnSpc>
                <a:spcPct val="150000"/>
              </a:lnSpc>
            </a:pPr>
            <a:r>
              <a:rPr lang="zh-CN" altLang="zh-CN" dirty="0"/>
              <a:t>常用的距离形式有：曼哈顿距离、欧几里得距离、切比雪夫距离、闵可夫斯基距离、杰卡德距离等</a:t>
            </a:r>
            <a:r>
              <a:rPr lang="zh-CN" altLang="en-US" dirty="0"/>
              <a:t>。</a:t>
            </a:r>
            <a:endParaRPr lang="en-US" altLang="zh-CN" dirty="0"/>
          </a:p>
          <a:p>
            <a:pPr>
              <a:lnSpc>
                <a:spcPct val="150000"/>
              </a:lnSpc>
            </a:pPr>
            <a:endParaRPr lang="en-US" altLang="zh-CN"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7188" y="1707684"/>
            <a:ext cx="4337957" cy="3421376"/>
          </a:xfrm>
          <a:prstGeom prst="rect">
            <a:avLst/>
          </a:prstGeom>
        </p:spPr>
      </p:pic>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3147015" cy="369332"/>
          </a:xfrm>
          <a:prstGeom prst="rect">
            <a:avLst/>
          </a:prstGeom>
        </p:spPr>
        <p:txBody>
          <a:bodyPr wrap="none">
            <a:spAutoFit/>
          </a:bodyPr>
          <a:lstStyle/>
          <a:p>
            <a:r>
              <a:rPr lang="en-US" altLang="zh-CN" dirty="0"/>
              <a:t>2.3.1  </a:t>
            </a:r>
            <a:r>
              <a:rPr lang="zh-CN" altLang="zh-CN" dirty="0"/>
              <a:t>数值属性的相似性度量</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394886" cy="323165"/>
          </a:xfrm>
          <a:prstGeom prst="rect">
            <a:avLst/>
          </a:prstGeom>
          <a:noFill/>
        </p:spPr>
        <p:txBody>
          <a:bodyPr wrap="none" lIns="0" tIns="0" rIns="0" bIns="0" rtlCol="0">
            <a:spAutoFit/>
          </a:bodyPr>
          <a:lstStyle/>
          <a:p>
            <a:r>
              <a:rPr lang="en-US" altLang="zh-CN" sz="2100" b="1" spc="225" dirty="0">
                <a:solidFill>
                  <a:prstClr val="white"/>
                </a:solidFill>
              </a:rPr>
              <a:t>2.3 </a:t>
            </a:r>
            <a:r>
              <a:rPr lang="zh-CN" altLang="zh-CN" sz="2100" b="1" spc="225" dirty="0">
                <a:solidFill>
                  <a:prstClr val="white"/>
                </a:solidFill>
              </a:rPr>
              <a:t>数据</a:t>
            </a:r>
            <a:r>
              <a:rPr lang="zh-CN" altLang="en-US" sz="2100" b="1" spc="225" dirty="0">
                <a:solidFill>
                  <a:prstClr val="white"/>
                </a:solidFill>
              </a:rPr>
              <a:t>的相似性</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9" name="TextBox 8"/>
          <p:cNvSpPr txBox="1"/>
          <p:nvPr/>
        </p:nvSpPr>
        <p:spPr>
          <a:xfrm>
            <a:off x="812800" y="1492250"/>
            <a:ext cx="7427118" cy="338554"/>
          </a:xfrm>
          <a:prstGeom prst="rect">
            <a:avLst/>
          </a:prstGeom>
          <a:noFill/>
        </p:spPr>
        <p:txBody>
          <a:bodyPr wrap="square" rtlCol="0">
            <a:spAutoFit/>
          </a:bodyPr>
          <a:lstStyle/>
          <a:p>
            <a:r>
              <a:rPr lang="en-US" altLang="zh-CN" sz="1600" dirty="0"/>
              <a:t>1</a:t>
            </a:r>
            <a:r>
              <a:rPr lang="zh-CN" altLang="zh-CN" sz="1600" dirty="0"/>
              <a:t>．曼哈顿距离（</a:t>
            </a:r>
            <a:r>
              <a:rPr lang="en-US" altLang="zh-CN" sz="1600" dirty="0"/>
              <a:t>Manhattan Distance</a:t>
            </a:r>
            <a:r>
              <a:rPr lang="zh-CN" altLang="zh-CN" sz="1600" dirty="0"/>
              <a:t>）</a:t>
            </a:r>
            <a:endParaRPr lang="zh-CN" altLang="zh-CN" sz="1600" b="1" dirty="0"/>
          </a:p>
        </p:txBody>
      </p:sp>
      <p:pic>
        <p:nvPicPr>
          <p:cNvPr id="18434" name="Picture 2" descr="C:\Users\Administrator\Desktop\ai\Manhattan_Distance_Illust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885" y="2133600"/>
            <a:ext cx="3810000" cy="21869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12800" y="2080260"/>
            <a:ext cx="3617118" cy="2862322"/>
          </a:xfrm>
          <a:prstGeom prst="rect">
            <a:avLst/>
          </a:prstGeom>
          <a:noFill/>
        </p:spPr>
        <p:txBody>
          <a:bodyPr wrap="square" rtlCol="0">
            <a:spAutoFit/>
          </a:bodyPr>
          <a:lstStyle/>
          <a:p>
            <a:r>
              <a:rPr lang="zh-CN" altLang="zh-CN" dirty="0"/>
              <a:t>两个点之间行进时必须要沿着网格线前进，就如同沿着城市（如曼哈顿）的街道行进一样。对于一个具有正南正北、正东正西方向规则布局的城市街道，从一点到达另一点的距离正是在南北方向上旅行的距离加上在东西方向上旅行的距离，是将多个维度上的距离进行求和的结果。其距离公式：</a:t>
            </a:r>
            <a:endParaRPr lang="zh-CN" altLang="zh-CN" dirty="0"/>
          </a:p>
          <a:p>
            <a:endParaRPr lang="zh-CN" altLang="en-US" dirty="0"/>
          </a:p>
        </p:txBody>
      </p:sp>
      <p:sp>
        <p:nvSpPr>
          <p:cNvPr id="3" name="Rectangle 2"/>
          <p:cNvSpPr>
            <a:spLocks noChangeArrowheads="1"/>
          </p:cNvSpPr>
          <p:nvPr/>
        </p:nvSpPr>
        <p:spPr bwMode="auto">
          <a:xfrm>
            <a:off x="1896540" y="4787640"/>
            <a:ext cx="109005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1896541" y="4787641"/>
          <a:ext cx="4733662" cy="713530"/>
        </p:xfrm>
        <a:graphic>
          <a:graphicData uri="http://schemas.openxmlformats.org/presentationml/2006/ole">
            <mc:AlternateContent xmlns:mc="http://schemas.openxmlformats.org/markup-compatibility/2006">
              <mc:Choice xmlns:v="urn:schemas-microsoft-com:vml" Requires="v">
                <p:oleObj spid="_x0000_s20520" name="Equation" r:id="rId4" imgW="2590800" imgH="393700" progId="Equation.DSMT4">
                  <p:embed/>
                </p:oleObj>
              </mc:Choice>
              <mc:Fallback>
                <p:oleObj name="Equation" r:id="rId4" imgW="2590800" imgH="3937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6541" y="4787641"/>
                        <a:ext cx="4733662" cy="713530"/>
                      </a:xfrm>
                      <a:prstGeom prst="rect">
                        <a:avLst/>
                      </a:prstGeom>
                      <a:noFill/>
                    </p:spPr>
                  </p:pic>
                </p:oleObj>
              </mc:Fallback>
            </mc:AlternateContent>
          </a:graphicData>
        </a:graphic>
      </p:graphicFrame>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3147015" cy="369332"/>
          </a:xfrm>
          <a:prstGeom prst="rect">
            <a:avLst/>
          </a:prstGeom>
        </p:spPr>
        <p:txBody>
          <a:bodyPr wrap="none">
            <a:spAutoFit/>
          </a:bodyPr>
          <a:lstStyle/>
          <a:p>
            <a:r>
              <a:rPr lang="en-US" altLang="zh-CN" dirty="0"/>
              <a:t>2.3.1  </a:t>
            </a:r>
            <a:r>
              <a:rPr lang="zh-CN" altLang="zh-CN" dirty="0"/>
              <a:t>数值属性的相似性度量</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394886" cy="323165"/>
          </a:xfrm>
          <a:prstGeom prst="rect">
            <a:avLst/>
          </a:prstGeom>
          <a:noFill/>
        </p:spPr>
        <p:txBody>
          <a:bodyPr wrap="none" lIns="0" tIns="0" rIns="0" bIns="0" rtlCol="0">
            <a:spAutoFit/>
          </a:bodyPr>
          <a:lstStyle/>
          <a:p>
            <a:r>
              <a:rPr lang="en-US" altLang="zh-CN" sz="2100" b="1" spc="225" dirty="0">
                <a:solidFill>
                  <a:prstClr val="white"/>
                </a:solidFill>
              </a:rPr>
              <a:t>2.3 </a:t>
            </a:r>
            <a:r>
              <a:rPr lang="zh-CN" altLang="zh-CN" sz="2100" b="1" spc="225" dirty="0">
                <a:solidFill>
                  <a:prstClr val="white"/>
                </a:solidFill>
              </a:rPr>
              <a:t>数据</a:t>
            </a:r>
            <a:r>
              <a:rPr lang="zh-CN" altLang="en-US" sz="2100" b="1" spc="225" dirty="0">
                <a:solidFill>
                  <a:prstClr val="white"/>
                </a:solidFill>
              </a:rPr>
              <a:t>的相似性</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9" name="TextBox 8"/>
          <p:cNvSpPr txBox="1"/>
          <p:nvPr/>
        </p:nvSpPr>
        <p:spPr>
          <a:xfrm>
            <a:off x="812800" y="1492250"/>
            <a:ext cx="7427118" cy="338554"/>
          </a:xfrm>
          <a:prstGeom prst="rect">
            <a:avLst/>
          </a:prstGeom>
          <a:noFill/>
        </p:spPr>
        <p:txBody>
          <a:bodyPr wrap="square" rtlCol="0">
            <a:spAutoFit/>
          </a:bodyPr>
          <a:lstStyle/>
          <a:p>
            <a:r>
              <a:rPr lang="en-US" altLang="zh-CN" sz="1600" dirty="0"/>
              <a:t>2</a:t>
            </a:r>
            <a:r>
              <a:rPr lang="zh-CN" altLang="zh-CN" sz="1600" dirty="0"/>
              <a:t>．欧几里得距离（</a:t>
            </a:r>
            <a:r>
              <a:rPr lang="en-US" altLang="zh-CN" sz="1600" dirty="0"/>
              <a:t>Euclidean Distance</a:t>
            </a:r>
            <a:r>
              <a:rPr lang="zh-CN" altLang="zh-CN" sz="1600" dirty="0"/>
              <a:t>）</a:t>
            </a:r>
            <a:endParaRPr lang="zh-CN" altLang="zh-CN" sz="1600" b="1" dirty="0"/>
          </a:p>
        </p:txBody>
      </p:sp>
      <p:sp>
        <p:nvSpPr>
          <p:cNvPr id="2" name="TextBox 1"/>
          <p:cNvSpPr txBox="1"/>
          <p:nvPr/>
        </p:nvSpPr>
        <p:spPr>
          <a:xfrm>
            <a:off x="812800" y="2080260"/>
            <a:ext cx="4290219" cy="1754326"/>
          </a:xfrm>
          <a:prstGeom prst="rect">
            <a:avLst/>
          </a:prstGeom>
          <a:noFill/>
        </p:spPr>
        <p:txBody>
          <a:bodyPr wrap="square" rtlCol="0">
            <a:spAutoFit/>
          </a:bodyPr>
          <a:lstStyle/>
          <a:p>
            <a:r>
              <a:rPr lang="zh-CN" altLang="zh-CN" dirty="0"/>
              <a:t>欧几里得距离也称欧氏距离，是最为熟知的距离测度，也就是我们常说的“距离”。在</a:t>
            </a:r>
            <a:r>
              <a:rPr lang="en-US" altLang="zh-CN" i="1" dirty="0"/>
              <a:t>m</a:t>
            </a:r>
            <a:r>
              <a:rPr lang="zh-CN" altLang="zh-CN" dirty="0"/>
              <a:t>维欧氏空间中，每个点是一个</a:t>
            </a:r>
            <a:r>
              <a:rPr lang="en-US" altLang="zh-CN" i="1" dirty="0"/>
              <a:t>m</a:t>
            </a:r>
            <a:r>
              <a:rPr lang="zh-CN" altLang="zh-CN" dirty="0"/>
              <a:t>维实数向量，该空间中的传统距离测度为</a:t>
            </a:r>
            <a:r>
              <a:rPr lang="en-US" altLang="zh-CN" i="1" dirty="0"/>
              <a:t>L</a:t>
            </a:r>
            <a:r>
              <a:rPr lang="en-US" altLang="zh-CN" baseline="-25000" dirty="0"/>
              <a:t>2</a:t>
            </a:r>
            <a:r>
              <a:rPr lang="zh-CN" altLang="zh-CN" dirty="0"/>
              <a:t>范式，定义如下：</a:t>
            </a:r>
            <a:endParaRPr lang="zh-CN" altLang="zh-CN" dirty="0"/>
          </a:p>
          <a:p>
            <a:endParaRPr lang="zh-CN" altLang="en-US" dirty="0"/>
          </a:p>
        </p:txBody>
      </p:sp>
      <p:pic>
        <p:nvPicPr>
          <p:cNvPr id="19459" name="Picture 3" descr="C:\Users\Administrator\Desktop\ai\euclide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318" y="2080260"/>
            <a:ext cx="289560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2393598" y="3776647"/>
            <a:ext cx="92677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Dist</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0"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b="0" i="1"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0"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b="0" i="1"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endParaRPr kumimoji="0" lang="en-US" altLang="zh-CN" b="0" i="0" u="none" strike="noStrike" cap="none" normalizeH="0" baseline="0" dirty="0">
              <a:ln>
                <a:noFill/>
              </a:ln>
              <a:solidFill>
                <a:schemeClr val="tx1"/>
              </a:solidFill>
              <a:effectLst/>
              <a:latin typeface="Arial" panose="020B0604020202020204" pitchFamily="34" charset="0"/>
            </a:endParaRPr>
          </a:p>
        </p:txBody>
      </p:sp>
      <p:graphicFrame>
        <p:nvGraphicFramePr>
          <p:cNvPr id="6" name="对象 5"/>
          <p:cNvGraphicFramePr>
            <a:graphicFrameLocks noChangeAspect="1"/>
          </p:cNvGraphicFramePr>
          <p:nvPr/>
        </p:nvGraphicFramePr>
        <p:xfrm>
          <a:off x="3926681" y="3645330"/>
          <a:ext cx="1439858" cy="719929"/>
        </p:xfrm>
        <a:graphic>
          <a:graphicData uri="http://schemas.openxmlformats.org/presentationml/2006/ole">
            <mc:AlternateContent xmlns:mc="http://schemas.openxmlformats.org/markup-compatibility/2006">
              <mc:Choice xmlns:v="urn:schemas-microsoft-com:vml" Requires="v">
                <p:oleObj spid="_x0000_s19499" name="Equation" r:id="rId4" imgW="888365" imgH="482600" progId="Equation.DSMT4">
                  <p:embed/>
                </p:oleObj>
              </mc:Choice>
              <mc:Fallback>
                <p:oleObj name="Equation" r:id="rId4" imgW="888365" imgH="482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681" y="3645330"/>
                        <a:ext cx="1439858" cy="719929"/>
                      </a:xfrm>
                      <a:prstGeom prst="rect">
                        <a:avLst/>
                      </a:prstGeom>
                      <a:noFill/>
                    </p:spPr>
                  </p:pic>
                </p:oleObj>
              </mc:Fallback>
            </mc:AlternateContent>
          </a:graphicData>
        </a:graphic>
      </p:graphicFrame>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3147015" cy="369332"/>
          </a:xfrm>
          <a:prstGeom prst="rect">
            <a:avLst/>
          </a:prstGeom>
        </p:spPr>
        <p:txBody>
          <a:bodyPr wrap="none">
            <a:spAutoFit/>
          </a:bodyPr>
          <a:lstStyle/>
          <a:p>
            <a:r>
              <a:rPr lang="en-US" altLang="zh-CN" dirty="0"/>
              <a:t>2.3.1  </a:t>
            </a:r>
            <a:r>
              <a:rPr lang="zh-CN" altLang="zh-CN" dirty="0"/>
              <a:t>数值属性的相似性度量</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394886" cy="323165"/>
          </a:xfrm>
          <a:prstGeom prst="rect">
            <a:avLst/>
          </a:prstGeom>
          <a:noFill/>
        </p:spPr>
        <p:txBody>
          <a:bodyPr wrap="none" lIns="0" tIns="0" rIns="0" bIns="0" rtlCol="0">
            <a:spAutoFit/>
          </a:bodyPr>
          <a:lstStyle/>
          <a:p>
            <a:r>
              <a:rPr lang="en-US" altLang="zh-CN" sz="2100" b="1" spc="225" dirty="0">
                <a:solidFill>
                  <a:prstClr val="white"/>
                </a:solidFill>
              </a:rPr>
              <a:t>2.3 </a:t>
            </a:r>
            <a:r>
              <a:rPr lang="zh-CN" altLang="zh-CN" sz="2100" b="1" spc="225" dirty="0">
                <a:solidFill>
                  <a:prstClr val="white"/>
                </a:solidFill>
              </a:rPr>
              <a:t>数据</a:t>
            </a:r>
            <a:r>
              <a:rPr lang="zh-CN" altLang="en-US" sz="2100" b="1" spc="225" dirty="0">
                <a:solidFill>
                  <a:prstClr val="white"/>
                </a:solidFill>
              </a:rPr>
              <a:t>的相似性</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9" name="TextBox 8"/>
          <p:cNvSpPr txBox="1"/>
          <p:nvPr/>
        </p:nvSpPr>
        <p:spPr>
          <a:xfrm>
            <a:off x="812800" y="1492250"/>
            <a:ext cx="7427118" cy="338554"/>
          </a:xfrm>
          <a:prstGeom prst="rect">
            <a:avLst/>
          </a:prstGeom>
          <a:noFill/>
        </p:spPr>
        <p:txBody>
          <a:bodyPr wrap="square" rtlCol="0">
            <a:spAutoFit/>
          </a:bodyPr>
          <a:lstStyle/>
          <a:p>
            <a:r>
              <a:rPr lang="en-US" altLang="zh-CN" sz="1600" dirty="0"/>
              <a:t>3</a:t>
            </a:r>
            <a:r>
              <a:rPr lang="zh-CN" altLang="zh-CN" sz="1600" dirty="0"/>
              <a:t>．切比雪夫距离</a:t>
            </a:r>
            <a:r>
              <a:rPr lang="en-US" altLang="zh-CN" sz="1600" dirty="0"/>
              <a:t>:</a:t>
            </a:r>
            <a:endParaRPr lang="zh-CN" altLang="zh-CN" sz="1600" b="1" dirty="0"/>
          </a:p>
        </p:txBody>
      </p:sp>
      <p:sp>
        <p:nvSpPr>
          <p:cNvPr id="73" name="TextBox 72"/>
          <p:cNvSpPr txBox="1"/>
          <p:nvPr/>
        </p:nvSpPr>
        <p:spPr>
          <a:xfrm>
            <a:off x="805180" y="2775655"/>
            <a:ext cx="7427118" cy="338554"/>
          </a:xfrm>
          <a:prstGeom prst="rect">
            <a:avLst/>
          </a:prstGeom>
          <a:noFill/>
        </p:spPr>
        <p:txBody>
          <a:bodyPr wrap="square" rtlCol="0">
            <a:spAutoFit/>
          </a:bodyPr>
          <a:lstStyle/>
          <a:p>
            <a:r>
              <a:rPr lang="en-US" altLang="zh-CN" sz="1600" dirty="0"/>
              <a:t>4</a:t>
            </a:r>
            <a:r>
              <a:rPr lang="zh-CN" altLang="zh-CN" sz="1600" dirty="0"/>
              <a:t>．闵可夫斯基距离</a:t>
            </a:r>
            <a:r>
              <a:rPr lang="en-US" altLang="zh-CN" sz="1600" dirty="0"/>
              <a:t>:</a:t>
            </a:r>
            <a:endParaRPr lang="zh-CN" altLang="zh-CN" sz="1600" b="1" dirty="0"/>
          </a:p>
        </p:txBody>
      </p:sp>
      <p:sp>
        <p:nvSpPr>
          <p:cNvPr id="75" name="TextBox 74"/>
          <p:cNvSpPr txBox="1"/>
          <p:nvPr/>
        </p:nvSpPr>
        <p:spPr>
          <a:xfrm>
            <a:off x="805180" y="3998595"/>
            <a:ext cx="7427118" cy="338554"/>
          </a:xfrm>
          <a:prstGeom prst="rect">
            <a:avLst/>
          </a:prstGeom>
          <a:noFill/>
        </p:spPr>
        <p:txBody>
          <a:bodyPr wrap="square" rtlCol="0">
            <a:spAutoFit/>
          </a:bodyPr>
          <a:lstStyle/>
          <a:p>
            <a:r>
              <a:rPr lang="en-US" altLang="zh-CN" sz="1600" dirty="0"/>
              <a:t>5</a:t>
            </a:r>
            <a:r>
              <a:rPr lang="zh-CN" altLang="zh-CN" sz="1600" dirty="0"/>
              <a:t>．杰卡德距离</a:t>
            </a:r>
            <a:r>
              <a:rPr lang="en-US" altLang="zh-CN" sz="1600" dirty="0"/>
              <a:t>:</a:t>
            </a:r>
            <a:endParaRPr lang="zh-CN" altLang="zh-CN" sz="1600" b="1" dirty="0"/>
          </a:p>
        </p:txBody>
      </p:sp>
      <p:sp>
        <p:nvSpPr>
          <p:cNvPr id="2" name="Rectangle 2"/>
          <p:cNvSpPr>
            <a:spLocks noChangeArrowheads="1"/>
          </p:cNvSpPr>
          <p:nvPr/>
        </p:nvSpPr>
        <p:spPr bwMode="auto">
          <a:xfrm>
            <a:off x="0" y="4983480"/>
            <a:ext cx="1181266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2162592" y="4551180"/>
          <a:ext cx="3815045" cy="828678"/>
        </p:xfrm>
        <a:graphic>
          <a:graphicData uri="http://schemas.openxmlformats.org/presentationml/2006/ole">
            <mc:AlternateContent xmlns:mc="http://schemas.openxmlformats.org/markup-compatibility/2006">
              <mc:Choice xmlns:v="urn:schemas-microsoft-com:vml" Requires="v">
                <p:oleObj spid="_x0000_s18554" name="Equation" r:id="rId3" imgW="2324100" imgH="495300" progId="Equation.DSMT4">
                  <p:embed/>
                </p:oleObj>
              </mc:Choice>
              <mc:Fallback>
                <p:oleObj name="Equation" r:id="rId3" imgW="2324100" imgH="495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2592" y="4551180"/>
                        <a:ext cx="3815045" cy="828678"/>
                      </a:xfrm>
                      <a:prstGeom prst="rect">
                        <a:avLst/>
                      </a:prstGeom>
                      <a:noFill/>
                    </p:spPr>
                  </p:pic>
                </p:oleObj>
              </mc:Fallback>
            </mc:AlternateContent>
          </a:graphicData>
        </a:graphic>
      </p:graphicFrame>
      <p:sp>
        <p:nvSpPr>
          <p:cNvPr id="4" name="Rectangle 4"/>
          <p:cNvSpPr>
            <a:spLocks noChangeArrowheads="1"/>
          </p:cNvSpPr>
          <p:nvPr/>
        </p:nvSpPr>
        <p:spPr bwMode="auto">
          <a:xfrm>
            <a:off x="2402284" y="3201321"/>
            <a:ext cx="982155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2149954" y="3201320"/>
          <a:ext cx="4834976" cy="792619"/>
        </p:xfrm>
        <a:graphic>
          <a:graphicData uri="http://schemas.openxmlformats.org/presentationml/2006/ole">
            <mc:AlternateContent xmlns:mc="http://schemas.openxmlformats.org/markup-compatibility/2006">
              <mc:Choice xmlns:v="urn:schemas-microsoft-com:vml" Requires="v">
                <p:oleObj spid="_x0000_s18555" name="Equation" r:id="rId5" imgW="2908300" imgH="469900" progId="Equation.DSMT4">
                  <p:embed/>
                </p:oleObj>
              </mc:Choice>
              <mc:Fallback>
                <p:oleObj name="Equation" r:id="rId5" imgW="2908300" imgH="4699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9954" y="3201320"/>
                        <a:ext cx="4834976" cy="792619"/>
                      </a:xfrm>
                      <a:prstGeom prst="rect">
                        <a:avLst/>
                      </a:prstGeom>
                      <a:noFill/>
                    </p:spPr>
                  </p:pic>
                </p:oleObj>
              </mc:Fallback>
            </mc:AlternateContent>
          </a:graphicData>
        </a:graphic>
      </p:graphicFrame>
      <p:sp>
        <p:nvSpPr>
          <p:cNvPr id="8" name="Rectangle 8"/>
          <p:cNvSpPr>
            <a:spLocks noChangeArrowheads="1"/>
          </p:cNvSpPr>
          <p:nvPr/>
        </p:nvSpPr>
        <p:spPr bwMode="auto">
          <a:xfrm>
            <a:off x="2149953" y="2041083"/>
            <a:ext cx="10324663" cy="49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2137572" y="1906403"/>
          <a:ext cx="4847358" cy="777971"/>
        </p:xfrm>
        <a:graphic>
          <a:graphicData uri="http://schemas.openxmlformats.org/presentationml/2006/ole">
            <mc:AlternateContent xmlns:mc="http://schemas.openxmlformats.org/markup-compatibility/2006">
              <mc:Choice xmlns:v="urn:schemas-microsoft-com:vml" Requires="v">
                <p:oleObj spid="_x0000_s18556" name="Equation" r:id="rId7" imgW="3086100" imgH="495300" progId="Equation.DSMT4">
                  <p:embed/>
                </p:oleObj>
              </mc:Choice>
              <mc:Fallback>
                <p:oleObj name="Equation" r:id="rId7" imgW="3086100" imgH="4953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7572" y="1906403"/>
                        <a:ext cx="4847358" cy="777971"/>
                      </a:xfrm>
                      <a:prstGeom prst="rect">
                        <a:avLst/>
                      </a:prstGeom>
                      <a:noFill/>
                    </p:spPr>
                  </p:pic>
                </p:oleObj>
              </mc:Fallback>
            </mc:AlternateContent>
          </a:graphicData>
        </a:graphic>
      </p:graphicFrame>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3147015" cy="369332"/>
          </a:xfrm>
          <a:prstGeom prst="rect">
            <a:avLst/>
          </a:prstGeom>
        </p:spPr>
        <p:txBody>
          <a:bodyPr wrap="none">
            <a:spAutoFit/>
          </a:bodyPr>
          <a:lstStyle/>
          <a:p>
            <a:r>
              <a:rPr lang="en-US" altLang="zh-CN" dirty="0"/>
              <a:t>2.3.2  </a:t>
            </a:r>
            <a:r>
              <a:rPr lang="zh-CN" altLang="zh-CN" dirty="0"/>
              <a:t>标称属性的相似性度量</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394886" cy="323165"/>
          </a:xfrm>
          <a:prstGeom prst="rect">
            <a:avLst/>
          </a:prstGeom>
          <a:noFill/>
        </p:spPr>
        <p:txBody>
          <a:bodyPr wrap="none" lIns="0" tIns="0" rIns="0" bIns="0" rtlCol="0">
            <a:spAutoFit/>
          </a:bodyPr>
          <a:lstStyle/>
          <a:p>
            <a:r>
              <a:rPr lang="en-US" altLang="zh-CN" sz="2100" b="1" spc="225" dirty="0">
                <a:solidFill>
                  <a:prstClr val="white"/>
                </a:solidFill>
              </a:rPr>
              <a:t>2.3 </a:t>
            </a:r>
            <a:r>
              <a:rPr lang="zh-CN" altLang="zh-CN" sz="2100" b="1" spc="225" dirty="0">
                <a:solidFill>
                  <a:prstClr val="white"/>
                </a:solidFill>
              </a:rPr>
              <a:t>数据</a:t>
            </a:r>
            <a:r>
              <a:rPr lang="zh-CN" altLang="en-US" sz="2100" b="1" spc="225" dirty="0">
                <a:solidFill>
                  <a:prstClr val="white"/>
                </a:solidFill>
              </a:rPr>
              <a:t>的相似性</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9" name="TextBox 8"/>
          <p:cNvSpPr txBox="1"/>
          <p:nvPr/>
        </p:nvSpPr>
        <p:spPr>
          <a:xfrm>
            <a:off x="812800" y="1492250"/>
            <a:ext cx="7427118" cy="1077218"/>
          </a:xfrm>
          <a:prstGeom prst="rect">
            <a:avLst/>
          </a:prstGeom>
          <a:noFill/>
        </p:spPr>
        <p:txBody>
          <a:bodyPr wrap="square" rtlCol="0">
            <a:spAutoFit/>
          </a:bodyPr>
          <a:lstStyle/>
          <a:p>
            <a:r>
              <a:rPr lang="zh-CN" altLang="zh-CN" sz="1600" dirty="0"/>
              <a:t>标称属性相似度计算就可通过编码方式转化为多个二元属性的相似度计算。</a:t>
            </a:r>
            <a:endParaRPr lang="en-US" altLang="zh-CN" sz="1600" dirty="0"/>
          </a:p>
          <a:p>
            <a:endParaRPr lang="en-US" altLang="zh-CN" sz="1600" dirty="0"/>
          </a:p>
          <a:p>
            <a:r>
              <a:rPr lang="zh-CN" altLang="zh-CN" sz="1600" dirty="0"/>
              <a:t>一般地，二元属性相似度可以通过对属性匹配值求和来计算。即首先分别求解对应单个属性间的相似度，然后对所有相似度数值进行直接累加：</a:t>
            </a:r>
            <a:endParaRPr lang="zh-CN" altLang="zh-CN" sz="1600" b="1" dirty="0"/>
          </a:p>
        </p:txBody>
      </p:sp>
      <p:sp>
        <p:nvSpPr>
          <p:cNvPr id="2" name="矩形 1"/>
          <p:cNvSpPr/>
          <p:nvPr/>
        </p:nvSpPr>
        <p:spPr>
          <a:xfrm>
            <a:off x="858441" y="3536216"/>
            <a:ext cx="7427118" cy="1477328"/>
          </a:xfrm>
          <a:prstGeom prst="rect">
            <a:avLst/>
          </a:prstGeom>
        </p:spPr>
        <p:txBody>
          <a:bodyPr wrap="square">
            <a:spAutoFit/>
          </a:bodyPr>
          <a:lstStyle/>
          <a:p>
            <a:r>
              <a:rPr lang="zh-CN" altLang="en-US" dirty="0"/>
              <a:t>其中，</a:t>
            </a:r>
            <a:r>
              <a:rPr lang="en-US" altLang="zh-CN" dirty="0"/>
              <a:t>d</a:t>
            </a:r>
            <a:r>
              <a:rPr lang="zh-CN" altLang="en-US" dirty="0"/>
              <a:t>代表对象的属性总数。更为直接的理解，相似度可用“取值相同的同位属性数</a:t>
            </a:r>
            <a:r>
              <a:rPr lang="en-US" altLang="zh-CN" dirty="0"/>
              <a:t>/</a:t>
            </a:r>
            <a:r>
              <a:rPr lang="zh-CN" altLang="en-US" dirty="0"/>
              <a:t>属性总位数”标识对于包含多个二元属性的数据对象相似度计算。</a:t>
            </a:r>
            <a:endParaRPr lang="zh-CN" altLang="en-US" dirty="0"/>
          </a:p>
          <a:p>
            <a:r>
              <a:rPr lang="zh-CN" altLang="en-US" dirty="0"/>
              <a:t>设有</a:t>
            </a:r>
            <a:r>
              <a:rPr lang="en-US" altLang="zh-CN" dirty="0"/>
              <a:t>X={1,0,0,1,0,0,1,0,1,1}</a:t>
            </a:r>
            <a:r>
              <a:rPr lang="zh-CN" altLang="en-US" dirty="0"/>
              <a:t>，</a:t>
            </a:r>
            <a:r>
              <a:rPr lang="en-US" altLang="zh-CN" dirty="0"/>
              <a:t>Y={0,0,0,1,0,1,1,1,1,1}</a:t>
            </a:r>
            <a:r>
              <a:rPr lang="zh-CN" altLang="en-US" dirty="0"/>
              <a:t>，两个对象共有</a:t>
            </a:r>
            <a:r>
              <a:rPr lang="en-US" altLang="zh-CN" dirty="0"/>
              <a:t>7</a:t>
            </a:r>
            <a:r>
              <a:rPr lang="zh-CN" altLang="en-US" dirty="0"/>
              <a:t>个属性取值相同，</a:t>
            </a:r>
            <a:r>
              <a:rPr lang="en-US" altLang="zh-CN" dirty="0"/>
              <a:t>3</a:t>
            </a:r>
            <a:r>
              <a:rPr lang="zh-CN" altLang="en-US" dirty="0"/>
              <a:t>个取值不同，那么相似度可以标识为</a:t>
            </a:r>
            <a:r>
              <a:rPr lang="en-US" altLang="zh-CN" dirty="0"/>
              <a:t>3/10=0.3</a:t>
            </a:r>
            <a:r>
              <a:rPr lang="zh-CN" altLang="en-US" dirty="0"/>
              <a:t>。</a:t>
            </a:r>
            <a:endParaRPr lang="zh-CN" altLang="en-US" dirty="0"/>
          </a:p>
        </p:txBody>
      </p:sp>
      <p:sp>
        <p:nvSpPr>
          <p:cNvPr id="4" name="Rectangle 2"/>
          <p:cNvSpPr>
            <a:spLocks noChangeArrowheads="1"/>
          </p:cNvSpPr>
          <p:nvPr/>
        </p:nvSpPr>
        <p:spPr bwMode="auto">
          <a:xfrm>
            <a:off x="1916654" y="2714183"/>
            <a:ext cx="1170949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3074988" y="2733675"/>
          <a:ext cx="2547937" cy="741363"/>
        </p:xfrm>
        <a:graphic>
          <a:graphicData uri="http://schemas.openxmlformats.org/presentationml/2006/ole">
            <mc:AlternateContent xmlns:mc="http://schemas.openxmlformats.org/markup-compatibility/2006">
              <mc:Choice xmlns:v="urn:schemas-microsoft-com:vml" Requires="v">
                <p:oleObj spid="_x0000_s17451" name="Equation" r:id="rId3" imgW="1345565" imgH="393700" progId="Equation.DSMT4">
                  <p:embed/>
                </p:oleObj>
              </mc:Choice>
              <mc:Fallback>
                <p:oleObj name="Equation" r:id="rId3" imgW="1345565" imgH="393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988" y="2733675"/>
                        <a:ext cx="2547937" cy="741363"/>
                      </a:xfrm>
                      <a:prstGeom prst="rect">
                        <a:avLst/>
                      </a:prstGeom>
                      <a:noFill/>
                    </p:spPr>
                  </p:pic>
                </p:oleObj>
              </mc:Fallback>
            </mc:AlternateContent>
          </a:graphicData>
        </a:graphic>
      </p:graphicFrame>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文本框 2"/>
          <p:cNvSpPr txBox="1"/>
          <p:nvPr/>
        </p:nvSpPr>
        <p:spPr>
          <a:xfrm>
            <a:off x="5566410" y="2939415"/>
            <a:ext cx="3048000" cy="368300"/>
          </a:xfrm>
          <a:prstGeom prst="rect">
            <a:avLst/>
          </a:prstGeom>
          <a:noFill/>
        </p:spPr>
        <p:txBody>
          <a:bodyPr wrap="square" rtlCol="0">
            <a:spAutoFit/>
          </a:bodyPr>
          <a:p>
            <a:r>
              <a:rPr lang="en-US" altLang="zh-CN"/>
              <a:t>/d</a:t>
            </a: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3677610" cy="369332"/>
          </a:xfrm>
          <a:prstGeom prst="rect">
            <a:avLst/>
          </a:prstGeom>
        </p:spPr>
        <p:txBody>
          <a:bodyPr wrap="none">
            <a:spAutoFit/>
          </a:bodyPr>
          <a:lstStyle/>
          <a:p>
            <a:r>
              <a:rPr lang="en-US" altLang="zh-CN" dirty="0"/>
              <a:t>2.3.3   </a:t>
            </a:r>
            <a:r>
              <a:rPr lang="zh-CN" altLang="zh-CN" dirty="0"/>
              <a:t>组合异种属性的相似性度量</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394886" cy="323165"/>
          </a:xfrm>
          <a:prstGeom prst="rect">
            <a:avLst/>
          </a:prstGeom>
          <a:noFill/>
        </p:spPr>
        <p:txBody>
          <a:bodyPr wrap="none" lIns="0" tIns="0" rIns="0" bIns="0" rtlCol="0">
            <a:spAutoFit/>
          </a:bodyPr>
          <a:lstStyle/>
          <a:p>
            <a:r>
              <a:rPr lang="en-US" altLang="zh-CN" sz="2100" b="1" spc="225" dirty="0">
                <a:solidFill>
                  <a:prstClr val="white"/>
                </a:solidFill>
              </a:rPr>
              <a:t>2.3 </a:t>
            </a:r>
            <a:r>
              <a:rPr lang="zh-CN" altLang="zh-CN" sz="2100" b="1" spc="225" dirty="0">
                <a:solidFill>
                  <a:prstClr val="white"/>
                </a:solidFill>
              </a:rPr>
              <a:t>数据</a:t>
            </a:r>
            <a:r>
              <a:rPr lang="zh-CN" altLang="en-US" sz="2100" b="1" spc="225" dirty="0">
                <a:solidFill>
                  <a:prstClr val="white"/>
                </a:solidFill>
              </a:rPr>
              <a:t>的相似性</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4" name="矩形 3"/>
          <p:cNvSpPr/>
          <p:nvPr/>
        </p:nvSpPr>
        <p:spPr>
          <a:xfrm>
            <a:off x="508958" y="1385054"/>
            <a:ext cx="3320140" cy="369332"/>
          </a:xfrm>
          <a:prstGeom prst="rect">
            <a:avLst/>
          </a:prstGeom>
        </p:spPr>
        <p:txBody>
          <a:bodyPr wrap="none">
            <a:spAutoFit/>
          </a:bodyPr>
          <a:lstStyle/>
          <a:p>
            <a:r>
              <a:rPr lang="en-US" altLang="zh-CN" dirty="0"/>
              <a:t>1</a:t>
            </a:r>
            <a:r>
              <a:rPr lang="zh-CN" altLang="en-US" dirty="0"/>
              <a:t>．距离度量的标准化和相关性</a:t>
            </a:r>
            <a:endParaRPr lang="zh-CN" altLang="en-US" dirty="0"/>
          </a:p>
        </p:txBody>
      </p:sp>
      <p:sp>
        <p:nvSpPr>
          <p:cNvPr id="73" name="矩形 72"/>
          <p:cNvSpPr/>
          <p:nvPr/>
        </p:nvSpPr>
        <p:spPr>
          <a:xfrm>
            <a:off x="797387" y="2343147"/>
            <a:ext cx="1193800" cy="6743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1045473" y="2325488"/>
            <a:ext cx="697627" cy="707886"/>
          </a:xfrm>
          <a:prstGeom prst="rect">
            <a:avLst/>
          </a:prstGeom>
        </p:spPr>
        <p:txBody>
          <a:bodyPr wrap="none">
            <a:spAutoFit/>
          </a:bodyPr>
          <a:lstStyle/>
          <a:p>
            <a:r>
              <a:rPr lang="zh-CN" altLang="en-US" sz="2000" dirty="0">
                <a:solidFill>
                  <a:schemeClr val="bg1"/>
                </a:solidFill>
              </a:rPr>
              <a:t>影响</a:t>
            </a:r>
            <a:endParaRPr lang="en-US" altLang="zh-CN" sz="2000" dirty="0">
              <a:solidFill>
                <a:schemeClr val="bg1"/>
              </a:solidFill>
            </a:endParaRPr>
          </a:p>
          <a:p>
            <a:r>
              <a:rPr lang="zh-CN" altLang="en-US" sz="2000" dirty="0">
                <a:solidFill>
                  <a:schemeClr val="bg1"/>
                </a:solidFill>
              </a:rPr>
              <a:t>因素</a:t>
            </a:r>
            <a:endParaRPr lang="zh-CN" altLang="en-US" sz="2000" dirty="0">
              <a:solidFill>
                <a:schemeClr val="bg1"/>
              </a:solidFill>
            </a:endParaRPr>
          </a:p>
        </p:txBody>
      </p:sp>
      <p:sp>
        <p:nvSpPr>
          <p:cNvPr id="78" name="矩形 77"/>
          <p:cNvSpPr/>
          <p:nvPr/>
        </p:nvSpPr>
        <p:spPr>
          <a:xfrm>
            <a:off x="4081300" y="2236614"/>
            <a:ext cx="3709389" cy="523220"/>
          </a:xfrm>
          <a:prstGeom prst="rect">
            <a:avLst/>
          </a:prstGeom>
        </p:spPr>
        <p:txBody>
          <a:bodyPr wrap="square">
            <a:spAutoFit/>
          </a:bodyPr>
          <a:lstStyle/>
          <a:p>
            <a:r>
              <a:rPr lang="zh-CN" altLang="en-US" sz="1400" dirty="0">
                <a:solidFill>
                  <a:schemeClr val="tx1">
                    <a:lumMod val="75000"/>
                    <a:lumOff val="25000"/>
                  </a:schemeClr>
                </a:solidFill>
              </a:rPr>
              <a:t>量纲不同，测量单位不同，大小变化范围不同</a:t>
            </a:r>
            <a:endParaRPr lang="zh-CN" altLang="en-US" sz="1400" dirty="0">
              <a:solidFill>
                <a:schemeClr val="tx1">
                  <a:lumMod val="75000"/>
                  <a:lumOff val="25000"/>
                </a:schemeClr>
              </a:solidFill>
            </a:endParaRPr>
          </a:p>
        </p:txBody>
      </p:sp>
      <p:sp>
        <p:nvSpPr>
          <p:cNvPr id="79" name="左大括号 78"/>
          <p:cNvSpPr/>
          <p:nvPr/>
        </p:nvSpPr>
        <p:spPr>
          <a:xfrm>
            <a:off x="2102173" y="2325488"/>
            <a:ext cx="371833" cy="796958"/>
          </a:xfrm>
          <a:prstGeom prst="leftBrace">
            <a:avLst>
              <a:gd name="adj1" fmla="val 45593"/>
              <a:gd name="adj2"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矩形 80"/>
          <p:cNvSpPr/>
          <p:nvPr/>
        </p:nvSpPr>
        <p:spPr>
          <a:xfrm>
            <a:off x="2666947" y="2220379"/>
            <a:ext cx="1304216" cy="375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2761205" y="2212363"/>
            <a:ext cx="1107996" cy="369332"/>
          </a:xfrm>
          <a:prstGeom prst="rect">
            <a:avLst/>
          </a:prstGeom>
        </p:spPr>
        <p:txBody>
          <a:bodyPr wrap="none">
            <a:spAutoFit/>
          </a:bodyPr>
          <a:lstStyle/>
          <a:p>
            <a:r>
              <a:rPr lang="zh-CN" altLang="en-US" dirty="0">
                <a:solidFill>
                  <a:schemeClr val="bg1"/>
                </a:solidFill>
              </a:rPr>
              <a:t>值域不同</a:t>
            </a:r>
            <a:endParaRPr lang="zh-CN" altLang="en-US" dirty="0">
              <a:solidFill>
                <a:schemeClr val="bg1"/>
              </a:solidFill>
            </a:endParaRPr>
          </a:p>
        </p:txBody>
      </p:sp>
      <p:sp>
        <p:nvSpPr>
          <p:cNvPr id="86" name="矩形 85"/>
          <p:cNvSpPr/>
          <p:nvPr/>
        </p:nvSpPr>
        <p:spPr>
          <a:xfrm>
            <a:off x="2593782" y="2107164"/>
            <a:ext cx="5597717" cy="6095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4167933" y="2941776"/>
            <a:ext cx="4134465" cy="307777"/>
          </a:xfrm>
          <a:prstGeom prst="rect">
            <a:avLst/>
          </a:prstGeom>
        </p:spPr>
        <p:txBody>
          <a:bodyPr wrap="none">
            <a:spAutoFit/>
          </a:bodyPr>
          <a:lstStyle/>
          <a:p>
            <a:r>
              <a:rPr lang="zh-CN" altLang="zh-CN" sz="1400" dirty="0">
                <a:solidFill>
                  <a:schemeClr val="tx1">
                    <a:lumMod val="75000"/>
                    <a:lumOff val="25000"/>
                  </a:schemeClr>
                </a:solidFill>
              </a:rPr>
              <a:t>属性之间可能存在相关性、数据分布呈非均匀分布</a:t>
            </a:r>
            <a:endParaRPr lang="zh-CN" altLang="en-US" sz="1400" dirty="0">
              <a:solidFill>
                <a:schemeClr val="tx1">
                  <a:lumMod val="75000"/>
                  <a:lumOff val="25000"/>
                </a:schemeClr>
              </a:solidFill>
            </a:endParaRPr>
          </a:p>
        </p:txBody>
      </p:sp>
      <p:sp>
        <p:nvSpPr>
          <p:cNvPr id="89" name="矩形 88"/>
          <p:cNvSpPr/>
          <p:nvPr/>
        </p:nvSpPr>
        <p:spPr>
          <a:xfrm>
            <a:off x="2666947" y="2934754"/>
            <a:ext cx="1462172" cy="3753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761205" y="2945365"/>
            <a:ext cx="1338828" cy="369332"/>
          </a:xfrm>
          <a:prstGeom prst="rect">
            <a:avLst/>
          </a:prstGeom>
        </p:spPr>
        <p:txBody>
          <a:bodyPr wrap="none">
            <a:spAutoFit/>
          </a:bodyPr>
          <a:lstStyle/>
          <a:p>
            <a:r>
              <a:rPr lang="zh-CN" altLang="en-US" dirty="0">
                <a:solidFill>
                  <a:schemeClr val="bg1"/>
                </a:solidFill>
              </a:rPr>
              <a:t>属性相关性</a:t>
            </a:r>
            <a:endParaRPr lang="zh-CN" altLang="en-US" dirty="0">
              <a:solidFill>
                <a:schemeClr val="bg1"/>
              </a:solidFill>
            </a:endParaRPr>
          </a:p>
        </p:txBody>
      </p:sp>
      <p:sp>
        <p:nvSpPr>
          <p:cNvPr id="93" name="矩形 92"/>
          <p:cNvSpPr/>
          <p:nvPr/>
        </p:nvSpPr>
        <p:spPr>
          <a:xfrm>
            <a:off x="2593782" y="2773914"/>
            <a:ext cx="5597718" cy="6095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5472" y="3892452"/>
            <a:ext cx="6384027" cy="369332"/>
          </a:xfrm>
          <a:prstGeom prst="rect">
            <a:avLst/>
          </a:prstGeom>
        </p:spPr>
        <p:txBody>
          <a:bodyPr wrap="square">
            <a:spAutoFit/>
          </a:bodyPr>
          <a:lstStyle/>
          <a:p>
            <a:r>
              <a:rPr lang="zh-CN" altLang="zh-CN" dirty="0"/>
              <a:t>解决这些问题的方法是使用欧几里得距离的扩展马氏距离：</a:t>
            </a:r>
            <a:endParaRPr lang="zh-CN" altLang="en-US" dirty="0"/>
          </a:p>
        </p:txBody>
      </p:sp>
      <p:sp>
        <p:nvSpPr>
          <p:cNvPr id="7" name="Rectangle 4"/>
          <p:cNvSpPr>
            <a:spLocks noChangeArrowheads="1"/>
          </p:cNvSpPr>
          <p:nvPr/>
        </p:nvSpPr>
        <p:spPr bwMode="auto">
          <a:xfrm>
            <a:off x="1743100" y="4585371"/>
            <a:ext cx="1113545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1743101" y="4585372"/>
          <a:ext cx="5194910" cy="456374"/>
        </p:xfrm>
        <a:graphic>
          <a:graphicData uri="http://schemas.openxmlformats.org/presentationml/2006/ole">
            <mc:AlternateContent xmlns:mc="http://schemas.openxmlformats.org/markup-compatibility/2006">
              <mc:Choice xmlns:v="urn:schemas-microsoft-com:vml" Requires="v">
                <p:oleObj spid="_x0000_s16428" name="Equation" r:id="rId3" imgW="1968500" imgH="279400" progId="Equation.DSMT4">
                  <p:embed/>
                </p:oleObj>
              </mc:Choice>
              <mc:Fallback>
                <p:oleObj name="Equation" r:id="rId3" imgW="1968500" imgH="279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101" y="4585372"/>
                        <a:ext cx="5194910" cy="456374"/>
                      </a:xfrm>
                      <a:prstGeom prst="rect">
                        <a:avLst/>
                      </a:prstGeom>
                      <a:noFill/>
                    </p:spPr>
                  </p:pic>
                </p:oleObj>
              </mc:Fallback>
            </mc:AlternateContent>
          </a:graphicData>
        </a:graphic>
      </p:graphicFrame>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矩形 1"/>
          <p:cNvSpPr/>
          <p:nvPr/>
        </p:nvSpPr>
        <p:spPr>
          <a:xfrm>
            <a:off x="509562" y="1529460"/>
            <a:ext cx="7915326" cy="1014730"/>
          </a:xfrm>
          <a:prstGeom prst="rect">
            <a:avLst/>
          </a:prstGeom>
        </p:spPr>
        <p:txBody>
          <a:bodyPr wrap="square">
            <a:spAutoFit/>
          </a:bodyPr>
          <a:lstStyle/>
          <a:p>
            <a:pPr marL="285750" indent="-285750">
              <a:buFont typeface="Arial" panose="020B0604020202020204" pitchFamily="34" charset="0"/>
              <a:buChar char="•"/>
            </a:pPr>
            <a:r>
              <a:rPr lang="zh-CN" altLang="zh-CN" sz="2000" dirty="0"/>
              <a:t>属性是数据对象的性质或特性，属性又可称为特征</a:t>
            </a:r>
            <a:endParaRPr lang="zh-CN" altLang="zh-CN" sz="2000" dirty="0"/>
          </a:p>
          <a:p>
            <a:pPr marL="285750" indent="-285750">
              <a:buFont typeface="Arial" panose="020B0604020202020204" pitchFamily="34" charset="0"/>
              <a:buChar char="•"/>
            </a:pPr>
            <a:r>
              <a:rPr lang="zh-CN" altLang="zh-CN" sz="2000" dirty="0"/>
              <a:t>每一个数据对象用一组属性描述</a:t>
            </a:r>
            <a:endParaRPr lang="zh-CN" altLang="zh-CN" sz="2000" dirty="0"/>
          </a:p>
          <a:p>
            <a:pPr marL="285750" indent="-285750">
              <a:buFont typeface="Arial" panose="020B0604020202020204" pitchFamily="34" charset="0"/>
              <a:buChar char="•"/>
            </a:pPr>
            <a:r>
              <a:rPr lang="zh-CN" altLang="zh-CN" sz="2000" dirty="0"/>
              <a:t>数据集是用结构化数据表表示</a:t>
            </a:r>
            <a:endParaRPr lang="zh-CN" altLang="zh-CN" sz="2000" dirty="0"/>
          </a:p>
        </p:txBody>
      </p:sp>
      <p:sp>
        <p:nvSpPr>
          <p:cNvPr id="82" name="矩形 81"/>
          <p:cNvSpPr/>
          <p:nvPr/>
        </p:nvSpPr>
        <p:spPr>
          <a:xfrm>
            <a:off x="259814" y="874479"/>
            <a:ext cx="1923925" cy="369332"/>
          </a:xfrm>
          <a:prstGeom prst="rect">
            <a:avLst/>
          </a:prstGeom>
        </p:spPr>
        <p:txBody>
          <a:bodyPr wrap="none">
            <a:spAutoFit/>
          </a:bodyPr>
          <a:lstStyle/>
          <a:p>
            <a:r>
              <a:rPr lang="en-US" altLang="zh-CN" dirty="0"/>
              <a:t>2.1.1 </a:t>
            </a:r>
            <a:r>
              <a:rPr lang="zh-CN" altLang="en-US" dirty="0"/>
              <a:t>属性与度量</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1798569" cy="323165"/>
          </a:xfrm>
          <a:prstGeom prst="rect">
            <a:avLst/>
          </a:prstGeom>
          <a:noFill/>
        </p:spPr>
        <p:txBody>
          <a:bodyPr wrap="none" lIns="0" tIns="0" rIns="0" bIns="0" rtlCol="0">
            <a:spAutoFit/>
          </a:bodyPr>
          <a:lstStyle/>
          <a:p>
            <a:r>
              <a:rPr lang="en-US" altLang="zh-CN" sz="2100" b="1" spc="225" dirty="0">
                <a:solidFill>
                  <a:prstClr val="white"/>
                </a:solidFill>
              </a:rPr>
              <a:t>2.1 </a:t>
            </a:r>
            <a:r>
              <a:rPr lang="zh-CN" altLang="zh-CN" sz="2100" b="1" spc="225" dirty="0">
                <a:solidFill>
                  <a:prstClr val="white"/>
                </a:solidFill>
              </a:rPr>
              <a:t>数据类型</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pic>
        <p:nvPicPr>
          <p:cNvPr id="3074" name="Picture 2" descr="t2-1"/>
          <p:cNvPicPr>
            <a:picLocks noChangeAspect="1" noChangeArrowheads="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993775" y="2635250"/>
            <a:ext cx="7261860" cy="324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3677610" cy="369332"/>
          </a:xfrm>
          <a:prstGeom prst="rect">
            <a:avLst/>
          </a:prstGeom>
        </p:spPr>
        <p:txBody>
          <a:bodyPr wrap="none">
            <a:spAutoFit/>
          </a:bodyPr>
          <a:lstStyle/>
          <a:p>
            <a:r>
              <a:rPr lang="en-US" altLang="zh-CN" dirty="0"/>
              <a:t>2.3.3   </a:t>
            </a:r>
            <a:r>
              <a:rPr lang="zh-CN" altLang="zh-CN" dirty="0"/>
              <a:t>组合异种属性的相似性度量</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394886" cy="323165"/>
          </a:xfrm>
          <a:prstGeom prst="rect">
            <a:avLst/>
          </a:prstGeom>
          <a:noFill/>
        </p:spPr>
        <p:txBody>
          <a:bodyPr wrap="none" lIns="0" tIns="0" rIns="0" bIns="0" rtlCol="0">
            <a:spAutoFit/>
          </a:bodyPr>
          <a:lstStyle/>
          <a:p>
            <a:r>
              <a:rPr lang="en-US" altLang="zh-CN" sz="2100" b="1" spc="225" dirty="0">
                <a:solidFill>
                  <a:prstClr val="white"/>
                </a:solidFill>
              </a:rPr>
              <a:t>2.3 </a:t>
            </a:r>
            <a:r>
              <a:rPr lang="zh-CN" altLang="zh-CN" sz="2100" b="1" spc="225" dirty="0">
                <a:solidFill>
                  <a:prstClr val="white"/>
                </a:solidFill>
              </a:rPr>
              <a:t>数据</a:t>
            </a:r>
            <a:r>
              <a:rPr lang="zh-CN" altLang="en-US" sz="2100" b="1" spc="225" dirty="0">
                <a:solidFill>
                  <a:prstClr val="white"/>
                </a:solidFill>
              </a:rPr>
              <a:t>的相似性</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4" name="矩形 3"/>
          <p:cNvSpPr/>
          <p:nvPr/>
        </p:nvSpPr>
        <p:spPr>
          <a:xfrm>
            <a:off x="508958" y="1385054"/>
            <a:ext cx="2858475" cy="369332"/>
          </a:xfrm>
          <a:prstGeom prst="rect">
            <a:avLst/>
          </a:prstGeom>
        </p:spPr>
        <p:txBody>
          <a:bodyPr wrap="none">
            <a:spAutoFit/>
          </a:bodyPr>
          <a:lstStyle/>
          <a:p>
            <a:r>
              <a:rPr lang="en-US" altLang="zh-CN" dirty="0"/>
              <a:t>1</a:t>
            </a:r>
            <a:r>
              <a:rPr lang="zh-CN" altLang="en-US" dirty="0"/>
              <a:t>．</a:t>
            </a:r>
            <a:r>
              <a:rPr lang="zh-CN" altLang="zh-CN" dirty="0"/>
              <a:t>组合异种属性的相似度</a:t>
            </a:r>
            <a:endParaRPr lang="zh-CN" altLang="en-US" dirty="0"/>
          </a:p>
        </p:txBody>
      </p:sp>
      <p:sp>
        <p:nvSpPr>
          <p:cNvPr id="2" name="矩形 1"/>
          <p:cNvSpPr/>
          <p:nvPr/>
        </p:nvSpPr>
        <p:spPr>
          <a:xfrm>
            <a:off x="584481" y="1897856"/>
            <a:ext cx="7652580" cy="523220"/>
          </a:xfrm>
          <a:prstGeom prst="rect">
            <a:avLst/>
          </a:prstGeom>
        </p:spPr>
        <p:txBody>
          <a:bodyPr wrap="square">
            <a:spAutoFit/>
          </a:bodyPr>
          <a:lstStyle/>
          <a:p>
            <a:r>
              <a:rPr lang="zh-CN" altLang="zh-CN" sz="1400" dirty="0"/>
              <a:t>现实当中从数据库取出的数据类型可能是标称、数值、二元、序数等数据类型的组合。这种组合属性对象相似度最简单的方法是分别计算每个属性之间的相似度，然后取它们的平均值。</a:t>
            </a:r>
            <a:endParaRPr lang="zh-CN" altLang="en-US" sz="1400" dirty="0"/>
          </a:p>
        </p:txBody>
      </p:sp>
      <p:sp>
        <p:nvSpPr>
          <p:cNvPr id="21" name="矩形 20"/>
          <p:cNvSpPr/>
          <p:nvPr/>
        </p:nvSpPr>
        <p:spPr>
          <a:xfrm>
            <a:off x="652442" y="2557224"/>
            <a:ext cx="7629561" cy="738664"/>
          </a:xfrm>
          <a:prstGeom prst="rect">
            <a:avLst/>
          </a:prstGeom>
        </p:spPr>
        <p:txBody>
          <a:bodyPr wrap="square">
            <a:spAutoFit/>
          </a:bodyPr>
          <a:lstStyle/>
          <a:p>
            <a:r>
              <a:rPr lang="zh-CN" altLang="en-US" sz="1400" dirty="0"/>
              <a:t>对于取值非对称属性，分别计算相似度累加取均值方法失效。例如，两个对象的二元非对称属性都取</a:t>
            </a:r>
            <a:r>
              <a:rPr lang="en-US" altLang="zh-CN" sz="1400" dirty="0"/>
              <a:t>0</a:t>
            </a:r>
            <a:r>
              <a:rPr lang="zh-CN" altLang="en-US" sz="1400" dirty="0"/>
              <a:t>值，并不能表示它们的相似性，可以在计算相似度时忽略，当二元非对称属性值为</a:t>
            </a:r>
            <a:r>
              <a:rPr lang="en-US" altLang="zh-CN" sz="1400" dirty="0"/>
              <a:t>1</a:t>
            </a:r>
            <a:r>
              <a:rPr lang="zh-CN" altLang="en-US" sz="1400" dirty="0"/>
              <a:t>时才加入相似度计算。</a:t>
            </a:r>
            <a:endParaRPr lang="zh-CN" altLang="en-US" sz="1400" dirty="0"/>
          </a:p>
        </p:txBody>
      </p:sp>
      <p:grpSp>
        <p:nvGrpSpPr>
          <p:cNvPr id="170" name="组合 169"/>
          <p:cNvGrpSpPr/>
          <p:nvPr/>
        </p:nvGrpSpPr>
        <p:grpSpPr>
          <a:xfrm>
            <a:off x="1456237" y="5126900"/>
            <a:ext cx="1597137" cy="338554"/>
            <a:chOff x="861878" y="3824466"/>
            <a:chExt cx="1396536" cy="338554"/>
          </a:xfrm>
        </p:grpSpPr>
        <p:sp>
          <p:nvSpPr>
            <p:cNvPr id="171" name="矩形 170"/>
            <p:cNvSpPr/>
            <p:nvPr/>
          </p:nvSpPr>
          <p:spPr>
            <a:xfrm>
              <a:off x="861878" y="3824466"/>
              <a:ext cx="1376497" cy="338554"/>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2" name="矩形 171"/>
            <p:cNvSpPr/>
            <p:nvPr/>
          </p:nvSpPr>
          <p:spPr>
            <a:xfrm>
              <a:off x="861878" y="3824466"/>
              <a:ext cx="1396536" cy="338554"/>
            </a:xfrm>
            <a:prstGeom prst="rect">
              <a:avLst/>
            </a:prstGeom>
            <a:ln>
              <a:noFill/>
            </a:ln>
          </p:spPr>
          <p:txBody>
            <a:bodyPr wrap="none">
              <a:spAutoFit/>
            </a:bodyPr>
            <a:lstStyle/>
            <a:p>
              <a:r>
                <a:rPr lang="en-US" altLang="zh-CN" sz="1600" b="1" dirty="0">
                  <a:solidFill>
                    <a:schemeClr val="bg1"/>
                  </a:solidFill>
                </a:rPr>
                <a:t>3.</a:t>
              </a:r>
              <a:r>
                <a:rPr lang="zh-CN" altLang="en-US" sz="1600" b="1" dirty="0">
                  <a:solidFill>
                    <a:schemeClr val="bg1"/>
                  </a:solidFill>
                </a:rPr>
                <a:t>计算相似度</a:t>
              </a:r>
              <a:endParaRPr lang="zh-CN" altLang="en-US" sz="1600" b="1" dirty="0">
                <a:solidFill>
                  <a:schemeClr val="bg1"/>
                </a:solidFill>
              </a:endParaRPr>
            </a:p>
          </p:txBody>
        </p:sp>
      </p:grpSp>
      <p:grpSp>
        <p:nvGrpSpPr>
          <p:cNvPr id="173" name="组合 172"/>
          <p:cNvGrpSpPr/>
          <p:nvPr/>
        </p:nvGrpSpPr>
        <p:grpSpPr>
          <a:xfrm>
            <a:off x="1445963" y="4222251"/>
            <a:ext cx="1858462" cy="391242"/>
            <a:chOff x="861878" y="3154918"/>
            <a:chExt cx="1601721" cy="338554"/>
          </a:xfrm>
        </p:grpSpPr>
        <p:sp>
          <p:nvSpPr>
            <p:cNvPr id="174" name="矩形 173"/>
            <p:cNvSpPr/>
            <p:nvPr/>
          </p:nvSpPr>
          <p:spPr>
            <a:xfrm>
              <a:off x="861878" y="3154918"/>
              <a:ext cx="1376497" cy="338554"/>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5" name="矩形 174"/>
            <p:cNvSpPr/>
            <p:nvPr/>
          </p:nvSpPr>
          <p:spPr>
            <a:xfrm>
              <a:off x="861878" y="3154918"/>
              <a:ext cx="1601721" cy="338554"/>
            </a:xfrm>
            <a:prstGeom prst="rect">
              <a:avLst/>
            </a:prstGeom>
          </p:spPr>
          <p:txBody>
            <a:bodyPr wrap="none">
              <a:spAutoFit/>
            </a:bodyPr>
            <a:lstStyle/>
            <a:p>
              <a:r>
                <a:rPr lang="en-US" altLang="zh-CN" sz="1600" b="1" dirty="0">
                  <a:solidFill>
                    <a:schemeClr val="bg1"/>
                  </a:solidFill>
                </a:rPr>
                <a:t>2.</a:t>
              </a:r>
              <a:r>
                <a:rPr lang="zh-CN" altLang="en-US" sz="1600" b="1" dirty="0">
                  <a:solidFill>
                    <a:schemeClr val="bg1"/>
                  </a:solidFill>
                </a:rPr>
                <a:t>创建指示变量</a:t>
              </a:r>
              <a:endParaRPr lang="zh-CN" altLang="en-US" sz="1600" b="1" dirty="0">
                <a:solidFill>
                  <a:schemeClr val="bg1"/>
                </a:solidFill>
              </a:endParaRPr>
            </a:p>
          </p:txBody>
        </p:sp>
      </p:grpSp>
      <p:grpSp>
        <p:nvGrpSpPr>
          <p:cNvPr id="176" name="组合 175"/>
          <p:cNvGrpSpPr/>
          <p:nvPr/>
        </p:nvGrpSpPr>
        <p:grpSpPr>
          <a:xfrm>
            <a:off x="1456238" y="3421618"/>
            <a:ext cx="1574219" cy="338554"/>
            <a:chOff x="861878" y="2431018"/>
            <a:chExt cx="1376497" cy="338554"/>
          </a:xfrm>
        </p:grpSpPr>
        <p:sp>
          <p:nvSpPr>
            <p:cNvPr id="177" name="矩形 176"/>
            <p:cNvSpPr/>
            <p:nvPr/>
          </p:nvSpPr>
          <p:spPr>
            <a:xfrm>
              <a:off x="861879" y="2431018"/>
              <a:ext cx="1376496" cy="338554"/>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8" name="矩形 177"/>
            <p:cNvSpPr/>
            <p:nvPr/>
          </p:nvSpPr>
          <p:spPr>
            <a:xfrm>
              <a:off x="861878" y="2431018"/>
              <a:ext cx="862304" cy="338554"/>
            </a:xfrm>
            <a:prstGeom prst="rect">
              <a:avLst/>
            </a:prstGeom>
          </p:spPr>
          <p:txBody>
            <a:bodyPr wrap="none">
              <a:spAutoFit/>
            </a:bodyPr>
            <a:lstStyle/>
            <a:p>
              <a:r>
                <a:rPr lang="en-US" altLang="zh-CN" sz="1600" b="1" dirty="0">
                  <a:solidFill>
                    <a:schemeClr val="bg1"/>
                  </a:solidFill>
                </a:rPr>
                <a:t>1.</a:t>
              </a:r>
              <a:r>
                <a:rPr lang="zh-CN" altLang="en-US" sz="1600" b="1" dirty="0">
                  <a:solidFill>
                    <a:schemeClr val="bg1"/>
                  </a:solidFill>
                </a:rPr>
                <a:t>标准化</a:t>
              </a:r>
              <a:endParaRPr lang="zh-CN" altLang="en-US" sz="1600" b="1" dirty="0">
                <a:solidFill>
                  <a:schemeClr val="bg1"/>
                </a:solidFill>
              </a:endParaRPr>
            </a:p>
          </p:txBody>
        </p:sp>
      </p:grpSp>
      <p:sp>
        <p:nvSpPr>
          <p:cNvPr id="179" name="下箭头 178"/>
          <p:cNvSpPr/>
          <p:nvPr/>
        </p:nvSpPr>
        <p:spPr>
          <a:xfrm>
            <a:off x="2114723" y="3794639"/>
            <a:ext cx="244460" cy="425599"/>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下箭头 179"/>
          <p:cNvSpPr/>
          <p:nvPr/>
        </p:nvSpPr>
        <p:spPr>
          <a:xfrm>
            <a:off x="2114723" y="4668676"/>
            <a:ext cx="244460" cy="425599"/>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3192780" y="3452395"/>
            <a:ext cx="4572000" cy="276999"/>
          </a:xfrm>
          <a:prstGeom prst="rect">
            <a:avLst/>
          </a:prstGeom>
        </p:spPr>
        <p:txBody>
          <a:bodyPr>
            <a:spAutoFit/>
          </a:bodyPr>
          <a:lstStyle/>
          <a:p>
            <a:r>
              <a:rPr lang="zh-CN" altLang="zh-CN" sz="1200" b="1" dirty="0">
                <a:solidFill>
                  <a:schemeClr val="bg2">
                    <a:lumMod val="25000"/>
                  </a:schemeClr>
                </a:solidFill>
              </a:rPr>
              <a:t>将第</a:t>
            </a:r>
            <a:r>
              <a:rPr lang="en-US" altLang="zh-CN" sz="1200" b="1" dirty="0">
                <a:solidFill>
                  <a:schemeClr val="bg2">
                    <a:lumMod val="25000"/>
                  </a:schemeClr>
                </a:solidFill>
              </a:rPr>
              <a:t>k</a:t>
            </a:r>
            <a:r>
              <a:rPr lang="zh-CN" altLang="zh-CN" sz="1200" b="1" dirty="0">
                <a:solidFill>
                  <a:schemeClr val="bg2">
                    <a:lumMod val="25000"/>
                  </a:schemeClr>
                </a:solidFill>
              </a:rPr>
              <a:t>个属性标准化到区间</a:t>
            </a:r>
            <a:r>
              <a:rPr lang="en-US" altLang="zh-CN" sz="1200" b="1" dirty="0">
                <a:solidFill>
                  <a:schemeClr val="bg2">
                    <a:lumMod val="25000"/>
                  </a:schemeClr>
                </a:solidFill>
              </a:rPr>
              <a:t>[0,1]</a:t>
            </a:r>
            <a:r>
              <a:rPr lang="zh-CN" altLang="zh-CN" sz="1200" b="1" dirty="0">
                <a:solidFill>
                  <a:schemeClr val="bg2">
                    <a:lumMod val="25000"/>
                  </a:schemeClr>
                </a:solidFill>
              </a:rPr>
              <a:t>，计算相似度</a:t>
            </a:r>
            <a:r>
              <a:rPr lang="en-US" altLang="zh-CN" sz="1200" b="1" dirty="0" err="1">
                <a:solidFill>
                  <a:schemeClr val="bg2">
                    <a:lumMod val="25000"/>
                  </a:schemeClr>
                </a:solidFill>
              </a:rPr>
              <a:t>S</a:t>
            </a:r>
            <a:r>
              <a:rPr lang="en-US" altLang="zh-CN" sz="1200" b="1" baseline="-25000" dirty="0" err="1">
                <a:solidFill>
                  <a:schemeClr val="bg2">
                    <a:lumMod val="25000"/>
                  </a:schemeClr>
                </a:solidFill>
              </a:rPr>
              <a:t>k</a:t>
            </a:r>
            <a:r>
              <a:rPr lang="en-US" altLang="zh-CN" sz="1200" b="1" dirty="0">
                <a:solidFill>
                  <a:schemeClr val="bg2">
                    <a:lumMod val="25000"/>
                  </a:schemeClr>
                </a:solidFill>
              </a:rPr>
              <a:t>(X,Y)</a:t>
            </a:r>
            <a:endParaRPr lang="zh-CN" altLang="en-US" sz="1200" b="1" dirty="0">
              <a:solidFill>
                <a:schemeClr val="bg2">
                  <a:lumMod val="25000"/>
                </a:schemeClr>
              </a:solidFill>
            </a:endParaRPr>
          </a:p>
        </p:txBody>
      </p:sp>
      <p:sp>
        <p:nvSpPr>
          <p:cNvPr id="182" name="矩形 181"/>
          <p:cNvSpPr/>
          <p:nvPr/>
        </p:nvSpPr>
        <p:spPr>
          <a:xfrm>
            <a:off x="3192780" y="4160607"/>
            <a:ext cx="4572000" cy="461665"/>
          </a:xfrm>
          <a:prstGeom prst="rect">
            <a:avLst/>
          </a:prstGeom>
        </p:spPr>
        <p:txBody>
          <a:bodyPr>
            <a:spAutoFit/>
          </a:bodyPr>
          <a:lstStyle/>
          <a:p>
            <a:r>
              <a:rPr lang="zh-CN" altLang="zh-CN" sz="1200" b="1" dirty="0">
                <a:solidFill>
                  <a:schemeClr val="bg2">
                    <a:lumMod val="25000"/>
                  </a:schemeClr>
                </a:solidFill>
              </a:rPr>
              <a:t>创建一个指示变量δ</a:t>
            </a:r>
            <a:r>
              <a:rPr lang="en-US" altLang="zh-CN" sz="1200" b="1" baseline="-25000" dirty="0">
                <a:solidFill>
                  <a:schemeClr val="bg2">
                    <a:lumMod val="25000"/>
                  </a:schemeClr>
                </a:solidFill>
              </a:rPr>
              <a:t>k</a:t>
            </a:r>
            <a:r>
              <a:rPr lang="zh-CN" altLang="zh-CN" sz="1200" b="1" dirty="0">
                <a:solidFill>
                  <a:schemeClr val="bg2">
                    <a:lumMod val="25000"/>
                  </a:schemeClr>
                </a:solidFill>
              </a:rPr>
              <a:t>，用来标示两个对象在第</a:t>
            </a:r>
            <a:r>
              <a:rPr lang="en-US" altLang="zh-CN" sz="1200" b="1" dirty="0">
                <a:solidFill>
                  <a:schemeClr val="bg2">
                    <a:lumMod val="25000"/>
                  </a:schemeClr>
                </a:solidFill>
              </a:rPr>
              <a:t>k</a:t>
            </a:r>
            <a:r>
              <a:rPr lang="zh-CN" altLang="zh-CN" sz="1200" b="1" dirty="0">
                <a:solidFill>
                  <a:schemeClr val="bg2">
                    <a:lumMod val="25000"/>
                  </a:schemeClr>
                </a:solidFill>
              </a:rPr>
              <a:t>个属性上是否同时取值为</a:t>
            </a:r>
            <a:r>
              <a:rPr lang="en-US" altLang="zh-CN" sz="1200" b="1" dirty="0">
                <a:solidFill>
                  <a:schemeClr val="bg2">
                    <a:lumMod val="25000"/>
                  </a:schemeClr>
                </a:solidFill>
              </a:rPr>
              <a:t>0</a:t>
            </a:r>
            <a:r>
              <a:rPr lang="zh-CN" altLang="zh-CN" sz="1200" b="1" dirty="0">
                <a:solidFill>
                  <a:schemeClr val="bg2">
                    <a:lumMod val="25000"/>
                  </a:schemeClr>
                </a:solidFill>
              </a:rPr>
              <a:t>，如果同时为</a:t>
            </a:r>
            <a:r>
              <a:rPr lang="en-US" altLang="zh-CN" sz="1200" b="1" dirty="0">
                <a:solidFill>
                  <a:schemeClr val="bg2">
                    <a:lumMod val="25000"/>
                  </a:schemeClr>
                </a:solidFill>
              </a:rPr>
              <a:t>0</a:t>
            </a:r>
            <a:r>
              <a:rPr lang="zh-CN" altLang="zh-CN" sz="1200" b="1" dirty="0">
                <a:solidFill>
                  <a:schemeClr val="bg2">
                    <a:lumMod val="25000"/>
                  </a:schemeClr>
                </a:solidFill>
              </a:rPr>
              <a:t>，δ</a:t>
            </a:r>
            <a:r>
              <a:rPr lang="en-US" altLang="zh-CN" sz="1200" b="1" baseline="-25000" dirty="0">
                <a:solidFill>
                  <a:schemeClr val="bg2">
                    <a:lumMod val="25000"/>
                  </a:schemeClr>
                </a:solidFill>
              </a:rPr>
              <a:t>k</a:t>
            </a:r>
            <a:r>
              <a:rPr lang="en-US" altLang="zh-CN" sz="1200" b="1" dirty="0">
                <a:solidFill>
                  <a:schemeClr val="bg2">
                    <a:lumMod val="25000"/>
                  </a:schemeClr>
                </a:solidFill>
              </a:rPr>
              <a:t>=0</a:t>
            </a:r>
            <a:r>
              <a:rPr lang="zh-CN" altLang="zh-CN" sz="1200" b="1" dirty="0">
                <a:solidFill>
                  <a:schemeClr val="bg2">
                    <a:lumMod val="25000"/>
                  </a:schemeClr>
                </a:solidFill>
              </a:rPr>
              <a:t>，否则δ</a:t>
            </a:r>
            <a:r>
              <a:rPr lang="en-US" altLang="zh-CN" sz="1200" b="1" baseline="-25000" dirty="0">
                <a:solidFill>
                  <a:schemeClr val="bg2">
                    <a:lumMod val="25000"/>
                  </a:schemeClr>
                </a:solidFill>
              </a:rPr>
              <a:t>k </a:t>
            </a:r>
            <a:r>
              <a:rPr lang="en-US" altLang="zh-CN" sz="1200" b="1" dirty="0">
                <a:solidFill>
                  <a:schemeClr val="bg2">
                    <a:lumMod val="25000"/>
                  </a:schemeClr>
                </a:solidFill>
              </a:rPr>
              <a:t>=1</a:t>
            </a:r>
            <a:r>
              <a:rPr lang="zh-CN" altLang="zh-CN" sz="1200" b="1" dirty="0">
                <a:solidFill>
                  <a:schemeClr val="bg2">
                    <a:lumMod val="25000"/>
                  </a:schemeClr>
                </a:solidFill>
              </a:rPr>
              <a:t>。</a:t>
            </a:r>
            <a:endParaRPr lang="zh-CN" altLang="en-US" sz="1200" b="1" dirty="0">
              <a:solidFill>
                <a:schemeClr val="bg2">
                  <a:lumMod val="25000"/>
                </a:schemeClr>
              </a:solidFill>
            </a:endParaRPr>
          </a:p>
        </p:txBody>
      </p:sp>
      <p:graphicFrame>
        <p:nvGraphicFramePr>
          <p:cNvPr id="6" name="对象 5"/>
          <p:cNvGraphicFramePr>
            <a:graphicFrameLocks noChangeAspect="1"/>
          </p:cNvGraphicFramePr>
          <p:nvPr/>
        </p:nvGraphicFramePr>
        <p:xfrm>
          <a:off x="3903501" y="4947413"/>
          <a:ext cx="2298425" cy="698936"/>
        </p:xfrm>
        <a:graphic>
          <a:graphicData uri="http://schemas.openxmlformats.org/presentationml/2006/ole">
            <mc:AlternateContent xmlns:mc="http://schemas.openxmlformats.org/markup-compatibility/2006">
              <mc:Choice xmlns:v="urn:schemas-microsoft-com:vml" Requires="v">
                <p:oleObj spid="_x0000_s28690" name="Equation" r:id="rId3" imgW="1651000" imgH="495300" progId="Equation.DSMT4">
                  <p:embed/>
                </p:oleObj>
              </mc:Choice>
              <mc:Fallback>
                <p:oleObj name="Equation" r:id="rId3" imgW="1651000" imgH="495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3501" y="4947413"/>
                        <a:ext cx="2298425" cy="698936"/>
                      </a:xfrm>
                      <a:prstGeom prst="rect">
                        <a:avLst/>
                      </a:prstGeom>
                      <a:noFill/>
                    </p:spPr>
                  </p:pic>
                </p:oleObj>
              </mc:Fallback>
            </mc:AlternateContent>
          </a:graphicData>
        </a:graphic>
      </p:graphicFrame>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2454518" cy="369332"/>
          </a:xfrm>
          <a:prstGeom prst="rect">
            <a:avLst/>
          </a:prstGeom>
        </p:spPr>
        <p:txBody>
          <a:bodyPr wrap="none">
            <a:spAutoFit/>
          </a:bodyPr>
          <a:lstStyle/>
          <a:p>
            <a:r>
              <a:rPr lang="en-US" altLang="zh-CN" dirty="0"/>
              <a:t>2.3.4  </a:t>
            </a:r>
            <a:r>
              <a:rPr lang="zh-CN" altLang="zh-CN" dirty="0"/>
              <a:t>文本相似性度量</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394886" cy="323165"/>
          </a:xfrm>
          <a:prstGeom prst="rect">
            <a:avLst/>
          </a:prstGeom>
          <a:noFill/>
        </p:spPr>
        <p:txBody>
          <a:bodyPr wrap="none" lIns="0" tIns="0" rIns="0" bIns="0" rtlCol="0">
            <a:spAutoFit/>
          </a:bodyPr>
          <a:lstStyle/>
          <a:p>
            <a:r>
              <a:rPr lang="en-US" altLang="zh-CN" sz="2100" b="1" spc="225" dirty="0">
                <a:solidFill>
                  <a:prstClr val="white"/>
                </a:solidFill>
              </a:rPr>
              <a:t>2.3 </a:t>
            </a:r>
            <a:r>
              <a:rPr lang="zh-CN" altLang="zh-CN" sz="2100" b="1" spc="225" dirty="0">
                <a:solidFill>
                  <a:prstClr val="white"/>
                </a:solidFill>
              </a:rPr>
              <a:t>数据</a:t>
            </a:r>
            <a:r>
              <a:rPr lang="zh-CN" altLang="en-US" sz="2100" b="1" spc="225" dirty="0">
                <a:solidFill>
                  <a:prstClr val="white"/>
                </a:solidFill>
              </a:rPr>
              <a:t>的相似性</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4" name="矩形 3"/>
          <p:cNvSpPr/>
          <p:nvPr/>
        </p:nvSpPr>
        <p:spPr>
          <a:xfrm>
            <a:off x="508958" y="1385054"/>
            <a:ext cx="2858475" cy="369332"/>
          </a:xfrm>
          <a:prstGeom prst="rect">
            <a:avLst/>
          </a:prstGeom>
        </p:spPr>
        <p:txBody>
          <a:bodyPr wrap="none">
            <a:spAutoFit/>
          </a:bodyPr>
          <a:lstStyle/>
          <a:p>
            <a:r>
              <a:rPr lang="en-US" altLang="zh-CN" dirty="0"/>
              <a:t>1</a:t>
            </a:r>
            <a:r>
              <a:rPr lang="zh-CN" altLang="en-US" dirty="0"/>
              <a:t>．</a:t>
            </a:r>
            <a:r>
              <a:rPr lang="zh-CN" altLang="zh-CN" dirty="0"/>
              <a:t>组合异种属性的相似度</a:t>
            </a:r>
            <a:endParaRPr lang="zh-CN" altLang="en-US" dirty="0"/>
          </a:p>
        </p:txBody>
      </p:sp>
      <p:sp>
        <p:nvSpPr>
          <p:cNvPr id="2" name="矩形 1"/>
          <p:cNvSpPr/>
          <p:nvPr/>
        </p:nvSpPr>
        <p:spPr>
          <a:xfrm>
            <a:off x="584481" y="1897856"/>
            <a:ext cx="7652580" cy="1384995"/>
          </a:xfrm>
          <a:prstGeom prst="rect">
            <a:avLst/>
          </a:prstGeom>
        </p:spPr>
        <p:txBody>
          <a:bodyPr wrap="square">
            <a:spAutoFit/>
          </a:bodyPr>
          <a:lstStyle/>
          <a:p>
            <a:r>
              <a:rPr lang="zh-CN" altLang="zh-CN" sz="1400" dirty="0"/>
              <a:t>文档是由大量词语构成的，如果把特定词语出现的频率看作一个单独属性，那么文档可以由数千个词频属性构成的向量表示。文档相似度需要关注两个文档同时出现的词语，以及这些词语出现的次数，忽略零匹配的数值数据度量。</a:t>
            </a:r>
            <a:endParaRPr lang="en-US" altLang="zh-CN" sz="1400" dirty="0"/>
          </a:p>
          <a:p>
            <a:endParaRPr lang="en-US" altLang="zh-CN" sz="1400" dirty="0"/>
          </a:p>
          <a:p>
            <a:r>
              <a:rPr lang="zh-CN" altLang="zh-CN" sz="1400" dirty="0"/>
              <a:t>余弦相似度，又称为余弦相似性，适合用来计算文档间的相似度。其原理是把两个文本文档以词频向量表示，通过计算两个向量的夹角余弦值来评估他们的相似度。</a:t>
            </a:r>
            <a:endParaRPr lang="zh-CN" altLang="zh-CN" sz="1400" dirty="0"/>
          </a:p>
        </p:txBody>
      </p:sp>
      <p:sp>
        <p:nvSpPr>
          <p:cNvPr id="3" name="Rectangle 2"/>
          <p:cNvSpPr>
            <a:spLocks noChangeArrowheads="1"/>
          </p:cNvSpPr>
          <p:nvPr/>
        </p:nvSpPr>
        <p:spPr bwMode="auto">
          <a:xfrm>
            <a:off x="2162174" y="3554767"/>
            <a:ext cx="161422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2162175" y="3554768"/>
          <a:ext cx="4069194" cy="941632"/>
        </p:xfrm>
        <a:graphic>
          <a:graphicData uri="http://schemas.openxmlformats.org/presentationml/2006/ole">
            <mc:AlternateContent xmlns:mc="http://schemas.openxmlformats.org/markup-compatibility/2006">
              <mc:Choice xmlns:v="urn:schemas-microsoft-com:vml" Requires="v">
                <p:oleObj spid="_x0000_s21537" name="Equation" r:id="rId3" imgW="2311400" imgH="533400" progId="Equation.DSMT4">
                  <p:embed/>
                </p:oleObj>
              </mc:Choice>
              <mc:Fallback>
                <p:oleObj name="Equation" r:id="rId3" imgW="2311400" imgH="533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2175" y="3554768"/>
                        <a:ext cx="4069194" cy="941632"/>
                      </a:xfrm>
                      <a:prstGeom prst="rect">
                        <a:avLst/>
                      </a:prstGeom>
                      <a:noFill/>
                    </p:spPr>
                  </p:pic>
                </p:oleObj>
              </mc:Fallback>
            </mc:AlternateContent>
          </a:graphicData>
        </a:graphic>
      </p:graphicFrame>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2454518" cy="369332"/>
          </a:xfrm>
          <a:prstGeom prst="rect">
            <a:avLst/>
          </a:prstGeom>
        </p:spPr>
        <p:txBody>
          <a:bodyPr wrap="none">
            <a:spAutoFit/>
          </a:bodyPr>
          <a:lstStyle/>
          <a:p>
            <a:r>
              <a:rPr lang="en-US" altLang="zh-CN" dirty="0"/>
              <a:t>2.3.4  </a:t>
            </a:r>
            <a:r>
              <a:rPr lang="zh-CN" altLang="zh-CN" dirty="0"/>
              <a:t>文本相似性度量</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394886" cy="323165"/>
          </a:xfrm>
          <a:prstGeom prst="rect">
            <a:avLst/>
          </a:prstGeom>
          <a:noFill/>
        </p:spPr>
        <p:txBody>
          <a:bodyPr wrap="none" lIns="0" tIns="0" rIns="0" bIns="0" rtlCol="0">
            <a:spAutoFit/>
          </a:bodyPr>
          <a:lstStyle/>
          <a:p>
            <a:r>
              <a:rPr lang="en-US" altLang="zh-CN" sz="2100" b="1" spc="225" dirty="0">
                <a:solidFill>
                  <a:prstClr val="white"/>
                </a:solidFill>
              </a:rPr>
              <a:t>2.3 </a:t>
            </a:r>
            <a:r>
              <a:rPr lang="zh-CN" altLang="zh-CN" sz="2100" b="1" spc="225" dirty="0">
                <a:solidFill>
                  <a:prstClr val="white"/>
                </a:solidFill>
              </a:rPr>
              <a:t>数据</a:t>
            </a:r>
            <a:r>
              <a:rPr lang="zh-CN" altLang="en-US" sz="2100" b="1" spc="225" dirty="0">
                <a:solidFill>
                  <a:prstClr val="white"/>
                </a:solidFill>
              </a:rPr>
              <a:t>的相似性</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2" name="矩形 1"/>
          <p:cNvSpPr/>
          <p:nvPr/>
        </p:nvSpPr>
        <p:spPr>
          <a:xfrm>
            <a:off x="584481" y="1445790"/>
            <a:ext cx="7652580" cy="1169551"/>
          </a:xfrm>
          <a:prstGeom prst="rect">
            <a:avLst/>
          </a:prstGeom>
        </p:spPr>
        <p:txBody>
          <a:bodyPr wrap="square">
            <a:spAutoFit/>
          </a:bodyPr>
          <a:lstStyle/>
          <a:p>
            <a:r>
              <a:rPr lang="zh-CN" altLang="zh-CN" sz="1400" b="1" dirty="0">
                <a:latin typeface="+mn-ea"/>
              </a:rPr>
              <a:t> </a:t>
            </a:r>
            <a:r>
              <a:rPr lang="zh-CN" altLang="zh-CN" sz="1400" dirty="0">
                <a:latin typeface="+mn-ea"/>
                <a:cs typeface="Times New Roman" panose="02020603050405020304" pitchFamily="18" charset="0"/>
              </a:rPr>
              <a:t>假设有两个文档，新闻</a:t>
            </a:r>
            <a:r>
              <a:rPr lang="en-US" altLang="zh-CN" sz="1400" i="1" dirty="0">
                <a:latin typeface="+mn-ea"/>
                <a:cs typeface="Times New Roman" panose="02020603050405020304" pitchFamily="18" charset="0"/>
              </a:rPr>
              <a:t>a</a:t>
            </a:r>
            <a:r>
              <a:rPr lang="zh-CN" altLang="zh-CN" sz="1400" dirty="0">
                <a:latin typeface="+mn-ea"/>
                <a:cs typeface="Times New Roman" panose="02020603050405020304" pitchFamily="18" charset="0"/>
              </a:rPr>
              <a:t>和新闻</a:t>
            </a:r>
            <a:r>
              <a:rPr lang="en-US" altLang="zh-CN" sz="1400" i="1" dirty="0">
                <a:latin typeface="+mn-ea"/>
                <a:cs typeface="Times New Roman" panose="02020603050405020304" pitchFamily="18" charset="0"/>
              </a:rPr>
              <a:t>b</a:t>
            </a:r>
            <a:r>
              <a:rPr lang="zh-CN" altLang="zh-CN" sz="1400" dirty="0">
                <a:latin typeface="+mn-ea"/>
                <a:cs typeface="Times New Roman" panose="02020603050405020304" pitchFamily="18" charset="0"/>
              </a:rPr>
              <a:t>，将它们的内容经过分词、词频统计处理后得到如下两个向量：</a:t>
            </a:r>
            <a:endParaRPr lang="zh-CN" altLang="zh-CN" sz="1400" dirty="0">
              <a:latin typeface="+mn-ea"/>
              <a:cs typeface="Times New Roman" panose="02020603050405020304" pitchFamily="18" charset="0"/>
            </a:endParaRPr>
          </a:p>
          <a:p>
            <a:r>
              <a:rPr lang="zh-CN" altLang="zh-CN" sz="1400" dirty="0">
                <a:latin typeface="+mn-ea"/>
                <a:cs typeface="Times New Roman" panose="02020603050405020304" pitchFamily="18" charset="0"/>
              </a:rPr>
              <a:t>文档</a:t>
            </a:r>
            <a:r>
              <a:rPr lang="en-US" altLang="zh-CN" sz="1400" i="1" dirty="0">
                <a:latin typeface="+mn-ea"/>
                <a:cs typeface="Times New Roman" panose="02020603050405020304" pitchFamily="18" charset="0"/>
              </a:rPr>
              <a:t>a</a:t>
            </a:r>
            <a:r>
              <a:rPr lang="en-US" altLang="zh-CN" sz="1400" dirty="0">
                <a:latin typeface="+mn-ea"/>
                <a:cs typeface="Times New Roman" panose="02020603050405020304" pitchFamily="18" charset="0"/>
              </a:rPr>
              <a:t>:(1,1,2,1,1,1,0,0,0)</a:t>
            </a:r>
            <a:r>
              <a:rPr lang="zh-CN" altLang="zh-CN" sz="1400" dirty="0">
                <a:latin typeface="+mn-ea"/>
                <a:cs typeface="Times New Roman" panose="02020603050405020304" pitchFamily="18" charset="0"/>
              </a:rPr>
              <a:t>文档</a:t>
            </a:r>
            <a:r>
              <a:rPr lang="en-US" altLang="zh-CN" sz="1400" i="1" dirty="0">
                <a:latin typeface="+mn-ea"/>
                <a:cs typeface="Times New Roman" panose="02020603050405020304" pitchFamily="18" charset="0"/>
              </a:rPr>
              <a:t>b</a:t>
            </a:r>
            <a:r>
              <a:rPr lang="en-US" altLang="zh-CN" sz="1400" dirty="0">
                <a:latin typeface="+mn-ea"/>
                <a:cs typeface="Times New Roman" panose="02020603050405020304" pitchFamily="18" charset="0"/>
              </a:rPr>
              <a:t>:(1,1,1,0,1,3,1,6,1)</a:t>
            </a:r>
            <a:r>
              <a:rPr lang="zh-CN" altLang="en-US" sz="1400" dirty="0">
                <a:latin typeface="+mn-ea"/>
                <a:cs typeface="Times New Roman" panose="02020603050405020304" pitchFamily="18" charset="0"/>
              </a:rPr>
              <a:t>。</a:t>
            </a:r>
            <a:r>
              <a:rPr lang="zh-CN" altLang="zh-CN" sz="1400" dirty="0">
                <a:latin typeface="+mn-ea"/>
                <a:cs typeface="Times New Roman" panose="02020603050405020304" pitchFamily="18" charset="0"/>
              </a:rPr>
              <a:t>使用余弦相似度来计算两个文档的相似度过程如下：</a:t>
            </a:r>
            <a:endParaRPr lang="zh-CN" altLang="zh-CN" sz="1400" dirty="0">
              <a:latin typeface="+mn-ea"/>
              <a:cs typeface="Times New Roman" panose="02020603050405020304" pitchFamily="18" charset="0"/>
            </a:endParaRPr>
          </a:p>
          <a:p>
            <a:endParaRPr lang="en-US" altLang="zh-CN" sz="1400" dirty="0">
              <a:latin typeface="+mn-ea"/>
              <a:cs typeface="Times New Roman" panose="02020603050405020304" pitchFamily="18" charset="0"/>
            </a:endParaRPr>
          </a:p>
          <a:p>
            <a:r>
              <a:rPr lang="zh-CN" altLang="zh-CN" sz="1400" dirty="0">
                <a:latin typeface="+mn-ea"/>
                <a:cs typeface="Times New Roman" panose="02020603050405020304" pitchFamily="18" charset="0"/>
              </a:rPr>
              <a:t>新闻</a:t>
            </a:r>
            <a:r>
              <a:rPr lang="en-US" altLang="zh-CN" sz="1400" i="1" dirty="0">
                <a:latin typeface="+mn-ea"/>
                <a:cs typeface="Times New Roman" panose="02020603050405020304" pitchFamily="18" charset="0"/>
              </a:rPr>
              <a:t>a</a:t>
            </a:r>
            <a:r>
              <a:rPr lang="zh-CN" altLang="zh-CN" sz="1400" dirty="0">
                <a:latin typeface="+mn-ea"/>
                <a:cs typeface="Times New Roman" panose="02020603050405020304" pitchFamily="18" charset="0"/>
              </a:rPr>
              <a:t>和新闻</a:t>
            </a:r>
            <a:r>
              <a:rPr lang="en-US" altLang="zh-CN" sz="1400" i="1" dirty="0">
                <a:latin typeface="+mn-ea"/>
                <a:cs typeface="Times New Roman" panose="02020603050405020304" pitchFamily="18" charset="0"/>
              </a:rPr>
              <a:t>b</a:t>
            </a:r>
            <a:r>
              <a:rPr lang="zh-CN" altLang="zh-CN" sz="1400" dirty="0">
                <a:latin typeface="+mn-ea"/>
                <a:cs typeface="Times New Roman" panose="02020603050405020304" pitchFamily="18" charset="0"/>
              </a:rPr>
              <a:t>对应的向量分别是</a:t>
            </a:r>
            <a:r>
              <a:rPr lang="en-US" altLang="zh-CN" sz="1400" dirty="0">
                <a:latin typeface="+mn-ea"/>
                <a:cs typeface="Times New Roman" panose="02020603050405020304" pitchFamily="18" charset="0"/>
              </a:rPr>
              <a:t>                       </a:t>
            </a:r>
            <a:r>
              <a:rPr lang="zh-CN" altLang="en-US" sz="1400" dirty="0">
                <a:latin typeface="+mn-ea"/>
                <a:cs typeface="Times New Roman" panose="02020603050405020304" pitchFamily="18" charset="0"/>
              </a:rPr>
              <a:t>和</a:t>
            </a:r>
            <a:endParaRPr lang="zh-CN" altLang="zh-CN" sz="1400" dirty="0">
              <a:latin typeface="+mn-ea"/>
              <a:cs typeface="Times New Roman" panose="02020603050405020304" pitchFamily="18" charset="0"/>
            </a:endParaRPr>
          </a:p>
        </p:txBody>
      </p:sp>
      <p:sp>
        <p:nvSpPr>
          <p:cNvPr id="3" name="Rectangle 2"/>
          <p:cNvSpPr>
            <a:spLocks noChangeArrowheads="1"/>
          </p:cNvSpPr>
          <p:nvPr/>
        </p:nvSpPr>
        <p:spPr bwMode="auto">
          <a:xfrm>
            <a:off x="2162174" y="3554767"/>
            <a:ext cx="161422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9"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0" name="对象 19"/>
          <p:cNvGraphicFramePr>
            <a:graphicFrameLocks noChangeAspect="1"/>
          </p:cNvGraphicFramePr>
          <p:nvPr/>
        </p:nvGraphicFramePr>
        <p:xfrm>
          <a:off x="3180351" y="2288508"/>
          <a:ext cx="1176338" cy="328869"/>
        </p:xfrm>
        <a:graphic>
          <a:graphicData uri="http://schemas.openxmlformats.org/presentationml/2006/ole">
            <mc:AlternateContent xmlns:mc="http://schemas.openxmlformats.org/markup-compatibility/2006">
              <mc:Choice xmlns:v="urn:schemas-microsoft-com:vml" Requires="v">
                <p:oleObj spid="_x0000_s22717" name="Equation" r:id="rId3" imgW="862965" imgH="203200" progId="Equation.DSMT4">
                  <p:embed/>
                </p:oleObj>
              </mc:Choice>
              <mc:Fallback>
                <p:oleObj name="Equation" r:id="rId3" imgW="862965" imgH="2032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0351" y="2288508"/>
                        <a:ext cx="1176338" cy="328869"/>
                      </a:xfrm>
                      <a:prstGeom prst="rect">
                        <a:avLst/>
                      </a:prstGeom>
                      <a:noFill/>
                    </p:spPr>
                  </p:pic>
                </p:oleObj>
              </mc:Fallback>
            </mc:AlternateContent>
          </a:graphicData>
        </a:graphic>
      </p:graphicFrame>
      <p:sp>
        <p:nvSpPr>
          <p:cNvPr id="21" name="Rectangle 17"/>
          <p:cNvSpPr>
            <a:spLocks noChangeArrowheads="1"/>
          </p:cNvSpPr>
          <p:nvPr/>
        </p:nvSpPr>
        <p:spPr bwMode="auto">
          <a:xfrm>
            <a:off x="5152263" y="2937781"/>
            <a:ext cx="93672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22" name="对象 21"/>
          <p:cNvGraphicFramePr>
            <a:graphicFrameLocks noChangeAspect="1"/>
          </p:cNvGraphicFramePr>
          <p:nvPr/>
        </p:nvGraphicFramePr>
        <p:xfrm>
          <a:off x="4625181" y="2288508"/>
          <a:ext cx="1191783" cy="329642"/>
        </p:xfrm>
        <a:graphic>
          <a:graphicData uri="http://schemas.openxmlformats.org/presentationml/2006/ole">
            <mc:AlternateContent xmlns:mc="http://schemas.openxmlformats.org/markup-compatibility/2006">
              <mc:Choice xmlns:v="urn:schemas-microsoft-com:vml" Requires="v">
                <p:oleObj spid="_x0000_s22718" name="Equation" r:id="rId5" imgW="901065" imgH="203200" progId="Equation.DSMT4">
                  <p:embed/>
                </p:oleObj>
              </mc:Choice>
              <mc:Fallback>
                <p:oleObj name="Equation" r:id="rId5" imgW="901065" imgH="2032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5181" y="2288508"/>
                        <a:ext cx="1191783" cy="329642"/>
                      </a:xfrm>
                      <a:prstGeom prst="rect">
                        <a:avLst/>
                      </a:prstGeom>
                      <a:noFill/>
                    </p:spPr>
                  </p:pic>
                </p:oleObj>
              </mc:Fallback>
            </mc:AlternateContent>
          </a:graphicData>
        </a:graphic>
      </p:graphicFrame>
      <p:sp>
        <p:nvSpPr>
          <p:cNvPr id="23" name="矩形 22"/>
          <p:cNvSpPr/>
          <p:nvPr/>
        </p:nvSpPr>
        <p:spPr>
          <a:xfrm>
            <a:off x="259814" y="2709286"/>
            <a:ext cx="2749471" cy="297517"/>
          </a:xfrm>
          <a:prstGeom prst="rect">
            <a:avLst/>
          </a:prstGeom>
        </p:spPr>
        <p:txBody>
          <a:bodyPr wrap="none">
            <a:spAutoFit/>
          </a:bodyPr>
          <a:lstStyle/>
          <a:p>
            <a:pPr indent="266700">
              <a:lnSpc>
                <a:spcPts val="1555"/>
              </a:lnSpc>
              <a:tabLst>
                <a:tab pos="2628265" algn="ctr"/>
                <a:tab pos="5292725" algn="r"/>
              </a:tabLst>
            </a:pPr>
            <a:r>
              <a:rPr lang="zh-CN" altLang="zh-CN" sz="1400" kern="500" dirty="0">
                <a:latin typeface="+mn-ea"/>
              </a:rPr>
              <a:t>（</a:t>
            </a:r>
            <a:r>
              <a:rPr lang="en-US" altLang="zh-CN" sz="1400" kern="500" dirty="0">
                <a:latin typeface="+mn-ea"/>
              </a:rPr>
              <a:t>1</a:t>
            </a:r>
            <a:r>
              <a:rPr lang="zh-CN" altLang="zh-CN" sz="1400" kern="500" dirty="0">
                <a:latin typeface="+mn-ea"/>
              </a:rPr>
              <a:t>）计算向量</a:t>
            </a:r>
            <a:r>
              <a:rPr lang="en-US" altLang="zh-CN" sz="1400" i="1" kern="500" dirty="0">
                <a:latin typeface="+mn-ea"/>
              </a:rPr>
              <a:t>a</a:t>
            </a:r>
            <a:r>
              <a:rPr lang="zh-CN" altLang="zh-CN" sz="1400" kern="500" dirty="0">
                <a:latin typeface="+mn-ea"/>
              </a:rPr>
              <a:t>、</a:t>
            </a:r>
            <a:r>
              <a:rPr lang="en-US" altLang="zh-CN" sz="1400" i="1" kern="500" dirty="0">
                <a:latin typeface="+mn-ea"/>
              </a:rPr>
              <a:t>b</a:t>
            </a:r>
            <a:r>
              <a:rPr lang="zh-CN" altLang="zh-CN" sz="1400" kern="500" dirty="0">
                <a:latin typeface="+mn-ea"/>
              </a:rPr>
              <a:t>的点积：</a:t>
            </a:r>
            <a:endParaRPr lang="zh-CN" altLang="zh-CN" sz="1400" kern="500" dirty="0">
              <a:latin typeface="+mn-ea"/>
            </a:endParaRPr>
          </a:p>
        </p:txBody>
      </p:sp>
      <p:sp>
        <p:nvSpPr>
          <p:cNvPr id="24" name="Rectangle 19"/>
          <p:cNvSpPr>
            <a:spLocks noChangeArrowheads="1"/>
          </p:cNvSpPr>
          <p:nvPr/>
        </p:nvSpPr>
        <p:spPr bwMode="auto">
          <a:xfrm>
            <a:off x="1962363" y="3678593"/>
            <a:ext cx="93300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26" name="对象 25"/>
          <p:cNvGraphicFramePr>
            <a:graphicFrameLocks noChangeAspect="1"/>
          </p:cNvGraphicFramePr>
          <p:nvPr/>
        </p:nvGraphicFramePr>
        <p:xfrm>
          <a:off x="1701918" y="3111184"/>
          <a:ext cx="5309541" cy="258302"/>
        </p:xfrm>
        <a:graphic>
          <a:graphicData uri="http://schemas.openxmlformats.org/presentationml/2006/ole">
            <mc:AlternateContent xmlns:mc="http://schemas.openxmlformats.org/markup-compatibility/2006">
              <mc:Choice xmlns:v="urn:schemas-microsoft-com:vml" Requires="v">
                <p:oleObj spid="_x0000_s22719" name="Equation" r:id="rId7" imgW="3517900" imgH="165100" progId="Equation.DSMT4">
                  <p:embed/>
                </p:oleObj>
              </mc:Choice>
              <mc:Fallback>
                <p:oleObj name="Equation" r:id="rId7" imgW="3517900" imgH="16510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1918" y="3111184"/>
                        <a:ext cx="5309541" cy="258302"/>
                      </a:xfrm>
                      <a:prstGeom prst="rect">
                        <a:avLst/>
                      </a:prstGeom>
                      <a:noFill/>
                    </p:spPr>
                  </p:pic>
                </p:oleObj>
              </mc:Fallback>
            </mc:AlternateContent>
          </a:graphicData>
        </a:graphic>
      </p:graphicFrame>
      <p:sp>
        <p:nvSpPr>
          <p:cNvPr id="27" name="矩形 26"/>
          <p:cNvSpPr/>
          <p:nvPr/>
        </p:nvSpPr>
        <p:spPr>
          <a:xfrm>
            <a:off x="225183" y="3519511"/>
            <a:ext cx="5828374" cy="297517"/>
          </a:xfrm>
          <a:prstGeom prst="rect">
            <a:avLst/>
          </a:prstGeom>
        </p:spPr>
        <p:txBody>
          <a:bodyPr wrap="square">
            <a:spAutoFit/>
          </a:bodyPr>
          <a:lstStyle/>
          <a:p>
            <a:pPr indent="266700">
              <a:lnSpc>
                <a:spcPts val="1555"/>
              </a:lnSpc>
              <a:tabLst>
                <a:tab pos="2628265" algn="ctr"/>
                <a:tab pos="5292725" algn="r"/>
              </a:tabLst>
            </a:pPr>
            <a:r>
              <a:rPr lang="zh-CN" altLang="zh-CN" sz="1400" kern="500" dirty="0">
                <a:latin typeface="+mn-ea"/>
              </a:rPr>
              <a:t>（</a:t>
            </a:r>
            <a:r>
              <a:rPr lang="en-US" altLang="zh-CN" sz="1400" kern="500" dirty="0">
                <a:latin typeface="+mn-ea"/>
              </a:rPr>
              <a:t>2</a:t>
            </a:r>
            <a:r>
              <a:rPr lang="zh-CN" altLang="zh-CN" sz="1400" kern="500" dirty="0">
                <a:latin typeface="+mn-ea"/>
              </a:rPr>
              <a:t>）计算向量</a:t>
            </a:r>
            <a:r>
              <a:rPr lang="en-US" altLang="zh-CN" sz="1400" i="1" kern="500" dirty="0">
                <a:latin typeface="+mn-ea"/>
              </a:rPr>
              <a:t>a</a:t>
            </a:r>
            <a:r>
              <a:rPr lang="zh-CN" altLang="zh-CN" sz="1400" kern="500" dirty="0">
                <a:latin typeface="+mn-ea"/>
              </a:rPr>
              <a:t>、</a:t>
            </a:r>
            <a:r>
              <a:rPr lang="en-US" altLang="zh-CN" sz="1400" i="1" kern="500" dirty="0">
                <a:latin typeface="+mn-ea"/>
              </a:rPr>
              <a:t>b</a:t>
            </a:r>
            <a:r>
              <a:rPr lang="zh-CN" altLang="zh-CN" sz="1400" kern="500" dirty="0">
                <a:latin typeface="+mn-ea"/>
              </a:rPr>
              <a:t>的欧几里得范数，即</a:t>
            </a:r>
            <a:r>
              <a:rPr lang="en-US" altLang="zh-CN" sz="1400" kern="500" dirty="0">
                <a:latin typeface="+mn-ea"/>
              </a:rPr>
              <a:t>||</a:t>
            </a:r>
            <a:r>
              <a:rPr lang="en-US" altLang="zh-CN" sz="1400" i="1" kern="500" dirty="0">
                <a:latin typeface="+mn-ea"/>
              </a:rPr>
              <a:t>a</a:t>
            </a:r>
            <a:r>
              <a:rPr lang="en-US" altLang="zh-CN" sz="1400" kern="500" dirty="0">
                <a:latin typeface="+mn-ea"/>
              </a:rPr>
              <a:t>||</a:t>
            </a:r>
            <a:r>
              <a:rPr lang="zh-CN" altLang="zh-CN" sz="1400" kern="500" dirty="0">
                <a:latin typeface="+mn-ea"/>
              </a:rPr>
              <a:t>、</a:t>
            </a:r>
            <a:r>
              <a:rPr lang="en-US" altLang="zh-CN" sz="1400" kern="500" dirty="0">
                <a:latin typeface="+mn-ea"/>
              </a:rPr>
              <a:t>||</a:t>
            </a:r>
            <a:r>
              <a:rPr lang="en-US" altLang="zh-CN" sz="1400" i="1" kern="500" dirty="0">
                <a:latin typeface="+mn-ea"/>
              </a:rPr>
              <a:t>b</a:t>
            </a:r>
            <a:r>
              <a:rPr lang="en-US" altLang="zh-CN" sz="1400" kern="500" dirty="0">
                <a:latin typeface="+mn-ea"/>
              </a:rPr>
              <a:t>||</a:t>
            </a:r>
            <a:r>
              <a:rPr lang="zh-CN" altLang="zh-CN" sz="1400" kern="500" dirty="0">
                <a:latin typeface="+mn-ea"/>
              </a:rPr>
              <a:t>：</a:t>
            </a:r>
            <a:endParaRPr lang="zh-CN" altLang="zh-CN" sz="1400" kern="500" dirty="0">
              <a:latin typeface="+mn-ea"/>
            </a:endParaRPr>
          </a:p>
        </p:txBody>
      </p:sp>
      <p:sp>
        <p:nvSpPr>
          <p:cNvPr id="28" name="Rectangle 21"/>
          <p:cNvSpPr>
            <a:spLocks noChangeArrowheads="1"/>
          </p:cNvSpPr>
          <p:nvPr/>
        </p:nvSpPr>
        <p:spPr bwMode="auto">
          <a:xfrm>
            <a:off x="210952" y="44673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9" name="对象 28"/>
          <p:cNvGraphicFramePr>
            <a:graphicFrameLocks noChangeAspect="1"/>
          </p:cNvGraphicFramePr>
          <p:nvPr/>
        </p:nvGraphicFramePr>
        <p:xfrm>
          <a:off x="4418537" y="4005656"/>
          <a:ext cx="3270040" cy="327004"/>
        </p:xfrm>
        <a:graphic>
          <a:graphicData uri="http://schemas.openxmlformats.org/presentationml/2006/ole">
            <mc:AlternateContent xmlns:mc="http://schemas.openxmlformats.org/markup-compatibility/2006">
              <mc:Choice xmlns:v="urn:schemas-microsoft-com:vml" Requires="v">
                <p:oleObj spid="_x0000_s22720" name="Equation" r:id="rId9" imgW="2667000" imgH="266700" progId="Equation.DSMT4">
                  <p:embed/>
                </p:oleObj>
              </mc:Choice>
              <mc:Fallback>
                <p:oleObj name="Equation" r:id="rId9" imgW="2667000" imgH="26670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8537" y="4005656"/>
                        <a:ext cx="3270040" cy="327004"/>
                      </a:xfrm>
                      <a:prstGeom prst="rect">
                        <a:avLst/>
                      </a:prstGeom>
                      <a:noFill/>
                    </p:spPr>
                  </p:pic>
                </p:oleObj>
              </mc:Fallback>
            </mc:AlternateContent>
          </a:graphicData>
        </a:graphic>
      </p:graphicFrame>
      <p:sp>
        <p:nvSpPr>
          <p:cNvPr id="30" name="Rectangle 23"/>
          <p:cNvSpPr>
            <a:spLocks noChangeArrowheads="1"/>
          </p:cNvSpPr>
          <p:nvPr/>
        </p:nvSpPr>
        <p:spPr bwMode="auto">
          <a:xfrm>
            <a:off x="210952" y="2343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1" name="对象 30"/>
          <p:cNvGraphicFramePr>
            <a:graphicFrameLocks noChangeAspect="1"/>
          </p:cNvGraphicFramePr>
          <p:nvPr/>
        </p:nvGraphicFramePr>
        <p:xfrm>
          <a:off x="708785" y="4038220"/>
          <a:ext cx="3647904" cy="346242"/>
        </p:xfrm>
        <a:graphic>
          <a:graphicData uri="http://schemas.openxmlformats.org/presentationml/2006/ole">
            <mc:AlternateContent xmlns:mc="http://schemas.openxmlformats.org/markup-compatibility/2006">
              <mc:Choice xmlns:v="urn:schemas-microsoft-com:vml" Requires="v">
                <p:oleObj spid="_x0000_s22721" name="Equation" r:id="rId11" imgW="2806700" imgH="266700" progId="Equation.DSMT4">
                  <p:embed/>
                </p:oleObj>
              </mc:Choice>
              <mc:Fallback>
                <p:oleObj name="Equation" r:id="rId11" imgW="2806700" imgH="266700"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8785" y="4038220"/>
                        <a:ext cx="3647904" cy="346242"/>
                      </a:xfrm>
                      <a:prstGeom prst="rect">
                        <a:avLst/>
                      </a:prstGeom>
                      <a:noFill/>
                    </p:spPr>
                  </p:pic>
                </p:oleObj>
              </mc:Fallback>
            </mc:AlternateContent>
          </a:graphicData>
        </a:graphic>
      </p:graphicFrame>
      <p:sp>
        <p:nvSpPr>
          <p:cNvPr id="32" name="矩形 31"/>
          <p:cNvSpPr/>
          <p:nvPr/>
        </p:nvSpPr>
        <p:spPr>
          <a:xfrm>
            <a:off x="263043" y="4498659"/>
            <a:ext cx="2047355" cy="297517"/>
          </a:xfrm>
          <a:prstGeom prst="rect">
            <a:avLst/>
          </a:prstGeom>
        </p:spPr>
        <p:txBody>
          <a:bodyPr wrap="none">
            <a:spAutoFit/>
          </a:bodyPr>
          <a:lstStyle/>
          <a:p>
            <a:pPr indent="266700">
              <a:lnSpc>
                <a:spcPts val="1555"/>
              </a:lnSpc>
              <a:tabLst>
                <a:tab pos="2628265" algn="ctr"/>
                <a:tab pos="5292725" algn="r"/>
              </a:tabLst>
            </a:pPr>
            <a:r>
              <a:rPr lang="zh-CN" altLang="zh-CN" sz="1400" kern="500" dirty="0">
                <a:latin typeface="+mn-ea"/>
              </a:rPr>
              <a:t>（</a:t>
            </a:r>
            <a:r>
              <a:rPr lang="en-US" altLang="zh-CN" sz="1400" kern="500" dirty="0">
                <a:latin typeface="+mn-ea"/>
              </a:rPr>
              <a:t>3</a:t>
            </a:r>
            <a:r>
              <a:rPr lang="zh-CN" altLang="zh-CN" sz="1400" kern="500" dirty="0">
                <a:latin typeface="+mn-ea"/>
              </a:rPr>
              <a:t>）计算相似度：</a:t>
            </a:r>
            <a:endParaRPr lang="zh-CN" altLang="zh-CN" sz="1400" kern="500" dirty="0">
              <a:latin typeface="+mn-ea"/>
            </a:endParaRPr>
          </a:p>
        </p:txBody>
      </p:sp>
      <p:sp>
        <p:nvSpPr>
          <p:cNvPr id="33" name="Rectangle 30"/>
          <p:cNvSpPr>
            <a:spLocks noChangeArrowheads="1"/>
          </p:cNvSpPr>
          <p:nvPr/>
        </p:nvSpPr>
        <p:spPr bwMode="auto">
          <a:xfrm>
            <a:off x="2804114" y="5170820"/>
            <a:ext cx="96174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4" name="对象 33"/>
          <p:cNvGraphicFramePr>
            <a:graphicFrameLocks noChangeAspect="1"/>
          </p:cNvGraphicFramePr>
          <p:nvPr/>
        </p:nvGraphicFramePr>
        <p:xfrm>
          <a:off x="2804114" y="4694426"/>
          <a:ext cx="2510042" cy="662158"/>
        </p:xfrm>
        <a:graphic>
          <a:graphicData uri="http://schemas.openxmlformats.org/presentationml/2006/ole">
            <mc:AlternateContent xmlns:mc="http://schemas.openxmlformats.org/markup-compatibility/2006">
              <mc:Choice xmlns:v="urn:schemas-microsoft-com:vml" Requires="v">
                <p:oleObj spid="_x0000_s22722" name="Equation" r:id="rId13" imgW="1548765" imgH="406400" progId="Equation.DSMT4">
                  <p:embed/>
                </p:oleObj>
              </mc:Choice>
              <mc:Fallback>
                <p:oleObj name="Equation" r:id="rId13" imgW="1548765" imgH="406400" progId="Equation.DSMT4">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04114" y="4694426"/>
                        <a:ext cx="2510042" cy="662158"/>
                      </a:xfrm>
                      <a:prstGeom prst="rect">
                        <a:avLst/>
                      </a:prstGeom>
                      <a:noFill/>
                    </p:spPr>
                  </p:pic>
                </p:oleObj>
              </mc:Fallback>
            </mc:AlternateContent>
          </a:graphicData>
        </a:graphic>
      </p:graphicFrame>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2454518" cy="369332"/>
          </a:xfrm>
          <a:prstGeom prst="rect">
            <a:avLst/>
          </a:prstGeom>
        </p:spPr>
        <p:txBody>
          <a:bodyPr wrap="none">
            <a:spAutoFit/>
          </a:bodyPr>
          <a:lstStyle/>
          <a:p>
            <a:r>
              <a:rPr lang="en-US" altLang="zh-CN" dirty="0"/>
              <a:t>2.3.4  </a:t>
            </a:r>
            <a:r>
              <a:rPr lang="zh-CN" altLang="zh-CN" dirty="0"/>
              <a:t>文本相似性度量</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394886" cy="323165"/>
          </a:xfrm>
          <a:prstGeom prst="rect">
            <a:avLst/>
          </a:prstGeom>
          <a:noFill/>
        </p:spPr>
        <p:txBody>
          <a:bodyPr wrap="none" lIns="0" tIns="0" rIns="0" bIns="0" rtlCol="0">
            <a:spAutoFit/>
          </a:bodyPr>
          <a:lstStyle/>
          <a:p>
            <a:r>
              <a:rPr lang="en-US" altLang="zh-CN" sz="2100" b="1" spc="225" dirty="0">
                <a:solidFill>
                  <a:prstClr val="white"/>
                </a:solidFill>
              </a:rPr>
              <a:t>2.3 </a:t>
            </a:r>
            <a:r>
              <a:rPr lang="zh-CN" altLang="zh-CN" sz="2100" b="1" spc="225" dirty="0">
                <a:solidFill>
                  <a:prstClr val="white"/>
                </a:solidFill>
              </a:rPr>
              <a:t>数据</a:t>
            </a:r>
            <a:r>
              <a:rPr lang="zh-CN" altLang="en-US" sz="2100" b="1" spc="225" dirty="0">
                <a:solidFill>
                  <a:prstClr val="white"/>
                </a:solidFill>
              </a:rPr>
              <a:t>的相似性</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2" name="矩形 1"/>
          <p:cNvSpPr/>
          <p:nvPr/>
        </p:nvSpPr>
        <p:spPr>
          <a:xfrm>
            <a:off x="340898" y="1392472"/>
            <a:ext cx="7652580" cy="1526187"/>
          </a:xfrm>
          <a:prstGeom prst="rect">
            <a:avLst/>
          </a:prstGeom>
        </p:spPr>
        <p:txBody>
          <a:bodyPr wrap="square">
            <a:spAutoFit/>
          </a:bodyPr>
          <a:lstStyle/>
          <a:p>
            <a:pPr>
              <a:lnSpc>
                <a:spcPct val="150000"/>
              </a:lnSpc>
            </a:pPr>
            <a:r>
              <a:rPr lang="zh-CN" altLang="zh-CN" sz="1600" b="1" dirty="0"/>
              <a:t>词频—逆文档频率（</a:t>
            </a:r>
            <a:r>
              <a:rPr lang="en-US" altLang="zh-CN" sz="1600" dirty="0"/>
              <a:t>Term Frequency-Inverse Document Frequency</a:t>
            </a:r>
            <a:r>
              <a:rPr lang="zh-CN" altLang="zh-CN" sz="1600" dirty="0"/>
              <a:t>，</a:t>
            </a:r>
            <a:r>
              <a:rPr lang="en-US" altLang="zh-CN" sz="1600" dirty="0"/>
              <a:t>TF-IDF</a:t>
            </a:r>
            <a:r>
              <a:rPr lang="zh-CN" altLang="zh-CN" sz="1600" dirty="0"/>
              <a:t>）是一种用于资讯检索与资讯探勘的常用加权技术。基于统计学方法来评估词语对文档的重要性。字词的重要性随着它在文档中出现的次数成正比增加，但同时会随着它在语料库中出现的频率成反比下降。</a:t>
            </a:r>
            <a:endParaRPr lang="zh-CN" altLang="zh-CN" sz="1600" dirty="0"/>
          </a:p>
        </p:txBody>
      </p:sp>
      <p:sp>
        <p:nvSpPr>
          <p:cNvPr id="19"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3"/>
          <p:cNvSpPr>
            <a:spLocks noChangeArrowheads="1"/>
          </p:cNvSpPr>
          <p:nvPr/>
        </p:nvSpPr>
        <p:spPr bwMode="auto">
          <a:xfrm>
            <a:off x="210952" y="2343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2107563" y="3477731"/>
          <a:ext cx="3324255" cy="604410"/>
        </p:xfrm>
        <a:graphic>
          <a:graphicData uri="http://schemas.openxmlformats.org/presentationml/2006/ole">
            <mc:AlternateContent xmlns:mc="http://schemas.openxmlformats.org/markup-compatibility/2006">
              <mc:Choice xmlns:v="urn:schemas-microsoft-com:vml" Requires="v">
                <p:oleObj spid="_x0000_s23639" name="Equation" r:id="rId3" imgW="2095500" imgH="381000" progId="Equation.DSMT4">
                  <p:embed/>
                </p:oleObj>
              </mc:Choice>
              <mc:Fallback>
                <p:oleObj name="Equation" r:id="rId3" imgW="2095500" imgH="381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7563" y="3477731"/>
                        <a:ext cx="3324255" cy="604410"/>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2162174" y="4325683"/>
          <a:ext cx="2950210" cy="608291"/>
        </p:xfrm>
        <a:graphic>
          <a:graphicData uri="http://schemas.openxmlformats.org/presentationml/2006/ole">
            <mc:AlternateContent xmlns:mc="http://schemas.openxmlformats.org/markup-compatibility/2006">
              <mc:Choice xmlns:v="urn:schemas-microsoft-com:vml" Requires="v">
                <p:oleObj spid="_x0000_s23640" name="Equation" r:id="rId5" imgW="1841500" imgH="381000" progId="Equation.DSMT4">
                  <p:embed/>
                </p:oleObj>
              </mc:Choice>
              <mc:Fallback>
                <p:oleObj name="Equation" r:id="rId5" imgW="1841500" imgH="381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2174" y="4325683"/>
                        <a:ext cx="2950210" cy="608291"/>
                      </a:xfrm>
                      <a:prstGeom prst="rect">
                        <a:avLst/>
                      </a:prstGeom>
                      <a:noFill/>
                    </p:spPr>
                  </p:pic>
                </p:oleObj>
              </mc:Fallback>
            </mc:AlternateContent>
          </a:graphicData>
        </a:graphic>
      </p:graphicFrame>
      <p:graphicFrame>
        <p:nvGraphicFramePr>
          <p:cNvPr id="9" name="对象 8"/>
          <p:cNvGraphicFramePr>
            <a:graphicFrameLocks noChangeAspect="1"/>
          </p:cNvGraphicFramePr>
          <p:nvPr/>
        </p:nvGraphicFramePr>
        <p:xfrm>
          <a:off x="2162174" y="5253224"/>
          <a:ext cx="3233630" cy="323363"/>
        </p:xfrm>
        <a:graphic>
          <a:graphicData uri="http://schemas.openxmlformats.org/presentationml/2006/ole">
            <mc:AlternateContent xmlns:mc="http://schemas.openxmlformats.org/markup-compatibility/2006">
              <mc:Choice xmlns:v="urn:schemas-microsoft-com:vml" Requires="v">
                <p:oleObj spid="_x0000_s23641" name="Equation" r:id="rId7" imgW="2197100" imgH="215900" progId="Equation.DSMT4">
                  <p:embed/>
                </p:oleObj>
              </mc:Choice>
              <mc:Fallback>
                <p:oleObj name="Equation" r:id="rId7" imgW="2197100" imgH="2159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2174" y="5253224"/>
                        <a:ext cx="3233630" cy="323363"/>
                      </a:xfrm>
                      <a:prstGeom prst="rect">
                        <a:avLst/>
                      </a:prstGeom>
                      <a:noFill/>
                    </p:spPr>
                  </p:pic>
                </p:oleObj>
              </mc:Fallback>
            </mc:AlternateContent>
          </a:graphicData>
        </a:graphic>
      </p:graphicFrame>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394886" cy="323165"/>
          </a:xfrm>
          <a:prstGeom prst="rect">
            <a:avLst/>
          </a:prstGeom>
          <a:noFill/>
        </p:spPr>
        <p:txBody>
          <a:bodyPr wrap="none" lIns="0" tIns="0" rIns="0" bIns="0" rtlCol="0">
            <a:spAutoFit/>
          </a:bodyPr>
          <a:lstStyle/>
          <a:p>
            <a:r>
              <a:rPr lang="en-US" altLang="zh-CN" sz="2100" b="1" spc="225" dirty="0">
                <a:solidFill>
                  <a:prstClr val="white"/>
                </a:solidFill>
              </a:rPr>
              <a:t>2.3 </a:t>
            </a:r>
            <a:r>
              <a:rPr lang="zh-CN" altLang="zh-CN" sz="2100" b="1" spc="225" dirty="0">
                <a:solidFill>
                  <a:prstClr val="white"/>
                </a:solidFill>
              </a:rPr>
              <a:t>数据</a:t>
            </a:r>
            <a:r>
              <a:rPr lang="zh-CN" altLang="en-US" sz="2100" b="1" spc="225" dirty="0">
                <a:solidFill>
                  <a:prstClr val="white"/>
                </a:solidFill>
              </a:rPr>
              <a:t>的相似性</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3" name="Rectangle 2"/>
          <p:cNvSpPr>
            <a:spLocks noChangeArrowheads="1"/>
          </p:cNvSpPr>
          <p:nvPr/>
        </p:nvSpPr>
        <p:spPr bwMode="auto">
          <a:xfrm>
            <a:off x="2162174" y="3554767"/>
            <a:ext cx="161422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9"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7"/>
          <p:cNvSpPr>
            <a:spLocks noChangeArrowheads="1"/>
          </p:cNvSpPr>
          <p:nvPr/>
        </p:nvSpPr>
        <p:spPr bwMode="auto">
          <a:xfrm>
            <a:off x="5152263" y="2937781"/>
            <a:ext cx="93672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4" name="Rectangle 19"/>
          <p:cNvSpPr>
            <a:spLocks noChangeArrowheads="1"/>
          </p:cNvSpPr>
          <p:nvPr/>
        </p:nvSpPr>
        <p:spPr bwMode="auto">
          <a:xfrm>
            <a:off x="1962363" y="3678593"/>
            <a:ext cx="93300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8" name="Rectangle 21"/>
          <p:cNvSpPr>
            <a:spLocks noChangeArrowheads="1"/>
          </p:cNvSpPr>
          <p:nvPr/>
        </p:nvSpPr>
        <p:spPr bwMode="auto">
          <a:xfrm>
            <a:off x="210952" y="44673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3"/>
          <p:cNvSpPr>
            <a:spLocks noChangeArrowheads="1"/>
          </p:cNvSpPr>
          <p:nvPr/>
        </p:nvSpPr>
        <p:spPr bwMode="auto">
          <a:xfrm>
            <a:off x="210952" y="2343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30"/>
          <p:cNvSpPr>
            <a:spLocks noChangeArrowheads="1"/>
          </p:cNvSpPr>
          <p:nvPr/>
        </p:nvSpPr>
        <p:spPr bwMode="auto">
          <a:xfrm>
            <a:off x="2804114" y="5170820"/>
            <a:ext cx="96174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989901" y="2900564"/>
            <a:ext cx="103438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2032757" y="3834307"/>
            <a:ext cx="1079655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矩形 7"/>
          <p:cNvSpPr/>
          <p:nvPr/>
        </p:nvSpPr>
        <p:spPr>
          <a:xfrm>
            <a:off x="259814" y="874479"/>
            <a:ext cx="2454518" cy="369332"/>
          </a:xfrm>
          <a:prstGeom prst="rect">
            <a:avLst/>
          </a:prstGeom>
        </p:spPr>
        <p:txBody>
          <a:bodyPr wrap="none">
            <a:spAutoFit/>
          </a:bodyPr>
          <a:lstStyle/>
          <a:p>
            <a:r>
              <a:rPr lang="en-US" altLang="zh-CN" dirty="0"/>
              <a:t>2.3.4  </a:t>
            </a:r>
            <a:r>
              <a:rPr lang="zh-CN" altLang="zh-CN" dirty="0"/>
              <a:t>文本相似性度量</a:t>
            </a:r>
            <a:endParaRPr lang="zh-CN" altLang="zh-CN" dirty="0"/>
          </a:p>
        </p:txBody>
      </p:sp>
      <p:sp>
        <p:nvSpPr>
          <p:cNvPr id="9" name="矩形 8"/>
          <p:cNvSpPr/>
          <p:nvPr/>
        </p:nvSpPr>
        <p:spPr>
          <a:xfrm>
            <a:off x="340898" y="1392472"/>
            <a:ext cx="7652580" cy="1289905"/>
          </a:xfrm>
          <a:prstGeom prst="rect">
            <a:avLst/>
          </a:prstGeom>
        </p:spPr>
        <p:txBody>
          <a:bodyPr wrap="square">
            <a:spAutoFit/>
          </a:bodyPr>
          <a:lstStyle/>
          <a:p>
            <a:pPr>
              <a:lnSpc>
                <a:spcPct val="150000"/>
              </a:lnSpc>
            </a:pPr>
            <a:r>
              <a:rPr lang="en-US" altLang="zh-CN" dirty="0"/>
              <a:t>TF-IDF</a:t>
            </a:r>
            <a:r>
              <a:rPr lang="zh-CN" altLang="zh-CN" dirty="0"/>
              <a:t>算法用来对文本进行特征提取，选出可以表征文章特性的关键词。假设文章</a:t>
            </a:r>
            <a:r>
              <a:rPr lang="en-US" altLang="zh-CN" i="1" dirty="0"/>
              <a:t>X</a:t>
            </a:r>
            <a:r>
              <a:rPr lang="zh-CN" altLang="zh-CN" dirty="0"/>
              <a:t>由</a:t>
            </a:r>
            <a:r>
              <a:rPr lang="en-US" altLang="zh-CN" i="1" dirty="0"/>
              <a:t>d</a:t>
            </a:r>
            <a:r>
              <a:rPr lang="zh-CN" altLang="zh-CN" dirty="0"/>
              <a:t>个关键词的词频组成的向量</a:t>
            </a:r>
            <a:r>
              <a:rPr lang="en-US" altLang="zh-CN" b="1" i="1" dirty="0"/>
              <a:t>h</a:t>
            </a:r>
            <a:r>
              <a:rPr lang="en-US" altLang="zh-CN" dirty="0"/>
              <a:t>(</a:t>
            </a:r>
            <a:r>
              <a:rPr lang="en-US" altLang="zh-CN" i="1" dirty="0"/>
              <a:t>x</a:t>
            </a:r>
            <a:r>
              <a:rPr lang="en-US" altLang="zh-CN" dirty="0"/>
              <a:t>)</a:t>
            </a:r>
            <a:r>
              <a:rPr lang="zh-CN" altLang="zh-CN" dirty="0"/>
              <a:t>表示，两篇文章</a:t>
            </a:r>
            <a:r>
              <a:rPr lang="en-US" altLang="zh-CN" i="1" dirty="0"/>
              <a:t>X</a:t>
            </a:r>
            <a:r>
              <a:rPr lang="en-US" altLang="zh-CN" dirty="0"/>
              <a:t>,</a:t>
            </a:r>
            <a:r>
              <a:rPr lang="en-US" altLang="zh-CN" i="1" dirty="0"/>
              <a:t>Y</a:t>
            </a:r>
            <a:r>
              <a:rPr lang="zh-CN" altLang="zh-CN" dirty="0"/>
              <a:t>的相似度可表示为：</a:t>
            </a:r>
            <a:endParaRPr lang="zh-CN" altLang="zh-CN" dirty="0"/>
          </a:p>
        </p:txBody>
      </p:sp>
      <p:graphicFrame>
        <p:nvGraphicFramePr>
          <p:cNvPr id="11" name="对象 10"/>
          <p:cNvGraphicFramePr>
            <a:graphicFrameLocks noChangeAspect="1"/>
          </p:cNvGraphicFramePr>
          <p:nvPr/>
        </p:nvGraphicFramePr>
        <p:xfrm>
          <a:off x="1989901" y="3133698"/>
          <a:ext cx="3949970" cy="970168"/>
        </p:xfrm>
        <a:graphic>
          <a:graphicData uri="http://schemas.openxmlformats.org/presentationml/2006/ole">
            <mc:AlternateContent xmlns:mc="http://schemas.openxmlformats.org/markup-compatibility/2006">
              <mc:Choice xmlns:v="urn:schemas-microsoft-com:vml" Requires="v">
                <p:oleObj spid="_x0000_s24607" name="Equation" r:id="rId3" imgW="2171700" imgH="533400" progId="Equation.DSMT4">
                  <p:embed/>
                </p:oleObj>
              </mc:Choice>
              <mc:Fallback>
                <p:oleObj name="Equation" r:id="rId3" imgW="2171700" imgH="533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9901" y="3133698"/>
                        <a:ext cx="3949970" cy="970168"/>
                      </a:xfrm>
                      <a:prstGeom prst="rect">
                        <a:avLst/>
                      </a:prstGeom>
                      <a:noFill/>
                    </p:spPr>
                  </p:pic>
                </p:oleObj>
              </mc:Fallback>
            </mc:AlternateContent>
          </a:graphicData>
        </a:graphic>
      </p:graphicFrame>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2454518" cy="369332"/>
          </a:xfrm>
          <a:prstGeom prst="rect">
            <a:avLst/>
          </a:prstGeom>
        </p:spPr>
        <p:txBody>
          <a:bodyPr wrap="none">
            <a:spAutoFit/>
          </a:bodyPr>
          <a:lstStyle/>
          <a:p>
            <a:r>
              <a:rPr lang="en-US" altLang="zh-CN" dirty="0"/>
              <a:t>2.3.4  </a:t>
            </a:r>
            <a:r>
              <a:rPr lang="zh-CN" altLang="zh-CN" dirty="0"/>
              <a:t>文本相似性度量</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394886" cy="323165"/>
          </a:xfrm>
          <a:prstGeom prst="rect">
            <a:avLst/>
          </a:prstGeom>
          <a:noFill/>
        </p:spPr>
        <p:txBody>
          <a:bodyPr wrap="none" lIns="0" tIns="0" rIns="0" bIns="0" rtlCol="0">
            <a:spAutoFit/>
          </a:bodyPr>
          <a:lstStyle/>
          <a:p>
            <a:r>
              <a:rPr lang="en-US" altLang="zh-CN" sz="2100" b="1" spc="225" dirty="0">
                <a:solidFill>
                  <a:prstClr val="white"/>
                </a:solidFill>
              </a:rPr>
              <a:t>2.3 </a:t>
            </a:r>
            <a:r>
              <a:rPr lang="zh-CN" altLang="zh-CN" sz="2100" b="1" spc="225" dirty="0">
                <a:solidFill>
                  <a:prstClr val="white"/>
                </a:solidFill>
              </a:rPr>
              <a:t>数据</a:t>
            </a:r>
            <a:r>
              <a:rPr lang="zh-CN" altLang="en-US" sz="2100" b="1" spc="225" dirty="0">
                <a:solidFill>
                  <a:prstClr val="white"/>
                </a:solidFill>
              </a:rPr>
              <a:t>的相似性</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2" name="矩形 1"/>
          <p:cNvSpPr/>
          <p:nvPr/>
        </p:nvSpPr>
        <p:spPr>
          <a:xfrm>
            <a:off x="340898" y="1392472"/>
            <a:ext cx="7652580" cy="830997"/>
          </a:xfrm>
          <a:prstGeom prst="rect">
            <a:avLst/>
          </a:prstGeom>
        </p:spPr>
        <p:txBody>
          <a:bodyPr wrap="square">
            <a:spAutoFit/>
          </a:bodyPr>
          <a:lstStyle/>
          <a:p>
            <a:pPr marL="342900" indent="-342900">
              <a:buAutoNum type="arabicPeriod"/>
            </a:pPr>
            <a:r>
              <a:rPr lang="zh-CN" altLang="zh-CN" sz="1600" dirty="0">
                <a:latin typeface="+mn-ea"/>
              </a:rPr>
              <a:t>编辑距离</a:t>
            </a:r>
            <a:endParaRPr lang="en-US" altLang="zh-CN" sz="1600" dirty="0">
              <a:latin typeface="+mn-ea"/>
            </a:endParaRPr>
          </a:p>
          <a:p>
            <a:endParaRPr lang="en-US" altLang="zh-CN" sz="1600" dirty="0">
              <a:latin typeface="+mn-ea"/>
            </a:endParaRPr>
          </a:p>
          <a:p>
            <a:endParaRPr lang="zh-CN" altLang="zh-CN" sz="1600" dirty="0">
              <a:latin typeface="+mn-ea"/>
            </a:endParaRPr>
          </a:p>
        </p:txBody>
      </p:sp>
      <p:sp>
        <p:nvSpPr>
          <p:cNvPr id="3" name="Rectangle 2"/>
          <p:cNvSpPr>
            <a:spLocks noChangeArrowheads="1"/>
          </p:cNvSpPr>
          <p:nvPr/>
        </p:nvSpPr>
        <p:spPr bwMode="auto">
          <a:xfrm>
            <a:off x="2162174" y="3554767"/>
            <a:ext cx="161422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9"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7"/>
          <p:cNvSpPr>
            <a:spLocks noChangeArrowheads="1"/>
          </p:cNvSpPr>
          <p:nvPr/>
        </p:nvSpPr>
        <p:spPr bwMode="auto">
          <a:xfrm>
            <a:off x="5152263" y="2937781"/>
            <a:ext cx="93672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4" name="Rectangle 19"/>
          <p:cNvSpPr>
            <a:spLocks noChangeArrowheads="1"/>
          </p:cNvSpPr>
          <p:nvPr/>
        </p:nvSpPr>
        <p:spPr bwMode="auto">
          <a:xfrm>
            <a:off x="1962363" y="3678593"/>
            <a:ext cx="93300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8" name="Rectangle 21"/>
          <p:cNvSpPr>
            <a:spLocks noChangeArrowheads="1"/>
          </p:cNvSpPr>
          <p:nvPr/>
        </p:nvSpPr>
        <p:spPr bwMode="auto">
          <a:xfrm>
            <a:off x="210952" y="44673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3"/>
          <p:cNvSpPr>
            <a:spLocks noChangeArrowheads="1"/>
          </p:cNvSpPr>
          <p:nvPr/>
        </p:nvSpPr>
        <p:spPr bwMode="auto">
          <a:xfrm>
            <a:off x="210952" y="2343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30"/>
          <p:cNvSpPr>
            <a:spLocks noChangeArrowheads="1"/>
          </p:cNvSpPr>
          <p:nvPr/>
        </p:nvSpPr>
        <p:spPr bwMode="auto">
          <a:xfrm>
            <a:off x="2804114" y="5170820"/>
            <a:ext cx="96174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989901" y="2900564"/>
            <a:ext cx="103438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2032757" y="3834307"/>
            <a:ext cx="1079655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501770" y="1949711"/>
            <a:ext cx="7604576" cy="787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50000"/>
              </a:lnSpc>
            </a:pPr>
            <a:r>
              <a:rPr lang="zh-CN" altLang="zh-CN" sz="1600" dirty="0">
                <a:latin typeface="+mn-ea"/>
              </a:rPr>
              <a:t>编辑操作类型包括</a:t>
            </a:r>
            <a:r>
              <a:rPr lang="zh-CN" altLang="en-US" sz="1600" dirty="0">
                <a:latin typeface="+mn-ea"/>
              </a:rPr>
              <a:t>字符</a:t>
            </a:r>
            <a:r>
              <a:rPr lang="zh-CN" altLang="zh-CN" sz="1600" dirty="0">
                <a:latin typeface="+mn-ea"/>
              </a:rPr>
              <a:t>的替换、插入和删除，三种类型可以根据实际应用问题指定相同或不同的操作代价。一般来说，编辑距离越小，两个串的相似度越大。</a:t>
            </a:r>
            <a:endParaRPr lang="zh-CN" altLang="zh-CN" sz="1600" dirty="0">
              <a:latin typeface="+mn-ea"/>
            </a:endParaRPr>
          </a:p>
        </p:txBody>
      </p:sp>
      <p:graphicFrame>
        <p:nvGraphicFramePr>
          <p:cNvPr id="7" name="对象 6"/>
          <p:cNvGraphicFramePr>
            <a:graphicFrameLocks noChangeAspect="1"/>
          </p:cNvGraphicFramePr>
          <p:nvPr/>
        </p:nvGraphicFramePr>
        <p:xfrm>
          <a:off x="728841" y="3390947"/>
          <a:ext cx="7240230" cy="671185"/>
        </p:xfrm>
        <a:graphic>
          <a:graphicData uri="http://schemas.openxmlformats.org/presentationml/2006/ole">
            <mc:AlternateContent xmlns:mc="http://schemas.openxmlformats.org/markup-compatibility/2006">
              <mc:Choice xmlns:v="urn:schemas-microsoft-com:vml" Requires="v">
                <p:oleObj spid="_x0000_s25641" name="Equation" r:id="rId3" imgW="4838700" imgH="444500" progId="Equation.DSMT4">
                  <p:embed/>
                </p:oleObj>
              </mc:Choice>
              <mc:Fallback>
                <p:oleObj name="Equation" r:id="rId3" imgW="4838700" imgH="444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841" y="3390947"/>
                        <a:ext cx="7240230" cy="671185"/>
                      </a:xfrm>
                      <a:prstGeom prst="rect">
                        <a:avLst/>
                      </a:prstGeom>
                      <a:noFill/>
                    </p:spPr>
                  </p:pic>
                </p:oleObj>
              </mc:Fallback>
            </mc:AlternateContent>
          </a:graphicData>
        </a:graphic>
      </p:graphicFrame>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矩形 645"/>
          <p:cNvSpPr/>
          <p:nvPr/>
        </p:nvSpPr>
        <p:spPr>
          <a:xfrm>
            <a:off x="-14288" y="-22224"/>
            <a:ext cx="9169004" cy="68802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678" name="图片 677"/>
          <p:cNvPicPr>
            <a:picLocks noChangeAspect="1"/>
          </p:cNvPicPr>
          <p:nvPr/>
        </p:nvPicPr>
        <p:blipFill rotWithShape="1">
          <a:blip r:embed="rId1"/>
          <a:srcRect l="19090" t="21720" r="16280" b="22029"/>
          <a:stretch>
            <a:fillRect/>
          </a:stretch>
        </p:blipFill>
        <p:spPr>
          <a:xfrm>
            <a:off x="-30361" y="-74852"/>
            <a:ext cx="9201150" cy="6829426"/>
          </a:xfrm>
          <a:prstGeom prst="rect">
            <a:avLst/>
          </a:prstGeom>
        </p:spPr>
      </p:pic>
      <p:sp>
        <p:nvSpPr>
          <p:cNvPr id="5" name="矩形 4"/>
          <p:cNvSpPr/>
          <p:nvPr/>
        </p:nvSpPr>
        <p:spPr>
          <a:xfrm>
            <a:off x="225400" y="1066465"/>
            <a:ext cx="8743995" cy="4192943"/>
          </a:xfrm>
          <a:prstGeom prst="rect">
            <a:avLst/>
          </a:prstGeom>
        </p:spPr>
        <p:txBody>
          <a:bodyPr wrap="square">
            <a:spAutoFit/>
          </a:bodyPr>
          <a:lstStyle/>
          <a:p>
            <a:pPr>
              <a:lnSpc>
                <a:spcPct val="150000"/>
              </a:lnSpc>
            </a:pPr>
            <a:r>
              <a:rPr lang="en-US" altLang="zh-CN" sz="2000" spc="225" dirty="0">
                <a:solidFill>
                  <a:prstClr val="white"/>
                </a:solidFill>
              </a:rPr>
              <a:t>1</a:t>
            </a:r>
            <a:r>
              <a:rPr lang="zh-CN" altLang="zh-CN" sz="2000" spc="225" dirty="0">
                <a:solidFill>
                  <a:prstClr val="white"/>
                </a:solidFill>
              </a:rPr>
              <a:t>．在数据挖掘之前为什么要对原始数据进行预处理？</a:t>
            </a:r>
            <a:endParaRPr lang="zh-CN" altLang="zh-CN" sz="2000" spc="225" dirty="0">
              <a:solidFill>
                <a:prstClr val="white"/>
              </a:solidFill>
            </a:endParaRPr>
          </a:p>
          <a:p>
            <a:pPr>
              <a:lnSpc>
                <a:spcPct val="150000"/>
              </a:lnSpc>
            </a:pPr>
            <a:r>
              <a:rPr lang="en-US" altLang="zh-CN" sz="2000" spc="225" dirty="0">
                <a:solidFill>
                  <a:prstClr val="white"/>
                </a:solidFill>
              </a:rPr>
              <a:t>2</a:t>
            </a:r>
            <a:r>
              <a:rPr lang="zh-CN" altLang="zh-CN" sz="2000" spc="225" dirty="0">
                <a:solidFill>
                  <a:prstClr val="white"/>
                </a:solidFill>
              </a:rPr>
              <a:t>．简述数据清理的基本内容。</a:t>
            </a:r>
            <a:endParaRPr lang="zh-CN" altLang="zh-CN" sz="2000" spc="225" dirty="0">
              <a:solidFill>
                <a:prstClr val="white"/>
              </a:solidFill>
            </a:endParaRPr>
          </a:p>
          <a:p>
            <a:pPr>
              <a:lnSpc>
                <a:spcPct val="150000"/>
              </a:lnSpc>
            </a:pPr>
            <a:r>
              <a:rPr lang="en-US" altLang="zh-CN" sz="2000" spc="225" dirty="0">
                <a:solidFill>
                  <a:prstClr val="white"/>
                </a:solidFill>
              </a:rPr>
              <a:t>3</a:t>
            </a:r>
            <a:r>
              <a:rPr lang="zh-CN" altLang="zh-CN" sz="2000" spc="225" dirty="0">
                <a:solidFill>
                  <a:prstClr val="white"/>
                </a:solidFill>
              </a:rPr>
              <a:t>．简述数据预处理的方法和内容。</a:t>
            </a:r>
            <a:endParaRPr lang="zh-CN" altLang="zh-CN" sz="2000" spc="225" dirty="0">
              <a:solidFill>
                <a:prstClr val="white"/>
              </a:solidFill>
            </a:endParaRPr>
          </a:p>
          <a:p>
            <a:pPr>
              <a:lnSpc>
                <a:spcPct val="150000"/>
              </a:lnSpc>
            </a:pPr>
            <a:r>
              <a:rPr lang="en-US" altLang="zh-CN" sz="2000" spc="225" dirty="0">
                <a:solidFill>
                  <a:prstClr val="white"/>
                </a:solidFill>
              </a:rPr>
              <a:t>4</a:t>
            </a:r>
            <a:r>
              <a:rPr lang="zh-CN" altLang="zh-CN" sz="2000" spc="225" dirty="0">
                <a:solidFill>
                  <a:prstClr val="white"/>
                </a:solidFill>
              </a:rPr>
              <a:t>．简述数据空缺值的处理方法。</a:t>
            </a:r>
            <a:endParaRPr lang="zh-CN" altLang="zh-CN" sz="2000" spc="225" dirty="0">
              <a:solidFill>
                <a:prstClr val="white"/>
              </a:solidFill>
            </a:endParaRPr>
          </a:p>
          <a:p>
            <a:pPr>
              <a:lnSpc>
                <a:spcPct val="150000"/>
              </a:lnSpc>
            </a:pPr>
            <a:r>
              <a:rPr lang="en-US" altLang="zh-CN" sz="2000" spc="225" dirty="0">
                <a:solidFill>
                  <a:prstClr val="white"/>
                </a:solidFill>
              </a:rPr>
              <a:t>5</a:t>
            </a:r>
            <a:r>
              <a:rPr lang="zh-CN" altLang="zh-CN" sz="2000" spc="225" dirty="0">
                <a:solidFill>
                  <a:prstClr val="white"/>
                </a:solidFill>
              </a:rPr>
              <a:t>．数据约简的方法有哪些？</a:t>
            </a:r>
            <a:endParaRPr lang="zh-CN" altLang="zh-CN" sz="2000" spc="225" dirty="0">
              <a:solidFill>
                <a:prstClr val="white"/>
              </a:solidFill>
            </a:endParaRPr>
          </a:p>
          <a:p>
            <a:pPr>
              <a:lnSpc>
                <a:spcPct val="150000"/>
              </a:lnSpc>
            </a:pPr>
            <a:r>
              <a:rPr lang="en-US" altLang="zh-CN" sz="2000" spc="225" dirty="0">
                <a:solidFill>
                  <a:prstClr val="white"/>
                </a:solidFill>
              </a:rPr>
              <a:t>6</a:t>
            </a:r>
            <a:r>
              <a:rPr lang="zh-CN" altLang="zh-CN" sz="2000" spc="225" dirty="0">
                <a:solidFill>
                  <a:prstClr val="white"/>
                </a:solidFill>
              </a:rPr>
              <a:t>．什么是数据规范化？规范化的常用方法有哪些？写出对应的变换公式。</a:t>
            </a:r>
            <a:endParaRPr lang="zh-CN" altLang="zh-CN" sz="2000" spc="225" dirty="0">
              <a:solidFill>
                <a:prstClr val="white"/>
              </a:solidFill>
            </a:endParaRPr>
          </a:p>
          <a:p>
            <a:pPr>
              <a:lnSpc>
                <a:spcPct val="150000"/>
              </a:lnSpc>
            </a:pPr>
            <a:r>
              <a:rPr lang="en-US" altLang="zh-CN" sz="2000" spc="225" dirty="0">
                <a:solidFill>
                  <a:prstClr val="white"/>
                </a:solidFill>
              </a:rPr>
              <a:t>7</a:t>
            </a:r>
            <a:r>
              <a:rPr lang="zh-CN" altLang="zh-CN" sz="2000" spc="225" dirty="0">
                <a:solidFill>
                  <a:prstClr val="white"/>
                </a:solidFill>
              </a:rPr>
              <a:t>．计算数据对象</a:t>
            </a:r>
            <a:r>
              <a:rPr lang="en-US" altLang="zh-CN" sz="2000" spc="225" dirty="0">
                <a:solidFill>
                  <a:prstClr val="white"/>
                </a:solidFill>
              </a:rPr>
              <a:t>X=(3,5,2,7)</a:t>
            </a:r>
            <a:r>
              <a:rPr lang="zh-CN" altLang="zh-CN" sz="2000" spc="225" dirty="0">
                <a:solidFill>
                  <a:prstClr val="white"/>
                </a:solidFill>
              </a:rPr>
              <a:t>和</a:t>
            </a:r>
            <a:r>
              <a:rPr lang="en-US" altLang="zh-CN" sz="2000" spc="225" dirty="0">
                <a:solidFill>
                  <a:prstClr val="white"/>
                </a:solidFill>
              </a:rPr>
              <a:t>Y=(6,8,2,3)</a:t>
            </a:r>
            <a:r>
              <a:rPr lang="zh-CN" altLang="zh-CN" sz="2000" spc="225" dirty="0">
                <a:solidFill>
                  <a:prstClr val="white"/>
                </a:solidFill>
              </a:rPr>
              <a:t>之间的欧几里得距离、曼哈顿距离以及闵可夫斯基距离，其中闵可夫斯基距离中</a:t>
            </a:r>
            <a:r>
              <a:rPr lang="en-US" altLang="zh-CN" sz="2000" spc="225" dirty="0">
                <a:solidFill>
                  <a:prstClr val="white"/>
                </a:solidFill>
              </a:rPr>
              <a:t>p</a:t>
            </a:r>
            <a:r>
              <a:rPr lang="zh-CN" altLang="zh-CN" sz="2000" spc="225" dirty="0">
                <a:solidFill>
                  <a:prstClr val="white"/>
                </a:solidFill>
              </a:rPr>
              <a:t>值取为</a:t>
            </a:r>
            <a:r>
              <a:rPr lang="en-US" altLang="zh-CN" sz="2000" spc="225" dirty="0">
                <a:solidFill>
                  <a:prstClr val="white"/>
                </a:solidFill>
              </a:rPr>
              <a:t>3</a:t>
            </a:r>
            <a:r>
              <a:rPr lang="zh-CN" altLang="zh-CN" sz="2000" spc="225" dirty="0">
                <a:solidFill>
                  <a:prstClr val="white"/>
                </a:solidFill>
              </a:rPr>
              <a:t>。</a:t>
            </a:r>
            <a:endParaRPr lang="zh-CN" altLang="zh-CN" sz="2000" spc="225" dirty="0">
              <a:solidFill>
                <a:prstClr val="white"/>
              </a:solidFill>
            </a:endParaRPr>
          </a:p>
        </p:txBody>
      </p:sp>
      <p:grpSp>
        <p:nvGrpSpPr>
          <p:cNvPr id="2" name="组合 1"/>
          <p:cNvGrpSpPr/>
          <p:nvPr/>
        </p:nvGrpSpPr>
        <p:grpSpPr>
          <a:xfrm>
            <a:off x="225399" y="43062"/>
            <a:ext cx="1569660" cy="646331"/>
            <a:chOff x="564072" y="1012685"/>
            <a:chExt cx="1569660" cy="646331"/>
          </a:xfrm>
        </p:grpSpPr>
        <p:sp>
          <p:nvSpPr>
            <p:cNvPr id="3" name="矩形 2"/>
            <p:cNvSpPr/>
            <p:nvPr/>
          </p:nvSpPr>
          <p:spPr>
            <a:xfrm>
              <a:off x="564072" y="1012685"/>
              <a:ext cx="1569660" cy="646331"/>
            </a:xfrm>
            <a:prstGeom prst="rect">
              <a:avLst/>
            </a:prstGeom>
          </p:spPr>
          <p:txBody>
            <a:bodyPr wrap="none">
              <a:spAutoFit/>
            </a:bodyPr>
            <a:lstStyle/>
            <a:p>
              <a:r>
                <a:rPr lang="zh-CN" altLang="en-US" sz="3600" b="1" dirty="0">
                  <a:solidFill>
                    <a:srgbClr val="96C527"/>
                  </a:solidFill>
                </a:rPr>
                <a:t>习题：</a:t>
              </a:r>
              <a:endParaRPr lang="zh-CN" altLang="en-US" sz="3600" b="1" dirty="0">
                <a:solidFill>
                  <a:srgbClr val="96C527"/>
                </a:solidFill>
              </a:endParaRPr>
            </a:p>
          </p:txBody>
        </p:sp>
        <p:cxnSp>
          <p:nvCxnSpPr>
            <p:cNvPr id="6" name="直接连接符 5"/>
            <p:cNvCxnSpPr/>
            <p:nvPr/>
          </p:nvCxnSpPr>
          <p:spPr>
            <a:xfrm>
              <a:off x="564073" y="1615012"/>
              <a:ext cx="1523494" cy="0"/>
            </a:xfrm>
            <a:prstGeom prst="line">
              <a:avLst/>
            </a:prstGeom>
            <a:ln>
              <a:solidFill>
                <a:srgbClr val="96C52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97136"/>
            <a:ext cx="7084431" cy="1791128"/>
            <a:chOff x="-1" y="2037922"/>
            <a:chExt cx="12192763" cy="1791128"/>
          </a:xfrm>
        </p:grpSpPr>
        <p:sp>
          <p:nvSpPr>
            <p:cNvPr id="3" name="矩形 2"/>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7" name="文本框 5"/>
          <p:cNvSpPr txBox="1"/>
          <p:nvPr/>
        </p:nvSpPr>
        <p:spPr>
          <a:xfrm>
            <a:off x="1371600" y="2328817"/>
            <a:ext cx="4185761" cy="1200329"/>
          </a:xfrm>
          <a:prstGeom prst="rect">
            <a:avLst/>
          </a:prstGeom>
          <a:noFill/>
        </p:spPr>
        <p:txBody>
          <a:bodyPr wrap="none" rtlCol="0">
            <a:spAutoFit/>
          </a:bodyPr>
          <a:lstStyle/>
          <a:p>
            <a:r>
              <a:rPr lang="zh-CN" altLang="en-US" sz="7200" spc="600" dirty="0">
                <a:solidFill>
                  <a:schemeClr val="bg1"/>
                </a:solidFill>
              </a:rPr>
              <a:t>感谢聆听</a:t>
            </a:r>
            <a:endParaRPr lang="zh-CN" altLang="en-US" sz="7200" spc="6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矩形 1"/>
          <p:cNvSpPr/>
          <p:nvPr/>
        </p:nvSpPr>
        <p:spPr>
          <a:xfrm>
            <a:off x="573062" y="1592960"/>
            <a:ext cx="7915326" cy="706755"/>
          </a:xfrm>
          <a:prstGeom prst="rect">
            <a:avLst/>
          </a:prstGeom>
        </p:spPr>
        <p:txBody>
          <a:bodyPr wrap="square">
            <a:spAutoFit/>
          </a:bodyPr>
          <a:lstStyle/>
          <a:p>
            <a:pPr marL="342900" indent="-342900">
              <a:buFont typeface="Arial" panose="020B0604020202020204" pitchFamily="34" charset="0"/>
              <a:buChar char="•"/>
            </a:pPr>
            <a:r>
              <a:rPr lang="zh-CN" altLang="zh-CN" sz="2000" dirty="0"/>
              <a:t>属性的测量值与属性的值的意义并不完全对等</a:t>
            </a:r>
            <a:endParaRPr lang="zh-CN" altLang="zh-CN" sz="2000" dirty="0"/>
          </a:p>
          <a:p>
            <a:pPr marL="342900" indent="-342900">
              <a:buFont typeface="Arial" panose="020B0604020202020204" pitchFamily="34" charset="0"/>
              <a:buChar char="•"/>
            </a:pPr>
            <a:r>
              <a:rPr lang="zh-CN" altLang="zh-CN" sz="2000" dirty="0"/>
              <a:t>在数据挖掘中知道属性的类型可以避免使用错误的统计操作。</a:t>
            </a:r>
            <a:endParaRPr lang="zh-CN" altLang="zh-CN" sz="2000" dirty="0"/>
          </a:p>
        </p:txBody>
      </p:sp>
      <p:sp>
        <p:nvSpPr>
          <p:cNvPr id="82" name="矩形 81"/>
          <p:cNvSpPr/>
          <p:nvPr/>
        </p:nvSpPr>
        <p:spPr>
          <a:xfrm>
            <a:off x="259814" y="874479"/>
            <a:ext cx="1854995" cy="369332"/>
          </a:xfrm>
          <a:prstGeom prst="rect">
            <a:avLst/>
          </a:prstGeom>
        </p:spPr>
        <p:txBody>
          <a:bodyPr wrap="none">
            <a:spAutoFit/>
          </a:bodyPr>
          <a:lstStyle/>
          <a:p>
            <a:r>
              <a:rPr lang="en-US" altLang="zh-CN" dirty="0"/>
              <a:t>2.1.1</a:t>
            </a:r>
            <a:r>
              <a:rPr lang="zh-CN" altLang="en-US" dirty="0"/>
              <a:t>属性与度量</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1798569" cy="323165"/>
          </a:xfrm>
          <a:prstGeom prst="rect">
            <a:avLst/>
          </a:prstGeom>
          <a:noFill/>
        </p:spPr>
        <p:txBody>
          <a:bodyPr wrap="none" lIns="0" tIns="0" rIns="0" bIns="0" rtlCol="0">
            <a:spAutoFit/>
          </a:bodyPr>
          <a:lstStyle/>
          <a:p>
            <a:r>
              <a:rPr lang="en-US" altLang="zh-CN" sz="2100" b="1" spc="225" dirty="0">
                <a:solidFill>
                  <a:prstClr val="white"/>
                </a:solidFill>
              </a:rPr>
              <a:t>2.1 </a:t>
            </a:r>
            <a:r>
              <a:rPr lang="zh-CN" altLang="zh-CN" sz="2100" b="1" spc="225" dirty="0">
                <a:solidFill>
                  <a:prstClr val="white"/>
                </a:solidFill>
              </a:rPr>
              <a:t>数据类型</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graphicFrame>
        <p:nvGraphicFramePr>
          <p:cNvPr id="3" name="表格 2"/>
          <p:cNvGraphicFramePr>
            <a:graphicFrameLocks noGrp="1"/>
          </p:cNvGraphicFramePr>
          <p:nvPr>
            <p:custDataLst>
              <p:tags r:id="rId3"/>
            </p:custDataLst>
          </p:nvPr>
        </p:nvGraphicFramePr>
        <p:xfrm>
          <a:off x="919480" y="2678430"/>
          <a:ext cx="7506970" cy="3058795"/>
        </p:xfrm>
        <a:graphic>
          <a:graphicData uri="http://schemas.openxmlformats.org/drawingml/2006/table">
            <a:tbl>
              <a:tblPr firstRow="1" firstCol="1" bandRow="1"/>
              <a:tblGrid>
                <a:gridCol w="1106170"/>
                <a:gridCol w="1671320"/>
                <a:gridCol w="2365375"/>
                <a:gridCol w="2364105"/>
              </a:tblGrid>
              <a:tr h="306070">
                <a:tc gridSpan="2">
                  <a:txBody>
                    <a:bodyPr/>
                    <a:lstStyle/>
                    <a:p>
                      <a:pPr indent="266700" algn="ctr">
                        <a:lnSpc>
                          <a:spcPts val="1400"/>
                        </a:lnSpc>
                        <a:spcAft>
                          <a:spcPts val="0"/>
                        </a:spcAft>
                        <a:tabLst>
                          <a:tab pos="2628265" algn="ctr"/>
                          <a:tab pos="5292725" algn="r"/>
                        </a:tabLst>
                      </a:pPr>
                      <a:r>
                        <a:rPr lang="zh-CN" sz="1200" kern="100" dirty="0">
                          <a:solidFill>
                            <a:srgbClr val="000000"/>
                          </a:solidFill>
                          <a:effectLst/>
                          <a:latin typeface="Calibri" panose="020F0502020204030204"/>
                          <a:ea typeface="宋体" panose="02010600030101010101" pitchFamily="2" charset="-122"/>
                        </a:rPr>
                        <a:t>属性类别</a:t>
                      </a:r>
                      <a:endParaRPr lang="zh-CN" sz="1200" kern="100" dirty="0">
                        <a:solidFill>
                          <a:srgbClr val="000000"/>
                        </a:solidFill>
                        <a:effectLst/>
                        <a:latin typeface="Calibri" panose="020F05020202040302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a:txBody>
                    <a:bodyPr/>
                    <a:lstStyle/>
                    <a:p>
                      <a:pPr indent="266700" algn="ctr">
                        <a:lnSpc>
                          <a:spcPts val="1400"/>
                        </a:lnSpc>
                        <a:spcAft>
                          <a:spcPts val="0"/>
                        </a:spcAft>
                        <a:tabLst>
                          <a:tab pos="2628265" algn="ctr"/>
                          <a:tab pos="5292725" algn="r"/>
                        </a:tabLst>
                      </a:pPr>
                      <a:r>
                        <a:rPr lang="zh-CN" sz="1200" kern="100" dirty="0">
                          <a:solidFill>
                            <a:srgbClr val="000000"/>
                          </a:solidFill>
                          <a:effectLst/>
                          <a:latin typeface="Calibri" panose="020F0502020204030204"/>
                          <a:ea typeface="宋体" panose="02010600030101010101" pitchFamily="2" charset="-122"/>
                        </a:rPr>
                        <a:t>描</a:t>
                      </a:r>
                      <a:r>
                        <a:rPr lang="en-US" sz="1200" kern="100" dirty="0">
                          <a:solidFill>
                            <a:srgbClr val="000000"/>
                          </a:solidFill>
                          <a:effectLst/>
                          <a:latin typeface="Calibri" panose="020F0502020204030204"/>
                          <a:ea typeface="宋体" panose="02010600030101010101" pitchFamily="2" charset="-122"/>
                          <a:cs typeface="Times New Roman" panose="02020603050405020304"/>
                        </a:rPr>
                        <a:t>    </a:t>
                      </a:r>
                      <a:r>
                        <a:rPr lang="zh-CN" sz="1200" kern="100" dirty="0">
                          <a:solidFill>
                            <a:srgbClr val="000000"/>
                          </a:solidFill>
                          <a:effectLst/>
                          <a:latin typeface="Calibri" panose="020F0502020204030204"/>
                          <a:ea typeface="宋体" panose="02010600030101010101" pitchFamily="2" charset="-122"/>
                        </a:rPr>
                        <a:t>述</a:t>
                      </a:r>
                      <a:endParaRPr lang="zh-CN" sz="1200" kern="100" dirty="0">
                        <a:solidFill>
                          <a:srgbClr val="000000"/>
                        </a:solidFill>
                        <a:effectLst/>
                        <a:latin typeface="Calibri" panose="020F05020202040302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tabLst>
                          <a:tab pos="2628265" algn="ctr"/>
                          <a:tab pos="5292725" algn="r"/>
                        </a:tabLst>
                      </a:pPr>
                      <a:r>
                        <a:rPr lang="zh-CN" sz="1200" kern="100">
                          <a:solidFill>
                            <a:srgbClr val="000000"/>
                          </a:solidFill>
                          <a:effectLst/>
                          <a:latin typeface="Calibri" panose="020F0502020204030204"/>
                          <a:ea typeface="宋体" panose="02010600030101010101" pitchFamily="2" charset="-122"/>
                        </a:rPr>
                        <a:t>例</a:t>
                      </a:r>
                      <a:r>
                        <a:rPr lang="en-US" sz="1200" kern="100">
                          <a:solidFill>
                            <a:srgbClr val="000000"/>
                          </a:solidFill>
                          <a:effectLst/>
                          <a:latin typeface="Calibri" panose="020F0502020204030204"/>
                          <a:ea typeface="宋体" panose="02010600030101010101" pitchFamily="2" charset="-122"/>
                          <a:cs typeface="Times New Roman" panose="02020603050405020304"/>
                        </a:rPr>
                        <a:t>    </a:t>
                      </a:r>
                      <a:r>
                        <a:rPr lang="zh-CN" sz="1200" kern="100">
                          <a:solidFill>
                            <a:srgbClr val="000000"/>
                          </a:solidFill>
                          <a:effectLst/>
                          <a:latin typeface="Calibri" panose="020F0502020204030204"/>
                          <a:ea typeface="宋体" panose="02010600030101010101" pitchFamily="2" charset="-122"/>
                        </a:rPr>
                        <a:t>子</a:t>
                      </a:r>
                      <a:endParaRPr lang="zh-CN" sz="1200" kern="100">
                        <a:solidFill>
                          <a:srgbClr val="000000"/>
                        </a:solidFill>
                        <a:effectLst/>
                        <a:latin typeface="Calibri" panose="020F05020202040302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1505">
                <a:tc rowSpan="3">
                  <a:txBody>
                    <a:bodyPr/>
                    <a:lstStyle/>
                    <a:p>
                      <a:pPr indent="266700" algn="ctr">
                        <a:lnSpc>
                          <a:spcPts val="1400"/>
                        </a:lnSpc>
                        <a:spcAft>
                          <a:spcPts val="0"/>
                        </a:spcAft>
                        <a:tabLst>
                          <a:tab pos="2628265" algn="ctr"/>
                          <a:tab pos="5292725" algn="r"/>
                        </a:tabLst>
                      </a:pPr>
                      <a:r>
                        <a:rPr lang="zh-CN" sz="1200" kern="100">
                          <a:solidFill>
                            <a:srgbClr val="000000"/>
                          </a:solidFill>
                          <a:effectLst/>
                          <a:latin typeface="Calibri" panose="020F0502020204030204"/>
                          <a:ea typeface="宋体" panose="02010600030101010101" pitchFamily="2" charset="-122"/>
                        </a:rPr>
                        <a:t>分类的（定性的）</a:t>
                      </a:r>
                      <a:endParaRPr lang="zh-CN" sz="1200" kern="100">
                        <a:solidFill>
                          <a:srgbClr val="000000"/>
                        </a:solidFill>
                        <a:effectLst/>
                        <a:latin typeface="Calibri" panose="020F05020202040302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tabLst>
                          <a:tab pos="2628265" algn="ctr"/>
                          <a:tab pos="5292725" algn="r"/>
                        </a:tabLst>
                      </a:pPr>
                      <a:r>
                        <a:rPr lang="zh-CN" sz="1200" kern="100">
                          <a:solidFill>
                            <a:srgbClr val="000000"/>
                          </a:solidFill>
                          <a:effectLst/>
                          <a:latin typeface="Calibri" panose="020F0502020204030204"/>
                          <a:ea typeface="宋体" panose="02010600030101010101" pitchFamily="2" charset="-122"/>
                        </a:rPr>
                        <a:t>标称</a:t>
                      </a:r>
                      <a:endParaRPr lang="zh-CN" sz="1200" kern="100">
                        <a:solidFill>
                          <a:srgbClr val="000000"/>
                        </a:solidFill>
                        <a:effectLst/>
                        <a:latin typeface="Calibri" panose="020F05020202040302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tabLst>
                          <a:tab pos="2628265" algn="ctr"/>
                          <a:tab pos="5292725" algn="r"/>
                        </a:tabLst>
                      </a:pPr>
                      <a:r>
                        <a:rPr lang="zh-CN" sz="1200" kern="100">
                          <a:solidFill>
                            <a:srgbClr val="000000"/>
                          </a:solidFill>
                          <a:effectLst/>
                          <a:latin typeface="Calibri" panose="020F0502020204030204"/>
                          <a:ea typeface="宋体" panose="02010600030101010101" pitchFamily="2" charset="-122"/>
                        </a:rPr>
                        <a:t>类型的名称或编号（＝</a:t>
                      </a:r>
                      <a:r>
                        <a:rPr lang="en-US" sz="1200" kern="100">
                          <a:solidFill>
                            <a:srgbClr val="000000"/>
                          </a:solidFill>
                          <a:effectLst/>
                          <a:latin typeface="Calibri" panose="020F0502020204030204"/>
                          <a:ea typeface="宋体" panose="02010600030101010101" pitchFamily="2" charset="-122"/>
                          <a:cs typeface="Times New Roman" panose="02020603050405020304"/>
                        </a:rPr>
                        <a:t>,</a:t>
                      </a:r>
                      <a:r>
                        <a:rPr lang="zh-CN" sz="1200" kern="100">
                          <a:solidFill>
                            <a:srgbClr val="000000"/>
                          </a:solidFill>
                          <a:effectLst/>
                          <a:latin typeface="Times New Roman" panose="02020603050405020304"/>
                          <a:ea typeface="宋体" panose="02010600030101010101" pitchFamily="2" charset="-122"/>
                        </a:rPr>
                        <a:t>≠</a:t>
                      </a:r>
                      <a:r>
                        <a:rPr lang="zh-CN" sz="1200" kern="100">
                          <a:solidFill>
                            <a:srgbClr val="000000"/>
                          </a:solidFill>
                          <a:effectLst/>
                          <a:latin typeface="Calibri" panose="020F0502020204030204"/>
                          <a:ea typeface="宋体" panose="02010600030101010101" pitchFamily="2" charset="-122"/>
                        </a:rPr>
                        <a:t>）</a:t>
                      </a:r>
                      <a:endParaRPr lang="zh-CN" sz="1200" kern="100">
                        <a:solidFill>
                          <a:srgbClr val="000000"/>
                        </a:solidFill>
                        <a:effectLst/>
                        <a:latin typeface="Times New Roman" panose="020206030504050203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tabLst>
                          <a:tab pos="2628265" algn="ctr"/>
                          <a:tab pos="5292725" algn="r"/>
                        </a:tabLst>
                      </a:pPr>
                      <a:r>
                        <a:rPr lang="zh-CN" sz="1200" kern="100">
                          <a:solidFill>
                            <a:srgbClr val="000000"/>
                          </a:solidFill>
                          <a:effectLst/>
                          <a:latin typeface="Times New Roman" panose="02020603050405020304"/>
                          <a:ea typeface="宋体" panose="02010600030101010101" pitchFamily="2" charset="-122"/>
                        </a:rPr>
                        <a:t>工号，鱼的种类</a:t>
                      </a:r>
                      <a:r>
                        <a:rPr lang="en-US" sz="1200" kern="100">
                          <a:solidFill>
                            <a:srgbClr val="000000"/>
                          </a:solidFill>
                          <a:effectLst/>
                          <a:latin typeface="Times New Roman" panose="02020603050405020304"/>
                          <a:ea typeface="宋体" panose="02010600030101010101" pitchFamily="2" charset="-122"/>
                        </a:rPr>
                        <a:t>{</a:t>
                      </a:r>
                      <a:r>
                        <a:rPr lang="zh-CN" sz="1200" kern="100">
                          <a:solidFill>
                            <a:srgbClr val="000000"/>
                          </a:solidFill>
                          <a:effectLst/>
                          <a:latin typeface="Times New Roman" panose="02020603050405020304"/>
                          <a:ea typeface="宋体" panose="02010600030101010101" pitchFamily="2" charset="-122"/>
                        </a:rPr>
                        <a:t>草鱼，鲢鱼，黑鱼</a:t>
                      </a:r>
                      <a:r>
                        <a:rPr lang="en-US" sz="1200" kern="100">
                          <a:solidFill>
                            <a:srgbClr val="000000"/>
                          </a:solidFill>
                          <a:effectLst/>
                          <a:latin typeface="Times New Roman" panose="02020603050405020304"/>
                          <a:ea typeface="宋体" panose="02010600030101010101" pitchFamily="2" charset="-122"/>
                        </a:rPr>
                        <a:t>}</a:t>
                      </a:r>
                      <a:endParaRPr lang="zh-CN" sz="1200" kern="100">
                        <a:solidFill>
                          <a:srgbClr val="000000"/>
                        </a:solidFill>
                        <a:effectLst/>
                        <a:latin typeface="Times New Roman" panose="020206030504050203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1505">
                <a:tc vMerge="1">
                  <a:tcPr/>
                </a:tc>
                <a:tc>
                  <a:txBody>
                    <a:bodyPr/>
                    <a:lstStyle/>
                    <a:p>
                      <a:pPr indent="266700" algn="ctr">
                        <a:lnSpc>
                          <a:spcPts val="1400"/>
                        </a:lnSpc>
                        <a:spcAft>
                          <a:spcPts val="0"/>
                        </a:spcAft>
                        <a:tabLst>
                          <a:tab pos="2628265" algn="ctr"/>
                          <a:tab pos="5292725" algn="r"/>
                        </a:tabLst>
                      </a:pPr>
                      <a:r>
                        <a:rPr lang="zh-CN" sz="1200" kern="100">
                          <a:solidFill>
                            <a:srgbClr val="000000"/>
                          </a:solidFill>
                          <a:effectLst/>
                          <a:latin typeface="Calibri" panose="020F0502020204030204"/>
                          <a:ea typeface="宋体" panose="02010600030101010101" pitchFamily="2" charset="-122"/>
                        </a:rPr>
                        <a:t>序数</a:t>
                      </a:r>
                      <a:endParaRPr lang="zh-CN" sz="1200" kern="100">
                        <a:solidFill>
                          <a:srgbClr val="000000"/>
                        </a:solidFill>
                        <a:effectLst/>
                        <a:latin typeface="Calibri" panose="020F05020202040302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tabLst>
                          <a:tab pos="2628265" algn="ctr"/>
                          <a:tab pos="5292725" algn="r"/>
                        </a:tabLst>
                      </a:pPr>
                      <a:r>
                        <a:rPr lang="zh-CN" sz="1200" kern="100">
                          <a:solidFill>
                            <a:srgbClr val="000000"/>
                          </a:solidFill>
                          <a:effectLst/>
                          <a:latin typeface="Calibri" panose="020F0502020204030204"/>
                          <a:ea typeface="宋体" panose="02010600030101010101" pitchFamily="2" charset="-122"/>
                        </a:rPr>
                        <a:t>值有大小或前后关系（</a:t>
                      </a:r>
                      <a:r>
                        <a:rPr lang="en-US" sz="1200" kern="100">
                          <a:solidFill>
                            <a:srgbClr val="000000"/>
                          </a:solidFill>
                          <a:effectLst/>
                          <a:latin typeface="Times New Roman" panose="02020603050405020304"/>
                          <a:ea typeface="宋体" panose="02010600030101010101" pitchFamily="2" charset="-122"/>
                        </a:rPr>
                        <a:t>&lt;,&gt;</a:t>
                      </a:r>
                      <a:r>
                        <a:rPr lang="zh-CN" sz="1200" kern="100">
                          <a:solidFill>
                            <a:srgbClr val="000000"/>
                          </a:solidFill>
                          <a:effectLst/>
                          <a:latin typeface="Calibri" panose="020F0502020204030204"/>
                          <a:ea typeface="宋体" panose="02010600030101010101" pitchFamily="2" charset="-122"/>
                        </a:rPr>
                        <a:t>）</a:t>
                      </a:r>
                      <a:endParaRPr lang="zh-CN" sz="1200" kern="100">
                        <a:solidFill>
                          <a:srgbClr val="000000"/>
                        </a:solidFill>
                        <a:effectLst/>
                        <a:latin typeface="Times New Roman" panose="020206030504050203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tabLst>
                          <a:tab pos="2628265" algn="ctr"/>
                          <a:tab pos="5292725" algn="r"/>
                        </a:tabLst>
                      </a:pPr>
                      <a:r>
                        <a:rPr lang="zh-CN" sz="1200" kern="100">
                          <a:solidFill>
                            <a:srgbClr val="000000"/>
                          </a:solidFill>
                          <a:effectLst/>
                          <a:latin typeface="Times New Roman" panose="02020603050405020304"/>
                          <a:ea typeface="宋体" panose="02010600030101010101" pitchFamily="2" charset="-122"/>
                        </a:rPr>
                        <a:t>气温</a:t>
                      </a:r>
                      <a:r>
                        <a:rPr lang="en-US" sz="1200" kern="100">
                          <a:solidFill>
                            <a:srgbClr val="000000"/>
                          </a:solidFill>
                          <a:effectLst/>
                          <a:latin typeface="Times New Roman" panose="02020603050405020304"/>
                          <a:ea typeface="宋体" panose="02010600030101010101" pitchFamily="2" charset="-122"/>
                        </a:rPr>
                        <a:t>{</a:t>
                      </a:r>
                      <a:r>
                        <a:rPr lang="zh-CN" sz="1200" kern="100">
                          <a:solidFill>
                            <a:srgbClr val="000000"/>
                          </a:solidFill>
                          <a:effectLst/>
                          <a:latin typeface="Times New Roman" panose="02020603050405020304"/>
                          <a:ea typeface="宋体" panose="02010600030101010101" pitchFamily="2" charset="-122"/>
                        </a:rPr>
                        <a:t>炎热，温暖，冷</a:t>
                      </a:r>
                      <a:r>
                        <a:rPr lang="en-US" sz="1200" kern="100">
                          <a:solidFill>
                            <a:srgbClr val="000000"/>
                          </a:solidFill>
                          <a:effectLst/>
                          <a:latin typeface="Times New Roman" panose="02020603050405020304"/>
                          <a:ea typeface="宋体" panose="02010600030101010101" pitchFamily="2" charset="-122"/>
                        </a:rPr>
                        <a:t>}</a:t>
                      </a:r>
                      <a:r>
                        <a:rPr lang="zh-CN" sz="1200" kern="100">
                          <a:solidFill>
                            <a:srgbClr val="000000"/>
                          </a:solidFill>
                          <a:effectLst/>
                          <a:latin typeface="Times New Roman" panose="02020603050405020304"/>
                          <a:ea typeface="宋体" panose="02010600030101010101" pitchFamily="2" charset="-122"/>
                        </a:rPr>
                        <a:t>，成绩</a:t>
                      </a:r>
                      <a:r>
                        <a:rPr lang="en-US" sz="1200" kern="100">
                          <a:solidFill>
                            <a:srgbClr val="000000"/>
                          </a:solidFill>
                          <a:effectLst/>
                          <a:latin typeface="Times New Roman" panose="02020603050405020304"/>
                          <a:ea typeface="宋体" panose="02010600030101010101" pitchFamily="2" charset="-122"/>
                        </a:rPr>
                        <a:t>{</a:t>
                      </a:r>
                      <a:r>
                        <a:rPr lang="zh-CN" sz="1200" kern="100">
                          <a:solidFill>
                            <a:srgbClr val="000000"/>
                          </a:solidFill>
                          <a:effectLst/>
                          <a:latin typeface="Times New Roman" panose="02020603050405020304"/>
                          <a:ea typeface="宋体" panose="02010600030101010101" pitchFamily="2" charset="-122"/>
                        </a:rPr>
                        <a:t>优，良，中，差</a:t>
                      </a:r>
                      <a:r>
                        <a:rPr lang="en-US" sz="1200" kern="100">
                          <a:solidFill>
                            <a:srgbClr val="000000"/>
                          </a:solidFill>
                          <a:effectLst/>
                          <a:latin typeface="Times New Roman" panose="02020603050405020304"/>
                          <a:ea typeface="宋体" panose="02010600030101010101" pitchFamily="2" charset="-122"/>
                        </a:rPr>
                        <a:t>}</a:t>
                      </a:r>
                      <a:endParaRPr lang="zh-CN" sz="1200" kern="100">
                        <a:solidFill>
                          <a:srgbClr val="000000"/>
                        </a:solidFill>
                        <a:effectLst/>
                        <a:latin typeface="Times New Roman" panose="020206030504050203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2140">
                <a:tc vMerge="1">
                  <a:tcPr/>
                </a:tc>
                <a:tc>
                  <a:txBody>
                    <a:bodyPr/>
                    <a:lstStyle/>
                    <a:p>
                      <a:pPr indent="266700" algn="ctr">
                        <a:lnSpc>
                          <a:spcPts val="1400"/>
                        </a:lnSpc>
                        <a:spcAft>
                          <a:spcPts val="0"/>
                        </a:spcAft>
                        <a:tabLst>
                          <a:tab pos="2628265" algn="ctr"/>
                          <a:tab pos="5292725" algn="r"/>
                        </a:tabLst>
                      </a:pPr>
                      <a:r>
                        <a:rPr lang="zh-CN" sz="1200" kern="100">
                          <a:solidFill>
                            <a:srgbClr val="000000"/>
                          </a:solidFill>
                          <a:effectLst/>
                          <a:latin typeface="Calibri" panose="020F0502020204030204"/>
                          <a:ea typeface="宋体" panose="02010600030101010101" pitchFamily="2" charset="-122"/>
                        </a:rPr>
                        <a:t>二元</a:t>
                      </a:r>
                      <a:endParaRPr lang="zh-CN" sz="1200" kern="100">
                        <a:solidFill>
                          <a:srgbClr val="000000"/>
                        </a:solidFill>
                        <a:effectLst/>
                        <a:latin typeface="Calibri" panose="020F05020202040302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tabLst>
                          <a:tab pos="2628265" algn="ctr"/>
                          <a:tab pos="5292725" algn="r"/>
                        </a:tabLst>
                      </a:pPr>
                      <a:r>
                        <a:rPr lang="zh-CN" sz="1200" kern="100">
                          <a:solidFill>
                            <a:srgbClr val="000000"/>
                          </a:solidFill>
                          <a:effectLst/>
                          <a:latin typeface="Calibri" panose="020F0502020204030204"/>
                          <a:ea typeface="宋体" panose="02010600030101010101" pitchFamily="2" charset="-122"/>
                        </a:rPr>
                        <a:t>只有两个类别或状态（＝，</a:t>
                      </a:r>
                      <a:r>
                        <a:rPr lang="zh-CN" sz="1200" kern="100">
                          <a:solidFill>
                            <a:srgbClr val="000000"/>
                          </a:solidFill>
                          <a:effectLst/>
                          <a:latin typeface="Times New Roman" panose="02020603050405020304"/>
                          <a:ea typeface="宋体" panose="02010600030101010101" pitchFamily="2" charset="-122"/>
                        </a:rPr>
                        <a:t>≠</a:t>
                      </a:r>
                      <a:r>
                        <a:rPr lang="zh-CN" sz="1200" kern="100">
                          <a:solidFill>
                            <a:srgbClr val="000000"/>
                          </a:solidFill>
                          <a:effectLst/>
                          <a:latin typeface="Calibri" panose="020F0502020204030204"/>
                          <a:ea typeface="宋体" panose="02010600030101010101" pitchFamily="2" charset="-122"/>
                        </a:rPr>
                        <a:t>）</a:t>
                      </a:r>
                      <a:endParaRPr lang="zh-CN" sz="1200" kern="100">
                        <a:solidFill>
                          <a:srgbClr val="000000"/>
                        </a:solidFill>
                        <a:effectLst/>
                        <a:latin typeface="Times New Roman" panose="020206030504050203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tabLst>
                          <a:tab pos="2628265" algn="ctr"/>
                          <a:tab pos="5292725" algn="r"/>
                        </a:tabLst>
                      </a:pPr>
                      <a:r>
                        <a:rPr lang="zh-CN" sz="1200" kern="100" dirty="0">
                          <a:solidFill>
                            <a:srgbClr val="000000"/>
                          </a:solidFill>
                          <a:effectLst/>
                          <a:latin typeface="Times New Roman" panose="02020603050405020304"/>
                          <a:ea typeface="宋体" panose="02010600030101010101" pitchFamily="2" charset="-122"/>
                        </a:rPr>
                        <a:t>抽烟</a:t>
                      </a:r>
                      <a:r>
                        <a:rPr lang="en-US" sz="1200" kern="100" dirty="0">
                          <a:solidFill>
                            <a:srgbClr val="000000"/>
                          </a:solidFill>
                          <a:effectLst/>
                          <a:latin typeface="Times New Roman" panose="02020603050405020304"/>
                          <a:ea typeface="宋体" panose="02010600030101010101" pitchFamily="2" charset="-122"/>
                        </a:rPr>
                        <a:t>{0</a:t>
                      </a:r>
                      <a:r>
                        <a:rPr lang="zh-CN" sz="1200" kern="100" dirty="0">
                          <a:solidFill>
                            <a:srgbClr val="000000"/>
                          </a:solidFill>
                          <a:effectLst/>
                          <a:latin typeface="Times New Roman" panose="02020603050405020304"/>
                          <a:ea typeface="宋体" panose="02010600030101010101" pitchFamily="2" charset="-122"/>
                        </a:rPr>
                        <a:t>，</a:t>
                      </a:r>
                      <a:r>
                        <a:rPr lang="en-US" sz="1200" kern="100" dirty="0">
                          <a:solidFill>
                            <a:srgbClr val="000000"/>
                          </a:solidFill>
                          <a:effectLst/>
                          <a:latin typeface="Times New Roman" panose="02020603050405020304"/>
                          <a:ea typeface="宋体" panose="02010600030101010101" pitchFamily="2" charset="-122"/>
                        </a:rPr>
                        <a:t>1}</a:t>
                      </a:r>
                      <a:r>
                        <a:rPr lang="zh-CN" sz="1200" kern="100" dirty="0">
                          <a:solidFill>
                            <a:srgbClr val="000000"/>
                          </a:solidFill>
                          <a:effectLst/>
                          <a:latin typeface="Times New Roman" panose="02020603050405020304"/>
                          <a:ea typeface="宋体" panose="02010600030101010101" pitchFamily="2" charset="-122"/>
                        </a:rPr>
                        <a:t>，其中</a:t>
                      </a:r>
                      <a:r>
                        <a:rPr lang="en-US" sz="1200" kern="100" dirty="0">
                          <a:solidFill>
                            <a:srgbClr val="000000"/>
                          </a:solidFill>
                          <a:effectLst/>
                          <a:latin typeface="Times New Roman" panose="02020603050405020304"/>
                          <a:ea typeface="宋体" panose="02010600030101010101" pitchFamily="2" charset="-122"/>
                        </a:rPr>
                        <a:t>1</a:t>
                      </a:r>
                      <a:r>
                        <a:rPr lang="zh-CN" sz="1200" kern="100" dirty="0">
                          <a:solidFill>
                            <a:srgbClr val="000000"/>
                          </a:solidFill>
                          <a:effectLst/>
                          <a:latin typeface="Times New Roman" panose="02020603050405020304"/>
                          <a:ea typeface="宋体" panose="02010600030101010101" pitchFamily="2" charset="-122"/>
                        </a:rPr>
                        <a:t>表示是，</a:t>
                      </a:r>
                      <a:r>
                        <a:rPr lang="en-US" sz="1200" kern="100" dirty="0">
                          <a:solidFill>
                            <a:srgbClr val="000000"/>
                          </a:solidFill>
                          <a:effectLst/>
                          <a:latin typeface="Times New Roman" panose="02020603050405020304"/>
                          <a:ea typeface="宋体" panose="02010600030101010101" pitchFamily="2" charset="-122"/>
                        </a:rPr>
                        <a:t>0</a:t>
                      </a:r>
                      <a:r>
                        <a:rPr lang="zh-CN" sz="1200" kern="100" dirty="0">
                          <a:solidFill>
                            <a:srgbClr val="000000"/>
                          </a:solidFill>
                          <a:effectLst/>
                          <a:latin typeface="Times New Roman" panose="02020603050405020304"/>
                          <a:ea typeface="宋体" panose="02010600030101010101" pitchFamily="2" charset="-122"/>
                        </a:rPr>
                        <a:t>表示非</a:t>
                      </a:r>
                      <a:endParaRPr lang="zh-CN" sz="1200" kern="100" dirty="0">
                        <a:solidFill>
                          <a:srgbClr val="000000"/>
                        </a:solidFill>
                        <a:effectLst/>
                        <a:latin typeface="Times New Roman" panose="020206030504050203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705">
                <a:tc rowSpan="2">
                  <a:txBody>
                    <a:bodyPr/>
                    <a:lstStyle/>
                    <a:p>
                      <a:pPr indent="266700" algn="ctr">
                        <a:lnSpc>
                          <a:spcPts val="1400"/>
                        </a:lnSpc>
                        <a:spcAft>
                          <a:spcPts val="0"/>
                        </a:spcAft>
                        <a:tabLst>
                          <a:tab pos="2628265" algn="ctr"/>
                          <a:tab pos="5292725" algn="r"/>
                        </a:tabLst>
                      </a:pPr>
                      <a:r>
                        <a:rPr lang="zh-CN" sz="1200" kern="100">
                          <a:solidFill>
                            <a:srgbClr val="000000"/>
                          </a:solidFill>
                          <a:effectLst/>
                          <a:latin typeface="Calibri" panose="020F0502020204030204"/>
                          <a:ea typeface="宋体" panose="02010600030101010101" pitchFamily="2" charset="-122"/>
                        </a:rPr>
                        <a:t>数值的（定量的）</a:t>
                      </a:r>
                      <a:endParaRPr lang="zh-CN" sz="1200" kern="100">
                        <a:solidFill>
                          <a:srgbClr val="000000"/>
                        </a:solidFill>
                        <a:effectLst/>
                        <a:latin typeface="Calibri" panose="020F05020202040302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tabLst>
                          <a:tab pos="2628265" algn="ctr"/>
                          <a:tab pos="5292725" algn="r"/>
                        </a:tabLst>
                      </a:pPr>
                      <a:r>
                        <a:rPr lang="zh-CN" sz="1200" kern="100">
                          <a:solidFill>
                            <a:srgbClr val="000000"/>
                          </a:solidFill>
                          <a:effectLst/>
                          <a:latin typeface="Calibri" panose="020F0502020204030204"/>
                          <a:ea typeface="宋体" panose="02010600030101010101" pitchFamily="2" charset="-122"/>
                        </a:rPr>
                        <a:t>区间</a:t>
                      </a:r>
                      <a:endParaRPr lang="zh-CN" sz="1200" kern="100">
                        <a:solidFill>
                          <a:srgbClr val="000000"/>
                        </a:solidFill>
                        <a:effectLst/>
                        <a:latin typeface="Calibri" panose="020F05020202040302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tabLst>
                          <a:tab pos="2628265" algn="ctr"/>
                          <a:tab pos="5292725" algn="r"/>
                        </a:tabLst>
                      </a:pPr>
                      <a:r>
                        <a:rPr lang="zh-CN" sz="1200" kern="100">
                          <a:solidFill>
                            <a:srgbClr val="000000"/>
                          </a:solidFill>
                          <a:effectLst/>
                          <a:latin typeface="Calibri" panose="020F0502020204030204"/>
                          <a:ea typeface="宋体" panose="02010600030101010101" pitchFamily="2" charset="-122"/>
                        </a:rPr>
                        <a:t>有序，可加减不可乘除（</a:t>
                      </a:r>
                      <a:r>
                        <a:rPr lang="en-US" sz="1200" kern="100">
                          <a:solidFill>
                            <a:srgbClr val="000000"/>
                          </a:solidFill>
                          <a:effectLst/>
                          <a:latin typeface="宋体" panose="02010600030101010101" pitchFamily="2" charset="-122"/>
                          <a:ea typeface="宋体" panose="02010600030101010101" pitchFamily="2" charset="-122"/>
                        </a:rPr>
                        <a:t>-</a:t>
                      </a:r>
                      <a:r>
                        <a:rPr lang="zh-CN" sz="1200" kern="100">
                          <a:solidFill>
                            <a:srgbClr val="000000"/>
                          </a:solidFill>
                          <a:effectLst/>
                          <a:latin typeface="Times New Roman" panose="02020603050405020304"/>
                          <a:ea typeface="宋体" panose="02010600030101010101" pitchFamily="2" charset="-122"/>
                        </a:rPr>
                        <a:t>，</a:t>
                      </a:r>
                      <a:r>
                        <a:rPr lang="en-US" sz="1200" kern="100">
                          <a:solidFill>
                            <a:srgbClr val="000000"/>
                          </a:solidFill>
                          <a:effectLst/>
                          <a:latin typeface="Times New Roman" panose="02020603050405020304"/>
                          <a:ea typeface="宋体" panose="02010600030101010101" pitchFamily="2" charset="-122"/>
                        </a:rPr>
                        <a:t>+</a:t>
                      </a:r>
                      <a:r>
                        <a:rPr lang="zh-CN" sz="1200" kern="100">
                          <a:solidFill>
                            <a:srgbClr val="000000"/>
                          </a:solidFill>
                          <a:effectLst/>
                          <a:latin typeface="Times New Roman" panose="02020603050405020304"/>
                          <a:ea typeface="宋体" panose="02010600030101010101" pitchFamily="2" charset="-122"/>
                        </a:rPr>
                        <a:t>）</a:t>
                      </a:r>
                      <a:endParaRPr lang="zh-CN" sz="1200" kern="100">
                        <a:solidFill>
                          <a:srgbClr val="000000"/>
                        </a:solidFill>
                        <a:effectLst/>
                        <a:latin typeface="Times New Roman" panose="020206030504050203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tabLst>
                          <a:tab pos="2628265" algn="ctr"/>
                          <a:tab pos="5292725" algn="r"/>
                        </a:tabLst>
                      </a:pPr>
                      <a:r>
                        <a:rPr lang="zh-CN" sz="1200" kern="100">
                          <a:solidFill>
                            <a:srgbClr val="000000"/>
                          </a:solidFill>
                          <a:effectLst/>
                          <a:latin typeface="Times New Roman" panose="02020603050405020304"/>
                          <a:ea typeface="宋体" panose="02010600030101010101" pitchFamily="2" charset="-122"/>
                        </a:rPr>
                        <a:t>摄氏温度，日期</a:t>
                      </a:r>
                      <a:endParaRPr lang="zh-CN" sz="1200" kern="100">
                        <a:solidFill>
                          <a:srgbClr val="000000"/>
                        </a:solidFill>
                        <a:effectLst/>
                        <a:latin typeface="Times New Roman" panose="020206030504050203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0870">
                <a:tc vMerge="1">
                  <a:tcPr/>
                </a:tc>
                <a:tc>
                  <a:txBody>
                    <a:bodyPr/>
                    <a:lstStyle/>
                    <a:p>
                      <a:pPr indent="266700" algn="ctr">
                        <a:lnSpc>
                          <a:spcPts val="1400"/>
                        </a:lnSpc>
                        <a:spcAft>
                          <a:spcPts val="0"/>
                        </a:spcAft>
                        <a:tabLst>
                          <a:tab pos="2628265" algn="ctr"/>
                          <a:tab pos="5292725" algn="r"/>
                        </a:tabLst>
                      </a:pPr>
                      <a:r>
                        <a:rPr lang="zh-CN" sz="1200" kern="100">
                          <a:solidFill>
                            <a:srgbClr val="000000"/>
                          </a:solidFill>
                          <a:effectLst/>
                          <a:latin typeface="Calibri" panose="020F0502020204030204"/>
                          <a:ea typeface="宋体" panose="02010600030101010101" pitchFamily="2" charset="-122"/>
                        </a:rPr>
                        <a:t>比率</a:t>
                      </a:r>
                      <a:endParaRPr lang="zh-CN" sz="1200" kern="100">
                        <a:solidFill>
                          <a:srgbClr val="000000"/>
                        </a:solidFill>
                        <a:effectLst/>
                        <a:latin typeface="Calibri" panose="020F05020202040302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tabLst>
                          <a:tab pos="2628265" algn="ctr"/>
                          <a:tab pos="5292725" algn="r"/>
                        </a:tabLst>
                      </a:pPr>
                      <a:r>
                        <a:rPr lang="zh-CN" sz="1200" kern="100">
                          <a:solidFill>
                            <a:srgbClr val="000000"/>
                          </a:solidFill>
                          <a:effectLst/>
                          <a:latin typeface="Times New Roman" panose="02020603050405020304"/>
                          <a:ea typeface="宋体" panose="02010600030101010101" pitchFamily="2" charset="-122"/>
                        </a:rPr>
                        <a:t>有自然零值，可以进行任何数学运算</a:t>
                      </a:r>
                      <a:r>
                        <a:rPr lang="en-US" sz="1200" kern="100">
                          <a:solidFill>
                            <a:srgbClr val="000000"/>
                          </a:solidFill>
                          <a:effectLst/>
                          <a:latin typeface="Times New Roman" panose="02020603050405020304"/>
                          <a:ea typeface="宋体" panose="02010600030101010101" pitchFamily="2" charset="-122"/>
                        </a:rPr>
                        <a:t>(*</a:t>
                      </a:r>
                      <a:r>
                        <a:rPr lang="zh-CN" sz="1200" kern="100">
                          <a:solidFill>
                            <a:srgbClr val="000000"/>
                          </a:solidFill>
                          <a:effectLst/>
                          <a:latin typeface="Times New Roman" panose="02020603050405020304"/>
                          <a:ea typeface="宋体" panose="02010600030101010101" pitchFamily="2" charset="-122"/>
                        </a:rPr>
                        <a:t>，</a:t>
                      </a:r>
                      <a:r>
                        <a:rPr lang="en-US" sz="1200" kern="100">
                          <a:solidFill>
                            <a:srgbClr val="000000"/>
                          </a:solidFill>
                          <a:effectLst/>
                          <a:latin typeface="Times New Roman" panose="02020603050405020304"/>
                          <a:ea typeface="宋体" panose="02010600030101010101" pitchFamily="2" charset="-122"/>
                        </a:rPr>
                        <a:t>/)</a:t>
                      </a:r>
                      <a:endParaRPr lang="zh-CN" sz="1200" kern="100">
                        <a:solidFill>
                          <a:srgbClr val="000000"/>
                        </a:solidFill>
                        <a:effectLst/>
                        <a:latin typeface="Times New Roman" panose="020206030504050203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tabLst>
                          <a:tab pos="2628265" algn="ctr"/>
                          <a:tab pos="5292725" algn="r"/>
                        </a:tabLst>
                      </a:pPr>
                      <a:r>
                        <a:rPr lang="zh-CN" sz="1200" kern="100" dirty="0">
                          <a:solidFill>
                            <a:srgbClr val="000000"/>
                          </a:solidFill>
                          <a:effectLst/>
                          <a:latin typeface="Times New Roman" panose="02020603050405020304"/>
                          <a:ea typeface="宋体" panose="02010600030101010101" pitchFamily="2" charset="-122"/>
                        </a:rPr>
                        <a:t>年龄，长度，重量</a:t>
                      </a:r>
                      <a:endParaRPr lang="zh-CN" sz="1200" kern="100" dirty="0">
                        <a:solidFill>
                          <a:srgbClr val="000000"/>
                        </a:solidFill>
                        <a:effectLst/>
                        <a:latin typeface="Times New Roman" panose="02020603050405020304"/>
                        <a:ea typeface="宋体" panose="02010600030101010101" pitchFamily="2" charset="-122"/>
                      </a:endParaRPr>
                    </a:p>
                  </a:txBody>
                  <a:tcPr marL="82074" marR="820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2154757" cy="369332"/>
          </a:xfrm>
          <a:prstGeom prst="rect">
            <a:avLst/>
          </a:prstGeom>
        </p:spPr>
        <p:txBody>
          <a:bodyPr wrap="none">
            <a:spAutoFit/>
          </a:bodyPr>
          <a:lstStyle/>
          <a:p>
            <a:r>
              <a:rPr lang="en-US" altLang="zh-CN" dirty="0"/>
              <a:t>2.1.2 </a:t>
            </a:r>
            <a:r>
              <a:rPr lang="zh-CN" altLang="zh-CN" dirty="0"/>
              <a:t>数据集的类型</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1798569" cy="323165"/>
          </a:xfrm>
          <a:prstGeom prst="rect">
            <a:avLst/>
          </a:prstGeom>
          <a:noFill/>
        </p:spPr>
        <p:txBody>
          <a:bodyPr wrap="none" lIns="0" tIns="0" rIns="0" bIns="0" rtlCol="0">
            <a:spAutoFit/>
          </a:bodyPr>
          <a:lstStyle/>
          <a:p>
            <a:r>
              <a:rPr lang="en-US" altLang="zh-CN" sz="2100" b="1" spc="225" dirty="0">
                <a:solidFill>
                  <a:prstClr val="white"/>
                </a:solidFill>
              </a:rPr>
              <a:t>2.1 </a:t>
            </a:r>
            <a:r>
              <a:rPr lang="zh-CN" altLang="zh-CN" sz="2100" b="1" spc="225" dirty="0">
                <a:solidFill>
                  <a:prstClr val="white"/>
                </a:solidFill>
              </a:rPr>
              <a:t>数据类型</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73" name="矩形 72"/>
          <p:cNvSpPr/>
          <p:nvPr/>
        </p:nvSpPr>
        <p:spPr>
          <a:xfrm>
            <a:off x="1282014" y="2571750"/>
            <a:ext cx="1219886" cy="768347"/>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t>记录数据</a:t>
            </a:r>
            <a:endParaRPr lang="zh-CN" altLang="zh-CN" sz="1600" dirty="0"/>
          </a:p>
        </p:txBody>
      </p:sp>
      <p:sp>
        <p:nvSpPr>
          <p:cNvPr id="75" name="矩形 74"/>
          <p:cNvSpPr/>
          <p:nvPr/>
        </p:nvSpPr>
        <p:spPr>
          <a:xfrm>
            <a:off x="1282014" y="3473449"/>
            <a:ext cx="1219886" cy="768349"/>
          </a:xfrm>
          <a:prstGeom prst="rect">
            <a:avLst/>
          </a:prstGeom>
          <a:solidFill>
            <a:schemeClr val="accent1">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t>有序数据</a:t>
            </a:r>
            <a:endParaRPr lang="zh-CN" altLang="zh-CN" sz="1600" dirty="0"/>
          </a:p>
        </p:txBody>
      </p:sp>
      <p:sp>
        <p:nvSpPr>
          <p:cNvPr id="78" name="矩形 77"/>
          <p:cNvSpPr/>
          <p:nvPr/>
        </p:nvSpPr>
        <p:spPr>
          <a:xfrm>
            <a:off x="1267177" y="4349748"/>
            <a:ext cx="1234723" cy="781052"/>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t>图形数据</a:t>
            </a:r>
            <a:endParaRPr lang="zh-CN" altLang="zh-CN" sz="1600" dirty="0"/>
          </a:p>
        </p:txBody>
      </p:sp>
      <p:sp>
        <p:nvSpPr>
          <p:cNvPr id="6" name="矩形 5"/>
          <p:cNvSpPr/>
          <p:nvPr/>
        </p:nvSpPr>
        <p:spPr>
          <a:xfrm>
            <a:off x="609600" y="2241550"/>
            <a:ext cx="7842250" cy="3168650"/>
          </a:xfrm>
          <a:prstGeom prst="rect">
            <a:avLst/>
          </a:prstGeom>
          <a:noFill/>
          <a:ln w="25400" cmpd="sng">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812800" y="1492250"/>
            <a:ext cx="7427118" cy="583565"/>
          </a:xfrm>
          <a:prstGeom prst="rect">
            <a:avLst/>
          </a:prstGeom>
          <a:noFill/>
        </p:spPr>
        <p:txBody>
          <a:bodyPr wrap="square" rtlCol="0">
            <a:spAutoFit/>
          </a:bodyPr>
          <a:lstStyle/>
          <a:p>
            <a:r>
              <a:rPr lang="zh-CN" altLang="zh-CN" sz="1600" dirty="0"/>
              <a:t>数据集的类型是从集合整体上分析数据的类型</a:t>
            </a:r>
            <a:endParaRPr lang="zh-CN" altLang="zh-CN" sz="1600" dirty="0"/>
          </a:p>
          <a:p>
            <a:r>
              <a:rPr lang="zh-CN" altLang="zh-CN" sz="1600" dirty="0"/>
              <a:t>数据对象之间的结构关系：记录数据、有序数据、图形数据。</a:t>
            </a:r>
            <a:endParaRPr lang="zh-CN" altLang="zh-CN" sz="1600" dirty="0"/>
          </a:p>
        </p:txBody>
      </p:sp>
      <p:sp>
        <p:nvSpPr>
          <p:cNvPr id="2" name="矩形 1"/>
          <p:cNvSpPr/>
          <p:nvPr/>
        </p:nvSpPr>
        <p:spPr>
          <a:xfrm>
            <a:off x="2914649" y="2571749"/>
            <a:ext cx="4773927" cy="7683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dirty="0">
                <a:solidFill>
                  <a:schemeClr val="tx1"/>
                </a:solidFill>
              </a:rPr>
              <a:t>最常见的数据集类型，数据集是一个二维表格，其中表中行代表记录，列代表属性</a:t>
            </a:r>
            <a:endParaRPr lang="en-US" altLang="zh-CN" sz="1400" dirty="0">
              <a:solidFill>
                <a:schemeClr val="tx1"/>
              </a:solidFill>
            </a:endParaRPr>
          </a:p>
        </p:txBody>
      </p:sp>
      <p:sp>
        <p:nvSpPr>
          <p:cNvPr id="81" name="矩形 80"/>
          <p:cNvSpPr/>
          <p:nvPr/>
        </p:nvSpPr>
        <p:spPr>
          <a:xfrm>
            <a:off x="2925361" y="3473450"/>
            <a:ext cx="4763216" cy="7683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dirty="0">
                <a:solidFill>
                  <a:schemeClr val="tx1"/>
                </a:solidFill>
              </a:rPr>
              <a:t>有序数据对象之间存在时间或空间上的顺序关系</a:t>
            </a:r>
            <a:endParaRPr lang="en-US" altLang="zh-CN" sz="1400" dirty="0">
              <a:solidFill>
                <a:schemeClr val="tx1"/>
              </a:solidFill>
            </a:endParaRPr>
          </a:p>
        </p:txBody>
      </p:sp>
      <p:sp>
        <p:nvSpPr>
          <p:cNvPr id="87" name="矩形 86"/>
          <p:cNvSpPr/>
          <p:nvPr/>
        </p:nvSpPr>
        <p:spPr>
          <a:xfrm>
            <a:off x="2914649" y="4349747"/>
            <a:ext cx="4763216" cy="7683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dirty="0">
                <a:solidFill>
                  <a:schemeClr val="tx1"/>
                </a:solidFill>
              </a:rPr>
              <a:t>图形数据对象之间存在显式或隐式的联系，相互之间有一定的复杂依赖关系，构成图形或网状结构</a:t>
            </a:r>
            <a:endParaRPr lang="en-US" altLang="zh-CN" sz="1400" dirty="0">
              <a:solidFill>
                <a:schemeClr val="tx1"/>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云形 2"/>
          <p:cNvSpPr/>
          <p:nvPr/>
        </p:nvSpPr>
        <p:spPr>
          <a:xfrm>
            <a:off x="7558405" y="3935095"/>
            <a:ext cx="1384935" cy="112458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互联网链接</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754534" y="2086295"/>
            <a:ext cx="5693399" cy="763533"/>
            <a:chOff x="1807265" y="3866296"/>
            <a:chExt cx="5693399" cy="763533"/>
          </a:xfrm>
          <a:solidFill>
            <a:schemeClr val="bg1">
              <a:lumMod val="85000"/>
            </a:schemeClr>
          </a:solidFill>
        </p:grpSpPr>
        <p:sp>
          <p:nvSpPr>
            <p:cNvPr id="39" name="圆角矩形 38"/>
            <p:cNvSpPr/>
            <p:nvPr/>
          </p:nvSpPr>
          <p:spPr>
            <a:xfrm>
              <a:off x="1807265" y="3866296"/>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p:nvSpPr>
          <p:spPr>
            <a:xfrm>
              <a:off x="1879683" y="3891165"/>
              <a:ext cx="2063385" cy="738664"/>
            </a:xfrm>
            <a:prstGeom prst="rect">
              <a:avLst/>
            </a:prstGeom>
            <a:noFill/>
          </p:spPr>
          <p:txBody>
            <a:bodyPr wrap="none">
              <a:spAutoFit/>
            </a:bodyPr>
            <a:lstStyle/>
            <a:p>
              <a:r>
                <a:rPr lang="en-US" altLang="zh-CN" sz="2100" spc="225" dirty="0">
                  <a:solidFill>
                    <a:schemeClr val="bg2">
                      <a:lumMod val="50000"/>
                    </a:schemeClr>
                  </a:solidFill>
                  <a:latin typeface="微软雅黑" panose="020B0503020204020204" pitchFamily="34" charset="-122"/>
                  <a:ea typeface="微软雅黑" panose="020B0503020204020204" pitchFamily="34" charset="-122"/>
                </a:rPr>
                <a:t>2.1  </a:t>
              </a:r>
              <a:r>
                <a:rPr lang="zh-CN" altLang="zh-CN" sz="2100" spc="225" dirty="0">
                  <a:solidFill>
                    <a:schemeClr val="bg2">
                      <a:lumMod val="50000"/>
                    </a:schemeClr>
                  </a:solidFill>
                  <a:latin typeface="微软雅黑" panose="020B0503020204020204" pitchFamily="34" charset="-122"/>
                  <a:ea typeface="微软雅黑" panose="020B0503020204020204" pitchFamily="34" charset="-122"/>
                </a:rPr>
                <a:t>数据类型</a:t>
              </a:r>
              <a:endParaRPr lang="zh-CN" altLang="zh-CN" sz="2100" spc="225" dirty="0">
                <a:solidFill>
                  <a:schemeClr val="bg2">
                    <a:lumMod val="50000"/>
                  </a:schemeClr>
                </a:solidFill>
                <a:latin typeface="微软雅黑" panose="020B0503020204020204" pitchFamily="34" charset="-122"/>
                <a:ea typeface="微软雅黑" panose="020B0503020204020204" pitchFamily="34" charset="-122"/>
              </a:endParaRPr>
            </a:p>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6" name="矩形 35"/>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1" name="组合 30"/>
          <p:cNvGrpSpPr/>
          <p:nvPr/>
        </p:nvGrpSpPr>
        <p:grpSpPr>
          <a:xfrm>
            <a:off x="690257" y="966177"/>
            <a:ext cx="7832784" cy="781050"/>
            <a:chOff x="2788580" y="1152524"/>
            <a:chExt cx="3730770" cy="781050"/>
          </a:xfrm>
          <a:solidFill>
            <a:srgbClr val="000066"/>
          </a:solidFill>
        </p:grpSpPr>
        <p:grpSp>
          <p:nvGrpSpPr>
            <p:cNvPr id="34" name="组合 33"/>
            <p:cNvGrpSpPr/>
            <p:nvPr/>
          </p:nvGrpSpPr>
          <p:grpSpPr>
            <a:xfrm>
              <a:off x="2788580" y="1152524"/>
              <a:ext cx="3730770" cy="781050"/>
              <a:chOff x="3725790" y="847725"/>
              <a:chExt cx="3730770" cy="781050"/>
            </a:xfrm>
            <a:grpFill/>
          </p:grpSpPr>
          <p:grpSp>
            <p:nvGrpSpPr>
              <p:cNvPr id="40" name="组合 39"/>
              <p:cNvGrpSpPr/>
              <p:nvPr/>
            </p:nvGrpSpPr>
            <p:grpSpPr>
              <a:xfrm>
                <a:off x="3725790" y="1019175"/>
                <a:ext cx="627135" cy="609600"/>
                <a:chOff x="3725790" y="1019175"/>
                <a:chExt cx="627135" cy="609600"/>
              </a:xfrm>
              <a:grpFill/>
            </p:grpSpPr>
            <p:sp>
              <p:nvSpPr>
                <p:cNvPr id="45" name="任意多边形 44"/>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直角三角形 45"/>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flipH="1">
                <a:off x="6829425" y="1019175"/>
                <a:ext cx="627135" cy="609600"/>
                <a:chOff x="3725790" y="1019175"/>
                <a:chExt cx="627135" cy="609600"/>
              </a:xfrm>
              <a:grpFill/>
            </p:grpSpPr>
            <p:sp>
              <p:nvSpPr>
                <p:cNvPr id="43" name="任意多边形 42"/>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43"/>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4181475" y="847725"/>
                <a:ext cx="2819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14"/>
            <p:cNvSpPr txBox="1"/>
            <p:nvPr/>
          </p:nvSpPr>
          <p:spPr>
            <a:xfrm>
              <a:off x="3416338" y="1169836"/>
              <a:ext cx="2311308" cy="523220"/>
            </a:xfrm>
            <a:prstGeom prst="rect">
              <a:avLst/>
            </a:prstGeom>
            <a:grpFill/>
          </p:spPr>
          <p:txBody>
            <a:bodyPr wrap="none" rtlCol="0">
              <a:spAutoFit/>
            </a:bodyPr>
            <a:lstStyle/>
            <a:p>
              <a:pPr algn="ctr"/>
              <a:r>
                <a:rPr lang="zh-CN" altLang="en-US" sz="2800" dirty="0">
                  <a:solidFill>
                    <a:schemeClr val="accent4"/>
                  </a:solidFill>
                </a:rPr>
                <a:t>第二章　</a:t>
              </a:r>
              <a:r>
                <a:rPr lang="zh-CN" altLang="zh-CN" sz="2800" dirty="0">
                  <a:solidFill>
                    <a:schemeClr val="accent4"/>
                  </a:solidFill>
                </a:rPr>
                <a:t>数据预处理与相似性</a:t>
              </a:r>
              <a:endParaRPr lang="zh-CN" altLang="en-US" sz="2800" dirty="0">
                <a:solidFill>
                  <a:schemeClr val="accent4"/>
                </a:solidFill>
              </a:endParaRPr>
            </a:p>
          </p:txBody>
        </p:sp>
      </p:grpSp>
      <p:grpSp>
        <p:nvGrpSpPr>
          <p:cNvPr id="57" name="组合 56"/>
          <p:cNvGrpSpPr/>
          <p:nvPr/>
        </p:nvGrpSpPr>
        <p:grpSpPr>
          <a:xfrm>
            <a:off x="1754534" y="2628470"/>
            <a:ext cx="5693399" cy="426278"/>
            <a:chOff x="1807265" y="2935089"/>
            <a:chExt cx="5693399" cy="426278"/>
          </a:xfrm>
        </p:grpSpPr>
        <p:sp>
          <p:nvSpPr>
            <p:cNvPr id="74" name="圆角矩形 73"/>
            <p:cNvSpPr/>
            <p:nvPr/>
          </p:nvSpPr>
          <p:spPr>
            <a:xfrm>
              <a:off x="1807265" y="2935089"/>
              <a:ext cx="5693399" cy="394200"/>
            </a:xfrm>
            <a:prstGeom prst="roundRect">
              <a:avLst>
                <a:gd name="adj" fmla="val 20658"/>
              </a:avLst>
            </a:prstGeom>
            <a:solidFill>
              <a:srgbClr val="00006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矩形 74"/>
            <p:cNvSpPr/>
            <p:nvPr/>
          </p:nvSpPr>
          <p:spPr>
            <a:xfrm>
              <a:off x="1881814" y="2945869"/>
              <a:ext cx="2441694" cy="415498"/>
            </a:xfrm>
            <a:prstGeom prst="rect">
              <a:avLst/>
            </a:prstGeom>
          </p:spPr>
          <p:txBody>
            <a:bodyPr wrap="none">
              <a:spAutoFit/>
            </a:bodyPr>
            <a:lstStyle/>
            <a:p>
              <a:r>
                <a:rPr lang="en-US" altLang="zh-CN" sz="2100" spc="225" dirty="0">
                  <a:solidFill>
                    <a:schemeClr val="bg1"/>
                  </a:solidFill>
                  <a:latin typeface="微软雅黑" panose="020B0503020204020204" pitchFamily="34" charset="-122"/>
                  <a:ea typeface="微软雅黑" panose="020B0503020204020204" pitchFamily="34" charset="-122"/>
                </a:rPr>
                <a:t>2.2</a:t>
              </a:r>
              <a:r>
                <a:rPr lang="zh-CN" altLang="en-US" sz="2100" spc="225" dirty="0">
                  <a:solidFill>
                    <a:schemeClr val="bg1"/>
                  </a:solidFill>
                  <a:latin typeface="微软雅黑" panose="020B0503020204020204" pitchFamily="34" charset="-122"/>
                  <a:ea typeface="微软雅黑" panose="020B0503020204020204" pitchFamily="34" charset="-122"/>
                </a:rPr>
                <a:t>　数据预处理</a:t>
              </a:r>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1754534" y="3193295"/>
            <a:ext cx="5693399" cy="426278"/>
            <a:chOff x="1807265" y="3400693"/>
            <a:chExt cx="5693399" cy="426278"/>
          </a:xfrm>
          <a:solidFill>
            <a:schemeClr val="bg2"/>
          </a:solidFill>
        </p:grpSpPr>
        <p:sp>
          <p:nvSpPr>
            <p:cNvPr id="71" name="圆角矩形 70"/>
            <p:cNvSpPr/>
            <p:nvPr/>
          </p:nvSpPr>
          <p:spPr>
            <a:xfrm>
              <a:off x="1807265" y="3400693"/>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1881814" y="3411473"/>
              <a:ext cx="2739853" cy="415498"/>
            </a:xfrm>
            <a:prstGeom prst="rect">
              <a:avLst/>
            </a:prstGeom>
            <a:noFill/>
          </p:spPr>
          <p:txBody>
            <a:bodyPr wrap="none">
              <a:spAutoFit/>
            </a:bodyPr>
            <a:lstStyle/>
            <a:p>
              <a:r>
                <a:rPr lang="en-US"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2.3</a:t>
              </a:r>
              <a:r>
                <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rPr>
                <a:t>　数据的相似性</a:t>
              </a:r>
              <a:endPar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1748572" y="3855748"/>
            <a:ext cx="5693399" cy="415498"/>
            <a:chOff x="1818097" y="4753860"/>
            <a:chExt cx="5693399" cy="415498"/>
          </a:xfrm>
        </p:grpSpPr>
        <p:sp>
          <p:nvSpPr>
            <p:cNvPr id="65" name="圆角矩形 64"/>
            <p:cNvSpPr/>
            <p:nvPr/>
          </p:nvSpPr>
          <p:spPr>
            <a:xfrm>
              <a:off x="1818097" y="475817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矩形 65"/>
            <p:cNvSpPr/>
            <p:nvPr/>
          </p:nvSpPr>
          <p:spPr>
            <a:xfrm>
              <a:off x="1887572" y="4753860"/>
              <a:ext cx="780983" cy="415498"/>
            </a:xfrm>
            <a:prstGeom prst="rect">
              <a:avLst/>
            </a:prstGeom>
          </p:spPr>
          <p:txBody>
            <a:bodyPr wrap="none">
              <a:spAutoFit/>
            </a:bodyPr>
            <a:lstStyle/>
            <a:p>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习题</a:t>
              </a:r>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5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5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54"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sp>
        <p:nvSpPr>
          <p:cNvPr id="73" name="矩形 72"/>
          <p:cNvSpPr/>
          <p:nvPr/>
        </p:nvSpPr>
        <p:spPr>
          <a:xfrm>
            <a:off x="7929" y="38314"/>
            <a:ext cx="877163" cy="300082"/>
          </a:xfrm>
          <a:prstGeom prst="rect">
            <a:avLst/>
          </a:prstGeom>
        </p:spPr>
        <p:txBody>
          <a:bodyPr wrap="none">
            <a:spAutoFit/>
          </a:bodyPr>
          <a:lstStyle/>
          <a:p>
            <a:r>
              <a:rPr lang="zh-CN" altLang="en-US" sz="1350" dirty="0">
                <a:solidFill>
                  <a:schemeClr val="bg1"/>
                </a:solidFill>
              </a:rPr>
              <a:t>数据挖掘</a:t>
            </a:r>
            <a:endParaRPr lang="zh-CN" altLang="en-US" sz="1350" dirty="0">
              <a:solidFill>
                <a:schemeClr val="bg1"/>
              </a:solidFill>
            </a:endParaRPr>
          </a:p>
        </p:txBody>
      </p:sp>
      <p:sp>
        <p:nvSpPr>
          <p:cNvPr id="35" name="矩形 34"/>
          <p:cNvSpPr/>
          <p:nvPr/>
        </p:nvSpPr>
        <p:spPr>
          <a:xfrm>
            <a:off x="7620" y="613337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2.2 </a:t>
            </a:r>
            <a:r>
              <a:rPr lang="zh-CN" altLang="zh-CN" sz="2100" b="1" spc="225" dirty="0">
                <a:solidFill>
                  <a:prstClr val="white"/>
                </a:solidFill>
              </a:rPr>
              <a:t>数据预处理</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9" name="TextBox 8"/>
          <p:cNvSpPr txBox="1"/>
          <p:nvPr/>
        </p:nvSpPr>
        <p:spPr>
          <a:xfrm>
            <a:off x="509270" y="1168400"/>
            <a:ext cx="4027170" cy="4092575"/>
          </a:xfrm>
          <a:prstGeom prst="rect">
            <a:avLst/>
          </a:prstGeom>
          <a:noFill/>
        </p:spPr>
        <p:txBody>
          <a:bodyPr wrap="square" rtlCol="0">
            <a:spAutoFit/>
          </a:bodyPr>
          <a:lstStyle/>
          <a:p>
            <a:pPr marL="342900" indent="-342900">
              <a:buFont typeface="Arial" panose="020B0604020202020204" pitchFamily="34" charset="0"/>
              <a:buChar char="•"/>
            </a:pPr>
            <a:r>
              <a:rPr lang="zh-CN" altLang="zh-CN" sz="2000" dirty="0"/>
              <a:t>数据挖掘以数据为中心开展</a:t>
            </a:r>
            <a:endParaRPr lang="zh-CN" altLang="zh-CN" sz="2000" dirty="0"/>
          </a:p>
          <a:p>
            <a:pPr marL="342900" indent="-342900">
              <a:buFont typeface="Arial" panose="020B0604020202020204" pitchFamily="34" charset="0"/>
              <a:buChar char="•"/>
            </a:pPr>
            <a:endParaRPr lang="zh-CN" altLang="zh-CN" sz="2000" dirty="0"/>
          </a:p>
          <a:p>
            <a:pPr marL="342900" indent="-342900">
              <a:buFont typeface="Arial" panose="020B0604020202020204" pitchFamily="34" charset="0"/>
              <a:buChar char="•"/>
            </a:pPr>
            <a:r>
              <a:rPr lang="zh-CN" altLang="zh-CN" sz="2000" dirty="0"/>
              <a:t>挖掘的顺利进行完全是建立在</a:t>
            </a:r>
            <a:r>
              <a:rPr lang="zh-CN" altLang="zh-CN" sz="2000" b="1" dirty="0"/>
              <a:t>良好的输入数据基础</a:t>
            </a:r>
            <a:r>
              <a:rPr lang="zh-CN" altLang="zh-CN" sz="2000" dirty="0"/>
              <a:t>之上</a:t>
            </a:r>
            <a:endParaRPr lang="zh-CN" altLang="zh-CN" sz="2000" dirty="0"/>
          </a:p>
          <a:p>
            <a:pPr marL="342900" indent="-342900">
              <a:buFont typeface="Arial" panose="020B0604020202020204" pitchFamily="34" charset="0"/>
              <a:buChar char="•"/>
            </a:pPr>
            <a:endParaRPr lang="zh-CN" altLang="zh-CN" sz="2000" dirty="0"/>
          </a:p>
          <a:p>
            <a:pPr marL="342900" indent="-342900">
              <a:buFont typeface="Arial" panose="020B0604020202020204" pitchFamily="34" charset="0"/>
              <a:buChar char="•"/>
            </a:pPr>
            <a:r>
              <a:rPr lang="zh-CN" altLang="zh-CN" sz="2000" dirty="0"/>
              <a:t>“</a:t>
            </a:r>
            <a:r>
              <a:rPr lang="en-US" altLang="zh-CN" sz="2000" dirty="0"/>
              <a:t>Garbage-In-Garbage-Out</a:t>
            </a:r>
            <a:r>
              <a:rPr lang="zh-CN" altLang="zh-CN" sz="2000" dirty="0"/>
              <a:t>”</a:t>
            </a:r>
            <a:endParaRPr lang="en-US" altLang="zh-CN" sz="2000"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zh-CN" altLang="zh-CN" sz="2000" dirty="0"/>
              <a:t>原始数据通常来自多个异种数据源：准确性、完整性和一致性</a:t>
            </a:r>
            <a:endParaRPr lang="zh-CN" altLang="zh-CN" sz="2000" dirty="0"/>
          </a:p>
          <a:p>
            <a:pPr marL="342900" indent="-342900">
              <a:buFont typeface="Arial" panose="020B0604020202020204" pitchFamily="34" charset="0"/>
              <a:buChar char="•"/>
            </a:pPr>
            <a:endParaRPr lang="zh-CN" altLang="zh-CN" sz="2000" dirty="0"/>
          </a:p>
          <a:p>
            <a:pPr marL="342900" indent="-342900">
              <a:buFont typeface="Arial" panose="020B0604020202020204" pitchFamily="34" charset="0"/>
              <a:buChar char="•"/>
            </a:pPr>
            <a:r>
              <a:rPr lang="zh-CN" altLang="zh-CN" sz="2000" dirty="0"/>
              <a:t>预处理：</a:t>
            </a:r>
            <a:r>
              <a:rPr lang="zh-CN" altLang="zh-CN" sz="2000" b="1" dirty="0"/>
              <a:t>移植、清洗、切片、转换</a:t>
            </a:r>
            <a:endParaRPr lang="zh-CN" altLang="zh-CN" sz="2000" dirty="0"/>
          </a:p>
        </p:txBody>
      </p:sp>
      <p:pic>
        <p:nvPicPr>
          <p:cNvPr id="5122" name="Picture 2" descr="C:\Users\Administrator\Desktop\ai\data-preprocess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199" y="1168400"/>
            <a:ext cx="4022949" cy="4006916"/>
          </a:xfrm>
          <a:prstGeom prst="rect">
            <a:avLst/>
          </a:prstGeom>
          <a:noFill/>
          <a:extLst>
            <a:ext uri="{909E8E84-426E-40DD-AFC4-6F175D3DCCD1}">
              <a14:hiddenFill xmlns:a14="http://schemas.microsoft.com/office/drawing/2010/main">
                <a:solidFill>
                  <a:srgbClr val="FFFFFF"/>
                </a:solidFill>
              </a14:hiddenFill>
            </a:ext>
          </a:extLst>
        </p:spPr>
      </p:pic>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1762021" cy="369332"/>
          </a:xfrm>
          <a:prstGeom prst="rect">
            <a:avLst/>
          </a:prstGeom>
        </p:spPr>
        <p:txBody>
          <a:bodyPr wrap="none">
            <a:spAutoFit/>
          </a:bodyPr>
          <a:lstStyle/>
          <a:p>
            <a:r>
              <a:rPr lang="en-US" altLang="zh-CN" dirty="0"/>
              <a:t>2.2.1  </a:t>
            </a:r>
            <a:r>
              <a:rPr lang="zh-CN" altLang="zh-CN" dirty="0"/>
              <a:t>数据清理</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2.2 </a:t>
            </a:r>
            <a:r>
              <a:rPr lang="zh-CN" altLang="zh-CN" sz="2100" b="1" spc="225" dirty="0">
                <a:solidFill>
                  <a:prstClr val="white"/>
                </a:solidFill>
              </a:rPr>
              <a:t>数据预处理</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9" name="TextBox 8"/>
          <p:cNvSpPr txBox="1"/>
          <p:nvPr/>
        </p:nvSpPr>
        <p:spPr>
          <a:xfrm>
            <a:off x="812800" y="1492250"/>
            <a:ext cx="7427118" cy="1876425"/>
          </a:xfrm>
          <a:prstGeom prst="rect">
            <a:avLst/>
          </a:prstGeom>
          <a:noFill/>
        </p:spPr>
        <p:txBody>
          <a:bodyPr wrap="square" rtlCol="0">
            <a:spAutoFit/>
          </a:bodyPr>
          <a:lstStyle/>
          <a:p>
            <a:pPr marL="285750" indent="-285750">
              <a:buFont typeface="Arial" panose="020B0604020202020204" pitchFamily="34" charset="0"/>
              <a:buChar char="•"/>
            </a:pPr>
            <a:r>
              <a:rPr lang="zh-CN" altLang="zh-CN" sz="2000" dirty="0"/>
              <a:t>人工输入错误或仪器设备测量精度以及数据收集过程机制缺陷等都会造成采集的数据存在质量问题：</a:t>
            </a:r>
            <a:endParaRPr lang="zh-CN" altLang="zh-CN" sz="2000" dirty="0"/>
          </a:p>
          <a:p>
            <a:pPr marL="742950" lvl="1" indent="-285750">
              <a:buFont typeface="Arial" panose="020B0604020202020204" pitchFamily="34" charset="0"/>
              <a:buChar char="•"/>
            </a:pPr>
            <a:r>
              <a:rPr lang="zh-CN" altLang="zh-CN" dirty="0"/>
              <a:t>测量误差、数据收集错误、噪声、离群点（</a:t>
            </a:r>
            <a:r>
              <a:rPr lang="en-US" altLang="zh-CN" dirty="0"/>
              <a:t>outlier</a:t>
            </a:r>
            <a:r>
              <a:rPr lang="zh-CN" altLang="zh-CN" dirty="0"/>
              <a:t>）、缺失值、不一致值、重复数据等</a:t>
            </a:r>
            <a:endParaRPr lang="zh-CN" altLang="zh-CN" dirty="0"/>
          </a:p>
          <a:p>
            <a:pPr marL="285750" indent="-285750">
              <a:buFont typeface="Arial" panose="020B0604020202020204" pitchFamily="34" charset="0"/>
              <a:buChar char="•"/>
            </a:pPr>
            <a:r>
              <a:rPr lang="zh-CN" altLang="zh-CN" sz="2000" dirty="0"/>
              <a:t>通过填写缺失值，光滑噪声数据、删除离群点和解决属性的不一致性等手段来清理数据。</a:t>
            </a:r>
            <a:endParaRPr lang="zh-CN" altLang="zh-CN" sz="2000" dirty="0"/>
          </a:p>
        </p:txBody>
      </p:sp>
      <p:graphicFrame>
        <p:nvGraphicFramePr>
          <p:cNvPr id="2" name="图示 1"/>
          <p:cNvGraphicFramePr/>
          <p:nvPr/>
        </p:nvGraphicFramePr>
        <p:xfrm>
          <a:off x="1670142" y="3512958"/>
          <a:ext cx="6096000" cy="29179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矩形 81"/>
          <p:cNvSpPr/>
          <p:nvPr/>
        </p:nvSpPr>
        <p:spPr>
          <a:xfrm>
            <a:off x="259814" y="874479"/>
            <a:ext cx="1762021" cy="369332"/>
          </a:xfrm>
          <a:prstGeom prst="rect">
            <a:avLst/>
          </a:prstGeom>
        </p:spPr>
        <p:txBody>
          <a:bodyPr wrap="none">
            <a:spAutoFit/>
          </a:bodyPr>
          <a:lstStyle/>
          <a:p>
            <a:r>
              <a:rPr lang="en-US" altLang="zh-CN" dirty="0"/>
              <a:t>2.2.2  </a:t>
            </a:r>
            <a:r>
              <a:rPr lang="zh-CN" altLang="zh-CN" dirty="0"/>
              <a:t>数据</a:t>
            </a:r>
            <a:r>
              <a:rPr lang="zh-CN" altLang="en-US" dirty="0"/>
              <a:t>集成</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44</a:t>
            </a:r>
            <a:endParaRPr lang="en-US" altLang="es-ES"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2.2 </a:t>
            </a:r>
            <a:r>
              <a:rPr lang="zh-CN" altLang="zh-CN" sz="2100" b="1" spc="225" dirty="0">
                <a:solidFill>
                  <a:prstClr val="white"/>
                </a:solidFill>
              </a:rPr>
              <a:t>数据预处理</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2313454" cy="300082"/>
          </a:xfrm>
          <a:prstGeom prst="rect">
            <a:avLst/>
          </a:prstGeom>
          <a:noFill/>
        </p:spPr>
        <p:txBody>
          <a:bodyPr wrap="none" rtlCol="0">
            <a:spAutoFit/>
          </a:bodyPr>
          <a:lstStyle/>
          <a:p>
            <a:r>
              <a:rPr lang="zh-CN" altLang="en-US" sz="1350" dirty="0">
                <a:solidFill>
                  <a:prstClr val="white"/>
                </a:solidFill>
              </a:rPr>
              <a:t>第二章 数据预处理与相似性</a:t>
            </a:r>
            <a:endParaRPr lang="zh-CN" altLang="en-US" sz="1350" dirty="0">
              <a:solidFill>
                <a:prstClr val="white"/>
              </a:solidFill>
            </a:endParaRPr>
          </a:p>
        </p:txBody>
      </p:sp>
      <p:sp>
        <p:nvSpPr>
          <p:cNvPr id="9" name="TextBox 8"/>
          <p:cNvSpPr txBox="1"/>
          <p:nvPr/>
        </p:nvSpPr>
        <p:spPr>
          <a:xfrm>
            <a:off x="812800" y="1388555"/>
            <a:ext cx="7427118" cy="1938020"/>
          </a:xfrm>
          <a:prstGeom prst="rect">
            <a:avLst/>
          </a:prstGeom>
          <a:noFill/>
        </p:spPr>
        <p:txBody>
          <a:bodyPr wrap="square" rtlCol="0">
            <a:spAutoFit/>
          </a:bodyPr>
          <a:lstStyle/>
          <a:p>
            <a:pPr marL="342900" indent="-342900">
              <a:buFont typeface="Arial" panose="020B0604020202020204" pitchFamily="34" charset="0"/>
              <a:buChar char="•"/>
            </a:pPr>
            <a:r>
              <a:rPr lang="zh-CN" altLang="zh-CN" sz="2000" dirty="0"/>
              <a:t>将若干个分散的数据源中的数据，逻辑地或物理地集成到一个统一的数据集合中</a:t>
            </a:r>
            <a:endParaRPr lang="zh-CN" altLang="zh-CN" sz="2000" dirty="0"/>
          </a:p>
          <a:p>
            <a:pPr marL="800100" lvl="1" indent="-342900">
              <a:buFont typeface="Arial" panose="020B0604020202020204" pitchFamily="34" charset="0"/>
              <a:buChar char="•"/>
            </a:pPr>
            <a:r>
              <a:rPr lang="zh-CN" altLang="zh-CN" sz="2000" dirty="0"/>
              <a:t>数据源包括关系数据库、数据仓库和一般文件</a:t>
            </a:r>
            <a:endParaRPr lang="zh-CN" altLang="zh-CN" sz="2000" dirty="0"/>
          </a:p>
          <a:p>
            <a:pPr marL="342900" indent="-342900">
              <a:buFont typeface="Arial" panose="020B0604020202020204" pitchFamily="34" charset="0"/>
              <a:buChar char="•"/>
            </a:pPr>
            <a:r>
              <a:rPr lang="zh-CN" altLang="zh-CN" sz="2000" dirty="0">
                <a:solidFill>
                  <a:srgbClr val="FF0000"/>
                </a:solidFill>
              </a:rPr>
              <a:t>核心任务</a:t>
            </a:r>
            <a:r>
              <a:rPr lang="zh-CN" altLang="zh-CN" sz="2000" dirty="0"/>
              <a:t>是要将互相关联的分布式异构数据源集成到一起，使用户能够以</a:t>
            </a:r>
            <a:r>
              <a:rPr lang="zh-CN" altLang="zh-CN" sz="2000" dirty="0">
                <a:solidFill>
                  <a:srgbClr val="FF0000"/>
                </a:solidFill>
              </a:rPr>
              <a:t>透明</a:t>
            </a:r>
            <a:r>
              <a:rPr lang="zh-CN" altLang="zh-CN" sz="2000" dirty="0"/>
              <a:t>的方式访问这些数据源</a:t>
            </a:r>
            <a:endParaRPr lang="zh-CN" altLang="zh-CN" sz="2000" dirty="0"/>
          </a:p>
          <a:p>
            <a:pPr marL="342900" indent="-342900">
              <a:buFont typeface="Arial" panose="020B0604020202020204" pitchFamily="34" charset="0"/>
              <a:buChar char="•"/>
            </a:pPr>
            <a:r>
              <a:rPr lang="zh-CN" altLang="zh-CN" sz="2000" dirty="0">
                <a:solidFill>
                  <a:srgbClr val="FF0000"/>
                </a:solidFill>
              </a:rPr>
              <a:t>实体识别、属性冗余、数据值冲突</a:t>
            </a:r>
            <a:endParaRPr lang="zh-CN" altLang="zh-CN" sz="2000" dirty="0">
              <a:solidFill>
                <a:srgbClr val="FF0000"/>
              </a:solidFill>
            </a:endParaRPr>
          </a:p>
        </p:txBody>
      </p:sp>
      <p:pic>
        <p:nvPicPr>
          <p:cNvPr id="6146" name="Picture 2" descr="C:\Users\Administrator\Desktop\ai\data-integration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91" y="2885363"/>
            <a:ext cx="5373933" cy="3359993"/>
          </a:xfrm>
          <a:prstGeom prst="rect">
            <a:avLst/>
          </a:prstGeom>
          <a:noFill/>
          <a:extLst>
            <a:ext uri="{909E8E84-426E-40DD-AFC4-6F175D3DCCD1}">
              <a14:hiddenFill xmlns:a14="http://schemas.microsoft.com/office/drawing/2010/main">
                <a:solidFill>
                  <a:srgbClr val="FFFFFF"/>
                </a:solidFill>
              </a14:hiddenFill>
            </a:ext>
          </a:extLst>
        </p:spPr>
      </p:pic>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4172.549606299212,&quot;width&quot;:9335.193700787402}"/>
</p:tagLst>
</file>

<file path=ppt/tags/tag2.xml><?xml version="1.0" encoding="utf-8"?>
<p:tagLst xmlns:p="http://schemas.openxmlformats.org/presentationml/2006/main">
  <p:tag name="KSO_WM_UNIT_TABLE_BEAUTIFY" val="smartTable{c1321375-5a13-4a9f-9aa0-d5a79fe8a8aa}"/>
  <p:tag name="TABLE_ENDDRAG_ORIGIN_RECT" val="591*240"/>
  <p:tag name="TABLE_ENDDRAG_RECT" val="72*210*591*240"/>
</p:tagLst>
</file>

<file path=ppt/tags/tag3.xml><?xml version="1.0" encoding="utf-8"?>
<p:tagLst xmlns:p="http://schemas.openxmlformats.org/presentationml/2006/main">
  <p:tag name="COMMONDATA" val="eyJoZGlkIjoiN2YyZGVkMGNhNTNiMzA2NTExNWJjNDlkMWVmMzhhMGM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6340</Words>
  <Application>WPS 演示</Application>
  <PresentationFormat>全屏显示(4:3)</PresentationFormat>
  <Paragraphs>715</Paragraphs>
  <Slides>37</Slides>
  <Notes>31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31</vt:i4>
      </vt:variant>
      <vt:variant>
        <vt:lpstr>幻灯片标题</vt:lpstr>
      </vt:variant>
      <vt:variant>
        <vt:i4>37</vt:i4>
      </vt:variant>
    </vt:vector>
  </HeadingPairs>
  <TitlesOfParts>
    <vt:vector size="79" baseType="lpstr">
      <vt:lpstr>Arial</vt:lpstr>
      <vt:lpstr>宋体</vt:lpstr>
      <vt:lpstr>Wingdings</vt:lpstr>
      <vt:lpstr>微软雅黑</vt:lpstr>
      <vt:lpstr>Calibri</vt:lpstr>
      <vt:lpstr>Times New Roman</vt:lpstr>
      <vt:lpstr>Arial Unicode MS</vt:lpstr>
      <vt:lpstr>Times New Roman</vt:lpstr>
      <vt:lpstr>-apple-system</vt:lpstr>
      <vt:lpstr>Segoe Print</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cstor</dc:creator>
  <cp:lastModifiedBy>毕竟东流去</cp:lastModifiedBy>
  <cp:revision>520</cp:revision>
  <dcterms:created xsi:type="dcterms:W3CDTF">2015-11-23T03:31:00Z</dcterms:created>
  <dcterms:modified xsi:type="dcterms:W3CDTF">2024-11-06T07:17:20Z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0ACD0D287C584B30B3E4A381954F25DC_13</vt:lpwstr>
  </property>
</Properties>
</file>