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95" r:id="rId4"/>
    <p:sldId id="282" r:id="rId5"/>
    <p:sldId id="299" r:id="rId6"/>
    <p:sldId id="300" r:id="rId7"/>
    <p:sldId id="296" r:id="rId8"/>
    <p:sldId id="298" r:id="rId9"/>
    <p:sldId id="283" r:id="rId10"/>
    <p:sldId id="301" r:id="rId11"/>
    <p:sldId id="287" r:id="rId12"/>
    <p:sldId id="297" r:id="rId13"/>
    <p:sldId id="292" r:id="rId14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6"/>
      <p:bold r:id="rId17"/>
    </p:embeddedFont>
    <p:embeddedFont>
      <p:font typeface="PT Sans Narrow" panose="020B0506020203020204" pitchFamily="34" charset="0"/>
      <p:regular r:id="rId18"/>
      <p:bold r:id="rId19"/>
    </p:embeddedFont>
    <p:embeddedFont>
      <p:font typeface="楷体" panose="02010609060101010101" pitchFamily="49" charset="-122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7" d="100"/>
          <a:sy n="97" d="100"/>
        </p:scale>
        <p:origin x="72" y="353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c886031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c886031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Name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dc8860317c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dc8860317c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dc8860317c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dc8860317c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>
          <a:extLst>
            <a:ext uri="{FF2B5EF4-FFF2-40B4-BE49-F238E27FC236}">
              <a16:creationId xmlns:a16="http://schemas.microsoft.com/office/drawing/2014/main" id="{38EF30E3-9F71-AFB1-ADC5-34821237D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dc8860317c_0_363:notes">
            <a:extLst>
              <a:ext uri="{FF2B5EF4-FFF2-40B4-BE49-F238E27FC236}">
                <a16:creationId xmlns:a16="http://schemas.microsoft.com/office/drawing/2014/main" id="{935C73B3-8F3D-FE6D-D292-902BEF2CAF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dc8860317c_0_363:notes">
            <a:extLst>
              <a:ext uri="{FF2B5EF4-FFF2-40B4-BE49-F238E27FC236}">
                <a16:creationId xmlns:a16="http://schemas.microsoft.com/office/drawing/2014/main" id="{309E2023-845F-1611-14B9-DF993BA7B9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5818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dc8860317c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dc8860317c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c8860317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c8860317c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c8860317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c8860317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dc8860317c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dc8860317c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>
          <a:extLst>
            <a:ext uri="{FF2B5EF4-FFF2-40B4-BE49-F238E27FC236}">
              <a16:creationId xmlns:a16="http://schemas.microsoft.com/office/drawing/2014/main" id="{CB17F222-95C2-7B99-77AD-6D9C8C9AD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dc8860317c_0_273:notes">
            <a:extLst>
              <a:ext uri="{FF2B5EF4-FFF2-40B4-BE49-F238E27FC236}">
                <a16:creationId xmlns:a16="http://schemas.microsoft.com/office/drawing/2014/main" id="{DC528CE1-BADF-2C31-6510-5CACFCB36C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dc8860317c_0_273:notes">
            <a:extLst>
              <a:ext uri="{FF2B5EF4-FFF2-40B4-BE49-F238E27FC236}">
                <a16:creationId xmlns:a16="http://schemas.microsoft.com/office/drawing/2014/main" id="{00A7FD02-3D58-B00F-D97B-2F5A13C077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4030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>
          <a:extLst>
            <a:ext uri="{FF2B5EF4-FFF2-40B4-BE49-F238E27FC236}">
              <a16:creationId xmlns:a16="http://schemas.microsoft.com/office/drawing/2014/main" id="{FC8A2AF7-9FC3-C58E-B0CC-F8FA80C3B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dc8860317c_0_273:notes">
            <a:extLst>
              <a:ext uri="{FF2B5EF4-FFF2-40B4-BE49-F238E27FC236}">
                <a16:creationId xmlns:a16="http://schemas.microsoft.com/office/drawing/2014/main" id="{4320149A-A3CA-F474-F5DE-1764B1CED0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dc8860317c_0_273:notes">
            <a:extLst>
              <a:ext uri="{FF2B5EF4-FFF2-40B4-BE49-F238E27FC236}">
                <a16:creationId xmlns:a16="http://schemas.microsoft.com/office/drawing/2014/main" id="{8876F0F7-BFC7-FA4F-E196-0F72CCA4D4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49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DF8F73A6-A10C-2DDA-C198-0A152B2A4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c8860317c_0_5:notes">
            <a:extLst>
              <a:ext uri="{FF2B5EF4-FFF2-40B4-BE49-F238E27FC236}">
                <a16:creationId xmlns:a16="http://schemas.microsoft.com/office/drawing/2014/main" id="{D7BBA555-4021-E72B-73C7-9FAB42418F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c8860317c_0_5:notes">
            <a:extLst>
              <a:ext uri="{FF2B5EF4-FFF2-40B4-BE49-F238E27FC236}">
                <a16:creationId xmlns:a16="http://schemas.microsoft.com/office/drawing/2014/main" id="{C0074678-E08A-E484-93BF-CA9D1E6F4C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577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8375D724-180C-A873-711B-D6C9BB498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c8860317c_0_5:notes">
            <a:extLst>
              <a:ext uri="{FF2B5EF4-FFF2-40B4-BE49-F238E27FC236}">
                <a16:creationId xmlns:a16="http://schemas.microsoft.com/office/drawing/2014/main" id="{28A36900-F1BF-890F-6342-3396B81ADC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c8860317c_0_5:notes">
            <a:extLst>
              <a:ext uri="{FF2B5EF4-FFF2-40B4-BE49-F238E27FC236}">
                <a16:creationId xmlns:a16="http://schemas.microsoft.com/office/drawing/2014/main" id="{E80AF577-779D-1009-0DCF-6971F12B32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2685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dc8860317c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dc8860317c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 panose="020B0506020203020204"/>
              <a:buNone/>
              <a:defRPr sz="2400"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 dirty="0">
                <a:ea typeface="宋体" panose="02010600030101010101" pitchFamily="2" charset="-122"/>
              </a:rPr>
              <a:t>微调文生图大模型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000922" y="3056128"/>
            <a:ext cx="4870450" cy="1022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85" dirty="0">
                <a:highlight>
                  <a:schemeClr val="lt1"/>
                </a:highlight>
              </a:rPr>
              <a:t>3240609017 </a:t>
            </a:r>
            <a:r>
              <a:rPr lang="zh-CN" altLang="en-US" sz="1685" dirty="0">
                <a:highlight>
                  <a:schemeClr val="lt1"/>
                </a:highlight>
              </a:rPr>
              <a:t>肖玉纯</a:t>
            </a:r>
            <a:endParaRPr lang="en-US" altLang="zh-CN" sz="1685" dirty="0">
              <a:highlight>
                <a:schemeClr val="lt1"/>
              </a:highlight>
            </a:endParaRPr>
          </a:p>
          <a:p>
            <a:pPr marL="0" indent="0">
              <a:lnSpc>
                <a:spcPct val="80000"/>
              </a:lnSpc>
            </a:pPr>
            <a:r>
              <a:rPr lang="en-US" altLang="zh-CN" sz="1685" dirty="0">
                <a:highlight>
                  <a:schemeClr val="lt1"/>
                </a:highlight>
              </a:rPr>
              <a:t>3240609007 </a:t>
            </a:r>
            <a:r>
              <a:rPr lang="zh-CN" altLang="en-US" sz="1685" dirty="0">
                <a:highlight>
                  <a:schemeClr val="lt1"/>
                </a:highlight>
              </a:rPr>
              <a:t>赵璐璐</a:t>
            </a:r>
            <a:endParaRPr lang="en-US" altLang="zh-CN" sz="1685" dirty="0">
              <a:highlight>
                <a:schemeClr val="lt1"/>
              </a:highlight>
            </a:endParaRPr>
          </a:p>
          <a:p>
            <a:pPr marL="0" indent="0">
              <a:lnSpc>
                <a:spcPct val="80000"/>
              </a:lnSpc>
            </a:pPr>
            <a:r>
              <a:rPr lang="en-US" altLang="zh-CN" sz="1685" dirty="0">
                <a:highlight>
                  <a:schemeClr val="lt1"/>
                </a:highlight>
              </a:rPr>
              <a:t>3240609015 </a:t>
            </a:r>
            <a:r>
              <a:rPr lang="zh-CN" altLang="en-US" sz="1685" dirty="0">
                <a:highlight>
                  <a:schemeClr val="lt1"/>
                </a:highlight>
              </a:rPr>
              <a:t>张志蕾</a:t>
            </a:r>
            <a:endParaRPr sz="1685" dirty="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实验结果</a:t>
            </a:r>
            <a:endParaRPr lang="en-GB" dirty="0"/>
          </a:p>
        </p:txBody>
      </p:sp>
      <p:sp>
        <p:nvSpPr>
          <p:cNvPr id="386" name="Google Shape;386;p4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709458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altLang="en-US" dirty="0"/>
              <a:t>生成的图像如下</a:t>
            </a:r>
            <a:endParaRPr lang="en-GB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GB" dirty="0"/>
          </a:p>
        </p:txBody>
      </p:sp>
      <p:sp>
        <p:nvSpPr>
          <p:cNvPr id="387" name="Google Shape;387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 lang="en-GB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D474A7-6ABF-224F-3A2D-D26589504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89" y="1803025"/>
            <a:ext cx="7209442" cy="28130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 Metrics - Face Distance Score</a:t>
            </a:r>
          </a:p>
        </p:txBody>
      </p:sp>
      <p:sp>
        <p:nvSpPr>
          <p:cNvPr id="439" name="Google Shape;439;p44"/>
          <p:cNvSpPr txBox="1">
            <a:spLocks noGrp="1"/>
          </p:cNvSpPr>
          <p:nvPr>
            <p:ph type="body" idx="1"/>
          </p:nvPr>
        </p:nvSpPr>
        <p:spPr>
          <a:xfrm>
            <a:off x="311700" y="1049790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altLang="en-US" dirty="0"/>
              <a:t>训练数据集与提交的验证图像对比。</a:t>
            </a:r>
          </a:p>
        </p:txBody>
      </p:sp>
      <p:sp>
        <p:nvSpPr>
          <p:cNvPr id="446" name="Google Shape;446;p44"/>
          <p:cNvSpPr txBox="1"/>
          <p:nvPr/>
        </p:nvSpPr>
        <p:spPr>
          <a:xfrm>
            <a:off x="585241" y="1535640"/>
            <a:ext cx="33411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Training Dataset</a:t>
            </a:r>
            <a:endParaRPr sz="1800"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7" name="Google Shape;447;p44"/>
          <p:cNvSpPr txBox="1"/>
          <p:nvPr/>
        </p:nvSpPr>
        <p:spPr>
          <a:xfrm>
            <a:off x="5099419" y="1575437"/>
            <a:ext cx="35883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Submitted Validation Images</a:t>
            </a:r>
            <a:endParaRPr sz="1800"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8" name="Google Shape;448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 lang="en-GB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36AA2C-8C12-2DB0-67E1-830ACC590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00" y="2018537"/>
            <a:ext cx="2646439" cy="2595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33A4087-9B45-0F53-4F9A-23A94FEDB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5824" y="2018537"/>
            <a:ext cx="2647880" cy="261590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>
          <a:extLst>
            <a:ext uri="{FF2B5EF4-FFF2-40B4-BE49-F238E27FC236}">
              <a16:creationId xmlns:a16="http://schemas.microsoft.com/office/drawing/2014/main" id="{0EC090AA-73E4-3C65-EFBB-4453D686B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8">
            <a:extLst>
              <a:ext uri="{FF2B5EF4-FFF2-40B4-BE49-F238E27FC236}">
                <a16:creationId xmlns:a16="http://schemas.microsoft.com/office/drawing/2014/main" id="{4810778A-7BBE-F5D5-1387-FEF9C6F76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评估指标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96" name="Google Shape;496;p48">
            <a:extLst>
              <a:ext uri="{FF2B5EF4-FFF2-40B4-BE49-F238E27FC236}">
                <a16:creationId xmlns:a16="http://schemas.microsoft.com/office/drawing/2014/main" id="{3C289076-F365-D1E7-BAA9-D7AB17649D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699" y="1266325"/>
            <a:ext cx="7263632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altLang="en-US" dirty="0"/>
              <a:t>默认参数下微调后的得分</a:t>
            </a:r>
            <a:endParaRPr lang="en-US" altLang="zh-C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C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C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C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C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altLang="en-US" dirty="0"/>
              <a:t>调参优化后的得分</a:t>
            </a:r>
            <a:endParaRPr lang="en-US" altLang="zh-C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C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C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CN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zh-CN" dirty="0"/>
              <a:t>Face</a:t>
            </a:r>
            <a:r>
              <a:rPr lang="zh-CN" altLang="en-US" dirty="0"/>
              <a:t>得分降低约</a:t>
            </a:r>
            <a:r>
              <a:rPr lang="en-US" altLang="zh-CN" dirty="0"/>
              <a:t>0.02</a:t>
            </a:r>
            <a:r>
              <a:rPr lang="zh-CN" altLang="en-US" dirty="0"/>
              <a:t>，</a:t>
            </a:r>
            <a:r>
              <a:rPr lang="en-US" altLang="zh-CN" dirty="0"/>
              <a:t>CLIP</a:t>
            </a:r>
            <a:r>
              <a:rPr lang="zh-CN" altLang="en-US" dirty="0"/>
              <a:t>得分提升约</a:t>
            </a:r>
            <a:r>
              <a:rPr lang="en-US" altLang="zh-CN" dirty="0"/>
              <a:t>0.1</a:t>
            </a:r>
            <a:r>
              <a:rPr lang="zh-CN" altLang="en-US" dirty="0"/>
              <a:t>，无脸头像数量均为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99" name="Google Shape;499;p48">
            <a:extLst>
              <a:ext uri="{FF2B5EF4-FFF2-40B4-BE49-F238E27FC236}">
                <a16:creationId xmlns:a16="http://schemas.microsoft.com/office/drawing/2014/main" id="{E4C467C4-A88C-28E6-1E5B-C090493F50D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 lang="en-GB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774DD2F-2D8C-6257-DC2F-65AEB808E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8" t="75444" r="-128" b="1479"/>
          <a:stretch/>
        </p:blipFill>
        <p:spPr>
          <a:xfrm>
            <a:off x="783961" y="1883978"/>
            <a:ext cx="6181909" cy="61485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D06CEA7-7D81-93AD-ADF6-AD3ECCB8A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20" y="3450418"/>
            <a:ext cx="6119390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99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心得体会</a:t>
            </a:r>
          </a:p>
        </p:txBody>
      </p:sp>
      <p:sp>
        <p:nvSpPr>
          <p:cNvPr id="505" name="Google Shape;505;p49"/>
          <p:cNvSpPr txBox="1">
            <a:spLocks noGrp="1"/>
          </p:cNvSpPr>
          <p:nvPr>
            <p:ph type="body" idx="1"/>
          </p:nvPr>
        </p:nvSpPr>
        <p:spPr>
          <a:xfrm>
            <a:off x="-83012" y="1080917"/>
            <a:ext cx="9009955" cy="3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		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在本次文生图大模型微调实验中，我们小组通过微调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Stable Diffusion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模型生成一致的人脸结果，积累了丰富的经验，也有诸多深刻的体会。实验前期，我们花费大量时间熟悉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Google 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Colab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平台和各类实验参数。我们认识到，参数的选择并非一蹴而就，需要不断地尝试和调整，以找到最适合实验需求的组合。并且科学的评估体系是优化模型的关键，只有基于准确的评估结果进行调整，才能不断提升模型的生成能力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buNone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     这次实验不仅提升了我们的专业技能，还培养了团队协作精神。在实验过程中，我们小组成员分工明确，有人负责代码编写和参数调整，有人专注于数据收集和整理，有人则进行图像评估和分析。遇到问题时，我们共同探讨、互相帮助，最终顺利完成了实验任务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buNone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     本次实验让我们收获颇丰。在今后的学习和研究中，我们将继续深入相关领域，不断优化实验方法，学习相关技术，为自己领域的发展贡献自己的力量。</a:t>
            </a:r>
          </a:p>
        </p:txBody>
      </p:sp>
      <p:sp>
        <p:nvSpPr>
          <p:cNvPr id="506" name="Google Shape;506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>
            <a:spLocks noGrp="1"/>
          </p:cNvSpPr>
          <p:nvPr>
            <p:ph type="body" idx="1"/>
          </p:nvPr>
        </p:nvSpPr>
        <p:spPr>
          <a:xfrm>
            <a:off x="208299" y="12750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altLang="en-US" dirty="0"/>
              <a:t>学习如何通过微调</a:t>
            </a:r>
            <a:r>
              <a:rPr lang="en-US" altLang="zh-CN" dirty="0"/>
              <a:t>Stable Diffusion</a:t>
            </a:r>
            <a:r>
              <a:rPr lang="zh-CN" altLang="en-US" dirty="0"/>
              <a:t>来生成一致的人脸结果，使用相同的人脸进行微调</a:t>
            </a:r>
            <a:r>
              <a:rPr lang="en-GB" dirty="0"/>
              <a:t>.</a:t>
            </a:r>
          </a:p>
          <a:p>
            <a:r>
              <a:rPr lang="zh-CN" altLang="en-US" dirty="0"/>
              <a:t>给定足够的训练时间，</a:t>
            </a:r>
            <a:r>
              <a:rPr lang="en-US" altLang="zh-CN" dirty="0"/>
              <a:t>Stable Diffusion</a:t>
            </a:r>
            <a:r>
              <a:rPr lang="zh-CN" altLang="en-US" dirty="0"/>
              <a:t>将开始生成相同个体的图像</a:t>
            </a:r>
            <a:r>
              <a:rPr lang="en-GB" altLang="zh-CN" dirty="0"/>
              <a:t>.</a:t>
            </a:r>
            <a:r>
              <a:rPr lang="zh-CN" altLang="en-US" dirty="0"/>
              <a:t>并对其进行评估</a:t>
            </a:r>
            <a:endParaRPr lang="en-GB" altLang="zh-C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/>
              <a:t>实验任务与目标</a:t>
            </a:r>
            <a:endParaRPr lang="en-GB" dirty="0"/>
          </a:p>
        </p:txBody>
      </p:sp>
      <p:sp>
        <p:nvSpPr>
          <p:cNvPr id="178" name="Google Shape;1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 lang="en-GB"/>
          </a:p>
        </p:txBody>
      </p:sp>
      <p:pic>
        <p:nvPicPr>
          <p:cNvPr id="5" name="Google Shape;187;p21">
            <a:extLst>
              <a:ext uri="{FF2B5EF4-FFF2-40B4-BE49-F238E27FC236}">
                <a16:creationId xmlns:a16="http://schemas.microsoft.com/office/drawing/2014/main" id="{20347DC6-2AC6-9D74-E608-3AB4A7EAEB88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253375" y="3243675"/>
            <a:ext cx="1318625" cy="131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88;p21">
            <a:extLst>
              <a:ext uri="{FF2B5EF4-FFF2-40B4-BE49-F238E27FC236}">
                <a16:creationId xmlns:a16="http://schemas.microsoft.com/office/drawing/2014/main" id="{22901A01-EA4F-7E1F-5177-956D56559042}"/>
              </a:ext>
            </a:extLst>
          </p:cNvPr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934738" y="3243675"/>
            <a:ext cx="1318625" cy="131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89;p21">
            <a:extLst>
              <a:ext uri="{FF2B5EF4-FFF2-40B4-BE49-F238E27FC236}">
                <a16:creationId xmlns:a16="http://schemas.microsoft.com/office/drawing/2014/main" id="{961CE5CA-7834-4DFF-0902-EAC6FEAE7B4B}"/>
              </a:ext>
            </a:extLst>
          </p:cNvPr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572000" y="3243663"/>
            <a:ext cx="1318625" cy="131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90;p21">
            <a:extLst>
              <a:ext uri="{FF2B5EF4-FFF2-40B4-BE49-F238E27FC236}">
                <a16:creationId xmlns:a16="http://schemas.microsoft.com/office/drawing/2014/main" id="{F65AC080-EE1F-ADAF-B821-8130A1733059}"/>
              </a:ext>
            </a:extLst>
          </p:cNvPr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209238" y="3243663"/>
            <a:ext cx="1318625" cy="131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91;p21">
            <a:extLst>
              <a:ext uri="{FF2B5EF4-FFF2-40B4-BE49-F238E27FC236}">
                <a16:creationId xmlns:a16="http://schemas.microsoft.com/office/drawing/2014/main" id="{DE786ABD-0AB6-3C67-49EC-0E4231599C79}"/>
              </a:ext>
            </a:extLst>
          </p:cNvPr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616113" y="3250400"/>
            <a:ext cx="1318625" cy="131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92;p21">
            <a:extLst>
              <a:ext uri="{FF2B5EF4-FFF2-40B4-BE49-F238E27FC236}">
                <a16:creationId xmlns:a16="http://schemas.microsoft.com/office/drawing/2014/main" id="{D8769569-A7C1-AE63-143D-F0A25A4AA67B}"/>
              </a:ext>
            </a:extLst>
          </p:cNvPr>
          <p:cNvPicPr preferRelativeResize="0"/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5890625" y="3243663"/>
            <a:ext cx="1318625" cy="1318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193;p21">
            <a:extLst>
              <a:ext uri="{FF2B5EF4-FFF2-40B4-BE49-F238E27FC236}">
                <a16:creationId xmlns:a16="http://schemas.microsoft.com/office/drawing/2014/main" id="{ABFE648C-222F-4C6C-C291-35ED012675C4}"/>
              </a:ext>
            </a:extLst>
          </p:cNvPr>
          <p:cNvCxnSpPr/>
          <p:nvPr/>
        </p:nvCxnSpPr>
        <p:spPr>
          <a:xfrm>
            <a:off x="311700" y="2917675"/>
            <a:ext cx="8520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194;p21">
            <a:extLst>
              <a:ext uri="{FF2B5EF4-FFF2-40B4-BE49-F238E27FC236}">
                <a16:creationId xmlns:a16="http://schemas.microsoft.com/office/drawing/2014/main" id="{51D1D506-B668-05A9-ACD2-175D302DBF64}"/>
              </a:ext>
            </a:extLst>
          </p:cNvPr>
          <p:cNvSpPr txBox="1"/>
          <p:nvPr/>
        </p:nvSpPr>
        <p:spPr>
          <a:xfrm>
            <a:off x="2285250" y="2464675"/>
            <a:ext cx="457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Training Step</a:t>
            </a:r>
            <a:endParaRPr sz="1800"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实验步骤</a:t>
            </a:r>
            <a:endParaRPr lang="en-GB"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45207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800"/>
              <a:buChar char="●"/>
            </a:pPr>
            <a:r>
              <a:rPr lang="zh-CN" sz="1800" dirty="0">
                <a:solidFill>
                  <a:srgbClr val="0F0F0F"/>
                </a:solidFill>
                <a:ea typeface="宋体" panose="02010600030101010101" pitchFamily="2" charset="-122"/>
              </a:rPr>
              <a:t>任务</a:t>
            </a:r>
            <a:endParaRPr sz="1800" dirty="0">
              <a:solidFill>
                <a:srgbClr val="0F0F0F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400"/>
              <a:buChar char="○"/>
            </a:pPr>
            <a:r>
              <a:rPr lang="zh-CN" altLang="en-GB" sz="1800" dirty="0">
                <a:solidFill>
                  <a:srgbClr val="0F0F0F"/>
                </a:solidFill>
                <a:ea typeface="宋体" panose="02010600030101010101" pitchFamily="2" charset="-122"/>
              </a:rPr>
              <a:t>微调</a:t>
            </a:r>
            <a:r>
              <a:rPr lang="en-GB" sz="1800" dirty="0">
                <a:solidFill>
                  <a:srgbClr val="0F0F0F"/>
                </a:solidFill>
              </a:rPr>
              <a:t> Stable Diffusion</a:t>
            </a:r>
            <a:endParaRPr sz="1800" dirty="0">
              <a:solidFill>
                <a:srgbClr val="0F0F0F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400"/>
              <a:buChar char="○"/>
            </a:pPr>
            <a:r>
              <a:rPr lang="zh-CN" altLang="en-GB" sz="1800" dirty="0">
                <a:solidFill>
                  <a:srgbClr val="0F0F0F"/>
                </a:solidFill>
                <a:ea typeface="宋体" panose="02010600030101010101" pitchFamily="2" charset="-122"/>
              </a:rPr>
              <a:t>生成图像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400"/>
              <a:buChar char="○"/>
            </a:pPr>
            <a:r>
              <a:rPr lang="zh-CN" sz="1800" dirty="0">
                <a:solidFill>
                  <a:srgbClr val="0F0F0F"/>
                </a:solidFill>
                <a:ea typeface="宋体" panose="02010600030101010101" pitchFamily="2" charset="-122"/>
              </a:rPr>
              <a:t>评估</a:t>
            </a:r>
            <a:endParaRPr sz="1800" dirty="0">
              <a:solidFill>
                <a:srgbClr val="0F0F0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800"/>
              <a:buChar char="●"/>
            </a:pPr>
            <a:r>
              <a:rPr lang="zh-CN" sz="1800" dirty="0">
                <a:solidFill>
                  <a:srgbClr val="0F0F0F"/>
                </a:solidFill>
                <a:ea typeface="宋体" panose="02010600030101010101" pitchFamily="2" charset="-122"/>
              </a:rPr>
              <a:t>评分</a:t>
            </a:r>
            <a:endParaRPr sz="1800" dirty="0">
              <a:solidFill>
                <a:srgbClr val="0F0F0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800"/>
              <a:buChar char="●"/>
            </a:pPr>
            <a:r>
              <a:rPr lang="zh-CN" altLang="en-GB" sz="1800" dirty="0">
                <a:solidFill>
                  <a:srgbClr val="0F0F0F"/>
                </a:solidFill>
                <a:ea typeface="宋体" panose="02010600030101010101" pitchFamily="2" charset="-122"/>
              </a:rPr>
              <a:t>提交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2"/>
          </p:nvPr>
        </p:nvSpPr>
        <p:spPr>
          <a:xfrm>
            <a:off x="4472355" y="1204580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CN" sz="2000" dirty="0">
                <a:ea typeface="宋体" panose="02010600030101010101" pitchFamily="2" charset="-122"/>
              </a:rPr>
              <a:t>源码：</a:t>
            </a:r>
            <a:r>
              <a:rPr lang="en-US" altLang="zh-CN" sz="2000" dirty="0">
                <a:ea typeface="宋体" panose="02010600030101010101" pitchFamily="2" charset="-122"/>
              </a:rPr>
              <a:t>https://drive.google.com/file/d/1tnH97fqAGKnBXCmR7KgNL1zOLZYyN8QM/view?usp=sharing</a:t>
            </a:r>
          </a:p>
        </p:txBody>
      </p:sp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4832400" y="445025"/>
            <a:ext cx="16575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Link</a:t>
            </a:r>
            <a:r>
              <a:rPr lang="zh-CN" altLang="en-US" dirty="0"/>
              <a:t>地址</a:t>
            </a:r>
            <a:endParaRPr lang="en-GB"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  <p:sp>
        <p:nvSpPr>
          <p:cNvPr id="4" name="Google Shape;75;p14">
            <a:extLst>
              <a:ext uri="{FF2B5EF4-FFF2-40B4-BE49-F238E27FC236}">
                <a16:creationId xmlns:a16="http://schemas.microsoft.com/office/drawing/2014/main" id="{D2816CB8-1BCA-85D5-1CA2-6C162DFCF2E3}"/>
              </a:ext>
            </a:extLst>
          </p:cNvPr>
          <p:cNvSpPr txBox="1">
            <a:spLocks/>
          </p:cNvSpPr>
          <p:nvPr/>
        </p:nvSpPr>
        <p:spPr>
          <a:xfrm>
            <a:off x="4832400" y="3231520"/>
            <a:ext cx="16575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9pPr>
          </a:lstStyle>
          <a:p>
            <a:r>
              <a:rPr lang="zh-CN" altLang="en-US" dirty="0"/>
              <a:t>实验平台</a:t>
            </a:r>
            <a:endParaRPr lang="en-GB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ABF8C7-7E7B-7435-1ED6-E044E6E1DCC3}"/>
              </a:ext>
            </a:extLst>
          </p:cNvPr>
          <p:cNvSpPr txBox="1"/>
          <p:nvPr/>
        </p:nvSpPr>
        <p:spPr>
          <a:xfrm>
            <a:off x="4472355" y="3774280"/>
            <a:ext cx="4572000" cy="39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42900">
              <a:lnSpc>
                <a:spcPct val="115000"/>
              </a:lnSpc>
              <a:buClr>
                <a:srgbClr val="0F0F0F"/>
              </a:buClr>
              <a:buSzPts val="1800"/>
              <a:buFont typeface="Open Sans"/>
              <a:buChar char="●"/>
            </a:pPr>
            <a:r>
              <a:rPr lang="en-US" altLang="en-GB" sz="1800" dirty="0">
                <a:solidFill>
                  <a:srgbClr val="0F0F0F"/>
                </a:solidFill>
                <a:latin typeface="Open Sans"/>
                <a:ea typeface="宋体" panose="02010600030101010101" pitchFamily="2" charset="-122"/>
                <a:cs typeface="Open Sans"/>
                <a:sym typeface="Open Sans"/>
              </a:rPr>
              <a:t>Google </a:t>
            </a:r>
            <a:r>
              <a:rPr lang="en-US" altLang="en-GB" sz="1800" dirty="0" err="1">
                <a:solidFill>
                  <a:srgbClr val="0F0F0F"/>
                </a:solidFill>
                <a:latin typeface="Open Sans"/>
                <a:ea typeface="宋体" panose="02010600030101010101" pitchFamily="2" charset="-122"/>
                <a:cs typeface="Open Sans"/>
                <a:sym typeface="Open Sans"/>
              </a:rPr>
              <a:t>Colab</a:t>
            </a:r>
            <a:endParaRPr lang="zh-CN" altLang="en-US" sz="1800" dirty="0">
              <a:solidFill>
                <a:srgbClr val="0F0F0F"/>
              </a:solidFill>
              <a:latin typeface="Open Sans"/>
              <a:ea typeface="宋体" panose="02010600030101010101" pitchFamily="2" charset="-122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实验过程</a:t>
            </a:r>
            <a:endParaRPr lang="en-GB" dirty="0"/>
          </a:p>
        </p:txBody>
      </p:sp>
      <p:sp>
        <p:nvSpPr>
          <p:cNvPr id="378" name="Google Shape;378;p39"/>
          <p:cNvSpPr txBox="1">
            <a:spLocks noGrp="1"/>
          </p:cNvSpPr>
          <p:nvPr>
            <p:ph type="body" idx="1"/>
          </p:nvPr>
        </p:nvSpPr>
        <p:spPr>
          <a:xfrm>
            <a:off x="311700" y="1081986"/>
            <a:ext cx="8520600" cy="34870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dirty="0"/>
              <a:t>1</a:t>
            </a:r>
            <a:r>
              <a:rPr lang="zh-CN" altLang="en-US" dirty="0"/>
              <a:t>、准备</a:t>
            </a:r>
            <a:r>
              <a:rPr lang="en-US" altLang="zh-CN" dirty="0"/>
              <a:t> Dataset, </a:t>
            </a:r>
            <a:r>
              <a:rPr lang="en-US" altLang="zh-CN" dirty="0" err="1"/>
              <a:t>LoRA</a:t>
            </a:r>
            <a:r>
              <a:rPr lang="en-US" altLang="zh-CN" dirty="0"/>
              <a:t> model, Optimizer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zh-CN" altLang="en-US" dirty="0"/>
          </a:p>
        </p:txBody>
      </p:sp>
      <p:sp>
        <p:nvSpPr>
          <p:cNvPr id="380" name="Google Shape;380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 lang="en-GB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C9BB045-C9FB-BB5B-C58F-E365A5094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234" y="1502137"/>
            <a:ext cx="6276503" cy="34225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>
          <a:extLst>
            <a:ext uri="{FF2B5EF4-FFF2-40B4-BE49-F238E27FC236}">
              <a16:creationId xmlns:a16="http://schemas.microsoft.com/office/drawing/2014/main" id="{245E87C9-5554-DAE6-2D48-89A4D7184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9">
            <a:extLst>
              <a:ext uri="{FF2B5EF4-FFF2-40B4-BE49-F238E27FC236}">
                <a16:creationId xmlns:a16="http://schemas.microsoft.com/office/drawing/2014/main" id="{0B918B3A-E224-92A9-2E0D-6FE6FA3430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实验过程</a:t>
            </a:r>
            <a:endParaRPr lang="en-GB" dirty="0"/>
          </a:p>
        </p:txBody>
      </p:sp>
      <p:sp>
        <p:nvSpPr>
          <p:cNvPr id="378" name="Google Shape;378;p39">
            <a:extLst>
              <a:ext uri="{FF2B5EF4-FFF2-40B4-BE49-F238E27FC236}">
                <a16:creationId xmlns:a16="http://schemas.microsoft.com/office/drawing/2014/main" id="{44DCBD6A-41F9-9B93-4225-9855254DB7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81986"/>
            <a:ext cx="8520600" cy="34870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dirty="0"/>
              <a:t>2</a:t>
            </a:r>
            <a:r>
              <a:rPr lang="zh-CN" altLang="en-US" dirty="0"/>
              <a:t>、开始微调</a:t>
            </a:r>
          </a:p>
        </p:txBody>
      </p:sp>
      <p:sp>
        <p:nvSpPr>
          <p:cNvPr id="380" name="Google Shape;380;p39">
            <a:extLst>
              <a:ext uri="{FF2B5EF4-FFF2-40B4-BE49-F238E27FC236}">
                <a16:creationId xmlns:a16="http://schemas.microsoft.com/office/drawing/2014/main" id="{83E7FE4B-A6B8-3796-28B7-5C427B0F99B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 lang="en-GB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C04D4C-5D19-43A3-5864-A0A69C38B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185" y="1525593"/>
            <a:ext cx="5770395" cy="339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39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>
          <a:extLst>
            <a:ext uri="{FF2B5EF4-FFF2-40B4-BE49-F238E27FC236}">
              <a16:creationId xmlns:a16="http://schemas.microsoft.com/office/drawing/2014/main" id="{D2C6D809-B9FC-0760-8B6A-F258F10B5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9">
            <a:extLst>
              <a:ext uri="{FF2B5EF4-FFF2-40B4-BE49-F238E27FC236}">
                <a16:creationId xmlns:a16="http://schemas.microsoft.com/office/drawing/2014/main" id="{DF5BE35A-2DEB-16A7-6091-002F3732B3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实验过程</a:t>
            </a:r>
            <a:endParaRPr lang="en-GB" dirty="0"/>
          </a:p>
        </p:txBody>
      </p:sp>
      <p:sp>
        <p:nvSpPr>
          <p:cNvPr id="378" name="Google Shape;378;p39">
            <a:extLst>
              <a:ext uri="{FF2B5EF4-FFF2-40B4-BE49-F238E27FC236}">
                <a16:creationId xmlns:a16="http://schemas.microsoft.com/office/drawing/2014/main" id="{B4274024-DEF1-A0EA-93D2-124330A700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81986"/>
            <a:ext cx="8520600" cy="34870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dirty="0"/>
              <a:t>3</a:t>
            </a:r>
            <a:r>
              <a:rPr lang="zh-CN" altLang="en-US" dirty="0"/>
              <a:t>、测试</a:t>
            </a:r>
          </a:p>
        </p:txBody>
      </p:sp>
      <p:sp>
        <p:nvSpPr>
          <p:cNvPr id="380" name="Google Shape;380;p39">
            <a:extLst>
              <a:ext uri="{FF2B5EF4-FFF2-40B4-BE49-F238E27FC236}">
                <a16:creationId xmlns:a16="http://schemas.microsoft.com/office/drawing/2014/main" id="{9A942B45-AB36-DC90-8C34-1C6B8573E82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 lang="en-GB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0CB1B2-47F4-1126-4553-F1157EE36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42" y="1590863"/>
            <a:ext cx="6832451" cy="288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47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BEF01083-D472-EF1B-7CE7-B7C5FA65C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8CECCE5B-CA96-B249-C076-24B1ADBE9C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参数调整</a:t>
            </a:r>
            <a:endParaRPr lang="en-GB" dirty="0"/>
          </a:p>
        </p:txBody>
      </p:sp>
      <p:sp>
        <p:nvSpPr>
          <p:cNvPr id="76" name="Google Shape;76;p14">
            <a:extLst>
              <a:ext uri="{FF2B5EF4-FFF2-40B4-BE49-F238E27FC236}">
                <a16:creationId xmlns:a16="http://schemas.microsoft.com/office/drawing/2014/main" id="{CF1BB8D6-D26B-3658-29A9-22EC7B92BE8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 lang="en-GB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889848B-9544-C259-F5CE-FD9A36A9B360}"/>
              </a:ext>
            </a:extLst>
          </p:cNvPr>
          <p:cNvSpPr txBox="1"/>
          <p:nvPr/>
        </p:nvSpPr>
        <p:spPr>
          <a:xfrm>
            <a:off x="311700" y="1202946"/>
            <a:ext cx="4749032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4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LoRA</a:t>
            </a:r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参数优化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</a:p>
          <a:p>
            <a:pPr marL="2857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lora_rank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32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提升到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64</a:t>
            </a:r>
          </a:p>
          <a:p>
            <a:pPr marL="2857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lora_alpha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16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提升到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32</a:t>
            </a:r>
          </a:p>
          <a:p>
            <a:pPr marL="2857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、学习率调整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基础学习率从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1e-4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降低到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5e-5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400" b="1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text_encoder_learning_rate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设为</a:t>
            </a:r>
            <a:r>
              <a:rPr lang="en-US" altLang="zh-CN" sz="1400" b="1" dirty="0" err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UNet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学习率的一半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预热步数从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100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增加到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200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B6E102B-30E4-E97F-EF76-8B5555D82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52425"/>
            <a:ext cx="4352921" cy="14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19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C73E58CD-2397-05F8-D82C-244C70D5F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FD8DB743-0E94-8BA2-23EE-FF1AFC2F75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参数调整</a:t>
            </a:r>
            <a:endParaRPr lang="en-GB" dirty="0"/>
          </a:p>
        </p:txBody>
      </p:sp>
      <p:sp>
        <p:nvSpPr>
          <p:cNvPr id="76" name="Google Shape;76;p14">
            <a:extLst>
              <a:ext uri="{FF2B5EF4-FFF2-40B4-BE49-F238E27FC236}">
                <a16:creationId xmlns:a16="http://schemas.microsoft.com/office/drawing/2014/main" id="{615496B8-AE4E-2FA4-4D4E-2D7982E19D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 lang="en-GB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BFBC5C-0347-568F-2E08-B7779F954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420" y="526128"/>
            <a:ext cx="4805696" cy="433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74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实验结果</a:t>
            </a:r>
            <a:endParaRPr lang="en-GB" dirty="0"/>
          </a:p>
        </p:txBody>
      </p:sp>
      <p:sp>
        <p:nvSpPr>
          <p:cNvPr id="386" name="Google Shape;386;p4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5458479" cy="31716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altLang="en-US" dirty="0"/>
              <a:t>调参后生成的图像保在存</a:t>
            </a:r>
            <a:r>
              <a:rPr lang="en-US" altLang="zh-CN" dirty="0" err="1"/>
              <a:t>inference_best_final</a:t>
            </a:r>
            <a:r>
              <a:rPr lang="zh-CN" altLang="en-US" dirty="0"/>
              <a:t>文件夹中</a:t>
            </a:r>
            <a:r>
              <a:rPr lang="en-GB" dirty="0"/>
              <a:t>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altLang="zh-C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Logs</a:t>
            </a:r>
            <a:r>
              <a:rPr lang="zh-CN" altLang="en-US" dirty="0"/>
              <a:t>保存训练过程中的</a:t>
            </a:r>
            <a:r>
              <a:rPr lang="en-US" altLang="zh-CN" dirty="0"/>
              <a:t>checkpoint</a:t>
            </a:r>
            <a:endParaRPr lang="en-GB" dirty="0"/>
          </a:p>
        </p:txBody>
      </p:sp>
      <p:sp>
        <p:nvSpPr>
          <p:cNvPr id="387" name="Google Shape;387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 lang="en-GB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47CC08A-2943-D9DF-81C8-1FF293149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179" y="1490006"/>
            <a:ext cx="2867025" cy="23526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512</Words>
  <Application>Microsoft Office PowerPoint</Application>
  <PresentationFormat>全屏显示(16:9)</PresentationFormat>
  <Paragraphs>73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楷体</vt:lpstr>
      <vt:lpstr>Arial</vt:lpstr>
      <vt:lpstr>宋体</vt:lpstr>
      <vt:lpstr>Open Sans</vt:lpstr>
      <vt:lpstr>PT Sans Narrow</vt:lpstr>
      <vt:lpstr>Tropic</vt:lpstr>
      <vt:lpstr>微调文生图大模型</vt:lpstr>
      <vt:lpstr>实验任务与目标</vt:lpstr>
      <vt:lpstr>实验步骤</vt:lpstr>
      <vt:lpstr>实验过程</vt:lpstr>
      <vt:lpstr>实验过程</vt:lpstr>
      <vt:lpstr>实验过程</vt:lpstr>
      <vt:lpstr>参数调整</vt:lpstr>
      <vt:lpstr>参数调整</vt:lpstr>
      <vt:lpstr>实验结果</vt:lpstr>
      <vt:lpstr>实验结果</vt:lpstr>
      <vt:lpstr>Evaluation Metrics - Face Distance Score</vt:lpstr>
      <vt:lpstr>评估指标 </vt:lpstr>
      <vt:lpstr>心得体会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GenAI HW10</dc:title>
  <dc:creator/>
  <cp:lastModifiedBy>玉纯 肖</cp:lastModifiedBy>
  <cp:revision>74</cp:revision>
  <dcterms:created xsi:type="dcterms:W3CDTF">2024-11-22T06:50:00Z</dcterms:created>
  <dcterms:modified xsi:type="dcterms:W3CDTF">2025-04-06T07:18:37Z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A794E6FDA0F84D0BAB7EA34A2D5AB826_13</vt:lpwstr>
  </property>
  <property fmtid="{D5CDD505-2E9C-101B-9397-08002B2CF9AE}" pid="3" name="KSOProductBuildVer">
    <vt:lpwstr>2052-12.1.0.20305</vt:lpwstr>
  </property>
</Properties>
</file>