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9" r:id="rId2"/>
    <p:sldId id="329" r:id="rId3"/>
    <p:sldId id="332" r:id="rId4"/>
    <p:sldId id="334" r:id="rId5"/>
    <p:sldId id="333" r:id="rId6"/>
    <p:sldId id="33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0136" autoAdjust="0"/>
  </p:normalViewPr>
  <p:slideViewPr>
    <p:cSldViewPr snapToGrid="0">
      <p:cViewPr varScale="1">
        <p:scale>
          <a:sx n="92" d="100"/>
          <a:sy n="92" d="100"/>
        </p:scale>
        <p:origin x="-47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3343-F2D9-46E0-924D-FAA4DBDF8FFE}" type="datetimeFigureOut">
              <a:rPr lang="zh-CN" altLang="en-US" smtClean="0"/>
              <a:pPr/>
              <a:t>16/11/15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1BC2-C0CE-4ADC-9696-C74DC013C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A1BC2-C0CE-4ADC-9696-C74DC013C42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5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95283" y="1507284"/>
            <a:ext cx="12589983" cy="535074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257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10" y="785794"/>
            <a:ext cx="11525330" cy="5715040"/>
          </a:xfrm>
        </p:spPr>
        <p:txBody>
          <a:bodyPr>
            <a:normAutofit/>
          </a:bodyPr>
          <a:lstStyle>
            <a:lvl1pPr marL="0" indent="0" algn="l">
              <a:buNone/>
              <a:defRPr sz="2286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5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3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8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2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2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fld id="{270E79FD-C402-4CC3-9A82-BAE1DCDFB0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9" y="6356358"/>
            <a:ext cx="3860800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9" y="6356358"/>
            <a:ext cx="2844801" cy="365125"/>
          </a:xfrm>
          <a:prstGeom prst="rect">
            <a:avLst/>
          </a:prstGeom>
        </p:spPr>
        <p:txBody>
          <a:bodyPr lIns="111008" tIns="55507" rIns="111008" bIns="55507"/>
          <a:lstStyle/>
          <a:p>
            <a:fld id="{9C3BABE4-52A5-4B0F-907F-4727857335A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3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0"/>
            <a:ext cx="2844800" cy="36512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6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19C8-A375-448C-891B-9999C6BE8E6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61199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4505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648394" cy="644690"/>
          </a:xfrm>
          <a:prstGeom prst="rect">
            <a:avLst/>
          </a:prstGeom>
          <a:noFill/>
        </p:spPr>
        <p:txBody>
          <a:bodyPr lIns="87056" tIns="43529" rIns="87056" bIns="43529" anchor="ctr">
            <a:noAutofit/>
          </a:bodyPr>
          <a:lstStyle>
            <a:lvl1pPr algn="l">
              <a:defRPr sz="20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  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05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623392" y="4026117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59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9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29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2011工作\周报\xianghailong\img\bg_c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81" y="1507285"/>
            <a:ext cx="12589983" cy="5350741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81" y="1"/>
            <a:ext cx="10363200" cy="571480"/>
          </a:xfrm>
        </p:spPr>
        <p:txBody>
          <a:bodyPr>
            <a:noAutofit/>
          </a:bodyPr>
          <a:lstStyle>
            <a:lvl1pPr algn="l">
              <a:defRPr sz="2641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13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497" tIns="59249" rIns="118497" bIns="59249" rtlCol="0" anchor="ctr"/>
          <a:lstStyle/>
          <a:p>
            <a:pPr algn="ctr" defTabSz="1057224"/>
            <a:endParaRPr lang="zh-CN" altLang="en-US" sz="209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497" tIns="59249" rIns="118497" bIns="59249" rtlCol="0" anchor="ctr"/>
          <a:lstStyle/>
          <a:p>
            <a:pPr algn="ctr" defTabSz="1057224"/>
            <a:endParaRPr lang="zh-CN" altLang="en-US" sz="2095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6800" y="82319"/>
            <a:ext cx="10972800" cy="521201"/>
          </a:xfrm>
          <a:prstGeom prst="rect">
            <a:avLst/>
          </a:prstGeom>
        </p:spPr>
        <p:txBody>
          <a:bodyPr lIns="124402" tIns="62202" rIns="124402" bIns="62202">
            <a:noAutofit/>
          </a:bodyPr>
          <a:lstStyle>
            <a:lvl1pPr algn="l">
              <a:defRPr sz="1905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这里是标题区域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508937" y="3491"/>
            <a:ext cx="3174126" cy="136634"/>
            <a:chOff x="2971800" y="1458310"/>
            <a:chExt cx="2380594" cy="102476"/>
          </a:xfrm>
        </p:grpSpPr>
        <p:sp>
          <p:nvSpPr>
            <p:cNvPr id="3" name="矩形 2"/>
            <p:cNvSpPr/>
            <p:nvPr userDrawn="1"/>
          </p:nvSpPr>
          <p:spPr>
            <a:xfrm>
              <a:off x="2971800" y="1458310"/>
              <a:ext cx="1190297" cy="1024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162097" y="1458310"/>
              <a:ext cx="1190297" cy="102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57224"/>
              <a:endParaRPr lang="zh-CN" altLang="en-US" sz="2095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1172496" y="6306208"/>
            <a:ext cx="1040524" cy="398193"/>
          </a:xfrm>
          <a:prstGeom prst="rect">
            <a:avLst/>
          </a:prstGeom>
          <a:noFill/>
        </p:spPr>
        <p:txBody>
          <a:bodyPr wrap="square" lIns="118497" tIns="59249" rIns="118497" bIns="59249" rtlCol="0">
            <a:spAutoFit/>
          </a:bodyPr>
          <a:lstStyle/>
          <a:p>
            <a:pPr algn="ctr" defTabSz="1057224"/>
            <a:fld id="{4434E472-F95D-422C-AA1E-FBC5F38D882C}" type="slidenum">
              <a:rPr lang="zh-CN" altLang="en-US" sz="1810">
                <a:solidFill>
                  <a:prstClr val="black"/>
                </a:solidFill>
              </a:rPr>
              <a:pPr algn="ctr" defTabSz="1057224"/>
              <a:t>‹#›</a:t>
            </a:fld>
            <a:endParaRPr lang="zh-CN" altLang="en-US" sz="18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2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子标题单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857" y="1190172"/>
            <a:ext cx="11653089" cy="4950581"/>
          </a:xfrm>
          <a:ln>
            <a:solidFill>
              <a:srgbClr val="237DAE"/>
            </a:solidFill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3"/>
          </p:nvPr>
        </p:nvSpPr>
        <p:spPr>
          <a:xfrm>
            <a:off x="231857" y="736298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85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子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41189" y="798286"/>
            <a:ext cx="728579" cy="53279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eaVert"/>
          <a:lstStyle>
            <a:lvl1pPr>
              <a:defRPr sz="1905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575" y="798286"/>
            <a:ext cx="10655469" cy="532795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87086" tIns="43543" rIns="87086" bIns="43543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667" b="1" dirty="0">
                <a:solidFill>
                  <a:prstClr val="white"/>
                </a:solidFill>
                <a:latin typeface="微软雅黑" pitchFamily="34" charset="-122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0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单子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11107668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11107668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0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单内容&amp;底部双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549598" y="754743"/>
            <a:ext cx="11107668" cy="4107543"/>
          </a:xfrm>
          <a:ln>
            <a:solidFill>
              <a:srgbClr val="237DAE"/>
            </a:solidFill>
          </a:ln>
        </p:spPr>
        <p:txBody>
          <a:bodyPr/>
          <a:lstStyle>
            <a:lvl1pPr>
              <a:buClr>
                <a:srgbClr val="237DAE"/>
              </a:buClr>
              <a:defRPr/>
            </a:lvl1pPr>
            <a:lvl2pPr>
              <a:buClr>
                <a:srgbClr val="237DAE"/>
              </a:buClr>
              <a:defRPr/>
            </a:lvl2pPr>
            <a:lvl3pPr>
              <a:buClr>
                <a:srgbClr val="237DAE"/>
              </a:buClr>
              <a:defRPr/>
            </a:lvl3pPr>
            <a:lvl4pPr>
              <a:buClr>
                <a:srgbClr val="237DAE"/>
              </a:buClr>
              <a:defRPr/>
            </a:lvl4pPr>
            <a:lvl5pPr>
              <a:buClr>
                <a:srgbClr val="237DAE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549598" y="5413829"/>
            <a:ext cx="5485856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/>
          </p:nvPr>
        </p:nvSpPr>
        <p:spPr>
          <a:xfrm>
            <a:off x="54959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6165728" y="5413829"/>
            <a:ext cx="5491537" cy="726318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71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6165728" y="4934556"/>
            <a:ext cx="5485856" cy="4502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905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18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顶部双子标题+文本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1857" y="2351314"/>
            <a:ext cx="5787460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104" y="2351314"/>
            <a:ext cx="5789737" cy="377492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231857" y="779841"/>
            <a:ext cx="5765324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42484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231857" y="1277258"/>
            <a:ext cx="5765324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6193239" y="1277258"/>
            <a:ext cx="5722065" cy="98546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t">
            <a:normAutofit/>
          </a:bodyPr>
          <a:lstStyle>
            <a:lvl1pPr marL="0" indent="0">
              <a:buNone/>
              <a:defRPr sz="1714" b="0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57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顶部双子标题&amp;底部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779841"/>
            <a:ext cx="5765324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857" y="1493461"/>
            <a:ext cx="5765324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239" y="779841"/>
            <a:ext cx="5722065" cy="64104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 marL="0" indent="0">
              <a:buNone/>
              <a:defRPr sz="1905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239" y="1493461"/>
            <a:ext cx="5722065" cy="4690835"/>
          </a:xfrm>
          <a:ln>
            <a:solidFill>
              <a:srgbClr val="237DAE"/>
            </a:solidFill>
          </a:ln>
        </p:spPr>
        <p:txBody>
          <a:bodyPr>
            <a:normAutofit/>
          </a:bodyPr>
          <a:lstStyle>
            <a:lvl1pPr>
              <a:defRPr sz="1905"/>
            </a:lvl1pPr>
            <a:lvl2pPr>
              <a:defRPr sz="1714"/>
            </a:lvl2pPr>
            <a:lvl3pPr>
              <a:defRPr sz="1524"/>
            </a:lvl3pPr>
            <a:lvl4pPr>
              <a:defRPr sz="1333"/>
            </a:lvl4pPr>
            <a:lvl5pPr>
              <a:defRPr sz="1333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6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186951" cy="188625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内容占位符 8"/>
          <p:cNvSpPr>
            <a:spLocks noGrp="1"/>
          </p:cNvSpPr>
          <p:nvPr>
            <p:ph sz="quarter" idx="14"/>
          </p:nvPr>
        </p:nvSpPr>
        <p:spPr>
          <a:xfrm>
            <a:off x="231856" y="4513338"/>
            <a:ext cx="5186951" cy="18862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内容占位符 8"/>
          <p:cNvSpPr>
            <a:spLocks noGrp="1"/>
          </p:cNvSpPr>
          <p:nvPr>
            <p:ph sz="quarter" idx="15"/>
          </p:nvPr>
        </p:nvSpPr>
        <p:spPr>
          <a:xfrm>
            <a:off x="247035" y="2583543"/>
            <a:ext cx="5186951" cy="18862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5619294" y="9966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5619294" y="6537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/>
          </p:nvPr>
        </p:nvSpPr>
        <p:spPr>
          <a:xfrm>
            <a:off x="5619294" y="292700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5619294" y="258414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5619294" y="4856195"/>
            <a:ext cx="6341546" cy="1543394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1"/>
          </p:nvPr>
        </p:nvSpPr>
        <p:spPr>
          <a:xfrm>
            <a:off x="5619294" y="4513338"/>
            <a:ext cx="6341546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71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版内容+子标题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247035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6"/>
          </p:nvPr>
        </p:nvSpPr>
        <p:spPr>
          <a:xfrm>
            <a:off x="231856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占位符 14"/>
          <p:cNvSpPr>
            <a:spLocks noGrp="1"/>
          </p:cNvSpPr>
          <p:nvPr>
            <p:ph type="body" sz="quarter" idx="17"/>
          </p:nvPr>
        </p:nvSpPr>
        <p:spPr>
          <a:xfrm>
            <a:off x="231856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19" name="内容占位符 8"/>
          <p:cNvSpPr>
            <a:spLocks noGrp="1"/>
          </p:cNvSpPr>
          <p:nvPr>
            <p:ph sz="quarter" idx="18"/>
          </p:nvPr>
        </p:nvSpPr>
        <p:spPr>
          <a:xfrm>
            <a:off x="231856" y="3718076"/>
            <a:ext cx="5657492" cy="188625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216678" y="5947185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0"/>
          </p:nvPr>
        </p:nvSpPr>
        <p:spPr>
          <a:xfrm>
            <a:off x="216678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22" name="内容占位符 8"/>
          <p:cNvSpPr>
            <a:spLocks noGrp="1"/>
          </p:cNvSpPr>
          <p:nvPr>
            <p:ph sz="quarter" idx="21"/>
          </p:nvPr>
        </p:nvSpPr>
        <p:spPr>
          <a:xfrm>
            <a:off x="6132207" y="653747"/>
            <a:ext cx="5657492" cy="188625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2"/>
          </p:nvPr>
        </p:nvSpPr>
        <p:spPr>
          <a:xfrm>
            <a:off x="6117029" y="2882857"/>
            <a:ext cx="5672670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3"/>
          </p:nvPr>
        </p:nvSpPr>
        <p:spPr>
          <a:xfrm>
            <a:off x="6117029" y="2539999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  <p:sp>
        <p:nvSpPr>
          <p:cNvPr id="25" name="内容占位符 8"/>
          <p:cNvSpPr>
            <a:spLocks noGrp="1"/>
          </p:cNvSpPr>
          <p:nvPr>
            <p:ph sz="quarter" idx="24"/>
          </p:nvPr>
        </p:nvSpPr>
        <p:spPr>
          <a:xfrm>
            <a:off x="6117029" y="3718076"/>
            <a:ext cx="5672670" cy="188625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5"/>
          </p:nvPr>
        </p:nvSpPr>
        <p:spPr>
          <a:xfrm>
            <a:off x="6101850" y="5947185"/>
            <a:ext cx="5687849" cy="716687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>
            <a:lvl1pPr>
              <a:buClr>
                <a:srgbClr val="237DAE"/>
              </a:buClr>
              <a:defRPr sz="1524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6"/>
          </p:nvPr>
        </p:nvSpPr>
        <p:spPr>
          <a:xfrm>
            <a:off x="6101850" y="5604328"/>
            <a:ext cx="5672670" cy="34285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>
            <a:normAutofit/>
          </a:bodyPr>
          <a:lstStyle>
            <a:lvl1pPr>
              <a:buNone/>
              <a:defRPr sz="1714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9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1工作\周报\xianghailong\img\bg_top.jpg"/>
          <p:cNvPicPr>
            <a:picLocks noChangeAspect="1" noChangeArrowheads="1"/>
          </p:cNvPicPr>
          <p:nvPr userDrawn="1"/>
        </p:nvPicPr>
        <p:blipFill>
          <a:blip r:embed="rId21" cstate="screen"/>
          <a:srcRect/>
          <a:stretch>
            <a:fillRect/>
          </a:stretch>
        </p:blipFill>
        <p:spPr bwMode="auto">
          <a:xfrm>
            <a:off x="0" y="-21"/>
            <a:ext cx="12192000" cy="857233"/>
          </a:xfrm>
          <a:prstGeom prst="rect">
            <a:avLst/>
          </a:prstGeom>
          <a:noFill/>
        </p:spPr>
      </p:pic>
      <p:pic>
        <p:nvPicPr>
          <p:cNvPr id="8" name="Picture 5" descr="logonew2"/>
          <p:cNvPicPr>
            <a:picLocks noChangeAspect="1" noChangeArrowheads="1"/>
          </p:cNvPicPr>
          <p:nvPr/>
        </p:nvPicPr>
        <p:blipFill>
          <a:blip r:embed="rId22" cstate="screen"/>
          <a:srcRect/>
          <a:stretch>
            <a:fillRect/>
          </a:stretch>
        </p:blipFill>
        <p:spPr bwMode="auto">
          <a:xfrm>
            <a:off x="10680368" y="6300188"/>
            <a:ext cx="1368268" cy="42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1856" y="24272"/>
            <a:ext cx="10465132" cy="528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1857" y="857212"/>
            <a:ext cx="11653089" cy="526902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0312" y="6356048"/>
            <a:ext cx="2844431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fld id="{B8CBA3BE-3236-4ADB-A207-F386C99C43F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57224"/>
              <a:t>16/11/15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246" y="6356048"/>
            <a:ext cx="3859508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258" y="6356048"/>
            <a:ext cx="2844431" cy="36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57224"/>
            <a:fld id="{0FB7EC70-51C2-4279-8B7A-78ABF2C090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05722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870875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26578" indent="-32657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07586" indent="-272148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88593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524030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959468" indent="-217719" algn="l" defTabSz="870875" rtl="0" eaLnBrk="1" latinLnBrk="0" hangingPunct="1">
        <a:spcBef>
          <a:spcPct val="20000"/>
        </a:spcBef>
        <a:buClr>
          <a:srgbClr val="237DAE"/>
        </a:buClr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394905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0342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265780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01217" indent="-217719" algn="l" defTabSz="870875" rtl="0" eaLnBrk="1" latinLnBrk="0" hangingPunct="1">
        <a:spcBef>
          <a:spcPct val="20000"/>
        </a:spcBef>
        <a:buFont typeface="Arial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655"/>
            <a:ext cx="12191999" cy="587146"/>
          </a:xfrm>
        </p:spPr>
        <p:txBody>
          <a:bodyPr/>
          <a:lstStyle/>
          <a:p>
            <a:pPr algn="ctr"/>
            <a:r>
              <a:rPr kumimoji="1" lang="zh-CN" altLang="en-US" sz="4800" dirty="0" smtClean="0"/>
              <a:t>理解与交互技术平台</a:t>
            </a:r>
            <a:endParaRPr kumimoji="1"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1953289" y="4024296"/>
            <a:ext cx="1718148" cy="5478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创建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线箭头连接符 5"/>
          <p:cNvCxnSpPr>
            <a:stCxn id="5" idx="2"/>
            <a:endCxn id="7" idx="0"/>
          </p:cNvCxnSpPr>
          <p:nvPr/>
        </p:nvCxnSpPr>
        <p:spPr>
          <a:xfrm>
            <a:off x="2812363" y="4572189"/>
            <a:ext cx="1" cy="552194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40136" y="5124383"/>
            <a:ext cx="1744455" cy="5478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人工标注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84780" y="5124383"/>
            <a:ext cx="1688630" cy="547893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自动化学习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4794" y="4635896"/>
            <a:ext cx="2805086" cy="1527481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在线服务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箭头连接符 9"/>
          <p:cNvCxnSpPr>
            <a:stCxn id="7" idx="3"/>
            <a:endCxn id="8" idx="1"/>
          </p:cNvCxnSpPr>
          <p:nvPr/>
        </p:nvCxnSpPr>
        <p:spPr>
          <a:xfrm>
            <a:off x="3684591" y="5398330"/>
            <a:ext cx="12001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8" idx="3"/>
            <a:endCxn id="9" idx="1"/>
          </p:cNvCxnSpPr>
          <p:nvPr/>
        </p:nvCxnSpPr>
        <p:spPr>
          <a:xfrm>
            <a:off x="6573410" y="5398330"/>
            <a:ext cx="1451384" cy="1307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70824" y="6310107"/>
            <a:ext cx="1716542" cy="5478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反馈收集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" name="肘形连接符 12"/>
          <p:cNvCxnSpPr>
            <a:stCxn id="9" idx="2"/>
            <a:endCxn id="12" idx="3"/>
          </p:cNvCxnSpPr>
          <p:nvPr/>
        </p:nvCxnSpPr>
        <p:spPr>
          <a:xfrm rot="5400000">
            <a:off x="7797014" y="4953730"/>
            <a:ext cx="420677" cy="2839971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2" idx="1"/>
            <a:endCxn id="7" idx="2"/>
          </p:cNvCxnSpPr>
          <p:nvPr/>
        </p:nvCxnSpPr>
        <p:spPr>
          <a:xfrm rot="10800000">
            <a:off x="2812364" y="5672276"/>
            <a:ext cx="2058460" cy="911778"/>
          </a:xfrm>
          <a:prstGeom prst="bentConnector2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2" idx="0"/>
            <a:endCxn id="8" idx="2"/>
          </p:cNvCxnSpPr>
          <p:nvPr/>
        </p:nvCxnSpPr>
        <p:spPr>
          <a:xfrm flipV="1">
            <a:off x="5729095" y="5672276"/>
            <a:ext cx="0" cy="637831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191785" y="5150044"/>
            <a:ext cx="1089020" cy="547893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544370" y="5148920"/>
            <a:ext cx="1089020" cy="547893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8064A2"/>
                </a:solidFill>
                <a:latin typeface="微软雅黑"/>
                <a:cs typeface="微软雅黑"/>
              </a:rPr>
              <a:t>BOT</a:t>
            </a:r>
            <a:endParaRPr kumimoji="1" lang="zh-CN" altLang="en-US" dirty="0">
              <a:solidFill>
                <a:srgbClr val="8064A2"/>
              </a:solidFill>
              <a:latin typeface="微软雅黑"/>
              <a:cs typeface="微软雅黑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948799" y="395061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cs typeface="微软雅黑"/>
              </a:rPr>
              <a:t>意图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cs typeface="微软雅黑"/>
              </a:rPr>
              <a:t>槽位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cxnSp>
        <p:nvCxnSpPr>
          <p:cNvPr id="97" name="直线箭头连接符 96"/>
          <p:cNvCxnSpPr/>
          <p:nvPr/>
        </p:nvCxnSpPr>
        <p:spPr>
          <a:xfrm>
            <a:off x="9280804" y="5423666"/>
            <a:ext cx="279113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 flipH="1">
            <a:off x="8608470" y="4389744"/>
            <a:ext cx="1352" cy="758052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/>
          <p:nvPr/>
        </p:nvCxnSpPr>
        <p:spPr>
          <a:xfrm flipV="1">
            <a:off x="8888935" y="4361831"/>
            <a:ext cx="0" cy="753665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874650" y="45905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任务定义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656471" y="4854440"/>
            <a:ext cx="1300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QUERY&amp;</a:t>
            </a:r>
          </a:p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SESSION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语料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636587" y="5055925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QU&amp;BOT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模型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7796018" y="2410403"/>
            <a:ext cx="1564147" cy="488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度秘产品线</a:t>
            </a:r>
            <a:endParaRPr kumimoji="1" lang="zh-CN" altLang="en-US" dirty="0"/>
          </a:p>
        </p:txBody>
      </p:sp>
      <p:sp>
        <p:nvSpPr>
          <p:cNvPr id="125" name="圆角矩形 124"/>
          <p:cNvSpPr/>
          <p:nvPr/>
        </p:nvSpPr>
        <p:spPr>
          <a:xfrm>
            <a:off x="9536384" y="2410403"/>
            <a:ext cx="1563032" cy="4884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其他产品线</a:t>
            </a:r>
            <a:endParaRPr kumimoji="1"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8181161" y="627728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用户行为数据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959335" y="582803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高精度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反馈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864875" y="582803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低精度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cs typeface="微软雅黑"/>
              </a:rPr>
              <a:t>反馈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cxnSp>
        <p:nvCxnSpPr>
          <p:cNvPr id="137" name="直线连接符 136"/>
          <p:cNvCxnSpPr/>
          <p:nvPr/>
        </p:nvCxnSpPr>
        <p:spPr>
          <a:xfrm>
            <a:off x="391062" y="3465075"/>
            <a:ext cx="11255397" cy="29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下箭头 137"/>
          <p:cNvSpPr/>
          <p:nvPr/>
        </p:nvSpPr>
        <p:spPr>
          <a:xfrm>
            <a:off x="2372760" y="3060329"/>
            <a:ext cx="865254" cy="893233"/>
          </a:xfrm>
          <a:prstGeom prst="downArrow">
            <a:avLst>
              <a:gd name="adj1" fmla="val 50000"/>
              <a:gd name="adj2" fmla="val 370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dirty="0" smtClean="0"/>
              <a:t>定制</a:t>
            </a:r>
            <a:endParaRPr kumimoji="1" lang="zh-CN" altLang="en-US" dirty="0"/>
          </a:p>
        </p:txBody>
      </p:sp>
      <p:sp>
        <p:nvSpPr>
          <p:cNvPr id="140" name="上下箭头 139"/>
          <p:cNvSpPr/>
          <p:nvPr/>
        </p:nvSpPr>
        <p:spPr>
          <a:xfrm>
            <a:off x="9085424" y="2976438"/>
            <a:ext cx="739652" cy="99092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13" y="2094205"/>
            <a:ext cx="949973" cy="942186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5367076" y="2330566"/>
            <a:ext cx="1342008" cy="6466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代码开发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418065" y="2225666"/>
            <a:ext cx="105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RD</a:t>
            </a:r>
            <a:r>
              <a:rPr lang="zh-CN" altLang="en-US" dirty="0" smtClean="0"/>
              <a:t>&amp;</a:t>
            </a:r>
            <a:r>
              <a:rPr lang="en-US" altLang="zh-CN" dirty="0" smtClean="0"/>
              <a:t>PM</a:t>
            </a:r>
          </a:p>
        </p:txBody>
      </p:sp>
      <p:sp>
        <p:nvSpPr>
          <p:cNvPr id="23" name="矩形 22"/>
          <p:cNvSpPr/>
          <p:nvPr/>
        </p:nvSpPr>
        <p:spPr>
          <a:xfrm>
            <a:off x="392682" y="35830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92682" y="29678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175584" y="42276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accent4"/>
                </a:solidFill>
                <a:latin typeface="微软雅黑"/>
                <a:cs typeface="微软雅黑"/>
              </a:rPr>
              <a:t>执行动作</a:t>
            </a:r>
            <a:endParaRPr kumimoji="1" lang="zh-CN" altLang="en-US" dirty="0">
              <a:solidFill>
                <a:schemeClr val="accent4"/>
              </a:solidFill>
              <a:latin typeface="微软雅黑"/>
              <a:cs typeface="微软雅黑"/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10101964" y="4388620"/>
            <a:ext cx="0" cy="753665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470448" y="3950619"/>
            <a:ext cx="1159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微软雅黑"/>
                <a:cs typeface="微软雅黑"/>
              </a:rPr>
              <a:t>SESSION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  <a:latin typeface="微软雅黑"/>
                <a:cs typeface="微软雅黑"/>
              </a:rPr>
              <a:t>&amp;QUERY</a:t>
            </a:r>
            <a:endParaRPr kumimoji="1" lang="zh-CN" altLang="en-US" dirty="0">
              <a:solidFill>
                <a:srgbClr val="000000"/>
              </a:solidFill>
              <a:latin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1658" y="579364"/>
            <a:ext cx="869007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zh-CN" sz="6600" dirty="0" smtClean="0"/>
              <a:t>u</a:t>
            </a:r>
            <a:r>
              <a:rPr kumimoji="1" lang="en-US" altLang="zh-CN" sz="6600" dirty="0" smtClean="0"/>
              <a:t>nit</a:t>
            </a:r>
            <a:r>
              <a:rPr kumimoji="1" lang="zh-CN" altLang="en-US" sz="6600" dirty="0" smtClean="0"/>
              <a:t>.</a:t>
            </a:r>
            <a:r>
              <a:rPr kumimoji="1" lang="en-US" altLang="zh-CN" sz="6600" dirty="0" smtClean="0"/>
              <a:t>baidu.com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powered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	</a:t>
            </a:r>
            <a:r>
              <a:rPr kumimoji="1" lang="zh-CN" altLang="en-US" dirty="0" smtClean="0"/>
              <a:t>             百度自然语言处理部</a:t>
            </a:r>
            <a:endParaRPr lang="zh-CN" altLang="en-US" sz="6000" dirty="0"/>
          </a:p>
        </p:txBody>
      </p:sp>
      <p:sp>
        <p:nvSpPr>
          <p:cNvPr id="16" name="矩形 15"/>
          <p:cNvSpPr/>
          <p:nvPr/>
        </p:nvSpPr>
        <p:spPr>
          <a:xfrm>
            <a:off x="2623269" y="1496562"/>
            <a:ext cx="634019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PingFang SC Regular"/>
                <a:cs typeface="PingFang SC Regular"/>
              </a:rPr>
              <a:t>提供可</a:t>
            </a:r>
            <a:r>
              <a:rPr lang="zh-CN" altLang="en-US" sz="3200" dirty="0" smtClean="0">
                <a:latin typeface="PingFang SC Regular"/>
                <a:cs typeface="PingFang SC Regular"/>
              </a:rPr>
              <a:t>定制的理解与交互技术服务  </a:t>
            </a:r>
            <a:endParaRPr lang="zh-CN" altLang="en-US" sz="3200" dirty="0"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27563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标注 53"/>
          <p:cNvSpPr/>
          <p:nvPr/>
        </p:nvSpPr>
        <p:spPr>
          <a:xfrm>
            <a:off x="5977503" y="745510"/>
            <a:ext cx="4899707" cy="4348268"/>
          </a:xfrm>
          <a:prstGeom prst="wedgeRectCallout">
            <a:avLst>
              <a:gd name="adj1" fmla="val -65003"/>
              <a:gd name="adj2" fmla="val 584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使用步骤</a:t>
            </a:r>
            <a:r>
              <a:rPr kumimoji="1" lang="en-US" altLang="zh-CN" dirty="0" smtClean="0"/>
              <a:t>1 :</a:t>
            </a:r>
            <a:r>
              <a:rPr kumimoji="1" lang="zh-CN" altLang="en-US" dirty="0" smtClean="0"/>
              <a:t> 创建、定制你的</a:t>
            </a:r>
            <a:r>
              <a:rPr kumimoji="1" lang="en-US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5673" y="5480442"/>
            <a:ext cx="1718148" cy="5478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创建应用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箭头连接符 9"/>
          <p:cNvCxnSpPr>
            <a:stCxn id="9" idx="3"/>
            <a:endCxn id="11" idx="1"/>
          </p:cNvCxnSpPr>
          <p:nvPr/>
        </p:nvCxnSpPr>
        <p:spPr>
          <a:xfrm>
            <a:off x="2623821" y="5754389"/>
            <a:ext cx="954720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78541" y="5480442"/>
            <a:ext cx="1744455" cy="5478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定义意图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与槽位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62431" y="6190415"/>
            <a:ext cx="1744455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cs typeface="微软雅黑"/>
              </a:rPr>
              <a:t>标注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模板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或者数据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4216" y="6190415"/>
            <a:ext cx="818959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训练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线箭头连接符 14"/>
          <p:cNvCxnSpPr>
            <a:stCxn id="12" idx="3"/>
            <a:endCxn id="14" idx="1"/>
          </p:cNvCxnSpPr>
          <p:nvPr/>
        </p:nvCxnSpPr>
        <p:spPr>
          <a:xfrm>
            <a:off x="8006886" y="6464362"/>
            <a:ext cx="367330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478339" y="6190415"/>
            <a:ext cx="805318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线上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" name="直线箭头连接符 16"/>
          <p:cNvCxnSpPr>
            <a:stCxn id="14" idx="3"/>
            <a:endCxn id="16" idx="1"/>
          </p:cNvCxnSpPr>
          <p:nvPr/>
        </p:nvCxnSpPr>
        <p:spPr>
          <a:xfrm>
            <a:off x="9193175" y="6464362"/>
            <a:ext cx="285164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标注 46"/>
          <p:cNvSpPr/>
          <p:nvPr/>
        </p:nvSpPr>
        <p:spPr>
          <a:xfrm>
            <a:off x="317481" y="745511"/>
            <a:ext cx="5176337" cy="3161513"/>
          </a:xfrm>
          <a:prstGeom prst="wedgeRectCallout">
            <a:avLst>
              <a:gd name="adj1" fmla="val -20506"/>
              <a:gd name="adj2" fmla="val 100044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467237" y="897372"/>
            <a:ext cx="4902348" cy="2907447"/>
            <a:chOff x="3448810" y="1449603"/>
            <a:chExt cx="4902348" cy="2907447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976" y="1449603"/>
              <a:ext cx="4900181" cy="1674447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810" y="3101076"/>
              <a:ext cx="4902348" cy="1255974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 rot="2115507">
            <a:off x="4702410" y="629107"/>
            <a:ext cx="12665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想个与众不同的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IDEA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吧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81" y="866369"/>
            <a:ext cx="4721797" cy="251258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685" y="2718360"/>
            <a:ext cx="3342544" cy="2311099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 rot="1699914">
            <a:off x="10077977" y="577037"/>
            <a:ext cx="142175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决定你的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”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天气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”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应用如何理解用户的需求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56980" y="5480442"/>
            <a:ext cx="1744455" cy="547893"/>
          </a:xfrm>
          <a:prstGeom prst="rect">
            <a:avLst/>
          </a:prstGeom>
          <a:solidFill>
            <a:srgbClr val="FFFFFF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定义对话逻辑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0" name="肘形连接符 29"/>
          <p:cNvCxnSpPr>
            <a:stCxn id="25" idx="3"/>
            <a:endCxn id="12" idx="1"/>
          </p:cNvCxnSpPr>
          <p:nvPr/>
        </p:nvCxnSpPr>
        <p:spPr>
          <a:xfrm flipH="1">
            <a:off x="6262431" y="5754389"/>
            <a:ext cx="1439004" cy="709973"/>
          </a:xfrm>
          <a:prstGeom prst="bentConnector5">
            <a:avLst>
              <a:gd name="adj1" fmla="val -15886"/>
              <a:gd name="adj2" fmla="val 50000"/>
              <a:gd name="adj3" fmla="val 1158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1" idx="3"/>
            <a:endCxn id="25" idx="1"/>
          </p:cNvCxnSpPr>
          <p:nvPr/>
        </p:nvCxnSpPr>
        <p:spPr>
          <a:xfrm>
            <a:off x="5322996" y="5754389"/>
            <a:ext cx="633984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30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zh-CN" altLang="en-US" dirty="0"/>
              <a:t>步骤</a:t>
            </a:r>
            <a:r>
              <a:rPr kumimoji="1" lang="en-US" altLang="zh-CN" dirty="0" smtClean="0"/>
              <a:t>2 : </a:t>
            </a:r>
            <a:r>
              <a:rPr kumimoji="1" lang="zh-CN" altLang="en-US" dirty="0" smtClean="0"/>
              <a:t>定制你的对话逻辑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5673" y="5486321"/>
            <a:ext cx="1718148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创建应用</a:t>
            </a:r>
            <a:endParaRPr kumimoji="1" lang="en-US" altLang="zh-CN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箭头连接符 7"/>
          <p:cNvCxnSpPr>
            <a:stCxn id="7" idx="3"/>
            <a:endCxn id="9" idx="1"/>
          </p:cNvCxnSpPr>
          <p:nvPr/>
        </p:nvCxnSpPr>
        <p:spPr>
          <a:xfrm flipV="1">
            <a:off x="2623821" y="5760116"/>
            <a:ext cx="367483" cy="152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91304" y="5486169"/>
            <a:ext cx="1744455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定义意图</a:t>
            </a:r>
            <a:endParaRPr kumimoji="1" lang="en-US" altLang="zh-CN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与槽位</a:t>
            </a:r>
            <a:endParaRPr kumimoji="1" lang="zh-CN" altLang="en-US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5788" y="6190415"/>
            <a:ext cx="1744455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cs typeface="微软雅黑"/>
              </a:rPr>
              <a:t>标注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模板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或者数据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97573" y="6190415"/>
            <a:ext cx="818959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训练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箭头连接符 11"/>
          <p:cNvCxnSpPr>
            <a:stCxn id="10" idx="3"/>
            <a:endCxn id="11" idx="1"/>
          </p:cNvCxnSpPr>
          <p:nvPr/>
        </p:nvCxnSpPr>
        <p:spPr>
          <a:xfrm>
            <a:off x="8430243" y="6464362"/>
            <a:ext cx="367330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901696" y="6190415"/>
            <a:ext cx="805318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线上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4" name="直线箭头连接符 13"/>
          <p:cNvCxnSpPr>
            <a:stCxn id="11" idx="3"/>
            <a:endCxn id="13" idx="1"/>
          </p:cNvCxnSpPr>
          <p:nvPr/>
        </p:nvCxnSpPr>
        <p:spPr>
          <a:xfrm>
            <a:off x="9616532" y="6464362"/>
            <a:ext cx="285164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200255" y="792496"/>
            <a:ext cx="11858592" cy="4484183"/>
          </a:xfrm>
          <a:prstGeom prst="wedgeRectCallout">
            <a:avLst>
              <a:gd name="adj1" fmla="val 5805"/>
              <a:gd name="adj2" fmla="val 56499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1" name="肘形连接符 20"/>
          <p:cNvCxnSpPr>
            <a:stCxn id="9" idx="3"/>
            <a:endCxn id="24" idx="1"/>
          </p:cNvCxnSpPr>
          <p:nvPr/>
        </p:nvCxnSpPr>
        <p:spPr>
          <a:xfrm>
            <a:off x="4735759" y="5760116"/>
            <a:ext cx="319880" cy="22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55639" y="5488370"/>
            <a:ext cx="1744455" cy="5478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定义对话逻辑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6" name="肘形连接符 25"/>
          <p:cNvCxnSpPr>
            <a:stCxn id="24" idx="3"/>
            <a:endCxn id="10" idx="1"/>
          </p:cNvCxnSpPr>
          <p:nvPr/>
        </p:nvCxnSpPr>
        <p:spPr>
          <a:xfrm flipH="1">
            <a:off x="6685788" y="5762317"/>
            <a:ext cx="114306" cy="702045"/>
          </a:xfrm>
          <a:prstGeom prst="bentConnector5">
            <a:avLst>
              <a:gd name="adj1" fmla="val -199990"/>
              <a:gd name="adj2" fmla="val 50000"/>
              <a:gd name="adj3" fmla="val 299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74" y="1720475"/>
            <a:ext cx="6402911" cy="3509220"/>
          </a:xfrm>
          <a:prstGeom prst="rect">
            <a:avLst/>
          </a:prstGeom>
        </p:spPr>
      </p:pic>
      <p:grpSp>
        <p:nvGrpSpPr>
          <p:cNvPr id="43" name="组 42"/>
          <p:cNvGrpSpPr/>
          <p:nvPr/>
        </p:nvGrpSpPr>
        <p:grpSpPr>
          <a:xfrm>
            <a:off x="-227650" y="574490"/>
            <a:ext cx="6345840" cy="3375434"/>
            <a:chOff x="-227650" y="574490"/>
            <a:chExt cx="6345840" cy="3375434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992" y="851691"/>
              <a:ext cx="5823197" cy="2261903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 rot="19554902">
              <a:off x="-227650" y="574490"/>
              <a:ext cx="126650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b="1" dirty="0" smtClean="0">
                  <a:solidFill>
                    <a:srgbClr val="000000"/>
                  </a:solidFill>
                </a:rPr>
                <a:t>创建一个</a:t>
              </a:r>
              <a:endParaRPr kumimoji="1" lang="en-US" altLang="zh-CN" sz="14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kumimoji="1" lang="zh-CN" altLang="en-US" sz="1400" b="1" dirty="0" smtClean="0">
                  <a:solidFill>
                    <a:srgbClr val="000000"/>
                  </a:solidFill>
                </a:rPr>
                <a:t>对话动作</a:t>
              </a:r>
              <a:endParaRPr kumimoji="1" lang="en-US" altLang="zh-CN" sz="14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84732" y="1787023"/>
              <a:ext cx="77781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/>
                <a:t>动作名称</a:t>
              </a:r>
              <a:endParaRPr lang="zh-CN" altLang="en-US" sz="105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84732" y="2226171"/>
              <a:ext cx="77781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/>
                <a:t>执行命令</a:t>
              </a:r>
              <a:endParaRPr lang="zh-CN" altLang="en-US" sz="105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884732" y="2719940"/>
              <a:ext cx="77781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/>
                <a:t>执行回复</a:t>
              </a:r>
              <a:endParaRPr lang="zh-CN" altLang="en-US" sz="1050" dirty="0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36" y="3102328"/>
              <a:ext cx="5836854" cy="847596"/>
            </a:xfrm>
            <a:prstGeom prst="rect">
              <a:avLst/>
            </a:prstGeom>
          </p:spPr>
        </p:pic>
        <p:sp>
          <p:nvSpPr>
            <p:cNvPr id="39" name="左大括号 38"/>
            <p:cNvSpPr/>
            <p:nvPr/>
          </p:nvSpPr>
          <p:spPr>
            <a:xfrm>
              <a:off x="737457" y="2334929"/>
              <a:ext cx="191194" cy="54618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8926" y="2308096"/>
              <a:ext cx="314876" cy="5770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dirty="0" smtClean="0"/>
                <a:t>二</a:t>
              </a:r>
              <a:endParaRPr lang="en-US" altLang="zh-CN" sz="1050" dirty="0" smtClean="0"/>
            </a:p>
            <a:p>
              <a:r>
                <a:rPr lang="zh-CN" altLang="en-US" sz="1050" dirty="0" smtClean="0"/>
                <a:t>选</a:t>
              </a:r>
              <a:endParaRPr lang="en-US" altLang="zh-CN" sz="1050" dirty="0" smtClean="0"/>
            </a:p>
            <a:p>
              <a:r>
                <a:rPr lang="zh-CN" altLang="en-US" sz="1050" dirty="0" smtClean="0"/>
                <a:t>一</a:t>
              </a:r>
              <a:endParaRPr lang="zh-CN" altLang="en-US" sz="1050" dirty="0"/>
            </a:p>
          </p:txBody>
        </p:sp>
      </p:grpSp>
      <p:sp>
        <p:nvSpPr>
          <p:cNvPr id="44" name="矩形 43"/>
          <p:cNvSpPr/>
          <p:nvPr/>
        </p:nvSpPr>
        <p:spPr>
          <a:xfrm rot="1776269">
            <a:off x="11013973" y="1532508"/>
            <a:ext cx="12665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编辑动作的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触发条件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15696" y="1832389"/>
            <a:ext cx="1543979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 smtClean="0"/>
              <a:t>动作触发条件编辑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798046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使用步骤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标注</a:t>
            </a:r>
            <a:r>
              <a:rPr kumimoji="1" lang="en-US" altLang="en-US" dirty="0"/>
              <a:t>-</a:t>
            </a:r>
            <a:r>
              <a:rPr kumimoji="1" lang="zh-CN" altLang="en-US" dirty="0" smtClean="0"/>
              <a:t>教教你的应用什么叫</a:t>
            </a:r>
            <a:r>
              <a:rPr kumimoji="1" lang="zh-CN" altLang="zh-CN" dirty="0" smtClean="0"/>
              <a:t>“</a:t>
            </a:r>
            <a:r>
              <a:rPr kumimoji="1" lang="zh-CN" altLang="en-US" dirty="0" smtClean="0"/>
              <a:t>下雨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87806" y="5320652"/>
            <a:ext cx="1718148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创建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" name="直线箭头连接符 14"/>
          <p:cNvCxnSpPr>
            <a:stCxn id="14" idx="2"/>
            <a:endCxn id="16" idx="0"/>
          </p:cNvCxnSpPr>
          <p:nvPr/>
        </p:nvCxnSpPr>
        <p:spPr>
          <a:xfrm>
            <a:off x="1046880" y="5868545"/>
            <a:ext cx="1" cy="239034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4653" y="6107579"/>
            <a:ext cx="1744455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定义意图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槽位与动作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9570" y="5320652"/>
            <a:ext cx="1744455" cy="547893"/>
          </a:xfrm>
          <a:prstGeom prst="rect">
            <a:avLst/>
          </a:prstGeom>
          <a:solidFill>
            <a:srgbClr val="4F81BD"/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cs typeface="微软雅黑"/>
              </a:rPr>
              <a:t>标注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模板</a:t>
            </a:r>
            <a:endParaRPr kumimoji="1" lang="en-US" altLang="zh-CN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74216" y="6107579"/>
            <a:ext cx="818959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训练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78339" y="6107579"/>
            <a:ext cx="805318" cy="54789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线上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1" name="直线箭头连接符 20"/>
          <p:cNvCxnSpPr>
            <a:stCxn id="18" idx="3"/>
            <a:endCxn id="20" idx="1"/>
          </p:cNvCxnSpPr>
          <p:nvPr/>
        </p:nvCxnSpPr>
        <p:spPr>
          <a:xfrm>
            <a:off x="9193175" y="6381526"/>
            <a:ext cx="285164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385697" y="6107579"/>
            <a:ext cx="1744455" cy="547893"/>
          </a:xfrm>
          <a:prstGeom prst="rect">
            <a:avLst/>
          </a:prstGeom>
          <a:solidFill>
            <a:srgbClr val="4F81BD"/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cs typeface="微软雅黑"/>
              </a:rPr>
              <a:t>标注实例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9" name="肘形连接符 38"/>
          <p:cNvCxnSpPr>
            <a:stCxn id="16" idx="3"/>
            <a:endCxn id="17" idx="1"/>
          </p:cNvCxnSpPr>
          <p:nvPr/>
        </p:nvCxnSpPr>
        <p:spPr>
          <a:xfrm flipV="1">
            <a:off x="1919108" y="5594599"/>
            <a:ext cx="1030462" cy="786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16" idx="3"/>
            <a:endCxn id="38" idx="1"/>
          </p:cNvCxnSpPr>
          <p:nvPr/>
        </p:nvCxnSpPr>
        <p:spPr>
          <a:xfrm>
            <a:off x="1919108" y="6381526"/>
            <a:ext cx="246658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7" idx="3"/>
            <a:endCxn id="18" idx="1"/>
          </p:cNvCxnSpPr>
          <p:nvPr/>
        </p:nvCxnSpPr>
        <p:spPr>
          <a:xfrm>
            <a:off x="4694025" y="5594599"/>
            <a:ext cx="3680191" cy="7869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8" idx="3"/>
            <a:endCxn id="18" idx="1"/>
          </p:cNvCxnSpPr>
          <p:nvPr/>
        </p:nvCxnSpPr>
        <p:spPr>
          <a:xfrm>
            <a:off x="6130152" y="6381526"/>
            <a:ext cx="224406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165640" y="869762"/>
            <a:ext cx="5769892" cy="1974220"/>
            <a:chOff x="276069" y="869762"/>
            <a:chExt cx="5769892" cy="1974220"/>
          </a:xfrm>
        </p:grpSpPr>
        <p:sp>
          <p:nvSpPr>
            <p:cNvPr id="36" name="矩形标注 35"/>
            <p:cNvSpPr/>
            <p:nvPr/>
          </p:nvSpPr>
          <p:spPr>
            <a:xfrm>
              <a:off x="276069" y="869762"/>
              <a:ext cx="5769892" cy="1974220"/>
            </a:xfrm>
            <a:prstGeom prst="wedgeRectCallout">
              <a:avLst>
                <a:gd name="adj1" fmla="val 13138"/>
                <a:gd name="adj2" fmla="val 17473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908" y="883567"/>
              <a:ext cx="5669557" cy="1905192"/>
            </a:xfrm>
            <a:prstGeom prst="rect">
              <a:avLst/>
            </a:prstGeom>
          </p:spPr>
        </p:pic>
      </p:grpSp>
      <p:sp>
        <p:nvSpPr>
          <p:cNvPr id="49" name="矩形标注 48"/>
          <p:cNvSpPr/>
          <p:nvPr/>
        </p:nvSpPr>
        <p:spPr>
          <a:xfrm>
            <a:off x="6101736" y="869768"/>
            <a:ext cx="5769892" cy="3907024"/>
          </a:xfrm>
          <a:prstGeom prst="wedgeRectCallout">
            <a:avLst>
              <a:gd name="adj1" fmla="val -53609"/>
              <a:gd name="adj2" fmla="val 83791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8" y="912255"/>
            <a:ext cx="5703253" cy="3616027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6200744" y="1090640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50" dirty="0" smtClean="0"/>
              <a:t>待标注句子</a:t>
            </a:r>
            <a:endParaRPr lang="zh-CN" altLang="en-US" sz="1050" dirty="0"/>
          </a:p>
        </p:txBody>
      </p:sp>
      <p:sp>
        <p:nvSpPr>
          <p:cNvPr id="71" name="矩形 70"/>
          <p:cNvSpPr/>
          <p:nvPr/>
        </p:nvSpPr>
        <p:spPr>
          <a:xfrm>
            <a:off x="2218853" y="6151014"/>
            <a:ext cx="383101" cy="3936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82640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标注 37"/>
          <p:cNvSpPr/>
          <p:nvPr/>
        </p:nvSpPr>
        <p:spPr>
          <a:xfrm>
            <a:off x="55216" y="4847367"/>
            <a:ext cx="12136784" cy="1911637"/>
          </a:xfrm>
          <a:prstGeom prst="wedgeRectCallout">
            <a:avLst>
              <a:gd name="adj1" fmla="val 15735"/>
              <a:gd name="adj2" fmla="val -59123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使用步骤</a:t>
            </a:r>
            <a:r>
              <a:rPr kumimoji="1" lang="en-US" altLang="zh-CN" dirty="0" smtClean="0"/>
              <a:t>4 : </a:t>
            </a:r>
            <a:r>
              <a:rPr kumimoji="1" lang="zh-CN" altLang="en-US" dirty="0" smtClean="0"/>
              <a:t>验证与上线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2838" y="4078138"/>
            <a:ext cx="1188250" cy="547893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创建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" name="直线箭头连接符 5"/>
          <p:cNvCxnSpPr>
            <a:stCxn id="5" idx="3"/>
            <a:endCxn id="7" idx="1"/>
          </p:cNvCxnSpPr>
          <p:nvPr/>
        </p:nvCxnSpPr>
        <p:spPr>
          <a:xfrm>
            <a:off x="2251088" y="4352085"/>
            <a:ext cx="381131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32219" y="4078138"/>
            <a:ext cx="1744455" cy="547893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定义意图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槽位与动作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2591" y="4078138"/>
            <a:ext cx="1744455" cy="547893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cs typeface="微软雅黑"/>
              </a:rPr>
              <a:t>标注</a:t>
            </a:r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模板</a:t>
            </a:r>
            <a:endParaRPr kumimoji="1" lang="en-US" altLang="zh-CN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或者数据</a:t>
            </a:r>
            <a:endParaRPr kumimoji="1" lang="zh-CN" altLang="en-US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69905" y="4078138"/>
            <a:ext cx="1329691" cy="547893"/>
          </a:xfrm>
          <a:prstGeom prst="rect">
            <a:avLst/>
          </a:prstGeom>
          <a:solidFill>
            <a:srgbClr val="4F81BD"/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训练</a:t>
            </a:r>
            <a:r>
              <a:rPr kumimoji="1" lang="en-US" altLang="zh-CN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验证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" name="直线箭头连接符 9"/>
          <p:cNvCxnSpPr>
            <a:stCxn id="7" idx="3"/>
            <a:endCxn id="8" idx="1"/>
          </p:cNvCxnSpPr>
          <p:nvPr/>
        </p:nvCxnSpPr>
        <p:spPr>
          <a:xfrm>
            <a:off x="4376674" y="4352085"/>
            <a:ext cx="325917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864838" y="4078138"/>
            <a:ext cx="805318" cy="547893"/>
          </a:xfrm>
          <a:prstGeom prst="rect">
            <a:avLst/>
          </a:prstGeom>
          <a:solidFill>
            <a:srgbClr val="4F81BD"/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线上</a:t>
            </a:r>
            <a:endParaRPr kumimoji="1" lang="zh-CN" altLang="en-US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" name="直线箭头连接符 11"/>
          <p:cNvCxnSpPr>
            <a:stCxn id="9" idx="3"/>
            <a:endCxn id="11" idx="1"/>
          </p:cNvCxnSpPr>
          <p:nvPr/>
        </p:nvCxnSpPr>
        <p:spPr>
          <a:xfrm>
            <a:off x="8599596" y="4352085"/>
            <a:ext cx="1265242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9" idx="1"/>
          </p:cNvCxnSpPr>
          <p:nvPr/>
        </p:nvCxnSpPr>
        <p:spPr>
          <a:xfrm>
            <a:off x="6447046" y="4352085"/>
            <a:ext cx="822859" cy="0"/>
          </a:xfrm>
          <a:prstGeom prst="straightConnector1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/>
          <p:cNvSpPr/>
          <p:nvPr/>
        </p:nvSpPr>
        <p:spPr>
          <a:xfrm>
            <a:off x="593553" y="704631"/>
            <a:ext cx="11015246" cy="3078141"/>
          </a:xfrm>
          <a:prstGeom prst="wedgeRectCallout">
            <a:avLst>
              <a:gd name="adj1" fmla="val 34335"/>
              <a:gd name="adj2" fmla="val 60924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dirty="0">
              <a:solidFill>
                <a:srgbClr val="000000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97" y="800733"/>
            <a:ext cx="2408819" cy="286488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90" y="786926"/>
            <a:ext cx="2144313" cy="287999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570" y="807039"/>
            <a:ext cx="3332357" cy="2865287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04" y="792296"/>
            <a:ext cx="2642344" cy="2112463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23506" y="2939802"/>
            <a:ext cx="2661742" cy="58477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rgbClr val="000000"/>
                </a:solidFill>
                <a:latin typeface="微软雅黑"/>
                <a:cs typeface="微软雅黑"/>
              </a:rPr>
              <a:t>右边的对话逻辑是完全基于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微软雅黑"/>
                <a:cs typeface="微软雅黑"/>
              </a:rPr>
              <a:t>UNIT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微软雅黑"/>
                <a:cs typeface="微软雅黑"/>
              </a:rPr>
              <a:t>平台配置出来的！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53" y="4888237"/>
            <a:ext cx="7963860" cy="181614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36714" y="4964814"/>
            <a:ext cx="877968" cy="1692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zh-CN" altLang="en-US" sz="500" dirty="0" smtClean="0"/>
              <a:t>          </a:t>
            </a:r>
            <a:endParaRPr lang="zh-CN" altLang="en-US" sz="5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4401" y="6207377"/>
            <a:ext cx="4017599" cy="4664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132" y="4982559"/>
            <a:ext cx="3765545" cy="96301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335972" y="4921815"/>
            <a:ext cx="877968" cy="25391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zh-CN" altLang="en-US" sz="1050" dirty="0" smtClean="0"/>
              <a:t>模型管理</a:t>
            </a:r>
            <a:endParaRPr lang="zh-CN" altLang="en-US" sz="1050" dirty="0"/>
          </a:p>
        </p:txBody>
      </p:sp>
      <p:sp>
        <p:nvSpPr>
          <p:cNvPr id="26" name="矩形 25"/>
          <p:cNvSpPr/>
          <p:nvPr/>
        </p:nvSpPr>
        <p:spPr>
          <a:xfrm rot="1302323">
            <a:off x="10873644" y="4817344"/>
            <a:ext cx="12665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选择一版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训练好的模型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90739" y="6007478"/>
            <a:ext cx="2831910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b="1" dirty="0" smtClean="0">
                <a:solidFill>
                  <a:srgbClr val="000000"/>
                </a:solidFill>
              </a:rPr>
              <a:t>验证一下你理解与交互服务的效果吧</a:t>
            </a:r>
            <a:endParaRPr kumimoji="1" lang="en-US" altLang="zh-CN" sz="1200" b="1" dirty="0" smtClean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95729" y="6008520"/>
            <a:ext cx="99783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管理</a:t>
            </a:r>
            <a:endParaRPr kumimoji="1" lang="en-US" altLang="zh-CN" sz="1400" b="1" dirty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400" b="1" dirty="0" smtClean="0">
                <a:solidFill>
                  <a:srgbClr val="000000"/>
                </a:solidFill>
              </a:rPr>
              <a:t>你的服务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042330" y="4954648"/>
            <a:ext cx="1604900" cy="321005"/>
          </a:xfrm>
          <a:prstGeom prst="wedgeRectCallout">
            <a:avLst>
              <a:gd name="adj1" fmla="val -154913"/>
              <a:gd name="adj2" fmla="val 210326"/>
            </a:avLst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服务</a:t>
            </a:r>
            <a:r>
              <a:rPr kumimoji="1" lang="en-US" altLang="zh-CN" dirty="0" smtClean="0">
                <a:solidFill>
                  <a:srgbClr val="000000"/>
                </a:solidFill>
              </a:rPr>
              <a:t>API</a:t>
            </a:r>
            <a:r>
              <a:rPr kumimoji="1" lang="zh-CN" altLang="en-US" dirty="0" smtClean="0">
                <a:solidFill>
                  <a:srgbClr val="000000"/>
                </a:solidFill>
              </a:rPr>
              <a:t>接口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0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福利：拿来主义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理解能力：</a:t>
            </a:r>
            <a:r>
              <a:rPr kumimoji="1" lang="en-US" altLang="zh-CN" dirty="0" smtClean="0"/>
              <a:t>NLP</a:t>
            </a:r>
            <a:r>
              <a:rPr kumimoji="1" lang="zh-CN" altLang="en-US" dirty="0" smtClean="0"/>
              <a:t>长年深耕的</a:t>
            </a:r>
            <a:r>
              <a:rPr kumimoji="1" lang="en-US" altLang="zh-CN" dirty="0" smtClean="0"/>
              <a:t>QU</a:t>
            </a:r>
            <a:r>
              <a:rPr kumimoji="1" lang="zh-CN" altLang="en-US" dirty="0" smtClean="0"/>
              <a:t>技术供你随时复用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外卖、</a:t>
            </a:r>
            <a:r>
              <a:rPr kumimoji="1" lang="en-US" altLang="zh-CN" dirty="0" smtClean="0"/>
              <a:t>NBA</a:t>
            </a:r>
            <a:r>
              <a:rPr kumimoji="1" lang="zh-CN" altLang="en-US" dirty="0" smtClean="0"/>
              <a:t>、电影、美食、天气、</a:t>
            </a:r>
            <a:r>
              <a:rPr lang="zh-CN" altLang="en-US" dirty="0" smtClean="0">
                <a:solidFill>
                  <a:schemeClr val="dk1"/>
                </a:solidFill>
                <a:latin typeface="+mn-ea"/>
              </a:rPr>
              <a:t>打车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代价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按摩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洗衣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保洁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美甲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飞机票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火车票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手机充值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违章查询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汽车票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酒店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KTV,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美发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寻址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路线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鲜花</a:t>
            </a:r>
            <a:r>
              <a:rPr lang="en-US" altLang="zh-CN" dirty="0">
                <a:solidFill>
                  <a:schemeClr val="dk1"/>
                </a:solidFill>
                <a:latin typeface="+mn-ea"/>
              </a:rPr>
              <a:t>, </a:t>
            </a:r>
            <a:r>
              <a:rPr lang="zh-CN" altLang="en-US" dirty="0" smtClean="0">
                <a:solidFill>
                  <a:schemeClr val="dk1"/>
                </a:solidFill>
                <a:latin typeface="+mn-ea"/>
              </a:rPr>
              <a:t>购物</a:t>
            </a:r>
            <a:r>
              <a:rPr lang="zh-CN" altLang="en-US" dirty="0">
                <a:solidFill>
                  <a:schemeClr val="dk1"/>
                </a:solidFill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发短信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打电话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打开</a:t>
            </a:r>
            <a:r>
              <a:rPr lang="en-US" altLang="zh-CN" dirty="0" smtClean="0">
                <a:latin typeface="+mn-ea"/>
              </a:rPr>
              <a:t>APP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地图导航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音乐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提醒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度秘随机</a:t>
            </a:r>
            <a:r>
              <a:rPr lang="en-US" altLang="zh-CN" dirty="0">
                <a:latin typeface="+mn-ea"/>
              </a:rPr>
              <a:t>query</a:t>
            </a:r>
            <a:r>
              <a:rPr lang="zh-CN" altLang="en-US" dirty="0" smtClean="0">
                <a:latin typeface="+mn-ea"/>
              </a:rPr>
              <a:t>准确率均</a:t>
            </a:r>
            <a:r>
              <a:rPr lang="en-US" altLang="zh-CN" dirty="0" smtClean="0">
                <a:latin typeface="+mn-ea"/>
              </a:rPr>
              <a:t>&gt;90%</a:t>
            </a:r>
            <a:r>
              <a:rPr lang="zh-CN" altLang="en-US" dirty="0" smtClean="0">
                <a:latin typeface="+mn-ea"/>
              </a:rPr>
              <a:t>，目标集合召回率均</a:t>
            </a:r>
            <a:r>
              <a:rPr lang="en-US" altLang="zh-CN" dirty="0" smtClean="0">
                <a:latin typeface="+mn-ea"/>
              </a:rPr>
              <a:t>&gt;80%</a:t>
            </a:r>
            <a:endParaRPr lang="en-US" altLang="zh-CN" dirty="0">
              <a:latin typeface="+mn-ea"/>
            </a:endParaRPr>
          </a:p>
          <a:p>
            <a:r>
              <a:rPr kumimoji="1" lang="zh-CN" altLang="en-US" dirty="0" smtClean="0"/>
              <a:t>槽位识别能力：无需标注，直接识别</a:t>
            </a:r>
            <a:r>
              <a:rPr kumimoji="1" lang="zh-CN" altLang="zh-CN" dirty="0" smtClean="0"/>
              <a:t>Q</a:t>
            </a:r>
            <a:r>
              <a:rPr kumimoji="1" lang="en-US" altLang="zh-CN" dirty="0" smtClean="0"/>
              <a:t>UERY</a:t>
            </a:r>
            <a:r>
              <a:rPr kumimoji="1" lang="zh-CN" altLang="en-US" dirty="0" smtClean="0"/>
              <a:t>中的特定槽位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人物、机构、地址、时间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时间点、时间段、节假日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、数字、品牌、生物</a:t>
            </a:r>
            <a:endParaRPr kumimoji="1" lang="en-US" altLang="zh-CN" dirty="0"/>
          </a:p>
          <a:p>
            <a:pPr lvl="1"/>
            <a:r>
              <a:rPr kumimoji="1" lang="en-US" altLang="en-US" dirty="0" smtClean="0"/>
              <a:t>地址、时间已全面支持度秘应用，</a:t>
            </a:r>
            <a:r>
              <a:rPr kumimoji="1" lang="zh-CN" altLang="en-US" dirty="0" smtClean="0"/>
              <a:t>准确率</a:t>
            </a:r>
            <a:r>
              <a:rPr kumimoji="1" lang="en-US" altLang="zh-CN" dirty="0" smtClean="0"/>
              <a:t>&gt;95%</a:t>
            </a:r>
            <a:r>
              <a:rPr kumimoji="1" lang="zh-CN" altLang="en-US" dirty="0" smtClean="0"/>
              <a:t>，召回率</a:t>
            </a:r>
            <a:r>
              <a:rPr kumimoji="1" lang="en-US" altLang="zh-CN" dirty="0" smtClean="0"/>
              <a:t>&gt;80%</a:t>
            </a:r>
          </a:p>
        </p:txBody>
      </p:sp>
      <p:sp>
        <p:nvSpPr>
          <p:cNvPr id="6" name="矩形 5"/>
          <p:cNvSpPr/>
          <p:nvPr/>
        </p:nvSpPr>
        <p:spPr>
          <a:xfrm>
            <a:off x="952449" y="4074672"/>
            <a:ext cx="10131817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000" b="1" dirty="0" smtClean="0">
                <a:solidFill>
                  <a:srgbClr val="000000"/>
                </a:solidFill>
              </a:rPr>
              <a:t>上述能力现已整合进</a:t>
            </a:r>
            <a:r>
              <a:rPr kumimoji="1" lang="en-US" altLang="zh-CN" sz="4000" b="1" dirty="0" smtClean="0">
                <a:solidFill>
                  <a:srgbClr val="000000"/>
                </a:solidFill>
              </a:rPr>
              <a:t>UNIT</a:t>
            </a:r>
            <a:r>
              <a:rPr kumimoji="1" lang="zh-CN" altLang="en-US" sz="4000" b="1" dirty="0" smtClean="0">
                <a:solidFill>
                  <a:srgbClr val="000000"/>
                </a:solidFill>
              </a:rPr>
              <a:t>平台</a:t>
            </a:r>
            <a:endParaRPr kumimoji="1" lang="en-US" altLang="zh-CN" sz="4000" b="1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4000" b="1" dirty="0" smtClean="0">
                <a:solidFill>
                  <a:srgbClr val="000000"/>
                </a:solidFill>
              </a:rPr>
              <a:t>如有需求欢迎与我们联系</a:t>
            </a:r>
            <a:r>
              <a:rPr kumimoji="1" lang="zh-CN" altLang="en-US" sz="4000" b="1" dirty="0" smtClean="0">
                <a:solidFill>
                  <a:srgbClr val="000000"/>
                </a:solidFill>
                <a:sym typeface="Wingdings"/>
              </a:rPr>
              <a:t></a:t>
            </a:r>
            <a:endParaRPr kumimoji="1" lang="en-US" altLang="zh-CN" sz="4000" b="1" dirty="0" smtClean="0">
              <a:solidFill>
                <a:srgbClr val="000000"/>
              </a:solidFill>
              <a:sym typeface="Wingdings"/>
            </a:endParaRPr>
          </a:p>
          <a:p>
            <a:pPr algn="ctr"/>
            <a:r>
              <a:rPr kumimoji="1" lang="en-US" altLang="zh-CN" sz="4000" b="1" dirty="0" smtClean="0">
                <a:solidFill>
                  <a:srgbClr val="000000"/>
                </a:solidFill>
                <a:sym typeface="Wingdings"/>
              </a:rPr>
              <a:t>unit.baidu.com</a:t>
            </a:r>
            <a:endParaRPr kumimoji="1" lang="en-US" altLang="zh-CN" sz="4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71619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10829</TotalTime>
  <Words>329</Words>
  <Application>Microsoft Macintosh PowerPoint</Application>
  <PresentationFormat>自定义</PresentationFormat>
  <Paragraphs>103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5_自定义设计方案</vt:lpstr>
      <vt:lpstr>理解与交互技术平台</vt:lpstr>
      <vt:lpstr>使用步骤1 : 创建、定制你的服务</vt:lpstr>
      <vt:lpstr>使用步骤2 : 定制你的对话逻辑</vt:lpstr>
      <vt:lpstr>使用步骤3：标注-教教你的应用什么叫“下雨”</vt:lpstr>
      <vt:lpstr>使用步骤4 : 验证与上线</vt:lpstr>
      <vt:lpstr>福利：拿来主义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图像搜索-拍题运营</dc:title>
  <dc:creator>Fang,Yanyan</dc:creator>
  <cp:lastModifiedBy>珂 孙</cp:lastModifiedBy>
  <cp:revision>1271</cp:revision>
  <dcterms:created xsi:type="dcterms:W3CDTF">2016-02-04T14:58:40Z</dcterms:created>
  <dcterms:modified xsi:type="dcterms:W3CDTF">2016-11-15T04:32:01Z</dcterms:modified>
</cp:coreProperties>
</file>