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3" r:id="rId1"/>
  </p:sldMasterIdLst>
  <p:sldIdLst>
    <p:sldId id="256" r:id="rId2"/>
    <p:sldId id="278" r:id="rId3"/>
    <p:sldId id="279" r:id="rId4"/>
    <p:sldId id="257" r:id="rId5"/>
    <p:sldId id="281" r:id="rId6"/>
    <p:sldId id="258" r:id="rId7"/>
    <p:sldId id="276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5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9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4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search?q=%E7%94%9F%E6%88%90%E5%99%A8&amp;search_source=Entity&amp;hybrid_search_source=Entity&amp;hybrid_search_extra=%7B%22sourceType%22%3A%22article%22%2C%22sourceId%22%3A%22681989102%22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8342" y="386861"/>
            <a:ext cx="10058400" cy="1555535"/>
          </a:xfrm>
        </p:spPr>
        <p:txBody>
          <a:bodyPr/>
          <a:lstStyle/>
          <a:p>
            <a:r>
              <a:rPr lang="zh-CN" altLang="en-US" dirty="0" smtClean="0"/>
              <a:t>           生成模型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721" y="4589584"/>
            <a:ext cx="10058400" cy="1633289"/>
          </a:xfrm>
        </p:spPr>
        <p:txBody>
          <a:bodyPr>
            <a:normAutofit/>
          </a:bodyPr>
          <a:lstStyle/>
          <a:p>
            <a:r>
              <a:rPr lang="zh-CN" altLang="en-US" dirty="0"/>
              <a:t>姓名</a:t>
            </a:r>
            <a:r>
              <a:rPr lang="zh-CN" altLang="en-US" dirty="0" smtClean="0"/>
              <a:t>：张旭</a:t>
            </a:r>
            <a:endParaRPr lang="en-US" altLang="zh-CN" dirty="0" smtClean="0"/>
          </a:p>
          <a:p>
            <a:r>
              <a:rPr lang="zh-CN" altLang="en-US" dirty="0" smtClean="0"/>
              <a:t>专业：软件工程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82339303</a:t>
            </a:r>
          </a:p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98342" y="1822937"/>
            <a:ext cx="10058400" cy="155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38754" y="2568733"/>
            <a:ext cx="731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两种生成模型：</a:t>
            </a:r>
            <a:r>
              <a:rPr lang="en-US" altLang="zh-CN" sz="3200" dirty="0" smtClean="0"/>
              <a:t>GAN</a:t>
            </a:r>
            <a:r>
              <a:rPr lang="zh-CN" altLang="en-US" sz="3200" dirty="0" smtClean="0"/>
              <a:t>模型和</a:t>
            </a:r>
            <a:r>
              <a:rPr lang="en-US" altLang="zh-CN" sz="3200" dirty="0" smtClean="0"/>
              <a:t>Flow</a:t>
            </a:r>
            <a:r>
              <a:rPr lang="zh-CN" altLang="en-US" sz="3200" dirty="0" smtClean="0"/>
              <a:t>模型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12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8" y="105507"/>
            <a:ext cx="11690556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2" y="474784"/>
            <a:ext cx="11237845" cy="56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2" y="286603"/>
            <a:ext cx="11118216" cy="54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-14442"/>
            <a:ext cx="9249508" cy="62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" y="439615"/>
            <a:ext cx="11815019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9" y="434069"/>
            <a:ext cx="11510482" cy="54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6" y="383318"/>
            <a:ext cx="11817707" cy="56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862" y="123092"/>
            <a:ext cx="11805137" cy="6251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        </a:t>
            </a:r>
            <a:r>
              <a:rPr lang="zh-CN" altLang="en-US" sz="3900" dirty="0" smtClean="0"/>
              <a:t>如上</a:t>
            </a:r>
            <a:r>
              <a:rPr lang="zh-CN" altLang="en-US" sz="3900" dirty="0"/>
              <a:t>图所</a:t>
            </a:r>
            <a:r>
              <a:rPr lang="zh-CN" altLang="en-US" sz="3900" dirty="0" smtClean="0"/>
              <a:t>示，</a:t>
            </a:r>
            <a:r>
              <a:rPr lang="zh-CN" altLang="en-US" sz="3900" dirty="0"/>
              <a:t>为了保证被切分的两部分都能得到更新，在实际操作中对两部分是否采用</a:t>
            </a:r>
            <a:r>
              <a:rPr lang="en-US" altLang="zh-CN" sz="3900" dirty="0"/>
              <a:t>copy</a:t>
            </a:r>
            <a:r>
              <a:rPr lang="zh-CN" altLang="en-US" sz="3900" dirty="0"/>
              <a:t>操作进行了交替处理</a:t>
            </a:r>
            <a:r>
              <a:rPr lang="zh-CN" altLang="en-US" sz="3900" dirty="0" smtClean="0"/>
              <a:t>。</a:t>
            </a:r>
            <a:endParaRPr lang="en-US" altLang="zh-CN" sz="3900" dirty="0" smtClean="0"/>
          </a:p>
          <a:p>
            <a:pPr marL="0" indent="0">
              <a:buNone/>
            </a:pPr>
            <a:r>
              <a:rPr lang="zh-CN" altLang="en-US" sz="3900" dirty="0" smtClean="0"/>
              <a:t>         要想对概率密度分布</a:t>
            </a:r>
            <a:r>
              <a:rPr lang="en-US" altLang="zh-CN" sz="3900" dirty="0" err="1" smtClean="0"/>
              <a:t>pG</a:t>
            </a:r>
            <a:r>
              <a:rPr lang="en-US" altLang="zh-CN" sz="3900" dirty="0" smtClean="0"/>
              <a:t>(x)</a:t>
            </a:r>
            <a:r>
              <a:rPr lang="zh-CN" altLang="en-US" sz="3900" dirty="0" smtClean="0"/>
              <a:t>进行</a:t>
            </a:r>
            <a:r>
              <a:rPr lang="zh-CN" altLang="en-US" sz="3900" dirty="0"/>
              <a:t>计算，不难看出 </a:t>
            </a:r>
            <a:r>
              <a:rPr lang="en-US" altLang="zh-CN" sz="3900" dirty="0" smtClean="0"/>
              <a:t>G </a:t>
            </a:r>
            <a:r>
              <a:rPr lang="zh-CN" altLang="en-US" sz="3900" dirty="0"/>
              <a:t>需要满足如下两个条件</a:t>
            </a:r>
            <a:r>
              <a:rPr lang="zh-CN" altLang="en-US" sz="3900" dirty="0" smtClean="0"/>
              <a:t>：一是可逆的，二是雅可比行列式易求。</a:t>
            </a:r>
            <a:endParaRPr lang="en-US" altLang="zh-CN" sz="3900" dirty="0" smtClean="0"/>
          </a:p>
          <a:p>
            <a:pPr marL="0" indent="0">
              <a:buNone/>
            </a:pPr>
            <a:r>
              <a:rPr lang="en-US" altLang="zh-CN" sz="3900" dirty="0"/>
              <a:t> </a:t>
            </a:r>
            <a:r>
              <a:rPr lang="en-US" altLang="zh-CN" sz="3900" dirty="0" smtClean="0"/>
              <a:t>       </a:t>
            </a:r>
            <a:r>
              <a:rPr lang="zh-CN" altLang="en-US" sz="3900" dirty="0" smtClean="0"/>
              <a:t>在</a:t>
            </a:r>
            <a:r>
              <a:rPr lang="zh-CN" altLang="en-US" sz="3900" dirty="0"/>
              <a:t>这两个条件的前提下，注定映射函数 </a:t>
            </a:r>
            <a:r>
              <a:rPr lang="en-US" altLang="zh-CN" sz="3900" dirty="0" smtClean="0"/>
              <a:t>G</a:t>
            </a:r>
            <a:r>
              <a:rPr lang="zh-CN" altLang="en-US" sz="3900" dirty="0" smtClean="0"/>
              <a:t>无法</a:t>
            </a:r>
            <a:r>
              <a:rPr lang="zh-CN" altLang="en-US" sz="3900" dirty="0"/>
              <a:t>太过复杂。而过于简单的 </a:t>
            </a:r>
            <a:r>
              <a:rPr lang="en-US" altLang="zh-CN" sz="3900" dirty="0" smtClean="0"/>
              <a:t>G</a:t>
            </a:r>
            <a:r>
              <a:rPr lang="zh-CN" altLang="en-US" sz="3900" dirty="0" smtClean="0"/>
              <a:t>又</a:t>
            </a:r>
            <a:r>
              <a:rPr lang="zh-CN" altLang="en-US" sz="3900" dirty="0"/>
              <a:t>难以实现噪音空间到样本空间的生成。因此，</a:t>
            </a:r>
            <a:r>
              <a:rPr lang="en-US" altLang="zh-CN" sz="3900" dirty="0"/>
              <a:t>Flow</a:t>
            </a:r>
            <a:r>
              <a:rPr lang="zh-CN" altLang="en-US" sz="3900" dirty="0"/>
              <a:t>中采用了一系列串联的 </a:t>
            </a:r>
            <a:r>
              <a:rPr lang="en-US" altLang="zh-CN" sz="3900" dirty="0" err="1" smtClean="0"/>
              <a:t>Gi</a:t>
            </a:r>
            <a:r>
              <a:rPr lang="en-US" altLang="zh-CN" sz="3900" dirty="0" smtClean="0"/>
              <a:t> </a:t>
            </a:r>
            <a:r>
              <a:rPr lang="zh-CN" altLang="en-US" sz="3900" dirty="0"/>
              <a:t>来实现对复杂空间样本的</a:t>
            </a:r>
            <a:r>
              <a:rPr lang="zh-CN" altLang="en-US" sz="3900" dirty="0" smtClean="0"/>
              <a:t>生成。</a:t>
            </a:r>
            <a:endParaRPr lang="zh-CN" altLang="en-US" sz="3900" dirty="0"/>
          </a:p>
        </p:txBody>
      </p:sp>
    </p:spTree>
    <p:extLst>
      <p:ext uri="{BB962C8B-B14F-4D97-AF65-F5344CB8AC3E}">
        <p14:creationId xmlns:p14="http://schemas.microsoft.com/office/powerpoint/2010/main" val="14599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2718" y="4651131"/>
            <a:ext cx="10058400" cy="1350498"/>
          </a:xfrm>
        </p:spPr>
        <p:txBody>
          <a:bodyPr/>
          <a:lstStyle/>
          <a:p>
            <a:r>
              <a:rPr lang="zh-CN" altLang="en-US" dirty="0" smtClean="0"/>
              <a:t>汇报人：张旭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52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一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什么是生成模型</a:t>
            </a:r>
            <a:endParaRPr lang="en-US" altLang="zh-CN" sz="6000" dirty="0" smtClean="0"/>
          </a:p>
          <a:p>
            <a:r>
              <a:rPr lang="zh-CN" altLang="en-US" sz="6000" dirty="0"/>
              <a:t>二</a:t>
            </a:r>
            <a:r>
              <a:rPr lang="en-US" altLang="zh-CN" sz="6000" dirty="0" smtClean="0"/>
              <a:t>.GAN</a:t>
            </a:r>
            <a:r>
              <a:rPr lang="zh-CN" altLang="en-US" sz="6000" dirty="0" smtClean="0"/>
              <a:t>模型</a:t>
            </a:r>
            <a:endParaRPr lang="en-US" altLang="zh-CN" sz="6000" dirty="0" smtClean="0"/>
          </a:p>
          <a:p>
            <a:r>
              <a:rPr lang="zh-CN" altLang="en-US" sz="6000" dirty="0" smtClean="0"/>
              <a:t>三</a:t>
            </a:r>
            <a:r>
              <a:rPr lang="en-US" altLang="zh-CN" sz="6000" dirty="0" smtClean="0"/>
              <a:t>.flow</a:t>
            </a:r>
            <a:r>
              <a:rPr lang="zh-CN" altLang="en-US" sz="6000" dirty="0" smtClean="0"/>
              <a:t>模型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578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680" y="2406657"/>
            <a:ext cx="10058400" cy="1450757"/>
          </a:xfrm>
        </p:spPr>
        <p:txBody>
          <a:bodyPr/>
          <a:lstStyle/>
          <a:p>
            <a:r>
              <a:rPr lang="zh-CN" altLang="en-US" sz="5400" dirty="0"/>
              <a:t>一</a:t>
            </a:r>
            <a:r>
              <a:rPr lang="en-US" altLang="zh-CN" sz="5400" dirty="0"/>
              <a:t>.</a:t>
            </a:r>
            <a:r>
              <a:rPr lang="zh-CN" altLang="en-US" sz="5400" dirty="0"/>
              <a:t>什么是生成模型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9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" y="738554"/>
            <a:ext cx="12019297" cy="51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2300043"/>
            <a:ext cx="10058400" cy="1450757"/>
          </a:xfrm>
        </p:spPr>
        <p:txBody>
          <a:bodyPr/>
          <a:lstStyle/>
          <a:p>
            <a:r>
              <a:rPr lang="zh-CN" altLang="en-US" sz="5400" dirty="0"/>
              <a:t>二</a:t>
            </a:r>
            <a:r>
              <a:rPr lang="en-US" altLang="zh-CN" sz="5400" dirty="0"/>
              <a:t>.GAN</a:t>
            </a:r>
            <a:r>
              <a:rPr lang="zh-CN" altLang="en-US" sz="5400" dirty="0"/>
              <a:t>模型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5" y="413907"/>
            <a:ext cx="11685962" cy="5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203" y="1916072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GAN</a:t>
            </a:r>
            <a:r>
              <a:rPr lang="zh-CN" altLang="en-US" sz="4800" dirty="0"/>
              <a:t>像是一个造假者和鉴定师的游戏。造假者（</a:t>
            </a:r>
            <a:r>
              <a:rPr lang="zh-CN" altLang="en-US" sz="4800" dirty="0">
                <a:hlinkClick r:id="rId2"/>
              </a:rPr>
              <a:t>生成器</a:t>
            </a:r>
            <a:r>
              <a:rPr lang="zh-CN" altLang="en-US" sz="4800" dirty="0"/>
              <a:t>）尝试制造假的数据，而鉴定师（判别器）则努力区分真假。两者在对抗中共同进步，直到生成器能制造出以假乱真的数据。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14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5303" y="2317626"/>
            <a:ext cx="10058400" cy="1450757"/>
          </a:xfrm>
        </p:spPr>
        <p:txBody>
          <a:bodyPr/>
          <a:lstStyle/>
          <a:p>
            <a:r>
              <a:rPr lang="zh-CN" altLang="en-US" sz="5400" dirty="0" smtClean="0"/>
              <a:t>三</a:t>
            </a:r>
            <a:r>
              <a:rPr lang="en-US" altLang="zh-CN" sz="5400" dirty="0" smtClean="0"/>
              <a:t>.flow</a:t>
            </a:r>
            <a:r>
              <a:rPr lang="zh-CN" altLang="en-US" sz="5400" dirty="0"/>
              <a:t>模型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6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6" y="286603"/>
            <a:ext cx="10530205" cy="56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</TotalTime>
  <Words>228</Words>
  <Application>Microsoft Office PowerPoint</Application>
  <PresentationFormat>宽屏</PresentationFormat>
  <Paragraphs>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Calibri</vt:lpstr>
      <vt:lpstr>Calibri Light</vt:lpstr>
      <vt:lpstr>回顾</vt:lpstr>
      <vt:lpstr>           生成模型</vt:lpstr>
      <vt:lpstr>目录 </vt:lpstr>
      <vt:lpstr>一.什么是生成模型 </vt:lpstr>
      <vt:lpstr>PowerPoint 演示文稿</vt:lpstr>
      <vt:lpstr>二.GAN模型 </vt:lpstr>
      <vt:lpstr>PowerPoint 演示文稿</vt:lpstr>
      <vt:lpstr>PowerPoint 演示文稿</vt:lpstr>
      <vt:lpstr>三.flow模型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汇报人：张旭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zhangxu</dc:creator>
  <cp:lastModifiedBy>zhangxu</cp:lastModifiedBy>
  <cp:revision>19</cp:revision>
  <dcterms:created xsi:type="dcterms:W3CDTF">2023-08-09T12:44:55Z</dcterms:created>
  <dcterms:modified xsi:type="dcterms:W3CDTF">2024-04-23T10:44:43Z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