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Thinking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9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329" y="1519237"/>
            <a:ext cx="5478559" cy="48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7515"/>
          </a:xfrm>
        </p:spPr>
        <p:txBody>
          <a:bodyPr/>
          <a:lstStyle/>
          <a:p>
            <a:r>
              <a:rPr lang="en-US" altLang="zh-CN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1625"/>
            <a:ext cx="8915400" cy="4339597"/>
          </a:xfrm>
        </p:spPr>
        <p:txBody>
          <a:bodyPr/>
          <a:lstStyle/>
          <a:p>
            <a:r>
              <a:rPr lang="en-US" altLang="zh-CN" dirty="0" smtClean="0"/>
              <a:t>Loops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12" y="2067628"/>
            <a:ext cx="7670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00050"/>
            <a:ext cx="8915400" cy="5511172"/>
          </a:xfrm>
        </p:spPr>
        <p:txBody>
          <a:bodyPr/>
          <a:lstStyle/>
          <a:p>
            <a:r>
              <a:rPr lang="en-US" dirty="0"/>
              <a:t>Loop Control Statements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8" y="822325"/>
            <a:ext cx="6448425" cy="3411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8" y="4315603"/>
            <a:ext cx="4019550" cy="233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6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7300"/>
            <a:ext cx="8915400" cy="51203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Empty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/>
              <a:t>String Concatenation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= </a:t>
            </a:r>
            <a:r>
              <a:rPr lang="en-US" dirty="0" err="1"/>
              <a:t>constA</a:t>
            </a:r>
            <a:r>
              <a:rPr lang="en-US" dirty="0"/>
              <a:t> + </a:t>
            </a:r>
            <a:r>
              <a:rPr lang="en-US" dirty="0" err="1"/>
              <a:t>constB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smtClean="0"/>
              <a:t>Interpolation</a:t>
            </a:r>
            <a:endParaRPr lang="en-US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= "\(</a:t>
            </a:r>
            <a:r>
              <a:rPr lang="en-US" dirty="0" err="1"/>
              <a:t>varA</a:t>
            </a:r>
            <a:r>
              <a:rPr lang="en-US" dirty="0"/>
              <a:t>) times \(</a:t>
            </a:r>
            <a:r>
              <a:rPr lang="en-US" dirty="0" err="1"/>
              <a:t>constA</a:t>
            </a:r>
            <a:r>
              <a:rPr lang="en-US" dirty="0"/>
              <a:t>) is equal to \(</a:t>
            </a:r>
            <a:r>
              <a:rPr lang="en-US" dirty="0" err="1"/>
              <a:t>varC</a:t>
            </a:r>
            <a:r>
              <a:rPr lang="en-US" dirty="0"/>
              <a:t> * 100</a:t>
            </a:r>
            <a:r>
              <a:rPr lang="en-US" dirty="0" smtClean="0"/>
              <a:t>)”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smtClean="0"/>
              <a:t>Length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varA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dirty="0"/>
              <a:t>”Hello”; print("\(</a:t>
            </a:r>
            <a:r>
              <a:rPr lang="en-US" dirty="0" err="1"/>
              <a:t>varA.characters.count</a:t>
            </a:r>
            <a:r>
              <a:rPr lang="en-US" dirty="0" smtClean="0"/>
              <a:t>)")</a:t>
            </a:r>
            <a:endParaRPr lang="en-US" dirty="0"/>
          </a:p>
          <a:p>
            <a:r>
              <a:rPr lang="en-US" dirty="0"/>
              <a:t>String Comparison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1662113"/>
            <a:ext cx="2838450" cy="1167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5609113"/>
            <a:ext cx="3370076" cy="117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4300"/>
          </a:xfrm>
        </p:spPr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8410"/>
            <a:ext cx="8915400" cy="4452812"/>
          </a:xfrm>
        </p:spPr>
        <p:txBody>
          <a:bodyPr/>
          <a:lstStyle/>
          <a:p>
            <a:r>
              <a:rPr lang="en-US" dirty="0" smtClean="0"/>
              <a:t>Characters</a:t>
            </a:r>
          </a:p>
          <a:p>
            <a:pPr lvl="1"/>
            <a:r>
              <a:rPr lang="en-US" dirty="0"/>
              <a:t>let char1: Character = "A"</a:t>
            </a:r>
            <a:endParaRPr lang="en-US" dirty="0" smtClean="0"/>
          </a:p>
          <a:p>
            <a:r>
              <a:rPr lang="en-US" dirty="0"/>
              <a:t>Empty Character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/>
              <a:t>It is not possible to create an empty Character variable or constant which will have an empty value.</a:t>
            </a:r>
          </a:p>
          <a:p>
            <a:r>
              <a:rPr lang="en-US" dirty="0"/>
              <a:t>Accessing Characters from </a:t>
            </a:r>
            <a:r>
              <a:rPr lang="en-US" dirty="0" smtClean="0"/>
              <a:t>Strings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Concatenating Strings with </a:t>
            </a:r>
            <a:r>
              <a:rPr lang="en-US" dirty="0" smtClean="0"/>
              <a:t>Characters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37" y="3582988"/>
            <a:ext cx="29464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37" y="4819022"/>
            <a:ext cx="2603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1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7301"/>
            <a:ext cx="8915400" cy="5004604"/>
          </a:xfrm>
        </p:spPr>
        <p:txBody>
          <a:bodyPr/>
          <a:lstStyle/>
          <a:p>
            <a:r>
              <a:rPr lang="en-US" altLang="zh-CN" dirty="0" smtClean="0"/>
              <a:t>Creating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Array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someArray</a:t>
            </a:r>
            <a:r>
              <a:rPr lang="en-US" dirty="0"/>
              <a:t> = [</a:t>
            </a:r>
            <a:r>
              <a:rPr lang="en-US" dirty="0" err="1"/>
              <a:t>SomeType</a:t>
            </a:r>
            <a:r>
              <a:rPr lang="en-US" dirty="0"/>
              <a:t>](repeating: </a:t>
            </a:r>
            <a:r>
              <a:rPr lang="en-US" dirty="0" err="1"/>
              <a:t>InitialValue</a:t>
            </a:r>
            <a:r>
              <a:rPr lang="en-US" dirty="0"/>
              <a:t>, count: </a:t>
            </a:r>
            <a:r>
              <a:rPr lang="en-US" dirty="0" err="1"/>
              <a:t>NumbeOfElements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someInts</a:t>
            </a:r>
            <a:r>
              <a:rPr lang="en-US" dirty="0"/>
              <a:t> = [</a:t>
            </a:r>
            <a:r>
              <a:rPr lang="en-US" dirty="0" err="1"/>
              <a:t>Int</a:t>
            </a:r>
            <a:r>
              <a:rPr lang="en-US" dirty="0"/>
              <a:t>](repeating: 0, count: 3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someInts</a:t>
            </a:r>
            <a:r>
              <a:rPr lang="en-US" dirty="0"/>
              <a:t>:[</a:t>
            </a:r>
            <a:r>
              <a:rPr lang="en-US" dirty="0" err="1"/>
              <a:t>Int</a:t>
            </a:r>
            <a:r>
              <a:rPr lang="en-US" dirty="0"/>
              <a:t>] = [10, 20, 30]</a:t>
            </a:r>
            <a:endParaRPr lang="en-US" altLang="zh-CN" dirty="0" smtClean="0"/>
          </a:p>
          <a:p>
            <a:r>
              <a:rPr lang="en-US" altLang="zh-CN" dirty="0" smtClean="0"/>
              <a:t>Modifying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Array</a:t>
            </a:r>
          </a:p>
          <a:p>
            <a:pPr lvl="1"/>
            <a:r>
              <a:rPr lang="en-US" dirty="0" err="1"/>
              <a:t>someInts.append</a:t>
            </a:r>
            <a:r>
              <a:rPr lang="en-US" dirty="0"/>
              <a:t>(20</a:t>
            </a:r>
            <a:r>
              <a:rPr lang="en-US" dirty="0" smtClean="0"/>
              <a:t>)</a:t>
            </a:r>
          </a:p>
          <a:p>
            <a:pPr lvl="1"/>
            <a:r>
              <a:rPr lang="mr-IN" dirty="0" err="1"/>
              <a:t>someInts</a:t>
            </a:r>
            <a:r>
              <a:rPr lang="mr-IN" dirty="0"/>
              <a:t> += [40</a:t>
            </a:r>
            <a:r>
              <a:rPr lang="mr-IN" dirty="0" smtClean="0"/>
              <a:t>]</a:t>
            </a:r>
            <a:endParaRPr lang="en-US" dirty="0" smtClean="0"/>
          </a:p>
          <a:p>
            <a:pPr lvl="1"/>
            <a:r>
              <a:rPr lang="pt-BR" dirty="0" err="1"/>
              <a:t>someInts</a:t>
            </a:r>
            <a:r>
              <a:rPr lang="pt-BR" dirty="0"/>
              <a:t>[2] = 50</a:t>
            </a:r>
            <a:endParaRPr lang="en-US" altLang="zh-CN" dirty="0"/>
          </a:p>
          <a:p>
            <a:r>
              <a:rPr lang="en-US" dirty="0"/>
              <a:t>Iterating Over an Array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4679950"/>
            <a:ext cx="2273300" cy="2056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88" y="6011617"/>
            <a:ext cx="4219575" cy="6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6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51413"/>
            <a:ext cx="8915400" cy="5459809"/>
          </a:xfrm>
        </p:spPr>
        <p:txBody>
          <a:bodyPr/>
          <a:lstStyle/>
          <a:p>
            <a:r>
              <a:rPr lang="en-US" dirty="0"/>
              <a:t>Adding Two </a:t>
            </a:r>
            <a:r>
              <a:rPr lang="en-US" dirty="0" smtClean="0"/>
              <a:t>Arrays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intsC</a:t>
            </a:r>
            <a:r>
              <a:rPr lang="en-US" dirty="0"/>
              <a:t> = </a:t>
            </a:r>
            <a:r>
              <a:rPr lang="en-US" dirty="0" err="1"/>
              <a:t>intsA</a:t>
            </a:r>
            <a:r>
              <a:rPr lang="en-US" dirty="0"/>
              <a:t> + </a:t>
            </a:r>
            <a:r>
              <a:rPr lang="en-US" dirty="0" err="1"/>
              <a:t>intsB</a:t>
            </a:r>
            <a:endParaRPr lang="en-US" dirty="0"/>
          </a:p>
          <a:p>
            <a:r>
              <a:rPr lang="en-US" dirty="0"/>
              <a:t>The count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err="1"/>
              <a:t>intsA.count</a:t>
            </a:r>
            <a:endParaRPr lang="en-US" dirty="0"/>
          </a:p>
          <a:p>
            <a:r>
              <a:rPr lang="en-US" dirty="0"/>
              <a:t>The empty Property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474912"/>
            <a:ext cx="42291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4556125"/>
            <a:ext cx="2095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6754"/>
            <a:ext cx="8915400" cy="5046562"/>
          </a:xfrm>
        </p:spPr>
        <p:txBody>
          <a:bodyPr>
            <a:normAutofit/>
          </a:bodyPr>
          <a:lstStyle/>
          <a:p>
            <a:r>
              <a:rPr lang="en-US" dirty="0"/>
              <a:t>Creating </a:t>
            </a:r>
            <a:r>
              <a:rPr lang="en-US" dirty="0" smtClean="0"/>
              <a:t>Dictionary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someDict</a:t>
            </a:r>
            <a:r>
              <a:rPr lang="en-US" dirty="0"/>
              <a:t> = [</a:t>
            </a:r>
            <a:r>
              <a:rPr lang="en-US" dirty="0" err="1"/>
              <a:t>KeyType</a:t>
            </a:r>
            <a:r>
              <a:rPr lang="en-US" dirty="0"/>
              <a:t>: </a:t>
            </a:r>
            <a:r>
              <a:rPr lang="en-US" dirty="0" err="1"/>
              <a:t>ValueType</a:t>
            </a:r>
            <a:r>
              <a:rPr lang="en-US" dirty="0" smtClean="0"/>
              <a:t>]()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someDict</a:t>
            </a:r>
            <a:r>
              <a:rPr lang="en-US" dirty="0"/>
              <a:t>:[</a:t>
            </a:r>
            <a:r>
              <a:rPr lang="en-US" dirty="0" err="1"/>
              <a:t>Int:String</a:t>
            </a:r>
            <a:r>
              <a:rPr lang="en-US" dirty="0"/>
              <a:t>] = [1:"One", 2:"Two", 3:"Three"]</a:t>
            </a:r>
          </a:p>
          <a:p>
            <a:r>
              <a:rPr lang="en-US" dirty="0"/>
              <a:t>Modifying </a:t>
            </a:r>
            <a:r>
              <a:rPr lang="en-US" dirty="0" smtClean="0"/>
              <a:t>Dictionaries</a:t>
            </a:r>
          </a:p>
          <a:p>
            <a:pPr lvl="1"/>
            <a:r>
              <a:rPr lang="en-US" dirty="0" err="1"/>
              <a:t>someDict.updateValue</a:t>
            </a:r>
            <a:r>
              <a:rPr lang="en-US" dirty="0" smtClean="0"/>
              <a:t>(”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en-US" dirty="0" smtClean="0"/>
              <a:t>", </a:t>
            </a:r>
            <a:r>
              <a:rPr lang="en-US" dirty="0" err="1"/>
              <a:t>forKey</a:t>
            </a:r>
            <a:r>
              <a:rPr lang="en-US" dirty="0"/>
              <a:t>: 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someDict</a:t>
            </a:r>
            <a:r>
              <a:rPr lang="en-US" dirty="0"/>
              <a:t>[1] = </a:t>
            </a:r>
            <a:r>
              <a:rPr lang="en-US" dirty="0" smtClean="0"/>
              <a:t>”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Remove Key-Value </a:t>
            </a:r>
            <a:r>
              <a:rPr lang="en-US" dirty="0" smtClean="0"/>
              <a:t>Pairs</a:t>
            </a:r>
          </a:p>
          <a:p>
            <a:pPr lvl="1"/>
            <a:r>
              <a:rPr lang="en-US" dirty="0" err="1"/>
              <a:t>someDict.removeValue</a:t>
            </a:r>
            <a:r>
              <a:rPr lang="en-US" dirty="0"/>
              <a:t>(</a:t>
            </a:r>
            <a:r>
              <a:rPr lang="en-US" dirty="0" err="1"/>
              <a:t>forKey</a:t>
            </a:r>
            <a:r>
              <a:rPr lang="en-US" dirty="0"/>
              <a:t>: 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someDict</a:t>
            </a:r>
            <a:r>
              <a:rPr lang="en-US" dirty="0"/>
              <a:t>[2] = nil</a:t>
            </a:r>
          </a:p>
          <a:p>
            <a:r>
              <a:rPr lang="en-US" dirty="0"/>
              <a:t>Iterating Over a </a:t>
            </a:r>
            <a:r>
              <a:rPr lang="en-US" dirty="0" smtClean="0"/>
              <a:t>Dictionary</a:t>
            </a:r>
          </a:p>
          <a:p>
            <a:pPr lvl="1"/>
            <a:r>
              <a:rPr lang="en-US" dirty="0"/>
              <a:t>for (key, value) in </a:t>
            </a:r>
            <a:r>
              <a:rPr lang="en-US" dirty="0" err="1" smtClean="0"/>
              <a:t>someDict</a:t>
            </a:r>
            <a:endParaRPr lang="en-US" dirty="0" smtClean="0"/>
          </a:p>
          <a:p>
            <a:pPr lvl="1"/>
            <a:r>
              <a:rPr lang="en-US" dirty="0"/>
              <a:t>for (key, value) in </a:t>
            </a:r>
            <a:r>
              <a:rPr lang="en-US" dirty="0" err="1"/>
              <a:t>someDict.enumerate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314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09286"/>
            <a:ext cx="8915400" cy="5729468"/>
          </a:xfrm>
        </p:spPr>
        <p:txBody>
          <a:bodyPr/>
          <a:lstStyle/>
          <a:p>
            <a:r>
              <a:rPr lang="en-US" dirty="0"/>
              <a:t>Convert to </a:t>
            </a:r>
            <a:r>
              <a:rPr lang="en-US" dirty="0" smtClean="0"/>
              <a:t>Arrays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count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/>
              <a:t>someDict1.count</a:t>
            </a:r>
          </a:p>
          <a:p>
            <a:r>
              <a:rPr lang="en-US" dirty="0"/>
              <a:t>The empty Property</a:t>
            </a:r>
          </a:p>
          <a:p>
            <a:pPr lvl="1"/>
            <a:r>
              <a:rPr lang="en-US" dirty="0"/>
              <a:t>someDict1.isEmpty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25" y="881063"/>
            <a:ext cx="5346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1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0051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1613"/>
            <a:ext cx="8915400" cy="4439609"/>
          </a:xfrm>
        </p:spPr>
        <p:txBody>
          <a:bodyPr/>
          <a:lstStyle/>
          <a:p>
            <a:r>
              <a:rPr lang="en-US" dirty="0"/>
              <a:t>Function Definition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Functions with Return Values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952403"/>
            <a:ext cx="36195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3538720"/>
            <a:ext cx="7307242" cy="31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4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4575"/>
            <a:ext cx="8911687" cy="861790"/>
          </a:xfrm>
        </p:spPr>
        <p:txBody>
          <a:bodyPr/>
          <a:lstStyle/>
          <a:p>
            <a:r>
              <a:rPr lang="en-US" altLang="zh-CN" dirty="0" smtClean="0"/>
              <a:t>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6365"/>
            <a:ext cx="8915400" cy="544010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 smtClean="0"/>
              <a:t>Syntax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Types</a:t>
            </a:r>
          </a:p>
          <a:p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endParaRPr lang="en-US" dirty="0"/>
          </a:p>
          <a:p>
            <a:r>
              <a:rPr lang="en-US" altLang="zh-CN" dirty="0"/>
              <a:t>Operators</a:t>
            </a:r>
            <a:endParaRPr lang="en-US" dirty="0" smtClean="0"/>
          </a:p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endParaRPr lang="en-US" dirty="0"/>
          </a:p>
          <a:p>
            <a:r>
              <a:rPr lang="en-US" altLang="zh-CN" dirty="0"/>
              <a:t>Loops</a:t>
            </a:r>
            <a:endParaRPr lang="en-US" dirty="0" smtClean="0"/>
          </a:p>
          <a:p>
            <a:r>
              <a:rPr lang="en-US" altLang="zh-CN" dirty="0"/>
              <a:t>Strings</a:t>
            </a:r>
            <a:endParaRPr lang="en-US" dirty="0"/>
          </a:p>
          <a:p>
            <a:r>
              <a:rPr lang="en-US" dirty="0"/>
              <a:t>Characters</a:t>
            </a:r>
            <a:endParaRPr lang="en-US" dirty="0" smtClean="0"/>
          </a:p>
          <a:p>
            <a:r>
              <a:rPr lang="en-US" altLang="zh-CN" dirty="0"/>
              <a:t>Arrays</a:t>
            </a:r>
            <a:endParaRPr lang="en-US" dirty="0"/>
          </a:p>
          <a:p>
            <a:r>
              <a:rPr lang="en-US" dirty="0" smtClean="0"/>
              <a:t>Dictionaries</a:t>
            </a:r>
          </a:p>
          <a:p>
            <a:r>
              <a:rPr lang="en-US" dirty="0"/>
              <a:t>Functions</a:t>
            </a:r>
            <a:endParaRPr lang="en-US" dirty="0" smtClean="0"/>
          </a:p>
          <a:p>
            <a:r>
              <a:rPr lang="en-US" dirty="0"/>
              <a:t>Structures</a:t>
            </a:r>
          </a:p>
          <a:p>
            <a:r>
              <a:rPr lang="en-US" altLang="zh-CN" dirty="0" smtClean="0"/>
              <a:t>Classes</a:t>
            </a:r>
          </a:p>
          <a:p>
            <a:r>
              <a:rPr lang="en-US" dirty="0"/>
              <a:t>Access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53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20861"/>
            <a:ext cx="8915400" cy="6215605"/>
          </a:xfrm>
        </p:spPr>
        <p:txBody>
          <a:bodyPr/>
          <a:lstStyle/>
          <a:p>
            <a:r>
              <a:rPr lang="en-US" dirty="0"/>
              <a:t>External Parameter Names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Variadic</a:t>
            </a:r>
            <a:r>
              <a:rPr lang="en-US" dirty="0"/>
              <a:t> Parameters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I/O Parameters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38" y="917341"/>
            <a:ext cx="4151312" cy="1916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438" y="3362325"/>
            <a:ext cx="393700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150" y="5682366"/>
            <a:ext cx="4165600" cy="105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512" y="5682366"/>
            <a:ext cx="3813176" cy="8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2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 Structure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3" y="2650811"/>
            <a:ext cx="5524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7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1613"/>
            <a:ext cx="8915400" cy="5137531"/>
          </a:xfrm>
        </p:spPr>
        <p:txBody>
          <a:bodyPr/>
          <a:lstStyle/>
          <a:p>
            <a:r>
              <a:rPr lang="en-US" dirty="0"/>
              <a:t>Class Definition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Self property in Methods</a:t>
            </a:r>
          </a:p>
          <a:p>
            <a:pPr lvl="1"/>
            <a:r>
              <a:rPr lang="en-US" dirty="0"/>
              <a:t>Methods have an implicit property known as 'self' for all its defined type instances. 'Self' property is used to refer the current instances for its defined methods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Identity Operators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8" y="1831661"/>
            <a:ext cx="2298700" cy="124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38" y="4789186"/>
            <a:ext cx="7645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6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762643"/>
            <a:ext cx="10958513" cy="368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82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1884"/>
            <a:ext cx="8915400" cy="5309338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nit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deinit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88" y="1052512"/>
            <a:ext cx="3289524" cy="2347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388" y="3851053"/>
            <a:ext cx="7827962" cy="28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0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97711"/>
            <a:ext cx="8915400" cy="5413511"/>
          </a:xfrm>
        </p:spPr>
        <p:txBody>
          <a:bodyPr/>
          <a:lstStyle/>
          <a:p>
            <a:r>
              <a:rPr lang="en-US" dirty="0"/>
              <a:t>Computed Properties</a:t>
            </a:r>
          </a:p>
          <a:p>
            <a:pPr lvl="1"/>
            <a:r>
              <a:rPr lang="en-US" dirty="0"/>
              <a:t>Rather than storing the values computed properties provide a getter and an optional setter to retrieve and set other properties and values </a:t>
            </a:r>
            <a:r>
              <a:rPr lang="en-US" b="1" i="1" u="sng" dirty="0">
                <a:solidFill>
                  <a:srgbClr val="FF0000"/>
                </a:solidFill>
              </a:rPr>
              <a:t>indirectly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589088"/>
            <a:ext cx="4584700" cy="450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381" y="3204466"/>
            <a:ext cx="1422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8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74562"/>
            <a:ext cx="8915400" cy="5436660"/>
          </a:xfrm>
        </p:spPr>
        <p:txBody>
          <a:bodyPr/>
          <a:lstStyle/>
          <a:p>
            <a:r>
              <a:rPr lang="en-US" dirty="0"/>
              <a:t>Computed Properties as Property Observers</a:t>
            </a:r>
          </a:p>
          <a:p>
            <a:pPr lvl="1"/>
            <a:r>
              <a:rPr lang="en-US" dirty="0"/>
              <a:t>Before Storing the value - </a:t>
            </a:r>
            <a:r>
              <a:rPr lang="en-US" dirty="0" err="1"/>
              <a:t>willset</a:t>
            </a:r>
            <a:endParaRPr lang="en-US" dirty="0"/>
          </a:p>
          <a:p>
            <a:pPr lvl="1"/>
            <a:r>
              <a:rPr lang="en-US" dirty="0"/>
              <a:t>After Storing the new value - </a:t>
            </a:r>
            <a:r>
              <a:rPr lang="en-US" dirty="0" err="1"/>
              <a:t>didset</a:t>
            </a:r>
            <a:endParaRPr lang="en-US" dirty="0"/>
          </a:p>
          <a:p>
            <a:pPr lvl="1"/>
            <a:r>
              <a:rPr lang="en-US" dirty="0"/>
              <a:t>When a property is set in an initializer </a:t>
            </a:r>
            <a:r>
              <a:rPr lang="en-US" dirty="0" err="1"/>
              <a:t>willset</a:t>
            </a:r>
            <a:r>
              <a:rPr lang="en-US" dirty="0"/>
              <a:t> and </a:t>
            </a:r>
            <a:r>
              <a:rPr lang="en-US" dirty="0" err="1"/>
              <a:t>didset</a:t>
            </a:r>
            <a:r>
              <a:rPr lang="en-US" dirty="0"/>
              <a:t> observers cannot be called.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80622"/>
            <a:ext cx="6324600" cy="353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312" y="3378200"/>
            <a:ext cx="2273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25033"/>
            <a:ext cx="8915400" cy="5286189"/>
          </a:xfrm>
        </p:spPr>
        <p:txBody>
          <a:bodyPr/>
          <a:lstStyle/>
          <a:p>
            <a:r>
              <a:rPr lang="en-US" dirty="0"/>
              <a:t>Subclass</a:t>
            </a:r>
          </a:p>
          <a:p>
            <a:pPr lvl="1"/>
            <a:r>
              <a:rPr lang="en-US" dirty="0"/>
              <a:t>The act of basing a new class on an existing class is defined as 'Subclass'. The subclass inherits the properties, methods and functions of its base class. To define a subclass ':' is used before the base class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3" y="1887537"/>
            <a:ext cx="4572000" cy="436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762" y="3268127"/>
            <a:ext cx="1905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37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44010"/>
            <a:ext cx="8915400" cy="5367212"/>
          </a:xfrm>
        </p:spPr>
        <p:txBody>
          <a:bodyPr/>
          <a:lstStyle/>
          <a:p>
            <a:r>
              <a:rPr lang="en-US" dirty="0"/>
              <a:t>Overriding</a:t>
            </a:r>
          </a:p>
          <a:p>
            <a:pPr lvl="1"/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word:</a:t>
            </a:r>
            <a:r>
              <a:rPr lang="zh-CN" altLang="en-US" dirty="0" smtClean="0"/>
              <a:t> </a:t>
            </a:r>
            <a:r>
              <a:rPr lang="en-US" dirty="0" smtClean="0"/>
              <a:t>override</a:t>
            </a:r>
          </a:p>
          <a:p>
            <a:pPr lvl="1"/>
            <a:r>
              <a:rPr lang="en-US" dirty="0"/>
              <a:t>Methods Overriding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Property Overriding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12" y="544010"/>
            <a:ext cx="4699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12" y="3227616"/>
            <a:ext cx="5905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36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1883"/>
            <a:ext cx="8915400" cy="5949387"/>
          </a:xfrm>
        </p:spPr>
        <p:txBody>
          <a:bodyPr/>
          <a:lstStyle/>
          <a:p>
            <a:pPr lvl="1"/>
            <a:r>
              <a:rPr lang="en-US" dirty="0"/>
              <a:t>Overriding Property Observers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Final Property to prevent Overriding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217488"/>
            <a:ext cx="4941887" cy="456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812" y="5020429"/>
            <a:ext cx="4368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0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7515"/>
          </a:xfrm>
        </p:spPr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3687"/>
            <a:ext cx="8915400" cy="54343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mport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Cocoa</a:t>
            </a:r>
          </a:p>
          <a:p>
            <a:r>
              <a:rPr lang="en-US" altLang="zh-CN" dirty="0" smtClean="0"/>
              <a:t>Comments</a:t>
            </a:r>
          </a:p>
          <a:p>
            <a:pPr lvl="1"/>
            <a:r>
              <a:rPr lang="en-US" altLang="zh-CN" dirty="0" smtClean="0"/>
              <a:t>Single-line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</a:p>
          <a:p>
            <a:pPr lvl="1"/>
            <a:r>
              <a:rPr lang="en-US" altLang="zh-CN" dirty="0" smtClean="0"/>
              <a:t>Multi-line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* </a:t>
            </a: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 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r>
              <a:rPr lang="en-US" altLang="zh-CN" dirty="0" smtClean="0"/>
              <a:t>Semicolons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Identifiers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identifier starts with an alphabet A to Z or a to z or an underscore _ followed by zero or more letters, underscores, and digits (0 to 9).</a:t>
            </a:r>
            <a:endParaRPr lang="en-US" altLang="zh-CN" dirty="0" smtClean="0"/>
          </a:p>
          <a:p>
            <a:r>
              <a:rPr lang="en-US" altLang="zh-CN" dirty="0" smtClean="0"/>
              <a:t>Whitespaces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74" y="3721744"/>
            <a:ext cx="30226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8" y="3736032"/>
            <a:ext cx="45466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74" y="5961264"/>
            <a:ext cx="12827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774" y="6273308"/>
            <a:ext cx="12700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687" y="5961264"/>
            <a:ext cx="14351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687" y="6286008"/>
            <a:ext cx="1130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00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1100518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Control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7313"/>
            <a:ext cx="8915400" cy="4553909"/>
          </a:xfrm>
        </p:spPr>
        <p:txBody>
          <a:bodyPr/>
          <a:lstStyle/>
          <a:p>
            <a:r>
              <a:rPr lang="en-US" dirty="0"/>
              <a:t>Module is defined as a single unit of code distribution and can be imported using the keyword 'import'. A source file is defined as a single source code file with in a module to access multiple types and functions.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4" y="2373313"/>
            <a:ext cx="6313489" cy="42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7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69028" y="2643244"/>
            <a:ext cx="45952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Gracias</a:t>
            </a:r>
            <a:endParaRPr lang="en-US" altLang="zh-CN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572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74562"/>
            <a:ext cx="8915400" cy="5436660"/>
          </a:xfrm>
        </p:spPr>
        <p:txBody>
          <a:bodyPr/>
          <a:lstStyle/>
          <a:p>
            <a:r>
              <a:rPr lang="en-US" altLang="zh-CN" dirty="0" smtClean="0"/>
              <a:t>Keywords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894722"/>
            <a:ext cx="924560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754769"/>
            <a:ext cx="9245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3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776" y="500743"/>
            <a:ext cx="8915400" cy="2008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76" y="2798762"/>
            <a:ext cx="9245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6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8775"/>
            <a:ext cx="8915400" cy="4282447"/>
          </a:xfrm>
        </p:spPr>
        <p:txBody>
          <a:bodyPr/>
          <a:lstStyle/>
          <a:p>
            <a:r>
              <a:rPr lang="en-US" dirty="0"/>
              <a:t>Bound 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6" y="2038350"/>
            <a:ext cx="7683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51413"/>
            <a:ext cx="8915400" cy="5459809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Aliases</a:t>
            </a:r>
          </a:p>
          <a:p>
            <a:pPr lvl="1"/>
            <a:r>
              <a:rPr lang="en-US" dirty="0" err="1"/>
              <a:t>typealias</a:t>
            </a:r>
            <a:r>
              <a:rPr lang="en-US" dirty="0"/>
              <a:t> </a:t>
            </a:r>
            <a:r>
              <a:rPr lang="en-US" dirty="0" err="1"/>
              <a:t>newname</a:t>
            </a:r>
            <a:r>
              <a:rPr lang="en-US" dirty="0"/>
              <a:t> = </a:t>
            </a:r>
            <a:r>
              <a:rPr lang="en-US" dirty="0" smtClean="0"/>
              <a:t>type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Type </a:t>
            </a:r>
            <a:r>
              <a:rPr lang="en-US" dirty="0" smtClean="0"/>
              <a:t>Safety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= </a:t>
            </a:r>
            <a:r>
              <a:rPr lang="en-US" dirty="0" smtClean="0"/>
              <a:t>42</a:t>
            </a:r>
            <a:r>
              <a:rPr lang="en-US" altLang="zh-CN" dirty="0" smtClean="0"/>
              <a:t>;</a:t>
            </a:r>
            <a:r>
              <a:rPr lang="en-US" dirty="0" smtClean="0"/>
              <a:t> </a:t>
            </a:r>
            <a:r>
              <a:rPr lang="en-US" dirty="0" err="1"/>
              <a:t>varA</a:t>
            </a:r>
            <a:r>
              <a:rPr lang="en-US" dirty="0"/>
              <a:t> = "This is hello"</a:t>
            </a:r>
          </a:p>
          <a:p>
            <a:r>
              <a:rPr lang="en-US" dirty="0"/>
              <a:t>Type </a:t>
            </a:r>
            <a:r>
              <a:rPr lang="en-US" dirty="0" smtClean="0"/>
              <a:t>Inference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688" y="1317625"/>
            <a:ext cx="2451100" cy="130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3917950"/>
            <a:ext cx="4800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1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Variables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constantName</a:t>
            </a:r>
            <a:r>
              <a:rPr lang="en-US" dirty="0"/>
              <a:t>:&lt;data type&gt; = &lt;optional initial value</a:t>
            </a:r>
            <a:r>
              <a:rPr lang="en-US" dirty="0" smtClean="0"/>
              <a:t>&gt;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Tuples</a:t>
            </a:r>
          </a:p>
          <a:p>
            <a:pPr lvl="1"/>
            <a:r>
              <a:rPr lang="en-US" dirty="0"/>
              <a:t>let </a:t>
            </a:r>
            <a:r>
              <a:rPr lang="en-US" dirty="0" err="1" smtClean="0"/>
              <a:t>constantName</a:t>
            </a:r>
            <a:r>
              <a:rPr lang="en-US" dirty="0"/>
              <a:t> :&lt;data type&gt;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&lt;optional initial </a:t>
            </a:r>
            <a:r>
              <a:rPr lang="en-US" dirty="0"/>
              <a:t>value&gt;</a:t>
            </a:r>
          </a:p>
        </p:txBody>
      </p:sp>
    </p:spTree>
    <p:extLst>
      <p:ext uri="{BB962C8B-B14F-4D97-AF65-F5344CB8AC3E}">
        <p14:creationId xmlns:p14="http://schemas.microsoft.com/office/powerpoint/2010/main" val="135282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23168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058"/>
            <a:ext cx="8915400" cy="4831466"/>
          </a:xfrm>
        </p:spPr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Range Operators</a:t>
            </a:r>
          </a:p>
          <a:p>
            <a:r>
              <a:rPr lang="en-US" dirty="0" err="1"/>
              <a:t>Misc</a:t>
            </a:r>
            <a:r>
              <a:rPr lang="en-US" dirty="0"/>
              <a:t> Operators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8" y="3531358"/>
            <a:ext cx="6361112" cy="32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458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1474</TotalTime>
  <Words>636</Words>
  <Application>Microsoft Macintosh PowerPoint</Application>
  <PresentationFormat>Widescreen</PresentationFormat>
  <Paragraphs>199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Century Gothic</vt:lpstr>
      <vt:lpstr>Mangal</vt:lpstr>
      <vt:lpstr>Wingdings 3</vt:lpstr>
      <vt:lpstr>幼圆</vt:lpstr>
      <vt:lpstr>Arial</vt:lpstr>
      <vt:lpstr>Wisp</vt:lpstr>
      <vt:lpstr>Thinking Swift</vt:lpstr>
      <vt:lpstr>Catalog</vt:lpstr>
      <vt:lpstr>Basic Syntax</vt:lpstr>
      <vt:lpstr>PowerPoint Presentation</vt:lpstr>
      <vt:lpstr>PowerPoint Presentation</vt:lpstr>
      <vt:lpstr>Data Types</vt:lpstr>
      <vt:lpstr>PowerPoint Presentation</vt:lpstr>
      <vt:lpstr>Variables &amp; Tuples</vt:lpstr>
      <vt:lpstr>Operators</vt:lpstr>
      <vt:lpstr>Decision Making</vt:lpstr>
      <vt:lpstr>Loops</vt:lpstr>
      <vt:lpstr>PowerPoint Presentation</vt:lpstr>
      <vt:lpstr>Strings</vt:lpstr>
      <vt:lpstr>Characters</vt:lpstr>
      <vt:lpstr>Arrays</vt:lpstr>
      <vt:lpstr>PowerPoint Presentation</vt:lpstr>
      <vt:lpstr>Dictionaries </vt:lpstr>
      <vt:lpstr>PowerPoint Presentation</vt:lpstr>
      <vt:lpstr>Functions </vt:lpstr>
      <vt:lpstr>PowerPoint Presentation</vt:lpstr>
      <vt:lpstr>Structures 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Control 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Swift</dc:title>
  <dc:creator>Zeng, Cong</dc:creator>
  <cp:lastModifiedBy>Zeng, Cong</cp:lastModifiedBy>
  <cp:revision>63</cp:revision>
  <dcterms:created xsi:type="dcterms:W3CDTF">2017-12-12T06:17:34Z</dcterms:created>
  <dcterms:modified xsi:type="dcterms:W3CDTF">2017-12-13T06:54:09Z</dcterms:modified>
</cp:coreProperties>
</file>