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152" autoAdjust="0"/>
  </p:normalViewPr>
  <p:slideViewPr>
    <p:cSldViewPr snapToGrid="0">
      <p:cViewPr varScale="1">
        <p:scale>
          <a:sx n="46" d="100"/>
          <a:sy n="46" d="100"/>
        </p:scale>
        <p:origin x="206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46727-BE80-4358-9B73-CD2F6A824A50}" type="datetimeFigureOut">
              <a:rPr lang="zh-CN" altLang="en-US" smtClean="0"/>
              <a:t>2024/7/6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D74BC-0DC9-48FA-95F4-5BBDD0E5D8EA}" type="slidenum">
              <a:rPr lang="zh-CN" altLang="en-US" smtClean="0"/>
              <a:t>‹#›</a:t>
            </a:fld>
            <a:endParaRPr lang="zh-CN" altLang="en-US"/>
          </a:p>
        </p:txBody>
      </p:sp>
    </p:spTree>
    <p:extLst>
      <p:ext uri="{BB962C8B-B14F-4D97-AF65-F5344CB8AC3E}">
        <p14:creationId xmlns:p14="http://schemas.microsoft.com/office/powerpoint/2010/main" val="3682225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代码生成的不确定性</a:t>
            </a:r>
          </a:p>
        </p:txBody>
      </p:sp>
      <p:sp>
        <p:nvSpPr>
          <p:cNvPr id="4" name="灯片编号占位符 3"/>
          <p:cNvSpPr>
            <a:spLocks noGrp="1"/>
          </p:cNvSpPr>
          <p:nvPr>
            <p:ph type="sldNum" sz="quarter" idx="5"/>
          </p:nvPr>
        </p:nvSpPr>
        <p:spPr/>
        <p:txBody>
          <a:bodyPr/>
          <a:lstStyle/>
          <a:p>
            <a:fld id="{7FDD74BC-0DC9-48FA-95F4-5BBDD0E5D8EA}" type="slidenum">
              <a:rPr lang="zh-CN" altLang="en-US" smtClean="0"/>
              <a:t>1</a:t>
            </a:fld>
            <a:endParaRPr lang="zh-CN" altLang="en-US"/>
          </a:p>
        </p:txBody>
      </p:sp>
    </p:spTree>
    <p:extLst>
      <p:ext uri="{BB962C8B-B14F-4D97-AF65-F5344CB8AC3E}">
        <p14:creationId xmlns:p14="http://schemas.microsoft.com/office/powerpoint/2010/main" val="103705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DD74BC-0DC9-48FA-95F4-5BBDD0E5D8EA}" type="slidenum">
              <a:rPr lang="zh-CN" altLang="en-US" smtClean="0"/>
              <a:t>2</a:t>
            </a:fld>
            <a:endParaRPr lang="zh-CN" altLang="en-US"/>
          </a:p>
        </p:txBody>
      </p:sp>
    </p:spTree>
    <p:extLst>
      <p:ext uri="{BB962C8B-B14F-4D97-AF65-F5344CB8AC3E}">
        <p14:creationId xmlns:p14="http://schemas.microsoft.com/office/powerpoint/2010/main" val="4183729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DD74BC-0DC9-48FA-95F4-5BBDD0E5D8EA}" type="slidenum">
              <a:rPr lang="zh-CN" altLang="en-US" smtClean="0"/>
              <a:t>4</a:t>
            </a:fld>
            <a:endParaRPr lang="zh-CN" altLang="en-US"/>
          </a:p>
        </p:txBody>
      </p:sp>
    </p:spTree>
    <p:extLst>
      <p:ext uri="{BB962C8B-B14F-4D97-AF65-F5344CB8AC3E}">
        <p14:creationId xmlns:p14="http://schemas.microsoft.com/office/powerpoint/2010/main" val="876608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Levenshtein</a:t>
            </a:r>
            <a:r>
              <a:rPr lang="en-US" altLang="zh-CN" dirty="0"/>
              <a:t> </a:t>
            </a:r>
            <a:r>
              <a:rPr lang="zh-CN" altLang="en-US" dirty="0"/>
              <a:t>编辑距离是一种用于测量两个字符串之间差异的指标。具体来说，它表示将一个字符串转换为另一个字符串所需的最少编辑操作次数。编辑操作包括插入一个字符、删除一个字符或替换一个字符。</a:t>
            </a:r>
            <a:r>
              <a:rPr lang="en-US" altLang="zh-CN" dirty="0" err="1"/>
              <a:t>Levenshtein</a:t>
            </a:r>
            <a:r>
              <a:rPr lang="en-US" altLang="zh-CN" dirty="0"/>
              <a:t> </a:t>
            </a:r>
            <a:r>
              <a:rPr lang="zh-CN" altLang="en-US" dirty="0"/>
              <a:t>编辑距离在代码相似性分析中被广泛使用，因为它可以量化两个代码片段之间的差异程度。</a:t>
            </a:r>
          </a:p>
        </p:txBody>
      </p:sp>
      <p:sp>
        <p:nvSpPr>
          <p:cNvPr id="4" name="灯片编号占位符 3"/>
          <p:cNvSpPr>
            <a:spLocks noGrp="1"/>
          </p:cNvSpPr>
          <p:nvPr>
            <p:ph type="sldNum" sz="quarter" idx="5"/>
          </p:nvPr>
        </p:nvSpPr>
        <p:spPr/>
        <p:txBody>
          <a:bodyPr/>
          <a:lstStyle/>
          <a:p>
            <a:fld id="{7FDD74BC-0DC9-48FA-95F4-5BBDD0E5D8EA}" type="slidenum">
              <a:rPr lang="zh-CN" altLang="en-US" smtClean="0"/>
              <a:t>8</a:t>
            </a:fld>
            <a:endParaRPr lang="zh-CN" altLang="en-US"/>
          </a:p>
        </p:txBody>
      </p:sp>
    </p:spTree>
    <p:extLst>
      <p:ext uri="{BB962C8B-B14F-4D97-AF65-F5344CB8AC3E}">
        <p14:creationId xmlns:p14="http://schemas.microsoft.com/office/powerpoint/2010/main" val="3469103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结构相似度主要是通过</a:t>
            </a:r>
            <a:r>
              <a:rPr lang="en-US" altLang="zh-CN" b="0" i="0" dirty="0" err="1">
                <a:solidFill>
                  <a:srgbClr val="000000"/>
                </a:solidFill>
                <a:effectLst/>
                <a:latin typeface="微软雅黑" panose="020B0503020204020204" pitchFamily="34" charset="-122"/>
                <a:ea typeface="微软雅黑" panose="020B0503020204020204" pitchFamily="34" charset="-122"/>
              </a:rPr>
              <a:t>pycode_similar</a:t>
            </a:r>
            <a:r>
              <a:rPr lang="zh-CN" altLang="en-US" b="0" i="0" dirty="0">
                <a:solidFill>
                  <a:srgbClr val="000000"/>
                </a:solidFill>
                <a:effectLst/>
                <a:latin typeface="微软雅黑" panose="020B0503020204020204" pitchFamily="34" charset="-122"/>
                <a:ea typeface="微软雅黑" panose="020B0503020204020204" pitchFamily="34" charset="-122"/>
              </a:rPr>
              <a:t>工具来测量的，有两个不同的设置，即</a:t>
            </a:r>
            <a:r>
              <a:rPr lang="en-US" altLang="zh-CN" b="0" i="0" dirty="0" err="1">
                <a:solidFill>
                  <a:srgbClr val="000000"/>
                </a:solidFill>
                <a:effectLst/>
                <a:latin typeface="微软雅黑" panose="020B0503020204020204" pitchFamily="34" charset="-122"/>
                <a:ea typeface="微软雅黑" panose="020B0503020204020204" pitchFamily="34" charset="-122"/>
              </a:rPr>
              <a:t>United_Diff</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Tree_Diff</a:t>
            </a:r>
            <a:r>
              <a:rPr lang="zh-CN" altLang="en-US" b="0" i="0" dirty="0">
                <a:solidFill>
                  <a:srgbClr val="000000"/>
                </a:solidFill>
                <a:effectLst/>
                <a:latin typeface="微软雅黑" panose="020B0503020204020204" pitchFamily="34" charset="-122"/>
                <a:ea typeface="微软雅黑" panose="020B0503020204020204" pitchFamily="34" charset="-122"/>
              </a:rPr>
              <a:t>。</a:t>
            </a:r>
            <a:br>
              <a:rPr lang="en-US" altLang="zh-CN" b="0" i="0" dirty="0">
                <a:solidFill>
                  <a:srgbClr val="000000"/>
                </a:solidFill>
                <a:effectLst/>
                <a:latin typeface="微软雅黑" panose="020B0503020204020204" pitchFamily="34" charset="-122"/>
                <a:ea typeface="微软雅黑" panose="020B0503020204020204" pitchFamily="34" charset="-122"/>
              </a:rPr>
            </a:br>
            <a:r>
              <a:rPr lang="en-US" altLang="zh-CN" b="0" i="0" dirty="0" err="1">
                <a:solidFill>
                  <a:srgbClr val="000000"/>
                </a:solidFill>
                <a:effectLst/>
                <a:latin typeface="微软雅黑" panose="020B0503020204020204" pitchFamily="34" charset="-122"/>
                <a:ea typeface="微软雅黑" panose="020B0503020204020204" pitchFamily="34" charset="-122"/>
              </a:rPr>
              <a:t>pycode_similar</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b="0" i="0" dirty="0">
                <a:solidFill>
                  <a:srgbClr val="000000"/>
                </a:solidFill>
                <a:effectLst/>
                <a:latin typeface="微软雅黑" panose="020B0503020204020204" pitchFamily="34" charset="-122"/>
                <a:ea typeface="微软雅黑" panose="020B0503020204020204" pitchFamily="34" charset="-122"/>
              </a:rPr>
              <a:t>Python</a:t>
            </a:r>
            <a:r>
              <a:rPr lang="zh-CN" altLang="en-US" b="0" i="0" dirty="0">
                <a:solidFill>
                  <a:srgbClr val="000000"/>
                </a:solidFill>
                <a:effectLst/>
                <a:latin typeface="微软雅黑" panose="020B0503020204020204" pitchFamily="34" charset="-122"/>
                <a:ea typeface="微软雅黑" panose="020B0503020204020204" pitchFamily="34" charset="-122"/>
              </a:rPr>
              <a:t>代码规范化为</a:t>
            </a:r>
            <a:r>
              <a:rPr lang="en-US" altLang="zh-CN" b="0" i="0" dirty="0">
                <a:solidFill>
                  <a:srgbClr val="000000"/>
                </a:solidFill>
                <a:effectLst/>
                <a:latin typeface="微软雅黑" panose="020B0503020204020204" pitchFamily="34" charset="-122"/>
                <a:ea typeface="微软雅黑" panose="020B0503020204020204" pitchFamily="34" charset="-122"/>
              </a:rPr>
              <a:t>AST</a:t>
            </a:r>
            <a:r>
              <a:rPr lang="zh-CN" altLang="en-US" b="0" i="0" dirty="0">
                <a:solidFill>
                  <a:srgbClr val="000000"/>
                </a:solidFill>
                <a:effectLst/>
                <a:latin typeface="微软雅黑" panose="020B0503020204020204" pitchFamily="34" charset="-122"/>
                <a:ea typeface="微软雅黑" panose="020B0503020204020204" pitchFamily="34" charset="-122"/>
              </a:rPr>
              <a:t>表示，并使用</a:t>
            </a:r>
            <a:r>
              <a:rPr lang="en-US" altLang="zh-CN" b="0" i="0" dirty="0">
                <a:solidFill>
                  <a:srgbClr val="000000"/>
                </a:solidFill>
                <a:effectLst/>
                <a:latin typeface="微软雅黑" panose="020B0503020204020204" pitchFamily="34" charset="-122"/>
                <a:ea typeface="微软雅黑" panose="020B0503020204020204" pitchFamily="34" charset="-122"/>
              </a:rPr>
              <a:t>Python</a:t>
            </a:r>
            <a:r>
              <a:rPr lang="zh-CN" altLang="en-US" b="0" i="0" dirty="0">
                <a:solidFill>
                  <a:srgbClr val="000000"/>
                </a:solidFill>
                <a:effectLst/>
                <a:latin typeface="微软雅黑" panose="020B0503020204020204" pitchFamily="34" charset="-122"/>
                <a:ea typeface="微软雅黑" panose="020B0503020204020204" pitchFamily="34" charset="-122"/>
              </a:rPr>
              <a:t>库</a:t>
            </a:r>
            <a:r>
              <a:rPr lang="en-US" altLang="zh-CN" b="0" i="0" dirty="0" err="1">
                <a:solidFill>
                  <a:srgbClr val="000000"/>
                </a:solidFill>
                <a:effectLst/>
                <a:latin typeface="微软雅黑" panose="020B0503020204020204" pitchFamily="34" charset="-122"/>
                <a:ea typeface="微软雅黑" panose="020B0503020204020204" pitchFamily="34" charset="-122"/>
              </a:rPr>
              <a:t>difflib</a:t>
            </a:r>
            <a:r>
              <a:rPr lang="zh-CN" altLang="en-US" b="0" i="0" dirty="0">
                <a:solidFill>
                  <a:srgbClr val="000000"/>
                </a:solidFill>
                <a:effectLst/>
                <a:latin typeface="微软雅黑" panose="020B0503020204020204" pitchFamily="34" charset="-122"/>
                <a:ea typeface="微软雅黑" panose="020B0503020204020204" pitchFamily="34" charset="-122"/>
              </a:rPr>
              <a:t>从引用代码到目标代码获取修改。有两种差异测量设置，即</a:t>
            </a:r>
            <a:r>
              <a:rPr lang="en-US" altLang="zh-CN" b="0" i="0" dirty="0" err="1">
                <a:solidFill>
                  <a:srgbClr val="000000"/>
                </a:solidFill>
                <a:effectLst/>
                <a:latin typeface="微软雅黑" panose="020B0503020204020204" pitchFamily="34" charset="-122"/>
                <a:ea typeface="微软雅黑" panose="020B0503020204020204" pitchFamily="34" charset="-122"/>
              </a:rPr>
              <a:t>Unified_Diff</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Tree_Diff</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Unified_Diff</a:t>
            </a:r>
            <a:r>
              <a:rPr lang="zh-CN" altLang="en-US" b="0" i="0" dirty="0">
                <a:solidFill>
                  <a:srgbClr val="000000"/>
                </a:solidFill>
                <a:effectLst/>
                <a:latin typeface="微软雅黑" panose="020B0503020204020204" pitchFamily="34" charset="-122"/>
                <a:ea typeface="微软雅黑" panose="020B0503020204020204" pitchFamily="34" charset="-122"/>
              </a:rPr>
              <a:t>度量标准化函数</a:t>
            </a:r>
            <a:r>
              <a:rPr lang="en-US" altLang="zh-CN" b="0" i="0" dirty="0">
                <a:solidFill>
                  <a:srgbClr val="000000"/>
                </a:solidFill>
                <a:effectLst/>
                <a:latin typeface="微软雅黑" panose="020B0503020204020204" pitchFamily="34" charset="-122"/>
                <a:ea typeface="微软雅黑" panose="020B0503020204020204" pitchFamily="34" charset="-122"/>
              </a:rPr>
              <a:t>AST</a:t>
            </a:r>
            <a:r>
              <a:rPr lang="zh-CN" altLang="en-US" b="0" i="0" dirty="0">
                <a:solidFill>
                  <a:srgbClr val="000000"/>
                </a:solidFill>
                <a:effectLst/>
                <a:latin typeface="微软雅黑" panose="020B0503020204020204" pitchFamily="34" charset="-122"/>
                <a:ea typeface="微软雅黑" panose="020B0503020204020204" pitchFamily="34" charset="-122"/>
              </a:rPr>
              <a:t>字符串行的差异，而</a:t>
            </a:r>
            <a:r>
              <a:rPr lang="en-US" altLang="zh-CN" b="0" i="0" dirty="0" err="1">
                <a:solidFill>
                  <a:srgbClr val="000000"/>
                </a:solidFill>
                <a:effectLst/>
                <a:latin typeface="微软雅黑" panose="020B0503020204020204" pitchFamily="34" charset="-122"/>
                <a:ea typeface="微软雅黑" panose="020B0503020204020204" pitchFamily="34" charset="-122"/>
              </a:rPr>
              <a:t>Tree_Diff</a:t>
            </a:r>
            <a:r>
              <a:rPr lang="zh-CN" altLang="en-US" b="0" i="0" dirty="0">
                <a:solidFill>
                  <a:srgbClr val="000000"/>
                </a:solidFill>
                <a:effectLst/>
                <a:latin typeface="微软雅黑" panose="020B0503020204020204" pitchFamily="34" charset="-122"/>
                <a:ea typeface="微软雅黑" panose="020B0503020204020204" pitchFamily="34" charset="-122"/>
              </a:rPr>
              <a:t>度量两个给定</a:t>
            </a:r>
            <a:r>
              <a:rPr lang="en-US" altLang="zh-CN" b="0" i="0" dirty="0">
                <a:solidFill>
                  <a:srgbClr val="000000"/>
                </a:solidFill>
                <a:effectLst/>
                <a:latin typeface="微软雅黑" panose="020B0503020204020204" pitchFamily="34" charset="-122"/>
                <a:ea typeface="微软雅黑" panose="020B0503020204020204" pitchFamily="34" charset="-122"/>
              </a:rPr>
              <a:t>AST</a:t>
            </a:r>
            <a:r>
              <a:rPr lang="zh-CN" altLang="en-US" b="0" i="0" dirty="0">
                <a:solidFill>
                  <a:srgbClr val="000000"/>
                </a:solidFill>
                <a:effectLst/>
                <a:latin typeface="微软雅黑" panose="020B0503020204020204" pitchFamily="34" charset="-122"/>
                <a:ea typeface="微软雅黑" panose="020B0503020204020204" pitchFamily="34" charset="-122"/>
              </a:rPr>
              <a:t>之间的树编辑距离的差异。与语法相似，对于每个代码生成问题，我们将第一个候选代码与其余四个进行比较，并报告平均值和最小相似值。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t>代码可以被解析成以下</a:t>
            </a:r>
            <a:r>
              <a:rPr lang="en-US" altLang="zh-CN" dirty="0"/>
              <a:t>AST</a:t>
            </a:r>
            <a:r>
              <a:rPr lang="zh-CN" altLang="en-US" dirty="0"/>
              <a:t>：</a:t>
            </a:r>
          </a:p>
          <a:p>
            <a:pPr>
              <a:buFont typeface="Arial" panose="020B0604020202020204" pitchFamily="34" charset="0"/>
              <a:buChar char="•"/>
            </a:pPr>
            <a:r>
              <a:rPr lang="zh-CN" altLang="en-US" dirty="0"/>
              <a:t>根节点（</a:t>
            </a:r>
            <a:r>
              <a:rPr lang="en-US" altLang="zh-CN" dirty="0"/>
              <a:t>Root</a:t>
            </a:r>
            <a:r>
              <a:rPr lang="zh-CN" altLang="en-US" dirty="0"/>
              <a:t>）</a:t>
            </a:r>
          </a:p>
          <a:p>
            <a:pPr marL="742950" lvl="1" indent="-285750">
              <a:buFont typeface="Arial" panose="020B0604020202020204" pitchFamily="34" charset="0"/>
              <a:buChar char="•"/>
            </a:pPr>
            <a:r>
              <a:rPr lang="zh-CN" altLang="en-US" dirty="0"/>
              <a:t>赋值节点（</a:t>
            </a:r>
            <a:r>
              <a:rPr lang="en-US" altLang="zh-CN" dirty="0"/>
              <a:t>Assignment</a:t>
            </a:r>
            <a:r>
              <a:rPr lang="zh-CN" altLang="en-US" dirty="0"/>
              <a:t>）：</a:t>
            </a:r>
            <a:r>
              <a:rPr lang="en-US" altLang="zh-CN" dirty="0"/>
              <a:t>a = 5</a:t>
            </a:r>
          </a:p>
          <a:p>
            <a:pPr marL="742950" lvl="1" indent="-285750">
              <a:buFont typeface="Arial" panose="020B0604020202020204" pitchFamily="34" charset="0"/>
              <a:buChar char="•"/>
            </a:pPr>
            <a:r>
              <a:rPr lang="zh-CN" altLang="en-US" dirty="0"/>
              <a:t>条件判断节点（</a:t>
            </a:r>
            <a:r>
              <a:rPr lang="en-US" altLang="zh-CN" dirty="0"/>
              <a:t>If Statement</a:t>
            </a:r>
            <a:r>
              <a:rPr lang="zh-CN" altLang="en-US" dirty="0"/>
              <a:t>）：</a:t>
            </a:r>
            <a:r>
              <a:rPr lang="en-US" altLang="zh-CN" dirty="0"/>
              <a:t>if a &gt; 3</a:t>
            </a:r>
          </a:p>
          <a:p>
            <a:pPr marL="1143000" lvl="2" indent="-228600">
              <a:buFont typeface="Arial" panose="020B0604020202020204" pitchFamily="34" charset="0"/>
              <a:buChar char="•"/>
            </a:pPr>
            <a:r>
              <a:rPr lang="zh-CN" altLang="en-US" dirty="0"/>
              <a:t>比较节点（</a:t>
            </a:r>
            <a:r>
              <a:rPr lang="en-US" altLang="zh-CN" dirty="0"/>
              <a:t>Comparison</a:t>
            </a:r>
            <a:r>
              <a:rPr lang="zh-CN" altLang="en-US" dirty="0"/>
              <a:t>）：</a:t>
            </a:r>
            <a:r>
              <a:rPr lang="en-US" altLang="zh-CN" dirty="0"/>
              <a:t>a &gt; 3</a:t>
            </a:r>
          </a:p>
          <a:p>
            <a:pPr marL="1143000" lvl="2" indent="-228600">
              <a:buFont typeface="Arial" panose="020B0604020202020204" pitchFamily="34" charset="0"/>
              <a:buChar char="•"/>
            </a:pPr>
            <a:r>
              <a:rPr lang="zh-CN" altLang="en-US" dirty="0"/>
              <a:t>输出节点（</a:t>
            </a:r>
            <a:r>
              <a:rPr lang="en-US" altLang="zh-CN" dirty="0"/>
              <a:t>Print</a:t>
            </a:r>
            <a:r>
              <a:rPr lang="zh-CN" altLang="en-US" dirty="0"/>
              <a:t>）：</a:t>
            </a:r>
            <a:r>
              <a:rPr lang="en-US" altLang="zh-CN" dirty="0"/>
              <a:t>print("Hello, World!")</a:t>
            </a:r>
          </a:p>
          <a:p>
            <a:endParaRPr lang="zh-CN" altLang="en-US" dirty="0"/>
          </a:p>
        </p:txBody>
      </p:sp>
      <p:sp>
        <p:nvSpPr>
          <p:cNvPr id="4" name="灯片编号占位符 3"/>
          <p:cNvSpPr>
            <a:spLocks noGrp="1"/>
          </p:cNvSpPr>
          <p:nvPr>
            <p:ph type="sldNum" sz="quarter" idx="5"/>
          </p:nvPr>
        </p:nvSpPr>
        <p:spPr/>
        <p:txBody>
          <a:bodyPr/>
          <a:lstStyle/>
          <a:p>
            <a:fld id="{7FDD74BC-0DC9-48FA-95F4-5BBDD0E5D8EA}" type="slidenum">
              <a:rPr lang="zh-CN" altLang="en-US" smtClean="0"/>
              <a:t>10</a:t>
            </a:fld>
            <a:endParaRPr lang="zh-CN" altLang="en-US"/>
          </a:p>
        </p:txBody>
      </p:sp>
    </p:spTree>
    <p:extLst>
      <p:ext uri="{BB962C8B-B14F-4D97-AF65-F5344CB8AC3E}">
        <p14:creationId xmlns:p14="http://schemas.microsoft.com/office/powerpoint/2010/main" val="398172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Top-p </a:t>
            </a:r>
            <a:r>
              <a:rPr lang="zh-CN" altLang="en-US" b="1" dirty="0"/>
              <a:t>与 </a:t>
            </a:r>
            <a:r>
              <a:rPr lang="en-US" altLang="zh-CN" b="1" dirty="0"/>
              <a:t>Top-k </a:t>
            </a:r>
            <a:r>
              <a:rPr lang="zh-CN" altLang="en-US" b="1" dirty="0"/>
              <a:t>的区别</a:t>
            </a:r>
          </a:p>
          <a:p>
            <a:pPr>
              <a:buFont typeface="+mj-lt"/>
              <a:buAutoNum type="arabicPeriod"/>
            </a:pPr>
            <a:r>
              <a:rPr lang="en-US" altLang="zh-CN" b="1" dirty="0"/>
              <a:t>Top-p </a:t>
            </a:r>
            <a:r>
              <a:rPr lang="zh-CN" altLang="en-US" b="1" dirty="0"/>
              <a:t>采样</a:t>
            </a:r>
            <a:r>
              <a:rPr lang="zh-CN" altLang="en-US" dirty="0"/>
              <a:t>：</a:t>
            </a:r>
          </a:p>
          <a:p>
            <a:pPr marL="742950" lvl="1" indent="-285750">
              <a:buFont typeface="+mj-lt"/>
              <a:buAutoNum type="arabicPeriod"/>
            </a:pPr>
            <a:r>
              <a:rPr lang="zh-CN" altLang="en-US" dirty="0"/>
              <a:t>根据累积概率选择词的集合，不限制集合的大小。</a:t>
            </a:r>
          </a:p>
          <a:p>
            <a:pPr marL="742950" lvl="1" indent="-285750">
              <a:buFont typeface="+mj-lt"/>
              <a:buAutoNum type="arabicPeriod"/>
            </a:pPr>
            <a:r>
              <a:rPr lang="zh-CN" altLang="en-US" dirty="0"/>
              <a:t>更灵活，适用于概率分布有长尾的情况，可以动态调整候选词的数量。</a:t>
            </a:r>
          </a:p>
          <a:p>
            <a:pPr>
              <a:buFont typeface="+mj-lt"/>
              <a:buAutoNum type="arabicPeriod"/>
            </a:pPr>
            <a:r>
              <a:rPr lang="en-US" altLang="zh-CN" b="1" dirty="0"/>
              <a:t>Top-k </a:t>
            </a:r>
            <a:r>
              <a:rPr lang="zh-CN" altLang="en-US" b="1" dirty="0"/>
              <a:t>采样</a:t>
            </a:r>
            <a:r>
              <a:rPr lang="zh-CN" altLang="en-US" dirty="0"/>
              <a:t>：</a:t>
            </a:r>
          </a:p>
          <a:p>
            <a:pPr marL="742950" lvl="1" indent="-285750">
              <a:buFont typeface="+mj-lt"/>
              <a:buAutoNum type="arabicPeriod"/>
            </a:pPr>
            <a:r>
              <a:rPr lang="zh-CN" altLang="en-US" dirty="0"/>
              <a:t>固定选择概率最高的</a:t>
            </a:r>
            <a:r>
              <a:rPr lang="en-US" altLang="zh-CN" dirty="0"/>
              <a:t>k</a:t>
            </a:r>
            <a:r>
              <a:rPr lang="zh-CN" altLang="en-US" dirty="0"/>
              <a:t>个词，限制集合的大小。</a:t>
            </a:r>
          </a:p>
          <a:p>
            <a:pPr marL="742950" lvl="1" indent="-285750">
              <a:buFont typeface="+mj-lt"/>
              <a:buAutoNum type="arabicPeriod"/>
            </a:pPr>
            <a:r>
              <a:rPr lang="zh-CN" altLang="en-US" dirty="0"/>
              <a:t>更直观，适用于需要控制候选词数量的情况，但不考虑累积概率。</a:t>
            </a:r>
          </a:p>
          <a:p>
            <a:r>
              <a:rPr lang="zh-CN" altLang="en-US" b="1" dirty="0"/>
              <a:t>选择使用哪种方法</a:t>
            </a:r>
          </a:p>
          <a:p>
            <a:pPr>
              <a:buFont typeface="Arial" panose="020B0604020202020204" pitchFamily="34" charset="0"/>
              <a:buChar char="•"/>
            </a:pPr>
            <a:r>
              <a:rPr lang="en-US" altLang="zh-CN" b="1" dirty="0"/>
              <a:t>Top-p</a:t>
            </a:r>
            <a:r>
              <a:rPr lang="zh-CN" altLang="en-US" dirty="0"/>
              <a:t> 适用于需要灵活调整生成结果多样性的场景，尤其是当概率分布不均匀时，可以更好地平衡确定性和多样性。</a:t>
            </a:r>
          </a:p>
          <a:p>
            <a:pPr>
              <a:buFont typeface="Arial" panose="020B0604020202020204" pitchFamily="34" charset="0"/>
              <a:buChar char="•"/>
            </a:pPr>
            <a:r>
              <a:rPr lang="en-US" altLang="zh-CN" b="1" dirty="0"/>
              <a:t>Top-k</a:t>
            </a:r>
            <a:r>
              <a:rPr lang="zh-CN" altLang="en-US" dirty="0"/>
              <a:t> 适用于需要明确控制候选词数量的场景，可以确保生成结果从固定数量的高概率词中选择，从而控制生成结果的确定性。</a:t>
            </a:r>
          </a:p>
          <a:p>
            <a:endParaRPr lang="zh-CN" altLang="en-US" dirty="0"/>
          </a:p>
        </p:txBody>
      </p:sp>
      <p:sp>
        <p:nvSpPr>
          <p:cNvPr id="4" name="灯片编号占位符 3"/>
          <p:cNvSpPr>
            <a:spLocks noGrp="1"/>
          </p:cNvSpPr>
          <p:nvPr>
            <p:ph type="sldNum" sz="quarter" idx="5"/>
          </p:nvPr>
        </p:nvSpPr>
        <p:spPr/>
        <p:txBody>
          <a:bodyPr/>
          <a:lstStyle/>
          <a:p>
            <a:fld id="{7FDD74BC-0DC9-48FA-95F4-5BBDD0E5D8EA}" type="slidenum">
              <a:rPr lang="zh-CN" altLang="en-US" smtClean="0"/>
              <a:t>11</a:t>
            </a:fld>
            <a:endParaRPr lang="zh-CN" altLang="en-US"/>
          </a:p>
        </p:txBody>
      </p:sp>
    </p:spTree>
    <p:extLst>
      <p:ext uri="{BB962C8B-B14F-4D97-AF65-F5344CB8AC3E}">
        <p14:creationId xmlns:p14="http://schemas.microsoft.com/office/powerpoint/2010/main" val="231712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DD74BC-0DC9-48FA-95F4-5BBDD0E5D8EA}" type="slidenum">
              <a:rPr lang="zh-CN" altLang="en-US" smtClean="0"/>
              <a:t>12</a:t>
            </a:fld>
            <a:endParaRPr lang="zh-CN" altLang="en-US"/>
          </a:p>
        </p:txBody>
      </p:sp>
    </p:spTree>
    <p:extLst>
      <p:ext uri="{BB962C8B-B14F-4D97-AF65-F5344CB8AC3E}">
        <p14:creationId xmlns:p14="http://schemas.microsoft.com/office/powerpoint/2010/main" val="174285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B1524-287E-2F05-635D-3A9EBF3490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374FF28-FA77-E466-F08D-4D04292BD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E9180F7-FFE4-397C-1395-790DE6C95511}"/>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5" name="页脚占位符 4">
            <a:extLst>
              <a:ext uri="{FF2B5EF4-FFF2-40B4-BE49-F238E27FC236}">
                <a16:creationId xmlns:a16="http://schemas.microsoft.com/office/drawing/2014/main" id="{FB94CF67-FA23-614B-74B9-8E9102D233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4573EE-8591-708A-09B9-0A3F88BBD87A}"/>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2025776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C31B3-CFD3-E3C3-5938-313939D7DF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F5FC4C-5495-C0BF-9B4A-F5F40A5DC0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ECDB68-E591-1B80-A7FF-E17E4ED6029A}"/>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5" name="页脚占位符 4">
            <a:extLst>
              <a:ext uri="{FF2B5EF4-FFF2-40B4-BE49-F238E27FC236}">
                <a16:creationId xmlns:a16="http://schemas.microsoft.com/office/drawing/2014/main" id="{C29637FB-BDEC-4BAA-8D0B-CA9ED64FE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4C4438-9F81-45F1-DA35-60381FA295DC}"/>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131319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3D9617C-7107-C665-AACA-994AC8B212F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B5FF1D-2334-623A-2FB2-107AF7B0DC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C90246-A47E-7D76-D941-1CCEB1528AFD}"/>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5" name="页脚占位符 4">
            <a:extLst>
              <a:ext uri="{FF2B5EF4-FFF2-40B4-BE49-F238E27FC236}">
                <a16:creationId xmlns:a16="http://schemas.microsoft.com/office/drawing/2014/main" id="{1BBE213B-BA76-E932-CE4F-F03E66357B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1A19B1-A309-9A49-9871-A2DF29F8823F}"/>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260670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ADF47-7594-9686-D967-834841A055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A2C0AD-6ADE-DCC1-6E81-024A09167B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4579782-48E9-A9FF-CFD7-F881F55037ED}"/>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5" name="页脚占位符 4">
            <a:extLst>
              <a:ext uri="{FF2B5EF4-FFF2-40B4-BE49-F238E27FC236}">
                <a16:creationId xmlns:a16="http://schemas.microsoft.com/office/drawing/2014/main" id="{3E8ED64F-92B1-74BF-E564-4BDF68BE49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1ABC4C-CF06-1651-E446-1B1C2CE9A927}"/>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211877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6C4D3-DDFA-D06A-027F-1E57B0B7E3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74E833-5E33-E2F2-4952-44858B6F4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CB8A03-1D95-6944-D728-A384ADC9DAED}"/>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5" name="页脚占位符 4">
            <a:extLst>
              <a:ext uri="{FF2B5EF4-FFF2-40B4-BE49-F238E27FC236}">
                <a16:creationId xmlns:a16="http://schemas.microsoft.com/office/drawing/2014/main" id="{DA8F55F6-EAE3-E82E-D7CF-4083F295AA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228EA3-8D19-4FF0-8CF9-A19B5F063B46}"/>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306784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F8503-58F0-736D-48AA-208B03EE8A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E1C76-8B2D-118D-4F16-15AA713BA95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D7F0AD-9716-AFC4-534A-F7218AF6019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BC13CC-66B7-AF2A-0F78-9A4CED76FE03}"/>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6" name="页脚占位符 5">
            <a:extLst>
              <a:ext uri="{FF2B5EF4-FFF2-40B4-BE49-F238E27FC236}">
                <a16:creationId xmlns:a16="http://schemas.microsoft.com/office/drawing/2014/main" id="{2E84E861-08DD-F33F-C49F-E2B91D0766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AE9F9-C7E3-4ED7-10F5-4C77F6C0CB2A}"/>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185612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5EFCB-4402-BBC6-3995-BD6F75F1BAB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4BEB8D-80A5-A699-6396-5266455968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56C7CEB-2266-59D3-607E-1F7402E685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F8DEB9-FCA4-3E24-2E25-B5A5CC6B0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8BBA2C-4918-5D88-3E95-6FB5AA0F17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F76B26-2EC7-FFEF-DE0B-D654614D3631}"/>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8" name="页脚占位符 7">
            <a:extLst>
              <a:ext uri="{FF2B5EF4-FFF2-40B4-BE49-F238E27FC236}">
                <a16:creationId xmlns:a16="http://schemas.microsoft.com/office/drawing/2014/main" id="{7E1E2A02-8130-30EC-E9FA-4AFBFAA958A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F82BC48-BFB5-3A2E-7E81-76818B405A7D}"/>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151668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CCAC07-1C35-4461-20A7-3FADBB37B5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7293804-0B7C-9655-16B4-B58632D5ADAC}"/>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4" name="页脚占位符 3">
            <a:extLst>
              <a:ext uri="{FF2B5EF4-FFF2-40B4-BE49-F238E27FC236}">
                <a16:creationId xmlns:a16="http://schemas.microsoft.com/office/drawing/2014/main" id="{4EC9ED54-3073-AFF6-BBE0-03F759B76DF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654CAF-BFF0-B713-977B-28DC39929920}"/>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404400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94EF45-5755-C2CE-503F-BF62B9E8A734}"/>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3" name="页脚占位符 2">
            <a:extLst>
              <a:ext uri="{FF2B5EF4-FFF2-40B4-BE49-F238E27FC236}">
                <a16:creationId xmlns:a16="http://schemas.microsoft.com/office/drawing/2014/main" id="{ACEFD33B-B434-9D54-A284-0DC60E8969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75E8E86-D4A6-A7E0-D6D3-942A008802C7}"/>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222633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36ADD-EF6C-9C6D-5909-DC73AEC15D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EE816C-C303-405E-D18A-7913DC45D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6980A14-4D2F-D1B5-99CB-DB85D47DA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493ADA-915F-7929-0024-2C5AFC5804AA}"/>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6" name="页脚占位符 5">
            <a:extLst>
              <a:ext uri="{FF2B5EF4-FFF2-40B4-BE49-F238E27FC236}">
                <a16:creationId xmlns:a16="http://schemas.microsoft.com/office/drawing/2014/main" id="{674C881A-8866-FAF0-D788-EBEDB55A7A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8E044-1367-A47B-0548-55697E720543}"/>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399168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AEDFE-BD2F-A8F0-A730-35755D5D69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07E9BF0-1B83-8103-AF48-AB9D1E2686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2CAB17-5ADE-DF60-BFAB-C72717675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1FAD03-4EA2-6B03-EC6D-2CA12B3331F0}"/>
              </a:ext>
            </a:extLst>
          </p:cNvPr>
          <p:cNvSpPr>
            <a:spLocks noGrp="1"/>
          </p:cNvSpPr>
          <p:nvPr>
            <p:ph type="dt" sz="half" idx="10"/>
          </p:nvPr>
        </p:nvSpPr>
        <p:spPr/>
        <p:txBody>
          <a:bodyPr/>
          <a:lstStyle/>
          <a:p>
            <a:fld id="{B8177651-1D68-45B9-B608-44A1559F4519}" type="datetimeFigureOut">
              <a:rPr lang="zh-CN" altLang="en-US" smtClean="0"/>
              <a:t>2024/7/6</a:t>
            </a:fld>
            <a:endParaRPr lang="zh-CN" altLang="en-US"/>
          </a:p>
        </p:txBody>
      </p:sp>
      <p:sp>
        <p:nvSpPr>
          <p:cNvPr id="6" name="页脚占位符 5">
            <a:extLst>
              <a:ext uri="{FF2B5EF4-FFF2-40B4-BE49-F238E27FC236}">
                <a16:creationId xmlns:a16="http://schemas.microsoft.com/office/drawing/2014/main" id="{61A5BDC7-995E-B15C-411F-94E5E01D813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306D17-1961-9710-0E6E-32B4494A78C6}"/>
              </a:ext>
            </a:extLst>
          </p:cNvPr>
          <p:cNvSpPr>
            <a:spLocks noGrp="1"/>
          </p:cNvSpPr>
          <p:nvPr>
            <p:ph type="sldNum" sz="quarter" idx="12"/>
          </p:nvPr>
        </p:nvSpPr>
        <p:spPr/>
        <p:txBody>
          <a:body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380128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EBE31D-18DC-A1EC-ED02-09C8893FF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3C48048-39FA-C99E-8BA4-656EB7589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968FCB-CA5F-A44D-54F9-533DCF039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77651-1D68-45B9-B608-44A1559F4519}" type="datetimeFigureOut">
              <a:rPr lang="zh-CN" altLang="en-US" smtClean="0"/>
              <a:t>2024/7/6</a:t>
            </a:fld>
            <a:endParaRPr lang="zh-CN" altLang="en-US"/>
          </a:p>
        </p:txBody>
      </p:sp>
      <p:sp>
        <p:nvSpPr>
          <p:cNvPr id="5" name="页脚占位符 4">
            <a:extLst>
              <a:ext uri="{FF2B5EF4-FFF2-40B4-BE49-F238E27FC236}">
                <a16:creationId xmlns:a16="http://schemas.microsoft.com/office/drawing/2014/main" id="{EB8C67B7-FE40-3F70-BD21-A3E8C33C1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15641B-CB58-D650-423F-B021E23DD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1D8448-B00D-4264-8620-5D47811DDB74}" type="slidenum">
              <a:rPr lang="zh-CN" altLang="en-US" smtClean="0"/>
              <a:t>‹#›</a:t>
            </a:fld>
            <a:endParaRPr lang="zh-CN" altLang="en-US"/>
          </a:p>
        </p:txBody>
      </p:sp>
    </p:spTree>
    <p:extLst>
      <p:ext uri="{BB962C8B-B14F-4D97-AF65-F5344CB8AC3E}">
        <p14:creationId xmlns:p14="http://schemas.microsoft.com/office/powerpoint/2010/main" val="122915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D1E51-8439-2792-9D30-92E848A7BEB6}"/>
              </a:ext>
            </a:extLst>
          </p:cNvPr>
          <p:cNvSpPr>
            <a:spLocks noGrp="1"/>
          </p:cNvSpPr>
          <p:nvPr>
            <p:ph type="ctrTitle"/>
          </p:nvPr>
        </p:nvSpPr>
        <p:spPr/>
        <p:txBody>
          <a:bodyPr>
            <a:normAutofit fontScale="90000"/>
          </a:bodyPr>
          <a:lstStyle/>
          <a:p>
            <a:r>
              <a:rPr lang="en-US" altLang="zh-CN" dirty="0">
                <a:latin typeface="Times New Roman" panose="02020603050405020304" pitchFamily="18" charset="0"/>
                <a:cs typeface="Times New Roman" panose="02020603050405020304" pitchFamily="18" charset="0"/>
              </a:rPr>
              <a:t>LLM is Like a Box of Chocolates: the Non-determinism of</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ChatGPT in Code Generation</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F1C23957-58F5-839A-5AFD-BC0EFDE93354}"/>
              </a:ext>
            </a:extLst>
          </p:cNvPr>
          <p:cNvSpPr>
            <a:spLocks noGrp="1"/>
          </p:cNvSpPr>
          <p:nvPr>
            <p:ph type="subTitle" idx="1"/>
          </p:nvPr>
        </p:nvSpPr>
        <p:spPr/>
        <p:txBody>
          <a:bodyPr>
            <a:noAutofit/>
          </a:bodyPr>
          <a:lstStyle/>
          <a:p>
            <a:pPr algn="l"/>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Shuyin</a:t>
            </a:r>
            <a:r>
              <a:rPr lang="en-US" altLang="zh-CN" sz="2000" dirty="0">
                <a:latin typeface="Times New Roman" panose="02020603050405020304" pitchFamily="18" charset="0"/>
                <a:cs typeface="Times New Roman" panose="02020603050405020304" pitchFamily="18" charset="0"/>
              </a:rPr>
              <a:t> Ouyang                         Jie M. Zhang                              Mark Harman</a:t>
            </a:r>
          </a:p>
          <a:p>
            <a:pPr algn="l"/>
            <a:r>
              <a:rPr lang="en-US" altLang="zh-CN" sz="2000" dirty="0">
                <a:latin typeface="Times New Roman" panose="02020603050405020304" pitchFamily="18" charset="0"/>
                <a:cs typeface="Times New Roman" panose="02020603050405020304" pitchFamily="18" charset="0"/>
              </a:rPr>
              <a:t>University of Bristol           King’s College London          University College London</a:t>
            </a:r>
          </a:p>
          <a:p>
            <a:pPr algn="l"/>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Meng Wang</a:t>
            </a:r>
          </a:p>
          <a:p>
            <a:r>
              <a:rPr lang="en-US" altLang="zh-CN" sz="2000" dirty="0">
                <a:latin typeface="Times New Roman" panose="02020603050405020304" pitchFamily="18" charset="0"/>
                <a:cs typeface="Times New Roman" panose="02020603050405020304" pitchFamily="18" charset="0"/>
              </a:rPr>
              <a:t>University of Bristol</a:t>
            </a:r>
          </a:p>
          <a:p>
            <a:pPr algn="l"/>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203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问题</a:t>
            </a:r>
          </a:p>
        </p:txBody>
      </p:sp>
      <p:sp>
        <p:nvSpPr>
          <p:cNvPr id="7" name="文本框 6">
            <a:extLst>
              <a:ext uri="{FF2B5EF4-FFF2-40B4-BE49-F238E27FC236}">
                <a16:creationId xmlns:a16="http://schemas.microsoft.com/office/drawing/2014/main" id="{E0EC9506-63B6-0DC8-E384-0D9E45219E73}"/>
              </a:ext>
            </a:extLst>
          </p:cNvPr>
          <p:cNvSpPr txBox="1"/>
          <p:nvPr/>
        </p:nvSpPr>
        <p:spPr>
          <a:xfrm>
            <a:off x="609600" y="4567919"/>
            <a:ext cx="10972800" cy="1688860"/>
          </a:xfrm>
          <a:prstGeom prst="rect">
            <a:avLst/>
          </a:prstGeom>
          <a:noFill/>
        </p:spPr>
        <p:txBody>
          <a:bodyPr wrap="square">
            <a:spAutoFit/>
          </a:bodyPr>
          <a:lstStyle/>
          <a:p>
            <a:pPr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RQ1.3:</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结构</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相似性方面，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rPr>
              <a:t>结构相似度根据代码的</a:t>
            </a:r>
            <a:r>
              <a:rPr lang="en-US" altLang="zh-CN" sz="2400" b="0" i="0" dirty="0">
                <a:solidFill>
                  <a:srgbClr val="000000"/>
                </a:solidFill>
                <a:effectLst/>
                <a:latin typeface="微软雅黑" panose="020B0503020204020204" pitchFamily="34" charset="-122"/>
                <a:ea typeface="微软雅黑" panose="020B0503020204020204" pitchFamily="34" charset="-122"/>
              </a:rPr>
              <a:t>AST</a:t>
            </a:r>
            <a:r>
              <a:rPr lang="zh-CN" altLang="en-US" sz="2400" b="0" i="0" dirty="0">
                <a:solidFill>
                  <a:srgbClr val="000000"/>
                </a:solidFill>
                <a:effectLst/>
                <a:latin typeface="微软雅黑" panose="020B0503020204020204" pitchFamily="34" charset="-122"/>
                <a:ea typeface="微软雅黑" panose="020B0503020204020204" pitchFamily="34" charset="-122"/>
              </a:rPr>
              <a:t>来衡量代码的相似度。</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lvl="1">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rPr>
              <a:t>候选代码在</a:t>
            </a:r>
            <a:r>
              <a:rPr lang="en-US" altLang="zh-CN" sz="2400" b="0" i="0" dirty="0" err="1">
                <a:solidFill>
                  <a:srgbClr val="000000"/>
                </a:solidFill>
                <a:effectLst/>
                <a:latin typeface="微软雅黑" panose="020B0503020204020204" pitchFamily="34" charset="-122"/>
                <a:ea typeface="微软雅黑" panose="020B0503020204020204" pitchFamily="34" charset="-122"/>
              </a:rPr>
              <a:t>UnitedDiff</a:t>
            </a:r>
            <a:r>
              <a:rPr lang="zh-CN" altLang="en-US" sz="2400" b="0" i="0" dirty="0">
                <a:solidFill>
                  <a:srgbClr val="000000"/>
                </a:solidFill>
                <a:effectLst/>
                <a:latin typeface="微软雅黑" panose="020B0503020204020204" pitchFamily="34" charset="-122"/>
                <a:ea typeface="微软雅黑" panose="020B0503020204020204" pitchFamily="34" charset="-122"/>
              </a:rPr>
              <a:t>和</a:t>
            </a:r>
            <a:r>
              <a:rPr lang="en-US" altLang="zh-CN" sz="2400" b="0" i="0" dirty="0" err="1">
                <a:solidFill>
                  <a:srgbClr val="000000"/>
                </a:solidFill>
                <a:effectLst/>
                <a:latin typeface="微软雅黑" panose="020B0503020204020204" pitchFamily="34" charset="-122"/>
                <a:ea typeface="微软雅黑" panose="020B0503020204020204" pitchFamily="34" charset="-122"/>
              </a:rPr>
              <a:t>TreeDiff</a:t>
            </a:r>
            <a:r>
              <a:rPr lang="zh-CN" altLang="en-US" sz="2400" b="0" i="0" dirty="0">
                <a:solidFill>
                  <a:srgbClr val="000000"/>
                </a:solidFill>
                <a:effectLst/>
                <a:latin typeface="微软雅黑" panose="020B0503020204020204" pitchFamily="34" charset="-122"/>
                <a:ea typeface="微软雅黑" panose="020B0503020204020204" pitchFamily="34" charset="-122"/>
              </a:rPr>
              <a:t>下显示出很高的结构相似性。</a:t>
            </a: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33BC6A5-72B5-CD6B-3402-F5AA2A451581}"/>
              </a:ext>
            </a:extLst>
          </p:cNvPr>
          <p:cNvPicPr>
            <a:picLocks noChangeAspect="1"/>
          </p:cNvPicPr>
          <p:nvPr/>
        </p:nvPicPr>
        <p:blipFill>
          <a:blip r:embed="rId3"/>
          <a:stretch>
            <a:fillRect/>
          </a:stretch>
        </p:blipFill>
        <p:spPr>
          <a:xfrm>
            <a:off x="3326516" y="255639"/>
            <a:ext cx="5538968" cy="4312280"/>
          </a:xfrm>
          <a:prstGeom prst="rect">
            <a:avLst/>
          </a:prstGeom>
        </p:spPr>
      </p:pic>
    </p:spTree>
    <p:extLst>
      <p:ext uri="{BB962C8B-B14F-4D97-AF65-F5344CB8AC3E}">
        <p14:creationId xmlns:p14="http://schemas.microsoft.com/office/powerpoint/2010/main" val="245143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问题</a:t>
            </a:r>
          </a:p>
        </p:txBody>
      </p:sp>
      <p:sp>
        <p:nvSpPr>
          <p:cNvPr id="7" name="文本框 6">
            <a:extLst>
              <a:ext uri="{FF2B5EF4-FFF2-40B4-BE49-F238E27FC236}">
                <a16:creationId xmlns:a16="http://schemas.microsoft.com/office/drawing/2014/main" id="{E0EC9506-63B6-0DC8-E384-0D9E45219E73}"/>
              </a:ext>
            </a:extLst>
          </p:cNvPr>
          <p:cNvSpPr txBox="1"/>
          <p:nvPr/>
        </p:nvSpPr>
        <p:spPr>
          <a:xfrm>
            <a:off x="285136" y="950869"/>
            <a:ext cx="10972800" cy="5011949"/>
          </a:xfrm>
          <a:prstGeom prst="rect">
            <a:avLst/>
          </a:prstGeom>
          <a:noFill/>
        </p:spPr>
        <p:txBody>
          <a:bodyPr wrap="square">
            <a:spAutoFit/>
          </a:bodyPr>
          <a:lstStyle/>
          <a:p>
            <a:pPr marL="0" lvl="1">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RQ2:</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温度</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如何影响不确定性的程度</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marL="0" lvl="1">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将温度设置为</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并</a:t>
            </a:r>
            <a:r>
              <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不能保证</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代码生成中的确定性，尽管对于所有三种类型的相似性，它确实比默认配置</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温度</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带来更好的确定性。将温度设置为</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往往会产生类似的较差的候选代码，这可能会相反地提高候选代码之间的相似性。</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RQ3:</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不确定性与在同一预测中生成的</a:t>
            </a:r>
            <a:r>
              <a:rPr lang="zh-CN" altLang="en-US" sz="240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代码</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的相似性相比如何</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0" lvl="1">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来自单个请求的前</a:t>
            </a:r>
            <a:r>
              <a:rPr lang="en-US" altLang="zh-CN" sz="2400" b="0" i="0" dirty="0">
                <a:solidFill>
                  <a:srgbClr val="000000"/>
                </a:solidFill>
                <a:effectLst/>
                <a:latin typeface="微软雅黑" panose="020B0503020204020204" pitchFamily="34" charset="-122"/>
                <a:ea typeface="微软雅黑" panose="020B0503020204020204" pitchFamily="34" charset="-122"/>
              </a:rPr>
              <a:t>5</a:t>
            </a:r>
            <a:r>
              <a:rPr lang="zh-CN" altLang="en-US" sz="2400" b="0" i="0" dirty="0">
                <a:solidFill>
                  <a:srgbClr val="000000"/>
                </a:solidFill>
                <a:effectLst/>
                <a:latin typeface="微软雅黑" panose="020B0503020204020204" pitchFamily="34" charset="-122"/>
                <a:ea typeface="微软雅黑" panose="020B0503020204020204" pitchFamily="34" charset="-122"/>
              </a:rPr>
              <a:t>个候选代码与来自</a:t>
            </a:r>
            <a:r>
              <a:rPr lang="en-US" altLang="zh-CN" sz="2400" b="0" i="0" dirty="0">
                <a:solidFill>
                  <a:srgbClr val="000000"/>
                </a:solidFill>
                <a:effectLst/>
                <a:latin typeface="微软雅黑" panose="020B0503020204020204" pitchFamily="34" charset="-122"/>
                <a:ea typeface="微软雅黑" panose="020B0503020204020204" pitchFamily="34" charset="-122"/>
              </a:rPr>
              <a:t>ChatGPT</a:t>
            </a:r>
            <a:r>
              <a:rPr lang="zh-CN" altLang="en-US" sz="2400" b="0" i="0" dirty="0">
                <a:solidFill>
                  <a:srgbClr val="000000"/>
                </a:solidFill>
                <a:effectLst/>
                <a:latin typeface="微软雅黑" panose="020B0503020204020204" pitchFamily="34" charset="-122"/>
                <a:ea typeface="微软雅黑" panose="020B0503020204020204" pitchFamily="34" charset="-122"/>
              </a:rPr>
              <a:t>不同请求的前</a:t>
            </a:r>
            <a:r>
              <a:rPr lang="en-US" altLang="zh-CN" sz="2400" b="0" i="0" dirty="0">
                <a:solidFill>
                  <a:srgbClr val="000000"/>
                </a:solidFill>
                <a:effectLst/>
                <a:latin typeface="微软雅黑" panose="020B0503020204020204" pitchFamily="34" charset="-122"/>
                <a:ea typeface="微软雅黑" panose="020B0503020204020204" pitchFamily="34" charset="-122"/>
              </a:rPr>
              <a:t>5</a:t>
            </a:r>
            <a:r>
              <a:rPr lang="zh-CN" altLang="en-US" sz="2400" b="0" i="0" dirty="0">
                <a:solidFill>
                  <a:srgbClr val="000000"/>
                </a:solidFill>
                <a:effectLst/>
                <a:latin typeface="微软雅黑" panose="020B0503020204020204" pitchFamily="34" charset="-122"/>
                <a:ea typeface="微软雅黑" panose="020B0503020204020204" pitchFamily="34" charset="-122"/>
              </a:rPr>
              <a:t>个候选代码具有</a:t>
            </a:r>
            <a:r>
              <a:rPr lang="zh-CN" altLang="en-US" sz="2400" b="1" i="0" dirty="0">
                <a:solidFill>
                  <a:srgbClr val="000000"/>
                </a:solidFill>
                <a:effectLst/>
                <a:latin typeface="微软雅黑" panose="020B0503020204020204" pitchFamily="34" charset="-122"/>
                <a:ea typeface="微软雅黑" panose="020B0503020204020204" pitchFamily="34" charset="-122"/>
              </a:rPr>
              <a:t>非常相似</a:t>
            </a:r>
            <a:r>
              <a:rPr lang="zh-CN" altLang="en-US" sz="2400" b="0" i="0" dirty="0">
                <a:solidFill>
                  <a:srgbClr val="000000"/>
                </a:solidFill>
                <a:effectLst/>
                <a:latin typeface="微软雅黑" panose="020B0503020204020204" pitchFamily="34" charset="-122"/>
                <a:ea typeface="微软雅黑" panose="020B0503020204020204" pitchFamily="34" charset="-122"/>
              </a:rPr>
              <a:t>的不确定性。</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7892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问题</a:t>
            </a:r>
          </a:p>
        </p:txBody>
      </p:sp>
      <p:sp>
        <p:nvSpPr>
          <p:cNvPr id="7" name="文本框 6">
            <a:extLst>
              <a:ext uri="{FF2B5EF4-FFF2-40B4-BE49-F238E27FC236}">
                <a16:creationId xmlns:a16="http://schemas.microsoft.com/office/drawing/2014/main" id="{E0EC9506-63B6-0DC8-E384-0D9E45219E73}"/>
              </a:ext>
            </a:extLst>
          </p:cNvPr>
          <p:cNvSpPr txBox="1"/>
          <p:nvPr/>
        </p:nvSpPr>
        <p:spPr>
          <a:xfrm>
            <a:off x="285136" y="840414"/>
            <a:ext cx="10972800" cy="3904852"/>
          </a:xfrm>
          <a:prstGeom prst="rect">
            <a:avLst/>
          </a:prstGeom>
          <a:noFill/>
        </p:spPr>
        <p:txBody>
          <a:bodyPr wrap="square">
            <a:spAutoFit/>
          </a:bodyPr>
          <a:lstStyle/>
          <a:p>
            <a:pPr marL="0"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RQ4:</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不同的代码生成任务</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和不确定性程度之间是否存在关联</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0" lvl="1">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编码任务的描述长度与</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LCS</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United_Diff</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、测试通过率呈负相关。这意味着，就代码语法和结构而言，较长的编码任务描述往往会在生成的代码中遭受更多的不确定性，生成的代码也往往有更多的</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RQ5:GPT-4</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的不确定性与</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GPT3.5</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相比如何</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GPT-4</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的不确定性问题也很严重，总体上比</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GPT-3.5</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略差。</a:t>
            </a: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3015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研究背景</a:t>
            </a:r>
          </a:p>
        </p:txBody>
      </p:sp>
      <p:sp>
        <p:nvSpPr>
          <p:cNvPr id="5" name="文本框 4">
            <a:extLst>
              <a:ext uri="{FF2B5EF4-FFF2-40B4-BE49-F238E27FC236}">
                <a16:creationId xmlns:a16="http://schemas.microsoft.com/office/drawing/2014/main" id="{4913406B-3CBD-78D6-3AC7-D3E5A5570CFB}"/>
              </a:ext>
            </a:extLst>
          </p:cNvPr>
          <p:cNvSpPr txBox="1"/>
          <p:nvPr/>
        </p:nvSpPr>
        <p:spPr>
          <a:xfrm>
            <a:off x="983226" y="1209367"/>
            <a:ext cx="9704438" cy="3350854"/>
          </a:xfrm>
          <a:prstGeom prst="rect">
            <a:avLst/>
          </a:prstGeom>
          <a:noFill/>
        </p:spPr>
        <p:txBody>
          <a:bodyPr wrap="square" rtlCol="0">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针对</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LLM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的不确定性，对</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分别在</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CodeContents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APPS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HumanEval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上做了研究。结果的正确率分别为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72.73%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60.40%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65.85%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这些结果证实，目前存在着对科学结论有效性的重大威胁。</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本文从</a:t>
            </a:r>
            <a:r>
              <a:rPr lang="zh-CN" altLang="en-US" sz="2400" b="1" i="0" dirty="0">
                <a:solidFill>
                  <a:srgbClr val="000000"/>
                </a:solidFill>
                <a:effectLst/>
                <a:latin typeface="微软雅黑" panose="020B0503020204020204" pitchFamily="34" charset="-122"/>
                <a:ea typeface="微软雅黑" panose="020B0503020204020204" pitchFamily="34" charset="-122"/>
              </a:rPr>
              <a:t>语义</a:t>
            </a:r>
            <a:r>
              <a:rPr lang="zh-CN" altLang="en-US" sz="2400" b="0" i="0" dirty="0">
                <a:solidFill>
                  <a:srgbClr val="000000"/>
                </a:solidFill>
                <a:effectLst/>
                <a:latin typeface="微软雅黑" panose="020B0503020204020204" pitchFamily="34" charset="-122"/>
                <a:ea typeface="微软雅黑" panose="020B0503020204020204" pitchFamily="34" charset="-122"/>
              </a:rPr>
              <a:t>相似度、</a:t>
            </a:r>
            <a:r>
              <a:rPr lang="zh-CN" altLang="en-US" sz="2400" b="1" i="0" dirty="0">
                <a:solidFill>
                  <a:srgbClr val="000000"/>
                </a:solidFill>
                <a:effectLst/>
                <a:latin typeface="微软雅黑" panose="020B0503020204020204" pitchFamily="34" charset="-122"/>
                <a:ea typeface="微软雅黑" panose="020B0503020204020204" pitchFamily="34" charset="-122"/>
              </a:rPr>
              <a:t>句法</a:t>
            </a:r>
            <a:r>
              <a:rPr lang="zh-CN" altLang="en-US" sz="2400" b="0" i="0" dirty="0">
                <a:solidFill>
                  <a:srgbClr val="000000"/>
                </a:solidFill>
                <a:effectLst/>
                <a:latin typeface="微软雅黑" panose="020B0503020204020204" pitchFamily="34" charset="-122"/>
                <a:ea typeface="微软雅黑" panose="020B0503020204020204" pitchFamily="34" charset="-122"/>
              </a:rPr>
              <a:t>相似度和</a:t>
            </a:r>
            <a:r>
              <a:rPr lang="zh-CN" altLang="en-US" sz="2400" b="1" i="0" dirty="0">
                <a:solidFill>
                  <a:srgbClr val="000000"/>
                </a:solidFill>
                <a:effectLst/>
                <a:latin typeface="微软雅黑" panose="020B0503020204020204" pitchFamily="34" charset="-122"/>
                <a:ea typeface="微软雅黑" panose="020B0503020204020204" pitchFamily="34" charset="-122"/>
              </a:rPr>
              <a:t>结构</a:t>
            </a:r>
            <a:r>
              <a:rPr lang="zh-CN" altLang="en-US" sz="2400" b="0" i="0" dirty="0">
                <a:solidFill>
                  <a:srgbClr val="000000"/>
                </a:solidFill>
                <a:effectLst/>
                <a:latin typeface="微软雅黑" panose="020B0503020204020204" pitchFamily="34" charset="-122"/>
                <a:ea typeface="微软雅黑" panose="020B0503020204020204" pitchFamily="34" charset="-122"/>
              </a:rPr>
              <a:t>相似度三个方面对五个候选代码进行比较。</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4250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贡献点</a:t>
            </a:r>
          </a:p>
        </p:txBody>
      </p:sp>
      <p:sp>
        <p:nvSpPr>
          <p:cNvPr id="5" name="文本框 4">
            <a:extLst>
              <a:ext uri="{FF2B5EF4-FFF2-40B4-BE49-F238E27FC236}">
                <a16:creationId xmlns:a16="http://schemas.microsoft.com/office/drawing/2014/main" id="{4913406B-3CBD-78D6-3AC7-D3E5A5570CFB}"/>
              </a:ext>
            </a:extLst>
          </p:cNvPr>
          <p:cNvSpPr txBox="1"/>
          <p:nvPr/>
        </p:nvSpPr>
        <p:spPr>
          <a:xfrm>
            <a:off x="983226" y="1209367"/>
            <a:ext cx="9704438" cy="445904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400" b="0" i="0" dirty="0">
                <a:solidFill>
                  <a:srgbClr val="000000"/>
                </a:solidFill>
                <a:effectLst/>
                <a:latin typeface="微软雅黑" panose="020B0503020204020204" pitchFamily="34" charset="-122"/>
                <a:ea typeface="微软雅黑" panose="020B0503020204020204" pitchFamily="34" charset="-122"/>
              </a:rPr>
              <a:t>研究了</a:t>
            </a:r>
            <a:r>
              <a:rPr lang="zh-CN" altLang="en-US" sz="2400" b="1" i="0" dirty="0">
                <a:solidFill>
                  <a:srgbClr val="FF0000"/>
                </a:solidFill>
                <a:effectLst/>
                <a:latin typeface="微软雅黑" panose="020B0503020204020204" pitchFamily="34" charset="-122"/>
                <a:ea typeface="微软雅黑" panose="020B0503020204020204" pitchFamily="34" charset="-122"/>
              </a:rPr>
              <a:t>温度</a:t>
            </a:r>
            <a:r>
              <a:rPr lang="zh-CN" altLang="en-US" sz="2400" b="0" i="0" dirty="0">
                <a:solidFill>
                  <a:srgbClr val="000000"/>
                </a:solidFill>
                <a:effectLst/>
                <a:latin typeface="微软雅黑" panose="020B0503020204020204" pitchFamily="34" charset="-122"/>
                <a:ea typeface="微软雅黑" panose="020B0503020204020204" pitchFamily="34" charset="-122"/>
              </a:rPr>
              <a:t>对</a:t>
            </a:r>
            <a:r>
              <a:rPr lang="en-US" altLang="zh-CN" sz="2400" b="0" i="0" dirty="0">
                <a:solidFill>
                  <a:srgbClr val="000000"/>
                </a:solidFill>
                <a:effectLst/>
                <a:latin typeface="微软雅黑" panose="020B0503020204020204" pitchFamily="34" charset="-122"/>
                <a:ea typeface="微软雅黑" panose="020B0503020204020204" pitchFamily="34" charset="-122"/>
              </a:rPr>
              <a:t>ChatGPT</a:t>
            </a:r>
            <a:r>
              <a:rPr lang="zh-CN" altLang="en-US" sz="2400" b="0" i="0" dirty="0">
                <a:solidFill>
                  <a:srgbClr val="000000"/>
                </a:solidFill>
                <a:effectLst/>
                <a:latin typeface="微软雅黑" panose="020B0503020204020204" pitchFamily="34" charset="-122"/>
                <a:ea typeface="微软雅黑" panose="020B0503020204020204" pitchFamily="34" charset="-122"/>
              </a:rPr>
              <a:t>非确定性的影响，发现将温度设置为零并不能保证代码生成的确定性，这与很多人的看法相反。</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400" b="0" i="0" dirty="0">
                <a:solidFill>
                  <a:srgbClr val="000000"/>
                </a:solidFill>
                <a:effectLst/>
                <a:latin typeface="微软雅黑" panose="020B0503020204020204" pitchFamily="34" charset="-122"/>
                <a:ea typeface="微软雅黑" panose="020B0503020204020204" pitchFamily="34" charset="-122"/>
              </a:rPr>
              <a:t>研究了编码任务特征与非确定性程度之间的相关性。结果表明，编码指令的</a:t>
            </a:r>
            <a:r>
              <a:rPr lang="zh-CN" altLang="en-US" sz="2400" b="1" i="0" dirty="0">
                <a:solidFill>
                  <a:srgbClr val="000000"/>
                </a:solidFill>
                <a:effectLst/>
                <a:latin typeface="微软雅黑" panose="020B0503020204020204" pitchFamily="34" charset="-122"/>
                <a:ea typeface="微软雅黑" panose="020B0503020204020204" pitchFamily="34" charset="-122"/>
              </a:rPr>
              <a:t>长度</a:t>
            </a:r>
            <a:r>
              <a:rPr lang="zh-CN" altLang="en-US" sz="2400" b="0" i="0" dirty="0">
                <a:solidFill>
                  <a:srgbClr val="000000"/>
                </a:solidFill>
                <a:effectLst/>
                <a:latin typeface="微软雅黑" panose="020B0503020204020204" pitchFamily="34" charset="-122"/>
                <a:ea typeface="微软雅黑" panose="020B0503020204020204" pitchFamily="34" charset="-122"/>
              </a:rPr>
              <a:t>与生成代码的</a:t>
            </a:r>
            <a:r>
              <a:rPr lang="zh-CN" altLang="en-US" sz="2400" b="1" i="0" dirty="0">
                <a:solidFill>
                  <a:srgbClr val="000000"/>
                </a:solidFill>
                <a:effectLst/>
                <a:latin typeface="微软雅黑" panose="020B0503020204020204" pitchFamily="34" charset="-122"/>
                <a:ea typeface="微软雅黑" panose="020B0503020204020204" pitchFamily="34" charset="-122"/>
              </a:rPr>
              <a:t>语法</a:t>
            </a:r>
            <a:r>
              <a:rPr lang="zh-CN" altLang="en-US" sz="2400" b="0" i="0" dirty="0">
                <a:solidFill>
                  <a:srgbClr val="000000"/>
                </a:solidFill>
                <a:effectLst/>
                <a:latin typeface="微软雅黑" panose="020B0503020204020204" pitchFamily="34" charset="-122"/>
                <a:ea typeface="微软雅黑" panose="020B0503020204020204" pitchFamily="34" charset="-122"/>
              </a:rPr>
              <a:t>和</a:t>
            </a:r>
            <a:r>
              <a:rPr lang="zh-CN" altLang="en-US" sz="2400" b="1" i="0" dirty="0">
                <a:solidFill>
                  <a:srgbClr val="000000"/>
                </a:solidFill>
                <a:effectLst/>
                <a:latin typeface="微软雅黑" panose="020B0503020204020204" pitchFamily="34" charset="-122"/>
                <a:ea typeface="微软雅黑" panose="020B0503020204020204" pitchFamily="34" charset="-122"/>
              </a:rPr>
              <a:t>结构相似度</a:t>
            </a:r>
            <a:r>
              <a:rPr lang="zh-CN" altLang="en-US" sz="2400" b="0" i="0" dirty="0">
                <a:solidFill>
                  <a:srgbClr val="000000"/>
                </a:solidFill>
                <a:effectLst/>
                <a:latin typeface="微软雅黑" panose="020B0503020204020204" pitchFamily="34" charset="-122"/>
                <a:ea typeface="微软雅黑" panose="020B0503020204020204" pitchFamily="34" charset="-122"/>
              </a:rPr>
              <a:t>以及</a:t>
            </a:r>
            <a:r>
              <a:rPr lang="zh-CN" altLang="en-US" sz="2400" b="1" i="0" dirty="0">
                <a:solidFill>
                  <a:srgbClr val="000000"/>
                </a:solidFill>
                <a:effectLst/>
                <a:latin typeface="微软雅黑" panose="020B0503020204020204" pitchFamily="34" charset="-122"/>
                <a:ea typeface="微软雅黑" panose="020B0503020204020204" pitchFamily="34" charset="-122"/>
              </a:rPr>
              <a:t>平均正确性</a:t>
            </a:r>
            <a:r>
              <a:rPr lang="zh-CN" altLang="en-US" sz="2400" b="0" i="0" dirty="0">
                <a:solidFill>
                  <a:srgbClr val="000000"/>
                </a:solidFill>
                <a:effectLst/>
                <a:latin typeface="微软雅黑" panose="020B0503020204020204" pitchFamily="34" charset="-122"/>
                <a:ea typeface="微软雅黑" panose="020B0503020204020204" pitchFamily="34" charset="-122"/>
              </a:rPr>
              <a:t>呈</a:t>
            </a:r>
            <a:r>
              <a:rPr lang="zh-CN" altLang="en-US" sz="2400" b="1" i="0" dirty="0">
                <a:solidFill>
                  <a:srgbClr val="FF0000"/>
                </a:solidFill>
                <a:effectLst/>
                <a:latin typeface="微软雅黑" panose="020B0503020204020204" pitchFamily="34" charset="-122"/>
                <a:ea typeface="微软雅黑" panose="020B0503020204020204" pitchFamily="34" charset="-122"/>
              </a:rPr>
              <a:t>负相关</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endParaRPr lang="zh-CN" altLang="en-US" sz="2400" b="0" i="0" dirty="0">
              <a:solidFill>
                <a:srgbClr val="000000"/>
              </a:solidFill>
              <a:effectLst/>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400" b="0" i="0" dirty="0">
                <a:solidFill>
                  <a:srgbClr val="000000"/>
                </a:solidFill>
                <a:effectLst/>
                <a:latin typeface="微软雅黑" panose="020B0503020204020204" pitchFamily="34" charset="-122"/>
                <a:ea typeface="微软雅黑" panose="020B0503020204020204" pitchFamily="34" charset="-122"/>
              </a:rPr>
              <a:t>收集并分析了过去两年中出现的基于</a:t>
            </a:r>
            <a:r>
              <a:rPr lang="en-US" altLang="zh-CN" sz="2400" b="0" i="0" dirty="0">
                <a:solidFill>
                  <a:srgbClr val="000000"/>
                </a:solidFill>
                <a:effectLst/>
                <a:latin typeface="微软雅黑" panose="020B0503020204020204" pitchFamily="34" charset="-122"/>
                <a:ea typeface="微软雅黑" panose="020B0503020204020204" pitchFamily="34" charset="-122"/>
              </a:rPr>
              <a:t>LLM</a:t>
            </a:r>
            <a:r>
              <a:rPr lang="zh-CN" altLang="en-US" sz="2400" b="0" i="0" dirty="0">
                <a:solidFill>
                  <a:srgbClr val="000000"/>
                </a:solidFill>
                <a:effectLst/>
                <a:latin typeface="微软雅黑" panose="020B0503020204020204" pitchFamily="34" charset="-122"/>
                <a:ea typeface="微软雅黑" panose="020B0503020204020204" pitchFamily="34" charset="-122"/>
              </a:rPr>
              <a:t>的代码生成论文，发现这些论文中只有</a:t>
            </a:r>
            <a:r>
              <a:rPr lang="en-US" altLang="zh-CN" sz="2400" b="0" i="0" dirty="0">
                <a:solidFill>
                  <a:srgbClr val="000000"/>
                </a:solidFill>
                <a:effectLst/>
                <a:latin typeface="微软雅黑" panose="020B0503020204020204" pitchFamily="34" charset="-122"/>
                <a:ea typeface="微软雅黑" panose="020B0503020204020204" pitchFamily="34" charset="-122"/>
              </a:rPr>
              <a:t>21.1%</a:t>
            </a:r>
            <a:r>
              <a:rPr lang="zh-CN" altLang="en-US" sz="2400" b="0" i="0" dirty="0">
                <a:solidFill>
                  <a:srgbClr val="000000"/>
                </a:solidFill>
                <a:effectLst/>
                <a:latin typeface="微软雅黑" panose="020B0503020204020204" pitchFamily="34" charset="-122"/>
                <a:ea typeface="微软雅黑" panose="020B0503020204020204" pitchFamily="34" charset="-122"/>
              </a:rPr>
              <a:t>在实验中考虑了非确定性威胁。</a:t>
            </a:r>
          </a:p>
        </p:txBody>
      </p:sp>
    </p:spTree>
    <p:extLst>
      <p:ext uri="{BB962C8B-B14F-4D97-AF65-F5344CB8AC3E}">
        <p14:creationId xmlns:p14="http://schemas.microsoft.com/office/powerpoint/2010/main" val="87339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方法</a:t>
            </a:r>
          </a:p>
        </p:txBody>
      </p:sp>
      <p:pic>
        <p:nvPicPr>
          <p:cNvPr id="3" name="图片 2">
            <a:extLst>
              <a:ext uri="{FF2B5EF4-FFF2-40B4-BE49-F238E27FC236}">
                <a16:creationId xmlns:a16="http://schemas.microsoft.com/office/drawing/2014/main" id="{3A6FFC63-BDDE-0E13-3DA9-4FFB9C6F6BC3}"/>
              </a:ext>
            </a:extLst>
          </p:cNvPr>
          <p:cNvPicPr>
            <a:picLocks noChangeAspect="1"/>
          </p:cNvPicPr>
          <p:nvPr/>
        </p:nvPicPr>
        <p:blipFill>
          <a:blip r:embed="rId3"/>
          <a:stretch>
            <a:fillRect/>
          </a:stretch>
        </p:blipFill>
        <p:spPr>
          <a:xfrm>
            <a:off x="1244470" y="1147794"/>
            <a:ext cx="9703060" cy="3034787"/>
          </a:xfrm>
          <a:prstGeom prst="rect">
            <a:avLst/>
          </a:prstGeom>
        </p:spPr>
      </p:pic>
      <p:sp>
        <p:nvSpPr>
          <p:cNvPr id="7" name="文本框 6">
            <a:extLst>
              <a:ext uri="{FF2B5EF4-FFF2-40B4-BE49-F238E27FC236}">
                <a16:creationId xmlns:a16="http://schemas.microsoft.com/office/drawing/2014/main" id="{E0EC9506-63B6-0DC8-E384-0D9E45219E73}"/>
              </a:ext>
            </a:extLst>
          </p:cNvPr>
          <p:cNvSpPr txBox="1"/>
          <p:nvPr/>
        </p:nvSpPr>
        <p:spPr>
          <a:xfrm>
            <a:off x="1002890" y="4641276"/>
            <a:ext cx="9944640" cy="169610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b="1" i="0" dirty="0">
                <a:solidFill>
                  <a:srgbClr val="000000"/>
                </a:solidFill>
                <a:effectLst/>
                <a:latin typeface="微软雅黑" panose="020B0503020204020204" pitchFamily="34" charset="-122"/>
                <a:ea typeface="微软雅黑" panose="020B0503020204020204" pitchFamily="34" charset="-122"/>
              </a:rPr>
              <a:t>语义相似度</a:t>
            </a:r>
            <a:r>
              <a:rPr lang="zh-CN" altLang="en-US" sz="2400" b="0" i="0" dirty="0">
                <a:solidFill>
                  <a:srgbClr val="000000"/>
                </a:solidFill>
                <a:effectLst/>
                <a:latin typeface="微软雅黑" panose="020B0503020204020204" pitchFamily="34" charset="-122"/>
                <a:ea typeface="微软雅黑" panose="020B0503020204020204" pitchFamily="34" charset="-122"/>
              </a:rPr>
              <a:t>是通过比较测试执行</a:t>
            </a:r>
            <a:r>
              <a:rPr lang="zh-CN" altLang="en-US" sz="2400" b="1" i="0" dirty="0">
                <a:solidFill>
                  <a:srgbClr val="FF0000"/>
                </a:solidFill>
                <a:effectLst/>
                <a:latin typeface="微软雅黑" panose="020B0503020204020204" pitchFamily="34" charset="-122"/>
                <a:ea typeface="微软雅黑" panose="020B0503020204020204" pitchFamily="34" charset="-122"/>
              </a:rPr>
              <a:t>输出</a:t>
            </a:r>
            <a:r>
              <a:rPr lang="zh-CN" altLang="en-US" sz="2400" b="0" i="0" dirty="0">
                <a:solidFill>
                  <a:srgbClr val="000000"/>
                </a:solidFill>
                <a:effectLst/>
                <a:latin typeface="微软雅黑" panose="020B0503020204020204" pitchFamily="34" charset="-122"/>
                <a:ea typeface="微软雅黑" panose="020B0503020204020204" pitchFamily="34" charset="-122"/>
              </a:rPr>
              <a:t>来衡量的。</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1" i="0" dirty="0">
                <a:solidFill>
                  <a:srgbClr val="000000"/>
                </a:solidFill>
                <a:effectLst/>
                <a:latin typeface="微软雅黑" panose="020B0503020204020204" pitchFamily="34" charset="-122"/>
                <a:ea typeface="微软雅黑" panose="020B0503020204020204" pitchFamily="34" charset="-122"/>
              </a:rPr>
              <a:t>语法相似度</a:t>
            </a:r>
            <a:r>
              <a:rPr lang="zh-CN" altLang="en-US" sz="2400" b="0" i="0" dirty="0">
                <a:solidFill>
                  <a:srgbClr val="000000"/>
                </a:solidFill>
                <a:effectLst/>
                <a:latin typeface="微软雅黑" panose="020B0503020204020204" pitchFamily="34" charset="-122"/>
                <a:ea typeface="微软雅黑" panose="020B0503020204020204" pitchFamily="34" charset="-122"/>
              </a:rPr>
              <a:t>是通过比较代码之间的</a:t>
            </a:r>
            <a:r>
              <a:rPr lang="zh-CN" altLang="en-US" sz="2400" b="1" i="0" dirty="0">
                <a:solidFill>
                  <a:srgbClr val="FF0000"/>
                </a:solidFill>
                <a:effectLst/>
                <a:latin typeface="微软雅黑" panose="020B0503020204020204" pitchFamily="34" charset="-122"/>
                <a:ea typeface="微软雅黑" panose="020B0503020204020204" pitchFamily="34" charset="-122"/>
              </a:rPr>
              <a:t>文本相似度</a:t>
            </a:r>
            <a:r>
              <a:rPr lang="zh-CN" altLang="en-US" sz="2400" b="0" i="0" dirty="0">
                <a:solidFill>
                  <a:srgbClr val="000000"/>
                </a:solidFill>
                <a:effectLst/>
                <a:latin typeface="微软雅黑" panose="020B0503020204020204" pitchFamily="34" charset="-122"/>
                <a:ea typeface="微软雅黑" panose="020B0503020204020204" pitchFamily="34" charset="-122"/>
              </a:rPr>
              <a:t>来衡量的。</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b="0" i="0" dirty="0">
                <a:solidFill>
                  <a:srgbClr val="000000"/>
                </a:solidFill>
                <a:effectLst/>
                <a:latin typeface="微软雅黑" panose="020B0503020204020204" pitchFamily="34" charset="-122"/>
                <a:ea typeface="微软雅黑" panose="020B0503020204020204" pitchFamily="34" charset="-122"/>
              </a:rPr>
              <a:t>通过比较候选代码的</a:t>
            </a:r>
            <a:r>
              <a:rPr lang="zh-CN" altLang="en-US" sz="2400" b="1" i="0" dirty="0">
                <a:solidFill>
                  <a:srgbClr val="FF0000"/>
                </a:solidFill>
                <a:effectLst/>
                <a:latin typeface="微软雅黑" panose="020B0503020204020204" pitchFamily="34" charset="-122"/>
                <a:ea typeface="微软雅黑" panose="020B0503020204020204" pitchFamily="34" charset="-122"/>
              </a:rPr>
              <a:t>抽象语法树</a:t>
            </a:r>
            <a:r>
              <a:rPr lang="en-US" altLang="zh-CN" sz="2400" b="0" i="0" dirty="0">
                <a:solidFill>
                  <a:srgbClr val="000000"/>
                </a:solidFill>
                <a:effectLst/>
                <a:latin typeface="微软雅黑" panose="020B0503020204020204" pitchFamily="34" charset="-122"/>
                <a:ea typeface="微软雅黑" panose="020B0503020204020204" pitchFamily="34" charset="-122"/>
              </a:rPr>
              <a:t>(AST)</a:t>
            </a:r>
            <a:r>
              <a:rPr lang="zh-CN" altLang="en-US" sz="2400" b="0" i="0" dirty="0">
                <a:solidFill>
                  <a:srgbClr val="000000"/>
                </a:solidFill>
                <a:effectLst/>
                <a:latin typeface="微软雅黑" panose="020B0503020204020204" pitchFamily="34" charset="-122"/>
                <a:ea typeface="微软雅黑" panose="020B0503020204020204" pitchFamily="34" charset="-122"/>
              </a:rPr>
              <a:t>来评估</a:t>
            </a:r>
            <a:r>
              <a:rPr lang="zh-CN" altLang="en-US" sz="2400" b="1" i="0" dirty="0">
                <a:solidFill>
                  <a:srgbClr val="000000"/>
                </a:solidFill>
                <a:effectLst/>
                <a:latin typeface="微软雅黑" panose="020B0503020204020204" pitchFamily="34" charset="-122"/>
                <a:ea typeface="微软雅黑" panose="020B0503020204020204" pitchFamily="34" charset="-122"/>
              </a:rPr>
              <a:t>结构相似度</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lang="zh-CN" altLang="en-US" sz="2400" dirty="0"/>
          </a:p>
        </p:txBody>
      </p:sp>
    </p:spTree>
    <p:extLst>
      <p:ext uri="{BB962C8B-B14F-4D97-AF65-F5344CB8AC3E}">
        <p14:creationId xmlns:p14="http://schemas.microsoft.com/office/powerpoint/2010/main" val="314371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问题</a:t>
            </a:r>
          </a:p>
        </p:txBody>
      </p:sp>
      <p:sp>
        <p:nvSpPr>
          <p:cNvPr id="7" name="文本框 6">
            <a:extLst>
              <a:ext uri="{FF2B5EF4-FFF2-40B4-BE49-F238E27FC236}">
                <a16:creationId xmlns:a16="http://schemas.microsoft.com/office/drawing/2014/main" id="{E0EC9506-63B6-0DC8-E384-0D9E45219E73}"/>
              </a:ext>
            </a:extLst>
          </p:cNvPr>
          <p:cNvSpPr txBox="1"/>
          <p:nvPr/>
        </p:nvSpPr>
        <p:spPr>
          <a:xfrm>
            <a:off x="285136" y="950869"/>
            <a:ext cx="10972800" cy="6119945"/>
          </a:xfrm>
          <a:prstGeom prst="rect">
            <a:avLst/>
          </a:prstGeom>
          <a:noFill/>
        </p:spPr>
        <p:txBody>
          <a:bodyPr wrap="square">
            <a:spAutoFit/>
          </a:bodyPr>
          <a:lstStyle/>
          <a:p>
            <a:pPr>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在代码生成中，</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RQ1.1:</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语义</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相似度方面，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800100" lvl="1" indent="-342900">
              <a:lnSpc>
                <a:spcPct val="150000"/>
              </a:lnSpc>
              <a:buFont typeface="Arial" panose="020B0604020202020204" pitchFamily="34" charset="0"/>
              <a:buChar char="•"/>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RQ1.2:</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语法</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相似度方面，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p>
          <a:p>
            <a:pPr marL="800100" lvl="1" indent="-342900">
              <a:lnSpc>
                <a:spcPct val="150000"/>
              </a:lnSpc>
              <a:buFont typeface="Arial" panose="020B0604020202020204" pitchFamily="34" charset="0"/>
              <a:buChar char="•"/>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RQ1.3:</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结构</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相似度方面，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50000"/>
              </a:lnSpc>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RQ2:</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温度</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如何影响不确定性的程度</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marL="0"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RQ3:</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不确定性与在同一预测中生成的</a:t>
            </a:r>
            <a:r>
              <a:rPr lang="zh-CN" altLang="en-US" sz="240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代码</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的相似性相比如何</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marL="0"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RQ4:</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不同的代码生成任务</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和不确定性程度之间是否存在关联</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RQ5:GPT-4</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的不确定性与</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GPT3.5</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相比如何</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8210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数据</a:t>
            </a:r>
          </a:p>
        </p:txBody>
      </p:sp>
      <p:pic>
        <p:nvPicPr>
          <p:cNvPr id="3" name="图片 2">
            <a:extLst>
              <a:ext uri="{FF2B5EF4-FFF2-40B4-BE49-F238E27FC236}">
                <a16:creationId xmlns:a16="http://schemas.microsoft.com/office/drawing/2014/main" id="{418CFFA5-D36A-C899-35F8-D4F4A30C2C4E}"/>
              </a:ext>
            </a:extLst>
          </p:cNvPr>
          <p:cNvPicPr>
            <a:picLocks noChangeAspect="1"/>
          </p:cNvPicPr>
          <p:nvPr/>
        </p:nvPicPr>
        <p:blipFill>
          <a:blip r:embed="rId2"/>
          <a:stretch>
            <a:fillRect/>
          </a:stretch>
        </p:blipFill>
        <p:spPr>
          <a:xfrm>
            <a:off x="196645" y="1119079"/>
            <a:ext cx="6169660" cy="2309921"/>
          </a:xfrm>
          <a:prstGeom prst="rect">
            <a:avLst/>
          </a:prstGeom>
        </p:spPr>
      </p:pic>
      <p:pic>
        <p:nvPicPr>
          <p:cNvPr id="6" name="图片 5">
            <a:extLst>
              <a:ext uri="{FF2B5EF4-FFF2-40B4-BE49-F238E27FC236}">
                <a16:creationId xmlns:a16="http://schemas.microsoft.com/office/drawing/2014/main" id="{9FDE6C28-16DE-F31B-400A-27A75DB340FE}"/>
              </a:ext>
            </a:extLst>
          </p:cNvPr>
          <p:cNvPicPr>
            <a:picLocks noChangeAspect="1"/>
          </p:cNvPicPr>
          <p:nvPr/>
        </p:nvPicPr>
        <p:blipFill>
          <a:blip r:embed="rId3"/>
          <a:stretch>
            <a:fillRect/>
          </a:stretch>
        </p:blipFill>
        <p:spPr>
          <a:xfrm>
            <a:off x="6451748" y="896616"/>
            <a:ext cx="4983168" cy="2647308"/>
          </a:xfrm>
          <a:prstGeom prst="rect">
            <a:avLst/>
          </a:prstGeom>
        </p:spPr>
      </p:pic>
      <p:sp>
        <p:nvSpPr>
          <p:cNvPr id="8" name="文本框 7">
            <a:extLst>
              <a:ext uri="{FF2B5EF4-FFF2-40B4-BE49-F238E27FC236}">
                <a16:creationId xmlns:a16="http://schemas.microsoft.com/office/drawing/2014/main" id="{C4BD334D-7B5B-FD2E-8DE8-B1951AB4C48C}"/>
              </a:ext>
            </a:extLst>
          </p:cNvPr>
          <p:cNvSpPr txBox="1"/>
          <p:nvPr/>
        </p:nvSpPr>
        <p:spPr>
          <a:xfrm>
            <a:off x="196645" y="4051345"/>
            <a:ext cx="10982632" cy="4457952"/>
          </a:xfrm>
          <a:prstGeom prst="rect">
            <a:avLst/>
          </a:prstGeom>
          <a:noFill/>
        </p:spPr>
        <p:txBody>
          <a:bodyPr wrap="square">
            <a:spAutoFit/>
          </a:bodyPr>
          <a:lstStyle/>
          <a:p>
            <a:pPr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RQ1.1:</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语义</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相似度方面，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语义相似度。通过检查不同候选代码在测试执行结果中的相似度来度量它们的语义相似度，包括</a:t>
            </a:r>
            <a:r>
              <a:rPr lang="zh-CN" altLang="en-US" sz="2400" b="1" i="0" dirty="0">
                <a:solidFill>
                  <a:srgbClr val="000000"/>
                </a:solidFill>
                <a:effectLst/>
                <a:latin typeface="微软雅黑" panose="020B0503020204020204" pitchFamily="34" charset="-122"/>
                <a:ea typeface="微软雅黑" panose="020B0503020204020204" pitchFamily="34" charset="-122"/>
              </a:rPr>
              <a:t>测试通过率</a:t>
            </a:r>
            <a:r>
              <a:rPr lang="zh-CN" altLang="en-US" sz="2400" b="0" i="0" dirty="0">
                <a:solidFill>
                  <a:srgbClr val="000000"/>
                </a:solidFill>
                <a:effectLst/>
                <a:latin typeface="微软雅黑" panose="020B0503020204020204" pitchFamily="34" charset="-122"/>
                <a:ea typeface="微软雅黑" panose="020B0503020204020204" pitchFamily="34" charset="-122"/>
              </a:rPr>
              <a:t>和</a:t>
            </a:r>
            <a:r>
              <a:rPr lang="zh-CN" altLang="en-US" sz="2400" b="1" i="0" dirty="0">
                <a:solidFill>
                  <a:srgbClr val="000000"/>
                </a:solidFill>
                <a:effectLst/>
                <a:latin typeface="微软雅黑" panose="020B0503020204020204" pitchFamily="34" charset="-122"/>
                <a:ea typeface="微软雅黑" panose="020B0503020204020204" pitchFamily="34" charset="-122"/>
              </a:rPr>
              <a:t>输出等价率</a:t>
            </a:r>
            <a:r>
              <a:rPr lang="zh-CN" altLang="en-US" sz="2400" b="0" i="0" dirty="0">
                <a:solidFill>
                  <a:srgbClr val="000000"/>
                </a:solidFill>
                <a:effectLst/>
                <a:latin typeface="微软雅黑" panose="020B0503020204020204" pitchFamily="34" charset="-122"/>
                <a:ea typeface="微软雅黑" panose="020B0503020204020204" pitchFamily="34" charset="-122"/>
              </a:rPr>
              <a:t>。</a:t>
            </a:r>
          </a:p>
          <a:p>
            <a:pPr>
              <a:lnSpc>
                <a:spcPct val="150000"/>
              </a:lnSpc>
            </a:pPr>
            <a:br>
              <a:rPr lang="zh-CN" altLang="en-US" sz="2400" dirty="0"/>
            </a:b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82400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数据</a:t>
            </a:r>
          </a:p>
        </p:txBody>
      </p:sp>
      <p:sp>
        <p:nvSpPr>
          <p:cNvPr id="8" name="文本框 7">
            <a:extLst>
              <a:ext uri="{FF2B5EF4-FFF2-40B4-BE49-F238E27FC236}">
                <a16:creationId xmlns:a16="http://schemas.microsoft.com/office/drawing/2014/main" id="{C4BD334D-7B5B-FD2E-8DE8-B1951AB4C48C}"/>
              </a:ext>
            </a:extLst>
          </p:cNvPr>
          <p:cNvSpPr txBox="1"/>
          <p:nvPr/>
        </p:nvSpPr>
        <p:spPr>
          <a:xfrm>
            <a:off x="688258" y="4629024"/>
            <a:ext cx="10982632" cy="4457952"/>
          </a:xfrm>
          <a:prstGeom prst="rect">
            <a:avLst/>
          </a:prstGeom>
          <a:noFill/>
        </p:spPr>
        <p:txBody>
          <a:bodyPr wrap="square">
            <a:spAutoFit/>
          </a:bodyPr>
          <a:lstStyle/>
          <a:p>
            <a:pPr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RQ1.1:</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语义</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相似度方面，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	</a:t>
            </a:r>
            <a:r>
              <a:rPr lang="zh-CN" altLang="en-US" sz="2400" b="0" i="0" dirty="0">
                <a:solidFill>
                  <a:srgbClr val="000000"/>
                </a:solidFill>
                <a:effectLst/>
                <a:latin typeface="微软雅黑" panose="020B0503020204020204" pitchFamily="34" charset="-122"/>
                <a:ea typeface="微软雅黑" panose="020B0503020204020204" pitchFamily="34" charset="-122"/>
              </a:rPr>
              <a:t>语义相似度。通过检查不同候选代码在测试执行结果中的相似度来度量它们的语义相似度，包括</a:t>
            </a:r>
            <a:r>
              <a:rPr lang="zh-CN" altLang="en-US" sz="2400" b="1" i="0" dirty="0">
                <a:solidFill>
                  <a:srgbClr val="000000"/>
                </a:solidFill>
                <a:effectLst/>
                <a:latin typeface="微软雅黑" panose="020B0503020204020204" pitchFamily="34" charset="-122"/>
                <a:ea typeface="微软雅黑" panose="020B0503020204020204" pitchFamily="34" charset="-122"/>
              </a:rPr>
              <a:t>测试通过率</a:t>
            </a:r>
            <a:r>
              <a:rPr lang="zh-CN" altLang="en-US" sz="2400" b="0" i="0" dirty="0">
                <a:solidFill>
                  <a:srgbClr val="000000"/>
                </a:solidFill>
                <a:effectLst/>
                <a:latin typeface="微软雅黑" panose="020B0503020204020204" pitchFamily="34" charset="-122"/>
                <a:ea typeface="微软雅黑" panose="020B0503020204020204" pitchFamily="34" charset="-122"/>
              </a:rPr>
              <a:t>和</a:t>
            </a:r>
            <a:r>
              <a:rPr lang="zh-CN" altLang="en-US" sz="2400" b="1" i="0" dirty="0">
                <a:solidFill>
                  <a:srgbClr val="000000"/>
                </a:solidFill>
                <a:effectLst/>
                <a:latin typeface="微软雅黑" panose="020B0503020204020204" pitchFamily="34" charset="-122"/>
                <a:ea typeface="微软雅黑" panose="020B0503020204020204" pitchFamily="34" charset="-122"/>
              </a:rPr>
              <a:t>输出等价率</a:t>
            </a:r>
            <a:r>
              <a:rPr lang="zh-CN" altLang="en-US" sz="2400" b="0" i="0" dirty="0">
                <a:solidFill>
                  <a:srgbClr val="000000"/>
                </a:solidFill>
                <a:effectLst/>
                <a:latin typeface="微软雅黑" panose="020B0503020204020204" pitchFamily="34" charset="-122"/>
                <a:ea typeface="微软雅黑" panose="020B0503020204020204" pitchFamily="34" charset="-122"/>
              </a:rPr>
              <a:t>。</a:t>
            </a:r>
          </a:p>
          <a:p>
            <a:pPr>
              <a:lnSpc>
                <a:spcPct val="150000"/>
              </a:lnSpc>
            </a:pPr>
            <a:br>
              <a:rPr lang="zh-CN" altLang="en-US" sz="2400" dirty="0"/>
            </a:b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D1281EAA-7368-325A-F168-345A61ADC551}"/>
              </a:ext>
            </a:extLst>
          </p:cNvPr>
          <p:cNvPicPr>
            <a:picLocks noChangeAspect="1"/>
          </p:cNvPicPr>
          <p:nvPr/>
        </p:nvPicPr>
        <p:blipFill>
          <a:blip r:embed="rId2"/>
          <a:stretch>
            <a:fillRect/>
          </a:stretch>
        </p:blipFill>
        <p:spPr>
          <a:xfrm>
            <a:off x="2658155" y="840414"/>
            <a:ext cx="6875689" cy="3518329"/>
          </a:xfrm>
          <a:prstGeom prst="rect">
            <a:avLst/>
          </a:prstGeom>
        </p:spPr>
      </p:pic>
    </p:spTree>
    <p:extLst>
      <p:ext uri="{BB962C8B-B14F-4D97-AF65-F5344CB8AC3E}">
        <p14:creationId xmlns:p14="http://schemas.microsoft.com/office/powerpoint/2010/main" val="210278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数据</a:t>
            </a:r>
          </a:p>
        </p:txBody>
      </p:sp>
      <p:sp>
        <p:nvSpPr>
          <p:cNvPr id="8" name="文本框 7">
            <a:extLst>
              <a:ext uri="{FF2B5EF4-FFF2-40B4-BE49-F238E27FC236}">
                <a16:creationId xmlns:a16="http://schemas.microsoft.com/office/drawing/2014/main" id="{C4BD334D-7B5B-FD2E-8DE8-B1951AB4C48C}"/>
              </a:ext>
            </a:extLst>
          </p:cNvPr>
          <p:cNvSpPr txBox="1"/>
          <p:nvPr/>
        </p:nvSpPr>
        <p:spPr>
          <a:xfrm>
            <a:off x="776749" y="5349935"/>
            <a:ext cx="10982632" cy="3903954"/>
          </a:xfrm>
          <a:prstGeom prst="rect">
            <a:avLst/>
          </a:prstGeom>
          <a:noFill/>
        </p:spPr>
        <p:txBody>
          <a:bodyPr wrap="square">
            <a:spAutoFit/>
          </a:bodyPr>
          <a:lstStyle/>
          <a:p>
            <a:pPr lvl="1">
              <a:lnSpc>
                <a:spcPct val="150000"/>
              </a:lnSpc>
            </a:pP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RQ1.2:</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400" b="1" i="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语法</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相似度方面，</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ChatGPT</a:t>
            </a:r>
            <a:r>
              <a:rPr lang="zh-CN" altLang="en-US"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在多大程度上容易受到不确定性的影响</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rPr>
              <a:t>语法相似度度量候选代码之间的</a:t>
            </a:r>
            <a:r>
              <a:rPr lang="zh-CN" altLang="en-US" sz="2400" b="1" i="0" dirty="0">
                <a:solidFill>
                  <a:srgbClr val="000000"/>
                </a:solidFill>
                <a:effectLst/>
                <a:latin typeface="微软雅黑" panose="020B0503020204020204" pitchFamily="34" charset="-122"/>
                <a:ea typeface="微软雅黑" panose="020B0503020204020204" pitchFamily="34" charset="-122"/>
              </a:rPr>
              <a:t>文本相似度</a:t>
            </a:r>
            <a:r>
              <a:rPr lang="zh-CN" altLang="en-US" sz="2400" b="0" i="0" dirty="0">
                <a:solidFill>
                  <a:srgbClr val="000000"/>
                </a:solidFill>
                <a:effectLst/>
                <a:latin typeface="微软雅黑" panose="020B0503020204020204" pitchFamily="34" charset="-122"/>
                <a:ea typeface="微软雅黑" panose="020B0503020204020204" pitchFamily="34" charset="-122"/>
              </a:rPr>
              <a:t>。</a:t>
            </a:r>
            <a:r>
              <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	</a:t>
            </a:r>
            <a:br>
              <a:rPr lang="zh-CN" altLang="en-US" sz="2400" dirty="0"/>
            </a:b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EFE13185-8B09-ED01-6834-2A439E23543E}"/>
              </a:ext>
            </a:extLst>
          </p:cNvPr>
          <p:cNvPicPr>
            <a:picLocks noChangeAspect="1"/>
          </p:cNvPicPr>
          <p:nvPr/>
        </p:nvPicPr>
        <p:blipFill>
          <a:blip r:embed="rId3"/>
          <a:stretch>
            <a:fillRect/>
          </a:stretch>
        </p:blipFill>
        <p:spPr>
          <a:xfrm>
            <a:off x="3610371" y="255639"/>
            <a:ext cx="5315387" cy="5094296"/>
          </a:xfrm>
          <a:prstGeom prst="rect">
            <a:avLst/>
          </a:prstGeom>
        </p:spPr>
      </p:pic>
    </p:spTree>
    <p:extLst>
      <p:ext uri="{BB962C8B-B14F-4D97-AF65-F5344CB8AC3E}">
        <p14:creationId xmlns:p14="http://schemas.microsoft.com/office/powerpoint/2010/main" val="356148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4CC3287-A165-AC4D-221A-1C76196CF970}"/>
              </a:ext>
            </a:extLst>
          </p:cNvPr>
          <p:cNvSpPr txBox="1"/>
          <p:nvPr/>
        </p:nvSpPr>
        <p:spPr>
          <a:xfrm>
            <a:off x="196645" y="255639"/>
            <a:ext cx="2920181"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数据</a:t>
            </a:r>
          </a:p>
        </p:txBody>
      </p:sp>
      <p:sp>
        <p:nvSpPr>
          <p:cNvPr id="8" name="文本框 7">
            <a:extLst>
              <a:ext uri="{FF2B5EF4-FFF2-40B4-BE49-F238E27FC236}">
                <a16:creationId xmlns:a16="http://schemas.microsoft.com/office/drawing/2014/main" id="{C4BD334D-7B5B-FD2E-8DE8-B1951AB4C48C}"/>
              </a:ext>
            </a:extLst>
          </p:cNvPr>
          <p:cNvSpPr txBox="1"/>
          <p:nvPr/>
        </p:nvSpPr>
        <p:spPr>
          <a:xfrm>
            <a:off x="196645" y="4519173"/>
            <a:ext cx="11390671" cy="4457952"/>
          </a:xfrm>
          <a:prstGeom prst="rect">
            <a:avLst/>
          </a:prstGeom>
          <a:noFill/>
        </p:spPr>
        <p:txBody>
          <a:bodyPr wrap="square">
            <a:spAutoFit/>
          </a:bodyPr>
          <a:lstStyle/>
          <a:p>
            <a:pPr lvl="1">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rPr>
              <a:t>最低的</a:t>
            </a:r>
            <a:r>
              <a:rPr lang="en-US" altLang="zh-CN" sz="2400" b="0" i="0" dirty="0">
                <a:solidFill>
                  <a:srgbClr val="000000"/>
                </a:solidFill>
                <a:effectLst/>
                <a:latin typeface="微软雅黑" panose="020B0503020204020204" pitchFamily="34" charset="-122"/>
                <a:ea typeface="微软雅黑" panose="020B0503020204020204" pitchFamily="34" charset="-122"/>
              </a:rPr>
              <a:t>LCS</a:t>
            </a:r>
            <a:r>
              <a:rPr lang="zh-CN" altLang="en-US" sz="2400" b="0" i="0" dirty="0">
                <a:solidFill>
                  <a:srgbClr val="000000"/>
                </a:solidFill>
                <a:effectLst/>
                <a:latin typeface="微软雅黑" panose="020B0503020204020204" pitchFamily="34" charset="-122"/>
                <a:ea typeface="微软雅黑" panose="020B0503020204020204" pitchFamily="34" charset="-122"/>
              </a:rPr>
              <a:t>和最大的</a:t>
            </a:r>
            <a:r>
              <a:rPr lang="en-US" altLang="zh-CN" sz="2400" b="0" i="0" dirty="0">
                <a:solidFill>
                  <a:srgbClr val="000000"/>
                </a:solidFill>
                <a:effectLst/>
                <a:latin typeface="微软雅黑" panose="020B0503020204020204" pitchFamily="34" charset="-122"/>
                <a:ea typeface="微软雅黑" panose="020B0503020204020204" pitchFamily="34" charset="-122"/>
              </a:rPr>
              <a:t>LED</a:t>
            </a:r>
            <a:r>
              <a:rPr lang="zh-CN" altLang="en-US" sz="2400" b="0" i="0" dirty="0">
                <a:solidFill>
                  <a:srgbClr val="000000"/>
                </a:solidFill>
                <a:effectLst/>
                <a:latin typeface="微软雅黑" panose="020B0503020204020204" pitchFamily="34" charset="-122"/>
                <a:ea typeface="微软雅黑" panose="020B0503020204020204" pitchFamily="34" charset="-122"/>
              </a:rPr>
              <a:t>值都出现在</a:t>
            </a:r>
            <a:r>
              <a:rPr lang="en-US" altLang="zh-CN" sz="2400" b="0" i="0" dirty="0" err="1">
                <a:solidFill>
                  <a:srgbClr val="000000"/>
                </a:solidFill>
                <a:effectLst/>
                <a:latin typeface="微软雅黑" panose="020B0503020204020204" pitchFamily="34" charset="-122"/>
                <a:ea typeface="微软雅黑" panose="020B0503020204020204" pitchFamily="34" charset="-122"/>
              </a:rPr>
              <a:t>CodeContests</a:t>
            </a:r>
            <a:r>
              <a:rPr lang="zh-CN" altLang="en-US" sz="2400" b="0" i="0" dirty="0">
                <a:solidFill>
                  <a:srgbClr val="000000"/>
                </a:solidFill>
                <a:effectLst/>
                <a:latin typeface="微软雅黑" panose="020B0503020204020204" pitchFamily="34" charset="-122"/>
                <a:ea typeface="微软雅黑" panose="020B0503020204020204" pitchFamily="34" charset="-122"/>
              </a:rPr>
              <a:t>数据集上。</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lvl="1">
              <a:lnSpc>
                <a:spcPct val="150000"/>
              </a:lnSpc>
            </a:pPr>
            <a:r>
              <a:rPr lang="zh-CN" altLang="en-US" sz="2400" b="0" i="0" dirty="0">
                <a:solidFill>
                  <a:srgbClr val="000000"/>
                </a:solidFill>
                <a:effectLst/>
                <a:latin typeface="微软雅黑" panose="020B0503020204020204" pitchFamily="34" charset="-122"/>
                <a:ea typeface="微软雅黑" panose="020B0503020204020204" pitchFamily="34" charset="-122"/>
              </a:rPr>
              <a:t>最大的</a:t>
            </a:r>
            <a:r>
              <a:rPr lang="en-US" altLang="zh-CN" sz="2400" b="0" i="0" dirty="0">
                <a:solidFill>
                  <a:srgbClr val="000000"/>
                </a:solidFill>
                <a:effectLst/>
                <a:latin typeface="微软雅黑" panose="020B0503020204020204" pitchFamily="34" charset="-122"/>
                <a:ea typeface="微软雅黑" panose="020B0503020204020204" pitchFamily="34" charset="-122"/>
              </a:rPr>
              <a:t>LCS</a:t>
            </a:r>
            <a:r>
              <a:rPr lang="zh-CN" altLang="en-US" sz="2400" b="0" i="0" dirty="0">
                <a:solidFill>
                  <a:srgbClr val="000000"/>
                </a:solidFill>
                <a:effectLst/>
                <a:latin typeface="微软雅黑" panose="020B0503020204020204" pitchFamily="34" charset="-122"/>
                <a:ea typeface="微软雅黑" panose="020B0503020204020204" pitchFamily="34" charset="-122"/>
              </a:rPr>
              <a:t>和最小的</a:t>
            </a:r>
            <a:r>
              <a:rPr lang="en-US" altLang="zh-CN" sz="2400" b="0" i="0" dirty="0">
                <a:solidFill>
                  <a:srgbClr val="000000"/>
                </a:solidFill>
                <a:effectLst/>
                <a:latin typeface="微软雅黑" panose="020B0503020204020204" pitchFamily="34" charset="-122"/>
                <a:ea typeface="微软雅黑" panose="020B0503020204020204" pitchFamily="34" charset="-122"/>
              </a:rPr>
              <a:t>LED</a:t>
            </a:r>
            <a:r>
              <a:rPr lang="zh-CN" altLang="en-US" sz="2400" b="0" i="0" dirty="0">
                <a:solidFill>
                  <a:srgbClr val="000000"/>
                </a:solidFill>
                <a:effectLst/>
                <a:latin typeface="微软雅黑" panose="020B0503020204020204" pitchFamily="34" charset="-122"/>
                <a:ea typeface="微软雅黑" panose="020B0503020204020204" pitchFamily="34" charset="-122"/>
              </a:rPr>
              <a:t>值都发生在</a:t>
            </a:r>
            <a:r>
              <a:rPr lang="en-US" altLang="zh-CN" sz="2400" b="0" i="0" dirty="0" err="1">
                <a:solidFill>
                  <a:srgbClr val="000000"/>
                </a:solidFill>
                <a:effectLst/>
                <a:latin typeface="微软雅黑" panose="020B0503020204020204" pitchFamily="34" charset="-122"/>
                <a:ea typeface="微软雅黑" panose="020B0503020204020204" pitchFamily="34" charset="-122"/>
              </a:rPr>
              <a:t>HumanEval</a:t>
            </a:r>
            <a:r>
              <a:rPr lang="zh-CN" altLang="en-US" sz="2400" b="0" i="0" dirty="0">
                <a:solidFill>
                  <a:srgbClr val="000000"/>
                </a:solidFill>
                <a:effectLst/>
                <a:latin typeface="微软雅黑" panose="020B0503020204020204" pitchFamily="34" charset="-122"/>
                <a:ea typeface="微软雅黑" panose="020B0503020204020204" pitchFamily="34" charset="-122"/>
              </a:rPr>
              <a:t>中。</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pPr lvl="1">
              <a:lnSpc>
                <a:spcPct val="150000"/>
              </a:lnSpc>
            </a:pPr>
            <a:r>
              <a:rPr lang="en-US" altLang="zh-CN" sz="2400" b="0" i="0" dirty="0">
                <a:solidFill>
                  <a:srgbClr val="000000"/>
                </a:solidFill>
                <a:effectLst/>
                <a:latin typeface="微软雅黑" panose="020B0503020204020204" pitchFamily="34" charset="-122"/>
                <a:ea typeface="微软雅黑" panose="020B0503020204020204" pitchFamily="34" charset="-122"/>
              </a:rPr>
              <a:t>ChatGPT</a:t>
            </a:r>
            <a:r>
              <a:rPr lang="zh-CN" altLang="en-US" sz="2400" b="0" i="0" dirty="0">
                <a:solidFill>
                  <a:srgbClr val="000000"/>
                </a:solidFill>
                <a:effectLst/>
                <a:latin typeface="微软雅黑" panose="020B0503020204020204" pitchFamily="34" charset="-122"/>
                <a:ea typeface="微软雅黑" panose="020B0503020204020204" pitchFamily="34" charset="-122"/>
              </a:rPr>
              <a:t>对于</a:t>
            </a:r>
            <a:r>
              <a:rPr lang="en-US" altLang="zh-CN" sz="2400" b="0" i="0" dirty="0" err="1">
                <a:solidFill>
                  <a:srgbClr val="000000"/>
                </a:solidFill>
                <a:effectLst/>
                <a:latin typeface="微软雅黑" panose="020B0503020204020204" pitchFamily="34" charset="-122"/>
                <a:ea typeface="微软雅黑" panose="020B0503020204020204" pitchFamily="34" charset="-122"/>
              </a:rPr>
              <a:t>CodeContests</a:t>
            </a:r>
            <a:r>
              <a:rPr lang="zh-CN" altLang="en-US" sz="2400" b="0" i="0" dirty="0">
                <a:solidFill>
                  <a:srgbClr val="000000"/>
                </a:solidFill>
                <a:effectLst/>
                <a:latin typeface="微软雅黑" panose="020B0503020204020204" pitchFamily="34" charset="-122"/>
                <a:ea typeface="微软雅黑" panose="020B0503020204020204" pitchFamily="34" charset="-122"/>
              </a:rPr>
              <a:t>中的代码生成任务在语法上是最不稳定的，而对于</a:t>
            </a:r>
            <a:r>
              <a:rPr lang="en-US" altLang="zh-CN" sz="2400" b="0" i="0" dirty="0" err="1">
                <a:solidFill>
                  <a:srgbClr val="000000"/>
                </a:solidFill>
                <a:effectLst/>
                <a:latin typeface="微软雅黑" panose="020B0503020204020204" pitchFamily="34" charset="-122"/>
                <a:ea typeface="微软雅黑" panose="020B0503020204020204" pitchFamily="34" charset="-122"/>
              </a:rPr>
              <a:t>HumanEval</a:t>
            </a:r>
            <a:r>
              <a:rPr lang="zh-CN" altLang="en-US" sz="2400" b="0" i="0" dirty="0">
                <a:solidFill>
                  <a:srgbClr val="000000"/>
                </a:solidFill>
                <a:effectLst/>
                <a:latin typeface="微软雅黑" panose="020B0503020204020204" pitchFamily="34" charset="-122"/>
                <a:ea typeface="微软雅黑" panose="020B0503020204020204" pitchFamily="34" charset="-122"/>
              </a:rPr>
              <a:t>则是最稳定的。</a:t>
            </a:r>
            <a:r>
              <a:rPr lang="en-US" altLang="zh-CN" sz="2400" b="0" i="0" dirty="0">
                <a:solidFill>
                  <a:srgbClr val="000000"/>
                </a:solidFill>
                <a:effectLst/>
                <a:latin typeface="微软雅黑" panose="020B0503020204020204" pitchFamily="34" charset="-122"/>
                <a:ea typeface="微软雅黑" panose="020B0503020204020204" pitchFamily="34" charset="-122"/>
              </a:rPr>
              <a:t>	</a:t>
            </a:r>
            <a:br>
              <a:rPr lang="zh-CN" altLang="en-US" sz="2400" dirty="0"/>
            </a:b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pP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00100" lvl="1" indent="-342900">
              <a:lnSpc>
                <a:spcPct val="150000"/>
              </a:lnSpc>
              <a:buFont typeface="Arial" panose="020B0604020202020204" pitchFamily="34" charset="0"/>
              <a:buChar char="•"/>
            </a:pPr>
            <a:endParaRPr lang="en-US" altLang="zh-CN" sz="2400" b="0" i="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97DE0F77-FBAA-987A-6803-EA95725C9738}"/>
              </a:ext>
            </a:extLst>
          </p:cNvPr>
          <p:cNvPicPr>
            <a:picLocks noChangeAspect="1"/>
          </p:cNvPicPr>
          <p:nvPr/>
        </p:nvPicPr>
        <p:blipFill>
          <a:blip r:embed="rId2"/>
          <a:stretch>
            <a:fillRect/>
          </a:stretch>
        </p:blipFill>
        <p:spPr>
          <a:xfrm>
            <a:off x="1376716" y="1347020"/>
            <a:ext cx="9438568" cy="3016450"/>
          </a:xfrm>
          <a:prstGeom prst="rect">
            <a:avLst/>
          </a:prstGeom>
        </p:spPr>
      </p:pic>
    </p:spTree>
    <p:extLst>
      <p:ext uri="{BB962C8B-B14F-4D97-AF65-F5344CB8AC3E}">
        <p14:creationId xmlns:p14="http://schemas.microsoft.com/office/powerpoint/2010/main" val="2676915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1247</Words>
  <Application>Microsoft Office PowerPoint</Application>
  <PresentationFormat>宽屏</PresentationFormat>
  <Paragraphs>93</Paragraphs>
  <Slides>12</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等线 Light</vt:lpstr>
      <vt:lpstr>微软雅黑</vt:lpstr>
      <vt:lpstr>Arial</vt:lpstr>
      <vt:lpstr>Times New Roman</vt:lpstr>
      <vt:lpstr>Office 主题​​</vt:lpstr>
      <vt:lpstr>LLM is Like a Box of Chocolates: the Non-determinism of ChatGPT in Code Generation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效 张</dc:creator>
  <cp:lastModifiedBy>效 张</cp:lastModifiedBy>
  <cp:revision>72</cp:revision>
  <dcterms:created xsi:type="dcterms:W3CDTF">2024-06-19T03:10:01Z</dcterms:created>
  <dcterms:modified xsi:type="dcterms:W3CDTF">2024-07-06T03:54:52Z</dcterms:modified>
</cp:coreProperties>
</file>