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90" r:id="rId2"/>
    <p:sldId id="291" r:id="rId3"/>
    <p:sldId id="292" r:id="rId4"/>
    <p:sldId id="293" r:id="rId5"/>
    <p:sldId id="294" r:id="rId6"/>
    <p:sldId id="29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66E2F-78F3-4AB6-BE8B-F836C35E344E}" type="datetimeFigureOut">
              <a:rPr lang="zh-CN" altLang="en-US" smtClean="0"/>
              <a:t>2024/8/10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262E6-801A-4452-ADCC-4B3866AAD0A8}" type="slidenum">
              <a:rPr lang="zh-CN" altLang="en-US" smtClean="0"/>
              <a:t>‹#›</a:t>
            </a:fld>
            <a:endParaRPr lang="zh-CN" altLang="en-US"/>
          </a:p>
        </p:txBody>
      </p:sp>
    </p:spTree>
    <p:extLst>
      <p:ext uri="{BB962C8B-B14F-4D97-AF65-F5344CB8AC3E}">
        <p14:creationId xmlns:p14="http://schemas.microsoft.com/office/powerpoint/2010/main" val="2807210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71282-F1ED-091D-3C66-92434AEE0A7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3BE07FB-177B-94DB-23CA-D6B1646DBA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B5DBE85-39FB-6432-DC30-6A4D2F575B5F}"/>
              </a:ext>
            </a:extLst>
          </p:cNvPr>
          <p:cNvSpPr>
            <a:spLocks noGrp="1"/>
          </p:cNvSpPr>
          <p:nvPr>
            <p:ph type="dt" sz="half" idx="10"/>
          </p:nvPr>
        </p:nvSpPr>
        <p:spPr/>
        <p:txBody>
          <a:bodyPr/>
          <a:lstStyle/>
          <a:p>
            <a:fld id="{1F8B41D1-370E-44DC-9608-925F3612D840}" type="datetimeFigureOut">
              <a:rPr lang="zh-CN" altLang="en-US" smtClean="0"/>
              <a:t>2024/8/10</a:t>
            </a:fld>
            <a:endParaRPr lang="zh-CN" altLang="en-US"/>
          </a:p>
        </p:txBody>
      </p:sp>
      <p:sp>
        <p:nvSpPr>
          <p:cNvPr id="5" name="页脚占位符 4">
            <a:extLst>
              <a:ext uri="{FF2B5EF4-FFF2-40B4-BE49-F238E27FC236}">
                <a16:creationId xmlns:a16="http://schemas.microsoft.com/office/drawing/2014/main" id="{5F2EC1A8-F567-4CC2-2AA5-F8CD243701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CE00B2-9E3E-3C27-A13B-41FEB840F0C4}"/>
              </a:ext>
            </a:extLst>
          </p:cNvPr>
          <p:cNvSpPr>
            <a:spLocks noGrp="1"/>
          </p:cNvSpPr>
          <p:nvPr>
            <p:ph type="sldNum" sz="quarter" idx="12"/>
          </p:nvPr>
        </p:nvSpPr>
        <p:spPr/>
        <p:txBody>
          <a:bodyPr/>
          <a:lstStyle/>
          <a:p>
            <a:fld id="{D8CE75E3-0AC4-48AB-8E91-BCF0C505552C}" type="slidenum">
              <a:rPr lang="zh-CN" altLang="en-US" smtClean="0"/>
              <a:t>‹#›</a:t>
            </a:fld>
            <a:endParaRPr lang="zh-CN" altLang="en-US"/>
          </a:p>
        </p:txBody>
      </p:sp>
    </p:spTree>
    <p:extLst>
      <p:ext uri="{BB962C8B-B14F-4D97-AF65-F5344CB8AC3E}">
        <p14:creationId xmlns:p14="http://schemas.microsoft.com/office/powerpoint/2010/main" val="200369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9DBA0-5141-79A8-FAFD-D08A39DAE9E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CCC3247-7037-50DD-0095-1E0A9EF9454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67898B-C672-C2A8-1DEB-26E9F7121455}"/>
              </a:ext>
            </a:extLst>
          </p:cNvPr>
          <p:cNvSpPr>
            <a:spLocks noGrp="1"/>
          </p:cNvSpPr>
          <p:nvPr>
            <p:ph type="dt" sz="half" idx="10"/>
          </p:nvPr>
        </p:nvSpPr>
        <p:spPr/>
        <p:txBody>
          <a:bodyPr/>
          <a:lstStyle/>
          <a:p>
            <a:fld id="{1F8B41D1-370E-44DC-9608-925F3612D840}" type="datetimeFigureOut">
              <a:rPr lang="zh-CN" altLang="en-US" smtClean="0"/>
              <a:t>2024/8/10</a:t>
            </a:fld>
            <a:endParaRPr lang="zh-CN" altLang="en-US"/>
          </a:p>
        </p:txBody>
      </p:sp>
      <p:sp>
        <p:nvSpPr>
          <p:cNvPr id="5" name="页脚占位符 4">
            <a:extLst>
              <a:ext uri="{FF2B5EF4-FFF2-40B4-BE49-F238E27FC236}">
                <a16:creationId xmlns:a16="http://schemas.microsoft.com/office/drawing/2014/main" id="{2AEE0933-7257-909F-4D82-00616F0CCE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B9DFAF-219B-B2D5-BE8B-EB43988203C9}"/>
              </a:ext>
            </a:extLst>
          </p:cNvPr>
          <p:cNvSpPr>
            <a:spLocks noGrp="1"/>
          </p:cNvSpPr>
          <p:nvPr>
            <p:ph type="sldNum" sz="quarter" idx="12"/>
          </p:nvPr>
        </p:nvSpPr>
        <p:spPr/>
        <p:txBody>
          <a:bodyPr/>
          <a:lstStyle/>
          <a:p>
            <a:fld id="{D8CE75E3-0AC4-48AB-8E91-BCF0C505552C}" type="slidenum">
              <a:rPr lang="zh-CN" altLang="en-US" smtClean="0"/>
              <a:t>‹#›</a:t>
            </a:fld>
            <a:endParaRPr lang="zh-CN" altLang="en-US"/>
          </a:p>
        </p:txBody>
      </p:sp>
    </p:spTree>
    <p:extLst>
      <p:ext uri="{BB962C8B-B14F-4D97-AF65-F5344CB8AC3E}">
        <p14:creationId xmlns:p14="http://schemas.microsoft.com/office/powerpoint/2010/main" val="74833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E540A19-598F-B0D3-4464-EDBB2650AB1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A59698-79D3-0D05-1FCD-781435B2B67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7E3326-FA39-96D4-07AF-C1DC2B3955A0}"/>
              </a:ext>
            </a:extLst>
          </p:cNvPr>
          <p:cNvSpPr>
            <a:spLocks noGrp="1"/>
          </p:cNvSpPr>
          <p:nvPr>
            <p:ph type="dt" sz="half" idx="10"/>
          </p:nvPr>
        </p:nvSpPr>
        <p:spPr/>
        <p:txBody>
          <a:bodyPr/>
          <a:lstStyle/>
          <a:p>
            <a:fld id="{1F8B41D1-370E-44DC-9608-925F3612D840}" type="datetimeFigureOut">
              <a:rPr lang="zh-CN" altLang="en-US" smtClean="0"/>
              <a:t>2024/8/10</a:t>
            </a:fld>
            <a:endParaRPr lang="zh-CN" altLang="en-US"/>
          </a:p>
        </p:txBody>
      </p:sp>
      <p:sp>
        <p:nvSpPr>
          <p:cNvPr id="5" name="页脚占位符 4">
            <a:extLst>
              <a:ext uri="{FF2B5EF4-FFF2-40B4-BE49-F238E27FC236}">
                <a16:creationId xmlns:a16="http://schemas.microsoft.com/office/drawing/2014/main" id="{96C4B401-0F0F-E6BF-60BB-A2D2E9EC34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3B9207-9A81-13F6-B774-21E46A267EE9}"/>
              </a:ext>
            </a:extLst>
          </p:cNvPr>
          <p:cNvSpPr>
            <a:spLocks noGrp="1"/>
          </p:cNvSpPr>
          <p:nvPr>
            <p:ph type="sldNum" sz="quarter" idx="12"/>
          </p:nvPr>
        </p:nvSpPr>
        <p:spPr/>
        <p:txBody>
          <a:bodyPr/>
          <a:lstStyle/>
          <a:p>
            <a:fld id="{D8CE75E3-0AC4-48AB-8E91-BCF0C505552C}" type="slidenum">
              <a:rPr lang="zh-CN" altLang="en-US" smtClean="0"/>
              <a:t>‹#›</a:t>
            </a:fld>
            <a:endParaRPr lang="zh-CN" altLang="en-US"/>
          </a:p>
        </p:txBody>
      </p:sp>
    </p:spTree>
    <p:extLst>
      <p:ext uri="{BB962C8B-B14F-4D97-AF65-F5344CB8AC3E}">
        <p14:creationId xmlns:p14="http://schemas.microsoft.com/office/powerpoint/2010/main" val="280112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49D4-7559-06D2-99D8-54236F6FA8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1A3158-4903-73E6-DEF6-9392BC540FA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AE67F7-30C7-550A-0567-DC828E4EBEE3}"/>
              </a:ext>
            </a:extLst>
          </p:cNvPr>
          <p:cNvSpPr>
            <a:spLocks noGrp="1"/>
          </p:cNvSpPr>
          <p:nvPr>
            <p:ph type="dt" sz="half" idx="10"/>
          </p:nvPr>
        </p:nvSpPr>
        <p:spPr/>
        <p:txBody>
          <a:bodyPr/>
          <a:lstStyle/>
          <a:p>
            <a:fld id="{1F8B41D1-370E-44DC-9608-925F3612D840}" type="datetimeFigureOut">
              <a:rPr lang="zh-CN" altLang="en-US" smtClean="0"/>
              <a:t>2024/8/10</a:t>
            </a:fld>
            <a:endParaRPr lang="zh-CN" altLang="en-US"/>
          </a:p>
        </p:txBody>
      </p:sp>
      <p:sp>
        <p:nvSpPr>
          <p:cNvPr id="5" name="页脚占位符 4">
            <a:extLst>
              <a:ext uri="{FF2B5EF4-FFF2-40B4-BE49-F238E27FC236}">
                <a16:creationId xmlns:a16="http://schemas.microsoft.com/office/drawing/2014/main" id="{49FA3BE1-BE2D-7266-1F3E-9B577C4446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BA59ED-DE4A-E139-651B-926B9B5FA5DD}"/>
              </a:ext>
            </a:extLst>
          </p:cNvPr>
          <p:cNvSpPr>
            <a:spLocks noGrp="1"/>
          </p:cNvSpPr>
          <p:nvPr>
            <p:ph type="sldNum" sz="quarter" idx="12"/>
          </p:nvPr>
        </p:nvSpPr>
        <p:spPr/>
        <p:txBody>
          <a:bodyPr/>
          <a:lstStyle/>
          <a:p>
            <a:fld id="{D8CE75E3-0AC4-48AB-8E91-BCF0C505552C}" type="slidenum">
              <a:rPr lang="zh-CN" altLang="en-US" smtClean="0"/>
              <a:t>‹#›</a:t>
            </a:fld>
            <a:endParaRPr lang="zh-CN" altLang="en-US"/>
          </a:p>
        </p:txBody>
      </p:sp>
    </p:spTree>
    <p:extLst>
      <p:ext uri="{BB962C8B-B14F-4D97-AF65-F5344CB8AC3E}">
        <p14:creationId xmlns:p14="http://schemas.microsoft.com/office/powerpoint/2010/main" val="417446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ED441-EC63-F7E9-DD79-48B27F331B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DBF022-0ECD-9F30-11D2-3A25889CBC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6210AF-76FC-C8E6-9F76-89581A1D2D37}"/>
              </a:ext>
            </a:extLst>
          </p:cNvPr>
          <p:cNvSpPr>
            <a:spLocks noGrp="1"/>
          </p:cNvSpPr>
          <p:nvPr>
            <p:ph type="dt" sz="half" idx="10"/>
          </p:nvPr>
        </p:nvSpPr>
        <p:spPr/>
        <p:txBody>
          <a:bodyPr/>
          <a:lstStyle/>
          <a:p>
            <a:fld id="{1F8B41D1-370E-44DC-9608-925F3612D840}" type="datetimeFigureOut">
              <a:rPr lang="zh-CN" altLang="en-US" smtClean="0"/>
              <a:t>2024/8/10</a:t>
            </a:fld>
            <a:endParaRPr lang="zh-CN" altLang="en-US"/>
          </a:p>
        </p:txBody>
      </p:sp>
      <p:sp>
        <p:nvSpPr>
          <p:cNvPr id="5" name="页脚占位符 4">
            <a:extLst>
              <a:ext uri="{FF2B5EF4-FFF2-40B4-BE49-F238E27FC236}">
                <a16:creationId xmlns:a16="http://schemas.microsoft.com/office/drawing/2014/main" id="{AB4B11FF-97C5-5F8D-B170-FD784385FE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D6456A-DA07-0D14-A1F6-02451C26261F}"/>
              </a:ext>
            </a:extLst>
          </p:cNvPr>
          <p:cNvSpPr>
            <a:spLocks noGrp="1"/>
          </p:cNvSpPr>
          <p:nvPr>
            <p:ph type="sldNum" sz="quarter" idx="12"/>
          </p:nvPr>
        </p:nvSpPr>
        <p:spPr/>
        <p:txBody>
          <a:bodyPr/>
          <a:lstStyle/>
          <a:p>
            <a:fld id="{D8CE75E3-0AC4-48AB-8E91-BCF0C505552C}" type="slidenum">
              <a:rPr lang="zh-CN" altLang="en-US" smtClean="0"/>
              <a:t>‹#›</a:t>
            </a:fld>
            <a:endParaRPr lang="zh-CN" altLang="en-US"/>
          </a:p>
        </p:txBody>
      </p:sp>
    </p:spTree>
    <p:extLst>
      <p:ext uri="{BB962C8B-B14F-4D97-AF65-F5344CB8AC3E}">
        <p14:creationId xmlns:p14="http://schemas.microsoft.com/office/powerpoint/2010/main" val="29016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2B1DA-2689-D78F-EB33-AF5CF1975F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AB03D5-9096-1A55-0A38-F55CD0DEFC9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CE1D130-6BF3-5C1B-2052-AF13248293D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DBF0525-8E8A-D6BE-44BA-7AAC16455A7F}"/>
              </a:ext>
            </a:extLst>
          </p:cNvPr>
          <p:cNvSpPr>
            <a:spLocks noGrp="1"/>
          </p:cNvSpPr>
          <p:nvPr>
            <p:ph type="dt" sz="half" idx="10"/>
          </p:nvPr>
        </p:nvSpPr>
        <p:spPr/>
        <p:txBody>
          <a:bodyPr/>
          <a:lstStyle/>
          <a:p>
            <a:fld id="{1F8B41D1-370E-44DC-9608-925F3612D840}" type="datetimeFigureOut">
              <a:rPr lang="zh-CN" altLang="en-US" smtClean="0"/>
              <a:t>2024/8/10</a:t>
            </a:fld>
            <a:endParaRPr lang="zh-CN" altLang="en-US"/>
          </a:p>
        </p:txBody>
      </p:sp>
      <p:sp>
        <p:nvSpPr>
          <p:cNvPr id="6" name="页脚占位符 5">
            <a:extLst>
              <a:ext uri="{FF2B5EF4-FFF2-40B4-BE49-F238E27FC236}">
                <a16:creationId xmlns:a16="http://schemas.microsoft.com/office/drawing/2014/main" id="{5A984901-C22F-3D63-AB9E-0C687FAFF0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2B02C0-ACD0-9C75-DE31-D54F45E758A6}"/>
              </a:ext>
            </a:extLst>
          </p:cNvPr>
          <p:cNvSpPr>
            <a:spLocks noGrp="1"/>
          </p:cNvSpPr>
          <p:nvPr>
            <p:ph type="sldNum" sz="quarter" idx="12"/>
          </p:nvPr>
        </p:nvSpPr>
        <p:spPr/>
        <p:txBody>
          <a:bodyPr/>
          <a:lstStyle/>
          <a:p>
            <a:fld id="{D8CE75E3-0AC4-48AB-8E91-BCF0C505552C}" type="slidenum">
              <a:rPr lang="zh-CN" altLang="en-US" smtClean="0"/>
              <a:t>‹#›</a:t>
            </a:fld>
            <a:endParaRPr lang="zh-CN" altLang="en-US"/>
          </a:p>
        </p:txBody>
      </p:sp>
    </p:spTree>
    <p:extLst>
      <p:ext uri="{BB962C8B-B14F-4D97-AF65-F5344CB8AC3E}">
        <p14:creationId xmlns:p14="http://schemas.microsoft.com/office/powerpoint/2010/main" val="667299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92AEA-897B-2B71-1B21-D27D3079E4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70AC9C-1B0D-B25F-CA6B-F097BBF31D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1DF7013-624D-FC04-7B20-57E31632F8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53E3FD9-72C4-8694-C56F-B78DBA93D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206F581-B87E-9228-C7BA-F4F91BC4FC7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CCA5717-7BE7-B4A9-9990-0E8197FABDE5}"/>
              </a:ext>
            </a:extLst>
          </p:cNvPr>
          <p:cNvSpPr>
            <a:spLocks noGrp="1"/>
          </p:cNvSpPr>
          <p:nvPr>
            <p:ph type="dt" sz="half" idx="10"/>
          </p:nvPr>
        </p:nvSpPr>
        <p:spPr/>
        <p:txBody>
          <a:bodyPr/>
          <a:lstStyle/>
          <a:p>
            <a:fld id="{1F8B41D1-370E-44DC-9608-925F3612D840}" type="datetimeFigureOut">
              <a:rPr lang="zh-CN" altLang="en-US" smtClean="0"/>
              <a:t>2024/8/10</a:t>
            </a:fld>
            <a:endParaRPr lang="zh-CN" altLang="en-US"/>
          </a:p>
        </p:txBody>
      </p:sp>
      <p:sp>
        <p:nvSpPr>
          <p:cNvPr id="8" name="页脚占位符 7">
            <a:extLst>
              <a:ext uri="{FF2B5EF4-FFF2-40B4-BE49-F238E27FC236}">
                <a16:creationId xmlns:a16="http://schemas.microsoft.com/office/drawing/2014/main" id="{197E6C18-71A3-2567-CB41-261ED48E85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00EC00E-8398-625A-1347-B483C048234A}"/>
              </a:ext>
            </a:extLst>
          </p:cNvPr>
          <p:cNvSpPr>
            <a:spLocks noGrp="1"/>
          </p:cNvSpPr>
          <p:nvPr>
            <p:ph type="sldNum" sz="quarter" idx="12"/>
          </p:nvPr>
        </p:nvSpPr>
        <p:spPr/>
        <p:txBody>
          <a:bodyPr/>
          <a:lstStyle/>
          <a:p>
            <a:fld id="{D8CE75E3-0AC4-48AB-8E91-BCF0C505552C}" type="slidenum">
              <a:rPr lang="zh-CN" altLang="en-US" smtClean="0"/>
              <a:t>‹#›</a:t>
            </a:fld>
            <a:endParaRPr lang="zh-CN" altLang="en-US"/>
          </a:p>
        </p:txBody>
      </p:sp>
    </p:spTree>
    <p:extLst>
      <p:ext uri="{BB962C8B-B14F-4D97-AF65-F5344CB8AC3E}">
        <p14:creationId xmlns:p14="http://schemas.microsoft.com/office/powerpoint/2010/main" val="356860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DD57D-6E3B-391F-47EE-44FA79F4DB0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133525E-F3C4-52DF-3AF9-5CE0FCD87539}"/>
              </a:ext>
            </a:extLst>
          </p:cNvPr>
          <p:cNvSpPr>
            <a:spLocks noGrp="1"/>
          </p:cNvSpPr>
          <p:nvPr>
            <p:ph type="dt" sz="half" idx="10"/>
          </p:nvPr>
        </p:nvSpPr>
        <p:spPr/>
        <p:txBody>
          <a:bodyPr/>
          <a:lstStyle/>
          <a:p>
            <a:fld id="{1F8B41D1-370E-44DC-9608-925F3612D840}" type="datetimeFigureOut">
              <a:rPr lang="zh-CN" altLang="en-US" smtClean="0"/>
              <a:t>2024/8/10</a:t>
            </a:fld>
            <a:endParaRPr lang="zh-CN" altLang="en-US"/>
          </a:p>
        </p:txBody>
      </p:sp>
      <p:sp>
        <p:nvSpPr>
          <p:cNvPr id="4" name="页脚占位符 3">
            <a:extLst>
              <a:ext uri="{FF2B5EF4-FFF2-40B4-BE49-F238E27FC236}">
                <a16:creationId xmlns:a16="http://schemas.microsoft.com/office/drawing/2014/main" id="{746D89CD-A925-3E82-93BA-78FE198258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3E08FDF-23A9-DCFB-E731-EB78CC4DEFB0}"/>
              </a:ext>
            </a:extLst>
          </p:cNvPr>
          <p:cNvSpPr>
            <a:spLocks noGrp="1"/>
          </p:cNvSpPr>
          <p:nvPr>
            <p:ph type="sldNum" sz="quarter" idx="12"/>
          </p:nvPr>
        </p:nvSpPr>
        <p:spPr/>
        <p:txBody>
          <a:bodyPr/>
          <a:lstStyle/>
          <a:p>
            <a:fld id="{D8CE75E3-0AC4-48AB-8E91-BCF0C505552C}" type="slidenum">
              <a:rPr lang="zh-CN" altLang="en-US" smtClean="0"/>
              <a:t>‹#›</a:t>
            </a:fld>
            <a:endParaRPr lang="zh-CN" altLang="en-US"/>
          </a:p>
        </p:txBody>
      </p:sp>
    </p:spTree>
    <p:extLst>
      <p:ext uri="{BB962C8B-B14F-4D97-AF65-F5344CB8AC3E}">
        <p14:creationId xmlns:p14="http://schemas.microsoft.com/office/powerpoint/2010/main" val="116477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8302BF-D519-6197-635A-F78AFAEA7FB7}"/>
              </a:ext>
            </a:extLst>
          </p:cNvPr>
          <p:cNvSpPr>
            <a:spLocks noGrp="1"/>
          </p:cNvSpPr>
          <p:nvPr>
            <p:ph type="dt" sz="half" idx="10"/>
          </p:nvPr>
        </p:nvSpPr>
        <p:spPr/>
        <p:txBody>
          <a:bodyPr/>
          <a:lstStyle/>
          <a:p>
            <a:fld id="{1F8B41D1-370E-44DC-9608-925F3612D840}" type="datetimeFigureOut">
              <a:rPr lang="zh-CN" altLang="en-US" smtClean="0"/>
              <a:t>2024/8/10</a:t>
            </a:fld>
            <a:endParaRPr lang="zh-CN" altLang="en-US"/>
          </a:p>
        </p:txBody>
      </p:sp>
      <p:sp>
        <p:nvSpPr>
          <p:cNvPr id="3" name="页脚占位符 2">
            <a:extLst>
              <a:ext uri="{FF2B5EF4-FFF2-40B4-BE49-F238E27FC236}">
                <a16:creationId xmlns:a16="http://schemas.microsoft.com/office/drawing/2014/main" id="{63EA0DBF-C1D6-DE7B-39B3-84264A2CBD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F7EB7C-70BF-A556-CCC2-E825A9464BC6}"/>
              </a:ext>
            </a:extLst>
          </p:cNvPr>
          <p:cNvSpPr>
            <a:spLocks noGrp="1"/>
          </p:cNvSpPr>
          <p:nvPr>
            <p:ph type="sldNum" sz="quarter" idx="12"/>
          </p:nvPr>
        </p:nvSpPr>
        <p:spPr/>
        <p:txBody>
          <a:bodyPr/>
          <a:lstStyle/>
          <a:p>
            <a:fld id="{D8CE75E3-0AC4-48AB-8E91-BCF0C505552C}" type="slidenum">
              <a:rPr lang="zh-CN" altLang="en-US" smtClean="0"/>
              <a:t>‹#›</a:t>
            </a:fld>
            <a:endParaRPr lang="zh-CN" altLang="en-US"/>
          </a:p>
        </p:txBody>
      </p:sp>
    </p:spTree>
    <p:extLst>
      <p:ext uri="{BB962C8B-B14F-4D97-AF65-F5344CB8AC3E}">
        <p14:creationId xmlns:p14="http://schemas.microsoft.com/office/powerpoint/2010/main" val="88079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D894B-DA92-E479-F2CD-D416FD0234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CD91C0-CC76-FD1B-BF92-A0E1A8DA91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BE8896E-FD81-A345-F7E3-B58FFF44E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D9468D-FE9C-9AA4-51B4-93BE1BDB7312}"/>
              </a:ext>
            </a:extLst>
          </p:cNvPr>
          <p:cNvSpPr>
            <a:spLocks noGrp="1"/>
          </p:cNvSpPr>
          <p:nvPr>
            <p:ph type="dt" sz="half" idx="10"/>
          </p:nvPr>
        </p:nvSpPr>
        <p:spPr/>
        <p:txBody>
          <a:bodyPr/>
          <a:lstStyle/>
          <a:p>
            <a:fld id="{1F8B41D1-370E-44DC-9608-925F3612D840}" type="datetimeFigureOut">
              <a:rPr lang="zh-CN" altLang="en-US" smtClean="0"/>
              <a:t>2024/8/10</a:t>
            </a:fld>
            <a:endParaRPr lang="zh-CN" altLang="en-US"/>
          </a:p>
        </p:txBody>
      </p:sp>
      <p:sp>
        <p:nvSpPr>
          <p:cNvPr id="6" name="页脚占位符 5">
            <a:extLst>
              <a:ext uri="{FF2B5EF4-FFF2-40B4-BE49-F238E27FC236}">
                <a16:creationId xmlns:a16="http://schemas.microsoft.com/office/drawing/2014/main" id="{F380FB60-EC07-C1C7-33CB-F5C9A29FAF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7DC756-1082-0E96-7D6C-6168A7402974}"/>
              </a:ext>
            </a:extLst>
          </p:cNvPr>
          <p:cNvSpPr>
            <a:spLocks noGrp="1"/>
          </p:cNvSpPr>
          <p:nvPr>
            <p:ph type="sldNum" sz="quarter" idx="12"/>
          </p:nvPr>
        </p:nvSpPr>
        <p:spPr/>
        <p:txBody>
          <a:bodyPr/>
          <a:lstStyle/>
          <a:p>
            <a:fld id="{D8CE75E3-0AC4-48AB-8E91-BCF0C505552C}" type="slidenum">
              <a:rPr lang="zh-CN" altLang="en-US" smtClean="0"/>
              <a:t>‹#›</a:t>
            </a:fld>
            <a:endParaRPr lang="zh-CN" altLang="en-US"/>
          </a:p>
        </p:txBody>
      </p:sp>
    </p:spTree>
    <p:extLst>
      <p:ext uri="{BB962C8B-B14F-4D97-AF65-F5344CB8AC3E}">
        <p14:creationId xmlns:p14="http://schemas.microsoft.com/office/powerpoint/2010/main" val="341759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123A3-5268-FF67-628C-4C5AD534C7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B393B4-7040-8801-6768-D8C3DB436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AB1000-FBA5-A79C-584B-80C26E1D8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CF4DDD-BDB6-49D1-D574-5256D7D3AB6D}"/>
              </a:ext>
            </a:extLst>
          </p:cNvPr>
          <p:cNvSpPr>
            <a:spLocks noGrp="1"/>
          </p:cNvSpPr>
          <p:nvPr>
            <p:ph type="dt" sz="half" idx="10"/>
          </p:nvPr>
        </p:nvSpPr>
        <p:spPr/>
        <p:txBody>
          <a:bodyPr/>
          <a:lstStyle/>
          <a:p>
            <a:fld id="{1F8B41D1-370E-44DC-9608-925F3612D840}" type="datetimeFigureOut">
              <a:rPr lang="zh-CN" altLang="en-US" smtClean="0"/>
              <a:t>2024/8/10</a:t>
            </a:fld>
            <a:endParaRPr lang="zh-CN" altLang="en-US"/>
          </a:p>
        </p:txBody>
      </p:sp>
      <p:sp>
        <p:nvSpPr>
          <p:cNvPr id="6" name="页脚占位符 5">
            <a:extLst>
              <a:ext uri="{FF2B5EF4-FFF2-40B4-BE49-F238E27FC236}">
                <a16:creationId xmlns:a16="http://schemas.microsoft.com/office/drawing/2014/main" id="{A4F8A659-F559-F137-B2E0-472F6C6B06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8B6BF5-A2B5-D81D-BBDF-29A4D3E85CA9}"/>
              </a:ext>
            </a:extLst>
          </p:cNvPr>
          <p:cNvSpPr>
            <a:spLocks noGrp="1"/>
          </p:cNvSpPr>
          <p:nvPr>
            <p:ph type="sldNum" sz="quarter" idx="12"/>
          </p:nvPr>
        </p:nvSpPr>
        <p:spPr/>
        <p:txBody>
          <a:bodyPr/>
          <a:lstStyle/>
          <a:p>
            <a:fld id="{D8CE75E3-0AC4-48AB-8E91-BCF0C505552C}" type="slidenum">
              <a:rPr lang="zh-CN" altLang="en-US" smtClean="0"/>
              <a:t>‹#›</a:t>
            </a:fld>
            <a:endParaRPr lang="zh-CN" altLang="en-US"/>
          </a:p>
        </p:txBody>
      </p:sp>
    </p:spTree>
    <p:extLst>
      <p:ext uri="{BB962C8B-B14F-4D97-AF65-F5344CB8AC3E}">
        <p14:creationId xmlns:p14="http://schemas.microsoft.com/office/powerpoint/2010/main" val="36631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9E027F-D135-E829-2161-162401C2F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2CEA01F-BE46-B0AC-83BA-E651348258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042D34-AA61-0F38-3585-DD21C6CF2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B41D1-370E-44DC-9608-925F3612D840}" type="datetimeFigureOut">
              <a:rPr lang="zh-CN" altLang="en-US" smtClean="0"/>
              <a:t>2024/8/10</a:t>
            </a:fld>
            <a:endParaRPr lang="zh-CN" altLang="en-US"/>
          </a:p>
        </p:txBody>
      </p:sp>
      <p:sp>
        <p:nvSpPr>
          <p:cNvPr id="5" name="页脚占位符 4">
            <a:extLst>
              <a:ext uri="{FF2B5EF4-FFF2-40B4-BE49-F238E27FC236}">
                <a16:creationId xmlns:a16="http://schemas.microsoft.com/office/drawing/2014/main" id="{9F6E6E28-CB6C-2F06-854B-22C16E09F3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0193744-AA30-3756-C01B-75DCDD38D0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E75E3-0AC4-48AB-8E91-BCF0C505552C}" type="slidenum">
              <a:rPr lang="zh-CN" altLang="en-US" smtClean="0"/>
              <a:t>‹#›</a:t>
            </a:fld>
            <a:endParaRPr lang="zh-CN" altLang="en-US"/>
          </a:p>
        </p:txBody>
      </p:sp>
    </p:spTree>
    <p:extLst>
      <p:ext uri="{BB962C8B-B14F-4D97-AF65-F5344CB8AC3E}">
        <p14:creationId xmlns:p14="http://schemas.microsoft.com/office/powerpoint/2010/main" val="2761031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9240D-83D0-20D8-D5AA-54AEAB123748}"/>
              </a:ext>
            </a:extLst>
          </p:cNvPr>
          <p:cNvSpPr>
            <a:spLocks noGrp="1"/>
          </p:cNvSpPr>
          <p:nvPr>
            <p:ph type="ctrTitle"/>
          </p:nvPr>
        </p:nvSpPr>
        <p:spPr/>
        <p:txBody>
          <a:bodyPr/>
          <a:lstStyle/>
          <a:p>
            <a:r>
              <a:rPr lang="zh-CN" altLang="en-US" dirty="0"/>
              <a:t>语义通信</a:t>
            </a:r>
          </a:p>
        </p:txBody>
      </p:sp>
    </p:spTree>
    <p:extLst>
      <p:ext uri="{BB962C8B-B14F-4D97-AF65-F5344CB8AC3E}">
        <p14:creationId xmlns:p14="http://schemas.microsoft.com/office/powerpoint/2010/main" val="83840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a:extLst>
              <a:ext uri="{FF2B5EF4-FFF2-40B4-BE49-F238E27FC236}">
                <a16:creationId xmlns:a16="http://schemas.microsoft.com/office/drawing/2014/main" id="{0B0877D1-5F13-2F99-4639-80A7D6EACBDB}"/>
              </a:ext>
            </a:extLst>
          </p:cNvPr>
          <p:cNvSpPr>
            <a:spLocks noGrp="1"/>
          </p:cNvSpPr>
          <p:nvPr>
            <p:ph type="title"/>
          </p:nvPr>
        </p:nvSpPr>
        <p:spPr>
          <a:xfrm>
            <a:off x="482600" y="365125"/>
            <a:ext cx="10515600" cy="523875"/>
          </a:xfrm>
        </p:spPr>
        <p:txBody>
          <a:bodyPr>
            <a:normAutofit fontScale="90000"/>
          </a:bodyPr>
          <a:lstStyle/>
          <a:p>
            <a:r>
              <a:rPr lang="zh-CN" altLang="en-US" dirty="0"/>
              <a:t>研究背景</a:t>
            </a:r>
          </a:p>
        </p:txBody>
      </p:sp>
      <p:sp>
        <p:nvSpPr>
          <p:cNvPr id="9" name="灯片编号占位符 15">
            <a:extLst>
              <a:ext uri="{FF2B5EF4-FFF2-40B4-BE49-F238E27FC236}">
                <a16:creationId xmlns:a16="http://schemas.microsoft.com/office/drawing/2014/main" id="{11620C79-8E4C-DC35-E358-E10911C682E3}"/>
              </a:ext>
            </a:extLst>
          </p:cNvPr>
          <p:cNvSpPr>
            <a:spLocks noGrp="1"/>
          </p:cNvSpPr>
          <p:nvPr>
            <p:ph type="sldNum" sz="quarter" idx="12"/>
          </p:nvPr>
        </p:nvSpPr>
        <p:spPr>
          <a:xfrm>
            <a:off x="8953500" y="6356350"/>
            <a:ext cx="2743200" cy="365125"/>
          </a:xfrm>
        </p:spPr>
        <p:txBody>
          <a:bodyPr/>
          <a:lstStyle/>
          <a:p>
            <a:fld id="{134FB6C8-7C8F-4A07-82BA-70423D8EE858}" type="slidenum">
              <a:rPr lang="zh-CN" altLang="en-US" smtClean="0"/>
              <a:pPr/>
              <a:t>2</a:t>
            </a:fld>
            <a:endParaRPr lang="zh-CN" altLang="en-US"/>
          </a:p>
        </p:txBody>
      </p:sp>
      <p:sp>
        <p:nvSpPr>
          <p:cNvPr id="10" name="内容占位符 4">
            <a:extLst>
              <a:ext uri="{FF2B5EF4-FFF2-40B4-BE49-F238E27FC236}">
                <a16:creationId xmlns:a16="http://schemas.microsoft.com/office/drawing/2014/main" id="{BD73FB70-06E0-2D21-A3AE-B58ACF7144B0}"/>
              </a:ext>
            </a:extLst>
          </p:cNvPr>
          <p:cNvSpPr>
            <a:spLocks noGrp="1"/>
          </p:cNvSpPr>
          <p:nvPr>
            <p:ph idx="1"/>
          </p:nvPr>
        </p:nvSpPr>
        <p:spPr>
          <a:xfrm>
            <a:off x="482600" y="1006474"/>
            <a:ext cx="11214100" cy="3261186"/>
          </a:xfrm>
        </p:spPr>
        <p:txBody>
          <a:bodyPr>
            <a:normAutofit fontScale="92500"/>
          </a:bodyPr>
          <a:lstStyle/>
          <a:p>
            <a:pPr indent="457200" algn="just">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信息通信技术</a:t>
            </a:r>
            <a:r>
              <a:rPr lang="en-US" altLang="zh-CN" sz="1600" b="0" i="0" dirty="0">
                <a:solidFill>
                  <a:srgbClr val="000000"/>
                </a:solidFill>
                <a:effectLst/>
                <a:latin typeface="微软雅黑" panose="020B0503020204020204" pitchFamily="34" charset="-122"/>
                <a:ea typeface="微软雅黑" panose="020B0503020204020204" pitchFamily="34" charset="-122"/>
              </a:rPr>
              <a:t>(ICT)</a:t>
            </a:r>
            <a:r>
              <a:rPr lang="zh-CN" altLang="en-US" sz="1600" b="0" i="0" dirty="0">
                <a:solidFill>
                  <a:srgbClr val="000000"/>
                </a:solidFill>
                <a:effectLst/>
                <a:latin typeface="微软雅黑" panose="020B0503020204020204" pitchFamily="34" charset="-122"/>
                <a:ea typeface="微软雅黑" panose="020B0503020204020204" pitchFamily="34" charset="-122"/>
              </a:rPr>
              <a:t>的发展对现代社会产生了重大影响。在过去的</a:t>
            </a:r>
            <a:r>
              <a:rPr lang="en-US" altLang="zh-CN" sz="1600" b="0" i="0" dirty="0">
                <a:solidFill>
                  <a:srgbClr val="000000"/>
                </a:solidFill>
                <a:effectLst/>
                <a:latin typeface="微软雅黑" panose="020B0503020204020204" pitchFamily="34" charset="-122"/>
                <a:ea typeface="微软雅黑" panose="020B0503020204020204" pitchFamily="34" charset="-122"/>
              </a:rPr>
              <a:t>70</a:t>
            </a:r>
            <a:r>
              <a:rPr lang="zh-CN" altLang="en-US" sz="1600" b="0" i="0" dirty="0">
                <a:solidFill>
                  <a:srgbClr val="000000"/>
                </a:solidFill>
                <a:effectLst/>
                <a:latin typeface="微软雅黑" panose="020B0503020204020204" pitchFamily="34" charset="-122"/>
                <a:ea typeface="微软雅黑" panose="020B0503020204020204" pitchFamily="34" charset="-122"/>
              </a:rPr>
              <a:t>年里，通信系统主要依靠</a:t>
            </a:r>
            <a:r>
              <a:rPr lang="zh-CN" altLang="en-US" sz="1600" b="1" i="0" dirty="0">
                <a:solidFill>
                  <a:srgbClr val="000000"/>
                </a:solidFill>
                <a:effectLst/>
                <a:latin typeface="微软雅黑" panose="020B0503020204020204" pitchFamily="34" charset="-122"/>
                <a:ea typeface="微软雅黑" panose="020B0503020204020204" pitchFamily="34" charset="-122"/>
              </a:rPr>
              <a:t>香农的信息理论</a:t>
            </a:r>
            <a:r>
              <a:rPr lang="zh-CN" altLang="en-US" sz="1600" b="0" i="0" dirty="0">
                <a:solidFill>
                  <a:srgbClr val="000000"/>
                </a:solidFill>
                <a:effectLst/>
                <a:latin typeface="微软雅黑" panose="020B0503020204020204" pitchFamily="34" charset="-122"/>
                <a:ea typeface="微软雅黑" panose="020B0503020204020204" pitchFamily="34" charset="-122"/>
              </a:rPr>
              <a:t>进行设计和开发。移动通信系统从第一代</a:t>
            </a:r>
            <a:r>
              <a:rPr lang="en-US" altLang="zh-CN" sz="1600" b="0" i="0" dirty="0">
                <a:solidFill>
                  <a:srgbClr val="000000"/>
                </a:solidFill>
                <a:effectLst/>
                <a:latin typeface="微软雅黑" panose="020B0503020204020204" pitchFamily="34" charset="-122"/>
                <a:ea typeface="微软雅黑" panose="020B0503020204020204" pitchFamily="34" charset="-122"/>
              </a:rPr>
              <a:t>(1G)</a:t>
            </a:r>
            <a:r>
              <a:rPr lang="zh-CN" altLang="en-US" sz="1600" b="0" i="0" dirty="0">
                <a:solidFill>
                  <a:srgbClr val="000000"/>
                </a:solidFill>
                <a:effectLst/>
                <a:latin typeface="微软雅黑" panose="020B0503020204020204" pitchFamily="34" charset="-122"/>
                <a:ea typeface="微软雅黑" panose="020B0503020204020204" pitchFamily="34" charset="-122"/>
              </a:rPr>
              <a:t>到第五代</a:t>
            </a:r>
            <a:r>
              <a:rPr lang="en-US" altLang="zh-CN" sz="1600" b="0" i="0" dirty="0">
                <a:solidFill>
                  <a:srgbClr val="000000"/>
                </a:solidFill>
                <a:effectLst/>
                <a:latin typeface="微软雅黑" panose="020B0503020204020204" pitchFamily="34" charset="-122"/>
                <a:ea typeface="微软雅黑" panose="020B0503020204020204" pitchFamily="34" charset="-122"/>
              </a:rPr>
              <a:t>(5G)</a:t>
            </a:r>
            <a:r>
              <a:rPr lang="zh-CN" altLang="en-US" sz="1600" b="0" i="0" dirty="0">
                <a:solidFill>
                  <a:srgbClr val="000000"/>
                </a:solidFill>
                <a:effectLst/>
                <a:latin typeface="微软雅黑" panose="020B0503020204020204" pitchFamily="34" charset="-122"/>
                <a:ea typeface="微软雅黑" panose="020B0503020204020204" pitchFamily="34" charset="-122"/>
              </a:rPr>
              <a:t>的演变以容量扩展和技术进步为特征。</a:t>
            </a:r>
          </a:p>
          <a:p>
            <a:pPr indent="457200" algn="just">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然而，这些进展主要集中在增加信息传播的物理维度上，而接近香农信息论的极限。例如，已经提出了一些扩展系统容量的进化技术，包括</a:t>
            </a:r>
            <a:r>
              <a:rPr lang="zh-CN" altLang="en-US" sz="1600" b="1" i="0" dirty="0">
                <a:solidFill>
                  <a:srgbClr val="000000"/>
                </a:solidFill>
                <a:effectLst/>
                <a:latin typeface="微软雅黑" panose="020B0503020204020204" pitchFamily="34" charset="-122"/>
                <a:ea typeface="微软雅黑" panose="020B0503020204020204" pitchFamily="34" charset="-122"/>
              </a:rPr>
              <a:t>毫米波</a:t>
            </a:r>
            <a:r>
              <a:rPr lang="en-US" altLang="zh-CN" sz="1600" b="1" i="0" dirty="0">
                <a:solidFill>
                  <a:srgbClr val="000000"/>
                </a:solidFill>
                <a:effectLst/>
                <a:latin typeface="微软雅黑" panose="020B0503020204020204" pitchFamily="34" charset="-122"/>
                <a:ea typeface="微软雅黑" panose="020B0503020204020204" pitchFamily="34" charset="-122"/>
              </a:rPr>
              <a:t>/</a:t>
            </a:r>
            <a:r>
              <a:rPr lang="zh-CN" altLang="en-US" sz="1600" b="1" i="0" dirty="0">
                <a:solidFill>
                  <a:srgbClr val="000000"/>
                </a:solidFill>
                <a:effectLst/>
                <a:latin typeface="微软雅黑" panose="020B0503020204020204" pitchFamily="34" charset="-122"/>
                <a:ea typeface="微软雅黑" panose="020B0503020204020204" pitchFamily="34" charset="-122"/>
              </a:rPr>
              <a:t>太赫兹通信</a:t>
            </a:r>
            <a:r>
              <a:rPr lang="zh-CN" altLang="en-US"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1" i="0" dirty="0">
                <a:solidFill>
                  <a:srgbClr val="000000"/>
                </a:solidFill>
                <a:effectLst/>
                <a:latin typeface="微软雅黑" panose="020B0503020204020204" pitchFamily="34" charset="-122"/>
                <a:ea typeface="微软雅黑" panose="020B0503020204020204" pitchFamily="34" charset="-122"/>
              </a:rPr>
              <a:t>大规模天线阵列</a:t>
            </a:r>
            <a:r>
              <a:rPr lang="zh-CN" altLang="en-US" sz="1600" b="0" i="0" dirty="0">
                <a:solidFill>
                  <a:srgbClr val="000000"/>
                </a:solidFill>
                <a:effectLst/>
                <a:latin typeface="微软雅黑" panose="020B0503020204020204" pitchFamily="34" charset="-122"/>
                <a:ea typeface="微软雅黑" panose="020B0503020204020204" pitchFamily="34" charset="-122"/>
              </a:rPr>
              <a:t>和</a:t>
            </a:r>
            <a:r>
              <a:rPr lang="zh-CN" altLang="en-US" sz="1600" b="1" i="0" dirty="0">
                <a:solidFill>
                  <a:srgbClr val="000000"/>
                </a:solidFill>
                <a:effectLst/>
                <a:latin typeface="微软雅黑" panose="020B0503020204020204" pitchFamily="34" charset="-122"/>
                <a:ea typeface="微软雅黑" panose="020B0503020204020204" pitchFamily="34" charset="-122"/>
              </a:rPr>
              <a:t>高阶调制</a:t>
            </a:r>
            <a:r>
              <a:rPr lang="zh-CN" altLang="en-US" sz="1600" b="0" i="0" dirty="0">
                <a:solidFill>
                  <a:srgbClr val="000000"/>
                </a:solidFill>
                <a:effectLst/>
                <a:latin typeface="微软雅黑" panose="020B0503020204020204" pitchFamily="34" charset="-122"/>
                <a:ea typeface="微软雅黑" panose="020B0503020204020204" pitchFamily="34" charset="-122"/>
              </a:rPr>
              <a:t>等。然而，这些解决方案在硬件成本和无线通信的复杂性方面面临着不可避免的瓶颈。</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pPr indent="457200" algn="just">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第六代（</a:t>
            </a:r>
            <a:r>
              <a:rPr lang="en-US" altLang="zh-CN" sz="1600" b="0" i="0" dirty="0">
                <a:solidFill>
                  <a:srgbClr val="000000"/>
                </a:solidFill>
                <a:effectLst/>
                <a:latin typeface="微软雅黑" panose="020B0503020204020204" pitchFamily="34" charset="-122"/>
                <a:ea typeface="微软雅黑" panose="020B0503020204020204" pitchFamily="34" charset="-122"/>
              </a:rPr>
              <a:t>6G</a:t>
            </a:r>
            <a:r>
              <a:rPr lang="zh-CN" altLang="en-US" sz="1600" b="0" i="0" dirty="0">
                <a:solidFill>
                  <a:srgbClr val="000000"/>
                </a:solidFill>
                <a:effectLst/>
                <a:latin typeface="微软雅黑" panose="020B0503020204020204" pitchFamily="34" charset="-122"/>
                <a:ea typeface="微软雅黑" panose="020B0503020204020204" pitchFamily="34" charset="-122"/>
              </a:rPr>
              <a:t>）网络预计将为物理世界和数字世界带来新的连接和智能水平，支持机器智能服务以及人与设备在元宇宙中的无缝互动。这些新应用提出了一系列具有挑战性的要求，如</a:t>
            </a:r>
            <a:r>
              <a:rPr lang="zh-CN" altLang="en-US" sz="1600" b="0" i="0" u="sng" dirty="0">
                <a:solidFill>
                  <a:srgbClr val="000000"/>
                </a:solidFill>
                <a:effectLst/>
                <a:latin typeface="微软雅黑" panose="020B0503020204020204" pitchFamily="34" charset="-122"/>
                <a:ea typeface="微软雅黑" panose="020B0503020204020204" pitchFamily="34" charset="-122"/>
              </a:rPr>
              <a:t>极高的数据传输速率、超低延迟、超高密度连接、显著提高的能效和频谱效率以及高度智能化</a:t>
            </a:r>
            <a:r>
              <a:rPr lang="zh-CN" altLang="en-US" sz="1600" b="0" i="0" dirty="0">
                <a:solidFill>
                  <a:srgbClr val="000000"/>
                </a:solidFill>
                <a:effectLst/>
                <a:latin typeface="微软雅黑" panose="020B0503020204020204" pitchFamily="34" charset="-122"/>
                <a:ea typeface="微软雅黑" panose="020B0503020204020204" pitchFamily="34" charset="-122"/>
              </a:rPr>
              <a:t>。因此，需要在</a:t>
            </a:r>
            <a:r>
              <a:rPr lang="en-US" altLang="zh-CN" sz="1600" b="0" i="0" dirty="0">
                <a:solidFill>
                  <a:srgbClr val="000000"/>
                </a:solidFill>
                <a:effectLst/>
                <a:latin typeface="微软雅黑" panose="020B0503020204020204" pitchFamily="34" charset="-122"/>
                <a:ea typeface="微软雅黑" panose="020B0503020204020204" pitchFamily="34" charset="-122"/>
              </a:rPr>
              <a:t>6G</a:t>
            </a:r>
            <a:r>
              <a:rPr lang="zh-CN" altLang="en-US" sz="1600" b="0" i="0" dirty="0">
                <a:solidFill>
                  <a:srgbClr val="000000"/>
                </a:solidFill>
                <a:effectLst/>
                <a:latin typeface="微软雅黑" panose="020B0503020204020204" pitchFamily="34" charset="-122"/>
                <a:ea typeface="微软雅黑" panose="020B0503020204020204" pitchFamily="34" charset="-122"/>
              </a:rPr>
              <a:t>通信设计中进行范式转变，以有效应对这些挑战并满足这些新应用的要求。</a:t>
            </a:r>
          </a:p>
        </p:txBody>
      </p:sp>
      <p:pic>
        <p:nvPicPr>
          <p:cNvPr id="11" name="图片 10">
            <a:extLst>
              <a:ext uri="{FF2B5EF4-FFF2-40B4-BE49-F238E27FC236}">
                <a16:creationId xmlns:a16="http://schemas.microsoft.com/office/drawing/2014/main" id="{1250E72A-6878-2C9A-14FA-EF2FA7DEF455}"/>
              </a:ext>
            </a:extLst>
          </p:cNvPr>
          <p:cNvPicPr>
            <a:picLocks noChangeAspect="1"/>
          </p:cNvPicPr>
          <p:nvPr/>
        </p:nvPicPr>
        <p:blipFill rotWithShape="1">
          <a:blip r:embed="rId2"/>
          <a:srcRect t="20057" b="13521"/>
          <a:stretch/>
        </p:blipFill>
        <p:spPr>
          <a:xfrm>
            <a:off x="2790825" y="4267660"/>
            <a:ext cx="6162675" cy="2271252"/>
          </a:xfrm>
          <a:prstGeom prst="rect">
            <a:avLst/>
          </a:prstGeom>
        </p:spPr>
      </p:pic>
      <p:cxnSp>
        <p:nvCxnSpPr>
          <p:cNvPr id="13" name="直接连接符 12">
            <a:extLst>
              <a:ext uri="{FF2B5EF4-FFF2-40B4-BE49-F238E27FC236}">
                <a16:creationId xmlns:a16="http://schemas.microsoft.com/office/drawing/2014/main" id="{ECC93DC8-2562-54C6-86E6-4B02E155BCFE}"/>
              </a:ext>
            </a:extLst>
          </p:cNvPr>
          <p:cNvCxnSpPr>
            <a:cxnSpLocks/>
          </p:cNvCxnSpPr>
          <p:nvPr/>
        </p:nvCxnSpPr>
        <p:spPr>
          <a:xfrm>
            <a:off x="186813" y="1006474"/>
            <a:ext cx="1177904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128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5">
            <a:extLst>
              <a:ext uri="{FF2B5EF4-FFF2-40B4-BE49-F238E27FC236}">
                <a16:creationId xmlns:a16="http://schemas.microsoft.com/office/drawing/2014/main" id="{11620C79-8E4C-DC35-E358-E10911C682E3}"/>
              </a:ext>
            </a:extLst>
          </p:cNvPr>
          <p:cNvSpPr>
            <a:spLocks noGrp="1"/>
          </p:cNvSpPr>
          <p:nvPr>
            <p:ph type="sldNum" sz="quarter" idx="12"/>
          </p:nvPr>
        </p:nvSpPr>
        <p:spPr>
          <a:xfrm>
            <a:off x="8953500" y="6356350"/>
            <a:ext cx="2743200" cy="365125"/>
          </a:xfrm>
        </p:spPr>
        <p:txBody>
          <a:bodyPr/>
          <a:lstStyle/>
          <a:p>
            <a:fld id="{134FB6C8-7C8F-4A07-82BA-70423D8EE858}" type="slidenum">
              <a:rPr lang="zh-CN" altLang="en-US" smtClean="0"/>
              <a:pPr/>
              <a:t>3</a:t>
            </a:fld>
            <a:endParaRPr lang="zh-CN" altLang="en-US"/>
          </a:p>
        </p:txBody>
      </p:sp>
      <p:cxnSp>
        <p:nvCxnSpPr>
          <p:cNvPr id="13" name="直接连接符 12">
            <a:extLst>
              <a:ext uri="{FF2B5EF4-FFF2-40B4-BE49-F238E27FC236}">
                <a16:creationId xmlns:a16="http://schemas.microsoft.com/office/drawing/2014/main" id="{ECC93DC8-2562-54C6-86E6-4B02E155BCFE}"/>
              </a:ext>
            </a:extLst>
          </p:cNvPr>
          <p:cNvCxnSpPr>
            <a:cxnSpLocks/>
          </p:cNvCxnSpPr>
          <p:nvPr/>
        </p:nvCxnSpPr>
        <p:spPr>
          <a:xfrm>
            <a:off x="186813" y="1006474"/>
            <a:ext cx="11779045" cy="0"/>
          </a:xfrm>
          <a:prstGeom prst="line">
            <a:avLst/>
          </a:prstGeom>
        </p:spPr>
        <p:style>
          <a:lnRef idx="1">
            <a:schemeClr val="dk1"/>
          </a:lnRef>
          <a:fillRef idx="0">
            <a:schemeClr val="dk1"/>
          </a:fillRef>
          <a:effectRef idx="0">
            <a:schemeClr val="dk1"/>
          </a:effectRef>
          <a:fontRef idx="minor">
            <a:schemeClr val="tx1"/>
          </a:fontRef>
        </p:style>
      </p:cxnSp>
      <p:sp>
        <p:nvSpPr>
          <p:cNvPr id="6" name="标题 1">
            <a:extLst>
              <a:ext uri="{FF2B5EF4-FFF2-40B4-BE49-F238E27FC236}">
                <a16:creationId xmlns:a16="http://schemas.microsoft.com/office/drawing/2014/main" id="{47DADD32-C332-53F5-2103-A2D3358CC189}"/>
              </a:ext>
            </a:extLst>
          </p:cNvPr>
          <p:cNvSpPr>
            <a:spLocks noGrp="1"/>
          </p:cNvSpPr>
          <p:nvPr>
            <p:ph type="title"/>
          </p:nvPr>
        </p:nvSpPr>
        <p:spPr>
          <a:xfrm>
            <a:off x="482600" y="365125"/>
            <a:ext cx="10515600" cy="523875"/>
          </a:xfrm>
        </p:spPr>
        <p:txBody>
          <a:bodyPr>
            <a:normAutofit fontScale="90000"/>
          </a:bodyPr>
          <a:lstStyle/>
          <a:p>
            <a:r>
              <a:rPr lang="zh-CN" altLang="en-US" dirty="0"/>
              <a:t>语义通信架构</a:t>
            </a:r>
          </a:p>
        </p:txBody>
      </p:sp>
      <p:sp>
        <p:nvSpPr>
          <p:cNvPr id="7" name="内容占位符 2">
            <a:extLst>
              <a:ext uri="{FF2B5EF4-FFF2-40B4-BE49-F238E27FC236}">
                <a16:creationId xmlns:a16="http://schemas.microsoft.com/office/drawing/2014/main" id="{FC52D13F-9E3C-D4FF-5481-42DF223902DA}"/>
              </a:ext>
            </a:extLst>
          </p:cNvPr>
          <p:cNvSpPr>
            <a:spLocks noGrp="1"/>
          </p:cNvSpPr>
          <p:nvPr>
            <p:ph idx="1"/>
          </p:nvPr>
        </p:nvSpPr>
        <p:spPr>
          <a:xfrm>
            <a:off x="482600" y="1006475"/>
            <a:ext cx="11214100" cy="1050925"/>
          </a:xfrm>
        </p:spPr>
        <p:txBody>
          <a:bodyPr>
            <a:normAutofit fontScale="77500" lnSpcReduction="20000"/>
          </a:bodyPr>
          <a:lstStyle/>
          <a:p>
            <a:pPr indent="457200">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传统的通信系统主要集中在技术层面，这只是三级通信中的第一级。为了进一步提高通信效率，语义通信作为一种很有前途的解决方案而备受关注。</a:t>
            </a:r>
            <a:r>
              <a:rPr lang="zh-CN" altLang="en-US" dirty="0">
                <a:solidFill>
                  <a:srgbClr val="000000"/>
                </a:solidFill>
                <a:latin typeface="微软雅黑" panose="020B0503020204020204" pitchFamily="34" charset="-122"/>
                <a:ea typeface="微软雅黑" panose="020B0503020204020204" pitchFamily="34" charset="-122"/>
              </a:rPr>
              <a:t>如图所示。</a:t>
            </a:r>
            <a:endParaRPr lang="zh-CN" altLang="en-US"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39B78AC8-D23E-8139-E2F0-51AF812F55E6}"/>
              </a:ext>
            </a:extLst>
          </p:cNvPr>
          <p:cNvPicPr>
            <a:picLocks noChangeAspect="1"/>
          </p:cNvPicPr>
          <p:nvPr/>
        </p:nvPicPr>
        <p:blipFill>
          <a:blip r:embed="rId2"/>
          <a:stretch>
            <a:fillRect/>
          </a:stretch>
        </p:blipFill>
        <p:spPr>
          <a:xfrm>
            <a:off x="0" y="2990953"/>
            <a:ext cx="12106814" cy="3370519"/>
          </a:xfrm>
          <a:prstGeom prst="rect">
            <a:avLst/>
          </a:prstGeom>
        </p:spPr>
      </p:pic>
      <p:sp>
        <p:nvSpPr>
          <p:cNvPr id="14" name="流程图: 可选过程 13">
            <a:extLst>
              <a:ext uri="{FF2B5EF4-FFF2-40B4-BE49-F238E27FC236}">
                <a16:creationId xmlns:a16="http://schemas.microsoft.com/office/drawing/2014/main" id="{D03E07F0-FD3C-9B47-D6E6-3C7412D106EE}"/>
              </a:ext>
            </a:extLst>
          </p:cNvPr>
          <p:cNvSpPr/>
          <p:nvPr/>
        </p:nvSpPr>
        <p:spPr>
          <a:xfrm>
            <a:off x="4237703" y="1731872"/>
            <a:ext cx="3519948" cy="886005"/>
          </a:xfrm>
          <a:prstGeom prst="flowChartAlternateProcess">
            <a:avLst/>
          </a:prstGeom>
          <a:solidFill>
            <a:srgbClr val="F9C0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rgbClr val="000000"/>
                </a:solidFill>
                <a:effectLst/>
                <a:latin typeface="微软雅黑" panose="020B0503020204020204" pitchFamily="34" charset="-122"/>
                <a:ea typeface="微软雅黑" panose="020B0503020204020204" pitchFamily="34" charset="-122"/>
              </a:rPr>
              <a:t>为发送用户和接收用户等通信参与者提供相关的语义知识描述</a:t>
            </a:r>
            <a:endParaRPr lang="zh-CN" altLang="en-US" dirty="0"/>
          </a:p>
        </p:txBody>
      </p:sp>
      <p:cxnSp>
        <p:nvCxnSpPr>
          <p:cNvPr id="15" name="直接箭头连接符 14">
            <a:extLst>
              <a:ext uri="{FF2B5EF4-FFF2-40B4-BE49-F238E27FC236}">
                <a16:creationId xmlns:a16="http://schemas.microsoft.com/office/drawing/2014/main" id="{2B405CC2-A373-20B9-D711-4613D64A9EDD}"/>
              </a:ext>
            </a:extLst>
          </p:cNvPr>
          <p:cNvCxnSpPr>
            <a:cxnSpLocks/>
          </p:cNvCxnSpPr>
          <p:nvPr/>
        </p:nvCxnSpPr>
        <p:spPr>
          <a:xfrm flipV="1">
            <a:off x="2782529" y="2617877"/>
            <a:ext cx="2957871" cy="1541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4764696B-4048-EA63-4D9B-E0A45C115C50}"/>
              </a:ext>
            </a:extLst>
          </p:cNvPr>
          <p:cNvCxnSpPr>
            <a:cxnSpLocks/>
          </p:cNvCxnSpPr>
          <p:nvPr/>
        </p:nvCxnSpPr>
        <p:spPr>
          <a:xfrm flipV="1">
            <a:off x="5740400" y="2617877"/>
            <a:ext cx="139290" cy="957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C3E25DE-B289-FA74-8791-A2C6BE91CECE}"/>
              </a:ext>
            </a:extLst>
          </p:cNvPr>
          <p:cNvCxnSpPr>
            <a:cxnSpLocks/>
            <a:endCxn id="14" idx="2"/>
          </p:cNvCxnSpPr>
          <p:nvPr/>
        </p:nvCxnSpPr>
        <p:spPr>
          <a:xfrm flipH="1" flipV="1">
            <a:off x="5997677" y="2617877"/>
            <a:ext cx="2879213" cy="1541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卷形: 水平 17">
            <a:extLst>
              <a:ext uri="{FF2B5EF4-FFF2-40B4-BE49-F238E27FC236}">
                <a16:creationId xmlns:a16="http://schemas.microsoft.com/office/drawing/2014/main" id="{57A94F74-DB85-C8F3-D75F-54547CBA8CD9}"/>
              </a:ext>
            </a:extLst>
          </p:cNvPr>
          <p:cNvSpPr/>
          <p:nvPr/>
        </p:nvSpPr>
        <p:spPr>
          <a:xfrm>
            <a:off x="1354803" y="2330534"/>
            <a:ext cx="2340897" cy="1244619"/>
          </a:xfrm>
          <a:prstGeom prst="horizontalScroll">
            <a:avLst/>
          </a:prstGeom>
          <a:solidFill>
            <a:srgbClr val="F7D99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rgbClr val="000000"/>
                </a:solidFill>
                <a:effectLst/>
                <a:latin typeface="微软雅黑" panose="020B0503020204020204" pitchFamily="34" charset="-122"/>
                <a:ea typeface="微软雅黑" panose="020B0503020204020204" pitchFamily="34" charset="-122"/>
              </a:rPr>
              <a:t>从各种类型的源数据中处理和提取有用的相关信息</a:t>
            </a:r>
            <a:endParaRPr lang="zh-CN" altLang="en-US" dirty="0"/>
          </a:p>
        </p:txBody>
      </p:sp>
      <p:cxnSp>
        <p:nvCxnSpPr>
          <p:cNvPr id="19" name="直接箭头连接符 18">
            <a:extLst>
              <a:ext uri="{FF2B5EF4-FFF2-40B4-BE49-F238E27FC236}">
                <a16:creationId xmlns:a16="http://schemas.microsoft.com/office/drawing/2014/main" id="{9919DBAB-C320-6414-4DB7-784868FE4730}"/>
              </a:ext>
            </a:extLst>
          </p:cNvPr>
          <p:cNvCxnSpPr/>
          <p:nvPr/>
        </p:nvCxnSpPr>
        <p:spPr>
          <a:xfrm flipV="1">
            <a:off x="1848465" y="3429000"/>
            <a:ext cx="0" cy="1247212"/>
          </a:xfrm>
          <a:prstGeom prst="straightConnector1">
            <a:avLst/>
          </a:prstGeom>
          <a:ln w="38100">
            <a:solidFill>
              <a:srgbClr val="FCE399"/>
            </a:solidFill>
            <a:tailEnd type="triangle"/>
          </a:ln>
        </p:spPr>
        <p:style>
          <a:lnRef idx="1">
            <a:schemeClr val="accent1"/>
          </a:lnRef>
          <a:fillRef idx="0">
            <a:schemeClr val="accent1"/>
          </a:fillRef>
          <a:effectRef idx="0">
            <a:schemeClr val="accent1"/>
          </a:effectRef>
          <a:fontRef idx="minor">
            <a:schemeClr val="tx1"/>
          </a:fontRef>
        </p:style>
      </p:cxnSp>
      <p:sp>
        <p:nvSpPr>
          <p:cNvPr id="20" name="卷形: 水平 19">
            <a:extLst>
              <a:ext uri="{FF2B5EF4-FFF2-40B4-BE49-F238E27FC236}">
                <a16:creationId xmlns:a16="http://schemas.microsoft.com/office/drawing/2014/main" id="{27BEC09F-79CF-D5D2-B902-D4C5D7779EFB}"/>
              </a:ext>
            </a:extLst>
          </p:cNvPr>
          <p:cNvSpPr/>
          <p:nvPr/>
        </p:nvSpPr>
        <p:spPr>
          <a:xfrm>
            <a:off x="2199761" y="2341624"/>
            <a:ext cx="2879213" cy="1282728"/>
          </a:xfrm>
          <a:prstGeom prst="horizontalScroll">
            <a:avLst/>
          </a:prstGeom>
          <a:solidFill>
            <a:srgbClr val="F7D99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latin typeface="微软雅黑" panose="020B0503020204020204" pitchFamily="34" charset="-122"/>
                <a:ea typeface="微软雅黑" panose="020B0503020204020204" pitchFamily="34" charset="-122"/>
              </a:rPr>
              <a:t>压缩并去除不相关信息，同时根据信道条件处理和提供不平等保护</a:t>
            </a:r>
          </a:p>
        </p:txBody>
      </p:sp>
      <p:cxnSp>
        <p:nvCxnSpPr>
          <p:cNvPr id="21" name="直接箭头连接符 20">
            <a:extLst>
              <a:ext uri="{FF2B5EF4-FFF2-40B4-BE49-F238E27FC236}">
                <a16:creationId xmlns:a16="http://schemas.microsoft.com/office/drawing/2014/main" id="{3EF4EB39-9214-F4CC-A564-B7082117D23C}"/>
              </a:ext>
            </a:extLst>
          </p:cNvPr>
          <p:cNvCxnSpPr/>
          <p:nvPr/>
        </p:nvCxnSpPr>
        <p:spPr>
          <a:xfrm flipV="1">
            <a:off x="3048001" y="3467109"/>
            <a:ext cx="0" cy="1247212"/>
          </a:xfrm>
          <a:prstGeom prst="straightConnector1">
            <a:avLst/>
          </a:prstGeom>
          <a:ln w="38100">
            <a:solidFill>
              <a:srgbClr val="BCBFD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B175B580-F09C-796C-E0C8-2E3AC07CAC41}"/>
              </a:ext>
            </a:extLst>
          </p:cNvPr>
          <p:cNvCxnSpPr/>
          <p:nvPr/>
        </p:nvCxnSpPr>
        <p:spPr>
          <a:xfrm flipV="1">
            <a:off x="3957485" y="3467109"/>
            <a:ext cx="0" cy="1247212"/>
          </a:xfrm>
          <a:prstGeom prst="straightConnector1">
            <a:avLst/>
          </a:prstGeom>
          <a:ln w="38100">
            <a:solidFill>
              <a:srgbClr val="D1E3F0"/>
            </a:solidFill>
            <a:tailEnd type="triangle"/>
          </a:ln>
        </p:spPr>
        <p:style>
          <a:lnRef idx="1">
            <a:schemeClr val="accent1"/>
          </a:lnRef>
          <a:fillRef idx="0">
            <a:schemeClr val="accent1"/>
          </a:fillRef>
          <a:effectRef idx="0">
            <a:schemeClr val="accent1"/>
          </a:effectRef>
          <a:fontRef idx="minor">
            <a:schemeClr val="tx1"/>
          </a:fontRef>
        </p:style>
      </p:cxnSp>
      <p:sp>
        <p:nvSpPr>
          <p:cNvPr id="23" name="卷形: 水平 22">
            <a:extLst>
              <a:ext uri="{FF2B5EF4-FFF2-40B4-BE49-F238E27FC236}">
                <a16:creationId xmlns:a16="http://schemas.microsoft.com/office/drawing/2014/main" id="{55BA3D28-76ED-2EE2-6744-532825AA7B5C}"/>
              </a:ext>
            </a:extLst>
          </p:cNvPr>
          <p:cNvSpPr/>
          <p:nvPr/>
        </p:nvSpPr>
        <p:spPr>
          <a:xfrm>
            <a:off x="3340310" y="2330535"/>
            <a:ext cx="2879213" cy="1282728"/>
          </a:xfrm>
          <a:prstGeom prst="horizontalScroll">
            <a:avLst/>
          </a:prstGeom>
          <a:solidFill>
            <a:srgbClr val="D6E8D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latin typeface="微软雅黑" panose="020B0503020204020204" pitchFamily="34" charset="-122"/>
                <a:ea typeface="微软雅黑" panose="020B0503020204020204" pitchFamily="34" charset="-122"/>
              </a:rPr>
              <a:t>将语义信息调制成信号，以便在有噪声的信道上可靠地传输</a:t>
            </a:r>
          </a:p>
        </p:txBody>
      </p:sp>
      <p:cxnSp>
        <p:nvCxnSpPr>
          <p:cNvPr id="24" name="直接箭头连接符 23">
            <a:extLst>
              <a:ext uri="{FF2B5EF4-FFF2-40B4-BE49-F238E27FC236}">
                <a16:creationId xmlns:a16="http://schemas.microsoft.com/office/drawing/2014/main" id="{5C31CF79-E3A3-6746-1250-A0D91CF4C784}"/>
              </a:ext>
            </a:extLst>
          </p:cNvPr>
          <p:cNvCxnSpPr/>
          <p:nvPr/>
        </p:nvCxnSpPr>
        <p:spPr>
          <a:xfrm flipV="1">
            <a:off x="4864101" y="3488690"/>
            <a:ext cx="0" cy="1247212"/>
          </a:xfrm>
          <a:prstGeom prst="straightConnector1">
            <a:avLst/>
          </a:prstGeom>
          <a:ln w="38100">
            <a:solidFill>
              <a:srgbClr val="D6E8D2"/>
            </a:solidFill>
            <a:tailEnd type="triangle"/>
          </a:ln>
        </p:spPr>
        <p:style>
          <a:lnRef idx="1">
            <a:schemeClr val="accent1"/>
          </a:lnRef>
          <a:fillRef idx="0">
            <a:schemeClr val="accent1"/>
          </a:fillRef>
          <a:effectRef idx="0">
            <a:schemeClr val="accent1"/>
          </a:effectRef>
          <a:fontRef idx="minor">
            <a:schemeClr val="tx1"/>
          </a:fontRef>
        </p:style>
      </p:cxnSp>
      <p:sp>
        <p:nvSpPr>
          <p:cNvPr id="25" name="卷形: 水平 24">
            <a:extLst>
              <a:ext uri="{FF2B5EF4-FFF2-40B4-BE49-F238E27FC236}">
                <a16:creationId xmlns:a16="http://schemas.microsoft.com/office/drawing/2014/main" id="{DC6A1738-47AC-F554-7217-BBF9965B5C9F}"/>
              </a:ext>
            </a:extLst>
          </p:cNvPr>
          <p:cNvSpPr/>
          <p:nvPr/>
        </p:nvSpPr>
        <p:spPr>
          <a:xfrm>
            <a:off x="5032890" y="2322569"/>
            <a:ext cx="2879213" cy="1282728"/>
          </a:xfrm>
          <a:prstGeom prst="horizontalScroll">
            <a:avLst/>
          </a:prstGeom>
          <a:solidFill>
            <a:srgbClr val="D6E8D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latin typeface="微软雅黑" panose="020B0503020204020204" pitchFamily="34" charset="-122"/>
                <a:ea typeface="微软雅黑" panose="020B0503020204020204" pitchFamily="34" charset="-122"/>
              </a:rPr>
              <a:t>是语义调制的逆过程。</a:t>
            </a:r>
          </a:p>
        </p:txBody>
      </p:sp>
      <p:cxnSp>
        <p:nvCxnSpPr>
          <p:cNvPr id="26" name="直接箭头连接符 25">
            <a:extLst>
              <a:ext uri="{FF2B5EF4-FFF2-40B4-BE49-F238E27FC236}">
                <a16:creationId xmlns:a16="http://schemas.microsoft.com/office/drawing/2014/main" id="{304FD088-A866-186A-BAED-A92E807AA0C0}"/>
              </a:ext>
            </a:extLst>
          </p:cNvPr>
          <p:cNvCxnSpPr/>
          <p:nvPr/>
        </p:nvCxnSpPr>
        <p:spPr>
          <a:xfrm flipV="1">
            <a:off x="6666694" y="3468289"/>
            <a:ext cx="0" cy="1247212"/>
          </a:xfrm>
          <a:prstGeom prst="straightConnector1">
            <a:avLst/>
          </a:prstGeom>
          <a:ln w="38100">
            <a:solidFill>
              <a:srgbClr val="D6E8D2"/>
            </a:solidFill>
            <a:tailEnd type="triangle"/>
          </a:ln>
        </p:spPr>
        <p:style>
          <a:lnRef idx="1">
            <a:schemeClr val="accent1"/>
          </a:lnRef>
          <a:fillRef idx="0">
            <a:schemeClr val="accent1"/>
          </a:fillRef>
          <a:effectRef idx="0">
            <a:schemeClr val="accent1"/>
          </a:effectRef>
          <a:fontRef idx="minor">
            <a:schemeClr val="tx1"/>
          </a:fontRef>
        </p:style>
      </p:cxnSp>
      <p:sp>
        <p:nvSpPr>
          <p:cNvPr id="27" name="卷形: 水平 26">
            <a:extLst>
              <a:ext uri="{FF2B5EF4-FFF2-40B4-BE49-F238E27FC236}">
                <a16:creationId xmlns:a16="http://schemas.microsoft.com/office/drawing/2014/main" id="{169D83E7-0037-B15E-2BBE-E4B6E113616B}"/>
              </a:ext>
            </a:extLst>
          </p:cNvPr>
          <p:cNvSpPr/>
          <p:nvPr/>
        </p:nvSpPr>
        <p:spPr>
          <a:xfrm>
            <a:off x="6313511" y="2174874"/>
            <a:ext cx="3531205" cy="1427373"/>
          </a:xfrm>
          <a:prstGeom prst="horizontalScroll">
            <a:avLst/>
          </a:prstGeom>
          <a:solidFill>
            <a:srgbClr val="F7D99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latin typeface="微软雅黑" panose="020B0503020204020204" pitchFamily="34" charset="-122"/>
                <a:ea typeface="微软雅黑" panose="020B0503020204020204" pitchFamily="34" charset="-122"/>
              </a:rPr>
              <a:t>语义和信道解码器减轻了在不可靠信道上传输的接收信号中的物理和语义噪声，然后恢复多级语义特征。</a:t>
            </a:r>
          </a:p>
        </p:txBody>
      </p:sp>
      <p:cxnSp>
        <p:nvCxnSpPr>
          <p:cNvPr id="28" name="直接箭头连接符 27">
            <a:extLst>
              <a:ext uri="{FF2B5EF4-FFF2-40B4-BE49-F238E27FC236}">
                <a16:creationId xmlns:a16="http://schemas.microsoft.com/office/drawing/2014/main" id="{B2049A3A-0B69-37FA-9F74-CD35F15843CF}"/>
              </a:ext>
            </a:extLst>
          </p:cNvPr>
          <p:cNvCxnSpPr/>
          <p:nvPr/>
        </p:nvCxnSpPr>
        <p:spPr>
          <a:xfrm flipV="1">
            <a:off x="8609176" y="3456094"/>
            <a:ext cx="0" cy="1247212"/>
          </a:xfrm>
          <a:prstGeom prst="straightConnector1">
            <a:avLst/>
          </a:prstGeom>
          <a:ln w="38100">
            <a:solidFill>
              <a:srgbClr val="BCBFD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3BB5486-F312-B245-EF10-CC42265B5665}"/>
              </a:ext>
            </a:extLst>
          </p:cNvPr>
          <p:cNvCxnSpPr/>
          <p:nvPr/>
        </p:nvCxnSpPr>
        <p:spPr>
          <a:xfrm flipV="1">
            <a:off x="7650532" y="3456094"/>
            <a:ext cx="0" cy="1247212"/>
          </a:xfrm>
          <a:prstGeom prst="straightConnector1">
            <a:avLst/>
          </a:prstGeom>
          <a:ln w="38100">
            <a:solidFill>
              <a:srgbClr val="D1E3F0"/>
            </a:solidFill>
            <a:tailEnd type="triangle"/>
          </a:ln>
        </p:spPr>
        <p:style>
          <a:lnRef idx="1">
            <a:schemeClr val="accent1"/>
          </a:lnRef>
          <a:fillRef idx="0">
            <a:schemeClr val="accent1"/>
          </a:fillRef>
          <a:effectRef idx="0">
            <a:schemeClr val="accent1"/>
          </a:effectRef>
          <a:fontRef idx="minor">
            <a:schemeClr val="tx1"/>
          </a:fontRef>
        </p:style>
      </p:cxnSp>
      <p:sp>
        <p:nvSpPr>
          <p:cNvPr id="30" name="卷形: 水平 29">
            <a:extLst>
              <a:ext uri="{FF2B5EF4-FFF2-40B4-BE49-F238E27FC236}">
                <a16:creationId xmlns:a16="http://schemas.microsoft.com/office/drawing/2014/main" id="{58C0AAB7-1704-42C0-1F4F-B44FF6A834AB}"/>
              </a:ext>
            </a:extLst>
          </p:cNvPr>
          <p:cNvSpPr/>
          <p:nvPr/>
        </p:nvSpPr>
        <p:spPr>
          <a:xfrm>
            <a:off x="8149915" y="2180972"/>
            <a:ext cx="3098185" cy="1427373"/>
          </a:xfrm>
          <a:prstGeom prst="horizontalScroll">
            <a:avLst/>
          </a:prstGeom>
          <a:solidFill>
            <a:srgbClr val="F7D99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latin typeface="微软雅黑" panose="020B0503020204020204" pitchFamily="34" charset="-122"/>
                <a:ea typeface="微软雅黑" panose="020B0503020204020204" pitchFamily="34" charset="-122"/>
              </a:rPr>
              <a:t>最后，利用重构模块对不同层次的语义特征进行组合，得到重构后的消息。</a:t>
            </a:r>
          </a:p>
        </p:txBody>
      </p:sp>
      <p:cxnSp>
        <p:nvCxnSpPr>
          <p:cNvPr id="31" name="直接箭头连接符 30">
            <a:extLst>
              <a:ext uri="{FF2B5EF4-FFF2-40B4-BE49-F238E27FC236}">
                <a16:creationId xmlns:a16="http://schemas.microsoft.com/office/drawing/2014/main" id="{F1CB65D6-9CA7-57C3-C5EE-E0865133BE7D}"/>
              </a:ext>
            </a:extLst>
          </p:cNvPr>
          <p:cNvCxnSpPr/>
          <p:nvPr/>
        </p:nvCxnSpPr>
        <p:spPr>
          <a:xfrm flipV="1">
            <a:off x="9685796" y="3462191"/>
            <a:ext cx="0" cy="1247212"/>
          </a:xfrm>
          <a:prstGeom prst="straightConnector1">
            <a:avLst/>
          </a:prstGeom>
          <a:ln w="38100">
            <a:solidFill>
              <a:srgbClr val="F7D99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8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par>
                                <p:cTn id="8" presetID="6"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ircle(in)">
                                      <p:cBhvr>
                                        <p:cTn id="10" dur="2000"/>
                                        <p:tgtEl>
                                          <p:spTgt spid="16"/>
                                        </p:tgtEl>
                                      </p:cBhvr>
                                    </p:animEffect>
                                  </p:childTnLst>
                                </p:cTn>
                              </p:par>
                              <p:par>
                                <p:cTn id="11" presetID="6" presetClass="entr" presetSubtype="16"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ircle(in)">
                                      <p:cBhvr>
                                        <p:cTn id="13" dur="2000"/>
                                        <p:tgtEl>
                                          <p:spTgt spid="1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2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8"/>
                                        </p:tgtEl>
                                      </p:cBhvr>
                                    </p:animEffect>
                                    <p:set>
                                      <p:cBhvr>
                                        <p:cTn id="39" dur="1" fill="hold">
                                          <p:stCondLst>
                                            <p:cond delay="499"/>
                                          </p:stCondLst>
                                        </p:cTn>
                                        <p:tgtEl>
                                          <p:spTgt spid="18"/>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1"/>
                                        </p:tgtEl>
                                      </p:cBhvr>
                                    </p:animEffect>
                                    <p:set>
                                      <p:cBhvr>
                                        <p:cTn id="61" dur="1" fill="hold">
                                          <p:stCondLst>
                                            <p:cond delay="499"/>
                                          </p:stCondLst>
                                        </p:cTn>
                                        <p:tgtEl>
                                          <p:spTgt spid="21"/>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22"/>
                                        </p:tgtEl>
                                      </p:cBhvr>
                                    </p:animEffect>
                                    <p:set>
                                      <p:cBhvr>
                                        <p:cTn id="64" dur="1" fill="hold">
                                          <p:stCondLst>
                                            <p:cond delay="499"/>
                                          </p:stCondLst>
                                        </p:cTn>
                                        <p:tgtEl>
                                          <p:spTgt spid="2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25"/>
                                        </p:tgtEl>
                                      </p:cBhvr>
                                    </p:animEffect>
                                    <p:set>
                                      <p:cBhvr>
                                        <p:cTn id="93" dur="1" fill="hold">
                                          <p:stCondLst>
                                            <p:cond delay="499"/>
                                          </p:stCondLst>
                                        </p:cTn>
                                        <p:tgtEl>
                                          <p:spTgt spid="25"/>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26"/>
                                        </p:tgtEl>
                                      </p:cBhvr>
                                    </p:animEffect>
                                    <p:set>
                                      <p:cBhvr>
                                        <p:cTn id="96" dur="1" fill="hold">
                                          <p:stCondLst>
                                            <p:cond delay="499"/>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27"/>
                                        </p:tgtEl>
                                      </p:cBhvr>
                                    </p:animEffect>
                                    <p:set>
                                      <p:cBhvr>
                                        <p:cTn id="112" dur="1" fill="hold">
                                          <p:stCondLst>
                                            <p:cond delay="499"/>
                                          </p:stCondLst>
                                        </p:cTn>
                                        <p:tgtEl>
                                          <p:spTgt spid="27"/>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28"/>
                                        </p:tgtEl>
                                      </p:cBhvr>
                                    </p:animEffect>
                                    <p:set>
                                      <p:cBhvr>
                                        <p:cTn id="115" dur="1" fill="hold">
                                          <p:stCondLst>
                                            <p:cond delay="499"/>
                                          </p:stCondLst>
                                        </p:cTn>
                                        <p:tgtEl>
                                          <p:spTgt spid="28"/>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29"/>
                                        </p:tgtEl>
                                      </p:cBhvr>
                                    </p:animEffect>
                                    <p:set>
                                      <p:cBhvr>
                                        <p:cTn id="118" dur="1" fill="hold">
                                          <p:stCondLst>
                                            <p:cond delay="499"/>
                                          </p:stCondLst>
                                        </p:cTn>
                                        <p:tgtEl>
                                          <p:spTgt spid="29"/>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fade">
                                      <p:cBhvr>
                                        <p:cTn id="123" dur="500"/>
                                        <p:tgtEl>
                                          <p:spTgt spid="30"/>
                                        </p:tgtEl>
                                      </p:cBhvr>
                                    </p:animEffect>
                                  </p:childTnLst>
                                </p:cTn>
                              </p:par>
                              <p:par>
                                <p:cTn id="124" presetID="10" presetClass="entr" presetSubtype="0" fill="hold" nodeType="with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grpId="1" nodeType="clickEffect">
                                  <p:stCondLst>
                                    <p:cond delay="0"/>
                                  </p:stCondLst>
                                  <p:childTnLst>
                                    <p:animEffect transition="out" filter="fade">
                                      <p:cBhvr>
                                        <p:cTn id="130" dur="500"/>
                                        <p:tgtEl>
                                          <p:spTgt spid="30"/>
                                        </p:tgtEl>
                                      </p:cBhvr>
                                    </p:animEffect>
                                    <p:set>
                                      <p:cBhvr>
                                        <p:cTn id="131" dur="1" fill="hold">
                                          <p:stCondLst>
                                            <p:cond delay="499"/>
                                          </p:stCondLst>
                                        </p:cTn>
                                        <p:tgtEl>
                                          <p:spTgt spid="30"/>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31"/>
                                        </p:tgtEl>
                                      </p:cBhvr>
                                    </p:animEffect>
                                    <p:set>
                                      <p:cBhvr>
                                        <p:cTn id="134"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8" grpId="0" animBg="1"/>
      <p:bldP spid="18" grpId="1" animBg="1"/>
      <p:bldP spid="20" grpId="0" animBg="1"/>
      <p:bldP spid="20" grpId="1" animBg="1"/>
      <p:bldP spid="23" grpId="0" animBg="1"/>
      <p:bldP spid="23" grpId="1" animBg="1"/>
      <p:bldP spid="25" grpId="0" animBg="1"/>
      <p:bldP spid="25" grpId="1" animBg="1"/>
      <p:bldP spid="27" grpId="0" animBg="1"/>
      <p:bldP spid="27" grpId="1" animBg="1"/>
      <p:bldP spid="30" grpId="0" animBg="1"/>
      <p:bldP spid="3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5">
            <a:extLst>
              <a:ext uri="{FF2B5EF4-FFF2-40B4-BE49-F238E27FC236}">
                <a16:creationId xmlns:a16="http://schemas.microsoft.com/office/drawing/2014/main" id="{11620C79-8E4C-DC35-E358-E10911C682E3}"/>
              </a:ext>
            </a:extLst>
          </p:cNvPr>
          <p:cNvSpPr>
            <a:spLocks noGrp="1"/>
          </p:cNvSpPr>
          <p:nvPr>
            <p:ph type="sldNum" sz="quarter" idx="12"/>
          </p:nvPr>
        </p:nvSpPr>
        <p:spPr>
          <a:xfrm>
            <a:off x="8953500" y="6356350"/>
            <a:ext cx="2743200" cy="365125"/>
          </a:xfrm>
        </p:spPr>
        <p:txBody>
          <a:bodyPr/>
          <a:lstStyle/>
          <a:p>
            <a:fld id="{134FB6C8-7C8F-4A07-82BA-70423D8EE858}" type="slidenum">
              <a:rPr lang="zh-CN" altLang="en-US" smtClean="0"/>
              <a:pPr/>
              <a:t>4</a:t>
            </a:fld>
            <a:endParaRPr lang="zh-CN" altLang="en-US"/>
          </a:p>
        </p:txBody>
      </p:sp>
      <p:cxnSp>
        <p:nvCxnSpPr>
          <p:cNvPr id="13" name="直接连接符 12">
            <a:extLst>
              <a:ext uri="{FF2B5EF4-FFF2-40B4-BE49-F238E27FC236}">
                <a16:creationId xmlns:a16="http://schemas.microsoft.com/office/drawing/2014/main" id="{ECC93DC8-2562-54C6-86E6-4B02E155BCFE}"/>
              </a:ext>
            </a:extLst>
          </p:cNvPr>
          <p:cNvCxnSpPr>
            <a:cxnSpLocks/>
          </p:cNvCxnSpPr>
          <p:nvPr/>
        </p:nvCxnSpPr>
        <p:spPr>
          <a:xfrm>
            <a:off x="186813" y="1006474"/>
            <a:ext cx="11779045" cy="0"/>
          </a:xfrm>
          <a:prstGeom prst="line">
            <a:avLst/>
          </a:prstGeom>
        </p:spPr>
        <p:style>
          <a:lnRef idx="1">
            <a:schemeClr val="dk1"/>
          </a:lnRef>
          <a:fillRef idx="0">
            <a:schemeClr val="dk1"/>
          </a:fillRef>
          <a:effectRef idx="0">
            <a:schemeClr val="dk1"/>
          </a:effectRef>
          <a:fontRef idx="minor">
            <a:schemeClr val="tx1"/>
          </a:fontRef>
        </p:style>
      </p:cxnSp>
      <p:sp>
        <p:nvSpPr>
          <p:cNvPr id="6" name="标题 1">
            <a:extLst>
              <a:ext uri="{FF2B5EF4-FFF2-40B4-BE49-F238E27FC236}">
                <a16:creationId xmlns:a16="http://schemas.microsoft.com/office/drawing/2014/main" id="{7119371A-1DE1-8B67-4FED-BE5550467833}"/>
              </a:ext>
            </a:extLst>
          </p:cNvPr>
          <p:cNvSpPr>
            <a:spLocks noGrp="1"/>
          </p:cNvSpPr>
          <p:nvPr>
            <p:ph type="title"/>
          </p:nvPr>
        </p:nvSpPr>
        <p:spPr>
          <a:xfrm>
            <a:off x="482600" y="365125"/>
            <a:ext cx="10515600" cy="523875"/>
          </a:xfrm>
        </p:spPr>
        <p:txBody>
          <a:bodyPr>
            <a:normAutofit fontScale="90000"/>
          </a:bodyPr>
          <a:lstStyle/>
          <a:p>
            <a:r>
              <a:rPr lang="zh-CN" altLang="en-US" dirty="0">
                <a:latin typeface="思源宋体 Heavy" panose="02020900000000000000" pitchFamily="18" charset="-122"/>
                <a:ea typeface="思源宋体 Heavy" panose="02020900000000000000" pitchFamily="18" charset="-122"/>
              </a:rPr>
              <a:t>相关工作</a:t>
            </a:r>
          </a:p>
        </p:txBody>
      </p:sp>
      <p:sp>
        <p:nvSpPr>
          <p:cNvPr id="7" name="ïṥḷidè">
            <a:extLst>
              <a:ext uri="{FF2B5EF4-FFF2-40B4-BE49-F238E27FC236}">
                <a16:creationId xmlns:a16="http://schemas.microsoft.com/office/drawing/2014/main" id="{D5334F18-6B57-4ECD-7ED2-98AF9A81C151}"/>
              </a:ext>
            </a:extLst>
          </p:cNvPr>
          <p:cNvSpPr/>
          <p:nvPr/>
        </p:nvSpPr>
        <p:spPr>
          <a:xfrm>
            <a:off x="673100" y="1178051"/>
            <a:ext cx="721040" cy="721040"/>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800" b="1" i="1" dirty="0">
                <a:solidFill>
                  <a:schemeClr val="bg1"/>
                </a:solidFill>
              </a:rPr>
              <a:t>1</a:t>
            </a:r>
            <a:endParaRPr lang="en-US" sz="2800" b="1" i="1" dirty="0">
              <a:solidFill>
                <a:schemeClr val="bg1"/>
              </a:solidFill>
            </a:endParaRPr>
          </a:p>
        </p:txBody>
      </p:sp>
      <p:sp>
        <p:nvSpPr>
          <p:cNvPr id="12" name="î$ľïḋê">
            <a:extLst>
              <a:ext uri="{FF2B5EF4-FFF2-40B4-BE49-F238E27FC236}">
                <a16:creationId xmlns:a16="http://schemas.microsoft.com/office/drawing/2014/main" id="{D4E06714-C66F-9684-CDF8-A59613FD3E61}"/>
              </a:ext>
            </a:extLst>
          </p:cNvPr>
          <p:cNvSpPr txBox="1"/>
          <p:nvPr/>
        </p:nvSpPr>
        <p:spPr>
          <a:xfrm>
            <a:off x="1487777" y="1287953"/>
            <a:ext cx="2588916" cy="407426"/>
          </a:xfrm>
          <a:prstGeom prst="rect">
            <a:avLst/>
          </a:prstGeom>
          <a:noFill/>
        </p:spPr>
        <p:txBody>
          <a:bodyPr wrap="square" lIns="91440" tIns="45720" rIns="91440" bIns="45720" anchor="ctr" anchorCtr="0">
            <a:normAutofit/>
          </a:bodyPr>
          <a:lstStyle/>
          <a:p>
            <a:pPr>
              <a:lnSpc>
                <a:spcPct val="110000"/>
              </a:lnSpc>
            </a:pPr>
            <a:r>
              <a:rPr lang="zh-CN" altLang="en-US" b="0" i="0" dirty="0">
                <a:solidFill>
                  <a:srgbClr val="000000"/>
                </a:solidFill>
                <a:effectLst/>
                <a:latin typeface="微软雅黑" panose="020B0503020204020204" pitchFamily="34" charset="-122"/>
                <a:ea typeface="微软雅黑" panose="020B0503020204020204" pitchFamily="34" charset="-122"/>
              </a:rPr>
              <a:t>文本的语义表示和编码</a:t>
            </a:r>
            <a:endParaRPr lang="zh-CN" altLang="en-US" b="1" dirty="0">
              <a:solidFill>
                <a:schemeClr val="tx1">
                  <a:lumMod val="75000"/>
                  <a:lumOff val="25000"/>
                </a:schemeClr>
              </a:solidFill>
            </a:endParaRPr>
          </a:p>
        </p:txBody>
      </p:sp>
      <p:sp>
        <p:nvSpPr>
          <p:cNvPr id="14" name="îṥḷîḓè">
            <a:extLst>
              <a:ext uri="{FF2B5EF4-FFF2-40B4-BE49-F238E27FC236}">
                <a16:creationId xmlns:a16="http://schemas.microsoft.com/office/drawing/2014/main" id="{CA50C87A-515A-5AE8-DC29-E0A79951B582}"/>
              </a:ext>
            </a:extLst>
          </p:cNvPr>
          <p:cNvSpPr txBox="1"/>
          <p:nvPr/>
        </p:nvSpPr>
        <p:spPr>
          <a:xfrm>
            <a:off x="1655262" y="1946322"/>
            <a:ext cx="6505848" cy="1357724"/>
          </a:xfrm>
          <a:prstGeom prst="rect">
            <a:avLst/>
          </a:prstGeom>
          <a:noFill/>
        </p:spPr>
        <p:txBody>
          <a:bodyPr wrap="square" lIns="91440" tIns="45720" rIns="91440" bIns="45720" anchor="t" anchorCtr="0">
            <a:noAutofit/>
          </a:bodyPr>
          <a:lstStyle/>
          <a:p>
            <a:pPr indent="457200">
              <a:lnSpc>
                <a:spcPct val="12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文本的语义信息是指</a:t>
            </a:r>
            <a:r>
              <a:rPr lang="zh-CN" altLang="en-US" sz="1600" b="0" i="0" u="sng" dirty="0">
                <a:solidFill>
                  <a:srgbClr val="000000"/>
                </a:solidFill>
                <a:effectLst/>
                <a:latin typeface="微软雅黑" panose="020B0503020204020204" pitchFamily="34" charset="-122"/>
                <a:ea typeface="微软雅黑" panose="020B0503020204020204" pitchFamily="34" charset="-122"/>
              </a:rPr>
              <a:t>语法信息、词义、词与词之间</a:t>
            </a:r>
            <a:r>
              <a:rPr lang="zh-CN" altLang="en-US" sz="1600" b="0" i="0" dirty="0">
                <a:solidFill>
                  <a:srgbClr val="000000"/>
                </a:solidFill>
                <a:effectLst/>
                <a:latin typeface="微软雅黑" panose="020B0503020204020204" pitchFamily="34" charset="-122"/>
                <a:ea typeface="微软雅黑" panose="020B0503020204020204" pitchFamily="34" charset="-122"/>
              </a:rPr>
              <a:t>的</a:t>
            </a:r>
            <a:r>
              <a:rPr lang="zh-CN" altLang="en-US" sz="1600" b="1" i="0" dirty="0">
                <a:solidFill>
                  <a:srgbClr val="000000"/>
                </a:solidFill>
                <a:effectLst/>
                <a:latin typeface="微软雅黑" panose="020B0503020204020204" pitchFamily="34" charset="-122"/>
                <a:ea typeface="微软雅黑" panose="020B0503020204020204" pitchFamily="34" charset="-122"/>
              </a:rPr>
              <a:t>逻辑表达</a:t>
            </a:r>
            <a:r>
              <a:rPr lang="zh-CN" altLang="en-US" sz="1600" b="0" i="0" dirty="0">
                <a:solidFill>
                  <a:srgbClr val="000000"/>
                </a:solidFill>
                <a:effectLst/>
                <a:latin typeface="微软雅黑" panose="020B0503020204020204" pitchFamily="34" charset="-122"/>
                <a:ea typeface="微软雅黑" panose="020B0503020204020204" pitchFamily="34" charset="-122"/>
              </a:rPr>
              <a:t>等。</a:t>
            </a:r>
            <a:endParaRPr lang="en-US" altLang="zh-CN" sz="1600" dirty="0">
              <a:solidFill>
                <a:schemeClr val="tx1">
                  <a:lumMod val="75000"/>
                  <a:lumOff val="25000"/>
                </a:schemeClr>
              </a:solidFill>
            </a:endParaRPr>
          </a:p>
        </p:txBody>
      </p:sp>
      <p:sp>
        <p:nvSpPr>
          <p:cNvPr id="15" name="iṧļîďé">
            <a:extLst>
              <a:ext uri="{FF2B5EF4-FFF2-40B4-BE49-F238E27FC236}">
                <a16:creationId xmlns:a16="http://schemas.microsoft.com/office/drawing/2014/main" id="{748E7402-CE46-6FBF-4FB8-83A5339B3506}"/>
              </a:ext>
            </a:extLst>
          </p:cNvPr>
          <p:cNvSpPr/>
          <p:nvPr/>
        </p:nvSpPr>
        <p:spPr>
          <a:xfrm>
            <a:off x="673100" y="3991735"/>
            <a:ext cx="721040" cy="721040"/>
          </a:xfrm>
          <a:prstGeom prst="roundRect">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800" b="1" i="1" dirty="0">
                <a:solidFill>
                  <a:schemeClr val="bg1"/>
                </a:solidFill>
              </a:rPr>
              <a:t>3</a:t>
            </a:r>
            <a:endParaRPr lang="en-US" sz="2800" b="1" i="1" dirty="0">
              <a:solidFill>
                <a:schemeClr val="bg1"/>
              </a:solidFill>
            </a:endParaRPr>
          </a:p>
        </p:txBody>
      </p:sp>
      <p:sp>
        <p:nvSpPr>
          <p:cNvPr id="16" name="îşḻíḓê">
            <a:extLst>
              <a:ext uri="{FF2B5EF4-FFF2-40B4-BE49-F238E27FC236}">
                <a16:creationId xmlns:a16="http://schemas.microsoft.com/office/drawing/2014/main" id="{82CA7C9E-9D7D-7D17-BD9A-1AD4887E434C}"/>
              </a:ext>
            </a:extLst>
          </p:cNvPr>
          <p:cNvSpPr txBox="1"/>
          <p:nvPr/>
        </p:nvSpPr>
        <p:spPr>
          <a:xfrm>
            <a:off x="1441974" y="4131656"/>
            <a:ext cx="3507010" cy="407426"/>
          </a:xfrm>
          <a:prstGeom prst="rect">
            <a:avLst/>
          </a:prstGeom>
          <a:noFill/>
        </p:spPr>
        <p:txBody>
          <a:bodyPr wrap="square" lIns="91440" tIns="45720" rIns="91440" bIns="45720" anchor="ctr" anchorCtr="0">
            <a:noAutofit/>
          </a:bodyPr>
          <a:lstStyle/>
          <a:p>
            <a:pPr>
              <a:lnSpc>
                <a:spcPct val="110000"/>
              </a:lnSpc>
            </a:pPr>
            <a:r>
              <a:rPr lang="zh-CN" altLang="en-US" b="0" i="0" dirty="0">
                <a:solidFill>
                  <a:srgbClr val="000000"/>
                </a:solidFill>
                <a:effectLst/>
                <a:latin typeface="微软雅黑" panose="020B0503020204020204" pitchFamily="34" charset="-122"/>
                <a:ea typeface="微软雅黑" panose="020B0503020204020204" pitchFamily="34" charset="-122"/>
              </a:rPr>
              <a:t>图像</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视频的语义表示和编码</a:t>
            </a:r>
            <a:endParaRPr lang="zh-CN" altLang="en-US" b="1" dirty="0">
              <a:solidFill>
                <a:schemeClr val="tx1">
                  <a:lumMod val="75000"/>
                  <a:lumOff val="25000"/>
                </a:schemeClr>
              </a:solidFill>
            </a:endParaRPr>
          </a:p>
        </p:txBody>
      </p:sp>
      <p:sp>
        <p:nvSpPr>
          <p:cNvPr id="17" name="íṩľïḍè">
            <a:extLst>
              <a:ext uri="{FF2B5EF4-FFF2-40B4-BE49-F238E27FC236}">
                <a16:creationId xmlns:a16="http://schemas.microsoft.com/office/drawing/2014/main" id="{B127FD94-2BAC-0016-3D01-7EAEB4A7A535}"/>
              </a:ext>
            </a:extLst>
          </p:cNvPr>
          <p:cNvSpPr txBox="1"/>
          <p:nvPr/>
        </p:nvSpPr>
        <p:spPr>
          <a:xfrm>
            <a:off x="1571519" y="4597333"/>
            <a:ext cx="9794570" cy="1268824"/>
          </a:xfrm>
          <a:prstGeom prst="rect">
            <a:avLst/>
          </a:prstGeom>
          <a:noFill/>
        </p:spPr>
        <p:txBody>
          <a:bodyPr wrap="square" lIns="91440" tIns="45720" rIns="91440" bIns="45720" anchor="t" anchorCtr="0">
            <a:noAutofit/>
          </a:bodyPr>
          <a:lstStyle/>
          <a:p>
            <a:pPr indent="457200">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对于图像</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视频源，语义表示和编码通常涉及语义信息的提取和基于深度语义表示的图像生成。</a:t>
            </a:r>
            <a:endParaRPr lang="en-US" altLang="zh-CN" sz="1600" dirty="0">
              <a:solidFill>
                <a:schemeClr val="tx1">
                  <a:lumMod val="75000"/>
                  <a:lumOff val="25000"/>
                </a:schemeClr>
              </a:solidFill>
            </a:endParaRPr>
          </a:p>
        </p:txBody>
      </p:sp>
      <p:sp>
        <p:nvSpPr>
          <p:cNvPr id="18" name="ïṥḷidè">
            <a:extLst>
              <a:ext uri="{FF2B5EF4-FFF2-40B4-BE49-F238E27FC236}">
                <a16:creationId xmlns:a16="http://schemas.microsoft.com/office/drawing/2014/main" id="{253016CF-A096-9932-A242-7BA31E484A55}"/>
              </a:ext>
            </a:extLst>
          </p:cNvPr>
          <p:cNvSpPr/>
          <p:nvPr/>
        </p:nvSpPr>
        <p:spPr>
          <a:xfrm>
            <a:off x="673100" y="2400314"/>
            <a:ext cx="721040" cy="721040"/>
          </a:xfrm>
          <a:prstGeom prst="roundRect">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800" b="1" i="1" dirty="0">
                <a:solidFill>
                  <a:schemeClr val="bg1"/>
                </a:solidFill>
              </a:rPr>
              <a:t>2</a:t>
            </a:r>
            <a:endParaRPr lang="en-US" sz="2800" b="1" i="1" dirty="0">
              <a:solidFill>
                <a:schemeClr val="bg1"/>
              </a:solidFill>
            </a:endParaRPr>
          </a:p>
        </p:txBody>
      </p:sp>
      <p:sp>
        <p:nvSpPr>
          <p:cNvPr id="19" name="î$ľïḋê">
            <a:extLst>
              <a:ext uri="{FF2B5EF4-FFF2-40B4-BE49-F238E27FC236}">
                <a16:creationId xmlns:a16="http://schemas.microsoft.com/office/drawing/2014/main" id="{5E57D34D-1935-6EFD-491F-CD68BC6F5095}"/>
              </a:ext>
            </a:extLst>
          </p:cNvPr>
          <p:cNvSpPr txBox="1"/>
          <p:nvPr/>
        </p:nvSpPr>
        <p:spPr>
          <a:xfrm>
            <a:off x="1441974" y="2495475"/>
            <a:ext cx="2588916" cy="407426"/>
          </a:xfrm>
          <a:prstGeom prst="rect">
            <a:avLst/>
          </a:prstGeom>
          <a:noFill/>
        </p:spPr>
        <p:txBody>
          <a:bodyPr wrap="square" lIns="91440" tIns="45720" rIns="91440" bIns="45720" anchor="ctr" anchorCtr="0">
            <a:normAutofit/>
          </a:bodyPr>
          <a:lstStyle/>
          <a:p>
            <a:pPr>
              <a:lnSpc>
                <a:spcPct val="110000"/>
              </a:lnSpc>
            </a:pPr>
            <a:r>
              <a:rPr lang="zh-CN" altLang="en-US" b="0" i="0" dirty="0">
                <a:solidFill>
                  <a:srgbClr val="000000"/>
                </a:solidFill>
                <a:effectLst/>
                <a:latin typeface="微软雅黑" panose="020B0503020204020204" pitchFamily="34" charset="-122"/>
                <a:ea typeface="微软雅黑" panose="020B0503020204020204" pitchFamily="34" charset="-122"/>
              </a:rPr>
              <a:t>音频的语义表示和编码</a:t>
            </a:r>
            <a:endParaRPr lang="zh-CN" altLang="en-US" b="1" dirty="0">
              <a:solidFill>
                <a:schemeClr val="tx1">
                  <a:lumMod val="75000"/>
                  <a:lumOff val="25000"/>
                </a:schemeClr>
              </a:solidFill>
            </a:endParaRPr>
          </a:p>
        </p:txBody>
      </p:sp>
      <p:sp>
        <p:nvSpPr>
          <p:cNvPr id="20" name="îṥḷîḓè">
            <a:extLst>
              <a:ext uri="{FF2B5EF4-FFF2-40B4-BE49-F238E27FC236}">
                <a16:creationId xmlns:a16="http://schemas.microsoft.com/office/drawing/2014/main" id="{E170A3C5-6555-19D8-E745-79F562FDECA3}"/>
              </a:ext>
            </a:extLst>
          </p:cNvPr>
          <p:cNvSpPr txBox="1"/>
          <p:nvPr/>
        </p:nvSpPr>
        <p:spPr>
          <a:xfrm>
            <a:off x="1607428" y="3092851"/>
            <a:ext cx="9878312" cy="1357724"/>
          </a:xfrm>
          <a:prstGeom prst="rect">
            <a:avLst/>
          </a:prstGeom>
          <a:noFill/>
        </p:spPr>
        <p:txBody>
          <a:bodyPr wrap="square" lIns="91440" tIns="45720" rIns="91440" bIns="45720" anchor="t" anchorCtr="0">
            <a:noAutofit/>
          </a:bodyPr>
          <a:lstStyle/>
          <a:p>
            <a:pPr indent="457200">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音频的语义信息是指音频信号所传达的意义或内容，如语音、音乐、环境声音等。它包括</a:t>
            </a:r>
            <a:r>
              <a:rPr lang="zh-CN" altLang="en-US" sz="1600" b="1" i="0" dirty="0">
                <a:solidFill>
                  <a:srgbClr val="000000"/>
                </a:solidFill>
                <a:effectLst/>
                <a:latin typeface="微软雅黑" panose="020B0503020204020204" pitchFamily="34" charset="-122"/>
                <a:ea typeface="微软雅黑" panose="020B0503020204020204" pitchFamily="34" charset="-122"/>
              </a:rPr>
              <a:t>理解和分析</a:t>
            </a:r>
            <a:r>
              <a:rPr lang="zh-CN" altLang="en-US" sz="1600" b="0" i="0" dirty="0">
                <a:solidFill>
                  <a:srgbClr val="000000"/>
                </a:solidFill>
                <a:effectLst/>
                <a:latin typeface="微软雅黑" panose="020B0503020204020204" pitchFamily="34" charset="-122"/>
                <a:ea typeface="微软雅黑" panose="020B0503020204020204" pitchFamily="34" charset="-122"/>
              </a:rPr>
              <a:t>音频信号以提取相关信息，如语音识别、说话人识别或声音事件检测等。</a:t>
            </a:r>
            <a:endParaRPr lang="en-US" altLang="zh-CN" sz="1600" dirty="0">
              <a:solidFill>
                <a:schemeClr val="tx1">
                  <a:lumMod val="75000"/>
                  <a:lumOff val="25000"/>
                </a:schemeClr>
              </a:solidFill>
            </a:endParaRPr>
          </a:p>
        </p:txBody>
      </p:sp>
      <p:sp>
        <p:nvSpPr>
          <p:cNvPr id="21" name="iṧļîďé">
            <a:extLst>
              <a:ext uri="{FF2B5EF4-FFF2-40B4-BE49-F238E27FC236}">
                <a16:creationId xmlns:a16="http://schemas.microsoft.com/office/drawing/2014/main" id="{4B37E11E-5337-B5F7-713D-CE2F1D18F045}"/>
              </a:ext>
            </a:extLst>
          </p:cNvPr>
          <p:cNvSpPr/>
          <p:nvPr/>
        </p:nvSpPr>
        <p:spPr>
          <a:xfrm>
            <a:off x="673100" y="5232468"/>
            <a:ext cx="721040" cy="721040"/>
          </a:xfrm>
          <a:prstGeom prst="roundRect">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800" b="1" i="1" dirty="0">
                <a:solidFill>
                  <a:schemeClr val="bg1"/>
                </a:solidFill>
              </a:rPr>
              <a:t>4</a:t>
            </a:r>
            <a:endParaRPr lang="en-US" sz="2800" b="1" i="1" dirty="0">
              <a:solidFill>
                <a:schemeClr val="bg1"/>
              </a:solidFill>
            </a:endParaRPr>
          </a:p>
        </p:txBody>
      </p:sp>
      <p:sp>
        <p:nvSpPr>
          <p:cNvPr id="22" name="îşḻíḓê">
            <a:extLst>
              <a:ext uri="{FF2B5EF4-FFF2-40B4-BE49-F238E27FC236}">
                <a16:creationId xmlns:a16="http://schemas.microsoft.com/office/drawing/2014/main" id="{6F74003B-8A3C-6F7A-7B8B-44BCA5B0AEE1}"/>
              </a:ext>
            </a:extLst>
          </p:cNvPr>
          <p:cNvSpPr txBox="1"/>
          <p:nvPr/>
        </p:nvSpPr>
        <p:spPr>
          <a:xfrm>
            <a:off x="1484551" y="5302507"/>
            <a:ext cx="4391913" cy="407426"/>
          </a:xfrm>
          <a:prstGeom prst="rect">
            <a:avLst/>
          </a:prstGeom>
          <a:noFill/>
        </p:spPr>
        <p:txBody>
          <a:bodyPr wrap="square" lIns="91440" tIns="45720" rIns="91440" bIns="45720" anchor="ctr" anchorCtr="0">
            <a:noAutofit/>
          </a:bodyPr>
          <a:lstStyle/>
          <a:p>
            <a:pPr>
              <a:lnSpc>
                <a:spcPct val="110000"/>
              </a:lnSpc>
            </a:pPr>
            <a:r>
              <a:rPr lang="zh-CN" altLang="en-US" b="0" i="0" dirty="0">
                <a:solidFill>
                  <a:srgbClr val="000000"/>
                </a:solidFill>
                <a:effectLst/>
                <a:latin typeface="微软雅黑" panose="020B0503020204020204" pitchFamily="34" charset="-122"/>
                <a:ea typeface="微软雅黑" panose="020B0503020204020204" pitchFamily="34" charset="-122"/>
              </a:rPr>
              <a:t>多模态数据的语义表示与编码</a:t>
            </a:r>
            <a:endParaRPr lang="zh-CN" altLang="en-US" b="1" dirty="0">
              <a:solidFill>
                <a:schemeClr val="tx1">
                  <a:lumMod val="75000"/>
                  <a:lumOff val="25000"/>
                </a:schemeClr>
              </a:solidFill>
            </a:endParaRPr>
          </a:p>
        </p:txBody>
      </p:sp>
      <p:sp>
        <p:nvSpPr>
          <p:cNvPr id="23" name="íṩľïḍè">
            <a:extLst>
              <a:ext uri="{FF2B5EF4-FFF2-40B4-BE49-F238E27FC236}">
                <a16:creationId xmlns:a16="http://schemas.microsoft.com/office/drawing/2014/main" id="{29CE3409-224C-ED00-9A47-4411A9242E88}"/>
              </a:ext>
            </a:extLst>
          </p:cNvPr>
          <p:cNvSpPr txBox="1"/>
          <p:nvPr/>
        </p:nvSpPr>
        <p:spPr>
          <a:xfrm>
            <a:off x="1487776" y="5765641"/>
            <a:ext cx="9878313" cy="1268824"/>
          </a:xfrm>
          <a:prstGeom prst="rect">
            <a:avLst/>
          </a:prstGeom>
          <a:noFill/>
        </p:spPr>
        <p:txBody>
          <a:bodyPr wrap="square" lIns="91440" tIns="45720" rIns="91440" bIns="45720" anchor="t" anchorCtr="0">
            <a:noAutofit/>
          </a:bodyPr>
          <a:lstStyle/>
          <a:p>
            <a:pPr indent="457200">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所传输的信息可以包括一个或多个模态，并涉及不同</a:t>
            </a:r>
            <a:r>
              <a:rPr lang="zh-CN" altLang="en-US" sz="1600" b="1" i="0" dirty="0">
                <a:solidFill>
                  <a:srgbClr val="000000"/>
                </a:solidFill>
                <a:effectLst/>
                <a:latin typeface="微软雅黑" panose="020B0503020204020204" pitchFamily="34" charset="-122"/>
                <a:ea typeface="微软雅黑" panose="020B0503020204020204" pitchFamily="34" charset="-122"/>
              </a:rPr>
              <a:t>模态之间的转换</a:t>
            </a:r>
            <a:r>
              <a:rPr lang="zh-CN" altLang="en-US" sz="1600" b="0" i="0" dirty="0">
                <a:solidFill>
                  <a:srgbClr val="000000"/>
                </a:solidFill>
                <a:effectLst/>
                <a:latin typeface="微软雅黑" panose="020B0503020204020204" pitchFamily="34" charset="-122"/>
                <a:ea typeface="微软雅黑" panose="020B0503020204020204" pitchFamily="34" charset="-122"/>
              </a:rPr>
              <a:t>。通过探索不同模态之间的关系，可以结合互补信息，消除冗余信息。</a:t>
            </a:r>
            <a:endParaRPr lang="en-US" altLang="zh-CN" sz="1600" dirty="0">
              <a:solidFill>
                <a:schemeClr val="tx1">
                  <a:lumMod val="75000"/>
                  <a:lumOff val="25000"/>
                </a:schemeClr>
              </a:solidFill>
            </a:endParaRPr>
          </a:p>
        </p:txBody>
      </p:sp>
    </p:spTree>
    <p:extLst>
      <p:ext uri="{BB962C8B-B14F-4D97-AF65-F5344CB8AC3E}">
        <p14:creationId xmlns:p14="http://schemas.microsoft.com/office/powerpoint/2010/main" val="233666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a:extLst>
              <a:ext uri="{FF2B5EF4-FFF2-40B4-BE49-F238E27FC236}">
                <a16:creationId xmlns:a16="http://schemas.microsoft.com/office/drawing/2014/main" id="{ECC93DC8-2562-54C6-86E6-4B02E155BCFE}"/>
              </a:ext>
            </a:extLst>
          </p:cNvPr>
          <p:cNvCxnSpPr>
            <a:cxnSpLocks/>
          </p:cNvCxnSpPr>
          <p:nvPr/>
        </p:nvCxnSpPr>
        <p:spPr>
          <a:xfrm>
            <a:off x="186813" y="1006474"/>
            <a:ext cx="11779045" cy="0"/>
          </a:xfrm>
          <a:prstGeom prst="line">
            <a:avLst/>
          </a:prstGeom>
        </p:spPr>
        <p:style>
          <a:lnRef idx="1">
            <a:schemeClr val="dk1"/>
          </a:lnRef>
          <a:fillRef idx="0">
            <a:schemeClr val="dk1"/>
          </a:fillRef>
          <a:effectRef idx="0">
            <a:schemeClr val="dk1"/>
          </a:effectRef>
          <a:fontRef idx="minor">
            <a:schemeClr val="tx1"/>
          </a:fontRef>
        </p:style>
      </p:cxnSp>
      <p:sp>
        <p:nvSpPr>
          <p:cNvPr id="4" name="标题 49">
            <a:extLst>
              <a:ext uri="{FF2B5EF4-FFF2-40B4-BE49-F238E27FC236}">
                <a16:creationId xmlns:a16="http://schemas.microsoft.com/office/drawing/2014/main" id="{E50CA923-5285-CEBE-A3C0-16ACA5367CBE}"/>
              </a:ext>
            </a:extLst>
          </p:cNvPr>
          <p:cNvSpPr>
            <a:spLocks noGrp="1"/>
          </p:cNvSpPr>
          <p:nvPr>
            <p:ph type="title"/>
          </p:nvPr>
        </p:nvSpPr>
        <p:spPr>
          <a:xfrm>
            <a:off x="482600" y="365125"/>
            <a:ext cx="10515600" cy="523875"/>
          </a:xfrm>
        </p:spPr>
        <p:txBody>
          <a:bodyPr>
            <a:normAutofit fontScale="90000"/>
          </a:bodyPr>
          <a:lstStyle/>
          <a:p>
            <a:r>
              <a:rPr lang="zh-CN" altLang="en-US" dirty="0"/>
              <a:t>语义通信的应用</a:t>
            </a:r>
          </a:p>
        </p:txBody>
      </p:sp>
      <p:sp>
        <p:nvSpPr>
          <p:cNvPr id="5" name="灯片编号占位符 2">
            <a:extLst>
              <a:ext uri="{FF2B5EF4-FFF2-40B4-BE49-F238E27FC236}">
                <a16:creationId xmlns:a16="http://schemas.microsoft.com/office/drawing/2014/main" id="{94BECE25-DD6B-CEB2-3C90-65E22103546B}"/>
              </a:ext>
            </a:extLst>
          </p:cNvPr>
          <p:cNvSpPr>
            <a:spLocks noGrp="1"/>
          </p:cNvSpPr>
          <p:nvPr>
            <p:ph type="sldNum" sz="quarter" idx="12"/>
          </p:nvPr>
        </p:nvSpPr>
        <p:spPr>
          <a:xfrm>
            <a:off x="8953500" y="6356350"/>
            <a:ext cx="2743200" cy="365125"/>
          </a:xfrm>
        </p:spPr>
        <p:txBody>
          <a:bodyPr/>
          <a:lstStyle/>
          <a:p>
            <a:fld id="{134FB6C8-7C8F-4A07-82BA-70423D8EE858}" type="slidenum">
              <a:rPr lang="zh-CN" altLang="en-US" smtClean="0"/>
              <a:t>5</a:t>
            </a:fld>
            <a:endParaRPr lang="zh-CN" altLang="en-US"/>
          </a:p>
        </p:txBody>
      </p:sp>
      <p:sp>
        <p:nvSpPr>
          <p:cNvPr id="8" name="ïşḷïḋê">
            <a:extLst>
              <a:ext uri="{FF2B5EF4-FFF2-40B4-BE49-F238E27FC236}">
                <a16:creationId xmlns:a16="http://schemas.microsoft.com/office/drawing/2014/main" id="{A95E821D-049E-34AB-DF97-453DF77BC8C2}"/>
              </a:ext>
            </a:extLst>
          </p:cNvPr>
          <p:cNvSpPr txBox="1"/>
          <p:nvPr/>
        </p:nvSpPr>
        <p:spPr>
          <a:xfrm>
            <a:off x="491233" y="5884548"/>
            <a:ext cx="2330626" cy="430548"/>
          </a:xfrm>
          <a:prstGeom prst="rect">
            <a:avLst/>
          </a:prstGeom>
          <a:solidFill>
            <a:schemeClr val="accent1">
              <a:alpha val="7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algn="ctr" defTabSz="914354">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b="1" dirty="0"/>
              <a:t>Intelligent healthcare</a:t>
            </a:r>
            <a:endParaRPr lang="vi-VN" sz="1600" b="1" dirty="0"/>
          </a:p>
        </p:txBody>
      </p:sp>
      <p:cxnSp>
        <p:nvCxnSpPr>
          <p:cNvPr id="10" name="直接连接符 9">
            <a:extLst>
              <a:ext uri="{FF2B5EF4-FFF2-40B4-BE49-F238E27FC236}">
                <a16:creationId xmlns:a16="http://schemas.microsoft.com/office/drawing/2014/main" id="{32BF9BB0-C0FA-8B22-8E1D-C90AF56726D2}"/>
              </a:ext>
            </a:extLst>
          </p:cNvPr>
          <p:cNvCxnSpPr>
            <a:cxnSpLocks/>
          </p:cNvCxnSpPr>
          <p:nvPr/>
        </p:nvCxnSpPr>
        <p:spPr>
          <a:xfrm>
            <a:off x="482600" y="5701736"/>
            <a:ext cx="1084897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CD052AD8-8B5F-0930-C6D2-3D221737DCFA}"/>
              </a:ext>
            </a:extLst>
          </p:cNvPr>
          <p:cNvPicPr>
            <a:picLocks noChangeAspect="1"/>
          </p:cNvPicPr>
          <p:nvPr/>
        </p:nvPicPr>
        <p:blipFill>
          <a:blip r:embed="rId2"/>
          <a:stretch>
            <a:fillRect/>
          </a:stretch>
        </p:blipFill>
        <p:spPr>
          <a:xfrm>
            <a:off x="632513" y="1123949"/>
            <a:ext cx="10215774" cy="4577787"/>
          </a:xfrm>
          <a:prstGeom prst="rect">
            <a:avLst/>
          </a:prstGeom>
        </p:spPr>
      </p:pic>
      <p:sp>
        <p:nvSpPr>
          <p:cNvPr id="24" name="ïşḷïḋê">
            <a:extLst>
              <a:ext uri="{FF2B5EF4-FFF2-40B4-BE49-F238E27FC236}">
                <a16:creationId xmlns:a16="http://schemas.microsoft.com/office/drawing/2014/main" id="{442B4A77-E270-1056-82F9-BCEDFF8746F9}"/>
              </a:ext>
            </a:extLst>
          </p:cNvPr>
          <p:cNvSpPr txBox="1"/>
          <p:nvPr/>
        </p:nvSpPr>
        <p:spPr>
          <a:xfrm>
            <a:off x="8873261" y="5884548"/>
            <a:ext cx="2330626" cy="430548"/>
          </a:xfrm>
          <a:prstGeom prst="rect">
            <a:avLst/>
          </a:prstGeom>
          <a:solidFill>
            <a:schemeClr val="accent1">
              <a:alpha val="7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algn="ctr" defTabSz="914354">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b="1" dirty="0"/>
              <a:t>Intelligent factory</a:t>
            </a:r>
            <a:endParaRPr lang="vi-VN" sz="1600" b="1" dirty="0"/>
          </a:p>
        </p:txBody>
      </p:sp>
      <p:sp>
        <p:nvSpPr>
          <p:cNvPr id="25" name="ïşḷïḋê">
            <a:extLst>
              <a:ext uri="{FF2B5EF4-FFF2-40B4-BE49-F238E27FC236}">
                <a16:creationId xmlns:a16="http://schemas.microsoft.com/office/drawing/2014/main" id="{46FEDBB2-5751-9887-7483-C895AB85D029}"/>
              </a:ext>
            </a:extLst>
          </p:cNvPr>
          <p:cNvSpPr txBox="1"/>
          <p:nvPr/>
        </p:nvSpPr>
        <p:spPr>
          <a:xfrm>
            <a:off x="4575086" y="5884548"/>
            <a:ext cx="2661455" cy="430548"/>
          </a:xfrm>
          <a:prstGeom prst="rect">
            <a:avLst/>
          </a:prstGeom>
          <a:solidFill>
            <a:schemeClr val="accent1">
              <a:alpha val="7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ctr" defTabSz="914354">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b="1" dirty="0"/>
              <a:t>Intelligent transportation</a:t>
            </a:r>
            <a:endParaRPr lang="vi-VN" sz="1600" b="1" dirty="0"/>
          </a:p>
        </p:txBody>
      </p:sp>
    </p:spTree>
    <p:extLst>
      <p:ext uri="{BB962C8B-B14F-4D97-AF65-F5344CB8AC3E}">
        <p14:creationId xmlns:p14="http://schemas.microsoft.com/office/powerpoint/2010/main" val="397532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a:extLst>
              <a:ext uri="{FF2B5EF4-FFF2-40B4-BE49-F238E27FC236}">
                <a16:creationId xmlns:a16="http://schemas.microsoft.com/office/drawing/2014/main" id="{ECC93DC8-2562-54C6-86E6-4B02E155BCFE}"/>
              </a:ext>
            </a:extLst>
          </p:cNvPr>
          <p:cNvCxnSpPr>
            <a:cxnSpLocks/>
          </p:cNvCxnSpPr>
          <p:nvPr/>
        </p:nvCxnSpPr>
        <p:spPr>
          <a:xfrm>
            <a:off x="186813" y="1006474"/>
            <a:ext cx="11779045" cy="0"/>
          </a:xfrm>
          <a:prstGeom prst="line">
            <a:avLst/>
          </a:prstGeom>
        </p:spPr>
        <p:style>
          <a:lnRef idx="1">
            <a:schemeClr val="dk1"/>
          </a:lnRef>
          <a:fillRef idx="0">
            <a:schemeClr val="dk1"/>
          </a:fillRef>
          <a:effectRef idx="0">
            <a:schemeClr val="dk1"/>
          </a:effectRef>
          <a:fontRef idx="minor">
            <a:schemeClr val="tx1"/>
          </a:fontRef>
        </p:style>
      </p:cxnSp>
      <p:sp>
        <p:nvSpPr>
          <p:cNvPr id="5" name="灯片编号占位符 2">
            <a:extLst>
              <a:ext uri="{FF2B5EF4-FFF2-40B4-BE49-F238E27FC236}">
                <a16:creationId xmlns:a16="http://schemas.microsoft.com/office/drawing/2014/main" id="{94BECE25-DD6B-CEB2-3C90-65E22103546B}"/>
              </a:ext>
            </a:extLst>
          </p:cNvPr>
          <p:cNvSpPr>
            <a:spLocks noGrp="1"/>
          </p:cNvSpPr>
          <p:nvPr>
            <p:ph type="sldNum" sz="quarter" idx="12"/>
          </p:nvPr>
        </p:nvSpPr>
        <p:spPr>
          <a:xfrm>
            <a:off x="8953500" y="6356350"/>
            <a:ext cx="2743200" cy="365125"/>
          </a:xfrm>
        </p:spPr>
        <p:txBody>
          <a:bodyPr/>
          <a:lstStyle/>
          <a:p>
            <a:fld id="{134FB6C8-7C8F-4A07-82BA-70423D8EE858}" type="slidenum">
              <a:rPr lang="zh-CN" altLang="en-US" smtClean="0"/>
              <a:t>6</a:t>
            </a:fld>
            <a:endParaRPr lang="zh-CN" altLang="en-US"/>
          </a:p>
        </p:txBody>
      </p:sp>
      <p:sp>
        <p:nvSpPr>
          <p:cNvPr id="6" name="标题 1">
            <a:extLst>
              <a:ext uri="{FF2B5EF4-FFF2-40B4-BE49-F238E27FC236}">
                <a16:creationId xmlns:a16="http://schemas.microsoft.com/office/drawing/2014/main" id="{573D5D0E-FB9C-7F71-1E9F-64CB7C09E797}"/>
              </a:ext>
            </a:extLst>
          </p:cNvPr>
          <p:cNvSpPr txBox="1">
            <a:spLocks/>
          </p:cNvSpPr>
          <p:nvPr/>
        </p:nvSpPr>
        <p:spPr>
          <a:xfrm>
            <a:off x="482600" y="365125"/>
            <a:ext cx="10515600" cy="523875"/>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挑战</a:t>
            </a:r>
            <a:endParaRPr lang="zh-CN" altLang="en-US" dirty="0"/>
          </a:p>
        </p:txBody>
      </p:sp>
      <p:sp>
        <p:nvSpPr>
          <p:cNvPr id="7" name="灯片编号占位符 2">
            <a:extLst>
              <a:ext uri="{FF2B5EF4-FFF2-40B4-BE49-F238E27FC236}">
                <a16:creationId xmlns:a16="http://schemas.microsoft.com/office/drawing/2014/main" id="{6EFCE945-DA44-9782-B807-D3EADF160CF0}"/>
              </a:ext>
            </a:extLst>
          </p:cNvPr>
          <p:cNvSpPr txBox="1">
            <a:spLocks/>
          </p:cNvSpPr>
          <p:nvPr/>
        </p:nvSpPr>
        <p:spPr>
          <a:xfrm>
            <a:off x="89535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4FB6C8-7C8F-4A07-82BA-70423D8EE858}" type="slidenum">
              <a:rPr lang="zh-CN" altLang="en-US" smtClean="0"/>
              <a:pPr/>
              <a:t>6</a:t>
            </a:fld>
            <a:endParaRPr lang="zh-CN" altLang="en-US"/>
          </a:p>
        </p:txBody>
      </p:sp>
      <p:sp>
        <p:nvSpPr>
          <p:cNvPr id="9" name="文本框 8">
            <a:extLst>
              <a:ext uri="{FF2B5EF4-FFF2-40B4-BE49-F238E27FC236}">
                <a16:creationId xmlns:a16="http://schemas.microsoft.com/office/drawing/2014/main" id="{3D97C128-4875-1255-BE35-31BC3FA1C8DC}"/>
              </a:ext>
            </a:extLst>
          </p:cNvPr>
          <p:cNvSpPr txBox="1"/>
          <p:nvPr/>
        </p:nvSpPr>
        <p:spPr>
          <a:xfrm>
            <a:off x="639097" y="1120877"/>
            <a:ext cx="10953135" cy="5028941"/>
          </a:xfrm>
          <a:prstGeom prst="rect">
            <a:avLst/>
          </a:prstGeom>
          <a:noFill/>
        </p:spPr>
        <p:txBody>
          <a:bodyPr wrap="square" rtlCol="0">
            <a:spAutoFit/>
          </a:bodyPr>
          <a:lstStyle/>
          <a:p>
            <a:pPr indent="457200">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尽管语义通信的前景广阔，但仍有几个重大的研究挑战需要解决。</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indent="457200">
              <a:lnSpc>
                <a:spcPct val="150000"/>
              </a:lnSpc>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457200">
              <a:lnSpc>
                <a:spcPct val="150000"/>
              </a:lnSpc>
              <a:buFont typeface="Arial" panose="020B0604020202020204" pitchFamily="34" charset="0"/>
              <a:buChar char="•"/>
            </a:pPr>
            <a:r>
              <a:rPr lang="zh-CN" altLang="en-US" b="1" dirty="0">
                <a:solidFill>
                  <a:srgbClr val="000000"/>
                </a:solidFill>
                <a:latin typeface="微软雅黑" panose="020B0503020204020204" pitchFamily="34" charset="-122"/>
                <a:ea typeface="微软雅黑" panose="020B0503020204020204" pitchFamily="34" charset="-122"/>
              </a:rPr>
              <a:t>语义信息的压缩与传输</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语义信息是</a:t>
            </a:r>
            <a:r>
              <a:rPr lang="zh-CN" altLang="en-US" b="1" i="0" dirty="0">
                <a:solidFill>
                  <a:srgbClr val="000000"/>
                </a:solidFill>
                <a:effectLst/>
                <a:latin typeface="微软雅黑" panose="020B0503020204020204" pitchFamily="34" charset="-122"/>
                <a:ea typeface="微软雅黑" panose="020B0503020204020204" pitchFamily="34" charset="-122"/>
              </a:rPr>
              <a:t>主观的</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b="1" i="0" dirty="0">
                <a:solidFill>
                  <a:srgbClr val="000000"/>
                </a:solidFill>
                <a:effectLst/>
                <a:latin typeface="微软雅黑" panose="020B0503020204020204" pitchFamily="34" charset="-122"/>
                <a:ea typeface="微软雅黑" panose="020B0503020204020204" pitchFamily="34" charset="-122"/>
              </a:rPr>
              <a:t>模糊的</a:t>
            </a:r>
            <a:r>
              <a:rPr lang="zh-CN" altLang="en-US" b="0" i="0" dirty="0">
                <a:solidFill>
                  <a:srgbClr val="000000"/>
                </a:solidFill>
                <a:effectLst/>
                <a:latin typeface="微软雅黑" panose="020B0503020204020204" pitchFamily="34" charset="-122"/>
                <a:ea typeface="微软雅黑" panose="020B0503020204020204" pitchFamily="34" charset="-122"/>
              </a:rPr>
              <a:t>，因此难以测量所包含的语义信息量。此外，语义信息可以通过</a:t>
            </a:r>
            <a:r>
              <a:rPr lang="zh-CN" altLang="en-US" b="1" i="0" dirty="0">
                <a:solidFill>
                  <a:srgbClr val="000000"/>
                </a:solidFill>
                <a:effectLst/>
                <a:latin typeface="微软雅黑" panose="020B0503020204020204" pitchFamily="34" charset="-122"/>
                <a:ea typeface="微软雅黑" panose="020B0503020204020204" pitchFamily="34" charset="-122"/>
              </a:rPr>
              <a:t>多个模态</a:t>
            </a:r>
            <a:r>
              <a:rPr lang="zh-CN" altLang="en-US" b="0" i="0" dirty="0">
                <a:solidFill>
                  <a:srgbClr val="000000"/>
                </a:solidFill>
                <a:effectLst/>
                <a:latin typeface="微软雅黑" panose="020B0503020204020204" pitchFamily="34" charset="-122"/>
                <a:ea typeface="微软雅黑" panose="020B0503020204020204" pitchFamily="34" charset="-122"/>
              </a:rPr>
              <a:t>传递，这使得</a:t>
            </a:r>
            <a:r>
              <a:rPr lang="zh-CN" altLang="en-US" b="1" i="0" dirty="0">
                <a:solidFill>
                  <a:srgbClr val="000000"/>
                </a:solidFill>
                <a:effectLst/>
                <a:latin typeface="微软雅黑" panose="020B0503020204020204" pitchFamily="34" charset="-122"/>
                <a:ea typeface="微软雅黑" panose="020B0503020204020204" pitchFamily="34" charset="-122"/>
              </a:rPr>
              <a:t>跨不同模态源测量信息量变</a:t>
            </a:r>
            <a:r>
              <a:rPr lang="zh-CN" altLang="en-US" b="0" i="0" dirty="0">
                <a:solidFill>
                  <a:srgbClr val="000000"/>
                </a:solidFill>
                <a:effectLst/>
                <a:latin typeface="微软雅黑" panose="020B0503020204020204" pitchFamily="34" charset="-122"/>
                <a:ea typeface="微软雅黑" panose="020B0503020204020204" pitchFamily="34" charset="-122"/>
              </a:rPr>
              <a:t>得具有挑战性。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457200">
              <a:lnSpc>
                <a:spcPct val="150000"/>
              </a:lnSpc>
              <a:buFont typeface="Arial" panose="020B0604020202020204" pitchFamily="34" charset="0"/>
              <a:buChar char="•"/>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457200">
              <a:lnSpc>
                <a:spcPct val="150000"/>
              </a:lnSpc>
              <a:buFont typeface="Arial" panose="020B0604020202020204" pitchFamily="34" charset="0"/>
              <a:buChar char="•"/>
            </a:pPr>
            <a:r>
              <a:rPr lang="zh-CN" altLang="en-US" b="1" i="0" dirty="0">
                <a:solidFill>
                  <a:srgbClr val="000000"/>
                </a:solidFill>
                <a:effectLst/>
                <a:latin typeface="微软雅黑" panose="020B0503020204020204" pitchFamily="34" charset="-122"/>
                <a:ea typeface="微软雅黑" panose="020B0503020204020204" pitchFamily="34" charset="-122"/>
              </a:rPr>
              <a:t>语义知识库</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语义通信的实现依赖于典型场景中源、任务和通道的多层次语义知识表示。然而，目前的研究主要集中在理想交互条件下基于源特征的</a:t>
            </a:r>
            <a:r>
              <a:rPr lang="en-US" altLang="zh-CN" b="0" i="0" dirty="0">
                <a:solidFill>
                  <a:srgbClr val="000000"/>
                </a:solidFill>
                <a:effectLst/>
                <a:latin typeface="微软雅黑" panose="020B0503020204020204" pitchFamily="34" charset="-122"/>
                <a:ea typeface="微软雅黑" panose="020B0503020204020204" pitchFamily="34" charset="-122"/>
              </a:rPr>
              <a:t>SKB</a:t>
            </a:r>
            <a:r>
              <a:rPr lang="zh-CN" altLang="en-US" b="0" i="0" dirty="0">
                <a:solidFill>
                  <a:srgbClr val="000000"/>
                </a:solidFill>
                <a:effectLst/>
                <a:latin typeface="微软雅黑" panose="020B0503020204020204" pitchFamily="34" charset="-122"/>
                <a:ea typeface="微软雅黑" panose="020B0503020204020204" pitchFamily="34" charset="-122"/>
              </a:rPr>
              <a:t>构建，对语义传输中</a:t>
            </a:r>
            <a:r>
              <a:rPr lang="en-US" altLang="zh-CN" b="0" i="0" dirty="0">
                <a:solidFill>
                  <a:srgbClr val="000000"/>
                </a:solidFill>
                <a:effectLst/>
                <a:latin typeface="微软雅黑" panose="020B0503020204020204" pitchFamily="34" charset="-122"/>
                <a:ea typeface="微软雅黑" panose="020B0503020204020204" pitchFamily="34" charset="-122"/>
              </a:rPr>
              <a:t>SKB</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zh-CN" altLang="en-US" b="1" i="0" dirty="0">
                <a:solidFill>
                  <a:srgbClr val="000000"/>
                </a:solidFill>
                <a:effectLst/>
                <a:latin typeface="微软雅黑" panose="020B0503020204020204" pitchFamily="34" charset="-122"/>
                <a:ea typeface="微软雅黑" panose="020B0503020204020204" pitchFamily="34" charset="-122"/>
              </a:rPr>
              <a:t>协同更新</a:t>
            </a:r>
            <a:r>
              <a:rPr lang="zh-CN" altLang="en-US" b="0" i="0" dirty="0">
                <a:solidFill>
                  <a:srgbClr val="000000"/>
                </a:solidFill>
                <a:effectLst/>
                <a:latin typeface="微软雅黑" panose="020B0503020204020204" pitchFamily="34" charset="-122"/>
                <a:ea typeface="微软雅黑" panose="020B0503020204020204" pitchFamily="34" charset="-122"/>
              </a:rPr>
              <a:t>关注不足。</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457200">
              <a:lnSpc>
                <a:spcPct val="150000"/>
              </a:lnSpc>
              <a:buFont typeface="Arial" panose="020B0604020202020204" pitchFamily="34" charset="0"/>
              <a:buChar char="•"/>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457200">
              <a:lnSpc>
                <a:spcPct val="150000"/>
              </a:lnSpc>
              <a:buFont typeface="Arial" panose="020B0604020202020204" pitchFamily="34" charset="0"/>
              <a:buChar char="•"/>
            </a:pPr>
            <a:r>
              <a:rPr lang="zh-CN" altLang="en-US" b="1" i="0" dirty="0">
                <a:solidFill>
                  <a:srgbClr val="000000"/>
                </a:solidFill>
                <a:effectLst/>
                <a:latin typeface="微软雅黑" panose="020B0503020204020204" pitchFamily="34" charset="-122"/>
                <a:ea typeface="微软雅黑" panose="020B0503020204020204" pitchFamily="34" charset="-122"/>
              </a:rPr>
              <a:t>性能分析</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尽管进行了一些初步的探索，但目前还缺乏</a:t>
            </a:r>
            <a:r>
              <a:rPr lang="zh-CN" altLang="en-US" b="1" i="0" dirty="0">
                <a:solidFill>
                  <a:srgbClr val="000000"/>
                </a:solidFill>
                <a:effectLst/>
                <a:latin typeface="微软雅黑" panose="020B0503020204020204" pitchFamily="34" charset="-122"/>
                <a:ea typeface="微软雅黑" panose="020B0503020204020204" pitchFamily="34" charset="-122"/>
              </a:rPr>
              <a:t>统一的语义通信评价方法</a:t>
            </a:r>
            <a:r>
              <a:rPr lang="zh-CN" altLang="en-US" b="0" i="0" dirty="0">
                <a:solidFill>
                  <a:srgbClr val="000000"/>
                </a:solidFill>
                <a:effectLst/>
                <a:latin typeface="微软雅黑" panose="020B0503020204020204" pitchFamily="34" charset="-122"/>
                <a:ea typeface="微软雅黑" panose="020B0503020204020204" pitchFamily="34" charset="-122"/>
              </a:rPr>
              <a:t>。为了促进各种场景下语义通信算法的泛化，必须建立统一的语义评价框架，作为不同场景下语义通信的基本尺度。然而，各种应用程序的出现带来了进一步的挑战，其中需要更多的度量，例如多模式和跨模式数据交互。统一不同评价模型的语义度量具有一定的挑战性。</a:t>
            </a:r>
            <a:endParaRPr lang="zh-CN" altLang="en-US" dirty="0"/>
          </a:p>
        </p:txBody>
      </p:sp>
    </p:spTree>
    <p:extLst>
      <p:ext uri="{BB962C8B-B14F-4D97-AF65-F5344CB8AC3E}">
        <p14:creationId xmlns:p14="http://schemas.microsoft.com/office/powerpoint/2010/main" val="5705371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780</Words>
  <Application>Microsoft Office PowerPoint</Application>
  <PresentationFormat>宽屏</PresentationFormat>
  <Paragraphs>45</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思源宋体 Heavy</vt:lpstr>
      <vt:lpstr>微软雅黑</vt:lpstr>
      <vt:lpstr>Arial</vt:lpstr>
      <vt:lpstr>Office 主题​​</vt:lpstr>
      <vt:lpstr>语义通信</vt:lpstr>
      <vt:lpstr>研究背景</vt:lpstr>
      <vt:lpstr>语义通信架构</vt:lpstr>
      <vt:lpstr>相关工作</vt:lpstr>
      <vt:lpstr>语义通信的应用</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效 张</dc:creator>
  <cp:lastModifiedBy>效 张</cp:lastModifiedBy>
  <cp:revision>8</cp:revision>
  <dcterms:created xsi:type="dcterms:W3CDTF">2024-08-10T11:56:19Z</dcterms:created>
  <dcterms:modified xsi:type="dcterms:W3CDTF">2024-08-10T12:01:02Z</dcterms:modified>
</cp:coreProperties>
</file>