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09" r:id="rId3"/>
    <p:sldId id="414" r:id="rId4"/>
    <p:sldId id="415" r:id="rId5"/>
    <p:sldId id="412" r:id="rId6"/>
    <p:sldId id="417" r:id="rId7"/>
    <p:sldId id="423" r:id="rId8"/>
    <p:sldId id="422" r:id="rId9"/>
    <p:sldId id="424" r:id="rId10"/>
    <p:sldId id="418" r:id="rId11"/>
    <p:sldId id="420" r:id="rId12"/>
    <p:sldId id="425" r:id="rId13"/>
    <p:sldId id="428" r:id="rId14"/>
    <p:sldId id="426" r:id="rId15"/>
    <p:sldId id="430" r:id="rId16"/>
    <p:sldId id="431" r:id="rId17"/>
    <p:sldId id="432" r:id="rId18"/>
    <p:sldId id="438" r:id="rId19"/>
    <p:sldId id="439" r:id="rId20"/>
    <p:sldId id="437" r:id="rId21"/>
    <p:sldId id="433" r:id="rId22"/>
    <p:sldId id="447" r:id="rId23"/>
    <p:sldId id="446" r:id="rId24"/>
    <p:sldId id="445" r:id="rId25"/>
    <p:sldId id="444" r:id="rId26"/>
    <p:sldId id="441" r:id="rId27"/>
    <p:sldId id="442" r:id="rId28"/>
    <p:sldId id="440" r:id="rId29"/>
    <p:sldId id="449" r:id="rId30"/>
    <p:sldId id="451" r:id="rId31"/>
    <p:sldId id="452" r:id="rId32"/>
    <p:sldId id="453" r:id="rId33"/>
    <p:sldId id="450" r:id="rId34"/>
    <p:sldId id="45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28700" y="2240280"/>
            <a:ext cx="9799320" cy="237680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3600" b="1">
                <a:solidFill>
                  <a:srgbClr val="FF0000"/>
                </a:solidFill>
                <a:effectLst/>
              </a:rPr>
              <a:t>git &amp; github</a:t>
            </a:r>
            <a:r>
              <a:rPr lang="zh-CN" altLang="en-US" sz="3600" b="1">
                <a:solidFill>
                  <a:srgbClr val="FF0000"/>
                </a:solidFill>
                <a:effectLst/>
              </a:rPr>
              <a:t>版本控制及代码仓库托管</a:t>
            </a:r>
            <a:endParaRPr lang="zh-CN" altLang="en-US" sz="3600" b="1">
              <a:solidFill>
                <a:srgbClr val="FF0000"/>
              </a:solidFill>
              <a:effectLst/>
            </a:endParaRPr>
          </a:p>
          <a:p>
            <a:endParaRPr lang="en-US" altLang="zh-CN">
              <a:solidFill>
                <a:schemeClr val="accent4"/>
              </a:solidFill>
              <a:effectLst/>
            </a:endParaRPr>
          </a:p>
          <a:p>
            <a:r>
              <a:rPr lang="en-US" altLang="zh-CN">
                <a:solidFill>
                  <a:schemeClr val="accent4"/>
                </a:solidFill>
                <a:effectLst/>
              </a:rPr>
              <a:t>---</a:t>
            </a:r>
            <a:r>
              <a:rPr lang="zh-CN" altLang="en-US">
                <a:solidFill>
                  <a:schemeClr val="accent4"/>
                </a:solidFill>
                <a:effectLst/>
              </a:rPr>
              <a:t>团队开发方法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$ git checkout  -b   train-branch         //建立一个名为train-branch的特征分支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new-branch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495" y="2124075"/>
            <a:ext cx="9436100" cy="3818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new-branch_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685" y="1181735"/>
            <a:ext cx="9117965" cy="4840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94665"/>
            <a:ext cx="10968990" cy="5886450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切换分支操作</a:t>
            </a:r>
            <a:endParaRPr lang="zh-CN" altLang="en-US"/>
          </a:p>
          <a:p>
            <a:r>
              <a:rPr lang="zh-CN" altLang="en-US"/>
              <a:t>      $ git checkout master        //切换到master分支</a:t>
            </a:r>
            <a:endParaRPr lang="zh-CN" altLang="en-US"/>
          </a:p>
          <a:p>
            <a:r>
              <a:rPr lang="zh-CN" altLang="en-US"/>
              <a:t>       $git checkout -                   //切换回到上一个分支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new-branch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22170"/>
            <a:ext cx="7319010" cy="4124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63270"/>
            <a:ext cx="10968990" cy="5486400"/>
          </a:xfrm>
        </p:spPr>
        <p:txBody>
          <a:bodyPr/>
          <a:p>
            <a:r>
              <a:rPr>
                <a:sym typeface="+mn-ea"/>
              </a:rPr>
              <a:t>把本地分支推送到远程仓库</a:t>
            </a:r>
            <a:endParaRPr lang="zh-CN" altLang="en-US"/>
          </a:p>
          <a:p>
            <a:r>
              <a:rPr>
                <a:sym typeface="+mn-ea"/>
              </a:rPr>
              <a:t> git push --set-upstream origin train-branch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 descr="image-20200305153659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930400"/>
            <a:ext cx="9846945" cy="4512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55955"/>
            <a:ext cx="10968990" cy="5593715"/>
          </a:xfrm>
        </p:spPr>
        <p:txBody>
          <a:bodyPr/>
          <a:p>
            <a:r>
              <a:rPr lang="zh-CN" altLang="en-US"/>
              <a:t>打开github查看这个指令操作之后的变化，在train-branch分支中多了一个文件train-branch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image-20200305154018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282065"/>
            <a:ext cx="10058400" cy="5062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                         </a:t>
            </a:r>
            <a:r>
              <a:rPr lang="en-US" altLang="zh-CN" sz="2800">
                <a:solidFill>
                  <a:schemeClr val="accent6"/>
                </a:solidFill>
              </a:rPr>
              <a:t> </a:t>
            </a:r>
            <a:r>
              <a:rPr lang="zh-CN" altLang="en-US" sz="2800">
                <a:solidFill>
                  <a:schemeClr val="accent6"/>
                </a:solidFill>
              </a:rPr>
              <a:t>合并分支</a:t>
            </a:r>
            <a:endParaRPr lang="zh-CN" altLang="en-US" sz="280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合并分支的步骤：1）首先切换到master分支；2：提交合并</a:t>
            </a:r>
            <a:endParaRPr lang="zh-CN" altLang="en-US"/>
          </a:p>
          <a:p>
            <a:r>
              <a:rPr lang="zh-CN" altLang="en-US"/>
              <a:t>        $ git checkout master     //切换到master分支</a:t>
            </a:r>
            <a:endParaRPr lang="zh-CN" altLang="en-US"/>
          </a:p>
          <a:p>
            <a:r>
              <a:rPr lang="zh-CN" altLang="en-US"/>
              <a:t>        $ git merge  --no-ff train-branch    //合并train-branch分支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image-20200305155413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2909570"/>
            <a:ext cx="8296275" cy="3505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41020"/>
            <a:ext cx="10968990" cy="5708650"/>
          </a:xfrm>
        </p:spPr>
        <p:txBody>
          <a:bodyPr/>
          <a:p>
            <a:r>
              <a:rPr lang="en-US" altLang="zh-CN"/>
              <a:t>$git log--graph    //</a:t>
            </a:r>
            <a:r>
              <a:t>也</a:t>
            </a:r>
            <a:r>
              <a:t>可以显示哈希码</a:t>
            </a:r>
          </a:p>
          <a:p/>
        </p:txBody>
      </p:sp>
      <p:pic>
        <p:nvPicPr>
          <p:cNvPr id="4" name="图片 3" descr="image-20200305160623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127125"/>
            <a:ext cx="9775825" cy="5387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/>
              <a:t>             </a:t>
            </a:r>
            <a:r>
              <a:rPr lang="zh-CN" altLang="en-US" sz="2000">
                <a:solidFill>
                  <a:schemeClr val="accent6"/>
                </a:solidFill>
              </a:rPr>
              <a:t>有后悔药可吃，时间隧道玩穿越</a:t>
            </a:r>
            <a:r>
              <a:rPr lang="en-US" altLang="zh-CN" sz="2000">
                <a:solidFill>
                  <a:schemeClr val="accent6"/>
                </a:solidFill>
              </a:rPr>
              <a:t>---git</a:t>
            </a:r>
            <a:r>
              <a:rPr sz="2000">
                <a:solidFill>
                  <a:schemeClr val="accent6"/>
                </a:solidFill>
              </a:rPr>
              <a:t>可以做到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97610"/>
            <a:ext cx="10968990" cy="5052060"/>
          </a:xfrm>
        </p:spPr>
        <p:txBody>
          <a:bodyPr/>
          <a:p>
            <a:r>
              <a:rPr lang="zh-CN" altLang="en-US">
                <a:solidFill>
                  <a:srgbClr val="0070C0"/>
                </a:solidFill>
              </a:rPr>
              <a:t>回溯历史版本，世界真的可以重来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$ git reset --hard  (哈希值)               //这里的哈希值是</a:t>
            </a:r>
            <a:endParaRPr lang="zh-CN" altLang="en-US"/>
          </a:p>
          <a:p>
            <a:r>
              <a:rPr lang="zh-CN" altLang="en-US"/>
              <a:t>tips：查看每次提交时段的哈希值 </a:t>
            </a:r>
            <a:r>
              <a:rPr lang="en-US" altLang="zh-CN"/>
              <a:t>$git log--graph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image-202003051754118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937510"/>
            <a:ext cx="7381875" cy="2438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image-202003061739081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678180"/>
            <a:ext cx="10968990" cy="5502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/>
              <a:t>                   </a:t>
            </a:r>
            <a:r>
              <a:rPr lang="en-US" altLang="zh-CN" sz="2400"/>
              <a:t>       </a:t>
            </a:r>
            <a:r>
              <a:rPr sz="2400">
                <a:solidFill>
                  <a:schemeClr val="accent6"/>
                </a:solidFill>
              </a:rPr>
              <a:t>永远保持最新的代码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因为多人协助开发，多个分支时刻有完成的代码推送，为了保持自己本地仓库的项目代码与远程仓库保持更新</a:t>
            </a:r>
            <a:endParaRPr lang="zh-CN" altLang="en-US"/>
          </a:p>
          <a:p>
            <a:r>
              <a:rPr lang="zh-CN" altLang="en-US"/>
              <a:t>应该养成定时从远程仓库拉最新的代码</a:t>
            </a:r>
            <a:endParaRPr lang="zh-CN" altLang="en-US"/>
          </a:p>
          <a:p>
            <a:r>
              <a:rPr lang="zh-CN" altLang="en-US"/>
              <a:t>$ git pull              //从远程仓库获取最新的代码</a:t>
            </a:r>
            <a:endParaRPr lang="zh-CN" altLang="en-US"/>
          </a:p>
          <a:p>
            <a:r>
              <a:rPr lang="zh-CN" altLang="en-US" sz="1800"/>
              <a:t> </a:t>
            </a:r>
            <a:endParaRPr lang="zh-CN" altLang="en-US" sz="1800"/>
          </a:p>
          <a:p>
            <a:r>
              <a:rPr lang="zh-CN" altLang="en-US" sz="1800"/>
              <a:t> </a:t>
            </a:r>
            <a:r>
              <a:rPr lang="zh-CN" altLang="en-US" sz="1800">
                <a:solidFill>
                  <a:schemeClr val="accent4">
                    <a:lumMod val="75000"/>
                  </a:schemeClr>
                </a:solidFill>
              </a:rPr>
              <a:t>到此基本的协同开发基本操作已经足够！</a:t>
            </a:r>
            <a:endParaRPr lang="zh-CN" altLang="en-US" sz="180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800">
                <a:solidFill>
                  <a:schemeClr val="accent4">
                    <a:lumMod val="75000"/>
                  </a:schemeClr>
                </a:solidFill>
              </a:rPr>
              <a:t>   </a:t>
            </a:r>
            <a:endParaRPr lang="zh-CN" altLang="en-US" sz="180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800">
                <a:solidFill>
                  <a:schemeClr val="accent4">
                    <a:lumMod val="75000"/>
                  </a:schemeClr>
                </a:solidFill>
              </a:rPr>
              <a:t>小结： 推荐更好的学习git的网站链接：https://learngitbranching.js.org  ；http://try.github.io</a:t>
            </a:r>
            <a:endParaRPr lang="zh-CN" altLang="en-US" sz="180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sz="1800">
                <a:solidFill>
                  <a:schemeClr val="accent4">
                    <a:lumMod val="75000"/>
                  </a:schemeClr>
                </a:solidFill>
              </a:rPr>
              <a:t>官网的更需要看了，现在有中文的说明了： https://git-scm.com/book/zh/v2</a:t>
            </a:r>
            <a:endParaRPr lang="zh-CN" altLang="en-US" sz="1800">
              <a:solidFill>
                <a:schemeClr val="accent4">
                  <a:lumMod val="75000"/>
                </a:schemeClr>
              </a:solidFill>
            </a:endParaRPr>
          </a:p>
          <a:p>
            <a:endParaRPr lang="zh-CN" altLang="en-US" sz="18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4" name="标题 1"/>
          <p:cNvSpPr>
            <a:spLocks noGrp="1"/>
          </p:cNvSpPr>
          <p:nvPr/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 sz="2400"/>
              <a:t>         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A阶段：最基本操作（基础部分，上午）</a:t>
            </a:r>
            <a:endParaRPr lang="zh-CN" altLang="en-US" sz="2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                             </a:t>
            </a:r>
            <a:r>
              <a:rPr lang="en-US" altLang="zh-CN">
                <a:solidFill>
                  <a:srgbClr val="0070C0"/>
                </a:solidFill>
              </a:rPr>
              <a:t>  </a:t>
            </a:r>
            <a:r>
              <a:rPr>
                <a:solidFill>
                  <a:srgbClr val="0070C0"/>
                </a:solidFill>
              </a:rPr>
              <a:t>注册</a:t>
            </a:r>
            <a:r>
              <a:rPr lang="en-US" altLang="zh-CN">
                <a:solidFill>
                  <a:srgbClr val="0070C0"/>
                </a:solidFill>
              </a:rPr>
              <a:t>github</a:t>
            </a:r>
            <a:r>
              <a:rPr>
                <a:solidFill>
                  <a:srgbClr val="0070C0"/>
                </a:solidFill>
              </a:rPr>
              <a:t>账号  登录</a:t>
            </a:r>
            <a:r>
              <a:rPr lang="en-US" altLang="zh-CN">
                <a:solidFill>
                  <a:srgbClr val="0070C0"/>
                </a:solidFill>
              </a:rPr>
              <a:t>  </a:t>
            </a:r>
            <a:r>
              <a:rPr>
                <a:solidFill>
                  <a:srgbClr val="0070C0"/>
                </a:solidFill>
              </a:rPr>
              <a:t>：</a:t>
            </a:r>
            <a:r>
              <a:rPr lang="zh-CN" altLang="en-US">
                <a:solidFill>
                  <a:srgbClr val="0070C0"/>
                </a:solidFill>
              </a:rPr>
              <a:t>https://github.com/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 A-1: 建立本地仓库--初始化本地仓库  </a:t>
            </a:r>
            <a:endParaRPr lang="zh-CN" altLang="en-US"/>
          </a:p>
          <a:p>
            <a:r>
              <a:rPr lang="zh-CN" altLang="en-US"/>
              <a:t>                 $ git init      //在本地的目录建立本地仓库</a:t>
            </a:r>
            <a:endParaRPr lang="zh-CN" altLang="en-US"/>
          </a:p>
          <a:p>
            <a:r>
              <a:rPr lang="zh-CN" altLang="en-US"/>
              <a:t>  A-2 ：建立自己的git专属名称及邮箱</a:t>
            </a:r>
            <a:endParaRPr lang="zh-CN" altLang="en-US"/>
          </a:p>
          <a:p>
            <a:r>
              <a:rPr lang="en-US" altLang="zh-CN"/>
              <a:t>	$ git config  --global  user.name  " your name"     //名字不要用中文</a:t>
            </a:r>
            <a:endParaRPr lang="en-US" altLang="zh-CN"/>
          </a:p>
          <a:p>
            <a:r>
              <a:rPr lang="en-US" altLang="zh-CN"/>
              <a:t>                $ git  config --global user.email " your_email@example.com"  //填写自己的邮件地址</a:t>
            </a:r>
            <a:endParaRPr lang="en-US" altLang="zh-CN"/>
          </a:p>
          <a:p>
            <a:r>
              <a:rPr lang="en-US" altLang="zh-CN"/>
              <a:t>  A-2 :   建立自己SSH key密码操作</a:t>
            </a:r>
            <a:endParaRPr lang="en-US" altLang="zh-CN"/>
          </a:p>
          <a:p>
            <a:r>
              <a:rPr lang="en-US" altLang="zh-CN"/>
              <a:t>                $ ssh-keygen -t rea -C "your_email@example.com"       //填写自己的邮件地址</a:t>
            </a:r>
            <a:endParaRPr lang="en-US" altLang="zh-CN"/>
          </a:p>
          <a:p>
            <a:r>
              <a:rPr lang="en-US" altLang="zh-CN"/>
              <a:t>  A-3： Fork仓库  (注意区分fork与clone的区别)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image-202003052230452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2085" y="321945"/>
            <a:ext cx="8024495" cy="3022600"/>
          </a:xfrm>
          <a:prstGeom prst="rect">
            <a:avLst/>
          </a:prstGeom>
        </p:spPr>
      </p:pic>
      <p:pic>
        <p:nvPicPr>
          <p:cNvPr id="5" name="图片 4" descr="image-20200305220426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3201670"/>
            <a:ext cx="8025130" cy="3354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olidFill>
                  <a:schemeClr val="accent4"/>
                </a:solidFill>
              </a:rPr>
              <a:t>        </a:t>
            </a:r>
            <a:r>
              <a:rPr lang="en-US" altLang="zh-CN" sz="2400">
                <a:solidFill>
                  <a:schemeClr val="accent4"/>
                </a:solidFill>
                <a:effectLst/>
              </a:rPr>
              <a:t>       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400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高阶操作github/gitlab/gitee等（下午）</a:t>
            </a:r>
            <a:endParaRPr lang="zh-CN" altLang="en-US" sz="2400"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上编已经简单使用了克隆远程仓库指令git clone git.XXXXX ; 下面介绍对github的高级操作，这是对代码推送，合并，审核，版本发放的操作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 A-1 ： 快速提高自身代码质量，让自己早日也成为 “不服，代码见”！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  <a:p>
            <a:endParaRPr lang="zh-CN" altLang="en-US"/>
          </a:p>
          <a:p>
            <a:r>
              <a:rPr lang="zh-CN" altLang="en-US"/>
              <a:t>     阅读大拿们的神级代码了；当你发现某大牛或某公司的开源代码对自己非常有用，抑或参与某一开源项目，再就是关注某一项目的进展，你就要学会如下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       登录大牛的GitHub链接，点击上面的follow（显示别人关注你的）；watch是你关注别人的，比如我一直关注RT-Thread开源项目的更新，就在他们的项目上面的watch点击，那么我就时刻知道他们这个项目最新的代码更新及进展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olidFill>
                  <a:schemeClr val="accent4"/>
                </a:solidFill>
              </a:rPr>
              <a:t>        </a:t>
            </a:r>
            <a:r>
              <a:rPr lang="en-US" altLang="zh-CN" sz="2400">
                <a:solidFill>
                  <a:schemeClr val="accent4"/>
                </a:solidFill>
                <a:effectLst/>
              </a:rPr>
              <a:t> </a:t>
            </a:r>
            <a:r>
              <a:rPr sz="2400">
                <a:solidFill>
                  <a:schemeClr val="accent6"/>
                </a:solidFill>
                <a:effectLst/>
              </a:rPr>
              <a:t>傍大牛的项目，关注项目代码进展 </a:t>
            </a:r>
            <a:endParaRPr sz="2400">
              <a:solidFill>
                <a:schemeClr val="accent6"/>
              </a:solidFill>
              <a:effectLst/>
            </a:endParaRPr>
          </a:p>
        </p:txBody>
      </p:sp>
      <p:pic>
        <p:nvPicPr>
          <p:cNvPr id="4" name="内容占位符 3" descr="image-2020030521510707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051050"/>
            <a:ext cx="10727055" cy="3687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49580"/>
            <a:ext cx="10968990" cy="5800090"/>
          </a:xfrm>
        </p:spPr>
        <p:txBody>
          <a:bodyPr/>
          <a:p>
            <a:endParaRPr lang="zh-CN" altLang="en-US"/>
          </a:p>
          <a:p>
            <a:r>
              <a:rPr lang="zh-CN" altLang="en-US"/>
              <a:t>    A-2： Pull  Requests </a:t>
            </a:r>
            <a:endParaRPr lang="zh-CN" altLang="en-US"/>
          </a:p>
          <a:p>
            <a:r>
              <a:rPr lang="zh-CN" altLang="en-US"/>
              <a:t>       提交</a:t>
            </a:r>
            <a:r>
              <a:rPr lang="en-US" altLang="zh-CN"/>
              <a:t>PR</a:t>
            </a:r>
            <a:r>
              <a:t>分享代码给团队，团队协助开发就是以</a:t>
            </a:r>
            <a:r>
              <a:rPr lang="en-US" altLang="zh-CN"/>
              <a:t>PR</a:t>
            </a:r>
            <a:r>
              <a:t>为基础的</a:t>
            </a:r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  提交的代码已经通过项目</a:t>
            </a:r>
            <a:r>
              <a:rPr>
                <a:sym typeface="+mn-ea"/>
              </a:rPr>
              <a:t>创建</a:t>
            </a:r>
            <a:r>
              <a:rPr lang="zh-CN" altLang="en-US"/>
              <a:t>者或授权审核人员Code Review </a:t>
            </a:r>
            <a:r>
              <a:rPr lang="en-US" altLang="zh-CN"/>
              <a:t>(</a:t>
            </a:r>
            <a:r>
              <a:rPr lang="zh-CN" altLang="en-US"/>
              <a:t>审核过</a:t>
            </a:r>
            <a:r>
              <a:rPr lang="en-US" altLang="zh-CN"/>
              <a:t>)</a:t>
            </a:r>
            <a:r>
              <a:rPr lang="zh-CN" altLang="en-US"/>
              <a:t>。这部分代码是这个项目精华，多读得益匪浅。也可学到代码审核人员对代码审核的具体要求，如你提供的代码通过项目审核组人员认可，恭喜你，假以时日你就是大牛了（ contributions</a:t>
            </a:r>
            <a:r>
              <a:t>贡献者</a:t>
            </a:r>
            <a:r>
              <a:rPr lang="zh-CN" altLang="en-US"/>
              <a:t>）！呵呵 ....</a:t>
            </a:r>
            <a:endParaRPr lang="zh-CN" altLang="en-US"/>
          </a:p>
          <a:p>
            <a:r>
              <a:rPr lang="zh-CN" altLang="en-US"/>
              <a:t>A-3:  issues  </a:t>
            </a:r>
            <a:endParaRPr lang="zh-CN" altLang="en-US"/>
          </a:p>
          <a:p>
            <a:r>
              <a:rPr lang="zh-CN" altLang="en-US"/>
              <a:t>   提</a:t>
            </a:r>
            <a:r>
              <a:rPr lang="zh-CN" altLang="en-US"/>
              <a:t>问题，在这里可以学到太多东西，连别人的提问问题的方式及问题关键点都全部呈现（tips:学外语的一个手段之一，）可以学到很多世界各地关于这个项目的意见及吐槽，项目管理者的尖酸刻薄，哈哈！</a:t>
            </a:r>
            <a:endParaRPr lang="zh-CN" altLang="en-US"/>
          </a:p>
          <a:p>
            <a:r>
              <a:rPr lang="zh-CN" altLang="en-US"/>
              <a:t>下面这句话摘自网络  </a:t>
            </a:r>
            <a:endParaRPr lang="zh-CN" altLang="en-US"/>
          </a:p>
          <a:p>
            <a:r>
              <a:rPr lang="zh-CN" altLang="en-US"/>
              <a:t>“Issues（问题单）是一种伟大的工作方式，它用于对项目进行跟踪、增强和排错。它们就像电子邮件一样 —— 除了它们可以与团队的其他成员进行分享和讨论。大多数软件项目都会有某种错误跟踪器，GitHub 的错误跟踪器称为“Issues”，并且在每个仓库中都有自己的 Issues 部分。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70535"/>
            <a:ext cx="10968990" cy="5779135"/>
          </a:xfrm>
        </p:spPr>
        <p:txBody>
          <a:bodyPr/>
          <a:p>
            <a:r>
              <a:rPr lang="zh-CN" altLang="en-US"/>
              <a:t>下面是我写这个文稿的时候，当时RT-Thread的issues数量及提出issues的部分问题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image-202003052222197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1209675"/>
            <a:ext cx="9178290" cy="5039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11835"/>
            <a:ext cx="10968990" cy="5537835"/>
          </a:xfrm>
        </p:spPr>
        <p:txBody>
          <a:bodyPr/>
          <a:p>
            <a:r>
              <a:rPr lang="zh-CN" altLang="en-US"/>
              <a:t>  A-4 ：  start   标星</a:t>
            </a:r>
            <a:endParaRPr lang="zh-CN" altLang="en-US"/>
          </a:p>
          <a:p>
            <a:r>
              <a:rPr lang="zh-CN" altLang="en-US"/>
              <a:t>        这里解释为`关注`或者`点赞`更合适，当你点击 star，表示你喜欢这个项目或者通俗点，可以把他理解成朋友圈的点赞吧，表示对这个项目的支持。</a:t>
            </a:r>
            <a:r>
              <a:rPr>
                <a:sym typeface="+mn-ea"/>
              </a:rPr>
              <a:t>对某一个项目标星也</a:t>
            </a:r>
            <a:r>
              <a:rPr>
                <a:sym typeface="+mn-ea"/>
              </a:rPr>
              <a:t>是为了让自己更块找到他们。</a:t>
            </a:r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 descr="image-202003052219395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72945"/>
            <a:ext cx="10058400" cy="1962150"/>
          </a:xfrm>
          <a:prstGeom prst="rect">
            <a:avLst/>
          </a:prstGeom>
        </p:spPr>
      </p:pic>
      <p:pic>
        <p:nvPicPr>
          <p:cNvPr id="5" name="图片 4" descr="image-202003052220270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4191000"/>
            <a:ext cx="10058400" cy="24345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2000">
                <a:solidFill>
                  <a:schemeClr val="accent6"/>
                </a:solidFill>
              </a:rPr>
              <a:t>上面这几项github操作就足够丛横各个开源项目，吸取代码清华，提高代码的强壮性</a:t>
            </a:r>
            <a:endParaRPr lang="zh-CN" altLang="en-US" sz="200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180"/>
            <a:ext cx="10968990" cy="4936490"/>
          </a:xfrm>
        </p:spPr>
        <p:txBody>
          <a:bodyPr/>
          <a:p>
            <a:r>
              <a:rPr lang="en-US" altLang="zh-CN">
                <a:solidFill>
                  <a:schemeClr val="accent4"/>
                </a:solidFill>
              </a:rPr>
              <a:t>                                 </a:t>
            </a:r>
            <a:r>
              <a:rPr lang="en-US" altLang="zh-CN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</a:t>
            </a:r>
            <a:r>
              <a:rPr lang="en-US" altLang="zh-CN" sz="2000">
                <a:solidFill>
                  <a:schemeClr val="accent4"/>
                </a:solidFill>
                <a:effectLst/>
              </a:rPr>
              <a:t>   如何提交自己的代码到远程仓库</a:t>
            </a:r>
            <a:endParaRPr lang="en-US" altLang="zh-CN" sz="2000">
              <a:solidFill>
                <a:schemeClr val="accent4"/>
              </a:solidFill>
              <a:effectLst/>
            </a:endParaRPr>
          </a:p>
          <a:p>
            <a:r>
              <a:rPr lang="en-US" altLang="zh-CN" sz="1400"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CN" sz="140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 Pull Request的流程  </a:t>
            </a:r>
            <a:endParaRPr lang="en-US" altLang="zh-CN" sz="140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​           Pull request是自己克隆下来的代码修改之后，请求仓库项目拥有者采纳该修改时采取的一种行为</a:t>
            </a:r>
            <a:endParaRPr lang="en-US" altLang="zh-CN" sz="140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请看下图的数字表的代码走向</a:t>
            </a:r>
            <a:endParaRPr lang="en-US" altLang="zh-CN" sz="140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image-202003060945050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245" y="2712085"/>
            <a:ext cx="5323205" cy="4044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155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1fork仓库--》2 clone代码到本地--》4 修改代码--》5 pull到自己远程仓库--》6 pull request</a:t>
            </a:r>
            <a:endParaRPr lang="zh-CN" altLang="en-US" sz="155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20495"/>
            <a:ext cx="10968990" cy="4829175"/>
          </a:xfrm>
        </p:spPr>
        <p:txBody>
          <a:bodyPr/>
          <a:p>
            <a:r>
              <a:rPr lang="zh-CN" altLang="en-US"/>
              <a:t> 注：其中1，6事要在github上操作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045" y="2778125"/>
            <a:ext cx="7993380" cy="228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89585"/>
            <a:ext cx="10968990" cy="5760085"/>
          </a:xfrm>
        </p:spPr>
        <p:txBody>
          <a:bodyPr/>
          <a:p>
            <a:r>
              <a:rPr lang="zh-CN" altLang="en-US"/>
              <a:t>                                                 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1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如何让仓库保持最新的状态</a:t>
            </a:r>
            <a:endParaRPr lang="zh-CN" altLang="en-US" sz="1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               </a:t>
            </a:r>
            <a:r>
              <a:rPr lang="zh-CN" altLang="en-US">
                <a:solidFill>
                  <a:schemeClr val="accent5"/>
                </a:solidFill>
              </a:rPr>
              <a:t>clone---&gt; fetch---&gt;merge 让本地仓库保持最新的状态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image-202003061204262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980" y="1549400"/>
            <a:ext cx="7719695" cy="4700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61035"/>
            <a:ext cx="10968990" cy="5588635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accent5"/>
                </a:solidFill>
              </a:rPr>
              <a:t>方法1：（在本地操作）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/>
              <a:t>步骤：</a:t>
            </a:r>
            <a:r>
              <a:rPr lang="en-US" altLang="zh-CN"/>
              <a:t>1</a:t>
            </a:r>
            <a:r>
              <a:t>：</a:t>
            </a:r>
            <a:r>
              <a:rPr lang="zh-CN" altLang="en-US"/>
              <a:t>$git fetch git@xxxx  //原clonede 仓库</a:t>
            </a:r>
            <a:endParaRPr lang="zh-CN" altLang="en-US"/>
          </a:p>
          <a:p>
            <a:r>
              <a:rPr lang="en-US" altLang="zh-CN"/>
              <a:t>           2: </a:t>
            </a:r>
            <a:r>
              <a:rPr lang="zh-CN" altLang="en-US"/>
              <a:t>$git remote add upstream git@xxxx    //原clonede 仓库</a:t>
            </a:r>
            <a:endParaRPr lang="zh-CN" altLang="en-US"/>
          </a:p>
          <a:p>
            <a:r>
              <a:rPr lang="en-US" altLang="zh-CN"/>
              <a:t>           3: </a:t>
            </a:r>
            <a:r>
              <a:rPr lang="zh-CN" altLang="en-US"/>
              <a:t>$git fetch upstream            //保持与原clonede 仓库同步更新</a:t>
            </a:r>
            <a:endParaRPr lang="zh-CN" altLang="en-US"/>
          </a:p>
          <a:p>
            <a:r>
              <a:rPr lang="en-US" altLang="zh-CN"/>
              <a:t>          4: </a:t>
            </a:r>
            <a:r>
              <a:rPr lang="zh-CN" altLang="en-US"/>
              <a:t>$git checkout -b xxxx      //建立本地特性分支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5"/>
                </a:solidFill>
              </a:rPr>
              <a:t>方法2：（在github上操作）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/>
              <a:t>步骤： 1： 在自己的github上fork主仓库</a:t>
            </a:r>
            <a:endParaRPr lang="zh-CN" altLang="en-US"/>
          </a:p>
          <a:p>
            <a:r>
              <a:rPr lang="zh-CN" altLang="en-US"/>
              <a:t>​            2：向主仓库发起新的new pull request</a:t>
            </a:r>
            <a:endParaRPr lang="zh-CN" altLang="en-US"/>
          </a:p>
          <a:p>
            <a:r>
              <a:rPr lang="zh-CN" altLang="en-US"/>
              <a:t>            3:  选择compare across forks </a:t>
            </a:r>
            <a:endParaRPr lang="zh-CN" altLang="en-US"/>
          </a:p>
          <a:p>
            <a:r>
              <a:rPr lang="zh-CN" altLang="en-US"/>
              <a:t>            4:   让后反向操作，base改成自己的fork，head改成原主仓库</a:t>
            </a:r>
            <a:endParaRPr lang="zh-CN" altLang="en-US"/>
          </a:p>
          <a:p>
            <a:r>
              <a:rPr lang="zh-CN" altLang="en-US"/>
              <a:t>            5：每次改代码前先在本地执行git fetch upstream,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image-2020030521372169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759460"/>
            <a:ext cx="10968990" cy="2382520"/>
          </a:xfrm>
          <a:prstGeom prst="rect">
            <a:avLst/>
          </a:prstGeom>
        </p:spPr>
      </p:pic>
      <p:pic>
        <p:nvPicPr>
          <p:cNvPr id="5" name="图片 4" descr="image-202003052131240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249295"/>
            <a:ext cx="10968355" cy="2618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image-2020030616115007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835660"/>
            <a:ext cx="10968990" cy="5017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image-2020030616244068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60805"/>
            <a:ext cx="10968990" cy="4269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</a:rPr>
              <a:t>                       </a:t>
            </a:r>
            <a:r>
              <a:rPr>
                <a:solidFill>
                  <a:schemeClr val="accent4"/>
                </a:solidFill>
                <a:effectLst/>
              </a:rPr>
              <a:t>谢谢</a:t>
            </a:r>
            <a:endParaRPr>
              <a:solidFill>
                <a:schemeClr val="accent4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tips:  </a:t>
            </a:r>
            <a:r>
              <a:t>参考书籍</a:t>
            </a:r>
            <a:r>
              <a:rPr lang="en-US" altLang="zh-CN"/>
              <a:t>,</a:t>
            </a:r>
            <a:r>
              <a:t>课后提供</a:t>
            </a:r>
          </a:p>
          <a:p/>
          <a:p>
            <a: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2413000"/>
            <a:ext cx="3111500" cy="3735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2455545"/>
            <a:ext cx="3073400" cy="3693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</a:rPr>
              <a:t>                  </a:t>
            </a:r>
            <a:r>
              <a:rPr lang="en-US" altLang="zh-CN">
                <a:solidFill>
                  <a:schemeClr val="accent4"/>
                </a:solidFill>
                <a:effectLst/>
              </a:rPr>
              <a:t>    </a:t>
            </a:r>
            <a:r>
              <a:rPr>
                <a:solidFill>
                  <a:schemeClr val="accent4"/>
                </a:solidFill>
                <a:effectLst/>
              </a:rPr>
              <a:t>作业</a:t>
            </a:r>
            <a:endParaRPr>
              <a:solidFill>
                <a:schemeClr val="accent4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1</a:t>
            </a:r>
            <a:r>
              <a:t>：下载</a:t>
            </a:r>
            <a:r>
              <a:rPr lang="en-US" altLang="zh-CN"/>
              <a:t>git</a:t>
            </a:r>
            <a:r>
              <a:t>并安装，建立自己的</a:t>
            </a:r>
            <a:r>
              <a:rPr lang="en-US" altLang="zh-CN"/>
              <a:t>ssh key</a:t>
            </a:r>
            <a:r>
              <a:t>密钥</a:t>
            </a:r>
            <a:r>
              <a:t>  </a:t>
            </a:r>
          </a:p>
          <a:p>
            <a:r>
              <a:t>  </a:t>
            </a:r>
            <a:r>
              <a:rPr lang="en-US" altLang="zh-CN"/>
              <a:t>2</a:t>
            </a:r>
            <a:r>
              <a:t>：</a:t>
            </a:r>
            <a:r>
              <a:rPr>
                <a:sym typeface="+mn-ea"/>
              </a:rPr>
              <a:t>注册</a:t>
            </a:r>
            <a:r>
              <a:rPr lang="en-US" altLang="zh-CN">
                <a:sym typeface="+mn-ea"/>
              </a:rPr>
              <a:t>github</a:t>
            </a:r>
            <a:r>
              <a:rPr>
                <a:sym typeface="+mn-ea"/>
              </a:rPr>
              <a:t>账号，</a:t>
            </a:r>
            <a:r>
              <a:rPr lang="en-US" altLang="zh-CN">
                <a:sym typeface="+mn-ea"/>
              </a:rPr>
              <a:t>fork</a:t>
            </a:r>
            <a:r>
              <a:rPr>
                <a:sym typeface="+mn-ea"/>
              </a:rPr>
              <a:t>测试仓库</a:t>
            </a:r>
            <a:r>
              <a:rPr lang="en-US" altLang="zh-CN">
                <a:sym typeface="+mn-ea"/>
              </a:rPr>
              <a:t>:  https://github.com/loodao/helloworld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3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clone</a:t>
            </a:r>
            <a:r>
              <a:rPr>
                <a:sym typeface="+mn-ea"/>
              </a:rPr>
              <a:t>代码之后建立分支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4: issues </a:t>
            </a:r>
            <a:r>
              <a:rPr>
                <a:sym typeface="+mn-ea"/>
              </a:rPr>
              <a:t>操作（提问</a:t>
            </a:r>
            <a:r>
              <a:rPr lang="en-US" altLang="zh-CN">
                <a:sym typeface="+mn-ea"/>
              </a:rPr>
              <a:t>issues</a:t>
            </a:r>
            <a:r>
              <a:rPr>
                <a:sym typeface="+mn-ea"/>
              </a:rPr>
              <a:t>给测试仓库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 5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pull request </a:t>
            </a:r>
            <a:r>
              <a:rPr>
                <a:sym typeface="+mn-ea"/>
              </a:rPr>
              <a:t>操作（修改</a:t>
            </a:r>
            <a:r>
              <a:rPr lang="en-US" altLang="zh-CN">
                <a:sym typeface="+mn-ea"/>
              </a:rPr>
              <a:t>helloworld.c</a:t>
            </a:r>
            <a:r>
              <a:rPr>
                <a:sym typeface="+mn-ea"/>
              </a:rPr>
              <a:t>代码或自己写的代码，请求</a:t>
            </a:r>
            <a:r>
              <a:rPr lang="en-US" altLang="zh-CN">
                <a:sym typeface="+mn-ea"/>
              </a:rPr>
              <a:t>PR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 6 </a:t>
            </a:r>
            <a:r>
              <a:rPr>
                <a:sym typeface="+mn-ea"/>
              </a:rPr>
              <a:t>：设置与主仓库与自己远程仓库的代码更新同步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 7</a:t>
            </a:r>
            <a:r>
              <a:rPr>
                <a:sym typeface="+mn-ea"/>
              </a:rPr>
              <a:t>：编写代码前的</a:t>
            </a:r>
            <a:r>
              <a:rPr lang="en-US" altLang="zh-CN">
                <a:sym typeface="+mn-ea"/>
              </a:rPr>
              <a:t>fetch</a:t>
            </a:r>
            <a:r>
              <a:rPr>
                <a:sym typeface="+mn-ea"/>
              </a:rPr>
              <a:t>操作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 8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git push</a:t>
            </a:r>
            <a:r>
              <a:rPr>
                <a:sym typeface="+mn-ea"/>
              </a:rPr>
              <a:t>的操作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793115"/>
            <a:ext cx="10968990" cy="5456555"/>
          </a:xfrm>
        </p:spPr>
        <p:txBody>
          <a:bodyPr/>
          <a:p>
            <a:r>
              <a:rPr lang="zh-CN" altLang="en-US"/>
              <a:t> A-4： clone托管仓库中的项目代码到本地 （可以clone自己或别人的托管仓库中的项目），</a:t>
            </a:r>
            <a:endParaRPr lang="zh-CN" altLang="en-US"/>
          </a:p>
          <a:p>
            <a:r>
              <a:rPr lang="zh-CN" altLang="en-US"/>
              <a:t>从这一步骤开始进入团队协作的方式，克隆到本地之后可以改写，添加，编译，测试代码；</a:t>
            </a:r>
            <a:endParaRPr lang="zh-CN" altLang="en-US"/>
          </a:p>
          <a:p>
            <a:r>
              <a:rPr lang="zh-CN" altLang="en-US"/>
              <a:t>          $ git clone  https://github.com/RT-Thread/rt-thread //克隆RT-Thread的项目到本地硬盘 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image-20200305213808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2515235"/>
            <a:ext cx="7827010" cy="3385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image-2020030521332874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6025" y="734060"/>
            <a:ext cx="9159875" cy="53905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</a:t>
            </a:r>
            <a:r>
              <a:rPr lang="en-US" altLang="zh-CN" sz="2800"/>
              <a:t>   </a:t>
            </a:r>
            <a:r>
              <a:rPr lang="zh-CN" altLang="en-US" sz="2800">
                <a:solidFill>
                  <a:schemeClr val="accent6"/>
                </a:solidFill>
              </a:rPr>
              <a:t>B阶段：本地仓库的各项操作</a:t>
            </a:r>
            <a:endParaRPr lang="zh-CN" altLang="en-US" sz="280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967605"/>
          </a:xfrm>
        </p:spPr>
        <p:txBody>
          <a:bodyPr/>
          <a:p>
            <a:r>
              <a:rPr lang="zh-CN" altLang="en-US"/>
              <a:t>​    B-1： 在克隆下来的项目目录任何改变都在git的监管之下（虽然还没有与本地库与托管库关联），下面这个指令             就可以查阅所有变化的</a:t>
            </a:r>
            <a:endParaRPr lang="zh-CN" altLang="en-US"/>
          </a:p>
          <a:p>
            <a:r>
              <a:rPr lang="zh-CN" altLang="en-US"/>
              <a:t>​        $ git status                    //查阅在本地库目录中的变化</a:t>
            </a:r>
            <a:endParaRPr lang="zh-CN" altLang="en-US"/>
          </a:p>
          <a:p>
            <a:r>
              <a:rPr lang="zh-CN" altLang="en-US"/>
              <a:t>  B-2 ：提交到暂存区    </a:t>
            </a:r>
            <a:endParaRPr lang="zh-CN" altLang="en-US"/>
          </a:p>
          <a:p>
            <a:r>
              <a:rPr lang="zh-CN" altLang="en-US"/>
              <a:t>       $ git add  .  (file1,file2...)     //指令之后空格加点号（所有改变的文件）或者指定以改变的文件 </a:t>
            </a:r>
            <a:endParaRPr lang="zh-CN" altLang="en-US"/>
          </a:p>
          <a:p>
            <a:r>
              <a:rPr lang="zh-CN" altLang="en-US"/>
              <a:t>   B-3 ： 提交日志及查阅日志</a:t>
            </a:r>
            <a:endParaRPr lang="zh-CN" altLang="en-US"/>
          </a:p>
          <a:p>
            <a:r>
              <a:rPr lang="en-US" altLang="zh-CN"/>
              <a:t>       $ git  commit -m "本次提交的日志概述"</a:t>
            </a:r>
            <a:endParaRPr lang="en-US" altLang="zh-CN"/>
          </a:p>
          <a:p>
            <a:r>
              <a:rPr lang="en-US" altLang="zh-CN"/>
              <a:t>       $ git log  </a:t>
            </a:r>
            <a:r>
              <a:t>（</a:t>
            </a:r>
            <a:r>
              <a:rPr lang="en-US" altLang="zh-CN"/>
              <a:t>-p</a:t>
            </a:r>
            <a:r>
              <a:t>）</a:t>
            </a:r>
            <a:r>
              <a:rPr lang="en-US" altLang="zh-CN"/>
              <a:t>              //查看提交的日志概述, -p只查阅改变</a:t>
            </a:r>
            <a:endParaRPr lang="en-US" altLang="zh-CN"/>
          </a:p>
          <a:p>
            <a:r>
              <a:rPr lang="en-US" altLang="zh-CN"/>
              <a:t>       $ git diff               //查阅更改前后的差别 </a:t>
            </a:r>
            <a:endParaRPr lang="en-US" altLang="zh-CN"/>
          </a:p>
          <a:p>
            <a:r>
              <a:rPr lang="en-US" altLang="zh-CN"/>
              <a:t>       $ git diff HEAD    //查看工作树和最新提交的差别，养成习惯，执行commit前执行下这条指令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97865"/>
            <a:ext cx="10968990" cy="5551805"/>
          </a:xfrm>
        </p:spPr>
        <p:txBody>
          <a:bodyPr/>
          <a:p>
            <a:endParaRPr lang="zh-CN" altLang="en-US"/>
          </a:p>
          <a:p>
            <a:r>
              <a:rPr lang="zh-CN" altLang="en-US"/>
              <a:t>B-4：提交到托管仓库，以上的操作都是作用于暂存区（属于本地范畴），执行到这一步，本地的暂存区就开始与托管仓库关联起来了</a:t>
            </a:r>
            <a:endParaRPr lang="zh-CN" altLang="en-US"/>
          </a:p>
          <a:p>
            <a:r>
              <a:rPr lang="zh-CN" altLang="en-US"/>
              <a:t>        $ git push       //把本地所有变更推送到托管仓库，如在托管仓库还没有添加ssh密钥，会提示要求输入用户名           及邮件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     以上A，B的一轮操作，全新的代码开发模式开始打开了一扇门，请热情的投入它的怀抱吧，你现在已经同步全球的代码开发模式，地球最牛B的大拿你都可以骚扰（我偶尔会给IBM的开源大牛吐槽，issue</a:t>
            </a:r>
            <a:r>
              <a:rPr lang="en-US" altLang="zh-CN"/>
              <a:t>s</a:t>
            </a:r>
            <a:r>
              <a:rPr lang="zh-CN" altLang="en-US"/>
              <a:t>  linux的父亲linus）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</a:t>
            </a:r>
            <a:r>
              <a:rPr lang="en-US" altLang="zh-CN" sz="2400"/>
              <a:t>   </a:t>
            </a:r>
            <a:r>
              <a:rPr lang="en-US" altLang="zh-CN" sz="2400">
                <a:solidFill>
                  <a:schemeClr val="accent6"/>
                </a:solidFill>
              </a:rPr>
              <a:t> </a:t>
            </a:r>
            <a:r>
              <a:rPr lang="zh-CN" altLang="en-US" sz="2400">
                <a:solidFill>
                  <a:schemeClr val="accent6"/>
                </a:solidFill>
              </a:rPr>
              <a:t>git的进阶操作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29530"/>
          </a:xfrm>
        </p:spPr>
        <p:txBody>
          <a:bodyPr/>
          <a:p>
            <a:r>
              <a:rPr lang="zh-CN" altLang="en-US"/>
              <a:t>多个并行操作就会用到分支，多人协同会并存多个最新的代码；从master分支之后，每个分支都拥有各自的最新代码。master分支是git默认创建的分支，master 分支成为主干分，因此基本所有开发以这个分支为中心进行 ，各分支</a:t>
            </a:r>
            <a:r>
              <a:rPr lang="zh-CN" altLang="en-US"/>
              <a:t>完成之后就可以合并到master分支。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master-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3362960"/>
            <a:ext cx="6379210" cy="2636520"/>
          </a:xfrm>
          <a:prstGeom prst="rect">
            <a:avLst/>
          </a:prstGeom>
        </p:spPr>
      </p:pic>
      <p:pic>
        <p:nvPicPr>
          <p:cNvPr id="5" name="图片 4" descr="mix-br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95" y="3051175"/>
            <a:ext cx="5932805" cy="3473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40150"/>
            <a:ext cx="10969200" cy="705600"/>
          </a:xfrm>
        </p:spPr>
        <p:txBody>
          <a:bodyPr/>
          <a:p>
            <a:r>
              <a:rPr lang="en-US" altLang="zh-CN"/>
              <a:t>             </a:t>
            </a:r>
            <a:r>
              <a:rPr lang="en-US" altLang="zh-CN" sz="2800"/>
              <a:t>          </a:t>
            </a:r>
            <a:r>
              <a:rPr lang="zh-CN" altLang="en-US" sz="2800">
                <a:solidFill>
                  <a:schemeClr val="accent6"/>
                </a:solidFill>
              </a:rPr>
              <a:t>分支操作</a:t>
            </a:r>
            <a:endParaRPr lang="zh-CN" altLang="en-US" sz="280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                    </a:t>
            </a:r>
            <a:r>
              <a:rPr lang="zh-CN" altLang="en-US"/>
              <a:t>$ git branch              //查阅当前的分支，*号就是当前的处于的分支</a:t>
            </a:r>
            <a:endParaRPr lang="zh-CN" altLang="en-US"/>
          </a:p>
          <a:p>
            <a:r>
              <a:rPr lang="zh-CN" altLang="en-US"/>
              <a:t>              </a:t>
            </a:r>
            <a:endParaRPr lang="zh-CN" altLang="en-US"/>
          </a:p>
        </p:txBody>
      </p:sp>
      <p:pic>
        <p:nvPicPr>
          <p:cNvPr id="4" name="图片 3" descr="list bran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810" y="2064385"/>
            <a:ext cx="8992235" cy="3886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6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  <p:tag name="KSO_WM_SLIDE_ID" val="diagram20200321_1"/>
  <p:tag name="KSO_WM_TEMPLATE_SUBCATEGORY" val="1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4.6},&quot;minSize&quot;:{&quot;size1&quot;:24.6},&quot;maxSize&quot;:{&quot;size1&quot;:32.8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0,&quot;diagramDirection&quot;:0,&quot;canSetOverLayout&quot;:0,&quot;isOverLayout&quot;:0,&quot;margin&quot;:{&quot;left&quot;:1.69,&quot;top&quot;:1.69,&quot;right&quot;:1.69,&quot;bottom&quot;:1.244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68.1},&quot;minSize&quot;:{&quot;size1&quot;:36.2},&quot;maxSize&quot;:{&quot;size1&quot;:68.1},&quot;edge&quot;:{&quot;left&quot;:true,&quot;top&quot;:false,&quot;right&quot;:true,&quot;bottom&quot;:true},&quot;backgroundInfo&quot;:[{&quot;type&quot;:&quot;bottomTop&quot;,&quot;left&quot;:0.0,&quot;top&quot;:-0.05835757,&quot;right&quot;:0.0,&quot;bottom&quot;:0.05835757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703,&quot;top&quot;:0.026,&quot;right&quot;:1.034,&quot;bottom&quot;:1.69},&quot;marginOverLayout&quot;:{&quot;left&quot;:0.0,&quot;top&quot;:0.026,&quot;right&quot;:1.034,&quot;bottom&quot;:1.69},&quot;edge&quot;:{&quot;left&quot;:true,&quot;top&quot;:fals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0.026,&quot;right&quot;:1.69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bottomTop&quot;]"/>
  <p:tag name="KSO_WM_SLIDE_RATIO" val="1.777778"/>
</p:tagLst>
</file>

<file path=ppt/tags/tag69.xml><?xml version="1.0" encoding="utf-8"?>
<p:tagLst xmlns:p="http://schemas.openxmlformats.org/presentationml/2006/main">
  <p:tag name="REFSHAPE" val="193812812"/>
  <p:tag name="KSO_WM_UNIT_PLACING_PICTURE_USER_VIEWPORT" val="{&quot;height&quot;:3752,&quot;width&quot;:17274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REFSHAPE" val="486275020"/>
  <p:tag name="KSO_WM_UNIT_PLACING_PICTURE_USER_VIEWPORT" val="{&quot;height&quot;:7495,&quot;width&quot;:9368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4777</Words>
  <Application>WPS 演示</Application>
  <PresentationFormat>宽屏</PresentationFormat>
  <Paragraphs>168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B阶段：本地仓库的各项操作</vt:lpstr>
      <vt:lpstr>PowerPoint 演示文稿</vt:lpstr>
      <vt:lpstr>                  git的进阶操作</vt:lpstr>
      <vt:lpstr>                       分支操作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合并分支</vt:lpstr>
      <vt:lpstr>PowerPoint 演示文稿</vt:lpstr>
      <vt:lpstr>             有后悔药可吃，时间隧道玩穿越---git可以做到</vt:lpstr>
      <vt:lpstr>PowerPoint 演示文稿</vt:lpstr>
      <vt:lpstr>                          永远保持最新的代码</vt:lpstr>
      <vt:lpstr>PowerPoint 演示文稿</vt:lpstr>
      <vt:lpstr>                高阶操作github/gitlab/gitee等（下午）</vt:lpstr>
      <vt:lpstr>         傍大牛的项目，关注项目代码进展 </vt:lpstr>
      <vt:lpstr>PowerPoint 演示文稿</vt:lpstr>
      <vt:lpstr>PowerPoint 演示文稿</vt:lpstr>
      <vt:lpstr>PowerPoint 演示文稿</vt:lpstr>
      <vt:lpstr>上面这几项github操作就足够丛横各个开源项目，吸取代码清华，提高代码的强壮性</vt:lpstr>
      <vt:lpstr>1fork仓库--》2 clone代码到本地--》4 修改代码--》5 pull到自己远程仓库--》6 pull request</vt:lpstr>
      <vt:lpstr>PowerPoint 演示文稿</vt:lpstr>
      <vt:lpstr>PowerPoint 演示文稿</vt:lpstr>
      <vt:lpstr>PowerPoint 演示文稿</vt:lpstr>
      <vt:lpstr>PowerPoint 演示文稿</vt:lpstr>
      <vt:lpstr>                       谢谢</vt:lpstr>
      <vt:lpstr>                      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Loo George</cp:lastModifiedBy>
  <cp:revision>155</cp:revision>
  <dcterms:created xsi:type="dcterms:W3CDTF">2019-06-19T02:08:00Z</dcterms:created>
  <dcterms:modified xsi:type="dcterms:W3CDTF">2020-03-09T01:33:37Z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