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79" r:id="rId4"/>
    <p:sldId id="280" r:id="rId5"/>
    <p:sldId id="282" r:id="rId6"/>
    <p:sldId id="268" r:id="rId7"/>
    <p:sldId id="290" r:id="rId8"/>
    <p:sldId id="283" r:id="rId9"/>
    <p:sldId id="286" r:id="rId10"/>
    <p:sldId id="294" r:id="rId11"/>
    <p:sldId id="287" r:id="rId12"/>
    <p:sldId id="276" r:id="rId13"/>
    <p:sldId id="295" r:id="rId14"/>
    <p:sldId id="271"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5D6"/>
    <a:srgbClr val="E7EAEC"/>
    <a:srgbClr val="0000FF"/>
    <a:srgbClr val="F7FAFD"/>
    <a:srgbClr val="FFC6B8"/>
    <a:srgbClr val="EEF0F3"/>
    <a:srgbClr val="DEE0E2"/>
    <a:srgbClr val="EC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5" autoAdjust="0"/>
    <p:restoredTop sz="91121" autoAdjust="0"/>
  </p:normalViewPr>
  <p:slideViewPr>
    <p:cSldViewPr snapToGrid="0">
      <p:cViewPr varScale="1">
        <p:scale>
          <a:sx n="96" d="100"/>
          <a:sy n="96" d="100"/>
        </p:scale>
        <p:origin x="78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96FB5-843C-46B5-A8E9-E9DC53653807}" type="datetimeFigureOut">
              <a:rPr lang="zh-CN" altLang="en-US" smtClean="0"/>
              <a:t>2018/7/23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AE7CB-4D63-42FD-A4F1-C30BC0217027}" type="slidenum">
              <a:rPr lang="zh-CN" altLang="en-US" smtClean="0"/>
              <a:t>‹#›</a:t>
            </a:fld>
            <a:endParaRPr lang="zh-CN" altLang="en-US"/>
          </a:p>
        </p:txBody>
      </p:sp>
    </p:spTree>
    <p:extLst>
      <p:ext uri="{BB962C8B-B14F-4D97-AF65-F5344CB8AC3E}">
        <p14:creationId xmlns:p14="http://schemas.microsoft.com/office/powerpoint/2010/main" val="285383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2</a:t>
            </a:fld>
            <a:endParaRPr lang="zh-CN" altLang="en-US"/>
          </a:p>
        </p:txBody>
      </p:sp>
    </p:spTree>
    <p:extLst>
      <p:ext uri="{BB962C8B-B14F-4D97-AF65-F5344CB8AC3E}">
        <p14:creationId xmlns:p14="http://schemas.microsoft.com/office/powerpoint/2010/main" val="48391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本系统搭建了</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服务器用于爬虫环境，并使用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编写爬虫代码。</a:t>
            </a:r>
          </a:p>
          <a:p>
            <a:r>
              <a:rPr lang="zh-CN" altLang="zh-CN" sz="1200" kern="1200" dirty="0" smtClean="0">
                <a:solidFill>
                  <a:schemeClr val="tx1"/>
                </a:solidFill>
                <a:effectLst/>
                <a:latin typeface="+mn-lt"/>
                <a:ea typeface="+mn-ea"/>
                <a:cs typeface="+mn-cs"/>
              </a:rPr>
              <a:t>通过导入</a:t>
            </a:r>
            <a:r>
              <a:rPr lang="en-US" altLang="zh-CN" sz="1200" kern="1200" dirty="0" err="1" smtClean="0">
                <a:solidFill>
                  <a:schemeClr val="tx1"/>
                </a:solidFill>
                <a:effectLst/>
                <a:latin typeface="+mn-lt"/>
                <a:ea typeface="+mn-ea"/>
                <a:cs typeface="+mn-cs"/>
              </a:rPr>
              <a:t>SnowNLP</a:t>
            </a:r>
            <a:r>
              <a:rPr lang="zh-CN" altLang="zh-CN" sz="1200" kern="1200" dirty="0" smtClean="0">
                <a:solidFill>
                  <a:schemeClr val="tx1"/>
                </a:solidFill>
                <a:effectLst/>
                <a:latin typeface="+mn-lt"/>
                <a:ea typeface="+mn-ea"/>
                <a:cs typeface="+mn-cs"/>
              </a:rPr>
              <a:t>包完成情感极性分析部分。</a:t>
            </a:r>
          </a:p>
          <a:p>
            <a:r>
              <a:rPr lang="zh-CN" altLang="zh-CN" sz="1200" kern="1200" dirty="0" smtClean="0">
                <a:solidFill>
                  <a:schemeClr val="tx1"/>
                </a:solidFill>
                <a:effectLst/>
                <a:latin typeface="+mn-lt"/>
                <a:ea typeface="+mn-ea"/>
                <a:cs typeface="+mn-cs"/>
              </a:rPr>
              <a:t>安装使用基于分布式文件存储的数据库</a:t>
            </a:r>
            <a:r>
              <a:rPr lang="en-US" altLang="zh-CN" sz="1200" kern="1200" dirty="0" smtClean="0">
                <a:solidFill>
                  <a:schemeClr val="tx1"/>
                </a:solidFill>
                <a:effectLst/>
                <a:latin typeface="+mn-lt"/>
                <a:ea typeface="+mn-ea"/>
                <a:cs typeface="+mn-cs"/>
              </a:rPr>
              <a:t>MongoDB</a:t>
            </a:r>
            <a:r>
              <a:rPr lang="zh-CN" altLang="zh-CN" sz="1200" kern="1200" dirty="0" smtClean="0">
                <a:solidFill>
                  <a:schemeClr val="tx1"/>
                </a:solidFill>
                <a:effectLst/>
                <a:latin typeface="+mn-lt"/>
                <a:ea typeface="+mn-ea"/>
                <a:cs typeface="+mn-cs"/>
              </a:rPr>
              <a:t>，使用相应的图形工具进行管理。</a:t>
            </a:r>
          </a:p>
          <a:p>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Tomcat</a:t>
            </a:r>
            <a:r>
              <a:rPr lang="zh-CN" altLang="zh-CN" sz="1200" kern="1200" dirty="0" smtClean="0">
                <a:solidFill>
                  <a:schemeClr val="tx1"/>
                </a:solidFill>
                <a:effectLst/>
                <a:latin typeface="+mn-lt"/>
                <a:ea typeface="+mn-ea"/>
                <a:cs typeface="+mn-cs"/>
              </a:rPr>
              <a:t>服务器用来构建</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界面，并在</a:t>
            </a:r>
            <a:r>
              <a:rPr lang="en-US" altLang="zh-CN" sz="1200" kern="1200" dirty="0" err="1" smtClean="0">
                <a:solidFill>
                  <a:schemeClr val="tx1"/>
                </a:solidFill>
                <a:effectLst/>
                <a:latin typeface="+mn-lt"/>
                <a:ea typeface="+mn-ea"/>
                <a:cs typeface="+mn-cs"/>
              </a:rPr>
              <a:t>Lucene</a:t>
            </a:r>
            <a:r>
              <a:rPr lang="zh-CN" altLang="zh-CN" sz="1200" kern="1200" dirty="0" smtClean="0">
                <a:solidFill>
                  <a:schemeClr val="tx1"/>
                </a:solidFill>
                <a:effectLst/>
                <a:latin typeface="+mn-lt"/>
                <a:ea typeface="+mn-ea"/>
                <a:cs typeface="+mn-cs"/>
              </a:rPr>
              <a:t>的基础上设计垂直搜索引擎。</a:t>
            </a:r>
          </a:p>
          <a:p>
            <a:r>
              <a:rPr lang="zh-CN" altLang="zh-CN" sz="1200" kern="1200" dirty="0" smtClean="0">
                <a:solidFill>
                  <a:schemeClr val="tx1"/>
                </a:solidFill>
                <a:effectLst/>
                <a:latin typeface="+mn-lt"/>
                <a:ea typeface="+mn-ea"/>
                <a:cs typeface="+mn-cs"/>
              </a:rPr>
              <a:t>爬虫与情感分析部分要求在</a:t>
            </a:r>
            <a:r>
              <a:rPr lang="en-US" altLang="zh-CN" sz="1200" kern="1200" dirty="0" smtClean="0">
                <a:solidFill>
                  <a:schemeClr val="tx1"/>
                </a:solidFill>
                <a:effectLst/>
                <a:latin typeface="+mn-lt"/>
                <a:ea typeface="+mn-ea"/>
                <a:cs typeface="+mn-cs"/>
              </a:rPr>
              <a:t>Win10</a:t>
            </a:r>
            <a:r>
              <a:rPr lang="zh-CN" altLang="zh-CN" sz="1200" kern="1200" dirty="0" smtClean="0">
                <a:solidFill>
                  <a:schemeClr val="tx1"/>
                </a:solidFill>
                <a:effectLst/>
                <a:latin typeface="+mn-lt"/>
                <a:ea typeface="+mn-ea"/>
                <a:cs typeface="+mn-cs"/>
              </a:rPr>
              <a:t>操作系统下进行。垂直搜索引擎一般可以在任何操作系统下搭配浏览器运行。</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11</a:t>
            </a:fld>
            <a:endParaRPr lang="zh-CN" altLang="en-US"/>
          </a:p>
        </p:txBody>
      </p:sp>
    </p:spTree>
    <p:extLst>
      <p:ext uri="{BB962C8B-B14F-4D97-AF65-F5344CB8AC3E}">
        <p14:creationId xmlns:p14="http://schemas.microsoft.com/office/powerpoint/2010/main" val="386438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最终系统爬取到了不同金融网站中的股评数据●，并对股评内容进行了情感极性分类。●表格下方展示出了每个网站爬取的股票范围与网络股评观点的大致数量，一共约有</a:t>
            </a:r>
            <a:r>
              <a:rPr lang="en-US" altLang="zh-CN" sz="1200" kern="1200" dirty="0" smtClean="0">
                <a:solidFill>
                  <a:schemeClr val="tx1"/>
                </a:solidFill>
                <a:effectLst/>
                <a:latin typeface="+mn-lt"/>
                <a:ea typeface="+mn-ea"/>
                <a:cs typeface="+mn-cs"/>
              </a:rPr>
              <a:t>47000</a:t>
            </a:r>
            <a:r>
              <a:rPr lang="zh-CN" altLang="zh-CN" sz="1200" kern="1200" dirty="0" smtClean="0">
                <a:solidFill>
                  <a:schemeClr val="tx1"/>
                </a:solidFill>
                <a:effectLst/>
                <a:latin typeface="+mn-lt"/>
                <a:ea typeface="+mn-ea"/>
                <a:cs typeface="+mn-cs"/>
              </a:rPr>
              <a:t>条。</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12</a:t>
            </a:fld>
            <a:endParaRPr lang="zh-CN" altLang="en-US"/>
          </a:p>
        </p:txBody>
      </p:sp>
    </p:spTree>
    <p:extLst>
      <p:ext uri="{BB962C8B-B14F-4D97-AF65-F5344CB8AC3E}">
        <p14:creationId xmlns:p14="http://schemas.microsoft.com/office/powerpoint/2010/main" val="164915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PPT</a:t>
            </a:r>
            <a:r>
              <a:rPr lang="zh-CN" altLang="en-US" sz="1200" kern="1200" dirty="0" smtClean="0">
                <a:solidFill>
                  <a:schemeClr val="tx1"/>
                </a:solidFill>
                <a:effectLst/>
                <a:latin typeface="+mn-lt"/>
                <a:ea typeface="+mn-ea"/>
                <a:cs typeface="+mn-cs"/>
              </a:rPr>
              <a:t>中没视频）</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演示是在</a:t>
            </a:r>
            <a:r>
              <a:rPr lang="en-US" altLang="zh-CN" sz="1200" kern="1200" dirty="0" err="1"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系统下进行的。点开图标打开股评搜索系统。</a:t>
            </a:r>
          </a:p>
          <a:p>
            <a:r>
              <a:rPr lang="zh-CN" altLang="zh-CN" sz="1200" kern="1200" dirty="0" smtClean="0">
                <a:solidFill>
                  <a:schemeClr val="tx1"/>
                </a:solidFill>
                <a:effectLst/>
                <a:latin typeface="+mn-lt"/>
                <a:ea typeface="+mn-ea"/>
                <a:cs typeface="+mn-cs"/>
              </a:rPr>
              <a:t>输入关键字“及时买入”并点击搜索，可以看到有两千多条关于及时买入的搜索结果。对股评数据进行浏览。</a:t>
            </a:r>
          </a:p>
          <a:p>
            <a:r>
              <a:rPr lang="zh-CN" altLang="zh-CN" sz="1200" kern="1200" dirty="0" smtClean="0">
                <a:solidFill>
                  <a:schemeClr val="tx1"/>
                </a:solidFill>
                <a:effectLst/>
                <a:latin typeface="+mn-lt"/>
                <a:ea typeface="+mn-ea"/>
                <a:cs typeface="+mn-cs"/>
              </a:rPr>
              <a:t>返回首页，选择一条来源于雪球网的股评，点击标题或者来源到原网站进行观看。选择一条来源于新浪微博的股评，点击后也可以查询具体的新浪微博。选择一条来源于东方财富网的股评，同样可以到原网站进行观看。</a:t>
            </a:r>
          </a:p>
          <a:p>
            <a:r>
              <a:rPr lang="zh-CN" altLang="zh-CN" sz="1200" kern="1200" dirty="0" smtClean="0">
                <a:solidFill>
                  <a:schemeClr val="tx1"/>
                </a:solidFill>
                <a:effectLst/>
                <a:latin typeface="+mn-lt"/>
                <a:ea typeface="+mn-ea"/>
                <a:cs typeface="+mn-cs"/>
              </a:rPr>
              <a:t>返回页面顶部选择高级搜索，关键词改为不错，特定股票输入银行。选择不看来自新浪微博的股评，只看一周以内的，并以情绪值从高到低排序，每页显示</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条。点击搜索。</a:t>
            </a:r>
          </a:p>
          <a:p>
            <a:r>
              <a:rPr lang="zh-CN" altLang="zh-CN" sz="1200" kern="1200" dirty="0" smtClean="0">
                <a:solidFill>
                  <a:schemeClr val="tx1"/>
                </a:solidFill>
                <a:effectLst/>
                <a:latin typeface="+mn-lt"/>
                <a:ea typeface="+mn-ea"/>
                <a:cs typeface="+mn-cs"/>
              </a:rPr>
              <a:t>可以看到对于股票较长的内容会以显示全文进行提示，对于标题过长的内容也会显示前面一部分内容，选择下一页可以看到随着情绪值的降低，每条股评的背景颜色会由红变灰，最后变得越来越绿，代表着情绪值很低，</a:t>
            </a:r>
          </a:p>
          <a:p>
            <a:r>
              <a:rPr lang="zh-CN" altLang="zh-CN" sz="1200" kern="1200" dirty="0" smtClean="0">
                <a:solidFill>
                  <a:schemeClr val="tx1"/>
                </a:solidFill>
                <a:effectLst/>
                <a:latin typeface="+mn-lt"/>
                <a:ea typeface="+mn-ea"/>
                <a:cs typeface="+mn-cs"/>
              </a:rPr>
              <a:t>返回页面顶部，搜索用户小秘书的股评，以热度降序排序。可以看到所有股评都是由小秘书发的。</a:t>
            </a:r>
          </a:p>
          <a:p>
            <a:r>
              <a:rPr lang="zh-CN" altLang="zh-CN" sz="1200" kern="1200" dirty="0" smtClean="0">
                <a:solidFill>
                  <a:schemeClr val="tx1"/>
                </a:solidFill>
                <a:effectLst/>
                <a:latin typeface="+mn-lt"/>
                <a:ea typeface="+mn-ea"/>
                <a:cs typeface="+mn-cs"/>
              </a:rPr>
              <a:t>选择特定股票，如输入交通银行的股票代码，以时间升序排序，可以看到所有关于交通银行的股评。如果股评内容是纯表情，也会进行相应的提示。</a:t>
            </a:r>
          </a:p>
          <a:p>
            <a:r>
              <a:rPr lang="zh-CN" altLang="zh-CN" sz="1200" kern="1200" dirty="0" smtClean="0">
                <a:solidFill>
                  <a:schemeClr val="tx1"/>
                </a:solidFill>
                <a:effectLst/>
                <a:latin typeface="+mn-lt"/>
                <a:ea typeface="+mn-ea"/>
                <a:cs typeface="+mn-cs"/>
              </a:rPr>
              <a:t>以上就是系统的演示部分。</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13</a:t>
            </a:fld>
            <a:endParaRPr lang="zh-CN" altLang="en-US"/>
          </a:p>
        </p:txBody>
      </p:sp>
    </p:spTree>
    <p:extLst>
      <p:ext uri="{BB962C8B-B14F-4D97-AF65-F5344CB8AC3E}">
        <p14:creationId xmlns:p14="http://schemas.microsoft.com/office/powerpoint/2010/main" val="259900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总体上设计实现了一个垂直搜索引擎，该引擎能够在不同金融网站抓取网络股票评论观点，并对其股评数据进行情感极性分类，并可存放到非关系型数据库中。根据不同的检索条件出显示相应检索结果，在不同条件下可以不同要求。●同时，系统也存在一些不足之处。</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14</a:t>
            </a:fld>
            <a:endParaRPr lang="zh-CN" altLang="en-US"/>
          </a:p>
        </p:txBody>
      </p:sp>
    </p:spTree>
    <p:extLst>
      <p:ext uri="{BB962C8B-B14F-4D97-AF65-F5344CB8AC3E}">
        <p14:creationId xmlns:p14="http://schemas.microsoft.com/office/powerpoint/2010/main" val="311521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整个系统主要将互联网中大量的股评观点进行收集整理与汇总，通过垂直搜索引擎来快速、高效地挖掘到网民对股市股票的态度与观点。</a:t>
            </a:r>
          </a:p>
          <a:p>
            <a:r>
              <a:rPr lang="zh-CN" altLang="zh-CN" sz="1200" kern="1200" dirty="0" smtClean="0">
                <a:solidFill>
                  <a:schemeClr val="tx1"/>
                </a:solidFill>
                <a:effectLst/>
                <a:latin typeface="+mn-lt"/>
                <a:ea typeface="+mn-ea"/>
                <a:cs typeface="+mn-cs"/>
              </a:rPr>
              <a:t>以下是对系统需求分析后绘制的用例图，一共有</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个模块。</a:t>
            </a:r>
          </a:p>
          <a:p>
            <a:r>
              <a:rPr lang="zh-CN" altLang="zh-CN" sz="1200" kern="1200" dirty="0" smtClean="0">
                <a:solidFill>
                  <a:schemeClr val="tx1"/>
                </a:solidFill>
                <a:effectLst/>
                <a:latin typeface="+mn-lt"/>
                <a:ea typeface="+mn-ea"/>
                <a:cs typeface="+mn-cs"/>
              </a:rPr>
              <a:t>●左侧三个功能，能够让用户得到国内金融网站，包括东方财富网、雪球网或新浪微博中的股民对于股票的评论观点；</a:t>
            </a:r>
          </a:p>
          <a:p>
            <a:r>
              <a:rPr lang="zh-CN" altLang="zh-CN" sz="1200" kern="1200" dirty="0" smtClean="0">
                <a:solidFill>
                  <a:schemeClr val="tx1"/>
                </a:solidFill>
                <a:effectLst/>
                <a:latin typeface="+mn-lt"/>
                <a:ea typeface="+mn-ea"/>
                <a:cs typeface="+mn-cs"/>
              </a:rPr>
              <a:t>●同时可以实现对网络股评观点的积极态度或消极态度进行情绪判断的功能；</a:t>
            </a:r>
          </a:p>
          <a:p>
            <a:r>
              <a:rPr lang="zh-CN" altLang="zh-CN" sz="1200" kern="1200" dirty="0" smtClean="0">
                <a:solidFill>
                  <a:schemeClr val="tx1"/>
                </a:solidFill>
                <a:effectLst/>
                <a:latin typeface="+mn-lt"/>
                <a:ea typeface="+mn-ea"/>
                <a:cs typeface="+mn-cs"/>
              </a:rPr>
              <a:t>●要求能够对这些股评观点数据进行管理标注、格式统一</a:t>
            </a:r>
          </a:p>
          <a:p>
            <a:r>
              <a:rPr lang="zh-CN" altLang="zh-CN" sz="1200" kern="1200" dirty="0" smtClean="0">
                <a:solidFill>
                  <a:schemeClr val="tx1"/>
                </a:solidFill>
                <a:effectLst/>
                <a:latin typeface="+mn-lt"/>
                <a:ea typeface="+mn-ea"/>
                <a:cs typeface="+mn-cs"/>
              </a:rPr>
              <a:t>●最终实现用户通过关键字对网络股评观点的内容进行搜索的功能，并且可以让用户通过选择不同的筛选条件显示相应的搜索结果。</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3</a:t>
            </a:fld>
            <a:endParaRPr lang="zh-CN" altLang="en-US"/>
          </a:p>
        </p:txBody>
      </p:sp>
    </p:spTree>
    <p:extLst>
      <p:ext uri="{BB962C8B-B14F-4D97-AF65-F5344CB8AC3E}">
        <p14:creationId xmlns:p14="http://schemas.microsoft.com/office/powerpoint/2010/main" val="365408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以下是 东方财富网股吧股评获取功能 的活动图。</a:t>
            </a:r>
          </a:p>
          <a:p>
            <a:r>
              <a:rPr lang="zh-CN" altLang="zh-CN" sz="1200" kern="1200" dirty="0" smtClean="0">
                <a:solidFill>
                  <a:schemeClr val="tx1"/>
                </a:solidFill>
                <a:effectLst/>
                <a:latin typeface="+mn-lt"/>
                <a:ea typeface="+mn-ea"/>
                <a:cs typeface="+mn-cs"/>
              </a:rPr>
              <a:t>该活动图描述了 用户选择获取东方财富网股评后，系统根据相应条件得到东方财富网股吧下帖子的股票评论观点具体内容的过程。</a:t>
            </a:r>
          </a:p>
          <a:p>
            <a:r>
              <a:rPr lang="zh-CN" altLang="zh-CN" sz="1200" kern="1200" dirty="0" smtClean="0">
                <a:solidFill>
                  <a:schemeClr val="tx1"/>
                </a:solidFill>
                <a:effectLst/>
                <a:latin typeface="+mn-lt"/>
                <a:ea typeface="+mn-ea"/>
                <a:cs typeface="+mn-cs"/>
              </a:rPr>
              <a:t>用户选择获取东方财富网股评，通过用户输入的股票名字或代码以及范围，在东方财富网对应的股票股吧内开始获取评论的帖子标题与内容、评论的日期与评论者的用户名、帖子的</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地址。如果帖子有评论回复，则继续获取回帖的内容、时间与用户信息。直到范围内的所有股评获取完毕。最终显示获取到的东方财富网股评内容后本用例结束。</a:t>
            </a:r>
          </a:p>
          <a:p>
            <a:r>
              <a:rPr lang="zh-CN" altLang="zh-CN"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Alexa</a:t>
            </a:r>
            <a:r>
              <a:rPr lang="zh-CN" altLang="zh-CN" sz="1200" kern="1200" dirty="0" smtClean="0">
                <a:solidFill>
                  <a:schemeClr val="tx1"/>
                </a:solidFill>
                <a:effectLst/>
                <a:latin typeface="+mn-lt"/>
                <a:ea typeface="+mn-ea"/>
                <a:cs typeface="+mn-cs"/>
              </a:rPr>
              <a:t>网站排名，东方财富网、新浪微博和雪球网的中文网站排名分别为第</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472</a:t>
            </a:r>
            <a:r>
              <a:rPr lang="zh-CN" altLang="zh-CN" sz="1200" kern="1200" dirty="0" smtClean="0">
                <a:solidFill>
                  <a:schemeClr val="tx1"/>
                </a:solidFill>
                <a:effectLst/>
                <a:latin typeface="+mn-lt"/>
                <a:ea typeface="+mn-ea"/>
                <a:cs typeface="+mn-cs"/>
              </a:rPr>
              <a:t>名，其中东方财富网和雪球网在金融财经网站类下排名分别为第</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和第</a:t>
            </a:r>
            <a:r>
              <a:rPr lang="en-US" altLang="zh-CN" sz="1200" kern="1200" dirty="0" smtClean="0">
                <a:solidFill>
                  <a:schemeClr val="tx1"/>
                </a:solidFill>
                <a:effectLst/>
                <a:latin typeface="+mn-lt"/>
                <a:ea typeface="+mn-ea"/>
                <a:cs typeface="+mn-cs"/>
              </a:rPr>
              <a:t>18</a:t>
            </a:r>
            <a:r>
              <a:rPr lang="zh-CN" altLang="zh-CN" sz="1200" kern="1200" dirty="0" smtClean="0">
                <a:solidFill>
                  <a:schemeClr val="tx1"/>
                </a:solidFill>
                <a:effectLst/>
                <a:latin typeface="+mn-lt"/>
                <a:ea typeface="+mn-ea"/>
                <a:cs typeface="+mn-cs"/>
              </a:rPr>
              <a:t>名。）</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4</a:t>
            </a:fld>
            <a:endParaRPr lang="zh-CN" altLang="en-US"/>
          </a:p>
        </p:txBody>
      </p:sp>
    </p:spTree>
    <p:extLst>
      <p:ext uri="{BB962C8B-B14F-4D97-AF65-F5344CB8AC3E}">
        <p14:creationId xmlns:p14="http://schemas.microsoft.com/office/powerpoint/2010/main" val="3272702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系统的设计目标分为四点。</a:t>
            </a:r>
          </a:p>
          <a:p>
            <a:r>
              <a:rPr lang="zh-CN" altLang="zh-CN" sz="1200" kern="1200" dirty="0" smtClean="0">
                <a:solidFill>
                  <a:schemeClr val="tx1"/>
                </a:solidFill>
                <a:effectLst/>
                <a:latin typeface="+mn-lt"/>
                <a:ea typeface="+mn-ea"/>
                <a:cs typeface="+mn-cs"/>
              </a:rPr>
              <a:t>首先能够，收集股评数据，能够爬取金融网站的股评数据。 </a:t>
            </a:r>
          </a:p>
          <a:p>
            <a:r>
              <a:rPr lang="zh-CN" altLang="zh-CN" sz="1200" kern="1200" dirty="0" smtClean="0">
                <a:solidFill>
                  <a:schemeClr val="tx1"/>
                </a:solidFill>
                <a:effectLst/>
                <a:latin typeface="+mn-lt"/>
                <a:ea typeface="+mn-ea"/>
                <a:cs typeface="+mn-cs"/>
              </a:rPr>
              <a:t>接着对股评信息进行情感极性分析，得到情感分析的结果</a:t>
            </a:r>
          </a:p>
          <a:p>
            <a:r>
              <a:rPr lang="zh-CN" altLang="zh-CN" sz="1200" kern="1200" dirty="0" smtClean="0">
                <a:solidFill>
                  <a:schemeClr val="tx1"/>
                </a:solidFill>
                <a:effectLst/>
                <a:latin typeface="+mn-lt"/>
                <a:ea typeface="+mn-ea"/>
                <a:cs typeface="+mn-cs"/>
              </a:rPr>
              <a:t>通过股评文件生成与存储，完成数据的保存、管理和标注</a:t>
            </a:r>
          </a:p>
          <a:p>
            <a:r>
              <a:rPr lang="zh-CN" altLang="zh-CN" sz="1200" kern="1200" dirty="0" smtClean="0">
                <a:solidFill>
                  <a:schemeClr val="tx1"/>
                </a:solidFill>
                <a:effectLst/>
                <a:latin typeface="+mn-lt"/>
                <a:ea typeface="+mn-ea"/>
                <a:cs typeface="+mn-cs"/>
              </a:rPr>
              <a:t>实现文件搜索，根据检索条件对股评数据等进行检索，实现结果的呈现。</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5</a:t>
            </a:fld>
            <a:endParaRPr lang="zh-CN" altLang="en-US"/>
          </a:p>
        </p:txBody>
      </p:sp>
    </p:spTree>
    <p:extLst>
      <p:ext uri="{BB962C8B-B14F-4D97-AF65-F5344CB8AC3E}">
        <p14:creationId xmlns:p14="http://schemas.microsoft.com/office/powerpoint/2010/main" val="290243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通过需求分析后，对该系统进行模块划分。可以划分为</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个大功能模块。根据需求分析中对各个功能的详细分析，对系统的模块结构进行进一步的划分。最终将面向网络股评观点的垂直搜索引擎系统细分成了</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个模块，左侧的三个是爬虫模块，还有情感极性分类模块，文件生成存储模块、管理标注模块，检索、基本查询、高级查询、结果呈现模块。</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6</a:t>
            </a:fld>
            <a:endParaRPr lang="zh-CN" altLang="en-US"/>
          </a:p>
        </p:txBody>
      </p:sp>
    </p:spTree>
    <p:extLst>
      <p:ext uri="{BB962C8B-B14F-4D97-AF65-F5344CB8AC3E}">
        <p14:creationId xmlns:p14="http://schemas.microsoft.com/office/powerpoint/2010/main" val="109903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下面选取以上模块中的 东方财富网爬虫模块 ，对此模块的功能进行描述。</a:t>
            </a:r>
          </a:p>
          <a:p>
            <a:r>
              <a:rPr lang="zh-CN" altLang="zh-CN" sz="1200" kern="1200" dirty="0" smtClean="0">
                <a:solidFill>
                  <a:schemeClr val="tx1"/>
                </a:solidFill>
                <a:effectLst/>
                <a:latin typeface="+mn-lt"/>
                <a:ea typeface="+mn-ea"/>
                <a:cs typeface="+mn-cs"/>
              </a:rPr>
              <a:t>针对东方财富网这一金融网站设计了专门的主题爬虫，来采集对应的股评观点数据。</a:t>
            </a:r>
          </a:p>
          <a:p>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首先对东方财富网的某一股票行情中心进行了浏览。在行情中心的页面中，主要有该股票的图表变化走势。●、行情报价●、行业要闻、●股吧等板块。</a:t>
            </a:r>
          </a:p>
          <a:p>
            <a:r>
              <a:rPr lang="zh-CN" altLang="zh-CN" sz="1200" kern="1200" dirty="0" smtClean="0">
                <a:solidFill>
                  <a:schemeClr val="tx1"/>
                </a:solidFill>
                <a:effectLst/>
                <a:latin typeface="+mn-lt"/>
                <a:ea typeface="+mn-ea"/>
                <a:cs typeface="+mn-cs"/>
              </a:rPr>
              <a:t>为了能够获取更加广泛、与各股票更加紧密相关的股评观点，对股吧部分的内容进行抓取。●用户在不同股票的股吧内发表帖子，对不同股吧内的帖子内容进行浏览分析，●发现存在这些官方帖子，抓取时要排除掉这些官方的帖子。</a:t>
            </a:r>
          </a:p>
          <a:p>
            <a:r>
              <a:rPr lang="zh-CN" altLang="zh-CN" sz="1200" kern="1200" dirty="0" smtClean="0">
                <a:solidFill>
                  <a:schemeClr val="tx1"/>
                </a:solidFill>
                <a:effectLst/>
                <a:latin typeface="+mn-lt"/>
                <a:ea typeface="+mn-ea"/>
                <a:cs typeface="+mn-cs"/>
              </a:rPr>
              <a:t>●打开某一帖子，可以看到帖子的内容，如果该帖子评论数不为零的话，下方还会展示出每一条帖子评论的内容、用户名、发表时间等信息。●因此会对这些数据进行抓取。</a:t>
            </a:r>
          </a:p>
          <a:p>
            <a:r>
              <a:rPr lang="zh-CN" altLang="zh-CN" sz="1200" kern="1200" dirty="0" smtClean="0">
                <a:solidFill>
                  <a:schemeClr val="tx1"/>
                </a:solidFill>
                <a:effectLst/>
                <a:latin typeface="+mn-lt"/>
                <a:ea typeface="+mn-ea"/>
                <a:cs typeface="+mn-cs"/>
              </a:rPr>
              <a:t>雪球网、新浪微博的爬虫模块的功能描述与此类似。</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7</a:t>
            </a:fld>
            <a:endParaRPr lang="zh-CN" altLang="en-US"/>
          </a:p>
        </p:txBody>
      </p:sp>
    </p:spTree>
    <p:extLst>
      <p:ext uri="{BB962C8B-B14F-4D97-AF65-F5344CB8AC3E}">
        <p14:creationId xmlns:p14="http://schemas.microsoft.com/office/powerpoint/2010/main" val="303760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考虑到爬取后的数据集比较简单，数据之间没有明显关系与逻辑联系。同时为了能够更加灵活的抓取各种复杂的数据类型，并且不用预先定义数据内的字段，因此选取非关系型数据库。</a:t>
            </a:r>
          </a:p>
          <a:p>
            <a:r>
              <a:rPr lang="zh-CN" altLang="zh-CN" sz="1200" kern="1200" dirty="0" smtClean="0">
                <a:solidFill>
                  <a:schemeClr val="tx1"/>
                </a:solidFill>
                <a:effectLst/>
                <a:latin typeface="+mn-lt"/>
                <a:ea typeface="+mn-ea"/>
                <a:cs typeface="+mn-cs"/>
              </a:rPr>
              <a:t>●文档型数据库的内容由许多文档组成，每个文档的类型为</a:t>
            </a:r>
            <a:r>
              <a:rPr lang="en-US" altLang="zh-CN" sz="1200" kern="1200" dirty="0" smtClean="0">
                <a:solidFill>
                  <a:schemeClr val="tx1"/>
                </a:solidFill>
                <a:effectLst/>
                <a:latin typeface="+mn-lt"/>
                <a:ea typeface="+mn-ea"/>
                <a:cs typeface="+mn-cs"/>
              </a:rPr>
              <a:t>Document</a:t>
            </a:r>
            <a:r>
              <a:rPr lang="zh-CN" altLang="zh-CN" sz="1200" kern="1200" dirty="0" smtClean="0">
                <a:solidFill>
                  <a:schemeClr val="tx1"/>
                </a:solidFill>
                <a:effectLst/>
                <a:latin typeface="+mn-lt"/>
                <a:ea typeface="+mn-ea"/>
                <a:cs typeface="+mn-cs"/>
              </a:rPr>
              <a:t>，爬取雪球网股评后的文档型数据库的结构如下表所示。有股评的时间、标题、内容、名字，股票代码、转发评论与点赞等信息。</a:t>
            </a:r>
          </a:p>
          <a:p>
            <a:r>
              <a:rPr lang="zh-CN" altLang="zh-CN" sz="1200" kern="1200" dirty="0" smtClean="0">
                <a:solidFill>
                  <a:schemeClr val="tx1"/>
                </a:solidFill>
                <a:effectLst/>
                <a:latin typeface="+mn-lt"/>
                <a:ea typeface="+mn-ea"/>
                <a:cs typeface="+mn-cs"/>
              </a:rPr>
              <a:t>（非关系型数据库</a:t>
            </a:r>
            <a:r>
              <a:rPr lang="en-US" altLang="zh-CN" sz="1200" kern="1200" dirty="0" smtClean="0">
                <a:solidFill>
                  <a:schemeClr val="tx1"/>
                </a:solidFill>
                <a:effectLst/>
                <a:latin typeface="+mn-lt"/>
                <a:ea typeface="+mn-ea"/>
                <a:cs typeface="+mn-cs"/>
              </a:rPr>
              <a:t>NoSQL</a:t>
            </a:r>
            <a:r>
              <a:rPr lang="zh-CN" altLang="zh-CN" sz="1200" kern="1200" dirty="0" smtClean="0">
                <a:solidFill>
                  <a:schemeClr val="tx1"/>
                </a:solidFill>
                <a:effectLst/>
                <a:latin typeface="+mn-lt"/>
                <a:ea typeface="+mn-ea"/>
                <a:cs typeface="+mn-cs"/>
              </a:rPr>
              <a:t>不使用关系数据模型，不用再对数据库表之间的逻辑结构关系进行设计；不使用结构化查询语言；非关系型数据库中的每条记录中可以存储任何形式的数据，没有固定的要求。另外，非关系型数据库可以存储并分析处理大量的数据。</a:t>
            </a:r>
          </a:p>
          <a:p>
            <a:r>
              <a:rPr lang="zh-CN" altLang="zh-CN" sz="1200" kern="1200" dirty="0" smtClean="0">
                <a:solidFill>
                  <a:schemeClr val="tx1"/>
                </a:solidFill>
                <a:effectLst/>
                <a:latin typeface="+mn-lt"/>
                <a:ea typeface="+mn-ea"/>
                <a:cs typeface="+mn-cs"/>
              </a:rPr>
              <a:t>此外，随着爬虫爬取股评观点数据量的不断增多，非关系型数据库有着较好的集群解决方案，降低了使用数据库的技术要求。）</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3FAE7CB-4D63-42FD-A4F1-C30BC0217027}" type="slidenum">
              <a:rPr lang="zh-CN" altLang="en-US" smtClean="0"/>
              <a:t>8</a:t>
            </a:fld>
            <a:endParaRPr lang="zh-CN" altLang="en-US"/>
          </a:p>
        </p:txBody>
      </p:sp>
    </p:spTree>
    <p:extLst>
      <p:ext uri="{BB962C8B-B14F-4D97-AF65-F5344CB8AC3E}">
        <p14:creationId xmlns:p14="http://schemas.microsoft.com/office/powerpoint/2010/main" val="175043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●收集到股评数据后，建立表格</a:t>
            </a:r>
            <a:r>
              <a:rPr lang="en-US" altLang="zh-CN" sz="1200" kern="1200" dirty="0" smtClean="0">
                <a:solidFill>
                  <a:schemeClr val="tx1"/>
                </a:solidFill>
                <a:effectLst/>
                <a:latin typeface="+mn-lt"/>
                <a:ea typeface="+mn-ea"/>
                <a:cs typeface="+mn-cs"/>
              </a:rPr>
              <a:t>table</a:t>
            </a:r>
            <a:r>
              <a:rPr lang="zh-CN" altLang="zh-CN" sz="1200" kern="1200" dirty="0" smtClean="0">
                <a:solidFill>
                  <a:schemeClr val="tx1"/>
                </a:solidFill>
                <a:effectLst/>
                <a:latin typeface="+mn-lt"/>
                <a:ea typeface="+mn-ea"/>
                <a:cs typeface="+mn-cs"/>
              </a:rPr>
              <a:t>用来显示股评各项数据。</a:t>
            </a:r>
          </a:p>
          <a:p>
            <a:r>
              <a:rPr lang="zh-CN" altLang="zh-CN" sz="1200" kern="1200" dirty="0" smtClean="0">
                <a:solidFill>
                  <a:schemeClr val="tx1"/>
                </a:solidFill>
                <a:effectLst/>
                <a:latin typeface="+mn-lt"/>
                <a:ea typeface="+mn-ea"/>
                <a:cs typeface="+mn-cs"/>
              </a:rPr>
              <a:t>●如果标题内容过长，则只会显示前面一部分标题并加上省略号显示</a:t>
            </a:r>
          </a:p>
          <a:p>
            <a:r>
              <a:rPr lang="zh-CN" altLang="zh-CN" sz="1200" kern="1200" dirty="0" smtClean="0">
                <a:solidFill>
                  <a:schemeClr val="tx1"/>
                </a:solidFill>
                <a:effectLst/>
                <a:latin typeface="+mn-lt"/>
                <a:ea typeface="+mn-ea"/>
                <a:cs typeface="+mn-cs"/>
              </a:rPr>
              <a:t>●接着显示评论的日期、用户名、热度和来源</a:t>
            </a:r>
          </a:p>
          <a:p>
            <a:r>
              <a:rPr lang="zh-CN" altLang="zh-CN" sz="1200" kern="1200" dirty="0" smtClean="0">
                <a:solidFill>
                  <a:schemeClr val="tx1"/>
                </a:solidFill>
                <a:effectLst/>
                <a:latin typeface="+mn-lt"/>
                <a:ea typeface="+mn-ea"/>
                <a:cs typeface="+mn-cs"/>
              </a:rPr>
              <a:t>●获取到股评的情绪值，●为了进一步提高股评阅读效果，对每条股评内容的背景颜色进行设置区分。情绪值越高越红，观点越积极，代表股票的涨。情绪值越低越绿，观点越消极，代表股票的跌。既不消极又不积极用灰色表示。</a:t>
            </a:r>
          </a:p>
          <a:p>
            <a:r>
              <a:rPr lang="zh-CN" altLang="zh-CN" sz="1200" kern="1200" dirty="0" smtClean="0">
                <a:solidFill>
                  <a:schemeClr val="tx1"/>
                </a:solidFill>
                <a:effectLst/>
                <a:latin typeface="+mn-lt"/>
                <a:ea typeface="+mn-ea"/>
                <a:cs typeface="+mn-cs"/>
              </a:rPr>
              <a:t>●设置完毕背景颜色后，得到股评内容●对于搜索到的关键字以</a:t>
            </a:r>
            <a:r>
              <a:rPr lang="en-US" altLang="zh-CN" sz="1200" kern="1200" dirty="0" smtClean="0">
                <a:solidFill>
                  <a:schemeClr val="tx1"/>
                </a:solidFill>
                <a:effectLst/>
                <a:latin typeface="+mn-lt"/>
                <a:ea typeface="+mn-ea"/>
                <a:cs typeface="+mn-cs"/>
              </a:rPr>
              <a:t>FONT</a:t>
            </a:r>
            <a:r>
              <a:rPr lang="zh-CN" altLang="zh-CN" sz="1200" kern="1200" dirty="0" smtClean="0">
                <a:solidFill>
                  <a:schemeClr val="tx1"/>
                </a:solidFill>
                <a:effectLst/>
                <a:latin typeface="+mn-lt"/>
                <a:ea typeface="+mn-ea"/>
                <a:cs typeface="+mn-cs"/>
              </a:rPr>
              <a:t>对其进行颜色标识。</a:t>
            </a:r>
          </a:p>
          <a:p>
            <a:r>
              <a:rPr lang="zh-CN" altLang="zh-CN" sz="1200" kern="1200" dirty="0" smtClean="0">
                <a:solidFill>
                  <a:schemeClr val="tx1"/>
                </a:solidFill>
                <a:effectLst/>
                <a:latin typeface="+mn-lt"/>
                <a:ea typeface="+mn-ea"/>
                <a:cs typeface="+mn-cs"/>
              </a:rPr>
              <a:t>●如果股评内容过长，则只截取关键字附近的部分，去掉前面或后面多余的内容●并添加显示全文的连接标识出来</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9</a:t>
            </a:fld>
            <a:endParaRPr lang="zh-CN" altLang="en-US"/>
          </a:p>
        </p:txBody>
      </p:sp>
    </p:spTree>
    <p:extLst>
      <p:ext uri="{BB962C8B-B14F-4D97-AF65-F5344CB8AC3E}">
        <p14:creationId xmlns:p14="http://schemas.microsoft.com/office/powerpoint/2010/main" val="303744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当搜索结果的股评过多时，会以分页的形式显示。在每页之前的跳转会传递一些参数，用来保存用户输入的搜索条件、过滤条件以及排序类型。流程图如图所示。</a:t>
            </a:r>
          </a:p>
          <a:p>
            <a:endParaRPr lang="zh-CN" altLang="en-US" dirty="0"/>
          </a:p>
        </p:txBody>
      </p:sp>
      <p:sp>
        <p:nvSpPr>
          <p:cNvPr id="4" name="灯片编号占位符 3"/>
          <p:cNvSpPr>
            <a:spLocks noGrp="1"/>
          </p:cNvSpPr>
          <p:nvPr>
            <p:ph type="sldNum" sz="quarter" idx="10"/>
          </p:nvPr>
        </p:nvSpPr>
        <p:spPr/>
        <p:txBody>
          <a:bodyPr/>
          <a:lstStyle/>
          <a:p>
            <a:fld id="{93FAE7CB-4D63-42FD-A4F1-C30BC0217027}" type="slidenum">
              <a:rPr lang="zh-CN" altLang="en-US" smtClean="0"/>
              <a:t>10</a:t>
            </a:fld>
            <a:endParaRPr lang="zh-CN" altLang="en-US"/>
          </a:p>
        </p:txBody>
      </p:sp>
    </p:spTree>
    <p:extLst>
      <p:ext uri="{BB962C8B-B14F-4D97-AF65-F5344CB8AC3E}">
        <p14:creationId xmlns:p14="http://schemas.microsoft.com/office/powerpoint/2010/main" val="141691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78480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20623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410110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6360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31494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34964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362767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02669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6917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288645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97A6F1-0F83-43B7-9821-A0BAAF3A15E1}" type="datetimeFigureOut">
              <a:rPr lang="zh-CN" altLang="en-US" smtClean="0"/>
              <a:t>2018/7/23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46072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accent1">
                <a:lumMod val="5000"/>
                <a:lumOff val="95000"/>
              </a:schemeClr>
            </a:gs>
            <a:gs pos="100000">
              <a:schemeClr val="bg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7A6F1-0F83-43B7-9821-A0BAAF3A15E1}" type="datetimeFigureOut">
              <a:rPr lang="zh-CN" altLang="en-US" smtClean="0"/>
              <a:t>2018/7/23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189F1-251D-40E1-8E06-A67999F9F543}" type="slidenum">
              <a:rPr lang="zh-CN" altLang="en-US" smtClean="0"/>
              <a:t>‹#›</a:t>
            </a:fld>
            <a:endParaRPr lang="zh-CN" altLang="en-US"/>
          </a:p>
        </p:txBody>
      </p:sp>
    </p:spTree>
    <p:extLst>
      <p:ext uri="{BB962C8B-B14F-4D97-AF65-F5344CB8AC3E}">
        <p14:creationId xmlns:p14="http://schemas.microsoft.com/office/powerpoint/2010/main" val="130851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notesSlide" Target="../notesSlides/notesSlide8.xml"/><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0" y="5348659"/>
            <a:ext cx="5263061" cy="1793557"/>
          </a:xfrm>
          <a:prstGeom prst="rect">
            <a:avLst/>
          </a:prstGeom>
        </p:spPr>
      </p:pic>
      <p:sp>
        <p:nvSpPr>
          <p:cNvPr id="2" name="标题 1"/>
          <p:cNvSpPr>
            <a:spLocks noGrp="1"/>
          </p:cNvSpPr>
          <p:nvPr>
            <p:ph type="ctrTitle"/>
          </p:nvPr>
        </p:nvSpPr>
        <p:spPr>
          <a:xfrm>
            <a:off x="149629" y="1117052"/>
            <a:ext cx="8994371" cy="1647912"/>
          </a:xfrm>
        </p:spPr>
        <p:txBody>
          <a:bodyPr>
            <a:normAutofit fontScale="90000"/>
          </a:bodyPr>
          <a:lstStyle/>
          <a:p>
            <a:r>
              <a:rPr lang="zh-CN" altLang="en-US" b="1" dirty="0">
                <a:latin typeface="微软雅黑" panose="020B0503020204020204" pitchFamily="34" charset="-122"/>
                <a:ea typeface="微软雅黑" panose="020B0503020204020204" pitchFamily="34" charset="-122"/>
              </a:rPr>
              <a:t>面向网络股评观点</a:t>
            </a:r>
            <a:r>
              <a:rPr lang="zh-CN" altLang="en-US" b="1" dirty="0" smtClean="0">
                <a:latin typeface="微软雅黑" panose="020B0503020204020204" pitchFamily="34" charset="-122"/>
                <a:ea typeface="微软雅黑" panose="020B0503020204020204" pitchFamily="34" charset="-122"/>
              </a:rPr>
              <a:t>的</a:t>
            </a:r>
            <a:r>
              <a:rPr lang="en-US" altLang="zh-CN" b="1" dirty="0" smtClean="0">
                <a:latin typeface="微软雅黑" panose="020B0503020204020204" pitchFamily="34" charset="-122"/>
                <a:ea typeface="微软雅黑" panose="020B0503020204020204" pitchFamily="34" charset="-122"/>
              </a:rPr>
              <a:t/>
            </a:r>
            <a:br>
              <a:rPr lang="en-US" altLang="zh-CN" b="1" dirty="0" smtClean="0">
                <a:latin typeface="微软雅黑" panose="020B0503020204020204" pitchFamily="34" charset="-122"/>
                <a:ea typeface="微软雅黑" panose="020B0503020204020204" pitchFamily="34" charset="-122"/>
              </a:rPr>
            </a:br>
            <a:r>
              <a:rPr lang="zh-CN" altLang="en-US" b="1" dirty="0" smtClean="0">
                <a:latin typeface="微软雅黑" panose="020B0503020204020204" pitchFamily="34" charset="-122"/>
                <a:ea typeface="微软雅黑" panose="020B0503020204020204" pitchFamily="34" charset="-122"/>
              </a:rPr>
              <a:t>垂直搜索引擎设计</a:t>
            </a:r>
            <a:r>
              <a:rPr lang="zh-CN" altLang="en-US" b="1" dirty="0">
                <a:latin typeface="微软雅黑" panose="020B0503020204020204" pitchFamily="34" charset="-122"/>
                <a:ea typeface="微软雅黑" panose="020B0503020204020204" pitchFamily="34" charset="-122"/>
              </a:rPr>
              <a:t>与实现</a:t>
            </a:r>
          </a:p>
        </p:txBody>
      </p:sp>
      <p:sp>
        <p:nvSpPr>
          <p:cNvPr id="3" name="副标题 2"/>
          <p:cNvSpPr>
            <a:spLocks noGrp="1"/>
          </p:cNvSpPr>
          <p:nvPr>
            <p:ph type="subTitle" idx="1"/>
          </p:nvPr>
        </p:nvSpPr>
        <p:spPr>
          <a:xfrm>
            <a:off x="4483866" y="3805241"/>
            <a:ext cx="2529494" cy="1655762"/>
          </a:xfrm>
        </p:spPr>
        <p:txBody>
          <a:bodyPr>
            <a:normAutofit fontScale="62500" lnSpcReduction="20000"/>
          </a:bodyPr>
          <a:lstStyle/>
          <a:p>
            <a:pPr algn="l"/>
            <a:r>
              <a:rPr lang="en-US" altLang="zh-CN" sz="4000" dirty="0" smtClean="0">
                <a:latin typeface="微软雅黑" panose="020B0503020204020204" pitchFamily="34" charset="-122"/>
                <a:ea typeface="微软雅黑" panose="020B0503020204020204" pitchFamily="34" charset="-122"/>
              </a:rPr>
              <a:t> </a:t>
            </a:r>
            <a:endParaRPr lang="en-US" altLang="zh-CN" sz="4000" dirty="0" smtClean="0">
              <a:latin typeface="微软雅黑" panose="020B0503020204020204" pitchFamily="34" charset="-122"/>
              <a:ea typeface="微软雅黑" panose="020B0503020204020204" pitchFamily="34" charset="-122"/>
            </a:endParaRPr>
          </a:p>
          <a:p>
            <a:pPr algn="l"/>
            <a:r>
              <a:rPr lang="zh-CN" altLang="en-US" sz="4000" dirty="0" smtClean="0">
                <a:latin typeface="微软雅黑" panose="020B0503020204020204" pitchFamily="34" charset="-122"/>
                <a:ea typeface="微软雅黑" panose="020B0503020204020204" pitchFamily="34" charset="-122"/>
              </a:rPr>
              <a:t>张</a:t>
            </a:r>
            <a:r>
              <a:rPr lang="zh-CN" altLang="en-US" sz="4000" dirty="0">
                <a:latin typeface="微软雅黑" panose="020B0503020204020204" pitchFamily="34" charset="-122"/>
                <a:ea typeface="微软雅黑" panose="020B0503020204020204" pitchFamily="34" charset="-122"/>
              </a:rPr>
              <a:t>浩</a:t>
            </a:r>
            <a:r>
              <a:rPr lang="zh-CN" altLang="en-US" sz="4000" dirty="0" smtClean="0">
                <a:latin typeface="微软雅黑" panose="020B0503020204020204" pitchFamily="34" charset="-122"/>
                <a:ea typeface="微软雅黑" panose="020B0503020204020204" pitchFamily="34" charset="-122"/>
              </a:rPr>
              <a:t>天</a:t>
            </a:r>
            <a:endParaRPr lang="en-US" altLang="zh-CN" sz="4000" dirty="0" smtClean="0">
              <a:latin typeface="微软雅黑" panose="020B0503020204020204" pitchFamily="34" charset="-122"/>
              <a:ea typeface="微软雅黑" panose="020B0503020204020204" pitchFamily="34" charset="-122"/>
            </a:endParaRPr>
          </a:p>
          <a:p>
            <a:pPr algn="l"/>
            <a:r>
              <a:rPr lang="en-US" altLang="zh-CN" sz="4000" dirty="0" smtClean="0">
                <a:latin typeface="微软雅黑" panose="020B0503020204020204" pitchFamily="34" charset="-122"/>
                <a:ea typeface="微软雅黑" panose="020B0503020204020204" pitchFamily="34" charset="-122"/>
              </a:rPr>
              <a:t> </a:t>
            </a:r>
          </a:p>
          <a:p>
            <a:pPr algn="l"/>
            <a:r>
              <a:rPr lang="zh-CN" altLang="en-US" sz="4000" dirty="0" smtClean="0">
                <a:latin typeface="微软雅黑" panose="020B0503020204020204" pitchFamily="34" charset="-122"/>
                <a:ea typeface="微软雅黑" panose="020B0503020204020204" pitchFamily="34" charset="-122"/>
              </a:rPr>
              <a:t> </a:t>
            </a:r>
            <a:endParaRPr lang="zh-CN" altLang="en-US" sz="4000" dirty="0">
              <a:latin typeface="微软雅黑" panose="020B0503020204020204" pitchFamily="34" charset="-122"/>
              <a:ea typeface="微软雅黑" panose="020B0503020204020204" pitchFamily="34" charset="-122"/>
            </a:endParaRPr>
          </a:p>
        </p:txBody>
      </p:sp>
      <p:sp>
        <p:nvSpPr>
          <p:cNvPr id="5" name="副标题 2"/>
          <p:cNvSpPr txBox="1">
            <a:spLocks/>
          </p:cNvSpPr>
          <p:nvPr/>
        </p:nvSpPr>
        <p:spPr>
          <a:xfrm>
            <a:off x="2178588" y="3805241"/>
            <a:ext cx="2468226"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zh-CN" altLang="en-US" sz="4000" dirty="0" smtClean="0">
                <a:latin typeface="微软雅黑" panose="020B0503020204020204" pitchFamily="34" charset="-122"/>
                <a:ea typeface="微软雅黑" panose="020B0503020204020204" pitchFamily="34" charset="-122"/>
              </a:rPr>
              <a:t>班级：</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a:latin typeface="微软雅黑" panose="020B0503020204020204" pitchFamily="34" charset="-122"/>
                <a:ea typeface="微软雅黑" panose="020B0503020204020204" pitchFamily="34" charset="-122"/>
              </a:rPr>
              <a:t>姓名</a:t>
            </a:r>
            <a:r>
              <a:rPr lang="zh-CN" altLang="en-US" sz="4000" dirty="0" smtClean="0">
                <a:latin typeface="微软雅黑" panose="020B0503020204020204" pitchFamily="34" charset="-122"/>
                <a:ea typeface="微软雅黑" panose="020B0503020204020204" pitchFamily="34" charset="-122"/>
              </a:rPr>
              <a:t>：</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smtClean="0">
                <a:latin typeface="微软雅黑" panose="020B0503020204020204" pitchFamily="34" charset="-122"/>
                <a:ea typeface="微软雅黑" panose="020B0503020204020204" pitchFamily="34" charset="-122"/>
              </a:rPr>
              <a:t>学号：</a:t>
            </a:r>
            <a:endParaRPr lang="en-US" altLang="zh-CN" sz="4000" dirty="0" smtClean="0">
              <a:latin typeface="微软雅黑" panose="020B0503020204020204" pitchFamily="34" charset="-122"/>
              <a:ea typeface="微软雅黑" panose="020B0503020204020204" pitchFamily="34" charset="-122"/>
            </a:endParaRPr>
          </a:p>
          <a:p>
            <a:pPr algn="r"/>
            <a:r>
              <a:rPr lang="zh-CN" altLang="en-US" sz="4000" dirty="0" smtClean="0">
                <a:latin typeface="微软雅黑" panose="020B0503020204020204" pitchFamily="34" charset="-122"/>
                <a:ea typeface="微软雅黑" panose="020B0503020204020204" pitchFamily="34" charset="-122"/>
              </a:rPr>
              <a:t>指导老师：</a:t>
            </a:r>
            <a:endParaRPr lang="zh-CN" altLang="en-US" sz="4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flipH="1">
            <a:off x="5093541" y="5348658"/>
            <a:ext cx="3983783" cy="1793557"/>
          </a:xfrm>
          <a:prstGeom prst="rect">
            <a:avLst/>
          </a:prstGeom>
        </p:spPr>
      </p:pic>
    </p:spTree>
    <p:extLst>
      <p:ext uri="{BB962C8B-B14F-4D97-AF65-F5344CB8AC3E}">
        <p14:creationId xmlns:p14="http://schemas.microsoft.com/office/powerpoint/2010/main" val="834376411"/>
      </p:ext>
    </p:extLst>
  </p:cSld>
  <p:clrMapOvr>
    <a:masterClrMapping/>
  </p:clrMapOvr>
  <mc:AlternateContent xmlns:mc="http://schemas.openxmlformats.org/markup-compatibility/2006" xmlns:p14="http://schemas.microsoft.com/office/powerpoint/2010/main">
    <mc:Choice Requires="p14">
      <p:transition spd="slow" p14:dur="2000" advTm="9271"/>
    </mc:Choice>
    <mc:Fallback xmlns="">
      <p:transition spd="slow" advTm="927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789076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419475" y="1143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0" y="0"/>
            <a:ext cx="3591444"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系统详细设计</a:t>
            </a:r>
            <a:endParaRPr lang="zh-CN" altLang="en-US" sz="4400" b="1" dirty="0">
              <a:latin typeface="微软雅黑" panose="020B0503020204020204" pitchFamily="34" charset="-122"/>
              <a:ea typeface="微软雅黑" panose="020B0503020204020204" pitchFamily="34" charset="-122"/>
            </a:endParaRPr>
          </a:p>
        </p:txBody>
      </p:sp>
      <p:sp>
        <p:nvSpPr>
          <p:cNvPr id="11" name="矩形 10"/>
          <p:cNvSpPr/>
          <p:nvPr/>
        </p:nvSpPr>
        <p:spPr>
          <a:xfrm>
            <a:off x="4032942" y="142875"/>
            <a:ext cx="3416320"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结果呈现模块流程图</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57007892"/>
              </p:ext>
            </p:extLst>
          </p:nvPr>
        </p:nvGraphicFramePr>
        <p:xfrm>
          <a:off x="4212521" y="4657724"/>
          <a:ext cx="4402139" cy="2069480"/>
        </p:xfrm>
        <a:graphic>
          <a:graphicData uri="http://schemas.openxmlformats.org/drawingml/2006/table">
            <a:tbl>
              <a:tblPr bandRow="1">
                <a:tableStyleId>{073A0DAA-6AF3-43AB-8588-CEC1D06C72B9}</a:tableStyleId>
              </a:tblPr>
              <a:tblGrid>
                <a:gridCol w="935039">
                  <a:extLst>
                    <a:ext uri="{9D8B030D-6E8A-4147-A177-3AD203B41FA5}">
                      <a16:colId xmlns:a16="http://schemas.microsoft.com/office/drawing/2014/main" val="3300052232"/>
                    </a:ext>
                  </a:extLst>
                </a:gridCol>
                <a:gridCol w="3467100">
                  <a:extLst>
                    <a:ext uri="{9D8B030D-6E8A-4147-A177-3AD203B41FA5}">
                      <a16:colId xmlns:a16="http://schemas.microsoft.com/office/drawing/2014/main" val="3966338789"/>
                    </a:ext>
                  </a:extLst>
                </a:gridCol>
              </a:tblGrid>
              <a:tr h="275869">
                <a:tc>
                  <a:txBody>
                    <a:bodyPr/>
                    <a:lstStyle/>
                    <a:p>
                      <a:pPr algn="l"/>
                      <a:r>
                        <a:rPr lang="zh-CN" altLang="en-US" sz="1400" dirty="0" smtClean="0">
                          <a:solidFill>
                            <a:sysClr val="windowText" lastClr="000000"/>
                          </a:solidFill>
                        </a:rPr>
                        <a:t>关键词</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8294996"/>
                  </a:ext>
                </a:extLst>
              </a:tr>
              <a:tr h="274924">
                <a:tc>
                  <a:txBody>
                    <a:bodyPr/>
                    <a:lstStyle/>
                    <a:p>
                      <a:pPr algn="l"/>
                      <a:r>
                        <a:rPr lang="zh-CN" altLang="en-US" sz="1400" dirty="0" smtClean="0">
                          <a:solidFill>
                            <a:sysClr val="windowText" lastClr="000000"/>
                          </a:solidFill>
                        </a:rPr>
                        <a:t>用户名</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pPr algn="l"/>
                      <a:endParaRPr lang="zh-CN" altLang="en-US" sz="1400" dirty="0">
                        <a:solidFill>
                          <a:sysClr val="windowText" lastClr="00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78500142"/>
                  </a:ext>
                </a:extLst>
              </a:tr>
              <a:tr h="273979">
                <a:tc>
                  <a:txBody>
                    <a:bodyPr/>
                    <a:lstStyle/>
                    <a:p>
                      <a:pPr algn="l"/>
                      <a:r>
                        <a:rPr lang="zh-CN" altLang="en-US" sz="1400" dirty="0" smtClean="0">
                          <a:solidFill>
                            <a:sysClr val="windowText" lastClr="000000"/>
                          </a:solidFill>
                        </a:rPr>
                        <a:t>特定股票</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endParaRPr lang="zh-CN" altLang="en-US" sz="1400" dirty="0"/>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61772045"/>
                  </a:ext>
                </a:extLst>
              </a:tr>
              <a:tr h="272616">
                <a:tc>
                  <a:txBody>
                    <a:bodyPr/>
                    <a:lstStyle/>
                    <a:p>
                      <a:pPr algn="l"/>
                      <a:r>
                        <a:rPr lang="zh-CN" altLang="en-US" sz="1400" dirty="0" smtClean="0">
                          <a:solidFill>
                            <a:sysClr val="windowText" lastClr="000000"/>
                          </a:solidFill>
                        </a:rPr>
                        <a:t>主题过滤</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400" dirty="0" smtClean="0"/>
                        <a:t>□东方财富网股吧</a:t>
                      </a:r>
                      <a:r>
                        <a:rPr lang="zh-CN" altLang="en-US" sz="1400" baseline="0" dirty="0" smtClean="0"/>
                        <a:t>  □</a:t>
                      </a:r>
                      <a:r>
                        <a:rPr lang="zh-CN" altLang="en-US" sz="1400" dirty="0" smtClean="0"/>
                        <a:t>雪球网</a:t>
                      </a:r>
                      <a:r>
                        <a:rPr lang="zh-CN" altLang="en-US" sz="1400" baseline="0" dirty="0" smtClean="0"/>
                        <a:t>  □</a:t>
                      </a:r>
                      <a:r>
                        <a:rPr lang="zh-CN" altLang="en-US" sz="1400" dirty="0" smtClean="0"/>
                        <a:t>新浪微博</a:t>
                      </a:r>
                      <a:endParaRPr lang="zh-CN" altLang="en-US" sz="1400" dirty="0"/>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82699505"/>
                  </a:ext>
                </a:extLst>
              </a:tr>
              <a:tr h="274924">
                <a:tc>
                  <a:txBody>
                    <a:bodyPr/>
                    <a:lstStyle/>
                    <a:p>
                      <a:pPr algn="l"/>
                      <a:r>
                        <a:rPr lang="zh-CN" altLang="en-US" sz="1400" dirty="0" smtClean="0">
                          <a:solidFill>
                            <a:sysClr val="windowText" lastClr="000000"/>
                          </a:solidFill>
                        </a:rPr>
                        <a:t>日期过滤</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○全部时间  ○一天</a:t>
                      </a:r>
                      <a:r>
                        <a:rPr lang="zh-CN" altLang="en-US" sz="1400" baseline="0" dirty="0" smtClean="0"/>
                        <a:t>  </a:t>
                      </a:r>
                      <a:r>
                        <a:rPr lang="zh-CN" altLang="en-US" sz="1400" dirty="0" smtClean="0"/>
                        <a:t>○一周  ○一个月</a:t>
                      </a:r>
                      <a:endParaRPr lang="zh-CN" altLang="en-US" sz="1400" dirty="0"/>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09769880"/>
                  </a:ext>
                </a:extLst>
              </a:tr>
              <a:tr h="275869">
                <a:tc>
                  <a:txBody>
                    <a:bodyPr/>
                    <a:lstStyle/>
                    <a:p>
                      <a:r>
                        <a:rPr lang="zh-CN" altLang="en-US" sz="1400" dirty="0" smtClean="0">
                          <a:solidFill>
                            <a:sysClr val="windowText" lastClr="000000"/>
                          </a:solidFill>
                        </a:rPr>
                        <a:t>排序类型</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400" dirty="0" smtClean="0">
                          <a:solidFill>
                            <a:sysClr val="windowText" lastClr="000000"/>
                          </a:solidFill>
                        </a:rPr>
                        <a:t>相关度</a:t>
                      </a:r>
                      <a:r>
                        <a:rPr lang="en-US" altLang="zh-CN" sz="1400" dirty="0" smtClean="0">
                          <a:solidFill>
                            <a:sysClr val="windowText" lastClr="000000"/>
                          </a:solidFill>
                        </a:rPr>
                        <a:t>/</a:t>
                      </a:r>
                      <a:r>
                        <a:rPr lang="zh-CN" altLang="en-US" sz="1400" dirty="0" smtClean="0">
                          <a:solidFill>
                            <a:sysClr val="windowText" lastClr="000000"/>
                          </a:solidFill>
                        </a:rPr>
                        <a:t>情绪值</a:t>
                      </a:r>
                      <a:r>
                        <a:rPr lang="en-US" altLang="zh-CN" sz="1400" dirty="0" smtClean="0">
                          <a:solidFill>
                            <a:sysClr val="windowText" lastClr="000000"/>
                          </a:solidFill>
                        </a:rPr>
                        <a:t>/</a:t>
                      </a:r>
                      <a:r>
                        <a:rPr lang="zh-CN" altLang="en-US" sz="1400" dirty="0" smtClean="0">
                          <a:solidFill>
                            <a:sysClr val="windowText" lastClr="000000"/>
                          </a:solidFill>
                        </a:rPr>
                        <a:t>热度</a:t>
                      </a:r>
                      <a:r>
                        <a:rPr lang="en-US" altLang="zh-CN" sz="1400" dirty="0" smtClean="0">
                          <a:solidFill>
                            <a:sysClr val="windowText" lastClr="000000"/>
                          </a:solidFill>
                        </a:rPr>
                        <a:t>/</a:t>
                      </a:r>
                      <a:r>
                        <a:rPr lang="zh-CN" altLang="en-US" sz="1400" dirty="0" smtClean="0">
                          <a:solidFill>
                            <a:sysClr val="windowText" lastClr="000000"/>
                          </a:solidFill>
                        </a:rPr>
                        <a:t>时间   </a:t>
                      </a:r>
                      <a:r>
                        <a:rPr lang="zh-CN" altLang="en-US" sz="1400" dirty="0" smtClean="0"/>
                        <a:t>○升序</a:t>
                      </a:r>
                      <a:r>
                        <a:rPr lang="zh-CN" altLang="en-US" sz="1400" baseline="0" dirty="0" smtClean="0"/>
                        <a:t>  </a:t>
                      </a:r>
                      <a:r>
                        <a:rPr lang="zh-CN" altLang="en-US" sz="1400" dirty="0" smtClean="0"/>
                        <a:t>○降序 </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7099447"/>
                  </a:ext>
                </a:extLst>
              </a:tr>
              <a:tr h="275869">
                <a:tc>
                  <a:txBody>
                    <a:bodyPr/>
                    <a:lstStyle/>
                    <a:p>
                      <a:r>
                        <a:rPr lang="zh-CN" altLang="en-US" sz="1400" dirty="0" smtClean="0">
                          <a:solidFill>
                            <a:sysClr val="windowText" lastClr="000000"/>
                          </a:solidFill>
                        </a:rPr>
                        <a:t>每页条数</a:t>
                      </a:r>
                      <a:endParaRPr lang="zh-CN" altLang="en-US" sz="14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a:t>
                      </a:r>
                      <a:r>
                        <a:rPr lang="en-US" altLang="zh-CN" sz="1400" dirty="0" smtClean="0"/>
                        <a:t>10</a:t>
                      </a:r>
                      <a:r>
                        <a:rPr lang="zh-CN" altLang="en-US" sz="1400" dirty="0" smtClean="0"/>
                        <a:t>条  ○</a:t>
                      </a:r>
                      <a:r>
                        <a:rPr lang="en-US" altLang="zh-CN" sz="1400" dirty="0" smtClean="0"/>
                        <a:t>20</a:t>
                      </a:r>
                      <a:r>
                        <a:rPr lang="zh-CN" altLang="en-US" sz="1400" dirty="0" smtClean="0"/>
                        <a:t>条</a:t>
                      </a:r>
                      <a:r>
                        <a:rPr lang="zh-CN" altLang="en-US" sz="1400" baseline="0" dirty="0" smtClean="0"/>
                        <a:t>  </a:t>
                      </a:r>
                      <a:r>
                        <a:rPr lang="zh-CN" altLang="en-US" sz="1400" dirty="0" smtClean="0"/>
                        <a:t>○</a:t>
                      </a:r>
                      <a:r>
                        <a:rPr lang="en-US" altLang="zh-CN" sz="1400" dirty="0" smtClean="0"/>
                        <a:t>50</a:t>
                      </a:r>
                      <a:r>
                        <a:rPr lang="zh-CN" altLang="en-US" sz="1400" dirty="0" smtClean="0"/>
                        <a:t>条</a:t>
                      </a: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93884053"/>
                  </a:ext>
                </a:extLst>
              </a:tr>
            </a:tbl>
          </a:graphicData>
        </a:graphic>
      </p:graphicFrame>
      <p:pic>
        <p:nvPicPr>
          <p:cNvPr id="13" name="图片 12"/>
          <p:cNvPicPr>
            <a:picLocks noChangeAspect="1"/>
          </p:cNvPicPr>
          <p:nvPr/>
        </p:nvPicPr>
        <p:blipFill>
          <a:blip r:embed="rId3"/>
          <a:stretch>
            <a:fillRect/>
          </a:stretch>
        </p:blipFill>
        <p:spPr>
          <a:xfrm>
            <a:off x="9525" y="712290"/>
            <a:ext cx="9171845" cy="6014913"/>
          </a:xfrm>
          <a:prstGeom prst="rect">
            <a:avLst/>
          </a:prstGeom>
        </p:spPr>
      </p:pic>
    </p:spTree>
    <p:extLst>
      <p:ext uri="{BB962C8B-B14F-4D97-AF65-F5344CB8AC3E}">
        <p14:creationId xmlns:p14="http://schemas.microsoft.com/office/powerpoint/2010/main" val="1023304076"/>
      </p:ext>
    </p:extLst>
  </p:cSld>
  <p:clrMapOvr>
    <a:masterClrMapping/>
  </p:clrMapOvr>
  <mc:AlternateContent xmlns:mc="http://schemas.openxmlformats.org/markup-compatibility/2006" xmlns:p14="http://schemas.microsoft.com/office/powerpoint/2010/main">
    <mc:Choice Requires="p14">
      <p:transition spd="slow" p14:dur="2000" advTm="13043"/>
    </mc:Choice>
    <mc:Fallback xmlns="">
      <p:transition spd="slow" advTm="1304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系统设计</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479233" y="898834"/>
            <a:ext cx="1620957"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开发环境</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064641912"/>
              </p:ext>
            </p:extLst>
          </p:nvPr>
        </p:nvGraphicFramePr>
        <p:xfrm>
          <a:off x="609599" y="1630175"/>
          <a:ext cx="8048626" cy="2743200"/>
        </p:xfrm>
        <a:graphic>
          <a:graphicData uri="http://schemas.openxmlformats.org/drawingml/2006/table">
            <a:tbl>
              <a:tblPr bandRow="1">
                <a:tableStyleId>{073A0DAA-6AF3-43AB-8588-CEC1D06C72B9}</a:tableStyleId>
              </a:tblPr>
              <a:tblGrid>
                <a:gridCol w="1447801">
                  <a:extLst>
                    <a:ext uri="{9D8B030D-6E8A-4147-A177-3AD203B41FA5}">
                      <a16:colId xmlns:a16="http://schemas.microsoft.com/office/drawing/2014/main" val="181465757"/>
                    </a:ext>
                  </a:extLst>
                </a:gridCol>
                <a:gridCol w="1800225">
                  <a:extLst>
                    <a:ext uri="{9D8B030D-6E8A-4147-A177-3AD203B41FA5}">
                      <a16:colId xmlns:a16="http://schemas.microsoft.com/office/drawing/2014/main" val="471095717"/>
                    </a:ext>
                  </a:extLst>
                </a:gridCol>
                <a:gridCol w="1438275">
                  <a:extLst>
                    <a:ext uri="{9D8B030D-6E8A-4147-A177-3AD203B41FA5}">
                      <a16:colId xmlns:a16="http://schemas.microsoft.com/office/drawing/2014/main" val="1000216241"/>
                    </a:ext>
                  </a:extLst>
                </a:gridCol>
                <a:gridCol w="3362325">
                  <a:extLst>
                    <a:ext uri="{9D8B030D-6E8A-4147-A177-3AD203B41FA5}">
                      <a16:colId xmlns:a16="http://schemas.microsoft.com/office/drawing/2014/main" val="2854579422"/>
                    </a:ext>
                  </a:extLst>
                </a:gridCol>
              </a:tblGrid>
              <a:tr h="421273">
                <a:tc>
                  <a:txBody>
                    <a:bodyPr/>
                    <a:lstStyle/>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语言</a:t>
                      </a:r>
                    </a:p>
                  </a:txBody>
                  <a:tcPr/>
                </a:tc>
                <a:tc>
                  <a:txBody>
                    <a:bodyPr/>
                    <a:lstStyle/>
                    <a:p>
                      <a:r>
                        <a:rPr lang="zh-CN" altLang="en-US" sz="2400" b="1" dirty="0" smtClean="0"/>
                        <a:t>工具</a:t>
                      </a:r>
                      <a:endParaRPr lang="zh-CN" altLang="en-US" sz="2400" b="1" dirty="0"/>
                    </a:p>
                  </a:txBody>
                  <a:tcPr/>
                </a:tc>
                <a:tc>
                  <a:txBody>
                    <a:bodyPr/>
                    <a:lstStyle/>
                    <a:p>
                      <a:r>
                        <a:rPr lang="zh-CN" altLang="en-US" sz="2400" b="1" dirty="0" smtClean="0"/>
                        <a:t>平台</a:t>
                      </a:r>
                      <a:endParaRPr lang="zh-CN" altLang="en-US" sz="2400" b="1" dirty="0"/>
                    </a:p>
                  </a:txBody>
                  <a:tcPr/>
                </a:tc>
                <a:extLst>
                  <a:ext uri="{0D108BD9-81ED-4DB2-BD59-A6C34878D82A}">
                    <a16:rowId xmlns:a16="http://schemas.microsoft.com/office/drawing/2014/main" val="2401949774"/>
                  </a:ext>
                </a:extLst>
              </a:tr>
              <a:tr h="421273">
                <a:tc>
                  <a:txBody>
                    <a:bodyPr/>
                    <a:lstStyle/>
                    <a:p>
                      <a:r>
                        <a:rPr lang="zh-CN" altLang="en-US" sz="2400" b="1" dirty="0" smtClean="0"/>
                        <a:t>爬虫爬取</a:t>
                      </a:r>
                      <a:endParaRPr lang="zh-CN" altLang="en-US" sz="2400" b="1" dirty="0"/>
                    </a:p>
                  </a:txBody>
                  <a:tcPr/>
                </a:tc>
                <a:tc>
                  <a:txBody>
                    <a:bodyPr/>
                    <a:lstStyle/>
                    <a:p>
                      <a:r>
                        <a:rPr lang="en-US" altLang="zh-CN" sz="2400" dirty="0" smtClean="0"/>
                        <a:t>Python 3.6.4</a:t>
                      </a:r>
                      <a:endParaRPr lang="zh-CN" altLang="en-US" sz="2400" dirty="0"/>
                    </a:p>
                  </a:txBody>
                  <a:tcPr/>
                </a:tc>
                <a:tc>
                  <a:txBody>
                    <a:bodyPr/>
                    <a:lstStyle/>
                    <a:p>
                      <a:r>
                        <a:rPr lang="en-US" altLang="zh-CN" sz="2400" dirty="0" smtClean="0"/>
                        <a:t>Anaconda</a:t>
                      </a:r>
                      <a:endParaRPr lang="zh-CN" altLang="en-US" sz="2400" dirty="0"/>
                    </a:p>
                  </a:txBody>
                  <a:tcPr/>
                </a:tc>
                <a:tc>
                  <a:txBody>
                    <a:bodyPr/>
                    <a:lstStyle/>
                    <a:p>
                      <a:r>
                        <a:rPr lang="en-US" altLang="zh-CN" sz="2400" dirty="0" err="1" smtClean="0"/>
                        <a:t>Spyder</a:t>
                      </a:r>
                      <a:endParaRPr lang="zh-CN" altLang="en-US" sz="2400" dirty="0"/>
                    </a:p>
                  </a:txBody>
                  <a:tcPr/>
                </a:tc>
                <a:extLst>
                  <a:ext uri="{0D108BD9-81ED-4DB2-BD59-A6C34878D82A}">
                    <a16:rowId xmlns:a16="http://schemas.microsoft.com/office/drawing/2014/main" val="2553896543"/>
                  </a:ext>
                </a:extLst>
              </a:tr>
              <a:tr h="421273">
                <a:tc>
                  <a:txBody>
                    <a:bodyPr/>
                    <a:lstStyle/>
                    <a:p>
                      <a:r>
                        <a:rPr lang="zh-CN" altLang="en-US" sz="2400" b="1" dirty="0" smtClean="0"/>
                        <a:t>数据库</a:t>
                      </a:r>
                      <a:endParaRPr lang="zh-CN" altLang="en-US" sz="2400" b="1" dirty="0"/>
                    </a:p>
                  </a:txBody>
                  <a:tcPr/>
                </a:tc>
                <a:tc>
                  <a:txBody>
                    <a:bodyPr/>
                    <a:lstStyle/>
                    <a:p>
                      <a:endParaRPr lang="zh-CN" altLang="en-US" sz="2400"/>
                    </a:p>
                  </a:txBody>
                  <a:tcPr/>
                </a:tc>
                <a:tc>
                  <a:txBody>
                    <a:bodyPr/>
                    <a:lstStyle/>
                    <a:p>
                      <a:r>
                        <a:rPr lang="en-US" altLang="zh-CN" sz="2400" dirty="0" smtClean="0"/>
                        <a:t>MongoDB</a:t>
                      </a:r>
                      <a:endParaRPr lang="zh-CN" altLang="en-US" sz="2400" dirty="0"/>
                    </a:p>
                  </a:txBody>
                  <a:tcPr/>
                </a:tc>
                <a:tc>
                  <a:txBody>
                    <a:bodyPr/>
                    <a:lstStyle/>
                    <a:p>
                      <a:pPr algn="l"/>
                      <a:r>
                        <a:rPr lang="en-US" altLang="zh-CN" sz="2000" dirty="0" smtClean="0"/>
                        <a:t>NoSQL Manager for MongoDB </a:t>
                      </a:r>
                      <a:endParaRPr lang="zh-CN" altLang="en-US" sz="2000" dirty="0"/>
                    </a:p>
                  </a:txBody>
                  <a:tcPr anchor="ctr"/>
                </a:tc>
                <a:extLst>
                  <a:ext uri="{0D108BD9-81ED-4DB2-BD59-A6C34878D82A}">
                    <a16:rowId xmlns:a16="http://schemas.microsoft.com/office/drawing/2014/main" val="1689623308"/>
                  </a:ext>
                </a:extLst>
              </a:tr>
              <a:tr h="421273">
                <a:tc>
                  <a:txBody>
                    <a:bodyPr/>
                    <a:lstStyle/>
                    <a:p>
                      <a:r>
                        <a:rPr lang="zh-CN" altLang="en-US" sz="2400" b="1" dirty="0" smtClean="0"/>
                        <a:t>搜索引擎</a:t>
                      </a:r>
                      <a:endParaRPr lang="zh-CN" altLang="en-US" sz="2400" b="1" dirty="0"/>
                    </a:p>
                  </a:txBody>
                  <a:tcPr/>
                </a:tc>
                <a:tc>
                  <a:txBody>
                    <a:bodyPr/>
                    <a:lstStyle/>
                    <a:p>
                      <a:r>
                        <a:rPr lang="en-US" altLang="zh-CN" sz="2400" dirty="0" smtClean="0"/>
                        <a:t>Java 1.8.0</a:t>
                      </a:r>
                      <a:endParaRPr lang="zh-CN" altLang="en-US" sz="2400" dirty="0"/>
                    </a:p>
                  </a:txBody>
                  <a:tcPr/>
                </a:tc>
                <a:tc>
                  <a:txBody>
                    <a:bodyPr/>
                    <a:lstStyle/>
                    <a:p>
                      <a:r>
                        <a:rPr lang="en-US" altLang="zh-CN" sz="2400" dirty="0" err="1" smtClean="0"/>
                        <a:t>Lucene</a:t>
                      </a:r>
                      <a:endParaRPr lang="zh-CN" altLang="en-US" sz="2400" dirty="0"/>
                    </a:p>
                  </a:txBody>
                  <a:tcPr/>
                </a:tc>
                <a:tc>
                  <a:txBody>
                    <a:bodyPr/>
                    <a:lstStyle/>
                    <a:p>
                      <a:r>
                        <a:rPr lang="en-US" altLang="zh-CN" sz="2400" dirty="0" smtClean="0"/>
                        <a:t>IntelliJ IDEA</a:t>
                      </a:r>
                      <a:endParaRPr lang="zh-CN" altLang="en-US" sz="2400" dirty="0"/>
                    </a:p>
                  </a:txBody>
                  <a:tcPr/>
                </a:tc>
                <a:extLst>
                  <a:ext uri="{0D108BD9-81ED-4DB2-BD59-A6C34878D82A}">
                    <a16:rowId xmlns:a16="http://schemas.microsoft.com/office/drawing/2014/main" val="907433740"/>
                  </a:ext>
                </a:extLst>
              </a:tr>
              <a:tr h="421273">
                <a:tc>
                  <a:txBody>
                    <a:bodyPr/>
                    <a:lstStyle/>
                    <a:p>
                      <a:r>
                        <a:rPr lang="zh-CN" altLang="en-US" sz="2400" b="1" dirty="0" smtClean="0"/>
                        <a:t>服务器</a:t>
                      </a:r>
                      <a:endParaRPr lang="zh-CN" altLang="en-US" sz="2400" b="1" dirty="0"/>
                    </a:p>
                  </a:txBody>
                  <a:tcPr/>
                </a:tc>
                <a:tc>
                  <a:txBody>
                    <a:bodyPr/>
                    <a:lstStyle/>
                    <a:p>
                      <a:endParaRPr lang="zh-CN" altLang="en-US"/>
                    </a:p>
                  </a:txBody>
                  <a:tcPr/>
                </a:tc>
                <a:tc>
                  <a:txBody>
                    <a:bodyPr/>
                    <a:lstStyle/>
                    <a:p>
                      <a:endParaRPr lang="zh-CN" altLang="en-US" sz="2400" dirty="0"/>
                    </a:p>
                  </a:txBody>
                  <a:tcPr/>
                </a:tc>
                <a:tc>
                  <a:txBody>
                    <a:bodyPr/>
                    <a:lstStyle/>
                    <a:p>
                      <a:r>
                        <a:rPr lang="en-US" altLang="zh-CN" sz="2400" dirty="0" err="1" smtClean="0"/>
                        <a:t>Redis</a:t>
                      </a:r>
                      <a:r>
                        <a:rPr lang="en-US" altLang="zh-CN" sz="2400" dirty="0" smtClean="0"/>
                        <a:t> 3.2.100</a:t>
                      </a:r>
                      <a:endParaRPr lang="zh-CN" altLang="en-US" sz="2400" dirty="0"/>
                    </a:p>
                  </a:txBody>
                  <a:tcPr/>
                </a:tc>
                <a:extLst>
                  <a:ext uri="{0D108BD9-81ED-4DB2-BD59-A6C34878D82A}">
                    <a16:rowId xmlns:a16="http://schemas.microsoft.com/office/drawing/2014/main" val="3079222588"/>
                  </a:ext>
                </a:extLst>
              </a:tr>
              <a:tr h="421273">
                <a:tc>
                  <a:txBody>
                    <a:bodyPr/>
                    <a:lstStyle/>
                    <a:p>
                      <a:endParaRPr lang="zh-CN" altLang="en-US" sz="2400"/>
                    </a:p>
                  </a:txBody>
                  <a:tcPr/>
                </a:tc>
                <a:tc>
                  <a:txBody>
                    <a:bodyPr/>
                    <a:lstStyle/>
                    <a:p>
                      <a:endParaRPr lang="zh-CN" altLang="en-US" dirty="0"/>
                    </a:p>
                  </a:txBody>
                  <a:tcPr/>
                </a:tc>
                <a:tc>
                  <a:txBody>
                    <a:bodyPr/>
                    <a:lstStyle/>
                    <a:p>
                      <a:endParaRPr lang="zh-CN" altLang="en-US" sz="2400"/>
                    </a:p>
                  </a:txBody>
                  <a:tcPr/>
                </a:tc>
                <a:tc>
                  <a:txBody>
                    <a:bodyPr/>
                    <a:lstStyle/>
                    <a:p>
                      <a:r>
                        <a:rPr lang="en-US" altLang="zh-CN" sz="2400" dirty="0" smtClean="0"/>
                        <a:t>Tomcat 8.5.30</a:t>
                      </a:r>
                      <a:endParaRPr lang="zh-CN" altLang="en-US" sz="2400" dirty="0"/>
                    </a:p>
                  </a:txBody>
                  <a:tcPr/>
                </a:tc>
                <a:extLst>
                  <a:ext uri="{0D108BD9-81ED-4DB2-BD59-A6C34878D82A}">
                    <a16:rowId xmlns:a16="http://schemas.microsoft.com/office/drawing/2014/main" val="2057977406"/>
                  </a:ext>
                </a:extLst>
              </a:tr>
            </a:tbl>
          </a:graphicData>
        </a:graphic>
      </p:graphicFrame>
      <p:sp>
        <p:nvSpPr>
          <p:cNvPr id="5" name="矩形 4"/>
          <p:cNvSpPr/>
          <p:nvPr/>
        </p:nvSpPr>
        <p:spPr>
          <a:xfrm>
            <a:off x="479233" y="4486246"/>
            <a:ext cx="1620957"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运行</a:t>
            </a:r>
            <a:r>
              <a:rPr lang="zh-CN" altLang="en-US" sz="2800" b="1" dirty="0" smtClean="0">
                <a:latin typeface="微软雅黑" panose="020B0503020204020204" pitchFamily="34" charset="-122"/>
                <a:ea typeface="微软雅黑" panose="020B0503020204020204" pitchFamily="34" charset="-122"/>
              </a:rPr>
              <a:t>环境</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17531930"/>
              </p:ext>
            </p:extLst>
          </p:nvPr>
        </p:nvGraphicFramePr>
        <p:xfrm>
          <a:off x="609599" y="5217587"/>
          <a:ext cx="8048626" cy="1371600"/>
        </p:xfrm>
        <a:graphic>
          <a:graphicData uri="http://schemas.openxmlformats.org/drawingml/2006/table">
            <a:tbl>
              <a:tblPr bandRow="1">
                <a:tableStyleId>{073A0DAA-6AF3-43AB-8588-CEC1D06C72B9}</a:tableStyleId>
              </a:tblPr>
              <a:tblGrid>
                <a:gridCol w="2400301">
                  <a:extLst>
                    <a:ext uri="{9D8B030D-6E8A-4147-A177-3AD203B41FA5}">
                      <a16:colId xmlns:a16="http://schemas.microsoft.com/office/drawing/2014/main" val="181465757"/>
                    </a:ext>
                  </a:extLst>
                </a:gridCol>
                <a:gridCol w="2876550">
                  <a:extLst>
                    <a:ext uri="{9D8B030D-6E8A-4147-A177-3AD203B41FA5}">
                      <a16:colId xmlns:a16="http://schemas.microsoft.com/office/drawing/2014/main" val="471095717"/>
                    </a:ext>
                  </a:extLst>
                </a:gridCol>
                <a:gridCol w="2771775">
                  <a:extLst>
                    <a:ext uri="{9D8B030D-6E8A-4147-A177-3AD203B41FA5}">
                      <a16:colId xmlns:a16="http://schemas.microsoft.com/office/drawing/2014/main" val="2854579422"/>
                    </a:ext>
                  </a:extLst>
                </a:gridCol>
              </a:tblGrid>
              <a:tr h="421273">
                <a:tc>
                  <a:txBody>
                    <a:bodyPr/>
                    <a:lstStyle/>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操作系统</a:t>
                      </a:r>
                    </a:p>
                  </a:txBody>
                  <a:tcPr/>
                </a:tc>
                <a:tc>
                  <a:txBody>
                    <a:bodyPr/>
                    <a:lstStyle/>
                    <a:p>
                      <a:r>
                        <a:rPr lang="zh-CN" altLang="en-US" sz="2400" b="1" dirty="0" smtClean="0"/>
                        <a:t>浏览器</a:t>
                      </a:r>
                      <a:endParaRPr lang="zh-CN" altLang="en-US" sz="2400" b="1" dirty="0"/>
                    </a:p>
                  </a:txBody>
                  <a:tcPr/>
                </a:tc>
                <a:extLst>
                  <a:ext uri="{0D108BD9-81ED-4DB2-BD59-A6C34878D82A}">
                    <a16:rowId xmlns:a16="http://schemas.microsoft.com/office/drawing/2014/main" val="2401949774"/>
                  </a:ext>
                </a:extLst>
              </a:tr>
              <a:tr h="421273">
                <a:tc>
                  <a:txBody>
                    <a:bodyPr/>
                    <a:lstStyle/>
                    <a:p>
                      <a:r>
                        <a:rPr lang="zh-CN" altLang="en-US" sz="2400" b="1" dirty="0" smtClean="0"/>
                        <a:t>爬虫与情感分析</a:t>
                      </a:r>
                      <a:endParaRPr lang="zh-CN" altLang="en-US" sz="2400" b="1" dirty="0"/>
                    </a:p>
                  </a:txBody>
                  <a:tcPr/>
                </a:tc>
                <a:tc>
                  <a:txBody>
                    <a:bodyPr/>
                    <a:lstStyle/>
                    <a:p>
                      <a:r>
                        <a:rPr lang="en-US" altLang="zh-CN" sz="2000" kern="1200" dirty="0" smtClean="0">
                          <a:solidFill>
                            <a:schemeClr val="dk1"/>
                          </a:solidFill>
                          <a:effectLst/>
                          <a:latin typeface="+mn-lt"/>
                          <a:ea typeface="+mn-ea"/>
                          <a:cs typeface="+mn-cs"/>
                        </a:rPr>
                        <a:t>Windows 10 64</a:t>
                      </a:r>
                      <a:r>
                        <a:rPr lang="zh-CN" altLang="zh-CN" sz="2000" kern="1200" dirty="0" smtClean="0">
                          <a:solidFill>
                            <a:schemeClr val="dk1"/>
                          </a:solidFill>
                          <a:effectLst/>
                          <a:latin typeface="+mn-lt"/>
                          <a:ea typeface="+mn-ea"/>
                          <a:cs typeface="+mn-cs"/>
                        </a:rPr>
                        <a:t>位</a:t>
                      </a:r>
                      <a:endParaRPr lang="zh-CN" altLang="en-US" sz="2000" dirty="0"/>
                    </a:p>
                  </a:txBody>
                  <a:tcPr anchor="ctr"/>
                </a:tc>
                <a:tc>
                  <a:txBody>
                    <a:bodyPr/>
                    <a:lstStyle/>
                    <a:p>
                      <a:endParaRPr lang="zh-CN" altLang="en-US" sz="2000" dirty="0"/>
                    </a:p>
                  </a:txBody>
                  <a:tcPr anchor="ctr"/>
                </a:tc>
                <a:extLst>
                  <a:ext uri="{0D108BD9-81ED-4DB2-BD59-A6C34878D82A}">
                    <a16:rowId xmlns:a16="http://schemas.microsoft.com/office/drawing/2014/main" val="2553896543"/>
                  </a:ext>
                </a:extLst>
              </a:tr>
              <a:tr h="421273">
                <a:tc>
                  <a:txBody>
                    <a:bodyPr/>
                    <a:lstStyle/>
                    <a:p>
                      <a:r>
                        <a:rPr lang="zh-CN" altLang="en-US" sz="2400" b="1" dirty="0" smtClean="0"/>
                        <a:t>搜索引擎</a:t>
                      </a:r>
                      <a:endParaRPr lang="zh-CN" altLang="en-US" sz="2400" b="1" dirty="0"/>
                    </a:p>
                  </a:txBody>
                  <a:tcPr/>
                </a:tc>
                <a:tc>
                  <a:txBody>
                    <a:bodyPr/>
                    <a:lstStyle/>
                    <a:p>
                      <a:r>
                        <a:rPr lang="en-US" altLang="zh-CN" sz="2000" kern="1200" dirty="0" smtClean="0">
                          <a:solidFill>
                            <a:schemeClr val="dk1"/>
                          </a:solidFill>
                          <a:effectLst/>
                          <a:latin typeface="+mn-lt"/>
                          <a:ea typeface="+mn-ea"/>
                          <a:cs typeface="+mn-cs"/>
                        </a:rPr>
                        <a:t>Windows</a:t>
                      </a:r>
                      <a:r>
                        <a:rPr lang="zh-CN" altLang="zh-CN" sz="2000" kern="1200" dirty="0" smtClean="0">
                          <a:solidFill>
                            <a:schemeClr val="dk1"/>
                          </a:solidFill>
                          <a:effectLst/>
                          <a:latin typeface="+mn-lt"/>
                          <a:ea typeface="+mn-ea"/>
                          <a:cs typeface="+mn-cs"/>
                        </a:rPr>
                        <a:t>、</a:t>
                      </a:r>
                      <a:r>
                        <a:rPr lang="en-US" altLang="zh-CN" sz="2000" kern="1200" dirty="0" smtClean="0">
                          <a:solidFill>
                            <a:schemeClr val="dk1"/>
                          </a:solidFill>
                          <a:effectLst/>
                          <a:latin typeface="+mn-lt"/>
                          <a:ea typeface="+mn-ea"/>
                          <a:cs typeface="+mn-cs"/>
                        </a:rPr>
                        <a:t>iOS</a:t>
                      </a:r>
                      <a:r>
                        <a:rPr lang="zh-CN" altLang="zh-CN" sz="2000" kern="1200" dirty="0" smtClean="0">
                          <a:solidFill>
                            <a:schemeClr val="dk1"/>
                          </a:solidFill>
                          <a:effectLst/>
                          <a:latin typeface="+mn-lt"/>
                          <a:ea typeface="+mn-ea"/>
                          <a:cs typeface="+mn-cs"/>
                        </a:rPr>
                        <a:t>、</a:t>
                      </a:r>
                      <a:r>
                        <a:rPr lang="en-US" altLang="zh-CN" sz="2000" kern="1200" dirty="0" smtClean="0">
                          <a:solidFill>
                            <a:schemeClr val="dk1"/>
                          </a:solidFill>
                          <a:effectLst/>
                          <a:latin typeface="+mn-lt"/>
                          <a:ea typeface="+mn-ea"/>
                          <a:cs typeface="+mn-cs"/>
                        </a:rPr>
                        <a:t>Android</a:t>
                      </a:r>
                      <a:endParaRPr lang="zh-CN" altLang="en-US" sz="2000" dirty="0"/>
                    </a:p>
                  </a:txBody>
                  <a:tcPr anchor="ctr"/>
                </a:tc>
                <a:tc>
                  <a:txBody>
                    <a:bodyPr/>
                    <a:lstStyle/>
                    <a:p>
                      <a:r>
                        <a:rPr lang="en-US" altLang="zh-CN" sz="2000" kern="1200" dirty="0" smtClean="0">
                          <a:solidFill>
                            <a:schemeClr val="dk1"/>
                          </a:solidFill>
                          <a:effectLst/>
                          <a:latin typeface="+mn-lt"/>
                          <a:ea typeface="+mn-ea"/>
                          <a:cs typeface="+mn-cs"/>
                        </a:rPr>
                        <a:t>Chrome</a:t>
                      </a:r>
                      <a:r>
                        <a:rPr lang="zh-CN" altLang="zh-CN" sz="2000" kern="1200" dirty="0" smtClean="0">
                          <a:solidFill>
                            <a:schemeClr val="dk1"/>
                          </a:solidFill>
                          <a:effectLst/>
                          <a:latin typeface="+mn-lt"/>
                          <a:ea typeface="+mn-ea"/>
                          <a:cs typeface="+mn-cs"/>
                        </a:rPr>
                        <a:t>、</a:t>
                      </a:r>
                      <a:r>
                        <a:rPr lang="en-US" altLang="zh-CN" sz="2000" kern="1200" dirty="0" smtClean="0">
                          <a:solidFill>
                            <a:schemeClr val="dk1"/>
                          </a:solidFill>
                          <a:effectLst/>
                          <a:latin typeface="+mn-lt"/>
                          <a:ea typeface="+mn-ea"/>
                          <a:cs typeface="+mn-cs"/>
                        </a:rPr>
                        <a:t>IE 11</a:t>
                      </a:r>
                      <a:r>
                        <a:rPr lang="zh-CN" altLang="zh-CN" sz="2000" kern="1200" dirty="0" smtClean="0">
                          <a:solidFill>
                            <a:schemeClr val="dk1"/>
                          </a:solidFill>
                          <a:effectLst/>
                          <a:latin typeface="+mn-lt"/>
                          <a:ea typeface="+mn-ea"/>
                          <a:cs typeface="+mn-cs"/>
                        </a:rPr>
                        <a:t>、</a:t>
                      </a:r>
                      <a:r>
                        <a:rPr lang="en-US" altLang="zh-CN" sz="2000" kern="1200" dirty="0" smtClean="0">
                          <a:solidFill>
                            <a:schemeClr val="dk1"/>
                          </a:solidFill>
                          <a:effectLst/>
                          <a:latin typeface="+mn-lt"/>
                          <a:ea typeface="+mn-ea"/>
                          <a:cs typeface="+mn-cs"/>
                        </a:rPr>
                        <a:t>Safari</a:t>
                      </a:r>
                      <a:endParaRPr lang="zh-CN" altLang="en-US" sz="2000" dirty="0"/>
                    </a:p>
                  </a:txBody>
                  <a:tcPr anchor="ctr"/>
                </a:tc>
                <a:extLst>
                  <a:ext uri="{0D108BD9-81ED-4DB2-BD59-A6C34878D82A}">
                    <a16:rowId xmlns:a16="http://schemas.microsoft.com/office/drawing/2014/main" val="907433740"/>
                  </a:ext>
                </a:extLst>
              </a:tr>
            </a:tbl>
          </a:graphicData>
        </a:graphic>
      </p:graphicFrame>
    </p:spTree>
    <p:extLst>
      <p:ext uri="{BB962C8B-B14F-4D97-AF65-F5344CB8AC3E}">
        <p14:creationId xmlns:p14="http://schemas.microsoft.com/office/powerpoint/2010/main" val="1745496534"/>
      </p:ext>
    </p:extLst>
  </p:cSld>
  <p:clrMapOvr>
    <a:masterClrMapping/>
  </p:clrMapOvr>
  <mc:AlternateContent xmlns:mc="http://schemas.openxmlformats.org/markup-compatibility/2006" xmlns:p14="http://schemas.microsoft.com/office/powerpoint/2010/main">
    <mc:Choice Requires="p14">
      <p:transition spd="slow" p14:dur="2000" advTm="28717"/>
    </mc:Choice>
    <mc:Fallback xmlns="">
      <p:transition spd="slow" advTm="2871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4106369429"/>
              </p:ext>
            </p:extLst>
          </p:nvPr>
        </p:nvGraphicFramePr>
        <p:xfrm>
          <a:off x="698308" y="1668275"/>
          <a:ext cx="8162923" cy="4139897"/>
        </p:xfrm>
        <a:graphic>
          <a:graphicData uri="http://schemas.openxmlformats.org/drawingml/2006/table">
            <a:tbl>
              <a:tblPr bandRow="1">
                <a:tableStyleId>{073A0DAA-6AF3-43AB-8588-CEC1D06C72B9}</a:tableStyleId>
              </a:tblPr>
              <a:tblGrid>
                <a:gridCol w="921008">
                  <a:extLst>
                    <a:ext uri="{9D8B030D-6E8A-4147-A177-3AD203B41FA5}">
                      <a16:colId xmlns:a16="http://schemas.microsoft.com/office/drawing/2014/main" val="217351166"/>
                    </a:ext>
                  </a:extLst>
                </a:gridCol>
                <a:gridCol w="2317490">
                  <a:extLst>
                    <a:ext uri="{9D8B030D-6E8A-4147-A177-3AD203B41FA5}">
                      <a16:colId xmlns:a16="http://schemas.microsoft.com/office/drawing/2014/main" val="3110014205"/>
                    </a:ext>
                  </a:extLst>
                </a:gridCol>
                <a:gridCol w="2334593">
                  <a:extLst>
                    <a:ext uri="{9D8B030D-6E8A-4147-A177-3AD203B41FA5}">
                      <a16:colId xmlns:a16="http://schemas.microsoft.com/office/drawing/2014/main" val="2380217808"/>
                    </a:ext>
                  </a:extLst>
                </a:gridCol>
                <a:gridCol w="2589832">
                  <a:extLst>
                    <a:ext uri="{9D8B030D-6E8A-4147-A177-3AD203B41FA5}">
                      <a16:colId xmlns:a16="http://schemas.microsoft.com/office/drawing/2014/main" val="3612967516"/>
                    </a:ext>
                  </a:extLst>
                </a:gridCol>
              </a:tblGrid>
              <a:tr h="651002">
                <a:tc>
                  <a:txBody>
                    <a:bodyPr/>
                    <a:lstStyle/>
                    <a:p>
                      <a:pPr algn="ctr">
                        <a:lnSpc>
                          <a:spcPts val="1200"/>
                        </a:lnSpc>
                        <a:spcAft>
                          <a:spcPts val="0"/>
                        </a:spcAft>
                      </a:pPr>
                      <a:r>
                        <a:rPr lang="en-US" sz="1800" b="1" kern="0" dirty="0" smtClean="0">
                          <a:solidFill>
                            <a:schemeClr val="tx1"/>
                          </a:solidFill>
                          <a:effectLst/>
                          <a:latin typeface="微软雅黑" panose="020B0503020204020204" pitchFamily="34" charset="-122"/>
                          <a:ea typeface="微软雅黑" panose="020B0503020204020204" pitchFamily="34" charset="-122"/>
                        </a:rPr>
                        <a:t>URL</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rPr>
                        <a:t>http://guba.eastmoney.com/news,600028,755901294.html</a:t>
                      </a:r>
                      <a:endParaRPr lang="zh-CN" sz="18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rPr>
                        <a:t>https://xueqiu.com/5265189448/103205286</a:t>
                      </a:r>
                      <a:endParaRPr lang="zh-CN" sz="18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solidFill>
                            <a:schemeClr val="tx1"/>
                          </a:solidFill>
                          <a:effectLst/>
                          <a:latin typeface="微软雅黑" panose="020B0503020204020204" pitchFamily="34" charset="-122"/>
                          <a:ea typeface="微软雅黑" panose="020B0503020204020204" pitchFamily="34" charset="-122"/>
                        </a:rPr>
                        <a:t>https://weibo.com/5120025748/Gacowofo6</a:t>
                      </a:r>
                      <a:endParaRPr lang="zh-CN" sz="18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10585909"/>
                  </a:ext>
                </a:extLst>
              </a:tr>
              <a:tr h="558002">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时间</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2018-4-20T</a:t>
                      </a:r>
                      <a:endParaRPr lang="zh-CN" sz="2400" kern="100" dirty="0">
                        <a:solidFill>
                          <a:schemeClr val="tx1"/>
                        </a:solidFill>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9:11:00Z</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2018-3-15T</a:t>
                      </a:r>
                      <a:endParaRPr lang="zh-CN" sz="2400" kern="100" dirty="0">
                        <a:solidFill>
                          <a:schemeClr val="tx1"/>
                        </a:solidFill>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10:45:00Z</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2018-4-2T</a:t>
                      </a:r>
                      <a:endParaRPr lang="zh-CN" sz="2400" kern="100" dirty="0">
                        <a:solidFill>
                          <a:schemeClr val="tx1"/>
                        </a:solidFill>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10:48:00Z</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7672397"/>
                  </a:ext>
                </a:extLst>
              </a:tr>
              <a:tr h="41163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标题</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冲破七块一片光明</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2000" kern="100" dirty="0">
                          <a:solidFill>
                            <a:schemeClr val="tx1"/>
                          </a:solidFill>
                          <a:effectLst/>
                          <a:latin typeface="微软雅黑" panose="020B0503020204020204" pitchFamily="34" charset="-122"/>
                          <a:ea typeface="微软雅黑" panose="020B0503020204020204" pitchFamily="34" charset="-122"/>
                        </a:rPr>
                        <a:t>—</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2000" kern="100" dirty="0">
                          <a:solidFill>
                            <a:schemeClr val="tx1"/>
                          </a:solidFill>
                          <a:effectLst/>
                          <a:latin typeface="微软雅黑" panose="020B0503020204020204" pitchFamily="34" charset="-122"/>
                          <a:ea typeface="微软雅黑" panose="020B0503020204020204" pitchFamily="34" charset="-122"/>
                        </a:rPr>
                        <a:t>—</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14906161"/>
                  </a:ext>
                </a:extLst>
              </a:tr>
              <a:tr h="837002">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内容</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不带头砸就不错了</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一踩就是一个地雷，唉，被套了</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今天孩子在学校惹事，被请家长到学校挨批没有及时买入</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55521811"/>
                  </a:ext>
                </a:extLst>
              </a:tr>
              <a:tr h="316767">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情绪值</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0.097918</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0.342626</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0.241937</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61361936"/>
                  </a:ext>
                </a:extLst>
              </a:tr>
              <a:tr h="442867">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用户名</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GAOJITANZHANG</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麦飞扬</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股市人生牛股多多</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35556507"/>
                  </a:ext>
                </a:extLst>
              </a:tr>
              <a:tr h="364624">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股票</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smtClean="0">
                          <a:solidFill>
                            <a:schemeClr val="tx1"/>
                          </a:solidFill>
                          <a:effectLst/>
                          <a:latin typeface="微软雅黑" panose="020B0503020204020204" pitchFamily="34" charset="-122"/>
                          <a:ea typeface="微软雅黑" panose="020B0503020204020204" pitchFamily="34" charset="-122"/>
                        </a:rPr>
                        <a:t>SH600028 </a:t>
                      </a:r>
                      <a:r>
                        <a:rPr lang="zh-CN" sz="1800" kern="0" dirty="0" smtClean="0">
                          <a:solidFill>
                            <a:schemeClr val="tx1"/>
                          </a:solidFill>
                          <a:effectLst/>
                          <a:latin typeface="微软雅黑" panose="020B0503020204020204" pitchFamily="34" charset="-122"/>
                          <a:ea typeface="微软雅黑" panose="020B0503020204020204" pitchFamily="34" charset="-122"/>
                        </a:rPr>
                        <a:t>中国</a:t>
                      </a:r>
                      <a:r>
                        <a:rPr lang="zh-CN" sz="1800" kern="0" dirty="0">
                          <a:solidFill>
                            <a:schemeClr val="tx1"/>
                          </a:solidFill>
                          <a:effectLst/>
                          <a:latin typeface="微软雅黑" panose="020B0503020204020204" pitchFamily="34" charset="-122"/>
                          <a:ea typeface="微软雅黑" panose="020B0503020204020204" pitchFamily="34" charset="-122"/>
                        </a:rPr>
                        <a:t>石化</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SZ002892 </a:t>
                      </a:r>
                      <a:r>
                        <a:rPr lang="zh-CN" sz="1800" kern="0" dirty="0">
                          <a:solidFill>
                            <a:schemeClr val="tx1"/>
                          </a:solidFill>
                          <a:effectLst/>
                          <a:latin typeface="微软雅黑" panose="020B0503020204020204" pitchFamily="34" charset="-122"/>
                          <a:ea typeface="微软雅黑" panose="020B0503020204020204" pitchFamily="34" charset="-122"/>
                        </a:rPr>
                        <a:t>科力尔</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smtClean="0">
                          <a:solidFill>
                            <a:schemeClr val="tx1"/>
                          </a:solidFill>
                          <a:effectLst/>
                          <a:latin typeface="微软雅黑" panose="020B0503020204020204" pitchFamily="34" charset="-122"/>
                          <a:ea typeface="微软雅黑" panose="020B0503020204020204" pitchFamily="34" charset="-122"/>
                        </a:rPr>
                        <a:t>SH601398 </a:t>
                      </a:r>
                      <a:r>
                        <a:rPr lang="zh-CN" sz="1800" kern="0" dirty="0" smtClean="0">
                          <a:solidFill>
                            <a:schemeClr val="tx1"/>
                          </a:solidFill>
                          <a:effectLst/>
                          <a:latin typeface="微软雅黑" panose="020B0503020204020204" pitchFamily="34" charset="-122"/>
                          <a:ea typeface="微软雅黑" panose="020B0503020204020204" pitchFamily="34" charset="-122"/>
                        </a:rPr>
                        <a:t>工商</a:t>
                      </a:r>
                      <a:r>
                        <a:rPr lang="zh-CN" sz="1800" kern="0" dirty="0">
                          <a:solidFill>
                            <a:schemeClr val="tx1"/>
                          </a:solidFill>
                          <a:effectLst/>
                          <a:latin typeface="微软雅黑" panose="020B0503020204020204" pitchFamily="34" charset="-122"/>
                          <a:ea typeface="微软雅黑" panose="020B0503020204020204" pitchFamily="34" charset="-122"/>
                        </a:rPr>
                        <a:t>银行</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86237295"/>
                  </a:ext>
                </a:extLst>
              </a:tr>
              <a:tr h="27900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热度</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5826</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200</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chemeClr val="tx1"/>
                          </a:solidFill>
                          <a:effectLst/>
                          <a:latin typeface="微软雅黑" panose="020B0503020204020204" pitchFamily="34" charset="-122"/>
                          <a:ea typeface="微软雅黑" panose="020B0503020204020204" pitchFamily="34" charset="-122"/>
                        </a:rPr>
                        <a:t>0</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23853853"/>
                  </a:ext>
                </a:extLst>
              </a:tr>
              <a:tr h="27900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来源</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东方财富网</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雪球网</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solidFill>
                            <a:schemeClr val="tx1"/>
                          </a:solidFill>
                          <a:effectLst/>
                          <a:latin typeface="微软雅黑" panose="020B0503020204020204" pitchFamily="34" charset="-122"/>
                          <a:ea typeface="微软雅黑" panose="020B0503020204020204" pitchFamily="34" charset="-122"/>
                        </a:rPr>
                        <a:t>新浪微博</a:t>
                      </a:r>
                      <a:endParaRPr lang="zh-CN" sz="24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31667239"/>
                  </a:ext>
                </a:extLst>
              </a:tr>
            </a:tbl>
          </a:graphicData>
        </a:graphic>
      </p:graphicFrame>
      <p:sp>
        <p:nvSpPr>
          <p:cNvPr id="4" name="矩形 3"/>
          <p:cNvSpPr/>
          <p:nvPr/>
        </p:nvSpPr>
        <p:spPr>
          <a:xfrm>
            <a:off x="199506" y="129393"/>
            <a:ext cx="2953269" cy="769441"/>
          </a:xfrm>
          <a:prstGeom prst="rect">
            <a:avLst/>
          </a:prstGeom>
        </p:spPr>
        <p:txBody>
          <a:bodyPr wrap="square">
            <a:spAutoFit/>
          </a:bodyPr>
          <a:lstStyle/>
          <a:p>
            <a:r>
              <a:rPr lang="zh-CN" altLang="en-US" sz="4400" b="1" dirty="0">
                <a:latin typeface="微软雅黑" panose="020B0503020204020204" pitchFamily="34" charset="-122"/>
                <a:ea typeface="微软雅黑" panose="020B0503020204020204" pitchFamily="34" charset="-122"/>
              </a:rPr>
              <a:t>系统</a:t>
            </a:r>
            <a:r>
              <a:rPr lang="zh-CN" altLang="en-US" sz="4400" b="1" dirty="0" smtClean="0">
                <a:latin typeface="微软雅黑" panose="020B0503020204020204" pitchFamily="34" charset="-122"/>
                <a:ea typeface="微软雅黑" panose="020B0503020204020204" pitchFamily="34" charset="-122"/>
              </a:rPr>
              <a:t>实现</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479233" y="898834"/>
            <a:ext cx="3416320"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爬虫与情感极性分类</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69582712"/>
              </p:ext>
            </p:extLst>
          </p:nvPr>
        </p:nvGraphicFramePr>
        <p:xfrm>
          <a:off x="698308" y="1668275"/>
          <a:ext cx="8162923" cy="4139897"/>
        </p:xfrm>
        <a:graphic>
          <a:graphicData uri="http://schemas.openxmlformats.org/drawingml/2006/table">
            <a:tbl>
              <a:tblPr bandRow="1">
                <a:tableStyleId>{073A0DAA-6AF3-43AB-8588-CEC1D06C72B9}</a:tableStyleId>
              </a:tblPr>
              <a:tblGrid>
                <a:gridCol w="921008">
                  <a:extLst>
                    <a:ext uri="{9D8B030D-6E8A-4147-A177-3AD203B41FA5}">
                      <a16:colId xmlns:a16="http://schemas.microsoft.com/office/drawing/2014/main" val="217351166"/>
                    </a:ext>
                  </a:extLst>
                </a:gridCol>
                <a:gridCol w="2317490">
                  <a:extLst>
                    <a:ext uri="{9D8B030D-6E8A-4147-A177-3AD203B41FA5}">
                      <a16:colId xmlns:a16="http://schemas.microsoft.com/office/drawing/2014/main" val="3110014205"/>
                    </a:ext>
                  </a:extLst>
                </a:gridCol>
                <a:gridCol w="2334593">
                  <a:extLst>
                    <a:ext uri="{9D8B030D-6E8A-4147-A177-3AD203B41FA5}">
                      <a16:colId xmlns:a16="http://schemas.microsoft.com/office/drawing/2014/main" val="2380217808"/>
                    </a:ext>
                  </a:extLst>
                </a:gridCol>
                <a:gridCol w="2589832">
                  <a:extLst>
                    <a:ext uri="{9D8B030D-6E8A-4147-A177-3AD203B41FA5}">
                      <a16:colId xmlns:a16="http://schemas.microsoft.com/office/drawing/2014/main" val="3612967516"/>
                    </a:ext>
                  </a:extLst>
                </a:gridCol>
              </a:tblGrid>
              <a:tr h="651002">
                <a:tc>
                  <a:txBody>
                    <a:bodyPr/>
                    <a:lstStyle/>
                    <a:p>
                      <a:pPr algn="ctr">
                        <a:lnSpc>
                          <a:spcPts val="1200"/>
                        </a:lnSpc>
                        <a:spcAft>
                          <a:spcPts val="0"/>
                        </a:spcAft>
                      </a:pPr>
                      <a:r>
                        <a:rPr lang="en-US" sz="1800" b="1" kern="0" dirty="0" smtClean="0">
                          <a:solidFill>
                            <a:schemeClr val="tx1"/>
                          </a:solidFill>
                          <a:effectLst/>
                          <a:latin typeface="微软雅黑" panose="020B0503020204020204" pitchFamily="34" charset="-122"/>
                          <a:ea typeface="微软雅黑" panose="020B0503020204020204" pitchFamily="34" charset="-122"/>
                        </a:rPr>
                        <a:t>URL</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effectLst/>
                          <a:latin typeface="微软雅黑" panose="020B0503020204020204" pitchFamily="34" charset="-122"/>
                          <a:ea typeface="微软雅黑" panose="020B0503020204020204" pitchFamily="34" charset="-122"/>
                        </a:rPr>
                        <a:t>http://guba.eastmoney.com/news,600028,755901294.html</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effectLst/>
                          <a:latin typeface="微软雅黑" panose="020B0503020204020204" pitchFamily="34" charset="-122"/>
                          <a:ea typeface="微软雅黑" panose="020B0503020204020204" pitchFamily="34" charset="-122"/>
                        </a:rPr>
                        <a:t>https://xueqiu.com/5265189448/103205286</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ct val="100000"/>
                        </a:lnSpc>
                        <a:spcAft>
                          <a:spcPts val="0"/>
                        </a:spcAft>
                      </a:pPr>
                      <a:r>
                        <a:rPr lang="en-US" sz="1400" kern="0" dirty="0">
                          <a:effectLst/>
                          <a:latin typeface="微软雅黑" panose="020B0503020204020204" pitchFamily="34" charset="-122"/>
                          <a:ea typeface="微软雅黑" panose="020B0503020204020204" pitchFamily="34" charset="-122"/>
                        </a:rPr>
                        <a:t>https://weibo.com/5120025748/Gacowofo6</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10585909"/>
                  </a:ext>
                </a:extLst>
              </a:tr>
              <a:tr h="558002">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时间</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2018-4-20T</a:t>
                      </a:r>
                      <a:endParaRPr lang="zh-CN" sz="2400" kern="100" dirty="0">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9:11:00Z</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2018-3-15T</a:t>
                      </a:r>
                      <a:endParaRPr lang="zh-CN" sz="2400" kern="100" dirty="0">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10:45:00Z</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2018-4-2T</a:t>
                      </a:r>
                      <a:endParaRPr lang="zh-CN" sz="2400" kern="100" dirty="0">
                        <a:effectLst/>
                        <a:latin typeface="微软雅黑" panose="020B0503020204020204" pitchFamily="34" charset="-122"/>
                        <a:ea typeface="微软雅黑" panose="020B0503020204020204" pitchFamily="34" charset="-122"/>
                      </a:endParaRPr>
                    </a:p>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10:48:00Z</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7672397"/>
                  </a:ext>
                </a:extLst>
              </a:tr>
              <a:tr h="41163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标题</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冲破七块一片光明</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14906161"/>
                  </a:ext>
                </a:extLst>
              </a:tr>
              <a:tr h="837002">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内容</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不带头砸就不错了</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一踩就是一个地雷，唉，被套了</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今天孩子在学校惹事，被请家长到学校挨批没有及时买入</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55521811"/>
                  </a:ext>
                </a:extLst>
              </a:tr>
              <a:tr h="316767">
                <a:tc>
                  <a:txBody>
                    <a:bodyPr/>
                    <a:lstStyle/>
                    <a:p>
                      <a:pPr algn="ctr">
                        <a:lnSpc>
                          <a:spcPts val="1200"/>
                        </a:lnSpc>
                        <a:spcAft>
                          <a:spcPts val="0"/>
                        </a:spcAft>
                      </a:pPr>
                      <a:r>
                        <a:rPr lang="zh-CN" sz="1800" b="1" kern="0" dirty="0">
                          <a:solidFill>
                            <a:srgbClr val="FF0000"/>
                          </a:solidFill>
                          <a:effectLst/>
                          <a:latin typeface="微软雅黑" panose="020B0503020204020204" pitchFamily="34" charset="-122"/>
                          <a:ea typeface="微软雅黑" panose="020B0503020204020204" pitchFamily="34" charset="-122"/>
                        </a:rPr>
                        <a:t>情绪值</a:t>
                      </a:r>
                      <a:endParaRPr lang="zh-CN" sz="2400" b="1" kern="100" dirty="0">
                        <a:solidFill>
                          <a:srgbClr val="FF0000"/>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rgbClr val="FF0000"/>
                          </a:solidFill>
                          <a:effectLst/>
                          <a:latin typeface="微软雅黑" panose="020B0503020204020204" pitchFamily="34" charset="-122"/>
                          <a:ea typeface="微软雅黑" panose="020B0503020204020204" pitchFamily="34" charset="-122"/>
                        </a:rPr>
                        <a:t>0.097918</a:t>
                      </a:r>
                      <a:endParaRPr lang="zh-CN" sz="2400" kern="100" dirty="0">
                        <a:solidFill>
                          <a:srgbClr val="FF0000"/>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rgbClr val="FF0000"/>
                          </a:solidFill>
                          <a:effectLst/>
                          <a:latin typeface="微软雅黑" panose="020B0503020204020204" pitchFamily="34" charset="-122"/>
                          <a:ea typeface="微软雅黑" panose="020B0503020204020204" pitchFamily="34" charset="-122"/>
                        </a:rPr>
                        <a:t>0.342626</a:t>
                      </a:r>
                      <a:endParaRPr lang="zh-CN" sz="2400" kern="100" dirty="0">
                        <a:solidFill>
                          <a:srgbClr val="FF0000"/>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solidFill>
                            <a:srgbClr val="FF0000"/>
                          </a:solidFill>
                          <a:effectLst/>
                          <a:latin typeface="微软雅黑" panose="020B0503020204020204" pitchFamily="34" charset="-122"/>
                          <a:ea typeface="微软雅黑" panose="020B0503020204020204" pitchFamily="34" charset="-122"/>
                        </a:rPr>
                        <a:t>0.241937</a:t>
                      </a:r>
                      <a:endParaRPr lang="zh-CN" sz="2400" kern="100" dirty="0">
                        <a:solidFill>
                          <a:srgbClr val="FF0000"/>
                        </a:solidFill>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61361936"/>
                  </a:ext>
                </a:extLst>
              </a:tr>
              <a:tr h="442867">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用户名</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GAOJITANZHANG</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麦飞扬</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股市人生牛股多多</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35556507"/>
                  </a:ext>
                </a:extLst>
              </a:tr>
              <a:tr h="364624">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股票</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smtClean="0">
                          <a:effectLst/>
                          <a:latin typeface="微软雅黑" panose="020B0503020204020204" pitchFamily="34" charset="-122"/>
                          <a:ea typeface="微软雅黑" panose="020B0503020204020204" pitchFamily="34" charset="-122"/>
                        </a:rPr>
                        <a:t>SH600028 </a:t>
                      </a:r>
                      <a:r>
                        <a:rPr lang="zh-CN" sz="1800" kern="0" dirty="0" smtClean="0">
                          <a:effectLst/>
                          <a:latin typeface="微软雅黑" panose="020B0503020204020204" pitchFamily="34" charset="-122"/>
                          <a:ea typeface="微软雅黑" panose="020B0503020204020204" pitchFamily="34" charset="-122"/>
                        </a:rPr>
                        <a:t>中国</a:t>
                      </a:r>
                      <a:r>
                        <a:rPr lang="zh-CN" sz="1800" kern="0" dirty="0">
                          <a:effectLst/>
                          <a:latin typeface="微软雅黑" panose="020B0503020204020204" pitchFamily="34" charset="-122"/>
                          <a:ea typeface="微软雅黑" panose="020B0503020204020204" pitchFamily="34" charset="-122"/>
                        </a:rPr>
                        <a:t>石化</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SZ002892 </a:t>
                      </a:r>
                      <a:r>
                        <a:rPr lang="zh-CN" sz="1800" kern="0" dirty="0">
                          <a:effectLst/>
                          <a:latin typeface="微软雅黑" panose="020B0503020204020204" pitchFamily="34" charset="-122"/>
                          <a:ea typeface="微软雅黑" panose="020B0503020204020204" pitchFamily="34" charset="-122"/>
                        </a:rPr>
                        <a:t>科力尔</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smtClean="0">
                          <a:effectLst/>
                          <a:latin typeface="微软雅黑" panose="020B0503020204020204" pitchFamily="34" charset="-122"/>
                          <a:ea typeface="微软雅黑" panose="020B0503020204020204" pitchFamily="34" charset="-122"/>
                        </a:rPr>
                        <a:t>SH601398 </a:t>
                      </a:r>
                      <a:r>
                        <a:rPr lang="zh-CN" sz="1800" kern="0" dirty="0" smtClean="0">
                          <a:effectLst/>
                          <a:latin typeface="微软雅黑" panose="020B0503020204020204" pitchFamily="34" charset="-122"/>
                          <a:ea typeface="微软雅黑" panose="020B0503020204020204" pitchFamily="34" charset="-122"/>
                        </a:rPr>
                        <a:t>工商</a:t>
                      </a:r>
                      <a:r>
                        <a:rPr lang="zh-CN" sz="1800" kern="0" dirty="0">
                          <a:effectLst/>
                          <a:latin typeface="微软雅黑" panose="020B0503020204020204" pitchFamily="34" charset="-122"/>
                          <a:ea typeface="微软雅黑" panose="020B0503020204020204" pitchFamily="34" charset="-122"/>
                        </a:rPr>
                        <a:t>银行</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86237295"/>
                  </a:ext>
                </a:extLst>
              </a:tr>
              <a:tr h="27900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热度</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5826</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200</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en-US" sz="1800" kern="0" dirty="0">
                          <a:effectLst/>
                          <a:latin typeface="微软雅黑" panose="020B0503020204020204" pitchFamily="34" charset="-122"/>
                          <a:ea typeface="微软雅黑" panose="020B0503020204020204" pitchFamily="34" charset="-122"/>
                        </a:rPr>
                        <a:t>0</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23853853"/>
                  </a:ext>
                </a:extLst>
              </a:tr>
              <a:tr h="279001">
                <a:tc>
                  <a:txBody>
                    <a:bodyPr/>
                    <a:lstStyle/>
                    <a:p>
                      <a:pPr algn="ctr">
                        <a:lnSpc>
                          <a:spcPts val="1200"/>
                        </a:lnSpc>
                        <a:spcAft>
                          <a:spcPts val="0"/>
                        </a:spcAft>
                      </a:pPr>
                      <a:r>
                        <a:rPr lang="zh-CN" sz="1800" b="1" kern="0" dirty="0">
                          <a:solidFill>
                            <a:schemeClr val="tx1"/>
                          </a:solidFill>
                          <a:effectLst/>
                          <a:latin typeface="微软雅黑" panose="020B0503020204020204" pitchFamily="34" charset="-122"/>
                          <a:ea typeface="微软雅黑" panose="020B0503020204020204" pitchFamily="34" charset="-122"/>
                        </a:rPr>
                        <a:t>来源</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东方财富网</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雪球网</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ct val="100000"/>
                        </a:lnSpc>
                        <a:spcAft>
                          <a:spcPts val="0"/>
                        </a:spcAft>
                      </a:pPr>
                      <a:r>
                        <a:rPr lang="zh-CN" sz="1800" kern="0" dirty="0">
                          <a:effectLst/>
                          <a:latin typeface="微软雅黑" panose="020B0503020204020204" pitchFamily="34" charset="-122"/>
                          <a:ea typeface="微软雅黑" panose="020B0503020204020204" pitchFamily="34" charset="-122"/>
                        </a:rPr>
                        <a:t>新浪微博</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31667239"/>
                  </a:ext>
                </a:extLst>
              </a:tr>
            </a:tbl>
          </a:graphicData>
        </a:graphic>
      </p:graphicFrame>
      <p:sp>
        <p:nvSpPr>
          <p:cNvPr id="6" name="矩形 5"/>
          <p:cNvSpPr/>
          <p:nvPr/>
        </p:nvSpPr>
        <p:spPr>
          <a:xfrm>
            <a:off x="1676141" y="5980834"/>
            <a:ext cx="1714760" cy="646331"/>
          </a:xfrm>
          <a:prstGeom prst="rect">
            <a:avLst/>
          </a:prstGeom>
        </p:spPr>
        <p:txBody>
          <a:bodyPr wrap="square">
            <a:spAutoFit/>
          </a:bodyPr>
          <a:lstStyle/>
          <a:p>
            <a:pPr algn="ctr" defTabSz="914400"/>
            <a:r>
              <a:rPr lang="zh-CN" altLang="zh-CN" kern="0" dirty="0">
                <a:solidFill>
                  <a:schemeClr val="dk1"/>
                </a:solidFill>
                <a:latin typeface="微软雅黑" panose="020B0503020204020204" pitchFamily="34" charset="-122"/>
                <a:ea typeface="微软雅黑" panose="020B0503020204020204" pitchFamily="34" charset="-122"/>
              </a:rPr>
              <a:t>上证</a:t>
            </a:r>
            <a:r>
              <a:rPr lang="en-US" altLang="zh-CN" kern="0" dirty="0">
                <a:solidFill>
                  <a:schemeClr val="dk1"/>
                </a:solidFill>
                <a:latin typeface="微软雅黑" panose="020B0503020204020204" pitchFamily="34" charset="-122"/>
                <a:ea typeface="微软雅黑" panose="020B0503020204020204" pitchFamily="34" charset="-122"/>
              </a:rPr>
              <a:t>50</a:t>
            </a:r>
            <a:r>
              <a:rPr lang="zh-CN" altLang="zh-CN" kern="0" dirty="0">
                <a:solidFill>
                  <a:schemeClr val="dk1"/>
                </a:solidFill>
                <a:latin typeface="微软雅黑" panose="020B0503020204020204" pitchFamily="34" charset="-122"/>
                <a:ea typeface="微软雅黑" panose="020B0503020204020204" pitchFamily="34" charset="-122"/>
              </a:rPr>
              <a:t>只股票</a:t>
            </a:r>
            <a:endParaRPr lang="en-US" altLang="zh-CN" kern="0" dirty="0">
              <a:solidFill>
                <a:schemeClr val="dk1"/>
              </a:solidFill>
              <a:latin typeface="微软雅黑" panose="020B0503020204020204" pitchFamily="34" charset="-122"/>
              <a:ea typeface="微软雅黑" panose="020B0503020204020204" pitchFamily="34" charset="-122"/>
            </a:endParaRPr>
          </a:p>
          <a:p>
            <a:pPr algn="ctr" defTabSz="914400"/>
            <a:r>
              <a:rPr lang="en-US" altLang="zh-CN" kern="0" dirty="0">
                <a:solidFill>
                  <a:schemeClr val="dk1"/>
                </a:solidFill>
                <a:latin typeface="微软雅黑" panose="020B0503020204020204" pitchFamily="34" charset="-122"/>
                <a:ea typeface="微软雅黑" panose="020B0503020204020204" pitchFamily="34" charset="-122"/>
              </a:rPr>
              <a:t>20000</a:t>
            </a:r>
            <a:r>
              <a:rPr lang="zh-CN" altLang="zh-CN" kern="0" dirty="0">
                <a:solidFill>
                  <a:schemeClr val="dk1"/>
                </a:solidFill>
                <a:latin typeface="微软雅黑" panose="020B0503020204020204" pitchFamily="34" charset="-122"/>
                <a:ea typeface="微软雅黑" panose="020B0503020204020204" pitchFamily="34" charset="-122"/>
              </a:rPr>
              <a:t>条</a:t>
            </a:r>
            <a:endParaRPr lang="en-US" altLang="zh-CN" kern="0" dirty="0">
              <a:solidFill>
                <a:schemeClr val="dk1"/>
              </a:solidFill>
              <a:latin typeface="微软雅黑" panose="020B0503020204020204" pitchFamily="34" charset="-122"/>
              <a:ea typeface="微软雅黑" panose="020B0503020204020204" pitchFamily="34" charset="-122"/>
            </a:endParaRPr>
          </a:p>
        </p:txBody>
      </p:sp>
      <p:sp>
        <p:nvSpPr>
          <p:cNvPr id="7" name="矩形 6"/>
          <p:cNvSpPr/>
          <p:nvPr/>
        </p:nvSpPr>
        <p:spPr>
          <a:xfrm>
            <a:off x="4181475" y="5980836"/>
            <a:ext cx="1409700" cy="646331"/>
          </a:xfrm>
          <a:prstGeom prst="rect">
            <a:avLst/>
          </a:prstGeom>
        </p:spPr>
        <p:txBody>
          <a:bodyPr wrap="square">
            <a:spAutoFit/>
          </a:bodyPr>
          <a:lstStyle/>
          <a:p>
            <a:pPr algn="ctr" defTabSz="914400"/>
            <a:r>
              <a:rPr lang="en-US" altLang="zh-CN" kern="0" dirty="0">
                <a:solidFill>
                  <a:schemeClr val="dk1"/>
                </a:solidFill>
                <a:latin typeface="微软雅黑" panose="020B0503020204020204" pitchFamily="34" charset="-122"/>
                <a:ea typeface="微软雅黑" panose="020B0503020204020204" pitchFamily="34" charset="-122"/>
              </a:rPr>
              <a:t>2500</a:t>
            </a:r>
            <a:r>
              <a:rPr lang="zh-CN" altLang="zh-CN" kern="0" dirty="0">
                <a:solidFill>
                  <a:schemeClr val="dk1"/>
                </a:solidFill>
                <a:latin typeface="微软雅黑" panose="020B0503020204020204" pitchFamily="34" charset="-122"/>
                <a:ea typeface="微软雅黑" panose="020B0503020204020204" pitchFamily="34" charset="-122"/>
              </a:rPr>
              <a:t>只股票</a:t>
            </a:r>
            <a:endParaRPr lang="en-US" altLang="zh-CN" kern="0" dirty="0">
              <a:solidFill>
                <a:schemeClr val="dk1"/>
              </a:solidFill>
              <a:latin typeface="微软雅黑" panose="020B0503020204020204" pitchFamily="34" charset="-122"/>
              <a:ea typeface="微软雅黑" panose="020B0503020204020204" pitchFamily="34" charset="-122"/>
            </a:endParaRPr>
          </a:p>
          <a:p>
            <a:pPr algn="ctr" defTabSz="914400"/>
            <a:r>
              <a:rPr lang="en-US" altLang="zh-CN" kern="0" dirty="0">
                <a:solidFill>
                  <a:schemeClr val="dk1"/>
                </a:solidFill>
                <a:latin typeface="微软雅黑" panose="020B0503020204020204" pitchFamily="34" charset="-122"/>
                <a:ea typeface="微软雅黑" panose="020B0503020204020204" pitchFamily="34" charset="-122"/>
              </a:rPr>
              <a:t>25000</a:t>
            </a:r>
            <a:r>
              <a:rPr lang="zh-CN" altLang="zh-CN" kern="0" dirty="0">
                <a:solidFill>
                  <a:schemeClr val="dk1"/>
                </a:solidFill>
                <a:latin typeface="微软雅黑" panose="020B0503020204020204" pitchFamily="34" charset="-122"/>
                <a:ea typeface="微软雅黑" panose="020B0503020204020204" pitchFamily="34" charset="-122"/>
              </a:rPr>
              <a:t>条</a:t>
            </a:r>
            <a:endParaRPr lang="zh-CN" altLang="en-US" kern="0" dirty="0">
              <a:solidFill>
                <a:schemeClr val="dk1"/>
              </a:solidFill>
              <a:latin typeface="微软雅黑" panose="020B0503020204020204" pitchFamily="34" charset="-122"/>
              <a:ea typeface="微软雅黑" panose="020B0503020204020204" pitchFamily="34" charset="-122"/>
            </a:endParaRPr>
          </a:p>
        </p:txBody>
      </p:sp>
      <p:sp>
        <p:nvSpPr>
          <p:cNvPr id="8" name="矩形 7"/>
          <p:cNvSpPr/>
          <p:nvPr/>
        </p:nvSpPr>
        <p:spPr>
          <a:xfrm>
            <a:off x="6667499" y="5980835"/>
            <a:ext cx="1704975" cy="646331"/>
          </a:xfrm>
          <a:prstGeom prst="rect">
            <a:avLst/>
          </a:prstGeom>
        </p:spPr>
        <p:txBody>
          <a:bodyPr wrap="square">
            <a:spAutoFit/>
          </a:bodyPr>
          <a:lstStyle/>
          <a:p>
            <a:pPr algn="ctr" defTabSz="914400"/>
            <a:r>
              <a:rPr lang="zh-CN" altLang="zh-CN" kern="0" dirty="0">
                <a:solidFill>
                  <a:schemeClr val="dk1"/>
                </a:solidFill>
                <a:latin typeface="微软雅黑" panose="020B0503020204020204" pitchFamily="34" charset="-122"/>
                <a:ea typeface="微软雅黑" panose="020B0503020204020204" pitchFamily="34" charset="-122"/>
              </a:rPr>
              <a:t>上证</a:t>
            </a:r>
            <a:r>
              <a:rPr lang="en-US" altLang="zh-CN" kern="0" dirty="0">
                <a:solidFill>
                  <a:schemeClr val="dk1"/>
                </a:solidFill>
                <a:latin typeface="微软雅黑" panose="020B0503020204020204" pitchFamily="34" charset="-122"/>
                <a:ea typeface="微软雅黑" panose="020B0503020204020204" pitchFamily="34" charset="-122"/>
              </a:rPr>
              <a:t>50</a:t>
            </a:r>
            <a:r>
              <a:rPr lang="zh-CN" altLang="en-US" kern="0" dirty="0">
                <a:solidFill>
                  <a:schemeClr val="dk1"/>
                </a:solidFill>
                <a:latin typeface="微软雅黑" panose="020B0503020204020204" pitchFamily="34" charset="-122"/>
                <a:ea typeface="微软雅黑" panose="020B0503020204020204" pitchFamily="34" charset="-122"/>
              </a:rPr>
              <a:t>中</a:t>
            </a:r>
            <a:r>
              <a:rPr lang="en-US" altLang="zh-CN" kern="0" dirty="0">
                <a:solidFill>
                  <a:schemeClr val="dk1"/>
                </a:solidFill>
                <a:latin typeface="微软雅黑" panose="020B0503020204020204" pitchFamily="34" charset="-122"/>
                <a:ea typeface="微软雅黑" panose="020B0503020204020204" pitchFamily="34" charset="-122"/>
              </a:rPr>
              <a:t>10</a:t>
            </a:r>
            <a:r>
              <a:rPr lang="zh-CN" altLang="zh-CN" kern="0" dirty="0">
                <a:solidFill>
                  <a:schemeClr val="dk1"/>
                </a:solidFill>
                <a:latin typeface="微软雅黑" panose="020B0503020204020204" pitchFamily="34" charset="-122"/>
                <a:ea typeface="微软雅黑" panose="020B0503020204020204" pitchFamily="34" charset="-122"/>
              </a:rPr>
              <a:t>只</a:t>
            </a:r>
            <a:endParaRPr lang="en-US" altLang="zh-CN" kern="0" dirty="0">
              <a:solidFill>
                <a:schemeClr val="dk1"/>
              </a:solidFill>
              <a:latin typeface="微软雅黑" panose="020B0503020204020204" pitchFamily="34" charset="-122"/>
              <a:ea typeface="微软雅黑" panose="020B0503020204020204" pitchFamily="34" charset="-122"/>
            </a:endParaRPr>
          </a:p>
          <a:p>
            <a:pPr algn="ctr" defTabSz="914400"/>
            <a:r>
              <a:rPr lang="en-US" altLang="zh-CN" kern="0" dirty="0">
                <a:solidFill>
                  <a:schemeClr val="dk1"/>
                </a:solidFill>
                <a:latin typeface="微软雅黑" panose="020B0503020204020204" pitchFamily="34" charset="-122"/>
                <a:ea typeface="微软雅黑" panose="020B0503020204020204" pitchFamily="34" charset="-122"/>
              </a:rPr>
              <a:t>2000</a:t>
            </a:r>
            <a:r>
              <a:rPr lang="zh-CN" altLang="zh-CN" kern="0" dirty="0">
                <a:solidFill>
                  <a:schemeClr val="dk1"/>
                </a:solidFill>
                <a:latin typeface="微软雅黑" panose="020B0503020204020204" pitchFamily="34" charset="-122"/>
                <a:ea typeface="微软雅黑" panose="020B0503020204020204" pitchFamily="34" charset="-122"/>
              </a:rPr>
              <a:t>条</a:t>
            </a:r>
            <a:endParaRPr lang="zh-CN" altLang="en-US" kern="0" dirty="0">
              <a:solidFill>
                <a:schemeClr val="dk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08450120"/>
      </p:ext>
    </p:extLst>
  </p:cSld>
  <p:clrMapOvr>
    <a:masterClrMapping/>
  </p:clrMapOvr>
  <mc:AlternateContent xmlns:mc="http://schemas.openxmlformats.org/markup-compatibility/2006" xmlns:p14="http://schemas.microsoft.com/office/powerpoint/2010/main">
    <mc:Choice Requires="p14">
      <p:transition spd="slow" p14:dur="2000" advTm="17505"/>
    </mc:Choice>
    <mc:Fallback xmlns="">
      <p:transition spd="slow" advTm="17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624013" y="-61913"/>
            <a:ext cx="12392025" cy="6981825"/>
          </a:xfrm>
          <a:prstGeom prst="rect">
            <a:avLst/>
          </a:prstGeom>
        </p:spPr>
      </p:pic>
    </p:spTree>
    <p:extLst>
      <p:ext uri="{BB962C8B-B14F-4D97-AF65-F5344CB8AC3E}">
        <p14:creationId xmlns:p14="http://schemas.microsoft.com/office/powerpoint/2010/main" val="4200841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结论</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2269759" y="579358"/>
            <a:ext cx="5010152" cy="6278642"/>
          </a:xfrm>
          <a:prstGeom prst="rect">
            <a:avLst/>
          </a:prstGeom>
        </p:spPr>
        <p:txBody>
          <a:bodyPr wrap="square">
            <a:spAutoFit/>
          </a:bodyPr>
          <a:lstStyle/>
          <a:p>
            <a:pPr marL="457200" indent="-457200">
              <a:lnSpc>
                <a:spcPct val="20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设计源代码和可执行程序</a:t>
            </a:r>
            <a:endParaRPr lang="en-US" altLang="zh-CN" sz="2400" b="1" dirty="0">
              <a:latin typeface="微软雅黑" panose="020B0503020204020204" pitchFamily="34" charset="-122"/>
              <a:ea typeface="微软雅黑" panose="020B0503020204020204" pitchFamily="34" charset="-122"/>
            </a:endParaRPr>
          </a:p>
          <a:p>
            <a:pPr lvl="1" indent="304800">
              <a:lnSpc>
                <a:spcPct val="150000"/>
              </a:lnSpc>
            </a:pPr>
            <a:r>
              <a:rPr lang="zh-CN" altLang="zh-CN" sz="2000" b="1" dirty="0" smtClean="0">
                <a:latin typeface="微软雅黑" panose="020B0503020204020204" pitchFamily="34" charset="-122"/>
                <a:ea typeface="微软雅黑" panose="020B0503020204020204" pitchFamily="34" charset="-122"/>
              </a:rPr>
              <a:t>爬虫</a:t>
            </a:r>
            <a:r>
              <a:rPr lang="zh-CN" altLang="en-US" sz="2000" b="1" dirty="0" smtClean="0">
                <a:latin typeface="微软雅黑" panose="020B0503020204020204" pitchFamily="34" charset="-122"/>
                <a:ea typeface="微软雅黑" panose="020B0503020204020204" pitchFamily="34" charset="-122"/>
              </a:rPr>
              <a:t>爬取</a:t>
            </a:r>
            <a:r>
              <a:rPr lang="zh-CN" altLang="zh-CN" sz="2000" b="1" dirty="0">
                <a:latin typeface="微软雅黑" panose="020B0503020204020204" pitchFamily="34" charset="-122"/>
                <a:ea typeface="微软雅黑" panose="020B0503020204020204" pitchFamily="34" charset="-122"/>
              </a:rPr>
              <a:t>网络股评观点</a:t>
            </a:r>
            <a:endParaRPr lang="en-US" altLang="zh-CN" sz="2000" b="1" dirty="0">
              <a:latin typeface="微软雅黑" panose="020B0503020204020204" pitchFamily="34" charset="-122"/>
              <a:ea typeface="微软雅黑" panose="020B0503020204020204" pitchFamily="34" charset="-122"/>
            </a:endParaRPr>
          </a:p>
          <a:p>
            <a:pPr lvl="1" indent="304800">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东方</a:t>
            </a:r>
            <a:r>
              <a:rPr lang="zh-CN" altLang="zh-CN" dirty="0">
                <a:latin typeface="微软雅黑" panose="020B0503020204020204" pitchFamily="34" charset="-122"/>
                <a:ea typeface="微软雅黑" panose="020B0503020204020204" pitchFamily="34" charset="-122"/>
              </a:rPr>
              <a:t>财富网、雪球</a:t>
            </a:r>
            <a:r>
              <a:rPr lang="zh-CN" altLang="zh-CN" dirty="0" smtClean="0">
                <a:latin typeface="微软雅黑" panose="020B0503020204020204" pitchFamily="34" charset="-122"/>
                <a:ea typeface="微软雅黑" panose="020B0503020204020204" pitchFamily="34" charset="-122"/>
              </a:rPr>
              <a:t>网</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新</a:t>
            </a:r>
            <a:r>
              <a:rPr lang="zh-CN" altLang="zh-CN" dirty="0">
                <a:latin typeface="微软雅黑" panose="020B0503020204020204" pitchFamily="34" charset="-122"/>
                <a:ea typeface="微软雅黑" panose="020B0503020204020204" pitchFamily="34" charset="-122"/>
              </a:rPr>
              <a:t>浪微</a:t>
            </a:r>
            <a:r>
              <a:rPr lang="zh-CN" altLang="zh-CN" dirty="0" smtClean="0">
                <a:latin typeface="微软雅黑" panose="020B0503020204020204" pitchFamily="34" charset="-122"/>
                <a:ea typeface="微软雅黑" panose="020B0503020204020204" pitchFamily="34" charset="-122"/>
              </a:rPr>
              <a:t>博</a:t>
            </a:r>
            <a:endParaRPr lang="en-US" altLang="zh-CN" dirty="0" smtClean="0">
              <a:latin typeface="微软雅黑" panose="020B0503020204020204" pitchFamily="34" charset="-122"/>
              <a:ea typeface="微软雅黑" panose="020B0503020204020204" pitchFamily="34" charset="-122"/>
            </a:endParaRPr>
          </a:p>
          <a:p>
            <a:pPr lvl="1" indent="304800">
              <a:lnSpc>
                <a:spcPct val="150000"/>
              </a:lnSpc>
            </a:pPr>
            <a:r>
              <a:rPr lang="zh-CN" altLang="en-US" sz="2000" b="1" dirty="0" smtClean="0">
                <a:latin typeface="微软雅黑" panose="020B0503020204020204" pitchFamily="34" charset="-122"/>
                <a:ea typeface="微软雅黑" panose="020B0503020204020204" pitchFamily="34" charset="-122"/>
              </a:rPr>
              <a:t>情感</a:t>
            </a:r>
            <a:r>
              <a:rPr lang="zh-CN" altLang="en-US" sz="2000" b="1" dirty="0">
                <a:latin typeface="微软雅黑" panose="020B0503020204020204" pitchFamily="34" charset="-122"/>
                <a:ea typeface="微软雅黑" panose="020B0503020204020204" pitchFamily="34" charset="-122"/>
              </a:rPr>
              <a:t>极性</a:t>
            </a:r>
            <a:r>
              <a:rPr lang="zh-CN" altLang="en-US" sz="2000" b="1" dirty="0" smtClean="0">
                <a:latin typeface="微软雅黑" panose="020B0503020204020204" pitchFamily="34" charset="-122"/>
                <a:ea typeface="微软雅黑" panose="020B0503020204020204" pitchFamily="34" charset="-122"/>
              </a:rPr>
              <a:t>分析</a:t>
            </a:r>
            <a:endParaRPr lang="en-US" altLang="zh-CN" sz="2000" b="1" dirty="0">
              <a:latin typeface="微软雅黑" panose="020B0503020204020204" pitchFamily="34" charset="-122"/>
              <a:ea typeface="微软雅黑" panose="020B0503020204020204" pitchFamily="34" charset="-122"/>
            </a:endParaRPr>
          </a:p>
          <a:p>
            <a:pPr lvl="1" indent="304800">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股评</a:t>
            </a:r>
            <a:r>
              <a:rPr lang="zh-CN" altLang="en-US" dirty="0" smtClean="0">
                <a:latin typeface="微软雅黑" panose="020B0503020204020204" pitchFamily="34" charset="-122"/>
                <a:ea typeface="微软雅黑" panose="020B0503020204020204" pitchFamily="34" charset="-122"/>
              </a:rPr>
              <a:t>内容积极态度</a:t>
            </a:r>
            <a:endParaRPr lang="en-US" altLang="zh-CN" dirty="0" smtClean="0">
              <a:latin typeface="微软雅黑" panose="020B0503020204020204" pitchFamily="34" charset="-122"/>
              <a:ea typeface="微软雅黑" panose="020B0503020204020204" pitchFamily="34" charset="-122"/>
            </a:endParaRPr>
          </a:p>
          <a:p>
            <a:pPr lvl="1" indent="304800">
              <a:lnSpc>
                <a:spcPct val="150000"/>
              </a:lnSpc>
            </a:pPr>
            <a:r>
              <a:rPr lang="zh-CN" altLang="zh-CN" sz="2000" b="1" dirty="0" smtClean="0">
                <a:latin typeface="微软雅黑" panose="020B0503020204020204" pitchFamily="34" charset="-122"/>
                <a:ea typeface="微软雅黑" panose="020B0503020204020204" pitchFamily="34" charset="-122"/>
              </a:rPr>
              <a:t>非关系型数据库</a:t>
            </a:r>
            <a:endParaRPr lang="en-US" altLang="zh-CN" sz="2000" b="1" dirty="0" smtClean="0">
              <a:latin typeface="微软雅黑" panose="020B0503020204020204" pitchFamily="34" charset="-122"/>
              <a:ea typeface="微软雅黑" panose="020B0503020204020204" pitchFamily="34" charset="-122"/>
            </a:endParaRPr>
          </a:p>
          <a:p>
            <a:pPr lvl="1" indent="304800">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存储</a:t>
            </a:r>
            <a:r>
              <a:rPr lang="zh-CN" altLang="en-US" dirty="0" smtClean="0">
                <a:latin typeface="微软雅黑" panose="020B0503020204020204" pitchFamily="34" charset="-122"/>
                <a:ea typeface="微软雅黑" panose="020B0503020204020204" pitchFamily="34" charset="-122"/>
              </a:rPr>
              <a:t>、管理</a:t>
            </a:r>
            <a:r>
              <a:rPr lang="zh-CN" altLang="zh-CN" dirty="0">
                <a:latin typeface="微软雅黑" panose="020B0503020204020204" pitchFamily="34" charset="-122"/>
                <a:ea typeface="微软雅黑" panose="020B0503020204020204" pitchFamily="34" charset="-122"/>
              </a:rPr>
              <a:t>股评数据</a:t>
            </a:r>
            <a:endParaRPr lang="en-US" altLang="zh-CN" dirty="0">
              <a:latin typeface="微软雅黑" panose="020B0503020204020204" pitchFamily="34" charset="-122"/>
              <a:ea typeface="微软雅黑" panose="020B0503020204020204" pitchFamily="34" charset="-122"/>
            </a:endParaRPr>
          </a:p>
          <a:p>
            <a:pPr lvl="1" indent="304800">
              <a:lnSpc>
                <a:spcPct val="150000"/>
              </a:lnSpc>
            </a:pPr>
            <a:r>
              <a:rPr lang="zh-CN" altLang="en-US" sz="2000" b="1" dirty="0" smtClean="0">
                <a:latin typeface="微软雅黑" panose="020B0503020204020204" pitchFamily="34" charset="-122"/>
                <a:ea typeface="微软雅黑" panose="020B0503020204020204" pitchFamily="34" charset="-122"/>
              </a:rPr>
              <a:t>垂直搜索引擎</a:t>
            </a:r>
            <a:endParaRPr lang="en-US" altLang="zh-CN" sz="2000" b="1" dirty="0" smtClean="0">
              <a:latin typeface="微软雅黑" panose="020B0503020204020204" pitchFamily="34" charset="-122"/>
              <a:ea typeface="微软雅黑" panose="020B0503020204020204" pitchFamily="34" charset="-122"/>
            </a:endParaRPr>
          </a:p>
          <a:p>
            <a:pPr lvl="1" indent="304800">
              <a:lnSpc>
                <a:spcPct val="15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多</a:t>
            </a:r>
            <a:r>
              <a:rPr lang="zh-CN" altLang="zh-CN" dirty="0">
                <a:latin typeface="微软雅黑" panose="020B0503020204020204" pitchFamily="34" charset="-122"/>
                <a:ea typeface="微软雅黑" panose="020B0503020204020204" pitchFamily="34" charset="-122"/>
              </a:rPr>
              <a:t>条件组合</a:t>
            </a:r>
            <a:r>
              <a:rPr lang="zh-CN" altLang="en-US" dirty="0">
                <a:latin typeface="微软雅黑" panose="020B0503020204020204" pitchFamily="34" charset="-122"/>
                <a:ea typeface="微软雅黑" panose="020B0503020204020204" pitchFamily="34" charset="-122"/>
              </a:rPr>
              <a:t>查询、结果</a:t>
            </a:r>
            <a:r>
              <a:rPr lang="zh-CN" altLang="en-US" dirty="0" smtClean="0">
                <a:latin typeface="微软雅黑" panose="020B0503020204020204" pitchFamily="34" charset="-122"/>
                <a:ea typeface="微软雅黑" panose="020B0503020204020204" pitchFamily="34" charset="-122"/>
              </a:rPr>
              <a:t>呈现</a:t>
            </a:r>
            <a:endParaRPr lang="en-US" altLang="zh-CN" dirty="0" smtClean="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英文文献翻译</a:t>
            </a:r>
          </a:p>
          <a:p>
            <a:pPr marL="457200" indent="-457200">
              <a:lnSpc>
                <a:spcPct val="20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毕业设计论文</a:t>
            </a:r>
            <a:endParaRPr lang="en-US" altLang="zh-CN" sz="2400" b="1" dirty="0">
              <a:latin typeface="微软雅黑" panose="020B0503020204020204" pitchFamily="34" charset="-122"/>
              <a:ea typeface="微软雅黑" panose="020B0503020204020204" pitchFamily="34" charset="-122"/>
            </a:endParaRPr>
          </a:p>
          <a:p>
            <a:pPr indent="304800">
              <a:lnSpc>
                <a:spcPct val="150000"/>
              </a:lnSpc>
              <a:spcAft>
                <a:spcPts val="0"/>
              </a:spcAft>
            </a:pPr>
            <a:endParaRPr lang="zh-CN"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477493" y="1096954"/>
            <a:ext cx="2905642" cy="3139321"/>
          </a:xfrm>
          <a:prstGeom prst="rect">
            <a:avLst/>
          </a:prstGeom>
        </p:spPr>
        <p:txBody>
          <a:bodyPr wrap="square">
            <a:spAutoFit/>
          </a:bodyPr>
          <a:lstStyle/>
          <a:p>
            <a:pPr indent="304800">
              <a:lnSpc>
                <a:spcPct val="150000"/>
              </a:lnSpc>
            </a:pPr>
            <a:r>
              <a:rPr lang="zh-CN" altLang="en-US" sz="2400" b="1" dirty="0" smtClean="0">
                <a:latin typeface="微软雅黑" panose="020B0503020204020204" pitchFamily="34" charset="-122"/>
                <a:ea typeface="微软雅黑" panose="020B0503020204020204" pitchFamily="34" charset="-122"/>
              </a:rPr>
              <a:t>不足</a:t>
            </a:r>
            <a:endParaRPr lang="en-US" altLang="zh-CN" sz="2400" b="1" dirty="0" smtClean="0">
              <a:latin typeface="微软雅黑" panose="020B0503020204020204" pitchFamily="34" charset="-122"/>
              <a:ea typeface="微软雅黑" panose="020B0503020204020204" pitchFamily="34" charset="-122"/>
            </a:endParaRPr>
          </a:p>
          <a:p>
            <a:pPr indent="304800">
              <a:lnSpc>
                <a:spcPct val="150000"/>
              </a:lnSpc>
            </a:pPr>
            <a:r>
              <a:rPr lang="zh-CN" altLang="zh-CN" sz="2000" dirty="0" smtClean="0">
                <a:latin typeface="微软雅黑" panose="020B0503020204020204" pitchFamily="34" charset="-122"/>
                <a:ea typeface="微软雅黑" panose="020B0503020204020204" pitchFamily="34" charset="-122"/>
              </a:rPr>
              <a:t>垃圾</a:t>
            </a:r>
            <a:r>
              <a:rPr lang="zh-CN" altLang="zh-CN" sz="2000" dirty="0">
                <a:latin typeface="微软雅黑" panose="020B0503020204020204" pitchFamily="34" charset="-122"/>
                <a:ea typeface="微软雅黑" panose="020B0503020204020204" pitchFamily="34" charset="-122"/>
              </a:rPr>
              <a:t>信息</a:t>
            </a:r>
            <a:r>
              <a:rPr lang="zh-CN" altLang="zh-CN" sz="2000" dirty="0" smtClean="0">
                <a:latin typeface="微软雅黑" panose="020B0503020204020204" pitchFamily="34" charset="-122"/>
                <a:ea typeface="微软雅黑" panose="020B0503020204020204" pitchFamily="34" charset="-122"/>
              </a:rPr>
              <a:t>与水军识别</a:t>
            </a:r>
            <a:endParaRPr lang="en-US" altLang="zh-CN" sz="2000" dirty="0">
              <a:latin typeface="微软雅黑" panose="020B0503020204020204" pitchFamily="34" charset="-122"/>
              <a:ea typeface="微软雅黑" panose="020B0503020204020204" pitchFamily="34" charset="-122"/>
            </a:endParaRPr>
          </a:p>
          <a:p>
            <a:pPr indent="304800">
              <a:lnSpc>
                <a:spcPct val="150000"/>
              </a:lnSpc>
            </a:pPr>
            <a:endParaRPr lang="en-US" altLang="zh-CN" sz="2400" b="1" dirty="0">
              <a:latin typeface="微软雅黑" panose="020B0503020204020204" pitchFamily="34" charset="-122"/>
              <a:ea typeface="微软雅黑" panose="020B0503020204020204" pitchFamily="34" charset="-122"/>
            </a:endParaRPr>
          </a:p>
          <a:p>
            <a:pPr indent="304800">
              <a:lnSpc>
                <a:spcPct val="150000"/>
              </a:lnSpc>
            </a:pPr>
            <a:r>
              <a:rPr lang="zh-CN" altLang="zh-CN" sz="2000" dirty="0" smtClean="0">
                <a:latin typeface="微软雅黑" panose="020B0503020204020204" pitchFamily="34" charset="-122"/>
                <a:ea typeface="微软雅黑" panose="020B0503020204020204" pitchFamily="34" charset="-122"/>
              </a:rPr>
              <a:t>精度提高</a:t>
            </a:r>
            <a:endParaRPr lang="en-US" altLang="zh-CN" sz="2000" dirty="0" smtClean="0">
              <a:latin typeface="微软雅黑" panose="020B0503020204020204" pitchFamily="34" charset="-122"/>
              <a:ea typeface="微软雅黑" panose="020B0503020204020204" pitchFamily="34" charset="-122"/>
            </a:endParaRPr>
          </a:p>
          <a:p>
            <a:pPr indent="304800">
              <a:lnSpc>
                <a:spcPct val="150000"/>
              </a:lnSpc>
            </a:pPr>
            <a:endParaRPr lang="en-US" altLang="zh-CN" sz="2400" b="1" dirty="0">
              <a:latin typeface="微软雅黑" panose="020B0503020204020204" pitchFamily="34" charset="-122"/>
              <a:ea typeface="微软雅黑" panose="020B0503020204020204" pitchFamily="34" charset="-122"/>
            </a:endParaRPr>
          </a:p>
          <a:p>
            <a:pPr indent="304800">
              <a:lnSpc>
                <a:spcPct val="150000"/>
              </a:lnSpc>
            </a:pPr>
            <a:r>
              <a:rPr lang="zh-CN" altLang="en-US" sz="2000" dirty="0" smtClean="0">
                <a:latin typeface="微软雅黑" panose="020B0503020204020204" pitchFamily="34" charset="-122"/>
                <a:ea typeface="微软雅黑" panose="020B0503020204020204" pitchFamily="34" charset="-122"/>
              </a:rPr>
              <a:t>数据</a:t>
            </a:r>
            <a:r>
              <a:rPr lang="zh-CN" altLang="zh-CN" sz="2000" dirty="0" smtClean="0">
                <a:latin typeface="微软雅黑" panose="020B0503020204020204" pitchFamily="34" charset="-122"/>
                <a:ea typeface="微软雅黑" panose="020B0503020204020204" pitchFamily="34" charset="-122"/>
              </a:rPr>
              <a:t>高效整理</a:t>
            </a:r>
            <a:endParaRPr lang="zh-CN" altLang="zh-CN" sz="2000" dirty="0">
              <a:latin typeface="微软雅黑" panose="020B0503020204020204" pitchFamily="34" charset="-122"/>
              <a:ea typeface="微软雅黑" panose="020B0503020204020204" pitchFamily="34" charset="-122"/>
            </a:endParaRPr>
          </a:p>
        </p:txBody>
      </p:sp>
      <p:sp>
        <p:nvSpPr>
          <p:cNvPr id="3" name="右箭头 2"/>
          <p:cNvSpPr/>
          <p:nvPr/>
        </p:nvSpPr>
        <p:spPr>
          <a:xfrm>
            <a:off x="9222097" y="1855240"/>
            <a:ext cx="605928" cy="220337"/>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9222097" y="2904172"/>
            <a:ext cx="605928" cy="220337"/>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9222097" y="3877647"/>
            <a:ext cx="605928" cy="220337"/>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48299160"/>
      </p:ext>
    </p:extLst>
  </p:cSld>
  <p:clrMapOvr>
    <a:masterClrMapping/>
  </p:clrMapOvr>
  <mc:AlternateContent xmlns:mc="http://schemas.openxmlformats.org/markup-compatibility/2006" xmlns:p14="http://schemas.microsoft.com/office/powerpoint/2010/main">
    <mc:Choice Requires="p14">
      <p:transition spd="slow" p14:dur="2000" advTm="27475"/>
    </mc:Choice>
    <mc:Fallback xmlns="">
      <p:transition spd="slow" advTm="274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3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300"/>
                                        <p:tgtEl>
                                          <p:spTgt spid="8"/>
                                        </p:tgtEl>
                                      </p:cBhvr>
                                    </p:animEffect>
                                  </p:childTnLst>
                                </p:cTn>
                              </p:par>
                            </p:childTnLst>
                          </p:cTn>
                        </p:par>
                        <p:par>
                          <p:cTn id="14" fill="hold">
                            <p:stCondLst>
                              <p:cond delay="3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6030" y="660401"/>
            <a:ext cx="2003270" cy="5509200"/>
          </a:xfrm>
          <a:prstGeom prst="rect">
            <a:avLst/>
          </a:prstGeom>
        </p:spPr>
        <p:txBody>
          <a:bodyPr wrap="square">
            <a:spAutoFit/>
          </a:bodyPr>
          <a:lstStyle/>
          <a:p>
            <a:r>
              <a:rPr lang="zh-CN" altLang="en-US" sz="8800" dirty="0" smtClean="0">
                <a:latin typeface="方正姚体" panose="02010601030101010101" pitchFamily="2" charset="-122"/>
                <a:ea typeface="方正姚体" panose="02010601030101010101" pitchFamily="2" charset="-122"/>
              </a:rPr>
              <a:t>非常感谢</a:t>
            </a:r>
            <a:r>
              <a:rPr lang="zh-CN" altLang="en-US" sz="8800" dirty="0" smtClean="0">
                <a:latin typeface="微软雅黑" panose="020B0503020204020204" pitchFamily="34" charset="-122"/>
                <a:ea typeface="微软雅黑" panose="020B0503020204020204" pitchFamily="34" charset="-122"/>
              </a:rPr>
              <a:t>！</a:t>
            </a:r>
            <a:endParaRPr lang="zh-CN" altLang="en-US" sz="8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5553581"/>
      </p:ext>
    </p:extLst>
  </p:cSld>
  <p:clrMapOvr>
    <a:masterClrMapping/>
  </p:clrMapOvr>
  <mc:AlternateContent xmlns:mc="http://schemas.openxmlformats.org/markup-compatibility/2006" xmlns:p14="http://schemas.microsoft.com/office/powerpoint/2010/main">
    <mc:Choice Requires="p14">
      <p:transition spd="slow" p14:dur="2000" advTm="566"/>
    </mc:Choice>
    <mc:Fallback xmlns="">
      <p:transition spd="slow" advTm="56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59950" y="1317934"/>
            <a:ext cx="2988577" cy="523220"/>
          </a:xfrm>
          <a:prstGeom prst="rect">
            <a:avLst/>
          </a:prstGeom>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1 </a:t>
            </a:r>
            <a:r>
              <a:rPr lang="zh-CN" altLang="en-US" sz="2800" b="1" dirty="0" smtClean="0">
                <a:latin typeface="微软雅黑" panose="020B0503020204020204" pitchFamily="34" charset="-122"/>
                <a:ea typeface="微软雅黑" panose="020B0503020204020204" pitchFamily="34" charset="-122"/>
              </a:rPr>
              <a:t>需求分析</a:t>
            </a:r>
            <a:endParaRPr lang="zh-CN" altLang="en-US"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199506" y="129393"/>
            <a:ext cx="2984369" cy="769441"/>
          </a:xfrm>
          <a:prstGeom prst="rect">
            <a:avLst/>
          </a:prstGeom>
        </p:spPr>
        <p:txBody>
          <a:bodyPr wrap="square">
            <a:spAutoFit/>
          </a:bodyPr>
          <a:lstStyle/>
          <a:p>
            <a:r>
              <a:rPr lang="zh-CN" altLang="en-US" sz="4400" b="1" dirty="0">
                <a:latin typeface="微软雅黑" panose="020B0503020204020204" pitchFamily="34" charset="-122"/>
                <a:ea typeface="微软雅黑" panose="020B0503020204020204" pitchFamily="34" charset="-122"/>
              </a:rPr>
              <a:t>目录</a:t>
            </a:r>
          </a:p>
        </p:txBody>
      </p:sp>
      <p:sp>
        <p:nvSpPr>
          <p:cNvPr id="4" name="矩形 3"/>
          <p:cNvSpPr/>
          <p:nvPr/>
        </p:nvSpPr>
        <p:spPr>
          <a:xfrm>
            <a:off x="2259950" y="2479790"/>
            <a:ext cx="2988577" cy="523220"/>
          </a:xfrm>
          <a:prstGeom prst="rect">
            <a:avLst/>
          </a:prstGeom>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2 </a:t>
            </a:r>
            <a:r>
              <a:rPr lang="zh-CN" altLang="en-US" sz="2800" b="1" dirty="0" smtClean="0">
                <a:latin typeface="微软雅黑" panose="020B0503020204020204" pitchFamily="34" charset="-122"/>
                <a:ea typeface="微软雅黑" panose="020B0503020204020204" pitchFamily="34" charset="-122"/>
              </a:rPr>
              <a:t>系统设计</a:t>
            </a:r>
            <a:endParaRPr lang="zh-CN" altLang="en-US" sz="2800" b="1" dirty="0">
              <a:latin typeface="微软雅黑" panose="020B0503020204020204" pitchFamily="34" charset="-122"/>
              <a:ea typeface="微软雅黑" panose="020B0503020204020204" pitchFamily="34" charset="-122"/>
            </a:endParaRPr>
          </a:p>
        </p:txBody>
      </p:sp>
      <p:sp>
        <p:nvSpPr>
          <p:cNvPr id="6" name="矩形 5"/>
          <p:cNvSpPr/>
          <p:nvPr/>
        </p:nvSpPr>
        <p:spPr>
          <a:xfrm>
            <a:off x="2259950" y="3641646"/>
            <a:ext cx="3721750" cy="523220"/>
          </a:xfrm>
          <a:prstGeom prst="rect">
            <a:avLst/>
          </a:prstGeom>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3 </a:t>
            </a:r>
            <a:r>
              <a:rPr lang="zh-CN" altLang="en-US" sz="2800" b="1" dirty="0" smtClean="0">
                <a:latin typeface="微软雅黑" panose="020B0503020204020204" pitchFamily="34" charset="-122"/>
                <a:ea typeface="微软雅黑" panose="020B0503020204020204" pitchFamily="34" charset="-122"/>
              </a:rPr>
              <a:t>系统详细设计与实现</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2259949" y="4803502"/>
            <a:ext cx="2988577" cy="523220"/>
          </a:xfrm>
          <a:prstGeom prst="rect">
            <a:avLst/>
          </a:prstGeom>
        </p:spPr>
        <p:txBody>
          <a:bodyPr wrap="square">
            <a:spAutoFit/>
          </a:bodyPr>
          <a:lstStyle/>
          <a:p>
            <a:r>
              <a:rPr lang="en-US" altLang="zh-CN" sz="2800" b="1" dirty="0" smtClean="0">
                <a:latin typeface="微软雅黑" panose="020B0503020204020204" pitchFamily="34" charset="-122"/>
                <a:ea typeface="微软雅黑" panose="020B0503020204020204" pitchFamily="34" charset="-122"/>
              </a:rPr>
              <a:t>4 </a:t>
            </a:r>
            <a:r>
              <a:rPr lang="zh-CN" altLang="en-US" sz="2800" b="1" dirty="0" smtClean="0">
                <a:latin typeface="微软雅黑" panose="020B0503020204020204" pitchFamily="34" charset="-122"/>
                <a:ea typeface="微软雅黑" panose="020B0503020204020204" pitchFamily="34" charset="-122"/>
              </a:rPr>
              <a:t>结论</a:t>
            </a:r>
            <a:endParaRPr lang="zh-CN" altLang="en-US" sz="2800" b="1" dirty="0">
              <a:latin typeface="微软雅黑" panose="020B0503020204020204" pitchFamily="34" charset="-122"/>
              <a:ea typeface="微软雅黑" panose="020B0503020204020204" pitchFamily="34" charset="-122"/>
            </a:endParaRPr>
          </a:p>
        </p:txBody>
      </p:sp>
      <p:sp>
        <p:nvSpPr>
          <p:cNvPr id="8" name="矩形 7"/>
          <p:cNvSpPr/>
          <p:nvPr/>
        </p:nvSpPr>
        <p:spPr>
          <a:xfrm>
            <a:off x="2624593" y="1966466"/>
            <a:ext cx="5595482" cy="3293209"/>
          </a:xfrm>
          <a:prstGeom prst="rect">
            <a:avLst/>
          </a:prstGeom>
        </p:spPr>
        <p:txBody>
          <a:bodyPr wrap="square">
            <a:spAutoFit/>
          </a:bodyPr>
          <a:lstStyle/>
          <a:p>
            <a:r>
              <a:rPr lang="zh-CN" altLang="en-US" sz="2000" dirty="0" smtClean="0"/>
              <a:t>用例图、活动图</a:t>
            </a:r>
            <a:endParaRPr lang="en-US" altLang="zh-CN" sz="2800" b="1" dirty="0">
              <a:latin typeface="微软雅黑" panose="020B0503020204020204" pitchFamily="34" charset="-122"/>
              <a:ea typeface="微软雅黑" panose="020B0503020204020204" pitchFamily="34" charset="-122"/>
            </a:endParaRPr>
          </a:p>
          <a:p>
            <a:pPr>
              <a:spcAft>
                <a:spcPts val="0"/>
              </a:spcAft>
            </a:pP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zh-CN" altLang="en-US" sz="2000" dirty="0" smtClean="0"/>
              <a:t>目标、模块划分、功能描述、数据库设计</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zh-CN" altLang="en-US" sz="2000" dirty="0"/>
              <a:t>程序流程图、环境、</a:t>
            </a:r>
            <a:r>
              <a:rPr lang="zh-CN" altLang="en-US" sz="2000" dirty="0" smtClean="0"/>
              <a:t>实现</a:t>
            </a: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7026606"/>
      </p:ext>
    </p:extLst>
  </p:cSld>
  <p:clrMapOvr>
    <a:masterClrMapping/>
  </p:clrMapOvr>
  <mc:AlternateContent xmlns:mc="http://schemas.openxmlformats.org/markup-compatibility/2006" xmlns:p14="http://schemas.microsoft.com/office/powerpoint/2010/main">
    <mc:Choice Requires="p14">
      <p:transition spd="slow" p14:dur="2000" advTm="8921"/>
    </mc:Choice>
    <mc:Fallback xmlns="">
      <p:transition spd="slow" advTm="89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需求分析</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479233" y="898834"/>
            <a:ext cx="1261884"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用例图</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a:xfrm>
            <a:off x="1586424" y="6149297"/>
            <a:ext cx="6357425"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一共</a:t>
            </a:r>
            <a:r>
              <a:rPr lang="zh-CN" altLang="en-US" sz="2400" dirty="0">
                <a:latin typeface="微软雅黑" panose="020B0503020204020204" pitchFamily="34" charset="-122"/>
                <a:ea typeface="微软雅黑" panose="020B0503020204020204" pitchFamily="34" charset="-122"/>
              </a:rPr>
              <a:t>有</a:t>
            </a:r>
            <a:r>
              <a:rPr lang="en-US" altLang="zh-CN" sz="2400" dirty="0" smtClean="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个</a:t>
            </a:r>
            <a:r>
              <a:rPr lang="zh-CN" altLang="en-US" sz="2400" dirty="0">
                <a:latin typeface="微软雅黑" panose="020B0503020204020204" pitchFamily="34" charset="-122"/>
                <a:ea typeface="微软雅黑" panose="020B0503020204020204" pitchFamily="34" charset="-122"/>
              </a:rPr>
              <a:t>功能，对应有</a:t>
            </a:r>
            <a:r>
              <a:rPr lang="en-US" altLang="zh-CN" sz="2400" dirty="0" smtClean="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张活动图 </a:t>
            </a:r>
            <a:endParaRPr lang="zh-CN" altLang="en-US" sz="2400" dirty="0">
              <a:latin typeface="微软雅黑" panose="020B0503020204020204" pitchFamily="34" charset="-122"/>
              <a:ea typeface="微软雅黑" panose="020B0503020204020204" pitchFamily="34" charset="-122"/>
            </a:endParaRPr>
          </a:p>
        </p:txBody>
      </p:sp>
      <p:pic>
        <p:nvPicPr>
          <p:cNvPr id="9" name="图片 8"/>
          <p:cNvPicPr/>
          <p:nvPr/>
        </p:nvPicPr>
        <p:blipFill rotWithShape="1">
          <a:blip r:embed="rId4">
            <a:extLst>
              <a:ext uri="{28A0092B-C50C-407E-A947-70E740481C1C}">
                <a14:useLocalDpi xmlns:a14="http://schemas.microsoft.com/office/drawing/2010/main" val="0"/>
              </a:ext>
            </a:extLst>
          </a:blip>
          <a:srcRect l="11536" t="4318" r="12293" b="8139"/>
          <a:stretch/>
        </p:blipFill>
        <p:spPr bwMode="auto">
          <a:xfrm>
            <a:off x="1319557" y="1595053"/>
            <a:ext cx="7509191" cy="3824017"/>
          </a:xfrm>
          <a:prstGeom prst="rect">
            <a:avLst/>
          </a:prstGeom>
          <a:noFill/>
          <a:ln>
            <a:noFill/>
          </a:ln>
          <a:extLst>
            <a:ext uri="{53640926-AAD7-44D8-BBD7-CCE9431645EC}">
              <a14:shadowObscured xmlns:a14="http://schemas.microsoft.com/office/drawing/2010/main"/>
            </a:ext>
          </a:extLst>
        </p:spPr>
      </p:pic>
      <p:sp>
        <p:nvSpPr>
          <p:cNvPr id="6" name="任意多边形 5"/>
          <p:cNvSpPr/>
          <p:nvPr/>
        </p:nvSpPr>
        <p:spPr>
          <a:xfrm>
            <a:off x="721888" y="1160444"/>
            <a:ext cx="2898207" cy="4077021"/>
          </a:xfrm>
          <a:custGeom>
            <a:avLst/>
            <a:gdLst>
              <a:gd name="connsiteX0" fmla="*/ 1164062 w 2898207"/>
              <a:gd name="connsiteY0" fmla="*/ 359955 h 4077021"/>
              <a:gd name="connsiteX1" fmla="*/ 2012 w 2898207"/>
              <a:gd name="connsiteY1" fmla="*/ 2417355 h 4077021"/>
              <a:gd name="connsiteX2" fmla="*/ 925937 w 2898207"/>
              <a:gd name="connsiteY2" fmla="*/ 3988980 h 4077021"/>
              <a:gd name="connsiteX3" fmla="*/ 2449937 w 2898207"/>
              <a:gd name="connsiteY3" fmla="*/ 3493680 h 4077021"/>
              <a:gd name="connsiteX4" fmla="*/ 2821412 w 2898207"/>
              <a:gd name="connsiteY4" fmla="*/ 312330 h 4077021"/>
              <a:gd name="connsiteX5" fmla="*/ 1164062 w 2898207"/>
              <a:gd name="connsiteY5" fmla="*/ 359955 h 407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8207" h="4077021">
                <a:moveTo>
                  <a:pt x="1164062" y="359955"/>
                </a:moveTo>
                <a:cubicBezTo>
                  <a:pt x="694162" y="710793"/>
                  <a:pt x="41699" y="1812518"/>
                  <a:pt x="2012" y="2417355"/>
                </a:cubicBezTo>
                <a:cubicBezTo>
                  <a:pt x="-37675" y="3022192"/>
                  <a:pt x="517949" y="3809593"/>
                  <a:pt x="925937" y="3988980"/>
                </a:cubicBezTo>
                <a:cubicBezTo>
                  <a:pt x="1333925" y="4168368"/>
                  <a:pt x="2134025" y="4106455"/>
                  <a:pt x="2449937" y="3493680"/>
                </a:cubicBezTo>
                <a:cubicBezTo>
                  <a:pt x="2765849" y="2880905"/>
                  <a:pt x="3035724" y="837792"/>
                  <a:pt x="2821412" y="312330"/>
                </a:cubicBezTo>
                <a:cubicBezTo>
                  <a:pt x="2607100" y="-213132"/>
                  <a:pt x="1633962" y="9117"/>
                  <a:pt x="1164062" y="359955"/>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836757" y="1287262"/>
            <a:ext cx="3961521" cy="1696596"/>
          </a:xfrm>
          <a:custGeom>
            <a:avLst/>
            <a:gdLst>
              <a:gd name="connsiteX0" fmla="*/ 3697518 w 3961521"/>
              <a:gd name="connsiteY0" fmla="*/ 1589288 h 1696596"/>
              <a:gd name="connsiteX1" fmla="*/ 3888018 w 3961521"/>
              <a:gd name="connsiteY1" fmla="*/ 560588 h 1696596"/>
              <a:gd name="connsiteX2" fmla="*/ 2697393 w 3961521"/>
              <a:gd name="connsiteY2" fmla="*/ 189113 h 1696596"/>
              <a:gd name="connsiteX3" fmla="*/ 449493 w 3961521"/>
              <a:gd name="connsiteY3" fmla="*/ 74813 h 1696596"/>
              <a:gd name="connsiteX4" fmla="*/ 182793 w 3961521"/>
              <a:gd name="connsiteY4" fmla="*/ 1332113 h 1696596"/>
              <a:gd name="connsiteX5" fmla="*/ 2583093 w 3961521"/>
              <a:gd name="connsiteY5" fmla="*/ 1636913 h 1696596"/>
              <a:gd name="connsiteX6" fmla="*/ 3697518 w 3961521"/>
              <a:gd name="connsiteY6" fmla="*/ 1589288 h 169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1521" h="1696596">
                <a:moveTo>
                  <a:pt x="3697518" y="1589288"/>
                </a:moveTo>
                <a:cubicBezTo>
                  <a:pt x="3915005" y="1409901"/>
                  <a:pt x="4054705" y="793950"/>
                  <a:pt x="3888018" y="560588"/>
                </a:cubicBezTo>
                <a:cubicBezTo>
                  <a:pt x="3721331" y="327226"/>
                  <a:pt x="3270480" y="270075"/>
                  <a:pt x="2697393" y="189113"/>
                </a:cubicBezTo>
                <a:cubicBezTo>
                  <a:pt x="2124306" y="108151"/>
                  <a:pt x="868593" y="-115687"/>
                  <a:pt x="449493" y="74813"/>
                </a:cubicBezTo>
                <a:cubicBezTo>
                  <a:pt x="30393" y="265313"/>
                  <a:pt x="-172807" y="1071763"/>
                  <a:pt x="182793" y="1332113"/>
                </a:cubicBezTo>
                <a:cubicBezTo>
                  <a:pt x="538393" y="1592463"/>
                  <a:pt x="1998893" y="1595638"/>
                  <a:pt x="2583093" y="1636913"/>
                </a:cubicBezTo>
                <a:cubicBezTo>
                  <a:pt x="3167293" y="1678188"/>
                  <a:pt x="3480031" y="1768675"/>
                  <a:pt x="3697518" y="158928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429120" y="2046064"/>
            <a:ext cx="4399628" cy="3652222"/>
          </a:xfrm>
          <a:custGeom>
            <a:avLst/>
            <a:gdLst>
              <a:gd name="connsiteX0" fmla="*/ 2781305 w 4401842"/>
              <a:gd name="connsiteY0" fmla="*/ 1401986 h 3523149"/>
              <a:gd name="connsiteX1" fmla="*/ 3657605 w 4401842"/>
              <a:gd name="connsiteY1" fmla="*/ 11336 h 3523149"/>
              <a:gd name="connsiteX2" fmla="*/ 4362455 w 4401842"/>
              <a:gd name="connsiteY2" fmla="*/ 859061 h 3523149"/>
              <a:gd name="connsiteX3" fmla="*/ 3867155 w 4401842"/>
              <a:gd name="connsiteY3" fmla="*/ 2840261 h 3523149"/>
              <a:gd name="connsiteX4" fmla="*/ 257180 w 4401842"/>
              <a:gd name="connsiteY4" fmla="*/ 3497486 h 3523149"/>
              <a:gd name="connsiteX5" fmla="*/ 571505 w 4401842"/>
              <a:gd name="connsiteY5" fmla="*/ 2097311 h 3523149"/>
              <a:gd name="connsiteX6" fmla="*/ 2781305 w 4401842"/>
              <a:gd name="connsiteY6" fmla="*/ 1401986 h 352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1842" h="3523149">
                <a:moveTo>
                  <a:pt x="2781305" y="1401986"/>
                </a:moveTo>
                <a:cubicBezTo>
                  <a:pt x="3295655" y="1054324"/>
                  <a:pt x="3394080" y="101823"/>
                  <a:pt x="3657605" y="11336"/>
                </a:cubicBezTo>
                <a:cubicBezTo>
                  <a:pt x="3921130" y="-79152"/>
                  <a:pt x="4327530" y="387574"/>
                  <a:pt x="4362455" y="859061"/>
                </a:cubicBezTo>
                <a:cubicBezTo>
                  <a:pt x="4397380" y="1330548"/>
                  <a:pt x="4551367" y="2400524"/>
                  <a:pt x="3867155" y="2840261"/>
                </a:cubicBezTo>
                <a:cubicBezTo>
                  <a:pt x="3182943" y="3279998"/>
                  <a:pt x="806455" y="3621311"/>
                  <a:pt x="257180" y="3497486"/>
                </a:cubicBezTo>
                <a:cubicBezTo>
                  <a:pt x="-292095" y="3373661"/>
                  <a:pt x="146055" y="2449736"/>
                  <a:pt x="571505" y="2097311"/>
                </a:cubicBezTo>
                <a:cubicBezTo>
                  <a:pt x="996955" y="1744886"/>
                  <a:pt x="2266955" y="1749648"/>
                  <a:pt x="2781305" y="1401986"/>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037591" y="4240904"/>
            <a:ext cx="1367708" cy="1363354"/>
          </a:xfrm>
          <a:custGeom>
            <a:avLst/>
            <a:gdLst>
              <a:gd name="connsiteX0" fmla="*/ 884 w 1367708"/>
              <a:gd name="connsiteY0" fmla="*/ 997846 h 1363354"/>
              <a:gd name="connsiteX1" fmla="*/ 277109 w 1367708"/>
              <a:gd name="connsiteY1" fmla="*/ 1350271 h 1363354"/>
              <a:gd name="connsiteX2" fmla="*/ 1162934 w 1367708"/>
              <a:gd name="connsiteY2" fmla="*/ 1169296 h 1363354"/>
              <a:gd name="connsiteX3" fmla="*/ 1305809 w 1367708"/>
              <a:gd name="connsiteY3" fmla="*/ 102496 h 1363354"/>
              <a:gd name="connsiteX4" fmla="*/ 343784 w 1367708"/>
              <a:gd name="connsiteY4" fmla="*/ 140596 h 1363354"/>
              <a:gd name="connsiteX5" fmla="*/ 884 w 1367708"/>
              <a:gd name="connsiteY5" fmla="*/ 997846 h 136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7708" h="1363354">
                <a:moveTo>
                  <a:pt x="884" y="997846"/>
                </a:moveTo>
                <a:cubicBezTo>
                  <a:pt x="-10228" y="1199458"/>
                  <a:pt x="83434" y="1321696"/>
                  <a:pt x="277109" y="1350271"/>
                </a:cubicBezTo>
                <a:cubicBezTo>
                  <a:pt x="470784" y="1378846"/>
                  <a:pt x="991484" y="1377259"/>
                  <a:pt x="1162934" y="1169296"/>
                </a:cubicBezTo>
                <a:cubicBezTo>
                  <a:pt x="1334384" y="961333"/>
                  <a:pt x="1442334" y="273946"/>
                  <a:pt x="1305809" y="102496"/>
                </a:cubicBezTo>
                <a:cubicBezTo>
                  <a:pt x="1169284" y="-68954"/>
                  <a:pt x="562859" y="-3867"/>
                  <a:pt x="343784" y="140596"/>
                </a:cubicBezTo>
                <a:cubicBezTo>
                  <a:pt x="124709" y="285058"/>
                  <a:pt x="11996" y="796234"/>
                  <a:pt x="884" y="997846"/>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560819236"/>
      </p:ext>
    </p:extLst>
  </p:cSld>
  <p:clrMapOvr>
    <a:masterClrMapping/>
  </p:clrMapOvr>
  <mc:AlternateContent xmlns:mc="http://schemas.openxmlformats.org/markup-compatibility/2006" xmlns:p14="http://schemas.microsoft.com/office/powerpoint/2010/main">
    <mc:Choice Requires="p14">
      <p:transition spd="slow" p14:dur="2000" advTm="49279"/>
    </mc:Choice>
    <mc:Fallback xmlns="">
      <p:transition spd="slow" advTm="49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12"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3">
            <a:clrChange>
              <a:clrFrom>
                <a:srgbClr val="FFFFFF"/>
              </a:clrFrom>
              <a:clrTo>
                <a:srgbClr val="FFFFFF">
                  <a:alpha val="0"/>
                </a:srgbClr>
              </a:clrTo>
            </a:clrChange>
          </a:blip>
          <a:srcRect b="3783"/>
          <a:stretch/>
        </p:blipFill>
        <p:spPr bwMode="auto">
          <a:xfrm>
            <a:off x="526858" y="913913"/>
            <a:ext cx="7967662" cy="5864737"/>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2650933" y="338456"/>
            <a:ext cx="4852610"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东方财富网股吧股评获取功能</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a:xfrm>
            <a:off x="7503543" y="338456"/>
            <a:ext cx="1261884"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活动图</a:t>
            </a:r>
            <a:endParaRPr lang="en-US" altLang="zh-CN" sz="2800" b="1" dirty="0">
              <a:latin typeface="微软雅黑" panose="020B0503020204020204" pitchFamily="34" charset="-122"/>
              <a:ea typeface="微软雅黑" panose="020B0503020204020204" pitchFamily="34" charset="-122"/>
            </a:endParaRPr>
          </a:p>
        </p:txBody>
      </p:sp>
      <p:sp>
        <p:nvSpPr>
          <p:cNvPr id="7" name="矩形 6"/>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需求分析</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7751823"/>
      </p:ext>
    </p:extLst>
  </p:cSld>
  <p:clrMapOvr>
    <a:masterClrMapping/>
  </p:clrMapOvr>
  <mc:AlternateContent xmlns:mc="http://schemas.openxmlformats.org/markup-compatibility/2006" xmlns:p14="http://schemas.microsoft.com/office/powerpoint/2010/main">
    <mc:Choice Requires="p14">
      <p:transition spd="slow" p14:dur="2000" advTm="46015"/>
    </mc:Choice>
    <mc:Fallback xmlns="">
      <p:transition spd="slow" advTm="4601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系统设计</a:t>
            </a:r>
            <a:endParaRPr lang="zh-CN" altLang="en-US" sz="4400" b="1" dirty="0">
              <a:latin typeface="微软雅黑" panose="020B0503020204020204" pitchFamily="34" charset="-122"/>
              <a:ea typeface="微软雅黑" panose="020B0503020204020204" pitchFamily="34" charset="-122"/>
            </a:endParaRPr>
          </a:p>
        </p:txBody>
      </p:sp>
      <p:sp>
        <p:nvSpPr>
          <p:cNvPr id="2" name="矩形 1"/>
          <p:cNvSpPr/>
          <p:nvPr/>
        </p:nvSpPr>
        <p:spPr>
          <a:xfrm>
            <a:off x="479233" y="898834"/>
            <a:ext cx="902811"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目标</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a:xfrm>
            <a:off x="632297" y="1570998"/>
            <a:ext cx="2470827" cy="3785652"/>
          </a:xfrm>
          <a:prstGeom prst="rect">
            <a:avLst/>
          </a:prstGeom>
        </p:spPr>
        <p:txBody>
          <a:bodyPr wrap="square">
            <a:spAutoFit/>
          </a:bodyPr>
          <a:lstStyle/>
          <a:p>
            <a:pPr indent="304800" algn="r">
              <a:spcAft>
                <a:spcPts val="0"/>
              </a:spcAft>
            </a:pPr>
            <a:r>
              <a:rPr lang="zh-CN" altLang="zh-CN" sz="2400" b="1" dirty="0" smtClean="0">
                <a:latin typeface="微软雅黑" panose="020B0503020204020204" pitchFamily="34" charset="-122"/>
                <a:ea typeface="微软雅黑" panose="020B0503020204020204" pitchFamily="34" charset="-122"/>
              </a:rPr>
              <a:t>股评数据收集</a:t>
            </a: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r>
              <a:rPr lang="zh-CN" altLang="zh-CN" sz="2400" b="1" dirty="0" smtClean="0">
                <a:latin typeface="微软雅黑" panose="020B0503020204020204" pitchFamily="34" charset="-122"/>
                <a:ea typeface="微软雅黑" panose="020B0503020204020204" pitchFamily="34" charset="-122"/>
              </a:rPr>
              <a:t>情感</a:t>
            </a:r>
            <a:r>
              <a:rPr lang="zh-CN" altLang="zh-CN" sz="2400" b="1" dirty="0">
                <a:latin typeface="微软雅黑" panose="020B0503020204020204" pitchFamily="34" charset="-122"/>
                <a:ea typeface="微软雅黑" panose="020B0503020204020204" pitchFamily="34" charset="-122"/>
              </a:rPr>
              <a:t>极性</a:t>
            </a:r>
            <a:r>
              <a:rPr lang="zh-CN" altLang="zh-CN" sz="2400" b="1" dirty="0" smtClean="0">
                <a:latin typeface="微软雅黑" panose="020B0503020204020204" pitchFamily="34" charset="-122"/>
                <a:ea typeface="微软雅黑" panose="020B0503020204020204" pitchFamily="34" charset="-122"/>
              </a:rPr>
              <a:t>分类</a:t>
            </a: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r>
              <a:rPr lang="zh-CN" altLang="zh-CN" sz="2400" b="1" dirty="0" smtClean="0">
                <a:latin typeface="微软雅黑" panose="020B0503020204020204" pitchFamily="34" charset="-122"/>
                <a:ea typeface="微软雅黑" panose="020B0503020204020204" pitchFamily="34" charset="-122"/>
              </a:rPr>
              <a:t>文件生成存储</a:t>
            </a: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endParaRPr lang="en-US" altLang="zh-CN" sz="2400" b="1" dirty="0" smtClean="0">
              <a:latin typeface="微软雅黑" panose="020B0503020204020204" pitchFamily="34" charset="-122"/>
              <a:ea typeface="微软雅黑" panose="020B0503020204020204" pitchFamily="34" charset="-122"/>
            </a:endParaRPr>
          </a:p>
          <a:p>
            <a:pPr indent="304800" algn="r">
              <a:spcAft>
                <a:spcPts val="0"/>
              </a:spcAft>
            </a:pPr>
            <a:r>
              <a:rPr lang="zh-CN" altLang="zh-CN" sz="2400" b="1" dirty="0" smtClean="0">
                <a:latin typeface="微软雅黑" panose="020B0503020204020204" pitchFamily="34" charset="-122"/>
                <a:ea typeface="微软雅黑" panose="020B0503020204020204" pitchFamily="34" charset="-122"/>
              </a:rPr>
              <a:t>文件搜索</a:t>
            </a:r>
            <a:endParaRPr lang="en-US" altLang="zh-CN" sz="2400" b="1" dirty="0" smtClean="0">
              <a:latin typeface="微软雅黑" panose="020B0503020204020204" pitchFamily="34" charset="-122"/>
              <a:ea typeface="微软雅黑" panose="020B0503020204020204" pitchFamily="34" charset="-122"/>
            </a:endParaRPr>
          </a:p>
        </p:txBody>
      </p:sp>
      <p:sp>
        <p:nvSpPr>
          <p:cNvPr id="9" name="矩形 8"/>
          <p:cNvSpPr/>
          <p:nvPr/>
        </p:nvSpPr>
        <p:spPr>
          <a:xfrm>
            <a:off x="2300742" y="2113923"/>
            <a:ext cx="7000875" cy="3785652"/>
          </a:xfrm>
          <a:prstGeom prst="rect">
            <a:avLst/>
          </a:prstGeom>
        </p:spPr>
        <p:txBody>
          <a:bodyPr wrap="square">
            <a:spAutoFit/>
          </a:bodyPr>
          <a:lstStyle/>
          <a:p>
            <a:r>
              <a:rPr lang="zh-CN" altLang="zh-CN" sz="2000" dirty="0" smtClean="0"/>
              <a:t>对</a:t>
            </a:r>
            <a:r>
              <a:rPr lang="zh-CN" altLang="zh-CN" sz="2000" dirty="0"/>
              <a:t>特定网站的数据进行采集，获取股评</a:t>
            </a:r>
            <a:r>
              <a:rPr lang="zh-CN" altLang="zh-CN" sz="2000" dirty="0" smtClean="0"/>
              <a:t>数据</a:t>
            </a:r>
            <a:r>
              <a:rPr lang="zh-CN" altLang="zh-CN" sz="2400" b="1" dirty="0" smtClean="0">
                <a:solidFill>
                  <a:srgbClr val="F7FAFD"/>
                </a:solidFill>
                <a:latin typeface="微软雅黑" panose="020B0503020204020204" pitchFamily="34" charset="-122"/>
                <a:ea typeface="微软雅黑" panose="020B0503020204020204" pitchFamily="34" charset="-122"/>
              </a:rPr>
              <a:t>集</a:t>
            </a:r>
            <a:r>
              <a:rPr lang="zh-CN" altLang="en-US" sz="2400" b="1" dirty="0" smtClean="0">
                <a:solidFill>
                  <a:srgbClr val="F7FAFD"/>
                </a:solidFill>
                <a:latin typeface="微软雅黑" panose="020B0503020204020204" pitchFamily="34" charset="-122"/>
                <a:ea typeface="微软雅黑" panose="020B0503020204020204" pitchFamily="34" charset="-122"/>
              </a:rPr>
              <a:t>啊</a:t>
            </a:r>
            <a:endParaRPr lang="en-US" altLang="zh-CN" sz="2400" b="1" dirty="0">
              <a:solidFill>
                <a:srgbClr val="F7FAFD"/>
              </a:solidFill>
              <a:latin typeface="微软雅黑" panose="020B0503020204020204" pitchFamily="34" charset="-122"/>
              <a:ea typeface="微软雅黑" panose="020B0503020204020204" pitchFamily="34" charset="-122"/>
            </a:endParaRPr>
          </a:p>
          <a:p>
            <a:pPr>
              <a:spcAft>
                <a:spcPts val="0"/>
              </a:spcAft>
            </a:pP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p>
          <a:p>
            <a:r>
              <a:rPr lang="zh-CN" altLang="en-US" sz="2000" dirty="0" smtClean="0"/>
              <a:t>对</a:t>
            </a:r>
            <a:r>
              <a:rPr lang="zh-CN" altLang="en-US" sz="2000" dirty="0"/>
              <a:t>股评</a:t>
            </a:r>
            <a:r>
              <a:rPr lang="zh-CN" altLang="en-US" sz="2000" dirty="0" smtClean="0"/>
              <a:t>内容进行情绪</a:t>
            </a:r>
            <a:r>
              <a:rPr lang="zh-CN" altLang="zh-CN" sz="2000" dirty="0" smtClean="0"/>
              <a:t>判断</a:t>
            </a:r>
            <a:r>
              <a:rPr lang="zh-CN" altLang="en-US" sz="2000" dirty="0" smtClean="0"/>
              <a:t>，</a:t>
            </a:r>
            <a:r>
              <a:rPr lang="zh-CN" altLang="zh-CN" sz="2000" dirty="0"/>
              <a:t>态度</a:t>
            </a:r>
            <a:r>
              <a:rPr lang="zh-CN" altLang="zh-CN" sz="2000" dirty="0" smtClean="0"/>
              <a:t>积极</a:t>
            </a:r>
            <a:r>
              <a:rPr lang="zh-CN" altLang="zh-CN" sz="2000" dirty="0"/>
              <a:t>或</a:t>
            </a:r>
            <a:r>
              <a:rPr lang="zh-CN" altLang="zh-CN" sz="2000" dirty="0" smtClean="0"/>
              <a:t>消极</a:t>
            </a:r>
            <a:r>
              <a:rPr lang="zh-CN" altLang="zh-CN" sz="2400" b="1" dirty="0">
                <a:solidFill>
                  <a:srgbClr val="F7FAFD"/>
                </a:solidFill>
                <a:latin typeface="微软雅黑" panose="020B0503020204020204" pitchFamily="34" charset="-122"/>
                <a:ea typeface="微软雅黑" panose="020B0503020204020204" pitchFamily="34" charset="-122"/>
              </a:rPr>
              <a:t>集</a:t>
            </a:r>
            <a:r>
              <a:rPr lang="zh-CN" altLang="en-US" sz="2400" b="1" dirty="0">
                <a:solidFill>
                  <a:srgbClr val="F7FAFD"/>
                </a:solidFill>
                <a:latin typeface="微软雅黑" panose="020B0503020204020204" pitchFamily="34" charset="-122"/>
                <a:ea typeface="微软雅黑" panose="020B0503020204020204" pitchFamily="34" charset="-122"/>
              </a:rPr>
              <a:t>啊</a:t>
            </a:r>
            <a:endParaRPr lang="en-US" altLang="zh-CN" sz="2400" b="1" dirty="0">
              <a:solidFill>
                <a:srgbClr val="F7FAFD"/>
              </a:solidFill>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zh-CN" sz="2000" dirty="0" smtClean="0"/>
              <a:t>数据</a:t>
            </a:r>
            <a:r>
              <a:rPr lang="zh-CN" altLang="zh-CN" sz="2000" dirty="0"/>
              <a:t>来源标注、格式的统一等，获取用户需要的</a:t>
            </a:r>
            <a:r>
              <a:rPr lang="zh-CN" altLang="zh-CN" sz="2000" dirty="0" smtClean="0"/>
              <a:t>数据</a:t>
            </a:r>
            <a:r>
              <a:rPr lang="zh-CN" altLang="zh-CN" sz="2400" b="1" dirty="0">
                <a:solidFill>
                  <a:srgbClr val="E7EAEC"/>
                </a:solidFill>
                <a:latin typeface="微软雅黑" panose="020B0503020204020204" pitchFamily="34" charset="-122"/>
                <a:ea typeface="微软雅黑" panose="020B0503020204020204" pitchFamily="34" charset="-122"/>
              </a:rPr>
              <a:t>集</a:t>
            </a:r>
            <a:r>
              <a:rPr lang="zh-CN" altLang="en-US" sz="2400" b="1" dirty="0" smtClean="0">
                <a:solidFill>
                  <a:srgbClr val="E7EAEC"/>
                </a:solidFill>
                <a:latin typeface="微软雅黑" panose="020B0503020204020204" pitchFamily="34" charset="-122"/>
                <a:ea typeface="微软雅黑" panose="020B0503020204020204" pitchFamily="34" charset="-122"/>
              </a:rPr>
              <a:t>啊</a:t>
            </a:r>
            <a:endParaRPr lang="en-US" altLang="zh-CN" sz="2400" b="1" dirty="0">
              <a:solidFill>
                <a:srgbClr val="E7EAEC"/>
              </a:solidFill>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dirty="0"/>
          </a:p>
          <a:p>
            <a:r>
              <a:rPr lang="zh-CN" altLang="zh-CN" sz="2000" dirty="0" smtClean="0"/>
              <a:t>用户</a:t>
            </a:r>
            <a:r>
              <a:rPr lang="zh-CN" altLang="en-US" sz="2000" dirty="0"/>
              <a:t>输入检索</a:t>
            </a:r>
            <a:r>
              <a:rPr lang="zh-CN" altLang="zh-CN" sz="2000" dirty="0"/>
              <a:t>条件进行检索后，</a:t>
            </a:r>
            <a:r>
              <a:rPr lang="zh-CN" altLang="en-US" sz="2000" dirty="0"/>
              <a:t>显示对应搜索</a:t>
            </a:r>
            <a:r>
              <a:rPr lang="zh-CN" altLang="en-US" sz="2000" dirty="0" smtClean="0"/>
              <a:t>结果</a:t>
            </a:r>
            <a:r>
              <a:rPr lang="zh-CN" altLang="zh-CN" sz="2400" b="1" dirty="0">
                <a:solidFill>
                  <a:srgbClr val="D4D5D6"/>
                </a:solidFill>
                <a:latin typeface="微软雅黑" panose="020B0503020204020204" pitchFamily="34" charset="-122"/>
                <a:ea typeface="微软雅黑" panose="020B0503020204020204" pitchFamily="34" charset="-122"/>
              </a:rPr>
              <a:t>集</a:t>
            </a:r>
            <a:r>
              <a:rPr lang="zh-CN" altLang="en-US" sz="2400" b="1" dirty="0" smtClean="0">
                <a:solidFill>
                  <a:srgbClr val="D4D5D6"/>
                </a:solidFill>
                <a:latin typeface="微软雅黑" panose="020B0503020204020204" pitchFamily="34" charset="-122"/>
                <a:ea typeface="微软雅黑" panose="020B0503020204020204" pitchFamily="34" charset="-122"/>
              </a:rPr>
              <a:t>啊</a:t>
            </a:r>
            <a:endParaRPr lang="en-US" altLang="zh-CN" sz="2400" b="1" dirty="0">
              <a:solidFill>
                <a:srgbClr val="D4D5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0505800"/>
      </p:ext>
    </p:extLst>
  </p:cSld>
  <p:clrMapOvr>
    <a:masterClrMapping/>
  </p:clrMapOvr>
  <mc:AlternateContent xmlns:mc="http://schemas.openxmlformats.org/markup-compatibility/2006" xmlns:p14="http://schemas.microsoft.com/office/powerpoint/2010/main">
    <mc:Choice Requires="p14">
      <p:transition spd="slow" p14:dur="2000" advTm="24188"/>
    </mc:Choice>
    <mc:Fallback xmlns="">
      <p:transition spd="slow" advTm="2418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 y="0"/>
            <a:ext cx="1131566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系统模块</a:t>
            </a:r>
            <a:endParaRPr lang="zh-CN" altLang="en-US" sz="44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33794" y="431032"/>
            <a:ext cx="7998245" cy="6152519"/>
          </a:xfrm>
          <a:prstGeom prst="rect">
            <a:avLst/>
          </a:prstGeom>
        </p:spPr>
      </p:pic>
      <p:sp>
        <p:nvSpPr>
          <p:cNvPr id="8" name="矩形 7"/>
          <p:cNvSpPr/>
          <p:nvPr/>
        </p:nvSpPr>
        <p:spPr>
          <a:xfrm>
            <a:off x="479233" y="898834"/>
            <a:ext cx="902811"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划分</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9576058"/>
      </p:ext>
    </p:extLst>
  </p:cSld>
  <p:clrMapOvr>
    <a:masterClrMapping/>
  </p:clrMapOvr>
  <mc:AlternateContent xmlns:mc="http://schemas.openxmlformats.org/markup-compatibility/2006" xmlns:p14="http://schemas.microsoft.com/office/powerpoint/2010/main">
    <mc:Choice Requires="p14">
      <p:transition spd="slow" p14:dur="2000" advTm="35339"/>
    </mc:Choice>
    <mc:Fallback xmlns="">
      <p:transition spd="slow" advTm="3533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50933" y="338456"/>
            <a:ext cx="4134465"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东方财富网股吧爬虫模块</a:t>
            </a:r>
            <a:endParaRPr lang="en-US" altLang="zh-CN" sz="28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400000"/>
                    </a14:imgEffect>
                  </a14:imgLayer>
                </a14:imgProps>
              </a:ext>
            </a:extLst>
          </a:blip>
          <a:stretch>
            <a:fillRect/>
          </a:stretch>
        </p:blipFill>
        <p:spPr>
          <a:xfrm>
            <a:off x="2552063" y="266701"/>
            <a:ext cx="6489290" cy="6286500"/>
          </a:xfrm>
          <a:prstGeom prst="rect">
            <a:avLst/>
          </a:prstGeom>
          <a:ln w="28575">
            <a:solidFill>
              <a:schemeClr val="tx1"/>
            </a:solidFill>
          </a:ln>
        </p:spPr>
      </p:pic>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系统模块</a:t>
            </a:r>
            <a:endParaRPr lang="zh-CN" altLang="en-US" sz="4400" b="1" dirty="0">
              <a:latin typeface="微软雅黑" panose="020B0503020204020204" pitchFamily="34" charset="-122"/>
              <a:ea typeface="微软雅黑" panose="020B0503020204020204" pitchFamily="34" charset="-122"/>
            </a:endParaRPr>
          </a:p>
        </p:txBody>
      </p:sp>
      <p:sp>
        <p:nvSpPr>
          <p:cNvPr id="5" name="矩形 4"/>
          <p:cNvSpPr/>
          <p:nvPr/>
        </p:nvSpPr>
        <p:spPr>
          <a:xfrm>
            <a:off x="479233" y="898834"/>
            <a:ext cx="1620957"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功能描述</a:t>
            </a:r>
            <a:endParaRPr lang="en-US" altLang="zh-CN" sz="2800" b="1" dirty="0">
              <a:latin typeface="微软雅黑" panose="020B0503020204020204" pitchFamily="34" charset="-122"/>
              <a:ea typeface="微软雅黑" panose="020B0503020204020204" pitchFamily="34" charset="-122"/>
            </a:endParaRPr>
          </a:p>
        </p:txBody>
      </p:sp>
      <p:sp>
        <p:nvSpPr>
          <p:cNvPr id="2" name="矩形 1"/>
          <p:cNvSpPr/>
          <p:nvPr/>
        </p:nvSpPr>
        <p:spPr>
          <a:xfrm>
            <a:off x="7324725" y="704850"/>
            <a:ext cx="1638300" cy="1714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0163" y="2505074"/>
            <a:ext cx="6372862" cy="16573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90163" y="4332266"/>
            <a:ext cx="6372862" cy="2117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saturation sat="400000"/>
                    </a14:imgEffect>
                  </a14:imgLayer>
                </a14:imgProps>
              </a:ext>
            </a:extLst>
          </a:blip>
          <a:srcRect t="62273"/>
          <a:stretch/>
        </p:blipFill>
        <p:spPr>
          <a:xfrm>
            <a:off x="314814" y="1850836"/>
            <a:ext cx="8513910" cy="3111689"/>
          </a:xfrm>
          <a:prstGeom prst="rect">
            <a:avLst/>
          </a:prstGeom>
          <a:ln w="28575">
            <a:solidFill>
              <a:schemeClr val="tx1"/>
            </a:solidFill>
          </a:ln>
        </p:spPr>
      </p:pic>
      <p:sp>
        <p:nvSpPr>
          <p:cNvPr id="12" name="矩形 11"/>
          <p:cNvSpPr/>
          <p:nvPr/>
        </p:nvSpPr>
        <p:spPr>
          <a:xfrm>
            <a:off x="1631014" y="2741590"/>
            <a:ext cx="651332" cy="10298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72175" y="2718851"/>
            <a:ext cx="1138889" cy="10298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400000"/>
                    </a14:imgEffect>
                  </a14:imgLayer>
                </a14:imgProps>
              </a:ext>
            </a:extLst>
          </a:blip>
          <a:stretch>
            <a:fillRect/>
          </a:stretch>
        </p:blipFill>
        <p:spPr>
          <a:xfrm>
            <a:off x="3697342" y="268976"/>
            <a:ext cx="4645764" cy="6284225"/>
          </a:xfrm>
          <a:prstGeom prst="rect">
            <a:avLst/>
          </a:prstGeom>
          <a:ln w="28575">
            <a:solidFill>
              <a:schemeClr val="tx1"/>
            </a:solidFill>
          </a:ln>
        </p:spPr>
      </p:pic>
      <p:sp>
        <p:nvSpPr>
          <p:cNvPr id="15" name="矩形 14"/>
          <p:cNvSpPr/>
          <p:nvPr/>
        </p:nvSpPr>
        <p:spPr>
          <a:xfrm>
            <a:off x="3781492" y="1248477"/>
            <a:ext cx="4486208" cy="775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457147" y="669048"/>
            <a:ext cx="1705528" cy="531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88938" y="3058561"/>
            <a:ext cx="3021487" cy="712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188938" y="3994616"/>
            <a:ext cx="3021487" cy="712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188938" y="4852014"/>
            <a:ext cx="3021487" cy="712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192172" y="5737009"/>
            <a:ext cx="3021487" cy="712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18749589"/>
      </p:ext>
    </p:extLst>
  </p:cSld>
  <p:clrMapOvr>
    <a:masterClrMapping/>
  </p:clrMapOvr>
  <mc:AlternateContent xmlns:mc="http://schemas.openxmlformats.org/markup-compatibility/2006" xmlns:p14="http://schemas.microsoft.com/office/powerpoint/2010/main">
    <mc:Choice Requires="p14">
      <p:transition spd="slow" p14:dur="2000" advTm="61117"/>
    </mc:Choice>
    <mc:Fallback xmlns="">
      <p:transition spd="slow" advTm="61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22" presetClass="entr" presetSubtype="8"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2" grpId="0" animBg="1"/>
      <p:bldP spid="2" grpId="1" animBg="1"/>
      <p:bldP spid="7" grpId="0" animBg="1"/>
      <p:bldP spid="7" grpId="1" animBg="1"/>
      <p:bldP spid="8" grpId="0" animBg="1"/>
      <p:bldP spid="8" grpId="1" animBg="1"/>
      <p:bldP spid="12" grpId="0" animBg="1"/>
      <p:bldP spid="12" grpId="1" animBg="1"/>
      <p:bldP spid="14" grpId="0" animBg="1"/>
      <p:bldP spid="14" grpId="1" animBg="1"/>
      <p:bldP spid="15" grpId="0"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9506" y="129393"/>
            <a:ext cx="2984369"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数据库设计</a:t>
            </a:r>
            <a:endParaRPr lang="zh-CN" altLang="en-US" sz="4400" b="1" dirty="0">
              <a:latin typeface="微软雅黑" panose="020B0503020204020204" pitchFamily="34" charset="-122"/>
              <a:ea typeface="微软雅黑" panose="020B0503020204020204" pitchFamily="34" charset="-122"/>
            </a:endParaRPr>
          </a:p>
        </p:txBody>
      </p:sp>
      <p:sp>
        <p:nvSpPr>
          <p:cNvPr id="14" name="矩形 13"/>
          <p:cNvSpPr/>
          <p:nvPr/>
        </p:nvSpPr>
        <p:spPr>
          <a:xfrm>
            <a:off x="4576944" y="960389"/>
            <a:ext cx="4404496" cy="461665"/>
          </a:xfrm>
          <a:prstGeom prst="rect">
            <a:avLst/>
          </a:prstGeom>
        </p:spPr>
        <p:txBody>
          <a:bodyPr wrap="square">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雪球网</a:t>
            </a:r>
            <a:r>
              <a:rPr lang="zh-CN" altLang="en-US" sz="2400" dirty="0" smtClean="0">
                <a:latin typeface="微软雅黑" panose="020B0503020204020204" pitchFamily="34" charset="-122"/>
                <a:ea typeface="微软雅黑" panose="020B0503020204020204" pitchFamily="34" charset="-122"/>
              </a:rPr>
              <a:t>股评</a:t>
            </a:r>
            <a:r>
              <a:rPr lang="zh-CN" altLang="en-US" sz="2400" dirty="0">
                <a:latin typeface="微软雅黑" panose="020B0503020204020204" pitchFamily="34" charset="-122"/>
                <a:ea typeface="微软雅黑" panose="020B0503020204020204" pitchFamily="34" charset="-122"/>
              </a:rPr>
              <a:t>的文档型数据库</a:t>
            </a:r>
            <a:r>
              <a:rPr lang="zh-CN" altLang="en-US" sz="2400" dirty="0" smtClean="0">
                <a:latin typeface="微软雅黑" panose="020B0503020204020204" pitchFamily="34" charset="-122"/>
                <a:ea typeface="微软雅黑" panose="020B0503020204020204" pitchFamily="34" charset="-122"/>
              </a:rPr>
              <a:t>表</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26361207"/>
              </p:ext>
            </p:extLst>
          </p:nvPr>
        </p:nvGraphicFramePr>
        <p:xfrm>
          <a:off x="4283890" y="1506825"/>
          <a:ext cx="4651694" cy="4642114"/>
        </p:xfrm>
        <a:graphic>
          <a:graphicData uri="http://schemas.openxmlformats.org/drawingml/2006/table">
            <a:tbl>
              <a:tblPr bandRow="1">
                <a:tableStyleId>{073A0DAA-6AF3-43AB-8588-CEC1D06C72B9}</a:tableStyleId>
              </a:tblPr>
              <a:tblGrid>
                <a:gridCol w="2838592">
                  <a:extLst>
                    <a:ext uri="{9D8B030D-6E8A-4147-A177-3AD203B41FA5}">
                      <a16:colId xmlns:a16="http://schemas.microsoft.com/office/drawing/2014/main" val="1720190990"/>
                    </a:ext>
                  </a:extLst>
                </a:gridCol>
                <a:gridCol w="1813102">
                  <a:extLst>
                    <a:ext uri="{9D8B030D-6E8A-4147-A177-3AD203B41FA5}">
                      <a16:colId xmlns:a16="http://schemas.microsoft.com/office/drawing/2014/main" val="2589367966"/>
                    </a:ext>
                  </a:extLst>
                </a:gridCol>
              </a:tblGrid>
              <a:tr h="394984">
                <a:tc>
                  <a:txBody>
                    <a:bodyPr/>
                    <a:lstStyle/>
                    <a:p>
                      <a:pPr algn="ctr">
                        <a:lnSpc>
                          <a:spcPts val="1200"/>
                        </a:lnSpc>
                        <a:spcAft>
                          <a:spcPts val="0"/>
                        </a:spcAft>
                      </a:pPr>
                      <a:r>
                        <a:rPr lang="zh-CN" sz="1800" b="1" kern="100" dirty="0">
                          <a:effectLst/>
                          <a:latin typeface="微软雅黑" panose="020B0503020204020204" pitchFamily="34" charset="-122"/>
                          <a:ea typeface="微软雅黑" panose="020B0503020204020204" pitchFamily="34" charset="-122"/>
                        </a:rPr>
                        <a:t>文档内字段名</a:t>
                      </a:r>
                      <a:endParaRPr lang="zh-CN" sz="2400" b="1"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1200"/>
                        </a:lnSpc>
                        <a:spcAft>
                          <a:spcPts val="0"/>
                        </a:spcAft>
                      </a:pPr>
                      <a:r>
                        <a:rPr lang="zh-CN" sz="1800" b="1" kern="100" dirty="0">
                          <a:effectLst/>
                          <a:latin typeface="微软雅黑" panose="020B0503020204020204" pitchFamily="34" charset="-122"/>
                          <a:ea typeface="微软雅黑" panose="020B0503020204020204" pitchFamily="34" charset="-122"/>
                        </a:rPr>
                        <a:t>数据类型</a:t>
                      </a:r>
                      <a:endParaRPr lang="zh-CN" sz="2400" b="1"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6803865"/>
                  </a:ext>
                </a:extLst>
              </a:tr>
              <a:tr h="424713">
                <a:tc>
                  <a:txBody>
                    <a:bodyPr/>
                    <a:lstStyle/>
                    <a:p>
                      <a:pPr algn="ctr">
                        <a:lnSpc>
                          <a:spcPts val="2000"/>
                        </a:lnSpc>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id</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ObjectId</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87609822"/>
                  </a:ext>
                </a:extLst>
              </a:tr>
              <a:tr h="424713">
                <a:tc>
                  <a:txBody>
                    <a:bodyPr/>
                    <a:lstStyle/>
                    <a:p>
                      <a:pPr algn="ctr">
                        <a:lnSpc>
                          <a:spcPts val="2000"/>
                        </a:lnSpc>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评论</a:t>
                      </a:r>
                      <a:r>
                        <a:rPr lang="en-US" sz="1800" kern="100" dirty="0">
                          <a:solidFill>
                            <a:srgbClr val="000000"/>
                          </a:solidFill>
                          <a:effectLst/>
                          <a:latin typeface="微软雅黑" panose="020B0503020204020204" pitchFamily="34" charset="-122"/>
                          <a:ea typeface="微软雅黑" panose="020B0503020204020204" pitchFamily="34" charset="-122"/>
                        </a:rPr>
                        <a:t>URL</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76927420"/>
                  </a:ext>
                </a:extLst>
              </a:tr>
              <a:tr h="424713">
                <a:tc>
                  <a:txBody>
                    <a:bodyPr/>
                    <a:lstStyle/>
                    <a:p>
                      <a:pPr algn="ctr">
                        <a:lnSpc>
                          <a:spcPts val="2000"/>
                        </a:lnSpc>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评论时间</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85867111"/>
                  </a:ext>
                </a:extLst>
              </a:tr>
              <a:tr h="424713">
                <a:tc>
                  <a:txBody>
                    <a:bodyPr/>
                    <a:lstStyle/>
                    <a:p>
                      <a:pPr algn="ctr">
                        <a:lnSpc>
                          <a:spcPts val="2000"/>
                        </a:lnSpc>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评论标题</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98153212"/>
                  </a:ext>
                </a:extLst>
              </a:tr>
              <a:tr h="424713">
                <a:tc>
                  <a:txBody>
                    <a:bodyPr/>
                    <a:lstStyle/>
                    <a:p>
                      <a:pPr algn="ctr">
                        <a:lnSpc>
                          <a:spcPts val="2000"/>
                        </a:lnSpc>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评论内容</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68794735"/>
                  </a:ext>
                </a:extLst>
              </a:tr>
              <a:tr h="424713">
                <a:tc>
                  <a:txBody>
                    <a:bodyPr/>
                    <a:lstStyle/>
                    <a:p>
                      <a:pPr algn="ctr">
                        <a:lnSpc>
                          <a:spcPts val="2000"/>
                        </a:lnSpc>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评论者名字</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09659569"/>
                  </a:ext>
                </a:extLst>
              </a:tr>
              <a:tr h="424713">
                <a:tc>
                  <a:txBody>
                    <a:bodyPr/>
                    <a:lstStyle/>
                    <a:p>
                      <a:pPr algn="ctr">
                        <a:lnSpc>
                          <a:spcPts val="2000"/>
                        </a:lnSpc>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股票代码</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String</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88063814"/>
                  </a:ext>
                </a:extLst>
              </a:tr>
              <a:tr h="424713">
                <a:tc>
                  <a:txBody>
                    <a:bodyPr/>
                    <a:lstStyle/>
                    <a:p>
                      <a:pPr algn="ctr">
                        <a:lnSpc>
                          <a:spcPts val="2000"/>
                        </a:lnSpc>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转发数</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Int32</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43954940"/>
                  </a:ext>
                </a:extLst>
              </a:tr>
              <a:tr h="424713">
                <a:tc>
                  <a:txBody>
                    <a:bodyPr/>
                    <a:lstStyle/>
                    <a:p>
                      <a:pPr algn="ctr">
                        <a:lnSpc>
                          <a:spcPts val="2000"/>
                        </a:lnSpc>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评论数</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Int32</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60103157"/>
                  </a:ext>
                </a:extLst>
              </a:tr>
              <a:tr h="424713">
                <a:tc>
                  <a:txBody>
                    <a:bodyPr/>
                    <a:lstStyle/>
                    <a:p>
                      <a:pPr algn="ctr">
                        <a:lnSpc>
                          <a:spcPts val="2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点赞数</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marR="0" lvl="0" indent="0" algn="ctr" defTabSz="914400" rtl="0" eaLnBrk="1" fontAlgn="auto" latinLnBrk="0" hangingPunct="1">
                        <a:lnSpc>
                          <a:spcPts val="2000"/>
                        </a:lnSpc>
                        <a:spcBef>
                          <a:spcPts val="0"/>
                        </a:spcBef>
                        <a:spcAft>
                          <a:spcPts val="0"/>
                        </a:spcAft>
                        <a:buClrTx/>
                        <a:buSzTx/>
                        <a:buFontTx/>
                        <a:buNone/>
                        <a:tabLst/>
                        <a:defRPr/>
                      </a:pPr>
                      <a:r>
                        <a:rPr lang="en-US" altLang="zh-CN" sz="1800" kern="100" dirty="0" smtClean="0">
                          <a:solidFill>
                            <a:srgbClr val="000000"/>
                          </a:solidFill>
                          <a:effectLst/>
                          <a:latin typeface="微软雅黑" panose="020B0503020204020204" pitchFamily="34" charset="-122"/>
                          <a:ea typeface="微软雅黑" panose="020B0503020204020204" pitchFamily="34" charset="-122"/>
                          <a:cs typeface="+mn-cs"/>
                        </a:rPr>
                        <a:t>Int32</a:t>
                      </a:r>
                      <a:endParaRPr lang="zh-CN" altLang="zh-CN" sz="1800" kern="100" dirty="0" smtClean="0">
                        <a:solidFill>
                          <a:srgbClr val="000000"/>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59648054"/>
                  </a:ext>
                </a:extLst>
              </a:tr>
            </a:tbl>
          </a:graphicData>
        </a:graphic>
      </p:graphicFrame>
      <p:sp>
        <p:nvSpPr>
          <p:cNvPr id="7" name="矩形 6"/>
          <p:cNvSpPr/>
          <p:nvPr/>
        </p:nvSpPr>
        <p:spPr>
          <a:xfrm>
            <a:off x="479233" y="898834"/>
            <a:ext cx="3945311"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非关系型</a:t>
            </a:r>
            <a:r>
              <a:rPr lang="zh-CN" altLang="en-US" sz="2800" b="1" dirty="0">
                <a:latin typeface="微软雅黑" panose="020B0503020204020204" pitchFamily="34" charset="-122"/>
                <a:ea typeface="微软雅黑" panose="020B0503020204020204" pitchFamily="34" charset="-122"/>
              </a:rPr>
              <a:t>数据库</a:t>
            </a:r>
            <a:r>
              <a:rPr lang="en-US" altLang="zh-CN" sz="2800" b="1" dirty="0" smtClean="0">
                <a:latin typeface="微软雅黑" panose="020B0503020204020204" pitchFamily="34" charset="-122"/>
                <a:ea typeface="微软雅黑" panose="020B0503020204020204" pitchFamily="34" charset="-122"/>
              </a:rPr>
              <a:t>NoSQL</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655370" y="1506825"/>
            <a:ext cx="3300904" cy="279704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zh-CN" sz="2400" dirty="0" smtClean="0">
                <a:latin typeface="微软雅黑" panose="020B0503020204020204" pitchFamily="34" charset="-122"/>
                <a:ea typeface="微软雅黑" panose="020B0503020204020204" pitchFamily="34" charset="-122"/>
              </a:rPr>
              <a:t>不用</a:t>
            </a:r>
            <a:r>
              <a:rPr lang="zh-CN" altLang="zh-CN" sz="2400" dirty="0">
                <a:latin typeface="微软雅黑" panose="020B0503020204020204" pitchFamily="34" charset="-122"/>
                <a:ea typeface="微软雅黑" panose="020B0503020204020204" pitchFamily="34" charset="-122"/>
              </a:rPr>
              <a:t>结构化查询语言</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逻辑结构关系</a:t>
            </a:r>
            <a:r>
              <a:rPr lang="zh-CN" altLang="en-US" sz="2400" dirty="0">
                <a:latin typeface="微软雅黑" panose="020B0503020204020204" pitchFamily="34" charset="-122"/>
                <a:ea typeface="微软雅黑" panose="020B0503020204020204" pitchFamily="34" charset="-122"/>
              </a:rPr>
              <a:t>不明显</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400" dirty="0" smtClean="0">
                <a:latin typeface="微软雅黑" panose="020B0503020204020204" pitchFamily="34" charset="-122"/>
                <a:ea typeface="微软雅黑" panose="020B0503020204020204" pitchFamily="34" charset="-122"/>
              </a:rPr>
              <a:t>数据类型</a:t>
            </a:r>
            <a:r>
              <a:rPr lang="zh-CN" altLang="en-US" sz="2400" dirty="0" smtClean="0">
                <a:latin typeface="微软雅黑" panose="020B0503020204020204" pitchFamily="34" charset="-122"/>
                <a:ea typeface="微软雅黑" panose="020B0503020204020204" pitchFamily="34" charset="-122"/>
              </a:rPr>
              <a:t>形式灵活</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400" dirty="0">
                <a:latin typeface="微软雅黑" panose="020B0503020204020204" pitchFamily="34" charset="-122"/>
                <a:ea typeface="微软雅黑" panose="020B0503020204020204" pitchFamily="34" charset="-122"/>
              </a:rPr>
              <a:t>不用预先定义</a:t>
            </a:r>
            <a:r>
              <a:rPr lang="zh-CN" altLang="en-US" sz="2400" dirty="0">
                <a:latin typeface="微软雅黑" panose="020B0503020204020204" pitchFamily="34" charset="-122"/>
                <a:ea typeface="微软雅黑" panose="020B0503020204020204" pitchFamily="34" charset="-122"/>
              </a:rPr>
              <a:t>字段</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可处理</a:t>
            </a:r>
            <a:r>
              <a:rPr lang="zh-CN" altLang="en-US" sz="2400" dirty="0">
                <a:latin typeface="微软雅黑" panose="020B0503020204020204" pitchFamily="34" charset="-122"/>
                <a:ea typeface="微软雅黑" panose="020B0503020204020204" pitchFamily="34" charset="-122"/>
              </a:rPr>
              <a:t>大量的数据</a:t>
            </a:r>
          </a:p>
        </p:txBody>
      </p:sp>
    </p:spTree>
    <p:extLst>
      <p:ext uri="{BB962C8B-B14F-4D97-AF65-F5344CB8AC3E}">
        <p14:creationId xmlns:p14="http://schemas.microsoft.com/office/powerpoint/2010/main" val="2577500430"/>
      </p:ext>
    </p:extLst>
  </p:cSld>
  <p:clrMapOvr>
    <a:masterClrMapping/>
  </p:clrMapOvr>
  <mc:AlternateContent xmlns:mc="http://schemas.openxmlformats.org/markup-compatibility/2006" xmlns:p14="http://schemas.microsoft.com/office/powerpoint/2010/main">
    <mc:Choice Requires="p14">
      <p:transition spd="slow" p14:dur="2000" advTm="44464"/>
    </mc:Choice>
    <mc:Fallback xmlns="">
      <p:transition spd="slow" advTm="444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格 32"/>
          <p:cNvGraphicFramePr>
            <a:graphicFrameLocks noGrp="1"/>
          </p:cNvGraphicFramePr>
          <p:nvPr>
            <p:extLst>
              <p:ext uri="{D42A27DB-BD31-4B8C-83A1-F6EECF244321}">
                <p14:modId xmlns:p14="http://schemas.microsoft.com/office/powerpoint/2010/main" val="3471865570"/>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r>
                        <a:rPr lang="zh-CN" altLang="en-US" sz="1600" dirty="0" smtClean="0">
                          <a:solidFill>
                            <a:sysClr val="windowText" lastClr="000000"/>
                          </a:solidFill>
                        </a:rPr>
                        <a:t>标题</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smtClean="0">
                          <a:solidFill>
                            <a:sysClr val="windowText" lastClr="000000"/>
                          </a:solidFill>
                        </a:rPr>
                        <a:t>用户名</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smtClean="0">
                          <a:solidFill>
                            <a:sysClr val="windowText" lastClr="000000"/>
                          </a:solidFill>
                        </a:rPr>
                        <a:t>热度</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8294996"/>
                  </a:ext>
                </a:extLst>
              </a:tr>
              <a:tr h="239713">
                <a:tc>
                  <a:txBody>
                    <a:bodyPr/>
                    <a:lstStyle/>
                    <a:p>
                      <a:pPr algn="ctr"/>
                      <a:r>
                        <a:rPr lang="zh-CN" altLang="en-US" sz="1600" dirty="0" smtClean="0">
                          <a:solidFill>
                            <a:sysClr val="windowText" lastClr="000000"/>
                          </a:solidFill>
                        </a:rPr>
                        <a:t>情绪</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gridSpan="4">
                  <a:txBody>
                    <a:bodyPr/>
                    <a:lstStyle/>
                    <a:p>
                      <a:pPr algn="l"/>
                      <a:r>
                        <a:rPr lang="zh-CN" altLang="en-US" sz="1600" dirty="0" smtClean="0">
                          <a:solidFill>
                            <a:sysClr val="windowText" lastClr="000000"/>
                          </a:solidFill>
                        </a:rPr>
                        <a:t>评论内容</a:t>
                      </a:r>
                      <a:endParaRPr lang="zh-CN" altLang="en-US" sz="1600" dirty="0">
                        <a:solidFill>
                          <a:sysClr val="windowText" lastClr="00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smtClean="0">
                          <a:solidFill>
                            <a:sysClr val="windowText" lastClr="000000"/>
                          </a:solidFill>
                        </a:rPr>
                        <a:t>情绪值</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algn="ctr"/>
                      <a:r>
                        <a:rPr lang="zh-CN" altLang="en-US" sz="1600" smtClean="0">
                          <a:solidFill>
                            <a:sysClr val="windowText" lastClr="000000"/>
                          </a:solidFill>
                        </a:rPr>
                        <a:t>股票名</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algn="ctr"/>
                      <a:r>
                        <a:rPr lang="zh-CN" altLang="en-US" sz="1600" smtClean="0">
                          <a:solidFill>
                            <a:sysClr val="windowText" lastClr="000000"/>
                          </a:solidFill>
                        </a:rPr>
                        <a:t>代码</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smtClean="0">
                          <a:solidFill>
                            <a:sysClr val="windowText" lastClr="000000"/>
                          </a:solidFill>
                        </a:rPr>
                        <a:t>时间</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ysClr val="windowText" lastClr="000000"/>
                          </a:solidFill>
                        </a:rPr>
                        <a:t>来源</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7099447"/>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661267981"/>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pPr algn="just">
                        <a:lnSpc>
                          <a:spcPct val="100000"/>
                        </a:lnSpc>
                        <a:spcAft>
                          <a:spcPts val="0"/>
                        </a:spcAft>
                      </a:pPr>
                      <a:r>
                        <a:rPr lang="zh-CN" altLang="zh-CN" sz="1600" kern="0" dirty="0" smtClean="0">
                          <a:solidFill>
                            <a:srgbClr val="FF0000"/>
                          </a:solidFill>
                          <a:effectLst/>
                          <a:latin typeface="微软雅黑" panose="020B0503020204020204" pitchFamily="34" charset="-122"/>
                          <a:ea typeface="微软雅黑" panose="020B0503020204020204" pitchFamily="34" charset="-122"/>
                        </a:rPr>
                        <a:t>冲破七块一片光明</a:t>
                      </a:r>
                      <a:r>
                        <a:rPr lang="zh-CN" altLang="en-US" sz="1600" kern="0" dirty="0" smtClean="0">
                          <a:solidFill>
                            <a:srgbClr val="FF0000"/>
                          </a:solidFill>
                          <a:effectLst/>
                          <a:latin typeface="微软雅黑" panose="020B0503020204020204" pitchFamily="34" charset="-122"/>
                          <a:ea typeface="微软雅黑" panose="020B0503020204020204" pitchFamily="34" charset="-122"/>
                        </a:rPr>
                        <a:t>，感觉明</a:t>
                      </a:r>
                      <a:r>
                        <a:rPr lang="en-US" altLang="zh-CN" sz="1600" kern="0" dirty="0" smtClean="0">
                          <a:solidFill>
                            <a:srgbClr val="FF0000"/>
                          </a:solidFill>
                          <a:effectLst/>
                          <a:latin typeface="微软雅黑" panose="020B0503020204020204" pitchFamily="34" charset="-122"/>
                          <a:ea typeface="微软雅黑" panose="020B0503020204020204" pitchFamily="34" charset="-122"/>
                        </a:rPr>
                        <a:t>…</a:t>
                      </a:r>
                      <a:endParaRPr lang="zh-CN" altLang="zh-CN" sz="2000" kern="100" dirty="0">
                        <a:solidFill>
                          <a:srgbClr val="FF0000"/>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ysClr val="windowText" lastClr="000000"/>
                          </a:solidFill>
                        </a:rPr>
                        <a:t>用户名</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smtClean="0">
                          <a:solidFill>
                            <a:sysClr val="windowText" lastClr="000000"/>
                          </a:solidFill>
                        </a:rPr>
                        <a:t>热度</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8294996"/>
                  </a:ext>
                </a:extLst>
              </a:tr>
              <a:tr h="239713">
                <a:tc>
                  <a:txBody>
                    <a:bodyPr/>
                    <a:lstStyle/>
                    <a:p>
                      <a:pPr algn="ctr"/>
                      <a:r>
                        <a:rPr lang="zh-CN" altLang="en-US" sz="1600" dirty="0" smtClean="0">
                          <a:solidFill>
                            <a:sysClr val="windowText" lastClr="000000"/>
                          </a:solidFill>
                        </a:rPr>
                        <a:t>情绪</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gridSpan="4">
                  <a:txBody>
                    <a:bodyPr/>
                    <a:lstStyle/>
                    <a:p>
                      <a:pPr algn="l"/>
                      <a:r>
                        <a:rPr lang="zh-CN" altLang="en-US" sz="1600" dirty="0" smtClean="0">
                          <a:solidFill>
                            <a:sysClr val="windowText" lastClr="000000"/>
                          </a:solidFill>
                        </a:rPr>
                        <a:t>评论内容</a:t>
                      </a:r>
                      <a:endParaRPr lang="zh-CN" altLang="en-US" sz="1600" dirty="0">
                        <a:solidFill>
                          <a:sysClr val="windowText" lastClr="00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情绪值</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algn="ctr"/>
                      <a:r>
                        <a:rPr lang="zh-CN" altLang="en-US" sz="1600" dirty="0" smtClean="0">
                          <a:solidFill>
                            <a:sysClr val="windowText" lastClr="000000"/>
                          </a:solidFill>
                        </a:rPr>
                        <a:t>股票名</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algn="ctr"/>
                      <a:r>
                        <a:rPr lang="zh-CN" altLang="en-US" sz="1600" dirty="0" smtClean="0">
                          <a:solidFill>
                            <a:sysClr val="windowText" lastClr="000000"/>
                          </a:solidFill>
                        </a:rPr>
                        <a:t>代码</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smtClean="0">
                          <a:solidFill>
                            <a:sysClr val="windowText" lastClr="000000"/>
                          </a:solidFill>
                        </a:rPr>
                        <a:t>时间</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ysClr val="windowText" lastClr="000000"/>
                          </a:solidFill>
                        </a:rPr>
                        <a:t>来源</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7099447"/>
                  </a:ext>
                </a:extLst>
              </a:tr>
            </a:tbl>
          </a:graphicData>
        </a:graphic>
      </p:graphicFrame>
      <p:sp>
        <p:nvSpPr>
          <p:cNvPr id="4" name="Rectangle 2"/>
          <p:cNvSpPr>
            <a:spLocks noChangeArrowheads="1"/>
          </p:cNvSpPr>
          <p:nvPr/>
        </p:nvSpPr>
        <p:spPr bwMode="auto">
          <a:xfrm>
            <a:off x="0" y="0"/>
            <a:ext cx="789076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3419475" y="1143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4"/>
          <a:stretch>
            <a:fillRect/>
          </a:stretch>
        </p:blipFill>
        <p:spPr>
          <a:xfrm>
            <a:off x="20951" y="676274"/>
            <a:ext cx="9113524" cy="4124325"/>
          </a:xfrm>
          <a:prstGeom prst="rect">
            <a:avLst/>
          </a:prstGeom>
        </p:spPr>
      </p:pic>
      <p:sp>
        <p:nvSpPr>
          <p:cNvPr id="9" name="矩形 8"/>
          <p:cNvSpPr/>
          <p:nvPr/>
        </p:nvSpPr>
        <p:spPr>
          <a:xfrm>
            <a:off x="0" y="0"/>
            <a:ext cx="3591444" cy="769441"/>
          </a:xfrm>
          <a:prstGeom prst="rect">
            <a:avLst/>
          </a:prstGeom>
        </p:spPr>
        <p:txBody>
          <a:bodyPr wrap="square">
            <a:spAutoFit/>
          </a:bodyPr>
          <a:lstStyle/>
          <a:p>
            <a:r>
              <a:rPr lang="zh-CN" altLang="en-US" sz="4400" b="1" dirty="0" smtClean="0">
                <a:latin typeface="微软雅黑" panose="020B0503020204020204" pitchFamily="34" charset="-122"/>
                <a:ea typeface="微软雅黑" panose="020B0503020204020204" pitchFamily="34" charset="-122"/>
              </a:rPr>
              <a:t>系统详细设计</a:t>
            </a:r>
            <a:endParaRPr lang="zh-CN" altLang="en-US" sz="4400" b="1" dirty="0">
              <a:latin typeface="微软雅黑" panose="020B0503020204020204" pitchFamily="34" charset="-122"/>
              <a:ea typeface="微软雅黑" panose="020B0503020204020204" pitchFamily="34" charset="-122"/>
            </a:endParaRPr>
          </a:p>
        </p:txBody>
      </p:sp>
      <p:sp>
        <p:nvSpPr>
          <p:cNvPr id="11" name="矩形 10"/>
          <p:cNvSpPr/>
          <p:nvPr/>
        </p:nvSpPr>
        <p:spPr>
          <a:xfrm>
            <a:off x="4032942" y="142875"/>
            <a:ext cx="3416320"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结果呈现模块流程图</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30" name="表格 29"/>
          <p:cNvGraphicFramePr>
            <a:graphicFrameLocks noGrp="1"/>
          </p:cNvGraphicFramePr>
          <p:nvPr>
            <p:extLst>
              <p:ext uri="{D42A27DB-BD31-4B8C-83A1-F6EECF244321}">
                <p14:modId xmlns:p14="http://schemas.microsoft.com/office/powerpoint/2010/main" val="1579832530"/>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pPr algn="just">
                        <a:lnSpc>
                          <a:spcPct val="100000"/>
                        </a:lnSpc>
                        <a:spcAft>
                          <a:spcPts val="0"/>
                        </a:spcAft>
                      </a:pPr>
                      <a:r>
                        <a:rPr lang="zh-CN" altLang="zh-CN" sz="1600" kern="0" dirty="0" smtClean="0">
                          <a:solidFill>
                            <a:srgbClr val="FF0000"/>
                          </a:solidFill>
                          <a:effectLst/>
                          <a:latin typeface="微软雅黑" panose="020B0503020204020204" pitchFamily="34" charset="-122"/>
                          <a:ea typeface="微软雅黑" panose="020B0503020204020204" pitchFamily="34" charset="-122"/>
                        </a:rPr>
                        <a:t>冲破七块一片光明</a:t>
                      </a:r>
                      <a:r>
                        <a:rPr lang="zh-CN" altLang="en-US" sz="1600" kern="0" dirty="0" smtClean="0">
                          <a:solidFill>
                            <a:srgbClr val="FF0000"/>
                          </a:solidFill>
                          <a:effectLst/>
                          <a:latin typeface="微软雅黑" panose="020B0503020204020204" pitchFamily="34" charset="-122"/>
                          <a:ea typeface="微软雅黑" panose="020B0503020204020204" pitchFamily="34" charset="-122"/>
                        </a:rPr>
                        <a:t>，感觉明</a:t>
                      </a:r>
                      <a:r>
                        <a:rPr lang="en-US" altLang="zh-CN" sz="1600" kern="0" dirty="0" smtClean="0">
                          <a:solidFill>
                            <a:srgbClr val="FF0000"/>
                          </a:solidFill>
                          <a:effectLst/>
                          <a:latin typeface="微软雅黑" panose="020B0503020204020204" pitchFamily="34" charset="-122"/>
                          <a:ea typeface="微软雅黑" panose="020B0503020204020204" pitchFamily="34" charset="-122"/>
                        </a:rPr>
                        <a:t>…</a:t>
                      </a:r>
                      <a:endParaRPr lang="zh-CN" altLang="zh-CN" sz="2000" kern="100" dirty="0">
                        <a:solidFill>
                          <a:srgbClr val="FF0000"/>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rgbClr val="FF0000"/>
                          </a:solidFill>
                        </a:rPr>
                        <a:t>小秘书</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smtClean="0">
                          <a:solidFill>
                            <a:srgbClr val="FF0000"/>
                          </a:solidFill>
                        </a:rPr>
                        <a:t>热度：</a:t>
                      </a:r>
                      <a:r>
                        <a:rPr lang="en-US" altLang="zh-CN" sz="1600" dirty="0" smtClean="0">
                          <a:solidFill>
                            <a:srgbClr val="FF0000"/>
                          </a:solidFill>
                        </a:rPr>
                        <a:t>645</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8294996"/>
                  </a:ext>
                </a:extLst>
              </a:tr>
              <a:tr h="239713">
                <a:tc>
                  <a:txBody>
                    <a:bodyPr/>
                    <a:lstStyle/>
                    <a:p>
                      <a:pPr algn="ctr"/>
                      <a:r>
                        <a:rPr lang="zh-CN" altLang="en-US" sz="1600" dirty="0" smtClean="0">
                          <a:solidFill>
                            <a:sysClr val="windowText" lastClr="000000"/>
                          </a:solidFill>
                        </a:rPr>
                        <a:t>情绪</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gridSpan="4">
                  <a:txBody>
                    <a:bodyPr/>
                    <a:lstStyle/>
                    <a:p>
                      <a:pPr algn="l"/>
                      <a:r>
                        <a:rPr lang="zh-CN" altLang="en-US" sz="1600" dirty="0" smtClean="0">
                          <a:solidFill>
                            <a:sysClr val="windowText" lastClr="000000"/>
                          </a:solidFill>
                        </a:rPr>
                        <a:t>评论内容</a:t>
                      </a:r>
                      <a:endParaRPr lang="zh-CN" altLang="en-US" sz="1600" dirty="0">
                        <a:solidFill>
                          <a:sysClr val="windowText" lastClr="00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ysClr val="windowText" lastClr="000000"/>
                          </a:solidFill>
                        </a:rPr>
                        <a:t>情绪值</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algn="ctr"/>
                      <a:r>
                        <a:rPr lang="zh-CN" altLang="en-US" sz="1600" dirty="0" smtClean="0">
                          <a:solidFill>
                            <a:sysClr val="windowText" lastClr="000000"/>
                          </a:solidFill>
                        </a:rPr>
                        <a:t>股票名</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algn="ctr"/>
                      <a:r>
                        <a:rPr lang="zh-CN" altLang="en-US" sz="1600" dirty="0" smtClean="0">
                          <a:solidFill>
                            <a:sysClr val="windowText" lastClr="000000"/>
                          </a:solidFill>
                        </a:rPr>
                        <a:t>代码</a:t>
                      </a:r>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pPr marL="0" algn="l" defTabSz="914400" rtl="0" eaLnBrk="1" latinLnBrk="0" hangingPunct="1">
                        <a:lnSpc>
                          <a:spcPct val="100000"/>
                        </a:lnSpc>
                        <a:spcAft>
                          <a:spcPts val="0"/>
                        </a:spcAft>
                      </a:pPr>
                      <a:r>
                        <a:rPr lang="en-US" altLang="zh-CN" sz="1600" kern="1200" dirty="0" smtClean="0">
                          <a:solidFill>
                            <a:srgbClr val="FF0000"/>
                          </a:solidFill>
                          <a:latin typeface="+mn-lt"/>
                          <a:ea typeface="+mn-ea"/>
                          <a:cs typeface="+mn-cs"/>
                        </a:rPr>
                        <a:t>2018-3-15 10:45</a:t>
                      </a:r>
                      <a:endParaRPr lang="zh-CN" altLang="zh-CN"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rgbClr val="FF0000"/>
                          </a:solidFill>
                        </a:rPr>
                        <a:t>来源：雪球网</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7099447"/>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734213344"/>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pPr algn="just">
                        <a:lnSpc>
                          <a:spcPct val="100000"/>
                        </a:lnSpc>
                        <a:spcAft>
                          <a:spcPts val="0"/>
                        </a:spcAft>
                      </a:pPr>
                      <a:r>
                        <a:rPr lang="zh-CN" altLang="zh-CN" sz="1600" kern="0" dirty="0" smtClean="0">
                          <a:solidFill>
                            <a:srgbClr val="FF0000"/>
                          </a:solidFill>
                          <a:effectLst/>
                          <a:latin typeface="微软雅黑" panose="020B0503020204020204" pitchFamily="34" charset="-122"/>
                          <a:ea typeface="微软雅黑" panose="020B0503020204020204" pitchFamily="34" charset="-122"/>
                        </a:rPr>
                        <a:t>冲破七块一片光明</a:t>
                      </a:r>
                      <a:r>
                        <a:rPr lang="zh-CN" altLang="en-US" sz="1600" kern="0" dirty="0" smtClean="0">
                          <a:solidFill>
                            <a:srgbClr val="FF0000"/>
                          </a:solidFill>
                          <a:effectLst/>
                          <a:latin typeface="微软雅黑" panose="020B0503020204020204" pitchFamily="34" charset="-122"/>
                          <a:ea typeface="微软雅黑" panose="020B0503020204020204" pitchFamily="34" charset="-122"/>
                        </a:rPr>
                        <a:t>，感觉明</a:t>
                      </a:r>
                      <a:r>
                        <a:rPr lang="en-US" altLang="zh-CN" sz="1600" kern="0" dirty="0" smtClean="0">
                          <a:solidFill>
                            <a:srgbClr val="FF0000"/>
                          </a:solidFill>
                          <a:effectLst/>
                          <a:latin typeface="微软雅黑" panose="020B0503020204020204" pitchFamily="34" charset="-122"/>
                          <a:ea typeface="微软雅黑" panose="020B0503020204020204" pitchFamily="34" charset="-122"/>
                        </a:rPr>
                        <a:t>…</a:t>
                      </a:r>
                      <a:endParaRPr lang="zh-CN" altLang="zh-CN" sz="2000" kern="100" dirty="0">
                        <a:solidFill>
                          <a:srgbClr val="FF0000"/>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rgbClr val="FF0000"/>
                          </a:solidFill>
                        </a:rPr>
                        <a:t>小秘书</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smtClean="0">
                          <a:solidFill>
                            <a:srgbClr val="FF0000"/>
                          </a:solidFill>
                        </a:rPr>
                        <a:t>热度：</a:t>
                      </a:r>
                      <a:r>
                        <a:rPr lang="en-US" altLang="zh-CN" sz="1600" dirty="0" smtClean="0">
                          <a:solidFill>
                            <a:srgbClr val="FF0000"/>
                          </a:solidFill>
                        </a:rPr>
                        <a:t>645</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8294996"/>
                  </a:ext>
                </a:extLst>
              </a:tr>
              <a:tr h="239713">
                <a:tc>
                  <a:txBody>
                    <a:bodyPr/>
                    <a:lstStyle/>
                    <a:p>
                      <a:pPr algn="ctr"/>
                      <a:r>
                        <a:rPr lang="zh-CN" altLang="en-US" sz="1600" kern="1200" dirty="0" smtClean="0">
                          <a:solidFill>
                            <a:srgbClr val="FF0000"/>
                          </a:solidFill>
                          <a:latin typeface="微软雅黑" panose="020B0503020204020204" pitchFamily="34" charset="-122"/>
                          <a:ea typeface="微软雅黑" panose="020B0503020204020204" pitchFamily="34" charset="-122"/>
                          <a:cs typeface="+mn-cs"/>
                        </a:rPr>
                        <a:t>情绪值</a:t>
                      </a:r>
                      <a:endParaRPr lang="zh-CN" altLang="en-US" sz="1600" kern="1200" dirty="0">
                        <a:solidFill>
                          <a:srgbClr val="FF0000"/>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gridSpan="4">
                  <a:txBody>
                    <a:bodyPr/>
                    <a:lstStyle/>
                    <a:p>
                      <a:pPr algn="l"/>
                      <a:r>
                        <a:rPr lang="zh-CN" altLang="en-US" sz="1600" dirty="0" smtClean="0">
                          <a:solidFill>
                            <a:sysClr val="windowText" lastClr="000000"/>
                          </a:solidFill>
                        </a:rPr>
                        <a:t>评论内容</a:t>
                      </a:r>
                      <a:endParaRPr lang="zh-CN" altLang="en-US" sz="1600" dirty="0">
                        <a:solidFill>
                          <a:sysClr val="windowText" lastClr="00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FF0000"/>
                          </a:solidFill>
                          <a:latin typeface="+mn-lt"/>
                          <a:ea typeface="+mn-ea"/>
                          <a:cs typeface="+mn-cs"/>
                        </a:rPr>
                        <a:t>0.97918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marL="0" algn="ctr" defTabSz="914400" rtl="0" eaLnBrk="1" latinLnBrk="0" hangingPunct="1">
                        <a:lnSpc>
                          <a:spcPct val="100000"/>
                        </a:lnSpc>
                        <a:spcAft>
                          <a:spcPts val="0"/>
                        </a:spcAft>
                      </a:pPr>
                      <a:r>
                        <a:rPr lang="zh-CN" altLang="zh-CN" sz="1600" kern="1200" dirty="0" smtClean="0">
                          <a:solidFill>
                            <a:srgbClr val="FF0000"/>
                          </a:solidFill>
                          <a:latin typeface="微软雅黑" panose="020B0503020204020204" pitchFamily="34" charset="-122"/>
                          <a:ea typeface="微软雅黑" panose="020B0503020204020204" pitchFamily="34" charset="-122"/>
                          <a:cs typeface="+mn-cs"/>
                        </a:rPr>
                        <a:t>中国石化</a:t>
                      </a:r>
                      <a:endParaRPr lang="zh-CN" altLang="zh-CN" sz="1600" kern="1200" dirty="0">
                        <a:solidFill>
                          <a:srgbClr val="FF0000"/>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marL="0" algn="ctr" defTabSz="914400" rtl="0" eaLnBrk="1" latinLnBrk="0" hangingPunct="1">
                        <a:lnSpc>
                          <a:spcPct val="100000"/>
                        </a:lnSpc>
                        <a:spcAft>
                          <a:spcPts val="0"/>
                        </a:spcAft>
                      </a:pPr>
                      <a:r>
                        <a:rPr lang="en-US" altLang="zh-CN" sz="1600" kern="1200" dirty="0" smtClean="0">
                          <a:solidFill>
                            <a:srgbClr val="FF0000"/>
                          </a:solidFill>
                          <a:latin typeface="+mn-lt"/>
                          <a:ea typeface="+mn-ea"/>
                          <a:cs typeface="+mn-cs"/>
                        </a:rPr>
                        <a:t>SH600028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ysClr val="windowText" lastClr="00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p>
                      <a:pPr marL="0" algn="l" defTabSz="914400" rtl="0" eaLnBrk="1" latinLnBrk="0" hangingPunct="1">
                        <a:lnSpc>
                          <a:spcPct val="100000"/>
                        </a:lnSpc>
                        <a:spcAft>
                          <a:spcPts val="0"/>
                        </a:spcAft>
                      </a:pPr>
                      <a:r>
                        <a:rPr lang="en-US" altLang="zh-CN" sz="1600" kern="1200" dirty="0" smtClean="0">
                          <a:solidFill>
                            <a:srgbClr val="FF0000"/>
                          </a:solidFill>
                          <a:latin typeface="+mn-lt"/>
                          <a:ea typeface="+mn-ea"/>
                          <a:cs typeface="+mn-cs"/>
                        </a:rPr>
                        <a:t>2018-3-15 10:45</a:t>
                      </a:r>
                      <a:endParaRPr lang="zh-CN" altLang="zh-CN"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gridSpan="2">
                  <a:txBody>
                    <a:bodyPr/>
                    <a:lstStyle/>
                    <a:p>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tc>
                <a:tc>
                  <a:txBody>
                    <a:bodyPr/>
                    <a:lstStyle/>
                    <a:p>
                      <a:r>
                        <a:rPr lang="zh-CN" altLang="en-US" sz="1600" dirty="0" smtClean="0">
                          <a:solidFill>
                            <a:srgbClr val="FF0000"/>
                          </a:solidFill>
                        </a:rPr>
                        <a:t>来源：雪球网</a:t>
                      </a:r>
                      <a:endParaRPr lang="zh-CN" altLang="en-US" sz="1600" dirty="0">
                        <a:solidFill>
                          <a:srgbClr val="FF0000"/>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37099447"/>
                  </a:ext>
                </a:extLst>
              </a:tr>
            </a:tbl>
          </a:graphicData>
        </a:graphic>
      </p:graphicFrame>
      <p:pic>
        <p:nvPicPr>
          <p:cNvPr id="35" name="图片 34"/>
          <p:cNvPicPr>
            <a:picLocks/>
          </p:cNvPicPr>
          <p:nvPr/>
        </p:nvPicPr>
        <p:blipFill>
          <a:blip r:embed="rId5"/>
          <a:stretch>
            <a:fillRect/>
          </a:stretch>
        </p:blipFill>
        <p:spPr>
          <a:xfrm>
            <a:off x="635422" y="5085517"/>
            <a:ext cx="504000" cy="1124784"/>
          </a:xfrm>
          <a:prstGeom prst="rect">
            <a:avLst/>
          </a:prstGeom>
        </p:spPr>
      </p:pic>
      <p:pic>
        <p:nvPicPr>
          <p:cNvPr id="36" name="图片 35"/>
          <p:cNvPicPr>
            <a:picLocks/>
          </p:cNvPicPr>
          <p:nvPr/>
        </p:nvPicPr>
        <p:blipFill>
          <a:blip r:embed="rId6"/>
          <a:stretch>
            <a:fillRect/>
          </a:stretch>
        </p:blipFill>
        <p:spPr>
          <a:xfrm>
            <a:off x="1120782" y="5085517"/>
            <a:ext cx="504000" cy="1124784"/>
          </a:xfrm>
          <a:prstGeom prst="rect">
            <a:avLst/>
          </a:prstGeom>
        </p:spPr>
      </p:pic>
      <p:pic>
        <p:nvPicPr>
          <p:cNvPr id="37" name="图片 36"/>
          <p:cNvPicPr>
            <a:picLocks/>
          </p:cNvPicPr>
          <p:nvPr/>
        </p:nvPicPr>
        <p:blipFill>
          <a:blip r:embed="rId7"/>
          <a:stretch>
            <a:fillRect/>
          </a:stretch>
        </p:blipFill>
        <p:spPr>
          <a:xfrm>
            <a:off x="1606142" y="5085517"/>
            <a:ext cx="504000" cy="1124784"/>
          </a:xfrm>
          <a:prstGeom prst="rect">
            <a:avLst/>
          </a:prstGeom>
        </p:spPr>
      </p:pic>
      <p:pic>
        <p:nvPicPr>
          <p:cNvPr id="38" name="图片 37"/>
          <p:cNvPicPr>
            <a:picLocks/>
          </p:cNvPicPr>
          <p:nvPr/>
        </p:nvPicPr>
        <p:blipFill>
          <a:blip r:embed="rId8"/>
          <a:stretch>
            <a:fillRect/>
          </a:stretch>
        </p:blipFill>
        <p:spPr>
          <a:xfrm>
            <a:off x="2091502" y="5085517"/>
            <a:ext cx="504000" cy="1124784"/>
          </a:xfrm>
          <a:prstGeom prst="rect">
            <a:avLst/>
          </a:prstGeom>
        </p:spPr>
      </p:pic>
      <p:pic>
        <p:nvPicPr>
          <p:cNvPr id="39" name="图片 38"/>
          <p:cNvPicPr>
            <a:picLocks/>
          </p:cNvPicPr>
          <p:nvPr/>
        </p:nvPicPr>
        <p:blipFill>
          <a:blip r:embed="rId9"/>
          <a:stretch>
            <a:fillRect/>
          </a:stretch>
        </p:blipFill>
        <p:spPr>
          <a:xfrm>
            <a:off x="2576862" y="5085517"/>
            <a:ext cx="504000" cy="1124784"/>
          </a:xfrm>
          <a:prstGeom prst="rect">
            <a:avLst/>
          </a:prstGeom>
        </p:spPr>
      </p:pic>
      <p:pic>
        <p:nvPicPr>
          <p:cNvPr id="40" name="图片 39"/>
          <p:cNvPicPr>
            <a:picLocks/>
          </p:cNvPicPr>
          <p:nvPr/>
        </p:nvPicPr>
        <p:blipFill>
          <a:blip r:embed="rId10"/>
          <a:stretch>
            <a:fillRect/>
          </a:stretch>
        </p:blipFill>
        <p:spPr>
          <a:xfrm>
            <a:off x="3062222" y="5085517"/>
            <a:ext cx="504000" cy="1124784"/>
          </a:xfrm>
          <a:prstGeom prst="rect">
            <a:avLst/>
          </a:prstGeom>
        </p:spPr>
      </p:pic>
      <p:pic>
        <p:nvPicPr>
          <p:cNvPr id="41" name="图片 40"/>
          <p:cNvPicPr>
            <a:picLocks/>
          </p:cNvPicPr>
          <p:nvPr/>
        </p:nvPicPr>
        <p:blipFill>
          <a:blip r:embed="rId11"/>
          <a:stretch>
            <a:fillRect/>
          </a:stretch>
        </p:blipFill>
        <p:spPr>
          <a:xfrm>
            <a:off x="3547582" y="5085517"/>
            <a:ext cx="504000" cy="1124784"/>
          </a:xfrm>
          <a:prstGeom prst="rect">
            <a:avLst/>
          </a:prstGeom>
        </p:spPr>
      </p:pic>
      <p:pic>
        <p:nvPicPr>
          <p:cNvPr id="42" name="图片 41"/>
          <p:cNvPicPr>
            <a:picLocks/>
          </p:cNvPicPr>
          <p:nvPr/>
        </p:nvPicPr>
        <p:blipFill>
          <a:blip r:embed="rId12"/>
          <a:stretch>
            <a:fillRect/>
          </a:stretch>
        </p:blipFill>
        <p:spPr>
          <a:xfrm>
            <a:off x="4032942" y="5085517"/>
            <a:ext cx="504000" cy="1124784"/>
          </a:xfrm>
          <a:prstGeom prst="rect">
            <a:avLst/>
          </a:prstGeom>
        </p:spPr>
      </p:pic>
      <p:pic>
        <p:nvPicPr>
          <p:cNvPr id="43" name="图片 42"/>
          <p:cNvPicPr>
            <a:picLocks/>
          </p:cNvPicPr>
          <p:nvPr/>
        </p:nvPicPr>
        <p:blipFill>
          <a:blip r:embed="rId13"/>
          <a:stretch>
            <a:fillRect/>
          </a:stretch>
        </p:blipFill>
        <p:spPr>
          <a:xfrm>
            <a:off x="4518302" y="5085517"/>
            <a:ext cx="504000" cy="1124784"/>
          </a:xfrm>
          <a:prstGeom prst="rect">
            <a:avLst/>
          </a:prstGeom>
        </p:spPr>
      </p:pic>
      <p:pic>
        <p:nvPicPr>
          <p:cNvPr id="44" name="图片 43"/>
          <p:cNvPicPr>
            <a:picLocks/>
          </p:cNvPicPr>
          <p:nvPr/>
        </p:nvPicPr>
        <p:blipFill>
          <a:blip r:embed="rId14"/>
          <a:stretch>
            <a:fillRect/>
          </a:stretch>
        </p:blipFill>
        <p:spPr>
          <a:xfrm flipV="1">
            <a:off x="5003662" y="5085516"/>
            <a:ext cx="504000" cy="1124784"/>
          </a:xfrm>
          <a:prstGeom prst="rect">
            <a:avLst/>
          </a:prstGeom>
        </p:spPr>
      </p:pic>
      <p:pic>
        <p:nvPicPr>
          <p:cNvPr id="45" name="图片 44"/>
          <p:cNvPicPr>
            <a:picLocks/>
          </p:cNvPicPr>
          <p:nvPr/>
        </p:nvPicPr>
        <p:blipFill>
          <a:blip r:embed="rId15"/>
          <a:stretch>
            <a:fillRect/>
          </a:stretch>
        </p:blipFill>
        <p:spPr>
          <a:xfrm>
            <a:off x="5489022" y="5085517"/>
            <a:ext cx="504000" cy="1124784"/>
          </a:xfrm>
          <a:prstGeom prst="rect">
            <a:avLst/>
          </a:prstGeom>
        </p:spPr>
      </p:pic>
      <p:pic>
        <p:nvPicPr>
          <p:cNvPr id="46" name="图片 45"/>
          <p:cNvPicPr>
            <a:picLocks/>
          </p:cNvPicPr>
          <p:nvPr/>
        </p:nvPicPr>
        <p:blipFill>
          <a:blip r:embed="rId16"/>
          <a:stretch>
            <a:fillRect/>
          </a:stretch>
        </p:blipFill>
        <p:spPr>
          <a:xfrm>
            <a:off x="5974382" y="5085517"/>
            <a:ext cx="504000" cy="1124784"/>
          </a:xfrm>
          <a:prstGeom prst="rect">
            <a:avLst/>
          </a:prstGeom>
        </p:spPr>
      </p:pic>
      <p:pic>
        <p:nvPicPr>
          <p:cNvPr id="47" name="图片 46"/>
          <p:cNvPicPr>
            <a:picLocks/>
          </p:cNvPicPr>
          <p:nvPr/>
        </p:nvPicPr>
        <p:blipFill>
          <a:blip r:embed="rId17"/>
          <a:stretch>
            <a:fillRect/>
          </a:stretch>
        </p:blipFill>
        <p:spPr>
          <a:xfrm>
            <a:off x="6459742" y="5085517"/>
            <a:ext cx="504000" cy="1124784"/>
          </a:xfrm>
          <a:prstGeom prst="rect">
            <a:avLst/>
          </a:prstGeom>
        </p:spPr>
      </p:pic>
      <p:pic>
        <p:nvPicPr>
          <p:cNvPr id="48" name="图片 47"/>
          <p:cNvPicPr>
            <a:picLocks/>
          </p:cNvPicPr>
          <p:nvPr/>
        </p:nvPicPr>
        <p:blipFill>
          <a:blip r:embed="rId18"/>
          <a:stretch>
            <a:fillRect/>
          </a:stretch>
        </p:blipFill>
        <p:spPr>
          <a:xfrm>
            <a:off x="6945102" y="5085517"/>
            <a:ext cx="504000" cy="1124784"/>
          </a:xfrm>
          <a:prstGeom prst="rect">
            <a:avLst/>
          </a:prstGeom>
        </p:spPr>
      </p:pic>
      <p:pic>
        <p:nvPicPr>
          <p:cNvPr id="49" name="图片 48"/>
          <p:cNvPicPr>
            <a:picLocks/>
          </p:cNvPicPr>
          <p:nvPr/>
        </p:nvPicPr>
        <p:blipFill>
          <a:blip r:embed="rId19"/>
          <a:stretch>
            <a:fillRect/>
          </a:stretch>
        </p:blipFill>
        <p:spPr>
          <a:xfrm>
            <a:off x="7430462" y="5085517"/>
            <a:ext cx="504000" cy="1124784"/>
          </a:xfrm>
          <a:prstGeom prst="rect">
            <a:avLst/>
          </a:prstGeom>
        </p:spPr>
      </p:pic>
      <p:pic>
        <p:nvPicPr>
          <p:cNvPr id="50" name="图片 49"/>
          <p:cNvPicPr>
            <a:picLocks/>
          </p:cNvPicPr>
          <p:nvPr/>
        </p:nvPicPr>
        <p:blipFill>
          <a:blip r:embed="rId20"/>
          <a:stretch>
            <a:fillRect/>
          </a:stretch>
        </p:blipFill>
        <p:spPr>
          <a:xfrm>
            <a:off x="7915822" y="5085517"/>
            <a:ext cx="504000" cy="1124784"/>
          </a:xfrm>
          <a:prstGeom prst="rect">
            <a:avLst/>
          </a:prstGeom>
        </p:spPr>
      </p:pic>
      <p:pic>
        <p:nvPicPr>
          <p:cNvPr id="51" name="图片 50"/>
          <p:cNvPicPr>
            <a:picLocks/>
          </p:cNvPicPr>
          <p:nvPr/>
        </p:nvPicPr>
        <p:blipFill>
          <a:blip r:embed="rId21"/>
          <a:stretch>
            <a:fillRect/>
          </a:stretch>
        </p:blipFill>
        <p:spPr>
          <a:xfrm>
            <a:off x="8401189" y="5085517"/>
            <a:ext cx="504000" cy="1124784"/>
          </a:xfrm>
          <a:prstGeom prst="rect">
            <a:avLst/>
          </a:prstGeom>
        </p:spPr>
      </p:pic>
      <p:graphicFrame>
        <p:nvGraphicFramePr>
          <p:cNvPr id="52" name="表格 51"/>
          <p:cNvGraphicFramePr>
            <a:graphicFrameLocks noGrp="1"/>
          </p:cNvGraphicFramePr>
          <p:nvPr>
            <p:extLst>
              <p:ext uri="{D42A27DB-BD31-4B8C-83A1-F6EECF244321}">
                <p14:modId xmlns:p14="http://schemas.microsoft.com/office/powerpoint/2010/main" val="3534777783"/>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pPr algn="just">
                        <a:lnSpc>
                          <a:spcPct val="100000"/>
                        </a:lnSpc>
                        <a:spcAft>
                          <a:spcPts val="0"/>
                        </a:spcAft>
                      </a:pPr>
                      <a:r>
                        <a:rPr lang="zh-CN" altLang="zh-CN" sz="1600" u="sng" kern="0" dirty="0" smtClean="0">
                          <a:solidFill>
                            <a:srgbClr val="0000FF"/>
                          </a:solidFill>
                          <a:effectLst/>
                          <a:latin typeface="微软雅黑" panose="020B0503020204020204" pitchFamily="34" charset="-122"/>
                          <a:ea typeface="微软雅黑" panose="020B0503020204020204" pitchFamily="34" charset="-122"/>
                        </a:rPr>
                        <a:t>冲破七块一片光明</a:t>
                      </a:r>
                      <a:r>
                        <a:rPr lang="zh-CN" altLang="en-US" sz="1600" u="sng" kern="0" dirty="0" smtClean="0">
                          <a:solidFill>
                            <a:srgbClr val="0000FF"/>
                          </a:solidFill>
                          <a:effectLst/>
                          <a:latin typeface="微软雅黑" panose="020B0503020204020204" pitchFamily="34" charset="-122"/>
                          <a:ea typeface="微软雅黑" panose="020B0503020204020204" pitchFamily="34" charset="-122"/>
                        </a:rPr>
                        <a:t>，感觉明</a:t>
                      </a:r>
                      <a:r>
                        <a:rPr lang="en-US" altLang="zh-CN" sz="1600" u="sng" kern="0" dirty="0" smtClean="0">
                          <a:solidFill>
                            <a:srgbClr val="0000FF"/>
                          </a:solidFill>
                          <a:effectLst/>
                          <a:latin typeface="微软雅黑" panose="020B0503020204020204" pitchFamily="34" charset="-122"/>
                          <a:ea typeface="微软雅黑" panose="020B0503020204020204" pitchFamily="34" charset="-122"/>
                        </a:rPr>
                        <a:t>…</a:t>
                      </a:r>
                      <a:endParaRPr lang="zh-CN" altLang="zh-CN" sz="2000" u="sng" kern="100" dirty="0">
                        <a:solidFill>
                          <a:srgbClr val="0000FF"/>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小秘书</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热度：</a:t>
                      </a:r>
                      <a:r>
                        <a:rPr lang="en-US" altLang="zh-CN" sz="1600" dirty="0" smtClean="0">
                          <a:solidFill>
                            <a:srgbClr val="FF0000"/>
                          </a:solidFill>
                          <a:latin typeface="微软雅黑" panose="020B0503020204020204" pitchFamily="34" charset="-122"/>
                          <a:ea typeface="微软雅黑" panose="020B0503020204020204" pitchFamily="34" charset="-122"/>
                        </a:rPr>
                        <a:t>645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98294996"/>
                  </a:ext>
                </a:extLst>
              </a:tr>
              <a:tr h="239713">
                <a:tc>
                  <a:txBody>
                    <a:bodyPr/>
                    <a:lstStyle/>
                    <a:p>
                      <a:pPr algn="ct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情绪值</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gridSpan="4">
                  <a:txBody>
                    <a:bodyPr/>
                    <a:lstStyle/>
                    <a:p>
                      <a:pPr algn="l"/>
                      <a:r>
                        <a:rPr lang="zh-CN" altLang="en-US" sz="1600" dirty="0" smtClean="0">
                          <a:solidFill>
                            <a:schemeClr val="tx1"/>
                          </a:solidFill>
                          <a:latin typeface="+mn-ea"/>
                          <a:ea typeface="+mn-ea"/>
                        </a:rPr>
                        <a:t>评论内容</a:t>
                      </a:r>
                      <a:endParaRPr lang="zh-CN" altLang="en-US" sz="1600" dirty="0">
                        <a:solidFill>
                          <a:schemeClr val="tx1"/>
                        </a:solidFill>
                        <a:latin typeface="+mn-ea"/>
                        <a:ea typeface="+mn-ea"/>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FF0000"/>
                          </a:solidFill>
                          <a:latin typeface="+mn-lt"/>
                          <a:ea typeface="+mn-ea"/>
                          <a:cs typeface="+mn-cs"/>
                        </a:rPr>
                        <a:t>0.97918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marL="0" algn="ctr" defTabSz="914400" rtl="0" eaLnBrk="1" latinLnBrk="0" hangingPunct="1">
                        <a:lnSpc>
                          <a:spcPct val="100000"/>
                        </a:lnSpc>
                        <a:spcAft>
                          <a:spcPts val="0"/>
                        </a:spcAft>
                      </a:pPr>
                      <a:r>
                        <a:rPr lang="zh-CN" altLang="zh-CN" sz="1600" kern="1200" dirty="0" smtClean="0">
                          <a:solidFill>
                            <a:schemeClr val="tx1"/>
                          </a:solidFill>
                          <a:latin typeface="微软雅黑" panose="020B0503020204020204" pitchFamily="34" charset="-122"/>
                          <a:ea typeface="微软雅黑" panose="020B0503020204020204" pitchFamily="34" charset="-122"/>
                          <a:cs typeface="+mn-cs"/>
                        </a:rPr>
                        <a:t>中国石化</a:t>
                      </a:r>
                      <a:endParaRPr lang="zh-CN" altLang="zh-CN"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marL="0" algn="ctr"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SH600028</a:t>
                      </a:r>
                      <a:endParaRPr lang="zh-CN" altLang="en-US"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pPr marL="0" algn="l"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2018-3-15 10:45</a:t>
                      </a:r>
                      <a:endParaRPr lang="zh-CN" altLang="zh-CN"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u="sng" dirty="0" smtClean="0">
                          <a:solidFill>
                            <a:srgbClr val="0000FF"/>
                          </a:solidFill>
                          <a:latin typeface="微软雅黑" panose="020B0503020204020204" pitchFamily="34" charset="-122"/>
                          <a:ea typeface="微软雅黑" panose="020B0503020204020204" pitchFamily="34" charset="-122"/>
                        </a:rPr>
                        <a:t>来源：雪球网</a:t>
                      </a:r>
                      <a:endParaRPr lang="zh-CN" altLang="en-US" sz="1600" u="sng" dirty="0">
                        <a:solidFill>
                          <a:srgbClr val="0000FF"/>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337099447"/>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668148352"/>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pPr algn="just">
                        <a:lnSpc>
                          <a:spcPct val="100000"/>
                        </a:lnSpc>
                        <a:spcAft>
                          <a:spcPts val="0"/>
                        </a:spcAft>
                      </a:pPr>
                      <a:r>
                        <a:rPr lang="zh-CN" altLang="zh-CN" sz="1600" u="sng" kern="0" dirty="0" smtClean="0">
                          <a:solidFill>
                            <a:srgbClr val="0000FF"/>
                          </a:solidFill>
                          <a:effectLst/>
                          <a:latin typeface="微软雅黑" panose="020B0503020204020204" pitchFamily="34" charset="-122"/>
                          <a:ea typeface="微软雅黑" panose="020B0503020204020204" pitchFamily="34" charset="-122"/>
                        </a:rPr>
                        <a:t>冲破七块一片光明</a:t>
                      </a:r>
                      <a:r>
                        <a:rPr lang="zh-CN" altLang="en-US" sz="1600" u="sng" kern="0" dirty="0" smtClean="0">
                          <a:solidFill>
                            <a:srgbClr val="0000FF"/>
                          </a:solidFill>
                          <a:effectLst/>
                          <a:latin typeface="微软雅黑" panose="020B0503020204020204" pitchFamily="34" charset="-122"/>
                          <a:ea typeface="微软雅黑" panose="020B0503020204020204" pitchFamily="34" charset="-122"/>
                        </a:rPr>
                        <a:t>，感觉明</a:t>
                      </a:r>
                      <a:r>
                        <a:rPr lang="en-US" altLang="zh-CN" sz="1600" u="sng" kern="0" dirty="0" smtClean="0">
                          <a:solidFill>
                            <a:srgbClr val="0000FF"/>
                          </a:solidFill>
                          <a:effectLst/>
                          <a:latin typeface="微软雅黑" panose="020B0503020204020204" pitchFamily="34" charset="-122"/>
                          <a:ea typeface="微软雅黑" panose="020B0503020204020204" pitchFamily="34" charset="-122"/>
                        </a:rPr>
                        <a:t>…</a:t>
                      </a:r>
                      <a:endParaRPr lang="zh-CN" altLang="zh-CN" sz="2000" u="sng" kern="100" dirty="0">
                        <a:solidFill>
                          <a:srgbClr val="0000FF"/>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小秘书</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热度：</a:t>
                      </a:r>
                      <a:r>
                        <a:rPr lang="en-US" altLang="zh-CN" sz="1600" dirty="0" smtClean="0">
                          <a:solidFill>
                            <a:srgbClr val="FF0000"/>
                          </a:solidFill>
                          <a:latin typeface="微软雅黑" panose="020B0503020204020204" pitchFamily="34" charset="-122"/>
                          <a:ea typeface="微软雅黑" panose="020B0503020204020204" pitchFamily="34" charset="-122"/>
                        </a:rPr>
                        <a:t>645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98294996"/>
                  </a:ext>
                </a:extLst>
              </a:tr>
              <a:tr h="239713">
                <a:tc>
                  <a:txBody>
                    <a:bodyPr/>
                    <a:lstStyle/>
                    <a:p>
                      <a:pPr algn="ct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情绪值</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gridSpan="4">
                  <a:txBody>
                    <a:bodyPr/>
                    <a:lstStyle/>
                    <a:p>
                      <a:pPr algn="l"/>
                      <a:r>
                        <a:rPr lang="zh-CN" altLang="en-US" sz="1600" dirty="0" smtClean="0">
                          <a:solidFill>
                            <a:schemeClr val="tx1"/>
                          </a:solidFill>
                        </a:rPr>
                        <a:t>前一</a:t>
                      </a:r>
                      <a:r>
                        <a:rPr lang="zh-CN" altLang="en-US" sz="1600" kern="1200" dirty="0" smtClean="0">
                          <a:solidFill>
                            <a:schemeClr val="tx1"/>
                          </a:solidFill>
                          <a:latin typeface="+mn-lt"/>
                          <a:ea typeface="+mn-ea"/>
                          <a:cs typeface="+mn-cs"/>
                        </a:rPr>
                        <a:t>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kern="1200" dirty="0" smtClean="0">
                          <a:solidFill>
                            <a:schemeClr val="tx1"/>
                          </a:solidFill>
                          <a:latin typeface="+mn-lt"/>
                          <a:ea typeface="+mn-ea"/>
                          <a:cs typeface="+mn-cs"/>
                        </a:rPr>
                        <a:t>时候</a:t>
                      </a:r>
                      <a:r>
                        <a:rPr lang="zh-CN" altLang="en-US" sz="1600" dirty="0" smtClean="0">
                          <a:solidFill>
                            <a:schemeClr val="tx1"/>
                          </a:solidFill>
                        </a:rPr>
                        <a:t>十年，这个周期如果还是</a:t>
                      </a:r>
                      <a:r>
                        <a:rPr lang="en-US" altLang="zh-CN" sz="1600" dirty="0" smtClean="0">
                          <a:solidFill>
                            <a:schemeClr val="tx1"/>
                          </a:solidFill>
                        </a:rPr>
                        <a:t>10</a:t>
                      </a:r>
                      <a:r>
                        <a:rPr lang="zh-CN" altLang="en-US" sz="1600" dirty="0" smtClean="0">
                          <a:solidFill>
                            <a:schemeClr val="tx1"/>
                          </a:solidFill>
                        </a:rPr>
                        <a:t>年的话，应该要快拉了。前一个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时候十年，这个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如果还是</a:t>
                      </a:r>
                      <a:r>
                        <a:rPr lang="en-US" altLang="zh-CN" sz="1600" dirty="0" smtClean="0">
                          <a:solidFill>
                            <a:schemeClr val="tx1"/>
                          </a:solidFill>
                        </a:rPr>
                        <a:t>10</a:t>
                      </a:r>
                      <a:r>
                        <a:rPr lang="zh-CN" altLang="en-US" sz="1600" dirty="0" smtClean="0">
                          <a:solidFill>
                            <a:schemeClr val="tx1"/>
                          </a:solidFill>
                        </a:rPr>
                        <a:t>年的话，应该要快拉了。但是发动的时候比第一次多了一年，那这个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假设是</a:t>
                      </a:r>
                      <a:r>
                        <a:rPr lang="en-US" altLang="zh-CN" sz="1600" dirty="0" smtClean="0">
                          <a:solidFill>
                            <a:schemeClr val="tx1"/>
                          </a:solidFill>
                        </a:rPr>
                        <a:t>20</a:t>
                      </a:r>
                      <a:r>
                        <a:rPr lang="zh-CN" altLang="en-US" sz="1600" dirty="0" smtClean="0">
                          <a:solidFill>
                            <a:schemeClr val="tx1"/>
                          </a:solidFill>
                        </a:rPr>
                        <a:t>年，到</a:t>
                      </a:r>
                      <a:r>
                        <a:rPr lang="en-US" altLang="zh-CN" sz="1600" dirty="0" smtClean="0">
                          <a:solidFill>
                            <a:schemeClr val="tx1"/>
                          </a:solidFill>
                        </a:rPr>
                        <a:t>2023</a:t>
                      </a:r>
                      <a:r>
                        <a:rPr lang="zh-CN" altLang="en-US" sz="1600" dirty="0" smtClean="0">
                          <a:solidFill>
                            <a:schemeClr val="tx1"/>
                          </a:solidFill>
                        </a:rPr>
                        <a:t>年的时候应该是比较牛</a:t>
                      </a:r>
                      <a:endParaRPr lang="zh-CN" altLang="en-US" sz="1600" dirty="0">
                        <a:solidFill>
                          <a:schemeClr val="tx1"/>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FF0000"/>
                          </a:solidFill>
                          <a:latin typeface="+mn-lt"/>
                          <a:ea typeface="+mn-ea"/>
                          <a:cs typeface="+mn-cs"/>
                        </a:rPr>
                        <a:t>0.97918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marL="0" algn="ctr" defTabSz="914400" rtl="0" eaLnBrk="1" latinLnBrk="0" hangingPunct="1">
                        <a:lnSpc>
                          <a:spcPct val="100000"/>
                        </a:lnSpc>
                        <a:spcAft>
                          <a:spcPts val="0"/>
                        </a:spcAft>
                      </a:pPr>
                      <a:r>
                        <a:rPr lang="zh-CN" altLang="zh-CN" sz="1600" kern="1200" dirty="0" smtClean="0">
                          <a:solidFill>
                            <a:schemeClr val="tx1"/>
                          </a:solidFill>
                          <a:latin typeface="微软雅黑" panose="020B0503020204020204" pitchFamily="34" charset="-122"/>
                          <a:ea typeface="微软雅黑" panose="020B0503020204020204" pitchFamily="34" charset="-122"/>
                          <a:cs typeface="+mn-cs"/>
                        </a:rPr>
                        <a:t>中国石化</a:t>
                      </a:r>
                      <a:endParaRPr lang="zh-CN" altLang="zh-CN"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marL="0" algn="ctr"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SH600028</a:t>
                      </a:r>
                      <a:endParaRPr lang="zh-CN" altLang="en-US"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pPr marL="0" algn="l"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2018-3-15 10:45</a:t>
                      </a:r>
                      <a:endParaRPr lang="zh-CN" altLang="zh-CN"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u="sng" dirty="0" smtClean="0">
                          <a:solidFill>
                            <a:srgbClr val="0000FF"/>
                          </a:solidFill>
                          <a:latin typeface="微软雅黑" panose="020B0503020204020204" pitchFamily="34" charset="-122"/>
                          <a:ea typeface="微软雅黑" panose="020B0503020204020204" pitchFamily="34" charset="-122"/>
                        </a:rPr>
                        <a:t>来源：雪球网</a:t>
                      </a:r>
                      <a:endParaRPr lang="zh-CN" altLang="en-US" sz="1600" u="sng" dirty="0">
                        <a:solidFill>
                          <a:srgbClr val="0000FF"/>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337099447"/>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1538973600"/>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0">
                <a:tc>
                  <a:txBody>
                    <a:bodyPr/>
                    <a:lstStyle/>
                    <a:p>
                      <a:endParaRPr lang="zh-CN" altLang="en-US" sz="1600" dirty="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pPr algn="just">
                        <a:lnSpc>
                          <a:spcPct val="100000"/>
                        </a:lnSpc>
                        <a:spcAft>
                          <a:spcPts val="0"/>
                        </a:spcAft>
                      </a:pPr>
                      <a:r>
                        <a:rPr lang="zh-CN" altLang="zh-CN" sz="1600" u="sng" kern="0" dirty="0" smtClean="0">
                          <a:solidFill>
                            <a:srgbClr val="0000FF"/>
                          </a:solidFill>
                          <a:effectLst/>
                          <a:latin typeface="微软雅黑" panose="020B0503020204020204" pitchFamily="34" charset="-122"/>
                          <a:ea typeface="微软雅黑" panose="020B0503020204020204" pitchFamily="34" charset="-122"/>
                        </a:rPr>
                        <a:t>冲破七块一片光明</a:t>
                      </a:r>
                      <a:r>
                        <a:rPr lang="zh-CN" altLang="en-US" sz="1600" u="sng" kern="0" dirty="0" smtClean="0">
                          <a:solidFill>
                            <a:srgbClr val="0000FF"/>
                          </a:solidFill>
                          <a:effectLst/>
                          <a:latin typeface="微软雅黑" panose="020B0503020204020204" pitchFamily="34" charset="-122"/>
                          <a:ea typeface="微软雅黑" panose="020B0503020204020204" pitchFamily="34" charset="-122"/>
                        </a:rPr>
                        <a:t>，感觉明</a:t>
                      </a:r>
                      <a:r>
                        <a:rPr lang="en-US" altLang="zh-CN" sz="1600" u="sng" kern="0" dirty="0" smtClean="0">
                          <a:solidFill>
                            <a:srgbClr val="0000FF"/>
                          </a:solidFill>
                          <a:effectLst/>
                          <a:latin typeface="微软雅黑" panose="020B0503020204020204" pitchFamily="34" charset="-122"/>
                          <a:ea typeface="微软雅黑" panose="020B0503020204020204" pitchFamily="34" charset="-122"/>
                        </a:rPr>
                        <a:t>…</a:t>
                      </a:r>
                      <a:endParaRPr lang="zh-CN" altLang="zh-CN" sz="2000" u="sng" kern="100" dirty="0">
                        <a:solidFill>
                          <a:srgbClr val="0000FF"/>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小秘书</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热度：</a:t>
                      </a:r>
                      <a:r>
                        <a:rPr lang="en-US" altLang="zh-CN" sz="1600" dirty="0" smtClean="0">
                          <a:solidFill>
                            <a:srgbClr val="FF0000"/>
                          </a:solidFill>
                          <a:latin typeface="微软雅黑" panose="020B0503020204020204" pitchFamily="34" charset="-122"/>
                          <a:ea typeface="微软雅黑" panose="020B0503020204020204" pitchFamily="34" charset="-122"/>
                        </a:rPr>
                        <a:t>645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98294996"/>
                  </a:ext>
                </a:extLst>
              </a:tr>
              <a:tr h="239713">
                <a:tc>
                  <a:txBody>
                    <a:bodyPr/>
                    <a:lstStyle/>
                    <a:p>
                      <a:pPr algn="ct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情绪值</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gridSpan="4">
                  <a:txBody>
                    <a:bodyPr/>
                    <a:lstStyle/>
                    <a:p>
                      <a:pPr algn="l"/>
                      <a:r>
                        <a:rPr lang="zh-CN" altLang="en-US" sz="1600" dirty="0" smtClean="0">
                          <a:solidFill>
                            <a:schemeClr val="tx1"/>
                          </a:solidFill>
                        </a:rPr>
                        <a:t>前一</a:t>
                      </a:r>
                      <a:r>
                        <a:rPr lang="zh-CN" altLang="en-US" sz="1600" kern="1200" dirty="0" smtClean="0">
                          <a:solidFill>
                            <a:schemeClr val="tx1"/>
                          </a:solidFill>
                          <a:latin typeface="+mn-lt"/>
                          <a:ea typeface="+mn-ea"/>
                          <a:cs typeface="+mn-cs"/>
                        </a:rPr>
                        <a:t>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kern="1200" dirty="0" smtClean="0">
                          <a:solidFill>
                            <a:schemeClr val="tx1"/>
                          </a:solidFill>
                          <a:latin typeface="+mn-lt"/>
                          <a:ea typeface="+mn-ea"/>
                          <a:cs typeface="+mn-cs"/>
                        </a:rPr>
                        <a:t>时候</a:t>
                      </a:r>
                      <a:r>
                        <a:rPr lang="zh-CN" altLang="en-US" sz="1600" dirty="0" smtClean="0">
                          <a:solidFill>
                            <a:schemeClr val="tx1"/>
                          </a:solidFill>
                        </a:rPr>
                        <a:t>十年，这个周期如果还是</a:t>
                      </a:r>
                      <a:r>
                        <a:rPr lang="en-US" altLang="zh-CN" sz="1600" dirty="0" smtClean="0">
                          <a:solidFill>
                            <a:schemeClr val="tx1"/>
                          </a:solidFill>
                        </a:rPr>
                        <a:t>10</a:t>
                      </a:r>
                      <a:r>
                        <a:rPr lang="zh-CN" altLang="en-US" sz="1600" dirty="0" smtClean="0">
                          <a:solidFill>
                            <a:schemeClr val="tx1"/>
                          </a:solidFill>
                        </a:rPr>
                        <a:t>年的话，应该要快拉了。前一个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时候十年，这个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如果还是</a:t>
                      </a:r>
                      <a:r>
                        <a:rPr lang="en-US" altLang="zh-CN" sz="1600" dirty="0" smtClean="0">
                          <a:solidFill>
                            <a:schemeClr val="tx1"/>
                          </a:solidFill>
                        </a:rPr>
                        <a:t>10</a:t>
                      </a:r>
                      <a:r>
                        <a:rPr lang="zh-CN" altLang="en-US" sz="1600" dirty="0" smtClean="0">
                          <a:solidFill>
                            <a:schemeClr val="tx1"/>
                          </a:solidFill>
                        </a:rPr>
                        <a:t>年的话，应该要快拉了。但是发动的时候比第一次多了一年，那这个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strike="sngStrike" dirty="0" smtClean="0">
                          <a:solidFill>
                            <a:srgbClr val="FF0000"/>
                          </a:solidFill>
                        </a:rPr>
                        <a:t>假设是</a:t>
                      </a:r>
                      <a:r>
                        <a:rPr lang="en-US" altLang="zh-CN" sz="1600" strike="sngStrike" dirty="0" smtClean="0">
                          <a:solidFill>
                            <a:srgbClr val="FF0000"/>
                          </a:solidFill>
                        </a:rPr>
                        <a:t>20</a:t>
                      </a:r>
                      <a:r>
                        <a:rPr lang="zh-CN" altLang="en-US" sz="1600" strike="sngStrike" dirty="0" smtClean="0">
                          <a:solidFill>
                            <a:srgbClr val="FF0000"/>
                          </a:solidFill>
                        </a:rPr>
                        <a:t>年，到</a:t>
                      </a:r>
                      <a:r>
                        <a:rPr lang="en-US" altLang="zh-CN" sz="1600" strike="sngStrike" dirty="0" smtClean="0">
                          <a:solidFill>
                            <a:srgbClr val="FF0000"/>
                          </a:solidFill>
                        </a:rPr>
                        <a:t>2023</a:t>
                      </a:r>
                      <a:r>
                        <a:rPr lang="zh-CN" altLang="en-US" sz="1600" strike="sngStrike" dirty="0" smtClean="0">
                          <a:solidFill>
                            <a:srgbClr val="FF0000"/>
                          </a:solidFill>
                        </a:rPr>
                        <a:t>年的时候应该是比较牛</a:t>
                      </a:r>
                      <a:endParaRPr lang="zh-CN" altLang="en-US" sz="1600" strike="sngStrike" dirty="0">
                        <a:solidFill>
                          <a:srgbClr val="FF0000"/>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FF0000"/>
                          </a:solidFill>
                          <a:latin typeface="+mn-lt"/>
                          <a:ea typeface="+mn-ea"/>
                          <a:cs typeface="+mn-cs"/>
                        </a:rPr>
                        <a:t>0.97918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marL="0" algn="ctr" defTabSz="914400" rtl="0" eaLnBrk="1" latinLnBrk="0" hangingPunct="1">
                        <a:lnSpc>
                          <a:spcPct val="100000"/>
                        </a:lnSpc>
                        <a:spcAft>
                          <a:spcPts val="0"/>
                        </a:spcAft>
                      </a:pPr>
                      <a:r>
                        <a:rPr lang="zh-CN" altLang="zh-CN" sz="1600" kern="1200" dirty="0" smtClean="0">
                          <a:solidFill>
                            <a:schemeClr val="tx1"/>
                          </a:solidFill>
                          <a:latin typeface="微软雅黑" panose="020B0503020204020204" pitchFamily="34" charset="-122"/>
                          <a:ea typeface="微软雅黑" panose="020B0503020204020204" pitchFamily="34" charset="-122"/>
                          <a:cs typeface="+mn-cs"/>
                        </a:rPr>
                        <a:t>中国石化</a:t>
                      </a:r>
                      <a:endParaRPr lang="zh-CN" altLang="zh-CN"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marL="0" algn="ctr"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SH600028</a:t>
                      </a:r>
                      <a:endParaRPr lang="zh-CN" altLang="en-US"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pPr marL="0" algn="l"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2018-3-15 10:45</a:t>
                      </a:r>
                      <a:endParaRPr lang="zh-CN" altLang="zh-CN"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u="sng" dirty="0" smtClean="0">
                          <a:solidFill>
                            <a:srgbClr val="0000FF"/>
                          </a:solidFill>
                          <a:latin typeface="微软雅黑" panose="020B0503020204020204" pitchFamily="34" charset="-122"/>
                          <a:ea typeface="微软雅黑" panose="020B0503020204020204" pitchFamily="34" charset="-122"/>
                        </a:rPr>
                        <a:t>来源：雪球网</a:t>
                      </a:r>
                      <a:endParaRPr lang="zh-CN" altLang="en-US" sz="1600" u="sng" dirty="0">
                        <a:solidFill>
                          <a:srgbClr val="0000FF"/>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337099447"/>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3092334880"/>
              </p:ext>
            </p:extLst>
          </p:nvPr>
        </p:nvGraphicFramePr>
        <p:xfrm>
          <a:off x="1139422" y="4836177"/>
          <a:ext cx="7198428" cy="1956720"/>
        </p:xfrm>
        <a:graphic>
          <a:graphicData uri="http://schemas.openxmlformats.org/drawingml/2006/table">
            <a:tbl>
              <a:tblPr bandRow="1">
                <a:tableStyleId>{073A0DAA-6AF3-43AB-8588-CEC1D06C72B9}</a:tableStyleId>
              </a:tblPr>
              <a:tblGrid>
                <a:gridCol w="1145993">
                  <a:extLst>
                    <a:ext uri="{9D8B030D-6E8A-4147-A177-3AD203B41FA5}">
                      <a16:colId xmlns:a16="http://schemas.microsoft.com/office/drawing/2014/main" val="3300052232"/>
                    </a:ext>
                  </a:extLst>
                </a:gridCol>
                <a:gridCol w="1623310">
                  <a:extLst>
                    <a:ext uri="{9D8B030D-6E8A-4147-A177-3AD203B41FA5}">
                      <a16:colId xmlns:a16="http://schemas.microsoft.com/office/drawing/2014/main" val="3966338789"/>
                    </a:ext>
                  </a:extLst>
                </a:gridCol>
                <a:gridCol w="1229825">
                  <a:extLst>
                    <a:ext uri="{9D8B030D-6E8A-4147-A177-3AD203B41FA5}">
                      <a16:colId xmlns:a16="http://schemas.microsoft.com/office/drawing/2014/main" val="1384497348"/>
                    </a:ext>
                  </a:extLst>
                </a:gridCol>
                <a:gridCol w="1599650">
                  <a:extLst>
                    <a:ext uri="{9D8B030D-6E8A-4147-A177-3AD203B41FA5}">
                      <a16:colId xmlns:a16="http://schemas.microsoft.com/office/drawing/2014/main" val="3246252452"/>
                    </a:ext>
                  </a:extLst>
                </a:gridCol>
                <a:gridCol w="1599650">
                  <a:extLst>
                    <a:ext uri="{9D8B030D-6E8A-4147-A177-3AD203B41FA5}">
                      <a16:colId xmlns:a16="http://schemas.microsoft.com/office/drawing/2014/main" val="2057397054"/>
                    </a:ext>
                  </a:extLst>
                </a:gridCol>
              </a:tblGrid>
              <a:tr h="239713">
                <a:tc>
                  <a:txBody>
                    <a:bodyPr/>
                    <a:lstStyle/>
                    <a:p>
                      <a:endParaRPr lang="zh-CN" altLang="en-US" sz="1600" dirty="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pPr algn="just">
                        <a:lnSpc>
                          <a:spcPct val="100000"/>
                        </a:lnSpc>
                        <a:spcAft>
                          <a:spcPts val="0"/>
                        </a:spcAft>
                      </a:pPr>
                      <a:r>
                        <a:rPr lang="zh-CN" altLang="zh-CN" sz="1600" u="sng" kern="0" dirty="0" smtClean="0">
                          <a:solidFill>
                            <a:srgbClr val="0000FF"/>
                          </a:solidFill>
                          <a:effectLst/>
                          <a:latin typeface="微软雅黑" panose="020B0503020204020204" pitchFamily="34" charset="-122"/>
                          <a:ea typeface="微软雅黑" panose="020B0503020204020204" pitchFamily="34" charset="-122"/>
                        </a:rPr>
                        <a:t>冲破七块一片光明</a:t>
                      </a:r>
                      <a:r>
                        <a:rPr lang="zh-CN" altLang="en-US" sz="1600" u="sng" kern="0" dirty="0" smtClean="0">
                          <a:solidFill>
                            <a:srgbClr val="0000FF"/>
                          </a:solidFill>
                          <a:effectLst/>
                          <a:latin typeface="微软雅黑" panose="020B0503020204020204" pitchFamily="34" charset="-122"/>
                          <a:ea typeface="微软雅黑" panose="020B0503020204020204" pitchFamily="34" charset="-122"/>
                        </a:rPr>
                        <a:t>，感觉明</a:t>
                      </a:r>
                      <a:r>
                        <a:rPr lang="en-US" altLang="zh-CN" sz="1600" u="sng" kern="0" dirty="0" smtClean="0">
                          <a:solidFill>
                            <a:srgbClr val="0000FF"/>
                          </a:solidFill>
                          <a:effectLst/>
                          <a:latin typeface="微软雅黑" panose="020B0503020204020204" pitchFamily="34" charset="-122"/>
                          <a:ea typeface="微软雅黑" panose="020B0503020204020204" pitchFamily="34" charset="-122"/>
                        </a:rPr>
                        <a:t>…</a:t>
                      </a:r>
                      <a:endParaRPr lang="zh-CN" altLang="zh-CN" sz="2000" u="sng" kern="100" dirty="0">
                        <a:solidFill>
                          <a:srgbClr val="0000FF"/>
                        </a:solidFill>
                        <a:effectLst/>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小秘书</a:t>
                      </a:r>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热度：</a:t>
                      </a:r>
                      <a:r>
                        <a:rPr lang="en-US" altLang="zh-CN" sz="1600" dirty="0" smtClean="0">
                          <a:solidFill>
                            <a:srgbClr val="FF0000"/>
                          </a:solidFill>
                          <a:latin typeface="微软雅黑" panose="020B0503020204020204" pitchFamily="34" charset="-122"/>
                          <a:ea typeface="微软雅黑" panose="020B0503020204020204" pitchFamily="34" charset="-122"/>
                        </a:rPr>
                        <a:t>645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98294996"/>
                  </a:ext>
                </a:extLst>
              </a:tr>
              <a:tr h="239713">
                <a:tc>
                  <a:txBody>
                    <a:bodyPr/>
                    <a:lstStyle/>
                    <a:p>
                      <a:pPr algn="ct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情绪值</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gridSpan="4">
                  <a:txBody>
                    <a:bodyPr/>
                    <a:lstStyle/>
                    <a:p>
                      <a:pPr algn="l"/>
                      <a:r>
                        <a:rPr lang="zh-CN" altLang="en-US" sz="1600" dirty="0" smtClean="0">
                          <a:solidFill>
                            <a:schemeClr val="tx1"/>
                          </a:solidFill>
                        </a:rPr>
                        <a:t>前一</a:t>
                      </a:r>
                      <a:r>
                        <a:rPr lang="zh-CN" altLang="en-US" sz="1600" kern="1200" dirty="0" smtClean="0">
                          <a:solidFill>
                            <a:schemeClr val="tx1"/>
                          </a:solidFill>
                          <a:latin typeface="+mn-lt"/>
                          <a:ea typeface="+mn-ea"/>
                          <a:cs typeface="+mn-cs"/>
                        </a:rPr>
                        <a:t>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kern="1200" dirty="0" smtClean="0">
                          <a:solidFill>
                            <a:schemeClr val="tx1"/>
                          </a:solidFill>
                          <a:latin typeface="+mn-lt"/>
                          <a:ea typeface="+mn-ea"/>
                          <a:cs typeface="+mn-cs"/>
                        </a:rPr>
                        <a:t>时候</a:t>
                      </a:r>
                      <a:r>
                        <a:rPr lang="zh-CN" altLang="en-US" sz="1600" dirty="0" smtClean="0">
                          <a:solidFill>
                            <a:schemeClr val="tx1"/>
                          </a:solidFill>
                        </a:rPr>
                        <a:t>十年，这个周期如果还是</a:t>
                      </a:r>
                      <a:r>
                        <a:rPr lang="en-US" altLang="zh-CN" sz="1600" dirty="0" smtClean="0">
                          <a:solidFill>
                            <a:schemeClr val="tx1"/>
                          </a:solidFill>
                        </a:rPr>
                        <a:t>10</a:t>
                      </a:r>
                      <a:r>
                        <a:rPr lang="zh-CN" altLang="en-US" sz="1600" dirty="0" smtClean="0">
                          <a:solidFill>
                            <a:schemeClr val="tx1"/>
                          </a:solidFill>
                        </a:rPr>
                        <a:t>年的话，应该要快拉了。前一个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时候十年，这个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a:t>
                      </a:r>
                      <a:r>
                        <a:rPr lang="zh-CN" altLang="en-US" sz="1600" dirty="0" smtClean="0">
                          <a:solidFill>
                            <a:schemeClr val="tx1"/>
                          </a:solidFill>
                        </a:rPr>
                        <a:t>如果还是</a:t>
                      </a:r>
                      <a:r>
                        <a:rPr lang="en-US" altLang="zh-CN" sz="1600" dirty="0" smtClean="0">
                          <a:solidFill>
                            <a:schemeClr val="tx1"/>
                          </a:solidFill>
                        </a:rPr>
                        <a:t>10</a:t>
                      </a:r>
                      <a:r>
                        <a:rPr lang="zh-CN" altLang="en-US" sz="1600" dirty="0" smtClean="0">
                          <a:solidFill>
                            <a:schemeClr val="tx1"/>
                          </a:solidFill>
                        </a:rPr>
                        <a:t>年的话，应该要快拉了。但是发动的时候比第一次多了一年，那这个</a:t>
                      </a:r>
                      <a:r>
                        <a:rPr lang="en-US" altLang="zh-CN" sz="1600" kern="1200" dirty="0" smtClean="0">
                          <a:solidFill>
                            <a:schemeClr val="tx1"/>
                          </a:solidFill>
                          <a:latin typeface="+mn-lt"/>
                          <a:ea typeface="+mn-ea"/>
                          <a:cs typeface="+mn-cs"/>
                        </a:rPr>
                        <a:t>&lt;font color='red'&gt;</a:t>
                      </a:r>
                      <a:r>
                        <a:rPr lang="zh-CN" altLang="en-US" sz="1600" kern="1200" dirty="0" smtClean="0">
                          <a:solidFill>
                            <a:schemeClr val="tx1"/>
                          </a:solidFill>
                          <a:latin typeface="+mn-lt"/>
                          <a:ea typeface="+mn-ea"/>
                          <a:cs typeface="+mn-cs"/>
                        </a:rPr>
                        <a:t>周期</a:t>
                      </a:r>
                      <a:r>
                        <a:rPr lang="en-US" altLang="zh-CN" sz="1600" kern="1200" dirty="0" smtClean="0">
                          <a:solidFill>
                            <a:schemeClr val="tx1"/>
                          </a:solidFill>
                          <a:latin typeface="+mn-lt"/>
                          <a:ea typeface="+mn-ea"/>
                          <a:cs typeface="+mn-cs"/>
                        </a:rPr>
                        <a:t>&lt;/font&gt;… </a:t>
                      </a:r>
                      <a:r>
                        <a:rPr lang="zh-CN" altLang="en-US" sz="1600" u="sng" kern="1200" dirty="0" smtClean="0">
                          <a:solidFill>
                            <a:srgbClr val="0000FF"/>
                          </a:solidFill>
                          <a:latin typeface="+mn-lt"/>
                          <a:ea typeface="+mn-ea"/>
                          <a:cs typeface="+mn-cs"/>
                        </a:rPr>
                        <a:t>显示全文</a:t>
                      </a:r>
                      <a:r>
                        <a:rPr lang="en-US" altLang="zh-CN" sz="1600" u="sng" kern="1200" dirty="0" smtClean="0">
                          <a:solidFill>
                            <a:srgbClr val="0000FF"/>
                          </a:solidFill>
                          <a:latin typeface="+mn-lt"/>
                          <a:ea typeface="+mn-ea"/>
                          <a:cs typeface="+mn-cs"/>
                        </a:rPr>
                        <a:t>&gt;&gt;</a:t>
                      </a:r>
                      <a:endParaRPr lang="zh-CN" altLang="en-US" sz="1600" u="sng" strike="sngStrike" dirty="0">
                        <a:solidFill>
                          <a:srgbClr val="0000FF"/>
                        </a:solidFill>
                      </a:endParaRPr>
                    </a:p>
                  </a:txBody>
                  <a:tcPr marL="82281" marR="82281" marT="41140" marB="4114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rowSpan="4" hMerge="1">
                  <a:txBody>
                    <a:bodyPr/>
                    <a:lstStyle/>
                    <a:p>
                      <a:endParaRPr lang="zh-CN" altLang="en-US" dirty="0"/>
                    </a:p>
                  </a:txBody>
                  <a:tcPr/>
                </a:tc>
                <a:tc rowSpan="4" hMerge="1">
                  <a:txBody>
                    <a:bodyPr/>
                    <a:lstStyle/>
                    <a:p>
                      <a:endParaRPr lang="zh-CN" altLang="en-US" dirty="0"/>
                    </a:p>
                  </a:txBody>
                  <a:tcPr/>
                </a:tc>
                <a:tc rowSpan="4" hMerge="1">
                  <a:txBody>
                    <a:bodyPr/>
                    <a:lstStyle/>
                    <a:p>
                      <a:endParaRPr lang="zh-CN" altLang="en-US" dirty="0"/>
                    </a:p>
                  </a:txBody>
                  <a:tcPr/>
                </a:tc>
                <a:extLst>
                  <a:ext uri="{0D108BD9-81ED-4DB2-BD59-A6C34878D82A}">
                    <a16:rowId xmlns:a16="http://schemas.microsoft.com/office/drawing/2014/main" val="1778500142"/>
                  </a:ext>
                </a:extLst>
              </a:tr>
              <a:tr h="2397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FF0000"/>
                          </a:solidFill>
                          <a:latin typeface="+mn-lt"/>
                          <a:ea typeface="+mn-ea"/>
                          <a:cs typeface="+mn-cs"/>
                        </a:rPr>
                        <a:t>0.97918</a:t>
                      </a:r>
                      <a:endParaRPr lang="zh-CN" altLang="en-US" sz="1600" kern="1200" dirty="0">
                        <a:solidFill>
                          <a:srgbClr val="FF0000"/>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961772045"/>
                  </a:ext>
                </a:extLst>
              </a:tr>
              <a:tr h="239713">
                <a:tc>
                  <a:txBody>
                    <a:bodyPr/>
                    <a:lstStyle/>
                    <a:p>
                      <a:pPr marL="0" algn="ctr" defTabSz="914400" rtl="0" eaLnBrk="1" latinLnBrk="0" hangingPunct="1">
                        <a:lnSpc>
                          <a:spcPct val="100000"/>
                        </a:lnSpc>
                        <a:spcAft>
                          <a:spcPts val="0"/>
                        </a:spcAft>
                      </a:pPr>
                      <a:r>
                        <a:rPr lang="zh-CN" altLang="zh-CN" sz="1600" kern="1200" dirty="0" smtClean="0">
                          <a:solidFill>
                            <a:schemeClr val="tx1"/>
                          </a:solidFill>
                          <a:latin typeface="微软雅黑" panose="020B0503020204020204" pitchFamily="34" charset="-122"/>
                          <a:ea typeface="微软雅黑" panose="020B0503020204020204" pitchFamily="34" charset="-122"/>
                          <a:cs typeface="+mn-cs"/>
                        </a:rPr>
                        <a:t>中国石化</a:t>
                      </a:r>
                      <a:endParaRPr lang="zh-CN" altLang="zh-CN" sz="1600" kern="1200" dirty="0">
                        <a:solidFill>
                          <a:schemeClr val="tx1"/>
                        </a:solidFill>
                        <a:latin typeface="微软雅黑" panose="020B0503020204020204" pitchFamily="34" charset="-122"/>
                        <a:ea typeface="微软雅黑" panose="020B0503020204020204" pitchFamily="34" charset="-122"/>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a:p>
                  </a:txBody>
                  <a:tcPr/>
                </a:tc>
                <a:extLst>
                  <a:ext uri="{0D108BD9-81ED-4DB2-BD59-A6C34878D82A}">
                    <a16:rowId xmlns:a16="http://schemas.microsoft.com/office/drawing/2014/main" val="1182699505"/>
                  </a:ext>
                </a:extLst>
              </a:tr>
              <a:tr h="239713">
                <a:tc>
                  <a:txBody>
                    <a:bodyPr/>
                    <a:lstStyle/>
                    <a:p>
                      <a:pPr marL="0" algn="ctr"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SH600028</a:t>
                      </a:r>
                      <a:endParaRPr lang="zh-CN" altLang="en-US"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709769880"/>
                  </a:ext>
                </a:extLst>
              </a:tr>
              <a:tr h="239713">
                <a:tc>
                  <a:txBody>
                    <a:bodyPr/>
                    <a:lstStyle/>
                    <a:p>
                      <a:endParaRPr lang="zh-CN" altLang="en-US" sz="1600" dirty="0">
                        <a:solidFill>
                          <a:schemeClr val="tx1"/>
                        </a:solidFill>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a:txBody>
                    <a:bodyPr/>
                    <a:lstStyle/>
                    <a:p>
                      <a:pPr marL="0" algn="l" defTabSz="914400" rtl="0" eaLnBrk="1" latinLnBrk="0" hangingPunct="1">
                        <a:lnSpc>
                          <a:spcPct val="100000"/>
                        </a:lnSpc>
                        <a:spcAft>
                          <a:spcPts val="0"/>
                        </a:spcAft>
                      </a:pPr>
                      <a:r>
                        <a:rPr lang="en-US" altLang="zh-CN" sz="1600" kern="1200" dirty="0" smtClean="0">
                          <a:solidFill>
                            <a:schemeClr val="tx1"/>
                          </a:solidFill>
                          <a:latin typeface="+mn-lt"/>
                          <a:ea typeface="+mn-ea"/>
                          <a:cs typeface="+mn-cs"/>
                        </a:rPr>
                        <a:t>2018-3-15 10:45</a:t>
                      </a:r>
                      <a:endParaRPr lang="zh-CN" altLang="zh-CN" sz="1600" kern="1200" dirty="0">
                        <a:solidFill>
                          <a:schemeClr val="tx1"/>
                        </a:solidFill>
                        <a:latin typeface="+mn-lt"/>
                        <a:ea typeface="+mn-ea"/>
                        <a:cs typeface="+mn-cs"/>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gridSpan="2">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tc hMerge="1">
                  <a:txBody>
                    <a:bodyPr/>
                    <a:lstStyle/>
                    <a:p>
                      <a:endParaRPr lang="zh-CN" altLang="en-US" dirty="0"/>
                    </a:p>
                  </a:txBody>
                  <a:tcPr/>
                </a:tc>
                <a:tc>
                  <a:txBody>
                    <a:bodyPr/>
                    <a:lstStyle/>
                    <a:p>
                      <a:r>
                        <a:rPr lang="zh-CN" altLang="en-US" sz="1600" u="sng" dirty="0" smtClean="0">
                          <a:solidFill>
                            <a:srgbClr val="0000FF"/>
                          </a:solidFill>
                          <a:latin typeface="微软雅黑" panose="020B0503020204020204" pitchFamily="34" charset="-122"/>
                          <a:ea typeface="微软雅黑" panose="020B0503020204020204" pitchFamily="34" charset="-122"/>
                        </a:rPr>
                        <a:t>来源：雪球网</a:t>
                      </a:r>
                      <a:endParaRPr lang="zh-CN" altLang="en-US" sz="1600" u="sng" dirty="0">
                        <a:solidFill>
                          <a:srgbClr val="0000FF"/>
                        </a:solidFill>
                        <a:latin typeface="微软雅黑" panose="020B0503020204020204" pitchFamily="34" charset="-122"/>
                        <a:ea typeface="微软雅黑" panose="020B0503020204020204" pitchFamily="34" charset="-122"/>
                      </a:endParaRPr>
                    </a:p>
                  </a:txBody>
                  <a:tcPr marL="82281" marR="82281" marT="41140" marB="4114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6B8"/>
                    </a:solidFill>
                  </a:tcPr>
                </a:tc>
                <a:extLst>
                  <a:ext uri="{0D108BD9-81ED-4DB2-BD59-A6C34878D82A}">
                    <a16:rowId xmlns:a16="http://schemas.microsoft.com/office/drawing/2014/main" val="3337099447"/>
                  </a:ext>
                </a:extLst>
              </a:tr>
            </a:tbl>
          </a:graphicData>
        </a:graphic>
      </p:graphicFrame>
      <p:sp>
        <p:nvSpPr>
          <p:cNvPr id="58" name="矩形 57"/>
          <p:cNvSpPr/>
          <p:nvPr/>
        </p:nvSpPr>
        <p:spPr>
          <a:xfrm>
            <a:off x="603752" y="4709458"/>
            <a:ext cx="8269768" cy="1938992"/>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                                     情绪值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0.000000                      0.500000                       1.000000</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26423767"/>
      </p:ext>
    </p:extLst>
  </p:cSld>
  <p:clrMapOvr>
    <a:masterClrMapping/>
  </p:clrMapOvr>
  <mc:AlternateContent xmlns:mc="http://schemas.openxmlformats.org/markup-compatibility/2006" xmlns:p14="http://schemas.microsoft.com/office/powerpoint/2010/main">
    <mc:Choice Requires="p14">
      <p:transition spd="slow" p14:dur="2000" advTm="65933"/>
    </mc:Choice>
    <mc:Fallback xmlns="">
      <p:transition spd="slow" advTm="65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4"/>
                                        </p:tgtEl>
                                        <p:attrNameLst>
                                          <p:attrName>style.visibility</p:attrName>
                                        </p:attrNameLst>
                                      </p:cBhvr>
                                      <p:to>
                                        <p:strVal val="hidden"/>
                                      </p:to>
                                    </p:set>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100"/>
                                        <p:tgtEl>
                                          <p:spTgt spid="35"/>
                                        </p:tgtEl>
                                      </p:cBhvr>
                                    </p:animEffect>
                                  </p:childTnLst>
                                </p:cTn>
                              </p:par>
                            </p:childTnLst>
                          </p:cTn>
                        </p:par>
                        <p:par>
                          <p:cTn id="36" fill="hold">
                            <p:stCondLst>
                              <p:cond delay="100"/>
                            </p:stCondLst>
                            <p:childTnLst>
                              <p:par>
                                <p:cTn id="37" presetID="22" presetClass="entr" presetSubtype="8"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100"/>
                                        <p:tgtEl>
                                          <p:spTgt spid="36"/>
                                        </p:tgtEl>
                                      </p:cBhvr>
                                    </p:animEffect>
                                  </p:childTnLst>
                                </p:cTn>
                              </p:par>
                            </p:childTnLst>
                          </p:cTn>
                        </p:par>
                        <p:par>
                          <p:cTn id="40" fill="hold">
                            <p:stCondLst>
                              <p:cond delay="200"/>
                            </p:stCondLst>
                            <p:childTnLst>
                              <p:par>
                                <p:cTn id="41" presetID="22" presetClass="entr" presetSubtype="8"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100"/>
                                        <p:tgtEl>
                                          <p:spTgt spid="37"/>
                                        </p:tgtEl>
                                      </p:cBhvr>
                                    </p:animEffect>
                                  </p:childTnLst>
                                </p:cTn>
                              </p:par>
                            </p:childTnLst>
                          </p:cTn>
                        </p:par>
                        <p:par>
                          <p:cTn id="44" fill="hold">
                            <p:stCondLst>
                              <p:cond delay="300"/>
                            </p:stCondLst>
                            <p:childTnLst>
                              <p:par>
                                <p:cTn id="45" presetID="22" presetClass="entr" presetSubtype="8"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100"/>
                                        <p:tgtEl>
                                          <p:spTgt spid="38"/>
                                        </p:tgtEl>
                                      </p:cBhvr>
                                    </p:animEffect>
                                  </p:childTnLst>
                                </p:cTn>
                              </p:par>
                            </p:childTnLst>
                          </p:cTn>
                        </p:par>
                        <p:par>
                          <p:cTn id="48" fill="hold">
                            <p:stCondLst>
                              <p:cond delay="400"/>
                            </p:stCondLst>
                            <p:childTnLst>
                              <p:par>
                                <p:cTn id="49" presetID="22" presetClass="entr" presetSubtype="8"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left)">
                                      <p:cBhvr>
                                        <p:cTn id="51" dur="100"/>
                                        <p:tgtEl>
                                          <p:spTgt spid="39"/>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100"/>
                                        <p:tgtEl>
                                          <p:spTgt spid="40"/>
                                        </p:tgtEl>
                                      </p:cBhvr>
                                    </p:animEffect>
                                  </p:childTnLst>
                                </p:cTn>
                              </p:par>
                            </p:childTnLst>
                          </p:cTn>
                        </p:par>
                        <p:par>
                          <p:cTn id="56" fill="hold">
                            <p:stCondLst>
                              <p:cond delay="600"/>
                            </p:stCondLst>
                            <p:childTnLst>
                              <p:par>
                                <p:cTn id="57" presetID="22" presetClass="entr" presetSubtype="8"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
                                        <p:tgtEl>
                                          <p:spTgt spid="41"/>
                                        </p:tgtEl>
                                      </p:cBhvr>
                                    </p:animEffect>
                                  </p:childTnLst>
                                </p:cTn>
                              </p:par>
                            </p:childTnLst>
                          </p:cTn>
                        </p:par>
                        <p:par>
                          <p:cTn id="60" fill="hold">
                            <p:stCondLst>
                              <p:cond delay="700"/>
                            </p:stCondLst>
                            <p:childTnLst>
                              <p:par>
                                <p:cTn id="61" presetID="22" presetClass="entr" presetSubtype="8"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100"/>
                                        <p:tgtEl>
                                          <p:spTgt spid="42"/>
                                        </p:tgtEl>
                                      </p:cBhvr>
                                    </p:animEffect>
                                  </p:childTnLst>
                                </p:cTn>
                              </p:par>
                            </p:childTnLst>
                          </p:cTn>
                        </p:par>
                        <p:par>
                          <p:cTn id="64" fill="hold">
                            <p:stCondLst>
                              <p:cond delay="800"/>
                            </p:stCondLst>
                            <p:childTnLst>
                              <p:par>
                                <p:cTn id="65" presetID="22" presetClass="entr" presetSubtype="8"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100"/>
                                        <p:tgtEl>
                                          <p:spTgt spid="43"/>
                                        </p:tgtEl>
                                      </p:cBhvr>
                                    </p:animEffect>
                                  </p:childTnLst>
                                </p:cTn>
                              </p:par>
                            </p:childTnLst>
                          </p:cTn>
                        </p:par>
                        <p:par>
                          <p:cTn id="68" fill="hold">
                            <p:stCondLst>
                              <p:cond delay="900"/>
                            </p:stCondLst>
                            <p:childTnLst>
                              <p:par>
                                <p:cTn id="69" presetID="22" presetClass="entr" presetSubtype="8" fill="hold"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left)">
                                      <p:cBhvr>
                                        <p:cTn id="71" dur="100"/>
                                        <p:tgtEl>
                                          <p:spTgt spid="4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100"/>
                                        <p:tgtEl>
                                          <p:spTgt spid="45"/>
                                        </p:tgtEl>
                                      </p:cBhvr>
                                    </p:animEffect>
                                  </p:childTnLst>
                                </p:cTn>
                              </p:par>
                            </p:childTnLst>
                          </p:cTn>
                        </p:par>
                        <p:par>
                          <p:cTn id="76" fill="hold">
                            <p:stCondLst>
                              <p:cond delay="1100"/>
                            </p:stCondLst>
                            <p:childTnLst>
                              <p:par>
                                <p:cTn id="77" presetID="22" presetClass="entr" presetSubtype="8" fill="hold"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left)">
                                      <p:cBhvr>
                                        <p:cTn id="79" dur="100"/>
                                        <p:tgtEl>
                                          <p:spTgt spid="46"/>
                                        </p:tgtEl>
                                      </p:cBhvr>
                                    </p:animEffect>
                                  </p:childTnLst>
                                </p:cTn>
                              </p:par>
                            </p:childTnLst>
                          </p:cTn>
                        </p:par>
                        <p:par>
                          <p:cTn id="80" fill="hold">
                            <p:stCondLst>
                              <p:cond delay="1200"/>
                            </p:stCondLst>
                            <p:childTnLst>
                              <p:par>
                                <p:cTn id="81" presetID="22" presetClass="entr" presetSubtype="8" fill="hold"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100"/>
                                        <p:tgtEl>
                                          <p:spTgt spid="47"/>
                                        </p:tgtEl>
                                      </p:cBhvr>
                                    </p:animEffect>
                                  </p:childTnLst>
                                </p:cTn>
                              </p:par>
                            </p:childTnLst>
                          </p:cTn>
                        </p:par>
                        <p:par>
                          <p:cTn id="84" fill="hold">
                            <p:stCondLst>
                              <p:cond delay="1300"/>
                            </p:stCondLst>
                            <p:childTnLst>
                              <p:par>
                                <p:cTn id="85" presetID="22" presetClass="entr" presetSubtype="8" fill="hold"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left)">
                                      <p:cBhvr>
                                        <p:cTn id="87" dur="100"/>
                                        <p:tgtEl>
                                          <p:spTgt spid="48"/>
                                        </p:tgtEl>
                                      </p:cBhvr>
                                    </p:animEffect>
                                  </p:childTnLst>
                                </p:cTn>
                              </p:par>
                            </p:childTnLst>
                          </p:cTn>
                        </p:par>
                        <p:par>
                          <p:cTn id="88" fill="hold">
                            <p:stCondLst>
                              <p:cond delay="1400"/>
                            </p:stCondLst>
                            <p:childTnLst>
                              <p:par>
                                <p:cTn id="89" presetID="22" presetClass="entr" presetSubtype="8" fill="hold" nodeType="after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100"/>
                                        <p:tgtEl>
                                          <p:spTgt spid="49"/>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left)">
                                      <p:cBhvr>
                                        <p:cTn id="95" dur="100"/>
                                        <p:tgtEl>
                                          <p:spTgt spid="50"/>
                                        </p:tgtEl>
                                      </p:cBhvr>
                                    </p:animEffect>
                                  </p:childTnLst>
                                </p:cTn>
                              </p:par>
                            </p:childTnLst>
                          </p:cTn>
                        </p:par>
                        <p:par>
                          <p:cTn id="96" fill="hold">
                            <p:stCondLst>
                              <p:cond delay="1600"/>
                            </p:stCondLst>
                            <p:childTnLst>
                              <p:par>
                                <p:cTn id="97" presetID="22" presetClass="entr" presetSubtype="8" fill="hold" nodeType="after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wipe(left)">
                                      <p:cBhvr>
                                        <p:cTn id="99" dur="100"/>
                                        <p:tgtEl>
                                          <p:spTgt spid="5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wipe(left)">
                                      <p:cBhvr>
                                        <p:cTn id="107" dur="500"/>
                                        <p:tgtEl>
                                          <p:spTgt spid="52"/>
                                        </p:tgtEl>
                                      </p:cBhvr>
                                    </p:animEffect>
                                  </p:childTnLst>
                                </p:cTn>
                              </p:par>
                              <p:par>
                                <p:cTn id="108" presetID="1" presetClass="exit" presetSubtype="0" fill="hold" nodeType="withEffect">
                                  <p:stCondLst>
                                    <p:cond delay="0"/>
                                  </p:stCondLst>
                                  <p:childTnLst>
                                    <p:set>
                                      <p:cBhvr>
                                        <p:cTn id="109" dur="1" fill="hold">
                                          <p:stCondLst>
                                            <p:cond delay="0"/>
                                          </p:stCondLst>
                                        </p:cTn>
                                        <p:tgtEl>
                                          <p:spTgt spid="35"/>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36"/>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37"/>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38"/>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39"/>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4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42"/>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44"/>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45"/>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46"/>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47"/>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48"/>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49"/>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50"/>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51"/>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8"/>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wipe(left)">
                                      <p:cBhvr>
                                        <p:cTn id="148" dur="500"/>
                                        <p:tgtEl>
                                          <p:spTgt spid="5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wipe(left)">
                                      <p:cBhvr>
                                        <p:cTn id="153" dur="500"/>
                                        <p:tgtEl>
                                          <p:spTgt spid="56"/>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wipe(left)">
                                      <p:cBhvr>
                                        <p:cTn id="1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3|9.1|5.1|6.7"/>
</p:tagLst>
</file>

<file path=ppt/tags/tag2.xml><?xml version="1.0" encoding="utf-8"?>
<p:tagLst xmlns:a="http://schemas.openxmlformats.org/drawingml/2006/main" xmlns:r="http://schemas.openxmlformats.org/officeDocument/2006/relationships" xmlns:p="http://schemas.openxmlformats.org/presentationml/2006/main">
  <p:tag name="TIMING" val="|12.8|6.1|1.1|1.2|2.9|18.5|4.3|10.2|0.9"/>
</p:tagLst>
</file>

<file path=ppt/tags/tag3.xml><?xml version="1.0" encoding="utf-8"?>
<p:tagLst xmlns:a="http://schemas.openxmlformats.org/drawingml/2006/main" xmlns:r="http://schemas.openxmlformats.org/officeDocument/2006/relationships" xmlns:p="http://schemas.openxmlformats.org/presentationml/2006/main">
  <p:tag name="TIMING" val="|14.1|3.5|6.6|3.2|1.7|14.9|3.5|7.2|6"/>
</p:tagLst>
</file>

<file path=ppt/tags/tag4.xml><?xml version="1.0" encoding="utf-8"?>
<p:tagLst xmlns:a="http://schemas.openxmlformats.org/drawingml/2006/main" xmlns:r="http://schemas.openxmlformats.org/officeDocument/2006/relationships" xmlns:p="http://schemas.openxmlformats.org/presentationml/2006/main">
  <p:tag name="TIMING" val="|6.8|1.9"/>
</p:tagLst>
</file>

<file path=ppt/tags/tag5.xml><?xml version="1.0" encoding="utf-8"?>
<p:tagLst xmlns:a="http://schemas.openxmlformats.org/drawingml/2006/main" xmlns:r="http://schemas.openxmlformats.org/officeDocument/2006/relationships" xmlns:p="http://schemas.openxmlformats.org/presentationml/2006/main">
  <p:tag name="TIMING" val="|23.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2125</TotalTime>
  <Words>2777</Words>
  <Application>Microsoft Office PowerPoint</Application>
  <PresentationFormat>全屏显示(4:3)</PresentationFormat>
  <Paragraphs>379</Paragraphs>
  <Slides>15</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方正姚体</vt:lpstr>
      <vt:lpstr>微软雅黑</vt:lpstr>
      <vt:lpstr>Arial</vt:lpstr>
      <vt:lpstr>Calibri</vt:lpstr>
      <vt:lpstr>Calibri Light</vt:lpstr>
      <vt:lpstr>Office 主题​​</vt:lpstr>
      <vt:lpstr>面向网络股评观点的 垂直搜索引擎设计与实现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面向网络股评观点的 垂直搜索引擎的设计与实现</dc:title>
  <dc:creator>张浩天</dc:creator>
  <cp:lastModifiedBy>张 浩天</cp:lastModifiedBy>
  <cp:revision>227</cp:revision>
  <dcterms:created xsi:type="dcterms:W3CDTF">2018-01-12T14:43:28Z</dcterms:created>
  <dcterms:modified xsi:type="dcterms:W3CDTF">2018-07-23T15:13:10Z</dcterms:modified>
</cp:coreProperties>
</file>