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6" r:id="rId3"/>
    <p:sldId id="267" r:id="rId4"/>
    <p:sldId id="269" r:id="rId5"/>
    <p:sldId id="268" r:id="rId6"/>
    <p:sldId id="258" r:id="rId7"/>
    <p:sldId id="271" r:id="rId8"/>
    <p:sldId id="262" r:id="rId9"/>
    <p:sldId id="27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0F3"/>
    <a:srgbClr val="F7FAFD"/>
    <a:srgbClr val="DEE0E2"/>
    <a:srgbClr val="ECEEF1"/>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3" autoAdjust="0"/>
    <p:restoredTop sz="87822" autoAdjust="0"/>
  </p:normalViewPr>
  <p:slideViewPr>
    <p:cSldViewPr snapToGrid="0">
      <p:cViewPr varScale="1">
        <p:scale>
          <a:sx n="86" d="100"/>
          <a:sy n="86" d="100"/>
        </p:scale>
        <p:origin x="9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96FB5-843C-46B5-A8E9-E9DC53653807}"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AE7CB-4D63-42FD-A4F1-C30BC0217027}" type="slidenum">
              <a:rPr lang="zh-CN" altLang="en-US" smtClean="0"/>
              <a:t>‹#›</a:t>
            </a:fld>
            <a:endParaRPr lang="zh-CN" altLang="en-US"/>
          </a:p>
        </p:txBody>
      </p:sp>
    </p:spTree>
    <p:extLst>
      <p:ext uri="{BB962C8B-B14F-4D97-AF65-F5344CB8AC3E}">
        <p14:creationId xmlns:p14="http://schemas.microsoft.com/office/powerpoint/2010/main" val="2853833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我国自上世纪九十年代建立了上海和深圳证券交易所以来， 经过了</a:t>
            </a:r>
            <a:r>
              <a:rPr lang="en-US" altLang="zh-CN" sz="1200" kern="1200" dirty="0" smtClean="0">
                <a:solidFill>
                  <a:schemeClr val="tx1"/>
                </a:solidFill>
                <a:effectLst/>
                <a:latin typeface="+mn-lt"/>
                <a:ea typeface="+mn-ea"/>
                <a:cs typeface="+mn-cs"/>
              </a:rPr>
              <a:t>20 </a:t>
            </a:r>
            <a:r>
              <a:rPr lang="zh-CN" altLang="zh-CN" sz="1200" kern="1200" dirty="0" smtClean="0">
                <a:solidFill>
                  <a:schemeClr val="tx1"/>
                </a:solidFill>
                <a:effectLst/>
                <a:latin typeface="+mn-lt"/>
                <a:ea typeface="+mn-ea"/>
                <a:cs typeface="+mn-cs"/>
              </a:rPr>
              <a:t>多年的发展， 中国股票</a:t>
            </a:r>
            <a:r>
              <a:rPr lang="en-US" altLang="zh-CN" sz="1200" kern="1200" dirty="0" smtClean="0">
                <a:solidFill>
                  <a:schemeClr val="tx1"/>
                </a:solidFill>
                <a:effectLst/>
                <a:latin typeface="+mn-lt"/>
                <a:ea typeface="+mn-ea"/>
                <a:cs typeface="+mn-cs"/>
              </a:rPr>
              <a:t>A </a:t>
            </a:r>
            <a:r>
              <a:rPr lang="zh-CN" altLang="zh-CN" sz="1200" kern="1200" dirty="0" smtClean="0">
                <a:solidFill>
                  <a:schemeClr val="tx1"/>
                </a:solidFill>
                <a:effectLst/>
                <a:latin typeface="+mn-lt"/>
                <a:ea typeface="+mn-ea"/>
                <a:cs typeface="+mn-cs"/>
              </a:rPr>
              <a:t>股市场的总市值已经超过了日本，位列全球第二。</a:t>
            </a:r>
          </a:p>
          <a:p>
            <a:r>
              <a:rPr lang="zh-CN" altLang="zh-CN" sz="1200" kern="1200" dirty="0" smtClean="0">
                <a:solidFill>
                  <a:schemeClr val="tx1"/>
                </a:solidFill>
                <a:effectLst/>
                <a:latin typeface="+mn-lt"/>
                <a:ea typeface="+mn-ea"/>
                <a:cs typeface="+mn-cs"/>
              </a:rPr>
              <a:t>另一方面，中国互联网络信息中心</a:t>
            </a:r>
            <a:r>
              <a:rPr lang="en-US" altLang="zh-CN" sz="1200" kern="1200" dirty="0" smtClean="0">
                <a:solidFill>
                  <a:schemeClr val="tx1"/>
                </a:solidFill>
                <a:effectLst/>
                <a:latin typeface="+mn-lt"/>
                <a:ea typeface="+mn-ea"/>
                <a:cs typeface="+mn-cs"/>
              </a:rPr>
              <a:t>2017</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日发布的第</a:t>
            </a:r>
            <a:r>
              <a:rPr lang="en-US" altLang="zh-CN" sz="1200" kern="1200" dirty="0" smtClean="0">
                <a:solidFill>
                  <a:schemeClr val="tx1"/>
                </a:solidFill>
                <a:effectLst/>
                <a:latin typeface="+mn-lt"/>
                <a:ea typeface="+mn-ea"/>
                <a:cs typeface="+mn-cs"/>
              </a:rPr>
              <a:t>40</a:t>
            </a:r>
            <a:r>
              <a:rPr lang="zh-CN" altLang="zh-CN" sz="1200" kern="1200" dirty="0" smtClean="0">
                <a:solidFill>
                  <a:schemeClr val="tx1"/>
                </a:solidFill>
                <a:effectLst/>
                <a:latin typeface="+mn-lt"/>
                <a:ea typeface="+mn-ea"/>
                <a:cs typeface="+mn-cs"/>
              </a:rPr>
              <a:t>次《中国互联网络发展状况统计报告》指出，中国网民规模达</a:t>
            </a:r>
            <a:r>
              <a:rPr lang="en-US" altLang="zh-CN" sz="1200" kern="1200" dirty="0" smtClean="0">
                <a:solidFill>
                  <a:schemeClr val="tx1"/>
                </a:solidFill>
                <a:effectLst/>
                <a:latin typeface="+mn-lt"/>
                <a:ea typeface="+mn-ea"/>
                <a:cs typeface="+mn-cs"/>
              </a:rPr>
              <a:t>7.51</a:t>
            </a:r>
            <a:r>
              <a:rPr lang="zh-CN" altLang="zh-CN" sz="1200" kern="1200" dirty="0" smtClean="0">
                <a:solidFill>
                  <a:schemeClr val="tx1"/>
                </a:solidFill>
                <a:effectLst/>
                <a:latin typeface="+mn-lt"/>
                <a:ea typeface="+mn-ea"/>
                <a:cs typeface="+mn-cs"/>
              </a:rPr>
              <a:t>亿，互联网普及率达到</a:t>
            </a:r>
            <a:r>
              <a:rPr lang="en-US" altLang="zh-CN" sz="1200" kern="1200" dirty="0" smtClean="0">
                <a:solidFill>
                  <a:schemeClr val="tx1"/>
                </a:solidFill>
                <a:effectLst/>
                <a:latin typeface="+mn-lt"/>
                <a:ea typeface="+mn-ea"/>
                <a:cs typeface="+mn-cs"/>
              </a:rPr>
              <a:t>54.3%</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随着股票市场的不断发展和股票市场对投资者的影响不断加深，越来越多的学术与金融届从业者也在探索尝试股市行情趋势的分析与研究，从而能够实现对股票的走势进行预测。</a:t>
            </a:r>
            <a:r>
              <a:rPr lang="zh-CN" altLang="en-US" sz="1200" kern="1200" dirty="0" smtClean="0">
                <a:solidFill>
                  <a:schemeClr val="tx1"/>
                </a:solidFill>
                <a:effectLst/>
                <a:latin typeface="+mn-lt"/>
                <a:ea typeface="+mn-ea"/>
                <a:cs typeface="+mn-cs"/>
              </a:rPr>
              <a:t>网民对股票的观点</a:t>
            </a:r>
            <a:r>
              <a:rPr lang="zh-CN" altLang="zh-CN" sz="1200" kern="1200" dirty="0" smtClean="0">
                <a:solidFill>
                  <a:schemeClr val="tx1"/>
                </a:solidFill>
                <a:effectLst/>
                <a:latin typeface="+mn-lt"/>
                <a:ea typeface="+mn-ea"/>
                <a:cs typeface="+mn-cs"/>
              </a:rPr>
              <a:t>很大程度上反应了股市行情，也影响着股市涨跌。</a:t>
            </a:r>
          </a:p>
          <a:p>
            <a:r>
              <a:rPr lang="zh-CN" altLang="zh-CN" sz="1200" kern="1200" dirty="0" smtClean="0">
                <a:solidFill>
                  <a:schemeClr val="tx1"/>
                </a:solidFill>
                <a:effectLst/>
                <a:latin typeface="+mn-lt"/>
                <a:ea typeface="+mn-ea"/>
                <a:cs typeface="+mn-cs"/>
              </a:rPr>
              <a:t>通过设计一个专业的垂直搜索引擎，将互联网中大量的股评观点进行收集汇总与整理，通过这样的搜索引擎来快速高效地挖掘到网民对股市观点，对股市预测具有很大指导意义。</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3FAE7CB-4D63-42FD-A4F1-C30BC0217027}" type="slidenum">
              <a:rPr lang="zh-CN" altLang="en-US" smtClean="0"/>
              <a:t>2</a:t>
            </a:fld>
            <a:endParaRPr lang="zh-CN" altLang="en-US"/>
          </a:p>
        </p:txBody>
      </p:sp>
    </p:spTree>
    <p:extLst>
      <p:ext uri="{BB962C8B-B14F-4D97-AF65-F5344CB8AC3E}">
        <p14:creationId xmlns:p14="http://schemas.microsoft.com/office/powerpoint/2010/main" val="2935886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目前有许多研究成果是通过对用网络股票的情感极性分析， 来实现对近期的相关股票指数、价格波动进行预测。</a:t>
            </a:r>
            <a:endParaRPr lang="zh-CN" altLang="en-US" dirty="0"/>
          </a:p>
        </p:txBody>
      </p:sp>
      <p:sp>
        <p:nvSpPr>
          <p:cNvPr id="4" name="灯片编号占位符 3"/>
          <p:cNvSpPr>
            <a:spLocks noGrp="1"/>
          </p:cNvSpPr>
          <p:nvPr>
            <p:ph type="sldNum" sz="quarter" idx="10"/>
          </p:nvPr>
        </p:nvSpPr>
        <p:spPr/>
        <p:txBody>
          <a:bodyPr/>
          <a:lstStyle/>
          <a:p>
            <a:fld id="{93FAE7CB-4D63-42FD-A4F1-C30BC0217027}" type="slidenum">
              <a:rPr lang="zh-CN" altLang="en-US" smtClean="0"/>
              <a:t>3</a:t>
            </a:fld>
            <a:endParaRPr lang="zh-CN" altLang="en-US"/>
          </a:p>
        </p:txBody>
      </p:sp>
    </p:spTree>
    <p:extLst>
      <p:ext uri="{BB962C8B-B14F-4D97-AF65-F5344CB8AC3E}">
        <p14:creationId xmlns:p14="http://schemas.microsoft.com/office/powerpoint/2010/main" val="3332199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通过针对某一特定领域、某一特定人群或某一特定需求提供的有一定价值的信息和相关服务。其特点就是专、精、深”</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且具有行业色彩</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相比较通用搜索引擎的海量信息无序化</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垂直搜索引擎则显得更加专注、具体和深入。</a:t>
            </a:r>
          </a:p>
          <a:p>
            <a:r>
              <a:rPr lang="zh-CN" altLang="zh-CN" sz="1200" kern="1200" dirty="0" smtClean="0">
                <a:solidFill>
                  <a:schemeClr val="tx1"/>
                </a:solidFill>
                <a:effectLst/>
                <a:latin typeface="+mn-lt"/>
                <a:ea typeface="+mn-ea"/>
                <a:cs typeface="+mn-cs"/>
              </a:rPr>
              <a:t>主题爬虫技术是垂直搜索引擎的重要组成部分，关系着最终搜索的结果的质量。</a:t>
            </a:r>
          </a:p>
          <a:p>
            <a:r>
              <a:rPr lang="zh-CN" altLang="zh-CN" sz="1200" kern="1200" dirty="0" smtClean="0">
                <a:solidFill>
                  <a:schemeClr val="tx1"/>
                </a:solidFill>
                <a:effectLst/>
                <a:latin typeface="+mn-lt"/>
                <a:ea typeface="+mn-ea"/>
                <a:cs typeface="+mn-cs"/>
              </a:rPr>
              <a:t>「情感极性分析」是对带有感情色彩的主观性文本进行分析、处理、归纳和推理的过程。按照处理文本的类别不同，可分为基于新闻评论的情感分析和基于产品评论的情感分析。其中，前者多用于舆情监控和信息预测，后者可帮助用户了解某一产品在大众心目中的口碑。</a:t>
            </a:r>
          </a:p>
          <a:p>
            <a:r>
              <a:rPr lang="zh-CN" altLang="zh-CN" sz="1200" kern="1200" dirty="0" smtClean="0">
                <a:solidFill>
                  <a:schemeClr val="tx1"/>
                </a:solidFill>
                <a:effectLst/>
                <a:latin typeface="+mn-lt"/>
                <a:ea typeface="+mn-ea"/>
                <a:cs typeface="+mn-cs"/>
              </a:rPr>
              <a:t>目前常见的情感极性分析方法主要是两种：基于情感词典的方法和基于机器学习的方法。</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3FAE7CB-4D63-42FD-A4F1-C30BC0217027}" type="slidenum">
              <a:rPr lang="zh-CN" altLang="en-US" smtClean="0"/>
              <a:t>4</a:t>
            </a:fld>
            <a:endParaRPr lang="zh-CN" altLang="en-US"/>
          </a:p>
        </p:txBody>
      </p:sp>
    </p:spTree>
    <p:extLst>
      <p:ext uri="{BB962C8B-B14F-4D97-AF65-F5344CB8AC3E}">
        <p14:creationId xmlns:p14="http://schemas.microsoft.com/office/powerpoint/2010/main" val="73316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）定点收割爬虫模块（面向特定网站的主题数据采集和属性统计模块）：</a:t>
            </a:r>
          </a:p>
          <a:p>
            <a:r>
              <a:rPr lang="zh-CN" altLang="zh-CN" sz="1200" kern="1200" dirty="0" smtClean="0">
                <a:solidFill>
                  <a:schemeClr val="tx1"/>
                </a:solidFill>
                <a:effectLst/>
                <a:latin typeface="+mn-lt"/>
                <a:ea typeface="+mn-ea"/>
                <a:cs typeface="+mn-cs"/>
              </a:rPr>
              <a:t>将目录搜索技术和主题爬虫技术相结合，通过用户来定制一些指定网站或网站中某些频道的目录信息，再根据网站信息更新的频率，设定定时器、周期性</a:t>
            </a:r>
            <a:r>
              <a:rPr lang="zh-CN" altLang="en-US" sz="1200" kern="1200" dirty="0" smtClean="0">
                <a:solidFill>
                  <a:schemeClr val="tx1"/>
                </a:solidFill>
                <a:effectLst/>
                <a:latin typeface="+mn-lt"/>
                <a:ea typeface="+mn-ea"/>
                <a:cs typeface="+mn-cs"/>
              </a:rPr>
              <a:t>爬取</a:t>
            </a:r>
            <a:r>
              <a:rPr lang="zh-CN" altLang="zh-CN" sz="1200" kern="1200" dirty="0" smtClean="0">
                <a:solidFill>
                  <a:schemeClr val="tx1"/>
                </a:solidFill>
                <a:effectLst/>
                <a:latin typeface="+mn-lt"/>
                <a:ea typeface="+mn-ea"/>
                <a:cs typeface="+mn-cs"/>
              </a:rPr>
              <a:t>这些网站或频道中的数据，并进行解析和主题分析。将数据采集后，通过超文本分类器是根据目录列表和主题描述来进行清洗解析和结构化的抽取步骤，完成文本分类和内容过滤， 获得用户需要的文本数据。</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）情感极性分类模块：</a:t>
            </a:r>
          </a:p>
          <a:p>
            <a:r>
              <a:rPr lang="zh-CN" altLang="zh-CN" sz="1200" kern="1200" dirty="0" smtClean="0">
                <a:solidFill>
                  <a:schemeClr val="tx1"/>
                </a:solidFill>
                <a:effectLst/>
                <a:latin typeface="+mn-lt"/>
                <a:ea typeface="+mn-ea"/>
                <a:cs typeface="+mn-cs"/>
              </a:rPr>
              <a:t>在股评情感极性预分类阶段，同时考虑情感词、情感短语、句子类型和句间关系对情感词情感极性的影响，这就是所谓“多粒度”，分析情感极性与强度。将现有情感极性确定性数值计算改模糊集合理论，对其进行分类，在无监督情况下自我学习，构成情感分类器。由情感知识库模块、情感强度的多粒度计算模块和模糊分类器模块构成。</a:t>
            </a:r>
          </a:p>
          <a:p>
            <a:endParaRPr lang="zh-CN" altLang="en-US" dirty="0"/>
          </a:p>
        </p:txBody>
      </p:sp>
      <p:sp>
        <p:nvSpPr>
          <p:cNvPr id="4" name="灯片编号占位符 3"/>
          <p:cNvSpPr>
            <a:spLocks noGrp="1"/>
          </p:cNvSpPr>
          <p:nvPr>
            <p:ph type="sldNum" sz="quarter" idx="10"/>
          </p:nvPr>
        </p:nvSpPr>
        <p:spPr/>
        <p:txBody>
          <a:bodyPr/>
          <a:lstStyle/>
          <a:p>
            <a:fld id="{93FAE7CB-4D63-42FD-A4F1-C30BC0217027}" type="slidenum">
              <a:rPr lang="zh-CN" altLang="en-US" smtClean="0"/>
              <a:t>5</a:t>
            </a:fld>
            <a:endParaRPr lang="zh-CN" altLang="en-US"/>
          </a:p>
        </p:txBody>
      </p:sp>
    </p:spTree>
    <p:extLst>
      <p:ext uri="{BB962C8B-B14F-4D97-AF65-F5344CB8AC3E}">
        <p14:creationId xmlns:p14="http://schemas.microsoft.com/office/powerpoint/2010/main" val="1099037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Lucene</a:t>
            </a:r>
            <a:r>
              <a:rPr lang="zh-CN" altLang="zh-CN" sz="1200" kern="1200" dirty="0" smtClean="0">
                <a:solidFill>
                  <a:schemeClr val="tx1"/>
                </a:solidFill>
                <a:effectLst/>
                <a:latin typeface="+mn-lt"/>
                <a:ea typeface="+mn-ea"/>
                <a:cs typeface="+mn-cs"/>
              </a:rPr>
              <a:t>是用于全文检索的开放源代码程序库。</a:t>
            </a:r>
          </a:p>
          <a:p>
            <a:r>
              <a:rPr lang="zh-CN" altLang="zh-CN" sz="1200" kern="1200" dirty="0" smtClean="0">
                <a:solidFill>
                  <a:schemeClr val="tx1"/>
                </a:solidFill>
                <a:effectLst/>
                <a:latin typeface="+mn-lt"/>
                <a:ea typeface="+mn-ea"/>
                <a:cs typeface="+mn-cs"/>
              </a:rPr>
              <a:t>在</a:t>
            </a:r>
            <a:r>
              <a:rPr lang="en-US" altLang="zh-CN" sz="1200" kern="1200" dirty="0" err="1" smtClean="0">
                <a:solidFill>
                  <a:schemeClr val="tx1"/>
                </a:solidFill>
                <a:effectLst/>
                <a:latin typeface="+mn-lt"/>
                <a:ea typeface="+mn-ea"/>
                <a:cs typeface="+mn-cs"/>
              </a:rPr>
              <a:t>Lucene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开源的基础上，增加情感极性分类、面向特定网站的主题数据采集和属性统计等核心模块，并对倒排序生成和文件检索、查询及呈现等模块进行功能扩展和性能优化</a:t>
            </a:r>
          </a:p>
          <a:p>
            <a:r>
              <a:rPr lang="zh-CN" altLang="zh-CN" sz="1200" kern="1200" dirty="0" smtClean="0">
                <a:solidFill>
                  <a:schemeClr val="tx1"/>
                </a:solidFill>
                <a:effectLst/>
                <a:latin typeface="+mn-lt"/>
                <a:ea typeface="+mn-ea"/>
                <a:cs typeface="+mn-cs"/>
              </a:rPr>
              <a:t>本文设计的垂直搜引擎与现有的全文搜索引擎相比较，具有如下特点：</a:t>
            </a:r>
          </a:p>
          <a:p>
            <a:r>
              <a:rPr lang="en-US" altLang="zh-CN" sz="1200" kern="1200" dirty="0" smtClean="0">
                <a:solidFill>
                  <a:schemeClr val="tx1"/>
                </a:solidFill>
                <a:effectLst/>
                <a:latin typeface="+mn-lt"/>
                <a:ea typeface="+mn-ea"/>
                <a:cs typeface="+mn-cs"/>
              </a:rPr>
              <a:t>(1) </a:t>
            </a:r>
            <a:r>
              <a:rPr lang="zh-CN" altLang="zh-CN" sz="1200" kern="1200" dirty="0" smtClean="0">
                <a:solidFill>
                  <a:schemeClr val="tx1"/>
                </a:solidFill>
                <a:effectLst/>
                <a:latin typeface="+mn-lt"/>
                <a:ea typeface="+mn-ea"/>
                <a:cs typeface="+mn-cs"/>
              </a:rPr>
              <a:t>针对指定金融网站进行精准的主题数据采集与解析，并抽取一些结构化信息， 为某些属性的统计分析提供支撑。</a:t>
            </a:r>
          </a:p>
          <a:p>
            <a:r>
              <a:rPr lang="en-US" altLang="zh-CN" sz="1200" kern="1200" dirty="0" smtClean="0">
                <a:solidFill>
                  <a:schemeClr val="tx1"/>
                </a:solidFill>
                <a:effectLst/>
                <a:latin typeface="+mn-lt"/>
                <a:ea typeface="+mn-ea"/>
                <a:cs typeface="+mn-cs"/>
              </a:rPr>
              <a:t>(2) </a:t>
            </a:r>
            <a:r>
              <a:rPr lang="zh-CN" altLang="zh-CN" sz="1200" kern="1200" dirty="0" smtClean="0">
                <a:solidFill>
                  <a:schemeClr val="tx1"/>
                </a:solidFill>
                <a:effectLst/>
                <a:latin typeface="+mn-lt"/>
                <a:ea typeface="+mn-ea"/>
                <a:cs typeface="+mn-cs"/>
              </a:rPr>
              <a:t>能对采集网络文本（例如股票评论、微博等）进行正负情感极性的计算与分析，从而实现网民的观点挖掘，同时支撑正负观点等属性的统计分析。</a:t>
            </a:r>
          </a:p>
          <a:p>
            <a:r>
              <a:rPr lang="en-US" altLang="zh-CN" sz="1200" kern="1200" dirty="0" smtClean="0">
                <a:solidFill>
                  <a:schemeClr val="tx1"/>
                </a:solidFill>
                <a:effectLst/>
                <a:latin typeface="+mn-lt"/>
                <a:ea typeface="+mn-ea"/>
                <a:cs typeface="+mn-cs"/>
              </a:rPr>
              <a:t>(3) </a:t>
            </a:r>
            <a:r>
              <a:rPr lang="zh-CN" altLang="zh-CN" sz="1200" kern="1200" dirty="0" smtClean="0">
                <a:solidFill>
                  <a:schemeClr val="tx1"/>
                </a:solidFill>
                <a:effectLst/>
                <a:latin typeface="+mn-lt"/>
                <a:ea typeface="+mn-ea"/>
                <a:cs typeface="+mn-cs"/>
              </a:rPr>
              <a:t>融合情感极性分类和关键词索引等功能，生成倒排序文件并完成数据的保存管理和标注。</a:t>
            </a:r>
          </a:p>
          <a:p>
            <a:r>
              <a:rPr lang="en-US" altLang="zh-CN" sz="1200" kern="1200" dirty="0" smtClean="0">
                <a:solidFill>
                  <a:schemeClr val="tx1"/>
                </a:solidFill>
                <a:effectLst/>
                <a:latin typeface="+mn-lt"/>
                <a:ea typeface="+mn-ea"/>
                <a:cs typeface="+mn-cs"/>
              </a:rPr>
              <a:t>(4) </a:t>
            </a:r>
            <a:r>
              <a:rPr lang="zh-CN" altLang="zh-CN" sz="1200" kern="1200" dirty="0" smtClean="0">
                <a:solidFill>
                  <a:schemeClr val="tx1"/>
                </a:solidFill>
                <a:effectLst/>
                <a:latin typeface="+mn-lt"/>
                <a:ea typeface="+mn-ea"/>
                <a:cs typeface="+mn-cs"/>
              </a:rPr>
              <a:t>搜索引擎能提供基于关键词、情感极性和属性统计等多种检索条件及其组合表达式的查询。</a:t>
            </a:r>
          </a:p>
          <a:p>
            <a:endParaRPr lang="zh-CN" altLang="en-US" dirty="0"/>
          </a:p>
        </p:txBody>
      </p:sp>
      <p:sp>
        <p:nvSpPr>
          <p:cNvPr id="4" name="灯片编号占位符 3"/>
          <p:cNvSpPr>
            <a:spLocks noGrp="1"/>
          </p:cNvSpPr>
          <p:nvPr>
            <p:ph type="sldNum" sz="quarter" idx="10"/>
          </p:nvPr>
        </p:nvSpPr>
        <p:spPr/>
        <p:txBody>
          <a:bodyPr/>
          <a:lstStyle/>
          <a:p>
            <a:fld id="{93FAE7CB-4D63-42FD-A4F1-C30BC0217027}" type="slidenum">
              <a:rPr lang="zh-CN" altLang="en-US" smtClean="0"/>
              <a:t>6</a:t>
            </a:fld>
            <a:endParaRPr lang="zh-CN" altLang="en-US"/>
          </a:p>
        </p:txBody>
      </p:sp>
    </p:spTree>
    <p:extLst>
      <p:ext uri="{BB962C8B-B14F-4D97-AF65-F5344CB8AC3E}">
        <p14:creationId xmlns:p14="http://schemas.microsoft.com/office/powerpoint/2010/main" val="3647589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E097A6F1-0F83-43B7-9821-A0BAAF3A15E1}" type="datetimeFigureOut">
              <a:rPr lang="zh-CN" altLang="en-US" smtClean="0"/>
              <a:t>2018/1/16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178480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097A6F1-0F83-43B7-9821-A0BAAF3A15E1}" type="datetimeFigureOut">
              <a:rPr lang="zh-CN" altLang="en-US" smtClean="0"/>
              <a:t>2018/1/16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2206239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097A6F1-0F83-43B7-9821-A0BAAF3A15E1}" type="datetimeFigureOut">
              <a:rPr lang="zh-CN" altLang="en-US" smtClean="0"/>
              <a:t>2018/1/16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4101101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097A6F1-0F83-43B7-9821-A0BAAF3A15E1}" type="datetimeFigureOut">
              <a:rPr lang="zh-CN" altLang="en-US" smtClean="0"/>
              <a:t>2018/1/16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363608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E097A6F1-0F83-43B7-9821-A0BAAF3A15E1}" type="datetimeFigureOut">
              <a:rPr lang="zh-CN" altLang="en-US" smtClean="0"/>
              <a:t>2018/1/16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3314945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097A6F1-0F83-43B7-9821-A0BAAF3A15E1}" type="datetimeFigureOut">
              <a:rPr lang="zh-CN" altLang="en-US" smtClean="0"/>
              <a:t>2018/1/16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3349641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097A6F1-0F83-43B7-9821-A0BAAF3A15E1}" type="datetimeFigureOut">
              <a:rPr lang="zh-CN" altLang="en-US" smtClean="0"/>
              <a:t>2018/1/16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3627671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097A6F1-0F83-43B7-9821-A0BAAF3A15E1}" type="datetimeFigureOut">
              <a:rPr lang="zh-CN" altLang="en-US" smtClean="0"/>
              <a:t>2018/1/16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2026690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7A6F1-0F83-43B7-9821-A0BAAF3A15E1}" type="datetimeFigureOut">
              <a:rPr lang="zh-CN" altLang="en-US" smtClean="0"/>
              <a:t>2018/1/16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6917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097A6F1-0F83-43B7-9821-A0BAAF3A15E1}" type="datetimeFigureOut">
              <a:rPr lang="zh-CN" altLang="en-US" smtClean="0"/>
              <a:t>2018/1/16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2886454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097A6F1-0F83-43B7-9821-A0BAAF3A15E1}" type="datetimeFigureOut">
              <a:rPr lang="zh-CN" altLang="en-US" smtClean="0"/>
              <a:t>2018/1/16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1460728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4000">
              <a:schemeClr val="accent1">
                <a:lumMod val="5000"/>
                <a:lumOff val="95000"/>
              </a:schemeClr>
            </a:gs>
            <a:gs pos="100000">
              <a:schemeClr val="bg1">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7A6F1-0F83-43B7-9821-A0BAAF3A15E1}" type="datetimeFigureOut">
              <a:rPr lang="zh-CN" altLang="en-US" smtClean="0"/>
              <a:t>2018/1/16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1308517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0" y="5348659"/>
            <a:ext cx="5263061" cy="1793557"/>
          </a:xfrm>
          <a:prstGeom prst="rect">
            <a:avLst/>
          </a:prstGeom>
        </p:spPr>
      </p:pic>
      <p:sp>
        <p:nvSpPr>
          <p:cNvPr id="2" name="标题 1"/>
          <p:cNvSpPr>
            <a:spLocks noGrp="1"/>
          </p:cNvSpPr>
          <p:nvPr>
            <p:ph type="ctrTitle"/>
          </p:nvPr>
        </p:nvSpPr>
        <p:spPr>
          <a:xfrm>
            <a:off x="149629" y="1117052"/>
            <a:ext cx="8994371" cy="1647912"/>
          </a:xfrm>
        </p:spPr>
        <p:txBody>
          <a:bodyPr>
            <a:normAutofit fontScale="90000"/>
          </a:bodyPr>
          <a:lstStyle/>
          <a:p>
            <a:r>
              <a:rPr lang="zh-CN" altLang="en-US" b="1" dirty="0">
                <a:latin typeface="微软雅黑" panose="020B0503020204020204" pitchFamily="34" charset="-122"/>
                <a:ea typeface="微软雅黑" panose="020B0503020204020204" pitchFamily="34" charset="-122"/>
              </a:rPr>
              <a:t>面向网络股评观点</a:t>
            </a:r>
            <a:r>
              <a:rPr lang="zh-CN" altLang="en-US" b="1" dirty="0" smtClean="0">
                <a:latin typeface="微软雅黑" panose="020B0503020204020204" pitchFamily="34" charset="-122"/>
                <a:ea typeface="微软雅黑" panose="020B0503020204020204" pitchFamily="34" charset="-122"/>
              </a:rPr>
              <a:t>的</a:t>
            </a:r>
            <a:r>
              <a:rPr lang="en-US" altLang="zh-CN" b="1" dirty="0" smtClean="0">
                <a:latin typeface="微软雅黑" panose="020B0503020204020204" pitchFamily="34" charset="-122"/>
                <a:ea typeface="微软雅黑" panose="020B0503020204020204" pitchFamily="34" charset="-122"/>
              </a:rPr>
              <a:t/>
            </a:r>
            <a:br>
              <a:rPr lang="en-US" altLang="zh-CN" b="1" dirty="0" smtClean="0">
                <a:latin typeface="微软雅黑" panose="020B0503020204020204" pitchFamily="34" charset="-122"/>
                <a:ea typeface="微软雅黑" panose="020B0503020204020204" pitchFamily="34" charset="-122"/>
              </a:rPr>
            </a:br>
            <a:r>
              <a:rPr lang="zh-CN" altLang="en-US" b="1" dirty="0" smtClean="0">
                <a:latin typeface="微软雅黑" panose="020B0503020204020204" pitchFamily="34" charset="-122"/>
                <a:ea typeface="微软雅黑" panose="020B0503020204020204" pitchFamily="34" charset="-122"/>
              </a:rPr>
              <a:t>垂直</a:t>
            </a:r>
            <a:r>
              <a:rPr lang="zh-CN" altLang="en-US" b="1" dirty="0">
                <a:latin typeface="微软雅黑" panose="020B0503020204020204" pitchFamily="34" charset="-122"/>
                <a:ea typeface="微软雅黑" panose="020B0503020204020204" pitchFamily="34" charset="-122"/>
              </a:rPr>
              <a:t>搜索引擎</a:t>
            </a:r>
            <a:r>
              <a:rPr lang="zh-CN" altLang="en-US" b="1" dirty="0" smtClean="0">
                <a:latin typeface="微软雅黑" panose="020B0503020204020204" pitchFamily="34" charset="-122"/>
                <a:ea typeface="微软雅黑" panose="020B0503020204020204" pitchFamily="34" charset="-122"/>
              </a:rPr>
              <a:t>的设计</a:t>
            </a:r>
            <a:r>
              <a:rPr lang="zh-CN" altLang="en-US" b="1" dirty="0">
                <a:latin typeface="微软雅黑" panose="020B0503020204020204" pitchFamily="34" charset="-122"/>
                <a:ea typeface="微软雅黑" panose="020B0503020204020204" pitchFamily="34" charset="-122"/>
              </a:rPr>
              <a:t>与实现</a:t>
            </a:r>
          </a:p>
        </p:txBody>
      </p:sp>
      <p:sp>
        <p:nvSpPr>
          <p:cNvPr id="3" name="副标题 2"/>
          <p:cNvSpPr>
            <a:spLocks noGrp="1"/>
          </p:cNvSpPr>
          <p:nvPr>
            <p:ph type="subTitle" idx="1"/>
          </p:nvPr>
        </p:nvSpPr>
        <p:spPr>
          <a:xfrm>
            <a:off x="4483866" y="3805241"/>
            <a:ext cx="2529494" cy="1655762"/>
          </a:xfrm>
        </p:spPr>
        <p:txBody>
          <a:bodyPr>
            <a:normAutofit fontScale="62500" lnSpcReduction="20000"/>
          </a:bodyPr>
          <a:lstStyle/>
          <a:p>
            <a:pPr algn="l"/>
            <a:r>
              <a:rPr lang="zh-CN" altLang="en-US" sz="4000" dirty="0" smtClean="0">
                <a:latin typeface="微软雅黑" panose="020B0503020204020204" pitchFamily="34" charset="-122"/>
                <a:ea typeface="微软雅黑" panose="020B0503020204020204" pitchFamily="34" charset="-122"/>
              </a:rPr>
              <a:t>张浩天</a:t>
            </a:r>
            <a:endParaRPr lang="en-US" altLang="zh-CN" sz="4000" dirty="0" smtClean="0">
              <a:latin typeface="微软雅黑" panose="020B0503020204020204" pitchFamily="34" charset="-122"/>
              <a:ea typeface="微软雅黑" panose="020B0503020204020204" pitchFamily="34" charset="-122"/>
            </a:endParaRPr>
          </a:p>
          <a:p>
            <a:pPr algn="l"/>
            <a:r>
              <a:rPr lang="zh-CN" altLang="en-US" sz="4000" dirty="0" smtClean="0">
                <a:latin typeface="微软雅黑" panose="020B0503020204020204" pitchFamily="34" charset="-122"/>
                <a:ea typeface="微软雅黑" panose="020B0503020204020204" pitchFamily="34" charset="-122"/>
              </a:rPr>
              <a:t>软件工程</a:t>
            </a:r>
            <a:endParaRPr lang="en-US" altLang="zh-CN" sz="4000" dirty="0" smtClean="0">
              <a:latin typeface="微软雅黑" panose="020B0503020204020204" pitchFamily="34" charset="-122"/>
              <a:ea typeface="微软雅黑" panose="020B0503020204020204" pitchFamily="34" charset="-122"/>
            </a:endParaRPr>
          </a:p>
          <a:p>
            <a:pPr algn="l"/>
            <a:r>
              <a:rPr lang="en-US" altLang="zh-CN" sz="4000" dirty="0" smtClean="0">
                <a:latin typeface="微软雅黑" panose="020B0503020204020204" pitchFamily="34" charset="-122"/>
                <a:ea typeface="微软雅黑" panose="020B0503020204020204" pitchFamily="34" charset="-122"/>
              </a:rPr>
              <a:t>2014112200</a:t>
            </a:r>
            <a:endParaRPr lang="en-US" altLang="zh-CN" sz="4000" dirty="0" smtClean="0">
              <a:latin typeface="微软雅黑" panose="020B0503020204020204" pitchFamily="34" charset="-122"/>
              <a:ea typeface="微软雅黑" panose="020B0503020204020204" pitchFamily="34" charset="-122"/>
            </a:endParaRPr>
          </a:p>
          <a:p>
            <a:pPr algn="l"/>
            <a:r>
              <a:rPr lang="zh-CN" altLang="en-US" sz="4000" dirty="0" smtClean="0">
                <a:latin typeface="微软雅黑" panose="020B0503020204020204" pitchFamily="34" charset="-122"/>
                <a:ea typeface="微软雅黑" panose="020B0503020204020204" pitchFamily="34" charset="-122"/>
              </a:rPr>
              <a:t>陶</a:t>
            </a:r>
            <a:r>
              <a:rPr lang="zh-CN" altLang="en-US" sz="4000" dirty="0" smtClean="0">
                <a:latin typeface="微软雅黑" panose="020B0503020204020204" pitchFamily="34" charset="-122"/>
                <a:ea typeface="微软雅黑" panose="020B0503020204020204" pitchFamily="34" charset="-122"/>
              </a:rPr>
              <a:t>宏才</a:t>
            </a:r>
            <a:endParaRPr lang="zh-CN" altLang="en-US" sz="4000" dirty="0">
              <a:latin typeface="微软雅黑" panose="020B0503020204020204" pitchFamily="34" charset="-122"/>
              <a:ea typeface="微软雅黑" panose="020B0503020204020204" pitchFamily="34" charset="-122"/>
            </a:endParaRPr>
          </a:p>
        </p:txBody>
      </p:sp>
      <p:sp>
        <p:nvSpPr>
          <p:cNvPr id="5" name="副标题 2"/>
          <p:cNvSpPr txBox="1">
            <a:spLocks/>
          </p:cNvSpPr>
          <p:nvPr/>
        </p:nvSpPr>
        <p:spPr>
          <a:xfrm>
            <a:off x="2178588" y="3805241"/>
            <a:ext cx="2468226"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zh-CN" altLang="en-US" sz="4000" dirty="0" smtClean="0">
                <a:latin typeface="微软雅黑" panose="020B0503020204020204" pitchFamily="34" charset="-122"/>
                <a:ea typeface="微软雅黑" panose="020B0503020204020204" pitchFamily="34" charset="-122"/>
              </a:rPr>
              <a:t>答辩人：</a:t>
            </a:r>
            <a:endParaRPr lang="en-US" altLang="zh-CN" sz="4000" dirty="0" smtClean="0">
              <a:latin typeface="微软雅黑" panose="020B0503020204020204" pitchFamily="34" charset="-122"/>
              <a:ea typeface="微软雅黑" panose="020B0503020204020204" pitchFamily="34" charset="-122"/>
            </a:endParaRPr>
          </a:p>
          <a:p>
            <a:pPr algn="r"/>
            <a:r>
              <a:rPr lang="zh-CN" altLang="en-US" sz="4000" dirty="0" smtClean="0">
                <a:latin typeface="微软雅黑" panose="020B0503020204020204" pitchFamily="34" charset="-122"/>
                <a:ea typeface="微软雅黑" panose="020B0503020204020204" pitchFamily="34" charset="-122"/>
              </a:rPr>
              <a:t>专业：</a:t>
            </a:r>
            <a:endParaRPr lang="en-US" altLang="zh-CN" sz="4000" dirty="0" smtClean="0">
              <a:latin typeface="微软雅黑" panose="020B0503020204020204" pitchFamily="34" charset="-122"/>
              <a:ea typeface="微软雅黑" panose="020B0503020204020204" pitchFamily="34" charset="-122"/>
            </a:endParaRPr>
          </a:p>
          <a:p>
            <a:pPr algn="r"/>
            <a:r>
              <a:rPr lang="zh-CN" altLang="en-US" sz="4000" dirty="0" smtClean="0">
                <a:latin typeface="微软雅黑" panose="020B0503020204020204" pitchFamily="34" charset="-122"/>
                <a:ea typeface="微软雅黑" panose="020B0503020204020204" pitchFamily="34" charset="-122"/>
              </a:rPr>
              <a:t>学号：</a:t>
            </a:r>
            <a:endParaRPr lang="en-US" altLang="zh-CN" sz="4000" dirty="0" smtClean="0">
              <a:latin typeface="微软雅黑" panose="020B0503020204020204" pitchFamily="34" charset="-122"/>
              <a:ea typeface="微软雅黑" panose="020B0503020204020204" pitchFamily="34" charset="-122"/>
            </a:endParaRPr>
          </a:p>
          <a:p>
            <a:pPr algn="r"/>
            <a:r>
              <a:rPr lang="zh-CN" altLang="en-US" sz="4000" dirty="0" smtClean="0">
                <a:latin typeface="微软雅黑" panose="020B0503020204020204" pitchFamily="34" charset="-122"/>
                <a:ea typeface="微软雅黑" panose="020B0503020204020204" pitchFamily="34" charset="-122"/>
              </a:rPr>
              <a:t>指导老师：</a:t>
            </a:r>
            <a:endParaRPr lang="zh-CN" altLang="en-US" sz="4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clrChange>
              <a:clrFrom>
                <a:srgbClr val="FFFFFF"/>
              </a:clrFrom>
              <a:clrTo>
                <a:srgbClr val="FFFFFF">
                  <a:alpha val="0"/>
                </a:srgbClr>
              </a:clrTo>
            </a:clrChange>
          </a:blip>
          <a:stretch>
            <a:fillRect/>
          </a:stretch>
        </p:blipFill>
        <p:spPr>
          <a:xfrm flipH="1">
            <a:off x="5093541" y="5348658"/>
            <a:ext cx="3983783" cy="1793557"/>
          </a:xfrm>
          <a:prstGeom prst="rect">
            <a:avLst/>
          </a:prstGeom>
        </p:spPr>
      </p:pic>
    </p:spTree>
    <p:extLst>
      <p:ext uri="{BB962C8B-B14F-4D97-AF65-F5344CB8AC3E}">
        <p14:creationId xmlns:p14="http://schemas.microsoft.com/office/powerpoint/2010/main" val="834376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969484" y="1428053"/>
            <a:ext cx="2520000" cy="1727420"/>
          </a:xfrm>
          <a:prstGeom prst="rect">
            <a:avLst/>
          </a:prstGeom>
        </p:spPr>
      </p:pic>
      <p:sp>
        <p:nvSpPr>
          <p:cNvPr id="5" name="矩形 4"/>
          <p:cNvSpPr/>
          <p:nvPr/>
        </p:nvSpPr>
        <p:spPr>
          <a:xfrm>
            <a:off x="3688448" y="1492936"/>
            <a:ext cx="2988577" cy="523220"/>
          </a:xfrm>
          <a:prstGeom prst="rect">
            <a:avLst/>
          </a:prstGeom>
        </p:spPr>
        <p:txBody>
          <a:bodyPr wrap="square">
            <a:spAutoFit/>
          </a:bodyPr>
          <a:lstStyle/>
          <a:p>
            <a:r>
              <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中国</a:t>
            </a:r>
            <a:r>
              <a:rPr lang="zh-CN"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rPr>
              <a:t>股票市场</a:t>
            </a:r>
            <a:endParaRPr lang="zh-CN" altLang="en-US" sz="2800" b="1" dirty="0">
              <a:latin typeface="微软雅黑" panose="020B0503020204020204" pitchFamily="34" charset="-122"/>
              <a:ea typeface="微软雅黑" panose="020B0503020204020204" pitchFamily="34" charset="-122"/>
            </a:endParaRPr>
          </a:p>
        </p:txBody>
      </p:sp>
      <p:sp>
        <p:nvSpPr>
          <p:cNvPr id="6" name="矩形 5"/>
          <p:cNvSpPr/>
          <p:nvPr/>
        </p:nvSpPr>
        <p:spPr>
          <a:xfrm>
            <a:off x="3688448" y="3748192"/>
            <a:ext cx="3057247" cy="523220"/>
          </a:xfrm>
          <a:prstGeom prst="rect">
            <a:avLst/>
          </a:prstGeom>
        </p:spPr>
        <p:txBody>
          <a:bodyPr wrap="none">
            <a:spAutoFit/>
          </a:bodyPr>
          <a:lstStyle/>
          <a:p>
            <a:r>
              <a:rPr lang="zh-CN" altLang="zh-CN" sz="2800" b="1" kern="1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网民对股票</a:t>
            </a:r>
            <a:r>
              <a:rPr lang="zh-CN" altLang="zh-CN" sz="2800" b="1" kern="100" dirty="0" smtClean="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的观点</a:t>
            </a:r>
            <a:endParaRPr lang="zh-CN" altLang="en-US" sz="2800" b="1" kern="1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片 7"/>
          <p:cNvPicPr>
            <a:picLocks noChangeAspect="1"/>
          </p:cNvPicPr>
          <p:nvPr/>
        </p:nvPicPr>
        <p:blipFill>
          <a:blip r:embed="rId4"/>
          <a:stretch>
            <a:fillRect/>
          </a:stretch>
        </p:blipFill>
        <p:spPr>
          <a:xfrm>
            <a:off x="969484" y="3821683"/>
            <a:ext cx="2520000" cy="1668648"/>
          </a:xfrm>
          <a:prstGeom prst="rect">
            <a:avLst/>
          </a:prstGeom>
        </p:spPr>
      </p:pic>
      <p:sp>
        <p:nvSpPr>
          <p:cNvPr id="12" name="矩形 11"/>
          <p:cNvSpPr/>
          <p:nvPr/>
        </p:nvSpPr>
        <p:spPr>
          <a:xfrm>
            <a:off x="3688448" y="4720890"/>
            <a:ext cx="2339102" cy="523220"/>
          </a:xfrm>
          <a:prstGeom prst="rect">
            <a:avLst/>
          </a:prstGeom>
        </p:spPr>
        <p:txBody>
          <a:bodyPr wrap="none">
            <a:spAutoFit/>
          </a:bodyPr>
          <a:lstStyle/>
          <a:p>
            <a:r>
              <a:rPr lang="zh-CN" altLang="en-US" sz="2800" b="1" kern="100" dirty="0" smtClean="0">
                <a:latin typeface="微软雅黑" panose="020B0503020204020204" pitchFamily="34" charset="-122"/>
                <a:ea typeface="微软雅黑" panose="020B0503020204020204" pitchFamily="34" charset="-122"/>
                <a:cs typeface="Times New Roman" panose="02020603050405020304" pitchFamily="18" charset="0"/>
              </a:rPr>
              <a:t>垂直搜索引擎</a:t>
            </a:r>
            <a:endParaRPr lang="zh-CN" altLang="en-US" sz="28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199506" y="129393"/>
            <a:ext cx="2984369" cy="769441"/>
          </a:xfrm>
          <a:prstGeom prst="rect">
            <a:avLst/>
          </a:prstGeom>
        </p:spPr>
        <p:txBody>
          <a:bodyPr wrap="square">
            <a:spAutoFit/>
          </a:bodyPr>
          <a:lstStyle/>
          <a:p>
            <a:r>
              <a:rPr lang="zh-CN" altLang="en-US" sz="4400" b="1" dirty="0" smtClean="0">
                <a:latin typeface="微软雅黑" panose="020B0503020204020204" pitchFamily="34" charset="-122"/>
                <a:ea typeface="微软雅黑" panose="020B0503020204020204" pitchFamily="34" charset="-122"/>
              </a:rPr>
              <a:t>研究目的</a:t>
            </a:r>
            <a:endParaRPr lang="zh-CN" altLang="en-US" sz="4400" b="1" dirty="0">
              <a:latin typeface="微软雅黑" panose="020B0503020204020204" pitchFamily="34" charset="-122"/>
              <a:ea typeface="微软雅黑" panose="020B0503020204020204" pitchFamily="34" charset="-122"/>
            </a:endParaRPr>
          </a:p>
        </p:txBody>
      </p:sp>
      <p:sp>
        <p:nvSpPr>
          <p:cNvPr id="17" name="矩形 16"/>
          <p:cNvSpPr/>
          <p:nvPr/>
        </p:nvSpPr>
        <p:spPr>
          <a:xfrm>
            <a:off x="3688448" y="2455263"/>
            <a:ext cx="4430983" cy="523220"/>
          </a:xfrm>
          <a:prstGeom prst="rect">
            <a:avLst/>
          </a:prstGeom>
        </p:spPr>
        <p:txBody>
          <a:bodyPr wrap="square">
            <a:spAutoFit/>
          </a:bodyPr>
          <a:lstStyle/>
          <a:p>
            <a:r>
              <a:rPr lang="zh-CN" altLang="en-US" sz="2800" b="1" kern="100" dirty="0">
                <a:latin typeface="微软雅黑" panose="020B0503020204020204" pitchFamily="34" charset="-122"/>
                <a:ea typeface="微软雅黑" panose="020B0503020204020204" pitchFamily="34" charset="-122"/>
                <a:cs typeface="Times New Roman" panose="02020603050405020304" pitchFamily="18" charset="0"/>
              </a:rPr>
              <a:t>中国</a:t>
            </a:r>
            <a:r>
              <a:rPr lang="zh-CN"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rPr>
              <a:t>网民</a:t>
            </a:r>
            <a:r>
              <a:rPr lang="en-US"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rPr>
              <a:t>7.51</a:t>
            </a:r>
            <a:r>
              <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亿</a:t>
            </a:r>
            <a:endParaRPr lang="zh-CN" altLang="en-US" sz="28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46300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9506" y="129393"/>
            <a:ext cx="2984369" cy="769441"/>
          </a:xfrm>
          <a:prstGeom prst="rect">
            <a:avLst/>
          </a:prstGeom>
        </p:spPr>
        <p:txBody>
          <a:bodyPr wrap="square">
            <a:spAutoFit/>
          </a:bodyPr>
          <a:lstStyle/>
          <a:p>
            <a:r>
              <a:rPr lang="zh-CN" altLang="en-US" sz="4400" b="1" dirty="0" smtClean="0">
                <a:latin typeface="微软雅黑" panose="020B0503020204020204" pitchFamily="34" charset="-122"/>
                <a:ea typeface="微软雅黑" panose="020B0503020204020204" pitchFamily="34" charset="-122"/>
              </a:rPr>
              <a:t>应用现状</a:t>
            </a:r>
            <a:endParaRPr lang="zh-CN" altLang="en-US" sz="4400" b="1" dirty="0">
              <a:latin typeface="微软雅黑" panose="020B0503020204020204" pitchFamily="34" charset="-122"/>
              <a:ea typeface="微软雅黑" panose="020B0503020204020204" pitchFamily="34" charset="-122"/>
            </a:endParaRPr>
          </a:p>
        </p:txBody>
      </p:sp>
      <p:sp>
        <p:nvSpPr>
          <p:cNvPr id="5" name="矩形 4"/>
          <p:cNvSpPr/>
          <p:nvPr/>
        </p:nvSpPr>
        <p:spPr>
          <a:xfrm>
            <a:off x="1225706" y="3241895"/>
            <a:ext cx="7119505" cy="830997"/>
          </a:xfrm>
          <a:prstGeom prst="rect">
            <a:avLst/>
          </a:prstGeom>
        </p:spPr>
        <p:txBody>
          <a:bodyPr wrap="square">
            <a:spAutoFit/>
          </a:bodyPr>
          <a:lstStyle/>
          <a:p>
            <a:r>
              <a:rPr lang="zh-CN" altLang="en-US" sz="2400" dirty="0" smtClean="0">
                <a:solidFill>
                  <a:srgbClr val="FF0000"/>
                </a:solidFill>
                <a:latin typeface="微软雅黑" panose="020B0503020204020204" pitchFamily="34" charset="-122"/>
                <a:ea typeface="微软雅黑" panose="020B0503020204020204" pitchFamily="34" charset="-122"/>
              </a:rPr>
              <a:t>网络股民</a:t>
            </a:r>
            <a:r>
              <a:rPr lang="zh-CN" altLang="en-US" sz="2400" dirty="0">
                <a:latin typeface="微软雅黑" panose="020B0503020204020204" pitchFamily="34" charset="-122"/>
                <a:ea typeface="微软雅黑" panose="020B0503020204020204" pitchFamily="34" charset="-122"/>
              </a:rPr>
              <a:t>的股票操作行为决策</a:t>
            </a:r>
            <a:r>
              <a:rPr lang="zh-CN" altLang="en-US" sz="2400" dirty="0" smtClean="0">
                <a:latin typeface="微软雅黑" panose="020B0503020204020204" pitchFamily="34" charset="-122"/>
                <a:ea typeface="微软雅黑" panose="020B0503020204020204" pitchFamily="34" charset="-122"/>
              </a:rPr>
              <a:t>、对</a:t>
            </a:r>
            <a:r>
              <a:rPr lang="zh-CN" altLang="en-US" sz="2400" dirty="0">
                <a:latin typeface="微软雅黑" panose="020B0503020204020204" pitchFamily="34" charset="-122"/>
                <a:ea typeface="微软雅黑" panose="020B0503020204020204" pitchFamily="34" charset="-122"/>
              </a:rPr>
              <a:t>股市或某只</a:t>
            </a:r>
            <a:r>
              <a:rPr lang="zh-CN" altLang="en-US" sz="2400" dirty="0" smtClean="0">
                <a:latin typeface="微软雅黑" panose="020B0503020204020204" pitchFamily="34" charset="-122"/>
                <a:ea typeface="微软雅黑" panose="020B0503020204020204" pitchFamily="34" charset="-122"/>
              </a:rPr>
              <a:t>股票</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的</a:t>
            </a:r>
            <a:r>
              <a:rPr lang="zh-CN" altLang="en-US" sz="2400" dirty="0">
                <a:latin typeface="微软雅黑" panose="020B0503020204020204" pitchFamily="34" charset="-122"/>
                <a:ea typeface="微软雅黑" panose="020B0503020204020204" pitchFamily="34" charset="-122"/>
              </a:rPr>
              <a:t>网络评论观点和感情</a:t>
            </a:r>
            <a:r>
              <a:rPr lang="zh-CN" altLang="en-US" sz="2400" dirty="0" smtClean="0">
                <a:latin typeface="微软雅黑" panose="020B0503020204020204" pitchFamily="34" charset="-122"/>
                <a:ea typeface="微软雅黑" panose="020B0503020204020204" pitchFamily="34" charset="-122"/>
              </a:rPr>
              <a:t>因素</a:t>
            </a:r>
            <a:r>
              <a:rPr lang="zh-CN" altLang="zh-CN" sz="2400" dirty="0" smtClean="0">
                <a:latin typeface="微软雅黑" panose="020B0503020204020204" pitchFamily="34" charset="-122"/>
                <a:ea typeface="微软雅黑" panose="020B0503020204020204" pitchFamily="34" charset="-122"/>
              </a:rPr>
              <a:t>能反映</a:t>
            </a:r>
            <a:r>
              <a:rPr lang="zh-CN" altLang="zh-CN" sz="2400" dirty="0" smtClean="0">
                <a:solidFill>
                  <a:srgbClr val="FF0000"/>
                </a:solidFill>
                <a:latin typeface="微软雅黑" panose="020B0503020204020204" pitchFamily="34" charset="-122"/>
                <a:ea typeface="微软雅黑" panose="020B0503020204020204" pitchFamily="34" charset="-122"/>
              </a:rPr>
              <a:t>市场或股票行情</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368846" y="1422054"/>
            <a:ext cx="3630057" cy="1384995"/>
          </a:xfrm>
          <a:prstGeom prst="rect">
            <a:avLst/>
          </a:prstGeom>
        </p:spPr>
        <p:txBody>
          <a:bodyPr wrap="square">
            <a:spAutoFit/>
          </a:bodyPr>
          <a:lstStyle/>
          <a:p>
            <a:pPr algn="r"/>
            <a:r>
              <a:rPr lang="zh-CN" altLang="zh-CN" sz="2800" dirty="0">
                <a:solidFill>
                  <a:srgbClr val="FF0000"/>
                </a:solidFill>
                <a:latin typeface="微软雅黑" panose="020B0503020204020204" pitchFamily="34" charset="-122"/>
                <a:ea typeface="微软雅黑" panose="020B0503020204020204" pitchFamily="34" charset="-122"/>
              </a:rPr>
              <a:t>互联网财经</a:t>
            </a:r>
            <a:r>
              <a:rPr lang="zh-CN" altLang="zh-CN" sz="2800" dirty="0" smtClean="0">
                <a:solidFill>
                  <a:srgbClr val="FF0000"/>
                </a:solidFill>
                <a:latin typeface="微软雅黑" panose="020B0503020204020204" pitchFamily="34" charset="-122"/>
                <a:ea typeface="微软雅黑" panose="020B0503020204020204" pitchFamily="34" charset="-122"/>
              </a:rPr>
              <a:t>新闻</a:t>
            </a:r>
            <a:endParaRPr lang="en-US" altLang="zh-CN" sz="2800" dirty="0" smtClean="0">
              <a:solidFill>
                <a:srgbClr val="FF0000"/>
              </a:solidFill>
              <a:latin typeface="微软雅黑" panose="020B0503020204020204" pitchFamily="34" charset="-122"/>
              <a:ea typeface="微软雅黑" panose="020B0503020204020204" pitchFamily="34" charset="-122"/>
            </a:endParaRPr>
          </a:p>
          <a:p>
            <a:pPr algn="r"/>
            <a:r>
              <a:rPr lang="zh-CN" altLang="en-US" sz="2800" dirty="0" smtClean="0">
                <a:solidFill>
                  <a:srgbClr val="FF0000"/>
                </a:solidFill>
                <a:latin typeface="微软雅黑" panose="020B0503020204020204" pitchFamily="34" charset="-122"/>
                <a:ea typeface="微软雅黑" panose="020B0503020204020204" pitchFamily="34" charset="-122"/>
              </a:rPr>
              <a:t>网络</a:t>
            </a:r>
            <a:r>
              <a:rPr lang="zh-CN" altLang="zh-CN" sz="2800" dirty="0">
                <a:solidFill>
                  <a:srgbClr val="FF0000"/>
                </a:solidFill>
                <a:latin typeface="微软雅黑" panose="020B0503020204020204" pitchFamily="34" charset="-122"/>
                <a:ea typeface="微软雅黑" panose="020B0503020204020204" pitchFamily="34" charset="-122"/>
              </a:rPr>
              <a:t>舆情事件</a:t>
            </a:r>
            <a:r>
              <a:rPr lang="zh-CN" altLang="en-US" sz="2800" dirty="0">
                <a:solidFill>
                  <a:srgbClr val="FF0000"/>
                </a:solidFill>
                <a:latin typeface="微软雅黑" panose="020B0503020204020204" pitchFamily="34" charset="-122"/>
                <a:ea typeface="微软雅黑" panose="020B0503020204020204" pitchFamily="34" charset="-122"/>
              </a:rPr>
              <a:t>与</a:t>
            </a:r>
            <a:r>
              <a:rPr lang="zh-CN" altLang="en-US" sz="2800" dirty="0" smtClean="0">
                <a:solidFill>
                  <a:srgbClr val="FF0000"/>
                </a:solidFill>
                <a:latin typeface="微软雅黑" panose="020B0503020204020204" pitchFamily="34" charset="-122"/>
                <a:ea typeface="微软雅黑" panose="020B0503020204020204" pitchFamily="34" charset="-122"/>
              </a:rPr>
              <a:t>评论</a:t>
            </a:r>
            <a:endParaRPr lang="en-US" altLang="zh-CN" sz="2800" dirty="0" smtClean="0">
              <a:solidFill>
                <a:srgbClr val="FF0000"/>
              </a:solidFill>
              <a:latin typeface="微软雅黑" panose="020B0503020204020204" pitchFamily="34" charset="-122"/>
              <a:ea typeface="微软雅黑" panose="020B0503020204020204" pitchFamily="34" charset="-122"/>
            </a:endParaRPr>
          </a:p>
          <a:p>
            <a:pPr algn="r"/>
            <a:r>
              <a:rPr lang="zh-CN" altLang="en-US" sz="2800" dirty="0" smtClean="0">
                <a:solidFill>
                  <a:srgbClr val="FF0000"/>
                </a:solidFill>
                <a:latin typeface="微软雅黑" panose="020B0503020204020204" pitchFamily="34" charset="-122"/>
                <a:ea typeface="微软雅黑" panose="020B0503020204020204" pitchFamily="34" charset="-122"/>
              </a:rPr>
              <a:t>互</a:t>
            </a:r>
            <a:r>
              <a:rPr lang="zh-CN" altLang="zh-CN" sz="2800" dirty="0" smtClean="0">
                <a:solidFill>
                  <a:srgbClr val="FF0000"/>
                </a:solidFill>
                <a:latin typeface="微软雅黑" panose="020B0503020204020204" pitchFamily="34" charset="-122"/>
                <a:ea typeface="微软雅黑" panose="020B0503020204020204" pitchFamily="34" charset="-122"/>
              </a:rPr>
              <a:t>联网</a:t>
            </a:r>
            <a:r>
              <a:rPr lang="zh-CN" altLang="zh-CN" sz="2800" dirty="0">
                <a:solidFill>
                  <a:srgbClr val="FF0000"/>
                </a:solidFill>
                <a:latin typeface="微软雅黑" panose="020B0503020204020204" pitchFamily="34" charset="-122"/>
                <a:ea typeface="微软雅黑" panose="020B0503020204020204" pitchFamily="34" charset="-122"/>
              </a:rPr>
              <a:t>股评</a:t>
            </a:r>
            <a:r>
              <a:rPr lang="zh-CN" altLang="zh-CN" sz="2800" dirty="0" smtClean="0">
                <a:solidFill>
                  <a:srgbClr val="FF0000"/>
                </a:solidFill>
                <a:latin typeface="微软雅黑" panose="020B0503020204020204" pitchFamily="34" charset="-122"/>
                <a:ea typeface="微软雅黑" panose="020B0503020204020204" pitchFamily="34" charset="-122"/>
              </a:rPr>
              <a:t>信息</a:t>
            </a:r>
            <a:endParaRPr lang="zh-CN" altLang="en-US" sz="28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479233" y="898834"/>
            <a:ext cx="3057247"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文献与研究指出</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9" name="矩形 8"/>
          <p:cNvSpPr/>
          <p:nvPr/>
        </p:nvSpPr>
        <p:spPr>
          <a:xfrm>
            <a:off x="5829759" y="1422054"/>
            <a:ext cx="1834476" cy="1384995"/>
          </a:xfrm>
          <a:prstGeom prst="rect">
            <a:avLst/>
          </a:prstGeom>
        </p:spPr>
        <p:txBody>
          <a:bodyPr wrap="square">
            <a:spAutoFit/>
          </a:bodyPr>
          <a:lstStyle/>
          <a:p>
            <a:r>
              <a:rPr lang="zh-CN" altLang="zh-CN" sz="2800" dirty="0" smtClean="0">
                <a:latin typeface="微软雅黑" panose="020B0503020204020204" pitchFamily="34" charset="-122"/>
                <a:ea typeface="微软雅黑" panose="020B0503020204020204" pitchFamily="34" charset="-122"/>
              </a:rPr>
              <a:t>股票价格</a:t>
            </a:r>
            <a:endParaRPr lang="en-US" altLang="zh-CN" sz="2800" dirty="0" smtClean="0">
              <a:latin typeface="微软雅黑" panose="020B0503020204020204" pitchFamily="34" charset="-122"/>
              <a:ea typeface="微软雅黑" panose="020B0503020204020204" pitchFamily="34" charset="-122"/>
            </a:endParaRPr>
          </a:p>
          <a:p>
            <a:r>
              <a:rPr lang="zh-CN" altLang="zh-CN" sz="2800" dirty="0" smtClean="0">
                <a:latin typeface="微软雅黑" panose="020B0503020204020204" pitchFamily="34" charset="-122"/>
                <a:ea typeface="微软雅黑" panose="020B0503020204020204" pitchFamily="34" charset="-122"/>
              </a:rPr>
              <a:t>股票市场</a:t>
            </a:r>
            <a:endParaRPr lang="en-US" altLang="zh-CN" sz="2800" dirty="0" smtClean="0">
              <a:latin typeface="微软雅黑" panose="020B0503020204020204" pitchFamily="34" charset="-122"/>
              <a:ea typeface="微软雅黑" panose="020B0503020204020204" pitchFamily="34" charset="-122"/>
            </a:endParaRPr>
          </a:p>
          <a:p>
            <a:r>
              <a:rPr lang="zh-CN" altLang="zh-CN" sz="2800" dirty="0" smtClean="0">
                <a:latin typeface="微软雅黑" panose="020B0503020204020204" pitchFamily="34" charset="-122"/>
                <a:ea typeface="微软雅黑" panose="020B0503020204020204" pitchFamily="34" charset="-122"/>
              </a:rPr>
              <a:t>证券市场</a:t>
            </a:r>
            <a:endParaRPr lang="zh-CN" altLang="en-US" sz="2800" dirty="0" smtClean="0">
              <a:latin typeface="微软雅黑" panose="020B0503020204020204" pitchFamily="34" charset="-122"/>
              <a:ea typeface="微软雅黑" panose="020B0503020204020204" pitchFamily="34" charset="-122"/>
            </a:endParaRPr>
          </a:p>
        </p:txBody>
      </p:sp>
      <p:sp>
        <p:nvSpPr>
          <p:cNvPr id="10" name="下箭头 9"/>
          <p:cNvSpPr/>
          <p:nvPr/>
        </p:nvSpPr>
        <p:spPr>
          <a:xfrm rot="16200000">
            <a:off x="5262766" y="1427266"/>
            <a:ext cx="340190" cy="51612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 name="下箭头 10"/>
          <p:cNvSpPr/>
          <p:nvPr/>
        </p:nvSpPr>
        <p:spPr>
          <a:xfrm rot="16200000">
            <a:off x="5262766" y="1841657"/>
            <a:ext cx="340190" cy="51612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 name="下箭头 11"/>
          <p:cNvSpPr/>
          <p:nvPr/>
        </p:nvSpPr>
        <p:spPr>
          <a:xfrm rot="16200000">
            <a:off x="5261396" y="2297363"/>
            <a:ext cx="340190" cy="51612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 name="矩形 2"/>
          <p:cNvSpPr/>
          <p:nvPr/>
        </p:nvSpPr>
        <p:spPr>
          <a:xfrm>
            <a:off x="479233" y="4193521"/>
            <a:ext cx="3718694" cy="523220"/>
          </a:xfrm>
          <a:prstGeom prst="rect">
            <a:avLst/>
          </a:prstGeom>
        </p:spPr>
        <p:txBody>
          <a:bodyPr wrap="square">
            <a:spAutoFit/>
          </a:bodyPr>
          <a:lstStyle/>
          <a:p>
            <a:r>
              <a:rPr lang="zh-CN" altLang="en-US" sz="2800" b="1" dirty="0">
                <a:latin typeface="微软雅黑" panose="020B0503020204020204" pitchFamily="34" charset="-122"/>
                <a:ea typeface="微软雅黑" panose="020B0503020204020204" pitchFamily="34" charset="-122"/>
              </a:rPr>
              <a:t>挖掘网络股评</a:t>
            </a:r>
            <a:r>
              <a:rPr lang="zh-CN" altLang="en-US" sz="2800" b="1" dirty="0">
                <a:latin typeface="微软雅黑" panose="020B0503020204020204" pitchFamily="34" charset="-122"/>
                <a:ea typeface="微软雅黑" panose="020B0503020204020204" pitchFamily="34" charset="-122"/>
              </a:rPr>
              <a:t>观点</a:t>
            </a:r>
            <a:r>
              <a:rPr lang="zh-CN" altLang="en-US" sz="2800" b="1" dirty="0" smtClean="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p:txBody>
      </p:sp>
      <p:sp>
        <p:nvSpPr>
          <p:cNvPr id="13" name="下箭头 12"/>
          <p:cNvSpPr/>
          <p:nvPr/>
        </p:nvSpPr>
        <p:spPr>
          <a:xfrm>
            <a:off x="4487093" y="2846795"/>
            <a:ext cx="596732" cy="34737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4" name="矩形 13"/>
          <p:cNvSpPr/>
          <p:nvPr/>
        </p:nvSpPr>
        <p:spPr>
          <a:xfrm>
            <a:off x="2358241" y="4894922"/>
            <a:ext cx="4572000" cy="1384995"/>
          </a:xfrm>
          <a:prstGeom prst="rect">
            <a:avLst/>
          </a:prstGeom>
        </p:spPr>
        <p:txBody>
          <a:bodyPr>
            <a:spAutoFit/>
          </a:bodyPr>
          <a:lstStyle/>
          <a:p>
            <a:r>
              <a:rPr lang="zh-CN" altLang="en-US" sz="2800" dirty="0">
                <a:latin typeface="微软雅黑" panose="020B0503020204020204" pitchFamily="34" charset="-122"/>
                <a:ea typeface="微软雅黑" panose="020B0503020204020204" pitchFamily="34" charset="-122"/>
              </a:rPr>
              <a:t>搜索引擎技术</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爬虫技术</a:t>
            </a:r>
            <a:endParaRPr lang="en-US" altLang="zh-CN"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情感</a:t>
            </a:r>
            <a:r>
              <a:rPr lang="zh-CN" altLang="en-US" sz="2800" dirty="0">
                <a:latin typeface="微软雅黑" panose="020B0503020204020204" pitchFamily="34" charset="-122"/>
                <a:ea typeface="微软雅黑" panose="020B0503020204020204" pitchFamily="34" charset="-122"/>
              </a:rPr>
              <a:t>极性分析</a:t>
            </a:r>
            <a:r>
              <a:rPr lang="zh-CN" altLang="en-US" sz="2800" dirty="0" smtClean="0">
                <a:latin typeface="微软雅黑" panose="020B0503020204020204" pitchFamily="34" charset="-122"/>
                <a:ea typeface="微软雅黑" panose="020B0503020204020204" pitchFamily="34" charset="-122"/>
              </a:rPr>
              <a:t>技术</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5962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9506" y="129393"/>
            <a:ext cx="2984369" cy="769441"/>
          </a:xfrm>
          <a:prstGeom prst="rect">
            <a:avLst/>
          </a:prstGeom>
        </p:spPr>
        <p:txBody>
          <a:bodyPr wrap="square">
            <a:spAutoFit/>
          </a:bodyPr>
          <a:lstStyle/>
          <a:p>
            <a:r>
              <a:rPr lang="zh-CN" altLang="en-US" sz="4400" b="1" dirty="0" smtClean="0">
                <a:latin typeface="微软雅黑" panose="020B0503020204020204" pitchFamily="34" charset="-122"/>
                <a:ea typeface="微软雅黑" panose="020B0503020204020204" pitchFamily="34" charset="-122"/>
              </a:rPr>
              <a:t>应用现状</a:t>
            </a:r>
            <a:endParaRPr lang="zh-CN" altLang="en-US" sz="4400" b="1" dirty="0">
              <a:latin typeface="微软雅黑" panose="020B0503020204020204" pitchFamily="34" charset="-122"/>
              <a:ea typeface="微软雅黑" panose="020B0503020204020204" pitchFamily="34" charset="-122"/>
            </a:endParaRPr>
          </a:p>
        </p:txBody>
      </p:sp>
      <p:sp>
        <p:nvSpPr>
          <p:cNvPr id="5" name="矩形 4"/>
          <p:cNvSpPr/>
          <p:nvPr/>
        </p:nvSpPr>
        <p:spPr>
          <a:xfrm>
            <a:off x="479233" y="980501"/>
            <a:ext cx="8091890" cy="892552"/>
          </a:xfrm>
          <a:prstGeom prst="rect">
            <a:avLst/>
          </a:prstGeom>
        </p:spPr>
        <p:txBody>
          <a:bodyPr wrap="square">
            <a:spAutoFit/>
          </a:bodyPr>
          <a:lstStyle/>
          <a:p>
            <a:r>
              <a:rPr lang="zh-CN" altLang="en-US" sz="2800" b="1" dirty="0" smtClean="0">
                <a:solidFill>
                  <a:srgbClr val="FF0000"/>
                </a:solidFill>
                <a:latin typeface="微软雅黑" panose="020B0503020204020204" pitchFamily="34" charset="-122"/>
                <a:ea typeface="微软雅黑" panose="020B0503020204020204" pitchFamily="34" charset="-122"/>
              </a:rPr>
              <a:t>全文搜索引擎</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信息量</a:t>
            </a:r>
            <a:r>
              <a:rPr lang="zh-CN" altLang="en-US" sz="2400" dirty="0">
                <a:latin typeface="微软雅黑" panose="020B0503020204020204" pitchFamily="34" charset="-122"/>
                <a:ea typeface="微软雅黑" panose="020B0503020204020204" pitchFamily="34" charset="-122"/>
              </a:rPr>
              <a:t>大</a:t>
            </a:r>
            <a:r>
              <a:rPr lang="zh-CN" altLang="en-US" sz="2400" dirty="0" smtClean="0">
                <a:latin typeface="微软雅黑" panose="020B0503020204020204" pitchFamily="34" charset="-122"/>
                <a:ea typeface="微软雅黑" panose="020B0503020204020204" pitchFamily="34" charset="-122"/>
              </a:rPr>
              <a:t>、不</a:t>
            </a:r>
            <a:r>
              <a:rPr lang="zh-CN" altLang="en-US" sz="2400" dirty="0">
                <a:latin typeface="微软雅黑" panose="020B0503020204020204" pitchFamily="34" charset="-122"/>
                <a:ea typeface="微软雅黑" panose="020B0503020204020204" pitchFamily="34" charset="-122"/>
              </a:rPr>
              <a:t>准确</a:t>
            </a:r>
            <a:r>
              <a:rPr lang="zh-CN" altLang="en-US" sz="2400" dirty="0">
                <a:latin typeface="微软雅黑" panose="020B0503020204020204" pitchFamily="34" charset="-122"/>
                <a:ea typeface="微软雅黑" panose="020B0503020204020204" pitchFamily="34" charset="-122"/>
              </a:rPr>
              <a:t>、层次</a:t>
            </a:r>
            <a:r>
              <a:rPr lang="zh-CN" altLang="en-US" sz="2400" dirty="0" smtClean="0">
                <a:latin typeface="微软雅黑" panose="020B0503020204020204" pitchFamily="34" charset="-122"/>
                <a:ea typeface="微软雅黑" panose="020B0503020204020204" pitchFamily="34" charset="-122"/>
              </a:rPr>
              <a:t>浅、重复</a:t>
            </a:r>
            <a:r>
              <a:rPr lang="zh-CN" altLang="en-US" sz="2400" dirty="0" smtClean="0">
                <a:latin typeface="微软雅黑" panose="020B0503020204020204" pitchFamily="34" charset="-122"/>
                <a:ea typeface="微软雅黑" panose="020B0503020204020204" pitchFamily="34" charset="-122"/>
              </a:rPr>
              <a:t>与不相关信息多</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8" name="矩形 7"/>
          <p:cNvSpPr/>
          <p:nvPr/>
        </p:nvSpPr>
        <p:spPr>
          <a:xfrm>
            <a:off x="479233" y="4274829"/>
            <a:ext cx="2939828" cy="523220"/>
          </a:xfrm>
          <a:prstGeom prst="rect">
            <a:avLst/>
          </a:prstGeom>
        </p:spPr>
        <p:txBody>
          <a:bodyPr wrap="square">
            <a:spAutoFit/>
          </a:bodyPr>
          <a:lstStyle/>
          <a:p>
            <a:r>
              <a:rPr lang="zh-CN" altLang="zh-CN" sz="2800" b="1" dirty="0" smtClean="0">
                <a:solidFill>
                  <a:srgbClr val="FF0000"/>
                </a:solidFill>
                <a:latin typeface="微软雅黑" panose="020B0503020204020204" pitchFamily="34" charset="-122"/>
                <a:ea typeface="微软雅黑" panose="020B0503020204020204" pitchFamily="34" charset="-122"/>
              </a:rPr>
              <a:t>情感</a:t>
            </a:r>
            <a:r>
              <a:rPr lang="zh-CN" altLang="en-US" sz="2800" b="1" dirty="0" smtClean="0">
                <a:solidFill>
                  <a:srgbClr val="FF0000"/>
                </a:solidFill>
                <a:latin typeface="微软雅黑" panose="020B0503020204020204" pitchFamily="34" charset="-122"/>
                <a:ea typeface="微软雅黑" panose="020B0503020204020204" pitchFamily="34" charset="-122"/>
              </a:rPr>
              <a:t>极性</a:t>
            </a:r>
            <a:r>
              <a:rPr lang="zh-CN" altLang="zh-CN" sz="2800" b="1" dirty="0" smtClean="0">
                <a:solidFill>
                  <a:srgbClr val="FF0000"/>
                </a:solidFill>
                <a:latin typeface="微软雅黑" panose="020B0503020204020204" pitchFamily="34" charset="-122"/>
                <a:ea typeface="微软雅黑" panose="020B0503020204020204" pitchFamily="34" charset="-122"/>
              </a:rPr>
              <a:t>分析</a:t>
            </a:r>
            <a:endParaRPr lang="en-US" altLang="zh-CN" sz="2800" b="1" dirty="0" smtClean="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1440655" y="3384395"/>
            <a:ext cx="8091890" cy="892552"/>
          </a:xfrm>
          <a:prstGeom prst="rect">
            <a:avLst/>
          </a:prstGeom>
        </p:spPr>
        <p:txBody>
          <a:bodyPr wrap="square">
            <a:spAutoFit/>
          </a:bodyPr>
          <a:lstStyle/>
          <a:p>
            <a:r>
              <a:rPr lang="zh-CN" altLang="en-US" sz="2400" dirty="0" smtClean="0">
                <a:solidFill>
                  <a:srgbClr val="FF0000"/>
                </a:solidFill>
                <a:latin typeface="微软雅黑" panose="020B0503020204020204" pitchFamily="34" charset="-122"/>
                <a:ea typeface="微软雅黑" panose="020B0503020204020204" pitchFamily="34" charset="-122"/>
              </a:rPr>
              <a:t>主题爬虫技术</a:t>
            </a:r>
            <a:r>
              <a:rPr lang="zh-CN" altLang="en-US" sz="2800" dirty="0" smtClean="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鱼</a:t>
            </a:r>
            <a:r>
              <a:rPr lang="zh-CN" altLang="zh-CN" sz="2400" dirty="0">
                <a:latin typeface="微软雅黑" panose="020B0503020204020204" pitchFamily="34" charset="-122"/>
                <a:ea typeface="微软雅黑" panose="020B0503020204020204" pitchFamily="34" charset="-122"/>
              </a:rPr>
              <a:t>搜索</a:t>
            </a:r>
            <a:r>
              <a:rPr lang="zh-CN" altLang="zh-CN" sz="2400" dirty="0" smtClean="0">
                <a:latin typeface="微软雅黑" panose="020B0503020204020204" pitchFamily="34" charset="-122"/>
                <a:ea typeface="微软雅黑" panose="020B0503020204020204" pitchFamily="34" charset="-122"/>
              </a:rPr>
              <a:t>算法</a:t>
            </a:r>
            <a:r>
              <a:rPr lang="en-US" altLang="zh-CN" sz="2400" dirty="0" smtClean="0">
                <a:latin typeface="微软雅黑" panose="020B0503020204020204" pitchFamily="34" charset="-122"/>
                <a:ea typeface="微软雅黑" panose="020B0503020204020204" pitchFamily="34" charset="-122"/>
              </a:rPr>
              <a:t>(Fish-Search)</a:t>
            </a:r>
            <a:r>
              <a:rPr lang="zh-CN" altLang="en-US" sz="2400" dirty="0" smtClean="0">
                <a:latin typeface="微软雅黑" panose="020B0503020204020204" pitchFamily="34" charset="-122"/>
                <a:ea typeface="微软雅黑" panose="020B0503020204020204" pitchFamily="34" charset="-122"/>
              </a:rPr>
              <a:t>及改进</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网页</a:t>
            </a:r>
            <a:r>
              <a:rPr lang="zh-CN" altLang="en-US" sz="2400" dirty="0">
                <a:latin typeface="微软雅黑" panose="020B0503020204020204" pitchFamily="34" charset="-122"/>
                <a:ea typeface="微软雅黑" panose="020B0503020204020204" pitchFamily="34" charset="-122"/>
              </a:rPr>
              <a:t>排名</a:t>
            </a:r>
            <a:r>
              <a:rPr lang="zh-CN" altLang="en-US" sz="2400" dirty="0" smtClean="0">
                <a:latin typeface="微软雅黑" panose="020B0503020204020204" pitchFamily="34" charset="-122"/>
                <a:ea typeface="微软雅黑" panose="020B0503020204020204" pitchFamily="34" charset="-122"/>
              </a:rPr>
              <a:t>算法</a:t>
            </a:r>
            <a:r>
              <a:rPr lang="en-US" altLang="zh-CN" sz="2400" dirty="0">
                <a:latin typeface="微软雅黑" panose="020B0503020204020204" pitchFamily="34" charset="-122"/>
                <a:ea typeface="微软雅黑" panose="020B0503020204020204" pitchFamily="34" charset="-122"/>
              </a:rPr>
              <a:t>(PageRank)</a:t>
            </a:r>
            <a:r>
              <a:rPr lang="zh-CN" altLang="en-US" sz="2400" dirty="0" smtClean="0">
                <a:latin typeface="微软雅黑" panose="020B0503020204020204" pitchFamily="34" charset="-122"/>
                <a:ea typeface="微软雅黑" panose="020B0503020204020204" pitchFamily="34" charset="-122"/>
              </a:rPr>
              <a:t>及</a:t>
            </a:r>
            <a:r>
              <a:rPr lang="zh-CN" altLang="en-US" sz="2400" dirty="0">
                <a:latin typeface="微软雅黑" panose="020B0503020204020204" pitchFamily="34" charset="-122"/>
                <a:ea typeface="微软雅黑" panose="020B0503020204020204" pitchFamily="34" charset="-122"/>
              </a:rPr>
              <a:t>改进</a:t>
            </a:r>
            <a:endParaRPr lang="en-US" altLang="zh-CN" sz="2400" dirty="0">
              <a:latin typeface="微软雅黑" panose="020B0503020204020204" pitchFamily="34" charset="-122"/>
              <a:ea typeface="微软雅黑" panose="020B0503020204020204" pitchFamily="34" charset="-122"/>
            </a:endParaRPr>
          </a:p>
        </p:txBody>
      </p:sp>
      <p:sp>
        <p:nvSpPr>
          <p:cNvPr id="7" name="矩形 6"/>
          <p:cNvSpPr/>
          <p:nvPr/>
        </p:nvSpPr>
        <p:spPr>
          <a:xfrm>
            <a:off x="1356942" y="4842730"/>
            <a:ext cx="7438300" cy="461665"/>
          </a:xfrm>
          <a:prstGeom prst="rect">
            <a:avLst/>
          </a:prstGeom>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带有</a:t>
            </a:r>
            <a:r>
              <a:rPr lang="zh-CN" altLang="en-US" sz="2400" dirty="0">
                <a:latin typeface="微软雅黑" panose="020B0503020204020204" pitchFamily="34" charset="-122"/>
                <a:ea typeface="微软雅黑" panose="020B0503020204020204" pitchFamily="34" charset="-122"/>
              </a:rPr>
              <a:t>感情色彩的</a:t>
            </a:r>
            <a:r>
              <a:rPr lang="zh-CN" altLang="en-US" sz="2400" dirty="0" smtClean="0">
                <a:latin typeface="微软雅黑" panose="020B0503020204020204" pitchFamily="34" charset="-122"/>
                <a:ea typeface="微软雅黑" panose="020B0503020204020204" pitchFamily="34" charset="-122"/>
              </a:rPr>
              <a:t>主观文本         分析</a:t>
            </a:r>
            <a:r>
              <a:rPr lang="zh-CN" altLang="en-US" sz="2400" dirty="0">
                <a:latin typeface="微软雅黑" panose="020B0503020204020204" pitchFamily="34" charset="-122"/>
                <a:ea typeface="微软雅黑" panose="020B0503020204020204" pitchFamily="34" charset="-122"/>
              </a:rPr>
              <a:t>、处理、</a:t>
            </a:r>
            <a:r>
              <a:rPr lang="zh-CN" altLang="en-US" sz="2400" dirty="0" smtClean="0">
                <a:latin typeface="微软雅黑" panose="020B0503020204020204" pitchFamily="34" charset="-122"/>
                <a:ea typeface="微软雅黑" panose="020B0503020204020204" pitchFamily="34" charset="-122"/>
              </a:rPr>
              <a:t>归纳推理</a:t>
            </a:r>
            <a:endParaRPr lang="en-US" altLang="zh-CN" sz="2400" dirty="0">
              <a:latin typeface="微软雅黑" panose="020B0503020204020204" pitchFamily="34" charset="-122"/>
              <a:ea typeface="微软雅黑" panose="020B0503020204020204" pitchFamily="34" charset="-122"/>
            </a:endParaRPr>
          </a:p>
        </p:txBody>
      </p:sp>
      <p:sp>
        <p:nvSpPr>
          <p:cNvPr id="10" name="下箭头 9"/>
          <p:cNvSpPr/>
          <p:nvPr/>
        </p:nvSpPr>
        <p:spPr>
          <a:xfrm rot="16200000">
            <a:off x="5106920" y="4831711"/>
            <a:ext cx="340190" cy="51612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 name="矩形 2"/>
          <p:cNvSpPr/>
          <p:nvPr/>
        </p:nvSpPr>
        <p:spPr>
          <a:xfrm>
            <a:off x="2850349" y="5514331"/>
            <a:ext cx="3082100" cy="830997"/>
          </a:xfrm>
          <a:prstGeom prst="rect">
            <a:avLst/>
          </a:prstGeom>
        </p:spPr>
        <p:txBody>
          <a:bodyPr wrap="square">
            <a:spAutoFit/>
          </a:bodyPr>
          <a:lstStyle/>
          <a:p>
            <a:r>
              <a:rPr lang="zh-CN" altLang="zh-CN" sz="2400" dirty="0">
                <a:latin typeface="微软雅黑" panose="020B0503020204020204" pitchFamily="34" charset="-122"/>
                <a:ea typeface="微软雅黑" panose="020B0503020204020204" pitchFamily="34" charset="-122"/>
              </a:rPr>
              <a:t>基于情感词典的方法</a:t>
            </a:r>
            <a:endParaRPr lang="en-US" altLang="zh-CN" sz="2400"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基于机器学习的方法</a:t>
            </a:r>
            <a:endParaRPr lang="zh-CN" altLang="en-US" sz="2400" dirty="0">
              <a:latin typeface="微软雅黑" panose="020B0503020204020204" pitchFamily="34" charset="-122"/>
              <a:ea typeface="微软雅黑" panose="020B0503020204020204" pitchFamily="34" charset="-122"/>
            </a:endParaRPr>
          </a:p>
        </p:txBody>
      </p:sp>
      <p:sp>
        <p:nvSpPr>
          <p:cNvPr id="6" name="矩形 5"/>
          <p:cNvSpPr/>
          <p:nvPr/>
        </p:nvSpPr>
        <p:spPr>
          <a:xfrm>
            <a:off x="479233" y="2069504"/>
            <a:ext cx="8091890" cy="1261884"/>
          </a:xfrm>
          <a:prstGeom prst="rect">
            <a:avLst/>
          </a:prstGeom>
        </p:spPr>
        <p:txBody>
          <a:bodyPr wrap="square">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垂直搜索引擎</a:t>
            </a:r>
            <a:endParaRPr lang="en-US" altLang="zh-CN" sz="2800" b="1"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专门查询某一学科或主题的信息。房地产、汽车。</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基于</a:t>
            </a:r>
            <a:r>
              <a:rPr lang="en-US" altLang="zh-CN" sz="2400" dirty="0" err="1">
                <a:solidFill>
                  <a:srgbClr val="FF0000"/>
                </a:solidFill>
                <a:latin typeface="微软雅黑" panose="020B0503020204020204" pitchFamily="34" charset="-122"/>
                <a:ea typeface="微软雅黑" panose="020B0503020204020204" pitchFamily="34" charset="-122"/>
              </a:rPr>
              <a:t>Lucene</a:t>
            </a:r>
            <a:r>
              <a:rPr lang="zh-CN" altLang="zh-CN" sz="2400" dirty="0">
                <a:latin typeface="微软雅黑" panose="020B0503020204020204" pitchFamily="34" charset="-122"/>
                <a:ea typeface="微软雅黑" panose="020B0503020204020204" pitchFamily="34" charset="-122"/>
              </a:rPr>
              <a:t>的垂直搜索</a:t>
            </a:r>
            <a:r>
              <a:rPr lang="zh-CN" altLang="en-US" sz="2400" dirty="0">
                <a:latin typeface="微软雅黑" panose="020B0503020204020204" pitchFamily="34" charset="-122"/>
                <a:ea typeface="微软雅黑" panose="020B0503020204020204" pitchFamily="34" charset="-122"/>
              </a:rPr>
              <a:t>引擎。</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9927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 y="0"/>
            <a:ext cx="1131566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3"/>
          <a:stretch>
            <a:fillRect/>
          </a:stretch>
        </p:blipFill>
        <p:spPr>
          <a:xfrm>
            <a:off x="199506" y="898834"/>
            <a:ext cx="8490511" cy="3600000"/>
          </a:xfrm>
          <a:prstGeom prst="rect">
            <a:avLst/>
          </a:prstGeom>
        </p:spPr>
      </p:pic>
      <p:sp>
        <p:nvSpPr>
          <p:cNvPr id="12" name="矩形 11"/>
          <p:cNvSpPr/>
          <p:nvPr/>
        </p:nvSpPr>
        <p:spPr>
          <a:xfrm>
            <a:off x="199506" y="129393"/>
            <a:ext cx="2984369" cy="769441"/>
          </a:xfrm>
          <a:prstGeom prst="rect">
            <a:avLst/>
          </a:prstGeom>
        </p:spPr>
        <p:txBody>
          <a:bodyPr wrap="square">
            <a:spAutoFit/>
          </a:bodyPr>
          <a:lstStyle/>
          <a:p>
            <a:r>
              <a:rPr lang="zh-CN" altLang="en-US" sz="4400" b="1" dirty="0" smtClean="0">
                <a:latin typeface="微软雅黑" panose="020B0503020204020204" pitchFamily="34" charset="-122"/>
                <a:ea typeface="微软雅黑" panose="020B0503020204020204" pitchFamily="34" charset="-122"/>
              </a:rPr>
              <a:t>系统模块</a:t>
            </a:r>
            <a:endParaRPr lang="zh-CN" altLang="en-US" sz="4400" b="1" dirty="0">
              <a:latin typeface="微软雅黑" panose="020B0503020204020204" pitchFamily="34" charset="-122"/>
              <a:ea typeface="微软雅黑" panose="020B0503020204020204" pitchFamily="34" charset="-122"/>
            </a:endParaRPr>
          </a:p>
        </p:txBody>
      </p:sp>
      <p:sp>
        <p:nvSpPr>
          <p:cNvPr id="14" name="矩形 13"/>
          <p:cNvSpPr/>
          <p:nvPr/>
        </p:nvSpPr>
        <p:spPr>
          <a:xfrm>
            <a:off x="357810" y="4694422"/>
            <a:ext cx="7845286" cy="1446550"/>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融合</a:t>
            </a:r>
            <a:r>
              <a:rPr lang="zh-CN" altLang="en-US" sz="2400" dirty="0">
                <a:solidFill>
                  <a:srgbClr val="FF0000"/>
                </a:solidFill>
                <a:latin typeface="微软雅黑" panose="020B0503020204020204" pitchFamily="34" charset="-122"/>
                <a:ea typeface="微软雅黑" panose="020B0503020204020204" pitchFamily="34" charset="-122"/>
              </a:rPr>
              <a:t>全文搜索</a:t>
            </a:r>
            <a:r>
              <a:rPr lang="zh-CN" altLang="en-US" sz="2400" dirty="0">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观点挖掘</a:t>
            </a:r>
            <a:r>
              <a:rPr lang="zh-CN" altLang="en-US" sz="2400" dirty="0">
                <a:latin typeface="微软雅黑" panose="020B0503020204020204" pitchFamily="34" charset="-122"/>
                <a:ea typeface="微软雅黑" panose="020B0503020204020204" pitchFamily="34" charset="-122"/>
              </a:rPr>
              <a:t>的面向网络股评的垂直</a:t>
            </a:r>
            <a:r>
              <a:rPr lang="zh-CN" altLang="en-US" sz="2400" dirty="0" smtClean="0">
                <a:latin typeface="微软雅黑" panose="020B0503020204020204" pitchFamily="34" charset="-122"/>
                <a:ea typeface="微软雅黑" panose="020B0503020204020204" pitchFamily="34" charset="-122"/>
              </a:rPr>
              <a:t>搜索引擎</a:t>
            </a:r>
            <a:endParaRPr lang="en-US" altLang="zh-CN" sz="24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面向</a:t>
            </a:r>
            <a:r>
              <a:rPr lang="zh-CN" altLang="en-US" sz="2000" dirty="0">
                <a:latin typeface="微软雅黑" panose="020B0503020204020204" pitchFamily="34" charset="-122"/>
                <a:ea typeface="微软雅黑" panose="020B0503020204020204" pitchFamily="34" charset="-122"/>
              </a:rPr>
              <a:t>网络股评主题数据采集的</a:t>
            </a:r>
            <a:r>
              <a:rPr lang="zh-CN" altLang="en-US" sz="2000" dirty="0">
                <a:solidFill>
                  <a:srgbClr val="FF0000"/>
                </a:solidFill>
                <a:latin typeface="微软雅黑" panose="020B0503020204020204" pitchFamily="34" charset="-122"/>
                <a:ea typeface="微软雅黑" panose="020B0503020204020204" pitchFamily="34" charset="-122"/>
              </a:rPr>
              <a:t>定点收割</a:t>
            </a:r>
            <a:r>
              <a:rPr lang="zh-CN" altLang="en-US" sz="2000" dirty="0">
                <a:latin typeface="微软雅黑" panose="020B0503020204020204" pitchFamily="34" charset="-122"/>
                <a:ea typeface="微软雅黑" panose="020B0503020204020204" pitchFamily="34" charset="-122"/>
              </a:rPr>
              <a:t>算法和</a:t>
            </a:r>
            <a:r>
              <a:rPr lang="zh-CN" altLang="en-US" sz="2000" dirty="0">
                <a:solidFill>
                  <a:srgbClr val="FF0000"/>
                </a:solidFill>
                <a:latin typeface="微软雅黑" panose="020B0503020204020204" pitchFamily="34" charset="-122"/>
                <a:ea typeface="微软雅黑" panose="020B0503020204020204" pitchFamily="34" charset="-122"/>
              </a:rPr>
              <a:t>爬虫</a:t>
            </a:r>
            <a:r>
              <a:rPr lang="zh-CN" altLang="en-US" sz="2000" dirty="0" smtClean="0">
                <a:latin typeface="微软雅黑" panose="020B0503020204020204" pitchFamily="34" charset="-122"/>
                <a:ea typeface="微软雅黑" panose="020B0503020204020204" pitchFamily="34" charset="-122"/>
              </a:rPr>
              <a:t>结构 </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网络</a:t>
            </a:r>
            <a:r>
              <a:rPr lang="zh-CN" altLang="en-US" sz="2000" dirty="0">
                <a:latin typeface="微软雅黑" panose="020B0503020204020204" pitchFamily="34" charset="-122"/>
                <a:ea typeface="微软雅黑" panose="020B0503020204020204" pitchFamily="34" charset="-122"/>
              </a:rPr>
              <a:t>股评的多粒度模糊计算的无监督</a:t>
            </a:r>
            <a:r>
              <a:rPr lang="zh-CN" altLang="en-US" sz="2000" dirty="0" smtClean="0">
                <a:solidFill>
                  <a:srgbClr val="FF0000"/>
                </a:solidFill>
                <a:latin typeface="微软雅黑" panose="020B0503020204020204" pitchFamily="34" charset="-122"/>
                <a:ea typeface="微软雅黑" panose="020B0503020204020204" pitchFamily="34" charset="-122"/>
              </a:rPr>
              <a:t>情感</a:t>
            </a:r>
            <a:r>
              <a:rPr lang="zh-CN" altLang="en-US" sz="2000" dirty="0">
                <a:solidFill>
                  <a:srgbClr val="FF0000"/>
                </a:solidFill>
                <a:latin typeface="微软雅黑" panose="020B0503020204020204" pitchFamily="34" charset="-122"/>
                <a:ea typeface="微软雅黑" panose="020B0503020204020204" pitchFamily="34" charset="-122"/>
              </a:rPr>
              <a:t>极性分类</a:t>
            </a:r>
            <a:r>
              <a:rPr lang="zh-CN" altLang="en-US" sz="2000" dirty="0" smtClean="0">
                <a:latin typeface="微软雅黑" panose="020B0503020204020204" pitchFamily="34" charset="-122"/>
                <a:ea typeface="微软雅黑" panose="020B0503020204020204" pitchFamily="34" charset="-122"/>
              </a:rPr>
              <a:t>方法 </a:t>
            </a:r>
            <a:endParaRPr lang="en-US" altLang="zh-CN" sz="2000" dirty="0" smtClean="0">
              <a:latin typeface="微软雅黑" panose="020B0503020204020204" pitchFamily="34" charset="-122"/>
              <a:ea typeface="微软雅黑" panose="020B0503020204020204" pitchFamily="34" charset="-122"/>
            </a:endParaRPr>
          </a:p>
          <a:p>
            <a:pPr algn="r"/>
            <a:r>
              <a:rPr lang="zh-CN" altLang="en-US" sz="2400" dirty="0">
                <a:latin typeface="微软雅黑" panose="020B0503020204020204" pitchFamily="34" charset="-122"/>
                <a:ea typeface="微软雅黑" panose="020B0503020204020204" pitchFamily="34" charset="-122"/>
              </a:rPr>
              <a:t>实现</a:t>
            </a:r>
            <a:r>
              <a:rPr lang="zh-CN" altLang="en-US" sz="2400" dirty="0">
                <a:latin typeface="微软雅黑" panose="020B0503020204020204" pitchFamily="34" charset="-122"/>
                <a:ea typeface="微软雅黑" panose="020B0503020204020204" pitchFamily="34" charset="-122"/>
              </a:rPr>
              <a:t>股评观点的在线</a:t>
            </a:r>
            <a:r>
              <a:rPr lang="zh-CN" altLang="en-US" sz="2400" dirty="0">
                <a:latin typeface="微软雅黑" panose="020B0503020204020204" pitchFamily="34" charset="-122"/>
                <a:ea typeface="微软雅黑" panose="020B0503020204020204" pitchFamily="34" charset="-122"/>
              </a:rPr>
              <a:t>分析</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9576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72863" y="1056741"/>
            <a:ext cx="2512381" cy="4325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金融网站</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4" name="矩形 3"/>
          <p:cNvSpPr/>
          <p:nvPr/>
        </p:nvSpPr>
        <p:spPr>
          <a:xfrm>
            <a:off x="1272863" y="1840539"/>
            <a:ext cx="2512800" cy="4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定点收取爬虫</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1272444" y="2625599"/>
            <a:ext cx="2512800" cy="4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网页解析结构化</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1308455" y="3392183"/>
            <a:ext cx="2512800" cy="4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情感极性分类</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1290700" y="4128648"/>
            <a:ext cx="2512800" cy="4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倒排文件标注</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8" name="圆柱形 7"/>
          <p:cNvSpPr/>
          <p:nvPr/>
        </p:nvSpPr>
        <p:spPr>
          <a:xfrm rot="5400000">
            <a:off x="4305519" y="4520029"/>
            <a:ext cx="733717" cy="1737755"/>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数据存储 </a:t>
            </a:r>
            <a:r>
              <a:rPr lang="en-US" altLang="zh-CN" sz="2000" dirty="0" err="1" smtClean="0">
                <a:solidFill>
                  <a:schemeClr val="tx1"/>
                </a:solidFill>
                <a:latin typeface="微软雅黑" panose="020B0503020204020204" pitchFamily="34" charset="-122"/>
                <a:ea typeface="微软雅黑" panose="020B0503020204020204" pitchFamily="34" charset="-122"/>
              </a:rPr>
              <a:t>Lucene</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5159220" y="1545059"/>
            <a:ext cx="2512800" cy="4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网络用户</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0" name="矩形 9"/>
          <p:cNvSpPr/>
          <p:nvPr/>
        </p:nvSpPr>
        <p:spPr>
          <a:xfrm>
            <a:off x="5159220" y="2320585"/>
            <a:ext cx="2512800" cy="4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查询输入呈现</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5168102" y="3087240"/>
            <a:ext cx="2512800" cy="4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查询解析统计</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5168102" y="3862769"/>
            <a:ext cx="2512800" cy="4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文件检索</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5" name="下箭头 14"/>
          <p:cNvSpPr/>
          <p:nvPr/>
        </p:nvSpPr>
        <p:spPr>
          <a:xfrm>
            <a:off x="2435062" y="1497500"/>
            <a:ext cx="264160" cy="34737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6" name="下箭头 15"/>
          <p:cNvSpPr/>
          <p:nvPr/>
        </p:nvSpPr>
        <p:spPr>
          <a:xfrm>
            <a:off x="2435062" y="2273028"/>
            <a:ext cx="264160" cy="34737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7" name="下箭头 16"/>
          <p:cNvSpPr/>
          <p:nvPr/>
        </p:nvSpPr>
        <p:spPr>
          <a:xfrm>
            <a:off x="2435062" y="3062145"/>
            <a:ext cx="264160" cy="34737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8" name="下箭头 17"/>
          <p:cNvSpPr/>
          <p:nvPr/>
        </p:nvSpPr>
        <p:spPr>
          <a:xfrm>
            <a:off x="4484557" y="5762721"/>
            <a:ext cx="264160" cy="34737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 name="下箭头 18"/>
          <p:cNvSpPr/>
          <p:nvPr/>
        </p:nvSpPr>
        <p:spPr>
          <a:xfrm>
            <a:off x="5508761" y="3522674"/>
            <a:ext cx="264160" cy="34737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0" name="下箭头 19"/>
          <p:cNvSpPr/>
          <p:nvPr/>
        </p:nvSpPr>
        <p:spPr>
          <a:xfrm>
            <a:off x="5508761" y="2754189"/>
            <a:ext cx="264160" cy="34737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下箭头 20"/>
          <p:cNvSpPr/>
          <p:nvPr/>
        </p:nvSpPr>
        <p:spPr>
          <a:xfrm>
            <a:off x="5508761" y="1974704"/>
            <a:ext cx="264160" cy="34737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2" name="下箭头 21"/>
          <p:cNvSpPr/>
          <p:nvPr/>
        </p:nvSpPr>
        <p:spPr>
          <a:xfrm rot="10800000">
            <a:off x="7149482" y="1974581"/>
            <a:ext cx="264160" cy="34737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3" name="下箭头 22"/>
          <p:cNvSpPr/>
          <p:nvPr/>
        </p:nvSpPr>
        <p:spPr>
          <a:xfrm rot="10800000">
            <a:off x="7149482" y="2738267"/>
            <a:ext cx="264160" cy="34737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4" name="下箭头 23"/>
          <p:cNvSpPr/>
          <p:nvPr/>
        </p:nvSpPr>
        <p:spPr>
          <a:xfrm rot="10800000">
            <a:off x="7149482" y="3522055"/>
            <a:ext cx="264160" cy="34737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直角上箭头 24"/>
          <p:cNvSpPr/>
          <p:nvPr/>
        </p:nvSpPr>
        <p:spPr>
          <a:xfrm rot="5400000">
            <a:off x="2668179" y="4402810"/>
            <a:ext cx="972446" cy="1333706"/>
          </a:xfrm>
          <a:prstGeom prst="bentUpArrow">
            <a:avLst>
              <a:gd name="adj1" fmla="val 14931"/>
              <a:gd name="adj2" fmla="val 15389"/>
              <a:gd name="adj3" fmla="val 1584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6" name="直角双向箭头 25"/>
          <p:cNvSpPr/>
          <p:nvPr/>
        </p:nvSpPr>
        <p:spPr>
          <a:xfrm>
            <a:off x="5541256" y="4294527"/>
            <a:ext cx="1004944" cy="1150793"/>
          </a:xfrm>
          <a:prstGeom prst="leftUpArrow">
            <a:avLst>
              <a:gd name="adj1" fmla="val 9635"/>
              <a:gd name="adj2" fmla="val 9136"/>
              <a:gd name="adj3" fmla="val 133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7" name="矩形 26"/>
          <p:cNvSpPr/>
          <p:nvPr/>
        </p:nvSpPr>
        <p:spPr>
          <a:xfrm>
            <a:off x="140951" y="116479"/>
            <a:ext cx="2441694" cy="769441"/>
          </a:xfrm>
          <a:prstGeom prst="rect">
            <a:avLst/>
          </a:prstGeom>
        </p:spPr>
        <p:txBody>
          <a:bodyPr wrap="none">
            <a:spAutoFit/>
          </a:bodyPr>
          <a:lstStyle/>
          <a:p>
            <a:r>
              <a:rPr lang="zh-CN" altLang="en-US" sz="4400" b="1" dirty="0">
                <a:latin typeface="微软雅黑" panose="020B0503020204020204" pitchFamily="34" charset="-122"/>
                <a:ea typeface="微软雅黑" panose="020B0503020204020204" pitchFamily="34" charset="-122"/>
              </a:rPr>
              <a:t>技术路线</a:t>
            </a:r>
            <a:endParaRPr lang="zh-CN" altLang="en-US" sz="4400" b="1" dirty="0">
              <a:latin typeface="微软雅黑" panose="020B0503020204020204" pitchFamily="34" charset="-122"/>
              <a:ea typeface="微软雅黑" panose="020B0503020204020204" pitchFamily="34" charset="-122"/>
            </a:endParaRPr>
          </a:p>
        </p:txBody>
      </p:sp>
      <p:sp>
        <p:nvSpPr>
          <p:cNvPr id="2" name="矩形 1"/>
          <p:cNvSpPr/>
          <p:nvPr/>
        </p:nvSpPr>
        <p:spPr>
          <a:xfrm>
            <a:off x="801637" y="6050140"/>
            <a:ext cx="9210056" cy="523220"/>
          </a:xfrm>
          <a:prstGeom prst="rect">
            <a:avLst/>
          </a:prstGeom>
        </p:spPr>
        <p:txBody>
          <a:bodyPr wrap="square">
            <a:spAutoFit/>
          </a:bodyPr>
          <a:lstStyle/>
          <a:p>
            <a:r>
              <a:rPr lang="zh-CN" altLang="zh-CN" sz="2800" dirty="0" smtClean="0">
                <a:latin typeface="微软雅黑" panose="020B0503020204020204" pitchFamily="34" charset="-122"/>
                <a:ea typeface="微软雅黑" panose="020B0503020204020204" pitchFamily="34" charset="-122"/>
              </a:rPr>
              <a:t>用</a:t>
            </a:r>
            <a:r>
              <a:rPr lang="en-US" altLang="zh-CN" sz="2800" dirty="0">
                <a:latin typeface="微软雅黑" panose="020B0503020204020204" pitchFamily="34" charset="-122"/>
                <a:ea typeface="微软雅黑" panose="020B0503020204020204" pitchFamily="34" charset="-122"/>
              </a:rPr>
              <a:t>java</a:t>
            </a:r>
            <a:r>
              <a:rPr lang="zh-CN" altLang="zh-CN" sz="2800" dirty="0">
                <a:latin typeface="微软雅黑" panose="020B0503020204020204" pitchFamily="34" charset="-122"/>
                <a:ea typeface="微软雅黑" panose="020B0503020204020204" pitchFamily="34" charset="-122"/>
              </a:rPr>
              <a:t>实现的用于</a:t>
            </a:r>
            <a:r>
              <a:rPr lang="zh-CN" altLang="zh-CN" sz="2800" dirty="0" smtClean="0">
                <a:latin typeface="微软雅黑" panose="020B0503020204020204" pitchFamily="34" charset="-122"/>
                <a:ea typeface="微软雅黑" panose="020B0503020204020204" pitchFamily="34" charset="-122"/>
              </a:rPr>
              <a:t>全文检索的</a:t>
            </a:r>
            <a:r>
              <a:rPr lang="zh-CN" altLang="zh-CN" sz="2800" dirty="0">
                <a:latin typeface="微软雅黑" panose="020B0503020204020204" pitchFamily="34" charset="-122"/>
                <a:ea typeface="微软雅黑" panose="020B0503020204020204" pitchFamily="34" charset="-122"/>
              </a:rPr>
              <a:t>开放源代码</a:t>
            </a:r>
            <a:r>
              <a:rPr lang="zh-CN" altLang="zh-CN" sz="2800" dirty="0" smtClean="0">
                <a:latin typeface="微软雅黑" panose="020B0503020204020204" pitchFamily="34" charset="-122"/>
                <a:ea typeface="微软雅黑" panose="020B0503020204020204" pitchFamily="34" charset="-122"/>
              </a:rPr>
              <a:t>程序库</a:t>
            </a:r>
            <a:endParaRPr lang="en-US" altLang="zh-CN" sz="2800" dirty="0" smtClean="0">
              <a:latin typeface="微软雅黑" panose="020B0503020204020204" pitchFamily="34" charset="-122"/>
              <a:ea typeface="微软雅黑" panose="020B0503020204020204" pitchFamily="34" charset="-122"/>
            </a:endParaRPr>
          </a:p>
        </p:txBody>
      </p:sp>
      <p:sp>
        <p:nvSpPr>
          <p:cNvPr id="28" name="下箭头 27"/>
          <p:cNvSpPr/>
          <p:nvPr/>
        </p:nvSpPr>
        <p:spPr>
          <a:xfrm>
            <a:off x="2435062" y="3817930"/>
            <a:ext cx="264160" cy="34737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Tree>
    <p:extLst>
      <p:ext uri="{BB962C8B-B14F-4D97-AF65-F5344CB8AC3E}">
        <p14:creationId xmlns:p14="http://schemas.microsoft.com/office/powerpoint/2010/main" val="2640742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9506" y="129393"/>
            <a:ext cx="2984369" cy="769441"/>
          </a:xfrm>
          <a:prstGeom prst="rect">
            <a:avLst/>
          </a:prstGeom>
        </p:spPr>
        <p:txBody>
          <a:bodyPr wrap="square">
            <a:spAutoFit/>
          </a:bodyPr>
          <a:lstStyle/>
          <a:p>
            <a:r>
              <a:rPr lang="zh-CN" altLang="en-US" sz="4400" b="1" dirty="0">
                <a:latin typeface="微软雅黑" panose="020B0503020204020204" pitchFamily="34" charset="-122"/>
                <a:ea typeface="微软雅黑" panose="020B0503020204020204" pitchFamily="34" charset="-122"/>
              </a:rPr>
              <a:t>预期成果</a:t>
            </a:r>
            <a:endParaRPr lang="zh-CN" altLang="en-US" sz="4400" b="1" dirty="0">
              <a:latin typeface="微软雅黑" panose="020B0503020204020204" pitchFamily="34" charset="-122"/>
              <a:ea typeface="微软雅黑" panose="020B0503020204020204" pitchFamily="34" charset="-122"/>
            </a:endParaRPr>
          </a:p>
        </p:txBody>
      </p:sp>
      <p:sp>
        <p:nvSpPr>
          <p:cNvPr id="5" name="矩形 4"/>
          <p:cNvSpPr/>
          <p:nvPr/>
        </p:nvSpPr>
        <p:spPr>
          <a:xfrm>
            <a:off x="2372438" y="1922475"/>
            <a:ext cx="5406588" cy="3539430"/>
          </a:xfrm>
          <a:prstGeom prst="rect">
            <a:avLst/>
          </a:prstGeom>
        </p:spPr>
        <p:txBody>
          <a:bodyPr wrap="square">
            <a:spAutoFit/>
          </a:bodyPr>
          <a:lstStyle/>
          <a:p>
            <a:pPr marL="457200" indent="-457200">
              <a:lnSpc>
                <a:spcPct val="200000"/>
              </a:lnSpc>
              <a:buFont typeface="Arial" panose="020B0604020202020204" pitchFamily="34" charset="0"/>
              <a:buChar char="•"/>
            </a:pPr>
            <a:r>
              <a:rPr lang="zh-CN" altLang="en-US" sz="2800" b="1" dirty="0" smtClean="0">
                <a:latin typeface="微软雅黑" panose="020B0503020204020204" pitchFamily="34" charset="-122"/>
                <a:ea typeface="微软雅黑" panose="020B0503020204020204" pitchFamily="34" charset="-122"/>
              </a:rPr>
              <a:t>设计</a:t>
            </a:r>
            <a:r>
              <a:rPr lang="zh-CN" altLang="en-US" sz="2800" b="1" dirty="0">
                <a:latin typeface="微软雅黑" panose="020B0503020204020204" pitchFamily="34" charset="-122"/>
                <a:ea typeface="微软雅黑" panose="020B0503020204020204" pitchFamily="34" charset="-122"/>
              </a:rPr>
              <a:t>源代码和可执行</a:t>
            </a:r>
            <a:r>
              <a:rPr lang="zh-CN" altLang="en-US" sz="2800" b="1" dirty="0" smtClean="0">
                <a:latin typeface="微软雅黑" panose="020B0503020204020204" pitchFamily="34" charset="-122"/>
                <a:ea typeface="微软雅黑" panose="020B0503020204020204" pitchFamily="34" charset="-122"/>
              </a:rPr>
              <a:t>程序</a:t>
            </a:r>
            <a:endParaRPr lang="en-US" altLang="zh-CN" sz="2800" b="1" dirty="0" smtClean="0">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en-US" sz="2800" b="1" dirty="0" smtClean="0">
                <a:latin typeface="微软雅黑" panose="020B0503020204020204" pitchFamily="34" charset="-122"/>
                <a:ea typeface="微软雅黑" panose="020B0503020204020204" pitchFamily="34" charset="-122"/>
              </a:rPr>
              <a:t>英文文献翻译</a:t>
            </a:r>
            <a:endParaRPr lang="zh-CN" altLang="en-US" sz="2800" b="1" dirty="0">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en-US" sz="2800" b="1" dirty="0" smtClean="0">
                <a:latin typeface="微软雅黑" panose="020B0503020204020204" pitchFamily="34" charset="-122"/>
                <a:ea typeface="微软雅黑" panose="020B0503020204020204" pitchFamily="34" charset="-122"/>
              </a:rPr>
              <a:t>毕业设计</a:t>
            </a:r>
            <a:r>
              <a:rPr lang="zh-CN" altLang="en-US" sz="2800" b="1" dirty="0">
                <a:latin typeface="微软雅黑" panose="020B0503020204020204" pitchFamily="34" charset="-122"/>
                <a:ea typeface="微软雅黑" panose="020B0503020204020204" pitchFamily="34" charset="-122"/>
              </a:rPr>
              <a:t>论文</a:t>
            </a:r>
            <a:endParaRPr lang="en-US" altLang="zh-CN" sz="2800" b="1" dirty="0" smtClean="0">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8299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63887" y="1123484"/>
            <a:ext cx="8690494" cy="5262979"/>
          </a:xfrm>
          <a:prstGeom prst="rect">
            <a:avLst/>
          </a:prstGeom>
        </p:spPr>
        <p:txBody>
          <a:bodyPr wrap="square">
            <a:spAutoFit/>
          </a:bodyPr>
          <a:lstStyle/>
          <a:p>
            <a:pPr>
              <a:lnSpc>
                <a:spcPct val="200000"/>
              </a:lnSpc>
            </a:pPr>
            <a:r>
              <a:rPr lang="zh-CN" altLang="en-US" sz="2800" b="1" dirty="0" smtClean="0">
                <a:latin typeface="微软雅黑" panose="020B0503020204020204" pitchFamily="34" charset="-122"/>
                <a:ea typeface="微软雅黑" panose="020B0503020204020204" pitchFamily="34" charset="-122"/>
              </a:rPr>
              <a:t>毕业设计的准备</a:t>
            </a:r>
            <a:r>
              <a:rPr lang="zh-CN" altLang="en-US" sz="2800" b="1" dirty="0" smtClean="0">
                <a:latin typeface="微软雅黑" panose="020B0503020204020204" pitchFamily="34" charset="-122"/>
                <a:ea typeface="微软雅黑" panose="020B0503020204020204" pitchFamily="34" charset="-122"/>
              </a:rPr>
              <a:t>阶段</a:t>
            </a:r>
            <a:endParaRPr lang="zh-CN" altLang="en-US" sz="2800" b="1" dirty="0">
              <a:latin typeface="微软雅黑" panose="020B0503020204020204" pitchFamily="34" charset="-122"/>
              <a:ea typeface="微软雅黑" panose="020B0503020204020204" pitchFamily="34" charset="-122"/>
            </a:endParaRPr>
          </a:p>
          <a:p>
            <a:pPr>
              <a:lnSpc>
                <a:spcPct val="200000"/>
              </a:lnSpc>
            </a:pPr>
            <a:r>
              <a:rPr lang="zh-CN" altLang="en-US" sz="2800" b="1" dirty="0" smtClean="0">
                <a:latin typeface="微软雅黑" panose="020B0503020204020204" pitchFamily="34" charset="-122"/>
                <a:ea typeface="微软雅黑" panose="020B0503020204020204" pitchFamily="34" charset="-122"/>
              </a:rPr>
              <a:t>毕业设计的设计阶段</a:t>
            </a:r>
            <a:endParaRPr lang="zh-CN" altLang="en-US" sz="2800" b="1" dirty="0">
              <a:latin typeface="微软雅黑" panose="020B0503020204020204" pitchFamily="34" charset="-122"/>
              <a:ea typeface="微软雅黑" panose="020B0503020204020204" pitchFamily="34" charset="-122"/>
            </a:endParaRPr>
          </a:p>
          <a:p>
            <a:pPr>
              <a:lnSpc>
                <a:spcPct val="200000"/>
              </a:lnSpc>
            </a:pPr>
            <a:r>
              <a:rPr lang="zh-CN" altLang="en-US" sz="2800" b="1" dirty="0">
                <a:latin typeface="微软雅黑" panose="020B0503020204020204" pitchFamily="34" charset="-122"/>
                <a:ea typeface="微软雅黑" panose="020B0503020204020204" pitchFamily="34" charset="-122"/>
              </a:rPr>
              <a:t>项目的编码阶段 </a:t>
            </a:r>
            <a:endParaRPr lang="en-US" altLang="zh-CN" sz="2800" b="1" dirty="0" smtClean="0">
              <a:latin typeface="微软雅黑" panose="020B0503020204020204" pitchFamily="34" charset="-122"/>
              <a:ea typeface="微软雅黑" panose="020B0503020204020204" pitchFamily="34" charset="-122"/>
            </a:endParaRPr>
          </a:p>
          <a:p>
            <a:pPr>
              <a:lnSpc>
                <a:spcPct val="200000"/>
              </a:lnSpc>
            </a:pPr>
            <a:r>
              <a:rPr lang="zh-CN" altLang="en-US" sz="2800" b="1" dirty="0" smtClean="0">
                <a:latin typeface="微软雅黑" panose="020B0503020204020204" pitchFamily="34" charset="-122"/>
                <a:ea typeface="微软雅黑" panose="020B0503020204020204" pitchFamily="34" charset="-122"/>
              </a:rPr>
              <a:t>项目</a:t>
            </a:r>
            <a:r>
              <a:rPr lang="zh-CN" altLang="en-US" sz="2800" b="1" dirty="0">
                <a:latin typeface="微软雅黑" panose="020B0503020204020204" pitchFamily="34" charset="-122"/>
                <a:ea typeface="微软雅黑" panose="020B0503020204020204" pitchFamily="34" charset="-122"/>
              </a:rPr>
              <a:t>的</a:t>
            </a:r>
            <a:r>
              <a:rPr lang="zh-CN" altLang="en-US" sz="2800" b="1" dirty="0" smtClean="0">
                <a:latin typeface="微软雅黑" panose="020B0503020204020204" pitchFamily="34" charset="-122"/>
                <a:ea typeface="微软雅黑" panose="020B0503020204020204" pitchFamily="34" charset="-122"/>
              </a:rPr>
              <a:t>测试阶段</a:t>
            </a:r>
            <a:endParaRPr lang="en-US" altLang="zh-CN" sz="2800" b="1" dirty="0" smtClean="0">
              <a:latin typeface="微软雅黑" panose="020B0503020204020204" pitchFamily="34" charset="-122"/>
              <a:ea typeface="微软雅黑" panose="020B0503020204020204" pitchFamily="34" charset="-122"/>
            </a:endParaRPr>
          </a:p>
          <a:p>
            <a:pPr>
              <a:lnSpc>
                <a:spcPct val="200000"/>
              </a:lnSpc>
            </a:pPr>
            <a:r>
              <a:rPr lang="zh-CN" altLang="en-US" sz="2800" b="1" dirty="0" smtClean="0">
                <a:latin typeface="微软雅黑" panose="020B0503020204020204" pitchFamily="34" charset="-122"/>
                <a:ea typeface="微软雅黑" panose="020B0503020204020204" pitchFamily="34" charset="-122"/>
              </a:rPr>
              <a:t>毕业设计</a:t>
            </a:r>
            <a:r>
              <a:rPr lang="zh-CN" altLang="en-US" sz="2800" b="1" dirty="0" smtClean="0">
                <a:latin typeface="微软雅黑" panose="020B0503020204020204" pitchFamily="34" charset="-122"/>
                <a:ea typeface="微软雅黑" panose="020B0503020204020204" pitchFamily="34" charset="-122"/>
              </a:rPr>
              <a:t>论文的撰写</a:t>
            </a:r>
            <a:r>
              <a:rPr lang="zh-CN" altLang="en-US" sz="2800" b="1" dirty="0" smtClean="0">
                <a:latin typeface="微软雅黑" panose="020B0503020204020204" pitchFamily="34" charset="-122"/>
                <a:ea typeface="微软雅黑" panose="020B0503020204020204" pitchFamily="34" charset="-122"/>
              </a:rPr>
              <a:t>阶段</a:t>
            </a:r>
            <a:endParaRPr lang="zh-CN" altLang="en-US" sz="2800" b="1" dirty="0">
              <a:latin typeface="微软雅黑" panose="020B0503020204020204" pitchFamily="34" charset="-122"/>
              <a:ea typeface="微软雅黑" panose="020B0503020204020204" pitchFamily="34" charset="-122"/>
            </a:endParaRPr>
          </a:p>
          <a:p>
            <a:pPr>
              <a:lnSpc>
                <a:spcPct val="200000"/>
              </a:lnSpc>
            </a:pPr>
            <a:endParaRPr lang="zh-CN" altLang="en-US" sz="2800" b="1" dirty="0">
              <a:latin typeface="微软雅黑" panose="020B0503020204020204" pitchFamily="34" charset="-122"/>
              <a:ea typeface="微软雅黑" panose="020B0503020204020204" pitchFamily="34" charset="-122"/>
            </a:endParaRPr>
          </a:p>
        </p:txBody>
      </p:sp>
      <p:sp>
        <p:nvSpPr>
          <p:cNvPr id="4" name="矩形 3"/>
          <p:cNvSpPr/>
          <p:nvPr/>
        </p:nvSpPr>
        <p:spPr>
          <a:xfrm>
            <a:off x="1322961" y="1123484"/>
            <a:ext cx="2302283" cy="4401205"/>
          </a:xfrm>
          <a:prstGeom prst="rect">
            <a:avLst/>
          </a:prstGeom>
        </p:spPr>
        <p:txBody>
          <a:bodyPr wrap="square">
            <a:spAutoFit/>
          </a:bodyPr>
          <a:lstStyle/>
          <a:p>
            <a:pPr algn="r">
              <a:lnSpc>
                <a:spcPct val="200000"/>
              </a:lnSpc>
            </a:pPr>
            <a:r>
              <a:rPr lang="zh-CN" altLang="en-US" sz="2800" b="1" dirty="0">
                <a:latin typeface="微软雅黑" panose="020B0503020204020204" pitchFamily="34" charset="-122"/>
                <a:ea typeface="微软雅黑" panose="020B0503020204020204" pitchFamily="34" charset="-122"/>
              </a:rPr>
              <a:t>第</a:t>
            </a:r>
            <a:r>
              <a:rPr lang="en-US" altLang="zh-CN" sz="2800" b="1" dirty="0" smtClean="0">
                <a:solidFill>
                  <a:srgbClr val="FF0000"/>
                </a:solidFill>
                <a:latin typeface="微软雅黑" panose="020B0503020204020204" pitchFamily="34" charset="-122"/>
                <a:ea typeface="微软雅黑" panose="020B0503020204020204" pitchFamily="34" charset="-122"/>
              </a:rPr>
              <a:t>17-20</a:t>
            </a:r>
            <a:r>
              <a:rPr lang="zh-CN" altLang="en-US" sz="2800" b="1" dirty="0">
                <a:latin typeface="微软雅黑" panose="020B0503020204020204" pitchFamily="34" charset="-122"/>
                <a:ea typeface="微软雅黑" panose="020B0503020204020204" pitchFamily="34" charset="-122"/>
              </a:rPr>
              <a:t>周</a:t>
            </a:r>
          </a:p>
          <a:p>
            <a:pPr algn="r">
              <a:lnSpc>
                <a:spcPct val="200000"/>
              </a:lnSpc>
            </a:pPr>
            <a:r>
              <a:rPr lang="zh-CN" altLang="en-US" sz="2800" b="1" dirty="0" smtClean="0">
                <a:latin typeface="微软雅黑" panose="020B0503020204020204" pitchFamily="34" charset="-122"/>
                <a:ea typeface="微软雅黑" panose="020B0503020204020204" pitchFamily="34" charset="-122"/>
              </a:rPr>
              <a:t>第</a:t>
            </a:r>
            <a:r>
              <a:rPr lang="en-US" altLang="zh-CN" sz="2800" b="1" dirty="0" smtClean="0">
                <a:solidFill>
                  <a:srgbClr val="F7FAFD"/>
                </a:solidFill>
                <a:latin typeface="微软雅黑" panose="020B0503020204020204" pitchFamily="34" charset="-122"/>
                <a:ea typeface="微软雅黑" panose="020B0503020204020204" pitchFamily="34" charset="-122"/>
              </a:rPr>
              <a:t>1</a:t>
            </a:r>
            <a:r>
              <a:rPr lang="en-US" altLang="zh-CN" sz="2800" b="1" dirty="0" smtClean="0">
                <a:solidFill>
                  <a:srgbClr val="FF0000"/>
                </a:solidFill>
                <a:latin typeface="微软雅黑" panose="020B0503020204020204" pitchFamily="34" charset="-122"/>
                <a:ea typeface="微软雅黑" panose="020B0503020204020204" pitchFamily="34" charset="-122"/>
              </a:rPr>
              <a:t>1-2</a:t>
            </a:r>
            <a:r>
              <a:rPr lang="en-US" altLang="zh-CN" sz="2800" b="1" dirty="0">
                <a:solidFill>
                  <a:srgbClr val="F7FAFD"/>
                </a:solidFill>
                <a:latin typeface="微软雅黑" panose="020B0503020204020204" pitchFamily="34" charset="-122"/>
                <a:ea typeface="微软雅黑" panose="020B0503020204020204" pitchFamily="34" charset="-122"/>
              </a:rPr>
              <a:t>0</a:t>
            </a:r>
            <a:r>
              <a:rPr lang="zh-CN" altLang="en-US" sz="2800" b="1" dirty="0" smtClean="0">
                <a:latin typeface="微软雅黑" panose="020B0503020204020204" pitchFamily="34" charset="-122"/>
                <a:ea typeface="微软雅黑" panose="020B0503020204020204" pitchFamily="34" charset="-122"/>
              </a:rPr>
              <a:t>周</a:t>
            </a:r>
            <a:endParaRPr lang="zh-CN" altLang="en-US" sz="2800" b="1" dirty="0">
              <a:latin typeface="微软雅黑" panose="020B0503020204020204" pitchFamily="34" charset="-122"/>
              <a:ea typeface="微软雅黑" panose="020B0503020204020204" pitchFamily="34" charset="-122"/>
            </a:endParaRPr>
          </a:p>
          <a:p>
            <a:pPr algn="r">
              <a:lnSpc>
                <a:spcPct val="200000"/>
              </a:lnSpc>
            </a:pPr>
            <a:r>
              <a:rPr lang="zh-CN" altLang="en-US" sz="2800" b="1" dirty="0">
                <a:latin typeface="微软雅黑" panose="020B0503020204020204" pitchFamily="34" charset="-122"/>
                <a:ea typeface="微软雅黑" panose="020B0503020204020204" pitchFamily="34" charset="-122"/>
              </a:rPr>
              <a:t>第</a:t>
            </a:r>
            <a:r>
              <a:rPr lang="en-US" altLang="zh-CN" sz="2800" b="1" dirty="0">
                <a:solidFill>
                  <a:srgbClr val="F7FAFD"/>
                </a:solidFill>
                <a:latin typeface="微软雅黑" panose="020B0503020204020204" pitchFamily="34" charset="-122"/>
                <a:ea typeface="微软雅黑" panose="020B0503020204020204" pitchFamily="34" charset="-122"/>
              </a:rPr>
              <a:t>1</a:t>
            </a:r>
            <a:r>
              <a:rPr lang="en-US" altLang="zh-CN" sz="2800" b="1" dirty="0" smtClean="0">
                <a:solidFill>
                  <a:srgbClr val="FF0000"/>
                </a:solidFill>
                <a:latin typeface="微软雅黑" panose="020B0503020204020204" pitchFamily="34" charset="-122"/>
                <a:ea typeface="微软雅黑" panose="020B0503020204020204" pitchFamily="34" charset="-122"/>
              </a:rPr>
              <a:t>3-6</a:t>
            </a:r>
            <a:r>
              <a:rPr lang="en-US" altLang="zh-CN" sz="2800" b="1" dirty="0">
                <a:solidFill>
                  <a:srgbClr val="F7FAFD"/>
                </a:solidFill>
                <a:latin typeface="微软雅黑" panose="020B0503020204020204" pitchFamily="34" charset="-122"/>
                <a:ea typeface="微软雅黑" panose="020B0503020204020204" pitchFamily="34" charset="-122"/>
              </a:rPr>
              <a:t>0</a:t>
            </a:r>
            <a:r>
              <a:rPr lang="zh-CN" altLang="en-US" sz="2800" b="1" dirty="0" smtClean="0">
                <a:latin typeface="微软雅黑" panose="020B0503020204020204" pitchFamily="34" charset="-122"/>
                <a:ea typeface="微软雅黑" panose="020B0503020204020204" pitchFamily="34" charset="-122"/>
              </a:rPr>
              <a:t>周</a:t>
            </a:r>
            <a:endParaRPr lang="en-US" altLang="zh-CN" sz="2800" b="1" dirty="0">
              <a:latin typeface="微软雅黑" panose="020B0503020204020204" pitchFamily="34" charset="-122"/>
              <a:ea typeface="微软雅黑" panose="020B0503020204020204" pitchFamily="34" charset="-122"/>
            </a:endParaRPr>
          </a:p>
          <a:p>
            <a:pPr algn="r">
              <a:lnSpc>
                <a:spcPct val="200000"/>
              </a:lnSpc>
            </a:pPr>
            <a:r>
              <a:rPr lang="zh-CN" altLang="en-US" sz="2800" b="1" dirty="0" smtClean="0">
                <a:latin typeface="微软雅黑" panose="020B0503020204020204" pitchFamily="34" charset="-122"/>
                <a:ea typeface="微软雅黑" panose="020B0503020204020204" pitchFamily="34" charset="-122"/>
              </a:rPr>
              <a:t> 第</a:t>
            </a:r>
            <a:r>
              <a:rPr lang="en-US" altLang="zh-CN" sz="2800" b="1" dirty="0" smtClean="0">
                <a:solidFill>
                  <a:srgbClr val="EEF0F3"/>
                </a:solidFill>
                <a:latin typeface="微软雅黑" panose="020B0503020204020204" pitchFamily="34" charset="-122"/>
                <a:ea typeface="微软雅黑" panose="020B0503020204020204" pitchFamily="34" charset="-122"/>
              </a:rPr>
              <a:t>1-</a:t>
            </a:r>
            <a:r>
              <a:rPr lang="en-US" altLang="zh-CN" sz="2800" b="1" dirty="0">
                <a:solidFill>
                  <a:srgbClr val="FF0000"/>
                </a:solidFill>
                <a:latin typeface="微软雅黑" panose="020B0503020204020204" pitchFamily="34" charset="-122"/>
                <a:ea typeface="微软雅黑" panose="020B0503020204020204" pitchFamily="34" charset="-122"/>
              </a:rPr>
              <a:t>7</a:t>
            </a:r>
            <a:r>
              <a:rPr lang="en-US" altLang="zh-CN" sz="2800" b="1" dirty="0" smtClean="0">
                <a:solidFill>
                  <a:srgbClr val="EEF0F3"/>
                </a:solidFill>
                <a:latin typeface="微软雅黑" panose="020B0503020204020204" pitchFamily="34" charset="-122"/>
                <a:ea typeface="微软雅黑" panose="020B0503020204020204" pitchFamily="34" charset="-122"/>
              </a:rPr>
              <a:t>20</a:t>
            </a:r>
            <a:r>
              <a:rPr lang="zh-CN" altLang="en-US" sz="2800" b="1" dirty="0" smtClean="0">
                <a:latin typeface="微软雅黑" panose="020B0503020204020204" pitchFamily="34" charset="-122"/>
                <a:ea typeface="微软雅黑" panose="020B0503020204020204" pitchFamily="34" charset="-122"/>
              </a:rPr>
              <a:t>周</a:t>
            </a:r>
            <a:endParaRPr lang="en-US" altLang="zh-CN" sz="2800" b="1" dirty="0" smtClean="0">
              <a:latin typeface="微软雅黑" panose="020B0503020204020204" pitchFamily="34" charset="-122"/>
              <a:ea typeface="微软雅黑" panose="020B0503020204020204" pitchFamily="34" charset="-122"/>
            </a:endParaRPr>
          </a:p>
          <a:p>
            <a:pPr algn="r">
              <a:lnSpc>
                <a:spcPct val="200000"/>
              </a:lnSpc>
            </a:pPr>
            <a:r>
              <a:rPr lang="zh-CN" altLang="en-US" sz="2800" b="1" dirty="0" smtClean="0">
                <a:latin typeface="微软雅黑" panose="020B0503020204020204" pitchFamily="34" charset="-122"/>
                <a:ea typeface="微软雅黑" panose="020B0503020204020204" pitchFamily="34" charset="-122"/>
              </a:rPr>
              <a:t>第  </a:t>
            </a:r>
            <a:r>
              <a:rPr lang="en-US" altLang="zh-CN" sz="2800" b="1" dirty="0" smtClean="0">
                <a:solidFill>
                  <a:srgbClr val="FF0000"/>
                </a:solidFill>
                <a:latin typeface="微软雅黑" panose="020B0503020204020204" pitchFamily="34" charset="-122"/>
                <a:ea typeface="微软雅黑" panose="020B0503020204020204" pitchFamily="34" charset="-122"/>
              </a:rPr>
              <a:t>8-14</a:t>
            </a:r>
            <a:r>
              <a:rPr lang="zh-CN" altLang="en-US" sz="2800" b="1" dirty="0" smtClean="0">
                <a:latin typeface="微软雅黑" panose="020B0503020204020204" pitchFamily="34" charset="-122"/>
                <a:ea typeface="微软雅黑" panose="020B0503020204020204" pitchFamily="34" charset="-122"/>
              </a:rPr>
              <a:t>周</a:t>
            </a:r>
            <a:endParaRPr lang="zh-CN" altLang="en-US" sz="2800" b="1" dirty="0">
              <a:latin typeface="微软雅黑" panose="020B0503020204020204" pitchFamily="34" charset="-122"/>
              <a:ea typeface="微软雅黑" panose="020B0503020204020204" pitchFamily="34" charset="-122"/>
            </a:endParaRPr>
          </a:p>
        </p:txBody>
      </p:sp>
      <p:sp>
        <p:nvSpPr>
          <p:cNvPr id="5" name="矩形 4"/>
          <p:cNvSpPr/>
          <p:nvPr/>
        </p:nvSpPr>
        <p:spPr>
          <a:xfrm>
            <a:off x="199506" y="129393"/>
            <a:ext cx="2984369" cy="769441"/>
          </a:xfrm>
          <a:prstGeom prst="rect">
            <a:avLst/>
          </a:prstGeom>
        </p:spPr>
        <p:txBody>
          <a:bodyPr wrap="square">
            <a:spAutoFit/>
          </a:bodyPr>
          <a:lstStyle/>
          <a:p>
            <a:r>
              <a:rPr lang="zh-CN" altLang="en-US" sz="4400" b="1" dirty="0" smtClean="0">
                <a:latin typeface="微软雅黑" panose="020B0503020204020204" pitchFamily="34" charset="-122"/>
                <a:ea typeface="微软雅黑" panose="020B0503020204020204" pitchFamily="34" charset="-122"/>
              </a:rPr>
              <a:t>进度安排</a:t>
            </a:r>
            <a:endParaRPr lang="zh-CN" altLang="en-US" sz="4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8529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26030" y="660401"/>
            <a:ext cx="2003270" cy="5509200"/>
          </a:xfrm>
          <a:prstGeom prst="rect">
            <a:avLst/>
          </a:prstGeom>
        </p:spPr>
        <p:txBody>
          <a:bodyPr wrap="square">
            <a:spAutoFit/>
          </a:bodyPr>
          <a:lstStyle/>
          <a:p>
            <a:r>
              <a:rPr lang="zh-CN" altLang="en-US" sz="8800" dirty="0" smtClean="0">
                <a:latin typeface="方正姚体" panose="02010601030101010101" pitchFamily="2" charset="-122"/>
                <a:ea typeface="方正姚体" panose="02010601030101010101" pitchFamily="2" charset="-122"/>
              </a:rPr>
              <a:t>非常感谢</a:t>
            </a:r>
            <a:r>
              <a:rPr lang="zh-CN" altLang="en-US" sz="8800" dirty="0" smtClean="0">
                <a:latin typeface="微软雅黑" panose="020B0503020204020204" pitchFamily="34" charset="-122"/>
                <a:ea typeface="微软雅黑" panose="020B0503020204020204" pitchFamily="34" charset="-122"/>
              </a:rPr>
              <a:t>！</a:t>
            </a:r>
            <a:endParaRPr lang="zh-CN" altLang="en-US" sz="8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5553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400</TotalTime>
  <Words>1035</Words>
  <Application>Microsoft Office PowerPoint</Application>
  <PresentationFormat>全屏显示(4:3)</PresentationFormat>
  <Paragraphs>98</Paragraphs>
  <Slides>9</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等线</vt:lpstr>
      <vt:lpstr>等线 Light</vt:lpstr>
      <vt:lpstr>方正姚体</vt:lpstr>
      <vt:lpstr>微软雅黑</vt:lpstr>
      <vt:lpstr>Arial</vt:lpstr>
      <vt:lpstr>Calibri</vt:lpstr>
      <vt:lpstr>Calibri Light</vt:lpstr>
      <vt:lpstr>Times New Roman</vt:lpstr>
      <vt:lpstr>Office 主题​​</vt:lpstr>
      <vt:lpstr>面向网络股评观点的 垂直搜索引擎的设计与实现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面向网络股评观点的 垂直搜索引擎的设计与实现</dc:title>
  <dc:creator>张浩天</dc:creator>
  <cp:lastModifiedBy>张浩天</cp:lastModifiedBy>
  <cp:revision>111</cp:revision>
  <dcterms:created xsi:type="dcterms:W3CDTF">2018-01-12T14:43:28Z</dcterms:created>
  <dcterms:modified xsi:type="dcterms:W3CDTF">2018-01-16T16:17:16Z</dcterms:modified>
</cp:coreProperties>
</file>