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8" r:id="rId4"/>
    <p:sldId id="271" r:id="rId5"/>
    <p:sldId id="272" r:id="rId6"/>
    <p:sldId id="273" r:id="rId7"/>
    <p:sldId id="275" r:id="rId8"/>
    <p:sldId id="276" r:id="rId9"/>
    <p:sldId id="274" r:id="rId11"/>
    <p:sldId id="277" r:id="rId12"/>
    <p:sldId id="279" r:id="rId13"/>
    <p:sldId id="280" r:id="rId14"/>
    <p:sldId id="282" r:id="rId15"/>
    <p:sldId id="283" r:id="rId16"/>
    <p:sldId id="284" r:id="rId17"/>
    <p:sldId id="285" r:id="rId18"/>
    <p:sldId id="30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0F3"/>
    <a:srgbClr val="F7FAFD"/>
    <a:srgbClr val="DEE0E2"/>
    <a:srgbClr val="ECEEF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7822" autoAdjust="0"/>
  </p:normalViewPr>
  <p:slideViewPr>
    <p:cSldViewPr snapToGrid="0">
      <p:cViewPr varScale="1">
        <p:scale>
          <a:sx n="90" d="100"/>
          <a:sy n="90" d="100"/>
        </p:scale>
        <p:origin x="16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96FB5-843C-46B5-A8E9-E9DC536538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E7CB-4D63-42FD-A4F1-C30BC021702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AE7CB-4D63-42FD-A4F1-C30BC0217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AE7CB-4D63-42FD-A4F1-C30BC0217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AE7CB-4D63-42FD-A4F1-C30BC021702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A6F1-0F83-43B7-9821-A0BAAF3A15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89F1-251D-40E1-8E06-A67999F9F5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29" y="1818801"/>
            <a:ext cx="8994371" cy="1647912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Dremel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Web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规模数据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b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交互式分析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11625" y="5262245"/>
            <a:ext cx="4125595" cy="594995"/>
          </a:xfrm>
        </p:spPr>
        <p:txBody>
          <a:bodyPr>
            <a:normAutofit fontScale="80000"/>
          </a:bodyPr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刘乾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宇 张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浩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天 张乐琳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7400" y="155269"/>
            <a:ext cx="10972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400" y="3322233"/>
            <a:ext cx="4297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分割记录为列状存储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2887" y="1119874"/>
            <a:ext cx="616258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每一列被存储为块的集合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每个块包含重复深度和定义深度并且包含字段值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不显示存储，由定义深度决定</a:t>
            </a: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required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字段的值不需存储定义深度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887" y="4274773"/>
            <a:ext cx="851762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高效率制造column-stripe以及重复和定义深度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尽可能廉价的处理缺失字段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创建一个树状结构，节点为字段的writer，结构与schema中的字段层级匹配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只在字段writer有自己的数据时执行更新</a:t>
            </a:r>
            <a:endParaRPr lang="zh-CN" altLang="en-US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79" y="17152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记录装配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8465" y="1104152"/>
            <a:ext cx="7868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重组原始记录就好像他们只包含选择的字段，其他列就当不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核心想法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字段创建一个有限状态机（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FSM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），读取字段值和深度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顺序的将值添加到输出结果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90"/>
          <a:stretch>
            <a:fillRect/>
          </a:stretch>
        </p:blipFill>
        <p:spPr bwMode="auto">
          <a:xfrm>
            <a:off x="688274" y="2735368"/>
            <a:ext cx="7966627" cy="39571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79" y="17152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查询语言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4037" y="1051818"/>
            <a:ext cx="95905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78435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，可在列状嵌套存储上高效执行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marR="178435">
              <a:lnSpc>
                <a:spcPct val="10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marR="178435"/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输入一或多个嵌套表格和它们的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，输出一个嵌套表格和它的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marR="178435">
              <a:lnSpc>
                <a:spcPct val="100000"/>
              </a:lnSpc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marR="178435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执行了投影、选择和记录内聚合等操作，产出一个嵌套结构的数据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377" y="2750472"/>
            <a:ext cx="7530693" cy="4107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79" y="17152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查询执行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5099473"/>
            <a:ext cx="95905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78435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树结构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：一个多层级服务树来执行查询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marR="178435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查询分发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：多个查询通常会被同时执行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023" b="4145"/>
          <a:stretch>
            <a:fillRect/>
          </a:stretch>
        </p:blipFill>
        <p:spPr bwMode="auto">
          <a:xfrm>
            <a:off x="1463424" y="1051818"/>
            <a:ext cx="7109393" cy="40476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79" y="17152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7857" y="1057384"/>
            <a:ext cx="8169710" cy="4033079"/>
            <a:chOff x="334342" y="1250705"/>
            <a:chExt cx="8169710" cy="4033079"/>
          </a:xfrm>
        </p:grpSpPr>
        <p:pic>
          <p:nvPicPr>
            <p:cNvPr id="5" name="图片 4"/>
            <p:cNvPicPr/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4342" y="1250705"/>
              <a:ext cx="8169710" cy="334256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2159986" y="4822119"/>
              <a:ext cx="48306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MR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任务和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Dremel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的执行耗时</a:t>
              </a: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79" y="171523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3869" y="1625975"/>
            <a:ext cx="7219507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Dremel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，大型数据集交互式分析的分布式系统</a:t>
            </a: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是一个定制的，可扩展的数据管理解决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数据模型、列状存储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定义深度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重复深度、记录分隔</a:t>
            </a:r>
            <a:r>
              <a:rPr lang="en-US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记录装配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存储格式，查询语言和</a:t>
            </a:r>
            <a:r>
              <a:rPr lang="zh-CN" altLang="zh-CN" sz="24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</a:t>
            </a:r>
            <a:endParaRPr lang="en-US" altLang="zh-CN" sz="2400" kern="1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143125" y="2463800"/>
            <a:ext cx="485965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7200" b="1">
                <a:ln w="25400">
                  <a:gradFill>
                    <a:gsLst>
                      <a:gs pos="31000">
                        <a:srgbClr val="6D6E85"/>
                      </a:gs>
                      <a:gs pos="66000">
                        <a:srgbClr val="A2C6FF"/>
                      </a:gs>
                      <a:gs pos="45000">
                        <a:srgbClr val="97B8F2"/>
                      </a:gs>
                      <a:gs pos="11000">
                        <a:srgbClr val="ED7D31">
                          <a:lumMod val="20000"/>
                          <a:lumOff val="80000"/>
                        </a:srgbClr>
                      </a:gs>
                      <a:gs pos="100000">
                        <a:srgbClr val="7E6760"/>
                      </a:gs>
                      <a:gs pos="91000">
                        <a:schemeClr val="bg1">
                          <a:lumMod val="50000"/>
                        </a:schemeClr>
                      </a:gs>
                      <a:gs pos="56000">
                        <a:srgbClr val="455C85"/>
                      </a:gs>
                      <a:gs pos="81000">
                        <a:srgbClr val="F8D8CF"/>
                      </a:gs>
                    </a:gsLst>
                  </a:gradFill>
                </a:ln>
                <a:blipFill>
                  <a:blip r:embed="rId1"/>
                  <a:tile sx="100000" sy="100000"/>
                </a:blip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THANKS</a:t>
            </a:r>
            <a:endParaRPr lang="en-US" altLang="zh-CN" sz="7200" b="1">
              <a:ln w="25400">
                <a:gradFill>
                  <a:gsLst>
                    <a:gs pos="31000">
                      <a:srgbClr val="6D6E85"/>
                    </a:gs>
                    <a:gs pos="66000">
                      <a:srgbClr val="A2C6FF"/>
                    </a:gs>
                    <a:gs pos="45000">
                      <a:srgbClr val="97B8F2"/>
                    </a:gs>
                    <a:gs pos="11000">
                      <a:srgbClr val="ED7D31">
                        <a:lumMod val="20000"/>
                        <a:lumOff val="80000"/>
                      </a:srgbClr>
                    </a:gs>
                    <a:gs pos="100000">
                      <a:srgbClr val="7E6760"/>
                    </a:gs>
                    <a:gs pos="91000">
                      <a:schemeClr val="bg1">
                        <a:lumMod val="50000"/>
                      </a:schemeClr>
                    </a:gs>
                    <a:gs pos="56000">
                      <a:srgbClr val="455C85"/>
                    </a:gs>
                    <a:gs pos="81000">
                      <a:srgbClr val="F8D8CF"/>
                    </a:gs>
                  </a:gsLst>
                </a:gradFill>
              </a:ln>
              <a:blipFill>
                <a:blip r:embed="rId1"/>
                <a:tile sx="100000" sy="100000"/>
              </a:blip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99781" y="239248"/>
            <a:ext cx="3979089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      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1915" y="1291590"/>
            <a:ext cx="8227060" cy="4521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3200"/>
              <a:t>Dremel</a:t>
            </a:r>
            <a:r>
              <a:rPr lang="zh-CN" altLang="en-US" sz="3200"/>
              <a:t>概述</a:t>
            </a:r>
            <a:endParaRPr lang="zh-CN" altLang="en-US" sz="3200"/>
          </a:p>
          <a:p>
            <a:pPr marL="514350" indent="-51435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 sz="3200"/>
              <a:t>Dremel</a:t>
            </a:r>
            <a:r>
              <a:rPr lang="zh-CN" altLang="en-US" sz="3200"/>
              <a:t>的特点</a:t>
            </a:r>
            <a:endParaRPr lang="zh-CN" altLang="en-US" sz="3200"/>
          </a:p>
          <a:p>
            <a:pPr marL="514350" indent="-51435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3200"/>
              <a:t>数据模型</a:t>
            </a:r>
            <a:endParaRPr lang="zh-CN" altLang="en-US" sz="3200"/>
          </a:p>
          <a:p>
            <a:pPr marL="514350" indent="-51435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3200"/>
              <a:t>查询与执行</a:t>
            </a:r>
            <a:endParaRPr lang="zh-CN" altLang="en-US" sz="3200"/>
          </a:p>
          <a:p>
            <a:pPr marL="514350" indent="-514350" algn="l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 sz="3200"/>
              <a:t>小结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506" y="129393"/>
            <a:ext cx="39790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Dremel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4493" y="1205857"/>
            <a:ext cx="8134958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可扩展的交互式ad-hoc查询系统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用于分析只读嵌套数据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多级执行树和列式数据布局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扩展到数千个CPU和数PB的数据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一种新颖的柱状存储表示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4493" y="1205857"/>
            <a:ext cx="8134958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大规模、稳定的系统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是MR交互式查询能力不足的补充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嵌套数据模型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数据用列式存储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结合了Web搜索和并行DBMS的技术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9506" y="129393"/>
            <a:ext cx="3979089" cy="7683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4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Dremel</a:t>
            </a:r>
            <a:r>
              <a:rPr lang="zh-CN" altLang="zh-CN" sz="4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zh-CN" sz="4400" b="1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506" y="129393"/>
            <a:ext cx="397908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2814" y="899469"/>
            <a:ext cx="5172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l-GR" altLang="zh-CN" sz="2400" dirty="0">
                <a:latin typeface="Arial" panose="020B0604020202020204"/>
                <a:cs typeface="Arial" panose="020B0604020202020204"/>
              </a:rPr>
              <a:t>π = </a:t>
            </a:r>
            <a:r>
              <a:rPr lang="en-US" altLang="zh-CN" sz="2400" spc="-5" dirty="0" err="1">
                <a:latin typeface="Arial" panose="020B0604020202020204"/>
                <a:cs typeface="Arial" panose="020B0604020202020204"/>
              </a:rPr>
              <a:t>dom</a:t>
            </a:r>
            <a:r>
              <a:rPr lang="en-US" altLang="zh-CN"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| &lt;A1 : </a:t>
            </a:r>
            <a:r>
              <a:rPr lang="el-GR" altLang="zh-CN" sz="2400" spc="-5" dirty="0">
                <a:latin typeface="Arial" panose="020B0604020202020204"/>
                <a:cs typeface="Arial" panose="020B0604020202020204"/>
              </a:rPr>
              <a:t>π[*|?],…,</a:t>
            </a:r>
            <a:r>
              <a:rPr lang="en-US" altLang="zh-CN" sz="2400" spc="-5" dirty="0">
                <a:latin typeface="Arial" panose="020B0604020202020204"/>
                <a:cs typeface="Arial" panose="020B0604020202020204"/>
              </a:rPr>
              <a:t>An 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:</a:t>
            </a:r>
            <a:r>
              <a:rPr lang="en-US" altLang="zh-CN" sz="2400" spc="-114" dirty="0">
                <a:latin typeface="Arial" panose="020B0604020202020204"/>
                <a:cs typeface="Arial" panose="020B0604020202020204"/>
              </a:rPr>
              <a:t> </a:t>
            </a:r>
            <a:r>
              <a:rPr lang="el-GR" altLang="zh-CN" sz="2400" spc="-5" dirty="0">
                <a:latin typeface="Arial" panose="020B0604020202020204"/>
                <a:cs typeface="Arial" panose="020B0604020202020204"/>
              </a:rPr>
              <a:t>π[*|?]&gt;</a:t>
            </a:r>
            <a:endParaRPr lang="el-GR" altLang="zh-CN"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64655" y="1638935"/>
            <a:ext cx="2346325" cy="357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l-GR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是字段数据的类型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原子类型或记录类型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表示字段标记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Required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Optional(?)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Repeated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(*)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表示字段类型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4610" y="1360805"/>
            <a:ext cx="6383020" cy="489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79" y="171523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嵌套数据和列状存储格式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557" y="415998"/>
            <a:ext cx="8363809" cy="452417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63254" y="4816548"/>
            <a:ext cx="7676707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嵌套字段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A.B.C,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它的所有值被连续存储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不需读取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A.B.D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100"/>
              </a:spcBef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保护所有的结构化信息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能按任意字段子集来重建记录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连续存储一个给定字段的所有值改善检索效率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758705" y="292377"/>
            <a:ext cx="3110852" cy="3279389"/>
          </a:xfrm>
          <a:custGeom>
            <a:avLst/>
            <a:gdLst>
              <a:gd name="connsiteX0" fmla="*/ 1000766 w 3110852"/>
              <a:gd name="connsiteY0" fmla="*/ 814212 h 3279389"/>
              <a:gd name="connsiteX1" fmla="*/ 1305 w 3110852"/>
              <a:gd name="connsiteY1" fmla="*/ 2345301 h 3279389"/>
              <a:gd name="connsiteX2" fmla="*/ 820012 w 3110852"/>
              <a:gd name="connsiteY2" fmla="*/ 3270333 h 3279389"/>
              <a:gd name="connsiteX3" fmla="*/ 2106552 w 3110852"/>
              <a:gd name="connsiteY3" fmla="*/ 1803040 h 3279389"/>
              <a:gd name="connsiteX4" fmla="*/ 3106012 w 3110852"/>
              <a:gd name="connsiteY4" fmla="*/ 101831 h 3279389"/>
              <a:gd name="connsiteX5" fmla="*/ 1691882 w 3110852"/>
              <a:gd name="connsiteY5" fmla="*/ 261319 h 3279389"/>
              <a:gd name="connsiteX6" fmla="*/ 1000766 w 3110852"/>
              <a:gd name="connsiteY6" fmla="*/ 814212 h 32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0852" h="3279389">
                <a:moveTo>
                  <a:pt x="1000766" y="814212"/>
                </a:moveTo>
                <a:cubicBezTo>
                  <a:pt x="719003" y="1161542"/>
                  <a:pt x="31431" y="1935948"/>
                  <a:pt x="1305" y="2345301"/>
                </a:cubicBezTo>
                <a:cubicBezTo>
                  <a:pt x="-28821" y="2754654"/>
                  <a:pt x="469138" y="3360710"/>
                  <a:pt x="820012" y="3270333"/>
                </a:cubicBezTo>
                <a:cubicBezTo>
                  <a:pt x="1170886" y="3179956"/>
                  <a:pt x="1725552" y="2331124"/>
                  <a:pt x="2106552" y="1803040"/>
                </a:cubicBezTo>
                <a:cubicBezTo>
                  <a:pt x="2487552" y="1274956"/>
                  <a:pt x="3175124" y="358784"/>
                  <a:pt x="3106012" y="101831"/>
                </a:cubicBezTo>
                <a:cubicBezTo>
                  <a:pt x="3036900" y="-155123"/>
                  <a:pt x="2042756" y="140817"/>
                  <a:pt x="1691882" y="261319"/>
                </a:cubicBezTo>
                <a:cubicBezTo>
                  <a:pt x="1341008" y="381821"/>
                  <a:pt x="1282529" y="466882"/>
                  <a:pt x="1000766" y="81421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34504" y="3340933"/>
            <a:ext cx="226051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altLang="zh-CN" sz="2400" dirty="0" err="1">
                <a:latin typeface="Arial" panose="020B0604020202020204"/>
                <a:cs typeface="Arial" panose="020B0604020202020204"/>
              </a:rPr>
              <a:t>Dremel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目标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3502276" y="3813474"/>
            <a:ext cx="1027249" cy="37251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79" y="171523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重复深度、定义深度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46" t="5076" r="62269" b="4323"/>
          <a:stretch>
            <a:fillRect/>
          </a:stretch>
        </p:blipFill>
        <p:spPr>
          <a:xfrm>
            <a:off x="6059477" y="3558331"/>
            <a:ext cx="1630944" cy="329966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0749" y="1966887"/>
            <a:ext cx="4546432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只有字段值不能表达清楚记录的结构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给出一个重复字段的两个值，不知道此值是按什么‘深度’被重复的（两个不同的记录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相同记录中两个重复的值）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给出一个缺失的可选字段，不知道整个路径有多少字段被显示定义了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重复深度只针对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repeated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类型的字段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543"/>
          <a:stretch>
            <a:fillRect/>
          </a:stretch>
        </p:blipFill>
        <p:spPr>
          <a:xfrm>
            <a:off x="5547867" y="276175"/>
            <a:ext cx="2966670" cy="338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79" y="17152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6959" y="3200400"/>
            <a:ext cx="2030819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6959" y="4093534"/>
            <a:ext cx="2030819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46959" y="5869175"/>
            <a:ext cx="2030819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5851"/>
          <p:cNvPicPr/>
          <p:nvPr/>
        </p:nvPicPr>
        <p:blipFill rotWithShape="1">
          <a:blip r:embed="rId1"/>
          <a:srcRect t="48820" r="63333"/>
          <a:stretch>
            <a:fillRect/>
          </a:stretch>
        </p:blipFill>
        <p:spPr>
          <a:xfrm>
            <a:off x="6497547" y="3629675"/>
            <a:ext cx="2651502" cy="250498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501216" y="4011937"/>
            <a:ext cx="367935" cy="2105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158526" y="3154518"/>
            <a:ext cx="920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58526" y="4125431"/>
            <a:ext cx="920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58526" y="5854614"/>
            <a:ext cx="920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右箭头 19"/>
          <p:cNvSpPr/>
          <p:nvPr/>
        </p:nvSpPr>
        <p:spPr>
          <a:xfrm flipH="1">
            <a:off x="2967355" y="5024755"/>
            <a:ext cx="573405" cy="372745"/>
          </a:xfrm>
          <a:prstGeom prst="rightArrow">
            <a:avLst>
              <a:gd name="adj1" fmla="val 50000"/>
              <a:gd name="adj2" fmla="val 8425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40779" y="5106172"/>
            <a:ext cx="1341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  1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281" t="57756" r="23541" b="3675"/>
          <a:stretch>
            <a:fillRect/>
          </a:stretch>
        </p:blipFill>
        <p:spPr>
          <a:xfrm>
            <a:off x="3106521" y="1010903"/>
            <a:ext cx="2943405" cy="2314477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543"/>
          <a:stretch>
            <a:fillRect/>
          </a:stretch>
        </p:blipFill>
        <p:spPr>
          <a:xfrm>
            <a:off x="4118390" y="3168015"/>
            <a:ext cx="2565310" cy="2923953"/>
          </a:xfrm>
          <a:prstGeom prst="rect">
            <a:avLst/>
          </a:prstGeom>
        </p:spPr>
      </p:pic>
      <p:pic>
        <p:nvPicPr>
          <p:cNvPr id="25" name="图片 24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46" t="5076" r="62269" b="4323"/>
          <a:stretch>
            <a:fillRect/>
          </a:stretch>
        </p:blipFill>
        <p:spPr>
          <a:xfrm>
            <a:off x="352688" y="1010903"/>
            <a:ext cx="2753833" cy="5571460"/>
          </a:xfrm>
          <a:prstGeom prst="rect">
            <a:avLst/>
          </a:prstGeom>
        </p:spPr>
      </p:pic>
      <p:sp>
        <p:nvSpPr>
          <p:cNvPr id="26" name="右箭头 25"/>
          <p:cNvSpPr/>
          <p:nvPr/>
        </p:nvSpPr>
        <p:spPr>
          <a:xfrm flipH="1">
            <a:off x="5821059" y="2827417"/>
            <a:ext cx="721693" cy="372511"/>
          </a:xfrm>
          <a:prstGeom prst="rightArrow">
            <a:avLst>
              <a:gd name="adj1" fmla="val 50000"/>
              <a:gd name="adj2" fmla="val 8425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684234" y="2849628"/>
            <a:ext cx="1341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  0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231" b="44958"/>
          <a:stretch>
            <a:fillRect/>
          </a:stretch>
        </p:blipFill>
        <p:spPr>
          <a:xfrm>
            <a:off x="5598795" y="-28575"/>
            <a:ext cx="4172585" cy="2856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279" y="171523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46" t="5076" r="62269" b="4323"/>
          <a:stretch>
            <a:fillRect/>
          </a:stretch>
        </p:blipFill>
        <p:spPr>
          <a:xfrm>
            <a:off x="352688" y="1010903"/>
            <a:ext cx="2753833" cy="55714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69376" y="3528033"/>
            <a:ext cx="2030819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69376" y="6175041"/>
            <a:ext cx="2030819" cy="26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289550" y="3594100"/>
            <a:ext cx="3014980" cy="2562860"/>
            <a:chOff x="7984" y="5844"/>
            <a:chExt cx="4748" cy="4036"/>
          </a:xfrm>
        </p:grpSpPr>
        <p:pic>
          <p:nvPicPr>
            <p:cNvPr id="12" name="Picture 35851"/>
            <p:cNvPicPr/>
            <p:nvPr/>
          </p:nvPicPr>
          <p:blipFill rotWithShape="1">
            <a:blip r:embed="rId2"/>
            <a:srcRect l="37454" t="47144" r="20452"/>
            <a:stretch>
              <a:fillRect/>
            </a:stretch>
          </p:blipFill>
          <p:spPr>
            <a:xfrm>
              <a:off x="7984" y="5844"/>
              <a:ext cx="4749" cy="403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0339" y="6565"/>
              <a:ext cx="579" cy="331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右箭头 12"/>
          <p:cNvSpPr/>
          <p:nvPr/>
        </p:nvSpPr>
        <p:spPr>
          <a:xfrm flipH="1">
            <a:off x="2646680" y="4043045"/>
            <a:ext cx="621665" cy="372745"/>
          </a:xfrm>
          <a:prstGeom prst="rightArrow">
            <a:avLst>
              <a:gd name="adj1" fmla="val 50000"/>
              <a:gd name="adj2" fmla="val 8425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flipH="1">
            <a:off x="2686685" y="4919345"/>
            <a:ext cx="609600" cy="372745"/>
          </a:xfrm>
          <a:prstGeom prst="rightArrow">
            <a:avLst>
              <a:gd name="adj1" fmla="val 50000"/>
              <a:gd name="adj2" fmla="val 8425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/>
          <p:cNvPicPr/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281" t="57756" r="23541" b="3675"/>
          <a:stretch>
            <a:fillRect/>
          </a:stretch>
        </p:blipFill>
        <p:spPr>
          <a:xfrm>
            <a:off x="3106521" y="1010903"/>
            <a:ext cx="2943405" cy="2314477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 flipH="1">
            <a:off x="5991818" y="2837031"/>
            <a:ext cx="1171311" cy="372511"/>
          </a:xfrm>
          <a:prstGeom prst="rightArrow">
            <a:avLst>
              <a:gd name="adj1" fmla="val 50000"/>
              <a:gd name="adj2" fmla="val 8425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228371" y="4015534"/>
            <a:ext cx="13417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  2 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56310" y="4891865"/>
            <a:ext cx="1468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  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06326" y="2824172"/>
            <a:ext cx="1512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  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68074" y="3486090"/>
            <a:ext cx="9207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76921" y="6157261"/>
            <a:ext cx="19416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   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231" b="44958"/>
          <a:stretch>
            <a:fillRect/>
          </a:stretch>
        </p:blipFill>
        <p:spPr>
          <a:xfrm>
            <a:off x="5752465" y="59055"/>
            <a:ext cx="3463290" cy="2624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1117</Words>
  <Application>WPS 演示</Application>
  <PresentationFormat>全屏显示(4:3)</PresentationFormat>
  <Paragraphs>146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Wingdings</vt:lpstr>
      <vt:lpstr>Times New Roman</vt:lpstr>
      <vt:lpstr>Arial</vt:lpstr>
      <vt:lpstr>Arial Unicode MS</vt:lpstr>
      <vt:lpstr>等线 Light</vt:lpstr>
      <vt:lpstr>Calibri Light</vt:lpstr>
      <vt:lpstr>等线</vt:lpstr>
      <vt:lpstr>Calibri</vt:lpstr>
      <vt:lpstr>Office 主题​​</vt:lpstr>
      <vt:lpstr>Dremel: Web规模数据集 的交互式分析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面向网络股评观点的 垂直搜索引擎的设计与实现</dc:title>
  <dc:creator>张浩天</dc:creator>
  <cp:lastModifiedBy>夏花流年1416666427</cp:lastModifiedBy>
  <cp:revision>186</cp:revision>
  <dcterms:created xsi:type="dcterms:W3CDTF">2018-01-12T14:43:00Z</dcterms:created>
  <dcterms:modified xsi:type="dcterms:W3CDTF">2018-07-13T04:54:07Z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