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5" r:id="rId1"/>
  </p:sldMasterIdLst>
  <p:notesMasterIdLst>
    <p:notesMasterId r:id="rId26"/>
  </p:notesMasterIdLst>
  <p:handoutMasterIdLst>
    <p:handoutMasterId r:id="rId27"/>
  </p:handoutMasterIdLst>
  <p:sldIdLst>
    <p:sldId id="256" r:id="rId2"/>
    <p:sldId id="364" r:id="rId3"/>
    <p:sldId id="365" r:id="rId4"/>
    <p:sldId id="314" r:id="rId5"/>
    <p:sldId id="334" r:id="rId6"/>
    <p:sldId id="331" r:id="rId7"/>
    <p:sldId id="336" r:id="rId8"/>
    <p:sldId id="339" r:id="rId9"/>
    <p:sldId id="357" r:id="rId10"/>
    <p:sldId id="337" r:id="rId11"/>
    <p:sldId id="338" r:id="rId12"/>
    <p:sldId id="362" r:id="rId13"/>
    <p:sldId id="363" r:id="rId14"/>
    <p:sldId id="355" r:id="rId15"/>
    <p:sldId id="361" r:id="rId16"/>
    <p:sldId id="276" r:id="rId17"/>
    <p:sldId id="277" r:id="rId18"/>
    <p:sldId id="347" r:id="rId19"/>
    <p:sldId id="370" r:id="rId20"/>
    <p:sldId id="371" r:id="rId21"/>
    <p:sldId id="372" r:id="rId22"/>
    <p:sldId id="366" r:id="rId23"/>
    <p:sldId id="368" r:id="rId24"/>
    <p:sldId id="369" r:id="rId25"/>
  </p:sldIdLst>
  <p:sldSz cx="9144000" cy="6858000" type="screen4x3"/>
  <p:notesSz cx="6858000" cy="9144000"/>
  <p:defaultTextStyle>
    <a:defPPr>
      <a:defRPr lang="en-US"/>
    </a:defPPr>
    <a:lvl1pPr algn="l" rtl="0" fontAlgn="base">
      <a:spcBef>
        <a:spcPct val="0"/>
      </a:spcBef>
      <a:spcAft>
        <a:spcPct val="0"/>
      </a:spcAft>
      <a:defRPr sz="1200" kern="1200">
        <a:solidFill>
          <a:srgbClr val="000000"/>
        </a:solidFill>
        <a:latin typeface="Arial" pitchFamily="34" charset="0"/>
        <a:ea typeface="+mn-ea"/>
        <a:cs typeface="+mn-cs"/>
        <a:sym typeface="Arial" pitchFamily="34" charset="0"/>
      </a:defRPr>
    </a:lvl1pPr>
    <a:lvl2pPr marL="457200" algn="l" rtl="0" fontAlgn="base">
      <a:spcBef>
        <a:spcPct val="0"/>
      </a:spcBef>
      <a:spcAft>
        <a:spcPct val="0"/>
      </a:spcAft>
      <a:defRPr sz="1200" kern="1200">
        <a:solidFill>
          <a:srgbClr val="000000"/>
        </a:solidFill>
        <a:latin typeface="Arial" pitchFamily="34" charset="0"/>
        <a:ea typeface="+mn-ea"/>
        <a:cs typeface="+mn-cs"/>
        <a:sym typeface="Arial" pitchFamily="34" charset="0"/>
      </a:defRPr>
    </a:lvl2pPr>
    <a:lvl3pPr marL="914400" algn="l" rtl="0" fontAlgn="base">
      <a:spcBef>
        <a:spcPct val="0"/>
      </a:spcBef>
      <a:spcAft>
        <a:spcPct val="0"/>
      </a:spcAft>
      <a:defRPr sz="1200" kern="1200">
        <a:solidFill>
          <a:srgbClr val="000000"/>
        </a:solidFill>
        <a:latin typeface="Arial" pitchFamily="34" charset="0"/>
        <a:ea typeface="+mn-ea"/>
        <a:cs typeface="+mn-cs"/>
        <a:sym typeface="Arial" pitchFamily="34" charset="0"/>
      </a:defRPr>
    </a:lvl3pPr>
    <a:lvl4pPr marL="1371600" algn="l" rtl="0" fontAlgn="base">
      <a:spcBef>
        <a:spcPct val="0"/>
      </a:spcBef>
      <a:spcAft>
        <a:spcPct val="0"/>
      </a:spcAft>
      <a:defRPr sz="1200" kern="1200">
        <a:solidFill>
          <a:srgbClr val="000000"/>
        </a:solidFill>
        <a:latin typeface="Arial" pitchFamily="34" charset="0"/>
        <a:ea typeface="+mn-ea"/>
        <a:cs typeface="+mn-cs"/>
        <a:sym typeface="Arial" pitchFamily="34" charset="0"/>
      </a:defRPr>
    </a:lvl4pPr>
    <a:lvl5pPr marL="1828800" algn="l" rtl="0" fontAlgn="base">
      <a:spcBef>
        <a:spcPct val="0"/>
      </a:spcBef>
      <a:spcAft>
        <a:spcPct val="0"/>
      </a:spcAft>
      <a:defRPr sz="1200" kern="1200">
        <a:solidFill>
          <a:srgbClr val="000000"/>
        </a:solidFill>
        <a:latin typeface="Arial" pitchFamily="34" charset="0"/>
        <a:ea typeface="+mn-ea"/>
        <a:cs typeface="+mn-cs"/>
        <a:sym typeface="Arial" pitchFamily="34" charset="0"/>
      </a:defRPr>
    </a:lvl5pPr>
    <a:lvl6pPr marL="2286000" algn="l" defTabSz="914400" rtl="0" eaLnBrk="1" latinLnBrk="0" hangingPunct="1">
      <a:defRPr sz="1200" kern="1200">
        <a:solidFill>
          <a:srgbClr val="000000"/>
        </a:solidFill>
        <a:latin typeface="Arial" pitchFamily="34" charset="0"/>
        <a:ea typeface="+mn-ea"/>
        <a:cs typeface="+mn-cs"/>
        <a:sym typeface="Arial" pitchFamily="34" charset="0"/>
      </a:defRPr>
    </a:lvl6pPr>
    <a:lvl7pPr marL="2743200" algn="l" defTabSz="914400" rtl="0" eaLnBrk="1" latinLnBrk="0" hangingPunct="1">
      <a:defRPr sz="1200" kern="1200">
        <a:solidFill>
          <a:srgbClr val="000000"/>
        </a:solidFill>
        <a:latin typeface="Arial" pitchFamily="34" charset="0"/>
        <a:ea typeface="+mn-ea"/>
        <a:cs typeface="+mn-cs"/>
        <a:sym typeface="Arial" pitchFamily="34" charset="0"/>
      </a:defRPr>
    </a:lvl7pPr>
    <a:lvl8pPr marL="3200400" algn="l" defTabSz="914400" rtl="0" eaLnBrk="1" latinLnBrk="0" hangingPunct="1">
      <a:defRPr sz="1200" kern="1200">
        <a:solidFill>
          <a:srgbClr val="000000"/>
        </a:solidFill>
        <a:latin typeface="Arial" pitchFamily="34" charset="0"/>
        <a:ea typeface="+mn-ea"/>
        <a:cs typeface="+mn-cs"/>
        <a:sym typeface="Arial" pitchFamily="34" charset="0"/>
      </a:defRPr>
    </a:lvl8pPr>
    <a:lvl9pPr marL="3657600" algn="l" defTabSz="914400" rtl="0" eaLnBrk="1" latinLnBrk="0" hangingPunct="1">
      <a:defRPr sz="1200" kern="1200">
        <a:solidFill>
          <a:srgbClr val="000000"/>
        </a:solidFill>
        <a:latin typeface="Arial" pitchFamily="34" charset="0"/>
        <a:ea typeface="+mn-ea"/>
        <a:cs typeface="+mn-cs"/>
        <a:sym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999FF"/>
    <a:srgbClr val="DDDDDD"/>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0" autoAdjust="0"/>
    <p:restoredTop sz="50258" autoAdjust="0"/>
  </p:normalViewPr>
  <p:slideViewPr>
    <p:cSldViewPr>
      <p:cViewPr varScale="1">
        <p:scale>
          <a:sx n="36" d="100"/>
          <a:sy n="36" d="100"/>
        </p:scale>
        <p:origin x="-2154" y="-90"/>
      </p:cViewPr>
      <p:guideLst>
        <p:guide orient="horz" pos="2160"/>
        <p:guide pos="2880"/>
      </p:guideLst>
    </p:cSldViewPr>
  </p:slideViewPr>
  <p:outlineViewPr>
    <p:cViewPr>
      <p:scale>
        <a:sx n="33" d="100"/>
        <a:sy n="33" d="100"/>
      </p:scale>
      <p:origin x="48" y="486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sym typeface="Arial" charset="0"/>
              </a:defRPr>
            </a:lvl1pPr>
          </a:lstStyle>
          <a:p>
            <a:pPr>
              <a:defRPr/>
            </a:pPr>
            <a:r>
              <a:rPr lang="en-US"/>
              <a:t>Operating Systems: Basic Concepts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sym typeface="Arial" charset="0"/>
              </a:defRPr>
            </a:lvl1pPr>
          </a:lstStyle>
          <a:p>
            <a:pPr>
              <a:defRPr/>
            </a:pPr>
            <a:r>
              <a:rPr lang="en-US"/>
              <a:t>2009-01-28</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sym typeface="Arial" charset="0"/>
              </a:defRPr>
            </a:lvl1pPr>
          </a:lstStyle>
          <a:p>
            <a:pPr>
              <a:defRPr/>
            </a:pPr>
            <a:r>
              <a:rPr lang="en-US"/>
              <a:t>CS 166</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sym typeface="Arial" charset="0"/>
              </a:defRPr>
            </a:lvl1pPr>
          </a:lstStyle>
          <a:p>
            <a:pPr>
              <a:defRPr/>
            </a:pPr>
            <a:fld id="{9336B543-2958-4863-8579-133402BDCD86}" type="slidenum">
              <a:rPr lang="en-US"/>
              <a:pPr>
                <a:defRPr/>
              </a:pPr>
              <a:t>‹#›</a:t>
            </a:fld>
            <a:endParaRPr lang="en-US"/>
          </a:p>
        </p:txBody>
      </p:sp>
    </p:spTree>
    <p:extLst>
      <p:ext uri="{BB962C8B-B14F-4D97-AF65-F5344CB8AC3E}">
        <p14:creationId xmlns="" xmlns:p14="http://schemas.microsoft.com/office/powerpoint/2010/main" val="9150043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1"/>
                </a:solidFill>
                <a:latin typeface="Arial" charset="0"/>
                <a:sym typeface="Arial" charset="0"/>
              </a:defRPr>
            </a:lvl1pPr>
          </a:lstStyle>
          <a:p>
            <a:pPr>
              <a:defRPr/>
            </a:pPr>
            <a:r>
              <a:rPr lang="en-US"/>
              <a:t>Operating Systems: Basic Concepts</a:t>
            </a:r>
          </a:p>
        </p:txBody>
      </p:sp>
      <p:sp>
        <p:nvSpPr>
          <p:cNvPr id="522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solidFill>
                  <a:schemeClr val="tx1"/>
                </a:solidFill>
                <a:latin typeface="Arial" charset="0"/>
                <a:sym typeface="Arial" charset="0"/>
              </a:defRPr>
            </a:lvl1pPr>
          </a:lstStyle>
          <a:p>
            <a:pPr>
              <a:defRPr/>
            </a:pPr>
            <a:r>
              <a:rPr lang="en-US"/>
              <a:t>2009-01-28</a:t>
            </a:r>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solidFill>
                  <a:schemeClr val="tx1"/>
                </a:solidFill>
                <a:latin typeface="Arial" charset="0"/>
                <a:sym typeface="Arial" charset="0"/>
              </a:defRPr>
            </a:lvl1pPr>
          </a:lstStyle>
          <a:p>
            <a:pPr>
              <a:defRPr/>
            </a:pPr>
            <a:r>
              <a:rPr lang="en-US"/>
              <a:t>CS 166</a:t>
            </a:r>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solidFill>
                  <a:schemeClr val="tx1"/>
                </a:solidFill>
                <a:latin typeface="Arial" charset="0"/>
                <a:sym typeface="Arial" charset="0"/>
              </a:defRPr>
            </a:lvl1pPr>
          </a:lstStyle>
          <a:p>
            <a:pPr>
              <a:defRPr/>
            </a:pPr>
            <a:fld id="{7A97113D-EB05-4576-991D-D5987773397A}" type="slidenum">
              <a:rPr lang="en-US"/>
              <a:pPr>
                <a:defRPr/>
              </a:pPr>
              <a:t>‹#›</a:t>
            </a:fld>
            <a:endParaRPr lang="en-US"/>
          </a:p>
        </p:txBody>
      </p:sp>
    </p:spTree>
    <p:extLst>
      <p:ext uri="{BB962C8B-B14F-4D97-AF65-F5344CB8AC3E}">
        <p14:creationId xmlns="" xmlns:p14="http://schemas.microsoft.com/office/powerpoint/2010/main" val="2382718575"/>
      </p:ext>
    </p:extLst>
  </p:cSld>
  <p:clrMap bg1="lt1" tx1="dk1" bg2="lt2" tx2="dk2" accent1="accent1" accent2="accent2" accent3="accent3" accent4="accent4" accent5="accent5" accent6="accent6" hlink="hlink" folHlink="folHlink"/>
  <p:hf/>
  <p:notesStyle>
    <a:lvl1pPr algn="l" rtl="0" eaLnBrk="0" fontAlgn="base" hangingPunct="0">
      <a:spcBef>
        <a:spcPct val="0"/>
      </a:spcBef>
      <a:spcAft>
        <a:spcPct val="0"/>
      </a:spcAft>
      <a:defRPr sz="1200" kern="1200">
        <a:solidFill>
          <a:schemeClr val="tx1"/>
        </a:solidFill>
        <a:latin typeface="Arial" charset="0"/>
        <a:ea typeface="+mn-ea"/>
        <a:cs typeface="+mn-cs"/>
      </a:defRPr>
    </a:lvl1pPr>
    <a:lvl2pPr marL="457200" algn="l" rtl="0" eaLnBrk="0" fontAlgn="base" hangingPunct="0">
      <a:spcBef>
        <a:spcPct val="0"/>
      </a:spcBef>
      <a:spcAft>
        <a:spcPct val="0"/>
      </a:spcAft>
      <a:defRPr sz="1200" kern="1200">
        <a:solidFill>
          <a:schemeClr val="tx1"/>
        </a:solidFill>
        <a:latin typeface="Arial" charset="0"/>
        <a:ea typeface="+mn-ea"/>
        <a:cs typeface="+mn-cs"/>
      </a:defRPr>
    </a:lvl2pPr>
    <a:lvl3pPr marL="914400" algn="l" rtl="0" eaLnBrk="0" fontAlgn="base" hangingPunct="0">
      <a:spcBef>
        <a:spcPct val="0"/>
      </a:spcBef>
      <a:spcAft>
        <a:spcPct val="0"/>
      </a:spcAft>
      <a:defRPr sz="1200" kern="1200">
        <a:solidFill>
          <a:schemeClr val="tx1"/>
        </a:solidFill>
        <a:latin typeface="Arial" charset="0"/>
        <a:ea typeface="+mn-ea"/>
        <a:cs typeface="+mn-cs"/>
      </a:defRPr>
    </a:lvl3pPr>
    <a:lvl4pPr marL="1371600" algn="l" rtl="0" eaLnBrk="0" fontAlgn="base" hangingPunct="0">
      <a:spcBef>
        <a:spcPct val="0"/>
      </a:spcBef>
      <a:spcAft>
        <a:spcPct val="0"/>
      </a:spcAft>
      <a:defRPr sz="1200" kern="1200">
        <a:solidFill>
          <a:schemeClr val="tx1"/>
        </a:solidFill>
        <a:latin typeface="Arial" charset="0"/>
        <a:ea typeface="+mn-ea"/>
        <a:cs typeface="+mn-cs"/>
      </a:defRPr>
    </a:lvl4pPr>
    <a:lvl5pPr marL="1828800" algn="l"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rver.chinabyte.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1960.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baike.baidu.com/view/14900.htm" TargetMode="External"/><Relationship Id="rId3" Type="http://schemas.openxmlformats.org/officeDocument/2006/relationships/hyperlink" Target="http://baike.baidu.com/view/37.htm" TargetMode="External"/><Relationship Id="rId7" Type="http://schemas.openxmlformats.org/officeDocument/2006/relationships/hyperlink" Target="http://baike.baidu.com/view/296689.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128511.htm" TargetMode="External"/><Relationship Id="rId5" Type="http://schemas.openxmlformats.org/officeDocument/2006/relationships/hyperlink" Target="http://baike.baidu.com/view/330120.htm" TargetMode="External"/><Relationship Id="rId4" Type="http://schemas.openxmlformats.org/officeDocument/2006/relationships/hyperlink" Target="http://baike.baidu.com/view/365.ht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D073EFF-9DF0-41C9-A6ED-23241CFCA787}" type="slidenum">
              <a:rPr lang="en-US" smtClean="0">
                <a:latin typeface="Arial" pitchFamily="34" charset="0"/>
                <a:sym typeface="Arial" pitchFamily="34" charset="0"/>
              </a:rPr>
              <a:pPr/>
              <a:t>1</a:t>
            </a:fld>
            <a:endParaRPr lang="en-US" smtClean="0">
              <a:latin typeface="Arial" pitchFamily="34" charset="0"/>
              <a:sym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altLang="zh-CN" dirty="0" smtClean="0"/>
              <a:t>Buffer Overflow is an</a:t>
            </a:r>
            <a:r>
              <a:rPr lang="en-US" altLang="zh-CN" baseline="0" dirty="0" smtClean="0"/>
              <a:t> important </a:t>
            </a:r>
            <a:r>
              <a:rPr lang="en-US" altLang="zh-CN" dirty="0" smtClean="0"/>
              <a:t>part of memory security. It is </a:t>
            </a:r>
            <a:r>
              <a:rPr lang="en-US" altLang="zh-CN" dirty="0" smtClean="0">
                <a:effectLst/>
              </a:rPr>
              <a:t>exploit for attackers.</a:t>
            </a:r>
            <a:r>
              <a:rPr lang="en-US" altLang="zh-CN" baseline="0" dirty="0" smtClean="0">
                <a:effectLst/>
              </a:rPr>
              <a:t> Now let us learn further buffer overflow attacks.</a:t>
            </a:r>
            <a:endParaRPr lang="en-US" altLang="zh-CN" dirty="0" smtClean="0">
              <a:effectLst/>
            </a:endParaRPr>
          </a:p>
          <a:p>
            <a:pPr eaLnBrk="1" hangingPunct="1"/>
            <a:endParaRPr lang="en-US" altLang="zh-CN" dirty="0" smtClean="0">
              <a:effectLst/>
            </a:endParaRPr>
          </a:p>
          <a:p>
            <a:pPr eaLnBrk="1" hangingPunct="1"/>
            <a:endParaRPr lang="en-US" altLang="zh-CN" dirty="0" smtClean="0">
              <a:effectLst/>
            </a:endParaRPr>
          </a:p>
        </p:txBody>
      </p:sp>
      <p:sp>
        <p:nvSpPr>
          <p:cNvPr id="26629" name="Date Placeholder 7"/>
          <p:cNvSpPr>
            <a:spLocks noGrp="1"/>
          </p:cNvSpPr>
          <p:nvPr>
            <p:ph type="dt" sz="quarter" idx="1"/>
          </p:nvPr>
        </p:nvSpPr>
        <p:spPr>
          <a:noFill/>
        </p:spPr>
        <p:txBody>
          <a:bodyPr/>
          <a:lstStyle/>
          <a:p>
            <a:r>
              <a:rPr lang="en-US" smtClean="0">
                <a:latin typeface="Arial" pitchFamily="34" charset="0"/>
                <a:sym typeface="Arial" pitchFamily="34" charset="0"/>
              </a:rPr>
              <a:t>2009-01-28</a:t>
            </a:r>
          </a:p>
        </p:txBody>
      </p:sp>
      <p:sp>
        <p:nvSpPr>
          <p:cNvPr id="26630" name="Header Placeholder 8"/>
          <p:cNvSpPr>
            <a:spLocks noGrp="1"/>
          </p:cNvSpPr>
          <p:nvPr>
            <p:ph type="hdr" sz="quarter"/>
          </p:nvPr>
        </p:nvSpPr>
        <p:spPr>
          <a:noFill/>
        </p:spPr>
        <p:txBody>
          <a:bodyPr/>
          <a:lstStyle/>
          <a:p>
            <a:r>
              <a:rPr lang="en-US" smtClean="0">
                <a:latin typeface="Arial" pitchFamily="34" charset="0"/>
                <a:sym typeface="Arial" pitchFamily="34" charset="0"/>
              </a:rPr>
              <a:t>Operating Systems: Basic Concepts</a:t>
            </a:r>
          </a:p>
        </p:txBody>
      </p:sp>
      <p:sp>
        <p:nvSpPr>
          <p:cNvPr id="26631" name="Footer Placeholder 6"/>
          <p:cNvSpPr>
            <a:spLocks noGrp="1"/>
          </p:cNvSpPr>
          <p:nvPr>
            <p:ph type="ftr" sz="quarter" idx="4"/>
          </p:nvPr>
        </p:nvSpPr>
        <p:spPr>
          <a:noFill/>
        </p:spPr>
        <p:txBody>
          <a:bodyPr/>
          <a:lstStyle/>
          <a:p>
            <a:r>
              <a:rPr lang="en-US" smtClean="0">
                <a:latin typeface="Arial" pitchFamily="34" charset="0"/>
                <a:sym typeface="Arial" pitchFamily="34" charset="0"/>
              </a:rPr>
              <a:t>CS 166</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baseline="0" dirty="0" smtClean="0">
                <a:effectLst/>
              </a:rPr>
              <a:t>    In a buffer overflow attack, an attacker provides input that the program  blindly copies to a buffer that is smaller than the input. This commonly occurs, with the use of unchecked  C library functions , such as </a:t>
            </a:r>
            <a:r>
              <a:rPr lang="en-US" altLang="zh-CN" b="0" baseline="0" dirty="0" err="1" smtClean="0">
                <a:effectLst/>
              </a:rPr>
              <a:t>strcpy</a:t>
            </a:r>
            <a:r>
              <a:rPr lang="zh-CN" altLang="en-US" b="0" baseline="0" dirty="0" smtClean="0">
                <a:effectLst/>
              </a:rPr>
              <a:t>（）</a:t>
            </a:r>
            <a:r>
              <a:rPr lang="en-US" altLang="zh-CN" b="0" baseline="0" dirty="0" smtClean="0">
                <a:effectLst/>
              </a:rPr>
              <a:t>and gets(), which copy user input without checking its length.</a:t>
            </a:r>
          </a:p>
          <a:p>
            <a:r>
              <a:rPr lang="en-US" altLang="zh-CN" b="0" baseline="0" dirty="0" smtClean="0">
                <a:effectLst/>
              </a:rPr>
              <a:t>    A buffer overflow involving a local variable can cause a program to overwrite memory beyond the buffer’s  allocated space in the stack, which can have dangerous consequences. An example of a program that has a stack buffer overflow vulnerability is shown in the code fragment of the picture. </a:t>
            </a:r>
            <a:endParaRPr lang="en-US" altLang="zh-CN" b="0" dirty="0" smtClean="0">
              <a:effectLst/>
            </a:endParaRPr>
          </a:p>
          <a:p>
            <a:endParaRPr lang="en-US" altLang="zh-CN" b="1" dirty="0" smtClean="0">
              <a:effectLst/>
            </a:endParaRPr>
          </a:p>
          <a:p>
            <a:endParaRPr lang="en-US" altLang="zh-CN" b="1" dirty="0" smtClean="0">
              <a:effectLst/>
            </a:endParaRPr>
          </a:p>
          <a:p>
            <a:endParaRPr lang="en-US" altLang="zh-CN" b="1" dirty="0" smtClean="0">
              <a:effectLst/>
            </a:endParaRPr>
          </a:p>
          <a:p>
            <a:r>
              <a:rPr lang="en-US" altLang="zh-CN" b="1" dirty="0" smtClean="0">
                <a:effectLst/>
              </a:rPr>
              <a:t>Domain [</a:t>
            </a:r>
            <a:r>
              <a:rPr lang="en-US" altLang="zh-CN" b="1" dirty="0" err="1" smtClean="0">
                <a:effectLst/>
              </a:rPr>
              <a:t>də</a:t>
            </a:r>
            <a:r>
              <a:rPr lang="en-US" altLang="zh-CN" b="1" dirty="0" smtClean="0">
                <a:effectLst/>
              </a:rPr>
              <a:t>(ʊ)‘</a:t>
            </a:r>
            <a:r>
              <a:rPr lang="en-US" altLang="zh-CN" b="1" dirty="0" err="1" smtClean="0">
                <a:effectLst/>
              </a:rPr>
              <a:t>meɪn</a:t>
            </a:r>
            <a:r>
              <a:rPr lang="en-US" altLang="zh-CN" b="1" dirty="0" smtClean="0">
                <a:effectLst/>
              </a:rPr>
              <a:t>]</a:t>
            </a:r>
            <a:r>
              <a:rPr lang="zh-CN" altLang="en-US" b="1" dirty="0" smtClean="0">
                <a:effectLst/>
              </a:rPr>
              <a:t>定义域</a:t>
            </a:r>
            <a:endParaRPr lang="en-US" altLang="zh-CN" b="1" dirty="0" smtClean="0">
              <a:effectLst/>
            </a:endParaRPr>
          </a:p>
          <a:p>
            <a:r>
              <a:rPr lang="en-US" altLang="zh-CN" dirty="0" smtClean="0"/>
              <a:t>system()</a:t>
            </a:r>
            <a:r>
              <a:rPr lang="zh-CN" altLang="en-US" dirty="0" smtClean="0"/>
              <a:t>函数用于向操作系统传递控制台命令行</a:t>
            </a:r>
            <a:endParaRPr lang="zh-CN" altLang="en-US" dirty="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10</a:t>
            </a:fld>
            <a:endParaRPr lang="en-US"/>
          </a:p>
        </p:txBody>
      </p:sp>
    </p:spTree>
    <p:extLst>
      <p:ext uri="{BB962C8B-B14F-4D97-AF65-F5344CB8AC3E}">
        <p14:creationId xmlns="" xmlns:p14="http://schemas.microsoft.com/office/powerpoint/2010/main" val="3480043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zh-CN" dirty="0" smtClean="0"/>
              <a:t>Concatenate </a:t>
            </a:r>
            <a:r>
              <a:rPr lang="en-US" altLang="zh-CN" b="1" dirty="0" smtClean="0">
                <a:effectLst/>
              </a:rPr>
              <a:t>[</a:t>
            </a:r>
            <a:r>
              <a:rPr lang="en-US" altLang="zh-CN" b="1" dirty="0" err="1" smtClean="0">
                <a:effectLst/>
              </a:rPr>
              <a:t>kən‘kætɪneɪt</a:t>
            </a:r>
            <a:r>
              <a:rPr lang="en-US" altLang="zh-CN" b="1" dirty="0" smtClean="0">
                <a:effectLst/>
              </a:rPr>
              <a:t>]</a:t>
            </a:r>
            <a:r>
              <a:rPr lang="zh-CN" altLang="en-US" b="1" dirty="0" smtClean="0">
                <a:effectLst/>
              </a:rPr>
              <a:t>连接</a:t>
            </a:r>
            <a:endParaRPr lang="zh-CN" altLang="en-US" dirty="0" smtClean="0"/>
          </a:p>
          <a:p>
            <a:r>
              <a:rPr lang="en-US" altLang="zh-CN" dirty="0" smtClean="0"/>
              <a:t>As the vivid picture</a:t>
            </a:r>
            <a:r>
              <a:rPr lang="en-US" altLang="zh-CN" baseline="0" dirty="0" smtClean="0"/>
              <a:t> shows, a</a:t>
            </a:r>
            <a:r>
              <a:rPr lang="en-US" altLang="zh-CN" dirty="0" smtClean="0"/>
              <a:t>ttacker could overwrite local variables adjacent in memory to the buffer, which could result in unexpected behavior.</a:t>
            </a:r>
          </a:p>
          <a:p>
            <a:endParaRPr lang="en-US" altLang="zh-CN" dirty="0" smtClean="0"/>
          </a:p>
          <a:p>
            <a:r>
              <a:rPr lang="zh-CN" altLang="en-US" dirty="0" smtClean="0"/>
              <a:t>播放时有动画，挺形象的。</a:t>
            </a:r>
            <a:endParaRPr lang="en-US" altLang="zh-CN" dirty="0" smtClean="0"/>
          </a:p>
          <a:p>
            <a:endParaRPr lang="en-US" altLang="zh-CN" dirty="0" smtClean="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11</a:t>
            </a:fld>
            <a:endParaRPr lang="en-US"/>
          </a:p>
        </p:txBody>
      </p:sp>
    </p:spTree>
    <p:extLst>
      <p:ext uri="{BB962C8B-B14F-4D97-AF65-F5344CB8AC3E}">
        <p14:creationId xmlns="" xmlns:p14="http://schemas.microsoft.com/office/powerpoint/2010/main" val="2744593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this example,</a:t>
            </a:r>
            <a:r>
              <a:rPr lang="en-US" altLang="zh-CN" baseline="0" dirty="0" smtClean="0"/>
              <a:t> because the size of the buffer is only 16, when 255 “A”s are copied into it, something will be extremely wrong.</a:t>
            </a:r>
          </a:p>
          <a:p>
            <a:r>
              <a:rPr lang="en-US" altLang="zh-CN" baseline="0" dirty="0" smtClean="0"/>
              <a:t>See next page.</a:t>
            </a:r>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12</a:t>
            </a:fld>
            <a:endParaRPr lang="en-US"/>
          </a:p>
        </p:txBody>
      </p:sp>
    </p:spTree>
    <p:extLst>
      <p:ext uri="{BB962C8B-B14F-4D97-AF65-F5344CB8AC3E}">
        <p14:creationId xmlns="" xmlns:p14="http://schemas.microsoft.com/office/powerpoint/2010/main" val="348004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Except</a:t>
            </a:r>
            <a:r>
              <a:rPr lang="en-US" altLang="zh-CN" baseline="0" dirty="0" smtClean="0"/>
              <a:t> for the 16 “A”s, all the left </a:t>
            </a:r>
            <a:r>
              <a:rPr lang="zh-CN" altLang="en-US" baseline="0" dirty="0" smtClean="0"/>
              <a:t>“</a:t>
            </a:r>
            <a:r>
              <a:rPr lang="en-US" altLang="zh-CN" baseline="0" dirty="0" smtClean="0"/>
              <a:t>A</a:t>
            </a:r>
            <a:r>
              <a:rPr lang="zh-CN" altLang="en-US" baseline="0" dirty="0" smtClean="0"/>
              <a:t>”</a:t>
            </a:r>
            <a:r>
              <a:rPr lang="en-US" altLang="zh-CN" baseline="0" dirty="0" smtClean="0"/>
              <a:t>s will occupy the illegal space in the memory. </a:t>
            </a:r>
            <a:endParaRPr lang="zh-CN" altLang="en-US" dirty="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13</a:t>
            </a:fld>
            <a:endParaRPr lang="en-US"/>
          </a:p>
        </p:txBody>
      </p:sp>
    </p:spTree>
    <p:extLst>
      <p:ext uri="{BB962C8B-B14F-4D97-AF65-F5344CB8AC3E}">
        <p14:creationId xmlns="" xmlns:p14="http://schemas.microsoft.com/office/powerpoint/2010/main" val="3480043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endParaRPr lang="en-US" altLang="zh-CN" dirty="0" smtClean="0"/>
          </a:p>
          <a:p>
            <a:pPr latinLnBrk="1"/>
            <a:r>
              <a:rPr lang="en-US" altLang="zh-CN" dirty="0" smtClean="0"/>
              <a:t>Here</a:t>
            </a:r>
            <a:r>
              <a:rPr lang="en-US" altLang="zh-CN" baseline="0" dirty="0" smtClean="0"/>
              <a:t> are the differences between the function </a:t>
            </a:r>
            <a:r>
              <a:rPr lang="en-US" altLang="zh-CN" baseline="0" dirty="0" err="1" smtClean="0"/>
              <a:t>strcpy</a:t>
            </a:r>
            <a:r>
              <a:rPr lang="en-US" altLang="zh-CN" baseline="0" dirty="0" smtClean="0"/>
              <a:t>() and </a:t>
            </a:r>
            <a:r>
              <a:rPr lang="en-US" altLang="zh-CN" baseline="0" dirty="0" err="1" smtClean="0"/>
              <a:t>strncpy</a:t>
            </a:r>
            <a:r>
              <a:rPr lang="en-US" altLang="zh-CN" baseline="0" dirty="0" smtClean="0"/>
              <a:t>(). </a:t>
            </a:r>
          </a:p>
          <a:p>
            <a:pPr>
              <a:lnSpc>
                <a:spcPct val="90000"/>
              </a:lnSpc>
              <a:buFont typeface="Arial" charset="0"/>
              <a:buChar char="•"/>
              <a:defRPr/>
            </a:pPr>
            <a:r>
              <a:rPr lang="en-US" altLang="zh-CN" sz="2800" dirty="0" smtClean="0"/>
              <a:t>Function </a:t>
            </a:r>
            <a:r>
              <a:rPr lang="it-IT" altLang="zh-CN" sz="2800" dirty="0" smtClean="0">
                <a:solidFill>
                  <a:schemeClr val="accent6"/>
                </a:solidFill>
              </a:rPr>
              <a:t>strcpy()</a:t>
            </a:r>
            <a:r>
              <a:rPr lang="it-IT" altLang="zh-CN" sz="2800" b="1" dirty="0" smtClean="0"/>
              <a:t> </a:t>
            </a:r>
            <a:r>
              <a:rPr lang="en-US" altLang="zh-CN" sz="2800" dirty="0" smtClean="0"/>
              <a:t>copies the string in the second argument into the first argument</a:t>
            </a:r>
          </a:p>
          <a:p>
            <a:pPr lvl="1">
              <a:lnSpc>
                <a:spcPct val="90000"/>
              </a:lnSpc>
              <a:buFont typeface="Arial" charset="0"/>
              <a:buChar char="–"/>
              <a:defRPr/>
            </a:pPr>
            <a:r>
              <a:rPr lang="en-US" altLang="zh-CN" sz="2400" dirty="0" smtClean="0"/>
              <a:t>e.g., </a:t>
            </a:r>
            <a:r>
              <a:rPr lang="en-US" altLang="zh-CN" sz="2400" dirty="0" err="1" smtClean="0">
                <a:solidFill>
                  <a:schemeClr val="accent6"/>
                </a:solidFill>
              </a:rPr>
              <a:t>strcpy</a:t>
            </a:r>
            <a:r>
              <a:rPr lang="en-US" altLang="zh-CN" sz="2400" dirty="0" smtClean="0">
                <a:solidFill>
                  <a:schemeClr val="accent6"/>
                </a:solidFill>
              </a:rPr>
              <a:t>(</a:t>
            </a:r>
            <a:r>
              <a:rPr lang="en-US" altLang="zh-CN" sz="2400" dirty="0" err="1" smtClean="0">
                <a:solidFill>
                  <a:schemeClr val="accent6"/>
                </a:solidFill>
              </a:rPr>
              <a:t>dest</a:t>
            </a:r>
            <a:r>
              <a:rPr lang="en-US" altLang="zh-CN" sz="2400" dirty="0" smtClean="0">
                <a:solidFill>
                  <a:schemeClr val="accent6"/>
                </a:solidFill>
              </a:rPr>
              <a:t>, </a:t>
            </a:r>
            <a:r>
              <a:rPr lang="en-US" altLang="zh-CN" sz="2400" dirty="0" err="1" smtClean="0">
                <a:solidFill>
                  <a:schemeClr val="accent6"/>
                </a:solidFill>
              </a:rPr>
              <a:t>src</a:t>
            </a:r>
            <a:r>
              <a:rPr lang="en-US" altLang="zh-CN" sz="2400" dirty="0" smtClean="0">
                <a:solidFill>
                  <a:schemeClr val="accent6"/>
                </a:solidFill>
              </a:rPr>
              <a:t>)</a:t>
            </a:r>
          </a:p>
          <a:p>
            <a:pPr lvl="1">
              <a:lnSpc>
                <a:spcPct val="90000"/>
              </a:lnSpc>
              <a:buFont typeface="Arial" charset="0"/>
              <a:buChar char="–"/>
              <a:defRPr/>
            </a:pPr>
            <a:r>
              <a:rPr lang="en-US" altLang="zh-CN" sz="2400" dirty="0" smtClean="0"/>
              <a:t>If source string &gt; destination string, the overflow characters may occupy the memory space used by other variables</a:t>
            </a:r>
          </a:p>
          <a:p>
            <a:pPr lvl="1">
              <a:lnSpc>
                <a:spcPct val="90000"/>
              </a:lnSpc>
              <a:buFont typeface="Arial" charset="0"/>
              <a:buChar char="–"/>
              <a:defRPr/>
            </a:pPr>
            <a:r>
              <a:rPr lang="en-US" altLang="zh-CN" sz="2400" dirty="0" smtClean="0"/>
              <a:t>The </a:t>
            </a:r>
            <a:r>
              <a:rPr lang="en-US" altLang="zh-CN" sz="2400" dirty="0" smtClean="0">
                <a:solidFill>
                  <a:srgbClr val="FFC000"/>
                </a:solidFill>
                <a:cs typeface="Arial" charset="0"/>
                <a:sym typeface="Arial" charset="0"/>
              </a:rPr>
              <a:t>null character </a:t>
            </a:r>
            <a:r>
              <a:rPr lang="en-US" altLang="zh-CN" sz="2400" dirty="0" smtClean="0"/>
              <a:t>is appended at the end automatically</a:t>
            </a:r>
          </a:p>
          <a:p>
            <a:pPr>
              <a:lnSpc>
                <a:spcPct val="90000"/>
              </a:lnSpc>
              <a:buFont typeface="Arial" charset="0"/>
              <a:buChar char="•"/>
              <a:defRPr/>
            </a:pPr>
            <a:r>
              <a:rPr lang="en-US" altLang="zh-CN" sz="2800" dirty="0" smtClean="0"/>
              <a:t>Function </a:t>
            </a:r>
            <a:r>
              <a:rPr lang="en-US" altLang="zh-CN" sz="2800" dirty="0" err="1" smtClean="0">
                <a:solidFill>
                  <a:schemeClr val="accent6"/>
                </a:solidFill>
              </a:rPr>
              <a:t>strncpy</a:t>
            </a:r>
            <a:r>
              <a:rPr lang="en-US" altLang="zh-CN" sz="2800" dirty="0" smtClean="0">
                <a:solidFill>
                  <a:schemeClr val="accent6"/>
                </a:solidFill>
              </a:rPr>
              <a:t>()</a:t>
            </a:r>
            <a:r>
              <a:rPr lang="en-US" altLang="zh-CN" sz="2800" dirty="0" smtClean="0"/>
              <a:t> copies the string by specifying the number </a:t>
            </a:r>
            <a:r>
              <a:rPr lang="en-US" altLang="zh-CN" sz="2800" b="1" dirty="0" smtClean="0"/>
              <a:t>n</a:t>
            </a:r>
            <a:r>
              <a:rPr lang="en-US" altLang="zh-CN" sz="2800" dirty="0" smtClean="0"/>
              <a:t> of characters to copy</a:t>
            </a:r>
          </a:p>
          <a:p>
            <a:pPr lvl="1">
              <a:lnSpc>
                <a:spcPct val="90000"/>
              </a:lnSpc>
              <a:buFont typeface="Arial" charset="0"/>
              <a:buChar char="–"/>
              <a:defRPr/>
            </a:pPr>
            <a:r>
              <a:rPr lang="en-US" altLang="zh-CN" sz="2400" dirty="0" smtClean="0"/>
              <a:t>e.g., </a:t>
            </a:r>
            <a:r>
              <a:rPr lang="en-US" altLang="zh-CN" sz="2400" dirty="0" err="1" smtClean="0">
                <a:solidFill>
                  <a:schemeClr val="accent6"/>
                </a:solidFill>
              </a:rPr>
              <a:t>strncpy</a:t>
            </a:r>
            <a:r>
              <a:rPr lang="en-US" altLang="zh-CN" sz="2400" dirty="0" smtClean="0">
                <a:solidFill>
                  <a:schemeClr val="accent6"/>
                </a:solidFill>
              </a:rPr>
              <a:t>(</a:t>
            </a:r>
            <a:r>
              <a:rPr lang="en-US" altLang="zh-CN" sz="2400" dirty="0" err="1" smtClean="0">
                <a:solidFill>
                  <a:schemeClr val="accent6"/>
                </a:solidFill>
              </a:rPr>
              <a:t>dest</a:t>
            </a:r>
            <a:r>
              <a:rPr lang="en-US" altLang="zh-CN" sz="2400" dirty="0" smtClean="0">
                <a:solidFill>
                  <a:schemeClr val="accent6"/>
                </a:solidFill>
              </a:rPr>
              <a:t>, </a:t>
            </a:r>
            <a:r>
              <a:rPr lang="en-US" altLang="zh-CN" sz="2400" dirty="0" err="1" smtClean="0">
                <a:solidFill>
                  <a:schemeClr val="accent6"/>
                </a:solidFill>
              </a:rPr>
              <a:t>src</a:t>
            </a:r>
            <a:r>
              <a:rPr lang="en-US" altLang="zh-CN" sz="2400" dirty="0" smtClean="0">
                <a:solidFill>
                  <a:schemeClr val="accent6"/>
                </a:solidFill>
              </a:rPr>
              <a:t>, n);</a:t>
            </a:r>
            <a:r>
              <a:rPr lang="en-US" altLang="zh-CN" sz="2400" dirty="0" smtClean="0"/>
              <a:t> </a:t>
            </a:r>
            <a:r>
              <a:rPr lang="en-US" altLang="zh-CN" sz="2400" dirty="0" err="1" smtClean="0">
                <a:solidFill>
                  <a:schemeClr val="accent6"/>
                </a:solidFill>
                <a:cs typeface="Arial" charset="0"/>
                <a:sym typeface="Arial" charset="0"/>
              </a:rPr>
              <a:t>dest</a:t>
            </a:r>
            <a:r>
              <a:rPr lang="en-US" altLang="zh-CN" sz="2400" dirty="0" smtClean="0">
                <a:solidFill>
                  <a:schemeClr val="accent6"/>
                </a:solidFill>
                <a:cs typeface="Arial" charset="0"/>
                <a:sym typeface="Arial" charset="0"/>
              </a:rPr>
              <a:t>[n] = ‘\0’</a:t>
            </a:r>
          </a:p>
          <a:p>
            <a:pPr lvl="1">
              <a:lnSpc>
                <a:spcPct val="90000"/>
              </a:lnSpc>
              <a:buFont typeface="Arial" charset="0"/>
              <a:buChar char="–"/>
              <a:defRPr/>
            </a:pPr>
            <a:r>
              <a:rPr lang="en-US" altLang="zh-CN" sz="2400" dirty="0" smtClean="0"/>
              <a:t>If source string is longer than the destination string, the overflow characters are discarded automatically</a:t>
            </a:r>
          </a:p>
          <a:p>
            <a:pPr lvl="1">
              <a:lnSpc>
                <a:spcPct val="90000"/>
              </a:lnSpc>
              <a:buFont typeface="Arial" charset="0"/>
              <a:buChar char="–"/>
              <a:defRPr/>
            </a:pPr>
            <a:r>
              <a:rPr lang="en-US" altLang="zh-CN" sz="2400" dirty="0" smtClean="0"/>
              <a:t>You have to place the </a:t>
            </a:r>
            <a:r>
              <a:rPr lang="en-US" altLang="zh-CN" sz="2400" dirty="0" smtClean="0">
                <a:solidFill>
                  <a:srgbClr val="FFC000"/>
                </a:solidFill>
                <a:cs typeface="Arial" charset="0"/>
                <a:sym typeface="Arial" charset="0"/>
              </a:rPr>
              <a:t>null character </a:t>
            </a:r>
            <a:r>
              <a:rPr lang="en-US" altLang="zh-CN" sz="2400" dirty="0" smtClean="0"/>
              <a:t>manually</a:t>
            </a:r>
          </a:p>
          <a:p>
            <a:pPr latinLnBrk="1"/>
            <a:endParaRPr lang="en-US" altLang="zh-CN" dirty="0" smtClean="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14</a:t>
            </a:fld>
            <a:endParaRPr lang="en-US"/>
          </a:p>
        </p:txBody>
      </p:sp>
    </p:spTree>
    <p:extLst>
      <p:ext uri="{BB962C8B-B14F-4D97-AF65-F5344CB8AC3E}">
        <p14:creationId xmlns="" xmlns:p14="http://schemas.microsoft.com/office/powerpoint/2010/main" val="3904816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0"/>
              </a:spcBef>
              <a:spcAft>
                <a:spcPct val="0"/>
              </a:spcAft>
              <a:buClrTx/>
              <a:buSzTx/>
              <a:buFontTx/>
              <a:buNone/>
              <a:tabLst/>
              <a:defRPr/>
            </a:pPr>
            <a:r>
              <a:rPr lang="en-US" altLang="zh-CN" dirty="0" smtClean="0"/>
              <a:t>Here we can see</a:t>
            </a:r>
            <a:r>
              <a:rPr lang="en-US" altLang="zh-CN" baseline="0" dirty="0" smtClean="0"/>
              <a:t> the source code of </a:t>
            </a:r>
            <a:r>
              <a:rPr lang="en-US" altLang="zh-CN" baseline="0" dirty="0" err="1" smtClean="0"/>
              <a:t>strcpy</a:t>
            </a:r>
            <a:r>
              <a:rPr lang="en-US" altLang="zh-CN" baseline="0" dirty="0" smtClean="0"/>
              <a:t> function and </a:t>
            </a:r>
            <a:r>
              <a:rPr lang="en-US" altLang="zh-CN" baseline="0" dirty="0" err="1" smtClean="0"/>
              <a:t>strncpy</a:t>
            </a:r>
            <a:r>
              <a:rPr lang="en-US" altLang="zh-CN" baseline="0" dirty="0" smtClean="0"/>
              <a:t> function. We can make a comparison of the two functions, </a:t>
            </a:r>
            <a:r>
              <a:rPr lang="en-US" altLang="zh-CN" baseline="0" dirty="0" smtClean="0">
                <a:ea typeface="宋体" pitchFamily="2" charset="-122"/>
              </a:rPr>
              <a:t>w</a:t>
            </a:r>
            <a:r>
              <a:rPr lang="en-US" altLang="zh-CN" dirty="0" smtClean="0">
                <a:ea typeface="宋体" pitchFamily="2" charset="-122"/>
              </a:rPr>
              <a:t>e have seen that </a:t>
            </a:r>
            <a:r>
              <a:rPr lang="en-US" altLang="zh-CN" dirty="0" err="1" smtClean="0">
                <a:ea typeface="宋体" pitchFamily="2" charset="-122"/>
              </a:rPr>
              <a:t>strcpy</a:t>
            </a:r>
            <a:r>
              <a:rPr lang="en-US" altLang="zh-CN" dirty="0" smtClean="0">
                <a:ea typeface="宋体" pitchFamily="2" charset="-122"/>
              </a:rPr>
              <a:t> is unsafe.</a:t>
            </a:r>
            <a:r>
              <a:rPr lang="en-US" altLang="zh-CN" baseline="0" dirty="0" smtClean="0">
                <a:ea typeface="宋体" pitchFamily="2" charset="-122"/>
              </a:rPr>
              <a:t> </a:t>
            </a:r>
            <a:r>
              <a:rPr lang="en-US" altLang="zh-CN" baseline="0" dirty="0" err="1" smtClean="0">
                <a:ea typeface="宋体" pitchFamily="2" charset="-122"/>
              </a:rPr>
              <a:t>S</a:t>
            </a:r>
            <a:r>
              <a:rPr lang="en-US" altLang="zh-CN" dirty="0" err="1" smtClean="0">
                <a:ea typeface="宋体" pitchFamily="2" charset="-122"/>
              </a:rPr>
              <a:t>trcpy</a:t>
            </a:r>
            <a:r>
              <a:rPr lang="en-US" altLang="zh-CN" baseline="0" dirty="0" smtClean="0">
                <a:ea typeface="宋体" pitchFamily="2" charset="-122"/>
              </a:rPr>
              <a:t> function</a:t>
            </a:r>
            <a:r>
              <a:rPr lang="en-US" altLang="zh-CN" dirty="0" smtClean="0">
                <a:ea typeface="宋体" pitchFamily="2" charset="-122"/>
              </a:rPr>
              <a:t> simply copies memory contents into </a:t>
            </a:r>
            <a:r>
              <a:rPr lang="en-US" altLang="zh-CN" dirty="0" err="1" smtClean="0">
                <a:ea typeface="宋体" pitchFamily="2" charset="-122"/>
              </a:rPr>
              <a:t>buf</a:t>
            </a:r>
            <a:r>
              <a:rPr lang="en-US" altLang="zh-CN" dirty="0" smtClean="0">
                <a:ea typeface="宋体" pitchFamily="2" charset="-122"/>
              </a:rPr>
              <a:t> starting from *</a:t>
            </a:r>
            <a:r>
              <a:rPr lang="en-US" altLang="zh-CN" dirty="0" err="1" smtClean="0">
                <a:ea typeface="宋体" pitchFamily="2" charset="-122"/>
              </a:rPr>
              <a:t>str</a:t>
            </a:r>
            <a:r>
              <a:rPr lang="en-US" altLang="zh-CN" dirty="0" smtClean="0">
                <a:ea typeface="宋体" pitchFamily="2" charset="-122"/>
              </a:rPr>
              <a:t> until “\0” is encountered, ignoring the size of </a:t>
            </a:r>
            <a:r>
              <a:rPr lang="en-US" altLang="zh-CN" dirty="0" err="1" smtClean="0">
                <a:ea typeface="宋体" pitchFamily="2" charset="-122"/>
              </a:rPr>
              <a:t>buf</a:t>
            </a:r>
            <a:r>
              <a:rPr lang="en-US" altLang="zh-CN" dirty="0" smtClean="0">
                <a:ea typeface="宋体" pitchFamily="2" charset="-122"/>
              </a:rPr>
              <a:t>.</a:t>
            </a:r>
            <a:r>
              <a:rPr lang="en-US" altLang="zh-CN" baseline="0" dirty="0" smtClean="0">
                <a:ea typeface="+mn-ea"/>
              </a:rPr>
              <a:t> However, in order to avoid the problem of buffer overflow, </a:t>
            </a:r>
            <a:r>
              <a:rPr lang="en-US" altLang="zh-CN" baseline="0" dirty="0" smtClean="0"/>
              <a:t>the </a:t>
            </a:r>
            <a:r>
              <a:rPr lang="en-US" altLang="zh-CN" baseline="0" dirty="0" err="1" smtClean="0"/>
              <a:t>strncpy</a:t>
            </a:r>
            <a:r>
              <a:rPr lang="en-US" altLang="zh-CN" baseline="0" dirty="0" smtClean="0"/>
              <a:t> function limit the size of string which we can copy, in other words, </a:t>
            </a:r>
            <a:r>
              <a:rPr lang="en-US" altLang="zh-CN" sz="2400" baseline="0" dirty="0" smtClean="0"/>
              <a:t>there will be an </a:t>
            </a:r>
            <a:r>
              <a:rPr lang="en-US" altLang="zh-CN" sz="2400" b="1" dirty="0" smtClean="0">
                <a:effectLst/>
              </a:rPr>
              <a:t>parameter [</a:t>
            </a:r>
            <a:r>
              <a:rPr lang="en-US" altLang="zh-CN" sz="2400" b="1" dirty="0" err="1" smtClean="0">
                <a:effectLst/>
              </a:rPr>
              <a:t>pə‘ræmɪtə</a:t>
            </a:r>
            <a:r>
              <a:rPr lang="en-US" altLang="zh-CN" sz="2400" b="1" dirty="0" smtClean="0">
                <a:effectLst/>
              </a:rPr>
              <a:t>]</a:t>
            </a:r>
            <a:r>
              <a:rPr lang="zh-CN" altLang="en-US" sz="2400" b="1" dirty="0" smtClean="0">
                <a:effectLst/>
              </a:rPr>
              <a:t> </a:t>
            </a:r>
            <a:r>
              <a:rPr lang="en-US" altLang="zh-CN" sz="2400" baseline="0" dirty="0" smtClean="0"/>
              <a:t>“n” to control the number to copy, so that it can ensure the security.</a:t>
            </a:r>
            <a:endParaRPr lang="en-US" altLang="zh-CN" sz="2400" dirty="0" smtClean="0">
              <a:solidFill>
                <a:srgbClr val="FFC000"/>
              </a:solidFill>
              <a:cs typeface="Arial" charset="0"/>
              <a:sym typeface="Arial" charset="0"/>
            </a:endParaRPr>
          </a:p>
          <a:p>
            <a:pPr marL="0" marR="0" indent="0" algn="l" defTabSz="914400" rtl="0" eaLnBrk="0" fontAlgn="base" latinLnBrk="0" hangingPunct="0">
              <a:lnSpc>
                <a:spcPct val="100000"/>
              </a:lnSpc>
              <a:spcBef>
                <a:spcPct val="0"/>
              </a:spcBef>
              <a:spcAft>
                <a:spcPct val="0"/>
              </a:spcAft>
              <a:buClrTx/>
              <a:buSzTx/>
              <a:buFontTx/>
              <a:buNone/>
              <a:tabLst/>
              <a:defRPr/>
            </a:pPr>
            <a:endParaRPr lang="en-US" altLang="zh-CN" dirty="0" smtClean="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15</a:t>
            </a:fld>
            <a:endParaRPr lang="en-US"/>
          </a:p>
        </p:txBody>
      </p:sp>
    </p:spTree>
    <p:extLst>
      <p:ext uri="{BB962C8B-B14F-4D97-AF65-F5344CB8AC3E}">
        <p14:creationId xmlns="" xmlns:p14="http://schemas.microsoft.com/office/powerpoint/2010/main" val="3557597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69B254EB-CA2D-44D5-BA06-8BA576187A11}" type="slidenum">
              <a:rPr lang="en-US" smtClean="0">
                <a:latin typeface="Arial" pitchFamily="34" charset="0"/>
                <a:sym typeface="Arial" pitchFamily="34" charset="0"/>
              </a:rPr>
              <a:pPr/>
              <a:t>16</a:t>
            </a:fld>
            <a:endParaRPr lang="en-US" smtClean="0">
              <a:latin typeface="Arial" pitchFamily="34" charset="0"/>
              <a:sym typeface="Arial" pitchFamily="34" charset="0"/>
            </a:endParaRPr>
          </a:p>
        </p:txBody>
      </p:sp>
      <p:sp>
        <p:nvSpPr>
          <p:cNvPr id="30723" name="Rectangle 1"/>
          <p:cNvSpPr>
            <a:spLocks noGrp="1" noRot="1" noChangeAspect="1" noChangeArrowheads="1" noTextEdit="1"/>
          </p:cNvSpPr>
          <p:nvPr>
            <p:ph type="sldImg"/>
          </p:nvPr>
        </p:nvSpPr>
        <p:spPr>
          <a:solidFill>
            <a:srgbClr val="FFFFFF"/>
          </a:solidFill>
          <a:ln/>
        </p:spPr>
      </p:sp>
      <p:sp>
        <p:nvSpPr>
          <p:cNvPr id="30724" name="Rectangle 2"/>
          <p:cNvSpPr>
            <a:spLocks noGrp="1" noChangeArrowheads="1"/>
          </p:cNvSpPr>
          <p:nvPr>
            <p:ph type="body" idx="1"/>
          </p:nvPr>
        </p:nvSpPr>
        <p:spPr>
          <a:noFill/>
          <a:ln/>
        </p:spPr>
        <p:txBody>
          <a:bodyPr/>
          <a:lstStyle/>
          <a:p>
            <a:pPr marL="357188" eaLnBrk="1" hangingPunct="1">
              <a:lnSpc>
                <a:spcPct val="120000"/>
              </a:lnSpc>
              <a:spcBef>
                <a:spcPct val="0"/>
              </a:spcBef>
              <a:buFont typeface="Arial" charset="0"/>
              <a:buChar char="•"/>
              <a:tabLst>
                <a:tab pos="469900" algn="l"/>
                <a:tab pos="1384300" algn="l"/>
                <a:tab pos="2298700" algn="l"/>
                <a:tab pos="3213100" algn="l"/>
                <a:tab pos="4127500" algn="l"/>
                <a:tab pos="5041900" algn="l"/>
                <a:tab pos="5956300" algn="l"/>
                <a:tab pos="6870700" algn="l"/>
                <a:tab pos="7785100" algn="l"/>
                <a:tab pos="8699500" algn="l"/>
                <a:tab pos="9613900" algn="l"/>
              </a:tabLst>
              <a:defRPr/>
            </a:pPr>
            <a:r>
              <a:rPr lang="en-US" altLang="zh-CN" sz="1800" dirty="0" smtClean="0"/>
              <a:t>The Unix</a:t>
            </a:r>
            <a:r>
              <a:rPr lang="en-US" altLang="zh-CN" sz="1800" dirty="0" smtClean="0">
                <a:solidFill>
                  <a:schemeClr val="accent6"/>
                </a:solidFill>
              </a:rPr>
              <a:t> </a:t>
            </a:r>
            <a:r>
              <a:rPr lang="en-US" altLang="zh-CN" sz="1800" dirty="0" err="1" smtClean="0">
                <a:solidFill>
                  <a:schemeClr val="accent6"/>
                </a:solidFill>
              </a:rPr>
              <a:t>fingerd</a:t>
            </a:r>
            <a:r>
              <a:rPr lang="en-US" altLang="zh-CN" sz="1800" dirty="0" smtClean="0">
                <a:solidFill>
                  <a:schemeClr val="accent6"/>
                </a:solidFill>
              </a:rPr>
              <a:t>()</a:t>
            </a:r>
            <a:r>
              <a:rPr lang="en-US" altLang="zh-CN" sz="1800" dirty="0" smtClean="0">
                <a:solidFill>
                  <a:srgbClr val="6F56FF"/>
                </a:solidFill>
              </a:rPr>
              <a:t> </a:t>
            </a:r>
            <a:r>
              <a:rPr lang="en-US" altLang="zh-CN" sz="1800" dirty="0" smtClean="0"/>
              <a:t>system call, which runs as root (it needs to access sensitive files), used to be vulnerable to buffer overflow</a:t>
            </a:r>
          </a:p>
          <a:p>
            <a:pPr marL="357188" eaLnBrk="1" hangingPunct="1">
              <a:lnSpc>
                <a:spcPct val="120000"/>
              </a:lnSpc>
              <a:spcBef>
                <a:spcPts val="400"/>
              </a:spcBef>
              <a:buFont typeface="Arial" charset="0"/>
              <a:buChar char="•"/>
              <a:tabLst>
                <a:tab pos="469900" algn="l"/>
                <a:tab pos="1384300" algn="l"/>
                <a:tab pos="2298700" algn="l"/>
                <a:tab pos="3213100" algn="l"/>
                <a:tab pos="4127500" algn="l"/>
                <a:tab pos="5041900" algn="l"/>
                <a:tab pos="5956300" algn="l"/>
                <a:tab pos="6870700" algn="l"/>
                <a:tab pos="7785100" algn="l"/>
                <a:tab pos="8699500" algn="l"/>
                <a:tab pos="9613900" algn="l"/>
              </a:tabLst>
              <a:defRPr/>
            </a:pPr>
            <a:r>
              <a:rPr lang="en-US" altLang="zh-CN" sz="1800" dirty="0" smtClean="0"/>
              <a:t>Write malicious code into buffer and overwrite return address to point to the malicious code</a:t>
            </a:r>
          </a:p>
          <a:p>
            <a:pPr marL="357188" eaLnBrk="1" hangingPunct="1">
              <a:lnSpc>
                <a:spcPct val="120000"/>
              </a:lnSpc>
              <a:spcBef>
                <a:spcPts val="400"/>
              </a:spcBef>
              <a:buFont typeface="Arial" charset="0"/>
              <a:buChar char="•"/>
              <a:tabLst>
                <a:tab pos="469900" algn="l"/>
                <a:tab pos="1384300" algn="l"/>
                <a:tab pos="2298700" algn="l"/>
                <a:tab pos="3213100" algn="l"/>
                <a:tab pos="4127500" algn="l"/>
                <a:tab pos="5041900" algn="l"/>
                <a:tab pos="5956300" algn="l"/>
                <a:tab pos="6870700" algn="l"/>
                <a:tab pos="7785100" algn="l"/>
                <a:tab pos="8699500" algn="l"/>
                <a:tab pos="9613900" algn="l"/>
              </a:tabLst>
              <a:defRPr/>
            </a:pPr>
            <a:r>
              <a:rPr lang="en-US" altLang="zh-CN" sz="1800" dirty="0" smtClean="0"/>
              <a:t>When return address is reached, it will now execute the malicious code with the full rights and privileges of root</a:t>
            </a:r>
          </a:p>
          <a:p>
            <a:pPr eaLnBrk="1" hangingPunct="1">
              <a:lnSpc>
                <a:spcPct val="80000"/>
              </a:lnSpc>
              <a:spcBef>
                <a:spcPts val="3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endParaRPr lang="en-US" sz="1800" dirty="0" smtClean="0">
              <a:solidFill>
                <a:srgbClr val="000000"/>
              </a:solidFill>
              <a:latin typeface="Arial" pitchFamily="34" charset="0"/>
              <a:cs typeface="Arial" pitchFamily="34" charset="0"/>
              <a:sym typeface="Arial" pitchFamily="34" charset="0"/>
            </a:endParaRPr>
          </a:p>
          <a:p>
            <a:pPr eaLnBrk="1" hangingPunct="1">
              <a:lnSpc>
                <a:spcPct val="80000"/>
              </a:lnSpc>
              <a:spcBef>
                <a:spcPts val="350"/>
              </a:spcBef>
              <a:buClr>
                <a:srgbClr val="CDC8FF"/>
              </a:buClr>
              <a:buFont typeface="Wingdings" pitchFamily="2" charset="2"/>
              <a:buChar char="¡"/>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r>
              <a:rPr lang="en-US" sz="1800" dirty="0" smtClean="0">
                <a:solidFill>
                  <a:srgbClr val="000000"/>
                </a:solidFill>
                <a:latin typeface="Arial" pitchFamily="34" charset="0"/>
                <a:cs typeface="Arial" pitchFamily="34" charset="0"/>
                <a:sym typeface="Arial" pitchFamily="34" charset="0"/>
              </a:rPr>
              <a:t>The fragment of C code for </a:t>
            </a:r>
            <a:r>
              <a:rPr lang="en-US" sz="1800" dirty="0" err="1" smtClean="0">
                <a:solidFill>
                  <a:srgbClr val="6F56FF"/>
                </a:solidFill>
                <a:latin typeface="Arial" pitchFamily="34" charset="0"/>
                <a:cs typeface="Arial" pitchFamily="34" charset="0"/>
                <a:sym typeface="Arial" pitchFamily="34" charset="0"/>
              </a:rPr>
              <a:t>fingerd</a:t>
            </a:r>
            <a:r>
              <a:rPr lang="en-US" sz="1800" dirty="0" smtClean="0">
                <a:solidFill>
                  <a:srgbClr val="6F56FF"/>
                </a:solidFill>
                <a:latin typeface="Arial" pitchFamily="34" charset="0"/>
                <a:cs typeface="Arial" pitchFamily="34" charset="0"/>
                <a:sym typeface="Arial" pitchFamily="34" charset="0"/>
              </a:rPr>
              <a:t>()</a:t>
            </a:r>
            <a:r>
              <a:rPr lang="en-US" sz="1800" dirty="0" smtClean="0">
                <a:solidFill>
                  <a:srgbClr val="000000"/>
                </a:solidFill>
                <a:latin typeface="Arial" pitchFamily="34" charset="0"/>
                <a:cs typeface="Arial" pitchFamily="34" charset="0"/>
                <a:sym typeface="Arial" pitchFamily="34" charset="0"/>
              </a:rPr>
              <a:t> above shows the problem</a:t>
            </a:r>
          </a:p>
          <a:p>
            <a:pPr eaLnBrk="1" hangingPunct="1">
              <a:lnSpc>
                <a:spcPct val="80000"/>
              </a:lnSpc>
              <a:spcBef>
                <a:spcPts val="350"/>
              </a:spcBef>
              <a:buClr>
                <a:srgbClr val="CDC8FF"/>
              </a:buClr>
              <a:buFont typeface="Wingdings" pitchFamily="2" charset="2"/>
              <a:buChar char="¡"/>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r>
              <a:rPr lang="en-US" sz="1800" dirty="0" smtClean="0">
                <a:solidFill>
                  <a:srgbClr val="000000"/>
                </a:solidFill>
                <a:latin typeface="Arial" pitchFamily="34" charset="0"/>
                <a:cs typeface="Arial" pitchFamily="34" charset="0"/>
                <a:sym typeface="Arial" pitchFamily="34" charset="0"/>
              </a:rPr>
              <a:t>A local array </a:t>
            </a:r>
            <a:r>
              <a:rPr lang="en-US" sz="1800" dirty="0" err="1" smtClean="0">
                <a:solidFill>
                  <a:srgbClr val="000000"/>
                </a:solidFill>
                <a:latin typeface="Arial" pitchFamily="34" charset="0"/>
                <a:cs typeface="Arial" pitchFamily="34" charset="0"/>
                <a:sym typeface="Arial" pitchFamily="34" charset="0"/>
              </a:rPr>
              <a:t>buf</a:t>
            </a:r>
            <a:r>
              <a:rPr lang="en-US" sz="1800" dirty="0" smtClean="0">
                <a:solidFill>
                  <a:srgbClr val="000000"/>
                </a:solidFill>
                <a:latin typeface="Arial" pitchFamily="34" charset="0"/>
                <a:cs typeface="Arial" pitchFamily="34" charset="0"/>
                <a:sym typeface="Arial" pitchFamily="34" charset="0"/>
              </a:rPr>
              <a:t>[80] is declared, which gets allocated on the stack, but the function get does not do bounds checking, and hence makes buffer overflows possible.</a:t>
            </a:r>
          </a:p>
          <a:p>
            <a:pPr eaLnBrk="1" hangingPunct="1">
              <a:lnSpc>
                <a:spcPct val="80000"/>
              </a:lnSpc>
              <a:spcBef>
                <a:spcPts val="3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endParaRPr lang="en-US" sz="1800" dirty="0" smtClean="0">
              <a:solidFill>
                <a:srgbClr val="000000"/>
              </a:solidFill>
              <a:latin typeface="Arial" pitchFamily="34" charset="0"/>
              <a:cs typeface="Arial" pitchFamily="34" charset="0"/>
              <a:sym typeface="Arial" pitchFamily="34" charset="0"/>
            </a:endParaRPr>
          </a:p>
          <a:p>
            <a:pPr eaLnBrk="1" hangingPunct="1">
              <a:lnSpc>
                <a:spcPct val="80000"/>
              </a:lnSpc>
              <a:spcBef>
                <a:spcPts val="3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r>
              <a:rPr lang="en-US" sz="1800" dirty="0" smtClean="0">
                <a:solidFill>
                  <a:srgbClr val="000000"/>
                </a:solidFill>
                <a:latin typeface="Arial" pitchFamily="34" charset="0"/>
                <a:cs typeface="Arial" pitchFamily="34" charset="0"/>
                <a:sym typeface="Arial" pitchFamily="34" charset="0"/>
              </a:rPr>
              <a:t>A</a:t>
            </a:r>
            <a:r>
              <a:rPr lang="en-US" sz="1800" baseline="0" dirty="0" smtClean="0">
                <a:solidFill>
                  <a:srgbClr val="000000"/>
                </a:solidFill>
                <a:latin typeface="Arial" pitchFamily="34" charset="0"/>
                <a:cs typeface="Arial" pitchFamily="34" charset="0"/>
                <a:sym typeface="Arial" pitchFamily="34" charset="0"/>
              </a:rPr>
              <a:t> stack smashing attack under the assumption that the attacker knows the position of the return address. As the left picture shows, before the attack, the return address points to a location in the program code. As the right picture shows, exploiting the unprotected buffer, the attacker injects into the address space input consisting of padding up to the return address location, a modified return address that points to the next memory location, and malicious code. After completing execution of the current routine, control is passed to the malicious code.</a:t>
            </a:r>
          </a:p>
          <a:p>
            <a:pPr eaLnBrk="1" hangingPunct="1">
              <a:lnSpc>
                <a:spcPct val="80000"/>
              </a:lnSpc>
              <a:spcBef>
                <a:spcPts val="3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endParaRPr lang="en-US" sz="1800" baseline="0" dirty="0" smtClean="0">
              <a:solidFill>
                <a:srgbClr val="000000"/>
              </a:solidFill>
              <a:latin typeface="Arial" pitchFamily="34" charset="0"/>
              <a:cs typeface="Arial" pitchFamily="34" charset="0"/>
              <a:sym typeface="Arial" pitchFamily="34" charset="0"/>
            </a:endParaRPr>
          </a:p>
          <a:p>
            <a:pPr eaLnBrk="1" hangingPunct="1">
              <a:lnSpc>
                <a:spcPct val="80000"/>
              </a:lnSpc>
              <a:spcBef>
                <a:spcPts val="3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endParaRPr lang="en-US" sz="1800" baseline="0" dirty="0" smtClean="0">
              <a:solidFill>
                <a:srgbClr val="000000"/>
              </a:solidFill>
              <a:latin typeface="Arial" pitchFamily="34" charset="0"/>
              <a:cs typeface="Arial" pitchFamily="34" charset="0"/>
              <a:sym typeface="Arial" pitchFamily="34" charset="0"/>
            </a:endParaRPr>
          </a:p>
          <a:p>
            <a:pPr eaLnBrk="1" hangingPunct="1">
              <a:lnSpc>
                <a:spcPct val="80000"/>
              </a:lnSpc>
              <a:spcBef>
                <a:spcPts val="3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endParaRPr lang="en-US" sz="1800" dirty="0" smtClean="0">
              <a:solidFill>
                <a:srgbClr val="000000"/>
              </a:solidFill>
              <a:latin typeface="Arial" pitchFamily="34" charset="0"/>
              <a:cs typeface="Arial" pitchFamily="34" charset="0"/>
              <a:sym typeface="Arial" pitchFamily="34" charset="0"/>
            </a:endParaRPr>
          </a:p>
          <a:p>
            <a:pPr eaLnBrk="1" hangingPunct="1">
              <a:lnSpc>
                <a:spcPct val="80000"/>
              </a:lnSpc>
              <a:spcBef>
                <a:spcPts val="3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r>
              <a:rPr lang="zh-CN" altLang="en-US" sz="1800" dirty="0" smtClean="0"/>
              <a:t>　</a:t>
            </a:r>
            <a:endParaRPr lang="en-US" altLang="zh-CN" sz="1800" dirty="0" smtClean="0"/>
          </a:p>
          <a:p>
            <a:pPr eaLnBrk="1" hangingPunct="1">
              <a:lnSpc>
                <a:spcPct val="80000"/>
              </a:lnSpc>
              <a:spcBef>
                <a:spcPts val="3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r>
              <a:rPr lang="en-US" altLang="zh-CN" sz="1800" dirty="0" smtClean="0"/>
              <a:t>FINGER</a:t>
            </a:r>
            <a:r>
              <a:rPr lang="zh-CN" altLang="en-US" sz="1800" dirty="0" smtClean="0"/>
              <a:t>服务用于</a:t>
            </a:r>
            <a:r>
              <a:rPr lang="zh-CN" altLang="en-US" sz="1800" dirty="0" smtClean="0">
                <a:hlinkClick r:id="rId3"/>
              </a:rPr>
              <a:t>服务器</a:t>
            </a:r>
            <a:r>
              <a:rPr lang="zh-CN" altLang="en-US" sz="1800" dirty="0" smtClean="0"/>
              <a:t>向远程用户提供主机上用户相关信息的服务</a:t>
            </a:r>
            <a:endParaRPr lang="en-US" sz="1800" dirty="0" smtClean="0">
              <a:solidFill>
                <a:srgbClr val="000000"/>
              </a:solidFill>
              <a:latin typeface="Arial" pitchFamily="34" charset="0"/>
              <a:cs typeface="Arial" pitchFamily="34" charset="0"/>
              <a:sym typeface="Arial" pitchFamily="34" charset="0"/>
            </a:endParaRPr>
          </a:p>
        </p:txBody>
      </p:sp>
      <p:sp>
        <p:nvSpPr>
          <p:cNvPr id="30725" name="Date Placeholder 7"/>
          <p:cNvSpPr>
            <a:spLocks noGrp="1"/>
          </p:cNvSpPr>
          <p:nvPr>
            <p:ph type="dt" sz="quarter" idx="1"/>
          </p:nvPr>
        </p:nvSpPr>
        <p:spPr>
          <a:noFill/>
        </p:spPr>
        <p:txBody>
          <a:bodyPr/>
          <a:lstStyle/>
          <a:p>
            <a:r>
              <a:rPr lang="en-US" smtClean="0">
                <a:latin typeface="Arial" pitchFamily="34" charset="0"/>
                <a:sym typeface="Arial" pitchFamily="34" charset="0"/>
              </a:rPr>
              <a:t>2009-01-28</a:t>
            </a:r>
          </a:p>
        </p:txBody>
      </p:sp>
      <p:sp>
        <p:nvSpPr>
          <p:cNvPr id="30726" name="Header Placeholder 8"/>
          <p:cNvSpPr>
            <a:spLocks noGrp="1"/>
          </p:cNvSpPr>
          <p:nvPr>
            <p:ph type="hdr" sz="quarter"/>
          </p:nvPr>
        </p:nvSpPr>
        <p:spPr>
          <a:noFill/>
        </p:spPr>
        <p:txBody>
          <a:bodyPr/>
          <a:lstStyle/>
          <a:p>
            <a:r>
              <a:rPr lang="en-US" smtClean="0">
                <a:latin typeface="Arial" pitchFamily="34" charset="0"/>
                <a:sym typeface="Arial" pitchFamily="34" charset="0"/>
              </a:rPr>
              <a:t>Operating Systems: Basic Concepts</a:t>
            </a:r>
          </a:p>
        </p:txBody>
      </p:sp>
      <p:sp>
        <p:nvSpPr>
          <p:cNvPr id="30727" name="Footer Placeholder 6"/>
          <p:cNvSpPr>
            <a:spLocks noGrp="1"/>
          </p:cNvSpPr>
          <p:nvPr>
            <p:ph type="ftr" sz="quarter" idx="4"/>
          </p:nvPr>
        </p:nvSpPr>
        <p:spPr>
          <a:noFill/>
        </p:spPr>
        <p:txBody>
          <a:bodyPr/>
          <a:lstStyle/>
          <a:p>
            <a:r>
              <a:rPr lang="en-US" smtClean="0">
                <a:latin typeface="Arial" pitchFamily="34" charset="0"/>
                <a:sym typeface="Arial" pitchFamily="34" charset="0"/>
              </a:rPr>
              <a:t>CS 166</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60C6667-AD17-43D5-B41E-39C37E131622}" type="slidenum">
              <a:rPr lang="en-US" smtClean="0">
                <a:latin typeface="Arial" pitchFamily="34" charset="0"/>
                <a:sym typeface="Arial" pitchFamily="34" charset="0"/>
              </a:rPr>
              <a:pPr/>
              <a:t>17</a:t>
            </a:fld>
            <a:endParaRPr lang="en-US" smtClean="0">
              <a:latin typeface="Arial" pitchFamily="34" charset="0"/>
              <a:sym typeface="Arial" pitchFamily="34" charset="0"/>
            </a:endParaRPr>
          </a:p>
        </p:txBody>
      </p:sp>
      <p:sp>
        <p:nvSpPr>
          <p:cNvPr id="34819" name="Rectangle 1"/>
          <p:cNvSpPr>
            <a:spLocks noGrp="1" noRot="1" noChangeAspect="1" noChangeArrowheads="1" noTextEdit="1"/>
          </p:cNvSpPr>
          <p:nvPr>
            <p:ph type="sldImg"/>
          </p:nvPr>
        </p:nvSpPr>
        <p:spPr>
          <a:solidFill>
            <a:srgbClr val="FFFFFF"/>
          </a:solidFill>
          <a:ln/>
        </p:spPr>
      </p:sp>
      <p:sp>
        <p:nvSpPr>
          <p:cNvPr id="34820" name="Rectangle 2"/>
          <p:cNvSpPr>
            <a:spLocks noGrp="1" noChangeArrowheads="1"/>
          </p:cNvSpPr>
          <p:nvPr>
            <p:ph type="body" idx="1"/>
          </p:nvPr>
        </p:nvSpPr>
        <p:spPr>
          <a:noFill/>
          <a:ln/>
        </p:spPr>
        <p:txBody>
          <a:bodyPr/>
          <a:lstStyle/>
          <a:p>
            <a:pPr marL="357188" eaLnBrk="1" hangingPunct="1">
              <a:lnSpc>
                <a:spcPct val="110000"/>
              </a:lnSpc>
              <a:spcBef>
                <a:spcPct val="0"/>
              </a:spcBef>
              <a:buFont typeface="Arial" charset="0"/>
              <a:buChar char="•"/>
              <a:tabLst>
                <a:tab pos="38100" algn="l"/>
                <a:tab pos="508000" algn="l"/>
                <a:tab pos="546100" algn="l"/>
                <a:tab pos="952500" algn="l"/>
                <a:tab pos="1422400" algn="l"/>
                <a:tab pos="1460500" algn="l"/>
                <a:tab pos="1866900" algn="l"/>
              </a:tabLst>
              <a:defRPr/>
            </a:pPr>
            <a:r>
              <a:rPr lang="en-US" altLang="zh-CN" sz="2400" dirty="0" smtClean="0"/>
              <a:t>We know </a:t>
            </a:r>
            <a:r>
              <a:rPr lang="en-US" altLang="zh-CN" sz="2400" dirty="0" smtClean="0">
                <a:solidFill>
                  <a:schemeClr val="accent6"/>
                </a:solidFill>
              </a:rPr>
              <a:t>how</a:t>
            </a:r>
            <a:r>
              <a:rPr lang="en-US" altLang="zh-CN" sz="2400" dirty="0" smtClean="0"/>
              <a:t> a buffer overflow happens, but </a:t>
            </a:r>
            <a:r>
              <a:rPr lang="en-US" altLang="zh-CN" sz="2400" dirty="0" smtClean="0">
                <a:solidFill>
                  <a:schemeClr val="accent6"/>
                </a:solidFill>
              </a:rPr>
              <a:t>why</a:t>
            </a:r>
            <a:r>
              <a:rPr lang="en-US" altLang="zh-CN" sz="2400" dirty="0" smtClean="0"/>
              <a:t> does it happen?</a:t>
            </a:r>
          </a:p>
          <a:p>
            <a:pPr marL="357188"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altLang="zh-CN" sz="2400" dirty="0" smtClean="0"/>
              <a:t>This problem could not occur in Java; it is a C problem</a:t>
            </a:r>
          </a:p>
          <a:p>
            <a:pPr marL="757238" lvl="1"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altLang="zh-CN" sz="2000" dirty="0" smtClean="0"/>
              <a:t>In Java, objects are allocated dynamically on the heap (except </a:t>
            </a:r>
            <a:r>
              <a:rPr lang="en-US" altLang="zh-CN" sz="2000" dirty="0" err="1" smtClean="0"/>
              <a:t>ints</a:t>
            </a:r>
            <a:r>
              <a:rPr lang="en-US" altLang="zh-CN" sz="2000" dirty="0" smtClean="0"/>
              <a:t>, etc.)</a:t>
            </a:r>
          </a:p>
          <a:p>
            <a:pPr marL="757238" lvl="1"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altLang="zh-CN" sz="2000" dirty="0" smtClean="0"/>
              <a:t>Also cannot do pointer arithmetic in Java</a:t>
            </a:r>
            <a:endParaRPr lang="en-US" sz="1800" dirty="0" smtClean="0">
              <a:solidFill>
                <a:srgbClr val="000000"/>
              </a:solidFill>
              <a:latin typeface="Arial" pitchFamily="34" charset="0"/>
              <a:cs typeface="Arial" pitchFamily="34" charset="0"/>
              <a:sym typeface="Arial" pitchFamily="34" charset="0"/>
            </a:endParaRPr>
          </a:p>
          <a:p>
            <a:pPr eaLnBrk="1" hangingPunct="1">
              <a:lnSpc>
                <a:spcPct val="80000"/>
              </a:lnSpc>
              <a:spcBef>
                <a:spcPts val="350"/>
              </a:spcBef>
              <a:buClr>
                <a:srgbClr val="CDC8FF"/>
              </a:buClr>
              <a:buFont typeface="Wingdings" pitchFamily="2" charset="2"/>
              <a:buChar char="¡"/>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r>
              <a:rPr lang="en-US" sz="1800" dirty="0" smtClean="0">
                <a:solidFill>
                  <a:srgbClr val="000000"/>
                </a:solidFill>
                <a:latin typeface="Arial" pitchFamily="34" charset="0"/>
                <a:cs typeface="Arial" pitchFamily="34" charset="0"/>
                <a:sym typeface="Arial" pitchFamily="34" charset="0"/>
              </a:rPr>
              <a:t>In Java can’t just overwrite the stack because you don’t know where the stack is!</a:t>
            </a:r>
          </a:p>
          <a:p>
            <a:pPr eaLnBrk="1" hangingPunct="1">
              <a:lnSpc>
                <a:spcPct val="80000"/>
              </a:lnSpc>
              <a:spcBef>
                <a:spcPts val="350"/>
              </a:spcBef>
              <a:buClr>
                <a:srgbClr val="CDC8FF"/>
              </a:buClr>
              <a:buFont typeface="Wingdings" pitchFamily="2" charset="2"/>
              <a:buChar char="¡"/>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r>
              <a:rPr lang="en-US" sz="1800" dirty="0" smtClean="0">
                <a:solidFill>
                  <a:srgbClr val="000000"/>
                </a:solidFill>
                <a:latin typeface="Arial" pitchFamily="34" charset="0"/>
                <a:cs typeface="Arial" pitchFamily="34" charset="0"/>
                <a:sym typeface="Arial" pitchFamily="34" charset="0"/>
              </a:rPr>
              <a:t>In Java, cannot access memory without direct access, since we lack pointer arithmetic</a:t>
            </a:r>
          </a:p>
          <a:p>
            <a:pPr marL="0" marR="0" lvl="1" indent="0" algn="l" defTabSz="914400" rtl="0" eaLnBrk="1" fontAlgn="base" latinLnBrk="0" hangingPunct="1">
              <a:lnSpc>
                <a:spcPct val="80000"/>
              </a:lnSpc>
              <a:spcBef>
                <a:spcPts val="350"/>
              </a:spcBef>
              <a:spcAft>
                <a:spcPct val="0"/>
              </a:spcAft>
              <a:buClr>
                <a:srgbClr val="CDC8FF"/>
              </a:buClr>
              <a:buSzTx/>
              <a:buFont typeface="Wingdings" pitchFamily="2" charset="2"/>
              <a:buChar char="¡"/>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defRPr/>
            </a:pPr>
            <a:r>
              <a:rPr lang="en-US" altLang="zh-CN" sz="2000" dirty="0" smtClean="0"/>
              <a:t>In C, however, you can declare things directly on the stack</a:t>
            </a:r>
          </a:p>
          <a:p>
            <a:pPr marL="357188"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altLang="zh-CN" sz="2400" dirty="0" smtClean="0"/>
              <a:t>One solution is to make the buffer dynamically allocated</a:t>
            </a:r>
          </a:p>
          <a:p>
            <a:pPr marL="357188"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altLang="zh-CN" sz="2400" dirty="0" smtClean="0"/>
              <a:t>Another (OS) problem is that </a:t>
            </a:r>
            <a:r>
              <a:rPr lang="en-US" altLang="zh-CN" sz="2400" dirty="0" err="1" smtClean="0">
                <a:solidFill>
                  <a:schemeClr val="accent6"/>
                </a:solidFill>
              </a:rPr>
              <a:t>fingerd</a:t>
            </a:r>
            <a:r>
              <a:rPr lang="en-US" altLang="zh-CN" sz="2400" dirty="0" smtClean="0"/>
              <a:t> had to run as root </a:t>
            </a:r>
          </a:p>
          <a:p>
            <a:pPr marL="757238" lvl="1"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altLang="zh-CN" sz="2000" dirty="0" smtClean="0"/>
              <a:t>Just get rid of</a:t>
            </a:r>
            <a:r>
              <a:rPr lang="en-US" altLang="zh-CN" sz="2000" dirty="0" smtClean="0">
                <a:solidFill>
                  <a:schemeClr val="accent6"/>
                </a:solidFill>
              </a:rPr>
              <a:t> </a:t>
            </a:r>
            <a:r>
              <a:rPr lang="en-US" altLang="zh-CN" sz="2000" dirty="0" err="1" smtClean="0">
                <a:solidFill>
                  <a:schemeClr val="accent6"/>
                </a:solidFill>
              </a:rPr>
              <a:t>fingerd</a:t>
            </a:r>
            <a:r>
              <a:rPr lang="en-US" altLang="zh-CN" sz="2000" dirty="0" err="1" smtClean="0"/>
              <a:t>’s</a:t>
            </a:r>
            <a:r>
              <a:rPr lang="en-US" altLang="zh-CN" sz="2000" dirty="0" smtClean="0"/>
              <a:t> need for root access (solution eventually used)</a:t>
            </a:r>
          </a:p>
          <a:p>
            <a:pPr marL="757238" lvl="1"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altLang="zh-CN" sz="2000" dirty="0" smtClean="0"/>
              <a:t>The program needed access to a file that had sensitive information in it</a:t>
            </a:r>
          </a:p>
          <a:p>
            <a:pPr marL="757238" lvl="1"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altLang="zh-CN" sz="2000" dirty="0" smtClean="0"/>
              <a:t>A new world-readable file was created with the information required by </a:t>
            </a:r>
            <a:r>
              <a:rPr lang="en-US" altLang="zh-CN" sz="2000" dirty="0" err="1" smtClean="0">
                <a:solidFill>
                  <a:schemeClr val="accent6"/>
                </a:solidFill>
              </a:rPr>
              <a:t>fingerd</a:t>
            </a:r>
            <a:endParaRPr lang="en-US" altLang="zh-CN" sz="2000" dirty="0" smtClean="0">
              <a:solidFill>
                <a:schemeClr val="accent6"/>
              </a:solidFill>
            </a:endParaRPr>
          </a:p>
          <a:p>
            <a:pPr eaLnBrk="1" hangingPunct="1">
              <a:lnSpc>
                <a:spcPct val="80000"/>
              </a:lnSpc>
              <a:spcBef>
                <a:spcPts val="3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endParaRPr lang="en-US" sz="1800" dirty="0" smtClean="0">
              <a:solidFill>
                <a:srgbClr val="000000"/>
              </a:solidFill>
              <a:latin typeface="Arial" pitchFamily="34" charset="0"/>
              <a:cs typeface="Arial" pitchFamily="34" charset="0"/>
              <a:sym typeface="Arial" pitchFamily="34" charset="0"/>
            </a:endParaRPr>
          </a:p>
          <a:p>
            <a:pPr eaLnBrk="1" hangingPunct="1">
              <a:lnSpc>
                <a:spcPct val="80000"/>
              </a:lnSpc>
              <a:spcBef>
                <a:spcPts val="3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r>
              <a:rPr lang="en-US" sz="1800" dirty="0" smtClean="0">
                <a:solidFill>
                  <a:srgbClr val="000000"/>
                </a:solidFill>
                <a:latin typeface="Arial" pitchFamily="34" charset="0"/>
                <a:cs typeface="Arial" pitchFamily="34" charset="0"/>
                <a:sym typeface="Arial" pitchFamily="34" charset="0"/>
              </a:rPr>
              <a:t>In addition</a:t>
            </a:r>
            <a:r>
              <a:rPr lang="en-US" sz="1800" baseline="0" dirty="0" smtClean="0">
                <a:solidFill>
                  <a:srgbClr val="000000"/>
                </a:solidFill>
                <a:latin typeface="Arial" pitchFamily="34" charset="0"/>
                <a:cs typeface="Arial" pitchFamily="34" charset="0"/>
                <a:sym typeface="Arial" pitchFamily="34" charset="0"/>
              </a:rPr>
              <a:t>, other systems are designed to prevent the attacker from overwriting the return address. Microsoft developed a computer extension called Point-Guard that adds code which XOR-encodes any pointers, including the return address, before and after they are used. As a result, an attacker would not to be able to reliably overwrite the return address with a location  that would lead to a valid jump. Yet another approach is to prevent running code on the stack by enforcing a non-execution permission on the stack segment of memory. If the attacker’s </a:t>
            </a:r>
            <a:r>
              <a:rPr lang="en-US" sz="1800" baseline="0" dirty="0" err="1" smtClean="0">
                <a:solidFill>
                  <a:srgbClr val="000000"/>
                </a:solidFill>
                <a:latin typeface="Arial" pitchFamily="34" charset="0"/>
                <a:cs typeface="Arial" pitchFamily="34" charset="0"/>
                <a:sym typeface="Arial" pitchFamily="34" charset="0"/>
              </a:rPr>
              <a:t>shellcode</a:t>
            </a:r>
            <a:r>
              <a:rPr lang="en-US" sz="1800" baseline="0" dirty="0" smtClean="0">
                <a:solidFill>
                  <a:srgbClr val="000000"/>
                </a:solidFill>
                <a:latin typeface="Arial" pitchFamily="34" charset="0"/>
                <a:cs typeface="Arial" pitchFamily="34" charset="0"/>
                <a:sym typeface="Arial" pitchFamily="34" charset="0"/>
              </a:rPr>
              <a:t> were not able to run, then exploiting an application would be difficult.</a:t>
            </a:r>
            <a:endParaRPr lang="en-US" sz="1800" dirty="0" smtClean="0">
              <a:solidFill>
                <a:srgbClr val="000000"/>
              </a:solidFill>
              <a:latin typeface="Arial" pitchFamily="34" charset="0"/>
              <a:cs typeface="Arial" pitchFamily="34" charset="0"/>
              <a:sym typeface="Arial" pitchFamily="34" charset="0"/>
            </a:endParaRPr>
          </a:p>
          <a:p>
            <a:pPr eaLnBrk="1" hangingPunct="1">
              <a:lnSpc>
                <a:spcPct val="80000"/>
              </a:lnSpc>
              <a:spcBef>
                <a:spcPts val="3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endParaRPr lang="en-US" sz="1800" dirty="0" smtClean="0">
              <a:solidFill>
                <a:srgbClr val="000000"/>
              </a:solidFill>
              <a:latin typeface="Arial" pitchFamily="34" charset="0"/>
              <a:cs typeface="Arial" pitchFamily="34" charset="0"/>
              <a:sym typeface="Arial" pitchFamily="34" charset="0"/>
            </a:endParaRPr>
          </a:p>
          <a:p>
            <a:pPr eaLnBrk="1" hangingPunct="1">
              <a:lnSpc>
                <a:spcPct val="80000"/>
              </a:lnSpc>
              <a:spcBef>
                <a:spcPts val="3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endParaRPr lang="en-US" sz="1800" dirty="0" smtClean="0">
              <a:solidFill>
                <a:srgbClr val="000000"/>
              </a:solidFill>
              <a:latin typeface="Arial" pitchFamily="34" charset="0"/>
              <a:cs typeface="Arial" pitchFamily="34" charset="0"/>
              <a:sym typeface="Arial" pitchFamily="34" charset="0"/>
            </a:endParaRPr>
          </a:p>
          <a:p>
            <a:pPr eaLnBrk="1" hangingPunct="1">
              <a:lnSpc>
                <a:spcPct val="80000"/>
              </a:lnSpc>
              <a:spcBef>
                <a:spcPts val="3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endParaRPr lang="en-US" sz="1800" dirty="0" smtClean="0">
              <a:solidFill>
                <a:srgbClr val="000000"/>
              </a:solidFill>
              <a:latin typeface="Arial" pitchFamily="34" charset="0"/>
              <a:cs typeface="Arial" pitchFamily="34" charset="0"/>
              <a:sym typeface="Arial" pitchFamily="34" charset="0"/>
            </a:endParaRPr>
          </a:p>
          <a:p>
            <a:pPr>
              <a:lnSpc>
                <a:spcPct val="90000"/>
              </a:lnSpc>
            </a:pPr>
            <a:r>
              <a:rPr lang="zh-CN" altLang="en-US" sz="2800" dirty="0" smtClean="0"/>
              <a:t>不可执行的缓冲区</a:t>
            </a:r>
          </a:p>
          <a:p>
            <a:pPr lvl="1">
              <a:lnSpc>
                <a:spcPct val="90000"/>
              </a:lnSpc>
            </a:pPr>
            <a:r>
              <a:rPr lang="zh-CN" altLang="en-US" sz="2400" dirty="0" smtClean="0"/>
              <a:t>适用于堆栈(</a:t>
            </a:r>
            <a:r>
              <a:rPr lang="en-US" altLang="zh-CN" sz="2400" dirty="0" smtClean="0"/>
              <a:t>stack)</a:t>
            </a:r>
            <a:r>
              <a:rPr lang="zh-CN" altLang="en-US" sz="2400" dirty="0" smtClean="0"/>
              <a:t>中的</a:t>
            </a:r>
            <a:r>
              <a:rPr lang="en-US" altLang="zh-CN" sz="2400" dirty="0" smtClean="0"/>
              <a:t>buffer，</a:t>
            </a:r>
            <a:r>
              <a:rPr lang="zh-CN" altLang="en-US" sz="2400" dirty="0" smtClean="0"/>
              <a:t>基本上不影响兼容性</a:t>
            </a:r>
          </a:p>
          <a:p>
            <a:pPr>
              <a:lnSpc>
                <a:spcPct val="90000"/>
              </a:lnSpc>
            </a:pPr>
            <a:r>
              <a:rPr lang="zh-CN" altLang="en-US" sz="2800" dirty="0" smtClean="0"/>
              <a:t>数组越界保护</a:t>
            </a:r>
          </a:p>
          <a:p>
            <a:pPr lvl="1">
              <a:lnSpc>
                <a:spcPct val="90000"/>
              </a:lnSpc>
            </a:pPr>
            <a:r>
              <a:rPr lang="zh-CN" altLang="en-US" sz="2400" dirty="0" smtClean="0"/>
              <a:t>每一次引用一个数组元素的时候，都执行检查</a:t>
            </a:r>
          </a:p>
          <a:p>
            <a:pPr lvl="1">
              <a:lnSpc>
                <a:spcPct val="90000"/>
              </a:lnSpc>
            </a:pPr>
            <a:r>
              <a:rPr lang="zh-CN" altLang="en-US" sz="2400" dirty="0" smtClean="0"/>
              <a:t>缺点：效率低，并且用指针也可以引用数组元素</a:t>
            </a:r>
          </a:p>
          <a:p>
            <a:pPr>
              <a:lnSpc>
                <a:spcPct val="90000"/>
              </a:lnSpc>
            </a:pPr>
            <a:r>
              <a:rPr lang="zh-CN" altLang="en-US" sz="2800" dirty="0" smtClean="0"/>
              <a:t>指针保护</a:t>
            </a:r>
          </a:p>
          <a:p>
            <a:pPr lvl="1">
              <a:lnSpc>
                <a:spcPct val="90000"/>
              </a:lnSpc>
            </a:pPr>
            <a:r>
              <a:rPr lang="zh-CN" altLang="en-US" sz="2400" dirty="0" smtClean="0"/>
              <a:t>在指针被引用之前，检测到它的变化</a:t>
            </a:r>
          </a:p>
          <a:p>
            <a:pPr>
              <a:lnSpc>
                <a:spcPct val="90000"/>
              </a:lnSpc>
            </a:pPr>
            <a:r>
              <a:rPr lang="zh-CN" altLang="en-US" sz="2800" dirty="0" smtClean="0"/>
              <a:t>最根本的解决办法</a:t>
            </a:r>
          </a:p>
          <a:p>
            <a:pPr lvl="1">
              <a:lnSpc>
                <a:spcPct val="90000"/>
              </a:lnSpc>
            </a:pPr>
            <a:r>
              <a:rPr lang="zh-CN" altLang="en-US" sz="2400" dirty="0" smtClean="0"/>
              <a:t>编写正确的代码</a:t>
            </a:r>
          </a:p>
          <a:p>
            <a:pPr>
              <a:lnSpc>
                <a:spcPct val="90000"/>
              </a:lnSpc>
            </a:pPr>
            <a:r>
              <a:rPr lang="zh-CN" altLang="en-US" sz="2800" dirty="0" smtClean="0"/>
              <a:t>不用</a:t>
            </a:r>
            <a:r>
              <a:rPr lang="en-US" altLang="zh-CN" sz="2800" dirty="0" smtClean="0"/>
              <a:t>C/C++，</a:t>
            </a:r>
            <a:r>
              <a:rPr lang="zh-CN" altLang="en-US" sz="2800" dirty="0" smtClean="0"/>
              <a:t>用</a:t>
            </a:r>
            <a:r>
              <a:rPr lang="en-US" altLang="zh-CN" sz="2800" dirty="0" err="1" smtClean="0"/>
              <a:t>VB、Java</a:t>
            </a:r>
            <a:r>
              <a:rPr lang="en-US" altLang="zh-CN" sz="2800" dirty="0" smtClean="0"/>
              <a:t>。？？？</a:t>
            </a:r>
          </a:p>
          <a:p>
            <a:pPr eaLnBrk="1" hangingPunct="1">
              <a:lnSpc>
                <a:spcPct val="80000"/>
              </a:lnSpc>
              <a:spcBef>
                <a:spcPts val="3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endParaRPr lang="en-US" sz="1800" dirty="0" smtClean="0">
              <a:solidFill>
                <a:srgbClr val="000000"/>
              </a:solidFill>
              <a:latin typeface="Arial" pitchFamily="34" charset="0"/>
              <a:cs typeface="Arial" pitchFamily="34" charset="0"/>
              <a:sym typeface="Arial" pitchFamily="34" charset="0"/>
            </a:endParaRPr>
          </a:p>
        </p:txBody>
      </p:sp>
      <p:sp>
        <p:nvSpPr>
          <p:cNvPr id="34821" name="Date Placeholder 7"/>
          <p:cNvSpPr>
            <a:spLocks noGrp="1"/>
          </p:cNvSpPr>
          <p:nvPr>
            <p:ph type="dt" sz="quarter" idx="1"/>
          </p:nvPr>
        </p:nvSpPr>
        <p:spPr>
          <a:noFill/>
        </p:spPr>
        <p:txBody>
          <a:bodyPr/>
          <a:lstStyle/>
          <a:p>
            <a:r>
              <a:rPr lang="en-US" smtClean="0">
                <a:latin typeface="Arial" pitchFamily="34" charset="0"/>
                <a:sym typeface="Arial" pitchFamily="34" charset="0"/>
              </a:rPr>
              <a:t>2009-01-28</a:t>
            </a:r>
          </a:p>
        </p:txBody>
      </p:sp>
      <p:sp>
        <p:nvSpPr>
          <p:cNvPr id="34822" name="Header Placeholder 8"/>
          <p:cNvSpPr>
            <a:spLocks noGrp="1"/>
          </p:cNvSpPr>
          <p:nvPr>
            <p:ph type="hdr" sz="quarter"/>
          </p:nvPr>
        </p:nvSpPr>
        <p:spPr>
          <a:noFill/>
        </p:spPr>
        <p:txBody>
          <a:bodyPr/>
          <a:lstStyle/>
          <a:p>
            <a:r>
              <a:rPr lang="en-US" smtClean="0">
                <a:latin typeface="Arial" pitchFamily="34" charset="0"/>
                <a:sym typeface="Arial" pitchFamily="34" charset="0"/>
              </a:rPr>
              <a:t>Operating Systems: Basic Concepts</a:t>
            </a:r>
          </a:p>
        </p:txBody>
      </p:sp>
      <p:sp>
        <p:nvSpPr>
          <p:cNvPr id="34823" name="Footer Placeholder 6"/>
          <p:cNvSpPr>
            <a:spLocks noGrp="1"/>
          </p:cNvSpPr>
          <p:nvPr>
            <p:ph type="ftr" sz="quarter" idx="4"/>
          </p:nvPr>
        </p:nvSpPr>
        <p:spPr>
          <a:noFill/>
        </p:spPr>
        <p:txBody>
          <a:bodyPr/>
          <a:lstStyle/>
          <a:p>
            <a:r>
              <a:rPr lang="en-US" smtClean="0">
                <a:latin typeface="Arial" pitchFamily="34" charset="0"/>
                <a:sym typeface="Arial" pitchFamily="34" charset="0"/>
              </a:rPr>
              <a:t>CS 166</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are several</a:t>
            </a:r>
            <a:r>
              <a:rPr lang="en-US" altLang="zh-CN" baseline="0" dirty="0" smtClean="0"/>
              <a:t> implementations of this technique, all of which involve paying closer attention to how data is organized in the method stack. One such implementation, for instance, see above figure, reorganizes the stack data allotted to programs and incorporates a canary</a:t>
            </a:r>
            <a:r>
              <a:rPr lang="en-US" altLang="zh-CN" dirty="0" smtClean="0"/>
              <a:t> </a:t>
            </a:r>
            <a:r>
              <a:rPr lang="en-US" altLang="zh-CN" b="1" dirty="0" smtClean="0"/>
              <a:t>[</a:t>
            </a:r>
            <a:r>
              <a:rPr lang="en-US" altLang="zh-CN" b="1" dirty="0" err="1" smtClean="0"/>
              <a:t>kə'neərɪ</a:t>
            </a:r>
            <a:r>
              <a:rPr lang="en-US" altLang="zh-CN" b="1" dirty="0" smtClean="0"/>
              <a:t>]</a:t>
            </a:r>
            <a:r>
              <a:rPr lang="en-US" altLang="zh-CN" b="0" baseline="0" dirty="0" smtClean="0"/>
              <a:t>, a value that is placed between a buffer and control data(which plays a similar role to a canary in a coal mine).The system regularly checks the integrity of this canary value, and if it has been changed, it knows that the buffer has been overflowed and it should prevent malicious code execution.</a:t>
            </a:r>
            <a:endParaRPr lang="zh-CN" altLang="en-US" dirty="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18</a:t>
            </a:fld>
            <a:endParaRPr lang="en-US"/>
          </a:p>
        </p:txBody>
      </p:sp>
    </p:spTree>
    <p:extLst>
      <p:ext uri="{BB962C8B-B14F-4D97-AF65-F5344CB8AC3E}">
        <p14:creationId xmlns="" xmlns:p14="http://schemas.microsoft.com/office/powerpoint/2010/main" val="3092144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a:ln/>
        </p:spPr>
      </p:sp>
      <p:sp>
        <p:nvSpPr>
          <p:cNvPr id="175107" name="备注占位符 2"/>
          <p:cNvSpPr>
            <a:spLocks noGrp="1"/>
          </p:cNvSpPr>
          <p:nvPr>
            <p:ph type="body" idx="1"/>
          </p:nvPr>
        </p:nvSpPr>
        <p:spPr>
          <a:noFill/>
          <a:ln/>
        </p:spPr>
        <p:txBody>
          <a:bodyPr/>
          <a:lstStyle/>
          <a:p>
            <a:endParaRPr lang="zh-CN" altLang="en-US" smtClean="0"/>
          </a:p>
        </p:txBody>
      </p:sp>
      <p:sp>
        <p:nvSpPr>
          <p:cNvPr id="175108" name="灯片编号占位符 3"/>
          <p:cNvSpPr>
            <a:spLocks noGrp="1"/>
          </p:cNvSpPr>
          <p:nvPr>
            <p:ph type="sldNum" sz="quarter" idx="5"/>
          </p:nvPr>
        </p:nvSpPr>
        <p:spPr>
          <a:noFill/>
        </p:spPr>
        <p:txBody>
          <a:bodyPr/>
          <a:lstStyle/>
          <a:p>
            <a:fld id="{DBD59D25-E760-4F30-8226-FA918D5E0068}" type="slidenum">
              <a:rPr lang="fr-FR" altLang="zh-CN" smtClean="0"/>
              <a:pPr/>
              <a:t>19</a:t>
            </a:fld>
            <a:endParaRPr lang="fr-FR"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effectLst/>
              </a:rPr>
              <a:t>anatomy [</a:t>
            </a:r>
            <a:r>
              <a:rPr lang="en-US" altLang="zh-CN" b="1" dirty="0" err="1" smtClean="0">
                <a:effectLst/>
              </a:rPr>
              <a:t>ə‘nætəmɪ</a:t>
            </a:r>
            <a:r>
              <a:rPr lang="en-US" altLang="zh-CN" b="1" dirty="0" smtClean="0">
                <a:effectLst/>
              </a:rPr>
              <a:t>]</a:t>
            </a:r>
            <a:r>
              <a:rPr lang="zh-CN" altLang="en-US" b="1" dirty="0" smtClean="0">
                <a:effectLst/>
              </a:rPr>
              <a:t>剖析</a:t>
            </a:r>
            <a:endParaRPr lang="en-US" altLang="zh-CN" b="1" dirty="0" smtClean="0">
              <a:effectLst/>
            </a:endParaRPr>
          </a:p>
          <a:p>
            <a:r>
              <a:rPr lang="en-US" altLang="zh-CN" sz="1200" i="1" dirty="0" smtClean="0"/>
              <a:t>Buffer</a:t>
            </a:r>
            <a:r>
              <a:rPr lang="en-US" altLang="zh-CN" sz="1200" dirty="0" smtClean="0"/>
              <a:t>: memory used to store user input, has fixed maximum size</a:t>
            </a:r>
            <a:r>
              <a:rPr lang="en-US" altLang="zh-CN" sz="1200" b="1" dirty="0" smtClean="0">
                <a:effectLst/>
              </a:rPr>
              <a:t>.</a:t>
            </a:r>
            <a:r>
              <a:rPr lang="en-US" altLang="zh-CN" sz="1200" b="1" baseline="0" dirty="0" smtClean="0">
                <a:effectLst/>
              </a:rPr>
              <a:t> </a:t>
            </a:r>
            <a:r>
              <a:rPr lang="en-US" altLang="zh-CN" b="1" dirty="0" smtClean="0">
                <a:effectLst/>
              </a:rPr>
              <a:t>We</a:t>
            </a:r>
            <a:r>
              <a:rPr lang="en-US" altLang="zh-CN" b="1" baseline="0" dirty="0" smtClean="0">
                <a:effectLst/>
              </a:rPr>
              <a:t> can see the vivid  picture ,buffer like the bucket which can put in a certain amount of water.</a:t>
            </a:r>
          </a:p>
          <a:p>
            <a:pPr eaLnBrk="1" hangingPunct="1"/>
            <a:r>
              <a:rPr lang="en-US" altLang="zh-CN" sz="2800" i="1" dirty="0" smtClean="0"/>
              <a:t>Buffer overflow</a:t>
            </a:r>
            <a:r>
              <a:rPr lang="en-US" altLang="zh-CN" sz="2800" dirty="0" smtClean="0"/>
              <a:t>: when user input exceeds max buffer size</a:t>
            </a:r>
          </a:p>
          <a:p>
            <a:pPr lvl="1" eaLnBrk="1" hangingPunct="1"/>
            <a:r>
              <a:rPr lang="en-US" altLang="zh-CN" sz="2400" dirty="0" smtClean="0"/>
              <a:t>-Extra input goes into unexpected memory locations</a:t>
            </a:r>
          </a:p>
          <a:p>
            <a:endParaRPr lang="zh-CN" altLang="en-US" dirty="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2</a:t>
            </a:fld>
            <a:endParaRPr lang="en-US"/>
          </a:p>
        </p:txBody>
      </p:sp>
    </p:spTree>
    <p:extLst>
      <p:ext uri="{BB962C8B-B14F-4D97-AF65-F5344CB8AC3E}">
        <p14:creationId xmlns="" xmlns:p14="http://schemas.microsoft.com/office/powerpoint/2010/main" val="1158363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a:ln/>
        </p:spPr>
      </p:sp>
      <p:sp>
        <p:nvSpPr>
          <p:cNvPr id="176131" name="备注占位符 2"/>
          <p:cNvSpPr>
            <a:spLocks noGrp="1"/>
          </p:cNvSpPr>
          <p:nvPr>
            <p:ph type="body" idx="1"/>
          </p:nvPr>
        </p:nvSpPr>
        <p:spPr>
          <a:noFill/>
          <a:ln/>
        </p:spPr>
        <p:txBody>
          <a:bodyPr/>
          <a:lstStyle/>
          <a:p>
            <a:endParaRPr lang="zh-CN" altLang="en-US" dirty="0" smtClean="0"/>
          </a:p>
        </p:txBody>
      </p:sp>
      <p:sp>
        <p:nvSpPr>
          <p:cNvPr id="176132" name="灯片编号占位符 3"/>
          <p:cNvSpPr>
            <a:spLocks noGrp="1"/>
          </p:cNvSpPr>
          <p:nvPr>
            <p:ph type="sldNum" sz="quarter" idx="5"/>
          </p:nvPr>
        </p:nvSpPr>
        <p:spPr>
          <a:noFill/>
        </p:spPr>
        <p:txBody>
          <a:bodyPr/>
          <a:lstStyle/>
          <a:p>
            <a:fld id="{F519F379-2652-40EC-A45D-BAB100450217}" type="slidenum">
              <a:rPr lang="fr-FR" altLang="zh-CN" smtClean="0"/>
              <a:pPr/>
              <a:t>20</a:t>
            </a:fld>
            <a:endParaRPr lang="fr-FR"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#include&lt;</a:t>
            </a:r>
            <a:r>
              <a:rPr lang="en-US" altLang="zh-CN" dirty="0" err="1" smtClean="0"/>
              <a:t>stdio.h</a:t>
            </a:r>
            <a:r>
              <a:rPr lang="en-US" altLang="zh-CN" dirty="0" smtClean="0"/>
              <a:t>&gt;</a:t>
            </a:r>
          </a:p>
          <a:p>
            <a:r>
              <a:rPr lang="en-US" altLang="zh-CN" dirty="0" smtClean="0"/>
              <a:t>void function(</a:t>
            </a:r>
            <a:r>
              <a:rPr lang="en-US" altLang="zh-CN" dirty="0" err="1" smtClean="0"/>
              <a:t>int</a:t>
            </a:r>
            <a:r>
              <a:rPr lang="en-US" altLang="zh-CN" dirty="0" smtClean="0"/>
              <a:t> a, </a:t>
            </a:r>
            <a:r>
              <a:rPr lang="en-US" altLang="zh-CN" dirty="0" err="1" smtClean="0"/>
              <a:t>int</a:t>
            </a:r>
            <a:r>
              <a:rPr lang="en-US" altLang="zh-CN" dirty="0" smtClean="0"/>
              <a:t> b, </a:t>
            </a:r>
            <a:r>
              <a:rPr lang="en-US" altLang="zh-CN" dirty="0" err="1" smtClean="0"/>
              <a:t>int</a:t>
            </a:r>
            <a:r>
              <a:rPr lang="en-US" altLang="zh-CN" dirty="0" smtClean="0"/>
              <a:t> c){</a:t>
            </a:r>
          </a:p>
          <a:p>
            <a:r>
              <a:rPr lang="en-US" altLang="zh-CN" dirty="0" smtClean="0"/>
              <a:t>	char buffer1[5];</a:t>
            </a:r>
          </a:p>
          <a:p>
            <a:r>
              <a:rPr lang="en-US" altLang="zh-CN" dirty="0" smtClean="0"/>
              <a:t>	char buffer2[10];</a:t>
            </a:r>
          </a:p>
          <a:p>
            <a:r>
              <a:rPr lang="en-US" altLang="zh-CN" dirty="0" smtClean="0"/>
              <a:t>	char *r;</a:t>
            </a:r>
          </a:p>
          <a:p>
            <a:r>
              <a:rPr lang="en-US" altLang="zh-CN" dirty="0" smtClean="0"/>
              <a:t>	r = buffer1 +12;</a:t>
            </a:r>
          </a:p>
          <a:p>
            <a:r>
              <a:rPr lang="en-US" altLang="zh-CN" dirty="0" smtClean="0"/>
              <a:t>	(*r) += 8;</a:t>
            </a:r>
          </a:p>
          <a:p>
            <a:r>
              <a:rPr lang="en-US" altLang="zh-CN" dirty="0" smtClean="0"/>
              <a:t>}</a:t>
            </a:r>
          </a:p>
          <a:p>
            <a:r>
              <a:rPr lang="en-US" altLang="zh-CN" dirty="0" err="1" smtClean="0"/>
              <a:t>int</a:t>
            </a:r>
            <a:r>
              <a:rPr lang="en-US" altLang="zh-CN" dirty="0" smtClean="0"/>
              <a:t> main(){</a:t>
            </a:r>
          </a:p>
          <a:p>
            <a:r>
              <a:rPr lang="en-US" altLang="zh-CN" dirty="0" smtClean="0"/>
              <a:t>	</a:t>
            </a:r>
            <a:r>
              <a:rPr lang="en-US" altLang="zh-CN" dirty="0" err="1" smtClean="0"/>
              <a:t>int</a:t>
            </a:r>
            <a:r>
              <a:rPr lang="en-US" altLang="zh-CN" dirty="0" smtClean="0"/>
              <a:t> x = 0;</a:t>
            </a:r>
          </a:p>
          <a:p>
            <a:r>
              <a:rPr lang="en-US" altLang="zh-CN" dirty="0" smtClean="0"/>
              <a:t>	function(1,2,3);</a:t>
            </a:r>
          </a:p>
          <a:p>
            <a:r>
              <a:rPr lang="en-US" altLang="zh-CN" dirty="0" smtClean="0"/>
              <a:t>	x = 1;</a:t>
            </a:r>
          </a:p>
          <a:p>
            <a:r>
              <a:rPr lang="en-US" altLang="zh-CN" dirty="0" smtClean="0"/>
              <a:t>	</a:t>
            </a:r>
            <a:r>
              <a:rPr lang="en-US" altLang="zh-CN" dirty="0" err="1" smtClean="0"/>
              <a:t>printf</a:t>
            </a:r>
            <a:r>
              <a:rPr lang="en-US" altLang="zh-CN" dirty="0" smtClean="0"/>
              <a:t>("%d\n", x);</a:t>
            </a:r>
          </a:p>
          <a:p>
            <a:r>
              <a:rPr lang="en-US" altLang="zh-CN" dirty="0" smtClean="0"/>
              <a:t>	</a:t>
            </a:r>
            <a:r>
              <a:rPr lang="en-US" altLang="zh-CN" dirty="0" err="1" smtClean="0"/>
              <a:t>scanf</a:t>
            </a:r>
            <a:r>
              <a:rPr lang="en-US" altLang="zh-CN" dirty="0" smtClean="0"/>
              <a:t>("%</a:t>
            </a:r>
            <a:r>
              <a:rPr lang="en-US" altLang="zh-CN" dirty="0" err="1" smtClean="0"/>
              <a:t>d",&amp;x</a:t>
            </a:r>
            <a:r>
              <a:rPr lang="en-US" altLang="zh-CN" dirty="0" smtClean="0"/>
              <a:t>);</a:t>
            </a:r>
          </a:p>
          <a:p>
            <a:r>
              <a:rPr lang="en-US" altLang="zh-CN" dirty="0" smtClean="0"/>
              <a:t>}</a:t>
            </a:r>
            <a:endParaRPr lang="zh-CN" altLang="en-US" dirty="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22</a:t>
            </a:fld>
            <a:endParaRPr lang="en-US"/>
          </a:p>
        </p:txBody>
      </p:sp>
    </p:spTree>
    <p:extLst>
      <p:ext uri="{BB962C8B-B14F-4D97-AF65-F5344CB8AC3E}">
        <p14:creationId xmlns="" xmlns:p14="http://schemas.microsoft.com/office/powerpoint/2010/main" val="4218393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Most</a:t>
            </a:r>
            <a:r>
              <a:rPr lang="en-US" altLang="zh-CN" baseline="0" dirty="0" smtClean="0"/>
              <a:t> </a:t>
            </a:r>
            <a:r>
              <a:rPr lang="en-US" altLang="zh-CN" dirty="0" smtClean="0"/>
              <a:t>students</a:t>
            </a:r>
            <a:r>
              <a:rPr lang="en-US" altLang="zh-CN" baseline="0" dirty="0" smtClean="0"/>
              <a:t> often make the following mistakes which can result in the problem of buffer overflow:</a:t>
            </a:r>
          </a:p>
          <a:p>
            <a:pPr lvl="1"/>
            <a:r>
              <a:rPr lang="en-US" altLang="zh-CN" sz="3200" dirty="0" smtClean="0"/>
              <a:t>-Are not attuned</a:t>
            </a:r>
            <a:r>
              <a:rPr lang="en-US" altLang="zh-CN" sz="3200" b="1" dirty="0" smtClean="0">
                <a:effectLst/>
              </a:rPr>
              <a:t>[</a:t>
            </a:r>
            <a:r>
              <a:rPr lang="en-US" altLang="zh-CN" sz="3200" b="1" dirty="0" err="1" smtClean="0">
                <a:effectLst/>
              </a:rPr>
              <a:t>ə'tund</a:t>
            </a:r>
            <a:r>
              <a:rPr lang="en-US" altLang="zh-CN" sz="3200" b="1" smtClean="0">
                <a:effectLst/>
              </a:rPr>
              <a:t>]</a:t>
            </a:r>
            <a:r>
              <a:rPr lang="en-US" altLang="zh-CN" sz="3200" smtClean="0"/>
              <a:t> </a:t>
            </a:r>
            <a:r>
              <a:rPr lang="en-US" altLang="zh-CN" sz="3200" dirty="0" smtClean="0"/>
              <a:t>into the dangers of buffer overflows</a:t>
            </a:r>
          </a:p>
          <a:p>
            <a:pPr lvl="1"/>
            <a:r>
              <a:rPr lang="en-US" altLang="zh-CN" sz="3200" dirty="0" smtClean="0"/>
              <a:t>-Can't recognize a buffer overflow vulnerability when they see it, so they don’t even think of it when coding</a:t>
            </a:r>
          </a:p>
          <a:p>
            <a:pPr lvl="1"/>
            <a:r>
              <a:rPr lang="en-US" altLang="zh-CN" sz="3200" dirty="0" smtClean="0"/>
              <a:t>-Do not inspect or test their code as well as you would like</a:t>
            </a:r>
          </a:p>
          <a:p>
            <a:pPr lvl="1"/>
            <a:r>
              <a:rPr lang="en-US" altLang="zh-CN" sz="3200" dirty="0" smtClean="0"/>
              <a:t>-Are often not made aware of buffer overflows by instructors or textbooks</a:t>
            </a:r>
          </a:p>
          <a:p>
            <a:endParaRPr lang="zh-CN" altLang="en-US" dirty="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23</a:t>
            </a:fld>
            <a:endParaRPr lang="en-US"/>
          </a:p>
        </p:txBody>
      </p:sp>
    </p:spTree>
    <p:extLst>
      <p:ext uri="{BB962C8B-B14F-4D97-AF65-F5344CB8AC3E}">
        <p14:creationId xmlns="" xmlns:p14="http://schemas.microsoft.com/office/powerpoint/2010/main" val="3851444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t>
            </a:r>
            <a:r>
              <a:rPr lang="en-US" altLang="zh-CN" baseline="0" dirty="0" smtClean="0"/>
              <a:t> you want to have a good knowledge of buffer overflow detection, you can refer to the following papers.</a:t>
            </a:r>
            <a:endParaRPr lang="zh-CN" altLang="en-US" dirty="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24</a:t>
            </a:fld>
            <a:endParaRPr lang="en-US"/>
          </a:p>
        </p:txBody>
      </p:sp>
    </p:spTree>
    <p:extLst>
      <p:ext uri="{BB962C8B-B14F-4D97-AF65-F5344CB8AC3E}">
        <p14:creationId xmlns="" xmlns:p14="http://schemas.microsoft.com/office/powerpoint/2010/main" val="1442760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a:t>
            </a:r>
            <a:r>
              <a:rPr lang="en-US" altLang="zh-CN" baseline="0" dirty="0" smtClean="0"/>
              <a:t> see the small example, the function is get the user’s input</a:t>
            </a:r>
            <a:r>
              <a:rPr lang="zh-CN" altLang="en-US" baseline="0" dirty="0" smtClean="0"/>
              <a:t>，</a:t>
            </a:r>
            <a:r>
              <a:rPr lang="en-US" altLang="zh-CN" baseline="0" dirty="0" smtClean="0"/>
              <a:t>the buffer in the function can only store 1024 chars.</a:t>
            </a:r>
          </a:p>
          <a:p>
            <a:pPr marL="0" marR="0" indent="0" algn="l" defTabSz="914400" rtl="0" eaLnBrk="0" fontAlgn="base" latinLnBrk="0" hangingPunct="0">
              <a:lnSpc>
                <a:spcPct val="100000"/>
              </a:lnSpc>
              <a:spcBef>
                <a:spcPct val="0"/>
              </a:spcBef>
              <a:spcAft>
                <a:spcPct val="0"/>
              </a:spcAft>
              <a:buClrTx/>
              <a:buSzTx/>
              <a:buFontTx/>
              <a:buNone/>
              <a:tabLst/>
              <a:defRPr/>
            </a:pPr>
            <a:r>
              <a:rPr lang="en-US" altLang="zh-CN" dirty="0" smtClean="0"/>
              <a:t>Malicious user enters more</a:t>
            </a:r>
            <a:r>
              <a:rPr lang="en-US" altLang="zh-CN" baseline="0" dirty="0" smtClean="0"/>
              <a:t> than</a:t>
            </a:r>
            <a:r>
              <a:rPr lang="en-US" altLang="zh-CN" dirty="0" smtClean="0"/>
              <a:t> 1024 chars, but </a:t>
            </a:r>
            <a:r>
              <a:rPr lang="en-US" altLang="zh-CN" dirty="0" err="1" smtClean="0">
                <a:latin typeface="Courier New" charset="0"/>
              </a:rPr>
              <a:t>buf</a:t>
            </a:r>
            <a:r>
              <a:rPr lang="en-US" altLang="zh-CN" dirty="0" smtClean="0"/>
              <a:t> can only store 1024 chars; extra chars overflow buffer. Just</a:t>
            </a:r>
            <a:r>
              <a:rPr lang="en-US" altLang="zh-CN" baseline="0" dirty="0" smtClean="0"/>
              <a:t> as the bucket is full, we still pour water into the bucket, so that the water is overflow.</a:t>
            </a:r>
            <a:endParaRPr lang="en-US" altLang="zh-CN" dirty="0" smtClean="0"/>
          </a:p>
          <a:p>
            <a:endParaRPr lang="en-US" altLang="zh-CN" baseline="0" dirty="0" smtClean="0"/>
          </a:p>
          <a:p>
            <a:endParaRPr lang="zh-CN" altLang="en-US" dirty="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3</a:t>
            </a:fld>
            <a:endParaRPr lang="en-US"/>
          </a:p>
        </p:txBody>
      </p:sp>
    </p:spTree>
    <p:extLst>
      <p:ext uri="{BB962C8B-B14F-4D97-AF65-F5344CB8AC3E}">
        <p14:creationId xmlns="" xmlns:p14="http://schemas.microsoft.com/office/powerpoint/2010/main" val="330798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egnaposto immagine diapositiva 1"/>
          <p:cNvSpPr>
            <a:spLocks noGrp="1" noRot="1" noChangeAspect="1" noTextEdit="1"/>
          </p:cNvSpPr>
          <p:nvPr>
            <p:ph type="sldImg"/>
          </p:nvPr>
        </p:nvSpPr>
        <p:spPr>
          <a:ln/>
        </p:spPr>
      </p:sp>
      <p:sp>
        <p:nvSpPr>
          <p:cNvPr id="27651" name="Segnaposto note 2"/>
          <p:cNvSpPr>
            <a:spLocks noGrp="1"/>
          </p:cNvSpPr>
          <p:nvPr>
            <p:ph type="body" idx="1"/>
          </p:nvPr>
        </p:nvSpPr>
        <p:spPr>
          <a:noFill/>
          <a:ln/>
        </p:spPr>
        <p:txBody>
          <a:bodyPr/>
          <a:lstStyle/>
          <a:p>
            <a:r>
              <a:rPr lang="it-IT" altLang="zh-CN" dirty="0" smtClean="0"/>
              <a:t>Exploit</a:t>
            </a:r>
            <a:r>
              <a:rPr lang="en-US" altLang="zh-CN" b="1" dirty="0" smtClean="0"/>
              <a:t>[</a:t>
            </a:r>
            <a:r>
              <a:rPr lang="en-US" altLang="zh-CN" b="1" dirty="0" err="1" smtClean="0"/>
              <a:t>ɪk‘splɒɪt</a:t>
            </a:r>
            <a:r>
              <a:rPr lang="en-US" altLang="zh-CN" b="1" dirty="0" smtClean="0"/>
              <a:t>; </a:t>
            </a:r>
            <a:r>
              <a:rPr lang="en-US" altLang="zh-CN" b="1" dirty="0" err="1" smtClean="0"/>
              <a:t>ek</a:t>
            </a:r>
            <a:r>
              <a:rPr lang="en-US" altLang="zh-CN" b="1" dirty="0" smtClean="0"/>
              <a:t>-]</a:t>
            </a:r>
            <a:r>
              <a:rPr lang="zh-CN" altLang="en-US" b="1" dirty="0" smtClean="0"/>
              <a:t> </a:t>
            </a:r>
            <a:endParaRPr lang="en-US" altLang="zh-CN" b="1" dirty="0" smtClean="0"/>
          </a:p>
          <a:p>
            <a:r>
              <a:rPr lang="en-US" altLang="zh-CN" dirty="0" smtClean="0"/>
              <a:t>argument</a:t>
            </a:r>
            <a:r>
              <a:rPr lang="en-US" altLang="zh-CN" b="1" dirty="0" smtClean="0"/>
              <a:t>[‘</a:t>
            </a:r>
            <a:r>
              <a:rPr lang="en-US" altLang="zh-CN" b="1" dirty="0" err="1" smtClean="0"/>
              <a:t>ɑːgjʊm</a:t>
            </a:r>
            <a:r>
              <a:rPr lang="en-US" altLang="zh-CN" b="1" dirty="0" smtClean="0"/>
              <a:t>(ə)</a:t>
            </a:r>
            <a:r>
              <a:rPr lang="en-US" altLang="zh-CN" b="1" dirty="0" err="1" smtClean="0"/>
              <a:t>nt</a:t>
            </a:r>
            <a:r>
              <a:rPr lang="en-US" altLang="zh-CN" b="1" dirty="0" smtClean="0"/>
              <a:t>]</a:t>
            </a:r>
          </a:p>
          <a:p>
            <a:r>
              <a:rPr lang="en-US" altLang="zh-CN" dirty="0" smtClean="0"/>
              <a:t>glitch</a:t>
            </a:r>
            <a:r>
              <a:rPr lang="en-US" altLang="zh-CN" b="1" dirty="0" smtClean="0"/>
              <a:t>[</a:t>
            </a:r>
            <a:r>
              <a:rPr lang="en-US" altLang="zh-CN" b="1" dirty="0" err="1" smtClean="0"/>
              <a:t>glɪtʃ</a:t>
            </a:r>
            <a:r>
              <a:rPr lang="en-US" altLang="zh-CN" b="1" dirty="0" smtClean="0"/>
              <a:t>]</a:t>
            </a:r>
          </a:p>
          <a:p>
            <a:r>
              <a:rPr lang="en-US" altLang="zh-CN" dirty="0" smtClean="0"/>
              <a:t>unanticipated</a:t>
            </a:r>
            <a:r>
              <a:rPr lang="en-US" altLang="zh-CN" b="1" dirty="0" smtClean="0"/>
              <a:t>[,</a:t>
            </a:r>
            <a:r>
              <a:rPr lang="en-US" altLang="zh-CN" b="1" dirty="0" err="1" smtClean="0"/>
              <a:t>ʌnæn‘tɪsɪpetɪd</a:t>
            </a:r>
            <a:r>
              <a:rPr lang="en-US" altLang="zh-CN" b="1" dirty="0" smtClean="0"/>
              <a:t>]    </a:t>
            </a:r>
          </a:p>
          <a:p>
            <a:r>
              <a:rPr lang="en-US" altLang="zh-CN" b="1" baseline="0" dirty="0" smtClean="0"/>
              <a:t>  </a:t>
            </a:r>
            <a:r>
              <a:rPr lang="it-IT" altLang="zh-CN" dirty="0" smtClean="0"/>
              <a:t>  An </a:t>
            </a:r>
            <a:r>
              <a:rPr lang="en-US" altLang="zh-CN" dirty="0" smtClean="0">
                <a:solidFill>
                  <a:schemeClr val="accent6"/>
                </a:solidFill>
              </a:rPr>
              <a:t>exploit</a:t>
            </a:r>
            <a:r>
              <a:rPr lang="en-US" altLang="zh-CN" b="1" dirty="0" smtClean="0"/>
              <a:t> </a:t>
            </a:r>
            <a:r>
              <a:rPr lang="en-US" altLang="zh-CN" dirty="0" smtClean="0"/>
              <a:t>is any </a:t>
            </a:r>
            <a:r>
              <a:rPr lang="en-US" altLang="zh-CN" dirty="0" smtClean="0">
                <a:solidFill>
                  <a:schemeClr val="accent6"/>
                </a:solidFill>
              </a:rPr>
              <a:t>input</a:t>
            </a:r>
            <a:r>
              <a:rPr lang="en-US" altLang="zh-CN" dirty="0" smtClean="0"/>
              <a:t> (i.e., a piece of software, an argument</a:t>
            </a:r>
            <a:r>
              <a:rPr lang="zh-CN" altLang="en-US" b="1" dirty="0" smtClean="0"/>
              <a:t>  </a:t>
            </a:r>
            <a:r>
              <a:rPr lang="en-US" altLang="zh-CN" dirty="0" smtClean="0"/>
              <a:t>string, or sequence of commands) that takes advantage of a bug, glitch  or vulnerability  in order to cause  an attack</a:t>
            </a:r>
            <a:r>
              <a:rPr lang="en-US" altLang="zh-CN" b="1" dirty="0" smtClean="0"/>
              <a:t>.</a:t>
            </a:r>
            <a:r>
              <a:rPr lang="en-US" altLang="zh-CN" b="1" baseline="0" dirty="0" smtClean="0"/>
              <a:t> </a:t>
            </a:r>
            <a:r>
              <a:rPr lang="en-US" dirty="0" smtClean="0">
                <a:latin typeface="Arial" pitchFamily="34" charset="0"/>
              </a:rPr>
              <a:t>There is </a:t>
            </a:r>
            <a:r>
              <a:rPr lang="en-US" altLang="zh-CN" dirty="0" smtClean="0">
                <a:effectLst/>
              </a:rPr>
              <a:t>vulnerability which doesn’t mean having exploit,</a:t>
            </a:r>
            <a:r>
              <a:rPr lang="en-US" altLang="zh-CN" baseline="0" dirty="0" smtClean="0">
                <a:effectLst/>
              </a:rPr>
              <a:t> but there is exploit which means existing </a:t>
            </a:r>
            <a:r>
              <a:rPr lang="en-US" altLang="zh-CN" baseline="0" dirty="0" err="1" smtClean="0">
                <a:effectLst/>
              </a:rPr>
              <a:t>vlnerability</a:t>
            </a:r>
            <a:r>
              <a:rPr lang="en-US" altLang="zh-CN" baseline="0" dirty="0" smtClean="0">
                <a:effectLst/>
              </a:rPr>
              <a:t>.</a:t>
            </a:r>
          </a:p>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latin typeface="Arial" pitchFamily="34" charset="0"/>
              </a:rPr>
              <a:t>    </a:t>
            </a:r>
            <a:r>
              <a:rPr lang="en-US" altLang="zh-CN" dirty="0" smtClean="0"/>
              <a:t>An </a:t>
            </a:r>
            <a:r>
              <a:rPr lang="en-US" altLang="zh-CN" dirty="0" smtClean="0">
                <a:solidFill>
                  <a:schemeClr val="accent6"/>
                </a:solidFill>
              </a:rPr>
              <a:t>attack</a:t>
            </a:r>
            <a:r>
              <a:rPr lang="en-US" altLang="zh-CN" dirty="0" smtClean="0"/>
              <a:t> is an unintended or unanticipated behavior that occurs on computer software, hardware, or something electronic and that brings an advantage to the  attacker</a:t>
            </a:r>
            <a:endParaRPr lang="it-IT" altLang="zh-CN" dirty="0" smtClean="0"/>
          </a:p>
          <a:p>
            <a:r>
              <a:rPr lang="en-US" baseline="0" dirty="0" smtClean="0">
                <a:latin typeface="Arial" pitchFamily="34" charset="0"/>
              </a:rPr>
              <a:t>   </a:t>
            </a:r>
            <a:r>
              <a:rPr lang="en-US" dirty="0" smtClean="0">
                <a:latin typeface="Arial" pitchFamily="34" charset="0"/>
              </a:rPr>
              <a:t> not necessarily a program... while it can be a program that communicates bad input to a vulnerable piece of software, it can also be just the bad input itself... any bad input (or even valid input that the developer just failed to anticipate) can cause the vulnerable application to behave improperly...</a:t>
            </a:r>
          </a:p>
          <a:p>
            <a:endParaRPr lang="en-US" dirty="0" smtClean="0">
              <a:latin typeface="Arial" pitchFamily="34" charset="0"/>
            </a:endParaRPr>
          </a:p>
          <a:p>
            <a:r>
              <a:rPr lang="en-US" altLang="zh-CN" dirty="0" smtClean="0"/>
              <a:t>Exploit </a:t>
            </a:r>
            <a:r>
              <a:rPr lang="zh-CN" altLang="en-US" dirty="0" smtClean="0"/>
              <a:t>的英文意思就是利用，它在</a:t>
            </a:r>
            <a:r>
              <a:rPr lang="zh-CN" altLang="en-US" dirty="0" smtClean="0">
                <a:hlinkClick r:id="rId3" action="ppaction://hlinkfile"/>
              </a:rPr>
              <a:t>黑客</a:t>
            </a:r>
            <a:r>
              <a:rPr lang="zh-CN" altLang="en-US" dirty="0" smtClean="0"/>
              <a:t>眼里就是漏洞利用。有漏洞不一定就有</a:t>
            </a:r>
            <a:r>
              <a:rPr lang="en-US" altLang="zh-CN" dirty="0" smtClean="0"/>
              <a:t>Exploit</a:t>
            </a:r>
            <a:r>
              <a:rPr lang="zh-CN" altLang="en-US" dirty="0" smtClean="0"/>
              <a:t>（利用</a:t>
            </a:r>
            <a:r>
              <a:rPr lang="en-US" altLang="zh-CN" dirty="0" smtClean="0"/>
              <a:t>)</a:t>
            </a:r>
            <a:r>
              <a:rPr lang="zh-CN" altLang="en-US" dirty="0" smtClean="0"/>
              <a:t>。有</a:t>
            </a:r>
            <a:r>
              <a:rPr lang="en-US" altLang="zh-CN" dirty="0" smtClean="0"/>
              <a:t>Exploit</a:t>
            </a:r>
            <a:r>
              <a:rPr lang="zh-CN" altLang="en-US" dirty="0" smtClean="0"/>
              <a:t>就肯定有漏洞。</a:t>
            </a:r>
            <a:endParaRPr lang="it-IT" dirty="0" smtClean="0">
              <a:latin typeface="Arial" pitchFamily="34" charset="0"/>
            </a:endParaRPr>
          </a:p>
        </p:txBody>
      </p:sp>
      <p:sp>
        <p:nvSpPr>
          <p:cNvPr id="27652" name="Segnaposto intestazione 3"/>
          <p:cNvSpPr>
            <a:spLocks noGrp="1"/>
          </p:cNvSpPr>
          <p:nvPr>
            <p:ph type="hdr" sz="quarter"/>
          </p:nvPr>
        </p:nvSpPr>
        <p:spPr>
          <a:noFill/>
        </p:spPr>
        <p:txBody>
          <a:bodyPr/>
          <a:lstStyle/>
          <a:p>
            <a:r>
              <a:rPr lang="en-US" smtClean="0">
                <a:latin typeface="Arial" pitchFamily="34" charset="0"/>
                <a:sym typeface="Arial" pitchFamily="34" charset="0"/>
              </a:rPr>
              <a:t>Operating Systems: Basic Concepts</a:t>
            </a:r>
          </a:p>
        </p:txBody>
      </p:sp>
      <p:sp>
        <p:nvSpPr>
          <p:cNvPr id="27653" name="Segnaposto data 4"/>
          <p:cNvSpPr>
            <a:spLocks noGrp="1"/>
          </p:cNvSpPr>
          <p:nvPr>
            <p:ph type="dt" sz="quarter" idx="1"/>
          </p:nvPr>
        </p:nvSpPr>
        <p:spPr>
          <a:noFill/>
        </p:spPr>
        <p:txBody>
          <a:bodyPr/>
          <a:lstStyle/>
          <a:p>
            <a:r>
              <a:rPr lang="en-US" smtClean="0">
                <a:latin typeface="Arial" pitchFamily="34" charset="0"/>
                <a:sym typeface="Arial" pitchFamily="34" charset="0"/>
              </a:rPr>
              <a:t>2009-01-28</a:t>
            </a:r>
          </a:p>
        </p:txBody>
      </p:sp>
      <p:sp>
        <p:nvSpPr>
          <p:cNvPr id="27654" name="Segnaposto piè di pagina 5"/>
          <p:cNvSpPr>
            <a:spLocks noGrp="1"/>
          </p:cNvSpPr>
          <p:nvPr>
            <p:ph type="ftr" sz="quarter" idx="4"/>
          </p:nvPr>
        </p:nvSpPr>
        <p:spPr>
          <a:noFill/>
        </p:spPr>
        <p:txBody>
          <a:bodyPr/>
          <a:lstStyle/>
          <a:p>
            <a:r>
              <a:rPr lang="en-US" smtClean="0">
                <a:latin typeface="Arial" pitchFamily="34" charset="0"/>
                <a:sym typeface="Arial" pitchFamily="34" charset="0"/>
              </a:rPr>
              <a:t>CS 166</a:t>
            </a:r>
          </a:p>
        </p:txBody>
      </p:sp>
      <p:sp>
        <p:nvSpPr>
          <p:cNvPr id="27655" name="Segnaposto numero diapositiva 6"/>
          <p:cNvSpPr>
            <a:spLocks noGrp="1"/>
          </p:cNvSpPr>
          <p:nvPr>
            <p:ph type="sldNum" sz="quarter" idx="5"/>
          </p:nvPr>
        </p:nvSpPr>
        <p:spPr>
          <a:noFill/>
        </p:spPr>
        <p:txBody>
          <a:bodyPr/>
          <a:lstStyle/>
          <a:p>
            <a:fld id="{0D723011-13D1-4E54-B27E-8F3B80E82F52}" type="slidenum">
              <a:rPr lang="en-US" smtClean="0">
                <a:latin typeface="Arial" pitchFamily="34" charset="0"/>
                <a:sym typeface="Arial" pitchFamily="34" charset="0"/>
              </a:rPr>
              <a:pPr/>
              <a:t>4</a:t>
            </a:fld>
            <a:endParaRPr lang="en-US" smtClean="0">
              <a:latin typeface="Arial" pitchFamily="34" charset="0"/>
              <a:sym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5330BD41-64C0-4756-B33D-8E911F7B3C3E}" type="slidenum">
              <a:rPr lang="en-US" smtClean="0">
                <a:latin typeface="Arial" pitchFamily="34" charset="0"/>
                <a:sym typeface="Arial" pitchFamily="34" charset="0"/>
              </a:rPr>
              <a:pPr/>
              <a:t>5</a:t>
            </a:fld>
            <a:endParaRPr lang="en-US" smtClean="0">
              <a:latin typeface="Arial" pitchFamily="34" charset="0"/>
              <a:sym typeface="Arial" pitchFamily="34" charset="0"/>
            </a:endParaRPr>
          </a:p>
        </p:txBody>
      </p:sp>
      <p:sp>
        <p:nvSpPr>
          <p:cNvPr id="28675" name="Rectangle 1"/>
          <p:cNvSpPr>
            <a:spLocks noGrp="1" noRot="1" noChangeAspect="1" noChangeArrowheads="1" noTextEdit="1"/>
          </p:cNvSpPr>
          <p:nvPr>
            <p:ph type="sldImg"/>
          </p:nvPr>
        </p:nvSpPr>
        <p:spPr>
          <a:solidFill>
            <a:srgbClr val="FFFFFF"/>
          </a:solidFill>
          <a:ln/>
        </p:spPr>
      </p:sp>
      <p:sp>
        <p:nvSpPr>
          <p:cNvPr id="28676" name="Rectangle 2"/>
          <p:cNvSpPr>
            <a:spLocks noGrp="1" noChangeArrowheads="1"/>
          </p:cNvSpPr>
          <p:nvPr>
            <p:ph type="body" idx="1"/>
          </p:nvPr>
        </p:nvSpPr>
        <p:spPr>
          <a:noFill/>
          <a:ln/>
        </p:spPr>
        <p:txBody>
          <a:bodyPr/>
          <a:lstStyle/>
          <a:p>
            <a:pPr marL="357188"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altLang="zh-CN" sz="2400" dirty="0" smtClean="0"/>
              <a:t>One of the most common OS bugs is a </a:t>
            </a:r>
            <a:r>
              <a:rPr lang="en-US" altLang="zh-CN" sz="2400" dirty="0" smtClean="0">
                <a:solidFill>
                  <a:schemeClr val="accent6"/>
                </a:solidFill>
              </a:rPr>
              <a:t>buffer overflow</a:t>
            </a:r>
          </a:p>
          <a:p>
            <a:pPr marL="757238" lvl="1"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altLang="zh-CN" sz="2000" dirty="0" smtClean="0"/>
              <a:t>The developer fails to include code that  checks  whether an input string fits into its buffer array</a:t>
            </a:r>
          </a:p>
          <a:p>
            <a:pPr marL="757238" lvl="1"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altLang="zh-CN" sz="2000" dirty="0" smtClean="0"/>
              <a:t>An input to the running process exceeds the length of  the buffer</a:t>
            </a:r>
          </a:p>
          <a:p>
            <a:pPr marL="757238" lvl="1"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altLang="zh-CN" sz="2000" dirty="0" smtClean="0"/>
              <a:t>The input string overwrites</a:t>
            </a:r>
            <a:r>
              <a:rPr lang="en-US" altLang="zh-CN" sz="2000" b="1" dirty="0" smtClean="0"/>
              <a:t> </a:t>
            </a:r>
            <a:r>
              <a:rPr lang="en-US" altLang="zh-CN" sz="2000" dirty="0" smtClean="0"/>
              <a:t>a portion of the memory of the process</a:t>
            </a:r>
          </a:p>
          <a:p>
            <a:pPr marL="757238" lvl="1"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altLang="zh-CN" sz="2000" dirty="0" smtClean="0"/>
              <a:t>Causes the application to behave improperly and unexpectedly</a:t>
            </a:r>
          </a:p>
          <a:p>
            <a:pPr marL="357188"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altLang="zh-CN" sz="2400" dirty="0" smtClean="0"/>
              <a:t>Effect of a buffer overflow</a:t>
            </a:r>
          </a:p>
          <a:p>
            <a:pPr marL="357188" marR="0" indent="0" algn="l" defTabSz="914400" rtl="0" eaLnBrk="1" fontAlgn="base" latinLnBrk="0" hangingPunct="1">
              <a:lnSpc>
                <a:spcPct val="110000"/>
              </a:lnSpc>
              <a:spcBef>
                <a:spcPct val="50000"/>
              </a:spcBef>
              <a:spcAft>
                <a:spcPct val="0"/>
              </a:spcAft>
              <a:buClrTx/>
              <a:buSzTx/>
              <a:buFont typeface="Arial" charset="0"/>
              <a:buNone/>
              <a:tabLst>
                <a:tab pos="469900" algn="l"/>
                <a:tab pos="1384300" algn="l"/>
                <a:tab pos="2298700" algn="l"/>
                <a:tab pos="3213100" algn="l"/>
                <a:tab pos="4127500" algn="l"/>
                <a:tab pos="5041900" algn="l"/>
                <a:tab pos="5956300" algn="l"/>
                <a:tab pos="6870700" algn="l"/>
              </a:tabLst>
              <a:defRPr/>
            </a:pPr>
            <a:r>
              <a:rPr lang="en-US" altLang="zh-CN" sz="2400" baseline="0" dirty="0" smtClean="0"/>
              <a:t>     -</a:t>
            </a:r>
            <a:r>
              <a:rPr lang="en-US" altLang="zh-CN" sz="2400" dirty="0" smtClean="0">
                <a:solidFill>
                  <a:srgbClr val="000000"/>
                </a:solidFill>
                <a:latin typeface="Arial" pitchFamily="34" charset="0"/>
                <a:cs typeface="Arial" pitchFamily="34" charset="0"/>
                <a:sym typeface="Arial" pitchFamily="34" charset="0"/>
              </a:rPr>
              <a:t>Since the stack grows downward, if you write past the end of the buffer, you can corrupt the content of the rest of the stack, thus, if enough information is known about the program, one could write over known register information and the return address</a:t>
            </a:r>
            <a:endParaRPr lang="en-US" altLang="zh-CN" sz="2400" dirty="0" smtClean="0"/>
          </a:p>
          <a:p>
            <a:pPr marL="757238" lvl="1"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altLang="zh-CN" sz="2000" dirty="0" smtClean="0"/>
              <a:t>The process can operate on malicious data or execute malicious code passed in by the attacker</a:t>
            </a:r>
          </a:p>
          <a:p>
            <a:pPr marL="757238" lvl="1"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altLang="zh-CN" sz="2000" dirty="0" smtClean="0"/>
              <a:t>If  the process is executed as root, the malicious code will be executing with root privileges</a:t>
            </a:r>
          </a:p>
        </p:txBody>
      </p:sp>
      <p:sp>
        <p:nvSpPr>
          <p:cNvPr id="28677" name="Date Placeholder 7"/>
          <p:cNvSpPr>
            <a:spLocks noGrp="1"/>
          </p:cNvSpPr>
          <p:nvPr>
            <p:ph type="dt" sz="quarter" idx="1"/>
          </p:nvPr>
        </p:nvSpPr>
        <p:spPr>
          <a:noFill/>
        </p:spPr>
        <p:txBody>
          <a:bodyPr/>
          <a:lstStyle/>
          <a:p>
            <a:r>
              <a:rPr lang="en-US" smtClean="0">
                <a:latin typeface="Arial" pitchFamily="34" charset="0"/>
                <a:sym typeface="Arial" pitchFamily="34" charset="0"/>
              </a:rPr>
              <a:t>2009-01-28</a:t>
            </a:r>
          </a:p>
        </p:txBody>
      </p:sp>
      <p:sp>
        <p:nvSpPr>
          <p:cNvPr id="28678" name="Header Placeholder 8"/>
          <p:cNvSpPr>
            <a:spLocks noGrp="1"/>
          </p:cNvSpPr>
          <p:nvPr>
            <p:ph type="hdr" sz="quarter"/>
          </p:nvPr>
        </p:nvSpPr>
        <p:spPr>
          <a:noFill/>
        </p:spPr>
        <p:txBody>
          <a:bodyPr/>
          <a:lstStyle/>
          <a:p>
            <a:r>
              <a:rPr lang="en-US" smtClean="0">
                <a:latin typeface="Arial" pitchFamily="34" charset="0"/>
                <a:sym typeface="Arial" pitchFamily="34" charset="0"/>
              </a:rPr>
              <a:t>Operating Systems: Basic Concepts</a:t>
            </a:r>
          </a:p>
        </p:txBody>
      </p:sp>
      <p:sp>
        <p:nvSpPr>
          <p:cNvPr id="28679" name="Footer Placeholder 6"/>
          <p:cNvSpPr>
            <a:spLocks noGrp="1"/>
          </p:cNvSpPr>
          <p:nvPr>
            <p:ph type="ftr" sz="quarter" idx="4"/>
          </p:nvPr>
        </p:nvSpPr>
        <p:spPr>
          <a:noFill/>
        </p:spPr>
        <p:txBody>
          <a:bodyPr/>
          <a:lstStyle/>
          <a:p>
            <a:r>
              <a:rPr lang="en-US" smtClean="0">
                <a:latin typeface="Arial" pitchFamily="34" charset="0"/>
                <a:sym typeface="Arial" pitchFamily="34" charset="0"/>
              </a:rPr>
              <a:t>CS 166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B55E4800-304C-417F-998D-08957911F04D}" type="slidenum">
              <a:rPr lang="en-US" smtClean="0">
                <a:latin typeface="Arial" pitchFamily="34" charset="0"/>
                <a:sym typeface="Arial" pitchFamily="34" charset="0"/>
              </a:rPr>
              <a:pPr/>
              <a:t>6</a:t>
            </a:fld>
            <a:endParaRPr lang="en-US" smtClean="0">
              <a:latin typeface="Arial" pitchFamily="34" charset="0"/>
              <a:sym typeface="Arial" pitchFamily="34" charset="0"/>
            </a:endParaRPr>
          </a:p>
        </p:txBody>
      </p:sp>
      <p:sp>
        <p:nvSpPr>
          <p:cNvPr id="29699" name="Rectangle 1"/>
          <p:cNvSpPr>
            <a:spLocks noGrp="1" noRot="1" noChangeAspect="1" noChangeArrowheads="1" noTextEdit="1"/>
          </p:cNvSpPr>
          <p:nvPr>
            <p:ph type="sldImg"/>
          </p:nvPr>
        </p:nvSpPr>
        <p:spPr>
          <a:solidFill>
            <a:srgbClr val="FFFFFF"/>
          </a:solidFill>
          <a:ln/>
        </p:spPr>
      </p:sp>
      <p:sp>
        <p:nvSpPr>
          <p:cNvPr id="29700" name="Rectangle 2"/>
          <p:cNvSpPr>
            <a:spLocks noGrp="1" noChangeArrowheads="1"/>
          </p:cNvSpPr>
          <p:nvPr>
            <p:ph type="body" idx="1"/>
          </p:nvPr>
        </p:nvSpPr>
        <p:spPr>
          <a:noFill/>
          <a:ln/>
        </p:spPr>
        <p:txBody>
          <a:bodyPr/>
          <a:lstStyle/>
          <a:p>
            <a:pPr eaLnBrk="1" hangingPunct="1">
              <a:lnSpc>
                <a:spcPct val="90000"/>
              </a:lnSpc>
              <a:spcBef>
                <a:spcPts val="4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r>
              <a:rPr lang="en-US" altLang="zh-CN" sz="1800" dirty="0" smtClean="0"/>
              <a:t>simplicity</a:t>
            </a:r>
            <a:r>
              <a:rPr lang="en-US" altLang="zh-CN" sz="1800" b="1" dirty="0" smtClean="0"/>
              <a:t>[</a:t>
            </a:r>
            <a:r>
              <a:rPr lang="en-US" altLang="zh-CN" sz="1800" b="1" dirty="0" err="1" smtClean="0"/>
              <a:t>sɪm‘plɪsɪtɪ</a:t>
            </a:r>
            <a:r>
              <a:rPr lang="en-US" altLang="zh-CN" sz="1800" b="1" dirty="0" smtClean="0"/>
              <a:t>]</a:t>
            </a:r>
          </a:p>
          <a:p>
            <a:pPr eaLnBrk="1" hangingPunct="1">
              <a:lnSpc>
                <a:spcPct val="90000"/>
              </a:lnSpc>
              <a:spcBef>
                <a:spcPts val="4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r>
              <a:rPr lang="en-US" altLang="zh-CN" sz="1800" dirty="0" smtClean="0"/>
              <a:t>allocate</a:t>
            </a:r>
            <a:r>
              <a:rPr lang="en-US" altLang="zh-CN" sz="1800" b="1" dirty="0" smtClean="0"/>
              <a:t>['</a:t>
            </a:r>
            <a:r>
              <a:rPr lang="en-US" altLang="zh-CN" sz="1800" b="1" dirty="0" err="1" smtClean="0"/>
              <a:t>æləkeɪt</a:t>
            </a:r>
            <a:r>
              <a:rPr lang="en-US" altLang="zh-CN" sz="1800" b="1" dirty="0" smtClean="0"/>
              <a:t>]</a:t>
            </a:r>
            <a:r>
              <a:rPr lang="en-US" altLang="zh-CN" sz="1800" dirty="0" smtClean="0"/>
              <a:t> </a:t>
            </a:r>
          </a:p>
          <a:p>
            <a:pPr marL="357188" eaLnBrk="1" hangingPunct="1">
              <a:lnSpc>
                <a:spcPct val="95000"/>
              </a:lnSpc>
              <a:spcBef>
                <a:spcPct val="25000"/>
              </a:spcBef>
              <a:buFont typeface="Arial" charset="0"/>
              <a:buChar char="•"/>
              <a:tabLst>
                <a:tab pos="444500" algn="l"/>
                <a:tab pos="1358900" algn="l"/>
                <a:tab pos="2273300" algn="l"/>
                <a:tab pos="3187700" algn="l"/>
                <a:tab pos="4102100" algn="l"/>
                <a:tab pos="5016500" algn="l"/>
              </a:tabLst>
              <a:defRPr/>
            </a:pPr>
            <a:r>
              <a:rPr lang="en-US" altLang="zh-CN" sz="1800" dirty="0" smtClean="0"/>
              <a:t>Every program needs to access memory in order to run</a:t>
            </a:r>
          </a:p>
          <a:p>
            <a:pPr marL="357188" eaLnBrk="1" hangingPunct="1">
              <a:lnSpc>
                <a:spcPct val="95000"/>
              </a:lnSpc>
              <a:spcBef>
                <a:spcPct val="25000"/>
              </a:spcBef>
              <a:buFont typeface="Arial" charset="0"/>
              <a:buChar char="•"/>
              <a:tabLst>
                <a:tab pos="444500" algn="l"/>
                <a:tab pos="1358900" algn="l"/>
                <a:tab pos="2273300" algn="l"/>
                <a:tab pos="3187700" algn="l"/>
                <a:tab pos="4102100" algn="l"/>
                <a:tab pos="5016500" algn="l"/>
              </a:tabLst>
              <a:defRPr/>
            </a:pPr>
            <a:r>
              <a:rPr lang="en-US" altLang="zh-CN" sz="1800" dirty="0" smtClean="0"/>
              <a:t>For simplicity sake, it would be nice to allow each process (i.e., each executing program) to act as if it owns all of memory</a:t>
            </a:r>
          </a:p>
          <a:p>
            <a:pPr marL="357188" eaLnBrk="1" hangingPunct="1">
              <a:lnSpc>
                <a:spcPct val="95000"/>
              </a:lnSpc>
              <a:spcBef>
                <a:spcPct val="25000"/>
              </a:spcBef>
              <a:buFont typeface="Arial" charset="0"/>
              <a:buChar char="•"/>
              <a:tabLst>
                <a:tab pos="444500" algn="l"/>
                <a:tab pos="1358900" algn="l"/>
                <a:tab pos="2273300" algn="l"/>
                <a:tab pos="3187700" algn="l"/>
                <a:tab pos="4102100" algn="l"/>
                <a:tab pos="5016500" algn="l"/>
              </a:tabLst>
              <a:defRPr/>
            </a:pPr>
            <a:r>
              <a:rPr lang="en-US" altLang="zh-CN" sz="1800" dirty="0" smtClean="0"/>
              <a:t>The address space model is used to accomplish this</a:t>
            </a:r>
          </a:p>
          <a:p>
            <a:pPr marL="357188" eaLnBrk="1" hangingPunct="1">
              <a:lnSpc>
                <a:spcPct val="95000"/>
              </a:lnSpc>
              <a:spcBef>
                <a:spcPct val="25000"/>
              </a:spcBef>
              <a:buFont typeface="Arial" charset="0"/>
              <a:buChar char="•"/>
              <a:tabLst>
                <a:tab pos="444500" algn="l"/>
                <a:tab pos="1358900" algn="l"/>
                <a:tab pos="2273300" algn="l"/>
                <a:tab pos="3187700" algn="l"/>
                <a:tab pos="4102100" algn="l"/>
                <a:tab pos="5016500" algn="l"/>
              </a:tabLst>
              <a:defRPr/>
            </a:pPr>
            <a:r>
              <a:rPr lang="en-US" altLang="zh-CN" sz="1800" dirty="0" smtClean="0"/>
              <a:t>Each process can allocate</a:t>
            </a:r>
            <a:r>
              <a:rPr lang="en-US" altLang="zh-CN" sz="1800" b="1" dirty="0" smtClean="0"/>
              <a:t>  </a:t>
            </a:r>
            <a:r>
              <a:rPr lang="en-US" altLang="zh-CN" sz="1800" dirty="0" smtClean="0"/>
              <a:t>space anywhere it wants in memory</a:t>
            </a:r>
          </a:p>
          <a:p>
            <a:pPr marL="357188" eaLnBrk="1" hangingPunct="1">
              <a:lnSpc>
                <a:spcPct val="95000"/>
              </a:lnSpc>
              <a:spcBef>
                <a:spcPct val="25000"/>
              </a:spcBef>
              <a:buFont typeface="Arial" charset="0"/>
              <a:buChar char="•"/>
              <a:tabLst>
                <a:tab pos="444500" algn="l"/>
                <a:tab pos="1358900" algn="l"/>
                <a:tab pos="2273300" algn="l"/>
                <a:tab pos="3187700" algn="l"/>
                <a:tab pos="4102100" algn="l"/>
                <a:tab pos="5016500" algn="l"/>
              </a:tabLst>
              <a:defRPr/>
            </a:pPr>
            <a:r>
              <a:rPr lang="en-US" altLang="zh-CN" sz="1800" dirty="0" smtClean="0"/>
              <a:t>Most kernels  manage each process’ allocation of memory through the</a:t>
            </a:r>
            <a:r>
              <a:rPr lang="en-US" altLang="zh-CN" sz="1800" dirty="0" smtClean="0">
                <a:solidFill>
                  <a:schemeClr val="accent6"/>
                </a:solidFill>
              </a:rPr>
              <a:t> virtual memory</a:t>
            </a:r>
            <a:r>
              <a:rPr lang="en-US" altLang="zh-CN" sz="1800" dirty="0" smtClean="0"/>
              <a:t> model</a:t>
            </a:r>
          </a:p>
          <a:p>
            <a:pPr marL="357188" eaLnBrk="1" hangingPunct="1">
              <a:lnSpc>
                <a:spcPct val="95000"/>
              </a:lnSpc>
              <a:spcBef>
                <a:spcPct val="25000"/>
              </a:spcBef>
              <a:buFont typeface="Arial" charset="0"/>
              <a:buChar char="•"/>
              <a:tabLst>
                <a:tab pos="444500" algn="l"/>
                <a:tab pos="1358900" algn="l"/>
                <a:tab pos="2273300" algn="l"/>
                <a:tab pos="3187700" algn="l"/>
                <a:tab pos="4102100" algn="l"/>
                <a:tab pos="5016500" algn="l"/>
              </a:tabLst>
              <a:defRPr/>
            </a:pPr>
            <a:r>
              <a:rPr lang="en-US" altLang="zh-CN" sz="1800" dirty="0" smtClean="0"/>
              <a:t>How the memory is managed is irrelevant to the process</a:t>
            </a:r>
          </a:p>
          <a:p>
            <a:pPr eaLnBrk="1" hangingPunct="1">
              <a:lnSpc>
                <a:spcPct val="90000"/>
              </a:lnSpc>
              <a:spcBef>
                <a:spcPts val="450"/>
              </a:spcBef>
              <a:buClr>
                <a:srgbClr val="CDC8FF"/>
              </a:buClr>
              <a:buFont typeface="Wingdings" pitchFamily="2" charset="2"/>
              <a:buNone/>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endParaRPr lang="en-US" sz="1800" dirty="0" smtClean="0">
              <a:solidFill>
                <a:srgbClr val="000000"/>
              </a:solidFill>
              <a:latin typeface="Arial" pitchFamily="34" charset="0"/>
              <a:cs typeface="Arial" pitchFamily="34" charset="0"/>
              <a:sym typeface="Arial" pitchFamily="34" charset="0"/>
            </a:endParaRPr>
          </a:p>
          <a:p>
            <a:pPr eaLnBrk="1" hangingPunct="1">
              <a:lnSpc>
                <a:spcPct val="90000"/>
              </a:lnSpc>
              <a:spcBef>
                <a:spcPts val="450"/>
              </a:spcBef>
              <a:buClr>
                <a:srgbClr val="CDC8FF"/>
              </a:buClr>
              <a:buFont typeface="Wingdings" pitchFamily="2" charset="2"/>
              <a:buChar char="¡"/>
              <a:tabLst>
                <a:tab pos="292100" algn="l"/>
                <a:tab pos="1206500" algn="l"/>
                <a:tab pos="2120900" algn="l"/>
                <a:tab pos="3035300" algn="l"/>
                <a:tab pos="3949700" algn="l"/>
                <a:tab pos="4864100" algn="l"/>
                <a:tab pos="5778500" algn="l"/>
                <a:tab pos="6692900" algn="l"/>
                <a:tab pos="7607300" algn="l"/>
                <a:tab pos="8521700" algn="l"/>
                <a:tab pos="9436100" algn="l"/>
                <a:tab pos="10096500" algn="l"/>
              </a:tabLst>
            </a:pPr>
            <a:r>
              <a:rPr lang="en-US" sz="1800" dirty="0" smtClean="0">
                <a:solidFill>
                  <a:srgbClr val="000000"/>
                </a:solidFill>
                <a:latin typeface="Arial" pitchFamily="34" charset="0"/>
                <a:cs typeface="Arial" pitchFamily="34" charset="0"/>
                <a:sym typeface="Arial" pitchFamily="34" charset="0"/>
              </a:rPr>
              <a:t>This would also be consistent with the process model proposed earlier where each process feels like it “owns” the machine. The size of the address space is machine dependent, until the Intel 386 came around, most address spaces were 16 bit, for most of the past 15 years, we have been sing 32 bit machines, though increasingly larger number of processors with 64 bit modes are making their way into people’s computers.</a:t>
            </a:r>
          </a:p>
        </p:txBody>
      </p:sp>
      <p:sp>
        <p:nvSpPr>
          <p:cNvPr id="29701" name="Date Placeholder 7"/>
          <p:cNvSpPr>
            <a:spLocks noGrp="1"/>
          </p:cNvSpPr>
          <p:nvPr>
            <p:ph type="dt" sz="quarter" idx="1"/>
          </p:nvPr>
        </p:nvSpPr>
        <p:spPr>
          <a:noFill/>
        </p:spPr>
        <p:txBody>
          <a:bodyPr/>
          <a:lstStyle/>
          <a:p>
            <a:r>
              <a:rPr lang="en-US" smtClean="0">
                <a:latin typeface="Arial" pitchFamily="34" charset="0"/>
                <a:sym typeface="Arial" pitchFamily="34" charset="0"/>
              </a:rPr>
              <a:t>2009-01-28</a:t>
            </a:r>
          </a:p>
        </p:txBody>
      </p:sp>
      <p:sp>
        <p:nvSpPr>
          <p:cNvPr id="29702" name="Header Placeholder 8"/>
          <p:cNvSpPr>
            <a:spLocks noGrp="1"/>
          </p:cNvSpPr>
          <p:nvPr>
            <p:ph type="hdr" sz="quarter"/>
          </p:nvPr>
        </p:nvSpPr>
        <p:spPr>
          <a:noFill/>
        </p:spPr>
        <p:txBody>
          <a:bodyPr/>
          <a:lstStyle/>
          <a:p>
            <a:r>
              <a:rPr lang="en-US" smtClean="0">
                <a:latin typeface="Arial" pitchFamily="34" charset="0"/>
                <a:sym typeface="Arial" pitchFamily="34" charset="0"/>
              </a:rPr>
              <a:t>Operating Systems: Basic Concepts</a:t>
            </a:r>
          </a:p>
        </p:txBody>
      </p:sp>
      <p:sp>
        <p:nvSpPr>
          <p:cNvPr id="29703" name="Footer Placeholder 6"/>
          <p:cNvSpPr>
            <a:spLocks noGrp="1"/>
          </p:cNvSpPr>
          <p:nvPr>
            <p:ph type="ftr" sz="quarter" idx="4"/>
          </p:nvPr>
        </p:nvSpPr>
        <p:spPr>
          <a:noFill/>
        </p:spPr>
        <p:txBody>
          <a:bodyPr/>
          <a:lstStyle/>
          <a:p>
            <a:r>
              <a:rPr lang="en-US" smtClean="0">
                <a:latin typeface="Arial" pitchFamily="34" charset="0"/>
                <a:sym typeface="Arial" pitchFamily="34" charset="0"/>
              </a:rPr>
              <a:t>CS 166</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take a look</a:t>
            </a:r>
            <a:r>
              <a:rPr lang="en-US" altLang="zh-CN" baseline="0" dirty="0" smtClean="0"/>
              <a:t> at the address Space </a:t>
            </a:r>
            <a:r>
              <a:rPr lang="en-US" altLang="zh-CN" baseline="0" smtClean="0"/>
              <a:t>in </a:t>
            </a:r>
            <a:r>
              <a:rPr lang="en-US" altLang="zh-CN" baseline="0" err="1" smtClean="0"/>
              <a:t>U</a:t>
            </a:r>
            <a:r>
              <a:rPr lang="en-US" altLang="zh-CN" baseline="0" smtClean="0"/>
              <a:t>nix system.</a:t>
            </a:r>
            <a:endParaRPr lang="zh-CN" altLang="en-US" dirty="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7</a:t>
            </a:fld>
            <a:endParaRPr lang="en-US"/>
          </a:p>
        </p:txBody>
      </p:sp>
    </p:spTree>
    <p:extLst>
      <p:ext uri="{BB962C8B-B14F-4D97-AF65-F5344CB8AC3E}">
        <p14:creationId xmlns="" xmlns:p14="http://schemas.microsoft.com/office/powerpoint/2010/main" val="245023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scenarios</a:t>
            </a:r>
            <a:r>
              <a:rPr lang="en-US" altLang="zh-CN" b="1" dirty="0" smtClean="0"/>
              <a:t> [</a:t>
            </a:r>
            <a:r>
              <a:rPr lang="en-US" altLang="zh-CN" b="1" dirty="0" err="1" smtClean="0"/>
              <a:t>sɪ'nɛrɪ,o</a:t>
            </a:r>
            <a:r>
              <a:rPr lang="en-US" altLang="zh-CN" b="1" dirty="0" smtClean="0"/>
              <a:t>] </a:t>
            </a:r>
            <a:endParaRPr lang="en-US" altLang="zh-CN" dirty="0" smtClean="0"/>
          </a:p>
          <a:p>
            <a:endParaRPr lang="en-US" altLang="zh-CN" dirty="0" smtClean="0"/>
          </a:p>
          <a:p>
            <a:endParaRPr lang="en-US" altLang="zh-CN" dirty="0" smtClean="0"/>
          </a:p>
          <a:p>
            <a:endParaRPr lang="en-US" altLang="zh-CN" dirty="0" smtClean="0"/>
          </a:p>
          <a:p>
            <a:r>
              <a:rPr lang="zh-CN" altLang="en-US" dirty="0" smtClean="0"/>
              <a:t>在计算机科学中，</a:t>
            </a:r>
            <a:r>
              <a:rPr lang="en-US" altLang="zh-CN" dirty="0" smtClean="0"/>
              <a:t>Shell</a:t>
            </a:r>
            <a:r>
              <a:rPr lang="zh-CN" altLang="en-US" dirty="0" smtClean="0"/>
              <a:t>俗称壳（用来区别于核），是指“提供使用者使用界面”的</a:t>
            </a:r>
            <a:r>
              <a:rPr lang="zh-CN" altLang="en-US" dirty="0" smtClean="0">
                <a:hlinkClick r:id="rId3" action="ppaction://hlinkfile"/>
              </a:rPr>
              <a:t>软件</a:t>
            </a:r>
            <a:r>
              <a:rPr lang="zh-CN" altLang="en-US" dirty="0" smtClean="0"/>
              <a:t>（命令解析器）。它类似于</a:t>
            </a:r>
            <a:r>
              <a:rPr lang="en-US" altLang="zh-CN" dirty="0" smtClean="0">
                <a:hlinkClick r:id="rId4" action="ppaction://hlinkfile"/>
              </a:rPr>
              <a:t>DOS</a:t>
            </a:r>
            <a:r>
              <a:rPr lang="zh-CN" altLang="en-US" dirty="0" smtClean="0"/>
              <a:t>下的和后来的</a:t>
            </a:r>
            <a:r>
              <a:rPr lang="en-US" altLang="zh-CN" dirty="0" smtClean="0"/>
              <a:t>cmd.exe</a:t>
            </a:r>
            <a:r>
              <a:rPr lang="zh-CN" altLang="en-US" dirty="0" smtClean="0"/>
              <a:t>。它接收用户命令，然后调用相应的</a:t>
            </a:r>
            <a:r>
              <a:rPr lang="zh-CN" altLang="en-US" dirty="0" smtClean="0">
                <a:hlinkClick r:id="rId5" action="ppaction://hlinkfile"/>
              </a:rPr>
              <a:t>应用程序</a:t>
            </a:r>
            <a:r>
              <a:rPr lang="zh-CN" altLang="en-US" dirty="0" smtClean="0"/>
              <a:t>。同时它又是一种</a:t>
            </a:r>
            <a:r>
              <a:rPr lang="zh-CN" altLang="en-US" dirty="0" smtClean="0">
                <a:hlinkClick r:id="rId6" action="ppaction://hlinkfile"/>
              </a:rPr>
              <a:t>程序设计语言</a:t>
            </a:r>
            <a:r>
              <a:rPr lang="zh-CN" altLang="en-US" dirty="0" smtClean="0"/>
              <a:t>。作为命令语言，它交互式解释和执行用户输入的命令或者自动地解释和执行预先设定好的一连串的命令；作为</a:t>
            </a:r>
            <a:r>
              <a:rPr lang="zh-CN" altLang="en-US" dirty="0" smtClean="0">
                <a:hlinkClick r:id="rId6" action="ppaction://hlinkfile"/>
              </a:rPr>
              <a:t>程序设计语言</a:t>
            </a:r>
            <a:r>
              <a:rPr lang="zh-CN" altLang="en-US" dirty="0" smtClean="0"/>
              <a:t>，它定义了各种</a:t>
            </a:r>
            <a:r>
              <a:rPr lang="zh-CN" altLang="en-US" dirty="0" smtClean="0">
                <a:hlinkClick r:id="rId7" action="ppaction://hlinkfile"/>
              </a:rPr>
              <a:t>变量</a:t>
            </a:r>
            <a:r>
              <a:rPr lang="zh-CN" altLang="en-US" dirty="0" smtClean="0"/>
              <a:t>和参数，并提供了许多在</a:t>
            </a:r>
            <a:r>
              <a:rPr lang="zh-CN" altLang="en-US" dirty="0" smtClean="0">
                <a:hlinkClick r:id="rId8" action="ppaction://hlinkfile"/>
              </a:rPr>
              <a:t>高级语言</a:t>
            </a:r>
            <a:r>
              <a:rPr lang="zh-CN" altLang="en-US" dirty="0" smtClean="0"/>
              <a:t>中才具有的控制结构，包括循环和分支。</a:t>
            </a:r>
            <a:endParaRPr lang="zh-CN" altLang="en-US" dirty="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8</a:t>
            </a:fld>
            <a:endParaRPr lang="en-US"/>
          </a:p>
        </p:txBody>
      </p:sp>
    </p:spTree>
    <p:extLst>
      <p:ext uri="{BB962C8B-B14F-4D97-AF65-F5344CB8AC3E}">
        <p14:creationId xmlns="" xmlns:p14="http://schemas.microsoft.com/office/powerpoint/2010/main" val="798210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t-IT" altLang="zh-CN" sz="1400" dirty="0" smtClean="0"/>
              <a:t>ultimate</a:t>
            </a:r>
            <a:r>
              <a:rPr lang="en-US" altLang="zh-CN" sz="1200" b="1" dirty="0" smtClean="0"/>
              <a:t>[‘</a:t>
            </a:r>
            <a:r>
              <a:rPr lang="en-US" altLang="zh-CN" sz="1200" b="1" dirty="0" err="1" smtClean="0"/>
              <a:t>ʌltɪmət</a:t>
            </a:r>
            <a:r>
              <a:rPr lang="en-US" altLang="zh-CN" sz="1200" b="1" dirty="0" smtClean="0"/>
              <a:t>] </a:t>
            </a:r>
          </a:p>
          <a:p>
            <a:r>
              <a:rPr lang="it-IT" altLang="zh-CN" sz="1400" dirty="0" smtClean="0"/>
              <a:t>arbitrary </a:t>
            </a:r>
            <a:r>
              <a:rPr lang="en-US" altLang="zh-CN" sz="1200" b="1" dirty="0" smtClean="0"/>
              <a:t>[’</a:t>
            </a:r>
            <a:r>
              <a:rPr lang="en-US" altLang="zh-CN" sz="1200" b="1" dirty="0" err="1" smtClean="0"/>
              <a:t>ɑːbɪt</a:t>
            </a:r>
            <a:r>
              <a:rPr lang="en-US" altLang="zh-CN" sz="1200" b="1" dirty="0" smtClean="0"/>
              <a:t>(</a:t>
            </a:r>
            <a:r>
              <a:rPr lang="en-US" altLang="zh-CN" sz="1200" b="1" dirty="0" err="1" smtClean="0"/>
              <a:t>rə</a:t>
            </a:r>
            <a:r>
              <a:rPr lang="en-US" altLang="zh-CN" sz="1200" b="1" dirty="0" smtClean="0"/>
              <a:t>)</a:t>
            </a:r>
            <a:r>
              <a:rPr lang="en-US" altLang="zh-CN" sz="1200" b="1" dirty="0" err="1" smtClean="0"/>
              <a:t>rɪ</a:t>
            </a:r>
            <a:r>
              <a:rPr lang="en-US" altLang="zh-CN" sz="1200" b="1" dirty="0" smtClean="0"/>
              <a:t>]</a:t>
            </a:r>
          </a:p>
          <a:p>
            <a:pPr marL="0" marR="0" lvl="1" indent="0" algn="l" defTabSz="914400" rtl="0" eaLnBrk="0" fontAlgn="base" latinLnBrk="0" hangingPunct="0">
              <a:lnSpc>
                <a:spcPct val="100000"/>
              </a:lnSpc>
              <a:spcBef>
                <a:spcPct val="0"/>
              </a:spcBef>
              <a:spcAft>
                <a:spcPct val="0"/>
              </a:spcAft>
              <a:buClrTx/>
              <a:buSzTx/>
              <a:buFontTx/>
              <a:buNone/>
              <a:tabLst/>
              <a:defRPr/>
            </a:pPr>
            <a:r>
              <a:rPr lang="it-IT" altLang="zh-CN" sz="2400" dirty="0" smtClean="0">
                <a:solidFill>
                  <a:schemeClr val="accent6"/>
                </a:solidFill>
              </a:rPr>
              <a:t>smashing</a:t>
            </a:r>
            <a:r>
              <a:rPr lang="en-US" altLang="zh-CN" sz="2000" b="1" dirty="0" smtClean="0"/>
              <a:t>[</a:t>
            </a:r>
            <a:r>
              <a:rPr lang="en-US" altLang="zh-CN" sz="2000" b="1" dirty="0" err="1" smtClean="0"/>
              <a:t>smæʃ</a:t>
            </a:r>
            <a:r>
              <a:rPr lang="en-US" altLang="zh-CN" sz="2000" b="1" dirty="0" smtClean="0"/>
              <a:t>]</a:t>
            </a:r>
            <a:endParaRPr lang="zh-CN" altLang="en-US" dirty="0"/>
          </a:p>
        </p:txBody>
      </p:sp>
      <p:sp>
        <p:nvSpPr>
          <p:cNvPr id="4" name="页眉占位符 3"/>
          <p:cNvSpPr>
            <a:spLocks noGrp="1"/>
          </p:cNvSpPr>
          <p:nvPr>
            <p:ph type="hdr" sz="quarter" idx="10"/>
          </p:nvPr>
        </p:nvSpPr>
        <p:spPr/>
        <p:txBody>
          <a:bodyPr/>
          <a:lstStyle/>
          <a:p>
            <a:pPr>
              <a:defRPr/>
            </a:pPr>
            <a:r>
              <a:rPr lang="en-US" smtClean="0"/>
              <a:t>Operating Systems: Basic Concepts</a:t>
            </a:r>
            <a:endParaRPr lang="en-US"/>
          </a:p>
        </p:txBody>
      </p:sp>
      <p:sp>
        <p:nvSpPr>
          <p:cNvPr id="5" name="日期占位符 4"/>
          <p:cNvSpPr>
            <a:spLocks noGrp="1"/>
          </p:cNvSpPr>
          <p:nvPr>
            <p:ph type="dt" idx="11"/>
          </p:nvPr>
        </p:nvSpPr>
        <p:spPr/>
        <p:txBody>
          <a:bodyPr/>
          <a:lstStyle/>
          <a:p>
            <a:pPr>
              <a:defRPr/>
            </a:pPr>
            <a:r>
              <a:rPr lang="en-US" smtClean="0"/>
              <a:t>2009-01-28</a:t>
            </a:r>
            <a:endParaRPr lang="en-US"/>
          </a:p>
        </p:txBody>
      </p:sp>
      <p:sp>
        <p:nvSpPr>
          <p:cNvPr id="6" name="页脚占位符 5"/>
          <p:cNvSpPr>
            <a:spLocks noGrp="1"/>
          </p:cNvSpPr>
          <p:nvPr>
            <p:ph type="ftr" sz="quarter" idx="12"/>
          </p:nvPr>
        </p:nvSpPr>
        <p:spPr/>
        <p:txBody>
          <a:bodyPr/>
          <a:lstStyle/>
          <a:p>
            <a:pPr>
              <a:defRPr/>
            </a:pPr>
            <a:r>
              <a:rPr lang="en-US" smtClean="0"/>
              <a:t>CS 166</a:t>
            </a:r>
            <a:endParaRPr lang="en-US"/>
          </a:p>
        </p:txBody>
      </p:sp>
      <p:sp>
        <p:nvSpPr>
          <p:cNvPr id="7" name="灯片编号占位符 6"/>
          <p:cNvSpPr>
            <a:spLocks noGrp="1"/>
          </p:cNvSpPr>
          <p:nvPr>
            <p:ph type="sldNum" sz="quarter" idx="13"/>
          </p:nvPr>
        </p:nvSpPr>
        <p:spPr/>
        <p:txBody>
          <a:bodyPr/>
          <a:lstStyle/>
          <a:p>
            <a:pPr>
              <a:defRPr/>
            </a:pPr>
            <a:fld id="{7A97113D-EB05-4576-991D-D5987773397A}" type="slidenum">
              <a:rPr lang="en-US" smtClean="0"/>
              <a:pPr>
                <a:defRPr/>
              </a:pPr>
              <a:t>9</a:t>
            </a:fld>
            <a:endParaRPr lang="en-US"/>
          </a:p>
        </p:txBody>
      </p:sp>
    </p:spTree>
    <p:extLst>
      <p:ext uri="{BB962C8B-B14F-4D97-AF65-F5344CB8AC3E}">
        <p14:creationId xmlns="" xmlns:p14="http://schemas.microsoft.com/office/powerpoint/2010/main" val="172548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582A890-CAFA-459F-A214-1FF0D2198A91}" type="datetime1">
              <a:rPr lang="en-US"/>
              <a:pPr>
                <a:defRPr/>
              </a:pPr>
              <a:t>3/24/2013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Buffer Overflow</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4B3A979-4236-4AA2-B679-9C19EC65B42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AD7C757-3909-4B16-AD21-5061EBC969DB}" type="datetime1">
              <a:rPr lang="en-US"/>
              <a:pPr>
                <a:defRPr/>
              </a:pPr>
              <a:t>3/24/2013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Buffer Overflow</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42A275-B865-4ACC-BFCB-C32F51CAA37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3A7DF8A-7B9B-4D9F-A3B1-B7535D38ABB1}" type="datetime1">
              <a:rPr lang="en-US"/>
              <a:pPr>
                <a:defRPr/>
              </a:pPr>
              <a:t>3/24/2013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Buffer Overflow</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36FF3F8-988F-46F5-B66E-78BC7E653B2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33B7163-2270-4AA9-B737-36BE31DFE8A4}" type="datetime1">
              <a:rPr lang="en-US"/>
              <a:pPr>
                <a:defRPr/>
              </a:pPr>
              <a:t>3/24/2013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Buffer Overflow</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420F5C-6E16-4960-B050-6D20F311537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7876E80-E774-4D8C-ADB5-00EAB6873EAE}" type="datetime1">
              <a:rPr lang="en-US"/>
              <a:pPr>
                <a:defRPr/>
              </a:pPr>
              <a:t>3/24/2013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Buffer Overflow</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56D54DB-10FB-4690-8F1E-CCE4C5ECD5B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B3A7DE-1CFA-4070-9E55-FC997BCFB564}" type="datetime1">
              <a:rPr lang="en-US"/>
              <a:pPr>
                <a:defRPr/>
              </a:pPr>
              <a:t>3/24/2013</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Buffer Overflow</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1789EC5-6DCF-452F-A49F-DCB2C89D6BC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4748778-0F43-471A-9E7E-D155A3CD5CAF}" type="datetime1">
              <a:rPr lang="en-US"/>
              <a:pPr>
                <a:defRPr/>
              </a:pPr>
              <a:t>3/24/2013</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Buffer Overflow</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A2A6C59-86F5-4FF9-B97F-D6F6F711C27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455A0CE-B0E1-402D-A978-A025CF245BCB}" type="datetime1">
              <a:rPr lang="en-US"/>
              <a:pPr>
                <a:defRPr/>
              </a:pPr>
              <a:t>3/24/2013</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Buffer Overflow</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B130901E-C832-46E3-877A-69F88ABF8C4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81EA48A-F21A-486A-B93E-98778D7ED3EB}" type="datetime1">
              <a:rPr lang="en-US"/>
              <a:pPr>
                <a:defRPr/>
              </a:pPr>
              <a:t>3/24/2013</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Buffer Overflow</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375B5430-90C9-41A8-A336-E0510A4668D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338DA7F-B547-4B22-922A-0FF829931235}" type="datetime1">
              <a:rPr lang="en-US"/>
              <a:pPr>
                <a:defRPr/>
              </a:pPr>
              <a:t>3/24/2013</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Buffer Overflow</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57579D4-CD07-4F70-8FFE-7D72DC98B5A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CEF1D1-63B9-4054-9C93-C9F282D0DB7F}" type="datetime1">
              <a:rPr lang="en-US"/>
              <a:pPr>
                <a:defRPr/>
              </a:pPr>
              <a:t>3/24/2013</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Buffer Overflow</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25CB11-A091-4423-A142-15C81A690A3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mn-lt"/>
                <a:sym typeface="Arial" charset="0"/>
              </a:defRPr>
            </a:lvl1pPr>
          </a:lstStyle>
          <a:p>
            <a:pPr>
              <a:defRPr/>
            </a:pPr>
            <a:fld id="{7853E4B6-D8D0-4B80-BA88-0469333548E6}" type="datetime1">
              <a:rPr lang="en-US"/>
              <a:pPr>
                <a:defRPr/>
              </a:pPr>
              <a:t>3/24/2013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n-lt"/>
                <a:sym typeface="Arial" charset="0"/>
              </a:defRPr>
            </a:lvl1pPr>
          </a:lstStyle>
          <a:p>
            <a:pPr>
              <a:defRPr/>
            </a:pPr>
            <a:r>
              <a:rPr lang="en-US"/>
              <a:t>Buffer Overflow</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mn-lt"/>
                <a:sym typeface="Arial" charset="0"/>
              </a:defRPr>
            </a:lvl1pPr>
          </a:lstStyle>
          <a:p>
            <a:pPr>
              <a:defRPr/>
            </a:pPr>
            <a:fld id="{AD5FBCBA-57E1-46A2-BCD0-D94C94ECB469}"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ctrTitle"/>
          </p:nvPr>
        </p:nvSpPr>
        <p:spPr>
          <a:xfrm>
            <a:off x="685800" y="1752600"/>
            <a:ext cx="7772400" cy="2209800"/>
          </a:xfrm>
        </p:spPr>
        <p:txBody>
          <a:bodyPr rIns="81279"/>
          <a:lstStyle/>
          <a:p>
            <a:pPr indent="39688" algn="r" eaLnBrk="1" hangingPunct="1"/>
            <a:r>
              <a:rPr lang="en-US" dirty="0" smtClean="0"/>
              <a:t>Buffer Overflow Attacks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Buffer Overflow</a:t>
            </a:r>
          </a:p>
        </p:txBody>
      </p:sp>
      <p:sp>
        <p:nvSpPr>
          <p:cNvPr id="3" name="Content Placeholder 2"/>
          <p:cNvSpPr>
            <a:spLocks noGrp="1"/>
          </p:cNvSpPr>
          <p:nvPr>
            <p:ph idx="1"/>
          </p:nvPr>
        </p:nvSpPr>
        <p:spPr>
          <a:xfrm>
            <a:off x="381000" y="5410200"/>
            <a:ext cx="5257800" cy="990600"/>
          </a:xfrm>
        </p:spPr>
        <p:txBody>
          <a:bodyPr rtlCol="0">
            <a:normAutofit fontScale="32500" lnSpcReduction="20000"/>
          </a:bodyPr>
          <a:lstStyle/>
          <a:p>
            <a:pPr eaLnBrk="1" fontAlgn="auto" hangingPunct="1">
              <a:lnSpc>
                <a:spcPct val="120000"/>
              </a:lnSpc>
              <a:spcBef>
                <a:spcPts val="400"/>
              </a:spcBef>
              <a:spcAft>
                <a:spcPts val="0"/>
              </a:spcAft>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8000" dirty="0" smtClean="0"/>
              <a:t>Retrieves domain registration info</a:t>
            </a:r>
          </a:p>
          <a:p>
            <a:pPr eaLnBrk="1" fontAlgn="auto" hangingPunct="1">
              <a:lnSpc>
                <a:spcPct val="120000"/>
              </a:lnSpc>
              <a:spcBef>
                <a:spcPts val="400"/>
              </a:spcBef>
              <a:spcAft>
                <a:spcPts val="0"/>
              </a:spcAft>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8000" dirty="0" smtClean="0"/>
              <a:t>e.g., </a:t>
            </a:r>
            <a:r>
              <a:rPr lang="en-GB" sz="8000" dirty="0" smtClean="0">
                <a:solidFill>
                  <a:schemeClr val="accent6"/>
                </a:solidFill>
              </a:rPr>
              <a:t>domain brown.edu</a:t>
            </a:r>
          </a:p>
          <a:p>
            <a:pPr eaLnBrk="1" fontAlgn="auto" hangingPunct="1">
              <a:spcAft>
                <a:spcPts val="0"/>
              </a:spcAft>
              <a:defRPr/>
            </a:pPr>
            <a:endParaRPr lang="en-US" dirty="0"/>
          </a:p>
        </p:txBody>
      </p:sp>
      <p:sp>
        <p:nvSpPr>
          <p:cNvPr id="17412" name="Date Placeholder 3"/>
          <p:cNvSpPr>
            <a:spLocks noGrp="1"/>
          </p:cNvSpPr>
          <p:nvPr>
            <p:ph type="dt" sz="quarter" idx="10"/>
          </p:nvPr>
        </p:nvSpPr>
        <p:spPr/>
        <p:txBody>
          <a:bodyPr/>
          <a:lstStyle/>
          <a:p>
            <a:pPr>
              <a:defRPr/>
            </a:pPr>
            <a:fld id="{12B6F306-405C-49FB-A1E9-8FB9BB5654C0}" type="datetime1">
              <a:rPr lang="en-US"/>
              <a:pPr>
                <a:defRPr/>
              </a:pPr>
              <a:t>3/24/2013</a:t>
            </a:fld>
            <a:endParaRPr lang="en-US" dirty="0"/>
          </a:p>
        </p:txBody>
      </p:sp>
      <p:sp>
        <p:nvSpPr>
          <p:cNvPr id="17413" name="Footer Placeholder 4"/>
          <p:cNvSpPr>
            <a:spLocks noGrp="1"/>
          </p:cNvSpPr>
          <p:nvPr>
            <p:ph type="ftr" sz="quarter" idx="11"/>
          </p:nvPr>
        </p:nvSpPr>
        <p:spPr>
          <a:xfrm>
            <a:off x="3200400" y="6248400"/>
            <a:ext cx="2895600" cy="365125"/>
          </a:xfrm>
        </p:spPr>
        <p:txBody>
          <a:bodyPr/>
          <a:lstStyle/>
          <a:p>
            <a:pPr>
              <a:defRPr/>
            </a:pPr>
            <a:r>
              <a:rPr lang="en-US" dirty="0"/>
              <a:t>Buffer Overflow</a:t>
            </a:r>
          </a:p>
        </p:txBody>
      </p:sp>
      <p:sp>
        <p:nvSpPr>
          <p:cNvPr id="17414" name="Slide Number Placeholder 5"/>
          <p:cNvSpPr>
            <a:spLocks noGrp="1"/>
          </p:cNvSpPr>
          <p:nvPr>
            <p:ph type="sldNum" sz="quarter" idx="12"/>
          </p:nvPr>
        </p:nvSpPr>
        <p:spPr/>
        <p:txBody>
          <a:bodyPr/>
          <a:lstStyle/>
          <a:p>
            <a:pPr>
              <a:defRPr/>
            </a:pPr>
            <a:fld id="{BB3F5F7C-FAE9-4461-9534-4E76A5EF4776}" type="slidenum">
              <a:rPr lang="en-US"/>
              <a:pPr>
                <a:defRPr/>
              </a:pPr>
              <a:t>10</a:t>
            </a:fld>
            <a:endParaRPr lang="en-US"/>
          </a:p>
        </p:txBody>
      </p:sp>
      <p:sp>
        <p:nvSpPr>
          <p:cNvPr id="7" name="Rectangle 3"/>
          <p:cNvSpPr>
            <a:spLocks noChangeArrowheads="1"/>
          </p:cNvSpPr>
          <p:nvPr/>
        </p:nvSpPr>
        <p:spPr bwMode="auto">
          <a:xfrm>
            <a:off x="381000" y="1472148"/>
            <a:ext cx="4343400" cy="3785652"/>
          </a:xfrm>
          <a:prstGeom prst="rect">
            <a:avLst/>
          </a:prstGeom>
          <a:solidFill>
            <a:schemeClr val="bg2">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a:spcBef>
                <a:spcPts val="0"/>
              </a:spcBef>
              <a:defRPr/>
            </a:pPr>
            <a:r>
              <a:rPr lang="en-GB" sz="2000" b="1" kern="0" dirty="0" err="1">
                <a:solidFill>
                  <a:schemeClr val="accent2"/>
                </a:solidFill>
                <a:cs typeface="Arial" pitchFamily="34" charset="0"/>
                <a:sym typeface="Arial" charset="0"/>
              </a:rPr>
              <a:t>domain.c</a:t>
            </a:r>
            <a:endParaRPr lang="en-US" sz="2000" b="1" dirty="0">
              <a:solidFill>
                <a:schemeClr val="accent2"/>
              </a:solidFill>
              <a:cs typeface="Arial" pitchFamily="34" charset="0"/>
              <a:sym typeface="Arial" charset="0"/>
            </a:endParaRPr>
          </a:p>
          <a:p>
            <a:pPr>
              <a:spcBef>
                <a:spcPts val="0"/>
              </a:spcBef>
              <a:defRPr/>
            </a:pPr>
            <a:r>
              <a:rPr lang="en-US" sz="2000" dirty="0">
                <a:solidFill>
                  <a:schemeClr val="tx1"/>
                </a:solidFill>
                <a:cs typeface="Arial" pitchFamily="34" charset="0"/>
                <a:sym typeface="Arial" charset="0"/>
              </a:rPr>
              <a:t>Main(</a:t>
            </a:r>
            <a:r>
              <a:rPr lang="en-US" sz="2000" dirty="0" err="1">
                <a:solidFill>
                  <a:schemeClr val="tx1"/>
                </a:solidFill>
                <a:cs typeface="Arial" pitchFamily="34" charset="0"/>
                <a:sym typeface="Arial" charset="0"/>
              </a:rPr>
              <a:t>int</a:t>
            </a:r>
            <a:r>
              <a:rPr lang="en-US" sz="2000" dirty="0">
                <a:solidFill>
                  <a:schemeClr val="tx1"/>
                </a:solidFill>
                <a:cs typeface="Arial" pitchFamily="34" charset="0"/>
                <a:sym typeface="Arial" charset="0"/>
              </a:rPr>
              <a:t> </a:t>
            </a:r>
            <a:r>
              <a:rPr lang="en-US" sz="2000" dirty="0" err="1">
                <a:solidFill>
                  <a:schemeClr val="tx1"/>
                </a:solidFill>
                <a:cs typeface="Arial" pitchFamily="34" charset="0"/>
                <a:sym typeface="Arial" charset="0"/>
              </a:rPr>
              <a:t>argc</a:t>
            </a:r>
            <a:r>
              <a:rPr lang="en-US" sz="2000" dirty="0">
                <a:solidFill>
                  <a:schemeClr val="tx1"/>
                </a:solidFill>
                <a:cs typeface="Arial" pitchFamily="34" charset="0"/>
                <a:sym typeface="Arial" charset="0"/>
              </a:rPr>
              <a:t>, char </a:t>
            </a:r>
            <a:r>
              <a:rPr lang="en-US" sz="2000" dirty="0">
                <a:solidFill>
                  <a:srgbClr val="33CC33"/>
                </a:solidFill>
                <a:cs typeface="Arial" pitchFamily="34" charset="0"/>
                <a:sym typeface="Arial" charset="0"/>
              </a:rPr>
              <a:t>*</a:t>
            </a:r>
            <a:r>
              <a:rPr lang="en-US" sz="2000" dirty="0" err="1">
                <a:solidFill>
                  <a:srgbClr val="33CC33"/>
                </a:solidFill>
                <a:cs typeface="Arial" pitchFamily="34" charset="0"/>
                <a:sym typeface="Arial" charset="0"/>
              </a:rPr>
              <a:t>argv</a:t>
            </a:r>
            <a:r>
              <a:rPr lang="en-US" sz="2000" dirty="0">
                <a:solidFill>
                  <a:srgbClr val="33CC33"/>
                </a:solidFill>
                <a:cs typeface="Arial" pitchFamily="34" charset="0"/>
                <a:sym typeface="Arial" charset="0"/>
              </a:rPr>
              <a:t>[ ]</a:t>
            </a:r>
            <a:r>
              <a:rPr lang="en-US" sz="2000" dirty="0">
                <a:solidFill>
                  <a:schemeClr val="tx1"/>
                </a:solidFill>
                <a:cs typeface="Arial" pitchFamily="34" charset="0"/>
                <a:sym typeface="Arial" charset="0"/>
              </a:rPr>
              <a:t>) </a:t>
            </a:r>
          </a:p>
          <a:p>
            <a:pPr>
              <a:spcBef>
                <a:spcPts val="0"/>
              </a:spcBef>
              <a:defRPr/>
            </a:pPr>
            <a:r>
              <a:rPr lang="en-US" sz="2000" dirty="0">
                <a:solidFill>
                  <a:schemeClr val="tx1"/>
                </a:solidFill>
                <a:cs typeface="Arial" pitchFamily="34" charset="0"/>
                <a:sym typeface="Arial" charset="0"/>
              </a:rPr>
              <a:t>/* get </a:t>
            </a:r>
            <a:r>
              <a:rPr lang="en-US" sz="2000" dirty="0" err="1">
                <a:solidFill>
                  <a:schemeClr val="tx1"/>
                </a:solidFill>
                <a:cs typeface="Arial" pitchFamily="34" charset="0"/>
                <a:sym typeface="Arial" charset="0"/>
              </a:rPr>
              <a:t>user_input</a:t>
            </a:r>
            <a:r>
              <a:rPr lang="en-US" sz="2000" dirty="0">
                <a:solidFill>
                  <a:schemeClr val="tx1"/>
                </a:solidFill>
                <a:cs typeface="Arial" pitchFamily="34" charset="0"/>
                <a:sym typeface="Arial" charset="0"/>
              </a:rPr>
              <a:t> */</a:t>
            </a:r>
          </a:p>
          <a:p>
            <a:pPr>
              <a:spcBef>
                <a:spcPts val="0"/>
              </a:spcBef>
              <a:defRPr/>
            </a:pPr>
            <a:r>
              <a:rPr lang="en-US" sz="2000" dirty="0">
                <a:solidFill>
                  <a:schemeClr val="tx1"/>
                </a:solidFill>
                <a:cs typeface="Arial" pitchFamily="34" charset="0"/>
                <a:sym typeface="Arial" charset="0"/>
              </a:rPr>
              <a:t>{</a:t>
            </a:r>
          </a:p>
          <a:p>
            <a:pPr>
              <a:spcBef>
                <a:spcPts val="0"/>
              </a:spcBef>
              <a:defRPr/>
            </a:pPr>
            <a:r>
              <a:rPr lang="en-US" sz="2000" dirty="0">
                <a:solidFill>
                  <a:schemeClr val="tx1"/>
                </a:solidFill>
                <a:cs typeface="Arial" pitchFamily="34" charset="0"/>
                <a:sym typeface="Arial" charset="0"/>
              </a:rPr>
              <a:t>    char </a:t>
            </a:r>
            <a:r>
              <a:rPr lang="en-US" sz="2000" dirty="0">
                <a:solidFill>
                  <a:schemeClr val="accent2"/>
                </a:solidFill>
                <a:cs typeface="Arial" pitchFamily="34" charset="0"/>
                <a:sym typeface="Arial" charset="0"/>
              </a:rPr>
              <a:t>var1</a:t>
            </a:r>
            <a:r>
              <a:rPr lang="en-US" sz="2000" dirty="0">
                <a:solidFill>
                  <a:schemeClr val="tx1"/>
                </a:solidFill>
                <a:cs typeface="Arial" pitchFamily="34" charset="0"/>
                <a:sym typeface="Arial" charset="0"/>
              </a:rPr>
              <a:t>[15];</a:t>
            </a:r>
          </a:p>
          <a:p>
            <a:pPr>
              <a:spcBef>
                <a:spcPts val="0"/>
              </a:spcBef>
              <a:defRPr/>
            </a:pPr>
            <a:r>
              <a:rPr lang="en-US" sz="2000" dirty="0">
                <a:solidFill>
                  <a:schemeClr val="tx1"/>
                </a:solidFill>
                <a:cs typeface="Arial" pitchFamily="34" charset="0"/>
                <a:sym typeface="Arial" charset="0"/>
              </a:rPr>
              <a:t>    char </a:t>
            </a:r>
            <a:r>
              <a:rPr lang="en-US" sz="2000" dirty="0">
                <a:solidFill>
                  <a:srgbClr val="FFC000"/>
                </a:solidFill>
                <a:cs typeface="Arial" pitchFamily="34" charset="0"/>
                <a:sym typeface="Arial" charset="0"/>
              </a:rPr>
              <a:t>command</a:t>
            </a:r>
            <a:r>
              <a:rPr lang="en-US" sz="2000" dirty="0">
                <a:solidFill>
                  <a:schemeClr val="tx1"/>
                </a:solidFill>
                <a:cs typeface="Arial" pitchFamily="34" charset="0"/>
                <a:sym typeface="Arial" charset="0"/>
              </a:rPr>
              <a:t>[20];</a:t>
            </a:r>
          </a:p>
          <a:p>
            <a:pPr>
              <a:spcBef>
                <a:spcPts val="0"/>
              </a:spcBef>
              <a:defRPr/>
            </a:pPr>
            <a:r>
              <a:rPr lang="en-US" sz="2000" dirty="0">
                <a:solidFill>
                  <a:schemeClr val="tx1"/>
                </a:solidFill>
                <a:cs typeface="Arial" pitchFamily="34" charset="0"/>
                <a:sym typeface="Arial" charset="0"/>
              </a:rPr>
              <a:t>    </a:t>
            </a:r>
            <a:r>
              <a:rPr lang="en-US" sz="2000" dirty="0" err="1">
                <a:solidFill>
                  <a:schemeClr val="tx1"/>
                </a:solidFill>
                <a:cs typeface="Arial" pitchFamily="34" charset="0"/>
                <a:sym typeface="Arial" charset="0"/>
              </a:rPr>
              <a:t>strcpy</a:t>
            </a:r>
            <a:r>
              <a:rPr lang="en-US" sz="2000" dirty="0">
                <a:solidFill>
                  <a:schemeClr val="tx1"/>
                </a:solidFill>
                <a:cs typeface="Arial" pitchFamily="34" charset="0"/>
                <a:sym typeface="Arial" charset="0"/>
              </a:rPr>
              <a:t>(command, “</a:t>
            </a:r>
            <a:r>
              <a:rPr lang="en-US" sz="2000" dirty="0" err="1" smtClean="0">
                <a:solidFill>
                  <a:schemeClr val="tx1"/>
                </a:solidFill>
                <a:cs typeface="Arial" pitchFamily="34" charset="0"/>
                <a:sym typeface="Arial" charset="0"/>
              </a:rPr>
              <a:t>mkdir</a:t>
            </a:r>
            <a:r>
              <a:rPr lang="en-US" sz="2000" dirty="0" smtClean="0">
                <a:solidFill>
                  <a:schemeClr val="tx1"/>
                </a:solidFill>
                <a:cs typeface="Arial" pitchFamily="34" charset="0"/>
                <a:sym typeface="Arial" charset="0"/>
              </a:rPr>
              <a:t> ");</a:t>
            </a:r>
            <a:endParaRPr lang="en-US" sz="2000" dirty="0">
              <a:solidFill>
                <a:schemeClr val="tx1"/>
              </a:solidFill>
              <a:cs typeface="Arial" pitchFamily="34" charset="0"/>
              <a:sym typeface="Arial" charset="0"/>
            </a:endParaRPr>
          </a:p>
          <a:p>
            <a:pPr>
              <a:spcBef>
                <a:spcPts val="0"/>
              </a:spcBef>
              <a:defRPr/>
            </a:pPr>
            <a:r>
              <a:rPr lang="en-US" sz="2000" dirty="0">
                <a:solidFill>
                  <a:schemeClr val="tx1"/>
                </a:solidFill>
                <a:cs typeface="Arial" pitchFamily="34" charset="0"/>
                <a:sym typeface="Arial" charset="0"/>
              </a:rPr>
              <a:t>    </a:t>
            </a:r>
            <a:r>
              <a:rPr lang="en-US" sz="2000" dirty="0" err="1">
                <a:solidFill>
                  <a:schemeClr val="tx1"/>
                </a:solidFill>
                <a:cs typeface="Arial" pitchFamily="34" charset="0"/>
                <a:sym typeface="Arial" charset="0"/>
              </a:rPr>
              <a:t>strcat</a:t>
            </a:r>
            <a:r>
              <a:rPr lang="en-US" sz="2000" dirty="0">
                <a:solidFill>
                  <a:schemeClr val="tx1"/>
                </a:solidFill>
                <a:cs typeface="Arial" pitchFamily="34" charset="0"/>
                <a:sym typeface="Arial" charset="0"/>
              </a:rPr>
              <a:t>(command, </a:t>
            </a:r>
            <a:r>
              <a:rPr lang="en-US" sz="2000" dirty="0" err="1">
                <a:solidFill>
                  <a:srgbClr val="33CC33"/>
                </a:solidFill>
                <a:cs typeface="Arial" pitchFamily="34" charset="0"/>
                <a:sym typeface="Arial" charset="0"/>
              </a:rPr>
              <a:t>argv</a:t>
            </a:r>
            <a:r>
              <a:rPr lang="en-US" sz="2000" dirty="0">
                <a:solidFill>
                  <a:srgbClr val="33CC33"/>
                </a:solidFill>
                <a:cs typeface="Arial" pitchFamily="34" charset="0"/>
                <a:sym typeface="Arial" charset="0"/>
              </a:rPr>
              <a:t>[1</a:t>
            </a:r>
            <a:r>
              <a:rPr lang="en-US" sz="2000" dirty="0">
                <a:solidFill>
                  <a:srgbClr val="00B050"/>
                </a:solidFill>
                <a:cs typeface="Arial" pitchFamily="34" charset="0"/>
                <a:sym typeface="Arial" charset="0"/>
              </a:rPr>
              <a:t>]</a:t>
            </a:r>
            <a:r>
              <a:rPr lang="en-US" sz="2000" dirty="0">
                <a:solidFill>
                  <a:schemeClr val="tx1"/>
                </a:solidFill>
                <a:cs typeface="Arial" pitchFamily="34" charset="0"/>
                <a:sym typeface="Arial" charset="0"/>
              </a:rPr>
              <a:t>);</a:t>
            </a:r>
          </a:p>
          <a:p>
            <a:pPr>
              <a:spcBef>
                <a:spcPts val="0"/>
              </a:spcBef>
              <a:defRPr/>
            </a:pPr>
            <a:r>
              <a:rPr lang="en-US" sz="2000" dirty="0">
                <a:solidFill>
                  <a:schemeClr val="tx1"/>
                </a:solidFill>
                <a:cs typeface="Arial" pitchFamily="34" charset="0"/>
                <a:sym typeface="Arial" charset="0"/>
              </a:rPr>
              <a:t>    </a:t>
            </a:r>
            <a:r>
              <a:rPr lang="en-US" sz="2000" dirty="0" err="1">
                <a:solidFill>
                  <a:schemeClr val="tx1"/>
                </a:solidFill>
                <a:cs typeface="Arial" pitchFamily="34" charset="0"/>
                <a:sym typeface="Arial" charset="0"/>
              </a:rPr>
              <a:t>strcpy</a:t>
            </a:r>
            <a:r>
              <a:rPr lang="en-US" sz="2000" dirty="0">
                <a:solidFill>
                  <a:schemeClr val="tx1"/>
                </a:solidFill>
                <a:cs typeface="Arial" pitchFamily="34" charset="0"/>
                <a:sym typeface="Arial" charset="0"/>
              </a:rPr>
              <a:t>(var1, </a:t>
            </a:r>
            <a:r>
              <a:rPr lang="en-US" sz="2000" dirty="0" err="1">
                <a:solidFill>
                  <a:srgbClr val="00B050"/>
                </a:solidFill>
                <a:cs typeface="Arial" pitchFamily="34" charset="0"/>
                <a:sym typeface="Arial" charset="0"/>
              </a:rPr>
              <a:t>argv</a:t>
            </a:r>
            <a:r>
              <a:rPr lang="en-US" sz="2000" dirty="0">
                <a:solidFill>
                  <a:srgbClr val="00B050"/>
                </a:solidFill>
                <a:cs typeface="Arial" pitchFamily="34" charset="0"/>
                <a:sym typeface="Arial" charset="0"/>
              </a:rPr>
              <a:t>[1]</a:t>
            </a:r>
            <a:r>
              <a:rPr lang="en-US" sz="2000" dirty="0">
                <a:solidFill>
                  <a:schemeClr val="tx1"/>
                </a:solidFill>
                <a:cs typeface="Arial" pitchFamily="34" charset="0"/>
                <a:sym typeface="Arial" charset="0"/>
              </a:rPr>
              <a:t>);</a:t>
            </a:r>
          </a:p>
          <a:p>
            <a:pPr>
              <a:spcBef>
                <a:spcPts val="0"/>
              </a:spcBef>
              <a:defRPr/>
            </a:pPr>
            <a:r>
              <a:rPr lang="en-US" sz="2000" dirty="0">
                <a:solidFill>
                  <a:schemeClr val="tx1"/>
                </a:solidFill>
                <a:cs typeface="Arial" pitchFamily="34" charset="0"/>
                <a:sym typeface="Arial" charset="0"/>
              </a:rPr>
              <a:t>    </a:t>
            </a:r>
            <a:r>
              <a:rPr lang="en-US" sz="2000" dirty="0" err="1">
                <a:solidFill>
                  <a:schemeClr val="tx1"/>
                </a:solidFill>
                <a:cs typeface="Arial" pitchFamily="34" charset="0"/>
                <a:sym typeface="Arial" charset="0"/>
              </a:rPr>
              <a:t>printf</a:t>
            </a:r>
            <a:r>
              <a:rPr lang="en-US" sz="2000" dirty="0">
                <a:solidFill>
                  <a:schemeClr val="tx1"/>
                </a:solidFill>
                <a:cs typeface="Arial" pitchFamily="34" charset="0"/>
                <a:sym typeface="Arial" charset="0"/>
              </a:rPr>
              <a:t>(var1);</a:t>
            </a:r>
          </a:p>
          <a:p>
            <a:pPr>
              <a:spcBef>
                <a:spcPts val="0"/>
              </a:spcBef>
              <a:defRPr/>
            </a:pPr>
            <a:r>
              <a:rPr lang="en-US" sz="2000" dirty="0">
                <a:solidFill>
                  <a:schemeClr val="tx1"/>
                </a:solidFill>
                <a:cs typeface="Arial" pitchFamily="34" charset="0"/>
                <a:sym typeface="Arial" charset="0"/>
              </a:rPr>
              <a:t>    system(</a:t>
            </a:r>
            <a:r>
              <a:rPr lang="en-US" sz="2000" dirty="0">
                <a:solidFill>
                  <a:srgbClr val="FFC000"/>
                </a:solidFill>
                <a:cs typeface="Arial" pitchFamily="34" charset="0"/>
                <a:sym typeface="Arial" charset="0"/>
              </a:rPr>
              <a:t>command</a:t>
            </a:r>
            <a:r>
              <a:rPr lang="en-US" sz="2000" dirty="0">
                <a:solidFill>
                  <a:schemeClr val="tx1"/>
                </a:solidFill>
                <a:cs typeface="Arial" pitchFamily="34" charset="0"/>
                <a:sym typeface="Arial" charset="0"/>
              </a:rPr>
              <a:t>);</a:t>
            </a:r>
          </a:p>
          <a:p>
            <a:pPr>
              <a:spcBef>
                <a:spcPts val="0"/>
              </a:spcBef>
              <a:defRPr/>
            </a:pPr>
            <a:r>
              <a:rPr lang="en-US" sz="2000" dirty="0">
                <a:solidFill>
                  <a:schemeClr val="tx1"/>
                </a:solidFill>
                <a:cs typeface="Arial" pitchFamily="34" charset="0"/>
                <a:sym typeface="Arial" charset="0"/>
              </a:rPr>
              <a:t>}  </a:t>
            </a:r>
            <a:r>
              <a:rPr lang="en-US" sz="2000" dirty="0" smtClean="0">
                <a:solidFill>
                  <a:schemeClr val="tx1"/>
                </a:solidFill>
                <a:cs typeface="Arial" pitchFamily="34" charset="0"/>
                <a:sym typeface="Arial" charset="0"/>
              </a:rPr>
              <a:t> </a:t>
            </a:r>
            <a:endParaRPr lang="en-US" sz="2000" dirty="0">
              <a:solidFill>
                <a:schemeClr val="tx1"/>
              </a:solidFill>
              <a:cs typeface="Arial" pitchFamily="34" charset="0"/>
              <a:sym typeface="Arial" charset="0"/>
            </a:endParaRPr>
          </a:p>
        </p:txBody>
      </p:sp>
      <p:grpSp>
        <p:nvGrpSpPr>
          <p:cNvPr id="11274" name="Group 4"/>
          <p:cNvGrpSpPr>
            <a:grpSpLocks/>
          </p:cNvGrpSpPr>
          <p:nvPr/>
        </p:nvGrpSpPr>
        <p:grpSpPr bwMode="auto">
          <a:xfrm>
            <a:off x="5614988" y="1801813"/>
            <a:ext cx="1676400" cy="4446587"/>
            <a:chOff x="960" y="768"/>
            <a:chExt cx="1056" cy="1968"/>
          </a:xfrm>
        </p:grpSpPr>
        <p:sp>
          <p:nvSpPr>
            <p:cNvPr id="11285" name="Line 5"/>
            <p:cNvSpPr>
              <a:spLocks noChangeShapeType="1"/>
            </p:cNvSpPr>
            <p:nvPr/>
          </p:nvSpPr>
          <p:spPr bwMode="auto">
            <a:xfrm>
              <a:off x="960" y="768"/>
              <a:ext cx="0" cy="1968"/>
            </a:xfrm>
            <a:prstGeom prst="line">
              <a:avLst/>
            </a:prstGeom>
            <a:noFill/>
            <a:ln w="38100">
              <a:solidFill>
                <a:schemeClr val="tx1"/>
              </a:solidFill>
              <a:round/>
              <a:headEnd/>
              <a:tailEnd/>
            </a:ln>
          </p:spPr>
          <p:txBody>
            <a:bodyPr wrap="none" anchor="ctr"/>
            <a:lstStyle/>
            <a:p>
              <a:endParaRPr lang="en-US"/>
            </a:p>
          </p:txBody>
        </p:sp>
        <p:sp>
          <p:nvSpPr>
            <p:cNvPr id="11286" name="Line 6"/>
            <p:cNvSpPr>
              <a:spLocks noChangeShapeType="1"/>
            </p:cNvSpPr>
            <p:nvPr/>
          </p:nvSpPr>
          <p:spPr bwMode="auto">
            <a:xfrm>
              <a:off x="2016" y="768"/>
              <a:ext cx="0" cy="1968"/>
            </a:xfrm>
            <a:prstGeom prst="line">
              <a:avLst/>
            </a:prstGeom>
            <a:noFill/>
            <a:ln w="38100">
              <a:solidFill>
                <a:schemeClr val="tx1"/>
              </a:solidFill>
              <a:round/>
              <a:headEnd/>
              <a:tailEnd/>
            </a:ln>
          </p:spPr>
          <p:txBody>
            <a:bodyPr wrap="none" anchor="ctr"/>
            <a:lstStyle/>
            <a:p>
              <a:endParaRPr lang="en-US"/>
            </a:p>
          </p:txBody>
        </p:sp>
      </p:grpSp>
      <p:sp>
        <p:nvSpPr>
          <p:cNvPr id="11275" name="Text Box 7"/>
          <p:cNvSpPr txBox="1">
            <a:spLocks noChangeArrowheads="1"/>
          </p:cNvSpPr>
          <p:nvPr/>
        </p:nvSpPr>
        <p:spPr bwMode="auto">
          <a:xfrm>
            <a:off x="5715000" y="1066800"/>
            <a:ext cx="1557338" cy="923925"/>
          </a:xfrm>
          <a:prstGeom prst="rect">
            <a:avLst/>
          </a:prstGeom>
          <a:noFill/>
          <a:ln w="9525">
            <a:noFill/>
            <a:miter lim="800000"/>
            <a:headEnd/>
            <a:tailEnd/>
          </a:ln>
        </p:spPr>
        <p:txBody>
          <a:bodyPr wrap="none">
            <a:spAutoFit/>
          </a:bodyPr>
          <a:lstStyle/>
          <a:p>
            <a:r>
              <a:rPr lang="en-US" sz="1800">
                <a:solidFill>
                  <a:schemeClr val="tx1"/>
                </a:solidFill>
              </a:rPr>
              <a:t>Top of</a:t>
            </a:r>
          </a:p>
          <a:p>
            <a:r>
              <a:rPr lang="en-US" sz="1800">
                <a:solidFill>
                  <a:schemeClr val="tx1"/>
                </a:solidFill>
              </a:rPr>
              <a:t>Memory</a:t>
            </a:r>
          </a:p>
          <a:p>
            <a:r>
              <a:rPr lang="en-US" sz="1800">
                <a:solidFill>
                  <a:schemeClr val="tx1"/>
                </a:solidFill>
              </a:rPr>
              <a:t>0xFFFFFFFF</a:t>
            </a:r>
          </a:p>
        </p:txBody>
      </p:sp>
      <p:sp>
        <p:nvSpPr>
          <p:cNvPr id="11276" name="Text Box 8"/>
          <p:cNvSpPr txBox="1">
            <a:spLocks noChangeArrowheads="1"/>
          </p:cNvSpPr>
          <p:nvPr/>
        </p:nvSpPr>
        <p:spPr bwMode="auto">
          <a:xfrm>
            <a:off x="5715000" y="5638800"/>
            <a:ext cx="1454150" cy="923925"/>
          </a:xfrm>
          <a:prstGeom prst="rect">
            <a:avLst/>
          </a:prstGeom>
          <a:noFill/>
          <a:ln w="9525">
            <a:noFill/>
            <a:miter lim="800000"/>
            <a:headEnd/>
            <a:tailEnd/>
          </a:ln>
        </p:spPr>
        <p:txBody>
          <a:bodyPr wrap="none">
            <a:spAutoFit/>
          </a:bodyPr>
          <a:lstStyle/>
          <a:p>
            <a:r>
              <a:rPr lang="en-US" sz="1800">
                <a:solidFill>
                  <a:schemeClr val="tx1"/>
                </a:solidFill>
              </a:rPr>
              <a:t>Bottom of</a:t>
            </a:r>
          </a:p>
          <a:p>
            <a:r>
              <a:rPr lang="en-US" sz="1800">
                <a:solidFill>
                  <a:schemeClr val="tx1"/>
                </a:solidFill>
              </a:rPr>
              <a:t>Memory</a:t>
            </a:r>
          </a:p>
          <a:p>
            <a:r>
              <a:rPr lang="en-US" sz="1800">
                <a:solidFill>
                  <a:schemeClr val="tx1"/>
                </a:solidFill>
              </a:rPr>
              <a:t>0x00000000</a:t>
            </a:r>
          </a:p>
        </p:txBody>
      </p:sp>
      <p:sp>
        <p:nvSpPr>
          <p:cNvPr id="11277" name="Text Box 11"/>
          <p:cNvSpPr txBox="1">
            <a:spLocks noChangeArrowheads="1"/>
          </p:cNvSpPr>
          <p:nvPr/>
        </p:nvSpPr>
        <p:spPr bwMode="auto">
          <a:xfrm>
            <a:off x="6300788" y="5078413"/>
            <a:ext cx="242887" cy="409575"/>
          </a:xfrm>
          <a:prstGeom prst="rect">
            <a:avLst/>
          </a:prstGeom>
          <a:noFill/>
          <a:ln w="9525">
            <a:noFill/>
            <a:miter lim="800000"/>
            <a:headEnd/>
            <a:tailEnd/>
          </a:ln>
        </p:spPr>
        <p:txBody>
          <a:bodyPr wrap="none">
            <a:spAutoFit/>
          </a:bodyPr>
          <a:lstStyle/>
          <a:p>
            <a:pPr>
              <a:lnSpc>
                <a:spcPct val="40000"/>
              </a:lnSpc>
            </a:pPr>
            <a:r>
              <a:rPr lang="en-US" sz="1600" b="1">
                <a:solidFill>
                  <a:schemeClr val="tx1"/>
                </a:solidFill>
              </a:rPr>
              <a:t>.</a:t>
            </a:r>
          </a:p>
          <a:p>
            <a:pPr>
              <a:lnSpc>
                <a:spcPct val="40000"/>
              </a:lnSpc>
            </a:pPr>
            <a:r>
              <a:rPr lang="en-US" sz="1600" b="1">
                <a:solidFill>
                  <a:schemeClr val="tx1"/>
                </a:solidFill>
              </a:rPr>
              <a:t>.</a:t>
            </a:r>
          </a:p>
          <a:p>
            <a:pPr>
              <a:lnSpc>
                <a:spcPct val="40000"/>
              </a:lnSpc>
            </a:pPr>
            <a:r>
              <a:rPr lang="en-US" sz="1600" b="1">
                <a:solidFill>
                  <a:schemeClr val="tx1"/>
                </a:solidFill>
              </a:rPr>
              <a:t>.</a:t>
            </a:r>
          </a:p>
        </p:txBody>
      </p:sp>
      <p:sp>
        <p:nvSpPr>
          <p:cNvPr id="11278" name="Line 13"/>
          <p:cNvSpPr>
            <a:spLocks noChangeShapeType="1"/>
          </p:cNvSpPr>
          <p:nvPr/>
        </p:nvSpPr>
        <p:spPr bwMode="auto">
          <a:xfrm>
            <a:off x="7519988" y="1725613"/>
            <a:ext cx="0" cy="4522787"/>
          </a:xfrm>
          <a:prstGeom prst="line">
            <a:avLst/>
          </a:prstGeom>
          <a:noFill/>
          <a:ln w="9525">
            <a:solidFill>
              <a:schemeClr val="tx1"/>
            </a:solidFill>
            <a:round/>
            <a:headEnd/>
            <a:tailEnd type="triangle" w="med" len="med"/>
          </a:ln>
        </p:spPr>
        <p:txBody>
          <a:bodyPr wrap="none" anchor="ctr"/>
          <a:lstStyle/>
          <a:p>
            <a:endParaRPr lang="en-US"/>
          </a:p>
        </p:txBody>
      </p:sp>
      <p:sp>
        <p:nvSpPr>
          <p:cNvPr id="11279" name="Text Box 14"/>
          <p:cNvSpPr txBox="1">
            <a:spLocks noChangeArrowheads="1"/>
          </p:cNvSpPr>
          <p:nvPr/>
        </p:nvSpPr>
        <p:spPr bwMode="auto">
          <a:xfrm>
            <a:off x="7591425" y="1828800"/>
            <a:ext cx="1095375" cy="923925"/>
          </a:xfrm>
          <a:prstGeom prst="rect">
            <a:avLst/>
          </a:prstGeom>
          <a:noFill/>
          <a:ln w="9525">
            <a:noFill/>
            <a:miter lim="800000"/>
            <a:headEnd/>
            <a:tailEnd/>
          </a:ln>
        </p:spPr>
        <p:txBody>
          <a:bodyPr wrap="none">
            <a:spAutoFit/>
          </a:bodyPr>
          <a:lstStyle/>
          <a:p>
            <a:pPr algn="ctr"/>
            <a:r>
              <a:rPr lang="en-US" sz="1800" b="1">
                <a:solidFill>
                  <a:schemeClr val="tx1"/>
                </a:solidFill>
              </a:rPr>
              <a:t>Stack</a:t>
            </a:r>
          </a:p>
          <a:p>
            <a:pPr algn="ctr"/>
            <a:r>
              <a:rPr lang="en-US" sz="1800">
                <a:solidFill>
                  <a:schemeClr val="tx1"/>
                </a:solidFill>
              </a:rPr>
              <a:t>Fill</a:t>
            </a:r>
          </a:p>
          <a:p>
            <a:pPr algn="ctr"/>
            <a:r>
              <a:rPr lang="en-US" sz="1800">
                <a:solidFill>
                  <a:schemeClr val="tx1"/>
                </a:solidFill>
              </a:rPr>
              <a:t>Direction</a:t>
            </a:r>
          </a:p>
        </p:txBody>
      </p:sp>
      <p:sp>
        <p:nvSpPr>
          <p:cNvPr id="2" name="Rectangle 1033"/>
          <p:cNvSpPr>
            <a:spLocks noChangeArrowheads="1"/>
          </p:cNvSpPr>
          <p:nvPr/>
        </p:nvSpPr>
        <p:spPr bwMode="auto">
          <a:xfrm>
            <a:off x="5622925" y="3173413"/>
            <a:ext cx="1657350" cy="661987"/>
          </a:xfrm>
          <a:prstGeom prst="rect">
            <a:avLst/>
          </a:prstGeom>
          <a:solidFill>
            <a:schemeClr val="bg2">
              <a:lumMod val="75000"/>
            </a:schemeClr>
          </a:solidFill>
          <a:ln w="38100">
            <a:solidFill>
              <a:schemeClr val="tx1"/>
            </a:solidFill>
            <a:miter lim="800000"/>
            <a:headEnd/>
            <a:tailEnd/>
          </a:ln>
        </p:spPr>
        <p:txBody>
          <a:bodyPr wrap="none" anchor="ctr"/>
          <a:lstStyle/>
          <a:p>
            <a:pPr algn="ctr">
              <a:defRPr/>
            </a:pPr>
            <a:r>
              <a:rPr lang="en-US" sz="2000" dirty="0">
                <a:solidFill>
                  <a:schemeClr val="accent2"/>
                </a:solidFill>
                <a:latin typeface="Arial" charset="0"/>
                <a:sym typeface="Arial" charset="0"/>
              </a:rPr>
              <a:t>var1</a:t>
            </a:r>
            <a:r>
              <a:rPr lang="en-US" sz="2000" dirty="0">
                <a:solidFill>
                  <a:schemeClr val="tx1"/>
                </a:solidFill>
                <a:latin typeface="Arial" charset="0"/>
                <a:sym typeface="Arial" charset="0"/>
              </a:rPr>
              <a:t> </a:t>
            </a:r>
            <a:r>
              <a:rPr lang="en-US" sz="1600" dirty="0">
                <a:solidFill>
                  <a:schemeClr val="tx1"/>
                </a:solidFill>
                <a:latin typeface="Arial" charset="0"/>
                <a:sym typeface="Arial" charset="0"/>
              </a:rPr>
              <a:t>(15 char) </a:t>
            </a:r>
            <a:endParaRPr lang="en-US" sz="2800" dirty="0">
              <a:solidFill>
                <a:schemeClr val="tx1"/>
              </a:solidFill>
              <a:latin typeface="Arial" charset="0"/>
              <a:sym typeface="Arial" charset="0"/>
            </a:endParaRPr>
          </a:p>
        </p:txBody>
      </p:sp>
      <p:sp>
        <p:nvSpPr>
          <p:cNvPr id="4" name="Rectangle 1039"/>
          <p:cNvSpPr>
            <a:spLocks noChangeArrowheads="1"/>
          </p:cNvSpPr>
          <p:nvPr/>
        </p:nvSpPr>
        <p:spPr bwMode="auto">
          <a:xfrm>
            <a:off x="5624513" y="3821113"/>
            <a:ext cx="1662112" cy="1066800"/>
          </a:xfrm>
          <a:prstGeom prst="rect">
            <a:avLst/>
          </a:prstGeom>
          <a:solidFill>
            <a:schemeClr val="bg2">
              <a:lumMod val="75000"/>
            </a:schemeClr>
          </a:solidFill>
          <a:ln w="38100">
            <a:solidFill>
              <a:schemeClr val="tx1"/>
            </a:solidFill>
            <a:miter lim="800000"/>
            <a:headEnd/>
            <a:tailEnd/>
          </a:ln>
        </p:spPr>
        <p:txBody>
          <a:bodyPr wrap="none" anchor="ctr"/>
          <a:lstStyle/>
          <a:p>
            <a:pPr algn="ctr">
              <a:defRPr/>
            </a:pPr>
            <a:r>
              <a:rPr lang="en-US" sz="2000">
                <a:solidFill>
                  <a:srgbClr val="FFC000"/>
                </a:solidFill>
                <a:latin typeface="Arial" charset="0"/>
                <a:sym typeface="Arial" charset="0"/>
              </a:rPr>
              <a:t>command</a:t>
            </a:r>
            <a:endParaRPr lang="en-US" sz="1600">
              <a:solidFill>
                <a:srgbClr val="FFC000"/>
              </a:solidFill>
              <a:latin typeface="Arial" charset="0"/>
              <a:sym typeface="Arial" charset="0"/>
            </a:endParaRPr>
          </a:p>
          <a:p>
            <a:pPr algn="ctr">
              <a:defRPr/>
            </a:pPr>
            <a:r>
              <a:rPr lang="en-US" sz="1600">
                <a:solidFill>
                  <a:schemeClr val="tx1"/>
                </a:solidFill>
                <a:latin typeface="Arial" charset="0"/>
                <a:sym typeface="Arial" charset="0"/>
              </a:rPr>
              <a:t>(20 char)</a:t>
            </a:r>
            <a:endParaRPr lang="en-US" sz="2800">
              <a:solidFill>
                <a:schemeClr val="tx1"/>
              </a:solidFill>
              <a:latin typeface="Arial" charset="0"/>
              <a:sym typeface="Arial" charset="0"/>
            </a:endParaRPr>
          </a:p>
        </p:txBody>
      </p:sp>
      <p:sp>
        <p:nvSpPr>
          <p:cNvPr id="11282" name="AutoShape 1040"/>
          <p:cNvSpPr>
            <a:spLocks/>
          </p:cNvSpPr>
          <p:nvPr/>
        </p:nvSpPr>
        <p:spPr bwMode="auto">
          <a:xfrm>
            <a:off x="5195888" y="3194050"/>
            <a:ext cx="287337" cy="1655763"/>
          </a:xfrm>
          <a:prstGeom prst="leftBrace">
            <a:avLst>
              <a:gd name="adj1" fmla="val 32761"/>
              <a:gd name="adj2" fmla="val 51921"/>
            </a:avLst>
          </a:prstGeom>
          <a:noFill/>
          <a:ln w="38100">
            <a:solidFill>
              <a:schemeClr val="tx1"/>
            </a:solidFill>
            <a:round/>
            <a:headEnd/>
            <a:tailEnd/>
          </a:ln>
        </p:spPr>
        <p:txBody>
          <a:bodyPr wrap="none" anchor="ctr"/>
          <a:lstStyle/>
          <a:p>
            <a:endParaRPr lang="it-IT">
              <a:solidFill>
                <a:schemeClr val="tx1"/>
              </a:solidFill>
            </a:endParaRPr>
          </a:p>
        </p:txBody>
      </p:sp>
      <p:sp>
        <p:nvSpPr>
          <p:cNvPr id="11283" name="AutoShape 1041"/>
          <p:cNvSpPr>
            <a:spLocks/>
          </p:cNvSpPr>
          <p:nvPr/>
        </p:nvSpPr>
        <p:spPr bwMode="auto">
          <a:xfrm>
            <a:off x="3413125" y="2743200"/>
            <a:ext cx="182563" cy="609600"/>
          </a:xfrm>
          <a:prstGeom prst="rightBrace">
            <a:avLst>
              <a:gd name="adj1" fmla="val 33499"/>
              <a:gd name="adj2" fmla="val 50000"/>
            </a:avLst>
          </a:prstGeom>
          <a:noFill/>
          <a:ln w="38100">
            <a:solidFill>
              <a:schemeClr val="tx1"/>
            </a:solidFill>
            <a:round/>
            <a:headEnd/>
            <a:tailEnd/>
          </a:ln>
        </p:spPr>
        <p:txBody>
          <a:bodyPr wrap="none" anchor="ctr"/>
          <a:lstStyle/>
          <a:p>
            <a:endParaRPr lang="it-IT">
              <a:solidFill>
                <a:schemeClr val="tx1"/>
              </a:solidFill>
            </a:endParaRPr>
          </a:p>
        </p:txBody>
      </p:sp>
      <p:sp>
        <p:nvSpPr>
          <p:cNvPr id="11284" name="Line 1042"/>
          <p:cNvSpPr>
            <a:spLocks noChangeShapeType="1"/>
          </p:cNvSpPr>
          <p:nvPr/>
        </p:nvSpPr>
        <p:spPr bwMode="auto">
          <a:xfrm>
            <a:off x="3733800" y="3048000"/>
            <a:ext cx="1295400" cy="990600"/>
          </a:xfrm>
          <a:prstGeom prst="line">
            <a:avLst/>
          </a:prstGeom>
          <a:noFill/>
          <a:ln w="38100">
            <a:solidFill>
              <a:schemeClr val="tx1"/>
            </a:solidFill>
            <a:round/>
            <a:headEnd type="triangle" w="med" len="med"/>
            <a:tailEnd type="triangle" w="med" len="med"/>
          </a:ln>
        </p:spPr>
        <p:txBody>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strcpy() Vulnerability</a:t>
            </a:r>
          </a:p>
        </p:txBody>
      </p:sp>
      <p:sp>
        <p:nvSpPr>
          <p:cNvPr id="13315" name="Content Placeholder 2"/>
          <p:cNvSpPr>
            <a:spLocks noGrp="1"/>
          </p:cNvSpPr>
          <p:nvPr>
            <p:ph idx="1"/>
          </p:nvPr>
        </p:nvSpPr>
        <p:spPr>
          <a:xfrm>
            <a:off x="381000" y="5105400"/>
            <a:ext cx="5029200" cy="1295400"/>
          </a:xfrm>
        </p:spPr>
        <p:txBody>
          <a:bodyPr/>
          <a:lstStyle/>
          <a:p>
            <a:pPr eaLnBrk="1" hangingPunct="1">
              <a:spcBef>
                <a:spcPts val="400"/>
              </a:spcBef>
              <a:buClr>
                <a:srgbClr val="CCCC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err="1" smtClean="0">
                <a:solidFill>
                  <a:schemeClr val="accent2"/>
                </a:solidFill>
              </a:rPr>
              <a:t>argv</a:t>
            </a:r>
            <a:r>
              <a:rPr lang="en-GB" sz="2000" dirty="0" smtClean="0">
                <a:solidFill>
                  <a:schemeClr val="accent2"/>
                </a:solidFill>
              </a:rPr>
              <a:t>[1]</a:t>
            </a:r>
            <a:r>
              <a:rPr lang="en-GB" sz="2000" dirty="0" smtClean="0"/>
              <a:t> is the user input</a:t>
            </a:r>
          </a:p>
          <a:p>
            <a:pPr eaLnBrk="1" hangingPunct="1">
              <a:spcBef>
                <a:spcPts val="400"/>
              </a:spcBef>
              <a:buClr>
                <a:srgbClr val="CCCC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err="1" smtClean="0">
                <a:solidFill>
                  <a:schemeClr val="accent6"/>
                </a:solidFill>
              </a:rPr>
              <a:t>strcpy</a:t>
            </a:r>
            <a:r>
              <a:rPr lang="en-GB" sz="2000" dirty="0" smtClean="0">
                <a:solidFill>
                  <a:schemeClr val="accent6"/>
                </a:solidFill>
              </a:rPr>
              <a:t>(</a:t>
            </a:r>
            <a:r>
              <a:rPr lang="en-GB" sz="2000" dirty="0" err="1" smtClean="0">
                <a:solidFill>
                  <a:schemeClr val="accent6"/>
                </a:solidFill>
              </a:rPr>
              <a:t>dest</a:t>
            </a:r>
            <a:r>
              <a:rPr lang="en-GB" sz="2000" dirty="0" smtClean="0">
                <a:solidFill>
                  <a:schemeClr val="accent6"/>
                </a:solidFill>
              </a:rPr>
              <a:t>, </a:t>
            </a:r>
            <a:r>
              <a:rPr lang="en-GB" sz="2000" dirty="0" err="1" smtClean="0">
                <a:solidFill>
                  <a:schemeClr val="accent6"/>
                </a:solidFill>
              </a:rPr>
              <a:t>src</a:t>
            </a:r>
            <a:r>
              <a:rPr lang="en-GB" sz="2000" dirty="0" smtClean="0">
                <a:solidFill>
                  <a:schemeClr val="accent6"/>
                </a:solidFill>
              </a:rPr>
              <a:t>)  </a:t>
            </a:r>
            <a:r>
              <a:rPr lang="en-GB" sz="2000" dirty="0" smtClean="0"/>
              <a:t>does not check buffer</a:t>
            </a:r>
          </a:p>
          <a:p>
            <a:pPr eaLnBrk="1" hangingPunct="1">
              <a:spcBef>
                <a:spcPts val="400"/>
              </a:spcBef>
              <a:buClr>
                <a:srgbClr val="CCCC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err="1" smtClean="0">
                <a:solidFill>
                  <a:schemeClr val="accent6"/>
                </a:solidFill>
              </a:rPr>
              <a:t>strcat</a:t>
            </a:r>
            <a:r>
              <a:rPr lang="en-GB" sz="2000" dirty="0" smtClean="0">
                <a:solidFill>
                  <a:schemeClr val="accent6"/>
                </a:solidFill>
              </a:rPr>
              <a:t>(d, s)</a:t>
            </a:r>
            <a:r>
              <a:rPr lang="en-GB" sz="2000" dirty="0" smtClean="0"/>
              <a:t> concatenates strings</a:t>
            </a:r>
          </a:p>
        </p:txBody>
      </p:sp>
      <p:sp>
        <p:nvSpPr>
          <p:cNvPr id="18435" name="Date Placeholder 3"/>
          <p:cNvSpPr>
            <a:spLocks noGrp="1"/>
          </p:cNvSpPr>
          <p:nvPr>
            <p:ph type="dt" sz="quarter" idx="10"/>
          </p:nvPr>
        </p:nvSpPr>
        <p:spPr/>
        <p:txBody>
          <a:bodyPr/>
          <a:lstStyle/>
          <a:p>
            <a:pPr>
              <a:defRPr/>
            </a:pPr>
            <a:fld id="{D4663F89-6B70-4D04-A895-50008827724E}" type="datetime1">
              <a:rPr lang="en-US"/>
              <a:pPr>
                <a:defRPr/>
              </a:pPr>
              <a:t>3/24/2013</a:t>
            </a:fld>
            <a:endParaRPr lang="en-US" dirty="0"/>
          </a:p>
        </p:txBody>
      </p:sp>
      <p:sp>
        <p:nvSpPr>
          <p:cNvPr id="18436" name="Footer Placeholder 4"/>
          <p:cNvSpPr>
            <a:spLocks noGrp="1"/>
          </p:cNvSpPr>
          <p:nvPr>
            <p:ph type="ftr" sz="quarter" idx="11"/>
          </p:nvPr>
        </p:nvSpPr>
        <p:spPr/>
        <p:txBody>
          <a:bodyPr/>
          <a:lstStyle/>
          <a:p>
            <a:pPr>
              <a:defRPr/>
            </a:pPr>
            <a:r>
              <a:rPr lang="en-US" dirty="0"/>
              <a:t>Buffer Overflow</a:t>
            </a:r>
          </a:p>
        </p:txBody>
      </p:sp>
      <p:sp>
        <p:nvSpPr>
          <p:cNvPr id="18437" name="Slide Number Placeholder 5"/>
          <p:cNvSpPr>
            <a:spLocks noGrp="1"/>
          </p:cNvSpPr>
          <p:nvPr>
            <p:ph type="sldNum" sz="quarter" idx="12"/>
          </p:nvPr>
        </p:nvSpPr>
        <p:spPr/>
        <p:txBody>
          <a:bodyPr/>
          <a:lstStyle/>
          <a:p>
            <a:pPr>
              <a:defRPr/>
            </a:pPr>
            <a:fld id="{73B7381D-0694-466C-A2B8-2B4CE155CC24}" type="slidenum">
              <a:rPr lang="en-US"/>
              <a:pPr>
                <a:defRPr/>
              </a:pPr>
              <a:t>11</a:t>
            </a:fld>
            <a:endParaRPr lang="en-US"/>
          </a:p>
        </p:txBody>
      </p:sp>
      <p:sp>
        <p:nvSpPr>
          <p:cNvPr id="7" name="Rectangle 3"/>
          <p:cNvSpPr>
            <a:spLocks noChangeArrowheads="1"/>
          </p:cNvSpPr>
          <p:nvPr/>
        </p:nvSpPr>
        <p:spPr bwMode="auto">
          <a:xfrm>
            <a:off x="381000" y="1219200"/>
            <a:ext cx="4343400" cy="3847207"/>
          </a:xfrm>
          <a:prstGeom prst="rect">
            <a:avLst/>
          </a:prstGeom>
          <a:solidFill>
            <a:schemeClr val="bg2">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a:spcBef>
                <a:spcPts val="0"/>
              </a:spcBef>
              <a:defRPr/>
            </a:pPr>
            <a:r>
              <a:rPr lang="en-GB" sz="2400" kern="0" dirty="0" err="1">
                <a:solidFill>
                  <a:schemeClr val="accent2"/>
                </a:solidFill>
                <a:cs typeface="Arial" pitchFamily="34" charset="0"/>
                <a:sym typeface="Arial" charset="0"/>
              </a:rPr>
              <a:t>domain.c</a:t>
            </a:r>
            <a:endParaRPr lang="en-US" sz="2400" dirty="0">
              <a:solidFill>
                <a:schemeClr val="accent2"/>
              </a:solidFill>
              <a:cs typeface="Arial" pitchFamily="34" charset="0"/>
              <a:sym typeface="Arial" charset="0"/>
            </a:endParaRPr>
          </a:p>
          <a:p>
            <a:pPr>
              <a:spcBef>
                <a:spcPts val="0"/>
              </a:spcBef>
              <a:defRPr/>
            </a:pPr>
            <a:r>
              <a:rPr lang="en-US" sz="2000" dirty="0">
                <a:solidFill>
                  <a:schemeClr val="tx1"/>
                </a:solidFill>
                <a:cs typeface="Arial" pitchFamily="34" charset="0"/>
                <a:sym typeface="Arial" charset="0"/>
              </a:rPr>
              <a:t>Main(</a:t>
            </a:r>
            <a:r>
              <a:rPr lang="en-US" sz="2000" dirty="0" err="1">
                <a:solidFill>
                  <a:schemeClr val="tx1"/>
                </a:solidFill>
                <a:cs typeface="Arial" pitchFamily="34" charset="0"/>
                <a:sym typeface="Arial" charset="0"/>
              </a:rPr>
              <a:t>int</a:t>
            </a:r>
            <a:r>
              <a:rPr lang="en-US" sz="2000" dirty="0">
                <a:solidFill>
                  <a:schemeClr val="tx1"/>
                </a:solidFill>
                <a:cs typeface="Arial" pitchFamily="34" charset="0"/>
                <a:sym typeface="Arial" charset="0"/>
              </a:rPr>
              <a:t> </a:t>
            </a:r>
            <a:r>
              <a:rPr lang="en-US" sz="2000" dirty="0" err="1">
                <a:solidFill>
                  <a:schemeClr val="tx1"/>
                </a:solidFill>
                <a:cs typeface="Arial" pitchFamily="34" charset="0"/>
                <a:sym typeface="Arial" charset="0"/>
              </a:rPr>
              <a:t>argc</a:t>
            </a:r>
            <a:r>
              <a:rPr lang="en-US" sz="2000" dirty="0">
                <a:solidFill>
                  <a:schemeClr val="tx1"/>
                </a:solidFill>
                <a:cs typeface="Arial" pitchFamily="34" charset="0"/>
                <a:sym typeface="Arial" charset="0"/>
              </a:rPr>
              <a:t>, char </a:t>
            </a:r>
            <a:r>
              <a:rPr lang="en-US" sz="2000" dirty="0">
                <a:solidFill>
                  <a:srgbClr val="33CC33"/>
                </a:solidFill>
                <a:cs typeface="Arial" pitchFamily="34" charset="0"/>
                <a:sym typeface="Arial" charset="0"/>
              </a:rPr>
              <a:t>*</a:t>
            </a:r>
            <a:r>
              <a:rPr lang="en-US" sz="2000" dirty="0" err="1">
                <a:solidFill>
                  <a:srgbClr val="33CC33"/>
                </a:solidFill>
                <a:cs typeface="Arial" pitchFamily="34" charset="0"/>
                <a:sym typeface="Arial" charset="0"/>
              </a:rPr>
              <a:t>argv</a:t>
            </a:r>
            <a:r>
              <a:rPr lang="en-US" sz="2000" dirty="0">
                <a:solidFill>
                  <a:srgbClr val="33CC33"/>
                </a:solidFill>
                <a:cs typeface="Arial" pitchFamily="34" charset="0"/>
                <a:sym typeface="Arial" charset="0"/>
              </a:rPr>
              <a:t>[]</a:t>
            </a:r>
            <a:r>
              <a:rPr lang="en-US" sz="2000" dirty="0">
                <a:solidFill>
                  <a:schemeClr val="tx1"/>
                </a:solidFill>
                <a:cs typeface="Arial" pitchFamily="34" charset="0"/>
                <a:sym typeface="Arial" charset="0"/>
              </a:rPr>
              <a:t>) </a:t>
            </a:r>
          </a:p>
          <a:p>
            <a:pPr>
              <a:spcBef>
                <a:spcPts val="0"/>
              </a:spcBef>
              <a:defRPr/>
            </a:pPr>
            <a:r>
              <a:rPr lang="en-US" sz="2000" dirty="0">
                <a:solidFill>
                  <a:schemeClr val="tx1"/>
                </a:solidFill>
                <a:cs typeface="Arial" pitchFamily="34" charset="0"/>
                <a:sym typeface="Arial" charset="0"/>
              </a:rPr>
              <a:t>/*get </a:t>
            </a:r>
            <a:r>
              <a:rPr lang="en-US" sz="2000" dirty="0" err="1">
                <a:solidFill>
                  <a:schemeClr val="tx1"/>
                </a:solidFill>
                <a:cs typeface="Arial" pitchFamily="34" charset="0"/>
                <a:sym typeface="Arial" charset="0"/>
              </a:rPr>
              <a:t>user_input</a:t>
            </a:r>
            <a:r>
              <a:rPr lang="en-US" sz="2000" dirty="0">
                <a:solidFill>
                  <a:schemeClr val="tx1"/>
                </a:solidFill>
                <a:cs typeface="Arial" pitchFamily="34" charset="0"/>
                <a:sym typeface="Arial" charset="0"/>
              </a:rPr>
              <a:t>*/</a:t>
            </a:r>
          </a:p>
          <a:p>
            <a:pPr>
              <a:spcBef>
                <a:spcPts val="0"/>
              </a:spcBef>
              <a:defRPr/>
            </a:pPr>
            <a:r>
              <a:rPr lang="en-US" sz="2000" dirty="0">
                <a:solidFill>
                  <a:schemeClr val="tx1"/>
                </a:solidFill>
                <a:cs typeface="Arial" pitchFamily="34" charset="0"/>
                <a:sym typeface="Arial" charset="0"/>
              </a:rPr>
              <a:t>{</a:t>
            </a:r>
          </a:p>
          <a:p>
            <a:pPr>
              <a:spcBef>
                <a:spcPts val="0"/>
              </a:spcBef>
              <a:defRPr/>
            </a:pPr>
            <a:r>
              <a:rPr lang="en-US" sz="2000" dirty="0">
                <a:solidFill>
                  <a:schemeClr val="tx1"/>
                </a:solidFill>
                <a:cs typeface="Arial" pitchFamily="34" charset="0"/>
                <a:sym typeface="Arial" charset="0"/>
              </a:rPr>
              <a:t>    char </a:t>
            </a:r>
            <a:r>
              <a:rPr lang="en-US" sz="2000" dirty="0">
                <a:solidFill>
                  <a:schemeClr val="accent2"/>
                </a:solidFill>
                <a:cs typeface="Arial" pitchFamily="34" charset="0"/>
                <a:sym typeface="Arial" charset="0"/>
              </a:rPr>
              <a:t>var1[15</a:t>
            </a:r>
            <a:r>
              <a:rPr lang="en-US" sz="2000" dirty="0">
                <a:solidFill>
                  <a:schemeClr val="tx1"/>
                </a:solidFill>
                <a:cs typeface="Arial" pitchFamily="34" charset="0"/>
                <a:sym typeface="Arial" charset="0"/>
              </a:rPr>
              <a:t>];</a:t>
            </a:r>
          </a:p>
          <a:p>
            <a:pPr>
              <a:spcBef>
                <a:spcPts val="0"/>
              </a:spcBef>
              <a:defRPr/>
            </a:pPr>
            <a:r>
              <a:rPr lang="en-US" sz="2000" dirty="0">
                <a:solidFill>
                  <a:schemeClr val="tx1"/>
                </a:solidFill>
                <a:cs typeface="Arial" pitchFamily="34" charset="0"/>
                <a:sym typeface="Arial" charset="0"/>
              </a:rPr>
              <a:t>    char </a:t>
            </a:r>
            <a:r>
              <a:rPr lang="en-US" sz="2000" dirty="0">
                <a:solidFill>
                  <a:srgbClr val="FFC000"/>
                </a:solidFill>
                <a:cs typeface="Arial" pitchFamily="34" charset="0"/>
                <a:sym typeface="Arial" charset="0"/>
              </a:rPr>
              <a:t>command</a:t>
            </a:r>
            <a:r>
              <a:rPr lang="en-US" sz="2000" dirty="0">
                <a:solidFill>
                  <a:schemeClr val="tx1"/>
                </a:solidFill>
                <a:cs typeface="Arial" pitchFamily="34" charset="0"/>
                <a:sym typeface="Arial" charset="0"/>
              </a:rPr>
              <a:t>[20];	</a:t>
            </a:r>
          </a:p>
          <a:p>
            <a:pPr>
              <a:spcBef>
                <a:spcPts val="0"/>
              </a:spcBef>
              <a:defRPr/>
            </a:pPr>
            <a:r>
              <a:rPr lang="en-US" sz="2000" dirty="0">
                <a:solidFill>
                  <a:schemeClr val="tx1"/>
                </a:solidFill>
                <a:cs typeface="Arial" pitchFamily="34" charset="0"/>
                <a:sym typeface="Arial" charset="0"/>
              </a:rPr>
              <a:t>    </a:t>
            </a:r>
            <a:r>
              <a:rPr lang="en-US" sz="2000" dirty="0" err="1">
                <a:solidFill>
                  <a:schemeClr val="tx1"/>
                </a:solidFill>
                <a:cs typeface="Arial" pitchFamily="34" charset="0"/>
                <a:sym typeface="Arial" charset="0"/>
              </a:rPr>
              <a:t>strcpy</a:t>
            </a:r>
            <a:r>
              <a:rPr lang="en-US" sz="2000" dirty="0">
                <a:solidFill>
                  <a:schemeClr val="tx1"/>
                </a:solidFill>
                <a:cs typeface="Arial" pitchFamily="34" charset="0"/>
                <a:sym typeface="Arial" charset="0"/>
              </a:rPr>
              <a:t>(command, “</a:t>
            </a:r>
            <a:r>
              <a:rPr lang="en-US" sz="2000" dirty="0" err="1">
                <a:solidFill>
                  <a:schemeClr val="tx1"/>
                </a:solidFill>
                <a:cs typeface="Arial" pitchFamily="34" charset="0"/>
                <a:sym typeface="Arial" charset="0"/>
              </a:rPr>
              <a:t>mkdir</a:t>
            </a:r>
            <a:r>
              <a:rPr lang="en-US" sz="2000" dirty="0">
                <a:solidFill>
                  <a:schemeClr val="tx1"/>
                </a:solidFill>
                <a:cs typeface="Arial" pitchFamily="34" charset="0"/>
                <a:sym typeface="Arial" charset="0"/>
              </a:rPr>
              <a:t> ");</a:t>
            </a:r>
          </a:p>
          <a:p>
            <a:pPr>
              <a:spcBef>
                <a:spcPts val="0"/>
              </a:spcBef>
              <a:defRPr/>
            </a:pPr>
            <a:r>
              <a:rPr lang="en-US" sz="2000" dirty="0">
                <a:solidFill>
                  <a:schemeClr val="tx1"/>
                </a:solidFill>
                <a:cs typeface="Arial" pitchFamily="34" charset="0"/>
                <a:sym typeface="Arial" charset="0"/>
              </a:rPr>
              <a:t>    </a:t>
            </a:r>
            <a:r>
              <a:rPr lang="en-US" sz="2000" dirty="0" err="1">
                <a:solidFill>
                  <a:schemeClr val="tx1"/>
                </a:solidFill>
                <a:cs typeface="Arial" pitchFamily="34" charset="0"/>
                <a:sym typeface="Arial" charset="0"/>
              </a:rPr>
              <a:t>strcat</a:t>
            </a:r>
            <a:r>
              <a:rPr lang="en-US" sz="2000" dirty="0">
                <a:solidFill>
                  <a:schemeClr val="tx1"/>
                </a:solidFill>
                <a:cs typeface="Arial" pitchFamily="34" charset="0"/>
                <a:sym typeface="Arial" charset="0"/>
              </a:rPr>
              <a:t>(command, </a:t>
            </a:r>
            <a:r>
              <a:rPr lang="en-US" sz="2000" dirty="0" err="1">
                <a:solidFill>
                  <a:srgbClr val="33CC33"/>
                </a:solidFill>
                <a:cs typeface="Arial" pitchFamily="34" charset="0"/>
                <a:sym typeface="Arial" charset="0"/>
              </a:rPr>
              <a:t>argv</a:t>
            </a:r>
            <a:r>
              <a:rPr lang="en-US" sz="2000" dirty="0">
                <a:solidFill>
                  <a:srgbClr val="33CC33"/>
                </a:solidFill>
                <a:cs typeface="Arial" pitchFamily="34" charset="0"/>
                <a:sym typeface="Arial" charset="0"/>
              </a:rPr>
              <a:t>[1</a:t>
            </a:r>
            <a:r>
              <a:rPr lang="en-US" sz="2000" dirty="0">
                <a:solidFill>
                  <a:srgbClr val="00B050"/>
                </a:solidFill>
                <a:cs typeface="Arial" pitchFamily="34" charset="0"/>
                <a:sym typeface="Arial" charset="0"/>
              </a:rPr>
              <a:t>]</a:t>
            </a:r>
            <a:r>
              <a:rPr lang="en-US" sz="2000" dirty="0">
                <a:solidFill>
                  <a:schemeClr val="tx1"/>
                </a:solidFill>
                <a:cs typeface="Arial" pitchFamily="34" charset="0"/>
                <a:sym typeface="Arial" charset="0"/>
              </a:rPr>
              <a:t>);</a:t>
            </a:r>
          </a:p>
          <a:p>
            <a:pPr>
              <a:spcBef>
                <a:spcPts val="0"/>
              </a:spcBef>
              <a:defRPr/>
            </a:pPr>
            <a:r>
              <a:rPr lang="en-US" sz="2000" dirty="0">
                <a:solidFill>
                  <a:schemeClr val="tx1"/>
                </a:solidFill>
                <a:cs typeface="Arial" pitchFamily="34" charset="0"/>
                <a:sym typeface="Arial" charset="0"/>
              </a:rPr>
              <a:t>    </a:t>
            </a:r>
            <a:r>
              <a:rPr lang="en-US" sz="2000" dirty="0" err="1">
                <a:solidFill>
                  <a:schemeClr val="tx1"/>
                </a:solidFill>
                <a:cs typeface="Arial" pitchFamily="34" charset="0"/>
                <a:sym typeface="Arial" charset="0"/>
              </a:rPr>
              <a:t>strcpy</a:t>
            </a:r>
            <a:r>
              <a:rPr lang="en-US" sz="2000" dirty="0">
                <a:solidFill>
                  <a:schemeClr val="tx1"/>
                </a:solidFill>
                <a:cs typeface="Arial" pitchFamily="34" charset="0"/>
                <a:sym typeface="Arial" charset="0"/>
              </a:rPr>
              <a:t>(var1, </a:t>
            </a:r>
            <a:r>
              <a:rPr lang="en-US" sz="2000" dirty="0" err="1">
                <a:solidFill>
                  <a:srgbClr val="00B050"/>
                </a:solidFill>
                <a:cs typeface="Arial" pitchFamily="34" charset="0"/>
                <a:sym typeface="Arial" charset="0"/>
              </a:rPr>
              <a:t>argv</a:t>
            </a:r>
            <a:r>
              <a:rPr lang="en-US" sz="2000" dirty="0">
                <a:solidFill>
                  <a:srgbClr val="00B050"/>
                </a:solidFill>
                <a:cs typeface="Arial" pitchFamily="34" charset="0"/>
                <a:sym typeface="Arial" charset="0"/>
              </a:rPr>
              <a:t>[1]</a:t>
            </a:r>
            <a:r>
              <a:rPr lang="en-US" sz="2000" dirty="0">
                <a:solidFill>
                  <a:schemeClr val="tx1"/>
                </a:solidFill>
                <a:cs typeface="Arial" pitchFamily="34" charset="0"/>
                <a:sym typeface="Arial" charset="0"/>
              </a:rPr>
              <a:t>);</a:t>
            </a:r>
          </a:p>
          <a:p>
            <a:pPr>
              <a:spcBef>
                <a:spcPts val="0"/>
              </a:spcBef>
              <a:defRPr/>
            </a:pPr>
            <a:r>
              <a:rPr lang="en-US" sz="2000" dirty="0">
                <a:solidFill>
                  <a:schemeClr val="tx1"/>
                </a:solidFill>
                <a:cs typeface="Arial" pitchFamily="34" charset="0"/>
                <a:sym typeface="Arial" charset="0"/>
              </a:rPr>
              <a:t>    </a:t>
            </a:r>
            <a:r>
              <a:rPr lang="en-US" sz="2000" dirty="0" err="1">
                <a:solidFill>
                  <a:schemeClr val="tx1"/>
                </a:solidFill>
                <a:cs typeface="Arial" pitchFamily="34" charset="0"/>
                <a:sym typeface="Arial" charset="0"/>
              </a:rPr>
              <a:t>printf</a:t>
            </a:r>
            <a:r>
              <a:rPr lang="en-US" sz="2000" dirty="0">
                <a:solidFill>
                  <a:schemeClr val="tx1"/>
                </a:solidFill>
                <a:cs typeface="Arial" pitchFamily="34" charset="0"/>
                <a:sym typeface="Arial" charset="0"/>
              </a:rPr>
              <a:t>(var1);</a:t>
            </a:r>
          </a:p>
          <a:p>
            <a:pPr>
              <a:spcBef>
                <a:spcPts val="0"/>
              </a:spcBef>
              <a:defRPr/>
            </a:pPr>
            <a:r>
              <a:rPr lang="en-US" sz="2000" dirty="0">
                <a:solidFill>
                  <a:schemeClr val="tx1"/>
                </a:solidFill>
                <a:cs typeface="Arial" pitchFamily="34" charset="0"/>
                <a:sym typeface="Arial" charset="0"/>
              </a:rPr>
              <a:t>    system(</a:t>
            </a:r>
            <a:r>
              <a:rPr lang="en-US" sz="2000" dirty="0">
                <a:solidFill>
                  <a:srgbClr val="FFC000"/>
                </a:solidFill>
                <a:cs typeface="Arial" pitchFamily="34" charset="0"/>
                <a:sym typeface="Arial" charset="0"/>
              </a:rPr>
              <a:t>command</a:t>
            </a:r>
            <a:r>
              <a:rPr lang="en-US" sz="2000" dirty="0">
                <a:solidFill>
                  <a:schemeClr val="tx1"/>
                </a:solidFill>
                <a:cs typeface="Arial" pitchFamily="34" charset="0"/>
                <a:sym typeface="Arial" charset="0"/>
              </a:rPr>
              <a:t>);</a:t>
            </a:r>
          </a:p>
          <a:p>
            <a:pPr>
              <a:spcBef>
                <a:spcPts val="0"/>
              </a:spcBef>
              <a:defRPr/>
            </a:pPr>
            <a:r>
              <a:rPr lang="en-US" sz="2000" dirty="0">
                <a:solidFill>
                  <a:schemeClr val="tx1"/>
                </a:solidFill>
                <a:cs typeface="Arial" pitchFamily="34" charset="0"/>
                <a:sym typeface="Arial" charset="0"/>
              </a:rPr>
              <a:t>}  </a:t>
            </a:r>
          </a:p>
        </p:txBody>
      </p:sp>
      <p:sp>
        <p:nvSpPr>
          <p:cNvPr id="12298" name="AutoShape 1040"/>
          <p:cNvSpPr>
            <a:spLocks/>
          </p:cNvSpPr>
          <p:nvPr/>
        </p:nvSpPr>
        <p:spPr bwMode="auto">
          <a:xfrm>
            <a:off x="5195888" y="3041650"/>
            <a:ext cx="287337" cy="1655763"/>
          </a:xfrm>
          <a:prstGeom prst="leftBrace">
            <a:avLst>
              <a:gd name="adj1" fmla="val 32761"/>
              <a:gd name="adj2" fmla="val 51921"/>
            </a:avLst>
          </a:prstGeom>
          <a:noFill/>
          <a:ln w="38100">
            <a:solidFill>
              <a:schemeClr val="tx1"/>
            </a:solidFill>
            <a:round/>
            <a:headEnd/>
            <a:tailEnd/>
          </a:ln>
        </p:spPr>
        <p:txBody>
          <a:bodyPr wrap="none" anchor="ctr"/>
          <a:lstStyle/>
          <a:p>
            <a:endParaRPr lang="it-IT">
              <a:solidFill>
                <a:schemeClr val="tx1"/>
              </a:solidFill>
            </a:endParaRPr>
          </a:p>
        </p:txBody>
      </p:sp>
      <p:sp>
        <p:nvSpPr>
          <p:cNvPr id="12299" name="AutoShape 1041"/>
          <p:cNvSpPr>
            <a:spLocks/>
          </p:cNvSpPr>
          <p:nvPr/>
        </p:nvSpPr>
        <p:spPr bwMode="auto">
          <a:xfrm>
            <a:off x="3413125" y="2514600"/>
            <a:ext cx="182563" cy="609600"/>
          </a:xfrm>
          <a:prstGeom prst="rightBrace">
            <a:avLst>
              <a:gd name="adj1" fmla="val 33499"/>
              <a:gd name="adj2" fmla="val 50000"/>
            </a:avLst>
          </a:prstGeom>
          <a:noFill/>
          <a:ln w="38100">
            <a:solidFill>
              <a:schemeClr val="tx1"/>
            </a:solidFill>
            <a:round/>
            <a:headEnd/>
            <a:tailEnd/>
          </a:ln>
        </p:spPr>
        <p:txBody>
          <a:bodyPr wrap="none" anchor="ctr"/>
          <a:lstStyle/>
          <a:p>
            <a:endParaRPr lang="it-IT">
              <a:solidFill>
                <a:schemeClr val="tx1"/>
              </a:solidFill>
            </a:endParaRPr>
          </a:p>
        </p:txBody>
      </p:sp>
      <p:sp>
        <p:nvSpPr>
          <p:cNvPr id="12300" name="Line 1042"/>
          <p:cNvSpPr>
            <a:spLocks noChangeShapeType="1"/>
          </p:cNvSpPr>
          <p:nvPr/>
        </p:nvSpPr>
        <p:spPr bwMode="auto">
          <a:xfrm>
            <a:off x="3733800" y="2895600"/>
            <a:ext cx="1295400" cy="990600"/>
          </a:xfrm>
          <a:prstGeom prst="line">
            <a:avLst/>
          </a:prstGeom>
          <a:noFill/>
          <a:ln w="38100">
            <a:solidFill>
              <a:schemeClr val="tx1"/>
            </a:solidFill>
            <a:round/>
            <a:headEnd type="triangle" w="med" len="med"/>
            <a:tailEnd type="triangle" w="med" len="med"/>
          </a:ln>
        </p:spPr>
        <p:txBody>
          <a:bodyPr/>
          <a:lstStyle/>
          <a:p>
            <a:endParaRPr lang="en-US"/>
          </a:p>
        </p:txBody>
      </p:sp>
      <p:grpSp>
        <p:nvGrpSpPr>
          <p:cNvPr id="12301" name="Group 4"/>
          <p:cNvGrpSpPr>
            <a:grpSpLocks/>
          </p:cNvGrpSpPr>
          <p:nvPr/>
        </p:nvGrpSpPr>
        <p:grpSpPr bwMode="auto">
          <a:xfrm>
            <a:off x="5707063" y="1752600"/>
            <a:ext cx="1676400" cy="4446588"/>
            <a:chOff x="960" y="768"/>
            <a:chExt cx="1056" cy="1968"/>
          </a:xfrm>
        </p:grpSpPr>
        <p:sp>
          <p:nvSpPr>
            <p:cNvPr id="12313" name="Line 5"/>
            <p:cNvSpPr>
              <a:spLocks noChangeShapeType="1"/>
            </p:cNvSpPr>
            <p:nvPr/>
          </p:nvSpPr>
          <p:spPr bwMode="auto">
            <a:xfrm>
              <a:off x="960" y="768"/>
              <a:ext cx="0" cy="1968"/>
            </a:xfrm>
            <a:prstGeom prst="line">
              <a:avLst/>
            </a:prstGeom>
            <a:noFill/>
            <a:ln w="38100">
              <a:solidFill>
                <a:schemeClr val="tx1"/>
              </a:solidFill>
              <a:round/>
              <a:headEnd/>
              <a:tailEnd/>
            </a:ln>
          </p:spPr>
          <p:txBody>
            <a:bodyPr wrap="none" anchor="ctr"/>
            <a:lstStyle/>
            <a:p>
              <a:endParaRPr lang="en-US"/>
            </a:p>
          </p:txBody>
        </p:sp>
        <p:sp>
          <p:nvSpPr>
            <p:cNvPr id="12314" name="Line 6"/>
            <p:cNvSpPr>
              <a:spLocks noChangeShapeType="1"/>
            </p:cNvSpPr>
            <p:nvPr/>
          </p:nvSpPr>
          <p:spPr bwMode="auto">
            <a:xfrm>
              <a:off x="2016" y="768"/>
              <a:ext cx="0" cy="1968"/>
            </a:xfrm>
            <a:prstGeom prst="line">
              <a:avLst/>
            </a:prstGeom>
            <a:noFill/>
            <a:ln w="38100">
              <a:solidFill>
                <a:schemeClr val="tx1"/>
              </a:solidFill>
              <a:round/>
              <a:headEnd/>
              <a:tailEnd/>
            </a:ln>
          </p:spPr>
          <p:txBody>
            <a:bodyPr wrap="none" anchor="ctr"/>
            <a:lstStyle/>
            <a:p>
              <a:endParaRPr lang="en-US"/>
            </a:p>
          </p:txBody>
        </p:sp>
      </p:grpSp>
      <p:sp>
        <p:nvSpPr>
          <p:cNvPr id="12302" name="Rectangle 1033"/>
          <p:cNvSpPr>
            <a:spLocks noChangeArrowheads="1"/>
          </p:cNvSpPr>
          <p:nvPr/>
        </p:nvSpPr>
        <p:spPr bwMode="auto">
          <a:xfrm>
            <a:off x="5715000" y="3124200"/>
            <a:ext cx="1676400" cy="661988"/>
          </a:xfrm>
          <a:prstGeom prst="rect">
            <a:avLst/>
          </a:prstGeom>
          <a:solidFill>
            <a:schemeClr val="accent1"/>
          </a:solidFill>
          <a:ln w="38100">
            <a:solidFill>
              <a:schemeClr val="tx1"/>
            </a:solidFill>
            <a:miter lim="800000"/>
            <a:headEnd/>
            <a:tailEnd/>
          </a:ln>
        </p:spPr>
        <p:txBody>
          <a:bodyPr wrap="none" anchor="ctr"/>
          <a:lstStyle/>
          <a:p>
            <a:pPr algn="ctr"/>
            <a:r>
              <a:rPr lang="en-US" sz="1600">
                <a:solidFill>
                  <a:srgbClr val="FF0000"/>
                </a:solidFill>
              </a:rPr>
              <a:t>var1</a:t>
            </a:r>
            <a:r>
              <a:rPr lang="en-US" sz="1600">
                <a:solidFill>
                  <a:schemeClr val="tx1"/>
                </a:solidFill>
              </a:rPr>
              <a:t> (15 char) </a:t>
            </a:r>
            <a:endParaRPr lang="en-US" sz="2800">
              <a:solidFill>
                <a:schemeClr val="tx1"/>
              </a:solidFill>
            </a:endParaRPr>
          </a:p>
        </p:txBody>
      </p:sp>
      <p:sp>
        <p:nvSpPr>
          <p:cNvPr id="2" name="Rectangle 1039"/>
          <p:cNvSpPr>
            <a:spLocks noChangeArrowheads="1"/>
          </p:cNvSpPr>
          <p:nvPr/>
        </p:nvSpPr>
        <p:spPr bwMode="auto">
          <a:xfrm>
            <a:off x="5716588" y="3810000"/>
            <a:ext cx="1662112" cy="1028700"/>
          </a:xfrm>
          <a:prstGeom prst="rect">
            <a:avLst/>
          </a:prstGeom>
          <a:solidFill>
            <a:schemeClr val="bg2">
              <a:lumMod val="75000"/>
            </a:schemeClr>
          </a:solidFill>
          <a:ln w="38100">
            <a:solidFill>
              <a:schemeClr val="tx1"/>
            </a:solidFill>
            <a:miter lim="800000"/>
            <a:headEnd/>
            <a:tailEnd/>
          </a:ln>
        </p:spPr>
        <p:txBody>
          <a:bodyPr wrap="none" anchor="ctr"/>
          <a:lstStyle/>
          <a:p>
            <a:pPr algn="ctr">
              <a:defRPr/>
            </a:pPr>
            <a:r>
              <a:rPr lang="en-US" sz="1600" dirty="0">
                <a:solidFill>
                  <a:srgbClr val="FFC000"/>
                </a:solidFill>
                <a:latin typeface="Arial" charset="0"/>
                <a:sym typeface="Arial" charset="0"/>
              </a:rPr>
              <a:t>command</a:t>
            </a:r>
          </a:p>
          <a:p>
            <a:pPr algn="ctr">
              <a:defRPr/>
            </a:pPr>
            <a:r>
              <a:rPr lang="en-US" sz="1600" dirty="0">
                <a:solidFill>
                  <a:schemeClr val="tx1"/>
                </a:solidFill>
                <a:latin typeface="Arial" charset="0"/>
                <a:sym typeface="Arial" charset="0"/>
              </a:rPr>
              <a:t>(20 char)</a:t>
            </a:r>
            <a:endParaRPr lang="en-US" sz="2800" dirty="0">
              <a:solidFill>
                <a:schemeClr val="tx1"/>
              </a:solidFill>
              <a:latin typeface="Arial" charset="0"/>
              <a:sym typeface="Arial" charset="0"/>
            </a:endParaRPr>
          </a:p>
        </p:txBody>
      </p:sp>
      <p:sp>
        <p:nvSpPr>
          <p:cNvPr id="16" name="Rectangle 28"/>
          <p:cNvSpPr>
            <a:spLocks noChangeArrowheads="1"/>
          </p:cNvSpPr>
          <p:nvPr/>
        </p:nvSpPr>
        <p:spPr bwMode="auto">
          <a:xfrm>
            <a:off x="5715000" y="3124200"/>
            <a:ext cx="1662113" cy="685800"/>
          </a:xfrm>
          <a:prstGeom prst="rect">
            <a:avLst/>
          </a:prstGeom>
          <a:solidFill>
            <a:schemeClr val="accent3"/>
          </a:solidFill>
          <a:ln w="38100">
            <a:solidFill>
              <a:schemeClr val="tx1"/>
            </a:solidFill>
            <a:miter lim="800000"/>
            <a:headEnd/>
            <a:tailEnd/>
          </a:ln>
        </p:spPr>
        <p:txBody>
          <a:bodyPr wrap="none" anchor="ctr"/>
          <a:lstStyle/>
          <a:p>
            <a:pPr algn="ctr">
              <a:defRPr/>
            </a:pPr>
            <a:r>
              <a:rPr lang="en-US" sz="1600" b="1">
                <a:solidFill>
                  <a:schemeClr val="tx1"/>
                </a:solidFill>
                <a:latin typeface="Arial" charset="0"/>
                <a:sym typeface="Arial" charset="0"/>
              </a:rPr>
              <a:t>argv[1] </a:t>
            </a:r>
            <a:br>
              <a:rPr lang="en-US" sz="1600" b="1">
                <a:solidFill>
                  <a:schemeClr val="tx1"/>
                </a:solidFill>
                <a:latin typeface="Arial" charset="0"/>
                <a:sym typeface="Arial" charset="0"/>
              </a:rPr>
            </a:br>
            <a:r>
              <a:rPr lang="en-US" sz="1600" b="1">
                <a:solidFill>
                  <a:schemeClr val="tx1"/>
                </a:solidFill>
                <a:latin typeface="Arial" charset="0"/>
                <a:sym typeface="Arial" charset="0"/>
              </a:rPr>
              <a:t>(15 char)</a:t>
            </a:r>
            <a:r>
              <a:rPr lang="en-US" sz="2800">
                <a:solidFill>
                  <a:schemeClr val="tx1"/>
                </a:solidFill>
                <a:latin typeface="Arial" charset="0"/>
                <a:sym typeface="Arial" charset="0"/>
              </a:rPr>
              <a:t> </a:t>
            </a:r>
            <a:endParaRPr lang="en-US" sz="1600" b="1">
              <a:solidFill>
                <a:schemeClr val="tx1"/>
              </a:solidFill>
              <a:latin typeface="Arial" charset="0"/>
              <a:sym typeface="Arial" charset="0"/>
            </a:endParaRPr>
          </a:p>
        </p:txBody>
      </p:sp>
      <p:sp>
        <p:nvSpPr>
          <p:cNvPr id="17" name="Rectangle 28"/>
          <p:cNvSpPr>
            <a:spLocks noChangeArrowheads="1"/>
          </p:cNvSpPr>
          <p:nvPr/>
        </p:nvSpPr>
        <p:spPr bwMode="auto">
          <a:xfrm>
            <a:off x="5729288" y="3124200"/>
            <a:ext cx="1662112" cy="990600"/>
          </a:xfrm>
          <a:prstGeom prst="rect">
            <a:avLst/>
          </a:prstGeom>
          <a:solidFill>
            <a:schemeClr val="accent3">
              <a:lumMod val="40000"/>
              <a:lumOff val="60000"/>
            </a:schemeClr>
          </a:solidFill>
          <a:ln w="38100">
            <a:solidFill>
              <a:schemeClr val="tx1"/>
            </a:solidFill>
            <a:miter lim="800000"/>
            <a:headEnd/>
            <a:tailEnd/>
          </a:ln>
        </p:spPr>
        <p:txBody>
          <a:bodyPr wrap="none" anchor="ctr"/>
          <a:lstStyle/>
          <a:p>
            <a:pPr algn="ctr">
              <a:defRPr/>
            </a:pPr>
            <a:r>
              <a:rPr lang="en-US" sz="1600" b="1" dirty="0" err="1">
                <a:solidFill>
                  <a:schemeClr val="accent2"/>
                </a:solidFill>
                <a:latin typeface="Arial" charset="0"/>
                <a:sym typeface="Arial" charset="0"/>
              </a:rPr>
              <a:t>argv</a:t>
            </a:r>
            <a:r>
              <a:rPr lang="en-US" sz="1600" b="1" dirty="0">
                <a:solidFill>
                  <a:schemeClr val="accent2"/>
                </a:solidFill>
                <a:latin typeface="Arial" charset="0"/>
                <a:sym typeface="Arial" charset="0"/>
              </a:rPr>
              <a:t>[1]</a:t>
            </a:r>
            <a:r>
              <a:rPr lang="en-US" sz="1600" b="1" dirty="0">
                <a:solidFill>
                  <a:schemeClr val="tx1"/>
                </a:solidFill>
                <a:latin typeface="Arial" charset="0"/>
                <a:sym typeface="Arial" charset="0"/>
              </a:rPr>
              <a:t/>
            </a:r>
            <a:br>
              <a:rPr lang="en-US" sz="1600" b="1" dirty="0">
                <a:solidFill>
                  <a:schemeClr val="tx1"/>
                </a:solidFill>
                <a:latin typeface="Arial" charset="0"/>
                <a:sym typeface="Arial" charset="0"/>
              </a:rPr>
            </a:br>
            <a:r>
              <a:rPr lang="en-US" sz="1600" b="1" dirty="0">
                <a:solidFill>
                  <a:schemeClr val="tx1"/>
                </a:solidFill>
                <a:latin typeface="Arial" charset="0"/>
                <a:sym typeface="Arial" charset="0"/>
              </a:rPr>
              <a:t>(20 char)</a:t>
            </a:r>
            <a:endParaRPr lang="en-US" sz="2800" dirty="0">
              <a:solidFill>
                <a:schemeClr val="tx1"/>
              </a:solidFill>
              <a:latin typeface="Arial" charset="0"/>
              <a:sym typeface="Arial" charset="0"/>
            </a:endParaRPr>
          </a:p>
        </p:txBody>
      </p:sp>
      <p:sp>
        <p:nvSpPr>
          <p:cNvPr id="12306" name="Text Box 7"/>
          <p:cNvSpPr txBox="1">
            <a:spLocks noChangeArrowheads="1"/>
          </p:cNvSpPr>
          <p:nvPr/>
        </p:nvSpPr>
        <p:spPr bwMode="auto">
          <a:xfrm>
            <a:off x="5791200" y="1371600"/>
            <a:ext cx="1557338" cy="923925"/>
          </a:xfrm>
          <a:prstGeom prst="rect">
            <a:avLst/>
          </a:prstGeom>
          <a:noFill/>
          <a:ln w="9525">
            <a:noFill/>
            <a:miter lim="800000"/>
            <a:headEnd/>
            <a:tailEnd/>
          </a:ln>
        </p:spPr>
        <p:txBody>
          <a:bodyPr wrap="none">
            <a:spAutoFit/>
          </a:bodyPr>
          <a:lstStyle/>
          <a:p>
            <a:r>
              <a:rPr lang="en-US" sz="1800">
                <a:solidFill>
                  <a:schemeClr val="tx1"/>
                </a:solidFill>
              </a:rPr>
              <a:t>Top of</a:t>
            </a:r>
          </a:p>
          <a:p>
            <a:r>
              <a:rPr lang="en-US" sz="1800">
                <a:solidFill>
                  <a:schemeClr val="tx1"/>
                </a:solidFill>
              </a:rPr>
              <a:t>Memory</a:t>
            </a:r>
          </a:p>
          <a:p>
            <a:r>
              <a:rPr lang="en-US" sz="1800">
                <a:solidFill>
                  <a:schemeClr val="tx1"/>
                </a:solidFill>
              </a:rPr>
              <a:t>0xFFFFFFFF</a:t>
            </a:r>
          </a:p>
        </p:txBody>
      </p:sp>
      <p:sp>
        <p:nvSpPr>
          <p:cNvPr id="12307" name="Text Box 8"/>
          <p:cNvSpPr txBox="1">
            <a:spLocks noChangeArrowheads="1"/>
          </p:cNvSpPr>
          <p:nvPr/>
        </p:nvSpPr>
        <p:spPr bwMode="auto">
          <a:xfrm>
            <a:off x="5867400" y="5562600"/>
            <a:ext cx="1454150" cy="923925"/>
          </a:xfrm>
          <a:prstGeom prst="rect">
            <a:avLst/>
          </a:prstGeom>
          <a:noFill/>
          <a:ln w="9525">
            <a:noFill/>
            <a:miter lim="800000"/>
            <a:headEnd/>
            <a:tailEnd/>
          </a:ln>
        </p:spPr>
        <p:txBody>
          <a:bodyPr wrap="none">
            <a:spAutoFit/>
          </a:bodyPr>
          <a:lstStyle/>
          <a:p>
            <a:r>
              <a:rPr lang="en-US" sz="1800">
                <a:solidFill>
                  <a:schemeClr val="tx1"/>
                </a:solidFill>
              </a:rPr>
              <a:t>Bottom of</a:t>
            </a:r>
          </a:p>
          <a:p>
            <a:r>
              <a:rPr lang="en-US" sz="1800">
                <a:solidFill>
                  <a:schemeClr val="tx1"/>
                </a:solidFill>
              </a:rPr>
              <a:t>Memory</a:t>
            </a:r>
          </a:p>
          <a:p>
            <a:r>
              <a:rPr lang="en-US" sz="1800">
                <a:solidFill>
                  <a:schemeClr val="tx1"/>
                </a:solidFill>
              </a:rPr>
              <a:t>0x00000000</a:t>
            </a:r>
          </a:p>
        </p:txBody>
      </p:sp>
      <p:sp>
        <p:nvSpPr>
          <p:cNvPr id="12308" name="Text Box 11"/>
          <p:cNvSpPr txBox="1">
            <a:spLocks noChangeArrowheads="1"/>
          </p:cNvSpPr>
          <p:nvPr/>
        </p:nvSpPr>
        <p:spPr bwMode="auto">
          <a:xfrm>
            <a:off x="6300788" y="5078413"/>
            <a:ext cx="242887" cy="409575"/>
          </a:xfrm>
          <a:prstGeom prst="rect">
            <a:avLst/>
          </a:prstGeom>
          <a:noFill/>
          <a:ln w="9525">
            <a:noFill/>
            <a:miter lim="800000"/>
            <a:headEnd/>
            <a:tailEnd/>
          </a:ln>
        </p:spPr>
        <p:txBody>
          <a:bodyPr wrap="none">
            <a:spAutoFit/>
          </a:bodyPr>
          <a:lstStyle/>
          <a:p>
            <a:pPr>
              <a:lnSpc>
                <a:spcPct val="40000"/>
              </a:lnSpc>
            </a:pPr>
            <a:r>
              <a:rPr lang="en-US" sz="1600" b="1">
                <a:solidFill>
                  <a:schemeClr val="tx1"/>
                </a:solidFill>
              </a:rPr>
              <a:t>.</a:t>
            </a:r>
          </a:p>
          <a:p>
            <a:pPr>
              <a:lnSpc>
                <a:spcPct val="40000"/>
              </a:lnSpc>
            </a:pPr>
            <a:r>
              <a:rPr lang="en-US" sz="1600" b="1">
                <a:solidFill>
                  <a:schemeClr val="tx1"/>
                </a:solidFill>
              </a:rPr>
              <a:t>.</a:t>
            </a:r>
          </a:p>
          <a:p>
            <a:pPr>
              <a:lnSpc>
                <a:spcPct val="40000"/>
              </a:lnSpc>
            </a:pPr>
            <a:r>
              <a:rPr lang="en-US" sz="1600" b="1">
                <a:solidFill>
                  <a:schemeClr val="tx1"/>
                </a:solidFill>
              </a:rPr>
              <a:t>.</a:t>
            </a:r>
          </a:p>
        </p:txBody>
      </p:sp>
      <p:sp>
        <p:nvSpPr>
          <p:cNvPr id="12309" name="Line 13"/>
          <p:cNvSpPr>
            <a:spLocks noChangeShapeType="1"/>
          </p:cNvSpPr>
          <p:nvPr/>
        </p:nvSpPr>
        <p:spPr bwMode="auto">
          <a:xfrm>
            <a:off x="7620000" y="1725613"/>
            <a:ext cx="0" cy="4522787"/>
          </a:xfrm>
          <a:prstGeom prst="line">
            <a:avLst/>
          </a:prstGeom>
          <a:noFill/>
          <a:ln w="9525">
            <a:solidFill>
              <a:schemeClr val="tx1"/>
            </a:solidFill>
            <a:round/>
            <a:headEnd/>
            <a:tailEnd type="triangle" w="med" len="med"/>
          </a:ln>
        </p:spPr>
        <p:txBody>
          <a:bodyPr wrap="none" anchor="ctr"/>
          <a:lstStyle/>
          <a:p>
            <a:endParaRPr lang="en-US"/>
          </a:p>
        </p:txBody>
      </p:sp>
      <p:sp>
        <p:nvSpPr>
          <p:cNvPr id="12310" name="Text Box 14"/>
          <p:cNvSpPr txBox="1">
            <a:spLocks noChangeArrowheads="1"/>
          </p:cNvSpPr>
          <p:nvPr/>
        </p:nvSpPr>
        <p:spPr bwMode="auto">
          <a:xfrm>
            <a:off x="7600950" y="1979613"/>
            <a:ext cx="1095375" cy="923925"/>
          </a:xfrm>
          <a:prstGeom prst="rect">
            <a:avLst/>
          </a:prstGeom>
          <a:noFill/>
          <a:ln w="9525">
            <a:noFill/>
            <a:miter lim="800000"/>
            <a:headEnd/>
            <a:tailEnd/>
          </a:ln>
        </p:spPr>
        <p:txBody>
          <a:bodyPr wrap="none">
            <a:spAutoFit/>
          </a:bodyPr>
          <a:lstStyle/>
          <a:p>
            <a:pPr algn="ctr"/>
            <a:r>
              <a:rPr lang="en-US" sz="1800" b="1">
                <a:solidFill>
                  <a:schemeClr val="tx1"/>
                </a:solidFill>
              </a:rPr>
              <a:t>Stack</a:t>
            </a:r>
          </a:p>
          <a:p>
            <a:pPr algn="ctr"/>
            <a:r>
              <a:rPr lang="en-US" sz="1800">
                <a:solidFill>
                  <a:schemeClr val="tx1"/>
                </a:solidFill>
              </a:rPr>
              <a:t>Fill</a:t>
            </a:r>
          </a:p>
          <a:p>
            <a:pPr algn="ctr"/>
            <a:r>
              <a:rPr lang="en-US" sz="1800">
                <a:solidFill>
                  <a:schemeClr val="tx1"/>
                </a:solidFill>
              </a:rPr>
              <a:t>Direction</a:t>
            </a:r>
          </a:p>
        </p:txBody>
      </p:sp>
      <p:sp>
        <p:nvSpPr>
          <p:cNvPr id="23" name="Rectangle 28"/>
          <p:cNvSpPr>
            <a:spLocks noChangeArrowheads="1"/>
          </p:cNvSpPr>
          <p:nvPr/>
        </p:nvSpPr>
        <p:spPr bwMode="auto">
          <a:xfrm>
            <a:off x="5708650" y="3778250"/>
            <a:ext cx="1662113" cy="350838"/>
          </a:xfrm>
          <a:prstGeom prst="rect">
            <a:avLst/>
          </a:prstGeom>
          <a:solidFill>
            <a:schemeClr val="accent2">
              <a:lumMod val="40000"/>
              <a:lumOff val="60000"/>
              <a:alpha val="78000"/>
            </a:schemeClr>
          </a:solidFill>
          <a:ln w="38100">
            <a:solidFill>
              <a:schemeClr val="tx1"/>
            </a:solidFill>
            <a:miter lim="800000"/>
            <a:headEnd/>
            <a:tailEnd/>
          </a:ln>
        </p:spPr>
        <p:txBody>
          <a:bodyPr wrap="none" anchor="ctr"/>
          <a:lstStyle/>
          <a:p>
            <a:pPr algn="ctr">
              <a:defRPr/>
            </a:pPr>
            <a:r>
              <a:rPr lang="en-US" sz="1400" b="1">
                <a:solidFill>
                  <a:schemeClr val="accent6">
                    <a:lumMod val="75000"/>
                  </a:schemeClr>
                </a:solidFill>
                <a:latin typeface="Arial" charset="0"/>
                <a:sym typeface="Arial" charset="0"/>
              </a:rPr>
              <a:t>Overflow </a:t>
            </a:r>
            <a:endParaRPr lang="en-US" sz="2800" dirty="0">
              <a:solidFill>
                <a:schemeClr val="accent6">
                  <a:lumMod val="75000"/>
                </a:schemeClr>
              </a:solidFill>
              <a:latin typeface="Arial" charset="0"/>
              <a:sym typeface="Arial" charset="0"/>
            </a:endParaRPr>
          </a:p>
        </p:txBody>
      </p:sp>
      <p:sp>
        <p:nvSpPr>
          <p:cNvPr id="24" name="Rectangle 28"/>
          <p:cNvSpPr>
            <a:spLocks noChangeArrowheads="1"/>
          </p:cNvSpPr>
          <p:nvPr/>
        </p:nvSpPr>
        <p:spPr bwMode="auto">
          <a:xfrm>
            <a:off x="5715000" y="3763963"/>
            <a:ext cx="1662113" cy="1066800"/>
          </a:xfrm>
          <a:prstGeom prst="rect">
            <a:avLst/>
          </a:prstGeom>
          <a:solidFill>
            <a:schemeClr val="accent2">
              <a:lumMod val="40000"/>
              <a:lumOff val="60000"/>
              <a:alpha val="78000"/>
            </a:schemeClr>
          </a:solidFill>
          <a:ln w="38100">
            <a:solidFill>
              <a:schemeClr val="tx1"/>
            </a:solidFill>
            <a:miter lim="800000"/>
            <a:headEnd/>
            <a:tailEnd/>
          </a:ln>
        </p:spPr>
        <p:txBody>
          <a:bodyPr wrap="none" anchor="ctr"/>
          <a:lstStyle/>
          <a:p>
            <a:pPr algn="ctr">
              <a:defRPr/>
            </a:pPr>
            <a:r>
              <a:rPr lang="en-US" sz="1400" b="1" dirty="0">
                <a:solidFill>
                  <a:schemeClr val="accent2">
                    <a:lumMod val="50000"/>
                  </a:schemeClr>
                </a:solidFill>
                <a:latin typeface="Arial" charset="0"/>
                <a:sym typeface="Arial" charset="0"/>
              </a:rPr>
              <a:t>exploit</a:t>
            </a:r>
            <a:endParaRPr lang="en-US" sz="2800" dirty="0">
              <a:solidFill>
                <a:schemeClr val="accent2">
                  <a:lumMod val="50000"/>
                </a:schemeClr>
              </a:solidFill>
              <a:latin typeface="Arial" charset="0"/>
              <a:sym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6"/>
                                        </p:tgtEl>
                                        <p:attrNameLst>
                                          <p:attrName>style.visibility</p:attrName>
                                        </p:attrNameLst>
                                      </p:cBhvr>
                                      <p:to>
                                        <p:strVal val="hidden"/>
                                      </p:to>
                                    </p:set>
                                  </p:childTnLst>
                                </p:cTn>
                              </p:par>
                              <p:par>
                                <p:cTn id="12" presetID="22" presetClass="entr" presetSubtype="1"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30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1"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30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grpId="0" nodeType="clickEffect">
                                  <p:stCondLst>
                                    <p:cond delay="0"/>
                                  </p:stCondLst>
                                  <p:childTnLst>
                                    <p:set>
                                      <p:cBhvr rctx="PPT">
                                        <p:cTn id="23" dur="indefinite"/>
                                        <p:tgtEl>
                                          <p:spTgt spid="23"/>
                                        </p:tgtEl>
                                        <p:attrNameLst>
                                          <p:attrName>style.opacity</p:attrName>
                                        </p:attrNameLst>
                                      </p:cBhvr>
                                      <p:to>
                                        <p:strVal val="0.5"/>
                                      </p:to>
                                    </p:set>
                                    <p:animEffect filter="image" prLst="opacity: 0.5">
                                      <p:cBhvr rctx="IE">
                                        <p:cTn id="24" dur="indefinite"/>
                                        <p:tgtEl>
                                          <p:spTgt spid="23"/>
                                        </p:tgtEl>
                                      </p:cBhvr>
                                    </p:animEffect>
                                  </p:childTnLst>
                                </p:cTn>
                              </p:par>
                              <p:par>
                                <p:cTn id="25" presetID="22" presetClass="entr" presetSubtype="1" fill="hold" grpId="2"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1"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30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grpId="0" nodeType="clickEffect">
                                  <p:stCondLst>
                                    <p:cond delay="0"/>
                                  </p:stCondLst>
                                  <p:childTnLst>
                                    <p:set>
                                      <p:cBhvr rctx="PPT">
                                        <p:cTn id="34" dur="indefinite"/>
                                        <p:tgtEl>
                                          <p:spTgt spid="24"/>
                                        </p:tgtEl>
                                        <p:attrNameLst>
                                          <p:attrName>style.opacity</p:attrName>
                                        </p:attrNameLst>
                                      </p:cBhvr>
                                      <p:to>
                                        <p:strVal val="0.5"/>
                                      </p:to>
                                    </p:set>
                                    <p:animEffect filter="image" prLst="opacity: 0.5">
                                      <p:cBhvr rctx="IE">
                                        <p:cTn id="35" dur="indefinite"/>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23" grpId="0" animBg="1"/>
      <p:bldP spid="23" grpId="1" animBg="1"/>
      <p:bldP spid="23" grpId="2" animBg="1"/>
      <p:bldP spid="24" grpId="0" animBg="1"/>
      <p:bldP spid="2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Another Example</a:t>
            </a:r>
            <a:endParaRPr lang="zh-CN" altLang="en-US" dirty="0"/>
          </a:p>
        </p:txBody>
      </p:sp>
      <p:sp>
        <p:nvSpPr>
          <p:cNvPr id="23" name="Text Box 3"/>
          <p:cNvSpPr txBox="1">
            <a:spLocks noChangeArrowheads="1"/>
          </p:cNvSpPr>
          <p:nvPr/>
        </p:nvSpPr>
        <p:spPr bwMode="auto">
          <a:xfrm>
            <a:off x="685800" y="1530350"/>
            <a:ext cx="7010401"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pPr algn="ctr"/>
            <a:r>
              <a:rPr lang="en-US" altLang="zh-CN" sz="2400" dirty="0">
                <a:ea typeface="宋体" pitchFamily="2" charset="-122"/>
              </a:rPr>
              <a:t>Buffer overflows take advantage of the fact that bounds checking is not performed </a:t>
            </a:r>
          </a:p>
        </p:txBody>
      </p:sp>
      <p:sp>
        <p:nvSpPr>
          <p:cNvPr id="24" name="Text Box 4"/>
          <p:cNvSpPr txBox="1">
            <a:spLocks noChangeArrowheads="1"/>
          </p:cNvSpPr>
          <p:nvPr/>
        </p:nvSpPr>
        <p:spPr bwMode="auto">
          <a:xfrm>
            <a:off x="1828800" y="2738437"/>
            <a:ext cx="5943600" cy="3662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1800" dirty="0" err="1">
                <a:ea typeface="宋体" pitchFamily="2" charset="-122"/>
              </a:rPr>
              <a:t>int</a:t>
            </a:r>
            <a:r>
              <a:rPr lang="en-US" altLang="zh-CN" sz="1800" dirty="0">
                <a:ea typeface="宋体" pitchFamily="2" charset="-122"/>
              </a:rPr>
              <a:t> main(){</a:t>
            </a:r>
          </a:p>
          <a:p>
            <a:r>
              <a:rPr lang="en-US" altLang="zh-CN" sz="1800" dirty="0">
                <a:ea typeface="宋体" pitchFamily="2" charset="-122"/>
              </a:rPr>
              <a:t>	char </a:t>
            </a:r>
            <a:r>
              <a:rPr lang="en-US" altLang="zh-CN" sz="1800" dirty="0" err="1">
                <a:ea typeface="宋体" pitchFamily="2" charset="-122"/>
              </a:rPr>
              <a:t>large_string</a:t>
            </a:r>
            <a:r>
              <a:rPr lang="en-US" altLang="zh-CN" sz="1800" dirty="0">
                <a:ea typeface="宋体" pitchFamily="2" charset="-122"/>
              </a:rPr>
              <a:t>[256];</a:t>
            </a:r>
          </a:p>
          <a:p>
            <a:r>
              <a:rPr lang="en-US" altLang="zh-CN" sz="1800" dirty="0">
                <a:ea typeface="宋体" pitchFamily="2" charset="-122"/>
              </a:rPr>
              <a:t>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a:t>
            </a:r>
            <a:r>
              <a:rPr lang="en-US" altLang="zh-CN" sz="1800" dirty="0">
                <a:ea typeface="宋体" pitchFamily="2" charset="-122"/>
              </a:rPr>
              <a:t>;</a:t>
            </a:r>
          </a:p>
          <a:p>
            <a:r>
              <a:rPr lang="en-US" altLang="zh-CN" sz="1800" dirty="0">
                <a:ea typeface="宋体" pitchFamily="2" charset="-122"/>
              </a:rPr>
              <a:t>	for (</a:t>
            </a:r>
            <a:r>
              <a:rPr lang="en-US" altLang="zh-CN" sz="1800" dirty="0" err="1">
                <a:ea typeface="宋体" pitchFamily="2" charset="-122"/>
              </a:rPr>
              <a:t>i</a:t>
            </a:r>
            <a:r>
              <a:rPr lang="en-US" altLang="zh-CN" sz="1800" dirty="0">
                <a:ea typeface="宋体" pitchFamily="2" charset="-122"/>
              </a:rPr>
              <a:t> = 0; </a:t>
            </a:r>
            <a:r>
              <a:rPr lang="en-US" altLang="zh-CN" sz="1800" dirty="0" err="1">
                <a:ea typeface="宋体" pitchFamily="2" charset="-122"/>
              </a:rPr>
              <a:t>i</a:t>
            </a:r>
            <a:r>
              <a:rPr lang="en-US" altLang="zh-CN" sz="1800" dirty="0">
                <a:ea typeface="宋体" pitchFamily="2" charset="-122"/>
              </a:rPr>
              <a:t> &lt; 255; </a:t>
            </a:r>
            <a:r>
              <a:rPr lang="en-US" altLang="zh-CN" sz="1800" dirty="0" err="1">
                <a:ea typeface="宋体" pitchFamily="2" charset="-122"/>
              </a:rPr>
              <a:t>i</a:t>
            </a:r>
            <a:r>
              <a:rPr lang="en-US" altLang="zh-CN" sz="1800" dirty="0">
                <a:ea typeface="宋体" pitchFamily="2" charset="-122"/>
              </a:rPr>
              <a:t>++){</a:t>
            </a:r>
          </a:p>
          <a:p>
            <a:r>
              <a:rPr lang="en-US" altLang="zh-CN" sz="1800" dirty="0">
                <a:ea typeface="宋体" pitchFamily="2" charset="-122"/>
              </a:rPr>
              <a:t>		</a:t>
            </a:r>
            <a:r>
              <a:rPr lang="en-US" altLang="zh-CN" sz="1800" dirty="0" err="1">
                <a:ea typeface="宋体" pitchFamily="2" charset="-122"/>
              </a:rPr>
              <a:t>large_string</a:t>
            </a:r>
            <a:r>
              <a:rPr lang="en-US" altLang="zh-CN" sz="1800" dirty="0">
                <a:ea typeface="宋体" pitchFamily="2" charset="-122"/>
              </a:rPr>
              <a:t>[</a:t>
            </a:r>
            <a:r>
              <a:rPr lang="en-US" altLang="zh-CN" sz="1800" dirty="0" err="1">
                <a:ea typeface="宋体" pitchFamily="2" charset="-122"/>
              </a:rPr>
              <a:t>i</a:t>
            </a:r>
            <a:r>
              <a:rPr lang="en-US" altLang="zh-CN" sz="1800" dirty="0">
                <a:ea typeface="宋体" pitchFamily="2" charset="-122"/>
              </a:rPr>
              <a:t>] = ‘A’;</a:t>
            </a:r>
          </a:p>
          <a:p>
            <a:r>
              <a:rPr lang="en-US" altLang="zh-CN" sz="1800" dirty="0">
                <a:ea typeface="宋体" pitchFamily="2" charset="-122"/>
              </a:rPr>
              <a:t>	}</a:t>
            </a:r>
          </a:p>
          <a:p>
            <a:r>
              <a:rPr lang="en-US" altLang="zh-CN" sz="1800" dirty="0">
                <a:ea typeface="宋体" pitchFamily="2" charset="-122"/>
              </a:rPr>
              <a:t>	function(</a:t>
            </a:r>
            <a:r>
              <a:rPr lang="en-US" altLang="zh-CN" sz="1800" dirty="0" err="1">
                <a:ea typeface="宋体" pitchFamily="2" charset="-122"/>
              </a:rPr>
              <a:t>large_string</a:t>
            </a:r>
            <a:r>
              <a:rPr lang="en-US" altLang="zh-CN" sz="1800" dirty="0">
                <a:ea typeface="宋体" pitchFamily="2" charset="-122"/>
              </a:rPr>
              <a:t>);</a:t>
            </a:r>
          </a:p>
          <a:p>
            <a:r>
              <a:rPr lang="en-US" altLang="zh-CN" sz="1800" dirty="0">
                <a:ea typeface="宋体" pitchFamily="2" charset="-122"/>
              </a:rPr>
              <a:t>}</a:t>
            </a:r>
          </a:p>
          <a:p>
            <a:endParaRPr lang="en-US" altLang="zh-CN" sz="1800" dirty="0">
              <a:ea typeface="宋体" pitchFamily="2" charset="-122"/>
            </a:endParaRPr>
          </a:p>
          <a:p>
            <a:r>
              <a:rPr lang="en-US" altLang="zh-CN" sz="1800" dirty="0">
                <a:ea typeface="宋体" pitchFamily="2" charset="-122"/>
              </a:rPr>
              <a:t>void function(char *</a:t>
            </a:r>
            <a:r>
              <a:rPr lang="en-US" altLang="zh-CN" sz="1800" dirty="0" err="1">
                <a:ea typeface="宋体" pitchFamily="2" charset="-122"/>
              </a:rPr>
              <a:t>str</a:t>
            </a:r>
            <a:r>
              <a:rPr lang="en-US" altLang="zh-CN" sz="1800" dirty="0">
                <a:ea typeface="宋体" pitchFamily="2" charset="-122"/>
              </a:rPr>
              <a:t>){</a:t>
            </a:r>
          </a:p>
          <a:p>
            <a:r>
              <a:rPr lang="en-US" altLang="zh-CN" sz="1800" dirty="0">
                <a:ea typeface="宋体" pitchFamily="2" charset="-122"/>
              </a:rPr>
              <a:t>	char buffer[16];</a:t>
            </a:r>
          </a:p>
          <a:p>
            <a:r>
              <a:rPr lang="en-US" altLang="zh-CN" sz="1800" dirty="0">
                <a:ea typeface="宋体" pitchFamily="2" charset="-122"/>
              </a:rPr>
              <a:t>	</a:t>
            </a:r>
            <a:r>
              <a:rPr lang="en-US" altLang="zh-CN" sz="1800" dirty="0" err="1">
                <a:ea typeface="宋体" pitchFamily="2" charset="-122"/>
              </a:rPr>
              <a:t>strcpy</a:t>
            </a:r>
            <a:r>
              <a:rPr lang="en-US" altLang="zh-CN" sz="1800" dirty="0">
                <a:ea typeface="宋体" pitchFamily="2" charset="-122"/>
              </a:rPr>
              <a:t>(buffer, </a:t>
            </a:r>
            <a:r>
              <a:rPr lang="en-US" altLang="zh-CN" sz="1800" dirty="0" err="1">
                <a:ea typeface="宋体" pitchFamily="2" charset="-122"/>
              </a:rPr>
              <a:t>str</a:t>
            </a:r>
            <a:r>
              <a:rPr lang="en-US" altLang="zh-CN" sz="1800" dirty="0">
                <a:ea typeface="宋体" pitchFamily="2" charset="-122"/>
              </a:rPr>
              <a:t>);</a:t>
            </a:r>
          </a:p>
          <a:p>
            <a:r>
              <a:rPr lang="en-US" altLang="zh-CN" sz="1800" dirty="0">
                <a:ea typeface="宋体" pitchFamily="2" charset="-122"/>
              </a:rPr>
              <a:t>}</a:t>
            </a:r>
          </a:p>
        </p:txBody>
      </p:sp>
    </p:spTree>
    <p:extLst>
      <p:ext uri="{BB962C8B-B14F-4D97-AF65-F5344CB8AC3E}">
        <p14:creationId xmlns="" xmlns:p14="http://schemas.microsoft.com/office/powerpoint/2010/main" val="115240222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Another Example</a:t>
            </a:r>
            <a:endParaRPr lang="zh-CN" altLang="en-US" dirty="0"/>
          </a:p>
        </p:txBody>
      </p:sp>
      <p:sp>
        <p:nvSpPr>
          <p:cNvPr id="150" name="Text Box 3"/>
          <p:cNvSpPr txBox="1">
            <a:spLocks noChangeArrowheads="1"/>
          </p:cNvSpPr>
          <p:nvPr/>
        </p:nvSpPr>
        <p:spPr bwMode="auto">
          <a:xfrm>
            <a:off x="395288" y="1341438"/>
            <a:ext cx="86741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dirty="0">
                <a:ea typeface="宋体" pitchFamily="2" charset="-122"/>
              </a:rPr>
              <a:t>When this program is run, it results in a segmentation violation</a:t>
            </a:r>
          </a:p>
        </p:txBody>
      </p:sp>
      <p:sp>
        <p:nvSpPr>
          <p:cNvPr id="151" name="Text Box 5"/>
          <p:cNvSpPr txBox="1">
            <a:spLocks noChangeArrowheads="1"/>
          </p:cNvSpPr>
          <p:nvPr/>
        </p:nvSpPr>
        <p:spPr bwMode="auto">
          <a:xfrm>
            <a:off x="6172200" y="2819400"/>
            <a:ext cx="3556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4</a:t>
            </a:r>
          </a:p>
        </p:txBody>
      </p:sp>
      <p:sp>
        <p:nvSpPr>
          <p:cNvPr id="152" name="Rectangle 6"/>
          <p:cNvSpPr>
            <a:spLocks noChangeArrowheads="1"/>
          </p:cNvSpPr>
          <p:nvPr/>
        </p:nvSpPr>
        <p:spPr bwMode="auto">
          <a:xfrm>
            <a:off x="6019800" y="3124200"/>
            <a:ext cx="769562" cy="609600"/>
          </a:xfrm>
          <a:prstGeom prst="rect">
            <a:avLst/>
          </a:prstGeom>
          <a:solidFill>
            <a:srgbClr val="CCFFCC"/>
          </a:solidFill>
          <a:ln w="12700">
            <a:solidFill>
              <a:schemeClr val="tx1"/>
            </a:solidFill>
            <a:miter lim="800000"/>
            <a:headEnd/>
            <a:tailEnd/>
          </a:ln>
        </p:spPr>
        <p:txBody>
          <a:bodyPr wrap="none" anchor="ctr"/>
          <a:lstStyle/>
          <a:p>
            <a:endParaRPr lang="zh-CN" altLang="en-US" sz="2400">
              <a:solidFill>
                <a:schemeClr val="bg1"/>
              </a:solidFill>
              <a:ea typeface="宋体" pitchFamily="2" charset="-122"/>
            </a:endParaRPr>
          </a:p>
        </p:txBody>
      </p:sp>
      <p:sp>
        <p:nvSpPr>
          <p:cNvPr id="153" name="Text Box 13"/>
          <p:cNvSpPr txBox="1">
            <a:spLocks noChangeArrowheads="1"/>
          </p:cNvSpPr>
          <p:nvPr/>
        </p:nvSpPr>
        <p:spPr bwMode="auto">
          <a:xfrm>
            <a:off x="6019800" y="3733800"/>
            <a:ext cx="641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*str</a:t>
            </a:r>
          </a:p>
        </p:txBody>
      </p:sp>
      <p:sp>
        <p:nvSpPr>
          <p:cNvPr id="154" name="Text Box 14"/>
          <p:cNvSpPr txBox="1">
            <a:spLocks noChangeArrowheads="1"/>
          </p:cNvSpPr>
          <p:nvPr/>
        </p:nvSpPr>
        <p:spPr bwMode="auto">
          <a:xfrm>
            <a:off x="5562600" y="2819400"/>
            <a:ext cx="3556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4</a:t>
            </a:r>
          </a:p>
        </p:txBody>
      </p:sp>
      <p:sp>
        <p:nvSpPr>
          <p:cNvPr id="155" name="Rectangle 15"/>
          <p:cNvSpPr>
            <a:spLocks noChangeArrowheads="1"/>
          </p:cNvSpPr>
          <p:nvPr/>
        </p:nvSpPr>
        <p:spPr bwMode="auto">
          <a:xfrm>
            <a:off x="5410200" y="3124200"/>
            <a:ext cx="685800" cy="609600"/>
          </a:xfrm>
          <a:prstGeom prst="rect">
            <a:avLst/>
          </a:prstGeom>
          <a:solidFill>
            <a:srgbClr val="CCFFCC"/>
          </a:solidFill>
          <a:ln w="12700">
            <a:solidFill>
              <a:schemeClr val="tx1"/>
            </a:solidFill>
            <a:miter lim="800000"/>
            <a:headEnd/>
            <a:tailEnd/>
          </a:ln>
        </p:spPr>
        <p:txBody>
          <a:bodyPr wrap="none" anchor="ctr"/>
          <a:lstStyle/>
          <a:p>
            <a:endParaRPr lang="zh-CN" altLang="en-US" sz="2400">
              <a:solidFill>
                <a:schemeClr val="bg1"/>
              </a:solidFill>
              <a:ea typeface="宋体" pitchFamily="2" charset="-122"/>
            </a:endParaRPr>
          </a:p>
        </p:txBody>
      </p:sp>
      <p:sp>
        <p:nvSpPr>
          <p:cNvPr id="156" name="Text Box 16"/>
          <p:cNvSpPr txBox="1">
            <a:spLocks noChangeArrowheads="1"/>
          </p:cNvSpPr>
          <p:nvPr/>
        </p:nvSpPr>
        <p:spPr bwMode="auto">
          <a:xfrm>
            <a:off x="4953000" y="2819400"/>
            <a:ext cx="3556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4</a:t>
            </a:r>
          </a:p>
        </p:txBody>
      </p:sp>
      <p:sp>
        <p:nvSpPr>
          <p:cNvPr id="157" name="Rectangle 17"/>
          <p:cNvSpPr>
            <a:spLocks noChangeArrowheads="1"/>
          </p:cNvSpPr>
          <p:nvPr/>
        </p:nvSpPr>
        <p:spPr bwMode="auto">
          <a:xfrm>
            <a:off x="4800600" y="3124200"/>
            <a:ext cx="609600" cy="609600"/>
          </a:xfrm>
          <a:prstGeom prst="rect">
            <a:avLst/>
          </a:prstGeom>
          <a:solidFill>
            <a:srgbClr val="CCFFCC"/>
          </a:solidFill>
          <a:ln w="12700">
            <a:solidFill>
              <a:schemeClr val="tx1"/>
            </a:solidFill>
            <a:miter lim="800000"/>
            <a:headEnd/>
            <a:tailEnd/>
          </a:ln>
        </p:spPr>
        <p:txBody>
          <a:bodyPr wrap="none" anchor="ctr"/>
          <a:lstStyle/>
          <a:p>
            <a:endParaRPr lang="zh-CN" altLang="en-US" sz="2400">
              <a:solidFill>
                <a:schemeClr val="bg1"/>
              </a:solidFill>
              <a:ea typeface="宋体" pitchFamily="2" charset="-122"/>
            </a:endParaRPr>
          </a:p>
        </p:txBody>
      </p:sp>
      <p:sp>
        <p:nvSpPr>
          <p:cNvPr id="158" name="Text Box 18"/>
          <p:cNvSpPr txBox="1">
            <a:spLocks noChangeArrowheads="1"/>
          </p:cNvSpPr>
          <p:nvPr/>
        </p:nvSpPr>
        <p:spPr bwMode="auto">
          <a:xfrm>
            <a:off x="5486400" y="3733800"/>
            <a:ext cx="5445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ret</a:t>
            </a:r>
          </a:p>
        </p:txBody>
      </p:sp>
      <p:sp>
        <p:nvSpPr>
          <p:cNvPr id="159" name="Text Box 19"/>
          <p:cNvSpPr txBox="1">
            <a:spLocks noChangeArrowheads="1"/>
          </p:cNvSpPr>
          <p:nvPr/>
        </p:nvSpPr>
        <p:spPr bwMode="auto">
          <a:xfrm>
            <a:off x="4876800" y="3733800"/>
            <a:ext cx="5953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sfp</a:t>
            </a:r>
          </a:p>
        </p:txBody>
      </p:sp>
      <p:sp>
        <p:nvSpPr>
          <p:cNvPr id="160" name="Rectangle 21"/>
          <p:cNvSpPr>
            <a:spLocks noChangeArrowheads="1"/>
          </p:cNvSpPr>
          <p:nvPr/>
        </p:nvSpPr>
        <p:spPr bwMode="auto">
          <a:xfrm>
            <a:off x="1752600" y="3124200"/>
            <a:ext cx="3048000" cy="609600"/>
          </a:xfrm>
          <a:prstGeom prst="rect">
            <a:avLst/>
          </a:prstGeom>
          <a:solidFill>
            <a:srgbClr val="CCFFCC"/>
          </a:solidFill>
          <a:ln w="12700">
            <a:solidFill>
              <a:schemeClr val="tx1"/>
            </a:solidFill>
            <a:miter lim="800000"/>
            <a:headEnd/>
            <a:tailEnd/>
          </a:ln>
        </p:spPr>
        <p:txBody>
          <a:bodyPr wrap="none" anchor="ctr"/>
          <a:lstStyle/>
          <a:p>
            <a:endParaRPr lang="zh-CN" altLang="en-US" sz="2400">
              <a:solidFill>
                <a:schemeClr val="bg1"/>
              </a:solidFill>
              <a:ea typeface="宋体" pitchFamily="2" charset="-122"/>
            </a:endParaRPr>
          </a:p>
        </p:txBody>
      </p:sp>
      <p:sp>
        <p:nvSpPr>
          <p:cNvPr id="161" name="Text Box 23"/>
          <p:cNvSpPr txBox="1">
            <a:spLocks noChangeArrowheads="1"/>
          </p:cNvSpPr>
          <p:nvPr/>
        </p:nvSpPr>
        <p:spPr bwMode="auto">
          <a:xfrm>
            <a:off x="2895600" y="3733800"/>
            <a:ext cx="9667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buffer</a:t>
            </a:r>
          </a:p>
        </p:txBody>
      </p:sp>
      <p:sp>
        <p:nvSpPr>
          <p:cNvPr id="162" name="Text Box 25"/>
          <p:cNvSpPr txBox="1">
            <a:spLocks noChangeArrowheads="1"/>
          </p:cNvSpPr>
          <p:nvPr/>
        </p:nvSpPr>
        <p:spPr bwMode="auto">
          <a:xfrm>
            <a:off x="3200400" y="2819400"/>
            <a:ext cx="5270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16</a:t>
            </a:r>
          </a:p>
        </p:txBody>
      </p:sp>
      <p:sp>
        <p:nvSpPr>
          <p:cNvPr id="163" name="Text Box 26"/>
          <p:cNvSpPr txBox="1">
            <a:spLocks noChangeArrowheads="1"/>
          </p:cNvSpPr>
          <p:nvPr/>
        </p:nvSpPr>
        <p:spPr bwMode="auto">
          <a:xfrm rot="5400000">
            <a:off x="7336632" y="3086894"/>
            <a:ext cx="2303462"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pPr algn="ctr"/>
            <a:r>
              <a:rPr lang="en-US" altLang="zh-CN" sz="2400">
                <a:ea typeface="宋体" pitchFamily="2" charset="-122"/>
              </a:rPr>
              <a:t>Top of memory</a:t>
            </a:r>
          </a:p>
          <a:p>
            <a:pPr algn="ctr"/>
            <a:r>
              <a:rPr lang="en-US" altLang="zh-CN" sz="2400">
                <a:ea typeface="宋体" pitchFamily="2" charset="-122"/>
              </a:rPr>
              <a:t>Bottom of stack</a:t>
            </a:r>
          </a:p>
        </p:txBody>
      </p:sp>
      <p:sp>
        <p:nvSpPr>
          <p:cNvPr id="164" name="Text Box 27"/>
          <p:cNvSpPr txBox="1">
            <a:spLocks noChangeArrowheads="1"/>
          </p:cNvSpPr>
          <p:nvPr/>
        </p:nvSpPr>
        <p:spPr bwMode="auto">
          <a:xfrm rot="16200000">
            <a:off x="-709612" y="3205163"/>
            <a:ext cx="26987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pPr algn="ctr"/>
            <a:r>
              <a:rPr lang="en-US" altLang="zh-CN" sz="2400">
                <a:ea typeface="宋体" pitchFamily="2" charset="-122"/>
              </a:rPr>
              <a:t>Bottom of memory</a:t>
            </a:r>
          </a:p>
          <a:p>
            <a:pPr algn="ctr"/>
            <a:r>
              <a:rPr lang="en-US" altLang="zh-CN" sz="2400">
                <a:ea typeface="宋体" pitchFamily="2" charset="-122"/>
              </a:rPr>
              <a:t>Top of stack</a:t>
            </a:r>
          </a:p>
        </p:txBody>
      </p:sp>
      <p:grpSp>
        <p:nvGrpSpPr>
          <p:cNvPr id="165" name="Group 94"/>
          <p:cNvGrpSpPr>
            <a:grpSpLocks/>
          </p:cNvGrpSpPr>
          <p:nvPr/>
        </p:nvGrpSpPr>
        <p:grpSpPr bwMode="auto">
          <a:xfrm>
            <a:off x="6086475" y="3276600"/>
            <a:ext cx="847725" cy="461963"/>
            <a:chOff x="2976" y="2064"/>
            <a:chExt cx="534" cy="291"/>
          </a:xfrm>
        </p:grpSpPr>
        <p:sp>
          <p:nvSpPr>
            <p:cNvPr id="166" name="Text Box 55"/>
            <p:cNvSpPr txBox="1">
              <a:spLocks noChangeArrowheads="1"/>
            </p:cNvSpPr>
            <p:nvPr/>
          </p:nvSpPr>
          <p:spPr bwMode="auto">
            <a:xfrm>
              <a:off x="3264" y="206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dirty="0">
                  <a:solidFill>
                    <a:schemeClr val="bg1"/>
                  </a:solidFill>
                  <a:ea typeface="宋体" pitchFamily="2" charset="-122"/>
                </a:rPr>
                <a:t>A</a:t>
              </a:r>
            </a:p>
          </p:txBody>
        </p:sp>
        <p:sp>
          <p:nvSpPr>
            <p:cNvPr id="167" name="Text Box 56"/>
            <p:cNvSpPr txBox="1">
              <a:spLocks noChangeArrowheads="1"/>
            </p:cNvSpPr>
            <p:nvPr/>
          </p:nvSpPr>
          <p:spPr bwMode="auto">
            <a:xfrm>
              <a:off x="3168" y="206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68" name="Text Box 57"/>
            <p:cNvSpPr txBox="1">
              <a:spLocks noChangeArrowheads="1"/>
            </p:cNvSpPr>
            <p:nvPr/>
          </p:nvSpPr>
          <p:spPr bwMode="auto">
            <a:xfrm>
              <a:off x="3072" y="206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dirty="0">
                  <a:solidFill>
                    <a:schemeClr val="bg1"/>
                  </a:solidFill>
                  <a:ea typeface="宋体" pitchFamily="2" charset="-122"/>
                </a:rPr>
                <a:t>A</a:t>
              </a:r>
            </a:p>
          </p:txBody>
        </p:sp>
        <p:sp>
          <p:nvSpPr>
            <p:cNvPr id="169" name="Text Box 58"/>
            <p:cNvSpPr txBox="1">
              <a:spLocks noChangeArrowheads="1"/>
            </p:cNvSpPr>
            <p:nvPr/>
          </p:nvSpPr>
          <p:spPr bwMode="auto">
            <a:xfrm>
              <a:off x="2976" y="206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dirty="0">
                  <a:solidFill>
                    <a:schemeClr val="bg1"/>
                  </a:solidFill>
                  <a:ea typeface="宋体" pitchFamily="2" charset="-122"/>
                </a:rPr>
                <a:t>A</a:t>
              </a:r>
            </a:p>
          </p:txBody>
        </p:sp>
      </p:grpSp>
      <p:sp>
        <p:nvSpPr>
          <p:cNvPr id="170" name="Text Box 59"/>
          <p:cNvSpPr txBox="1">
            <a:spLocks noChangeArrowheads="1"/>
          </p:cNvSpPr>
          <p:nvPr/>
        </p:nvSpPr>
        <p:spPr bwMode="auto">
          <a:xfrm>
            <a:off x="23622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71" name="Text Box 62"/>
          <p:cNvSpPr txBox="1">
            <a:spLocks noChangeArrowheads="1"/>
          </p:cNvSpPr>
          <p:nvPr/>
        </p:nvSpPr>
        <p:spPr bwMode="auto">
          <a:xfrm>
            <a:off x="22098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72" name="Text Box 63"/>
          <p:cNvSpPr txBox="1">
            <a:spLocks noChangeArrowheads="1"/>
          </p:cNvSpPr>
          <p:nvPr/>
        </p:nvSpPr>
        <p:spPr bwMode="auto">
          <a:xfrm>
            <a:off x="26670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73" name="Text Box 64"/>
          <p:cNvSpPr txBox="1">
            <a:spLocks noChangeArrowheads="1"/>
          </p:cNvSpPr>
          <p:nvPr/>
        </p:nvSpPr>
        <p:spPr bwMode="auto">
          <a:xfrm>
            <a:off x="25146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74" name="Text Box 65"/>
          <p:cNvSpPr txBox="1">
            <a:spLocks noChangeArrowheads="1"/>
          </p:cNvSpPr>
          <p:nvPr/>
        </p:nvSpPr>
        <p:spPr bwMode="auto">
          <a:xfrm>
            <a:off x="41910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75" name="Text Box 66"/>
          <p:cNvSpPr txBox="1">
            <a:spLocks noChangeArrowheads="1"/>
          </p:cNvSpPr>
          <p:nvPr/>
        </p:nvSpPr>
        <p:spPr bwMode="auto">
          <a:xfrm>
            <a:off x="40386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76" name="Text Box 67"/>
          <p:cNvSpPr txBox="1">
            <a:spLocks noChangeArrowheads="1"/>
          </p:cNvSpPr>
          <p:nvPr/>
        </p:nvSpPr>
        <p:spPr bwMode="auto">
          <a:xfrm>
            <a:off x="44958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77" name="Text Box 68"/>
          <p:cNvSpPr txBox="1">
            <a:spLocks noChangeArrowheads="1"/>
          </p:cNvSpPr>
          <p:nvPr/>
        </p:nvSpPr>
        <p:spPr bwMode="auto">
          <a:xfrm>
            <a:off x="43434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78" name="Text Box 77"/>
          <p:cNvSpPr txBox="1">
            <a:spLocks noChangeArrowheads="1"/>
          </p:cNvSpPr>
          <p:nvPr/>
        </p:nvSpPr>
        <p:spPr bwMode="auto">
          <a:xfrm>
            <a:off x="29718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79" name="Text Box 78"/>
          <p:cNvSpPr txBox="1">
            <a:spLocks noChangeArrowheads="1"/>
          </p:cNvSpPr>
          <p:nvPr/>
        </p:nvSpPr>
        <p:spPr bwMode="auto">
          <a:xfrm>
            <a:off x="28194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80" name="Text Box 79"/>
          <p:cNvSpPr txBox="1">
            <a:spLocks noChangeArrowheads="1"/>
          </p:cNvSpPr>
          <p:nvPr/>
        </p:nvSpPr>
        <p:spPr bwMode="auto">
          <a:xfrm>
            <a:off x="32766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81" name="Text Box 80"/>
          <p:cNvSpPr txBox="1">
            <a:spLocks noChangeArrowheads="1"/>
          </p:cNvSpPr>
          <p:nvPr/>
        </p:nvSpPr>
        <p:spPr bwMode="auto">
          <a:xfrm>
            <a:off x="31242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82" name="Text Box 81"/>
          <p:cNvSpPr txBox="1">
            <a:spLocks noChangeArrowheads="1"/>
          </p:cNvSpPr>
          <p:nvPr/>
        </p:nvSpPr>
        <p:spPr bwMode="auto">
          <a:xfrm>
            <a:off x="35814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83" name="Text Box 82"/>
          <p:cNvSpPr txBox="1">
            <a:spLocks noChangeArrowheads="1"/>
          </p:cNvSpPr>
          <p:nvPr/>
        </p:nvSpPr>
        <p:spPr bwMode="auto">
          <a:xfrm>
            <a:off x="34290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84" name="Text Box 83"/>
          <p:cNvSpPr txBox="1">
            <a:spLocks noChangeArrowheads="1"/>
          </p:cNvSpPr>
          <p:nvPr/>
        </p:nvSpPr>
        <p:spPr bwMode="auto">
          <a:xfrm>
            <a:off x="38862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85" name="Text Box 84"/>
          <p:cNvSpPr txBox="1">
            <a:spLocks noChangeArrowheads="1"/>
          </p:cNvSpPr>
          <p:nvPr/>
        </p:nvSpPr>
        <p:spPr bwMode="auto">
          <a:xfrm>
            <a:off x="37338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86" name="Text Box 85"/>
          <p:cNvSpPr txBox="1">
            <a:spLocks noChangeArrowheads="1"/>
          </p:cNvSpPr>
          <p:nvPr/>
        </p:nvSpPr>
        <p:spPr bwMode="auto">
          <a:xfrm>
            <a:off x="17526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87" name="Text Box 87"/>
          <p:cNvSpPr txBox="1">
            <a:spLocks noChangeArrowheads="1"/>
          </p:cNvSpPr>
          <p:nvPr/>
        </p:nvSpPr>
        <p:spPr bwMode="auto">
          <a:xfrm>
            <a:off x="20574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88" name="Text Box 88"/>
          <p:cNvSpPr txBox="1">
            <a:spLocks noChangeArrowheads="1"/>
          </p:cNvSpPr>
          <p:nvPr/>
        </p:nvSpPr>
        <p:spPr bwMode="auto">
          <a:xfrm>
            <a:off x="1905000" y="3276600"/>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grpSp>
        <p:nvGrpSpPr>
          <p:cNvPr id="189" name="Group 95"/>
          <p:cNvGrpSpPr>
            <a:grpSpLocks/>
          </p:cNvGrpSpPr>
          <p:nvPr/>
        </p:nvGrpSpPr>
        <p:grpSpPr bwMode="auto">
          <a:xfrm>
            <a:off x="4714875" y="3276600"/>
            <a:ext cx="847725" cy="461963"/>
            <a:chOff x="2976" y="2064"/>
            <a:chExt cx="534" cy="291"/>
          </a:xfrm>
        </p:grpSpPr>
        <p:sp>
          <p:nvSpPr>
            <p:cNvPr id="190" name="Text Box 96"/>
            <p:cNvSpPr txBox="1">
              <a:spLocks noChangeArrowheads="1"/>
            </p:cNvSpPr>
            <p:nvPr/>
          </p:nvSpPr>
          <p:spPr bwMode="auto">
            <a:xfrm>
              <a:off x="3264" y="206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91" name="Text Box 97"/>
            <p:cNvSpPr txBox="1">
              <a:spLocks noChangeArrowheads="1"/>
            </p:cNvSpPr>
            <p:nvPr/>
          </p:nvSpPr>
          <p:spPr bwMode="auto">
            <a:xfrm>
              <a:off x="3168" y="206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92" name="Text Box 98"/>
            <p:cNvSpPr txBox="1">
              <a:spLocks noChangeArrowheads="1"/>
            </p:cNvSpPr>
            <p:nvPr/>
          </p:nvSpPr>
          <p:spPr bwMode="auto">
            <a:xfrm>
              <a:off x="3072" y="206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93" name="Text Box 99"/>
            <p:cNvSpPr txBox="1">
              <a:spLocks noChangeArrowheads="1"/>
            </p:cNvSpPr>
            <p:nvPr/>
          </p:nvSpPr>
          <p:spPr bwMode="auto">
            <a:xfrm>
              <a:off x="2976" y="206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grpSp>
      <p:grpSp>
        <p:nvGrpSpPr>
          <p:cNvPr id="194" name="Group 100"/>
          <p:cNvGrpSpPr>
            <a:grpSpLocks/>
          </p:cNvGrpSpPr>
          <p:nvPr/>
        </p:nvGrpSpPr>
        <p:grpSpPr bwMode="auto">
          <a:xfrm>
            <a:off x="5400675" y="3276600"/>
            <a:ext cx="847725" cy="461963"/>
            <a:chOff x="2976" y="2064"/>
            <a:chExt cx="534" cy="291"/>
          </a:xfrm>
        </p:grpSpPr>
        <p:sp>
          <p:nvSpPr>
            <p:cNvPr id="195" name="Text Box 101"/>
            <p:cNvSpPr txBox="1">
              <a:spLocks noChangeArrowheads="1"/>
            </p:cNvSpPr>
            <p:nvPr/>
          </p:nvSpPr>
          <p:spPr bwMode="auto">
            <a:xfrm>
              <a:off x="3264" y="206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dirty="0">
                  <a:solidFill>
                    <a:schemeClr val="bg1"/>
                  </a:solidFill>
                  <a:ea typeface="宋体" pitchFamily="2" charset="-122"/>
                </a:rPr>
                <a:t>A</a:t>
              </a:r>
            </a:p>
          </p:txBody>
        </p:sp>
        <p:sp>
          <p:nvSpPr>
            <p:cNvPr id="196" name="Text Box 102"/>
            <p:cNvSpPr txBox="1">
              <a:spLocks noChangeArrowheads="1"/>
            </p:cNvSpPr>
            <p:nvPr/>
          </p:nvSpPr>
          <p:spPr bwMode="auto">
            <a:xfrm>
              <a:off x="3168" y="206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97" name="Text Box 103"/>
            <p:cNvSpPr txBox="1">
              <a:spLocks noChangeArrowheads="1"/>
            </p:cNvSpPr>
            <p:nvPr/>
          </p:nvSpPr>
          <p:spPr bwMode="auto">
            <a:xfrm>
              <a:off x="3072" y="206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solidFill>
                    <a:schemeClr val="bg1"/>
                  </a:solidFill>
                  <a:ea typeface="宋体" pitchFamily="2" charset="-122"/>
                </a:rPr>
                <a:t>A</a:t>
              </a:r>
            </a:p>
          </p:txBody>
        </p:sp>
        <p:sp>
          <p:nvSpPr>
            <p:cNvPr id="198" name="Text Box 104"/>
            <p:cNvSpPr txBox="1">
              <a:spLocks noChangeArrowheads="1"/>
            </p:cNvSpPr>
            <p:nvPr/>
          </p:nvSpPr>
          <p:spPr bwMode="auto">
            <a:xfrm>
              <a:off x="2976" y="206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dirty="0">
                  <a:solidFill>
                    <a:schemeClr val="bg1"/>
                  </a:solidFill>
                  <a:ea typeface="宋体" pitchFamily="2" charset="-122"/>
                </a:rPr>
                <a:t>A</a:t>
              </a:r>
            </a:p>
          </p:txBody>
        </p:sp>
      </p:grpSp>
      <p:grpSp>
        <p:nvGrpSpPr>
          <p:cNvPr id="199" name="Group 131"/>
          <p:cNvGrpSpPr>
            <a:grpSpLocks/>
          </p:cNvGrpSpPr>
          <p:nvPr/>
        </p:nvGrpSpPr>
        <p:grpSpPr bwMode="auto">
          <a:xfrm>
            <a:off x="6705600" y="2998788"/>
            <a:ext cx="1381125" cy="920750"/>
            <a:chOff x="4163" y="1889"/>
            <a:chExt cx="870" cy="580"/>
          </a:xfrm>
        </p:grpSpPr>
        <p:grpSp>
          <p:nvGrpSpPr>
            <p:cNvPr id="200" name="Group 110"/>
            <p:cNvGrpSpPr>
              <a:grpSpLocks/>
            </p:cNvGrpSpPr>
            <p:nvPr/>
          </p:nvGrpSpPr>
          <p:grpSpPr bwMode="auto">
            <a:xfrm rot="900000">
              <a:off x="4163" y="2178"/>
              <a:ext cx="534" cy="291"/>
              <a:chOff x="2963" y="2034"/>
              <a:chExt cx="534" cy="291"/>
            </a:xfrm>
          </p:grpSpPr>
          <p:sp>
            <p:nvSpPr>
              <p:cNvPr id="216" name="Text Box 111"/>
              <p:cNvSpPr txBox="1">
                <a:spLocks noChangeArrowheads="1"/>
              </p:cNvSpPr>
              <p:nvPr/>
            </p:nvSpPr>
            <p:spPr bwMode="auto">
              <a:xfrm>
                <a:off x="3251" y="203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sp>
            <p:nvSpPr>
              <p:cNvPr id="217" name="Text Box 112"/>
              <p:cNvSpPr txBox="1">
                <a:spLocks noChangeArrowheads="1"/>
              </p:cNvSpPr>
              <p:nvPr/>
            </p:nvSpPr>
            <p:spPr bwMode="auto">
              <a:xfrm>
                <a:off x="3155" y="203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sp>
            <p:nvSpPr>
              <p:cNvPr id="218" name="Text Box 113"/>
              <p:cNvSpPr txBox="1">
                <a:spLocks noChangeArrowheads="1"/>
              </p:cNvSpPr>
              <p:nvPr/>
            </p:nvSpPr>
            <p:spPr bwMode="auto">
              <a:xfrm>
                <a:off x="3059" y="203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sp>
            <p:nvSpPr>
              <p:cNvPr id="219" name="Text Box 114"/>
              <p:cNvSpPr txBox="1">
                <a:spLocks noChangeArrowheads="1"/>
              </p:cNvSpPr>
              <p:nvPr/>
            </p:nvSpPr>
            <p:spPr bwMode="auto">
              <a:xfrm>
                <a:off x="2963" y="203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grpSp>
        <p:grpSp>
          <p:nvGrpSpPr>
            <p:cNvPr id="201" name="Group 115"/>
            <p:cNvGrpSpPr>
              <a:grpSpLocks/>
            </p:cNvGrpSpPr>
            <p:nvPr/>
          </p:nvGrpSpPr>
          <p:grpSpPr bwMode="auto">
            <a:xfrm rot="-1440000">
              <a:off x="4164" y="1889"/>
              <a:ext cx="533" cy="292"/>
              <a:chOff x="2964" y="2034"/>
              <a:chExt cx="533" cy="292"/>
            </a:xfrm>
          </p:grpSpPr>
          <p:sp>
            <p:nvSpPr>
              <p:cNvPr id="212" name="Text Box 116"/>
              <p:cNvSpPr txBox="1">
                <a:spLocks noChangeArrowheads="1"/>
              </p:cNvSpPr>
              <p:nvPr/>
            </p:nvSpPr>
            <p:spPr bwMode="auto">
              <a:xfrm>
                <a:off x="3251" y="203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sp>
            <p:nvSpPr>
              <p:cNvPr id="213" name="Text Box 117"/>
              <p:cNvSpPr txBox="1">
                <a:spLocks noChangeArrowheads="1"/>
              </p:cNvSpPr>
              <p:nvPr/>
            </p:nvSpPr>
            <p:spPr bwMode="auto">
              <a:xfrm>
                <a:off x="3155" y="2035"/>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sp>
            <p:nvSpPr>
              <p:cNvPr id="214" name="Text Box 118"/>
              <p:cNvSpPr txBox="1">
                <a:spLocks noChangeArrowheads="1"/>
              </p:cNvSpPr>
              <p:nvPr/>
            </p:nvSpPr>
            <p:spPr bwMode="auto">
              <a:xfrm>
                <a:off x="3060" y="2035"/>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sp>
            <p:nvSpPr>
              <p:cNvPr id="215" name="Text Box 119"/>
              <p:cNvSpPr txBox="1">
                <a:spLocks noChangeArrowheads="1"/>
              </p:cNvSpPr>
              <p:nvPr/>
            </p:nvSpPr>
            <p:spPr bwMode="auto">
              <a:xfrm>
                <a:off x="2964" y="2035"/>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grpSp>
        <p:grpSp>
          <p:nvGrpSpPr>
            <p:cNvPr id="202" name="Group 120"/>
            <p:cNvGrpSpPr>
              <a:grpSpLocks/>
            </p:cNvGrpSpPr>
            <p:nvPr/>
          </p:nvGrpSpPr>
          <p:grpSpPr bwMode="auto">
            <a:xfrm rot="900000">
              <a:off x="4451" y="2130"/>
              <a:ext cx="534" cy="291"/>
              <a:chOff x="2963" y="2034"/>
              <a:chExt cx="534" cy="291"/>
            </a:xfrm>
          </p:grpSpPr>
          <p:sp>
            <p:nvSpPr>
              <p:cNvPr id="208" name="Text Box 121"/>
              <p:cNvSpPr txBox="1">
                <a:spLocks noChangeArrowheads="1"/>
              </p:cNvSpPr>
              <p:nvPr/>
            </p:nvSpPr>
            <p:spPr bwMode="auto">
              <a:xfrm>
                <a:off x="3251" y="203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sp>
            <p:nvSpPr>
              <p:cNvPr id="209" name="Text Box 122"/>
              <p:cNvSpPr txBox="1">
                <a:spLocks noChangeArrowheads="1"/>
              </p:cNvSpPr>
              <p:nvPr/>
            </p:nvSpPr>
            <p:spPr bwMode="auto">
              <a:xfrm>
                <a:off x="3155" y="203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sp>
            <p:nvSpPr>
              <p:cNvPr id="210" name="Text Box 123"/>
              <p:cNvSpPr txBox="1">
                <a:spLocks noChangeArrowheads="1"/>
              </p:cNvSpPr>
              <p:nvPr/>
            </p:nvSpPr>
            <p:spPr bwMode="auto">
              <a:xfrm>
                <a:off x="3059" y="203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sp>
            <p:nvSpPr>
              <p:cNvPr id="211" name="Text Box 124"/>
              <p:cNvSpPr txBox="1">
                <a:spLocks noChangeArrowheads="1"/>
              </p:cNvSpPr>
              <p:nvPr/>
            </p:nvSpPr>
            <p:spPr bwMode="auto">
              <a:xfrm>
                <a:off x="2963" y="203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grpSp>
        <p:grpSp>
          <p:nvGrpSpPr>
            <p:cNvPr id="203" name="Group 125"/>
            <p:cNvGrpSpPr>
              <a:grpSpLocks/>
            </p:cNvGrpSpPr>
            <p:nvPr/>
          </p:nvGrpSpPr>
          <p:grpSpPr bwMode="auto">
            <a:xfrm rot="-900000">
              <a:off x="4499" y="1938"/>
              <a:ext cx="534" cy="291"/>
              <a:chOff x="2963" y="2034"/>
              <a:chExt cx="534" cy="291"/>
            </a:xfrm>
          </p:grpSpPr>
          <p:sp>
            <p:nvSpPr>
              <p:cNvPr id="204" name="Text Box 126"/>
              <p:cNvSpPr txBox="1">
                <a:spLocks noChangeArrowheads="1"/>
              </p:cNvSpPr>
              <p:nvPr/>
            </p:nvSpPr>
            <p:spPr bwMode="auto">
              <a:xfrm>
                <a:off x="3251" y="203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sp>
            <p:nvSpPr>
              <p:cNvPr id="205" name="Text Box 127"/>
              <p:cNvSpPr txBox="1">
                <a:spLocks noChangeArrowheads="1"/>
              </p:cNvSpPr>
              <p:nvPr/>
            </p:nvSpPr>
            <p:spPr bwMode="auto">
              <a:xfrm>
                <a:off x="3155" y="203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sp>
            <p:nvSpPr>
              <p:cNvPr id="206" name="Text Box 128"/>
              <p:cNvSpPr txBox="1">
                <a:spLocks noChangeArrowheads="1"/>
              </p:cNvSpPr>
              <p:nvPr/>
            </p:nvSpPr>
            <p:spPr bwMode="auto">
              <a:xfrm>
                <a:off x="3059" y="203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sp>
            <p:nvSpPr>
              <p:cNvPr id="207" name="Text Box 129"/>
              <p:cNvSpPr txBox="1">
                <a:spLocks noChangeArrowheads="1"/>
              </p:cNvSpPr>
              <p:nvPr/>
            </p:nvSpPr>
            <p:spPr bwMode="auto">
              <a:xfrm>
                <a:off x="2963" y="203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A</a:t>
                </a:r>
              </a:p>
            </p:txBody>
          </p:sp>
        </p:grpSp>
      </p:grpSp>
      <p:sp>
        <p:nvSpPr>
          <p:cNvPr id="220" name="Text Box 130"/>
          <p:cNvSpPr txBox="1">
            <a:spLocks noChangeArrowheads="1"/>
          </p:cNvSpPr>
          <p:nvPr/>
        </p:nvSpPr>
        <p:spPr bwMode="auto">
          <a:xfrm>
            <a:off x="685800" y="5105400"/>
            <a:ext cx="9032875"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900">
                <a:solidFill>
                  <a:schemeClr val="tx1"/>
                </a:solidFill>
                <a:latin typeface="Arial" pitchFamily="34" charset="0"/>
              </a:defRPr>
            </a:lvl1pPr>
            <a:lvl2pPr marL="742950" indent="-285750">
              <a:defRPr sz="900">
                <a:solidFill>
                  <a:schemeClr val="tx1"/>
                </a:solidFill>
                <a:latin typeface="Arial" pitchFamily="34" charset="0"/>
              </a:defRPr>
            </a:lvl2pPr>
            <a:lvl3pPr marL="1143000" indent="-228600">
              <a:defRPr sz="900">
                <a:solidFill>
                  <a:schemeClr val="tx1"/>
                </a:solidFill>
                <a:latin typeface="Arial" pitchFamily="34" charset="0"/>
              </a:defRPr>
            </a:lvl3pPr>
            <a:lvl4pPr marL="1600200" indent="-228600">
              <a:defRPr sz="900">
                <a:solidFill>
                  <a:schemeClr val="tx1"/>
                </a:solidFill>
                <a:latin typeface="Arial" pitchFamily="34" charset="0"/>
              </a:defRPr>
            </a:lvl4pPr>
            <a:lvl5pPr marL="2057400" indent="-228600">
              <a:defRPr sz="900">
                <a:solidFill>
                  <a:schemeClr val="tx1"/>
                </a:solidFill>
                <a:latin typeface="Arial" pitchFamily="34" charset="0"/>
              </a:defRPr>
            </a:lvl5pPr>
            <a:lvl6pPr marL="2514600" indent="-228600" eaLnBrk="0" fontAlgn="base" hangingPunct="0">
              <a:spcBef>
                <a:spcPct val="0"/>
              </a:spcBef>
              <a:spcAft>
                <a:spcPct val="0"/>
              </a:spcAft>
              <a:defRPr sz="900">
                <a:solidFill>
                  <a:schemeClr val="tx1"/>
                </a:solidFill>
                <a:latin typeface="Arial" pitchFamily="34" charset="0"/>
              </a:defRPr>
            </a:lvl6pPr>
            <a:lvl7pPr marL="2971800" indent="-228600" eaLnBrk="0" fontAlgn="base" hangingPunct="0">
              <a:spcBef>
                <a:spcPct val="0"/>
              </a:spcBef>
              <a:spcAft>
                <a:spcPct val="0"/>
              </a:spcAft>
              <a:defRPr sz="900">
                <a:solidFill>
                  <a:schemeClr val="tx1"/>
                </a:solidFill>
                <a:latin typeface="Arial" pitchFamily="34" charset="0"/>
              </a:defRPr>
            </a:lvl7pPr>
            <a:lvl8pPr marL="3429000" indent="-228600" eaLnBrk="0" fontAlgn="base" hangingPunct="0">
              <a:spcBef>
                <a:spcPct val="0"/>
              </a:spcBef>
              <a:spcAft>
                <a:spcPct val="0"/>
              </a:spcAft>
              <a:defRPr sz="900">
                <a:solidFill>
                  <a:schemeClr val="tx1"/>
                </a:solidFill>
                <a:latin typeface="Arial" pitchFamily="34" charset="0"/>
              </a:defRPr>
            </a:lvl8pPr>
            <a:lvl9pPr marL="3886200" indent="-228600" eaLnBrk="0" fontAlgn="base" hangingPunct="0">
              <a:spcBef>
                <a:spcPct val="0"/>
              </a:spcBef>
              <a:spcAft>
                <a:spcPct val="0"/>
              </a:spcAft>
              <a:defRPr sz="900">
                <a:solidFill>
                  <a:schemeClr val="tx1"/>
                </a:solidFill>
                <a:latin typeface="Arial" pitchFamily="34" charset="0"/>
              </a:defRPr>
            </a:lvl9pPr>
          </a:lstStyle>
          <a:p>
            <a:r>
              <a:rPr lang="en-US" altLang="zh-CN" sz="2400">
                <a:ea typeface="宋体" pitchFamily="2" charset="-122"/>
              </a:rPr>
              <a:t>The return address is overwritten with ‘AAAA’ (0x41414141)</a:t>
            </a:r>
          </a:p>
          <a:p>
            <a:endParaRPr lang="en-US" altLang="zh-CN" sz="2400">
              <a:ea typeface="宋体" pitchFamily="2" charset="-122"/>
            </a:endParaRPr>
          </a:p>
          <a:p>
            <a:r>
              <a:rPr lang="en-US" altLang="zh-CN" sz="2400">
                <a:ea typeface="宋体" pitchFamily="2" charset="-122"/>
              </a:rPr>
              <a:t>Function exits and goes to execute instruction at 0x41414141…..</a:t>
            </a:r>
          </a:p>
        </p:txBody>
      </p:sp>
    </p:spTree>
    <p:extLst>
      <p:ext uri="{BB962C8B-B14F-4D97-AF65-F5344CB8AC3E}">
        <p14:creationId xmlns="" xmlns:p14="http://schemas.microsoft.com/office/powerpoint/2010/main" val="2423322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it-IT" dirty="0" smtClean="0"/>
              <a:t>strcpy() vs. strncpy()</a:t>
            </a:r>
            <a:endParaRPr lang="en-US" dirty="0" smtClean="0">
              <a:latin typeface="Courier New" pitchFamily="49" charset="0"/>
            </a:endParaRPr>
          </a:p>
        </p:txBody>
      </p:sp>
      <p:sp>
        <p:nvSpPr>
          <p:cNvPr id="13316" name="Rectangle 3"/>
          <p:cNvSpPr>
            <a:spLocks noGrp="1" noChangeArrowheads="1"/>
          </p:cNvSpPr>
          <p:nvPr>
            <p:ph type="body" idx="1"/>
          </p:nvPr>
        </p:nvSpPr>
        <p:spPr>
          <a:xfrm>
            <a:off x="395288" y="1268413"/>
            <a:ext cx="8534400" cy="5256212"/>
          </a:xfrm>
        </p:spPr>
        <p:txBody>
          <a:bodyPr/>
          <a:lstStyle/>
          <a:p>
            <a:pPr>
              <a:lnSpc>
                <a:spcPct val="90000"/>
              </a:lnSpc>
              <a:buFont typeface="Arial" charset="0"/>
              <a:buChar char="•"/>
              <a:defRPr/>
            </a:pPr>
            <a:r>
              <a:rPr lang="en-US" sz="2800" dirty="0" smtClean="0"/>
              <a:t>Function </a:t>
            </a:r>
            <a:r>
              <a:rPr lang="it-IT" sz="2800" dirty="0" smtClean="0">
                <a:solidFill>
                  <a:schemeClr val="accent6"/>
                </a:solidFill>
              </a:rPr>
              <a:t>strcpy()</a:t>
            </a:r>
            <a:r>
              <a:rPr lang="it-IT" sz="2800" b="1" dirty="0" smtClean="0"/>
              <a:t> </a:t>
            </a:r>
            <a:r>
              <a:rPr lang="en-US" sz="2800" dirty="0" smtClean="0"/>
              <a:t>copies the string in the second argument into the first argument</a:t>
            </a:r>
          </a:p>
          <a:p>
            <a:pPr lvl="1">
              <a:lnSpc>
                <a:spcPct val="90000"/>
              </a:lnSpc>
              <a:buFont typeface="Arial" charset="0"/>
              <a:buChar char="–"/>
              <a:defRPr/>
            </a:pPr>
            <a:r>
              <a:rPr lang="en-US" sz="2400" dirty="0" smtClean="0"/>
              <a:t>e.g., </a:t>
            </a:r>
            <a:r>
              <a:rPr lang="en-US" sz="2400" dirty="0" err="1" smtClean="0">
                <a:solidFill>
                  <a:schemeClr val="accent6"/>
                </a:solidFill>
              </a:rPr>
              <a:t>strcpy</a:t>
            </a:r>
            <a:r>
              <a:rPr lang="en-US" sz="2400" dirty="0" smtClean="0">
                <a:solidFill>
                  <a:schemeClr val="accent6"/>
                </a:solidFill>
              </a:rPr>
              <a:t>(</a:t>
            </a:r>
            <a:r>
              <a:rPr lang="en-US" sz="2400" dirty="0" err="1" smtClean="0">
                <a:solidFill>
                  <a:schemeClr val="accent6"/>
                </a:solidFill>
              </a:rPr>
              <a:t>dest</a:t>
            </a:r>
            <a:r>
              <a:rPr lang="en-US" sz="2400" dirty="0" smtClean="0">
                <a:solidFill>
                  <a:schemeClr val="accent6"/>
                </a:solidFill>
              </a:rPr>
              <a:t>, </a:t>
            </a:r>
            <a:r>
              <a:rPr lang="en-US" sz="2400" dirty="0" err="1" smtClean="0">
                <a:solidFill>
                  <a:schemeClr val="accent6"/>
                </a:solidFill>
              </a:rPr>
              <a:t>src</a:t>
            </a:r>
            <a:r>
              <a:rPr lang="en-US" sz="2400" dirty="0" smtClean="0">
                <a:solidFill>
                  <a:schemeClr val="accent6"/>
                </a:solidFill>
              </a:rPr>
              <a:t>)</a:t>
            </a:r>
          </a:p>
          <a:p>
            <a:pPr lvl="1">
              <a:lnSpc>
                <a:spcPct val="90000"/>
              </a:lnSpc>
              <a:buFont typeface="Arial" charset="0"/>
              <a:buChar char="–"/>
              <a:defRPr/>
            </a:pPr>
            <a:r>
              <a:rPr lang="en-US" sz="2400" dirty="0" smtClean="0"/>
              <a:t>If source string &gt; destination string, the overflow characters may occupy the memory space used by other variables</a:t>
            </a:r>
          </a:p>
          <a:p>
            <a:pPr lvl="1">
              <a:lnSpc>
                <a:spcPct val="90000"/>
              </a:lnSpc>
              <a:buFont typeface="Arial" charset="0"/>
              <a:buChar char="–"/>
              <a:defRPr/>
            </a:pPr>
            <a:r>
              <a:rPr lang="en-US" sz="2400" dirty="0" smtClean="0"/>
              <a:t>The </a:t>
            </a:r>
            <a:r>
              <a:rPr lang="en-US" sz="2400" dirty="0" smtClean="0">
                <a:solidFill>
                  <a:srgbClr val="FFC000"/>
                </a:solidFill>
                <a:cs typeface="Arial" charset="0"/>
                <a:sym typeface="Arial" charset="0"/>
              </a:rPr>
              <a:t>null character </a:t>
            </a:r>
            <a:r>
              <a:rPr lang="en-US" sz="2400" dirty="0" smtClean="0"/>
              <a:t>is appended at the end automatically</a:t>
            </a:r>
          </a:p>
          <a:p>
            <a:pPr>
              <a:lnSpc>
                <a:spcPct val="90000"/>
              </a:lnSpc>
              <a:buFont typeface="Arial" charset="0"/>
              <a:buChar char="•"/>
              <a:defRPr/>
            </a:pPr>
            <a:r>
              <a:rPr lang="en-US" sz="2800" dirty="0" smtClean="0"/>
              <a:t>Function </a:t>
            </a:r>
            <a:r>
              <a:rPr lang="en-US" sz="2800" dirty="0" err="1" smtClean="0">
                <a:solidFill>
                  <a:schemeClr val="accent6"/>
                </a:solidFill>
              </a:rPr>
              <a:t>strncpy</a:t>
            </a:r>
            <a:r>
              <a:rPr lang="en-US" sz="2800" dirty="0" smtClean="0">
                <a:solidFill>
                  <a:schemeClr val="accent6"/>
                </a:solidFill>
              </a:rPr>
              <a:t>()</a:t>
            </a:r>
            <a:r>
              <a:rPr lang="en-US" sz="2800" dirty="0" smtClean="0"/>
              <a:t> copies the string by specifying the number </a:t>
            </a:r>
            <a:r>
              <a:rPr lang="en-US" sz="2800" b="1" dirty="0" smtClean="0"/>
              <a:t>n</a:t>
            </a:r>
            <a:r>
              <a:rPr lang="en-US" sz="2800" dirty="0" smtClean="0"/>
              <a:t> of characters to copy</a:t>
            </a:r>
          </a:p>
          <a:p>
            <a:pPr lvl="1">
              <a:lnSpc>
                <a:spcPct val="90000"/>
              </a:lnSpc>
              <a:buFont typeface="Arial" charset="0"/>
              <a:buChar char="–"/>
              <a:defRPr/>
            </a:pPr>
            <a:r>
              <a:rPr lang="en-US" sz="2400" dirty="0" smtClean="0"/>
              <a:t>e.g., </a:t>
            </a:r>
            <a:r>
              <a:rPr lang="en-US" sz="2400" dirty="0" err="1" smtClean="0">
                <a:solidFill>
                  <a:schemeClr val="accent6"/>
                </a:solidFill>
              </a:rPr>
              <a:t>strncpy</a:t>
            </a:r>
            <a:r>
              <a:rPr lang="en-US" sz="2400" dirty="0" smtClean="0">
                <a:solidFill>
                  <a:schemeClr val="accent6"/>
                </a:solidFill>
              </a:rPr>
              <a:t>(</a:t>
            </a:r>
            <a:r>
              <a:rPr lang="en-US" sz="2400" dirty="0" err="1" smtClean="0">
                <a:solidFill>
                  <a:schemeClr val="accent6"/>
                </a:solidFill>
              </a:rPr>
              <a:t>dest</a:t>
            </a:r>
            <a:r>
              <a:rPr lang="en-US" sz="2400" dirty="0" smtClean="0">
                <a:solidFill>
                  <a:schemeClr val="accent6"/>
                </a:solidFill>
              </a:rPr>
              <a:t>, </a:t>
            </a:r>
            <a:r>
              <a:rPr lang="en-US" sz="2400" dirty="0" err="1" smtClean="0">
                <a:solidFill>
                  <a:schemeClr val="accent6"/>
                </a:solidFill>
              </a:rPr>
              <a:t>src</a:t>
            </a:r>
            <a:r>
              <a:rPr lang="en-US" sz="2400" dirty="0" smtClean="0">
                <a:solidFill>
                  <a:schemeClr val="accent6"/>
                </a:solidFill>
              </a:rPr>
              <a:t>, n);</a:t>
            </a:r>
            <a:r>
              <a:rPr lang="en-US" sz="2400" dirty="0" smtClean="0"/>
              <a:t> </a:t>
            </a:r>
            <a:r>
              <a:rPr lang="en-US" sz="2400" dirty="0" err="1" smtClean="0">
                <a:solidFill>
                  <a:schemeClr val="accent6"/>
                </a:solidFill>
                <a:cs typeface="Arial" charset="0"/>
                <a:sym typeface="Arial" charset="0"/>
              </a:rPr>
              <a:t>dest</a:t>
            </a:r>
            <a:r>
              <a:rPr lang="en-US" sz="2400" dirty="0" smtClean="0">
                <a:solidFill>
                  <a:schemeClr val="accent6"/>
                </a:solidFill>
                <a:cs typeface="Arial" charset="0"/>
                <a:sym typeface="Arial" charset="0"/>
              </a:rPr>
              <a:t>[n] = ‘\0’</a:t>
            </a:r>
          </a:p>
          <a:p>
            <a:pPr lvl="1">
              <a:lnSpc>
                <a:spcPct val="90000"/>
              </a:lnSpc>
              <a:buFont typeface="Arial" charset="0"/>
              <a:buChar char="–"/>
              <a:defRPr/>
            </a:pPr>
            <a:r>
              <a:rPr lang="en-US" sz="2400" dirty="0" smtClean="0"/>
              <a:t>If source string is longer than the destination string, the overflow characters are discarded automatically</a:t>
            </a:r>
          </a:p>
          <a:p>
            <a:pPr lvl="1">
              <a:lnSpc>
                <a:spcPct val="90000"/>
              </a:lnSpc>
              <a:buFont typeface="Arial" charset="0"/>
              <a:buChar char="–"/>
              <a:defRPr/>
            </a:pPr>
            <a:r>
              <a:rPr lang="en-US" sz="2400" dirty="0" smtClean="0"/>
              <a:t>You have to place the </a:t>
            </a:r>
            <a:r>
              <a:rPr lang="en-US" sz="2400" dirty="0" smtClean="0">
                <a:solidFill>
                  <a:srgbClr val="FFC000"/>
                </a:solidFill>
                <a:cs typeface="Arial" charset="0"/>
                <a:sym typeface="Arial" charset="0"/>
              </a:rPr>
              <a:t>null character </a:t>
            </a:r>
            <a:r>
              <a:rPr lang="en-US" sz="2400" dirty="0" smtClean="0"/>
              <a:t>manually</a:t>
            </a:r>
            <a:endParaRPr lang="en-US" sz="2400" dirty="0" smtClean="0">
              <a:solidFill>
                <a:srgbClr val="FFC000"/>
              </a:solidFill>
              <a:cs typeface="Arial" charset="0"/>
              <a:sym typeface="Arial" charset="0"/>
            </a:endParaRPr>
          </a:p>
          <a:p>
            <a:pPr lvl="1">
              <a:lnSpc>
                <a:spcPct val="90000"/>
              </a:lnSpc>
              <a:buFont typeface="Arial" charset="0"/>
              <a:buNone/>
              <a:defRPr/>
            </a:pPr>
            <a:endParaRPr lang="en-US" sz="2400" dirty="0" smtClean="0"/>
          </a:p>
        </p:txBody>
      </p:sp>
      <p:sp>
        <p:nvSpPr>
          <p:cNvPr id="6" name="Date Placeholder 5"/>
          <p:cNvSpPr>
            <a:spLocks noGrp="1"/>
          </p:cNvSpPr>
          <p:nvPr>
            <p:ph type="dt" sz="quarter" idx="10"/>
          </p:nvPr>
        </p:nvSpPr>
        <p:spPr/>
        <p:txBody>
          <a:bodyPr/>
          <a:lstStyle/>
          <a:p>
            <a:pPr>
              <a:defRPr/>
            </a:pPr>
            <a:fld id="{F43D51FB-6BB7-43D0-9564-7B6F2ADDA72C}" type="datetime1">
              <a:rPr lang="en-US"/>
              <a:pPr>
                <a:defRPr/>
              </a:pPr>
              <a:t>3/24/2013</a:t>
            </a:fld>
            <a:endParaRPr lang="en-US" dirty="0"/>
          </a:p>
        </p:txBody>
      </p:sp>
      <p:sp>
        <p:nvSpPr>
          <p:cNvPr id="7" name="Footer Placeholder 6"/>
          <p:cNvSpPr>
            <a:spLocks noGrp="1"/>
          </p:cNvSpPr>
          <p:nvPr>
            <p:ph type="ftr" sz="quarter" idx="11"/>
          </p:nvPr>
        </p:nvSpPr>
        <p:spPr>
          <a:xfrm>
            <a:off x="3124200" y="6340475"/>
            <a:ext cx="2895600" cy="365125"/>
          </a:xfrm>
        </p:spPr>
        <p:txBody>
          <a:bodyPr/>
          <a:lstStyle/>
          <a:p>
            <a:pPr>
              <a:defRPr/>
            </a:pPr>
            <a:r>
              <a:rPr lang="en-US" dirty="0"/>
              <a:t>Buffer Overflow</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altLang="zh-CN" dirty="0"/>
              <a:t>strcpy</a:t>
            </a:r>
            <a:r>
              <a:rPr lang="it-IT" altLang="zh-CN" dirty="0" smtClean="0"/>
              <a:t>()           vs</a:t>
            </a:r>
            <a:r>
              <a:rPr lang="it-IT" altLang="zh-CN" dirty="0"/>
              <a:t>. </a:t>
            </a:r>
            <a:r>
              <a:rPr lang="it-IT" altLang="zh-CN" dirty="0" smtClean="0"/>
              <a:t>         strncpy</a:t>
            </a:r>
            <a:r>
              <a:rPr lang="it-IT" altLang="zh-CN" dirty="0"/>
              <a:t>()</a:t>
            </a:r>
            <a:endParaRPr lang="zh-CN" altLang="en-US" dirty="0"/>
          </a:p>
        </p:txBody>
      </p:sp>
      <p:sp>
        <p:nvSpPr>
          <p:cNvPr id="3" name="内容占位符 2"/>
          <p:cNvSpPr>
            <a:spLocks noGrp="1"/>
          </p:cNvSpPr>
          <p:nvPr>
            <p:ph idx="1"/>
          </p:nvPr>
        </p:nvSpPr>
        <p:spPr>
          <a:xfrm>
            <a:off x="457200" y="1600200"/>
            <a:ext cx="3276600" cy="4525963"/>
          </a:xfrm>
        </p:spPr>
        <p:txBody>
          <a:bodyPr/>
          <a:lstStyle/>
          <a:p>
            <a:pPr marL="0" indent="0">
              <a:buNone/>
            </a:pPr>
            <a:r>
              <a:rPr lang="en-US" altLang="zh-CN" sz="2000" dirty="0"/>
              <a:t>char *</a:t>
            </a:r>
            <a:r>
              <a:rPr lang="en-US" altLang="zh-CN" sz="2000" dirty="0" err="1"/>
              <a:t>strcpy</a:t>
            </a:r>
            <a:r>
              <a:rPr lang="en-US" altLang="zh-CN" sz="2000" dirty="0"/>
              <a:t>(char *to, </a:t>
            </a:r>
            <a:r>
              <a:rPr lang="en-US" altLang="zh-CN" sz="2000" dirty="0" err="1"/>
              <a:t>const</a:t>
            </a:r>
            <a:r>
              <a:rPr lang="en-US" altLang="zh-CN" sz="2000" dirty="0"/>
              <a:t> char *from)</a:t>
            </a:r>
            <a:endParaRPr lang="zh-CN" altLang="zh-CN" sz="2000" dirty="0"/>
          </a:p>
          <a:p>
            <a:pPr marL="0" indent="0">
              <a:buNone/>
            </a:pPr>
            <a:r>
              <a:rPr lang="en-US" altLang="zh-CN" sz="2000" dirty="0"/>
              <a:t>{</a:t>
            </a:r>
            <a:endParaRPr lang="zh-CN" altLang="zh-CN" sz="2000" dirty="0"/>
          </a:p>
          <a:p>
            <a:pPr marL="0" indent="0">
              <a:buNone/>
            </a:pPr>
            <a:r>
              <a:rPr lang="en-US" altLang="zh-CN" sz="2000" dirty="0"/>
              <a:t>   char *save = to;</a:t>
            </a:r>
            <a:endParaRPr lang="zh-CN" altLang="zh-CN" sz="2000" dirty="0"/>
          </a:p>
          <a:p>
            <a:pPr marL="0" indent="0">
              <a:buNone/>
            </a:pPr>
            <a:r>
              <a:rPr lang="en-US" altLang="zh-CN" sz="2000" dirty="0"/>
              <a:t>   for (; (*to = *from) != </a:t>
            </a:r>
            <a:r>
              <a:rPr lang="en-US" altLang="zh-CN" sz="2000" dirty="0" smtClean="0"/>
              <a:t>‘\0</a:t>
            </a:r>
            <a:r>
              <a:rPr lang="en-US" altLang="zh-CN" sz="2000" dirty="0"/>
              <a:t>'; </a:t>
            </a:r>
            <a:r>
              <a:rPr lang="en-US" altLang="zh-CN" sz="2000" dirty="0" smtClean="0"/>
              <a:t> </a:t>
            </a:r>
          </a:p>
          <a:p>
            <a:pPr marL="0" indent="0">
              <a:buNone/>
            </a:pPr>
            <a:r>
              <a:rPr lang="en-US" altLang="zh-CN" sz="2000" dirty="0" smtClean="0"/>
              <a:t>            ++</a:t>
            </a:r>
            <a:r>
              <a:rPr lang="en-US" altLang="zh-CN" sz="2000" dirty="0"/>
              <a:t>from, ++to);</a:t>
            </a:r>
            <a:endParaRPr lang="zh-CN" altLang="zh-CN" sz="2000" dirty="0"/>
          </a:p>
          <a:p>
            <a:pPr marL="0" indent="0">
              <a:buNone/>
            </a:pPr>
            <a:r>
              <a:rPr lang="en-US" altLang="zh-CN" sz="2000" dirty="0"/>
              <a:t>   </a:t>
            </a:r>
            <a:r>
              <a:rPr lang="en-US" altLang="zh-CN" sz="2000" dirty="0" smtClean="0"/>
              <a:t>    return(save</a:t>
            </a:r>
            <a:r>
              <a:rPr lang="en-US" altLang="zh-CN" sz="2000" dirty="0"/>
              <a:t>);</a:t>
            </a:r>
            <a:endParaRPr lang="zh-CN" altLang="zh-CN" sz="2000" dirty="0"/>
          </a:p>
          <a:p>
            <a:pPr marL="0" indent="0">
              <a:buNone/>
            </a:pPr>
            <a:r>
              <a:rPr lang="en-US" altLang="zh-CN" sz="2000" dirty="0"/>
              <a:t>}</a:t>
            </a:r>
            <a:endParaRPr lang="zh-CN" altLang="zh-CN" sz="2000" dirty="0"/>
          </a:p>
          <a:p>
            <a:pPr marL="0" indent="0">
              <a:buNone/>
            </a:pPr>
            <a:endParaRPr lang="zh-CN" altLang="en-US" dirty="0"/>
          </a:p>
        </p:txBody>
      </p:sp>
      <p:sp>
        <p:nvSpPr>
          <p:cNvPr id="4" name="日期占位符 3"/>
          <p:cNvSpPr>
            <a:spLocks noGrp="1"/>
          </p:cNvSpPr>
          <p:nvPr>
            <p:ph type="dt" sz="half" idx="10"/>
          </p:nvPr>
        </p:nvSpPr>
        <p:spPr/>
        <p:txBody>
          <a:bodyPr/>
          <a:lstStyle/>
          <a:p>
            <a:pPr>
              <a:defRPr/>
            </a:pPr>
            <a:fld id="{E33B7163-2270-4AA9-B737-36BE31DFE8A4}" type="datetime1">
              <a:rPr lang="en-US" smtClean="0"/>
              <a:pPr>
                <a:defRPr/>
              </a:pPr>
              <a:t>3/24/2013</a:t>
            </a:fld>
            <a:endParaRPr lang="en-US" dirty="0"/>
          </a:p>
        </p:txBody>
      </p:sp>
      <p:sp>
        <p:nvSpPr>
          <p:cNvPr id="5" name="页脚占位符 4"/>
          <p:cNvSpPr>
            <a:spLocks noGrp="1"/>
          </p:cNvSpPr>
          <p:nvPr>
            <p:ph type="ftr" sz="quarter" idx="11"/>
          </p:nvPr>
        </p:nvSpPr>
        <p:spPr/>
        <p:txBody>
          <a:bodyPr/>
          <a:lstStyle/>
          <a:p>
            <a:pPr>
              <a:defRPr/>
            </a:pPr>
            <a:r>
              <a:rPr lang="en-US" smtClean="0"/>
              <a:t>Buffer Overflow</a:t>
            </a:r>
            <a:endParaRPr lang="en-US" dirty="0"/>
          </a:p>
        </p:txBody>
      </p:sp>
      <p:sp>
        <p:nvSpPr>
          <p:cNvPr id="6" name="灯片编号占位符 5"/>
          <p:cNvSpPr>
            <a:spLocks noGrp="1"/>
          </p:cNvSpPr>
          <p:nvPr>
            <p:ph type="sldNum" sz="quarter" idx="12"/>
          </p:nvPr>
        </p:nvSpPr>
        <p:spPr/>
        <p:txBody>
          <a:bodyPr/>
          <a:lstStyle/>
          <a:p>
            <a:pPr>
              <a:defRPr/>
            </a:pPr>
            <a:fld id="{3B420F5C-6E16-4960-B050-6D20F3115376}" type="slidenum">
              <a:rPr lang="en-US" smtClean="0"/>
              <a:pPr>
                <a:defRPr/>
              </a:pPr>
              <a:t>15</a:t>
            </a:fld>
            <a:endParaRPr lang="en-US"/>
          </a:p>
        </p:txBody>
      </p:sp>
      <p:sp>
        <p:nvSpPr>
          <p:cNvPr id="7" name="TextBox 6"/>
          <p:cNvSpPr txBox="1"/>
          <p:nvPr/>
        </p:nvSpPr>
        <p:spPr>
          <a:xfrm>
            <a:off x="3962400" y="1447800"/>
            <a:ext cx="5029200" cy="5078313"/>
          </a:xfrm>
          <a:prstGeom prst="rect">
            <a:avLst/>
          </a:prstGeom>
          <a:noFill/>
          <a:ln w="0">
            <a:solidFill>
              <a:schemeClr val="tx1"/>
            </a:solidFill>
          </a:ln>
        </p:spPr>
        <p:txBody>
          <a:bodyPr wrap="square" rtlCol="0">
            <a:spAutoFit/>
          </a:bodyPr>
          <a:lstStyle/>
          <a:p>
            <a:pPr eaLnBrk="0" hangingPunct="0">
              <a:spcBef>
                <a:spcPct val="20000"/>
              </a:spcBef>
            </a:pPr>
            <a:r>
              <a:rPr lang="en-US" altLang="zh-CN" sz="2000" dirty="0">
                <a:solidFill>
                  <a:schemeClr val="tx1"/>
                </a:solidFill>
                <a:latin typeface="+mn-lt"/>
              </a:rPr>
              <a:t>char *</a:t>
            </a:r>
            <a:r>
              <a:rPr lang="en-US" altLang="zh-CN" sz="2000" dirty="0" err="1">
                <a:solidFill>
                  <a:schemeClr val="tx1"/>
                </a:solidFill>
                <a:latin typeface="+mn-lt"/>
              </a:rPr>
              <a:t>strncpy</a:t>
            </a:r>
            <a:r>
              <a:rPr lang="en-US" altLang="zh-CN" sz="2000" dirty="0">
                <a:solidFill>
                  <a:schemeClr val="tx1"/>
                </a:solidFill>
                <a:latin typeface="+mn-lt"/>
              </a:rPr>
              <a:t>(char *to, </a:t>
            </a:r>
            <a:r>
              <a:rPr lang="en-US" altLang="zh-CN" sz="2000" dirty="0" err="1">
                <a:solidFill>
                  <a:schemeClr val="tx1"/>
                </a:solidFill>
                <a:latin typeface="+mn-lt"/>
              </a:rPr>
              <a:t>const</a:t>
            </a:r>
            <a:r>
              <a:rPr lang="en-US" altLang="zh-CN" sz="2000" dirty="0">
                <a:solidFill>
                  <a:schemeClr val="tx1"/>
                </a:solidFill>
                <a:latin typeface="+mn-lt"/>
              </a:rPr>
              <a:t> char *from, </a:t>
            </a:r>
            <a:r>
              <a:rPr lang="en-US" altLang="zh-CN" sz="2000" dirty="0" err="1">
                <a:solidFill>
                  <a:schemeClr val="tx1"/>
                </a:solidFill>
                <a:latin typeface="+mn-lt"/>
              </a:rPr>
              <a:t>size_t</a:t>
            </a:r>
            <a:r>
              <a:rPr lang="en-US" altLang="zh-CN" sz="2000" dirty="0">
                <a:solidFill>
                  <a:schemeClr val="tx1"/>
                </a:solidFill>
                <a:latin typeface="+mn-lt"/>
              </a:rPr>
              <a:t> count) </a:t>
            </a:r>
          </a:p>
          <a:p>
            <a:pPr eaLnBrk="0" hangingPunct="0">
              <a:spcBef>
                <a:spcPct val="20000"/>
              </a:spcBef>
            </a:pPr>
            <a:r>
              <a:rPr lang="en-US" altLang="zh-CN" sz="2000" dirty="0">
                <a:solidFill>
                  <a:schemeClr val="tx1"/>
                </a:solidFill>
                <a:latin typeface="+mn-lt"/>
              </a:rPr>
              <a:t>{     char *ret = to; </a:t>
            </a:r>
          </a:p>
          <a:p>
            <a:pPr eaLnBrk="0" hangingPunct="0">
              <a:spcBef>
                <a:spcPct val="20000"/>
              </a:spcBef>
            </a:pPr>
            <a:r>
              <a:rPr lang="en-US" altLang="zh-CN" sz="2000" dirty="0">
                <a:solidFill>
                  <a:schemeClr val="tx1"/>
                </a:solidFill>
                <a:latin typeface="+mn-lt"/>
              </a:rPr>
              <a:t>      while (count &gt; 0) </a:t>
            </a:r>
          </a:p>
          <a:p>
            <a:pPr eaLnBrk="0" hangingPunct="0">
              <a:spcBef>
                <a:spcPct val="20000"/>
              </a:spcBef>
            </a:pPr>
            <a:r>
              <a:rPr lang="en-US" altLang="zh-CN" sz="2000" dirty="0">
                <a:solidFill>
                  <a:schemeClr val="tx1"/>
                </a:solidFill>
                <a:latin typeface="+mn-lt"/>
              </a:rPr>
              <a:t>         { count--;</a:t>
            </a:r>
          </a:p>
          <a:p>
            <a:pPr eaLnBrk="0" hangingPunct="0">
              <a:spcBef>
                <a:spcPct val="20000"/>
              </a:spcBef>
            </a:pPr>
            <a:r>
              <a:rPr lang="en-US" altLang="zh-CN" sz="2000" dirty="0">
                <a:solidFill>
                  <a:schemeClr val="tx1"/>
                </a:solidFill>
                <a:latin typeface="+mn-lt"/>
              </a:rPr>
              <a:t>           if ((*to++ = *from++) == '\0') </a:t>
            </a:r>
          </a:p>
          <a:p>
            <a:pPr eaLnBrk="0" hangingPunct="0">
              <a:spcBef>
                <a:spcPct val="20000"/>
              </a:spcBef>
            </a:pPr>
            <a:r>
              <a:rPr lang="en-US" altLang="zh-CN" sz="2000" dirty="0">
                <a:solidFill>
                  <a:schemeClr val="tx1"/>
                </a:solidFill>
                <a:latin typeface="+mn-lt"/>
              </a:rPr>
              <a:t>                break; </a:t>
            </a:r>
          </a:p>
          <a:p>
            <a:pPr eaLnBrk="0" hangingPunct="0">
              <a:spcBef>
                <a:spcPct val="20000"/>
              </a:spcBef>
            </a:pPr>
            <a:r>
              <a:rPr lang="en-US" altLang="zh-CN" sz="2000" dirty="0">
                <a:solidFill>
                  <a:schemeClr val="tx1"/>
                </a:solidFill>
                <a:latin typeface="+mn-lt"/>
              </a:rPr>
              <a:t>         }</a:t>
            </a:r>
          </a:p>
          <a:p>
            <a:pPr eaLnBrk="0" hangingPunct="0">
              <a:spcBef>
                <a:spcPct val="20000"/>
              </a:spcBef>
            </a:pPr>
            <a:r>
              <a:rPr lang="en-US" altLang="zh-CN" sz="2000" dirty="0">
                <a:solidFill>
                  <a:schemeClr val="tx1"/>
                </a:solidFill>
                <a:latin typeface="+mn-lt"/>
              </a:rPr>
              <a:t>      while (count &gt; 0) </a:t>
            </a:r>
          </a:p>
          <a:p>
            <a:pPr eaLnBrk="0" hangingPunct="0">
              <a:spcBef>
                <a:spcPct val="20000"/>
              </a:spcBef>
            </a:pPr>
            <a:r>
              <a:rPr lang="en-US" altLang="zh-CN" sz="2000" dirty="0">
                <a:solidFill>
                  <a:schemeClr val="tx1"/>
                </a:solidFill>
                <a:latin typeface="+mn-lt"/>
              </a:rPr>
              <a:t>         { count--; </a:t>
            </a:r>
          </a:p>
          <a:p>
            <a:pPr eaLnBrk="0" hangingPunct="0">
              <a:spcBef>
                <a:spcPct val="20000"/>
              </a:spcBef>
            </a:pPr>
            <a:r>
              <a:rPr lang="en-US" altLang="zh-CN" sz="2000" dirty="0">
                <a:solidFill>
                  <a:schemeClr val="tx1"/>
                </a:solidFill>
                <a:latin typeface="+mn-lt"/>
              </a:rPr>
              <a:t>           *to++ = '\0'; </a:t>
            </a:r>
          </a:p>
          <a:p>
            <a:pPr eaLnBrk="0" hangingPunct="0">
              <a:spcBef>
                <a:spcPct val="20000"/>
              </a:spcBef>
            </a:pPr>
            <a:r>
              <a:rPr lang="en-US" altLang="zh-CN" sz="2000" dirty="0">
                <a:solidFill>
                  <a:schemeClr val="tx1"/>
                </a:solidFill>
                <a:latin typeface="+mn-lt"/>
              </a:rPr>
              <a:t>         } </a:t>
            </a:r>
          </a:p>
          <a:p>
            <a:pPr eaLnBrk="0" hangingPunct="0">
              <a:spcBef>
                <a:spcPct val="20000"/>
              </a:spcBef>
            </a:pPr>
            <a:r>
              <a:rPr lang="en-US" altLang="zh-CN" sz="2000" dirty="0">
                <a:solidFill>
                  <a:schemeClr val="tx1"/>
                </a:solidFill>
                <a:latin typeface="+mn-lt"/>
              </a:rPr>
              <a:t>      return ret; </a:t>
            </a:r>
          </a:p>
          <a:p>
            <a:r>
              <a:rPr lang="en-US" altLang="zh-CN" sz="2000" dirty="0">
                <a:solidFill>
                  <a:schemeClr val="tx1">
                    <a:lumMod val="95000"/>
                  </a:schemeClr>
                </a:solidFill>
              </a:rPr>
              <a:t>}</a:t>
            </a:r>
          </a:p>
        </p:txBody>
      </p:sp>
    </p:spTree>
    <p:extLst>
      <p:ext uri="{BB962C8B-B14F-4D97-AF65-F5344CB8AC3E}">
        <p14:creationId xmlns="" xmlns:p14="http://schemas.microsoft.com/office/powerpoint/2010/main" val="2011156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0"/>
            <a:ext cx="8231188" cy="1693863"/>
          </a:xfrm>
        </p:spPr>
        <p:txBody>
          <a:bodyPr lIns="38100" tIns="38100" rIns="1099" bIns="38100"/>
          <a:lstStyle/>
          <a:p>
            <a:pPr marL="12700" eaLnBrk="1" hangingPunct="1">
              <a:tabLst>
                <a:tab pos="50800" algn="l"/>
                <a:tab pos="965200" algn="l"/>
                <a:tab pos="1879600" algn="l"/>
                <a:tab pos="2794000" algn="l"/>
                <a:tab pos="3708400" algn="l"/>
                <a:tab pos="4622800" algn="l"/>
                <a:tab pos="5537200" algn="l"/>
                <a:tab pos="6451600" algn="l"/>
                <a:tab pos="7366000" algn="l"/>
                <a:tab pos="8280400" algn="l"/>
                <a:tab pos="9194800" algn="l"/>
                <a:tab pos="10109200" algn="l"/>
                <a:tab pos="10985500" algn="l"/>
              </a:tabLst>
            </a:pPr>
            <a:r>
              <a:rPr lang="en-US" sz="4000" dirty="0" smtClean="0"/>
              <a:t>Return Address Smashing</a:t>
            </a:r>
          </a:p>
        </p:txBody>
      </p:sp>
      <p:sp>
        <p:nvSpPr>
          <p:cNvPr id="23555" name="Rectangle 2"/>
          <p:cNvSpPr>
            <a:spLocks noGrp="1" noChangeArrowheads="1"/>
          </p:cNvSpPr>
          <p:nvPr>
            <p:ph idx="1"/>
          </p:nvPr>
        </p:nvSpPr>
        <p:spPr>
          <a:xfrm>
            <a:off x="228600" y="3581400"/>
            <a:ext cx="4267200" cy="2743200"/>
          </a:xfrm>
        </p:spPr>
        <p:txBody>
          <a:bodyPr lIns="38100" tIns="38100" rIns="1099" bIns="38100">
            <a:normAutofit fontScale="85000" lnSpcReduction="10000"/>
          </a:bodyPr>
          <a:lstStyle/>
          <a:p>
            <a:pPr marL="357188" eaLnBrk="1" hangingPunct="1">
              <a:lnSpc>
                <a:spcPct val="120000"/>
              </a:lnSpc>
              <a:spcBef>
                <a:spcPct val="0"/>
              </a:spcBef>
              <a:buFont typeface="Arial" charset="0"/>
              <a:buChar char="•"/>
              <a:tabLst>
                <a:tab pos="469900" algn="l"/>
                <a:tab pos="1384300" algn="l"/>
                <a:tab pos="2298700" algn="l"/>
                <a:tab pos="3213100" algn="l"/>
                <a:tab pos="4127500" algn="l"/>
                <a:tab pos="5041900" algn="l"/>
                <a:tab pos="5956300" algn="l"/>
                <a:tab pos="6870700" algn="l"/>
                <a:tab pos="7785100" algn="l"/>
                <a:tab pos="8699500" algn="l"/>
                <a:tab pos="9613900" algn="l"/>
              </a:tabLst>
              <a:defRPr/>
            </a:pPr>
            <a:r>
              <a:rPr lang="en-US" sz="2000" dirty="0" smtClean="0"/>
              <a:t>The Unix</a:t>
            </a:r>
            <a:r>
              <a:rPr lang="en-US" sz="2000" dirty="0" smtClean="0">
                <a:solidFill>
                  <a:schemeClr val="accent6"/>
                </a:solidFill>
              </a:rPr>
              <a:t> </a:t>
            </a:r>
            <a:r>
              <a:rPr lang="en-US" sz="2000" dirty="0" err="1" smtClean="0">
                <a:solidFill>
                  <a:schemeClr val="accent6"/>
                </a:solidFill>
              </a:rPr>
              <a:t>fingerd</a:t>
            </a:r>
            <a:r>
              <a:rPr lang="en-US" sz="2000" dirty="0" smtClean="0">
                <a:solidFill>
                  <a:schemeClr val="accent6"/>
                </a:solidFill>
              </a:rPr>
              <a:t>()</a:t>
            </a:r>
            <a:r>
              <a:rPr lang="en-US" sz="2000" dirty="0" smtClean="0">
                <a:solidFill>
                  <a:srgbClr val="6F56FF"/>
                </a:solidFill>
              </a:rPr>
              <a:t> </a:t>
            </a:r>
            <a:r>
              <a:rPr lang="en-US" sz="2000" dirty="0" smtClean="0"/>
              <a:t>system call, which runs as root (it needs to access sensitive files), used to be vulnerable to buffer overflow</a:t>
            </a:r>
          </a:p>
          <a:p>
            <a:pPr marL="357188" eaLnBrk="1" hangingPunct="1">
              <a:lnSpc>
                <a:spcPct val="120000"/>
              </a:lnSpc>
              <a:spcBef>
                <a:spcPts val="400"/>
              </a:spcBef>
              <a:buFont typeface="Arial" charset="0"/>
              <a:buChar char="•"/>
              <a:tabLst>
                <a:tab pos="469900" algn="l"/>
                <a:tab pos="1384300" algn="l"/>
                <a:tab pos="2298700" algn="l"/>
                <a:tab pos="3213100" algn="l"/>
                <a:tab pos="4127500" algn="l"/>
                <a:tab pos="5041900" algn="l"/>
                <a:tab pos="5956300" algn="l"/>
                <a:tab pos="6870700" algn="l"/>
                <a:tab pos="7785100" algn="l"/>
                <a:tab pos="8699500" algn="l"/>
                <a:tab pos="9613900" algn="l"/>
              </a:tabLst>
              <a:defRPr/>
            </a:pPr>
            <a:r>
              <a:rPr lang="en-US" sz="2000" dirty="0" smtClean="0"/>
              <a:t>Write malicious code into buffer and overwrite return address to point </a:t>
            </a:r>
            <a:br>
              <a:rPr lang="en-US" sz="2000" dirty="0" smtClean="0"/>
            </a:br>
            <a:r>
              <a:rPr lang="en-US" sz="2000" dirty="0" smtClean="0"/>
              <a:t>to the malicious code</a:t>
            </a:r>
          </a:p>
          <a:p>
            <a:pPr marL="357188" eaLnBrk="1" hangingPunct="1">
              <a:lnSpc>
                <a:spcPct val="120000"/>
              </a:lnSpc>
              <a:spcBef>
                <a:spcPts val="400"/>
              </a:spcBef>
              <a:buFont typeface="Arial" charset="0"/>
              <a:buChar char="•"/>
              <a:tabLst>
                <a:tab pos="469900" algn="l"/>
                <a:tab pos="1384300" algn="l"/>
                <a:tab pos="2298700" algn="l"/>
                <a:tab pos="3213100" algn="l"/>
                <a:tab pos="4127500" algn="l"/>
                <a:tab pos="5041900" algn="l"/>
                <a:tab pos="5956300" algn="l"/>
                <a:tab pos="6870700" algn="l"/>
                <a:tab pos="7785100" algn="l"/>
                <a:tab pos="8699500" algn="l"/>
                <a:tab pos="9613900" algn="l"/>
              </a:tabLst>
              <a:defRPr/>
            </a:pPr>
            <a:r>
              <a:rPr lang="en-US" sz="2000" dirty="0" smtClean="0"/>
              <a:t>When return address is reached, it will now execute the malicious code with the full rights and privileges of root</a:t>
            </a:r>
          </a:p>
        </p:txBody>
      </p:sp>
      <p:sp>
        <p:nvSpPr>
          <p:cNvPr id="20482" name="Date Placeholder 3"/>
          <p:cNvSpPr>
            <a:spLocks noGrp="1"/>
          </p:cNvSpPr>
          <p:nvPr>
            <p:ph type="dt" sz="quarter" idx="10"/>
          </p:nvPr>
        </p:nvSpPr>
        <p:spPr/>
        <p:txBody>
          <a:bodyPr/>
          <a:lstStyle/>
          <a:p>
            <a:pPr>
              <a:defRPr/>
            </a:pPr>
            <a:fld id="{9CC48E92-1212-4CD0-9467-50B7E3EE6CF9}" type="datetime1">
              <a:rPr lang="en-US"/>
              <a:pPr>
                <a:defRPr/>
              </a:pPr>
              <a:t>3/24/2013</a:t>
            </a:fld>
            <a:endParaRPr lang="en-US" dirty="0"/>
          </a:p>
        </p:txBody>
      </p:sp>
      <p:sp>
        <p:nvSpPr>
          <p:cNvPr id="20483" name="Footer Placeholder 4"/>
          <p:cNvSpPr>
            <a:spLocks noGrp="1"/>
          </p:cNvSpPr>
          <p:nvPr>
            <p:ph type="ftr" sz="quarter" idx="11"/>
          </p:nvPr>
        </p:nvSpPr>
        <p:spPr/>
        <p:txBody>
          <a:bodyPr/>
          <a:lstStyle/>
          <a:p>
            <a:pPr>
              <a:defRPr/>
            </a:pPr>
            <a:r>
              <a:rPr lang="en-US"/>
              <a:t>Buffer Overflow</a:t>
            </a:r>
          </a:p>
        </p:txBody>
      </p:sp>
      <p:sp>
        <p:nvSpPr>
          <p:cNvPr id="20484" name="Slide Number Placeholder 5"/>
          <p:cNvSpPr>
            <a:spLocks noGrp="1"/>
          </p:cNvSpPr>
          <p:nvPr>
            <p:ph type="sldNum" sz="quarter" idx="12"/>
          </p:nvPr>
        </p:nvSpPr>
        <p:spPr/>
        <p:txBody>
          <a:bodyPr/>
          <a:lstStyle/>
          <a:p>
            <a:pPr>
              <a:defRPr/>
            </a:pPr>
            <a:fld id="{B7959E9E-BB4A-4351-ABFC-CE0F29A7B91A}" type="slidenum">
              <a:rPr lang="en-US"/>
              <a:pPr>
                <a:defRPr/>
              </a:pPr>
              <a:t>16</a:t>
            </a:fld>
            <a:endParaRPr lang="en-US"/>
          </a:p>
        </p:txBody>
      </p:sp>
      <p:sp>
        <p:nvSpPr>
          <p:cNvPr id="23561" name="Rectangle 5"/>
          <p:cNvSpPr>
            <a:spLocks/>
          </p:cNvSpPr>
          <p:nvPr/>
        </p:nvSpPr>
        <p:spPr bwMode="auto">
          <a:xfrm>
            <a:off x="381000" y="1219200"/>
            <a:ext cx="2971800" cy="2209800"/>
          </a:xfrm>
          <a:prstGeom prst="rect">
            <a:avLst/>
          </a:prstGeom>
          <a:solidFill>
            <a:schemeClr val="bg2">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lIns="0" tIns="0" rIns="39200" bIns="0"/>
          <a:lstStyle/>
          <a:p>
            <a:pPr marL="38100">
              <a:spcBef>
                <a:spcPts val="200"/>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 pos="10972800" algn="l"/>
              </a:tabLst>
              <a:defRPr/>
            </a:pPr>
            <a:r>
              <a:rPr lang="en-US" sz="2000" dirty="0">
                <a:solidFill>
                  <a:schemeClr val="tx1"/>
                </a:solidFill>
                <a:sym typeface="Arial Narrow" pitchFamily="34" charset="0"/>
              </a:rPr>
              <a:t>void </a:t>
            </a:r>
            <a:r>
              <a:rPr lang="en-US" sz="2000" dirty="0" err="1">
                <a:solidFill>
                  <a:schemeClr val="accent6"/>
                </a:solidFill>
                <a:sym typeface="Arial Narrow" pitchFamily="34" charset="0"/>
              </a:rPr>
              <a:t>fingerd</a:t>
            </a:r>
            <a:r>
              <a:rPr lang="en-US" sz="2000" dirty="0">
                <a:solidFill>
                  <a:schemeClr val="tx1"/>
                </a:solidFill>
                <a:sym typeface="Arial Narrow" pitchFamily="34" charset="0"/>
              </a:rPr>
              <a:t> (…) {</a:t>
            </a:r>
          </a:p>
          <a:p>
            <a:pPr marL="38100">
              <a:spcBef>
                <a:spcPts val="200"/>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 pos="10972800" algn="l"/>
              </a:tabLst>
              <a:defRPr/>
            </a:pPr>
            <a:r>
              <a:rPr lang="en-US" sz="2000" dirty="0">
                <a:solidFill>
                  <a:schemeClr val="tx1"/>
                </a:solidFill>
                <a:sym typeface="Arial Narrow" pitchFamily="34" charset="0"/>
              </a:rPr>
              <a:t>	char </a:t>
            </a:r>
            <a:r>
              <a:rPr lang="en-US" sz="2000" dirty="0" err="1">
                <a:solidFill>
                  <a:schemeClr val="tx1"/>
                </a:solidFill>
                <a:sym typeface="Arial Narrow" pitchFamily="34" charset="0"/>
              </a:rPr>
              <a:t>buf</a:t>
            </a:r>
            <a:r>
              <a:rPr lang="en-US" sz="2000" dirty="0">
                <a:solidFill>
                  <a:schemeClr val="tx1"/>
                </a:solidFill>
                <a:sym typeface="Arial Narrow" pitchFamily="34" charset="0"/>
              </a:rPr>
              <a:t>[80];</a:t>
            </a:r>
          </a:p>
          <a:p>
            <a:pPr marL="38100">
              <a:spcBef>
                <a:spcPts val="200"/>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 pos="10972800" algn="l"/>
              </a:tabLst>
              <a:defRPr/>
            </a:pPr>
            <a:r>
              <a:rPr lang="en-US" sz="2000" dirty="0">
                <a:solidFill>
                  <a:schemeClr val="tx1"/>
                </a:solidFill>
                <a:sym typeface="Arial Narrow" pitchFamily="34" charset="0"/>
              </a:rPr>
              <a:t>	…</a:t>
            </a:r>
          </a:p>
          <a:p>
            <a:pPr marL="38100">
              <a:spcBef>
                <a:spcPts val="200"/>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 pos="10972800" algn="l"/>
              </a:tabLst>
              <a:defRPr/>
            </a:pPr>
            <a:r>
              <a:rPr lang="en-US" sz="2000" dirty="0">
                <a:solidFill>
                  <a:schemeClr val="tx1"/>
                </a:solidFill>
                <a:sym typeface="Arial Narrow" pitchFamily="34" charset="0"/>
              </a:rPr>
              <a:t>	get(</a:t>
            </a:r>
            <a:r>
              <a:rPr lang="en-US" sz="2000" dirty="0" err="1">
                <a:solidFill>
                  <a:schemeClr val="tx1"/>
                </a:solidFill>
                <a:sym typeface="Arial Narrow" pitchFamily="34" charset="0"/>
              </a:rPr>
              <a:t>buf</a:t>
            </a:r>
            <a:r>
              <a:rPr lang="en-US" sz="2000" dirty="0">
                <a:solidFill>
                  <a:schemeClr val="tx1"/>
                </a:solidFill>
                <a:sym typeface="Arial Narrow" pitchFamily="34" charset="0"/>
              </a:rPr>
              <a:t>);</a:t>
            </a:r>
          </a:p>
          <a:p>
            <a:pPr marL="38100">
              <a:spcBef>
                <a:spcPts val="200"/>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 pos="10972800" algn="l"/>
              </a:tabLst>
              <a:defRPr/>
            </a:pPr>
            <a:r>
              <a:rPr lang="en-US" sz="2000" dirty="0">
                <a:solidFill>
                  <a:schemeClr val="tx1"/>
                </a:solidFill>
                <a:sym typeface="Arial Narrow" pitchFamily="34" charset="0"/>
              </a:rPr>
              <a:t>	…</a:t>
            </a:r>
          </a:p>
          <a:p>
            <a:pPr marL="38100">
              <a:spcBef>
                <a:spcPts val="200"/>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 pos="10972800" algn="l"/>
              </a:tabLst>
              <a:defRPr/>
            </a:pPr>
            <a:r>
              <a:rPr lang="en-US" sz="2000" dirty="0">
                <a:solidFill>
                  <a:schemeClr val="tx1"/>
                </a:solidFill>
                <a:sym typeface="Arial Narrow" pitchFamily="34" charset="0"/>
              </a:rPr>
              <a:t>}</a:t>
            </a:r>
          </a:p>
        </p:txBody>
      </p:sp>
      <p:sp>
        <p:nvSpPr>
          <p:cNvPr id="10" name="Rectangle 10"/>
          <p:cNvSpPr/>
          <p:nvPr/>
        </p:nvSpPr>
        <p:spPr>
          <a:xfrm>
            <a:off x="4619625" y="1219200"/>
            <a:ext cx="1776413" cy="51054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sz="1600">
              <a:sym typeface="Arial" charset="0"/>
            </a:endParaRPr>
          </a:p>
        </p:txBody>
      </p:sp>
      <p:sp>
        <p:nvSpPr>
          <p:cNvPr id="11" name="Rectangle 7"/>
          <p:cNvSpPr/>
          <p:nvPr/>
        </p:nvSpPr>
        <p:spPr>
          <a:xfrm>
            <a:off x="4038600" y="2598480"/>
            <a:ext cx="487221" cy="956952"/>
          </a:xfrm>
          <a:prstGeom prst="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600" dirty="0">
                <a:sym typeface="Arial" charset="0"/>
              </a:rPr>
              <a:t>current frame</a:t>
            </a:r>
          </a:p>
        </p:txBody>
      </p:sp>
      <p:sp>
        <p:nvSpPr>
          <p:cNvPr id="13" name="Rectangle 9"/>
          <p:cNvSpPr/>
          <p:nvPr/>
        </p:nvSpPr>
        <p:spPr>
          <a:xfrm>
            <a:off x="4038600" y="1345131"/>
            <a:ext cx="487221" cy="1266822"/>
          </a:xfrm>
          <a:prstGeom prst="rect">
            <a:avLst/>
          </a:prstGeom>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600" dirty="0">
                <a:sym typeface="Arial" charset="0"/>
              </a:rPr>
              <a:t> previous frames</a:t>
            </a:r>
          </a:p>
        </p:txBody>
      </p:sp>
      <p:sp>
        <p:nvSpPr>
          <p:cNvPr id="14" name="Rectangle 14"/>
          <p:cNvSpPr/>
          <p:nvPr/>
        </p:nvSpPr>
        <p:spPr>
          <a:xfrm>
            <a:off x="4724400" y="2590800"/>
            <a:ext cx="1565275" cy="22701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sym typeface="Arial" charset="0"/>
              </a:rPr>
              <a:t>f() arguments </a:t>
            </a:r>
          </a:p>
        </p:txBody>
      </p:sp>
      <p:sp>
        <p:nvSpPr>
          <p:cNvPr id="15" name="Rectangle 15"/>
          <p:cNvSpPr/>
          <p:nvPr/>
        </p:nvSpPr>
        <p:spPr>
          <a:xfrm>
            <a:off x="4727575" y="3003550"/>
            <a:ext cx="1565275" cy="228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sym typeface="Arial" charset="0"/>
              </a:rPr>
              <a:t>buffer</a:t>
            </a:r>
          </a:p>
        </p:txBody>
      </p:sp>
      <p:sp>
        <p:nvSpPr>
          <p:cNvPr id="16" name="Rectangle 16"/>
          <p:cNvSpPr/>
          <p:nvPr/>
        </p:nvSpPr>
        <p:spPr>
          <a:xfrm>
            <a:off x="4727575" y="3246438"/>
            <a:ext cx="1565275" cy="319087"/>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600" dirty="0">
              <a:sym typeface="Arial" charset="0"/>
            </a:endParaRPr>
          </a:p>
        </p:txBody>
      </p:sp>
      <p:sp>
        <p:nvSpPr>
          <p:cNvPr id="17" name="Rectangle 19"/>
          <p:cNvSpPr/>
          <p:nvPr/>
        </p:nvSpPr>
        <p:spPr>
          <a:xfrm>
            <a:off x="4727575" y="1344613"/>
            <a:ext cx="1565275" cy="12668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600" dirty="0">
              <a:sym typeface="Arial" charset="0"/>
            </a:endParaRPr>
          </a:p>
          <a:p>
            <a:pPr algn="ctr">
              <a:defRPr/>
            </a:pPr>
            <a:endParaRPr lang="en-US" sz="1600" dirty="0">
              <a:sym typeface="Arial" charset="0"/>
            </a:endParaRPr>
          </a:p>
          <a:p>
            <a:pPr algn="ctr">
              <a:defRPr/>
            </a:pPr>
            <a:r>
              <a:rPr lang="en-US" sz="1600" dirty="0">
                <a:sym typeface="Arial" charset="0"/>
              </a:rPr>
              <a:t>local variables</a:t>
            </a:r>
          </a:p>
        </p:txBody>
      </p:sp>
      <p:sp>
        <p:nvSpPr>
          <p:cNvPr id="18" name="Rectangle 20"/>
          <p:cNvSpPr/>
          <p:nvPr/>
        </p:nvSpPr>
        <p:spPr>
          <a:xfrm>
            <a:off x="4724400" y="4959350"/>
            <a:ext cx="1565275" cy="127476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dirty="0">
                <a:sym typeface="Arial" charset="0"/>
              </a:rPr>
              <a:t>program code</a:t>
            </a:r>
          </a:p>
        </p:txBody>
      </p:sp>
      <p:sp>
        <p:nvSpPr>
          <p:cNvPr id="19" name="Rectangle 28"/>
          <p:cNvSpPr/>
          <p:nvPr/>
        </p:nvSpPr>
        <p:spPr>
          <a:xfrm>
            <a:off x="7140575" y="1219200"/>
            <a:ext cx="1774825" cy="51054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sz="1600">
              <a:sym typeface="Arial" charset="0"/>
            </a:endParaRPr>
          </a:p>
        </p:txBody>
      </p:sp>
      <p:sp>
        <p:nvSpPr>
          <p:cNvPr id="20" name="Rectangle 34"/>
          <p:cNvSpPr/>
          <p:nvPr/>
        </p:nvSpPr>
        <p:spPr>
          <a:xfrm>
            <a:off x="7245350" y="4959350"/>
            <a:ext cx="1565275" cy="127476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dirty="0">
                <a:sym typeface="Arial" charset="0"/>
              </a:rPr>
              <a:t>program code</a:t>
            </a:r>
          </a:p>
        </p:txBody>
      </p:sp>
      <p:sp>
        <p:nvSpPr>
          <p:cNvPr id="21" name="Curved Left Arrow 48"/>
          <p:cNvSpPr/>
          <p:nvPr/>
        </p:nvSpPr>
        <p:spPr>
          <a:xfrm>
            <a:off x="6248400" y="2895600"/>
            <a:ext cx="609600" cy="2652713"/>
          </a:xfrm>
          <a:prstGeom prst="curvedLeftArrow">
            <a:avLst>
              <a:gd name="adj1" fmla="val 13663"/>
              <a:gd name="adj2" fmla="val 49372"/>
              <a:gd name="adj3" fmla="val 33058"/>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600">
              <a:solidFill>
                <a:schemeClr val="tx1"/>
              </a:solidFill>
              <a:sym typeface="Arial" charset="0"/>
            </a:endParaRPr>
          </a:p>
        </p:txBody>
      </p:sp>
      <p:sp>
        <p:nvSpPr>
          <p:cNvPr id="22" name="Rectangle 50"/>
          <p:cNvSpPr/>
          <p:nvPr/>
        </p:nvSpPr>
        <p:spPr>
          <a:xfrm>
            <a:off x="7245350" y="2820987"/>
            <a:ext cx="1565275" cy="182563"/>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600" dirty="0">
                <a:sym typeface="Arial" charset="0"/>
              </a:rPr>
              <a:t>next location</a:t>
            </a:r>
          </a:p>
        </p:txBody>
      </p:sp>
      <p:sp>
        <p:nvSpPr>
          <p:cNvPr id="23" name="Rectangle 52"/>
          <p:cNvSpPr/>
          <p:nvPr/>
        </p:nvSpPr>
        <p:spPr>
          <a:xfrm>
            <a:off x="7238999" y="3008312"/>
            <a:ext cx="1565275" cy="293687"/>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600" dirty="0">
                <a:sym typeface="Arial" charset="0"/>
              </a:rPr>
              <a:t>padding</a:t>
            </a:r>
          </a:p>
        </p:txBody>
      </p:sp>
      <p:sp>
        <p:nvSpPr>
          <p:cNvPr id="24" name="Rectangle 53"/>
          <p:cNvSpPr/>
          <p:nvPr/>
        </p:nvSpPr>
        <p:spPr>
          <a:xfrm>
            <a:off x="7245350" y="3326209"/>
            <a:ext cx="1565275" cy="22922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600" dirty="0">
              <a:sym typeface="Arial" charset="0"/>
            </a:endParaRPr>
          </a:p>
        </p:txBody>
      </p:sp>
      <p:sp>
        <p:nvSpPr>
          <p:cNvPr id="25" name="Rectangle 56"/>
          <p:cNvSpPr/>
          <p:nvPr/>
        </p:nvSpPr>
        <p:spPr>
          <a:xfrm>
            <a:off x="6824895" y="1664247"/>
            <a:ext cx="256081" cy="1576691"/>
          </a:xfrm>
          <a:prstGeom prst="rect">
            <a:avLst/>
          </a:prstGeom>
        </p:spPr>
        <p:style>
          <a:lnRef idx="1">
            <a:schemeClr val="accent6"/>
          </a:lnRef>
          <a:fillRef idx="2">
            <a:schemeClr val="accent6"/>
          </a:fillRef>
          <a:effectRef idx="1">
            <a:schemeClr val="accent6"/>
          </a:effectRef>
          <a:fontRef idx="minor">
            <a:schemeClr val="dk1"/>
          </a:fontRef>
        </p:style>
        <p:txBody>
          <a:bodyPr vert="vert270" anchor="ctr"/>
          <a:lstStyle/>
          <a:p>
            <a:pPr algn="ctr">
              <a:defRPr/>
            </a:pPr>
            <a:r>
              <a:rPr lang="en-US" sz="1600" dirty="0">
                <a:sym typeface="Arial" charset="0"/>
              </a:rPr>
              <a:t>attacker’s input</a:t>
            </a:r>
          </a:p>
        </p:txBody>
      </p:sp>
      <p:sp>
        <p:nvSpPr>
          <p:cNvPr id="26" name="Rectangle 60"/>
          <p:cNvSpPr/>
          <p:nvPr/>
        </p:nvSpPr>
        <p:spPr>
          <a:xfrm>
            <a:off x="7245350" y="1358900"/>
            <a:ext cx="1565275" cy="3270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600" dirty="0">
              <a:sym typeface="Arial" charset="0"/>
            </a:endParaRPr>
          </a:p>
        </p:txBody>
      </p:sp>
      <p:sp>
        <p:nvSpPr>
          <p:cNvPr id="27" name="Rectangle 49"/>
          <p:cNvSpPr/>
          <p:nvPr/>
        </p:nvSpPr>
        <p:spPr>
          <a:xfrm>
            <a:off x="7239000" y="1746251"/>
            <a:ext cx="1565275" cy="103505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600" dirty="0">
                <a:sym typeface="Arial" charset="0"/>
              </a:rPr>
              <a:t>malicious code</a:t>
            </a:r>
          </a:p>
        </p:txBody>
      </p:sp>
      <p:sp>
        <p:nvSpPr>
          <p:cNvPr id="34" name="Rectangle 3"/>
          <p:cNvSpPr/>
          <p:nvPr/>
        </p:nvSpPr>
        <p:spPr>
          <a:xfrm>
            <a:off x="4724400" y="1752600"/>
            <a:ext cx="1565275" cy="18256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sym typeface="Arial" charset="0"/>
              </a:rPr>
              <a:t>return address</a:t>
            </a:r>
          </a:p>
        </p:txBody>
      </p:sp>
      <p:sp>
        <p:nvSpPr>
          <p:cNvPr id="35" name="Rectangle 16"/>
          <p:cNvSpPr/>
          <p:nvPr/>
        </p:nvSpPr>
        <p:spPr>
          <a:xfrm>
            <a:off x="4730750" y="1341438"/>
            <a:ext cx="1565275" cy="40481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sym typeface="Arial" charset="0"/>
              </a:rPr>
              <a:t>f() arguments </a:t>
            </a:r>
          </a:p>
        </p:txBody>
      </p:sp>
      <p:sp>
        <p:nvSpPr>
          <p:cNvPr id="37" name="Rectangle 7"/>
          <p:cNvSpPr/>
          <p:nvPr/>
        </p:nvSpPr>
        <p:spPr>
          <a:xfrm>
            <a:off x="6248400" y="1676400"/>
            <a:ext cx="334821" cy="457200"/>
          </a:xfrm>
          <a:prstGeom prst="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600" b="1" dirty="0">
                <a:sym typeface="Arial" charset="0"/>
              </a:rPr>
              <a:t>EIP</a:t>
            </a:r>
          </a:p>
        </p:txBody>
      </p:sp>
      <p:sp>
        <p:nvSpPr>
          <p:cNvPr id="12" name="Rectangle 3"/>
          <p:cNvSpPr/>
          <p:nvPr/>
        </p:nvSpPr>
        <p:spPr>
          <a:xfrm>
            <a:off x="4727575" y="2825750"/>
            <a:ext cx="1565275" cy="18256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sym typeface="Arial" charset="0"/>
              </a:rPr>
              <a:t>return address</a:t>
            </a:r>
          </a:p>
        </p:txBody>
      </p:sp>
      <p:sp>
        <p:nvSpPr>
          <p:cNvPr id="30" name="Rectangle 7"/>
          <p:cNvSpPr/>
          <p:nvPr/>
        </p:nvSpPr>
        <p:spPr>
          <a:xfrm>
            <a:off x="6324601" y="2590800"/>
            <a:ext cx="304800" cy="381000"/>
          </a:xfrm>
          <a:prstGeom prst="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vert="vert270" anchor="ctr"/>
          <a:lstStyle/>
          <a:p>
            <a:pPr algn="ctr">
              <a:defRPr/>
            </a:pPr>
            <a:r>
              <a:rPr lang="en-US" sz="1600" b="1" dirty="0">
                <a:sym typeface="Arial" charset="0"/>
              </a:rPr>
              <a:t>EIP</a:t>
            </a:r>
          </a:p>
        </p:txBody>
      </p:sp>
      <p:sp>
        <p:nvSpPr>
          <p:cNvPr id="38" name="Curved Left Arrow 48"/>
          <p:cNvSpPr/>
          <p:nvPr/>
        </p:nvSpPr>
        <p:spPr>
          <a:xfrm flipV="1">
            <a:off x="8694738" y="1905000"/>
            <a:ext cx="373062" cy="1012030"/>
          </a:xfrm>
          <a:prstGeom prst="curvedLeftArrow">
            <a:avLst>
              <a:gd name="adj1" fmla="val 13663"/>
              <a:gd name="adj2" fmla="val 49372"/>
              <a:gd name="adj3" fmla="val 33058"/>
            </a:avLst>
          </a:prstGeom>
          <a:solidFill>
            <a:schemeClr val="accent6">
              <a:lumMod val="60000"/>
              <a:lumOff val="40000"/>
            </a:schemeClr>
          </a:solidFill>
          <a:ln>
            <a:solidFill>
              <a:schemeClr val="accent6"/>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600">
              <a:solidFill>
                <a:schemeClr val="tx1"/>
              </a:solidFill>
              <a:sym typeface="Arial"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246063"/>
            <a:ext cx="8231188" cy="1201737"/>
          </a:xfrm>
        </p:spPr>
        <p:txBody>
          <a:bodyPr lIns="38100" tIns="38100" rIns="1099" bIns="38100"/>
          <a:lstStyle/>
          <a:p>
            <a:pPr marL="12700" eaLnBrk="1" hangingPunct="1">
              <a:tabLst>
                <a:tab pos="50800" algn="l"/>
                <a:tab pos="965200" algn="l"/>
                <a:tab pos="1879600" algn="l"/>
                <a:tab pos="2794000" algn="l"/>
                <a:tab pos="3708400" algn="l"/>
                <a:tab pos="4622800" algn="l"/>
                <a:tab pos="5537200" algn="l"/>
                <a:tab pos="6451600" algn="l"/>
                <a:tab pos="7366000" algn="l"/>
                <a:tab pos="8280400" algn="l"/>
                <a:tab pos="9194800" algn="l"/>
                <a:tab pos="10109200" algn="l"/>
                <a:tab pos="10985500" algn="l"/>
              </a:tabLst>
            </a:pPr>
            <a:r>
              <a:rPr lang="en-US" dirty="0" smtClean="0"/>
              <a:t>Buffer Overflow Mitigation</a:t>
            </a:r>
          </a:p>
        </p:txBody>
      </p:sp>
      <p:sp>
        <p:nvSpPr>
          <p:cNvPr id="24579" name="Rectangle 2"/>
          <p:cNvSpPr>
            <a:spLocks noGrp="1" noChangeArrowheads="1"/>
          </p:cNvSpPr>
          <p:nvPr>
            <p:ph idx="1"/>
          </p:nvPr>
        </p:nvSpPr>
        <p:spPr>
          <a:xfrm>
            <a:off x="457200" y="1295400"/>
            <a:ext cx="8229600" cy="5029200"/>
          </a:xfrm>
        </p:spPr>
        <p:txBody>
          <a:bodyPr lIns="38100" tIns="38100" rIns="1099" bIns="38100">
            <a:noAutofit/>
          </a:bodyPr>
          <a:lstStyle/>
          <a:p>
            <a:pPr marL="357188" eaLnBrk="1" hangingPunct="1">
              <a:lnSpc>
                <a:spcPct val="110000"/>
              </a:lnSpc>
              <a:spcBef>
                <a:spcPct val="0"/>
              </a:spcBef>
              <a:buFont typeface="Arial" charset="0"/>
              <a:buChar char="•"/>
              <a:tabLst>
                <a:tab pos="38100" algn="l"/>
                <a:tab pos="508000" algn="l"/>
                <a:tab pos="546100" algn="l"/>
                <a:tab pos="952500" algn="l"/>
                <a:tab pos="1422400" algn="l"/>
                <a:tab pos="1460500" algn="l"/>
                <a:tab pos="1866900" algn="l"/>
              </a:tabLst>
              <a:defRPr/>
            </a:pPr>
            <a:r>
              <a:rPr lang="en-US" sz="2400" dirty="0" smtClean="0"/>
              <a:t>We know </a:t>
            </a:r>
            <a:r>
              <a:rPr lang="en-US" sz="2400" dirty="0" smtClean="0">
                <a:solidFill>
                  <a:schemeClr val="accent6"/>
                </a:solidFill>
              </a:rPr>
              <a:t>how</a:t>
            </a:r>
            <a:r>
              <a:rPr lang="en-US" sz="2400" dirty="0" smtClean="0"/>
              <a:t> a buffer overflow happens, but </a:t>
            </a:r>
            <a:r>
              <a:rPr lang="en-US" sz="2400" dirty="0" smtClean="0">
                <a:solidFill>
                  <a:schemeClr val="accent6"/>
                </a:solidFill>
              </a:rPr>
              <a:t>why</a:t>
            </a:r>
            <a:r>
              <a:rPr lang="en-US" sz="2400" dirty="0" smtClean="0"/>
              <a:t> does it happen?</a:t>
            </a:r>
          </a:p>
          <a:p>
            <a:pPr marL="357188"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sz="2400" dirty="0" smtClean="0"/>
              <a:t>This problem could not occur in Java; it is a C problem</a:t>
            </a:r>
          </a:p>
          <a:p>
            <a:pPr marL="757238" lvl="1"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sz="2000" dirty="0" smtClean="0"/>
              <a:t>In Java, objects are allocated dynamically on the heap (except </a:t>
            </a:r>
            <a:r>
              <a:rPr lang="en-US" sz="2000" dirty="0" err="1" smtClean="0"/>
              <a:t>ints</a:t>
            </a:r>
            <a:r>
              <a:rPr lang="en-US" sz="2000" dirty="0" smtClean="0"/>
              <a:t>, etc.)</a:t>
            </a:r>
          </a:p>
          <a:p>
            <a:pPr marL="757238" lvl="1"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sz="2000" dirty="0" smtClean="0"/>
              <a:t>Also cannot do pointer arithmetic in Java</a:t>
            </a:r>
          </a:p>
          <a:p>
            <a:pPr marL="757238" lvl="1"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sz="2000" dirty="0" smtClean="0"/>
              <a:t>In C, however, you can declare things directly on the stack</a:t>
            </a:r>
          </a:p>
          <a:p>
            <a:pPr marL="357188"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sz="2400" dirty="0" smtClean="0"/>
              <a:t>One solution is to make the buffer dynamically allocated</a:t>
            </a:r>
          </a:p>
          <a:p>
            <a:pPr marL="357188"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sz="2400" dirty="0" smtClean="0"/>
              <a:t>Another (OS) problem is that </a:t>
            </a:r>
            <a:r>
              <a:rPr lang="en-US" sz="2400" dirty="0" err="1" smtClean="0">
                <a:solidFill>
                  <a:schemeClr val="accent6"/>
                </a:solidFill>
              </a:rPr>
              <a:t>fingerd</a:t>
            </a:r>
            <a:r>
              <a:rPr lang="en-US" sz="2400" dirty="0" smtClean="0"/>
              <a:t> had to run as root </a:t>
            </a:r>
          </a:p>
          <a:p>
            <a:pPr marL="757238" lvl="1"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sz="2000" dirty="0" smtClean="0"/>
              <a:t>Just get rid of</a:t>
            </a:r>
            <a:r>
              <a:rPr lang="en-US" sz="2000" dirty="0" smtClean="0">
                <a:solidFill>
                  <a:schemeClr val="accent6"/>
                </a:solidFill>
              </a:rPr>
              <a:t> </a:t>
            </a:r>
            <a:r>
              <a:rPr lang="en-US" sz="2000" dirty="0" err="1" smtClean="0">
                <a:solidFill>
                  <a:schemeClr val="accent6"/>
                </a:solidFill>
              </a:rPr>
              <a:t>fingerd</a:t>
            </a:r>
            <a:r>
              <a:rPr lang="en-US" sz="2000" dirty="0" err="1" smtClean="0"/>
              <a:t>’s</a:t>
            </a:r>
            <a:r>
              <a:rPr lang="en-US" sz="2000" dirty="0" smtClean="0"/>
              <a:t> need for root access (solution eventually used)</a:t>
            </a:r>
          </a:p>
          <a:p>
            <a:pPr marL="757238" lvl="1"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sz="2000" dirty="0" smtClean="0"/>
              <a:t>The program needed access to a file that had sensitive information in it</a:t>
            </a:r>
          </a:p>
          <a:p>
            <a:pPr marL="757238" lvl="1" eaLnBrk="1" hangingPunct="1">
              <a:lnSpc>
                <a:spcPct val="110000"/>
              </a:lnSpc>
              <a:spcBef>
                <a:spcPts val="400"/>
              </a:spcBef>
              <a:buFont typeface="Arial" charset="0"/>
              <a:buChar char="–"/>
              <a:tabLst>
                <a:tab pos="38100" algn="l"/>
                <a:tab pos="508000" algn="l"/>
                <a:tab pos="546100" algn="l"/>
                <a:tab pos="952500" algn="l"/>
                <a:tab pos="1422400" algn="l"/>
                <a:tab pos="1460500" algn="l"/>
                <a:tab pos="1866900" algn="l"/>
              </a:tabLst>
              <a:defRPr/>
            </a:pPr>
            <a:r>
              <a:rPr lang="en-US" sz="2000" dirty="0" smtClean="0"/>
              <a:t>A new world-readable file was created with the information required by </a:t>
            </a:r>
            <a:r>
              <a:rPr lang="en-US" sz="2000" dirty="0" err="1" smtClean="0">
                <a:solidFill>
                  <a:schemeClr val="accent6"/>
                </a:solidFill>
              </a:rPr>
              <a:t>fingerd</a:t>
            </a:r>
            <a:endParaRPr lang="en-US" sz="2000" dirty="0" smtClean="0">
              <a:solidFill>
                <a:schemeClr val="accent6"/>
              </a:solidFill>
            </a:endParaRPr>
          </a:p>
        </p:txBody>
      </p:sp>
      <p:sp>
        <p:nvSpPr>
          <p:cNvPr id="2" name="Date Placeholder 3"/>
          <p:cNvSpPr>
            <a:spLocks noGrp="1"/>
          </p:cNvSpPr>
          <p:nvPr>
            <p:ph type="dt" sz="quarter" idx="10"/>
          </p:nvPr>
        </p:nvSpPr>
        <p:spPr/>
        <p:txBody>
          <a:bodyPr/>
          <a:lstStyle/>
          <a:p>
            <a:pPr>
              <a:defRPr/>
            </a:pPr>
            <a:fld id="{8635F822-8B98-4439-8F08-7FA831C4A354}" type="datetime1">
              <a:rPr lang="en-US"/>
              <a:pPr>
                <a:defRPr/>
              </a:pPr>
              <a:t>3/24/2013</a:t>
            </a:fld>
            <a:endParaRPr lang="en-US" dirty="0"/>
          </a:p>
        </p:txBody>
      </p:sp>
      <p:sp>
        <p:nvSpPr>
          <p:cNvPr id="21507" name="Footer Placeholder 4"/>
          <p:cNvSpPr>
            <a:spLocks noGrp="1"/>
          </p:cNvSpPr>
          <p:nvPr>
            <p:ph type="ftr" sz="quarter" idx="11"/>
          </p:nvPr>
        </p:nvSpPr>
        <p:spPr/>
        <p:txBody>
          <a:bodyPr/>
          <a:lstStyle/>
          <a:p>
            <a:pPr>
              <a:defRPr/>
            </a:pPr>
            <a:r>
              <a:rPr lang="en-US" dirty="0"/>
              <a:t>Buffer Overflow</a:t>
            </a:r>
          </a:p>
        </p:txBody>
      </p:sp>
      <p:sp>
        <p:nvSpPr>
          <p:cNvPr id="21508" name="Slide Number Placeholder 5"/>
          <p:cNvSpPr>
            <a:spLocks noGrp="1"/>
          </p:cNvSpPr>
          <p:nvPr>
            <p:ph type="sldNum" sz="quarter" idx="12"/>
          </p:nvPr>
        </p:nvSpPr>
        <p:spPr/>
        <p:txBody>
          <a:bodyPr/>
          <a:lstStyle/>
          <a:p>
            <a:pPr>
              <a:defRPr/>
            </a:pPr>
            <a:fld id="{F58D9F3F-3912-45F9-A36D-9FB3C725F290}" type="slidenum">
              <a:rPr lang="en-US"/>
              <a:pPr>
                <a:defRPr/>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olo 1"/>
          <p:cNvSpPr>
            <a:spLocks noGrp="1"/>
          </p:cNvSpPr>
          <p:nvPr>
            <p:ph type="title"/>
          </p:nvPr>
        </p:nvSpPr>
        <p:spPr>
          <a:xfrm>
            <a:off x="457200" y="76200"/>
            <a:ext cx="8229600" cy="1143000"/>
          </a:xfrm>
        </p:spPr>
        <p:txBody>
          <a:bodyPr/>
          <a:lstStyle/>
          <a:p>
            <a:r>
              <a:rPr lang="en-US" dirty="0" smtClean="0"/>
              <a:t>Stack-based buffer overflow detection using a random canary</a:t>
            </a:r>
          </a:p>
        </p:txBody>
      </p:sp>
      <p:sp>
        <p:nvSpPr>
          <p:cNvPr id="22531" name="Segnaposto contenuto 2"/>
          <p:cNvSpPr>
            <a:spLocks noGrp="1"/>
          </p:cNvSpPr>
          <p:nvPr>
            <p:ph idx="1"/>
          </p:nvPr>
        </p:nvSpPr>
        <p:spPr>
          <a:xfrm>
            <a:off x="457200" y="4267200"/>
            <a:ext cx="8229600" cy="563563"/>
          </a:xfrm>
        </p:spPr>
        <p:txBody>
          <a:bodyPr/>
          <a:lstStyle/>
          <a:p>
            <a:r>
              <a:rPr lang="en-US" dirty="0" smtClean="0"/>
              <a:t>The canary is placed in the stack prior to the return address, so that any attempt to over-write the return address also over-writes the canary.</a:t>
            </a:r>
            <a:endParaRPr lang="it-IT" dirty="0" smtClean="0"/>
          </a:p>
        </p:txBody>
      </p:sp>
      <p:sp>
        <p:nvSpPr>
          <p:cNvPr id="4" name="Segnaposto data 3"/>
          <p:cNvSpPr>
            <a:spLocks noGrp="1"/>
          </p:cNvSpPr>
          <p:nvPr>
            <p:ph type="dt" sz="quarter" idx="10"/>
          </p:nvPr>
        </p:nvSpPr>
        <p:spPr/>
        <p:txBody>
          <a:bodyPr/>
          <a:lstStyle/>
          <a:p>
            <a:pPr>
              <a:defRPr/>
            </a:pPr>
            <a:fld id="{345262D6-7630-47FB-B573-C266DC07441D}" type="datetime1">
              <a:rPr lang="en-US"/>
              <a:pPr>
                <a:defRPr/>
              </a:pPr>
              <a:t>3/24/2013</a:t>
            </a:fld>
            <a:endParaRPr lang="en-US" dirty="0"/>
          </a:p>
        </p:txBody>
      </p:sp>
      <p:sp>
        <p:nvSpPr>
          <p:cNvPr id="5" name="Segnaposto piè di pagina 4"/>
          <p:cNvSpPr>
            <a:spLocks noGrp="1"/>
          </p:cNvSpPr>
          <p:nvPr>
            <p:ph type="ftr" sz="quarter" idx="11"/>
          </p:nvPr>
        </p:nvSpPr>
        <p:spPr/>
        <p:txBody>
          <a:bodyPr/>
          <a:lstStyle/>
          <a:p>
            <a:pPr>
              <a:defRPr/>
            </a:pPr>
            <a:r>
              <a:rPr lang="en-US"/>
              <a:t>Buffer Overflow</a:t>
            </a:r>
            <a:endParaRPr lang="en-US" dirty="0"/>
          </a:p>
        </p:txBody>
      </p:sp>
      <p:sp>
        <p:nvSpPr>
          <p:cNvPr id="6" name="Segnaposto numero diapositiva 5"/>
          <p:cNvSpPr>
            <a:spLocks noGrp="1"/>
          </p:cNvSpPr>
          <p:nvPr>
            <p:ph type="sldNum" sz="quarter" idx="12"/>
          </p:nvPr>
        </p:nvSpPr>
        <p:spPr/>
        <p:txBody>
          <a:bodyPr/>
          <a:lstStyle/>
          <a:p>
            <a:pPr>
              <a:defRPr/>
            </a:pPr>
            <a:fld id="{6FBCB00D-BF4A-4A31-908E-98905460D9AB}" type="slidenum">
              <a:rPr lang="en-US" smtClean="0"/>
              <a:pPr>
                <a:defRPr/>
              </a:pPr>
              <a:t>18</a:t>
            </a:fld>
            <a:endParaRPr lang="en-US"/>
          </a:p>
        </p:txBody>
      </p:sp>
      <p:sp>
        <p:nvSpPr>
          <p:cNvPr id="7" name="Rectangle 1"/>
          <p:cNvSpPr/>
          <p:nvPr/>
        </p:nvSpPr>
        <p:spPr>
          <a:xfrm>
            <a:off x="914400" y="1849438"/>
            <a:ext cx="1828800" cy="76200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schemeClr val="bg2"/>
                </a:solidFill>
                <a:sym typeface="Arial" charset="0"/>
              </a:rPr>
              <a:t>Buffer</a:t>
            </a:r>
          </a:p>
        </p:txBody>
      </p:sp>
      <p:sp>
        <p:nvSpPr>
          <p:cNvPr id="8" name="Rectangle 2"/>
          <p:cNvSpPr/>
          <p:nvPr/>
        </p:nvSpPr>
        <p:spPr>
          <a:xfrm>
            <a:off x="2743200" y="1849438"/>
            <a:ext cx="1295400" cy="76200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schemeClr val="bg2"/>
                </a:solidFill>
                <a:sym typeface="Arial" charset="0"/>
              </a:rPr>
              <a:t>Other local variables</a:t>
            </a:r>
          </a:p>
        </p:txBody>
      </p:sp>
      <p:sp>
        <p:nvSpPr>
          <p:cNvPr id="9" name="Rectangle 3"/>
          <p:cNvSpPr/>
          <p:nvPr/>
        </p:nvSpPr>
        <p:spPr>
          <a:xfrm>
            <a:off x="4038600" y="1849438"/>
            <a:ext cx="914400" cy="76200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schemeClr val="bg2"/>
                </a:solidFill>
                <a:sym typeface="Arial" charset="0"/>
              </a:rPr>
              <a:t>Canary (random)</a:t>
            </a:r>
          </a:p>
        </p:txBody>
      </p:sp>
      <p:sp>
        <p:nvSpPr>
          <p:cNvPr id="10" name="Rectangle 4"/>
          <p:cNvSpPr/>
          <p:nvPr/>
        </p:nvSpPr>
        <p:spPr>
          <a:xfrm>
            <a:off x="4953000" y="1849438"/>
            <a:ext cx="1066800" cy="76200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schemeClr val="bg2"/>
                </a:solidFill>
                <a:sym typeface="Arial" charset="0"/>
              </a:rPr>
              <a:t>Return address</a:t>
            </a:r>
          </a:p>
        </p:txBody>
      </p:sp>
      <p:sp>
        <p:nvSpPr>
          <p:cNvPr id="11" name="Rectangle 5"/>
          <p:cNvSpPr/>
          <p:nvPr/>
        </p:nvSpPr>
        <p:spPr>
          <a:xfrm>
            <a:off x="6019800" y="1849438"/>
            <a:ext cx="1600200" cy="76200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schemeClr val="bg2"/>
                </a:solidFill>
                <a:sym typeface="Arial" charset="0"/>
              </a:rPr>
              <a:t>Other data</a:t>
            </a:r>
          </a:p>
        </p:txBody>
      </p:sp>
      <p:sp>
        <p:nvSpPr>
          <p:cNvPr id="12" name="Rectangle 6"/>
          <p:cNvSpPr/>
          <p:nvPr/>
        </p:nvSpPr>
        <p:spPr>
          <a:xfrm>
            <a:off x="914400" y="3209925"/>
            <a:ext cx="1828800" cy="76200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schemeClr val="bg2"/>
                </a:solidFill>
                <a:sym typeface="Arial" charset="0"/>
              </a:rPr>
              <a:t>Buffer</a:t>
            </a:r>
          </a:p>
        </p:txBody>
      </p:sp>
      <p:sp>
        <p:nvSpPr>
          <p:cNvPr id="13" name="Rectangle 9"/>
          <p:cNvSpPr/>
          <p:nvPr/>
        </p:nvSpPr>
        <p:spPr>
          <a:xfrm>
            <a:off x="4953000" y="3209925"/>
            <a:ext cx="1066800" cy="7620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600" dirty="0">
                <a:solidFill>
                  <a:schemeClr val="bg2"/>
                </a:solidFill>
                <a:sym typeface="Arial" charset="0"/>
              </a:rPr>
              <a:t>Corrupt return address</a:t>
            </a:r>
          </a:p>
        </p:txBody>
      </p:sp>
      <p:sp>
        <p:nvSpPr>
          <p:cNvPr id="14" name="Rectangle 10"/>
          <p:cNvSpPr/>
          <p:nvPr/>
        </p:nvSpPr>
        <p:spPr>
          <a:xfrm>
            <a:off x="6019800" y="3209925"/>
            <a:ext cx="1600200" cy="7620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solidFill>
                  <a:schemeClr val="bg2"/>
                </a:solidFill>
                <a:sym typeface="Arial" charset="0"/>
              </a:rPr>
              <a:t>Attack code</a:t>
            </a:r>
          </a:p>
        </p:txBody>
      </p:sp>
      <p:sp>
        <p:nvSpPr>
          <p:cNvPr id="15" name="TextBox 11"/>
          <p:cNvSpPr txBox="1"/>
          <p:nvPr/>
        </p:nvSpPr>
        <p:spPr>
          <a:xfrm>
            <a:off x="1371600" y="1295400"/>
            <a:ext cx="5099050" cy="523875"/>
          </a:xfrm>
          <a:prstGeom prst="rect">
            <a:avLst/>
          </a:prstGeom>
          <a:noFill/>
        </p:spPr>
        <p:txBody>
          <a:bodyPr wrap="none">
            <a:spAutoFit/>
          </a:bodyPr>
          <a:lstStyle/>
          <a:p>
            <a:pPr>
              <a:defRPr/>
            </a:pPr>
            <a:r>
              <a:rPr lang="en-US" sz="2800" dirty="0">
                <a:solidFill>
                  <a:schemeClr val="tx1"/>
                </a:solidFill>
                <a:latin typeface="+mn-lt"/>
                <a:sym typeface="Arial" charset="0"/>
              </a:rPr>
              <a:t>Normal (safe) stack configuration:</a:t>
            </a:r>
          </a:p>
        </p:txBody>
      </p:sp>
      <p:sp>
        <p:nvSpPr>
          <p:cNvPr id="16" name="TextBox 12"/>
          <p:cNvSpPr txBox="1"/>
          <p:nvPr/>
        </p:nvSpPr>
        <p:spPr>
          <a:xfrm>
            <a:off x="1828800" y="2590800"/>
            <a:ext cx="4762500" cy="523875"/>
          </a:xfrm>
          <a:prstGeom prst="rect">
            <a:avLst/>
          </a:prstGeom>
          <a:noFill/>
        </p:spPr>
        <p:txBody>
          <a:bodyPr wrap="none">
            <a:spAutoFit/>
          </a:bodyPr>
          <a:lstStyle/>
          <a:p>
            <a:pPr>
              <a:defRPr/>
            </a:pPr>
            <a:r>
              <a:rPr lang="en-US" sz="2800" dirty="0">
                <a:solidFill>
                  <a:schemeClr val="tx1"/>
                </a:solidFill>
                <a:latin typeface="+mn-lt"/>
                <a:sym typeface="Arial" charset="0"/>
              </a:rPr>
              <a:t>Buffer overflow attack attempt:</a:t>
            </a:r>
          </a:p>
        </p:txBody>
      </p:sp>
      <p:sp>
        <p:nvSpPr>
          <p:cNvPr id="17" name="Rectangle 13"/>
          <p:cNvSpPr/>
          <p:nvPr/>
        </p:nvSpPr>
        <p:spPr>
          <a:xfrm>
            <a:off x="914400" y="3209925"/>
            <a:ext cx="1828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sym typeface="Arial" charset="0"/>
            </a:endParaRPr>
          </a:p>
        </p:txBody>
      </p:sp>
      <p:sp>
        <p:nvSpPr>
          <p:cNvPr id="18" name="Rectangle 14"/>
          <p:cNvSpPr/>
          <p:nvPr/>
        </p:nvSpPr>
        <p:spPr>
          <a:xfrm>
            <a:off x="2743200" y="3209925"/>
            <a:ext cx="2209800" cy="7620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solidFill>
                  <a:schemeClr val="bg2"/>
                </a:solidFill>
                <a:sym typeface="Arial" charset="0"/>
              </a:rPr>
              <a:t>Overflow data</a:t>
            </a:r>
          </a:p>
        </p:txBody>
      </p:sp>
      <p:grpSp>
        <p:nvGrpSpPr>
          <p:cNvPr id="22547" name="Group 41"/>
          <p:cNvGrpSpPr>
            <a:grpSpLocks/>
          </p:cNvGrpSpPr>
          <p:nvPr/>
        </p:nvGrpSpPr>
        <p:grpSpPr bwMode="auto">
          <a:xfrm>
            <a:off x="7785100" y="1819275"/>
            <a:ext cx="977900" cy="771525"/>
            <a:chOff x="2012950" y="4943475"/>
            <a:chExt cx="1206500" cy="1000125"/>
          </a:xfrm>
        </p:grpSpPr>
        <p:sp>
          <p:nvSpPr>
            <p:cNvPr id="22555" name="Freeform 11"/>
            <p:cNvSpPr>
              <a:spLocks/>
            </p:cNvSpPr>
            <p:nvPr/>
          </p:nvSpPr>
          <p:spPr bwMode="auto">
            <a:xfrm>
              <a:off x="2990850" y="4943475"/>
              <a:ext cx="228600" cy="390525"/>
            </a:xfrm>
            <a:custGeom>
              <a:avLst/>
              <a:gdLst>
                <a:gd name="T0" fmla="*/ 2147483647 w 144"/>
                <a:gd name="T1" fmla="*/ 2147483647 h 246"/>
                <a:gd name="T2" fmla="*/ 2147483647 w 144"/>
                <a:gd name="T3" fmla="*/ 2147483647 h 246"/>
                <a:gd name="T4" fmla="*/ 2147483647 w 144"/>
                <a:gd name="T5" fmla="*/ 2147483647 h 246"/>
                <a:gd name="T6" fmla="*/ 2147483647 w 144"/>
                <a:gd name="T7" fmla="*/ 2147483647 h 246"/>
                <a:gd name="T8" fmla="*/ 2147483647 w 144"/>
                <a:gd name="T9" fmla="*/ 2147483647 h 246"/>
                <a:gd name="T10" fmla="*/ 2147483647 w 144"/>
                <a:gd name="T11" fmla="*/ 2147483647 h 246"/>
                <a:gd name="T12" fmla="*/ 2147483647 w 144"/>
                <a:gd name="T13" fmla="*/ 2147483647 h 246"/>
                <a:gd name="T14" fmla="*/ 2147483647 w 144"/>
                <a:gd name="T15" fmla="*/ 2147483647 h 246"/>
                <a:gd name="T16" fmla="*/ 2147483647 w 144"/>
                <a:gd name="T17" fmla="*/ 2147483647 h 246"/>
                <a:gd name="T18" fmla="*/ 2147483647 w 144"/>
                <a:gd name="T19" fmla="*/ 2147483647 h 246"/>
                <a:gd name="T20" fmla="*/ 2147483647 w 144"/>
                <a:gd name="T21" fmla="*/ 2147483647 h 246"/>
                <a:gd name="T22" fmla="*/ 2147483647 w 144"/>
                <a:gd name="T23" fmla="*/ 2147483647 h 246"/>
                <a:gd name="T24" fmla="*/ 2147483647 w 144"/>
                <a:gd name="T25" fmla="*/ 2147483647 h 246"/>
                <a:gd name="T26" fmla="*/ 2147483647 w 144"/>
                <a:gd name="T27" fmla="*/ 2147483647 h 246"/>
                <a:gd name="T28" fmla="*/ 2147483647 w 144"/>
                <a:gd name="T29" fmla="*/ 2147483647 h 246"/>
                <a:gd name="T30" fmla="*/ 2147483647 w 144"/>
                <a:gd name="T31" fmla="*/ 2147483647 h 246"/>
                <a:gd name="T32" fmla="*/ 2147483647 w 144"/>
                <a:gd name="T33" fmla="*/ 2147483647 h 246"/>
                <a:gd name="T34" fmla="*/ 2147483647 w 144"/>
                <a:gd name="T35" fmla="*/ 2147483647 h 246"/>
                <a:gd name="T36" fmla="*/ 2147483647 w 144"/>
                <a:gd name="T37" fmla="*/ 2147483647 h 246"/>
                <a:gd name="T38" fmla="*/ 2147483647 w 144"/>
                <a:gd name="T39" fmla="*/ 2147483647 h 246"/>
                <a:gd name="T40" fmla="*/ 2147483647 w 144"/>
                <a:gd name="T41" fmla="*/ 2147483647 h 246"/>
                <a:gd name="T42" fmla="*/ 2147483647 w 144"/>
                <a:gd name="T43" fmla="*/ 2147483647 h 246"/>
                <a:gd name="T44" fmla="*/ 2147483647 w 144"/>
                <a:gd name="T45" fmla="*/ 2147483647 h 246"/>
                <a:gd name="T46" fmla="*/ 2147483647 w 144"/>
                <a:gd name="T47" fmla="*/ 2147483647 h 246"/>
                <a:gd name="T48" fmla="*/ 2147483647 w 144"/>
                <a:gd name="T49" fmla="*/ 2147483647 h 246"/>
                <a:gd name="T50" fmla="*/ 2147483647 w 144"/>
                <a:gd name="T51" fmla="*/ 2147483647 h 246"/>
                <a:gd name="T52" fmla="*/ 2147483647 w 144"/>
                <a:gd name="T53" fmla="*/ 2147483647 h 246"/>
                <a:gd name="T54" fmla="*/ 2147483647 w 144"/>
                <a:gd name="T55" fmla="*/ 2147483647 h 246"/>
                <a:gd name="T56" fmla="*/ 2147483647 w 144"/>
                <a:gd name="T57" fmla="*/ 2147483647 h 246"/>
                <a:gd name="T58" fmla="*/ 2147483647 w 144"/>
                <a:gd name="T59" fmla="*/ 2147483647 h 246"/>
                <a:gd name="T60" fmla="*/ 2147483647 w 144"/>
                <a:gd name="T61" fmla="*/ 0 h 246"/>
                <a:gd name="T62" fmla="*/ 2147483647 w 144"/>
                <a:gd name="T63" fmla="*/ 0 h 246"/>
                <a:gd name="T64" fmla="*/ 2147483647 w 144"/>
                <a:gd name="T65" fmla="*/ 2147483647 h 246"/>
                <a:gd name="T66" fmla="*/ 2147483647 w 144"/>
                <a:gd name="T67" fmla="*/ 2147483647 h 246"/>
                <a:gd name="T68" fmla="*/ 2147483647 w 144"/>
                <a:gd name="T69" fmla="*/ 2147483647 h 246"/>
                <a:gd name="T70" fmla="*/ 2147483647 w 144"/>
                <a:gd name="T71" fmla="*/ 2147483647 h 246"/>
                <a:gd name="T72" fmla="*/ 2147483647 w 144"/>
                <a:gd name="T73" fmla="*/ 2147483647 h 246"/>
                <a:gd name="T74" fmla="*/ 2147483647 w 144"/>
                <a:gd name="T75" fmla="*/ 2147483647 h 246"/>
                <a:gd name="T76" fmla="*/ 2147483647 w 144"/>
                <a:gd name="T77" fmla="*/ 2147483647 h 246"/>
                <a:gd name="T78" fmla="*/ 2147483647 w 144"/>
                <a:gd name="T79" fmla="*/ 2147483647 h 246"/>
                <a:gd name="T80" fmla="*/ 2147483647 w 144"/>
                <a:gd name="T81" fmla="*/ 2147483647 h 246"/>
                <a:gd name="T82" fmla="*/ 2147483647 w 144"/>
                <a:gd name="T83" fmla="*/ 2147483647 h 246"/>
                <a:gd name="T84" fmla="*/ 0 w 144"/>
                <a:gd name="T85" fmla="*/ 2147483647 h 246"/>
                <a:gd name="T86" fmla="*/ 0 w 144"/>
                <a:gd name="T87" fmla="*/ 2147483647 h 246"/>
                <a:gd name="T88" fmla="*/ 0 w 144"/>
                <a:gd name="T89" fmla="*/ 2147483647 h 246"/>
                <a:gd name="T90" fmla="*/ 2147483647 w 144"/>
                <a:gd name="T91" fmla="*/ 2147483647 h 246"/>
                <a:gd name="T92" fmla="*/ 2147483647 w 144"/>
                <a:gd name="T93" fmla="*/ 2147483647 h 246"/>
                <a:gd name="T94" fmla="*/ 2147483647 w 144"/>
                <a:gd name="T95" fmla="*/ 2147483647 h 246"/>
                <a:gd name="T96" fmla="*/ 2147483647 w 144"/>
                <a:gd name="T97" fmla="*/ 2147483647 h 246"/>
                <a:gd name="T98" fmla="*/ 2147483647 w 144"/>
                <a:gd name="T99" fmla="*/ 2147483647 h 246"/>
                <a:gd name="T100" fmla="*/ 2147483647 w 144"/>
                <a:gd name="T101" fmla="*/ 2147483647 h 246"/>
                <a:gd name="T102" fmla="*/ 2147483647 w 144"/>
                <a:gd name="T103" fmla="*/ 2147483647 h 246"/>
                <a:gd name="T104" fmla="*/ 2147483647 w 144"/>
                <a:gd name="T105" fmla="*/ 2147483647 h 246"/>
                <a:gd name="T106" fmla="*/ 2147483647 w 144"/>
                <a:gd name="T107" fmla="*/ 2147483647 h 246"/>
                <a:gd name="T108" fmla="*/ 2147483647 w 144"/>
                <a:gd name="T109" fmla="*/ 2147483647 h 246"/>
                <a:gd name="T110" fmla="*/ 2147483647 w 144"/>
                <a:gd name="T111" fmla="*/ 2147483647 h 246"/>
                <a:gd name="T112" fmla="*/ 2147483647 w 144"/>
                <a:gd name="T113" fmla="*/ 2147483647 h 246"/>
                <a:gd name="T114" fmla="*/ 2147483647 w 144"/>
                <a:gd name="T115" fmla="*/ 2147483647 h 2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4"/>
                <a:gd name="T175" fmla="*/ 0 h 246"/>
                <a:gd name="T176" fmla="*/ 144 w 144"/>
                <a:gd name="T177" fmla="*/ 246 h 2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4" h="246">
                  <a:moveTo>
                    <a:pt x="70" y="60"/>
                  </a:moveTo>
                  <a:lnTo>
                    <a:pt x="70" y="60"/>
                  </a:lnTo>
                  <a:lnTo>
                    <a:pt x="80" y="60"/>
                  </a:lnTo>
                  <a:lnTo>
                    <a:pt x="90" y="62"/>
                  </a:lnTo>
                  <a:lnTo>
                    <a:pt x="98" y="68"/>
                  </a:lnTo>
                  <a:lnTo>
                    <a:pt x="100" y="72"/>
                  </a:lnTo>
                  <a:lnTo>
                    <a:pt x="102" y="76"/>
                  </a:lnTo>
                  <a:lnTo>
                    <a:pt x="104" y="84"/>
                  </a:lnTo>
                  <a:lnTo>
                    <a:pt x="108" y="90"/>
                  </a:lnTo>
                  <a:lnTo>
                    <a:pt x="112" y="96"/>
                  </a:lnTo>
                  <a:lnTo>
                    <a:pt x="118" y="102"/>
                  </a:lnTo>
                  <a:lnTo>
                    <a:pt x="130" y="108"/>
                  </a:lnTo>
                  <a:lnTo>
                    <a:pt x="144" y="112"/>
                  </a:lnTo>
                  <a:lnTo>
                    <a:pt x="136" y="106"/>
                  </a:lnTo>
                  <a:lnTo>
                    <a:pt x="130" y="98"/>
                  </a:lnTo>
                  <a:lnTo>
                    <a:pt x="124" y="90"/>
                  </a:lnTo>
                  <a:lnTo>
                    <a:pt x="122" y="78"/>
                  </a:lnTo>
                  <a:lnTo>
                    <a:pt x="122" y="32"/>
                  </a:lnTo>
                  <a:lnTo>
                    <a:pt x="120" y="24"/>
                  </a:lnTo>
                  <a:lnTo>
                    <a:pt x="114" y="16"/>
                  </a:lnTo>
                  <a:lnTo>
                    <a:pt x="108" y="10"/>
                  </a:lnTo>
                  <a:lnTo>
                    <a:pt x="98" y="4"/>
                  </a:lnTo>
                  <a:lnTo>
                    <a:pt x="88" y="2"/>
                  </a:lnTo>
                  <a:lnTo>
                    <a:pt x="76" y="0"/>
                  </a:lnTo>
                  <a:lnTo>
                    <a:pt x="64" y="0"/>
                  </a:lnTo>
                  <a:lnTo>
                    <a:pt x="52" y="2"/>
                  </a:lnTo>
                  <a:lnTo>
                    <a:pt x="60" y="190"/>
                  </a:lnTo>
                  <a:lnTo>
                    <a:pt x="48" y="188"/>
                  </a:lnTo>
                  <a:lnTo>
                    <a:pt x="36" y="188"/>
                  </a:lnTo>
                  <a:lnTo>
                    <a:pt x="26" y="190"/>
                  </a:lnTo>
                  <a:lnTo>
                    <a:pt x="16" y="194"/>
                  </a:lnTo>
                  <a:lnTo>
                    <a:pt x="8" y="200"/>
                  </a:lnTo>
                  <a:lnTo>
                    <a:pt x="4" y="206"/>
                  </a:lnTo>
                  <a:lnTo>
                    <a:pt x="0" y="216"/>
                  </a:lnTo>
                  <a:lnTo>
                    <a:pt x="0" y="226"/>
                  </a:lnTo>
                  <a:lnTo>
                    <a:pt x="2" y="230"/>
                  </a:lnTo>
                  <a:lnTo>
                    <a:pt x="4" y="234"/>
                  </a:lnTo>
                  <a:lnTo>
                    <a:pt x="12" y="242"/>
                  </a:lnTo>
                  <a:lnTo>
                    <a:pt x="22" y="246"/>
                  </a:lnTo>
                  <a:lnTo>
                    <a:pt x="34" y="246"/>
                  </a:lnTo>
                  <a:lnTo>
                    <a:pt x="50" y="244"/>
                  </a:lnTo>
                  <a:lnTo>
                    <a:pt x="62" y="238"/>
                  </a:lnTo>
                  <a:lnTo>
                    <a:pt x="70" y="228"/>
                  </a:lnTo>
                  <a:lnTo>
                    <a:pt x="76" y="216"/>
                  </a:lnTo>
                  <a:lnTo>
                    <a:pt x="70" y="60"/>
                  </a:lnTo>
                  <a:close/>
                </a:path>
              </a:pathLst>
            </a:custGeom>
            <a:solidFill>
              <a:srgbClr val="9BB8BB"/>
            </a:solidFill>
            <a:ln w="9525">
              <a:noFill/>
              <a:round/>
              <a:headEnd/>
              <a:tailEnd/>
            </a:ln>
          </p:spPr>
          <p:txBody>
            <a:bodyPr/>
            <a:lstStyle/>
            <a:p>
              <a:endParaRPr lang="en-US"/>
            </a:p>
          </p:txBody>
        </p:sp>
        <p:sp>
          <p:nvSpPr>
            <p:cNvPr id="22556" name="Freeform 14"/>
            <p:cNvSpPr>
              <a:spLocks/>
            </p:cNvSpPr>
            <p:nvPr/>
          </p:nvSpPr>
          <p:spPr bwMode="auto">
            <a:xfrm>
              <a:off x="2012950" y="5886450"/>
              <a:ext cx="701675" cy="57150"/>
            </a:xfrm>
            <a:custGeom>
              <a:avLst/>
              <a:gdLst>
                <a:gd name="T0" fmla="*/ 2147483647 w 442"/>
                <a:gd name="T1" fmla="*/ 2147483647 h 36"/>
                <a:gd name="T2" fmla="*/ 2147483647 w 442"/>
                <a:gd name="T3" fmla="*/ 2147483647 h 36"/>
                <a:gd name="T4" fmla="*/ 2147483647 w 442"/>
                <a:gd name="T5" fmla="*/ 2147483647 h 36"/>
                <a:gd name="T6" fmla="*/ 2147483647 w 442"/>
                <a:gd name="T7" fmla="*/ 2147483647 h 36"/>
                <a:gd name="T8" fmla="*/ 2147483647 w 442"/>
                <a:gd name="T9" fmla="*/ 2147483647 h 36"/>
                <a:gd name="T10" fmla="*/ 2147483647 w 442"/>
                <a:gd name="T11" fmla="*/ 0 h 36"/>
                <a:gd name="T12" fmla="*/ 0 w 442"/>
                <a:gd name="T13" fmla="*/ 0 h 36"/>
                <a:gd name="T14" fmla="*/ 2147483647 w 442"/>
                <a:gd name="T15" fmla="*/ 2147483647 h 36"/>
                <a:gd name="T16" fmla="*/ 2147483647 w 442"/>
                <a:gd name="T17" fmla="*/ 2147483647 h 36"/>
                <a:gd name="T18" fmla="*/ 2147483647 w 442"/>
                <a:gd name="T19" fmla="*/ 2147483647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2"/>
                <a:gd name="T31" fmla="*/ 0 h 36"/>
                <a:gd name="T32" fmla="*/ 442 w 442"/>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2" h="36">
                  <a:moveTo>
                    <a:pt x="440" y="36"/>
                  </a:moveTo>
                  <a:lnTo>
                    <a:pt x="440" y="36"/>
                  </a:lnTo>
                  <a:lnTo>
                    <a:pt x="442" y="26"/>
                  </a:lnTo>
                  <a:lnTo>
                    <a:pt x="442" y="18"/>
                  </a:lnTo>
                  <a:lnTo>
                    <a:pt x="442" y="10"/>
                  </a:lnTo>
                  <a:lnTo>
                    <a:pt x="440" y="0"/>
                  </a:lnTo>
                  <a:lnTo>
                    <a:pt x="0" y="0"/>
                  </a:lnTo>
                  <a:lnTo>
                    <a:pt x="4" y="36"/>
                  </a:lnTo>
                  <a:lnTo>
                    <a:pt x="440" y="36"/>
                  </a:lnTo>
                  <a:close/>
                </a:path>
              </a:pathLst>
            </a:custGeom>
            <a:solidFill>
              <a:srgbClr val="9BB8BB"/>
            </a:solidFill>
            <a:ln w="9525">
              <a:noFill/>
              <a:round/>
              <a:headEnd/>
              <a:tailEnd/>
            </a:ln>
          </p:spPr>
          <p:txBody>
            <a:bodyPr/>
            <a:lstStyle/>
            <a:p>
              <a:endParaRPr lang="en-US"/>
            </a:p>
          </p:txBody>
        </p:sp>
        <p:grpSp>
          <p:nvGrpSpPr>
            <p:cNvPr id="22557" name="Group 31"/>
            <p:cNvGrpSpPr>
              <a:grpSpLocks/>
            </p:cNvGrpSpPr>
            <p:nvPr/>
          </p:nvGrpSpPr>
          <p:grpSpPr bwMode="auto">
            <a:xfrm>
              <a:off x="2184400" y="5019675"/>
              <a:ext cx="606425" cy="876300"/>
              <a:chOff x="2184400" y="5019675"/>
              <a:chExt cx="606425" cy="876300"/>
            </a:xfrm>
          </p:grpSpPr>
          <p:sp>
            <p:nvSpPr>
              <p:cNvPr id="22558" name="Freeform 7"/>
              <p:cNvSpPr>
                <a:spLocks/>
              </p:cNvSpPr>
              <p:nvPr/>
            </p:nvSpPr>
            <p:spPr bwMode="auto">
              <a:xfrm>
                <a:off x="2482850" y="5686425"/>
                <a:ext cx="57150" cy="209550"/>
              </a:xfrm>
              <a:custGeom>
                <a:avLst/>
                <a:gdLst>
                  <a:gd name="T0" fmla="*/ 2147483647 w 36"/>
                  <a:gd name="T1" fmla="*/ 2147483647 h 132"/>
                  <a:gd name="T2" fmla="*/ 2147483647 w 36"/>
                  <a:gd name="T3" fmla="*/ 2147483647 h 132"/>
                  <a:gd name="T4" fmla="*/ 2147483647 w 36"/>
                  <a:gd name="T5" fmla="*/ 2147483647 h 132"/>
                  <a:gd name="T6" fmla="*/ 2147483647 w 36"/>
                  <a:gd name="T7" fmla="*/ 2147483647 h 132"/>
                  <a:gd name="T8" fmla="*/ 2147483647 w 36"/>
                  <a:gd name="T9" fmla="*/ 2147483647 h 132"/>
                  <a:gd name="T10" fmla="*/ 2147483647 w 36"/>
                  <a:gd name="T11" fmla="*/ 2147483647 h 132"/>
                  <a:gd name="T12" fmla="*/ 2147483647 w 36"/>
                  <a:gd name="T13" fmla="*/ 2147483647 h 132"/>
                  <a:gd name="T14" fmla="*/ 2147483647 w 36"/>
                  <a:gd name="T15" fmla="*/ 2147483647 h 132"/>
                  <a:gd name="T16" fmla="*/ 2147483647 w 36"/>
                  <a:gd name="T17" fmla="*/ 2147483647 h 132"/>
                  <a:gd name="T18" fmla="*/ 2147483647 w 36"/>
                  <a:gd name="T19" fmla="*/ 2147483647 h 132"/>
                  <a:gd name="T20" fmla="*/ 2147483647 w 36"/>
                  <a:gd name="T21" fmla="*/ 2147483647 h 132"/>
                  <a:gd name="T22" fmla="*/ 2147483647 w 36"/>
                  <a:gd name="T23" fmla="*/ 0 h 132"/>
                  <a:gd name="T24" fmla="*/ 2147483647 w 36"/>
                  <a:gd name="T25" fmla="*/ 0 h 132"/>
                  <a:gd name="T26" fmla="*/ 2147483647 w 36"/>
                  <a:gd name="T27" fmla="*/ 0 h 132"/>
                  <a:gd name="T28" fmla="*/ 2147483647 w 36"/>
                  <a:gd name="T29" fmla="*/ 0 h 132"/>
                  <a:gd name="T30" fmla="*/ 2147483647 w 36"/>
                  <a:gd name="T31" fmla="*/ 2147483647 h 132"/>
                  <a:gd name="T32" fmla="*/ 2147483647 w 36"/>
                  <a:gd name="T33" fmla="*/ 2147483647 h 132"/>
                  <a:gd name="T34" fmla="*/ 0 w 36"/>
                  <a:gd name="T35" fmla="*/ 2147483647 h 132"/>
                  <a:gd name="T36" fmla="*/ 2147483647 w 36"/>
                  <a:gd name="T37" fmla="*/ 2147483647 h 132"/>
                  <a:gd name="T38" fmla="*/ 2147483647 w 36"/>
                  <a:gd name="T39" fmla="*/ 2147483647 h 1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
                  <a:gd name="T61" fmla="*/ 0 h 132"/>
                  <a:gd name="T62" fmla="*/ 36 w 36"/>
                  <a:gd name="T63" fmla="*/ 132 h 1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 h="132">
                    <a:moveTo>
                      <a:pt x="24" y="128"/>
                    </a:moveTo>
                    <a:lnTo>
                      <a:pt x="24" y="128"/>
                    </a:lnTo>
                    <a:lnTo>
                      <a:pt x="26" y="132"/>
                    </a:lnTo>
                    <a:lnTo>
                      <a:pt x="30" y="132"/>
                    </a:lnTo>
                    <a:lnTo>
                      <a:pt x="34" y="130"/>
                    </a:lnTo>
                    <a:lnTo>
                      <a:pt x="36" y="126"/>
                    </a:lnTo>
                    <a:lnTo>
                      <a:pt x="12" y="4"/>
                    </a:lnTo>
                    <a:lnTo>
                      <a:pt x="10" y="0"/>
                    </a:lnTo>
                    <a:lnTo>
                      <a:pt x="4" y="0"/>
                    </a:lnTo>
                    <a:lnTo>
                      <a:pt x="2" y="2"/>
                    </a:lnTo>
                    <a:lnTo>
                      <a:pt x="0" y="6"/>
                    </a:lnTo>
                    <a:lnTo>
                      <a:pt x="24" y="128"/>
                    </a:lnTo>
                    <a:close/>
                  </a:path>
                </a:pathLst>
              </a:custGeom>
              <a:solidFill>
                <a:srgbClr val="FC8810"/>
              </a:solidFill>
              <a:ln w="9525">
                <a:noFill/>
                <a:round/>
                <a:headEnd/>
                <a:tailEnd/>
              </a:ln>
            </p:spPr>
            <p:txBody>
              <a:bodyPr/>
              <a:lstStyle/>
              <a:p>
                <a:endParaRPr lang="en-US"/>
              </a:p>
            </p:txBody>
          </p:sp>
          <p:sp>
            <p:nvSpPr>
              <p:cNvPr id="22559" name="Freeform 8"/>
              <p:cNvSpPr>
                <a:spLocks/>
              </p:cNvSpPr>
              <p:nvPr/>
            </p:nvSpPr>
            <p:spPr bwMode="auto">
              <a:xfrm>
                <a:off x="2390775" y="5689600"/>
                <a:ext cx="38100" cy="206375"/>
              </a:xfrm>
              <a:custGeom>
                <a:avLst/>
                <a:gdLst>
                  <a:gd name="T0" fmla="*/ 2147483647 w 24"/>
                  <a:gd name="T1" fmla="*/ 2147483647 h 130"/>
                  <a:gd name="T2" fmla="*/ 2147483647 w 24"/>
                  <a:gd name="T3" fmla="*/ 2147483647 h 130"/>
                  <a:gd name="T4" fmla="*/ 0 w 24"/>
                  <a:gd name="T5" fmla="*/ 2147483647 h 130"/>
                  <a:gd name="T6" fmla="*/ 0 w 24"/>
                  <a:gd name="T7" fmla="*/ 2147483647 h 130"/>
                  <a:gd name="T8" fmla="*/ 2147483647 w 24"/>
                  <a:gd name="T9" fmla="*/ 2147483647 h 130"/>
                  <a:gd name="T10" fmla="*/ 2147483647 w 24"/>
                  <a:gd name="T11" fmla="*/ 2147483647 h 130"/>
                  <a:gd name="T12" fmla="*/ 2147483647 w 24"/>
                  <a:gd name="T13" fmla="*/ 2147483647 h 130"/>
                  <a:gd name="T14" fmla="*/ 2147483647 w 24"/>
                  <a:gd name="T15" fmla="*/ 2147483647 h 130"/>
                  <a:gd name="T16" fmla="*/ 2147483647 w 24"/>
                  <a:gd name="T17" fmla="*/ 2147483647 h 130"/>
                  <a:gd name="T18" fmla="*/ 2147483647 w 24"/>
                  <a:gd name="T19" fmla="*/ 2147483647 h 130"/>
                  <a:gd name="T20" fmla="*/ 2147483647 w 24"/>
                  <a:gd name="T21" fmla="*/ 2147483647 h 130"/>
                  <a:gd name="T22" fmla="*/ 2147483647 w 24"/>
                  <a:gd name="T23" fmla="*/ 2147483647 h 130"/>
                  <a:gd name="T24" fmla="*/ 2147483647 w 24"/>
                  <a:gd name="T25" fmla="*/ 2147483647 h 130"/>
                  <a:gd name="T26" fmla="*/ 2147483647 w 24"/>
                  <a:gd name="T27" fmla="*/ 2147483647 h 130"/>
                  <a:gd name="T28" fmla="*/ 2147483647 w 24"/>
                  <a:gd name="T29" fmla="*/ 2147483647 h 130"/>
                  <a:gd name="T30" fmla="*/ 2147483647 w 24"/>
                  <a:gd name="T31" fmla="*/ 2147483647 h 130"/>
                  <a:gd name="T32" fmla="*/ 2147483647 w 24"/>
                  <a:gd name="T33" fmla="*/ 2147483647 h 130"/>
                  <a:gd name="T34" fmla="*/ 2147483647 w 24"/>
                  <a:gd name="T35" fmla="*/ 2147483647 h 130"/>
                  <a:gd name="T36" fmla="*/ 2147483647 w 24"/>
                  <a:gd name="T37" fmla="*/ 2147483647 h 130"/>
                  <a:gd name="T38" fmla="*/ 2147483647 w 24"/>
                  <a:gd name="T39" fmla="*/ 0 h 130"/>
                  <a:gd name="T40" fmla="*/ 2147483647 w 24"/>
                  <a:gd name="T41" fmla="*/ 0 h 130"/>
                  <a:gd name="T42" fmla="*/ 2147483647 w 24"/>
                  <a:gd name="T43" fmla="*/ 2147483647 h 130"/>
                  <a:gd name="T44" fmla="*/ 2147483647 w 24"/>
                  <a:gd name="T45" fmla="*/ 2147483647 h 13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130"/>
                  <a:gd name="T71" fmla="*/ 24 w 24"/>
                  <a:gd name="T72" fmla="*/ 130 h 13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130">
                    <a:moveTo>
                      <a:pt x="2" y="2"/>
                    </a:moveTo>
                    <a:lnTo>
                      <a:pt x="2" y="2"/>
                    </a:lnTo>
                    <a:lnTo>
                      <a:pt x="0" y="4"/>
                    </a:lnTo>
                    <a:lnTo>
                      <a:pt x="0" y="6"/>
                    </a:lnTo>
                    <a:lnTo>
                      <a:pt x="12" y="124"/>
                    </a:lnTo>
                    <a:lnTo>
                      <a:pt x="14" y="128"/>
                    </a:lnTo>
                    <a:lnTo>
                      <a:pt x="18" y="130"/>
                    </a:lnTo>
                    <a:lnTo>
                      <a:pt x="20" y="130"/>
                    </a:lnTo>
                    <a:lnTo>
                      <a:pt x="22" y="128"/>
                    </a:lnTo>
                    <a:lnTo>
                      <a:pt x="24" y="124"/>
                    </a:lnTo>
                    <a:lnTo>
                      <a:pt x="12" y="6"/>
                    </a:lnTo>
                    <a:lnTo>
                      <a:pt x="12" y="4"/>
                    </a:lnTo>
                    <a:lnTo>
                      <a:pt x="10" y="2"/>
                    </a:lnTo>
                    <a:lnTo>
                      <a:pt x="6" y="0"/>
                    </a:lnTo>
                    <a:lnTo>
                      <a:pt x="2" y="2"/>
                    </a:lnTo>
                    <a:close/>
                  </a:path>
                </a:pathLst>
              </a:custGeom>
              <a:solidFill>
                <a:srgbClr val="FC8810"/>
              </a:solidFill>
              <a:ln w="9525">
                <a:noFill/>
                <a:round/>
                <a:headEnd/>
                <a:tailEnd/>
              </a:ln>
            </p:spPr>
            <p:txBody>
              <a:bodyPr/>
              <a:lstStyle/>
              <a:p>
                <a:endParaRPr lang="en-US"/>
              </a:p>
            </p:txBody>
          </p:sp>
          <p:sp>
            <p:nvSpPr>
              <p:cNvPr id="22560" name="Freeform 9"/>
              <p:cNvSpPr>
                <a:spLocks/>
              </p:cNvSpPr>
              <p:nvPr/>
            </p:nvSpPr>
            <p:spPr bwMode="auto">
              <a:xfrm>
                <a:off x="2581275" y="5035550"/>
                <a:ext cx="209550" cy="254000"/>
              </a:xfrm>
              <a:custGeom>
                <a:avLst/>
                <a:gdLst>
                  <a:gd name="T0" fmla="*/ 2147483647 w 132"/>
                  <a:gd name="T1" fmla="*/ 0 h 160"/>
                  <a:gd name="T2" fmla="*/ 0 w 132"/>
                  <a:gd name="T3" fmla="*/ 2147483647 h 160"/>
                  <a:gd name="T4" fmla="*/ 2147483647 w 132"/>
                  <a:gd name="T5" fmla="*/ 2147483647 h 160"/>
                  <a:gd name="T6" fmla="*/ 2147483647 w 132"/>
                  <a:gd name="T7" fmla="*/ 2147483647 h 160"/>
                  <a:gd name="T8" fmla="*/ 2147483647 w 132"/>
                  <a:gd name="T9" fmla="*/ 2147483647 h 160"/>
                  <a:gd name="T10" fmla="*/ 2147483647 w 132"/>
                  <a:gd name="T11" fmla="*/ 0 h 160"/>
                  <a:gd name="T12" fmla="*/ 2147483647 w 132"/>
                  <a:gd name="T13" fmla="*/ 0 h 160"/>
                  <a:gd name="T14" fmla="*/ 0 60000 65536"/>
                  <a:gd name="T15" fmla="*/ 0 60000 65536"/>
                  <a:gd name="T16" fmla="*/ 0 60000 65536"/>
                  <a:gd name="T17" fmla="*/ 0 60000 65536"/>
                  <a:gd name="T18" fmla="*/ 0 60000 65536"/>
                  <a:gd name="T19" fmla="*/ 0 60000 65536"/>
                  <a:gd name="T20" fmla="*/ 0 60000 65536"/>
                  <a:gd name="T21" fmla="*/ 0 w 132"/>
                  <a:gd name="T22" fmla="*/ 0 h 160"/>
                  <a:gd name="T23" fmla="*/ 132 w 132"/>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160">
                    <a:moveTo>
                      <a:pt x="106" y="0"/>
                    </a:moveTo>
                    <a:lnTo>
                      <a:pt x="0" y="28"/>
                    </a:lnTo>
                    <a:lnTo>
                      <a:pt x="32" y="160"/>
                    </a:lnTo>
                    <a:lnTo>
                      <a:pt x="132" y="160"/>
                    </a:lnTo>
                    <a:lnTo>
                      <a:pt x="56" y="84"/>
                    </a:lnTo>
                    <a:lnTo>
                      <a:pt x="106" y="0"/>
                    </a:lnTo>
                    <a:close/>
                  </a:path>
                </a:pathLst>
              </a:custGeom>
              <a:solidFill>
                <a:srgbClr val="FC8810"/>
              </a:solidFill>
              <a:ln w="9525">
                <a:noFill/>
                <a:round/>
                <a:headEnd/>
                <a:tailEnd/>
              </a:ln>
            </p:spPr>
            <p:txBody>
              <a:bodyPr/>
              <a:lstStyle/>
              <a:p>
                <a:endParaRPr lang="en-US"/>
              </a:p>
            </p:txBody>
          </p:sp>
          <p:sp>
            <p:nvSpPr>
              <p:cNvPr id="22561" name="Freeform 13"/>
              <p:cNvSpPr>
                <a:spLocks/>
              </p:cNvSpPr>
              <p:nvPr/>
            </p:nvSpPr>
            <p:spPr bwMode="auto">
              <a:xfrm>
                <a:off x="2184400" y="5019675"/>
                <a:ext cx="511175" cy="679450"/>
              </a:xfrm>
              <a:custGeom>
                <a:avLst/>
                <a:gdLst>
                  <a:gd name="T0" fmla="*/ 2147483647 w 322"/>
                  <a:gd name="T1" fmla="*/ 2147483647 h 428"/>
                  <a:gd name="T2" fmla="*/ 2147483647 w 322"/>
                  <a:gd name="T3" fmla="*/ 2147483647 h 428"/>
                  <a:gd name="T4" fmla="*/ 2147483647 w 322"/>
                  <a:gd name="T5" fmla="*/ 2147483647 h 428"/>
                  <a:gd name="T6" fmla="*/ 2147483647 w 322"/>
                  <a:gd name="T7" fmla="*/ 2147483647 h 428"/>
                  <a:gd name="T8" fmla="*/ 2147483647 w 322"/>
                  <a:gd name="T9" fmla="*/ 2147483647 h 428"/>
                  <a:gd name="T10" fmla="*/ 2147483647 w 322"/>
                  <a:gd name="T11" fmla="*/ 2147483647 h 428"/>
                  <a:gd name="T12" fmla="*/ 2147483647 w 322"/>
                  <a:gd name="T13" fmla="*/ 2147483647 h 428"/>
                  <a:gd name="T14" fmla="*/ 2147483647 w 322"/>
                  <a:gd name="T15" fmla="*/ 2147483647 h 428"/>
                  <a:gd name="T16" fmla="*/ 2147483647 w 322"/>
                  <a:gd name="T17" fmla="*/ 2147483647 h 428"/>
                  <a:gd name="T18" fmla="*/ 2147483647 w 322"/>
                  <a:gd name="T19" fmla="*/ 2147483647 h 428"/>
                  <a:gd name="T20" fmla="*/ 2147483647 w 322"/>
                  <a:gd name="T21" fmla="*/ 2147483647 h 428"/>
                  <a:gd name="T22" fmla="*/ 2147483647 w 322"/>
                  <a:gd name="T23" fmla="*/ 2147483647 h 428"/>
                  <a:gd name="T24" fmla="*/ 2147483647 w 322"/>
                  <a:gd name="T25" fmla="*/ 2147483647 h 428"/>
                  <a:gd name="T26" fmla="*/ 2147483647 w 322"/>
                  <a:gd name="T27" fmla="*/ 2147483647 h 428"/>
                  <a:gd name="T28" fmla="*/ 0 w 322"/>
                  <a:gd name="T29" fmla="*/ 2147483647 h 428"/>
                  <a:gd name="T30" fmla="*/ 2147483647 w 322"/>
                  <a:gd name="T31" fmla="*/ 2147483647 h 428"/>
                  <a:gd name="T32" fmla="*/ 2147483647 w 322"/>
                  <a:gd name="T33" fmla="*/ 2147483647 h 428"/>
                  <a:gd name="T34" fmla="*/ 2147483647 w 322"/>
                  <a:gd name="T35" fmla="*/ 2147483647 h 428"/>
                  <a:gd name="T36" fmla="*/ 2147483647 w 322"/>
                  <a:gd name="T37" fmla="*/ 2147483647 h 428"/>
                  <a:gd name="T38" fmla="*/ 2147483647 w 322"/>
                  <a:gd name="T39" fmla="*/ 2147483647 h 428"/>
                  <a:gd name="T40" fmla="*/ 2147483647 w 322"/>
                  <a:gd name="T41" fmla="*/ 2147483647 h 428"/>
                  <a:gd name="T42" fmla="*/ 2147483647 w 322"/>
                  <a:gd name="T43" fmla="*/ 2147483647 h 428"/>
                  <a:gd name="T44" fmla="*/ 2147483647 w 322"/>
                  <a:gd name="T45" fmla="*/ 2147483647 h 428"/>
                  <a:gd name="T46" fmla="*/ 2147483647 w 322"/>
                  <a:gd name="T47" fmla="*/ 2147483647 h 428"/>
                  <a:gd name="T48" fmla="*/ 2147483647 w 322"/>
                  <a:gd name="T49" fmla="*/ 2147483647 h 428"/>
                  <a:gd name="T50" fmla="*/ 2147483647 w 322"/>
                  <a:gd name="T51" fmla="*/ 2147483647 h 428"/>
                  <a:gd name="T52" fmla="*/ 2147483647 w 322"/>
                  <a:gd name="T53" fmla="*/ 2147483647 h 428"/>
                  <a:gd name="T54" fmla="*/ 2147483647 w 322"/>
                  <a:gd name="T55" fmla="*/ 2147483647 h 428"/>
                  <a:gd name="T56" fmla="*/ 2147483647 w 322"/>
                  <a:gd name="T57" fmla="*/ 2147483647 h 428"/>
                  <a:gd name="T58" fmla="*/ 2147483647 w 322"/>
                  <a:gd name="T59" fmla="*/ 2147483647 h 428"/>
                  <a:gd name="T60" fmla="*/ 2147483647 w 322"/>
                  <a:gd name="T61" fmla="*/ 2147483647 h 428"/>
                  <a:gd name="T62" fmla="*/ 2147483647 w 322"/>
                  <a:gd name="T63" fmla="*/ 2147483647 h 428"/>
                  <a:gd name="T64" fmla="*/ 2147483647 w 322"/>
                  <a:gd name="T65" fmla="*/ 2147483647 h 428"/>
                  <a:gd name="T66" fmla="*/ 2147483647 w 322"/>
                  <a:gd name="T67" fmla="*/ 0 h 428"/>
                  <a:gd name="T68" fmla="*/ 2147483647 w 322"/>
                  <a:gd name="T69" fmla="*/ 2147483647 h 4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2"/>
                  <a:gd name="T106" fmla="*/ 0 h 428"/>
                  <a:gd name="T107" fmla="*/ 322 w 322"/>
                  <a:gd name="T108" fmla="*/ 428 h 4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2" h="428">
                    <a:moveTo>
                      <a:pt x="184" y="6"/>
                    </a:moveTo>
                    <a:lnTo>
                      <a:pt x="184" y="6"/>
                    </a:lnTo>
                    <a:lnTo>
                      <a:pt x="166" y="14"/>
                    </a:lnTo>
                    <a:lnTo>
                      <a:pt x="152" y="26"/>
                    </a:lnTo>
                    <a:lnTo>
                      <a:pt x="138" y="38"/>
                    </a:lnTo>
                    <a:lnTo>
                      <a:pt x="126" y="56"/>
                    </a:lnTo>
                    <a:lnTo>
                      <a:pt x="116" y="76"/>
                    </a:lnTo>
                    <a:lnTo>
                      <a:pt x="110" y="98"/>
                    </a:lnTo>
                    <a:lnTo>
                      <a:pt x="108" y="120"/>
                    </a:lnTo>
                    <a:lnTo>
                      <a:pt x="110" y="144"/>
                    </a:lnTo>
                    <a:lnTo>
                      <a:pt x="116" y="174"/>
                    </a:lnTo>
                    <a:lnTo>
                      <a:pt x="118" y="202"/>
                    </a:lnTo>
                    <a:lnTo>
                      <a:pt x="120" y="228"/>
                    </a:lnTo>
                    <a:lnTo>
                      <a:pt x="120" y="252"/>
                    </a:lnTo>
                    <a:lnTo>
                      <a:pt x="118" y="274"/>
                    </a:lnTo>
                    <a:lnTo>
                      <a:pt x="114" y="294"/>
                    </a:lnTo>
                    <a:lnTo>
                      <a:pt x="110" y="312"/>
                    </a:lnTo>
                    <a:lnTo>
                      <a:pt x="104" y="328"/>
                    </a:lnTo>
                    <a:lnTo>
                      <a:pt x="96" y="344"/>
                    </a:lnTo>
                    <a:lnTo>
                      <a:pt x="86" y="356"/>
                    </a:lnTo>
                    <a:lnTo>
                      <a:pt x="76" y="366"/>
                    </a:lnTo>
                    <a:lnTo>
                      <a:pt x="64" y="374"/>
                    </a:lnTo>
                    <a:lnTo>
                      <a:pt x="50" y="380"/>
                    </a:lnTo>
                    <a:lnTo>
                      <a:pt x="34" y="382"/>
                    </a:lnTo>
                    <a:lnTo>
                      <a:pt x="18" y="384"/>
                    </a:lnTo>
                    <a:lnTo>
                      <a:pt x="0" y="384"/>
                    </a:lnTo>
                    <a:lnTo>
                      <a:pt x="42" y="404"/>
                    </a:lnTo>
                    <a:lnTo>
                      <a:pt x="82" y="418"/>
                    </a:lnTo>
                    <a:lnTo>
                      <a:pt x="102" y="424"/>
                    </a:lnTo>
                    <a:lnTo>
                      <a:pt x="120" y="426"/>
                    </a:lnTo>
                    <a:lnTo>
                      <a:pt x="140" y="428"/>
                    </a:lnTo>
                    <a:lnTo>
                      <a:pt x="156" y="428"/>
                    </a:lnTo>
                    <a:lnTo>
                      <a:pt x="174" y="428"/>
                    </a:lnTo>
                    <a:lnTo>
                      <a:pt x="190" y="426"/>
                    </a:lnTo>
                    <a:lnTo>
                      <a:pt x="204" y="422"/>
                    </a:lnTo>
                    <a:lnTo>
                      <a:pt x="218" y="418"/>
                    </a:lnTo>
                    <a:lnTo>
                      <a:pt x="232" y="412"/>
                    </a:lnTo>
                    <a:lnTo>
                      <a:pt x="244" y="404"/>
                    </a:lnTo>
                    <a:lnTo>
                      <a:pt x="256" y="396"/>
                    </a:lnTo>
                    <a:lnTo>
                      <a:pt x="266" y="386"/>
                    </a:lnTo>
                    <a:lnTo>
                      <a:pt x="276" y="374"/>
                    </a:lnTo>
                    <a:lnTo>
                      <a:pt x="286" y="362"/>
                    </a:lnTo>
                    <a:lnTo>
                      <a:pt x="294" y="350"/>
                    </a:lnTo>
                    <a:lnTo>
                      <a:pt x="300" y="336"/>
                    </a:lnTo>
                    <a:lnTo>
                      <a:pt x="306" y="320"/>
                    </a:lnTo>
                    <a:lnTo>
                      <a:pt x="312" y="304"/>
                    </a:lnTo>
                    <a:lnTo>
                      <a:pt x="320" y="268"/>
                    </a:lnTo>
                    <a:lnTo>
                      <a:pt x="322" y="228"/>
                    </a:lnTo>
                    <a:lnTo>
                      <a:pt x="320" y="184"/>
                    </a:lnTo>
                    <a:lnTo>
                      <a:pt x="314" y="138"/>
                    </a:lnTo>
                    <a:lnTo>
                      <a:pt x="304" y="88"/>
                    </a:lnTo>
                    <a:lnTo>
                      <a:pt x="296" y="62"/>
                    </a:lnTo>
                    <a:lnTo>
                      <a:pt x="286" y="40"/>
                    </a:lnTo>
                    <a:lnTo>
                      <a:pt x="278" y="32"/>
                    </a:lnTo>
                    <a:lnTo>
                      <a:pt x="272" y="24"/>
                    </a:lnTo>
                    <a:lnTo>
                      <a:pt x="264" y="16"/>
                    </a:lnTo>
                    <a:lnTo>
                      <a:pt x="254" y="12"/>
                    </a:lnTo>
                    <a:lnTo>
                      <a:pt x="238" y="4"/>
                    </a:lnTo>
                    <a:lnTo>
                      <a:pt x="220" y="0"/>
                    </a:lnTo>
                    <a:lnTo>
                      <a:pt x="202" y="0"/>
                    </a:lnTo>
                    <a:lnTo>
                      <a:pt x="184" y="6"/>
                    </a:lnTo>
                    <a:close/>
                  </a:path>
                </a:pathLst>
              </a:custGeom>
              <a:solidFill>
                <a:srgbClr val="FCD30F"/>
              </a:solidFill>
              <a:ln w="9525">
                <a:noFill/>
                <a:round/>
                <a:headEnd/>
                <a:tailEnd/>
              </a:ln>
            </p:spPr>
            <p:txBody>
              <a:bodyPr/>
              <a:lstStyle/>
              <a:p>
                <a:endParaRPr lang="en-US"/>
              </a:p>
            </p:txBody>
          </p:sp>
          <p:sp>
            <p:nvSpPr>
              <p:cNvPr id="22562" name="Freeform 17"/>
              <p:cNvSpPr>
                <a:spLocks/>
              </p:cNvSpPr>
              <p:nvPr/>
            </p:nvSpPr>
            <p:spPr bwMode="auto">
              <a:xfrm>
                <a:off x="2330450" y="5451475"/>
                <a:ext cx="254000" cy="206375"/>
              </a:xfrm>
              <a:custGeom>
                <a:avLst/>
                <a:gdLst>
                  <a:gd name="T0" fmla="*/ 2147483647 w 160"/>
                  <a:gd name="T1" fmla="*/ 2147483647 h 130"/>
                  <a:gd name="T2" fmla="*/ 2147483647 w 160"/>
                  <a:gd name="T3" fmla="*/ 2147483647 h 130"/>
                  <a:gd name="T4" fmla="*/ 2147483647 w 160"/>
                  <a:gd name="T5" fmla="*/ 2147483647 h 130"/>
                  <a:gd name="T6" fmla="*/ 2147483647 w 160"/>
                  <a:gd name="T7" fmla="*/ 2147483647 h 130"/>
                  <a:gd name="T8" fmla="*/ 2147483647 w 160"/>
                  <a:gd name="T9" fmla="*/ 2147483647 h 130"/>
                  <a:gd name="T10" fmla="*/ 2147483647 w 160"/>
                  <a:gd name="T11" fmla="*/ 2147483647 h 130"/>
                  <a:gd name="T12" fmla="*/ 2147483647 w 160"/>
                  <a:gd name="T13" fmla="*/ 2147483647 h 130"/>
                  <a:gd name="T14" fmla="*/ 2147483647 w 160"/>
                  <a:gd name="T15" fmla="*/ 2147483647 h 130"/>
                  <a:gd name="T16" fmla="*/ 0 w 160"/>
                  <a:gd name="T17" fmla="*/ 2147483647 h 130"/>
                  <a:gd name="T18" fmla="*/ 0 w 160"/>
                  <a:gd name="T19" fmla="*/ 2147483647 h 130"/>
                  <a:gd name="T20" fmla="*/ 2147483647 w 160"/>
                  <a:gd name="T21" fmla="*/ 2147483647 h 130"/>
                  <a:gd name="T22" fmla="*/ 2147483647 w 160"/>
                  <a:gd name="T23" fmla="*/ 2147483647 h 130"/>
                  <a:gd name="T24" fmla="*/ 2147483647 w 160"/>
                  <a:gd name="T25" fmla="*/ 2147483647 h 130"/>
                  <a:gd name="T26" fmla="*/ 2147483647 w 160"/>
                  <a:gd name="T27" fmla="*/ 2147483647 h 130"/>
                  <a:gd name="T28" fmla="*/ 2147483647 w 160"/>
                  <a:gd name="T29" fmla="*/ 2147483647 h 130"/>
                  <a:gd name="T30" fmla="*/ 2147483647 w 160"/>
                  <a:gd name="T31" fmla="*/ 2147483647 h 130"/>
                  <a:gd name="T32" fmla="*/ 2147483647 w 160"/>
                  <a:gd name="T33" fmla="*/ 2147483647 h 130"/>
                  <a:gd name="T34" fmla="*/ 2147483647 w 160"/>
                  <a:gd name="T35" fmla="*/ 2147483647 h 130"/>
                  <a:gd name="T36" fmla="*/ 2147483647 w 160"/>
                  <a:gd name="T37" fmla="*/ 2147483647 h 130"/>
                  <a:gd name="T38" fmla="*/ 2147483647 w 160"/>
                  <a:gd name="T39" fmla="*/ 2147483647 h 130"/>
                  <a:gd name="T40" fmla="*/ 2147483647 w 160"/>
                  <a:gd name="T41" fmla="*/ 2147483647 h 130"/>
                  <a:gd name="T42" fmla="*/ 2147483647 w 160"/>
                  <a:gd name="T43" fmla="*/ 2147483647 h 130"/>
                  <a:gd name="T44" fmla="*/ 2147483647 w 160"/>
                  <a:gd name="T45" fmla="*/ 2147483647 h 130"/>
                  <a:gd name="T46" fmla="*/ 2147483647 w 160"/>
                  <a:gd name="T47" fmla="*/ 2147483647 h 130"/>
                  <a:gd name="T48" fmla="*/ 2147483647 w 160"/>
                  <a:gd name="T49" fmla="*/ 2147483647 h 130"/>
                  <a:gd name="T50" fmla="*/ 2147483647 w 160"/>
                  <a:gd name="T51" fmla="*/ 2147483647 h 130"/>
                  <a:gd name="T52" fmla="*/ 2147483647 w 160"/>
                  <a:gd name="T53" fmla="*/ 2147483647 h 130"/>
                  <a:gd name="T54" fmla="*/ 2147483647 w 160"/>
                  <a:gd name="T55" fmla="*/ 2147483647 h 130"/>
                  <a:gd name="T56" fmla="*/ 2147483647 w 160"/>
                  <a:gd name="T57" fmla="*/ 2147483647 h 130"/>
                  <a:gd name="T58" fmla="*/ 2147483647 w 160"/>
                  <a:gd name="T59" fmla="*/ 2147483647 h 130"/>
                  <a:gd name="T60" fmla="*/ 2147483647 w 160"/>
                  <a:gd name="T61" fmla="*/ 2147483647 h 130"/>
                  <a:gd name="T62" fmla="*/ 2147483647 w 160"/>
                  <a:gd name="T63" fmla="*/ 2147483647 h 130"/>
                  <a:gd name="T64" fmla="*/ 2147483647 w 160"/>
                  <a:gd name="T65" fmla="*/ 0 h 130"/>
                  <a:gd name="T66" fmla="*/ 2147483647 w 160"/>
                  <a:gd name="T67" fmla="*/ 0 h 130"/>
                  <a:gd name="T68" fmla="*/ 2147483647 w 160"/>
                  <a:gd name="T69" fmla="*/ 0 h 130"/>
                  <a:gd name="T70" fmla="*/ 2147483647 w 160"/>
                  <a:gd name="T71" fmla="*/ 2147483647 h 130"/>
                  <a:gd name="T72" fmla="*/ 2147483647 w 160"/>
                  <a:gd name="T73" fmla="*/ 2147483647 h 130"/>
                  <a:gd name="T74" fmla="*/ 2147483647 w 160"/>
                  <a:gd name="T75" fmla="*/ 2147483647 h 130"/>
                  <a:gd name="T76" fmla="*/ 2147483647 w 160"/>
                  <a:gd name="T77" fmla="*/ 2147483647 h 130"/>
                  <a:gd name="T78" fmla="*/ 2147483647 w 160"/>
                  <a:gd name="T79" fmla="*/ 2147483647 h 130"/>
                  <a:gd name="T80" fmla="*/ 2147483647 w 160"/>
                  <a:gd name="T81" fmla="*/ 2147483647 h 130"/>
                  <a:gd name="T82" fmla="*/ 2147483647 w 160"/>
                  <a:gd name="T83" fmla="*/ 2147483647 h 1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30"/>
                  <a:gd name="T128" fmla="*/ 160 w 160"/>
                  <a:gd name="T129" fmla="*/ 130 h 1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30">
                    <a:moveTo>
                      <a:pt x="64" y="26"/>
                    </a:moveTo>
                    <a:lnTo>
                      <a:pt x="64" y="26"/>
                    </a:lnTo>
                    <a:lnTo>
                      <a:pt x="52" y="64"/>
                    </a:lnTo>
                    <a:lnTo>
                      <a:pt x="42" y="86"/>
                    </a:lnTo>
                    <a:lnTo>
                      <a:pt x="34" y="96"/>
                    </a:lnTo>
                    <a:lnTo>
                      <a:pt x="24" y="106"/>
                    </a:lnTo>
                    <a:lnTo>
                      <a:pt x="14" y="112"/>
                    </a:lnTo>
                    <a:lnTo>
                      <a:pt x="0" y="118"/>
                    </a:lnTo>
                    <a:lnTo>
                      <a:pt x="26" y="126"/>
                    </a:lnTo>
                    <a:lnTo>
                      <a:pt x="52" y="130"/>
                    </a:lnTo>
                    <a:lnTo>
                      <a:pt x="74" y="130"/>
                    </a:lnTo>
                    <a:lnTo>
                      <a:pt x="94" y="126"/>
                    </a:lnTo>
                    <a:lnTo>
                      <a:pt x="104" y="122"/>
                    </a:lnTo>
                    <a:lnTo>
                      <a:pt x="114" y="118"/>
                    </a:lnTo>
                    <a:lnTo>
                      <a:pt x="122" y="112"/>
                    </a:lnTo>
                    <a:lnTo>
                      <a:pt x="130" y="106"/>
                    </a:lnTo>
                    <a:lnTo>
                      <a:pt x="144" y="90"/>
                    </a:lnTo>
                    <a:lnTo>
                      <a:pt x="154" y="72"/>
                    </a:lnTo>
                    <a:lnTo>
                      <a:pt x="158" y="58"/>
                    </a:lnTo>
                    <a:lnTo>
                      <a:pt x="160" y="46"/>
                    </a:lnTo>
                    <a:lnTo>
                      <a:pt x="160" y="36"/>
                    </a:lnTo>
                    <a:lnTo>
                      <a:pt x="156" y="26"/>
                    </a:lnTo>
                    <a:lnTo>
                      <a:pt x="150" y="18"/>
                    </a:lnTo>
                    <a:lnTo>
                      <a:pt x="144" y="12"/>
                    </a:lnTo>
                    <a:lnTo>
                      <a:pt x="136" y="6"/>
                    </a:lnTo>
                    <a:lnTo>
                      <a:pt x="126" y="2"/>
                    </a:lnTo>
                    <a:lnTo>
                      <a:pt x="116" y="0"/>
                    </a:lnTo>
                    <a:lnTo>
                      <a:pt x="106" y="0"/>
                    </a:lnTo>
                    <a:lnTo>
                      <a:pt x="98" y="0"/>
                    </a:lnTo>
                    <a:lnTo>
                      <a:pt x="88" y="2"/>
                    </a:lnTo>
                    <a:lnTo>
                      <a:pt x="80" y="6"/>
                    </a:lnTo>
                    <a:lnTo>
                      <a:pt x="72" y="12"/>
                    </a:lnTo>
                    <a:lnTo>
                      <a:pt x="66" y="18"/>
                    </a:lnTo>
                    <a:lnTo>
                      <a:pt x="64" y="26"/>
                    </a:lnTo>
                    <a:close/>
                  </a:path>
                </a:pathLst>
              </a:custGeom>
              <a:solidFill>
                <a:srgbClr val="EA8B0C"/>
              </a:solidFill>
              <a:ln w="9525">
                <a:noFill/>
                <a:round/>
                <a:headEnd/>
                <a:tailEnd/>
              </a:ln>
            </p:spPr>
            <p:txBody>
              <a:bodyPr/>
              <a:lstStyle/>
              <a:p>
                <a:endParaRPr lang="en-US"/>
              </a:p>
            </p:txBody>
          </p:sp>
          <p:sp>
            <p:nvSpPr>
              <p:cNvPr id="22563" name="Freeform 18"/>
              <p:cNvSpPr>
                <a:spLocks/>
              </p:cNvSpPr>
              <p:nvPr/>
            </p:nvSpPr>
            <p:spPr bwMode="auto">
              <a:xfrm>
                <a:off x="2470150" y="5127625"/>
                <a:ext cx="98425" cy="111125"/>
              </a:xfrm>
              <a:custGeom>
                <a:avLst/>
                <a:gdLst>
                  <a:gd name="T0" fmla="*/ 2147483647 w 62"/>
                  <a:gd name="T1" fmla="*/ 2147483647 h 70"/>
                  <a:gd name="T2" fmla="*/ 2147483647 w 62"/>
                  <a:gd name="T3" fmla="*/ 2147483647 h 70"/>
                  <a:gd name="T4" fmla="*/ 2147483647 w 62"/>
                  <a:gd name="T5" fmla="*/ 2147483647 h 70"/>
                  <a:gd name="T6" fmla="*/ 0 w 62"/>
                  <a:gd name="T7" fmla="*/ 2147483647 h 70"/>
                  <a:gd name="T8" fmla="*/ 0 w 62"/>
                  <a:gd name="T9" fmla="*/ 2147483647 h 70"/>
                  <a:gd name="T10" fmla="*/ 0 w 62"/>
                  <a:gd name="T11" fmla="*/ 2147483647 h 70"/>
                  <a:gd name="T12" fmla="*/ 0 w 62"/>
                  <a:gd name="T13" fmla="*/ 2147483647 h 70"/>
                  <a:gd name="T14" fmla="*/ 2147483647 w 62"/>
                  <a:gd name="T15" fmla="*/ 2147483647 h 70"/>
                  <a:gd name="T16" fmla="*/ 2147483647 w 62"/>
                  <a:gd name="T17" fmla="*/ 2147483647 h 70"/>
                  <a:gd name="T18" fmla="*/ 2147483647 w 62"/>
                  <a:gd name="T19" fmla="*/ 2147483647 h 70"/>
                  <a:gd name="T20" fmla="*/ 2147483647 w 62"/>
                  <a:gd name="T21" fmla="*/ 2147483647 h 70"/>
                  <a:gd name="T22" fmla="*/ 2147483647 w 62"/>
                  <a:gd name="T23" fmla="*/ 2147483647 h 70"/>
                  <a:gd name="T24" fmla="*/ 2147483647 w 62"/>
                  <a:gd name="T25" fmla="*/ 2147483647 h 70"/>
                  <a:gd name="T26" fmla="*/ 2147483647 w 62"/>
                  <a:gd name="T27" fmla="*/ 2147483647 h 70"/>
                  <a:gd name="T28" fmla="*/ 2147483647 w 62"/>
                  <a:gd name="T29" fmla="*/ 2147483647 h 70"/>
                  <a:gd name="T30" fmla="*/ 2147483647 w 62"/>
                  <a:gd name="T31" fmla="*/ 2147483647 h 70"/>
                  <a:gd name="T32" fmla="*/ 2147483647 w 62"/>
                  <a:gd name="T33" fmla="*/ 2147483647 h 70"/>
                  <a:gd name="T34" fmla="*/ 2147483647 w 62"/>
                  <a:gd name="T35" fmla="*/ 2147483647 h 70"/>
                  <a:gd name="T36" fmla="*/ 2147483647 w 62"/>
                  <a:gd name="T37" fmla="*/ 2147483647 h 70"/>
                  <a:gd name="T38" fmla="*/ 2147483647 w 62"/>
                  <a:gd name="T39" fmla="*/ 2147483647 h 70"/>
                  <a:gd name="T40" fmla="*/ 2147483647 w 62"/>
                  <a:gd name="T41" fmla="*/ 2147483647 h 70"/>
                  <a:gd name="T42" fmla="*/ 2147483647 w 62"/>
                  <a:gd name="T43" fmla="*/ 2147483647 h 70"/>
                  <a:gd name="T44" fmla="*/ 2147483647 w 62"/>
                  <a:gd name="T45" fmla="*/ 2147483647 h 70"/>
                  <a:gd name="T46" fmla="*/ 2147483647 w 62"/>
                  <a:gd name="T47" fmla="*/ 2147483647 h 70"/>
                  <a:gd name="T48" fmla="*/ 2147483647 w 62"/>
                  <a:gd name="T49" fmla="*/ 2147483647 h 70"/>
                  <a:gd name="T50" fmla="*/ 2147483647 w 62"/>
                  <a:gd name="T51" fmla="*/ 2147483647 h 70"/>
                  <a:gd name="T52" fmla="*/ 2147483647 w 62"/>
                  <a:gd name="T53" fmla="*/ 2147483647 h 70"/>
                  <a:gd name="T54" fmla="*/ 2147483647 w 62"/>
                  <a:gd name="T55" fmla="*/ 2147483647 h 70"/>
                  <a:gd name="T56" fmla="*/ 2147483647 w 62"/>
                  <a:gd name="T57" fmla="*/ 2147483647 h 70"/>
                  <a:gd name="T58" fmla="*/ 2147483647 w 62"/>
                  <a:gd name="T59" fmla="*/ 0 h 70"/>
                  <a:gd name="T60" fmla="*/ 2147483647 w 62"/>
                  <a:gd name="T61" fmla="*/ 0 h 70"/>
                  <a:gd name="T62" fmla="*/ 2147483647 w 62"/>
                  <a:gd name="T63" fmla="*/ 0 h 70"/>
                  <a:gd name="T64" fmla="*/ 2147483647 w 62"/>
                  <a:gd name="T65" fmla="*/ 2147483647 h 70"/>
                  <a:gd name="T66" fmla="*/ 2147483647 w 62"/>
                  <a:gd name="T67" fmla="*/ 2147483647 h 70"/>
                  <a:gd name="T68" fmla="*/ 2147483647 w 62"/>
                  <a:gd name="T69" fmla="*/ 2147483647 h 70"/>
                  <a:gd name="T70" fmla="*/ 2147483647 w 62"/>
                  <a:gd name="T71" fmla="*/ 2147483647 h 70"/>
                  <a:gd name="T72" fmla="*/ 2147483647 w 62"/>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
                  <a:gd name="T112" fmla="*/ 0 h 70"/>
                  <a:gd name="T113" fmla="*/ 62 w 62"/>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 h="70">
                    <a:moveTo>
                      <a:pt x="6" y="20"/>
                    </a:moveTo>
                    <a:lnTo>
                      <a:pt x="6" y="20"/>
                    </a:lnTo>
                    <a:lnTo>
                      <a:pt x="2" y="30"/>
                    </a:lnTo>
                    <a:lnTo>
                      <a:pt x="0" y="42"/>
                    </a:lnTo>
                    <a:lnTo>
                      <a:pt x="0" y="56"/>
                    </a:lnTo>
                    <a:lnTo>
                      <a:pt x="0" y="70"/>
                    </a:lnTo>
                    <a:lnTo>
                      <a:pt x="4" y="44"/>
                    </a:lnTo>
                    <a:lnTo>
                      <a:pt x="10" y="26"/>
                    </a:lnTo>
                    <a:lnTo>
                      <a:pt x="14" y="20"/>
                    </a:lnTo>
                    <a:lnTo>
                      <a:pt x="20" y="14"/>
                    </a:lnTo>
                    <a:lnTo>
                      <a:pt x="24" y="12"/>
                    </a:lnTo>
                    <a:lnTo>
                      <a:pt x="30" y="10"/>
                    </a:lnTo>
                    <a:lnTo>
                      <a:pt x="34" y="10"/>
                    </a:lnTo>
                    <a:lnTo>
                      <a:pt x="40" y="12"/>
                    </a:lnTo>
                    <a:lnTo>
                      <a:pt x="44" y="16"/>
                    </a:lnTo>
                    <a:lnTo>
                      <a:pt x="48" y="20"/>
                    </a:lnTo>
                    <a:lnTo>
                      <a:pt x="56" y="36"/>
                    </a:lnTo>
                    <a:lnTo>
                      <a:pt x="62" y="60"/>
                    </a:lnTo>
                    <a:lnTo>
                      <a:pt x="62" y="46"/>
                    </a:lnTo>
                    <a:lnTo>
                      <a:pt x="60" y="32"/>
                    </a:lnTo>
                    <a:lnTo>
                      <a:pt x="56" y="22"/>
                    </a:lnTo>
                    <a:lnTo>
                      <a:pt x="50" y="12"/>
                    </a:lnTo>
                    <a:lnTo>
                      <a:pt x="46" y="6"/>
                    </a:lnTo>
                    <a:lnTo>
                      <a:pt x="40" y="2"/>
                    </a:lnTo>
                    <a:lnTo>
                      <a:pt x="34" y="0"/>
                    </a:lnTo>
                    <a:lnTo>
                      <a:pt x="28" y="0"/>
                    </a:lnTo>
                    <a:lnTo>
                      <a:pt x="22" y="2"/>
                    </a:lnTo>
                    <a:lnTo>
                      <a:pt x="16" y="6"/>
                    </a:lnTo>
                    <a:lnTo>
                      <a:pt x="10" y="12"/>
                    </a:lnTo>
                    <a:lnTo>
                      <a:pt x="6" y="20"/>
                    </a:lnTo>
                    <a:close/>
                  </a:path>
                </a:pathLst>
              </a:custGeom>
              <a:solidFill>
                <a:srgbClr val="BE691C"/>
              </a:solidFill>
              <a:ln w="9525">
                <a:noFill/>
                <a:round/>
                <a:headEnd/>
                <a:tailEnd/>
              </a:ln>
            </p:spPr>
            <p:txBody>
              <a:bodyPr/>
              <a:lstStyle/>
              <a:p>
                <a:endParaRPr lang="en-US"/>
              </a:p>
            </p:txBody>
          </p:sp>
        </p:grpSp>
      </p:grpSp>
      <p:grpSp>
        <p:nvGrpSpPr>
          <p:cNvPr id="22548" name="Group 40"/>
          <p:cNvGrpSpPr>
            <a:grpSpLocks/>
          </p:cNvGrpSpPr>
          <p:nvPr/>
        </p:nvGrpSpPr>
        <p:grpSpPr bwMode="auto">
          <a:xfrm>
            <a:off x="7945438" y="3352800"/>
            <a:ext cx="893762" cy="588963"/>
            <a:chOff x="4360863" y="5011738"/>
            <a:chExt cx="876300" cy="606424"/>
          </a:xfrm>
        </p:grpSpPr>
        <p:sp>
          <p:nvSpPr>
            <p:cNvPr id="22549" name="Freeform 7"/>
            <p:cNvSpPr>
              <a:spLocks/>
            </p:cNvSpPr>
            <p:nvPr/>
          </p:nvSpPr>
          <p:spPr bwMode="auto">
            <a:xfrm rot="-5400000">
              <a:off x="5103813" y="5186363"/>
              <a:ext cx="57150" cy="209550"/>
            </a:xfrm>
            <a:custGeom>
              <a:avLst/>
              <a:gdLst>
                <a:gd name="T0" fmla="*/ 2147483647 w 36"/>
                <a:gd name="T1" fmla="*/ 2147483647 h 132"/>
                <a:gd name="T2" fmla="*/ 2147483647 w 36"/>
                <a:gd name="T3" fmla="*/ 2147483647 h 132"/>
                <a:gd name="T4" fmla="*/ 2147483647 w 36"/>
                <a:gd name="T5" fmla="*/ 2147483647 h 132"/>
                <a:gd name="T6" fmla="*/ 2147483647 w 36"/>
                <a:gd name="T7" fmla="*/ 2147483647 h 132"/>
                <a:gd name="T8" fmla="*/ 2147483647 w 36"/>
                <a:gd name="T9" fmla="*/ 2147483647 h 132"/>
                <a:gd name="T10" fmla="*/ 2147483647 w 36"/>
                <a:gd name="T11" fmla="*/ 2147483647 h 132"/>
                <a:gd name="T12" fmla="*/ 2147483647 w 36"/>
                <a:gd name="T13" fmla="*/ 2147483647 h 132"/>
                <a:gd name="T14" fmla="*/ 2147483647 w 36"/>
                <a:gd name="T15" fmla="*/ 2147483647 h 132"/>
                <a:gd name="T16" fmla="*/ 2147483647 w 36"/>
                <a:gd name="T17" fmla="*/ 2147483647 h 132"/>
                <a:gd name="T18" fmla="*/ 2147483647 w 36"/>
                <a:gd name="T19" fmla="*/ 2147483647 h 132"/>
                <a:gd name="T20" fmla="*/ 2147483647 w 36"/>
                <a:gd name="T21" fmla="*/ 2147483647 h 132"/>
                <a:gd name="T22" fmla="*/ 2147483647 w 36"/>
                <a:gd name="T23" fmla="*/ 0 h 132"/>
                <a:gd name="T24" fmla="*/ 2147483647 w 36"/>
                <a:gd name="T25" fmla="*/ 0 h 132"/>
                <a:gd name="T26" fmla="*/ 2147483647 w 36"/>
                <a:gd name="T27" fmla="*/ 0 h 132"/>
                <a:gd name="T28" fmla="*/ 2147483647 w 36"/>
                <a:gd name="T29" fmla="*/ 0 h 132"/>
                <a:gd name="T30" fmla="*/ 2147483647 w 36"/>
                <a:gd name="T31" fmla="*/ 2147483647 h 132"/>
                <a:gd name="T32" fmla="*/ 2147483647 w 36"/>
                <a:gd name="T33" fmla="*/ 2147483647 h 132"/>
                <a:gd name="T34" fmla="*/ 0 w 36"/>
                <a:gd name="T35" fmla="*/ 2147483647 h 132"/>
                <a:gd name="T36" fmla="*/ 2147483647 w 36"/>
                <a:gd name="T37" fmla="*/ 2147483647 h 132"/>
                <a:gd name="T38" fmla="*/ 2147483647 w 36"/>
                <a:gd name="T39" fmla="*/ 2147483647 h 1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
                <a:gd name="T61" fmla="*/ 0 h 132"/>
                <a:gd name="T62" fmla="*/ 36 w 36"/>
                <a:gd name="T63" fmla="*/ 132 h 1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 h="132">
                  <a:moveTo>
                    <a:pt x="24" y="128"/>
                  </a:moveTo>
                  <a:lnTo>
                    <a:pt x="24" y="128"/>
                  </a:lnTo>
                  <a:lnTo>
                    <a:pt x="26" y="132"/>
                  </a:lnTo>
                  <a:lnTo>
                    <a:pt x="30" y="132"/>
                  </a:lnTo>
                  <a:lnTo>
                    <a:pt x="34" y="130"/>
                  </a:lnTo>
                  <a:lnTo>
                    <a:pt x="36" y="126"/>
                  </a:lnTo>
                  <a:lnTo>
                    <a:pt x="12" y="4"/>
                  </a:lnTo>
                  <a:lnTo>
                    <a:pt x="10" y="0"/>
                  </a:lnTo>
                  <a:lnTo>
                    <a:pt x="4" y="0"/>
                  </a:lnTo>
                  <a:lnTo>
                    <a:pt x="2" y="2"/>
                  </a:lnTo>
                  <a:lnTo>
                    <a:pt x="0" y="6"/>
                  </a:lnTo>
                  <a:lnTo>
                    <a:pt x="24" y="128"/>
                  </a:lnTo>
                  <a:close/>
                </a:path>
              </a:pathLst>
            </a:custGeom>
            <a:solidFill>
              <a:srgbClr val="FC8810"/>
            </a:solidFill>
            <a:ln w="9525">
              <a:noFill/>
              <a:round/>
              <a:headEnd/>
              <a:tailEnd/>
            </a:ln>
          </p:spPr>
          <p:txBody>
            <a:bodyPr/>
            <a:lstStyle/>
            <a:p>
              <a:endParaRPr lang="en-US"/>
            </a:p>
          </p:txBody>
        </p:sp>
        <p:sp>
          <p:nvSpPr>
            <p:cNvPr id="22550" name="Freeform 8"/>
            <p:cNvSpPr>
              <a:spLocks/>
            </p:cNvSpPr>
            <p:nvPr/>
          </p:nvSpPr>
          <p:spPr bwMode="auto">
            <a:xfrm rot="-5400000">
              <a:off x="5114925" y="5289550"/>
              <a:ext cx="38100" cy="206375"/>
            </a:xfrm>
            <a:custGeom>
              <a:avLst/>
              <a:gdLst>
                <a:gd name="T0" fmla="*/ 2147483647 w 24"/>
                <a:gd name="T1" fmla="*/ 2147483647 h 130"/>
                <a:gd name="T2" fmla="*/ 2147483647 w 24"/>
                <a:gd name="T3" fmla="*/ 2147483647 h 130"/>
                <a:gd name="T4" fmla="*/ 0 w 24"/>
                <a:gd name="T5" fmla="*/ 2147483647 h 130"/>
                <a:gd name="T6" fmla="*/ 0 w 24"/>
                <a:gd name="T7" fmla="*/ 2147483647 h 130"/>
                <a:gd name="T8" fmla="*/ 2147483647 w 24"/>
                <a:gd name="T9" fmla="*/ 2147483647 h 130"/>
                <a:gd name="T10" fmla="*/ 2147483647 w 24"/>
                <a:gd name="T11" fmla="*/ 2147483647 h 130"/>
                <a:gd name="T12" fmla="*/ 2147483647 w 24"/>
                <a:gd name="T13" fmla="*/ 2147483647 h 130"/>
                <a:gd name="T14" fmla="*/ 2147483647 w 24"/>
                <a:gd name="T15" fmla="*/ 2147483647 h 130"/>
                <a:gd name="T16" fmla="*/ 2147483647 w 24"/>
                <a:gd name="T17" fmla="*/ 2147483647 h 130"/>
                <a:gd name="T18" fmla="*/ 2147483647 w 24"/>
                <a:gd name="T19" fmla="*/ 2147483647 h 130"/>
                <a:gd name="T20" fmla="*/ 2147483647 w 24"/>
                <a:gd name="T21" fmla="*/ 2147483647 h 130"/>
                <a:gd name="T22" fmla="*/ 2147483647 w 24"/>
                <a:gd name="T23" fmla="*/ 2147483647 h 130"/>
                <a:gd name="T24" fmla="*/ 2147483647 w 24"/>
                <a:gd name="T25" fmla="*/ 2147483647 h 130"/>
                <a:gd name="T26" fmla="*/ 2147483647 w 24"/>
                <a:gd name="T27" fmla="*/ 2147483647 h 130"/>
                <a:gd name="T28" fmla="*/ 2147483647 w 24"/>
                <a:gd name="T29" fmla="*/ 2147483647 h 130"/>
                <a:gd name="T30" fmla="*/ 2147483647 w 24"/>
                <a:gd name="T31" fmla="*/ 2147483647 h 130"/>
                <a:gd name="T32" fmla="*/ 2147483647 w 24"/>
                <a:gd name="T33" fmla="*/ 2147483647 h 130"/>
                <a:gd name="T34" fmla="*/ 2147483647 w 24"/>
                <a:gd name="T35" fmla="*/ 2147483647 h 130"/>
                <a:gd name="T36" fmla="*/ 2147483647 w 24"/>
                <a:gd name="T37" fmla="*/ 2147483647 h 130"/>
                <a:gd name="T38" fmla="*/ 2147483647 w 24"/>
                <a:gd name="T39" fmla="*/ 0 h 130"/>
                <a:gd name="T40" fmla="*/ 2147483647 w 24"/>
                <a:gd name="T41" fmla="*/ 0 h 130"/>
                <a:gd name="T42" fmla="*/ 2147483647 w 24"/>
                <a:gd name="T43" fmla="*/ 2147483647 h 130"/>
                <a:gd name="T44" fmla="*/ 2147483647 w 24"/>
                <a:gd name="T45" fmla="*/ 2147483647 h 13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130"/>
                <a:gd name="T71" fmla="*/ 24 w 24"/>
                <a:gd name="T72" fmla="*/ 130 h 13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130">
                  <a:moveTo>
                    <a:pt x="2" y="2"/>
                  </a:moveTo>
                  <a:lnTo>
                    <a:pt x="2" y="2"/>
                  </a:lnTo>
                  <a:lnTo>
                    <a:pt x="0" y="4"/>
                  </a:lnTo>
                  <a:lnTo>
                    <a:pt x="0" y="6"/>
                  </a:lnTo>
                  <a:lnTo>
                    <a:pt x="12" y="124"/>
                  </a:lnTo>
                  <a:lnTo>
                    <a:pt x="14" y="128"/>
                  </a:lnTo>
                  <a:lnTo>
                    <a:pt x="18" y="130"/>
                  </a:lnTo>
                  <a:lnTo>
                    <a:pt x="20" y="130"/>
                  </a:lnTo>
                  <a:lnTo>
                    <a:pt x="22" y="128"/>
                  </a:lnTo>
                  <a:lnTo>
                    <a:pt x="24" y="124"/>
                  </a:lnTo>
                  <a:lnTo>
                    <a:pt x="12" y="6"/>
                  </a:lnTo>
                  <a:lnTo>
                    <a:pt x="12" y="4"/>
                  </a:lnTo>
                  <a:lnTo>
                    <a:pt x="10" y="2"/>
                  </a:lnTo>
                  <a:lnTo>
                    <a:pt x="6" y="0"/>
                  </a:lnTo>
                  <a:lnTo>
                    <a:pt x="2" y="2"/>
                  </a:lnTo>
                  <a:close/>
                </a:path>
              </a:pathLst>
            </a:custGeom>
            <a:solidFill>
              <a:srgbClr val="FC8810"/>
            </a:solidFill>
            <a:ln w="9525">
              <a:noFill/>
              <a:round/>
              <a:headEnd/>
              <a:tailEnd/>
            </a:ln>
          </p:spPr>
          <p:txBody>
            <a:bodyPr/>
            <a:lstStyle/>
            <a:p>
              <a:endParaRPr lang="en-US"/>
            </a:p>
          </p:txBody>
        </p:sp>
        <p:sp>
          <p:nvSpPr>
            <p:cNvPr id="22551" name="Freeform 9"/>
            <p:cNvSpPr>
              <a:spLocks/>
            </p:cNvSpPr>
            <p:nvPr/>
          </p:nvSpPr>
          <p:spPr bwMode="auto">
            <a:xfrm rot="-5400000">
              <a:off x="4398962" y="4989513"/>
              <a:ext cx="209550" cy="254000"/>
            </a:xfrm>
            <a:custGeom>
              <a:avLst/>
              <a:gdLst>
                <a:gd name="T0" fmla="*/ 2147483647 w 132"/>
                <a:gd name="T1" fmla="*/ 0 h 160"/>
                <a:gd name="T2" fmla="*/ 0 w 132"/>
                <a:gd name="T3" fmla="*/ 2147483647 h 160"/>
                <a:gd name="T4" fmla="*/ 2147483647 w 132"/>
                <a:gd name="T5" fmla="*/ 2147483647 h 160"/>
                <a:gd name="T6" fmla="*/ 2147483647 w 132"/>
                <a:gd name="T7" fmla="*/ 2147483647 h 160"/>
                <a:gd name="T8" fmla="*/ 2147483647 w 132"/>
                <a:gd name="T9" fmla="*/ 2147483647 h 160"/>
                <a:gd name="T10" fmla="*/ 2147483647 w 132"/>
                <a:gd name="T11" fmla="*/ 0 h 160"/>
                <a:gd name="T12" fmla="*/ 2147483647 w 132"/>
                <a:gd name="T13" fmla="*/ 0 h 160"/>
                <a:gd name="T14" fmla="*/ 0 60000 65536"/>
                <a:gd name="T15" fmla="*/ 0 60000 65536"/>
                <a:gd name="T16" fmla="*/ 0 60000 65536"/>
                <a:gd name="T17" fmla="*/ 0 60000 65536"/>
                <a:gd name="T18" fmla="*/ 0 60000 65536"/>
                <a:gd name="T19" fmla="*/ 0 60000 65536"/>
                <a:gd name="T20" fmla="*/ 0 60000 65536"/>
                <a:gd name="T21" fmla="*/ 0 w 132"/>
                <a:gd name="T22" fmla="*/ 0 h 160"/>
                <a:gd name="T23" fmla="*/ 132 w 132"/>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160">
                  <a:moveTo>
                    <a:pt x="106" y="0"/>
                  </a:moveTo>
                  <a:lnTo>
                    <a:pt x="0" y="28"/>
                  </a:lnTo>
                  <a:lnTo>
                    <a:pt x="32" y="160"/>
                  </a:lnTo>
                  <a:lnTo>
                    <a:pt x="132" y="160"/>
                  </a:lnTo>
                  <a:lnTo>
                    <a:pt x="56" y="84"/>
                  </a:lnTo>
                  <a:lnTo>
                    <a:pt x="106" y="0"/>
                  </a:lnTo>
                  <a:close/>
                </a:path>
              </a:pathLst>
            </a:custGeom>
            <a:solidFill>
              <a:srgbClr val="FC8810"/>
            </a:solidFill>
            <a:ln w="9525">
              <a:noFill/>
              <a:round/>
              <a:headEnd/>
              <a:tailEnd/>
            </a:ln>
          </p:spPr>
          <p:txBody>
            <a:bodyPr/>
            <a:lstStyle/>
            <a:p>
              <a:endParaRPr lang="en-US"/>
            </a:p>
          </p:txBody>
        </p:sp>
        <p:sp>
          <p:nvSpPr>
            <p:cNvPr id="22552" name="Freeform 13"/>
            <p:cNvSpPr>
              <a:spLocks/>
            </p:cNvSpPr>
            <p:nvPr/>
          </p:nvSpPr>
          <p:spPr bwMode="auto">
            <a:xfrm rot="-5400000">
              <a:off x="4445000" y="5022850"/>
              <a:ext cx="511175" cy="679450"/>
            </a:xfrm>
            <a:custGeom>
              <a:avLst/>
              <a:gdLst>
                <a:gd name="T0" fmla="*/ 2147483647 w 322"/>
                <a:gd name="T1" fmla="*/ 2147483647 h 428"/>
                <a:gd name="T2" fmla="*/ 2147483647 w 322"/>
                <a:gd name="T3" fmla="*/ 2147483647 h 428"/>
                <a:gd name="T4" fmla="*/ 2147483647 w 322"/>
                <a:gd name="T5" fmla="*/ 2147483647 h 428"/>
                <a:gd name="T6" fmla="*/ 2147483647 w 322"/>
                <a:gd name="T7" fmla="*/ 2147483647 h 428"/>
                <a:gd name="T8" fmla="*/ 2147483647 w 322"/>
                <a:gd name="T9" fmla="*/ 2147483647 h 428"/>
                <a:gd name="T10" fmla="*/ 2147483647 w 322"/>
                <a:gd name="T11" fmla="*/ 2147483647 h 428"/>
                <a:gd name="T12" fmla="*/ 2147483647 w 322"/>
                <a:gd name="T13" fmla="*/ 2147483647 h 428"/>
                <a:gd name="T14" fmla="*/ 2147483647 w 322"/>
                <a:gd name="T15" fmla="*/ 2147483647 h 428"/>
                <a:gd name="T16" fmla="*/ 2147483647 w 322"/>
                <a:gd name="T17" fmla="*/ 2147483647 h 428"/>
                <a:gd name="T18" fmla="*/ 2147483647 w 322"/>
                <a:gd name="T19" fmla="*/ 2147483647 h 428"/>
                <a:gd name="T20" fmla="*/ 2147483647 w 322"/>
                <a:gd name="T21" fmla="*/ 2147483647 h 428"/>
                <a:gd name="T22" fmla="*/ 2147483647 w 322"/>
                <a:gd name="T23" fmla="*/ 2147483647 h 428"/>
                <a:gd name="T24" fmla="*/ 2147483647 w 322"/>
                <a:gd name="T25" fmla="*/ 2147483647 h 428"/>
                <a:gd name="T26" fmla="*/ 2147483647 w 322"/>
                <a:gd name="T27" fmla="*/ 2147483647 h 428"/>
                <a:gd name="T28" fmla="*/ 0 w 322"/>
                <a:gd name="T29" fmla="*/ 2147483647 h 428"/>
                <a:gd name="T30" fmla="*/ 2147483647 w 322"/>
                <a:gd name="T31" fmla="*/ 2147483647 h 428"/>
                <a:gd name="T32" fmla="*/ 2147483647 w 322"/>
                <a:gd name="T33" fmla="*/ 2147483647 h 428"/>
                <a:gd name="T34" fmla="*/ 2147483647 w 322"/>
                <a:gd name="T35" fmla="*/ 2147483647 h 428"/>
                <a:gd name="T36" fmla="*/ 2147483647 w 322"/>
                <a:gd name="T37" fmla="*/ 2147483647 h 428"/>
                <a:gd name="T38" fmla="*/ 2147483647 w 322"/>
                <a:gd name="T39" fmla="*/ 2147483647 h 428"/>
                <a:gd name="T40" fmla="*/ 2147483647 w 322"/>
                <a:gd name="T41" fmla="*/ 2147483647 h 428"/>
                <a:gd name="T42" fmla="*/ 2147483647 w 322"/>
                <a:gd name="T43" fmla="*/ 2147483647 h 428"/>
                <a:gd name="T44" fmla="*/ 2147483647 w 322"/>
                <a:gd name="T45" fmla="*/ 2147483647 h 428"/>
                <a:gd name="T46" fmla="*/ 2147483647 w 322"/>
                <a:gd name="T47" fmla="*/ 2147483647 h 428"/>
                <a:gd name="T48" fmla="*/ 2147483647 w 322"/>
                <a:gd name="T49" fmla="*/ 2147483647 h 428"/>
                <a:gd name="T50" fmla="*/ 2147483647 w 322"/>
                <a:gd name="T51" fmla="*/ 2147483647 h 428"/>
                <a:gd name="T52" fmla="*/ 2147483647 w 322"/>
                <a:gd name="T53" fmla="*/ 2147483647 h 428"/>
                <a:gd name="T54" fmla="*/ 2147483647 w 322"/>
                <a:gd name="T55" fmla="*/ 2147483647 h 428"/>
                <a:gd name="T56" fmla="*/ 2147483647 w 322"/>
                <a:gd name="T57" fmla="*/ 2147483647 h 428"/>
                <a:gd name="T58" fmla="*/ 2147483647 w 322"/>
                <a:gd name="T59" fmla="*/ 2147483647 h 428"/>
                <a:gd name="T60" fmla="*/ 2147483647 w 322"/>
                <a:gd name="T61" fmla="*/ 2147483647 h 428"/>
                <a:gd name="T62" fmla="*/ 2147483647 w 322"/>
                <a:gd name="T63" fmla="*/ 2147483647 h 428"/>
                <a:gd name="T64" fmla="*/ 2147483647 w 322"/>
                <a:gd name="T65" fmla="*/ 2147483647 h 428"/>
                <a:gd name="T66" fmla="*/ 2147483647 w 322"/>
                <a:gd name="T67" fmla="*/ 0 h 428"/>
                <a:gd name="T68" fmla="*/ 2147483647 w 322"/>
                <a:gd name="T69" fmla="*/ 2147483647 h 4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2"/>
                <a:gd name="T106" fmla="*/ 0 h 428"/>
                <a:gd name="T107" fmla="*/ 322 w 322"/>
                <a:gd name="T108" fmla="*/ 428 h 4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2" h="428">
                  <a:moveTo>
                    <a:pt x="184" y="6"/>
                  </a:moveTo>
                  <a:lnTo>
                    <a:pt x="184" y="6"/>
                  </a:lnTo>
                  <a:lnTo>
                    <a:pt x="166" y="14"/>
                  </a:lnTo>
                  <a:lnTo>
                    <a:pt x="152" y="26"/>
                  </a:lnTo>
                  <a:lnTo>
                    <a:pt x="138" y="38"/>
                  </a:lnTo>
                  <a:lnTo>
                    <a:pt x="126" y="56"/>
                  </a:lnTo>
                  <a:lnTo>
                    <a:pt x="116" y="76"/>
                  </a:lnTo>
                  <a:lnTo>
                    <a:pt x="110" y="98"/>
                  </a:lnTo>
                  <a:lnTo>
                    <a:pt x="108" y="120"/>
                  </a:lnTo>
                  <a:lnTo>
                    <a:pt x="110" y="144"/>
                  </a:lnTo>
                  <a:lnTo>
                    <a:pt x="116" y="174"/>
                  </a:lnTo>
                  <a:lnTo>
                    <a:pt x="118" y="202"/>
                  </a:lnTo>
                  <a:lnTo>
                    <a:pt x="120" y="228"/>
                  </a:lnTo>
                  <a:lnTo>
                    <a:pt x="120" y="252"/>
                  </a:lnTo>
                  <a:lnTo>
                    <a:pt x="118" y="274"/>
                  </a:lnTo>
                  <a:lnTo>
                    <a:pt x="114" y="294"/>
                  </a:lnTo>
                  <a:lnTo>
                    <a:pt x="110" y="312"/>
                  </a:lnTo>
                  <a:lnTo>
                    <a:pt x="104" y="328"/>
                  </a:lnTo>
                  <a:lnTo>
                    <a:pt x="96" y="344"/>
                  </a:lnTo>
                  <a:lnTo>
                    <a:pt x="86" y="356"/>
                  </a:lnTo>
                  <a:lnTo>
                    <a:pt x="76" y="366"/>
                  </a:lnTo>
                  <a:lnTo>
                    <a:pt x="64" y="374"/>
                  </a:lnTo>
                  <a:lnTo>
                    <a:pt x="50" y="380"/>
                  </a:lnTo>
                  <a:lnTo>
                    <a:pt x="34" y="382"/>
                  </a:lnTo>
                  <a:lnTo>
                    <a:pt x="18" y="384"/>
                  </a:lnTo>
                  <a:lnTo>
                    <a:pt x="0" y="384"/>
                  </a:lnTo>
                  <a:lnTo>
                    <a:pt x="42" y="404"/>
                  </a:lnTo>
                  <a:lnTo>
                    <a:pt x="82" y="418"/>
                  </a:lnTo>
                  <a:lnTo>
                    <a:pt x="102" y="424"/>
                  </a:lnTo>
                  <a:lnTo>
                    <a:pt x="120" y="426"/>
                  </a:lnTo>
                  <a:lnTo>
                    <a:pt x="140" y="428"/>
                  </a:lnTo>
                  <a:lnTo>
                    <a:pt x="156" y="428"/>
                  </a:lnTo>
                  <a:lnTo>
                    <a:pt x="174" y="428"/>
                  </a:lnTo>
                  <a:lnTo>
                    <a:pt x="190" y="426"/>
                  </a:lnTo>
                  <a:lnTo>
                    <a:pt x="204" y="422"/>
                  </a:lnTo>
                  <a:lnTo>
                    <a:pt x="218" y="418"/>
                  </a:lnTo>
                  <a:lnTo>
                    <a:pt x="232" y="412"/>
                  </a:lnTo>
                  <a:lnTo>
                    <a:pt x="244" y="404"/>
                  </a:lnTo>
                  <a:lnTo>
                    <a:pt x="256" y="396"/>
                  </a:lnTo>
                  <a:lnTo>
                    <a:pt x="266" y="386"/>
                  </a:lnTo>
                  <a:lnTo>
                    <a:pt x="276" y="374"/>
                  </a:lnTo>
                  <a:lnTo>
                    <a:pt x="286" y="362"/>
                  </a:lnTo>
                  <a:lnTo>
                    <a:pt x="294" y="350"/>
                  </a:lnTo>
                  <a:lnTo>
                    <a:pt x="300" y="336"/>
                  </a:lnTo>
                  <a:lnTo>
                    <a:pt x="306" y="320"/>
                  </a:lnTo>
                  <a:lnTo>
                    <a:pt x="312" y="304"/>
                  </a:lnTo>
                  <a:lnTo>
                    <a:pt x="320" y="268"/>
                  </a:lnTo>
                  <a:lnTo>
                    <a:pt x="322" y="228"/>
                  </a:lnTo>
                  <a:lnTo>
                    <a:pt x="320" y="184"/>
                  </a:lnTo>
                  <a:lnTo>
                    <a:pt x="314" y="138"/>
                  </a:lnTo>
                  <a:lnTo>
                    <a:pt x="304" y="88"/>
                  </a:lnTo>
                  <a:lnTo>
                    <a:pt x="296" y="62"/>
                  </a:lnTo>
                  <a:lnTo>
                    <a:pt x="286" y="40"/>
                  </a:lnTo>
                  <a:lnTo>
                    <a:pt x="278" y="32"/>
                  </a:lnTo>
                  <a:lnTo>
                    <a:pt x="272" y="24"/>
                  </a:lnTo>
                  <a:lnTo>
                    <a:pt x="264" y="16"/>
                  </a:lnTo>
                  <a:lnTo>
                    <a:pt x="254" y="12"/>
                  </a:lnTo>
                  <a:lnTo>
                    <a:pt x="238" y="4"/>
                  </a:lnTo>
                  <a:lnTo>
                    <a:pt x="220" y="0"/>
                  </a:lnTo>
                  <a:lnTo>
                    <a:pt x="202" y="0"/>
                  </a:lnTo>
                  <a:lnTo>
                    <a:pt x="184" y="6"/>
                  </a:lnTo>
                  <a:close/>
                </a:path>
              </a:pathLst>
            </a:custGeom>
            <a:solidFill>
              <a:srgbClr val="FCD30F"/>
            </a:solidFill>
            <a:ln w="9525">
              <a:noFill/>
              <a:round/>
              <a:headEnd/>
              <a:tailEnd/>
            </a:ln>
          </p:spPr>
          <p:txBody>
            <a:bodyPr/>
            <a:lstStyle/>
            <a:p>
              <a:endParaRPr lang="en-US"/>
            </a:p>
          </p:txBody>
        </p:sp>
        <p:sp>
          <p:nvSpPr>
            <p:cNvPr id="22553" name="Freeform 17"/>
            <p:cNvSpPr>
              <a:spLocks/>
            </p:cNvSpPr>
            <p:nvPr/>
          </p:nvSpPr>
          <p:spPr bwMode="auto">
            <a:xfrm rot="-5400000">
              <a:off x="4768850" y="5241925"/>
              <a:ext cx="254000" cy="206375"/>
            </a:xfrm>
            <a:custGeom>
              <a:avLst/>
              <a:gdLst>
                <a:gd name="T0" fmla="*/ 2147483647 w 160"/>
                <a:gd name="T1" fmla="*/ 2147483647 h 130"/>
                <a:gd name="T2" fmla="*/ 2147483647 w 160"/>
                <a:gd name="T3" fmla="*/ 2147483647 h 130"/>
                <a:gd name="T4" fmla="*/ 2147483647 w 160"/>
                <a:gd name="T5" fmla="*/ 2147483647 h 130"/>
                <a:gd name="T6" fmla="*/ 2147483647 w 160"/>
                <a:gd name="T7" fmla="*/ 2147483647 h 130"/>
                <a:gd name="T8" fmla="*/ 2147483647 w 160"/>
                <a:gd name="T9" fmla="*/ 2147483647 h 130"/>
                <a:gd name="T10" fmla="*/ 2147483647 w 160"/>
                <a:gd name="T11" fmla="*/ 2147483647 h 130"/>
                <a:gd name="T12" fmla="*/ 2147483647 w 160"/>
                <a:gd name="T13" fmla="*/ 2147483647 h 130"/>
                <a:gd name="T14" fmla="*/ 2147483647 w 160"/>
                <a:gd name="T15" fmla="*/ 2147483647 h 130"/>
                <a:gd name="T16" fmla="*/ 0 w 160"/>
                <a:gd name="T17" fmla="*/ 2147483647 h 130"/>
                <a:gd name="T18" fmla="*/ 0 w 160"/>
                <a:gd name="T19" fmla="*/ 2147483647 h 130"/>
                <a:gd name="T20" fmla="*/ 2147483647 w 160"/>
                <a:gd name="T21" fmla="*/ 2147483647 h 130"/>
                <a:gd name="T22" fmla="*/ 2147483647 w 160"/>
                <a:gd name="T23" fmla="*/ 2147483647 h 130"/>
                <a:gd name="T24" fmla="*/ 2147483647 w 160"/>
                <a:gd name="T25" fmla="*/ 2147483647 h 130"/>
                <a:gd name="T26" fmla="*/ 2147483647 w 160"/>
                <a:gd name="T27" fmla="*/ 2147483647 h 130"/>
                <a:gd name="T28" fmla="*/ 2147483647 w 160"/>
                <a:gd name="T29" fmla="*/ 2147483647 h 130"/>
                <a:gd name="T30" fmla="*/ 2147483647 w 160"/>
                <a:gd name="T31" fmla="*/ 2147483647 h 130"/>
                <a:gd name="T32" fmla="*/ 2147483647 w 160"/>
                <a:gd name="T33" fmla="*/ 2147483647 h 130"/>
                <a:gd name="T34" fmla="*/ 2147483647 w 160"/>
                <a:gd name="T35" fmla="*/ 2147483647 h 130"/>
                <a:gd name="T36" fmla="*/ 2147483647 w 160"/>
                <a:gd name="T37" fmla="*/ 2147483647 h 130"/>
                <a:gd name="T38" fmla="*/ 2147483647 w 160"/>
                <a:gd name="T39" fmla="*/ 2147483647 h 130"/>
                <a:gd name="T40" fmla="*/ 2147483647 w 160"/>
                <a:gd name="T41" fmla="*/ 2147483647 h 130"/>
                <a:gd name="T42" fmla="*/ 2147483647 w 160"/>
                <a:gd name="T43" fmla="*/ 2147483647 h 130"/>
                <a:gd name="T44" fmla="*/ 2147483647 w 160"/>
                <a:gd name="T45" fmla="*/ 2147483647 h 130"/>
                <a:gd name="T46" fmla="*/ 2147483647 w 160"/>
                <a:gd name="T47" fmla="*/ 2147483647 h 130"/>
                <a:gd name="T48" fmla="*/ 2147483647 w 160"/>
                <a:gd name="T49" fmla="*/ 2147483647 h 130"/>
                <a:gd name="T50" fmla="*/ 2147483647 w 160"/>
                <a:gd name="T51" fmla="*/ 2147483647 h 130"/>
                <a:gd name="T52" fmla="*/ 2147483647 w 160"/>
                <a:gd name="T53" fmla="*/ 2147483647 h 130"/>
                <a:gd name="T54" fmla="*/ 2147483647 w 160"/>
                <a:gd name="T55" fmla="*/ 2147483647 h 130"/>
                <a:gd name="T56" fmla="*/ 2147483647 w 160"/>
                <a:gd name="T57" fmla="*/ 2147483647 h 130"/>
                <a:gd name="T58" fmla="*/ 2147483647 w 160"/>
                <a:gd name="T59" fmla="*/ 2147483647 h 130"/>
                <a:gd name="T60" fmla="*/ 2147483647 w 160"/>
                <a:gd name="T61" fmla="*/ 2147483647 h 130"/>
                <a:gd name="T62" fmla="*/ 2147483647 w 160"/>
                <a:gd name="T63" fmla="*/ 2147483647 h 130"/>
                <a:gd name="T64" fmla="*/ 2147483647 w 160"/>
                <a:gd name="T65" fmla="*/ 0 h 130"/>
                <a:gd name="T66" fmla="*/ 2147483647 w 160"/>
                <a:gd name="T67" fmla="*/ 0 h 130"/>
                <a:gd name="T68" fmla="*/ 2147483647 w 160"/>
                <a:gd name="T69" fmla="*/ 0 h 130"/>
                <a:gd name="T70" fmla="*/ 2147483647 w 160"/>
                <a:gd name="T71" fmla="*/ 2147483647 h 130"/>
                <a:gd name="T72" fmla="*/ 2147483647 w 160"/>
                <a:gd name="T73" fmla="*/ 2147483647 h 130"/>
                <a:gd name="T74" fmla="*/ 2147483647 w 160"/>
                <a:gd name="T75" fmla="*/ 2147483647 h 130"/>
                <a:gd name="T76" fmla="*/ 2147483647 w 160"/>
                <a:gd name="T77" fmla="*/ 2147483647 h 130"/>
                <a:gd name="T78" fmla="*/ 2147483647 w 160"/>
                <a:gd name="T79" fmla="*/ 2147483647 h 130"/>
                <a:gd name="T80" fmla="*/ 2147483647 w 160"/>
                <a:gd name="T81" fmla="*/ 2147483647 h 130"/>
                <a:gd name="T82" fmla="*/ 2147483647 w 160"/>
                <a:gd name="T83" fmla="*/ 2147483647 h 1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30"/>
                <a:gd name="T128" fmla="*/ 160 w 160"/>
                <a:gd name="T129" fmla="*/ 130 h 1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30">
                  <a:moveTo>
                    <a:pt x="64" y="26"/>
                  </a:moveTo>
                  <a:lnTo>
                    <a:pt x="64" y="26"/>
                  </a:lnTo>
                  <a:lnTo>
                    <a:pt x="52" y="64"/>
                  </a:lnTo>
                  <a:lnTo>
                    <a:pt x="42" y="86"/>
                  </a:lnTo>
                  <a:lnTo>
                    <a:pt x="34" y="96"/>
                  </a:lnTo>
                  <a:lnTo>
                    <a:pt x="24" y="106"/>
                  </a:lnTo>
                  <a:lnTo>
                    <a:pt x="14" y="112"/>
                  </a:lnTo>
                  <a:lnTo>
                    <a:pt x="0" y="118"/>
                  </a:lnTo>
                  <a:lnTo>
                    <a:pt x="26" y="126"/>
                  </a:lnTo>
                  <a:lnTo>
                    <a:pt x="52" y="130"/>
                  </a:lnTo>
                  <a:lnTo>
                    <a:pt x="74" y="130"/>
                  </a:lnTo>
                  <a:lnTo>
                    <a:pt x="94" y="126"/>
                  </a:lnTo>
                  <a:lnTo>
                    <a:pt x="104" y="122"/>
                  </a:lnTo>
                  <a:lnTo>
                    <a:pt x="114" y="118"/>
                  </a:lnTo>
                  <a:lnTo>
                    <a:pt x="122" y="112"/>
                  </a:lnTo>
                  <a:lnTo>
                    <a:pt x="130" y="106"/>
                  </a:lnTo>
                  <a:lnTo>
                    <a:pt x="144" y="90"/>
                  </a:lnTo>
                  <a:lnTo>
                    <a:pt x="154" y="72"/>
                  </a:lnTo>
                  <a:lnTo>
                    <a:pt x="158" y="58"/>
                  </a:lnTo>
                  <a:lnTo>
                    <a:pt x="160" y="46"/>
                  </a:lnTo>
                  <a:lnTo>
                    <a:pt x="160" y="36"/>
                  </a:lnTo>
                  <a:lnTo>
                    <a:pt x="156" y="26"/>
                  </a:lnTo>
                  <a:lnTo>
                    <a:pt x="150" y="18"/>
                  </a:lnTo>
                  <a:lnTo>
                    <a:pt x="144" y="12"/>
                  </a:lnTo>
                  <a:lnTo>
                    <a:pt x="136" y="6"/>
                  </a:lnTo>
                  <a:lnTo>
                    <a:pt x="126" y="2"/>
                  </a:lnTo>
                  <a:lnTo>
                    <a:pt x="116" y="0"/>
                  </a:lnTo>
                  <a:lnTo>
                    <a:pt x="106" y="0"/>
                  </a:lnTo>
                  <a:lnTo>
                    <a:pt x="98" y="0"/>
                  </a:lnTo>
                  <a:lnTo>
                    <a:pt x="88" y="2"/>
                  </a:lnTo>
                  <a:lnTo>
                    <a:pt x="80" y="6"/>
                  </a:lnTo>
                  <a:lnTo>
                    <a:pt x="72" y="12"/>
                  </a:lnTo>
                  <a:lnTo>
                    <a:pt x="66" y="18"/>
                  </a:lnTo>
                  <a:lnTo>
                    <a:pt x="64" y="26"/>
                  </a:lnTo>
                  <a:close/>
                </a:path>
              </a:pathLst>
            </a:custGeom>
            <a:solidFill>
              <a:srgbClr val="EA8B0C"/>
            </a:solidFill>
            <a:ln w="9525">
              <a:noFill/>
              <a:round/>
              <a:headEnd/>
              <a:tailEnd/>
            </a:ln>
          </p:spPr>
          <p:txBody>
            <a:bodyPr/>
            <a:lstStyle/>
            <a:p>
              <a:endParaRPr lang="en-US"/>
            </a:p>
          </p:txBody>
        </p:sp>
        <p:sp>
          <p:nvSpPr>
            <p:cNvPr id="22554" name="TextBox 39"/>
            <p:cNvSpPr txBox="1">
              <a:spLocks noChangeArrowheads="1"/>
            </p:cNvSpPr>
            <p:nvPr/>
          </p:nvSpPr>
          <p:spPr bwMode="auto">
            <a:xfrm>
              <a:off x="4373766" y="5105400"/>
              <a:ext cx="274434" cy="307777"/>
            </a:xfrm>
            <a:prstGeom prst="rect">
              <a:avLst/>
            </a:prstGeom>
            <a:noFill/>
            <a:ln w="9525">
              <a:noFill/>
              <a:miter lim="800000"/>
              <a:headEnd/>
              <a:tailEnd/>
            </a:ln>
          </p:spPr>
          <p:txBody>
            <a:bodyPr wrap="none">
              <a:spAutoFit/>
            </a:bodyPr>
            <a:lstStyle/>
            <a:p>
              <a:r>
                <a:rPr lang="en-US" sz="1400"/>
                <a:t>x</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defRPr/>
            </a:pPr>
            <a:r>
              <a:rPr lang="en-US" altLang="zh-CN" dirty="0">
                <a:ea typeface="宋体" pitchFamily="2" charset="-122"/>
              </a:rPr>
              <a:t>Example Program </a:t>
            </a:r>
            <a:r>
              <a:rPr lang="en-US" altLang="zh-CN" dirty="0" smtClean="0">
                <a:ea typeface="宋体" pitchFamily="2" charset="-122"/>
              </a:rPr>
              <a:t>2</a:t>
            </a:r>
            <a:endParaRPr lang="en-US" altLang="zh-CN" dirty="0">
              <a:ea typeface="宋体" pitchFamily="2" charset="-122"/>
            </a:endParaRPr>
          </a:p>
        </p:txBody>
      </p:sp>
      <p:sp>
        <p:nvSpPr>
          <p:cNvPr id="102403" name="Text Box 3"/>
          <p:cNvSpPr txBox="1">
            <a:spLocks noChangeArrowheads="1"/>
          </p:cNvSpPr>
          <p:nvPr/>
        </p:nvSpPr>
        <p:spPr bwMode="auto">
          <a:xfrm>
            <a:off x="457200" y="1412875"/>
            <a:ext cx="7945438" cy="400050"/>
          </a:xfrm>
          <a:prstGeom prst="rect">
            <a:avLst/>
          </a:prstGeom>
          <a:noFill/>
          <a:ln w="9525">
            <a:noFill/>
            <a:miter lim="800000"/>
            <a:headEnd/>
            <a:tailEnd/>
          </a:ln>
        </p:spPr>
        <p:txBody>
          <a:bodyPr wrap="none">
            <a:spAutoFit/>
          </a:bodyPr>
          <a:lstStyle/>
          <a:p>
            <a:r>
              <a:rPr lang="en-US" altLang="zh-CN" sz="2000" dirty="0">
                <a:solidFill>
                  <a:schemeClr val="tx1"/>
                </a:solidFill>
                <a:ea typeface="宋体" pitchFamily="2" charset="-122"/>
              </a:rPr>
              <a:t>Can we take advantage of this to execute code, instead of crashing?</a:t>
            </a:r>
          </a:p>
        </p:txBody>
      </p:sp>
      <p:sp>
        <p:nvSpPr>
          <p:cNvPr id="102404" name="Text Box 4"/>
          <p:cNvSpPr txBox="1">
            <a:spLocks noChangeArrowheads="1"/>
          </p:cNvSpPr>
          <p:nvPr/>
        </p:nvSpPr>
        <p:spPr bwMode="auto">
          <a:xfrm>
            <a:off x="2438400" y="1916113"/>
            <a:ext cx="4130675" cy="4359275"/>
          </a:xfrm>
          <a:prstGeom prst="rect">
            <a:avLst/>
          </a:prstGeom>
          <a:noFill/>
          <a:ln w="9525">
            <a:noFill/>
            <a:miter lim="800000"/>
            <a:headEnd/>
            <a:tailEnd/>
          </a:ln>
        </p:spPr>
        <p:txBody>
          <a:bodyPr>
            <a:spAutoFit/>
          </a:bodyPr>
          <a:lstStyle/>
          <a:p>
            <a:r>
              <a:rPr lang="en-US" altLang="zh-CN" sz="2000" dirty="0" err="1">
                <a:solidFill>
                  <a:schemeClr val="tx1"/>
                </a:solidFill>
                <a:ea typeface="宋体" pitchFamily="2" charset="-122"/>
              </a:rPr>
              <a:t>int</a:t>
            </a:r>
            <a:r>
              <a:rPr lang="en-US" altLang="zh-CN" sz="2000" dirty="0">
                <a:solidFill>
                  <a:schemeClr val="tx1"/>
                </a:solidFill>
                <a:ea typeface="宋体" pitchFamily="2" charset="-122"/>
              </a:rPr>
              <a:t> main(){</a:t>
            </a:r>
          </a:p>
          <a:p>
            <a:r>
              <a:rPr lang="en-US" altLang="zh-CN" sz="2000" dirty="0">
                <a:solidFill>
                  <a:schemeClr val="tx1"/>
                </a:solidFill>
                <a:ea typeface="宋体" pitchFamily="2" charset="-122"/>
              </a:rPr>
              <a:t>	</a:t>
            </a:r>
            <a:r>
              <a:rPr lang="en-US" altLang="zh-CN" sz="2000" dirty="0" err="1">
                <a:solidFill>
                  <a:schemeClr val="tx1"/>
                </a:solidFill>
                <a:ea typeface="宋体" pitchFamily="2" charset="-122"/>
              </a:rPr>
              <a:t>int</a:t>
            </a:r>
            <a:r>
              <a:rPr lang="en-US" altLang="zh-CN" sz="2000" dirty="0">
                <a:solidFill>
                  <a:schemeClr val="tx1"/>
                </a:solidFill>
                <a:ea typeface="宋体" pitchFamily="2" charset="-122"/>
              </a:rPr>
              <a:t> x = 0;</a:t>
            </a:r>
          </a:p>
          <a:p>
            <a:r>
              <a:rPr lang="en-US" altLang="zh-CN" sz="2000" dirty="0">
                <a:solidFill>
                  <a:schemeClr val="tx1"/>
                </a:solidFill>
                <a:ea typeface="宋体" pitchFamily="2" charset="-122"/>
              </a:rPr>
              <a:t>	function(1,2,3);</a:t>
            </a:r>
          </a:p>
          <a:p>
            <a:r>
              <a:rPr lang="en-US" altLang="zh-CN" sz="2000" dirty="0">
                <a:solidFill>
                  <a:schemeClr val="tx1"/>
                </a:solidFill>
                <a:ea typeface="宋体" pitchFamily="2" charset="-122"/>
              </a:rPr>
              <a:t>	x = 1;</a:t>
            </a:r>
          </a:p>
          <a:p>
            <a:r>
              <a:rPr lang="en-US" altLang="zh-CN" sz="2000" dirty="0">
                <a:solidFill>
                  <a:schemeClr val="tx1"/>
                </a:solidFill>
                <a:ea typeface="宋体" pitchFamily="2" charset="-122"/>
              </a:rPr>
              <a:t>	</a:t>
            </a:r>
            <a:r>
              <a:rPr lang="en-US" altLang="zh-CN" sz="2000" dirty="0" err="1">
                <a:solidFill>
                  <a:schemeClr val="tx1"/>
                </a:solidFill>
                <a:ea typeface="宋体" pitchFamily="2" charset="-122"/>
              </a:rPr>
              <a:t>printf</a:t>
            </a:r>
            <a:r>
              <a:rPr lang="en-US" altLang="zh-CN" sz="2000" dirty="0">
                <a:solidFill>
                  <a:schemeClr val="tx1"/>
                </a:solidFill>
                <a:ea typeface="宋体" pitchFamily="2" charset="-122"/>
              </a:rPr>
              <a:t>(“%d\n”, x);</a:t>
            </a:r>
          </a:p>
          <a:p>
            <a:r>
              <a:rPr lang="en-US" altLang="zh-CN" sz="2000" dirty="0">
                <a:solidFill>
                  <a:schemeClr val="tx1"/>
                </a:solidFill>
                <a:ea typeface="宋体" pitchFamily="2" charset="-122"/>
              </a:rPr>
              <a:t>}</a:t>
            </a:r>
          </a:p>
          <a:p>
            <a:endParaRPr lang="en-US" altLang="zh-CN" sz="2000" dirty="0">
              <a:solidFill>
                <a:schemeClr val="tx1"/>
              </a:solidFill>
              <a:ea typeface="宋体" pitchFamily="2" charset="-122"/>
            </a:endParaRPr>
          </a:p>
          <a:p>
            <a:r>
              <a:rPr lang="en-US" altLang="zh-CN" sz="2000" dirty="0">
                <a:solidFill>
                  <a:schemeClr val="tx1"/>
                </a:solidFill>
                <a:ea typeface="宋体" pitchFamily="2" charset="-122"/>
              </a:rPr>
              <a:t>void function(</a:t>
            </a:r>
            <a:r>
              <a:rPr lang="en-US" altLang="zh-CN" sz="2000" dirty="0" err="1">
                <a:solidFill>
                  <a:schemeClr val="tx1"/>
                </a:solidFill>
                <a:ea typeface="宋体" pitchFamily="2" charset="-122"/>
              </a:rPr>
              <a:t>int</a:t>
            </a:r>
            <a:r>
              <a:rPr lang="en-US" altLang="zh-CN" sz="2000" dirty="0">
                <a:solidFill>
                  <a:schemeClr val="tx1"/>
                </a:solidFill>
                <a:ea typeface="宋体" pitchFamily="2" charset="-122"/>
              </a:rPr>
              <a:t> a, </a:t>
            </a:r>
            <a:r>
              <a:rPr lang="en-US" altLang="zh-CN" sz="2000" dirty="0" err="1">
                <a:solidFill>
                  <a:schemeClr val="tx1"/>
                </a:solidFill>
                <a:ea typeface="宋体" pitchFamily="2" charset="-122"/>
              </a:rPr>
              <a:t>int</a:t>
            </a:r>
            <a:r>
              <a:rPr lang="en-US" altLang="zh-CN" sz="2000" dirty="0">
                <a:solidFill>
                  <a:schemeClr val="tx1"/>
                </a:solidFill>
                <a:ea typeface="宋体" pitchFamily="2" charset="-122"/>
              </a:rPr>
              <a:t> b, </a:t>
            </a:r>
            <a:r>
              <a:rPr lang="en-US" altLang="zh-CN" sz="2000" dirty="0" err="1">
                <a:solidFill>
                  <a:schemeClr val="tx1"/>
                </a:solidFill>
                <a:ea typeface="宋体" pitchFamily="2" charset="-122"/>
              </a:rPr>
              <a:t>int</a:t>
            </a:r>
            <a:r>
              <a:rPr lang="en-US" altLang="zh-CN" sz="2000" dirty="0">
                <a:solidFill>
                  <a:schemeClr val="tx1"/>
                </a:solidFill>
                <a:ea typeface="宋体" pitchFamily="2" charset="-122"/>
              </a:rPr>
              <a:t> c){</a:t>
            </a:r>
          </a:p>
          <a:p>
            <a:r>
              <a:rPr lang="en-US" altLang="zh-CN" sz="2000" dirty="0">
                <a:solidFill>
                  <a:schemeClr val="tx1"/>
                </a:solidFill>
                <a:ea typeface="宋体" pitchFamily="2" charset="-122"/>
              </a:rPr>
              <a:t>	char buffer1[5];</a:t>
            </a:r>
          </a:p>
          <a:p>
            <a:r>
              <a:rPr lang="en-US" altLang="zh-CN" sz="2000" dirty="0">
                <a:solidFill>
                  <a:schemeClr val="tx1"/>
                </a:solidFill>
                <a:ea typeface="宋体" pitchFamily="2" charset="-122"/>
              </a:rPr>
              <a:t>	char buffer2[10];</a:t>
            </a:r>
          </a:p>
          <a:p>
            <a:r>
              <a:rPr lang="en-US" altLang="zh-CN" sz="2000" dirty="0">
                <a:solidFill>
                  <a:schemeClr val="tx1"/>
                </a:solidFill>
                <a:ea typeface="宋体" pitchFamily="2" charset="-122"/>
              </a:rPr>
              <a:t>	</a:t>
            </a:r>
            <a:r>
              <a:rPr lang="en-US" altLang="zh-CN" sz="2000" dirty="0" err="1">
                <a:solidFill>
                  <a:schemeClr val="tx1"/>
                </a:solidFill>
                <a:ea typeface="宋体" pitchFamily="2" charset="-122"/>
              </a:rPr>
              <a:t>int</a:t>
            </a:r>
            <a:r>
              <a:rPr lang="en-US" altLang="zh-CN" sz="2000" dirty="0">
                <a:solidFill>
                  <a:schemeClr val="tx1"/>
                </a:solidFill>
                <a:ea typeface="宋体" pitchFamily="2" charset="-122"/>
              </a:rPr>
              <a:t> *r;</a:t>
            </a:r>
          </a:p>
          <a:p>
            <a:r>
              <a:rPr lang="en-US" altLang="zh-CN" sz="2000" dirty="0">
                <a:solidFill>
                  <a:schemeClr val="tx1"/>
                </a:solidFill>
                <a:ea typeface="宋体" pitchFamily="2" charset="-122"/>
              </a:rPr>
              <a:t>	r = buffer1 + 12;</a:t>
            </a:r>
          </a:p>
          <a:p>
            <a:r>
              <a:rPr lang="en-US" altLang="zh-CN" sz="2000" dirty="0">
                <a:solidFill>
                  <a:schemeClr val="tx1"/>
                </a:solidFill>
                <a:ea typeface="宋体" pitchFamily="2" charset="-122"/>
              </a:rPr>
              <a:t>	(*r) += 8;</a:t>
            </a:r>
          </a:p>
          <a:p>
            <a:r>
              <a:rPr lang="en-US" altLang="zh-CN" sz="2000" dirty="0">
                <a:solidFill>
                  <a:schemeClr val="tx1"/>
                </a:solidFill>
                <a:ea typeface="宋体" pitchFamily="2" charset="-122"/>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Anatomy of a Buffer Overflow</a:t>
            </a:r>
            <a:endParaRPr lang="zh-CN" altLang="en-US" dirty="0"/>
          </a:p>
        </p:txBody>
      </p:sp>
      <p:sp>
        <p:nvSpPr>
          <p:cNvPr id="3" name="内容占位符 2"/>
          <p:cNvSpPr>
            <a:spLocks noGrp="1"/>
          </p:cNvSpPr>
          <p:nvPr>
            <p:ph idx="1"/>
          </p:nvPr>
        </p:nvSpPr>
        <p:spPr>
          <a:xfrm>
            <a:off x="457199" y="1600200"/>
            <a:ext cx="4953001" cy="4525963"/>
          </a:xfrm>
        </p:spPr>
        <p:txBody>
          <a:bodyPr/>
          <a:lstStyle/>
          <a:p>
            <a:pPr eaLnBrk="1" hangingPunct="1"/>
            <a:r>
              <a:rPr lang="en-US" altLang="zh-CN" sz="2800" i="1" dirty="0"/>
              <a:t>Buffer</a:t>
            </a:r>
            <a:r>
              <a:rPr lang="en-US" altLang="zh-CN" sz="2800" dirty="0"/>
              <a:t>: memory used to store user input, has fixed maximum size</a:t>
            </a:r>
            <a:br>
              <a:rPr lang="en-US" altLang="zh-CN" sz="2800" dirty="0"/>
            </a:br>
            <a:endParaRPr lang="en-US" altLang="zh-CN" sz="2800" dirty="0"/>
          </a:p>
          <a:p>
            <a:pPr eaLnBrk="1" hangingPunct="1"/>
            <a:r>
              <a:rPr lang="en-US" altLang="zh-CN" sz="2800" i="1" dirty="0"/>
              <a:t>Buffer overflow</a:t>
            </a:r>
            <a:r>
              <a:rPr lang="en-US" altLang="zh-CN" sz="2800" dirty="0"/>
              <a:t>: when user input exceeds max buffer size</a:t>
            </a:r>
          </a:p>
          <a:p>
            <a:pPr lvl="1" eaLnBrk="1" hangingPunct="1"/>
            <a:r>
              <a:rPr lang="en-US" altLang="zh-CN" sz="2400" dirty="0"/>
              <a:t>Extra input goes into unexpected memory locations</a:t>
            </a:r>
          </a:p>
          <a:p>
            <a:endParaRPr lang="zh-CN" altLang="en-US" dirty="0"/>
          </a:p>
        </p:txBody>
      </p:sp>
      <p:sp>
        <p:nvSpPr>
          <p:cNvPr id="4" name="日期占位符 3"/>
          <p:cNvSpPr>
            <a:spLocks noGrp="1"/>
          </p:cNvSpPr>
          <p:nvPr>
            <p:ph type="dt" sz="half" idx="10"/>
          </p:nvPr>
        </p:nvSpPr>
        <p:spPr/>
        <p:txBody>
          <a:bodyPr/>
          <a:lstStyle/>
          <a:p>
            <a:pPr>
              <a:defRPr/>
            </a:pPr>
            <a:fld id="{E33B7163-2270-4AA9-B737-36BE31DFE8A4}" type="datetime1">
              <a:rPr lang="en-US" smtClean="0">
                <a:solidFill>
                  <a:prstClr val="white">
                    <a:tint val="75000"/>
                  </a:prstClr>
                </a:solidFill>
              </a:rPr>
              <a:pPr>
                <a:defRPr/>
              </a:pPr>
              <a:t>3/24/2013</a:t>
            </a:fld>
            <a:endParaRPr lang="en-US" dirty="0">
              <a:solidFill>
                <a:prstClr val="white">
                  <a:tint val="75000"/>
                </a:prstClr>
              </a:solidFill>
            </a:endParaRPr>
          </a:p>
        </p:txBody>
      </p:sp>
      <p:sp>
        <p:nvSpPr>
          <p:cNvPr id="5" name="页脚占位符 4"/>
          <p:cNvSpPr>
            <a:spLocks noGrp="1"/>
          </p:cNvSpPr>
          <p:nvPr>
            <p:ph type="ftr" sz="quarter" idx="11"/>
          </p:nvPr>
        </p:nvSpPr>
        <p:spPr/>
        <p:txBody>
          <a:bodyPr/>
          <a:lstStyle/>
          <a:p>
            <a:pPr>
              <a:defRPr/>
            </a:pPr>
            <a:r>
              <a:rPr lang="en-US" smtClean="0">
                <a:solidFill>
                  <a:prstClr val="white">
                    <a:tint val="75000"/>
                  </a:prstClr>
                </a:solidFill>
              </a:rPr>
              <a:t>Buffer Overflow</a:t>
            </a:r>
            <a:endParaRPr lang="en-US" dirty="0">
              <a:solidFill>
                <a:prstClr val="white">
                  <a:tint val="75000"/>
                </a:prstClr>
              </a:solidFill>
            </a:endParaRPr>
          </a:p>
        </p:txBody>
      </p:sp>
      <p:sp>
        <p:nvSpPr>
          <p:cNvPr id="6" name="灯片编号占位符 5"/>
          <p:cNvSpPr>
            <a:spLocks noGrp="1"/>
          </p:cNvSpPr>
          <p:nvPr>
            <p:ph type="sldNum" sz="quarter" idx="12"/>
          </p:nvPr>
        </p:nvSpPr>
        <p:spPr/>
        <p:txBody>
          <a:bodyPr/>
          <a:lstStyle/>
          <a:p>
            <a:pPr>
              <a:defRPr/>
            </a:pPr>
            <a:fld id="{3B420F5C-6E16-4960-B050-6D20F3115376}" type="slidenum">
              <a:rPr lang="en-US" smtClean="0">
                <a:solidFill>
                  <a:prstClr val="white">
                    <a:tint val="75000"/>
                  </a:prstClr>
                </a:solidFill>
              </a:rPr>
              <a:pPr>
                <a:defRPr/>
              </a:pPr>
              <a:t>2</a:t>
            </a:fld>
            <a:endParaRPr lang="en-US">
              <a:solidFill>
                <a:prstClr val="white">
                  <a:tint val="75000"/>
                </a:prstClr>
              </a:solidFill>
            </a:endParaRPr>
          </a:p>
        </p:txBody>
      </p:sp>
      <p:pic>
        <p:nvPicPr>
          <p:cNvPr id="7" name="Picture 7" descr="MCj02900310000[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630863" y="2133600"/>
            <a:ext cx="2979737" cy="3413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21764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US" altLang="zh-CN" dirty="0">
                <a:ea typeface="宋体" pitchFamily="2" charset="-122"/>
              </a:rPr>
              <a:t>Example Program </a:t>
            </a:r>
            <a:r>
              <a:rPr lang="en-US" altLang="zh-CN" dirty="0" smtClean="0">
                <a:ea typeface="宋体" pitchFamily="2" charset="-122"/>
              </a:rPr>
              <a:t>2</a:t>
            </a:r>
            <a:endParaRPr lang="en-US" altLang="zh-CN" dirty="0">
              <a:ea typeface="宋体" pitchFamily="2" charset="-122"/>
            </a:endParaRPr>
          </a:p>
        </p:txBody>
      </p:sp>
      <p:grpSp>
        <p:nvGrpSpPr>
          <p:cNvPr id="2" name="Group 30"/>
          <p:cNvGrpSpPr>
            <a:grpSpLocks/>
          </p:cNvGrpSpPr>
          <p:nvPr/>
        </p:nvGrpSpPr>
        <p:grpSpPr bwMode="auto">
          <a:xfrm>
            <a:off x="-4763" y="2424113"/>
            <a:ext cx="9151938" cy="2698750"/>
            <a:chOff x="-3" y="1527"/>
            <a:chExt cx="5765" cy="1700"/>
          </a:xfrm>
        </p:grpSpPr>
        <p:sp>
          <p:nvSpPr>
            <p:cNvPr id="103433" name="Text Box 4"/>
            <p:cNvSpPr txBox="1">
              <a:spLocks noChangeArrowheads="1"/>
            </p:cNvSpPr>
            <p:nvPr/>
          </p:nvSpPr>
          <p:spPr bwMode="auto">
            <a:xfrm>
              <a:off x="4128" y="1872"/>
              <a:ext cx="224" cy="291"/>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4</a:t>
              </a:r>
            </a:p>
          </p:txBody>
        </p:sp>
        <p:sp>
          <p:nvSpPr>
            <p:cNvPr id="103434" name="Rectangle 5"/>
            <p:cNvSpPr>
              <a:spLocks noChangeArrowheads="1"/>
            </p:cNvSpPr>
            <p:nvPr/>
          </p:nvSpPr>
          <p:spPr bwMode="auto">
            <a:xfrm>
              <a:off x="4032" y="2064"/>
              <a:ext cx="384" cy="384"/>
            </a:xfrm>
            <a:prstGeom prst="rect">
              <a:avLst/>
            </a:prstGeom>
            <a:solidFill>
              <a:srgbClr val="92D050"/>
            </a:solidFill>
            <a:ln w="12700">
              <a:solidFill>
                <a:schemeClr val="tx1"/>
              </a:solidFill>
              <a:miter lim="800000"/>
              <a:headEnd/>
              <a:tailEnd/>
            </a:ln>
          </p:spPr>
          <p:txBody>
            <a:bodyPr wrap="none" anchor="ctr"/>
            <a:lstStyle/>
            <a:p>
              <a:endParaRPr lang="zh-CN" altLang="en-US" sz="2400">
                <a:solidFill>
                  <a:schemeClr val="tx1"/>
                </a:solidFill>
                <a:ea typeface="宋体" pitchFamily="2" charset="-122"/>
              </a:endParaRPr>
            </a:p>
          </p:txBody>
        </p:sp>
        <p:sp>
          <p:nvSpPr>
            <p:cNvPr id="103435" name="Text Box 6"/>
            <p:cNvSpPr txBox="1">
              <a:spLocks noChangeArrowheads="1"/>
            </p:cNvSpPr>
            <p:nvPr/>
          </p:nvSpPr>
          <p:spPr bwMode="auto">
            <a:xfrm>
              <a:off x="4512" y="1872"/>
              <a:ext cx="224" cy="291"/>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4</a:t>
              </a:r>
            </a:p>
          </p:txBody>
        </p:sp>
        <p:sp>
          <p:nvSpPr>
            <p:cNvPr id="103436" name="Rectangle 7"/>
            <p:cNvSpPr>
              <a:spLocks noChangeArrowheads="1"/>
            </p:cNvSpPr>
            <p:nvPr/>
          </p:nvSpPr>
          <p:spPr bwMode="auto">
            <a:xfrm>
              <a:off x="4416" y="2064"/>
              <a:ext cx="384" cy="384"/>
            </a:xfrm>
            <a:prstGeom prst="rect">
              <a:avLst/>
            </a:prstGeom>
            <a:solidFill>
              <a:srgbClr val="92D050"/>
            </a:solidFill>
            <a:ln w="12700">
              <a:solidFill>
                <a:schemeClr val="tx1"/>
              </a:solidFill>
              <a:miter lim="800000"/>
              <a:headEnd/>
              <a:tailEnd/>
            </a:ln>
          </p:spPr>
          <p:txBody>
            <a:bodyPr wrap="none" anchor="ctr"/>
            <a:lstStyle/>
            <a:p>
              <a:endParaRPr lang="zh-CN" altLang="en-US" sz="2400">
                <a:solidFill>
                  <a:schemeClr val="tx1"/>
                </a:solidFill>
                <a:ea typeface="宋体" pitchFamily="2" charset="-122"/>
              </a:endParaRPr>
            </a:p>
          </p:txBody>
        </p:sp>
        <p:sp>
          <p:nvSpPr>
            <p:cNvPr id="103437" name="Text Box 8"/>
            <p:cNvSpPr txBox="1">
              <a:spLocks noChangeArrowheads="1"/>
            </p:cNvSpPr>
            <p:nvPr/>
          </p:nvSpPr>
          <p:spPr bwMode="auto">
            <a:xfrm>
              <a:off x="4896" y="1872"/>
              <a:ext cx="224" cy="291"/>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4</a:t>
              </a:r>
            </a:p>
          </p:txBody>
        </p:sp>
        <p:sp>
          <p:nvSpPr>
            <p:cNvPr id="103438" name="Rectangle 9"/>
            <p:cNvSpPr>
              <a:spLocks noChangeArrowheads="1"/>
            </p:cNvSpPr>
            <p:nvPr/>
          </p:nvSpPr>
          <p:spPr bwMode="auto">
            <a:xfrm>
              <a:off x="4800" y="2064"/>
              <a:ext cx="384" cy="384"/>
            </a:xfrm>
            <a:prstGeom prst="rect">
              <a:avLst/>
            </a:prstGeom>
            <a:solidFill>
              <a:srgbClr val="92D050"/>
            </a:solidFill>
            <a:ln w="12700">
              <a:solidFill>
                <a:schemeClr val="tx1"/>
              </a:solidFill>
              <a:miter lim="800000"/>
              <a:headEnd/>
              <a:tailEnd/>
            </a:ln>
          </p:spPr>
          <p:txBody>
            <a:bodyPr wrap="none" anchor="ctr"/>
            <a:lstStyle/>
            <a:p>
              <a:endParaRPr lang="zh-CN" altLang="en-US" sz="2400">
                <a:solidFill>
                  <a:schemeClr val="tx1"/>
                </a:solidFill>
                <a:ea typeface="宋体" pitchFamily="2" charset="-122"/>
              </a:endParaRPr>
            </a:p>
          </p:txBody>
        </p:sp>
        <p:sp>
          <p:nvSpPr>
            <p:cNvPr id="103439" name="Text Box 10"/>
            <p:cNvSpPr txBox="1">
              <a:spLocks noChangeArrowheads="1"/>
            </p:cNvSpPr>
            <p:nvPr/>
          </p:nvSpPr>
          <p:spPr bwMode="auto">
            <a:xfrm>
              <a:off x="4896" y="2448"/>
              <a:ext cx="213" cy="291"/>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c</a:t>
              </a:r>
            </a:p>
          </p:txBody>
        </p:sp>
        <p:sp>
          <p:nvSpPr>
            <p:cNvPr id="103440" name="Text Box 11"/>
            <p:cNvSpPr txBox="1">
              <a:spLocks noChangeArrowheads="1"/>
            </p:cNvSpPr>
            <p:nvPr/>
          </p:nvSpPr>
          <p:spPr bwMode="auto">
            <a:xfrm>
              <a:off x="4512" y="2448"/>
              <a:ext cx="224" cy="291"/>
            </a:xfrm>
            <a:prstGeom prst="rect">
              <a:avLst/>
            </a:prstGeom>
            <a:noFill/>
            <a:ln w="9525">
              <a:noFill/>
              <a:miter lim="800000"/>
              <a:headEnd/>
              <a:tailEnd/>
            </a:ln>
          </p:spPr>
          <p:txBody>
            <a:bodyPr wrap="none">
              <a:spAutoFit/>
            </a:bodyPr>
            <a:lstStyle/>
            <a:p>
              <a:r>
                <a:rPr lang="en-US" altLang="zh-CN" sz="2400" dirty="0">
                  <a:solidFill>
                    <a:schemeClr val="tx1"/>
                  </a:solidFill>
                  <a:ea typeface="宋体" pitchFamily="2" charset="-122"/>
                </a:rPr>
                <a:t>b</a:t>
              </a:r>
            </a:p>
          </p:txBody>
        </p:sp>
        <p:sp>
          <p:nvSpPr>
            <p:cNvPr id="103441" name="Text Box 12"/>
            <p:cNvSpPr txBox="1">
              <a:spLocks noChangeArrowheads="1"/>
            </p:cNvSpPr>
            <p:nvPr/>
          </p:nvSpPr>
          <p:spPr bwMode="auto">
            <a:xfrm>
              <a:off x="4128" y="2448"/>
              <a:ext cx="224" cy="291"/>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a</a:t>
              </a:r>
            </a:p>
          </p:txBody>
        </p:sp>
        <p:sp>
          <p:nvSpPr>
            <p:cNvPr id="103442" name="Text Box 13"/>
            <p:cNvSpPr txBox="1">
              <a:spLocks noChangeArrowheads="1"/>
            </p:cNvSpPr>
            <p:nvPr/>
          </p:nvSpPr>
          <p:spPr bwMode="auto">
            <a:xfrm>
              <a:off x="3744" y="1872"/>
              <a:ext cx="224" cy="291"/>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4</a:t>
              </a:r>
            </a:p>
          </p:txBody>
        </p:sp>
        <p:sp>
          <p:nvSpPr>
            <p:cNvPr id="103443" name="Rectangle 14"/>
            <p:cNvSpPr>
              <a:spLocks noChangeArrowheads="1"/>
            </p:cNvSpPr>
            <p:nvPr/>
          </p:nvSpPr>
          <p:spPr bwMode="auto">
            <a:xfrm>
              <a:off x="3648" y="2064"/>
              <a:ext cx="384" cy="384"/>
            </a:xfrm>
            <a:prstGeom prst="rect">
              <a:avLst/>
            </a:prstGeom>
            <a:solidFill>
              <a:srgbClr val="92D050"/>
            </a:solidFill>
            <a:ln w="12700">
              <a:solidFill>
                <a:schemeClr val="tx1"/>
              </a:solidFill>
              <a:miter lim="800000"/>
              <a:headEnd/>
              <a:tailEnd/>
            </a:ln>
          </p:spPr>
          <p:txBody>
            <a:bodyPr wrap="none" anchor="ctr"/>
            <a:lstStyle/>
            <a:p>
              <a:endParaRPr lang="zh-CN" altLang="en-US" sz="2400">
                <a:solidFill>
                  <a:schemeClr val="tx1"/>
                </a:solidFill>
                <a:ea typeface="宋体" pitchFamily="2" charset="-122"/>
              </a:endParaRPr>
            </a:p>
          </p:txBody>
        </p:sp>
        <p:sp>
          <p:nvSpPr>
            <p:cNvPr id="103444" name="Text Box 15"/>
            <p:cNvSpPr txBox="1">
              <a:spLocks noChangeArrowheads="1"/>
            </p:cNvSpPr>
            <p:nvPr/>
          </p:nvSpPr>
          <p:spPr bwMode="auto">
            <a:xfrm>
              <a:off x="3360" y="1872"/>
              <a:ext cx="224" cy="291"/>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4</a:t>
              </a:r>
            </a:p>
          </p:txBody>
        </p:sp>
        <p:sp>
          <p:nvSpPr>
            <p:cNvPr id="103445" name="Rectangle 16"/>
            <p:cNvSpPr>
              <a:spLocks noChangeArrowheads="1"/>
            </p:cNvSpPr>
            <p:nvPr/>
          </p:nvSpPr>
          <p:spPr bwMode="auto">
            <a:xfrm>
              <a:off x="3264" y="2064"/>
              <a:ext cx="384" cy="384"/>
            </a:xfrm>
            <a:prstGeom prst="rect">
              <a:avLst/>
            </a:prstGeom>
            <a:solidFill>
              <a:srgbClr val="92D050"/>
            </a:solidFill>
            <a:ln w="12700">
              <a:solidFill>
                <a:schemeClr val="tx1"/>
              </a:solidFill>
              <a:miter lim="800000"/>
              <a:headEnd/>
              <a:tailEnd/>
            </a:ln>
          </p:spPr>
          <p:txBody>
            <a:bodyPr wrap="none" anchor="ctr"/>
            <a:lstStyle/>
            <a:p>
              <a:endParaRPr lang="zh-CN" altLang="en-US" sz="2400">
                <a:solidFill>
                  <a:schemeClr val="tx1"/>
                </a:solidFill>
                <a:ea typeface="宋体" pitchFamily="2" charset="-122"/>
              </a:endParaRPr>
            </a:p>
          </p:txBody>
        </p:sp>
        <p:sp>
          <p:nvSpPr>
            <p:cNvPr id="103446" name="Text Box 17"/>
            <p:cNvSpPr txBox="1">
              <a:spLocks noChangeArrowheads="1"/>
            </p:cNvSpPr>
            <p:nvPr/>
          </p:nvSpPr>
          <p:spPr bwMode="auto">
            <a:xfrm>
              <a:off x="3696" y="2448"/>
              <a:ext cx="343" cy="291"/>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ret</a:t>
              </a:r>
            </a:p>
          </p:txBody>
        </p:sp>
        <p:sp>
          <p:nvSpPr>
            <p:cNvPr id="103447" name="Text Box 18"/>
            <p:cNvSpPr txBox="1">
              <a:spLocks noChangeArrowheads="1"/>
            </p:cNvSpPr>
            <p:nvPr/>
          </p:nvSpPr>
          <p:spPr bwMode="auto">
            <a:xfrm>
              <a:off x="3312" y="2448"/>
              <a:ext cx="375" cy="291"/>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sfp</a:t>
              </a:r>
            </a:p>
          </p:txBody>
        </p:sp>
        <p:sp>
          <p:nvSpPr>
            <p:cNvPr id="103448" name="Rectangle 19"/>
            <p:cNvSpPr>
              <a:spLocks noChangeArrowheads="1"/>
            </p:cNvSpPr>
            <p:nvPr/>
          </p:nvSpPr>
          <p:spPr bwMode="auto">
            <a:xfrm>
              <a:off x="2496" y="2064"/>
              <a:ext cx="768" cy="384"/>
            </a:xfrm>
            <a:prstGeom prst="rect">
              <a:avLst/>
            </a:prstGeom>
            <a:solidFill>
              <a:srgbClr val="92D050"/>
            </a:solidFill>
            <a:ln w="12700">
              <a:solidFill>
                <a:schemeClr val="tx1"/>
              </a:solidFill>
              <a:miter lim="800000"/>
              <a:headEnd/>
              <a:tailEnd/>
            </a:ln>
          </p:spPr>
          <p:txBody>
            <a:bodyPr wrap="none" anchor="ctr"/>
            <a:lstStyle/>
            <a:p>
              <a:endParaRPr lang="zh-CN" altLang="en-US" sz="2400">
                <a:solidFill>
                  <a:schemeClr val="tx1"/>
                </a:solidFill>
                <a:ea typeface="宋体" pitchFamily="2" charset="-122"/>
              </a:endParaRPr>
            </a:p>
          </p:txBody>
        </p:sp>
        <p:sp>
          <p:nvSpPr>
            <p:cNvPr id="103449" name="Rectangle 20"/>
            <p:cNvSpPr>
              <a:spLocks noChangeArrowheads="1"/>
            </p:cNvSpPr>
            <p:nvPr/>
          </p:nvSpPr>
          <p:spPr bwMode="auto">
            <a:xfrm>
              <a:off x="960" y="2064"/>
              <a:ext cx="1536" cy="384"/>
            </a:xfrm>
            <a:prstGeom prst="rect">
              <a:avLst/>
            </a:prstGeom>
            <a:solidFill>
              <a:srgbClr val="92D050"/>
            </a:solidFill>
            <a:ln w="12700">
              <a:solidFill>
                <a:schemeClr val="tx1"/>
              </a:solidFill>
              <a:miter lim="800000"/>
              <a:headEnd/>
              <a:tailEnd/>
            </a:ln>
          </p:spPr>
          <p:txBody>
            <a:bodyPr wrap="none" anchor="ctr"/>
            <a:lstStyle/>
            <a:p>
              <a:endParaRPr lang="zh-CN" altLang="en-US" sz="2400">
                <a:solidFill>
                  <a:schemeClr val="tx1"/>
                </a:solidFill>
                <a:ea typeface="宋体" pitchFamily="2" charset="-122"/>
              </a:endParaRPr>
            </a:p>
          </p:txBody>
        </p:sp>
        <p:sp>
          <p:nvSpPr>
            <p:cNvPr id="103450" name="Text Box 21"/>
            <p:cNvSpPr txBox="1">
              <a:spLocks noChangeArrowheads="1"/>
            </p:cNvSpPr>
            <p:nvPr/>
          </p:nvSpPr>
          <p:spPr bwMode="auto">
            <a:xfrm>
              <a:off x="2544" y="2448"/>
              <a:ext cx="717" cy="291"/>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buffer1</a:t>
              </a:r>
            </a:p>
          </p:txBody>
        </p:sp>
        <p:sp>
          <p:nvSpPr>
            <p:cNvPr id="103451" name="Text Box 22"/>
            <p:cNvSpPr txBox="1">
              <a:spLocks noChangeArrowheads="1"/>
            </p:cNvSpPr>
            <p:nvPr/>
          </p:nvSpPr>
          <p:spPr bwMode="auto">
            <a:xfrm>
              <a:off x="1440" y="2448"/>
              <a:ext cx="717" cy="291"/>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buffer2</a:t>
              </a:r>
            </a:p>
          </p:txBody>
        </p:sp>
        <p:sp>
          <p:nvSpPr>
            <p:cNvPr id="103452" name="Text Box 23"/>
            <p:cNvSpPr txBox="1">
              <a:spLocks noChangeArrowheads="1"/>
            </p:cNvSpPr>
            <p:nvPr/>
          </p:nvSpPr>
          <p:spPr bwMode="auto">
            <a:xfrm>
              <a:off x="2784" y="1872"/>
              <a:ext cx="224" cy="291"/>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8</a:t>
              </a:r>
            </a:p>
          </p:txBody>
        </p:sp>
        <p:sp>
          <p:nvSpPr>
            <p:cNvPr id="103453" name="Text Box 24"/>
            <p:cNvSpPr txBox="1">
              <a:spLocks noChangeArrowheads="1"/>
            </p:cNvSpPr>
            <p:nvPr/>
          </p:nvSpPr>
          <p:spPr bwMode="auto">
            <a:xfrm>
              <a:off x="1632" y="1872"/>
              <a:ext cx="332" cy="291"/>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12</a:t>
              </a:r>
            </a:p>
          </p:txBody>
        </p:sp>
        <p:sp>
          <p:nvSpPr>
            <p:cNvPr id="103454" name="Text Box 25"/>
            <p:cNvSpPr txBox="1">
              <a:spLocks noChangeArrowheads="1"/>
            </p:cNvSpPr>
            <p:nvPr/>
          </p:nvSpPr>
          <p:spPr bwMode="auto">
            <a:xfrm rot="5400000">
              <a:off x="4775" y="1993"/>
              <a:ext cx="1451" cy="523"/>
            </a:xfrm>
            <a:prstGeom prst="rect">
              <a:avLst/>
            </a:prstGeom>
            <a:noFill/>
            <a:ln w="9525">
              <a:noFill/>
              <a:miter lim="800000"/>
              <a:headEnd/>
              <a:tailEnd/>
            </a:ln>
          </p:spPr>
          <p:txBody>
            <a:bodyPr wrap="none">
              <a:spAutoFit/>
            </a:bodyPr>
            <a:lstStyle/>
            <a:p>
              <a:pPr algn="ctr"/>
              <a:r>
                <a:rPr lang="en-US" altLang="zh-CN" sz="2400">
                  <a:solidFill>
                    <a:schemeClr val="tx1"/>
                  </a:solidFill>
                  <a:ea typeface="宋体" pitchFamily="2" charset="-122"/>
                </a:rPr>
                <a:t>Top of memory</a:t>
              </a:r>
            </a:p>
            <a:p>
              <a:pPr algn="ctr"/>
              <a:r>
                <a:rPr lang="en-US" altLang="zh-CN" sz="2400">
                  <a:solidFill>
                    <a:schemeClr val="tx1"/>
                  </a:solidFill>
                  <a:ea typeface="宋体" pitchFamily="2" charset="-122"/>
                </a:rPr>
                <a:t>Bottom of stack</a:t>
              </a:r>
            </a:p>
          </p:txBody>
        </p:sp>
        <p:sp>
          <p:nvSpPr>
            <p:cNvPr id="103455" name="Text Box 26"/>
            <p:cNvSpPr txBox="1">
              <a:spLocks noChangeArrowheads="1"/>
            </p:cNvSpPr>
            <p:nvPr/>
          </p:nvSpPr>
          <p:spPr bwMode="auto">
            <a:xfrm rot="-5400000">
              <a:off x="-591" y="2115"/>
              <a:ext cx="1700" cy="523"/>
            </a:xfrm>
            <a:prstGeom prst="rect">
              <a:avLst/>
            </a:prstGeom>
            <a:noFill/>
            <a:ln w="9525">
              <a:noFill/>
              <a:miter lim="800000"/>
              <a:headEnd/>
              <a:tailEnd/>
            </a:ln>
          </p:spPr>
          <p:txBody>
            <a:bodyPr wrap="none">
              <a:spAutoFit/>
            </a:bodyPr>
            <a:lstStyle/>
            <a:p>
              <a:pPr algn="ctr"/>
              <a:r>
                <a:rPr lang="en-US" altLang="zh-CN" sz="2400">
                  <a:solidFill>
                    <a:schemeClr val="tx1"/>
                  </a:solidFill>
                  <a:ea typeface="宋体" pitchFamily="2" charset="-122"/>
                </a:rPr>
                <a:t>Bottom of memory</a:t>
              </a:r>
            </a:p>
            <a:p>
              <a:pPr algn="ctr"/>
              <a:r>
                <a:rPr lang="en-US" altLang="zh-CN" sz="2400">
                  <a:solidFill>
                    <a:schemeClr val="tx1"/>
                  </a:solidFill>
                  <a:ea typeface="宋体" pitchFamily="2" charset="-122"/>
                </a:rPr>
                <a:t>Top of stack</a:t>
              </a:r>
            </a:p>
          </p:txBody>
        </p:sp>
        <p:sp>
          <p:nvSpPr>
            <p:cNvPr id="103456" name="Text Box 27"/>
            <p:cNvSpPr txBox="1">
              <a:spLocks noChangeArrowheads="1"/>
            </p:cNvSpPr>
            <p:nvPr/>
          </p:nvSpPr>
          <p:spPr bwMode="auto">
            <a:xfrm>
              <a:off x="672" y="1872"/>
              <a:ext cx="224" cy="291"/>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4</a:t>
              </a:r>
            </a:p>
          </p:txBody>
        </p:sp>
        <p:sp>
          <p:nvSpPr>
            <p:cNvPr id="103457" name="Rectangle 28"/>
            <p:cNvSpPr>
              <a:spLocks noChangeArrowheads="1"/>
            </p:cNvSpPr>
            <p:nvPr/>
          </p:nvSpPr>
          <p:spPr bwMode="auto">
            <a:xfrm>
              <a:off x="576" y="2064"/>
              <a:ext cx="384" cy="384"/>
            </a:xfrm>
            <a:prstGeom prst="rect">
              <a:avLst/>
            </a:prstGeom>
            <a:solidFill>
              <a:srgbClr val="92D050"/>
            </a:solidFill>
            <a:ln w="12700">
              <a:solidFill>
                <a:schemeClr val="tx1"/>
              </a:solidFill>
              <a:miter lim="800000"/>
              <a:headEnd/>
              <a:tailEnd/>
            </a:ln>
          </p:spPr>
          <p:txBody>
            <a:bodyPr wrap="none" anchor="ctr"/>
            <a:lstStyle/>
            <a:p>
              <a:endParaRPr lang="zh-CN" altLang="en-US" sz="2400">
                <a:solidFill>
                  <a:schemeClr val="tx1"/>
                </a:solidFill>
                <a:ea typeface="宋体" pitchFamily="2" charset="-122"/>
              </a:endParaRPr>
            </a:p>
          </p:txBody>
        </p:sp>
        <p:sp>
          <p:nvSpPr>
            <p:cNvPr id="103458" name="Text Box 29"/>
            <p:cNvSpPr txBox="1">
              <a:spLocks noChangeArrowheads="1"/>
            </p:cNvSpPr>
            <p:nvPr/>
          </p:nvSpPr>
          <p:spPr bwMode="auto">
            <a:xfrm>
              <a:off x="672" y="2448"/>
              <a:ext cx="180" cy="288"/>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r</a:t>
              </a:r>
            </a:p>
          </p:txBody>
        </p:sp>
      </p:grpSp>
      <p:cxnSp>
        <p:nvCxnSpPr>
          <p:cNvPr id="103428" name="AutoShape 31"/>
          <p:cNvCxnSpPr>
            <a:cxnSpLocks noChangeShapeType="1"/>
            <a:stCxn id="103457" idx="0"/>
            <a:endCxn id="103443" idx="0"/>
          </p:cNvCxnSpPr>
          <p:nvPr/>
        </p:nvCxnSpPr>
        <p:spPr bwMode="auto">
          <a:xfrm rot="5400000" flipV="1">
            <a:off x="3656806" y="838994"/>
            <a:ext cx="1588" cy="4876800"/>
          </a:xfrm>
          <a:prstGeom prst="curvedConnector3">
            <a:avLst>
              <a:gd name="adj1" fmla="val -88400032"/>
            </a:avLst>
          </a:prstGeom>
          <a:noFill/>
          <a:ln w="9525">
            <a:solidFill>
              <a:schemeClr val="tx1"/>
            </a:solidFill>
            <a:round/>
            <a:headEnd/>
            <a:tailEnd type="triangle" w="med" len="med"/>
          </a:ln>
        </p:spPr>
      </p:cxnSp>
      <p:sp>
        <p:nvSpPr>
          <p:cNvPr id="103429" name="Text Box 32"/>
          <p:cNvSpPr txBox="1">
            <a:spLocks noChangeArrowheads="1"/>
          </p:cNvSpPr>
          <p:nvPr/>
        </p:nvSpPr>
        <p:spPr bwMode="auto">
          <a:xfrm>
            <a:off x="5791200" y="3348037"/>
            <a:ext cx="534988" cy="461963"/>
          </a:xfrm>
          <a:prstGeom prst="rect">
            <a:avLst/>
          </a:prstGeom>
          <a:noFill/>
          <a:ln w="9525">
            <a:noFill/>
            <a:miter lim="800000"/>
            <a:headEnd/>
            <a:tailEnd/>
          </a:ln>
        </p:spPr>
        <p:txBody>
          <a:bodyPr wrap="none">
            <a:spAutoFit/>
          </a:bodyPr>
          <a:lstStyle/>
          <a:p>
            <a:r>
              <a:rPr lang="en-US" altLang="zh-CN" sz="2400" dirty="0">
                <a:solidFill>
                  <a:schemeClr val="tx1"/>
                </a:solidFill>
                <a:ea typeface="宋体" pitchFamily="2" charset="-122"/>
              </a:rPr>
              <a:t>+8</a:t>
            </a:r>
          </a:p>
        </p:txBody>
      </p:sp>
      <p:sp>
        <p:nvSpPr>
          <p:cNvPr id="59425" name="Text Box 33"/>
          <p:cNvSpPr txBox="1">
            <a:spLocks noChangeArrowheads="1"/>
          </p:cNvSpPr>
          <p:nvPr/>
        </p:nvSpPr>
        <p:spPr bwMode="auto">
          <a:xfrm>
            <a:off x="1066800" y="5410200"/>
            <a:ext cx="7162800" cy="923925"/>
          </a:xfrm>
          <a:prstGeom prst="rect">
            <a:avLst/>
          </a:prstGeom>
          <a:noFill/>
          <a:ln w="9525">
            <a:noFill/>
            <a:miter lim="800000"/>
            <a:headEnd/>
            <a:tailEnd/>
          </a:ln>
        </p:spPr>
        <p:txBody>
          <a:bodyPr>
            <a:spAutoFit/>
          </a:bodyPr>
          <a:lstStyle/>
          <a:p>
            <a:r>
              <a:rPr lang="en-US" altLang="zh-CN" sz="1800">
                <a:solidFill>
                  <a:schemeClr val="tx1"/>
                </a:solidFill>
                <a:ea typeface="宋体" pitchFamily="2" charset="-122"/>
              </a:rPr>
              <a:t>Note: modern implementations have extra info in the stack between the local variables and sfp.  This would slightly impact the value added to the address of buffer1.</a:t>
            </a:r>
          </a:p>
        </p:txBody>
      </p:sp>
      <p:sp>
        <p:nvSpPr>
          <p:cNvPr id="103431" name="Text Box 34"/>
          <p:cNvSpPr txBox="1">
            <a:spLocks noChangeArrowheads="1"/>
          </p:cNvSpPr>
          <p:nvPr/>
        </p:nvSpPr>
        <p:spPr bwMode="auto">
          <a:xfrm>
            <a:off x="2971800" y="1905000"/>
            <a:ext cx="1830388" cy="461963"/>
          </a:xfrm>
          <a:prstGeom prst="rect">
            <a:avLst/>
          </a:prstGeom>
          <a:noFill/>
          <a:ln w="9525">
            <a:noFill/>
            <a:miter lim="800000"/>
            <a:headEnd/>
            <a:tailEnd/>
          </a:ln>
        </p:spPr>
        <p:txBody>
          <a:bodyPr wrap="none">
            <a:spAutoFit/>
          </a:bodyPr>
          <a:lstStyle/>
          <a:p>
            <a:r>
              <a:rPr lang="en-US" altLang="zh-CN" sz="2400">
                <a:solidFill>
                  <a:schemeClr val="tx1"/>
                </a:solidFill>
                <a:ea typeface="宋体" pitchFamily="2" charset="-122"/>
              </a:rPr>
              <a:t>buffer1 + 12</a:t>
            </a:r>
          </a:p>
        </p:txBody>
      </p:sp>
      <p:sp>
        <p:nvSpPr>
          <p:cNvPr id="103432" name="Text Box 35"/>
          <p:cNvSpPr txBox="1">
            <a:spLocks noChangeArrowheads="1"/>
          </p:cNvSpPr>
          <p:nvPr/>
        </p:nvSpPr>
        <p:spPr bwMode="auto">
          <a:xfrm>
            <a:off x="1066800" y="4495800"/>
            <a:ext cx="6721475" cy="830263"/>
          </a:xfrm>
          <a:prstGeom prst="rect">
            <a:avLst/>
          </a:prstGeom>
          <a:noFill/>
          <a:ln w="9525">
            <a:noFill/>
            <a:miter lim="800000"/>
            <a:headEnd/>
            <a:tailEnd/>
          </a:ln>
        </p:spPr>
        <p:txBody>
          <a:bodyPr>
            <a:spAutoFit/>
          </a:bodyPr>
          <a:lstStyle/>
          <a:p>
            <a:r>
              <a:rPr lang="en-US" altLang="zh-CN" sz="2400">
                <a:solidFill>
                  <a:schemeClr val="tx1"/>
                </a:solidFill>
                <a:ea typeface="宋体" pitchFamily="2" charset="-122"/>
              </a:rPr>
              <a:t>This causes it to skip the assignment of 1 to x, and prints out 0 for the value of 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2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7037"/>
            <a:ext cx="8229600" cy="5668963"/>
          </a:xfrm>
        </p:spPr>
        <p:txBody>
          <a:bodyPr/>
          <a:lstStyle/>
          <a:p>
            <a:pPr>
              <a:buNone/>
            </a:pPr>
            <a:r>
              <a:rPr lang="en-US" altLang="zh-CN" sz="2000" dirty="0" smtClean="0"/>
              <a:t>#include&lt;</a:t>
            </a:r>
            <a:r>
              <a:rPr lang="en-US" altLang="zh-CN" sz="2000" dirty="0" err="1" smtClean="0"/>
              <a:t>stdio.h</a:t>
            </a:r>
            <a:r>
              <a:rPr lang="en-US" altLang="zh-CN" sz="2000" dirty="0" smtClean="0"/>
              <a:t>&gt;</a:t>
            </a:r>
          </a:p>
          <a:p>
            <a:pPr>
              <a:buNone/>
            </a:pPr>
            <a:r>
              <a:rPr lang="en-US" altLang="zh-CN" sz="2000" dirty="0" smtClean="0"/>
              <a:t>void function(</a:t>
            </a:r>
            <a:r>
              <a:rPr lang="en-US" altLang="zh-CN" sz="2000" dirty="0" err="1" smtClean="0"/>
              <a:t>int</a:t>
            </a:r>
            <a:r>
              <a:rPr lang="en-US" altLang="zh-CN" sz="2000" dirty="0" smtClean="0"/>
              <a:t> a, </a:t>
            </a:r>
            <a:r>
              <a:rPr lang="en-US" altLang="zh-CN" sz="2000" dirty="0" err="1" smtClean="0"/>
              <a:t>int</a:t>
            </a:r>
            <a:r>
              <a:rPr lang="en-US" altLang="zh-CN" sz="2000" dirty="0" smtClean="0"/>
              <a:t> b, </a:t>
            </a:r>
            <a:r>
              <a:rPr lang="en-US" altLang="zh-CN" sz="2000" dirty="0" err="1" smtClean="0"/>
              <a:t>int</a:t>
            </a:r>
            <a:r>
              <a:rPr lang="en-US" altLang="zh-CN" sz="2000" dirty="0" smtClean="0"/>
              <a:t> c){</a:t>
            </a:r>
          </a:p>
          <a:p>
            <a:pPr>
              <a:buNone/>
            </a:pPr>
            <a:r>
              <a:rPr lang="en-US" altLang="zh-CN" sz="2000" dirty="0" smtClean="0"/>
              <a:t>	char buffer1[5];</a:t>
            </a:r>
          </a:p>
          <a:p>
            <a:pPr>
              <a:buNone/>
            </a:pPr>
            <a:r>
              <a:rPr lang="en-US" altLang="zh-CN" sz="2000" dirty="0" smtClean="0"/>
              <a:t>	char buffer2[10];</a:t>
            </a:r>
          </a:p>
          <a:p>
            <a:pPr>
              <a:buNone/>
            </a:pPr>
            <a:r>
              <a:rPr lang="en-US" altLang="zh-CN" sz="2000" dirty="0" smtClean="0"/>
              <a:t>	char *r;</a:t>
            </a:r>
          </a:p>
          <a:p>
            <a:pPr>
              <a:buNone/>
            </a:pPr>
            <a:r>
              <a:rPr lang="en-US" altLang="zh-CN" sz="2000" dirty="0" smtClean="0"/>
              <a:t>	r = buffer1 +12;</a:t>
            </a:r>
          </a:p>
          <a:p>
            <a:pPr>
              <a:buNone/>
            </a:pPr>
            <a:r>
              <a:rPr lang="en-US" altLang="zh-CN" sz="2000" dirty="0" smtClean="0"/>
              <a:t>	(*r) += 8;</a:t>
            </a:r>
          </a:p>
          <a:p>
            <a:pPr>
              <a:buNone/>
            </a:pPr>
            <a:r>
              <a:rPr lang="en-US" altLang="zh-CN" sz="2000" dirty="0" smtClean="0"/>
              <a:t>}</a:t>
            </a:r>
          </a:p>
          <a:p>
            <a:pPr>
              <a:buNone/>
            </a:pPr>
            <a:r>
              <a:rPr lang="en-US" altLang="zh-CN" sz="2000" dirty="0" err="1" smtClean="0"/>
              <a:t>int</a:t>
            </a:r>
            <a:r>
              <a:rPr lang="en-US" altLang="zh-CN" sz="2000" dirty="0" smtClean="0"/>
              <a:t> main(){</a:t>
            </a:r>
          </a:p>
          <a:p>
            <a:pPr>
              <a:buNone/>
            </a:pPr>
            <a:r>
              <a:rPr lang="en-US" altLang="zh-CN" sz="2000" dirty="0" smtClean="0"/>
              <a:t>	</a:t>
            </a:r>
            <a:r>
              <a:rPr lang="en-US" altLang="zh-CN" sz="2000" dirty="0" err="1" smtClean="0"/>
              <a:t>int</a:t>
            </a:r>
            <a:r>
              <a:rPr lang="en-US" altLang="zh-CN" sz="2000" dirty="0" smtClean="0"/>
              <a:t> x = 0;</a:t>
            </a:r>
          </a:p>
          <a:p>
            <a:pPr>
              <a:buNone/>
            </a:pPr>
            <a:r>
              <a:rPr lang="en-US" altLang="zh-CN" sz="2000" dirty="0" smtClean="0"/>
              <a:t>	function(1,2,3);</a:t>
            </a:r>
          </a:p>
          <a:p>
            <a:pPr>
              <a:buNone/>
            </a:pPr>
            <a:r>
              <a:rPr lang="en-US" altLang="zh-CN" sz="2000" dirty="0" smtClean="0"/>
              <a:t>	x = 1;</a:t>
            </a:r>
          </a:p>
          <a:p>
            <a:pPr>
              <a:buNone/>
            </a:pPr>
            <a:r>
              <a:rPr lang="en-US" altLang="zh-CN" sz="2000" dirty="0" smtClean="0"/>
              <a:t>	</a:t>
            </a:r>
            <a:r>
              <a:rPr lang="en-US" altLang="zh-CN" sz="2000" dirty="0" err="1" smtClean="0"/>
              <a:t>printf</a:t>
            </a:r>
            <a:r>
              <a:rPr lang="en-US" altLang="zh-CN" sz="2000" dirty="0" smtClean="0"/>
              <a:t>("%d\n", x);</a:t>
            </a:r>
          </a:p>
          <a:p>
            <a:pPr>
              <a:buNone/>
            </a:pPr>
            <a:r>
              <a:rPr lang="en-US" altLang="zh-CN" sz="2000" dirty="0" smtClean="0"/>
              <a:t>	</a:t>
            </a:r>
            <a:r>
              <a:rPr lang="en-US" altLang="zh-CN" sz="2000" dirty="0" err="1" smtClean="0"/>
              <a:t>scanf</a:t>
            </a:r>
            <a:r>
              <a:rPr lang="en-US" altLang="zh-CN" sz="2000" dirty="0" smtClean="0"/>
              <a:t>("%</a:t>
            </a:r>
            <a:r>
              <a:rPr lang="en-US" altLang="zh-CN" sz="2000" dirty="0" err="1" smtClean="0"/>
              <a:t>d",&amp;x</a:t>
            </a:r>
            <a:r>
              <a:rPr lang="en-US" altLang="zh-CN" sz="2000" dirty="0" smtClean="0"/>
              <a:t>);</a:t>
            </a:r>
          </a:p>
          <a:p>
            <a:pPr>
              <a:buNone/>
            </a:pPr>
            <a:r>
              <a:rPr lang="en-US" altLang="zh-CN" sz="2000" dirty="0" smtClean="0"/>
              <a:t>}</a:t>
            </a:r>
          </a:p>
          <a:p>
            <a:pPr>
              <a:buNone/>
            </a:pPr>
            <a:endParaRPr lang="zh-CN" altLang="en-US" sz="2000" dirty="0"/>
          </a:p>
        </p:txBody>
      </p:sp>
      <p:sp>
        <p:nvSpPr>
          <p:cNvPr id="4" name="日期占位符 3"/>
          <p:cNvSpPr>
            <a:spLocks noGrp="1"/>
          </p:cNvSpPr>
          <p:nvPr>
            <p:ph type="dt" sz="half" idx="10"/>
          </p:nvPr>
        </p:nvSpPr>
        <p:spPr/>
        <p:txBody>
          <a:bodyPr/>
          <a:lstStyle/>
          <a:p>
            <a:pPr>
              <a:defRPr/>
            </a:pPr>
            <a:fld id="{E33B7163-2270-4AA9-B737-36BE31DFE8A4}" type="datetime1">
              <a:rPr lang="en-US" smtClean="0"/>
              <a:pPr>
                <a:defRPr/>
              </a:pPr>
              <a:t>3/24/2013</a:t>
            </a:fld>
            <a:endParaRPr lang="en-US" dirty="0"/>
          </a:p>
        </p:txBody>
      </p:sp>
      <p:sp>
        <p:nvSpPr>
          <p:cNvPr id="5" name="页脚占位符 4"/>
          <p:cNvSpPr>
            <a:spLocks noGrp="1"/>
          </p:cNvSpPr>
          <p:nvPr>
            <p:ph type="ftr" sz="quarter" idx="11"/>
          </p:nvPr>
        </p:nvSpPr>
        <p:spPr/>
        <p:txBody>
          <a:bodyPr/>
          <a:lstStyle/>
          <a:p>
            <a:pPr>
              <a:defRPr/>
            </a:pPr>
            <a:r>
              <a:rPr lang="en-US" smtClean="0"/>
              <a:t>Buffer Overflow</a:t>
            </a:r>
            <a:endParaRPr lang="en-US" dirty="0"/>
          </a:p>
        </p:txBody>
      </p:sp>
      <p:sp>
        <p:nvSpPr>
          <p:cNvPr id="6" name="灯片编号占位符 5"/>
          <p:cNvSpPr>
            <a:spLocks noGrp="1"/>
          </p:cNvSpPr>
          <p:nvPr>
            <p:ph type="sldNum" sz="quarter" idx="12"/>
          </p:nvPr>
        </p:nvSpPr>
        <p:spPr/>
        <p:txBody>
          <a:bodyPr/>
          <a:lstStyle/>
          <a:p>
            <a:pPr>
              <a:defRPr/>
            </a:pPr>
            <a:fld id="{3B420F5C-6E16-4960-B050-6D20F3115376}"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a:t>
            </a:r>
            <a:endParaRPr lang="zh-CN" altLang="en-US" dirty="0"/>
          </a:p>
        </p:txBody>
      </p:sp>
      <p:sp>
        <p:nvSpPr>
          <p:cNvPr id="3" name="内容占位符 2"/>
          <p:cNvSpPr>
            <a:spLocks noGrp="1"/>
          </p:cNvSpPr>
          <p:nvPr>
            <p:ph idx="1"/>
          </p:nvPr>
        </p:nvSpPr>
        <p:spPr/>
        <p:txBody>
          <a:bodyPr/>
          <a:lstStyle/>
          <a:p>
            <a:pPr eaLnBrk="1" hangingPunct="1">
              <a:lnSpc>
                <a:spcPct val="80000"/>
              </a:lnSpc>
            </a:pPr>
            <a:r>
              <a:rPr lang="en-US" altLang="zh-CN" sz="2800" dirty="0"/>
              <a:t>Buffer overflows most common security threat!</a:t>
            </a:r>
          </a:p>
          <a:p>
            <a:pPr lvl="1" eaLnBrk="1" hangingPunct="1">
              <a:lnSpc>
                <a:spcPct val="80000"/>
              </a:lnSpc>
            </a:pPr>
            <a:r>
              <a:rPr lang="en-US" altLang="zh-CN" sz="2400" dirty="0"/>
              <a:t>Used in many worms such as Morris Worm</a:t>
            </a:r>
          </a:p>
          <a:p>
            <a:pPr lvl="1" eaLnBrk="1" hangingPunct="1">
              <a:lnSpc>
                <a:spcPct val="80000"/>
              </a:lnSpc>
            </a:pPr>
            <a:r>
              <a:rPr lang="en-US" altLang="zh-CN" sz="2400" dirty="0"/>
              <a:t>Affects both stacks and heaps</a:t>
            </a:r>
          </a:p>
          <a:p>
            <a:pPr eaLnBrk="1" hangingPunct="1">
              <a:lnSpc>
                <a:spcPct val="80000"/>
              </a:lnSpc>
            </a:pPr>
            <a:endParaRPr lang="en-US" altLang="zh-CN" sz="2800" dirty="0"/>
          </a:p>
          <a:p>
            <a:pPr eaLnBrk="1" hangingPunct="1">
              <a:lnSpc>
                <a:spcPct val="80000"/>
              </a:lnSpc>
            </a:pPr>
            <a:r>
              <a:rPr lang="en-US" altLang="zh-CN" sz="2800" dirty="0"/>
              <a:t>Attacker can run desired code, hijack program</a:t>
            </a:r>
          </a:p>
          <a:p>
            <a:pPr eaLnBrk="1" hangingPunct="1">
              <a:lnSpc>
                <a:spcPct val="80000"/>
              </a:lnSpc>
            </a:pPr>
            <a:endParaRPr lang="en-US" altLang="zh-CN" sz="2800" dirty="0"/>
          </a:p>
          <a:p>
            <a:pPr eaLnBrk="1" hangingPunct="1">
              <a:lnSpc>
                <a:spcPct val="80000"/>
              </a:lnSpc>
            </a:pPr>
            <a:r>
              <a:rPr lang="en-US" altLang="zh-CN" sz="2800" dirty="0"/>
              <a:t>Prevent by bounds-checking all buffers</a:t>
            </a:r>
          </a:p>
          <a:p>
            <a:pPr lvl="1" eaLnBrk="1" hangingPunct="1">
              <a:lnSpc>
                <a:spcPct val="80000"/>
              </a:lnSpc>
            </a:pPr>
            <a:r>
              <a:rPr lang="en-US" altLang="zh-CN" sz="2400" dirty="0"/>
              <a:t>And/or use </a:t>
            </a:r>
            <a:r>
              <a:rPr lang="en-US" altLang="zh-CN" sz="2400" dirty="0" err="1"/>
              <a:t>StackGuard</a:t>
            </a:r>
            <a:r>
              <a:rPr lang="en-US" altLang="zh-CN" sz="2400" dirty="0"/>
              <a:t>, Static Analysis…</a:t>
            </a:r>
          </a:p>
          <a:p>
            <a:pPr eaLnBrk="1" hangingPunct="1">
              <a:lnSpc>
                <a:spcPct val="80000"/>
              </a:lnSpc>
            </a:pPr>
            <a:endParaRPr lang="en-US" altLang="zh-CN" sz="2800" dirty="0"/>
          </a:p>
          <a:p>
            <a:pPr eaLnBrk="1" hangingPunct="1">
              <a:lnSpc>
                <a:spcPct val="80000"/>
              </a:lnSpc>
            </a:pPr>
            <a:r>
              <a:rPr lang="en-US" altLang="zh-CN" sz="2800" dirty="0"/>
              <a:t>Type of Memory Corruption:</a:t>
            </a:r>
          </a:p>
          <a:p>
            <a:pPr lvl="1" eaLnBrk="1" hangingPunct="1">
              <a:lnSpc>
                <a:spcPct val="80000"/>
              </a:lnSpc>
            </a:pPr>
            <a:r>
              <a:rPr lang="en-US" altLang="zh-CN" sz="2400" dirty="0"/>
              <a:t>Format String Vulnerabilities, Integer Overflow, etc…</a:t>
            </a:r>
          </a:p>
          <a:p>
            <a:endParaRPr lang="zh-CN" altLang="en-US" dirty="0"/>
          </a:p>
        </p:txBody>
      </p:sp>
      <p:sp>
        <p:nvSpPr>
          <p:cNvPr id="4" name="日期占位符 3"/>
          <p:cNvSpPr>
            <a:spLocks noGrp="1"/>
          </p:cNvSpPr>
          <p:nvPr>
            <p:ph type="dt" sz="half" idx="10"/>
          </p:nvPr>
        </p:nvSpPr>
        <p:spPr/>
        <p:txBody>
          <a:bodyPr/>
          <a:lstStyle/>
          <a:p>
            <a:pPr>
              <a:defRPr/>
            </a:pPr>
            <a:fld id="{E33B7163-2270-4AA9-B737-36BE31DFE8A4}" type="datetime1">
              <a:rPr lang="en-US" smtClean="0">
                <a:solidFill>
                  <a:prstClr val="white">
                    <a:tint val="75000"/>
                  </a:prstClr>
                </a:solidFill>
              </a:rPr>
              <a:pPr>
                <a:defRPr/>
              </a:pPr>
              <a:t>3/24/2013</a:t>
            </a:fld>
            <a:endParaRPr lang="en-US" dirty="0">
              <a:solidFill>
                <a:prstClr val="white">
                  <a:tint val="75000"/>
                </a:prstClr>
              </a:solidFill>
            </a:endParaRPr>
          </a:p>
        </p:txBody>
      </p:sp>
      <p:sp>
        <p:nvSpPr>
          <p:cNvPr id="5" name="页脚占位符 4"/>
          <p:cNvSpPr>
            <a:spLocks noGrp="1"/>
          </p:cNvSpPr>
          <p:nvPr>
            <p:ph type="ftr" sz="quarter" idx="11"/>
          </p:nvPr>
        </p:nvSpPr>
        <p:spPr/>
        <p:txBody>
          <a:bodyPr/>
          <a:lstStyle/>
          <a:p>
            <a:pPr>
              <a:defRPr/>
            </a:pPr>
            <a:r>
              <a:rPr lang="en-US" smtClean="0">
                <a:solidFill>
                  <a:prstClr val="white">
                    <a:tint val="75000"/>
                  </a:prstClr>
                </a:solidFill>
              </a:rPr>
              <a:t>Buffer Overflow</a:t>
            </a:r>
            <a:endParaRPr lang="en-US" dirty="0">
              <a:solidFill>
                <a:prstClr val="white">
                  <a:tint val="75000"/>
                </a:prstClr>
              </a:solidFill>
            </a:endParaRPr>
          </a:p>
        </p:txBody>
      </p:sp>
      <p:sp>
        <p:nvSpPr>
          <p:cNvPr id="6" name="灯片编号占位符 5"/>
          <p:cNvSpPr>
            <a:spLocks noGrp="1"/>
          </p:cNvSpPr>
          <p:nvPr>
            <p:ph type="sldNum" sz="quarter" idx="12"/>
          </p:nvPr>
        </p:nvSpPr>
        <p:spPr/>
        <p:txBody>
          <a:bodyPr/>
          <a:lstStyle/>
          <a:p>
            <a:pPr>
              <a:defRPr/>
            </a:pPr>
            <a:fld id="{3B420F5C-6E16-4960-B050-6D20F3115376}" type="slidenum">
              <a:rPr lang="en-US" smtClean="0">
                <a:solidFill>
                  <a:prstClr val="white">
                    <a:tint val="75000"/>
                  </a:prstClr>
                </a:solidFill>
              </a:rPr>
              <a:pPr>
                <a:defRPr/>
              </a:pPr>
              <a:t>22</a:t>
            </a:fld>
            <a:endParaRPr lang="en-US">
              <a:solidFill>
                <a:prstClr val="white">
                  <a:tint val="75000"/>
                </a:prstClr>
              </a:solidFill>
            </a:endParaRPr>
          </a:p>
        </p:txBody>
      </p:sp>
    </p:spTree>
    <p:extLst>
      <p:ext uri="{BB962C8B-B14F-4D97-AF65-F5344CB8AC3E}">
        <p14:creationId xmlns="" xmlns:p14="http://schemas.microsoft.com/office/powerpoint/2010/main" val="305981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Traps</a:t>
            </a:r>
            <a:endParaRPr lang="zh-CN" altLang="en-US" dirty="0"/>
          </a:p>
        </p:txBody>
      </p:sp>
      <p:sp>
        <p:nvSpPr>
          <p:cNvPr id="3" name="内容占位符 2"/>
          <p:cNvSpPr>
            <a:spLocks noGrp="1"/>
          </p:cNvSpPr>
          <p:nvPr>
            <p:ph idx="1"/>
          </p:nvPr>
        </p:nvSpPr>
        <p:spPr>
          <a:xfrm>
            <a:off x="457200" y="914400"/>
            <a:ext cx="8458200" cy="4525963"/>
          </a:xfrm>
        </p:spPr>
        <p:txBody>
          <a:bodyPr/>
          <a:lstStyle/>
          <a:p>
            <a:r>
              <a:rPr lang="en-US" altLang="zh-CN" dirty="0"/>
              <a:t>Most students:</a:t>
            </a:r>
          </a:p>
          <a:p>
            <a:pPr lvl="1"/>
            <a:r>
              <a:rPr lang="en-US" altLang="zh-CN" sz="3200" dirty="0"/>
              <a:t>Are not attuned into the dangers of buffer overflows</a:t>
            </a:r>
          </a:p>
          <a:p>
            <a:pPr lvl="1"/>
            <a:r>
              <a:rPr lang="en-US" altLang="zh-CN" sz="3200" dirty="0"/>
              <a:t>Can't recognize a buffer </a:t>
            </a:r>
            <a:r>
              <a:rPr lang="en-US" altLang="zh-CN" sz="3200" dirty="0" smtClean="0"/>
              <a:t>overflow vulnerability </a:t>
            </a:r>
            <a:r>
              <a:rPr lang="en-US" altLang="zh-CN" sz="3200" dirty="0"/>
              <a:t>when they see it, so they don’t even think of it when coding</a:t>
            </a:r>
          </a:p>
          <a:p>
            <a:pPr lvl="1"/>
            <a:r>
              <a:rPr lang="en-US" altLang="zh-CN" sz="3200" dirty="0"/>
              <a:t>Do not inspect or test their code as well as you would like</a:t>
            </a:r>
          </a:p>
          <a:p>
            <a:pPr lvl="1"/>
            <a:r>
              <a:rPr lang="en-US" altLang="zh-CN" sz="3200" dirty="0"/>
              <a:t>Are often not made aware of buffer overflows by instructors or textbooks</a:t>
            </a:r>
          </a:p>
          <a:p>
            <a:endParaRPr lang="zh-CN" altLang="en-US" dirty="0"/>
          </a:p>
        </p:txBody>
      </p:sp>
      <p:sp>
        <p:nvSpPr>
          <p:cNvPr id="4" name="日期占位符 3"/>
          <p:cNvSpPr>
            <a:spLocks noGrp="1"/>
          </p:cNvSpPr>
          <p:nvPr>
            <p:ph type="dt" sz="half" idx="10"/>
          </p:nvPr>
        </p:nvSpPr>
        <p:spPr/>
        <p:txBody>
          <a:bodyPr/>
          <a:lstStyle/>
          <a:p>
            <a:pPr>
              <a:defRPr/>
            </a:pPr>
            <a:fld id="{E33B7163-2270-4AA9-B737-36BE31DFE8A4}" type="datetime1">
              <a:rPr lang="en-US" smtClean="0"/>
              <a:pPr>
                <a:defRPr/>
              </a:pPr>
              <a:t>3/24/2013</a:t>
            </a:fld>
            <a:endParaRPr lang="en-US" dirty="0"/>
          </a:p>
        </p:txBody>
      </p:sp>
      <p:sp>
        <p:nvSpPr>
          <p:cNvPr id="5" name="页脚占位符 4"/>
          <p:cNvSpPr>
            <a:spLocks noGrp="1"/>
          </p:cNvSpPr>
          <p:nvPr>
            <p:ph type="ftr" sz="quarter" idx="11"/>
          </p:nvPr>
        </p:nvSpPr>
        <p:spPr/>
        <p:txBody>
          <a:bodyPr/>
          <a:lstStyle/>
          <a:p>
            <a:pPr>
              <a:defRPr/>
            </a:pPr>
            <a:r>
              <a:rPr lang="en-US" smtClean="0"/>
              <a:t>Buffer Overflow</a:t>
            </a:r>
            <a:endParaRPr lang="en-US" dirty="0"/>
          </a:p>
        </p:txBody>
      </p:sp>
      <p:sp>
        <p:nvSpPr>
          <p:cNvPr id="6" name="灯片编号占位符 5"/>
          <p:cNvSpPr>
            <a:spLocks noGrp="1"/>
          </p:cNvSpPr>
          <p:nvPr>
            <p:ph type="sldNum" sz="quarter" idx="12"/>
          </p:nvPr>
        </p:nvSpPr>
        <p:spPr/>
        <p:txBody>
          <a:bodyPr/>
          <a:lstStyle/>
          <a:p>
            <a:pPr>
              <a:defRPr/>
            </a:pPr>
            <a:fld id="{3B420F5C-6E16-4960-B050-6D20F3115376}" type="slidenum">
              <a:rPr lang="en-US" smtClean="0"/>
              <a:pPr>
                <a:defRPr/>
              </a:pPr>
              <a:t>23</a:t>
            </a:fld>
            <a:endParaRPr lang="en-US"/>
          </a:p>
        </p:txBody>
      </p:sp>
    </p:spTree>
    <p:extLst>
      <p:ext uri="{BB962C8B-B14F-4D97-AF65-F5344CB8AC3E}">
        <p14:creationId xmlns="" xmlns:p14="http://schemas.microsoft.com/office/powerpoint/2010/main" val="1057664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References:</a:t>
            </a:r>
            <a:endParaRPr lang="zh-CN" altLang="en-US" dirty="0"/>
          </a:p>
        </p:txBody>
      </p:sp>
      <p:sp>
        <p:nvSpPr>
          <p:cNvPr id="3" name="内容占位符 2"/>
          <p:cNvSpPr>
            <a:spLocks noGrp="1"/>
          </p:cNvSpPr>
          <p:nvPr>
            <p:ph idx="1"/>
          </p:nvPr>
        </p:nvSpPr>
        <p:spPr>
          <a:xfrm>
            <a:off x="457200" y="1295400"/>
            <a:ext cx="8229600" cy="4525963"/>
          </a:xfrm>
        </p:spPr>
        <p:txBody>
          <a:bodyPr/>
          <a:lstStyle/>
          <a:p>
            <a:pPr marL="609600" indent="-609600">
              <a:lnSpc>
                <a:spcPct val="80000"/>
              </a:lnSpc>
            </a:pPr>
            <a:r>
              <a:rPr lang="en-US" altLang="zh-CN" i="1" dirty="0">
                <a:latin typeface="Arial" pitchFamily="34" charset="0"/>
                <a:ea typeface="宋体" pitchFamily="2" charset="-122"/>
              </a:rPr>
              <a:t>“</a:t>
            </a:r>
            <a:r>
              <a:rPr lang="en-US" altLang="zh-CN" sz="2000" b="1" i="1" dirty="0" err="1">
                <a:latin typeface="Arial" pitchFamily="34" charset="0"/>
                <a:ea typeface="宋体" pitchFamily="2" charset="-122"/>
              </a:rPr>
              <a:t>StackGuard</a:t>
            </a:r>
            <a:r>
              <a:rPr lang="en-US" altLang="zh-CN" sz="2000" b="1" i="1" dirty="0">
                <a:latin typeface="Arial" pitchFamily="34" charset="0"/>
                <a:ea typeface="宋体" pitchFamily="2" charset="-122"/>
              </a:rPr>
              <a:t>: Automatic Adaptive Detection and Prevention of Buffer-Overflow Attacks.”</a:t>
            </a:r>
            <a:r>
              <a:rPr lang="en-US" altLang="zh-CN" sz="2000" dirty="0">
                <a:latin typeface="Arial" pitchFamily="34" charset="0"/>
                <a:ea typeface="宋体" pitchFamily="2" charset="-122"/>
              </a:rPr>
              <a:t> Crispin Cowan, </a:t>
            </a:r>
            <a:r>
              <a:rPr lang="en-US" altLang="zh-CN" sz="2000" dirty="0" err="1">
                <a:latin typeface="Arial" pitchFamily="34" charset="0"/>
                <a:ea typeface="宋体" pitchFamily="2" charset="-122"/>
              </a:rPr>
              <a:t>Calton</a:t>
            </a:r>
            <a:r>
              <a:rPr lang="en-US" altLang="zh-CN" sz="2000" dirty="0">
                <a:latin typeface="Arial" pitchFamily="34" charset="0"/>
                <a:ea typeface="宋体" pitchFamily="2" charset="-122"/>
              </a:rPr>
              <a:t> </a:t>
            </a:r>
            <a:r>
              <a:rPr lang="en-US" altLang="zh-CN" sz="2000" dirty="0" err="1">
                <a:latin typeface="Arial" pitchFamily="34" charset="0"/>
                <a:ea typeface="宋体" pitchFamily="2" charset="-122"/>
              </a:rPr>
              <a:t>Pu</a:t>
            </a:r>
            <a:r>
              <a:rPr lang="en-US" altLang="zh-CN" sz="2000" dirty="0">
                <a:latin typeface="Arial" pitchFamily="34" charset="0"/>
                <a:ea typeface="宋体" pitchFamily="2" charset="-122"/>
              </a:rPr>
              <a:t>, Dave Maier, Heather Hinton, Peat Bakke, Steve Beattie, Aaron Grier, Perry </a:t>
            </a:r>
            <a:r>
              <a:rPr lang="en-US" altLang="zh-CN" sz="2000" dirty="0" err="1">
                <a:latin typeface="Arial" pitchFamily="34" charset="0"/>
                <a:ea typeface="宋体" pitchFamily="2" charset="-122"/>
              </a:rPr>
              <a:t>Wagle</a:t>
            </a:r>
            <a:r>
              <a:rPr lang="en-US" altLang="zh-CN" sz="2000" dirty="0">
                <a:latin typeface="Arial" pitchFamily="34" charset="0"/>
                <a:ea typeface="宋体" pitchFamily="2" charset="-122"/>
              </a:rPr>
              <a:t>, and </a:t>
            </a:r>
            <a:r>
              <a:rPr lang="en-US" altLang="zh-CN" sz="2000" dirty="0" err="1">
                <a:latin typeface="Arial" pitchFamily="34" charset="0"/>
                <a:ea typeface="宋体" pitchFamily="2" charset="-122"/>
              </a:rPr>
              <a:t>Qian</a:t>
            </a:r>
            <a:r>
              <a:rPr lang="en-US" altLang="zh-CN" sz="2000" dirty="0">
                <a:latin typeface="Arial" pitchFamily="34" charset="0"/>
                <a:ea typeface="宋体" pitchFamily="2" charset="-122"/>
              </a:rPr>
              <a:t> Zhang. 7th USENIX Security Symposium, January 1998, San Antonio, TX. </a:t>
            </a:r>
            <a:endParaRPr lang="en-US" altLang="zh-CN" sz="2000" dirty="0" smtClean="0">
              <a:latin typeface="Arial" pitchFamily="34" charset="0"/>
              <a:ea typeface="宋体" pitchFamily="2" charset="-122"/>
            </a:endParaRPr>
          </a:p>
          <a:p>
            <a:pPr marL="609600" indent="-609600">
              <a:lnSpc>
                <a:spcPct val="80000"/>
              </a:lnSpc>
            </a:pPr>
            <a:endParaRPr lang="en-US" altLang="zh-CN" sz="2000" dirty="0">
              <a:latin typeface="Arial" pitchFamily="34" charset="0"/>
              <a:ea typeface="宋体" pitchFamily="2" charset="-122"/>
            </a:endParaRPr>
          </a:p>
          <a:p>
            <a:pPr marL="609600" indent="-609600">
              <a:lnSpc>
                <a:spcPct val="80000"/>
              </a:lnSpc>
            </a:pPr>
            <a:r>
              <a:rPr lang="en-US" altLang="zh-CN" sz="2000" b="1" i="1" dirty="0">
                <a:latin typeface="Arial" pitchFamily="34" charset="0"/>
                <a:ea typeface="宋体" pitchFamily="2" charset="-122"/>
              </a:rPr>
              <a:t>“Buffer Overflows: Attacks and Defenses for the Vulnerability of the Decade.”</a:t>
            </a:r>
            <a:r>
              <a:rPr lang="en-US" altLang="zh-CN" sz="2000" dirty="0">
                <a:latin typeface="Arial" pitchFamily="34" charset="0"/>
                <a:ea typeface="宋体" pitchFamily="2" charset="-122"/>
              </a:rPr>
              <a:t>  Crispin Cowan, Perry </a:t>
            </a:r>
            <a:r>
              <a:rPr lang="en-US" altLang="zh-CN" sz="2000" dirty="0" err="1">
                <a:latin typeface="Arial" pitchFamily="34" charset="0"/>
                <a:ea typeface="宋体" pitchFamily="2" charset="-122"/>
              </a:rPr>
              <a:t>Wagle</a:t>
            </a:r>
            <a:r>
              <a:rPr lang="en-US" altLang="zh-CN" sz="2000" dirty="0">
                <a:latin typeface="Arial" pitchFamily="34" charset="0"/>
                <a:ea typeface="宋体" pitchFamily="2" charset="-122"/>
              </a:rPr>
              <a:t>, </a:t>
            </a:r>
            <a:r>
              <a:rPr lang="en-US" altLang="zh-CN" sz="2000" dirty="0" err="1">
                <a:latin typeface="Arial" pitchFamily="34" charset="0"/>
                <a:ea typeface="宋体" pitchFamily="2" charset="-122"/>
              </a:rPr>
              <a:t>Calton</a:t>
            </a:r>
            <a:r>
              <a:rPr lang="en-US" altLang="zh-CN" sz="2000" dirty="0">
                <a:latin typeface="Arial" pitchFamily="34" charset="0"/>
                <a:ea typeface="宋体" pitchFamily="2" charset="-122"/>
              </a:rPr>
              <a:t> </a:t>
            </a:r>
            <a:r>
              <a:rPr lang="en-US" altLang="zh-CN" sz="2000" dirty="0" err="1">
                <a:latin typeface="Arial" pitchFamily="34" charset="0"/>
                <a:ea typeface="宋体" pitchFamily="2" charset="-122"/>
              </a:rPr>
              <a:t>Pu</a:t>
            </a:r>
            <a:r>
              <a:rPr lang="en-US" altLang="zh-CN" sz="2000" dirty="0">
                <a:latin typeface="Arial" pitchFamily="34" charset="0"/>
                <a:ea typeface="宋体" pitchFamily="2" charset="-122"/>
              </a:rPr>
              <a:t>, Steve Beattie, and Jonathan Walpole. SANS 2000, Orlando FL, March 2000</a:t>
            </a:r>
            <a:r>
              <a:rPr lang="en-US" altLang="zh-CN" sz="2000" dirty="0" smtClean="0">
                <a:latin typeface="Arial" pitchFamily="34" charset="0"/>
                <a:ea typeface="宋体" pitchFamily="2" charset="-122"/>
              </a:rPr>
              <a:t>.</a:t>
            </a:r>
          </a:p>
          <a:p>
            <a:pPr marL="609600" indent="-609600">
              <a:lnSpc>
                <a:spcPct val="80000"/>
              </a:lnSpc>
            </a:pPr>
            <a:endParaRPr lang="en-US" altLang="zh-CN" sz="2000" dirty="0">
              <a:latin typeface="Arial" pitchFamily="34" charset="0"/>
              <a:ea typeface="宋体" pitchFamily="2" charset="-122"/>
            </a:endParaRPr>
          </a:p>
          <a:p>
            <a:pPr marL="609600" indent="-609600">
              <a:lnSpc>
                <a:spcPct val="80000"/>
              </a:lnSpc>
            </a:pPr>
            <a:r>
              <a:rPr lang="en-US" altLang="zh-CN" sz="2000" b="1" i="1" dirty="0">
                <a:latin typeface="Arial" pitchFamily="34" charset="0"/>
                <a:ea typeface="宋体" pitchFamily="2" charset="-122"/>
              </a:rPr>
              <a:t>“Type-Assisted Dynamic Buffer Overflow Detection.”</a:t>
            </a:r>
            <a:r>
              <a:rPr lang="en-US" altLang="zh-CN" sz="2000" dirty="0">
                <a:latin typeface="Arial" pitchFamily="34" charset="0"/>
                <a:ea typeface="宋体" pitchFamily="2" charset="-122"/>
              </a:rPr>
              <a:t>  </a:t>
            </a:r>
            <a:r>
              <a:rPr lang="en-US" altLang="zh-CN" sz="2000" dirty="0" err="1">
                <a:latin typeface="Arial" pitchFamily="34" charset="0"/>
                <a:ea typeface="宋体" pitchFamily="2" charset="-122"/>
              </a:rPr>
              <a:t>K.S.Hlee</a:t>
            </a:r>
            <a:r>
              <a:rPr lang="en-US" altLang="zh-CN" sz="2000" dirty="0">
                <a:latin typeface="Arial" pitchFamily="34" charset="0"/>
                <a:ea typeface="宋体" pitchFamily="2" charset="-122"/>
              </a:rPr>
              <a:t> and </a:t>
            </a:r>
            <a:r>
              <a:rPr lang="en-US" altLang="zh-CN" sz="2000" dirty="0" err="1">
                <a:latin typeface="Arial" pitchFamily="34" charset="0"/>
                <a:ea typeface="宋体" pitchFamily="2" charset="-122"/>
              </a:rPr>
              <a:t>J.S.Chapin</a:t>
            </a:r>
            <a:r>
              <a:rPr lang="en-US" altLang="zh-CN" sz="2000" dirty="0">
                <a:latin typeface="Arial" pitchFamily="34" charset="0"/>
                <a:ea typeface="宋体" pitchFamily="2" charset="-122"/>
              </a:rPr>
              <a:t>. 11th Annual USENIX Security Symposium 2002. </a:t>
            </a:r>
            <a:endParaRPr lang="en-US" altLang="zh-CN" sz="2000" dirty="0" smtClean="0">
              <a:latin typeface="Arial" pitchFamily="34" charset="0"/>
              <a:ea typeface="宋体" pitchFamily="2" charset="-122"/>
            </a:endParaRPr>
          </a:p>
          <a:p>
            <a:pPr marL="609600" indent="-609600">
              <a:lnSpc>
                <a:spcPct val="80000"/>
              </a:lnSpc>
            </a:pPr>
            <a:endParaRPr lang="en-US" altLang="zh-CN" sz="2000" dirty="0">
              <a:latin typeface="Arial" pitchFamily="34" charset="0"/>
              <a:ea typeface="宋体" pitchFamily="2" charset="-122"/>
            </a:endParaRPr>
          </a:p>
          <a:p>
            <a:pPr marL="609600" indent="-609600">
              <a:lnSpc>
                <a:spcPct val="80000"/>
              </a:lnSpc>
            </a:pPr>
            <a:r>
              <a:rPr lang="en-US" altLang="zh-CN" sz="2000" b="1" i="1" dirty="0">
                <a:latin typeface="Arial" pitchFamily="34" charset="0"/>
                <a:ea typeface="宋体" pitchFamily="2" charset="-122"/>
              </a:rPr>
              <a:t>   “Buffer Overflows: Attacks and Defenses for the Vulnerability     of the Decade.”  Crispin Cowan, Perry </a:t>
            </a:r>
            <a:r>
              <a:rPr lang="en-US" altLang="zh-CN" sz="2000" b="1" i="1" dirty="0" err="1">
                <a:latin typeface="Arial" pitchFamily="34" charset="0"/>
                <a:ea typeface="宋体" pitchFamily="2" charset="-122"/>
              </a:rPr>
              <a:t>Wagle</a:t>
            </a:r>
            <a:r>
              <a:rPr lang="en-US" altLang="zh-CN" sz="2000" b="1" i="1" dirty="0">
                <a:latin typeface="Arial" pitchFamily="34" charset="0"/>
                <a:ea typeface="宋体" pitchFamily="2" charset="-122"/>
              </a:rPr>
              <a:t>, </a:t>
            </a:r>
            <a:r>
              <a:rPr lang="en-US" altLang="zh-CN" sz="2000" b="1" i="1" dirty="0" err="1">
                <a:latin typeface="Arial" pitchFamily="34" charset="0"/>
                <a:ea typeface="宋体" pitchFamily="2" charset="-122"/>
              </a:rPr>
              <a:t>Calton</a:t>
            </a:r>
            <a:r>
              <a:rPr lang="en-US" altLang="zh-CN" sz="2000" b="1" i="1" dirty="0">
                <a:latin typeface="Arial" pitchFamily="34" charset="0"/>
                <a:ea typeface="宋体" pitchFamily="2" charset="-122"/>
              </a:rPr>
              <a:t> </a:t>
            </a:r>
            <a:r>
              <a:rPr lang="en-US" altLang="zh-CN" sz="2000" b="1" i="1" dirty="0" err="1">
                <a:latin typeface="Arial" pitchFamily="34" charset="0"/>
                <a:ea typeface="宋体" pitchFamily="2" charset="-122"/>
              </a:rPr>
              <a:t>Pu</a:t>
            </a:r>
            <a:r>
              <a:rPr lang="en-US" altLang="zh-CN" sz="2000" b="1" i="1" dirty="0">
                <a:latin typeface="Arial" pitchFamily="34" charset="0"/>
                <a:ea typeface="宋体" pitchFamily="2" charset="-122"/>
              </a:rPr>
              <a:t>, Steve Beattie, and Jonathan Walpole. SANS 2000, Orlando FL, March 2000.</a:t>
            </a:r>
          </a:p>
        </p:txBody>
      </p:sp>
      <p:sp>
        <p:nvSpPr>
          <p:cNvPr id="4" name="日期占位符 3"/>
          <p:cNvSpPr>
            <a:spLocks noGrp="1"/>
          </p:cNvSpPr>
          <p:nvPr>
            <p:ph type="dt" sz="half" idx="10"/>
          </p:nvPr>
        </p:nvSpPr>
        <p:spPr/>
        <p:txBody>
          <a:bodyPr/>
          <a:lstStyle/>
          <a:p>
            <a:pPr>
              <a:defRPr/>
            </a:pPr>
            <a:fld id="{E33B7163-2270-4AA9-B737-36BE31DFE8A4}" type="datetime1">
              <a:rPr lang="en-US" smtClean="0"/>
              <a:pPr>
                <a:defRPr/>
              </a:pPr>
              <a:t>3/24/2013</a:t>
            </a:fld>
            <a:endParaRPr lang="en-US" dirty="0"/>
          </a:p>
        </p:txBody>
      </p:sp>
      <p:sp>
        <p:nvSpPr>
          <p:cNvPr id="5" name="页脚占位符 4"/>
          <p:cNvSpPr>
            <a:spLocks noGrp="1"/>
          </p:cNvSpPr>
          <p:nvPr>
            <p:ph type="ftr" sz="quarter" idx="11"/>
          </p:nvPr>
        </p:nvSpPr>
        <p:spPr/>
        <p:txBody>
          <a:bodyPr/>
          <a:lstStyle/>
          <a:p>
            <a:pPr>
              <a:defRPr/>
            </a:pPr>
            <a:r>
              <a:rPr lang="en-US" smtClean="0"/>
              <a:t>Buffer Overflow</a:t>
            </a:r>
            <a:endParaRPr lang="en-US" dirty="0"/>
          </a:p>
        </p:txBody>
      </p:sp>
      <p:sp>
        <p:nvSpPr>
          <p:cNvPr id="6" name="灯片编号占位符 5"/>
          <p:cNvSpPr>
            <a:spLocks noGrp="1"/>
          </p:cNvSpPr>
          <p:nvPr>
            <p:ph type="sldNum" sz="quarter" idx="12"/>
          </p:nvPr>
        </p:nvSpPr>
        <p:spPr/>
        <p:txBody>
          <a:bodyPr/>
          <a:lstStyle/>
          <a:p>
            <a:pPr>
              <a:defRPr/>
            </a:pPr>
            <a:fld id="{3B420F5C-6E16-4960-B050-6D20F3115376}" type="slidenum">
              <a:rPr lang="en-US" smtClean="0"/>
              <a:pPr>
                <a:defRPr/>
              </a:pPr>
              <a:t>24</a:t>
            </a:fld>
            <a:endParaRPr lang="en-US"/>
          </a:p>
        </p:txBody>
      </p:sp>
    </p:spTree>
    <p:extLst>
      <p:ext uri="{BB962C8B-B14F-4D97-AF65-F5344CB8AC3E}">
        <p14:creationId xmlns="" xmlns:p14="http://schemas.microsoft.com/office/powerpoint/2010/main" val="3404324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Small Example</a:t>
            </a:r>
            <a:endParaRPr lang="zh-CN" altLang="en-US" dirty="0"/>
          </a:p>
        </p:txBody>
      </p:sp>
      <p:sp>
        <p:nvSpPr>
          <p:cNvPr id="3" name="内容占位符 2"/>
          <p:cNvSpPr>
            <a:spLocks noGrp="1"/>
          </p:cNvSpPr>
          <p:nvPr>
            <p:ph idx="1"/>
          </p:nvPr>
        </p:nvSpPr>
        <p:spPr>
          <a:xfrm>
            <a:off x="190500" y="3581400"/>
            <a:ext cx="5257800" cy="2666999"/>
          </a:xfrm>
        </p:spPr>
        <p:txBody>
          <a:bodyPr/>
          <a:lstStyle/>
          <a:p>
            <a:r>
              <a:rPr lang="en-US" altLang="zh-CN" dirty="0" smtClean="0"/>
              <a:t>Malicious user enters &gt; 1024 chars, but </a:t>
            </a:r>
            <a:r>
              <a:rPr lang="en-US" altLang="zh-CN" dirty="0" err="1" smtClean="0">
                <a:latin typeface="Courier New" charset="0"/>
              </a:rPr>
              <a:t>buf</a:t>
            </a:r>
            <a:r>
              <a:rPr lang="en-US" altLang="zh-CN" dirty="0" smtClean="0"/>
              <a:t> can only store 1024 chars; extra chars overflow buffer</a:t>
            </a:r>
          </a:p>
          <a:p>
            <a:endParaRPr lang="zh-CN" altLang="en-US" dirty="0"/>
          </a:p>
        </p:txBody>
      </p:sp>
      <p:sp>
        <p:nvSpPr>
          <p:cNvPr id="4" name="日期占位符 3"/>
          <p:cNvSpPr>
            <a:spLocks noGrp="1"/>
          </p:cNvSpPr>
          <p:nvPr>
            <p:ph type="dt" sz="half" idx="10"/>
          </p:nvPr>
        </p:nvSpPr>
        <p:spPr/>
        <p:txBody>
          <a:bodyPr/>
          <a:lstStyle/>
          <a:p>
            <a:pPr>
              <a:defRPr/>
            </a:pPr>
            <a:fld id="{E33B7163-2270-4AA9-B737-36BE31DFE8A4}" type="datetime1">
              <a:rPr lang="en-US" smtClean="0">
                <a:solidFill>
                  <a:prstClr val="white">
                    <a:tint val="75000"/>
                  </a:prstClr>
                </a:solidFill>
              </a:rPr>
              <a:pPr>
                <a:defRPr/>
              </a:pPr>
              <a:t>3/24/2013</a:t>
            </a:fld>
            <a:endParaRPr lang="en-US" dirty="0">
              <a:solidFill>
                <a:prstClr val="white">
                  <a:tint val="75000"/>
                </a:prstClr>
              </a:solidFill>
            </a:endParaRPr>
          </a:p>
        </p:txBody>
      </p:sp>
      <p:sp>
        <p:nvSpPr>
          <p:cNvPr id="5" name="页脚占位符 4"/>
          <p:cNvSpPr>
            <a:spLocks noGrp="1"/>
          </p:cNvSpPr>
          <p:nvPr>
            <p:ph type="ftr" sz="quarter" idx="11"/>
          </p:nvPr>
        </p:nvSpPr>
        <p:spPr/>
        <p:txBody>
          <a:bodyPr/>
          <a:lstStyle/>
          <a:p>
            <a:pPr>
              <a:defRPr/>
            </a:pPr>
            <a:r>
              <a:rPr lang="en-US" smtClean="0">
                <a:solidFill>
                  <a:prstClr val="white">
                    <a:tint val="75000"/>
                  </a:prstClr>
                </a:solidFill>
              </a:rPr>
              <a:t>Buffer Overflow</a:t>
            </a:r>
            <a:endParaRPr lang="en-US" dirty="0">
              <a:solidFill>
                <a:prstClr val="white">
                  <a:tint val="75000"/>
                </a:prstClr>
              </a:solidFill>
            </a:endParaRPr>
          </a:p>
        </p:txBody>
      </p:sp>
      <p:sp>
        <p:nvSpPr>
          <p:cNvPr id="6" name="灯片编号占位符 5"/>
          <p:cNvSpPr>
            <a:spLocks noGrp="1"/>
          </p:cNvSpPr>
          <p:nvPr>
            <p:ph type="sldNum" sz="quarter" idx="12"/>
          </p:nvPr>
        </p:nvSpPr>
        <p:spPr/>
        <p:txBody>
          <a:bodyPr/>
          <a:lstStyle/>
          <a:p>
            <a:pPr>
              <a:defRPr/>
            </a:pPr>
            <a:fld id="{3B420F5C-6E16-4960-B050-6D20F3115376}" type="slidenum">
              <a:rPr lang="en-US" smtClean="0">
                <a:solidFill>
                  <a:prstClr val="white">
                    <a:tint val="75000"/>
                  </a:prstClr>
                </a:solidFill>
              </a:rPr>
              <a:pPr>
                <a:defRPr/>
              </a:pPr>
              <a:t>3</a:t>
            </a:fld>
            <a:endParaRPr lang="en-US">
              <a:solidFill>
                <a:prstClr val="white">
                  <a:tint val="75000"/>
                </a:prstClr>
              </a:solidFill>
            </a:endParaRPr>
          </a:p>
        </p:txBody>
      </p:sp>
      <p:sp>
        <p:nvSpPr>
          <p:cNvPr id="7" name="矩形 6"/>
          <p:cNvSpPr/>
          <p:nvPr/>
        </p:nvSpPr>
        <p:spPr>
          <a:xfrm>
            <a:off x="304800" y="1104138"/>
            <a:ext cx="5029200" cy="2363724"/>
          </a:xfrm>
          <a:prstGeom prst="rect">
            <a:avLst/>
          </a:prstGeom>
        </p:spPr>
        <p:txBody>
          <a:bodyPr wrap="square">
            <a:spAutoFit/>
          </a:bodyPr>
          <a:lstStyle/>
          <a:p>
            <a:pPr marL="342900" indent="-342900" eaLnBrk="0" hangingPunct="0">
              <a:spcBef>
                <a:spcPct val="20000"/>
              </a:spcBef>
              <a:buFont typeface="Arial" pitchFamily="34" charset="0"/>
              <a:buChar char="•"/>
              <a:defRPr/>
            </a:pPr>
            <a:r>
              <a:rPr lang="en-US" altLang="zh-CN" sz="1800" dirty="0">
                <a:solidFill>
                  <a:prstClr val="white"/>
                </a:solidFill>
                <a:latin typeface="Calibri"/>
              </a:rPr>
              <a:t>void </a:t>
            </a:r>
            <a:r>
              <a:rPr lang="en-US" altLang="zh-CN" sz="1800" dirty="0" err="1">
                <a:solidFill>
                  <a:prstClr val="white"/>
                </a:solidFill>
                <a:latin typeface="Calibri"/>
              </a:rPr>
              <a:t>get_input</a:t>
            </a:r>
            <a:r>
              <a:rPr lang="en-US" altLang="zh-CN" sz="1800" dirty="0">
                <a:solidFill>
                  <a:prstClr val="white"/>
                </a:solidFill>
                <a:latin typeface="Calibri"/>
              </a:rPr>
              <a:t>() </a:t>
            </a:r>
            <a:r>
              <a:rPr lang="en-US" altLang="zh-CN" sz="1800" dirty="0" smtClean="0">
                <a:solidFill>
                  <a:prstClr val="white"/>
                </a:solidFill>
                <a:latin typeface="Calibri"/>
              </a:rPr>
              <a:t>{</a:t>
            </a:r>
            <a:endParaRPr lang="en-US" altLang="zh-CN" sz="1800" dirty="0">
              <a:solidFill>
                <a:prstClr val="white"/>
              </a:solidFill>
              <a:latin typeface="Calibri"/>
            </a:endParaRPr>
          </a:p>
          <a:p>
            <a:pPr eaLnBrk="0" hangingPunct="0">
              <a:spcBef>
                <a:spcPct val="20000"/>
              </a:spcBef>
              <a:defRPr/>
            </a:pPr>
            <a:r>
              <a:rPr lang="en-US" altLang="zh-CN" sz="1800" dirty="0" smtClean="0">
                <a:solidFill>
                  <a:prstClr val="white"/>
                </a:solidFill>
                <a:latin typeface="Calibri"/>
              </a:rPr>
              <a:t>          </a:t>
            </a:r>
            <a:r>
              <a:rPr lang="en-US" altLang="zh-CN" sz="1800" dirty="0">
                <a:solidFill>
                  <a:prstClr val="white"/>
                </a:solidFill>
                <a:latin typeface="Calibri"/>
              </a:rPr>
              <a:t>char </a:t>
            </a:r>
            <a:r>
              <a:rPr lang="en-US" altLang="zh-CN" sz="1800" dirty="0" err="1">
                <a:solidFill>
                  <a:prstClr val="white"/>
                </a:solidFill>
                <a:latin typeface="Calibri"/>
              </a:rPr>
              <a:t>buf</a:t>
            </a:r>
            <a:r>
              <a:rPr lang="en-US" altLang="zh-CN" sz="1800" dirty="0">
                <a:solidFill>
                  <a:prstClr val="white"/>
                </a:solidFill>
                <a:latin typeface="Calibri"/>
              </a:rPr>
              <a:t>[1024];</a:t>
            </a:r>
          </a:p>
          <a:p>
            <a:pPr eaLnBrk="0" hangingPunct="0">
              <a:spcBef>
                <a:spcPct val="20000"/>
              </a:spcBef>
              <a:defRPr/>
            </a:pPr>
            <a:r>
              <a:rPr lang="en-US" altLang="zh-CN" sz="1800" dirty="0" smtClean="0">
                <a:solidFill>
                  <a:prstClr val="white"/>
                </a:solidFill>
                <a:latin typeface="Calibri"/>
              </a:rPr>
              <a:t>          </a:t>
            </a:r>
            <a:r>
              <a:rPr lang="en-US" altLang="zh-CN" sz="1800" dirty="0">
                <a:solidFill>
                  <a:prstClr val="white"/>
                </a:solidFill>
                <a:latin typeface="Calibri"/>
              </a:rPr>
              <a:t>gets(</a:t>
            </a:r>
            <a:r>
              <a:rPr lang="en-US" altLang="zh-CN" sz="1800" dirty="0" err="1">
                <a:solidFill>
                  <a:prstClr val="white"/>
                </a:solidFill>
                <a:latin typeface="Calibri"/>
              </a:rPr>
              <a:t>buf</a:t>
            </a:r>
            <a:r>
              <a:rPr lang="en-US" altLang="zh-CN" sz="1800" dirty="0" smtClean="0">
                <a:solidFill>
                  <a:prstClr val="white"/>
                </a:solidFill>
                <a:latin typeface="Calibri"/>
              </a:rPr>
              <a:t>);</a:t>
            </a:r>
          </a:p>
          <a:p>
            <a:pPr eaLnBrk="0" hangingPunct="0">
              <a:spcBef>
                <a:spcPct val="20000"/>
              </a:spcBef>
              <a:defRPr/>
            </a:pPr>
            <a:r>
              <a:rPr lang="en-US" altLang="zh-CN" sz="1800" dirty="0" smtClean="0">
                <a:solidFill>
                  <a:prstClr val="white"/>
                </a:solidFill>
                <a:latin typeface="Calibri"/>
              </a:rPr>
              <a:t>       }</a:t>
            </a:r>
            <a:endParaRPr lang="en-US" altLang="zh-CN" sz="1800" dirty="0">
              <a:solidFill>
                <a:prstClr val="white"/>
              </a:solidFill>
              <a:latin typeface="Calibri"/>
            </a:endParaRPr>
          </a:p>
          <a:p>
            <a:pPr marL="342900" indent="-342900" eaLnBrk="0" hangingPunct="0">
              <a:spcBef>
                <a:spcPct val="20000"/>
              </a:spcBef>
              <a:buFont typeface="Arial" pitchFamily="34" charset="0"/>
              <a:buChar char="•"/>
              <a:defRPr/>
            </a:pPr>
            <a:r>
              <a:rPr lang="en-US" altLang="zh-CN" sz="1800" dirty="0">
                <a:solidFill>
                  <a:prstClr val="white"/>
                </a:solidFill>
                <a:latin typeface="Calibri"/>
              </a:rPr>
              <a:t>void main(</a:t>
            </a:r>
            <a:r>
              <a:rPr lang="en-US" altLang="zh-CN" sz="1800" dirty="0" err="1">
                <a:solidFill>
                  <a:prstClr val="white"/>
                </a:solidFill>
                <a:latin typeface="Calibri"/>
              </a:rPr>
              <a:t>int</a:t>
            </a:r>
            <a:r>
              <a:rPr lang="en-US" altLang="zh-CN" sz="1800" dirty="0">
                <a:solidFill>
                  <a:prstClr val="white"/>
                </a:solidFill>
                <a:latin typeface="Calibri"/>
              </a:rPr>
              <a:t> </a:t>
            </a:r>
            <a:r>
              <a:rPr lang="en-US" altLang="zh-CN" sz="1800" dirty="0" err="1">
                <a:solidFill>
                  <a:prstClr val="white"/>
                </a:solidFill>
                <a:latin typeface="Calibri"/>
              </a:rPr>
              <a:t>argc</a:t>
            </a:r>
            <a:r>
              <a:rPr lang="en-US" altLang="zh-CN" sz="1800" dirty="0">
                <a:solidFill>
                  <a:prstClr val="white"/>
                </a:solidFill>
                <a:latin typeface="Calibri"/>
              </a:rPr>
              <a:t>, char*</a:t>
            </a:r>
            <a:r>
              <a:rPr lang="en-US" altLang="zh-CN" sz="1800" dirty="0" err="1">
                <a:solidFill>
                  <a:prstClr val="white"/>
                </a:solidFill>
                <a:latin typeface="Calibri"/>
              </a:rPr>
              <a:t>argv</a:t>
            </a:r>
            <a:r>
              <a:rPr lang="en-US" altLang="zh-CN" sz="1800" dirty="0" smtClean="0">
                <a:solidFill>
                  <a:prstClr val="white"/>
                </a:solidFill>
                <a:latin typeface="Calibri"/>
              </a:rPr>
              <a:t>[]) {</a:t>
            </a:r>
            <a:endParaRPr lang="en-US" altLang="zh-CN" sz="1800" dirty="0">
              <a:solidFill>
                <a:prstClr val="white"/>
              </a:solidFill>
              <a:latin typeface="Calibri"/>
            </a:endParaRPr>
          </a:p>
          <a:p>
            <a:pPr eaLnBrk="0" hangingPunct="0">
              <a:spcBef>
                <a:spcPct val="20000"/>
              </a:spcBef>
              <a:defRPr/>
            </a:pPr>
            <a:r>
              <a:rPr lang="en-US" altLang="zh-CN" sz="1800" dirty="0" smtClean="0">
                <a:solidFill>
                  <a:prstClr val="white"/>
                </a:solidFill>
                <a:latin typeface="Calibri"/>
              </a:rPr>
              <a:t>         </a:t>
            </a:r>
            <a:r>
              <a:rPr lang="en-US" altLang="zh-CN" sz="1800" dirty="0" err="1">
                <a:solidFill>
                  <a:prstClr val="white"/>
                </a:solidFill>
                <a:latin typeface="Calibri"/>
              </a:rPr>
              <a:t>get_input</a:t>
            </a:r>
            <a:r>
              <a:rPr lang="en-US" altLang="zh-CN" sz="1800" dirty="0">
                <a:solidFill>
                  <a:prstClr val="white"/>
                </a:solidFill>
                <a:latin typeface="Calibri"/>
              </a:rPr>
              <a:t>();</a:t>
            </a:r>
          </a:p>
          <a:p>
            <a:pPr marL="342900" indent="-342900" eaLnBrk="0" hangingPunct="0">
              <a:spcBef>
                <a:spcPct val="20000"/>
              </a:spcBef>
              <a:buFont typeface="Arial" pitchFamily="34" charset="0"/>
              <a:buChar char="•"/>
              <a:defRPr/>
            </a:pPr>
            <a:r>
              <a:rPr lang="en-US" altLang="zh-CN" sz="1800" dirty="0">
                <a:solidFill>
                  <a:prstClr val="white"/>
                </a:solidFill>
                <a:latin typeface="Calibri"/>
              </a:rPr>
              <a:t>}</a:t>
            </a:r>
          </a:p>
        </p:txBody>
      </p:sp>
      <p:pic>
        <p:nvPicPr>
          <p:cNvPr id="8" name="Picture 22" descr="MCj03842180000[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4000" y="2286000"/>
            <a:ext cx="3243263" cy="342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85189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p:cNvSpPr>
            <a:spLocks noGrp="1"/>
          </p:cNvSpPr>
          <p:nvPr>
            <p:ph type="title"/>
          </p:nvPr>
        </p:nvSpPr>
        <p:spPr/>
        <p:txBody>
          <a:bodyPr/>
          <a:lstStyle/>
          <a:p>
            <a:r>
              <a:rPr lang="it-IT" dirty="0" smtClean="0"/>
              <a:t>What is an Exploit?</a:t>
            </a:r>
          </a:p>
        </p:txBody>
      </p:sp>
      <p:sp>
        <p:nvSpPr>
          <p:cNvPr id="3075" name="Segnaposto contenuto 2"/>
          <p:cNvSpPr>
            <a:spLocks noGrp="1"/>
          </p:cNvSpPr>
          <p:nvPr>
            <p:ph idx="1"/>
          </p:nvPr>
        </p:nvSpPr>
        <p:spPr/>
        <p:txBody>
          <a:bodyPr>
            <a:normAutofit fontScale="92500"/>
          </a:bodyPr>
          <a:lstStyle/>
          <a:p>
            <a:pPr>
              <a:lnSpc>
                <a:spcPct val="110000"/>
              </a:lnSpc>
              <a:buFont typeface="Arial" charset="0"/>
              <a:buChar char="•"/>
              <a:defRPr/>
            </a:pPr>
            <a:r>
              <a:rPr lang="it-IT" dirty="0" smtClean="0"/>
              <a:t>An </a:t>
            </a:r>
            <a:r>
              <a:rPr lang="en-US" dirty="0" smtClean="0">
                <a:solidFill>
                  <a:schemeClr val="accent6"/>
                </a:solidFill>
              </a:rPr>
              <a:t>exploit</a:t>
            </a:r>
            <a:r>
              <a:rPr lang="en-US" b="1" dirty="0" smtClean="0"/>
              <a:t> </a:t>
            </a:r>
            <a:r>
              <a:rPr lang="en-US" dirty="0" smtClean="0"/>
              <a:t>is any </a:t>
            </a:r>
            <a:r>
              <a:rPr lang="en-US" dirty="0" smtClean="0">
                <a:solidFill>
                  <a:schemeClr val="accent6"/>
                </a:solidFill>
              </a:rPr>
              <a:t>input</a:t>
            </a:r>
            <a:r>
              <a:rPr lang="en-US" dirty="0" smtClean="0"/>
              <a:t> (i.e., a piece of software, an argument</a:t>
            </a:r>
            <a:r>
              <a:rPr lang="zh-CN" altLang="en-US" b="1" dirty="0"/>
              <a:t> </a:t>
            </a:r>
            <a:r>
              <a:rPr lang="zh-CN" altLang="en-US" b="1" dirty="0" smtClean="0"/>
              <a:t> </a:t>
            </a:r>
            <a:r>
              <a:rPr lang="en-US" dirty="0" smtClean="0"/>
              <a:t>string, or sequence of commands) that takes advantage of a bug, glitch  or vulnerability  in order to cause  an attack</a:t>
            </a:r>
          </a:p>
          <a:p>
            <a:pPr>
              <a:lnSpc>
                <a:spcPct val="110000"/>
              </a:lnSpc>
              <a:buFont typeface="Arial" charset="0"/>
              <a:buChar char="•"/>
              <a:defRPr/>
            </a:pPr>
            <a:r>
              <a:rPr lang="en-US" dirty="0" smtClean="0"/>
              <a:t>An </a:t>
            </a:r>
            <a:r>
              <a:rPr lang="en-US" dirty="0" smtClean="0">
                <a:solidFill>
                  <a:schemeClr val="accent6"/>
                </a:solidFill>
              </a:rPr>
              <a:t>attack</a:t>
            </a:r>
            <a:r>
              <a:rPr lang="en-US" dirty="0" smtClean="0"/>
              <a:t> is an unintended or unanticipated behavior that occurs on computer software, hardware, or something electronic and that brings an advantage to the  attacker</a:t>
            </a:r>
            <a:endParaRPr lang="it-IT" dirty="0" smtClean="0"/>
          </a:p>
        </p:txBody>
      </p:sp>
      <p:sp>
        <p:nvSpPr>
          <p:cNvPr id="4" name="Segnaposto data 3"/>
          <p:cNvSpPr>
            <a:spLocks noGrp="1"/>
          </p:cNvSpPr>
          <p:nvPr>
            <p:ph type="dt" sz="quarter" idx="10"/>
          </p:nvPr>
        </p:nvSpPr>
        <p:spPr/>
        <p:txBody>
          <a:bodyPr/>
          <a:lstStyle/>
          <a:p>
            <a:pPr>
              <a:defRPr/>
            </a:pPr>
            <a:fld id="{515ED2C5-816A-4241-B2E4-C59C5C7A7DBF}" type="datetime1">
              <a:rPr lang="en-US"/>
              <a:pPr>
                <a:defRPr/>
              </a:pPr>
              <a:t>3/24/2013</a:t>
            </a:fld>
            <a:endParaRPr lang="en-US" dirty="0"/>
          </a:p>
        </p:txBody>
      </p:sp>
      <p:sp>
        <p:nvSpPr>
          <p:cNvPr id="5" name="Segnaposto piè di pagina 4"/>
          <p:cNvSpPr>
            <a:spLocks noGrp="1"/>
          </p:cNvSpPr>
          <p:nvPr>
            <p:ph type="ftr" sz="quarter" idx="11"/>
          </p:nvPr>
        </p:nvSpPr>
        <p:spPr/>
        <p:txBody>
          <a:bodyPr/>
          <a:lstStyle/>
          <a:p>
            <a:pPr>
              <a:defRPr/>
            </a:pPr>
            <a:r>
              <a:rPr lang="en-US"/>
              <a:t>Buffer Overflow</a:t>
            </a:r>
            <a:endParaRPr lang="en-US" dirty="0"/>
          </a:p>
        </p:txBody>
      </p:sp>
      <p:sp>
        <p:nvSpPr>
          <p:cNvPr id="6" name="Segnaposto numero diapositiva 5"/>
          <p:cNvSpPr>
            <a:spLocks noGrp="1"/>
          </p:cNvSpPr>
          <p:nvPr>
            <p:ph type="sldNum" sz="quarter" idx="12"/>
          </p:nvPr>
        </p:nvSpPr>
        <p:spPr/>
        <p:txBody>
          <a:bodyPr/>
          <a:lstStyle/>
          <a:p>
            <a:pPr>
              <a:defRPr/>
            </a:pPr>
            <a:fld id="{55E92F98-0DAC-43E8-A404-D7986919D84C}"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457200" y="246063"/>
            <a:ext cx="8231188" cy="1201737"/>
          </a:xfrm>
        </p:spPr>
        <p:txBody>
          <a:bodyPr lIns="38100" tIns="38100" rIns="1099" bIns="38100"/>
          <a:lstStyle/>
          <a:p>
            <a:pPr marL="12700" eaLnBrk="1" hangingPunct="1">
              <a:tabLst>
                <a:tab pos="50800" algn="l"/>
                <a:tab pos="965200" algn="l"/>
                <a:tab pos="1879600" algn="l"/>
                <a:tab pos="2794000" algn="l"/>
                <a:tab pos="3708400" algn="l"/>
                <a:tab pos="4622800" algn="l"/>
                <a:tab pos="5537200" algn="l"/>
                <a:tab pos="6451600" algn="l"/>
                <a:tab pos="7366000" algn="l"/>
                <a:tab pos="8280400" algn="l"/>
                <a:tab pos="9194800" algn="l"/>
                <a:tab pos="10109200" algn="l"/>
                <a:tab pos="10985500" algn="l"/>
              </a:tabLst>
            </a:pPr>
            <a:r>
              <a:rPr lang="en-US" dirty="0" smtClean="0"/>
              <a:t>Buffer Overflow Attack</a:t>
            </a:r>
          </a:p>
        </p:txBody>
      </p:sp>
      <p:sp>
        <p:nvSpPr>
          <p:cNvPr id="19459" name="Rectangle 2"/>
          <p:cNvSpPr>
            <a:spLocks noGrp="1" noChangeArrowheads="1"/>
          </p:cNvSpPr>
          <p:nvPr>
            <p:ph idx="1"/>
          </p:nvPr>
        </p:nvSpPr>
        <p:spPr>
          <a:xfrm>
            <a:off x="533400" y="1524000"/>
            <a:ext cx="7924800" cy="4724400"/>
          </a:xfrm>
        </p:spPr>
        <p:txBody>
          <a:bodyPr lIns="38100" tIns="38100" rIns="1099" bIns="38100">
            <a:normAutofit lnSpcReduction="10000"/>
          </a:bodyPr>
          <a:lstStyle/>
          <a:p>
            <a:pPr marL="357188"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sz="2400" dirty="0" smtClean="0"/>
              <a:t>One of the most common OS bugs is a </a:t>
            </a:r>
            <a:r>
              <a:rPr lang="en-US" sz="2400" dirty="0" smtClean="0">
                <a:solidFill>
                  <a:schemeClr val="accent6"/>
                </a:solidFill>
              </a:rPr>
              <a:t>buffer overflow</a:t>
            </a:r>
          </a:p>
          <a:p>
            <a:pPr marL="757238" lvl="1"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sz="2000" dirty="0" smtClean="0"/>
              <a:t>The developer fails to include code that  checks  whether an input string fits into its buffer array</a:t>
            </a:r>
          </a:p>
          <a:p>
            <a:pPr marL="757238" lvl="1"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sz="2000" dirty="0" smtClean="0"/>
              <a:t>An input to the running process exceeds the length of  the buffer</a:t>
            </a:r>
          </a:p>
          <a:p>
            <a:pPr marL="757238" lvl="1"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sz="2000" dirty="0" smtClean="0"/>
              <a:t>The input string overwrites</a:t>
            </a:r>
            <a:r>
              <a:rPr lang="en-US" sz="2000" b="1" dirty="0"/>
              <a:t> </a:t>
            </a:r>
            <a:r>
              <a:rPr lang="en-US" sz="2000" dirty="0" smtClean="0"/>
              <a:t>a portion of the memory of the process</a:t>
            </a:r>
          </a:p>
          <a:p>
            <a:pPr marL="757238" lvl="1"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sz="2000" dirty="0" smtClean="0"/>
              <a:t>Causes the application to behave improperly and unexpectedly</a:t>
            </a:r>
          </a:p>
          <a:p>
            <a:pPr marL="357188"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sz="2400" dirty="0" smtClean="0"/>
              <a:t>Effect of a buffer overflow</a:t>
            </a:r>
          </a:p>
          <a:p>
            <a:pPr marL="757238" lvl="1"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sz="2000" dirty="0" smtClean="0"/>
              <a:t>The process can operate on malicious data or execute malicious code passed in by the attacker</a:t>
            </a:r>
          </a:p>
          <a:p>
            <a:pPr marL="757238" lvl="1" eaLnBrk="1" hangingPunct="1">
              <a:lnSpc>
                <a:spcPct val="110000"/>
              </a:lnSpc>
              <a:spcBef>
                <a:spcPct val="50000"/>
              </a:spcBef>
              <a:buFont typeface="Arial" charset="0"/>
              <a:buChar char="–"/>
              <a:tabLst>
                <a:tab pos="469900" algn="l"/>
                <a:tab pos="1384300" algn="l"/>
                <a:tab pos="2298700" algn="l"/>
                <a:tab pos="3213100" algn="l"/>
                <a:tab pos="4127500" algn="l"/>
                <a:tab pos="5041900" algn="l"/>
                <a:tab pos="5956300" algn="l"/>
                <a:tab pos="6870700" algn="l"/>
              </a:tabLst>
              <a:defRPr/>
            </a:pPr>
            <a:r>
              <a:rPr lang="en-US" sz="2000" dirty="0" smtClean="0"/>
              <a:t>If  the process is executed as root, the malicious code will be executing with root privileges</a:t>
            </a:r>
          </a:p>
        </p:txBody>
      </p:sp>
      <p:sp>
        <p:nvSpPr>
          <p:cNvPr id="16386" name="Date Placeholder 3"/>
          <p:cNvSpPr>
            <a:spLocks noGrp="1"/>
          </p:cNvSpPr>
          <p:nvPr>
            <p:ph type="dt" sz="quarter" idx="10"/>
          </p:nvPr>
        </p:nvSpPr>
        <p:spPr/>
        <p:txBody>
          <a:bodyPr/>
          <a:lstStyle/>
          <a:p>
            <a:pPr>
              <a:defRPr/>
            </a:pPr>
            <a:fld id="{F991E0D8-6040-484F-80C2-B81B0E1D1819}" type="datetime1">
              <a:rPr lang="en-US"/>
              <a:pPr>
                <a:defRPr/>
              </a:pPr>
              <a:t>3/24/2013</a:t>
            </a:fld>
            <a:endParaRPr lang="en-US" dirty="0"/>
          </a:p>
        </p:txBody>
      </p:sp>
      <p:sp>
        <p:nvSpPr>
          <p:cNvPr id="16387" name="Footer Placeholder 4"/>
          <p:cNvSpPr>
            <a:spLocks noGrp="1"/>
          </p:cNvSpPr>
          <p:nvPr>
            <p:ph type="ftr" sz="quarter" idx="11"/>
          </p:nvPr>
        </p:nvSpPr>
        <p:spPr/>
        <p:txBody>
          <a:bodyPr/>
          <a:lstStyle/>
          <a:p>
            <a:pPr>
              <a:defRPr/>
            </a:pPr>
            <a:r>
              <a:rPr lang="en-US" dirty="0"/>
              <a:t>Buffer Overflow</a:t>
            </a:r>
          </a:p>
        </p:txBody>
      </p:sp>
      <p:sp>
        <p:nvSpPr>
          <p:cNvPr id="16388" name="Slide Number Placeholder 5"/>
          <p:cNvSpPr>
            <a:spLocks noGrp="1"/>
          </p:cNvSpPr>
          <p:nvPr>
            <p:ph type="sldNum" sz="quarter" idx="12"/>
          </p:nvPr>
        </p:nvSpPr>
        <p:spPr/>
        <p:txBody>
          <a:bodyPr/>
          <a:lstStyle/>
          <a:p>
            <a:pPr>
              <a:defRPr/>
            </a:pPr>
            <a:fld id="{48C1B535-79B4-4521-A441-5980170E67AF}" type="slidenum">
              <a:rPr lang="en-US"/>
              <a:pPr>
                <a:defRPr/>
              </a:pPr>
              <a:t>5</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7200" y="93663"/>
            <a:ext cx="8231188" cy="1506537"/>
          </a:xfrm>
        </p:spPr>
        <p:txBody>
          <a:bodyPr lIns="38100" tIns="38100" rIns="1099" bIns="38100"/>
          <a:lstStyle/>
          <a:p>
            <a:pPr marL="12700" eaLnBrk="1" hangingPunct="1">
              <a:tabLst>
                <a:tab pos="50800" algn="l"/>
                <a:tab pos="965200" algn="l"/>
                <a:tab pos="1879600" algn="l"/>
                <a:tab pos="2794000" algn="l"/>
                <a:tab pos="3708400" algn="l"/>
                <a:tab pos="4622800" algn="l"/>
                <a:tab pos="5537200" algn="l"/>
                <a:tab pos="6451600" algn="l"/>
                <a:tab pos="7366000" algn="l"/>
                <a:tab pos="8280400" algn="l"/>
                <a:tab pos="9194800" algn="l"/>
                <a:tab pos="10109200" algn="l"/>
                <a:tab pos="10985500" algn="l"/>
              </a:tabLst>
            </a:pPr>
            <a:r>
              <a:rPr lang="en-US" dirty="0" smtClean="0"/>
              <a:t>Address Space</a:t>
            </a:r>
          </a:p>
        </p:txBody>
      </p:sp>
      <p:sp>
        <p:nvSpPr>
          <p:cNvPr id="16387" name="Rectangle 2"/>
          <p:cNvSpPr>
            <a:spLocks noGrp="1" noChangeArrowheads="1"/>
          </p:cNvSpPr>
          <p:nvPr>
            <p:ph idx="1"/>
          </p:nvPr>
        </p:nvSpPr>
        <p:spPr>
          <a:xfrm>
            <a:off x="609600" y="1676400"/>
            <a:ext cx="7772400" cy="4495800"/>
          </a:xfrm>
        </p:spPr>
        <p:txBody>
          <a:bodyPr lIns="38100" tIns="38100" rIns="1099" bIns="38100"/>
          <a:lstStyle/>
          <a:p>
            <a:pPr marL="357188" eaLnBrk="1" hangingPunct="1">
              <a:lnSpc>
                <a:spcPct val="95000"/>
              </a:lnSpc>
              <a:spcBef>
                <a:spcPct val="25000"/>
              </a:spcBef>
              <a:buFont typeface="Arial" charset="0"/>
              <a:buChar char="•"/>
              <a:tabLst>
                <a:tab pos="444500" algn="l"/>
                <a:tab pos="1358900" algn="l"/>
                <a:tab pos="2273300" algn="l"/>
                <a:tab pos="3187700" algn="l"/>
                <a:tab pos="4102100" algn="l"/>
                <a:tab pos="5016500" algn="l"/>
              </a:tabLst>
              <a:defRPr/>
            </a:pPr>
            <a:r>
              <a:rPr lang="en-US" sz="2500" dirty="0" smtClean="0"/>
              <a:t>Every program needs to access memory in order to run</a:t>
            </a:r>
          </a:p>
          <a:p>
            <a:pPr marL="357188" eaLnBrk="1" hangingPunct="1">
              <a:lnSpc>
                <a:spcPct val="95000"/>
              </a:lnSpc>
              <a:spcBef>
                <a:spcPct val="25000"/>
              </a:spcBef>
              <a:buFont typeface="Arial" charset="0"/>
              <a:buChar char="•"/>
              <a:tabLst>
                <a:tab pos="444500" algn="l"/>
                <a:tab pos="1358900" algn="l"/>
                <a:tab pos="2273300" algn="l"/>
                <a:tab pos="3187700" algn="l"/>
                <a:tab pos="4102100" algn="l"/>
                <a:tab pos="5016500" algn="l"/>
              </a:tabLst>
              <a:defRPr/>
            </a:pPr>
            <a:r>
              <a:rPr lang="en-US" sz="2500" dirty="0" smtClean="0"/>
              <a:t>For simplicity sake, it would be nice to allow each process (i.e., each executing program) to act as if it owns all of memory</a:t>
            </a:r>
          </a:p>
          <a:p>
            <a:pPr marL="357188" eaLnBrk="1" hangingPunct="1">
              <a:lnSpc>
                <a:spcPct val="95000"/>
              </a:lnSpc>
              <a:spcBef>
                <a:spcPct val="25000"/>
              </a:spcBef>
              <a:buFont typeface="Arial" charset="0"/>
              <a:buChar char="•"/>
              <a:tabLst>
                <a:tab pos="444500" algn="l"/>
                <a:tab pos="1358900" algn="l"/>
                <a:tab pos="2273300" algn="l"/>
                <a:tab pos="3187700" algn="l"/>
                <a:tab pos="4102100" algn="l"/>
                <a:tab pos="5016500" algn="l"/>
              </a:tabLst>
              <a:defRPr/>
            </a:pPr>
            <a:r>
              <a:rPr lang="en-US" sz="2500" dirty="0" smtClean="0"/>
              <a:t>The address space model is used to accomplish this</a:t>
            </a:r>
          </a:p>
          <a:p>
            <a:pPr marL="357188" eaLnBrk="1" hangingPunct="1">
              <a:lnSpc>
                <a:spcPct val="95000"/>
              </a:lnSpc>
              <a:spcBef>
                <a:spcPct val="25000"/>
              </a:spcBef>
              <a:buFont typeface="Arial" charset="0"/>
              <a:buChar char="•"/>
              <a:tabLst>
                <a:tab pos="444500" algn="l"/>
                <a:tab pos="1358900" algn="l"/>
                <a:tab pos="2273300" algn="l"/>
                <a:tab pos="3187700" algn="l"/>
                <a:tab pos="4102100" algn="l"/>
                <a:tab pos="5016500" algn="l"/>
              </a:tabLst>
              <a:defRPr/>
            </a:pPr>
            <a:r>
              <a:rPr lang="en-US" sz="2500" dirty="0" smtClean="0"/>
              <a:t>Each process can allocate</a:t>
            </a:r>
            <a:r>
              <a:rPr lang="en-US" sz="2800" b="1" dirty="0"/>
              <a:t> </a:t>
            </a:r>
            <a:r>
              <a:rPr lang="en-US" sz="2800" b="1" dirty="0" smtClean="0"/>
              <a:t> </a:t>
            </a:r>
            <a:r>
              <a:rPr lang="en-US" sz="2500" dirty="0" smtClean="0"/>
              <a:t>space anywhere it wants in memory</a:t>
            </a:r>
          </a:p>
          <a:p>
            <a:pPr marL="357188" eaLnBrk="1" hangingPunct="1">
              <a:lnSpc>
                <a:spcPct val="95000"/>
              </a:lnSpc>
              <a:spcBef>
                <a:spcPct val="25000"/>
              </a:spcBef>
              <a:buFont typeface="Arial" charset="0"/>
              <a:buChar char="•"/>
              <a:tabLst>
                <a:tab pos="444500" algn="l"/>
                <a:tab pos="1358900" algn="l"/>
                <a:tab pos="2273300" algn="l"/>
                <a:tab pos="3187700" algn="l"/>
                <a:tab pos="4102100" algn="l"/>
                <a:tab pos="5016500" algn="l"/>
              </a:tabLst>
              <a:defRPr/>
            </a:pPr>
            <a:r>
              <a:rPr lang="en-US" sz="2500" dirty="0" smtClean="0"/>
              <a:t>Most kernels  manage each process’ allocation of memory through the</a:t>
            </a:r>
            <a:r>
              <a:rPr lang="en-US" sz="2500" dirty="0" smtClean="0">
                <a:solidFill>
                  <a:schemeClr val="accent6"/>
                </a:solidFill>
              </a:rPr>
              <a:t> virtual memory</a:t>
            </a:r>
            <a:r>
              <a:rPr lang="en-US" sz="2500" dirty="0" smtClean="0"/>
              <a:t> model</a:t>
            </a:r>
          </a:p>
          <a:p>
            <a:pPr marL="357188" eaLnBrk="1" hangingPunct="1">
              <a:lnSpc>
                <a:spcPct val="95000"/>
              </a:lnSpc>
              <a:spcBef>
                <a:spcPct val="25000"/>
              </a:spcBef>
              <a:buFont typeface="Arial" charset="0"/>
              <a:buChar char="•"/>
              <a:tabLst>
                <a:tab pos="444500" algn="l"/>
                <a:tab pos="1358900" algn="l"/>
                <a:tab pos="2273300" algn="l"/>
                <a:tab pos="3187700" algn="l"/>
                <a:tab pos="4102100" algn="l"/>
                <a:tab pos="5016500" algn="l"/>
              </a:tabLst>
              <a:defRPr/>
            </a:pPr>
            <a:r>
              <a:rPr lang="en-US" sz="2500" dirty="0" smtClean="0"/>
              <a:t>How the memory is managed is irrelevant to the process</a:t>
            </a:r>
          </a:p>
        </p:txBody>
      </p:sp>
      <p:sp>
        <p:nvSpPr>
          <p:cNvPr id="13314" name="Date Placeholder 3"/>
          <p:cNvSpPr>
            <a:spLocks noGrp="1"/>
          </p:cNvSpPr>
          <p:nvPr>
            <p:ph type="dt" sz="quarter" idx="10"/>
          </p:nvPr>
        </p:nvSpPr>
        <p:spPr/>
        <p:txBody>
          <a:bodyPr/>
          <a:lstStyle/>
          <a:p>
            <a:pPr>
              <a:defRPr/>
            </a:pPr>
            <a:fld id="{3529E034-2AF4-4051-9E43-FFF8EF3358CE}" type="datetime1">
              <a:rPr lang="en-US"/>
              <a:pPr>
                <a:defRPr/>
              </a:pPr>
              <a:t>3/24/2013</a:t>
            </a:fld>
            <a:endParaRPr lang="en-US"/>
          </a:p>
        </p:txBody>
      </p:sp>
      <p:sp>
        <p:nvSpPr>
          <p:cNvPr id="13315" name="Footer Placeholder 4"/>
          <p:cNvSpPr>
            <a:spLocks noGrp="1"/>
          </p:cNvSpPr>
          <p:nvPr>
            <p:ph type="ftr" sz="quarter" idx="11"/>
          </p:nvPr>
        </p:nvSpPr>
        <p:spPr/>
        <p:txBody>
          <a:bodyPr/>
          <a:lstStyle/>
          <a:p>
            <a:pPr>
              <a:defRPr/>
            </a:pPr>
            <a:r>
              <a:rPr lang="en-US" dirty="0"/>
              <a:t>Buffer Overflow</a:t>
            </a:r>
          </a:p>
        </p:txBody>
      </p:sp>
      <p:sp>
        <p:nvSpPr>
          <p:cNvPr id="13316" name="Slide Number Placeholder 5"/>
          <p:cNvSpPr>
            <a:spLocks noGrp="1"/>
          </p:cNvSpPr>
          <p:nvPr>
            <p:ph type="sldNum" sz="quarter" idx="12"/>
          </p:nvPr>
        </p:nvSpPr>
        <p:spPr/>
        <p:txBody>
          <a:bodyPr/>
          <a:lstStyle/>
          <a:p>
            <a:pPr>
              <a:defRPr/>
            </a:pPr>
            <a:fld id="{5DF217C4-9E32-4AF6-9236-0F9F00F01E79}" type="slidenum">
              <a:rPr lang="en-US"/>
              <a:pPr>
                <a:defRPr/>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olo 1"/>
          <p:cNvSpPr>
            <a:spLocks noGrp="1"/>
          </p:cNvSpPr>
          <p:nvPr>
            <p:ph type="title"/>
          </p:nvPr>
        </p:nvSpPr>
        <p:spPr/>
        <p:txBody>
          <a:bodyPr/>
          <a:lstStyle/>
          <a:p>
            <a:r>
              <a:rPr lang="en-US" smtClean="0"/>
              <a:t>Unix Address Space</a:t>
            </a:r>
            <a:endParaRPr lang="it-IT" smtClean="0"/>
          </a:p>
        </p:txBody>
      </p:sp>
      <p:sp>
        <p:nvSpPr>
          <p:cNvPr id="3" name="Segnaposto contenuto 2"/>
          <p:cNvSpPr>
            <a:spLocks noGrp="1"/>
          </p:cNvSpPr>
          <p:nvPr>
            <p:ph idx="1"/>
          </p:nvPr>
        </p:nvSpPr>
        <p:spPr>
          <a:xfrm>
            <a:off x="457200" y="1600200"/>
            <a:ext cx="5791200" cy="4648200"/>
          </a:xfrm>
        </p:spPr>
        <p:txBody>
          <a:bodyPr>
            <a:noAutofit/>
          </a:bodyPr>
          <a:lstStyle/>
          <a:p>
            <a:pPr>
              <a:buFont typeface="Arial" charset="0"/>
              <a:buChar char="•"/>
              <a:defRPr/>
            </a:pPr>
            <a:r>
              <a:rPr lang="en-US" sz="2400" dirty="0" smtClean="0">
                <a:solidFill>
                  <a:schemeClr val="accent6"/>
                </a:solidFill>
              </a:rPr>
              <a:t>Text:</a:t>
            </a:r>
            <a:r>
              <a:rPr lang="en-US" sz="2400" dirty="0" smtClean="0"/>
              <a:t> machine code of the program, compiled from the source code</a:t>
            </a:r>
          </a:p>
          <a:p>
            <a:pPr>
              <a:buFont typeface="Arial" charset="0"/>
              <a:buChar char="•"/>
              <a:defRPr/>
            </a:pPr>
            <a:r>
              <a:rPr lang="en-US" sz="2400" dirty="0" smtClean="0">
                <a:solidFill>
                  <a:schemeClr val="accent6"/>
                </a:solidFill>
              </a:rPr>
              <a:t>Data: </a:t>
            </a:r>
            <a:r>
              <a:rPr lang="en-US" sz="2400" dirty="0" smtClean="0"/>
              <a:t>static program variables initialized in the source code prior to execution</a:t>
            </a:r>
          </a:p>
          <a:p>
            <a:pPr>
              <a:buFont typeface="Arial" charset="0"/>
              <a:buChar char="•"/>
              <a:defRPr/>
            </a:pPr>
            <a:r>
              <a:rPr lang="en-US" sz="2400" dirty="0" smtClean="0">
                <a:solidFill>
                  <a:schemeClr val="accent6"/>
                </a:solidFill>
              </a:rPr>
              <a:t>BSS</a:t>
            </a:r>
            <a:r>
              <a:rPr lang="en-US" sz="2400" dirty="0" smtClean="0"/>
              <a:t> (block started by symbol): static variables that are uninitialized</a:t>
            </a:r>
          </a:p>
          <a:p>
            <a:pPr>
              <a:buFont typeface="Arial" charset="0"/>
              <a:buChar char="•"/>
              <a:defRPr/>
            </a:pPr>
            <a:r>
              <a:rPr lang="en-US" sz="2400" dirty="0" smtClean="0">
                <a:solidFill>
                  <a:schemeClr val="accent6"/>
                </a:solidFill>
              </a:rPr>
              <a:t>Heap : </a:t>
            </a:r>
            <a:r>
              <a:rPr lang="en-US" sz="2400" dirty="0" smtClean="0"/>
              <a:t>data dynamically generated during the execution of a process</a:t>
            </a:r>
          </a:p>
          <a:p>
            <a:pPr>
              <a:buFont typeface="Arial" charset="0"/>
              <a:buChar char="•"/>
              <a:defRPr/>
            </a:pPr>
            <a:r>
              <a:rPr lang="en-US" sz="2400" dirty="0" smtClean="0">
                <a:solidFill>
                  <a:schemeClr val="accent6"/>
                </a:solidFill>
              </a:rPr>
              <a:t>Stack: </a:t>
            </a:r>
            <a:r>
              <a:rPr lang="en-US" sz="2400" dirty="0" smtClean="0"/>
              <a:t>structure that grows downwards and  keeps track  of the activated  method calls, their arguments and local variables</a:t>
            </a:r>
            <a:endParaRPr lang="it-IT" sz="2400" dirty="0"/>
          </a:p>
        </p:txBody>
      </p:sp>
      <p:sp>
        <p:nvSpPr>
          <p:cNvPr id="4" name="Segnaposto data 3"/>
          <p:cNvSpPr>
            <a:spLocks noGrp="1"/>
          </p:cNvSpPr>
          <p:nvPr>
            <p:ph type="dt" sz="quarter" idx="10"/>
          </p:nvPr>
        </p:nvSpPr>
        <p:spPr/>
        <p:txBody>
          <a:bodyPr/>
          <a:lstStyle/>
          <a:p>
            <a:pPr>
              <a:defRPr/>
            </a:pPr>
            <a:fld id="{3BA7FC59-61BC-43EC-8BB7-3A7863405526}" type="datetime1">
              <a:rPr lang="en-US"/>
              <a:pPr>
                <a:defRPr/>
              </a:pPr>
              <a:t>3/24/2013</a:t>
            </a:fld>
            <a:endParaRPr lang="en-US" dirty="0"/>
          </a:p>
        </p:txBody>
      </p:sp>
      <p:sp>
        <p:nvSpPr>
          <p:cNvPr id="5" name="Segnaposto piè di pagina 4"/>
          <p:cNvSpPr>
            <a:spLocks noGrp="1"/>
          </p:cNvSpPr>
          <p:nvPr>
            <p:ph type="ftr" sz="quarter" idx="11"/>
          </p:nvPr>
        </p:nvSpPr>
        <p:spPr/>
        <p:txBody>
          <a:bodyPr/>
          <a:lstStyle/>
          <a:p>
            <a:pPr>
              <a:defRPr/>
            </a:pPr>
            <a:r>
              <a:rPr lang="en-US"/>
              <a:t>Buffer Overflow</a:t>
            </a:r>
            <a:endParaRPr lang="en-US" dirty="0"/>
          </a:p>
        </p:txBody>
      </p:sp>
      <p:sp>
        <p:nvSpPr>
          <p:cNvPr id="6" name="Segnaposto numero diapositiva 5"/>
          <p:cNvSpPr>
            <a:spLocks noGrp="1"/>
          </p:cNvSpPr>
          <p:nvPr>
            <p:ph type="sldNum" sz="quarter" idx="12"/>
          </p:nvPr>
        </p:nvSpPr>
        <p:spPr/>
        <p:txBody>
          <a:bodyPr/>
          <a:lstStyle/>
          <a:p>
            <a:pPr>
              <a:defRPr/>
            </a:pPr>
            <a:fld id="{44FE6E2F-1628-4B56-8CAD-252C995D0573}" type="slidenum">
              <a:rPr lang="en-US" smtClean="0"/>
              <a:pPr>
                <a:defRPr/>
              </a:pPr>
              <a:t>7</a:t>
            </a:fld>
            <a:endParaRPr lang="en-US" dirty="0"/>
          </a:p>
        </p:txBody>
      </p:sp>
      <p:sp>
        <p:nvSpPr>
          <p:cNvPr id="8" name="Rettangolo 7"/>
          <p:cNvSpPr/>
          <p:nvPr/>
        </p:nvSpPr>
        <p:spPr>
          <a:xfrm>
            <a:off x="6248400" y="5722938"/>
            <a:ext cx="2514600" cy="677862"/>
          </a:xfrm>
          <a:prstGeom prst="rect">
            <a:avLst/>
          </a:prstGeom>
        </p:spPr>
        <p:txBody>
          <a:bodyPr>
            <a:spAutoFit/>
          </a:bodyPr>
          <a:lstStyle/>
          <a:p>
            <a:pPr algn="ctr" defTabSz="407988" hangingPunct="0">
              <a:lnSpc>
                <a:spcPct val="95000"/>
              </a:lnSpc>
              <a:buClr>
                <a:srgbClr val="000000"/>
              </a:buClr>
              <a:buSzPct val="45000"/>
              <a:buFont typeface="StarSymbol" charset="0"/>
              <a:buNone/>
              <a:tabLst>
                <a:tab pos="657225" algn="l"/>
                <a:tab pos="1312863" algn="l"/>
              </a:tabLst>
              <a:defRPr/>
            </a:pPr>
            <a:r>
              <a:rPr lang="en-GB" sz="2000" dirty="0">
                <a:solidFill>
                  <a:schemeClr val="tx1"/>
                </a:solidFill>
                <a:latin typeface="+mn-lt"/>
                <a:sym typeface="Arial" charset="0"/>
              </a:rPr>
              <a:t>Low Addresses</a:t>
            </a:r>
          </a:p>
          <a:p>
            <a:pPr algn="ctr" defTabSz="407988" hangingPunct="0">
              <a:lnSpc>
                <a:spcPct val="95000"/>
              </a:lnSpc>
              <a:buClr>
                <a:srgbClr val="000000"/>
              </a:buClr>
              <a:buSzPct val="45000"/>
              <a:buFont typeface="StarSymbol" charset="0"/>
              <a:buNone/>
              <a:tabLst>
                <a:tab pos="657225" algn="l"/>
                <a:tab pos="1312863" algn="l"/>
              </a:tabLst>
              <a:defRPr/>
            </a:pPr>
            <a:r>
              <a:rPr lang="en-GB" sz="2000" dirty="0">
                <a:solidFill>
                  <a:schemeClr val="tx1"/>
                </a:solidFill>
                <a:latin typeface="+mn-lt"/>
                <a:sym typeface="Arial" charset="0"/>
              </a:rPr>
              <a:t>0x0000 0000</a:t>
            </a:r>
          </a:p>
        </p:txBody>
      </p:sp>
      <p:sp>
        <p:nvSpPr>
          <p:cNvPr id="9" name="Rettangolo 8"/>
          <p:cNvSpPr/>
          <p:nvPr/>
        </p:nvSpPr>
        <p:spPr>
          <a:xfrm>
            <a:off x="6248400" y="1143000"/>
            <a:ext cx="2514600" cy="677863"/>
          </a:xfrm>
          <a:prstGeom prst="rect">
            <a:avLst/>
          </a:prstGeom>
        </p:spPr>
        <p:txBody>
          <a:bodyPr>
            <a:spAutoFit/>
          </a:bodyPr>
          <a:lstStyle/>
          <a:p>
            <a:pPr algn="ctr" defTabSz="407988" hangingPunct="0">
              <a:lnSpc>
                <a:spcPct val="95000"/>
              </a:lnSpc>
              <a:buClr>
                <a:srgbClr val="000000"/>
              </a:buClr>
              <a:buSzPct val="45000"/>
              <a:buFont typeface="StarSymbol" charset="0"/>
              <a:buNone/>
              <a:tabLst>
                <a:tab pos="657225" algn="l"/>
                <a:tab pos="1312863" algn="l"/>
              </a:tabLst>
              <a:defRPr/>
            </a:pPr>
            <a:r>
              <a:rPr lang="en-GB" sz="2000" dirty="0">
                <a:solidFill>
                  <a:schemeClr val="tx1"/>
                </a:solidFill>
                <a:latin typeface="+mn-lt"/>
                <a:sym typeface="Arial" charset="0"/>
              </a:rPr>
              <a:t>High Addresses</a:t>
            </a:r>
          </a:p>
          <a:p>
            <a:pPr algn="ctr" defTabSz="407988" hangingPunct="0">
              <a:lnSpc>
                <a:spcPct val="95000"/>
              </a:lnSpc>
              <a:buClr>
                <a:srgbClr val="000000"/>
              </a:buClr>
              <a:buSzPct val="45000"/>
              <a:buFont typeface="StarSymbol" charset="0"/>
              <a:buNone/>
              <a:tabLst>
                <a:tab pos="657225" algn="l"/>
                <a:tab pos="1312863" algn="l"/>
              </a:tabLst>
              <a:defRPr/>
            </a:pPr>
            <a:r>
              <a:rPr lang="en-GB" sz="2000" dirty="0">
                <a:solidFill>
                  <a:schemeClr val="tx1"/>
                </a:solidFill>
                <a:latin typeface="+mn-lt"/>
                <a:sym typeface="Arial" charset="0"/>
              </a:rPr>
              <a:t>0xFFFF FFFF</a:t>
            </a:r>
          </a:p>
        </p:txBody>
      </p:sp>
      <p:grpSp>
        <p:nvGrpSpPr>
          <p:cNvPr id="7177" name="Gruppo 18"/>
          <p:cNvGrpSpPr>
            <a:grpSpLocks/>
          </p:cNvGrpSpPr>
          <p:nvPr/>
        </p:nvGrpSpPr>
        <p:grpSpPr bwMode="auto">
          <a:xfrm>
            <a:off x="6348413" y="1901825"/>
            <a:ext cx="2314575" cy="3824288"/>
            <a:chOff x="258763" y="300038"/>
            <a:chExt cx="4114800" cy="6724650"/>
          </a:xfrm>
        </p:grpSpPr>
        <p:sp>
          <p:nvSpPr>
            <p:cNvPr id="7178" name="Rectangle 1"/>
            <p:cNvSpPr>
              <a:spLocks noChangeArrowheads="1"/>
            </p:cNvSpPr>
            <p:nvPr/>
          </p:nvSpPr>
          <p:spPr bwMode="auto">
            <a:xfrm>
              <a:off x="258763" y="300038"/>
              <a:ext cx="4114800" cy="114171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000" tIns="45000" rIns="90000" bIns="45000" anchor="ctr"/>
            <a:lstStyle/>
            <a:p>
              <a:pPr algn="ctr">
                <a:tabLst>
                  <a:tab pos="723900" algn="l"/>
                  <a:tab pos="1447800" algn="l"/>
                  <a:tab pos="2171700" algn="l"/>
                  <a:tab pos="2895600" algn="l"/>
                  <a:tab pos="3619500" algn="l"/>
                </a:tabLst>
                <a:defRPr/>
              </a:pPr>
              <a:r>
                <a:rPr lang="en-US" sz="2200" dirty="0">
                  <a:sym typeface="Arial" charset="0"/>
                </a:rPr>
                <a:t>Stack</a:t>
              </a:r>
            </a:p>
          </p:txBody>
        </p:sp>
        <p:sp>
          <p:nvSpPr>
            <p:cNvPr id="12" name="Rectangle 2"/>
            <p:cNvSpPr>
              <a:spLocks noChangeArrowheads="1"/>
            </p:cNvSpPr>
            <p:nvPr/>
          </p:nvSpPr>
          <p:spPr bwMode="auto">
            <a:xfrm>
              <a:off x="258763" y="1416626"/>
              <a:ext cx="4114800" cy="1144502"/>
            </a:xfrm>
            <a:prstGeom prst="rect">
              <a:avLst/>
            </a:prstGeom>
            <a:solidFill>
              <a:schemeClr val="tx1">
                <a:lumMod val="95000"/>
              </a:schemeClr>
            </a:solidFill>
            <a:ln w="9525">
              <a:solidFill>
                <a:srgbClr val="000000"/>
              </a:solidFill>
              <a:round/>
              <a:headEnd/>
              <a:tailEnd/>
            </a:ln>
            <a:effectLst/>
          </p:spPr>
          <p:txBody>
            <a:bodyPr wrap="none" anchor="ctr"/>
            <a:lstStyle/>
            <a:p>
              <a:pPr>
                <a:defRPr/>
              </a:pPr>
              <a:endParaRPr lang="it-IT">
                <a:latin typeface="Arial" charset="0"/>
                <a:sym typeface="Arial" charset="0"/>
              </a:endParaRPr>
            </a:p>
          </p:txBody>
        </p:sp>
        <p:sp>
          <p:nvSpPr>
            <p:cNvPr id="7180" name="Rectangle 3"/>
            <p:cNvSpPr>
              <a:spLocks noChangeArrowheads="1"/>
            </p:cNvSpPr>
            <p:nvPr/>
          </p:nvSpPr>
          <p:spPr bwMode="auto">
            <a:xfrm>
              <a:off x="258763" y="2533213"/>
              <a:ext cx="4114800" cy="114450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000" tIns="45000" rIns="90000" bIns="45000" anchor="ctr"/>
            <a:lstStyle/>
            <a:p>
              <a:pPr algn="ctr">
                <a:tabLst>
                  <a:tab pos="723900" algn="l"/>
                  <a:tab pos="1447800" algn="l"/>
                  <a:tab pos="2171700" algn="l"/>
                  <a:tab pos="2895600" algn="l"/>
                  <a:tab pos="3619500" algn="l"/>
                </a:tabLst>
                <a:defRPr/>
              </a:pPr>
              <a:r>
                <a:rPr lang="en-US" sz="2400" dirty="0">
                  <a:sym typeface="Arial" charset="0"/>
                </a:rPr>
                <a:t>Heap</a:t>
              </a:r>
            </a:p>
          </p:txBody>
        </p:sp>
        <p:sp>
          <p:nvSpPr>
            <p:cNvPr id="7181" name="Rectangle 4"/>
            <p:cNvSpPr>
              <a:spLocks noChangeArrowheads="1"/>
            </p:cNvSpPr>
            <p:nvPr/>
          </p:nvSpPr>
          <p:spPr bwMode="auto">
            <a:xfrm>
              <a:off x="258763" y="3649663"/>
              <a:ext cx="4114800" cy="1143000"/>
            </a:xfrm>
            <a:prstGeom prst="rect">
              <a:avLst/>
            </a:prstGeom>
            <a:solidFill>
              <a:srgbClr val="99CCFF"/>
            </a:solidFill>
            <a:ln w="9525">
              <a:solidFill>
                <a:srgbClr val="000000"/>
              </a:solidFill>
              <a:round/>
              <a:headEnd/>
              <a:tailEnd/>
            </a:ln>
          </p:spPr>
          <p:txBody>
            <a:bodyPr wrap="none" lIns="90000" tIns="45000" rIns="90000" bIns="45000" anchor="ctr"/>
            <a:lstStyle/>
            <a:p>
              <a:pPr algn="ctr">
                <a:tabLst>
                  <a:tab pos="723900" algn="l"/>
                  <a:tab pos="1447800" algn="l"/>
                  <a:tab pos="2171700" algn="l"/>
                  <a:tab pos="2895600" algn="l"/>
                  <a:tab pos="3619500" algn="l"/>
                </a:tabLst>
              </a:pPr>
              <a:r>
                <a:rPr lang="en-US" sz="2200"/>
                <a:t>BSS</a:t>
              </a:r>
            </a:p>
          </p:txBody>
        </p:sp>
        <p:sp>
          <p:nvSpPr>
            <p:cNvPr id="7182" name="Rectangle 5"/>
            <p:cNvSpPr>
              <a:spLocks noChangeArrowheads="1"/>
            </p:cNvSpPr>
            <p:nvPr/>
          </p:nvSpPr>
          <p:spPr bwMode="auto">
            <a:xfrm>
              <a:off x="258763" y="4765675"/>
              <a:ext cx="4114800" cy="1143000"/>
            </a:xfrm>
            <a:prstGeom prst="rect">
              <a:avLst/>
            </a:prstGeom>
            <a:solidFill>
              <a:srgbClr val="99CCFF"/>
            </a:solidFill>
            <a:ln w="9525">
              <a:solidFill>
                <a:srgbClr val="000000"/>
              </a:solidFill>
              <a:round/>
              <a:headEnd/>
              <a:tailEnd/>
            </a:ln>
          </p:spPr>
          <p:txBody>
            <a:bodyPr wrap="none" lIns="90000" tIns="45000" rIns="90000" bIns="45000" anchor="ctr"/>
            <a:lstStyle/>
            <a:p>
              <a:pPr algn="ctr">
                <a:tabLst>
                  <a:tab pos="723900" algn="l"/>
                  <a:tab pos="1447800" algn="l"/>
                  <a:tab pos="2171700" algn="l"/>
                  <a:tab pos="2895600" algn="l"/>
                  <a:tab pos="3619500" algn="l"/>
                </a:tabLst>
              </a:pPr>
              <a:r>
                <a:rPr lang="en-US" sz="2200"/>
                <a:t>Data</a:t>
              </a:r>
            </a:p>
          </p:txBody>
        </p:sp>
        <p:sp>
          <p:nvSpPr>
            <p:cNvPr id="7183" name="Rectangle 6"/>
            <p:cNvSpPr>
              <a:spLocks noChangeArrowheads="1"/>
            </p:cNvSpPr>
            <p:nvPr/>
          </p:nvSpPr>
          <p:spPr bwMode="auto">
            <a:xfrm>
              <a:off x="258763" y="5881688"/>
              <a:ext cx="4114800" cy="1143000"/>
            </a:xfrm>
            <a:prstGeom prst="rect">
              <a:avLst/>
            </a:prstGeom>
            <a:solidFill>
              <a:srgbClr val="99CCFF"/>
            </a:solidFill>
            <a:ln w="9525">
              <a:solidFill>
                <a:srgbClr val="000000"/>
              </a:solidFill>
              <a:round/>
              <a:headEnd/>
              <a:tailEnd/>
            </a:ln>
          </p:spPr>
          <p:txBody>
            <a:bodyPr wrap="none" lIns="90000" tIns="45000" rIns="90000" bIns="45000" anchor="ctr"/>
            <a:lstStyle/>
            <a:p>
              <a:pPr algn="ctr">
                <a:tabLst>
                  <a:tab pos="723900" algn="l"/>
                  <a:tab pos="1447800" algn="l"/>
                  <a:tab pos="2171700" algn="l"/>
                  <a:tab pos="2895600" algn="l"/>
                  <a:tab pos="3619500" algn="l"/>
                </a:tabLst>
              </a:pPr>
              <a:r>
                <a:rPr lang="en-US" sz="2200"/>
                <a:t>Text</a:t>
              </a:r>
            </a:p>
          </p:txBody>
        </p:sp>
        <p:sp>
          <p:nvSpPr>
            <p:cNvPr id="7184" name="Line 7"/>
            <p:cNvSpPr>
              <a:spLocks noChangeShapeType="1"/>
            </p:cNvSpPr>
            <p:nvPr/>
          </p:nvSpPr>
          <p:spPr bwMode="auto">
            <a:xfrm>
              <a:off x="2322513" y="1420813"/>
              <a:ext cx="1587" cy="457200"/>
            </a:xfrm>
            <a:prstGeom prst="line">
              <a:avLst/>
            </a:prstGeom>
            <a:noFill/>
            <a:ln w="54720">
              <a:solidFill>
                <a:srgbClr val="000000"/>
              </a:solidFill>
              <a:round/>
              <a:headEnd/>
              <a:tailEnd type="triangle" w="med" len="med"/>
            </a:ln>
          </p:spPr>
          <p:txBody>
            <a:bodyPr/>
            <a:lstStyle/>
            <a:p>
              <a:endParaRPr lang="en-US"/>
            </a:p>
          </p:txBody>
        </p:sp>
        <p:sp>
          <p:nvSpPr>
            <p:cNvPr id="7185" name="Line 8"/>
            <p:cNvSpPr>
              <a:spLocks noChangeShapeType="1"/>
            </p:cNvSpPr>
            <p:nvPr/>
          </p:nvSpPr>
          <p:spPr bwMode="auto">
            <a:xfrm flipV="1">
              <a:off x="2322513" y="2055813"/>
              <a:ext cx="1587" cy="460375"/>
            </a:xfrm>
            <a:prstGeom prst="line">
              <a:avLst/>
            </a:prstGeom>
            <a:noFill/>
            <a:ln w="54720">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Vulnerabilities and Attack Method</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smtClean="0"/>
              <a:t>Vulnerability scenarios</a:t>
            </a:r>
            <a:r>
              <a:rPr lang="en-US" altLang="zh-CN" b="1" dirty="0"/>
              <a:t> </a:t>
            </a:r>
            <a:r>
              <a:rPr lang="en-US" altLang="zh-CN" b="1" dirty="0" smtClean="0"/>
              <a:t> </a:t>
            </a:r>
            <a:endParaRPr lang="en-US" dirty="0" smtClean="0"/>
          </a:p>
          <a:p>
            <a:pPr lvl="1" eaLnBrk="1" fontAlgn="auto" hangingPunct="1">
              <a:spcAft>
                <a:spcPts val="0"/>
              </a:spcAft>
              <a:defRPr/>
            </a:pPr>
            <a:r>
              <a:rPr lang="en-US" dirty="0" smtClean="0"/>
              <a:t>The program has </a:t>
            </a:r>
            <a:r>
              <a:rPr lang="en-US" dirty="0" smtClean="0">
                <a:solidFill>
                  <a:schemeClr val="accent6"/>
                </a:solidFill>
              </a:rPr>
              <a:t>root </a:t>
            </a:r>
            <a:r>
              <a:rPr lang="en-US" dirty="0" smtClean="0"/>
              <a:t>privileges (</a:t>
            </a:r>
            <a:r>
              <a:rPr lang="en-US" dirty="0" err="1" smtClean="0">
                <a:solidFill>
                  <a:schemeClr val="accent6"/>
                </a:solidFill>
              </a:rPr>
              <a:t>setuid</a:t>
            </a:r>
            <a:r>
              <a:rPr lang="en-US" dirty="0" smtClean="0"/>
              <a:t>) and is launched from a shell </a:t>
            </a:r>
          </a:p>
          <a:p>
            <a:pPr lvl="1" eaLnBrk="1" fontAlgn="auto" hangingPunct="1">
              <a:spcAft>
                <a:spcPts val="0"/>
              </a:spcAft>
              <a:defRPr/>
            </a:pPr>
            <a:r>
              <a:rPr lang="en-US" dirty="0" smtClean="0"/>
              <a:t>The program is part of a web application</a:t>
            </a:r>
          </a:p>
          <a:p>
            <a:pPr eaLnBrk="1" fontAlgn="auto" hangingPunct="1">
              <a:spcAft>
                <a:spcPts val="0"/>
              </a:spcAft>
              <a:defRPr/>
            </a:pPr>
            <a:r>
              <a:rPr lang="en-US" dirty="0" smtClean="0"/>
              <a:t>Typical attack method</a:t>
            </a:r>
          </a:p>
          <a:p>
            <a:pPr marL="909638" lvl="1" indent="-514350" eaLnBrk="1" fontAlgn="auto" hangingPunct="1">
              <a:spcAft>
                <a:spcPts val="0"/>
              </a:spcAft>
              <a:buClr>
                <a:schemeClr val="accent2"/>
              </a:buClr>
              <a:buFont typeface="+mj-lt"/>
              <a:buAutoNum type="arabicPeriod"/>
              <a:defRPr/>
            </a:pPr>
            <a:r>
              <a:rPr lang="en-US" dirty="0" smtClean="0"/>
              <a:t>Find vulnerability</a:t>
            </a:r>
          </a:p>
          <a:p>
            <a:pPr marL="909638" lvl="1" indent="-514350" eaLnBrk="1" fontAlgn="auto" hangingPunct="1">
              <a:spcAft>
                <a:spcPts val="0"/>
              </a:spcAft>
              <a:buClr>
                <a:schemeClr val="accent2"/>
              </a:buClr>
              <a:buFont typeface="+mj-lt"/>
              <a:buAutoNum type="arabicPeriod"/>
              <a:defRPr/>
            </a:pPr>
            <a:r>
              <a:rPr lang="en-US" dirty="0" smtClean="0"/>
              <a:t>Reverse engineer the program</a:t>
            </a:r>
          </a:p>
          <a:p>
            <a:pPr marL="909638" lvl="1" indent="-514350" eaLnBrk="1" fontAlgn="auto" hangingPunct="1">
              <a:spcAft>
                <a:spcPts val="0"/>
              </a:spcAft>
              <a:buClr>
                <a:schemeClr val="accent2"/>
              </a:buClr>
              <a:buFont typeface="+mj-lt"/>
              <a:buAutoNum type="arabicPeriod"/>
              <a:defRPr/>
            </a:pPr>
            <a:r>
              <a:rPr lang="en-US" dirty="0" smtClean="0"/>
              <a:t>Build the exploit</a:t>
            </a:r>
          </a:p>
          <a:p>
            <a:pPr marL="611188" indent="-514350" eaLnBrk="1" fontAlgn="auto" hangingPunct="1">
              <a:spcAft>
                <a:spcPts val="0"/>
              </a:spcAft>
              <a:buClr>
                <a:schemeClr val="accent2"/>
              </a:buClr>
              <a:defRPr/>
            </a:pPr>
            <a:endParaRPr lang="en-US" dirty="0" smtClean="0"/>
          </a:p>
          <a:p>
            <a:pPr eaLnBrk="1" fontAlgn="auto" hangingPunct="1">
              <a:spcAft>
                <a:spcPts val="0"/>
              </a:spcAft>
              <a:defRPr/>
            </a:pPr>
            <a:endParaRPr lang="en-US" dirty="0"/>
          </a:p>
        </p:txBody>
      </p:sp>
      <p:sp>
        <p:nvSpPr>
          <p:cNvPr id="19460" name="Date Placeholder 3"/>
          <p:cNvSpPr>
            <a:spLocks noGrp="1"/>
          </p:cNvSpPr>
          <p:nvPr>
            <p:ph type="dt" sz="quarter" idx="10"/>
          </p:nvPr>
        </p:nvSpPr>
        <p:spPr/>
        <p:txBody>
          <a:bodyPr/>
          <a:lstStyle/>
          <a:p>
            <a:pPr>
              <a:defRPr/>
            </a:pPr>
            <a:fld id="{6AF54E44-8EC4-450B-BBAD-47B1EC7430D0}" type="datetime1">
              <a:rPr lang="en-US"/>
              <a:pPr>
                <a:defRPr/>
              </a:pPr>
              <a:t>3/24/2013</a:t>
            </a:fld>
            <a:endParaRPr lang="en-US"/>
          </a:p>
        </p:txBody>
      </p:sp>
      <p:sp>
        <p:nvSpPr>
          <p:cNvPr id="19461" name="Footer Placeholder 4"/>
          <p:cNvSpPr>
            <a:spLocks noGrp="1"/>
          </p:cNvSpPr>
          <p:nvPr>
            <p:ph type="ftr" sz="quarter" idx="11"/>
          </p:nvPr>
        </p:nvSpPr>
        <p:spPr/>
        <p:txBody>
          <a:bodyPr/>
          <a:lstStyle/>
          <a:p>
            <a:pPr>
              <a:defRPr/>
            </a:pPr>
            <a:r>
              <a:rPr lang="en-US"/>
              <a:t>Buffer Overflow</a:t>
            </a:r>
          </a:p>
        </p:txBody>
      </p:sp>
      <p:sp>
        <p:nvSpPr>
          <p:cNvPr id="19462" name="Slide Number Placeholder 5"/>
          <p:cNvSpPr>
            <a:spLocks noGrp="1"/>
          </p:cNvSpPr>
          <p:nvPr>
            <p:ph type="sldNum" sz="quarter" idx="12"/>
          </p:nvPr>
        </p:nvSpPr>
        <p:spPr/>
        <p:txBody>
          <a:bodyPr/>
          <a:lstStyle/>
          <a:p>
            <a:pPr>
              <a:defRPr/>
            </a:pPr>
            <a:fld id="{CC683EA9-B37F-4792-8C2A-75402EEE2074}" type="slidenum">
              <a:rPr lang="en-US"/>
              <a:pPr>
                <a:defRPr/>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it-IT" dirty="0" smtClean="0"/>
              <a:t>Buffer Overflow Attack in a Nutshell</a:t>
            </a:r>
            <a:endParaRPr lang="en-US" dirty="0"/>
          </a:p>
        </p:txBody>
      </p:sp>
      <p:sp>
        <p:nvSpPr>
          <p:cNvPr id="3" name="Content Placeholder 2"/>
          <p:cNvSpPr>
            <a:spLocks noGrp="1"/>
          </p:cNvSpPr>
          <p:nvPr>
            <p:ph idx="1"/>
          </p:nvPr>
        </p:nvSpPr>
        <p:spPr/>
        <p:txBody>
          <a:bodyPr>
            <a:normAutofit fontScale="85000" lnSpcReduction="20000"/>
          </a:bodyPr>
          <a:lstStyle/>
          <a:p>
            <a:pPr marL="431800" indent="-323850" defTabSz="449263">
              <a:lnSpc>
                <a:spcPct val="120000"/>
              </a:lnSpc>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it-IT" sz="2800" dirty="0" smtClean="0"/>
              <a:t>First described in</a:t>
            </a:r>
          </a:p>
          <a:p>
            <a:pPr marL="831850" lvl="1" indent="0" defTabSz="449263">
              <a:lnSpc>
                <a:spcPct val="120000"/>
              </a:lnSpc>
              <a:buFont typeface="Arial"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it-IT" sz="2400" dirty="0" smtClean="0"/>
              <a:t>Aleph One. Smashing The Stack For Fun And Profit. e-zine </a:t>
            </a:r>
            <a:r>
              <a:rPr lang="it-IT" sz="2400" dirty="0" smtClean="0">
                <a:solidFill>
                  <a:schemeClr val="accent6"/>
                </a:solidFill>
              </a:rPr>
              <a:t>www.Phrack.org</a:t>
            </a:r>
            <a:r>
              <a:rPr lang="it-IT" sz="2400" dirty="0" smtClean="0"/>
              <a:t> #49, 1996</a:t>
            </a:r>
          </a:p>
          <a:p>
            <a:pPr marL="831850" lvl="1" indent="0" defTabSz="449263">
              <a:lnSpc>
                <a:spcPct val="120000"/>
              </a:lnSpc>
              <a:buFont typeface="Arial"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it-IT" sz="2400" dirty="0"/>
              <a:t>http://</a:t>
            </a:r>
            <a:r>
              <a:rPr lang="it-IT" sz="2400" dirty="0" smtClean="0"/>
              <a:t>artofhacking.com/files/phrack/phrack49/live/aoh_p49-14.htm </a:t>
            </a:r>
          </a:p>
          <a:p>
            <a:pPr marL="431800" indent="-323850" defTabSz="449263">
              <a:lnSpc>
                <a:spcPct val="120000"/>
              </a:lnSpc>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it-IT" sz="2800" dirty="0" smtClean="0"/>
              <a:t>The attacker exploits an unchecked buffer  to perform a buffer overflow attack</a:t>
            </a:r>
          </a:p>
          <a:p>
            <a:pPr marL="431800" indent="-323850" defTabSz="449263">
              <a:lnSpc>
                <a:spcPct val="120000"/>
              </a:lnSpc>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it-IT" sz="2800" dirty="0" smtClean="0"/>
              <a:t>The ultimate goal for the attacker is getting a shell that allows to execute arbitrary commands with high privileges</a:t>
            </a:r>
          </a:p>
          <a:p>
            <a:pPr marL="431800" indent="-323850" defTabSz="449263">
              <a:lnSpc>
                <a:spcPct val="120000"/>
              </a:lnSpc>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it-IT" sz="2800" dirty="0" smtClean="0"/>
              <a:t>Kinds of buffer overflow attacks:</a:t>
            </a:r>
          </a:p>
          <a:p>
            <a:pPr marL="863600" lvl="1" indent="-287338" defTabSz="449263">
              <a:lnSpc>
                <a:spcPct val="120000"/>
              </a:lnSpc>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it-IT" sz="2400" dirty="0" smtClean="0">
                <a:solidFill>
                  <a:schemeClr val="accent6"/>
                </a:solidFill>
              </a:rPr>
              <a:t>Heap smashing</a:t>
            </a:r>
          </a:p>
          <a:p>
            <a:pPr marL="863600" lvl="1" indent="-287338" defTabSz="449263">
              <a:lnSpc>
                <a:spcPct val="120000"/>
              </a:lnSpc>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it-IT" sz="2400" dirty="0" smtClean="0">
                <a:solidFill>
                  <a:schemeClr val="accent6"/>
                </a:solidFill>
              </a:rPr>
              <a:t>Stack smashing</a:t>
            </a:r>
          </a:p>
        </p:txBody>
      </p:sp>
      <p:sp>
        <p:nvSpPr>
          <p:cNvPr id="4" name="Date Placeholder 3"/>
          <p:cNvSpPr>
            <a:spLocks noGrp="1"/>
          </p:cNvSpPr>
          <p:nvPr>
            <p:ph type="dt" sz="quarter" idx="10"/>
          </p:nvPr>
        </p:nvSpPr>
        <p:spPr/>
        <p:txBody>
          <a:bodyPr/>
          <a:lstStyle/>
          <a:p>
            <a:pPr>
              <a:defRPr/>
            </a:pPr>
            <a:fld id="{82EA40FE-A0F5-4F2E-9885-EC3AB4E93D95}" type="datetime1">
              <a:rPr lang="en-US"/>
              <a:pPr>
                <a:defRPr/>
              </a:pPr>
              <a:t>3/24/2013</a:t>
            </a:fld>
            <a:endParaRPr lang="en-US" dirty="0"/>
          </a:p>
        </p:txBody>
      </p:sp>
      <p:sp>
        <p:nvSpPr>
          <p:cNvPr id="5" name="Footer Placeholder 4"/>
          <p:cNvSpPr>
            <a:spLocks noGrp="1"/>
          </p:cNvSpPr>
          <p:nvPr>
            <p:ph type="ftr" sz="quarter" idx="11"/>
          </p:nvPr>
        </p:nvSpPr>
        <p:spPr/>
        <p:txBody>
          <a:bodyPr/>
          <a:lstStyle/>
          <a:p>
            <a:pPr>
              <a:defRPr/>
            </a:pPr>
            <a:r>
              <a:rPr lang="en-US"/>
              <a:t>Buffer Overflow</a:t>
            </a:r>
            <a:endParaRPr lang="en-US" dirty="0"/>
          </a:p>
        </p:txBody>
      </p:sp>
      <p:sp>
        <p:nvSpPr>
          <p:cNvPr id="6" name="Slide Number Placeholder 5"/>
          <p:cNvSpPr>
            <a:spLocks noGrp="1"/>
          </p:cNvSpPr>
          <p:nvPr>
            <p:ph type="sldNum" sz="quarter" idx="12"/>
          </p:nvPr>
        </p:nvSpPr>
        <p:spPr/>
        <p:txBody>
          <a:bodyPr/>
          <a:lstStyle/>
          <a:p>
            <a:pPr>
              <a:defRPr/>
            </a:pPr>
            <a:fld id="{43120702-C05D-4046-ABA5-FE8EC3183192}"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3627</TotalTime>
  <Pages>0</Pages>
  <Words>3966</Words>
  <Characters>0</Characters>
  <Application>Microsoft Office PowerPoint</Application>
  <PresentationFormat>全屏显示(4:3)</PresentationFormat>
  <Lines>0</Lines>
  <Paragraphs>651</Paragraphs>
  <Slides>24</Slides>
  <Notes>24</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Theme</vt:lpstr>
      <vt:lpstr>Buffer Overflow Attacks</vt:lpstr>
      <vt:lpstr>Anatomy of a Buffer Overflow</vt:lpstr>
      <vt:lpstr>A Small Example</vt:lpstr>
      <vt:lpstr>What is an Exploit?</vt:lpstr>
      <vt:lpstr>Buffer Overflow Attack</vt:lpstr>
      <vt:lpstr>Address Space</vt:lpstr>
      <vt:lpstr>Unix Address Space</vt:lpstr>
      <vt:lpstr>Vulnerabilities and Attack Method</vt:lpstr>
      <vt:lpstr>Buffer Overflow Attack in a Nutshell</vt:lpstr>
      <vt:lpstr>Buffer Overflow</vt:lpstr>
      <vt:lpstr>strcpy() Vulnerability</vt:lpstr>
      <vt:lpstr>Another Example</vt:lpstr>
      <vt:lpstr>Another Example</vt:lpstr>
      <vt:lpstr>strcpy() vs. strncpy()</vt:lpstr>
      <vt:lpstr>strcpy()           vs.          strncpy()</vt:lpstr>
      <vt:lpstr>Return Address Smashing</vt:lpstr>
      <vt:lpstr>Buffer Overflow Mitigation</vt:lpstr>
      <vt:lpstr>Stack-based buffer overflow detection using a random canary</vt:lpstr>
      <vt:lpstr>Example Program 2</vt:lpstr>
      <vt:lpstr>Example Program 2</vt:lpstr>
      <vt:lpstr>幻灯片 21</vt:lpstr>
      <vt:lpstr>Summary</vt:lpstr>
      <vt:lpstr>Traps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Roberto Tamassia</dc:creator>
  <cp:lastModifiedBy>ThinkPad</cp:lastModifiedBy>
  <cp:revision>370</cp:revision>
  <dcterms:created xsi:type="dcterms:W3CDTF">2010-10-14T02:29:13Z</dcterms:created>
  <dcterms:modified xsi:type="dcterms:W3CDTF">2013-03-24T14:35:40Z</dcterms:modified>
</cp:coreProperties>
</file>