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8" r:id="rId3"/>
    <p:sldId id="262" r:id="rId4"/>
    <p:sldId id="276" r:id="rId5"/>
    <p:sldId id="282" r:id="rId6"/>
    <p:sldId id="271" r:id="rId7"/>
    <p:sldId id="277" r:id="rId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706" autoAdjust="0"/>
  </p:normalViewPr>
  <p:slideViewPr>
    <p:cSldViewPr>
      <p:cViewPr varScale="1">
        <p:scale>
          <a:sx n="116" d="100"/>
          <a:sy n="116" d="100"/>
        </p:scale>
        <p:origin x="120" y="18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09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BE0F2D6-FCAB-42B5-BDA7-17A772DB7208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2018年12月20日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E92FE82-459C-4CAF-A040-39065DAC2EC8}" type="datetime2">
              <a:rPr lang="zh-CN" altLang="en-US" smtClean="0"/>
              <a:pPr/>
              <a:t>2018年12月20日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9C971FF-EF28-4195-A575-329446EFAA5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15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200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152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918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01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地图" descr="北美洲地图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203790E-A42D-4931-8640-9922B47E7C0A}" type="datetime2">
              <a:rPr lang="zh-CN" altLang="en-US" smtClean="0"/>
              <a:pPr/>
              <a:t>2018年12月20日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9E80EB-95B1-480B-B625-80BB11F29547}" type="datetime2">
              <a:rPr lang="zh-CN" altLang="en-US" smtClean="0"/>
              <a:pPr/>
              <a:t>2018年12月20日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9EA0DF-7100-4546-B3B9-9D91C2B7FAF6}" type="datetime2">
              <a:rPr lang="zh-CN" altLang="en-US" smtClean="0"/>
              <a:pPr/>
              <a:t>2018年12月20日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69DA4D-7717-4736-BB8B-4BD5C91D79CD}" type="datetime2">
              <a:rPr lang="zh-CN" altLang="en-US" smtClean="0"/>
              <a:pPr/>
              <a:t>2018年12月20日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B170A4-7884-425B-BCC1-55DC3D310F3E}" type="datetime2">
              <a:rPr lang="zh-CN" altLang="en-US" smtClean="0"/>
              <a:pPr/>
              <a:t>2018年12月20日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7252D6-CD94-401A-8201-8713D99D2ED8}" type="datetime2">
              <a:rPr lang="zh-CN" altLang="en-US" smtClean="0"/>
              <a:pPr/>
              <a:t>2018年12月20日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D6F224-3877-4078-AB2A-DF173BCAB0B0}" type="datetime2">
              <a:rPr lang="zh-CN" altLang="en-US" smtClean="0"/>
              <a:pPr/>
              <a:t>2018年12月20日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624F14-D123-4688-ADC6-57AF51C82976}" type="datetime2">
              <a:rPr lang="zh-CN" altLang="en-US" smtClean="0"/>
              <a:pPr/>
              <a:t>2018年12月20日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40861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44958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2" y="4876800"/>
            <a:ext cx="4495799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FF4CF71-76B4-4791-BCB9-ED5D6D3B932D}" type="datetime2">
              <a:rPr lang="zh-CN" altLang="en-US" smtClean="0"/>
              <a:pPr/>
              <a:t>2018年12月20日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7306" y="0"/>
            <a:ext cx="552370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44958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2" y="4876800"/>
            <a:ext cx="44958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C517D3-5A53-473E-BB60-AD8730E83843}" type="datetime2">
              <a:rPr lang="zh-CN" altLang="en-US" smtClean="0"/>
              <a:pPr/>
              <a:t>2018年12月20日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B52590-11C6-4FA9-BB49-B1572D557421}" type="datetime2">
              <a:rPr lang="zh-CN" altLang="en-US" smtClean="0"/>
              <a:pPr/>
              <a:t>2018年12月20日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70276" y="1052736"/>
            <a:ext cx="6081192" cy="1800200"/>
          </a:xfrm>
        </p:spPr>
        <p:txBody>
          <a:bodyPr rtlCol="0">
            <a:normAutofit fontScale="90000"/>
          </a:bodyPr>
          <a:lstStyle/>
          <a:p>
            <a:pPr algn="r" rtl="0"/>
            <a:r>
              <a:rPr lang="zh-CN" altLang="en-US" sz="8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图  像  字  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14692" y="4725144"/>
            <a:ext cx="4320480" cy="1872208"/>
          </a:xfrm>
        </p:spPr>
        <p:txBody>
          <a:bodyPr rtlCol="0">
            <a:noAutofit/>
          </a:bodyPr>
          <a:lstStyle/>
          <a:p>
            <a:pPr rtl="0">
              <a:lnSpc>
                <a:spcPct val="100000"/>
              </a:lnSpc>
            </a:pPr>
            <a:r>
              <a:rPr lang="en-US" altLang="zh-CN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en-US" altLang="zh-CN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>
              <a:lnSpc>
                <a:spcPct val="100000"/>
              </a:lnSpc>
            </a:pPr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周桐</a:t>
            </a:r>
            <a:endParaRPr lang="en-US" altLang="zh-CN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>
              <a:lnSpc>
                <a:spcPct val="100000"/>
              </a:lnSpc>
            </a:pPr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张浩天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33772" y="116632"/>
            <a:ext cx="9753600" cy="77809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问题阐述</a:t>
            </a:r>
          </a:p>
        </p:txBody>
      </p:sp>
      <p:sp>
        <p:nvSpPr>
          <p:cNvPr id="2" name="矩形 1"/>
          <p:cNvSpPr/>
          <p:nvPr/>
        </p:nvSpPr>
        <p:spPr>
          <a:xfrm>
            <a:off x="549796" y="1004926"/>
            <a:ext cx="108732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>
                <a:solidFill>
                  <a:schemeClr val="tx2"/>
                </a:solidFill>
              </a:rPr>
              <a:t>       </a:t>
            </a:r>
            <a:r>
              <a:rPr lang="zh-CN" altLang="en-US" sz="2400" b="1" dirty="0">
                <a:solidFill>
                  <a:schemeClr val="tx2"/>
                </a:solidFill>
              </a:rPr>
              <a:t>早教：</a:t>
            </a:r>
            <a:r>
              <a:rPr lang="zh-CN" altLang="en-US" sz="2400" dirty="0">
                <a:solidFill>
                  <a:schemeClr val="tx2"/>
                </a:solidFill>
              </a:rPr>
              <a:t>对于父母、教师</a:t>
            </a:r>
            <a:endParaRPr lang="en-US" altLang="zh-CN" sz="2400" dirty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	       </a:t>
            </a:r>
            <a:r>
              <a:rPr lang="zh-CN" altLang="en-US" sz="2400" dirty="0">
                <a:solidFill>
                  <a:schemeClr val="tx2"/>
                </a:solidFill>
              </a:rPr>
              <a:t>对于自闭症或有其他注意力和感觉障碍的儿童</a:t>
            </a:r>
            <a:endParaRPr lang="en-US" altLang="zh-CN" sz="2400" dirty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2"/>
                </a:solidFill>
              </a:rPr>
              <a:t>图像检索：</a:t>
            </a:r>
            <a:r>
              <a:rPr lang="en-US" altLang="zh-CN" sz="2400" dirty="0">
                <a:solidFill>
                  <a:schemeClr val="tx2"/>
                </a:solidFill>
              </a:rPr>
              <a:t>……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2"/>
                </a:solidFill>
              </a:rPr>
              <a:t>失明人士：</a:t>
            </a:r>
            <a:r>
              <a:rPr lang="zh-CN" altLang="en-US" sz="2400" dirty="0">
                <a:solidFill>
                  <a:schemeClr val="tx2"/>
                </a:solidFill>
              </a:rPr>
              <a:t>屏幕显示什么，图像字幕都能告诉你。</a:t>
            </a:r>
          </a:p>
        </p:txBody>
      </p:sp>
      <p:sp>
        <p:nvSpPr>
          <p:cNvPr id="3" name="矩形 2"/>
          <p:cNvSpPr/>
          <p:nvPr/>
        </p:nvSpPr>
        <p:spPr>
          <a:xfrm>
            <a:off x="2638028" y="355377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</a:rPr>
              <a:t>让每一个人受益的科技，才是真正强大的科技。</a:t>
            </a:r>
          </a:p>
        </p:txBody>
      </p:sp>
      <p:sp>
        <p:nvSpPr>
          <p:cNvPr id="6" name="矩形 5"/>
          <p:cNvSpPr/>
          <p:nvPr/>
        </p:nvSpPr>
        <p:spPr>
          <a:xfrm>
            <a:off x="2566020" y="4437112"/>
            <a:ext cx="82414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333333"/>
                </a:solidFill>
                <a:latin typeface="SF Pro SC"/>
              </a:rPr>
              <a:t>比如，它能告诉你照片上的是一棵树、一条狗，还是四张微笑的面庞；也能朗读出图像中的文本内容，无论是一张收据还是一篇杂志文章的快照；还可以选择不同的口音、调节朗读速率。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54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33772" y="116632"/>
            <a:ext cx="9753600" cy="77809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模型结构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2CD3B8C-38D7-4DAC-81A8-A170057AD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4730"/>
            <a:ext cx="12067346" cy="5702622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FD6F46-A31D-40B0-B69D-FB62A6A3ACBF}"/>
              </a:ext>
            </a:extLst>
          </p:cNvPr>
          <p:cNvSpPr txBox="1"/>
          <p:nvPr/>
        </p:nvSpPr>
        <p:spPr>
          <a:xfrm>
            <a:off x="1341884" y="1268760"/>
            <a:ext cx="9073008" cy="5150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2"/>
                </a:solidFill>
              </a:rPr>
              <a:t>训练图片数量：</a:t>
            </a:r>
            <a:r>
              <a:rPr lang="en-US" altLang="zh-CN" sz="2400" b="1" dirty="0">
                <a:solidFill>
                  <a:srgbClr val="C00000"/>
                </a:solidFill>
              </a:rPr>
              <a:t>82783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2"/>
                </a:solidFill>
              </a:rPr>
              <a:t>词表（词</a:t>
            </a:r>
            <a:r>
              <a:rPr lang="en-US" altLang="zh-CN" sz="2400" dirty="0">
                <a:solidFill>
                  <a:schemeClr val="tx2"/>
                </a:solidFill>
              </a:rPr>
              <a:t>+</a:t>
            </a:r>
            <a:r>
              <a:rPr lang="zh-CN" altLang="en-US" sz="2400" dirty="0">
                <a:solidFill>
                  <a:schemeClr val="tx2"/>
                </a:solidFill>
              </a:rPr>
              <a:t>标点）大小：</a:t>
            </a:r>
            <a:r>
              <a:rPr lang="en-US" altLang="zh-CN" sz="2400" b="1" dirty="0">
                <a:solidFill>
                  <a:srgbClr val="C00000"/>
                </a:solidFill>
              </a:rPr>
              <a:t>9956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2"/>
                </a:solidFill>
              </a:rPr>
              <a:t>ResNet152</a:t>
            </a:r>
            <a:r>
              <a:rPr lang="zh-CN" altLang="en-US" sz="2400" dirty="0">
                <a:solidFill>
                  <a:schemeClr val="tx2"/>
                </a:solidFill>
              </a:rPr>
              <a:t>预训练模型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2"/>
                </a:solidFill>
              </a:rPr>
              <a:t>ResNet</a:t>
            </a:r>
            <a:r>
              <a:rPr lang="zh-CN" altLang="en-US" sz="2400" dirty="0">
                <a:solidFill>
                  <a:schemeClr val="tx2"/>
                </a:solidFill>
              </a:rPr>
              <a:t>提取特征维度（</a:t>
            </a:r>
            <a:r>
              <a:rPr lang="en-US" altLang="zh-CN" sz="2400" dirty="0">
                <a:solidFill>
                  <a:schemeClr val="tx2"/>
                </a:solidFill>
              </a:rPr>
              <a:t>LSTM</a:t>
            </a:r>
            <a:r>
              <a:rPr lang="zh-CN" altLang="en-US" sz="2400" dirty="0">
                <a:solidFill>
                  <a:schemeClr val="tx2"/>
                </a:solidFill>
              </a:rPr>
              <a:t>输入维度）：</a:t>
            </a:r>
            <a:r>
              <a:rPr lang="en-US" altLang="zh-CN" sz="2400" b="1" dirty="0">
                <a:solidFill>
                  <a:srgbClr val="C00000"/>
                </a:solidFill>
              </a:rPr>
              <a:t>256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2"/>
                </a:solidFill>
              </a:rPr>
              <a:t>LSTM</a:t>
            </a:r>
            <a:r>
              <a:rPr lang="zh-CN" altLang="en-US" sz="2400" dirty="0">
                <a:solidFill>
                  <a:schemeClr val="tx2"/>
                </a:solidFill>
              </a:rPr>
              <a:t>隐层维度：</a:t>
            </a:r>
            <a:r>
              <a:rPr lang="en-US" altLang="zh-CN" sz="2400" b="1" dirty="0">
                <a:solidFill>
                  <a:srgbClr val="C00000"/>
                </a:solidFill>
              </a:rPr>
              <a:t>512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2"/>
                </a:solidFill>
              </a:rPr>
              <a:t>词嵌入维度：</a:t>
            </a:r>
            <a:r>
              <a:rPr lang="en-US" altLang="zh-CN" sz="2400" b="1" dirty="0">
                <a:solidFill>
                  <a:srgbClr val="C00000"/>
                </a:solidFill>
              </a:rPr>
              <a:t>256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2"/>
                </a:solidFill>
              </a:rPr>
              <a:t>限定句子最大长度：</a:t>
            </a:r>
            <a:r>
              <a:rPr lang="en-US" altLang="zh-CN" sz="24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333772" y="116632"/>
            <a:ext cx="9753600" cy="77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实现细节</a:t>
            </a:r>
          </a:p>
        </p:txBody>
      </p:sp>
    </p:spTree>
    <p:extLst>
      <p:ext uri="{BB962C8B-B14F-4D97-AF65-F5344CB8AC3E}">
        <p14:creationId xmlns:p14="http://schemas.microsoft.com/office/powerpoint/2010/main" val="284625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34" y="894730"/>
            <a:ext cx="4978458" cy="2606278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标题 3"/>
          <p:cNvSpPr txBox="1">
            <a:spLocks/>
          </p:cNvSpPr>
          <p:nvPr/>
        </p:nvSpPr>
        <p:spPr>
          <a:xfrm>
            <a:off x="333772" y="116632"/>
            <a:ext cx="9753600" cy="77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后续实现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097" y="3750617"/>
            <a:ext cx="5061209" cy="223708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7" name="矩形 6"/>
          <p:cNvSpPr/>
          <p:nvPr/>
        </p:nvSpPr>
        <p:spPr>
          <a:xfrm>
            <a:off x="8693826" y="5987703"/>
            <a:ext cx="12666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/>
              <a:t>WaveNet</a:t>
            </a:r>
            <a:endParaRPr lang="en-US" altLang="zh-CN" dirty="0"/>
          </a:p>
          <a:p>
            <a:pPr algn="ctr"/>
            <a:r>
              <a:rPr lang="zh-CN" altLang="en-US" dirty="0"/>
              <a:t>语音网络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57582" y="3501008"/>
            <a:ext cx="5121645" cy="2736304"/>
            <a:chOff x="837828" y="1947487"/>
            <a:chExt cx="7756611" cy="414406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/>
            <a:srcRect t="-4695" b="-1"/>
            <a:stretch/>
          </p:blipFill>
          <p:spPr>
            <a:xfrm>
              <a:off x="837828" y="1947487"/>
              <a:ext cx="7756611" cy="4144068"/>
            </a:xfrm>
            <a:prstGeom prst="rect">
              <a:avLst/>
            </a:prstGeom>
            <a:effectLst>
              <a:softEdge rad="127000"/>
            </a:effectLst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3503" y="3429000"/>
              <a:ext cx="5719101" cy="936104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F2CD3B8C-38D7-4DAC-81A8-A170057AD6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8" y="1057460"/>
            <a:ext cx="5108838" cy="2414265"/>
          </a:xfrm>
          <a:prstGeom prst="rect">
            <a:avLst/>
          </a:prstGeom>
          <a:effectLst>
            <a:softEdge rad="177800"/>
          </a:effectLst>
        </p:spPr>
      </p:pic>
      <p:cxnSp>
        <p:nvCxnSpPr>
          <p:cNvPr id="13" name="直接箭头连接符 12"/>
          <p:cNvCxnSpPr/>
          <p:nvPr/>
        </p:nvCxnSpPr>
        <p:spPr>
          <a:xfrm flipH="1">
            <a:off x="5506612" y="2264592"/>
            <a:ext cx="936104" cy="1227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8830716" y="3212976"/>
            <a:ext cx="0" cy="39205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172960" y="3212976"/>
            <a:ext cx="0" cy="39205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438756" y="5994896"/>
            <a:ext cx="11592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Seq2Seq</a:t>
            </a:r>
          </a:p>
          <a:p>
            <a:pPr algn="ctr"/>
            <a:r>
              <a:rPr lang="zh-CN" altLang="en-US" dirty="0"/>
              <a:t>翻译网络</a:t>
            </a:r>
          </a:p>
        </p:txBody>
      </p:sp>
    </p:spTree>
    <p:extLst>
      <p:ext uri="{BB962C8B-B14F-4D97-AF65-F5344CB8AC3E}">
        <p14:creationId xmlns:p14="http://schemas.microsoft.com/office/powerpoint/2010/main" val="261011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E9D10C-C1F8-4014-A8D4-39E2A280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48" y="764704"/>
            <a:ext cx="8241432" cy="591459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" name="标题 3"/>
          <p:cNvSpPr txBox="1">
            <a:spLocks/>
          </p:cNvSpPr>
          <p:nvPr/>
        </p:nvSpPr>
        <p:spPr>
          <a:xfrm>
            <a:off x="333772" y="116632"/>
            <a:ext cx="9753600" cy="77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效果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26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>
            <a:spLocks/>
          </p:cNvSpPr>
          <p:nvPr/>
        </p:nvSpPr>
        <p:spPr>
          <a:xfrm>
            <a:off x="333772" y="116632"/>
            <a:ext cx="9753600" cy="77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效果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E9D10C-C1F8-4014-A8D4-39E2A280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894730"/>
            <a:ext cx="8928992" cy="5464346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37681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北美大陆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303273_TF02804879" id="{7FB0C3CE-2A89-4CC8-B81B-2108DFF2A20B}" vid="{B540E01F-0E1B-4610-9CF5-3EFEFB24E8D7}"/>
    </a:ext>
  </a:extLst>
</a:theme>
</file>

<file path=ppt/theme/theme2.xml><?xml version="1.0" encoding="utf-8"?>
<a:theme xmlns:a="http://schemas.openxmlformats.org/drawingml/2006/main" name="Office 主题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世界地图系列，北美大陆演示文稿（宽屏）</Template>
  <TotalTime>341</TotalTime>
  <Words>162</Words>
  <Application>Microsoft Office PowerPoint</Application>
  <PresentationFormat>自定义</PresentationFormat>
  <Paragraphs>33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Microsoft YaHei UI</vt:lpstr>
      <vt:lpstr>SF Pro SC</vt:lpstr>
      <vt:lpstr>微软雅黑</vt:lpstr>
      <vt:lpstr>Arial</vt:lpstr>
      <vt:lpstr>Century Gothic</vt:lpstr>
      <vt:lpstr>北美大陆 16x9</vt:lpstr>
      <vt:lpstr> 图  像  字  幕</vt:lpstr>
      <vt:lpstr>问题阐述</vt:lpstr>
      <vt:lpstr>模型结构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图像字幕</dc:title>
  <dc:creator>Sam Zhou</dc:creator>
  <cp:lastModifiedBy>Sam Zhou</cp:lastModifiedBy>
  <cp:revision>19</cp:revision>
  <dcterms:created xsi:type="dcterms:W3CDTF">2018-12-20T02:36:46Z</dcterms:created>
  <dcterms:modified xsi:type="dcterms:W3CDTF">2018-12-20T08:42:33Z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