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608" r:id="rId2"/>
    <p:sldId id="612" r:id="rId3"/>
    <p:sldId id="661" r:id="rId4"/>
    <p:sldId id="638" r:id="rId5"/>
    <p:sldId id="639" r:id="rId6"/>
    <p:sldId id="662" r:id="rId7"/>
    <p:sldId id="645" r:id="rId8"/>
    <p:sldId id="646" r:id="rId9"/>
    <p:sldId id="647" r:id="rId10"/>
    <p:sldId id="648" r:id="rId11"/>
    <p:sldId id="671" r:id="rId12"/>
    <p:sldId id="668" r:id="rId13"/>
    <p:sldId id="669" r:id="rId14"/>
    <p:sldId id="670" r:id="rId15"/>
    <p:sldId id="651" r:id="rId16"/>
    <p:sldId id="652" r:id="rId17"/>
    <p:sldId id="672" r:id="rId18"/>
    <p:sldId id="673" r:id="rId19"/>
    <p:sldId id="655" r:id="rId20"/>
    <p:sldId id="656" r:id="rId21"/>
    <p:sldId id="623" r:id="rId22"/>
  </p:sldIdLst>
  <p:sldSz cx="9144000" cy="6858000" type="screen4x3"/>
  <p:notesSz cx="6789738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bg1"/>
        </a:solidFill>
        <a:latin typeface="Courier New" pitchFamily="49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bg1"/>
        </a:solidFill>
        <a:latin typeface="Courier New" pitchFamily="49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bg1"/>
        </a:solidFill>
        <a:latin typeface="Courier New" pitchFamily="49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bg1"/>
        </a:solidFill>
        <a:latin typeface="Courier New" pitchFamily="49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bg1"/>
        </a:solidFill>
        <a:latin typeface="Courier New" pitchFamily="49" charset="0"/>
        <a:ea typeface="宋体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bg1"/>
        </a:solidFill>
        <a:latin typeface="Courier New" pitchFamily="49" charset="0"/>
        <a:ea typeface="宋体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bg1"/>
        </a:solidFill>
        <a:latin typeface="Courier New" pitchFamily="49" charset="0"/>
        <a:ea typeface="宋体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bg1"/>
        </a:solidFill>
        <a:latin typeface="Courier New" pitchFamily="49" charset="0"/>
        <a:ea typeface="宋体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bg1"/>
        </a:solidFill>
        <a:latin typeface="Courier New" pitchFamily="49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6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CECFF"/>
    <a:srgbClr val="D5D5D5"/>
    <a:srgbClr val="DEDEDE"/>
    <a:srgbClr val="E8E8E8"/>
    <a:srgbClr val="F5F5F5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1977" autoAdjust="0"/>
  </p:normalViewPr>
  <p:slideViewPr>
    <p:cSldViewPr snapToObjects="1">
      <p:cViewPr varScale="1">
        <p:scale>
          <a:sx n="91" d="100"/>
          <a:sy n="91" d="100"/>
        </p:scale>
        <p:origin x="-570" y="-102"/>
      </p:cViewPr>
      <p:guideLst>
        <p:guide orient="horz" pos="2160"/>
        <p:guide pos="3604"/>
      </p:guideLst>
    </p:cSldViewPr>
  </p:slideViewPr>
  <p:outlineViewPr>
    <p:cViewPr>
      <p:scale>
        <a:sx n="33" d="100"/>
        <a:sy n="33" d="100"/>
      </p:scale>
      <p:origin x="0" y="49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16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83E47-3569-4EC9-BCAA-75DE5749C4B8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6513" y="9431338"/>
            <a:ext cx="294163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54C7-7477-40E2-9621-8FC53B16B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49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Wingdings" pitchFamily="2" charset="2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16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Wingdings" pitchFamily="2" charset="2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D38F380-BFA4-477D-852A-242D2F622806}" type="datetimeFigureOut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0838" cy="446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Wingdings" pitchFamily="2" charset="2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6513" y="9431338"/>
            <a:ext cx="294163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Wingdings" pitchFamily="2" charset="2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6659A63-0445-42C3-B771-D2D993BFF3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61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F46319-97E5-417C-9927-BAAA35DA1716}" type="slidenum">
              <a:rPr lang="zh-CN" altLang="en-US" smtClean="0">
                <a:ea typeface="宋体" charset="-122"/>
              </a:rPr>
              <a:pPr/>
              <a:t>1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22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E37720-AA37-49BA-ADA2-D5D421C3C224}" type="slidenum">
              <a:rPr lang="zh-CN" altLang="en-US" smtClean="0">
                <a:ea typeface="宋体" charset="-122"/>
              </a:rPr>
              <a:pPr/>
              <a:t>10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0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E04967-ABB4-4155-8981-32C34003FA37}" type="slidenum">
              <a:rPr lang="zh-CN" altLang="en-US" smtClean="0">
                <a:ea typeface="宋体" charset="-122"/>
              </a:rPr>
              <a:pPr/>
              <a:t>11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288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522CD9-5E18-485D-9F3C-F3610EA341CF}" type="slidenum">
              <a:rPr lang="zh-CN" altLang="en-US" smtClean="0">
                <a:ea typeface="宋体" charset="-122"/>
              </a:rPr>
              <a:pPr/>
              <a:t>12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292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D1FE1-C341-46CB-8061-A6BA05E4E6D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32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D4C87D-6786-4F54-AE59-CBF0AD826F82}" type="slidenum">
              <a:rPr lang="zh-CN" altLang="en-US" smtClean="0">
                <a:ea typeface="宋体" charset="-122"/>
              </a:rPr>
              <a:pPr/>
              <a:t>14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67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94EEA-E1A0-49AA-AC70-CB6F82317A9C}" type="slidenum">
              <a:rPr lang="zh-CN" altLang="en-US" smtClean="0">
                <a:ea typeface="宋体" charset="-122"/>
              </a:rPr>
              <a:pPr/>
              <a:t>15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19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28CA7D-15BA-4044-804A-B748424949AD}" type="slidenum">
              <a:rPr lang="zh-CN" altLang="en-US" smtClean="0">
                <a:ea typeface="宋体" charset="-122"/>
              </a:rPr>
              <a:pPr/>
              <a:t>16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540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3231DC-16E7-4211-B55D-84E76EFA215C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833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81DD5D-B4BB-4316-9B1D-985AC4418258}" type="slidenum">
              <a:rPr lang="zh-CN" altLang="en-US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50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E04967-ABB4-4155-8981-32C34003FA37}" type="slidenum">
              <a:rPr lang="zh-CN" altLang="en-US" smtClean="0">
                <a:ea typeface="宋体" charset="-122"/>
              </a:rPr>
              <a:pPr/>
              <a:t>2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19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D1FE1-C341-46CB-8061-A6BA05E4E6D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7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EF22FF-DE01-4E71-A247-128D5EE10039}" type="slidenum">
              <a:rPr lang="zh-CN" altLang="en-US" smtClean="0">
                <a:ea typeface="宋体" charset="-122"/>
              </a:rPr>
              <a:pPr/>
              <a:t>4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702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38F4D8-C04D-411C-AA9A-2F12C5B2BEDD}" type="slidenum">
              <a:rPr lang="zh-CN" altLang="en-US" smtClean="0">
                <a:ea typeface="宋体" charset="-122"/>
              </a:rPr>
              <a:pPr/>
              <a:t>5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93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E04967-ABB4-4155-8981-32C34003FA37}" type="slidenum">
              <a:rPr lang="zh-CN" altLang="en-US" smtClean="0">
                <a:ea typeface="宋体" charset="-122"/>
              </a:rPr>
              <a:pPr/>
              <a:t>6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27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45604A-B8D2-4214-B5BB-BB13B79EEF4F}" type="slidenum">
              <a:rPr lang="zh-CN" altLang="en-US" smtClean="0">
                <a:ea typeface="宋体" charset="-122"/>
              </a:rPr>
              <a:pPr/>
              <a:t>7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6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A9EE5E-7454-4BD5-95F7-67F4BA372F25}" type="slidenum">
              <a:rPr lang="zh-CN" altLang="en-US" smtClean="0">
                <a:ea typeface="宋体" charset="-122"/>
              </a:rPr>
              <a:pPr/>
              <a:t>8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09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03AFA7-9777-4C81-9C03-D052F9F5C3AA}" type="slidenum">
              <a:rPr lang="zh-CN" altLang="en-US" smtClean="0">
                <a:ea typeface="宋体" charset="-122"/>
              </a:rPr>
              <a:pPr/>
              <a:t>9</a:t>
            </a:fld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2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836613"/>
            <a:ext cx="2060575" cy="4840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836613"/>
            <a:ext cx="6032500" cy="4840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2838" y="1776413"/>
            <a:ext cx="3597275" cy="3900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776413"/>
            <a:ext cx="3598862" cy="3900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836613"/>
            <a:ext cx="82454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4" tIns="47887" rIns="95774" bIns="47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 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838" y="1776413"/>
            <a:ext cx="7348537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4" tIns="47887" rIns="95774" bIns="47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8" name="Line 284"/>
          <p:cNvSpPr>
            <a:spLocks noChangeShapeType="1"/>
          </p:cNvSpPr>
          <p:nvPr/>
        </p:nvSpPr>
        <p:spPr bwMode="auto">
          <a:xfrm flipH="1">
            <a:off x="0" y="6619875"/>
            <a:ext cx="9144000" cy="0"/>
          </a:xfrm>
          <a:prstGeom prst="line">
            <a:avLst/>
          </a:prstGeom>
          <a:noFill/>
          <a:ln w="28575" cmpd="sng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Line 284"/>
          <p:cNvSpPr>
            <a:spLocks noChangeShapeType="1"/>
          </p:cNvSpPr>
          <p:nvPr/>
        </p:nvSpPr>
        <p:spPr bwMode="auto">
          <a:xfrm flipH="1">
            <a:off x="0" y="1341438"/>
            <a:ext cx="5003800" cy="0"/>
          </a:xfrm>
          <a:prstGeom prst="line">
            <a:avLst/>
          </a:prstGeom>
          <a:noFill/>
          <a:ln w="28575" cmpd="sng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7" descr="世界地图"/>
          <p:cNvPicPr>
            <a:picLocks noChangeAspect="1" noChangeArrowheads="1"/>
          </p:cNvPicPr>
          <p:nvPr/>
        </p:nvPicPr>
        <p:blipFill>
          <a:blip r:embed="rId13" cstate="print">
            <a:lum bright="52000"/>
          </a:blip>
          <a:srcRect/>
          <a:stretch>
            <a:fillRect/>
          </a:stretch>
        </p:blipFill>
        <p:spPr bwMode="auto">
          <a:xfrm>
            <a:off x="6286500" y="0"/>
            <a:ext cx="28575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9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86500" y="6396038"/>
            <a:ext cx="211613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rgbClr val="BA0000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rgbClr val="BA0000"/>
          </a:solidFill>
          <a:latin typeface="Courier New" pitchFamily="49" charset="0"/>
          <a:cs typeface="Arial" pitchFamily="34" charset="0"/>
        </a:defRPr>
      </a:lvl2pPr>
      <a:lvl3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rgbClr val="BA0000"/>
          </a:solidFill>
          <a:latin typeface="Courier New" pitchFamily="49" charset="0"/>
          <a:cs typeface="Arial" pitchFamily="34" charset="0"/>
        </a:defRPr>
      </a:lvl3pPr>
      <a:lvl4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rgbClr val="BA0000"/>
          </a:solidFill>
          <a:latin typeface="Courier New" pitchFamily="49" charset="0"/>
          <a:cs typeface="Arial" pitchFamily="34" charset="0"/>
        </a:defRPr>
      </a:lvl4pPr>
      <a:lvl5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rgbClr val="BA0000"/>
          </a:solidFill>
          <a:latin typeface="Courier New" pitchFamily="49" charset="0"/>
          <a:cs typeface="Arial" pitchFamily="34" charset="0"/>
        </a:defRPr>
      </a:lvl5pPr>
      <a:lvl6pPr marL="457200"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rgbClr val="BA0000"/>
          </a:solidFill>
          <a:latin typeface="Courier New" pitchFamily="49" charset="0"/>
          <a:cs typeface="Arial" pitchFamily="34" charset="0"/>
        </a:defRPr>
      </a:lvl6pPr>
      <a:lvl7pPr marL="914400"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rgbClr val="BA0000"/>
          </a:solidFill>
          <a:latin typeface="Courier New" pitchFamily="49" charset="0"/>
          <a:cs typeface="Arial" pitchFamily="34" charset="0"/>
        </a:defRPr>
      </a:lvl7pPr>
      <a:lvl8pPr marL="1371600"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rgbClr val="BA0000"/>
          </a:solidFill>
          <a:latin typeface="Courier New" pitchFamily="49" charset="0"/>
          <a:cs typeface="Arial" pitchFamily="34" charset="0"/>
        </a:defRPr>
      </a:lvl8pPr>
      <a:lvl9pPr marL="1828800"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rgbClr val="BA0000"/>
          </a:solidFill>
          <a:latin typeface="Courier New" pitchFamily="49" charset="0"/>
          <a:cs typeface="Arial" pitchFamily="34" charset="0"/>
        </a:defRPr>
      </a:lvl9pPr>
    </p:titleStyle>
    <p:bodyStyle>
      <a:lvl1pPr marL="239713" indent="-239713" algn="l" defTabSz="957263" rtl="0" eaLnBrk="0" fontAlgn="base" hangingPunct="0">
        <a:spcBef>
          <a:spcPct val="0"/>
        </a:spcBef>
        <a:spcAft>
          <a:spcPct val="0"/>
        </a:spcAft>
        <a:buClr>
          <a:srgbClr val="FF9900"/>
        </a:buClr>
        <a:buFont typeface="Wingdings" pitchFamily="2" charset="2"/>
        <a:buChar char="§"/>
        <a:tabLst>
          <a:tab pos="239713" algn="l"/>
          <a:tab pos="777875" algn="l"/>
          <a:tab pos="1196975" algn="l"/>
          <a:tab pos="1674813" algn="l"/>
          <a:tab pos="2154238" algn="l"/>
        </a:tabLst>
        <a:defRPr sz="1900">
          <a:solidFill>
            <a:schemeClr val="bg1"/>
          </a:solidFill>
          <a:latin typeface="+mn-lt"/>
          <a:ea typeface="+mn-ea"/>
          <a:cs typeface="+mn-cs"/>
        </a:defRPr>
      </a:lvl1pPr>
      <a:lvl2pPr marL="785813" indent="-298450" algn="l" defTabSz="957263" rtl="0" eaLnBrk="0" fontAlgn="base" hangingPunct="0">
        <a:spcBef>
          <a:spcPct val="25000"/>
        </a:spcBef>
        <a:spcAft>
          <a:spcPct val="15000"/>
        </a:spcAft>
        <a:buClr>
          <a:srgbClr val="FF9900"/>
        </a:buClr>
        <a:buFont typeface="Webdings" pitchFamily="18" charset="2"/>
        <a:buChar char="4"/>
        <a:tabLst>
          <a:tab pos="239713" algn="l"/>
          <a:tab pos="777875" algn="l"/>
          <a:tab pos="1196975" algn="l"/>
          <a:tab pos="1674813" algn="l"/>
          <a:tab pos="2154238" algn="l"/>
        </a:tabLst>
        <a:defRPr sz="1700">
          <a:solidFill>
            <a:schemeClr val="bg1"/>
          </a:solidFill>
          <a:latin typeface="+mn-lt"/>
          <a:cs typeface="+mn-cs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30000"/>
        <a:buChar char="•"/>
        <a:tabLst>
          <a:tab pos="239713" algn="l"/>
          <a:tab pos="777875" algn="l"/>
          <a:tab pos="1196975" algn="l"/>
          <a:tab pos="1674813" algn="l"/>
          <a:tab pos="2154238" algn="l"/>
        </a:tabLst>
        <a:defRPr sz="1700">
          <a:solidFill>
            <a:schemeClr val="bg1"/>
          </a:solidFill>
          <a:latin typeface="+mn-lt"/>
          <a:cs typeface="+mn-cs"/>
        </a:defRPr>
      </a:lvl3pPr>
      <a:lvl4pPr marL="1674813" indent="-239713" algn="l" defTabSz="957263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−"/>
        <a:tabLst>
          <a:tab pos="239713" algn="l"/>
          <a:tab pos="777875" algn="l"/>
          <a:tab pos="1196975" algn="l"/>
          <a:tab pos="1674813" algn="l"/>
          <a:tab pos="2154238" algn="l"/>
        </a:tabLst>
        <a:defRPr sz="1700">
          <a:solidFill>
            <a:schemeClr val="bg1"/>
          </a:solidFill>
          <a:latin typeface="+mn-lt"/>
          <a:cs typeface="+mn-cs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−"/>
        <a:tabLst>
          <a:tab pos="239713" algn="l"/>
          <a:tab pos="777875" algn="l"/>
          <a:tab pos="1196975" algn="l"/>
          <a:tab pos="1674813" algn="l"/>
          <a:tab pos="2154238" algn="l"/>
        </a:tabLst>
        <a:defRPr sz="1700">
          <a:solidFill>
            <a:schemeClr val="bg1"/>
          </a:solidFill>
          <a:latin typeface="+mn-lt"/>
          <a:cs typeface="+mn-cs"/>
        </a:defRPr>
      </a:lvl5pPr>
      <a:lvl6pPr marL="2611438" indent="-238125" algn="l" defTabSz="957263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−"/>
        <a:tabLst>
          <a:tab pos="239713" algn="l"/>
          <a:tab pos="777875" algn="l"/>
          <a:tab pos="1196975" algn="l"/>
          <a:tab pos="1674813" algn="l"/>
          <a:tab pos="2154238" algn="l"/>
        </a:tabLst>
        <a:defRPr sz="1700">
          <a:solidFill>
            <a:schemeClr val="bg1"/>
          </a:solidFill>
          <a:latin typeface="+mn-lt"/>
          <a:cs typeface="+mn-cs"/>
        </a:defRPr>
      </a:lvl6pPr>
      <a:lvl7pPr marL="3068638" indent="-238125" algn="l" defTabSz="957263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−"/>
        <a:tabLst>
          <a:tab pos="239713" algn="l"/>
          <a:tab pos="777875" algn="l"/>
          <a:tab pos="1196975" algn="l"/>
          <a:tab pos="1674813" algn="l"/>
          <a:tab pos="2154238" algn="l"/>
        </a:tabLst>
        <a:defRPr sz="1700">
          <a:solidFill>
            <a:schemeClr val="bg1"/>
          </a:solidFill>
          <a:latin typeface="+mn-lt"/>
          <a:cs typeface="+mn-cs"/>
        </a:defRPr>
      </a:lvl7pPr>
      <a:lvl8pPr marL="3525838" indent="-238125" algn="l" defTabSz="957263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−"/>
        <a:tabLst>
          <a:tab pos="239713" algn="l"/>
          <a:tab pos="777875" algn="l"/>
          <a:tab pos="1196975" algn="l"/>
          <a:tab pos="1674813" algn="l"/>
          <a:tab pos="2154238" algn="l"/>
        </a:tabLst>
        <a:defRPr sz="1700">
          <a:solidFill>
            <a:schemeClr val="bg1"/>
          </a:solidFill>
          <a:latin typeface="+mn-lt"/>
          <a:cs typeface="+mn-cs"/>
        </a:defRPr>
      </a:lvl8pPr>
      <a:lvl9pPr marL="3983038" indent="-238125" algn="l" defTabSz="957263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−"/>
        <a:tabLst>
          <a:tab pos="239713" algn="l"/>
          <a:tab pos="777875" algn="l"/>
          <a:tab pos="1196975" algn="l"/>
          <a:tab pos="1674813" algn="l"/>
          <a:tab pos="2154238" algn="l"/>
        </a:tabLst>
        <a:defRPr sz="17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2" descr="C:\Documents and Settings\chenhj\桌面\中信建投证券股份有限公司LOGO（JPG格式）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1001" t="61000" b="28000"/>
          <a:stretch>
            <a:fillRect/>
          </a:stretch>
        </p:blipFill>
        <p:spPr bwMode="auto">
          <a:xfrm>
            <a:off x="161925" y="204788"/>
            <a:ext cx="2970213" cy="6667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3075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79738"/>
            <a:ext cx="9163050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8" descr="C:\Documents and Settings\Administrator\桌面\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" y="3481388"/>
            <a:ext cx="9144000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450" y="2168525"/>
            <a:ext cx="8369300" cy="90011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中信建投证券机构客户算法交易服务介绍</a:t>
            </a:r>
            <a:endParaRPr lang="zh-CN" altLang="zh-CN" sz="3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43100" y="3082925"/>
            <a:ext cx="5059363" cy="1474788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中信建投证券经管委机构业务部</a:t>
            </a:r>
          </a:p>
          <a:p>
            <a:pPr marL="0" indent="0" algn="ctr">
              <a:buFont typeface="Wingdings" pitchFamily="2" charset="2"/>
              <a:buNone/>
            </a:pPr>
            <a:endParaRPr lang="zh-CN" altLang="en-US" sz="16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201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月</a:t>
            </a: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508625" y="4203700"/>
            <a:ext cx="18415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Clr>
                <a:srgbClr val="FF9900"/>
              </a:buClr>
              <a:buFont typeface="Wingdings" pitchFamily="2" charset="2"/>
              <a:buNone/>
            </a:pPr>
            <a:endParaRPr lang="zh-CN" altLang="en-US"/>
          </a:p>
          <a:p>
            <a:pPr algn="ctr" eaLnBrk="0" hangingPunct="0">
              <a:buClr>
                <a:srgbClr val="FF9900"/>
              </a:buClr>
              <a:buFont typeface="Wingdings" pitchFamily="2" charset="2"/>
              <a:buNone/>
            </a:pPr>
            <a:endParaRPr lang="zh-CN" altLang="en-US" sz="2100">
              <a:latin typeface="Arial" charset="0"/>
            </a:endParaRPr>
          </a:p>
          <a:p>
            <a:pPr algn="ctr">
              <a:buFont typeface="Wingdings" pitchFamily="2" charset="2"/>
              <a:buNone/>
            </a:pPr>
            <a:endParaRPr lang="en-US" altLang="zh-CN" sz="2100">
              <a:latin typeface="Arial" charset="0"/>
            </a:endParaRPr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5794375" y="6469063"/>
            <a:ext cx="3330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zh-CN" altLang="en-US" sz="1800">
                <a:solidFill>
                  <a:srgbClr val="7F7F7F"/>
                </a:solidFill>
                <a:latin typeface="华文行楷" pitchFamily="2" charset="-122"/>
                <a:ea typeface="华文行楷" pitchFamily="2" charset="-122"/>
              </a:rPr>
              <a:t>诚信      专注      成长      共赢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02463" y="555626"/>
            <a:ext cx="2153939" cy="360139"/>
          </a:xfrm>
          <a:prstGeom prst="rect">
            <a:avLst/>
          </a:prstGeom>
        </p:spPr>
        <p:txBody>
          <a:bodyPr/>
          <a:lstStyle>
            <a:lvl1pPr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2pPr>
            <a:lvl3pPr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3pPr>
            <a:lvl4pPr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4pPr>
            <a:lvl5pPr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5pPr>
            <a:lvl6pPr marL="457200"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6pPr>
            <a:lvl7pPr marL="914400"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7pPr>
            <a:lvl8pPr marL="1371600"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8pPr>
            <a:lvl9pPr marL="1828800"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r>
              <a:rPr lang="zh-CN" altLang="en-US" sz="1600" kern="0" dirty="0" smtClean="0">
                <a:ea typeface="宋体" charset="-122"/>
              </a:rPr>
              <a:t>内部资料，请勿外传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buFont typeface="Wingdings" pitchFamily="2" charset="2"/>
              <a:buNone/>
            </a:pPr>
            <a:fld id="{6BB27E93-1F1E-4ECD-A091-7EBDA704D5FB}" type="slidenum">
              <a:rPr lang="zh-CN" altLang="en-US" sz="1400">
                <a:sym typeface="Arial" charset="0"/>
              </a:rPr>
              <a:pPr algn="r" eaLnBrk="0" hangingPunct="0">
                <a:buFont typeface="Wingdings" pitchFamily="2" charset="2"/>
                <a:buNone/>
              </a:pPr>
              <a:t>10</a:t>
            </a:fld>
            <a:endParaRPr lang="en-US" altLang="zh-CN">
              <a:sym typeface="Arial" charset="0"/>
            </a:endParaRPr>
          </a:p>
        </p:txBody>
      </p:sp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二、</a:t>
            </a:r>
            <a:r>
              <a:rPr lang="zh-CN" altLang="en-US" dirty="0">
                <a:ea typeface="宋体" charset="-122"/>
              </a:rPr>
              <a:t>算法</a:t>
            </a:r>
            <a:r>
              <a:rPr lang="zh-CN" altLang="en-US" dirty="0" smtClean="0">
                <a:ea typeface="宋体" charset="-122"/>
              </a:rPr>
              <a:t>交易 </a:t>
            </a:r>
            <a:r>
              <a:rPr lang="en-US" altLang="zh-CN" dirty="0" smtClean="0">
                <a:ea typeface="宋体" charset="-122"/>
              </a:rPr>
              <a:t>– </a:t>
            </a:r>
            <a:r>
              <a:rPr lang="en-US" altLang="zh-CN" dirty="0" err="1" smtClean="0">
                <a:ea typeface="宋体" charset="-122"/>
              </a:rPr>
              <a:t>VWAPPlus</a:t>
            </a:r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0" y="2000250"/>
            <a:ext cx="3430588" cy="3443288"/>
          </a:xfrm>
        </p:spPr>
        <p:txBody>
          <a:bodyPr/>
          <a:lstStyle/>
          <a:p>
            <a:r>
              <a:rPr lang="en-US" altLang="zh-CN" sz="1600" b="1" dirty="0" err="1" smtClean="0">
                <a:latin typeface="楷体" pitchFamily="49" charset="-122"/>
                <a:ea typeface="楷体" pitchFamily="49" charset="-122"/>
              </a:rPr>
              <a:t>VWAPPlus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简介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：针对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VWAP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限价指令的增强算法。在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VWAP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的基础上保证成交均价不超过投资者设定的价格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：个别订单可以低于限价，但是保证整体均价在限价范围内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参数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：标的，买卖方向，数量，时间，限定价格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注意：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VWAPPlus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必须指定限价价格</a:t>
            </a:r>
          </a:p>
          <a:p>
            <a:pPr lvl="1"/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2"/>
            <a:endParaRPr lang="en-US" altLang="en-US" sz="2000" dirty="0" smtClean="0">
              <a:latin typeface="宋体" charset="-122"/>
              <a:ea typeface="宋体" charset="-122"/>
            </a:endParaRPr>
          </a:p>
          <a:p>
            <a:pPr lvl="2">
              <a:buFontTx/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</p:txBody>
      </p:sp>
      <p:pic>
        <p:nvPicPr>
          <p:cNvPr id="34820" name="Picture 1" descr="C:\Users\caoyin\AppData\Roaming\Tencent\Users\107457318\QQ\WinTemp\RichOle\3PHPKPOJ)W5Z8J{BO`ITB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785938"/>
            <a:ext cx="40719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二、算法交易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运行情况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468313" y="1501775"/>
            <a:ext cx="7432675" cy="4498975"/>
            <a:chOff x="291" y="1038"/>
            <a:chExt cx="1185" cy="922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291" y="1372"/>
              <a:ext cx="1185" cy="588"/>
              <a:chOff x="291" y="1372"/>
              <a:chExt cx="1185" cy="588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760" y="1372"/>
                <a:ext cx="716" cy="588"/>
              </a:xfrm>
              <a:custGeom>
                <a:avLst/>
                <a:gdLst>
                  <a:gd name="T0" fmla="*/ 25 w 822"/>
                  <a:gd name="T1" fmla="*/ 197 h 667"/>
                  <a:gd name="T2" fmla="*/ 33 w 822"/>
                  <a:gd name="T3" fmla="*/ 197 h 667"/>
                  <a:gd name="T4" fmla="*/ 40 w 822"/>
                  <a:gd name="T5" fmla="*/ 197 h 667"/>
                  <a:gd name="T6" fmla="*/ 53 w 822"/>
                  <a:gd name="T7" fmla="*/ 205 h 667"/>
                  <a:gd name="T8" fmla="*/ 64 w 822"/>
                  <a:gd name="T9" fmla="*/ 213 h 667"/>
                  <a:gd name="T10" fmla="*/ 71 w 822"/>
                  <a:gd name="T11" fmla="*/ 216 h 667"/>
                  <a:gd name="T12" fmla="*/ 78 w 822"/>
                  <a:gd name="T13" fmla="*/ 213 h 667"/>
                  <a:gd name="T14" fmla="*/ 80 w 822"/>
                  <a:gd name="T15" fmla="*/ 206 h 667"/>
                  <a:gd name="T16" fmla="*/ 239 w 822"/>
                  <a:gd name="T17" fmla="*/ 86 h 667"/>
                  <a:gd name="T18" fmla="*/ 248 w 822"/>
                  <a:gd name="T19" fmla="*/ 81 h 667"/>
                  <a:gd name="T20" fmla="*/ 250 w 822"/>
                  <a:gd name="T21" fmla="*/ 74 h 667"/>
                  <a:gd name="T22" fmla="*/ 247 w 822"/>
                  <a:gd name="T23" fmla="*/ 65 h 667"/>
                  <a:gd name="T24" fmla="*/ 239 w 822"/>
                  <a:gd name="T25" fmla="*/ 50 h 667"/>
                  <a:gd name="T26" fmla="*/ 233 w 822"/>
                  <a:gd name="T27" fmla="*/ 41 h 667"/>
                  <a:gd name="T28" fmla="*/ 233 w 822"/>
                  <a:gd name="T29" fmla="*/ 32 h 667"/>
                  <a:gd name="T30" fmla="*/ 234 w 822"/>
                  <a:gd name="T31" fmla="*/ 20 h 667"/>
                  <a:gd name="T32" fmla="*/ 241 w 822"/>
                  <a:gd name="T33" fmla="*/ 13 h 667"/>
                  <a:gd name="T34" fmla="*/ 250 w 822"/>
                  <a:gd name="T35" fmla="*/ 6 h 667"/>
                  <a:gd name="T36" fmla="*/ 262 w 822"/>
                  <a:gd name="T37" fmla="*/ 3 h 667"/>
                  <a:gd name="T38" fmla="*/ 274 w 822"/>
                  <a:gd name="T39" fmla="*/ 0 h 667"/>
                  <a:gd name="T40" fmla="*/ 287 w 822"/>
                  <a:gd name="T41" fmla="*/ 1 h 667"/>
                  <a:gd name="T42" fmla="*/ 300 w 822"/>
                  <a:gd name="T43" fmla="*/ 4 h 667"/>
                  <a:gd name="T44" fmla="*/ 307 w 822"/>
                  <a:gd name="T45" fmla="*/ 8 h 667"/>
                  <a:gd name="T46" fmla="*/ 314 w 822"/>
                  <a:gd name="T47" fmla="*/ 15 h 667"/>
                  <a:gd name="T48" fmla="*/ 321 w 822"/>
                  <a:gd name="T49" fmla="*/ 23 h 667"/>
                  <a:gd name="T50" fmla="*/ 323 w 822"/>
                  <a:gd name="T51" fmla="*/ 33 h 667"/>
                  <a:gd name="T52" fmla="*/ 321 w 822"/>
                  <a:gd name="T53" fmla="*/ 41 h 667"/>
                  <a:gd name="T54" fmla="*/ 316 w 822"/>
                  <a:gd name="T55" fmla="*/ 49 h 667"/>
                  <a:gd name="T56" fmla="*/ 306 w 822"/>
                  <a:gd name="T57" fmla="*/ 67 h 667"/>
                  <a:gd name="T58" fmla="*/ 303 w 822"/>
                  <a:gd name="T59" fmla="*/ 74 h 667"/>
                  <a:gd name="T60" fmla="*/ 304 w 822"/>
                  <a:gd name="T61" fmla="*/ 78 h 667"/>
                  <a:gd name="T62" fmla="*/ 308 w 822"/>
                  <a:gd name="T63" fmla="*/ 83 h 667"/>
                  <a:gd name="T64" fmla="*/ 314 w 822"/>
                  <a:gd name="T65" fmla="*/ 86 h 667"/>
                  <a:gd name="T66" fmla="*/ 82 w 822"/>
                  <a:gd name="T67" fmla="*/ 403 h 667"/>
                  <a:gd name="T68" fmla="*/ 78 w 822"/>
                  <a:gd name="T69" fmla="*/ 275 h 667"/>
                  <a:gd name="T70" fmla="*/ 74 w 822"/>
                  <a:gd name="T71" fmla="*/ 272 h 667"/>
                  <a:gd name="T72" fmla="*/ 69 w 822"/>
                  <a:gd name="T73" fmla="*/ 272 h 667"/>
                  <a:gd name="T74" fmla="*/ 61 w 822"/>
                  <a:gd name="T75" fmla="*/ 277 h 667"/>
                  <a:gd name="T76" fmla="*/ 44 w 822"/>
                  <a:gd name="T77" fmla="*/ 288 h 667"/>
                  <a:gd name="T78" fmla="*/ 33 w 822"/>
                  <a:gd name="T79" fmla="*/ 292 h 667"/>
                  <a:gd name="T80" fmla="*/ 27 w 822"/>
                  <a:gd name="T81" fmla="*/ 292 h 667"/>
                  <a:gd name="T82" fmla="*/ 20 w 822"/>
                  <a:gd name="T83" fmla="*/ 288 h 667"/>
                  <a:gd name="T84" fmla="*/ 11 w 822"/>
                  <a:gd name="T85" fmla="*/ 279 h 667"/>
                  <a:gd name="T86" fmla="*/ 4 w 822"/>
                  <a:gd name="T87" fmla="*/ 269 h 667"/>
                  <a:gd name="T88" fmla="*/ 2 w 822"/>
                  <a:gd name="T89" fmla="*/ 257 h 667"/>
                  <a:gd name="T90" fmla="*/ 1 w 822"/>
                  <a:gd name="T91" fmla="*/ 237 h 667"/>
                  <a:gd name="T92" fmla="*/ 3 w 822"/>
                  <a:gd name="T93" fmla="*/ 221 h 667"/>
                  <a:gd name="T94" fmla="*/ 10 w 822"/>
                  <a:gd name="T95" fmla="*/ 211 h 667"/>
                  <a:gd name="T96" fmla="*/ 18 w 822"/>
                  <a:gd name="T97" fmla="*/ 201 h 66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22"/>
                  <a:gd name="T148" fmla="*/ 0 h 667"/>
                  <a:gd name="T149" fmla="*/ 822 w 822"/>
                  <a:gd name="T150" fmla="*/ 667 h 66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22" h="667">
                    <a:moveTo>
                      <a:pt x="35" y="332"/>
                    </a:moveTo>
                    <a:lnTo>
                      <a:pt x="39" y="329"/>
                    </a:lnTo>
                    <a:lnTo>
                      <a:pt x="44" y="327"/>
                    </a:lnTo>
                    <a:lnTo>
                      <a:pt x="48" y="326"/>
                    </a:lnTo>
                    <a:lnTo>
                      <a:pt x="53" y="325"/>
                    </a:lnTo>
                    <a:lnTo>
                      <a:pt x="57" y="325"/>
                    </a:lnTo>
                    <a:lnTo>
                      <a:pt x="61" y="325"/>
                    </a:lnTo>
                    <a:lnTo>
                      <a:pt x="66" y="326"/>
                    </a:lnTo>
                    <a:lnTo>
                      <a:pt x="70" y="327"/>
                    </a:lnTo>
                    <a:lnTo>
                      <a:pt x="77" y="331"/>
                    </a:lnTo>
                    <a:lnTo>
                      <a:pt x="85" y="335"/>
                    </a:lnTo>
                    <a:lnTo>
                      <a:pt x="92" y="340"/>
                    </a:lnTo>
                    <a:lnTo>
                      <a:pt x="99" y="345"/>
                    </a:lnTo>
                    <a:lnTo>
                      <a:pt x="107" y="349"/>
                    </a:lnTo>
                    <a:lnTo>
                      <a:pt x="113" y="353"/>
                    </a:lnTo>
                    <a:lnTo>
                      <a:pt x="119" y="356"/>
                    </a:lnTo>
                    <a:lnTo>
                      <a:pt x="121" y="357"/>
                    </a:lnTo>
                    <a:lnTo>
                      <a:pt x="124" y="357"/>
                    </a:lnTo>
                    <a:lnTo>
                      <a:pt x="129" y="356"/>
                    </a:lnTo>
                    <a:lnTo>
                      <a:pt x="132" y="355"/>
                    </a:lnTo>
                    <a:lnTo>
                      <a:pt x="134" y="353"/>
                    </a:lnTo>
                    <a:lnTo>
                      <a:pt x="136" y="350"/>
                    </a:lnTo>
                    <a:lnTo>
                      <a:pt x="138" y="347"/>
                    </a:lnTo>
                    <a:lnTo>
                      <a:pt x="140" y="343"/>
                    </a:lnTo>
                    <a:lnTo>
                      <a:pt x="142" y="338"/>
                    </a:lnTo>
                    <a:lnTo>
                      <a:pt x="142" y="142"/>
                    </a:lnTo>
                    <a:lnTo>
                      <a:pt x="414" y="142"/>
                    </a:lnTo>
                    <a:lnTo>
                      <a:pt x="421" y="139"/>
                    </a:lnTo>
                    <a:lnTo>
                      <a:pt x="426" y="137"/>
                    </a:lnTo>
                    <a:lnTo>
                      <a:pt x="430" y="134"/>
                    </a:lnTo>
                    <a:lnTo>
                      <a:pt x="432" y="130"/>
                    </a:lnTo>
                    <a:lnTo>
                      <a:pt x="434" y="127"/>
                    </a:lnTo>
                    <a:lnTo>
                      <a:pt x="435" y="123"/>
                    </a:lnTo>
                    <a:lnTo>
                      <a:pt x="434" y="120"/>
                    </a:lnTo>
                    <a:lnTo>
                      <a:pt x="433" y="116"/>
                    </a:lnTo>
                    <a:lnTo>
                      <a:pt x="429" y="108"/>
                    </a:lnTo>
                    <a:lnTo>
                      <a:pt x="424" y="100"/>
                    </a:lnTo>
                    <a:lnTo>
                      <a:pt x="418" y="92"/>
                    </a:lnTo>
                    <a:lnTo>
                      <a:pt x="413" y="84"/>
                    </a:lnTo>
                    <a:lnTo>
                      <a:pt x="409" y="77"/>
                    </a:lnTo>
                    <a:lnTo>
                      <a:pt x="406" y="71"/>
                    </a:lnTo>
                    <a:lnTo>
                      <a:pt x="405" y="67"/>
                    </a:lnTo>
                    <a:lnTo>
                      <a:pt x="404" y="64"/>
                    </a:lnTo>
                    <a:lnTo>
                      <a:pt x="403" y="58"/>
                    </a:lnTo>
                    <a:lnTo>
                      <a:pt x="403" y="52"/>
                    </a:lnTo>
                    <a:lnTo>
                      <a:pt x="404" y="46"/>
                    </a:lnTo>
                    <a:lnTo>
                      <a:pt x="406" y="39"/>
                    </a:lnTo>
                    <a:lnTo>
                      <a:pt x="408" y="34"/>
                    </a:lnTo>
                    <a:lnTo>
                      <a:pt x="411" y="29"/>
                    </a:lnTo>
                    <a:lnTo>
                      <a:pt x="415" y="25"/>
                    </a:lnTo>
                    <a:lnTo>
                      <a:pt x="419" y="21"/>
                    </a:lnTo>
                    <a:lnTo>
                      <a:pt x="424" y="17"/>
                    </a:lnTo>
                    <a:lnTo>
                      <a:pt x="430" y="13"/>
                    </a:lnTo>
                    <a:lnTo>
                      <a:pt x="435" y="10"/>
                    </a:lnTo>
                    <a:lnTo>
                      <a:pt x="443" y="7"/>
                    </a:lnTo>
                    <a:lnTo>
                      <a:pt x="449" y="5"/>
                    </a:lnTo>
                    <a:lnTo>
                      <a:pt x="456" y="3"/>
                    </a:lnTo>
                    <a:lnTo>
                      <a:pt x="463" y="1"/>
                    </a:lnTo>
                    <a:lnTo>
                      <a:pt x="470" y="0"/>
                    </a:lnTo>
                    <a:lnTo>
                      <a:pt x="477" y="0"/>
                    </a:lnTo>
                    <a:lnTo>
                      <a:pt x="485" y="0"/>
                    </a:lnTo>
                    <a:lnTo>
                      <a:pt x="492" y="0"/>
                    </a:lnTo>
                    <a:lnTo>
                      <a:pt x="499" y="1"/>
                    </a:lnTo>
                    <a:lnTo>
                      <a:pt x="506" y="2"/>
                    </a:lnTo>
                    <a:lnTo>
                      <a:pt x="513" y="4"/>
                    </a:lnTo>
                    <a:lnTo>
                      <a:pt x="520" y="6"/>
                    </a:lnTo>
                    <a:lnTo>
                      <a:pt x="525" y="8"/>
                    </a:lnTo>
                    <a:lnTo>
                      <a:pt x="528" y="9"/>
                    </a:lnTo>
                    <a:lnTo>
                      <a:pt x="534" y="13"/>
                    </a:lnTo>
                    <a:lnTo>
                      <a:pt x="540" y="17"/>
                    </a:lnTo>
                    <a:lnTo>
                      <a:pt x="545" y="21"/>
                    </a:lnTo>
                    <a:lnTo>
                      <a:pt x="548" y="24"/>
                    </a:lnTo>
                    <a:lnTo>
                      <a:pt x="550" y="26"/>
                    </a:lnTo>
                    <a:lnTo>
                      <a:pt x="555" y="32"/>
                    </a:lnTo>
                    <a:lnTo>
                      <a:pt x="558" y="37"/>
                    </a:lnTo>
                    <a:lnTo>
                      <a:pt x="560" y="42"/>
                    </a:lnTo>
                    <a:lnTo>
                      <a:pt x="561" y="48"/>
                    </a:lnTo>
                    <a:lnTo>
                      <a:pt x="561" y="55"/>
                    </a:lnTo>
                    <a:lnTo>
                      <a:pt x="560" y="61"/>
                    </a:lnTo>
                    <a:lnTo>
                      <a:pt x="559" y="64"/>
                    </a:lnTo>
                    <a:lnTo>
                      <a:pt x="558" y="68"/>
                    </a:lnTo>
                    <a:lnTo>
                      <a:pt x="554" y="75"/>
                    </a:lnTo>
                    <a:lnTo>
                      <a:pt x="552" y="79"/>
                    </a:lnTo>
                    <a:lnTo>
                      <a:pt x="550" y="83"/>
                    </a:lnTo>
                    <a:lnTo>
                      <a:pt x="540" y="96"/>
                    </a:lnTo>
                    <a:lnTo>
                      <a:pt x="534" y="106"/>
                    </a:lnTo>
                    <a:lnTo>
                      <a:pt x="531" y="111"/>
                    </a:lnTo>
                    <a:lnTo>
                      <a:pt x="529" y="115"/>
                    </a:lnTo>
                    <a:lnTo>
                      <a:pt x="527" y="119"/>
                    </a:lnTo>
                    <a:lnTo>
                      <a:pt x="527" y="123"/>
                    </a:lnTo>
                    <a:lnTo>
                      <a:pt x="527" y="127"/>
                    </a:lnTo>
                    <a:lnTo>
                      <a:pt x="527" y="129"/>
                    </a:lnTo>
                    <a:lnTo>
                      <a:pt x="528" y="130"/>
                    </a:lnTo>
                    <a:lnTo>
                      <a:pt x="530" y="132"/>
                    </a:lnTo>
                    <a:lnTo>
                      <a:pt x="531" y="134"/>
                    </a:lnTo>
                    <a:lnTo>
                      <a:pt x="535" y="137"/>
                    </a:lnTo>
                    <a:lnTo>
                      <a:pt x="538" y="138"/>
                    </a:lnTo>
                    <a:lnTo>
                      <a:pt x="541" y="140"/>
                    </a:lnTo>
                    <a:lnTo>
                      <a:pt x="548" y="142"/>
                    </a:lnTo>
                    <a:lnTo>
                      <a:pt x="822" y="142"/>
                    </a:lnTo>
                    <a:lnTo>
                      <a:pt x="822" y="667"/>
                    </a:lnTo>
                    <a:lnTo>
                      <a:pt x="142" y="667"/>
                    </a:lnTo>
                    <a:lnTo>
                      <a:pt x="142" y="470"/>
                    </a:lnTo>
                    <a:lnTo>
                      <a:pt x="138" y="460"/>
                    </a:lnTo>
                    <a:lnTo>
                      <a:pt x="136" y="456"/>
                    </a:lnTo>
                    <a:lnTo>
                      <a:pt x="134" y="454"/>
                    </a:lnTo>
                    <a:lnTo>
                      <a:pt x="132" y="451"/>
                    </a:lnTo>
                    <a:lnTo>
                      <a:pt x="129" y="450"/>
                    </a:lnTo>
                    <a:lnTo>
                      <a:pt x="127" y="449"/>
                    </a:lnTo>
                    <a:lnTo>
                      <a:pt x="124" y="449"/>
                    </a:lnTo>
                    <a:lnTo>
                      <a:pt x="121" y="450"/>
                    </a:lnTo>
                    <a:lnTo>
                      <a:pt x="118" y="451"/>
                    </a:lnTo>
                    <a:lnTo>
                      <a:pt x="112" y="454"/>
                    </a:lnTo>
                    <a:lnTo>
                      <a:pt x="106" y="458"/>
                    </a:lnTo>
                    <a:lnTo>
                      <a:pt x="98" y="463"/>
                    </a:lnTo>
                    <a:lnTo>
                      <a:pt x="83" y="473"/>
                    </a:lnTo>
                    <a:lnTo>
                      <a:pt x="75" y="478"/>
                    </a:lnTo>
                    <a:lnTo>
                      <a:pt x="72" y="480"/>
                    </a:lnTo>
                    <a:lnTo>
                      <a:pt x="68" y="481"/>
                    </a:lnTo>
                    <a:lnTo>
                      <a:pt x="59" y="484"/>
                    </a:lnTo>
                    <a:lnTo>
                      <a:pt x="55" y="484"/>
                    </a:lnTo>
                    <a:lnTo>
                      <a:pt x="51" y="484"/>
                    </a:lnTo>
                    <a:lnTo>
                      <a:pt x="47" y="483"/>
                    </a:lnTo>
                    <a:lnTo>
                      <a:pt x="42" y="482"/>
                    </a:lnTo>
                    <a:lnTo>
                      <a:pt x="38" y="480"/>
                    </a:lnTo>
                    <a:lnTo>
                      <a:pt x="34" y="478"/>
                    </a:lnTo>
                    <a:lnTo>
                      <a:pt x="26" y="471"/>
                    </a:lnTo>
                    <a:lnTo>
                      <a:pt x="22" y="467"/>
                    </a:lnTo>
                    <a:lnTo>
                      <a:pt x="19" y="463"/>
                    </a:lnTo>
                    <a:lnTo>
                      <a:pt x="12" y="455"/>
                    </a:lnTo>
                    <a:lnTo>
                      <a:pt x="10" y="450"/>
                    </a:lnTo>
                    <a:lnTo>
                      <a:pt x="8" y="446"/>
                    </a:lnTo>
                    <a:lnTo>
                      <a:pt x="4" y="435"/>
                    </a:lnTo>
                    <a:lnTo>
                      <a:pt x="3" y="429"/>
                    </a:lnTo>
                    <a:lnTo>
                      <a:pt x="2" y="424"/>
                    </a:lnTo>
                    <a:lnTo>
                      <a:pt x="1" y="414"/>
                    </a:lnTo>
                    <a:lnTo>
                      <a:pt x="0" y="403"/>
                    </a:lnTo>
                    <a:lnTo>
                      <a:pt x="1" y="392"/>
                    </a:lnTo>
                    <a:lnTo>
                      <a:pt x="3" y="382"/>
                    </a:lnTo>
                    <a:lnTo>
                      <a:pt x="6" y="371"/>
                    </a:lnTo>
                    <a:lnTo>
                      <a:pt x="7" y="366"/>
                    </a:lnTo>
                    <a:lnTo>
                      <a:pt x="9" y="361"/>
                    </a:lnTo>
                    <a:lnTo>
                      <a:pt x="14" y="352"/>
                    </a:lnTo>
                    <a:lnTo>
                      <a:pt x="18" y="348"/>
                    </a:lnTo>
                    <a:lnTo>
                      <a:pt x="21" y="344"/>
                    </a:lnTo>
                    <a:lnTo>
                      <a:pt x="27" y="337"/>
                    </a:lnTo>
                    <a:lnTo>
                      <a:pt x="31" y="334"/>
                    </a:lnTo>
                    <a:lnTo>
                      <a:pt x="35" y="332"/>
                    </a:lnTo>
                    <a:close/>
                  </a:path>
                </a:pathLst>
              </a:custGeom>
              <a:solidFill>
                <a:srgbClr val="B9E3FF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291" y="1372"/>
                <a:ext cx="594" cy="588"/>
              </a:xfrm>
              <a:custGeom>
                <a:avLst/>
                <a:gdLst>
                  <a:gd name="T0" fmla="*/ 166 w 674"/>
                  <a:gd name="T1" fmla="*/ 84 h 667"/>
                  <a:gd name="T2" fmla="*/ 172 w 674"/>
                  <a:gd name="T3" fmla="*/ 81 h 667"/>
                  <a:gd name="T4" fmla="*/ 174 w 674"/>
                  <a:gd name="T5" fmla="*/ 76 h 667"/>
                  <a:gd name="T6" fmla="*/ 174 w 674"/>
                  <a:gd name="T7" fmla="*/ 71 h 667"/>
                  <a:gd name="T8" fmla="*/ 167 w 674"/>
                  <a:gd name="T9" fmla="*/ 60 h 667"/>
                  <a:gd name="T10" fmla="*/ 159 w 674"/>
                  <a:gd name="T11" fmla="*/ 43 h 667"/>
                  <a:gd name="T12" fmla="*/ 155 w 674"/>
                  <a:gd name="T13" fmla="*/ 37 h 667"/>
                  <a:gd name="T14" fmla="*/ 156 w 674"/>
                  <a:gd name="T15" fmla="*/ 29 h 667"/>
                  <a:gd name="T16" fmla="*/ 160 w 674"/>
                  <a:gd name="T17" fmla="*/ 20 h 667"/>
                  <a:gd name="T18" fmla="*/ 165 w 674"/>
                  <a:gd name="T19" fmla="*/ 13 h 667"/>
                  <a:gd name="T20" fmla="*/ 177 w 674"/>
                  <a:gd name="T21" fmla="*/ 5 h 667"/>
                  <a:gd name="T22" fmla="*/ 189 w 674"/>
                  <a:gd name="T23" fmla="*/ 2 h 667"/>
                  <a:gd name="T24" fmla="*/ 209 w 674"/>
                  <a:gd name="T25" fmla="*/ 0 h 667"/>
                  <a:gd name="T26" fmla="*/ 227 w 674"/>
                  <a:gd name="T27" fmla="*/ 4 h 667"/>
                  <a:gd name="T28" fmla="*/ 236 w 674"/>
                  <a:gd name="T29" fmla="*/ 9 h 667"/>
                  <a:gd name="T30" fmla="*/ 244 w 674"/>
                  <a:gd name="T31" fmla="*/ 15 h 667"/>
                  <a:gd name="T32" fmla="*/ 249 w 674"/>
                  <a:gd name="T33" fmla="*/ 23 h 667"/>
                  <a:gd name="T34" fmla="*/ 252 w 674"/>
                  <a:gd name="T35" fmla="*/ 31 h 667"/>
                  <a:gd name="T36" fmla="*/ 250 w 674"/>
                  <a:gd name="T37" fmla="*/ 41 h 667"/>
                  <a:gd name="T38" fmla="*/ 239 w 674"/>
                  <a:gd name="T39" fmla="*/ 59 h 667"/>
                  <a:gd name="T40" fmla="*/ 232 w 674"/>
                  <a:gd name="T41" fmla="*/ 71 h 667"/>
                  <a:gd name="T42" fmla="*/ 231 w 674"/>
                  <a:gd name="T43" fmla="*/ 76 h 667"/>
                  <a:gd name="T44" fmla="*/ 233 w 674"/>
                  <a:gd name="T45" fmla="*/ 81 h 667"/>
                  <a:gd name="T46" fmla="*/ 239 w 674"/>
                  <a:gd name="T47" fmla="*/ 84 h 667"/>
                  <a:gd name="T48" fmla="*/ 406 w 674"/>
                  <a:gd name="T49" fmla="*/ 203 h 667"/>
                  <a:gd name="T50" fmla="*/ 403 w 674"/>
                  <a:gd name="T51" fmla="*/ 212 h 667"/>
                  <a:gd name="T52" fmla="*/ 399 w 674"/>
                  <a:gd name="T53" fmla="*/ 215 h 667"/>
                  <a:gd name="T54" fmla="*/ 394 w 674"/>
                  <a:gd name="T55" fmla="*/ 216 h 667"/>
                  <a:gd name="T56" fmla="*/ 385 w 674"/>
                  <a:gd name="T57" fmla="*/ 212 h 667"/>
                  <a:gd name="T58" fmla="*/ 372 w 674"/>
                  <a:gd name="T59" fmla="*/ 202 h 667"/>
                  <a:gd name="T60" fmla="*/ 360 w 674"/>
                  <a:gd name="T61" fmla="*/ 197 h 667"/>
                  <a:gd name="T62" fmla="*/ 353 w 674"/>
                  <a:gd name="T63" fmla="*/ 197 h 667"/>
                  <a:gd name="T64" fmla="*/ 344 w 674"/>
                  <a:gd name="T65" fmla="*/ 199 h 667"/>
                  <a:gd name="T66" fmla="*/ 337 w 674"/>
                  <a:gd name="T67" fmla="*/ 204 h 667"/>
                  <a:gd name="T68" fmla="*/ 330 w 674"/>
                  <a:gd name="T69" fmla="*/ 212 h 667"/>
                  <a:gd name="T70" fmla="*/ 324 w 674"/>
                  <a:gd name="T71" fmla="*/ 224 h 667"/>
                  <a:gd name="T72" fmla="*/ 321 w 674"/>
                  <a:gd name="T73" fmla="*/ 240 h 667"/>
                  <a:gd name="T74" fmla="*/ 322 w 674"/>
                  <a:gd name="T75" fmla="*/ 257 h 667"/>
                  <a:gd name="T76" fmla="*/ 326 w 674"/>
                  <a:gd name="T77" fmla="*/ 272 h 667"/>
                  <a:gd name="T78" fmla="*/ 331 w 674"/>
                  <a:gd name="T79" fmla="*/ 279 h 667"/>
                  <a:gd name="T80" fmla="*/ 338 w 674"/>
                  <a:gd name="T81" fmla="*/ 287 h 667"/>
                  <a:gd name="T82" fmla="*/ 346 w 674"/>
                  <a:gd name="T83" fmla="*/ 292 h 667"/>
                  <a:gd name="T84" fmla="*/ 354 w 674"/>
                  <a:gd name="T85" fmla="*/ 292 h 667"/>
                  <a:gd name="T86" fmla="*/ 363 w 674"/>
                  <a:gd name="T87" fmla="*/ 290 h 667"/>
                  <a:gd name="T88" fmla="*/ 380 w 674"/>
                  <a:gd name="T89" fmla="*/ 279 h 667"/>
                  <a:gd name="T90" fmla="*/ 390 w 674"/>
                  <a:gd name="T91" fmla="*/ 272 h 667"/>
                  <a:gd name="T92" fmla="*/ 396 w 674"/>
                  <a:gd name="T93" fmla="*/ 272 h 667"/>
                  <a:gd name="T94" fmla="*/ 401 w 674"/>
                  <a:gd name="T95" fmla="*/ 272 h 667"/>
                  <a:gd name="T96" fmla="*/ 405 w 674"/>
                  <a:gd name="T97" fmla="*/ 279 h 667"/>
                  <a:gd name="T98" fmla="*/ 406 w 674"/>
                  <a:gd name="T99" fmla="*/ 403 h 66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4"/>
                  <a:gd name="T151" fmla="*/ 0 h 667"/>
                  <a:gd name="T152" fmla="*/ 674 w 674"/>
                  <a:gd name="T153" fmla="*/ 667 h 66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4" h="667">
                    <a:moveTo>
                      <a:pt x="0" y="142"/>
                    </a:moveTo>
                    <a:lnTo>
                      <a:pt x="270" y="142"/>
                    </a:lnTo>
                    <a:lnTo>
                      <a:pt x="275" y="140"/>
                    </a:lnTo>
                    <a:lnTo>
                      <a:pt x="279" y="138"/>
                    </a:lnTo>
                    <a:lnTo>
                      <a:pt x="283" y="136"/>
                    </a:lnTo>
                    <a:lnTo>
                      <a:pt x="285" y="134"/>
                    </a:lnTo>
                    <a:lnTo>
                      <a:pt x="287" y="131"/>
                    </a:lnTo>
                    <a:lnTo>
                      <a:pt x="289" y="129"/>
                    </a:lnTo>
                    <a:lnTo>
                      <a:pt x="289" y="126"/>
                    </a:lnTo>
                    <a:lnTo>
                      <a:pt x="290" y="124"/>
                    </a:lnTo>
                    <a:lnTo>
                      <a:pt x="289" y="121"/>
                    </a:lnTo>
                    <a:lnTo>
                      <a:pt x="289" y="118"/>
                    </a:lnTo>
                    <a:lnTo>
                      <a:pt x="286" y="113"/>
                    </a:lnTo>
                    <a:lnTo>
                      <a:pt x="282" y="105"/>
                    </a:lnTo>
                    <a:lnTo>
                      <a:pt x="277" y="99"/>
                    </a:lnTo>
                    <a:lnTo>
                      <a:pt x="268" y="85"/>
                    </a:lnTo>
                    <a:lnTo>
                      <a:pt x="263" y="77"/>
                    </a:lnTo>
                    <a:lnTo>
                      <a:pt x="262" y="73"/>
                    </a:lnTo>
                    <a:lnTo>
                      <a:pt x="260" y="69"/>
                    </a:lnTo>
                    <a:lnTo>
                      <a:pt x="259" y="65"/>
                    </a:lnTo>
                    <a:lnTo>
                      <a:pt x="258" y="61"/>
                    </a:lnTo>
                    <a:lnTo>
                      <a:pt x="258" y="57"/>
                    </a:lnTo>
                    <a:lnTo>
                      <a:pt x="258" y="52"/>
                    </a:lnTo>
                    <a:lnTo>
                      <a:pt x="259" y="48"/>
                    </a:lnTo>
                    <a:lnTo>
                      <a:pt x="260" y="43"/>
                    </a:lnTo>
                    <a:lnTo>
                      <a:pt x="262" y="38"/>
                    </a:lnTo>
                    <a:lnTo>
                      <a:pt x="264" y="33"/>
                    </a:lnTo>
                    <a:lnTo>
                      <a:pt x="267" y="29"/>
                    </a:lnTo>
                    <a:lnTo>
                      <a:pt x="270" y="26"/>
                    </a:lnTo>
                    <a:lnTo>
                      <a:pt x="273" y="22"/>
                    </a:lnTo>
                    <a:lnTo>
                      <a:pt x="277" y="19"/>
                    </a:lnTo>
                    <a:lnTo>
                      <a:pt x="285" y="14"/>
                    </a:lnTo>
                    <a:lnTo>
                      <a:pt x="294" y="9"/>
                    </a:lnTo>
                    <a:lnTo>
                      <a:pt x="299" y="7"/>
                    </a:lnTo>
                    <a:lnTo>
                      <a:pt x="304" y="5"/>
                    </a:lnTo>
                    <a:lnTo>
                      <a:pt x="314" y="2"/>
                    </a:lnTo>
                    <a:lnTo>
                      <a:pt x="325" y="1"/>
                    </a:lnTo>
                    <a:lnTo>
                      <a:pt x="335" y="0"/>
                    </a:lnTo>
                    <a:lnTo>
                      <a:pt x="346" y="0"/>
                    </a:lnTo>
                    <a:lnTo>
                      <a:pt x="357" y="1"/>
                    </a:lnTo>
                    <a:lnTo>
                      <a:pt x="367" y="4"/>
                    </a:lnTo>
                    <a:lnTo>
                      <a:pt x="377" y="7"/>
                    </a:lnTo>
                    <a:lnTo>
                      <a:pt x="383" y="9"/>
                    </a:lnTo>
                    <a:lnTo>
                      <a:pt x="388" y="12"/>
                    </a:lnTo>
                    <a:lnTo>
                      <a:pt x="392" y="14"/>
                    </a:lnTo>
                    <a:lnTo>
                      <a:pt x="396" y="17"/>
                    </a:lnTo>
                    <a:lnTo>
                      <a:pt x="400" y="21"/>
                    </a:lnTo>
                    <a:lnTo>
                      <a:pt x="404" y="24"/>
                    </a:lnTo>
                    <a:lnTo>
                      <a:pt x="407" y="28"/>
                    </a:lnTo>
                    <a:lnTo>
                      <a:pt x="410" y="32"/>
                    </a:lnTo>
                    <a:lnTo>
                      <a:pt x="413" y="37"/>
                    </a:lnTo>
                    <a:lnTo>
                      <a:pt x="415" y="41"/>
                    </a:lnTo>
                    <a:lnTo>
                      <a:pt x="416" y="46"/>
                    </a:lnTo>
                    <a:lnTo>
                      <a:pt x="417" y="51"/>
                    </a:lnTo>
                    <a:lnTo>
                      <a:pt x="417" y="55"/>
                    </a:lnTo>
                    <a:lnTo>
                      <a:pt x="416" y="59"/>
                    </a:lnTo>
                    <a:lnTo>
                      <a:pt x="414" y="67"/>
                    </a:lnTo>
                    <a:lnTo>
                      <a:pt x="410" y="75"/>
                    </a:lnTo>
                    <a:lnTo>
                      <a:pt x="406" y="83"/>
                    </a:lnTo>
                    <a:lnTo>
                      <a:pt x="395" y="98"/>
                    </a:lnTo>
                    <a:lnTo>
                      <a:pt x="390" y="104"/>
                    </a:lnTo>
                    <a:lnTo>
                      <a:pt x="386" y="112"/>
                    </a:lnTo>
                    <a:lnTo>
                      <a:pt x="383" y="118"/>
                    </a:lnTo>
                    <a:lnTo>
                      <a:pt x="382" y="121"/>
                    </a:lnTo>
                    <a:lnTo>
                      <a:pt x="382" y="124"/>
                    </a:lnTo>
                    <a:lnTo>
                      <a:pt x="382" y="126"/>
                    </a:lnTo>
                    <a:lnTo>
                      <a:pt x="383" y="129"/>
                    </a:lnTo>
                    <a:lnTo>
                      <a:pt x="384" y="132"/>
                    </a:lnTo>
                    <a:lnTo>
                      <a:pt x="386" y="134"/>
                    </a:lnTo>
                    <a:lnTo>
                      <a:pt x="389" y="136"/>
                    </a:lnTo>
                    <a:lnTo>
                      <a:pt x="393" y="138"/>
                    </a:lnTo>
                    <a:lnTo>
                      <a:pt x="397" y="140"/>
                    </a:lnTo>
                    <a:lnTo>
                      <a:pt x="403" y="142"/>
                    </a:lnTo>
                    <a:lnTo>
                      <a:pt x="674" y="142"/>
                    </a:lnTo>
                    <a:lnTo>
                      <a:pt x="674" y="336"/>
                    </a:lnTo>
                    <a:lnTo>
                      <a:pt x="672" y="342"/>
                    </a:lnTo>
                    <a:lnTo>
                      <a:pt x="670" y="346"/>
                    </a:lnTo>
                    <a:lnTo>
                      <a:pt x="668" y="350"/>
                    </a:lnTo>
                    <a:lnTo>
                      <a:pt x="666" y="352"/>
                    </a:lnTo>
                    <a:lnTo>
                      <a:pt x="664" y="355"/>
                    </a:lnTo>
                    <a:lnTo>
                      <a:pt x="661" y="356"/>
                    </a:lnTo>
                    <a:lnTo>
                      <a:pt x="659" y="357"/>
                    </a:lnTo>
                    <a:lnTo>
                      <a:pt x="656" y="357"/>
                    </a:lnTo>
                    <a:lnTo>
                      <a:pt x="653" y="357"/>
                    </a:lnTo>
                    <a:lnTo>
                      <a:pt x="651" y="356"/>
                    </a:lnTo>
                    <a:lnTo>
                      <a:pt x="645" y="353"/>
                    </a:lnTo>
                    <a:lnTo>
                      <a:pt x="639" y="350"/>
                    </a:lnTo>
                    <a:lnTo>
                      <a:pt x="631" y="345"/>
                    </a:lnTo>
                    <a:lnTo>
                      <a:pt x="624" y="340"/>
                    </a:lnTo>
                    <a:lnTo>
                      <a:pt x="617" y="335"/>
                    </a:lnTo>
                    <a:lnTo>
                      <a:pt x="609" y="331"/>
                    </a:lnTo>
                    <a:lnTo>
                      <a:pt x="601" y="328"/>
                    </a:lnTo>
                    <a:lnTo>
                      <a:pt x="597" y="326"/>
                    </a:lnTo>
                    <a:lnTo>
                      <a:pt x="593" y="325"/>
                    </a:lnTo>
                    <a:lnTo>
                      <a:pt x="589" y="325"/>
                    </a:lnTo>
                    <a:lnTo>
                      <a:pt x="585" y="325"/>
                    </a:lnTo>
                    <a:lnTo>
                      <a:pt x="580" y="326"/>
                    </a:lnTo>
                    <a:lnTo>
                      <a:pt x="576" y="327"/>
                    </a:lnTo>
                    <a:lnTo>
                      <a:pt x="571" y="329"/>
                    </a:lnTo>
                    <a:lnTo>
                      <a:pt x="566" y="332"/>
                    </a:lnTo>
                    <a:lnTo>
                      <a:pt x="562" y="334"/>
                    </a:lnTo>
                    <a:lnTo>
                      <a:pt x="559" y="337"/>
                    </a:lnTo>
                    <a:lnTo>
                      <a:pt x="555" y="341"/>
                    </a:lnTo>
                    <a:lnTo>
                      <a:pt x="552" y="344"/>
                    </a:lnTo>
                    <a:lnTo>
                      <a:pt x="546" y="352"/>
                    </a:lnTo>
                    <a:lnTo>
                      <a:pt x="541" y="361"/>
                    </a:lnTo>
                    <a:lnTo>
                      <a:pt x="539" y="366"/>
                    </a:lnTo>
                    <a:lnTo>
                      <a:pt x="537" y="371"/>
                    </a:lnTo>
                    <a:lnTo>
                      <a:pt x="534" y="382"/>
                    </a:lnTo>
                    <a:lnTo>
                      <a:pt x="533" y="392"/>
                    </a:lnTo>
                    <a:lnTo>
                      <a:pt x="532" y="397"/>
                    </a:lnTo>
                    <a:lnTo>
                      <a:pt x="532" y="403"/>
                    </a:lnTo>
                    <a:lnTo>
                      <a:pt x="532" y="414"/>
                    </a:lnTo>
                    <a:lnTo>
                      <a:pt x="533" y="424"/>
                    </a:lnTo>
                    <a:lnTo>
                      <a:pt x="536" y="435"/>
                    </a:lnTo>
                    <a:lnTo>
                      <a:pt x="539" y="446"/>
                    </a:lnTo>
                    <a:lnTo>
                      <a:pt x="541" y="450"/>
                    </a:lnTo>
                    <a:lnTo>
                      <a:pt x="544" y="455"/>
                    </a:lnTo>
                    <a:lnTo>
                      <a:pt x="546" y="459"/>
                    </a:lnTo>
                    <a:lnTo>
                      <a:pt x="550" y="463"/>
                    </a:lnTo>
                    <a:lnTo>
                      <a:pt x="554" y="467"/>
                    </a:lnTo>
                    <a:lnTo>
                      <a:pt x="557" y="471"/>
                    </a:lnTo>
                    <a:lnTo>
                      <a:pt x="561" y="475"/>
                    </a:lnTo>
                    <a:lnTo>
                      <a:pt x="565" y="478"/>
                    </a:lnTo>
                    <a:lnTo>
                      <a:pt x="570" y="480"/>
                    </a:lnTo>
                    <a:lnTo>
                      <a:pt x="574" y="482"/>
                    </a:lnTo>
                    <a:lnTo>
                      <a:pt x="578" y="483"/>
                    </a:lnTo>
                    <a:lnTo>
                      <a:pt x="583" y="484"/>
                    </a:lnTo>
                    <a:lnTo>
                      <a:pt x="587" y="484"/>
                    </a:lnTo>
                    <a:lnTo>
                      <a:pt x="591" y="484"/>
                    </a:lnTo>
                    <a:lnTo>
                      <a:pt x="599" y="481"/>
                    </a:lnTo>
                    <a:lnTo>
                      <a:pt x="603" y="480"/>
                    </a:lnTo>
                    <a:lnTo>
                      <a:pt x="607" y="477"/>
                    </a:lnTo>
                    <a:lnTo>
                      <a:pt x="615" y="473"/>
                    </a:lnTo>
                    <a:lnTo>
                      <a:pt x="630" y="462"/>
                    </a:lnTo>
                    <a:lnTo>
                      <a:pt x="638" y="457"/>
                    </a:lnTo>
                    <a:lnTo>
                      <a:pt x="644" y="453"/>
                    </a:lnTo>
                    <a:lnTo>
                      <a:pt x="647" y="452"/>
                    </a:lnTo>
                    <a:lnTo>
                      <a:pt x="650" y="450"/>
                    </a:lnTo>
                    <a:lnTo>
                      <a:pt x="653" y="450"/>
                    </a:lnTo>
                    <a:lnTo>
                      <a:pt x="656" y="449"/>
                    </a:lnTo>
                    <a:lnTo>
                      <a:pt x="659" y="450"/>
                    </a:lnTo>
                    <a:lnTo>
                      <a:pt x="661" y="450"/>
                    </a:lnTo>
                    <a:lnTo>
                      <a:pt x="664" y="452"/>
                    </a:lnTo>
                    <a:lnTo>
                      <a:pt x="666" y="454"/>
                    </a:lnTo>
                    <a:lnTo>
                      <a:pt x="668" y="457"/>
                    </a:lnTo>
                    <a:lnTo>
                      <a:pt x="671" y="461"/>
                    </a:lnTo>
                    <a:lnTo>
                      <a:pt x="673" y="465"/>
                    </a:lnTo>
                    <a:lnTo>
                      <a:pt x="674" y="471"/>
                    </a:lnTo>
                    <a:lnTo>
                      <a:pt x="674" y="667"/>
                    </a:lnTo>
                    <a:lnTo>
                      <a:pt x="0" y="667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B9E3FF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291" y="1038"/>
              <a:ext cx="1185" cy="580"/>
              <a:chOff x="282" y="1033"/>
              <a:chExt cx="1185" cy="580"/>
            </a:xfrm>
          </p:grpSpPr>
          <p:sp>
            <p:nvSpPr>
              <p:cNvPr id="15" name="Freeform 8"/>
              <p:cNvSpPr>
                <a:spLocks/>
              </p:cNvSpPr>
              <p:nvPr/>
            </p:nvSpPr>
            <p:spPr bwMode="auto">
              <a:xfrm flipH="1">
                <a:off x="282" y="1033"/>
                <a:ext cx="719" cy="459"/>
              </a:xfrm>
              <a:custGeom>
                <a:avLst/>
                <a:gdLst>
                  <a:gd name="T0" fmla="*/ 318 w 822"/>
                  <a:gd name="T1" fmla="*/ 305 h 525"/>
                  <a:gd name="T2" fmla="*/ 311 w 822"/>
                  <a:gd name="T3" fmla="*/ 301 h 525"/>
                  <a:gd name="T4" fmla="*/ 309 w 822"/>
                  <a:gd name="T5" fmla="*/ 295 h 525"/>
                  <a:gd name="T6" fmla="*/ 312 w 822"/>
                  <a:gd name="T7" fmla="*/ 286 h 525"/>
                  <a:gd name="T8" fmla="*/ 325 w 822"/>
                  <a:gd name="T9" fmla="*/ 268 h 525"/>
                  <a:gd name="T10" fmla="*/ 328 w 822"/>
                  <a:gd name="T11" fmla="*/ 258 h 525"/>
                  <a:gd name="T12" fmla="*/ 328 w 822"/>
                  <a:gd name="T13" fmla="*/ 248 h 525"/>
                  <a:gd name="T14" fmla="*/ 325 w 822"/>
                  <a:gd name="T15" fmla="*/ 243 h 525"/>
                  <a:gd name="T16" fmla="*/ 320 w 822"/>
                  <a:gd name="T17" fmla="*/ 236 h 525"/>
                  <a:gd name="T18" fmla="*/ 311 w 822"/>
                  <a:gd name="T19" fmla="*/ 230 h 525"/>
                  <a:gd name="T20" fmla="*/ 302 w 822"/>
                  <a:gd name="T21" fmla="*/ 226 h 525"/>
                  <a:gd name="T22" fmla="*/ 288 w 822"/>
                  <a:gd name="T23" fmla="*/ 224 h 525"/>
                  <a:gd name="T24" fmla="*/ 268 w 822"/>
                  <a:gd name="T25" fmla="*/ 226 h 525"/>
                  <a:gd name="T26" fmla="*/ 254 w 822"/>
                  <a:gd name="T27" fmla="*/ 230 h 525"/>
                  <a:gd name="T28" fmla="*/ 246 w 822"/>
                  <a:gd name="T29" fmla="*/ 235 h 525"/>
                  <a:gd name="T30" fmla="*/ 240 w 822"/>
                  <a:gd name="T31" fmla="*/ 243 h 525"/>
                  <a:gd name="T32" fmla="*/ 236 w 822"/>
                  <a:gd name="T33" fmla="*/ 253 h 525"/>
                  <a:gd name="T34" fmla="*/ 236 w 822"/>
                  <a:gd name="T35" fmla="*/ 259 h 525"/>
                  <a:gd name="T36" fmla="*/ 239 w 822"/>
                  <a:gd name="T37" fmla="*/ 268 h 525"/>
                  <a:gd name="T38" fmla="*/ 248 w 822"/>
                  <a:gd name="T39" fmla="*/ 282 h 525"/>
                  <a:gd name="T40" fmla="*/ 254 w 822"/>
                  <a:gd name="T41" fmla="*/ 293 h 525"/>
                  <a:gd name="T42" fmla="*/ 254 w 822"/>
                  <a:gd name="T43" fmla="*/ 297 h 525"/>
                  <a:gd name="T44" fmla="*/ 252 w 822"/>
                  <a:gd name="T45" fmla="*/ 302 h 525"/>
                  <a:gd name="T46" fmla="*/ 245 w 822"/>
                  <a:gd name="T47" fmla="*/ 306 h 525"/>
                  <a:gd name="T48" fmla="*/ 82 w 822"/>
                  <a:gd name="T49" fmla="*/ 191 h 525"/>
                  <a:gd name="T50" fmla="*/ 77 w 822"/>
                  <a:gd name="T51" fmla="*/ 180 h 525"/>
                  <a:gd name="T52" fmla="*/ 72 w 822"/>
                  <a:gd name="T53" fmla="*/ 179 h 525"/>
                  <a:gd name="T54" fmla="*/ 66 w 822"/>
                  <a:gd name="T55" fmla="*/ 183 h 525"/>
                  <a:gd name="T56" fmla="*/ 49 w 822"/>
                  <a:gd name="T57" fmla="*/ 193 h 525"/>
                  <a:gd name="T58" fmla="*/ 42 w 822"/>
                  <a:gd name="T59" fmla="*/ 198 h 525"/>
                  <a:gd name="T60" fmla="*/ 32 w 822"/>
                  <a:gd name="T61" fmla="*/ 199 h 525"/>
                  <a:gd name="T62" fmla="*/ 25 w 822"/>
                  <a:gd name="T63" fmla="*/ 198 h 525"/>
                  <a:gd name="T64" fmla="*/ 15 w 822"/>
                  <a:gd name="T65" fmla="*/ 192 h 525"/>
                  <a:gd name="T66" fmla="*/ 7 w 822"/>
                  <a:gd name="T67" fmla="*/ 184 h 525"/>
                  <a:gd name="T68" fmla="*/ 3 w 822"/>
                  <a:gd name="T69" fmla="*/ 171 h 525"/>
                  <a:gd name="T70" fmla="*/ 1 w 822"/>
                  <a:gd name="T71" fmla="*/ 159 h 525"/>
                  <a:gd name="T72" fmla="*/ 3 w 822"/>
                  <a:gd name="T73" fmla="*/ 141 h 525"/>
                  <a:gd name="T74" fmla="*/ 6 w 822"/>
                  <a:gd name="T75" fmla="*/ 128 h 525"/>
                  <a:gd name="T76" fmla="*/ 12 w 822"/>
                  <a:gd name="T77" fmla="*/ 119 h 525"/>
                  <a:gd name="T78" fmla="*/ 21 w 822"/>
                  <a:gd name="T79" fmla="*/ 111 h 525"/>
                  <a:gd name="T80" fmla="*/ 29 w 822"/>
                  <a:gd name="T81" fmla="*/ 108 h 525"/>
                  <a:gd name="T82" fmla="*/ 35 w 822"/>
                  <a:gd name="T83" fmla="*/ 107 h 525"/>
                  <a:gd name="T84" fmla="*/ 45 w 822"/>
                  <a:gd name="T85" fmla="*/ 110 h 525"/>
                  <a:gd name="T86" fmla="*/ 58 w 822"/>
                  <a:gd name="T87" fmla="*/ 119 h 525"/>
                  <a:gd name="T88" fmla="*/ 70 w 822"/>
                  <a:gd name="T89" fmla="*/ 125 h 525"/>
                  <a:gd name="T90" fmla="*/ 74 w 822"/>
                  <a:gd name="T91" fmla="*/ 125 h 525"/>
                  <a:gd name="T92" fmla="*/ 78 w 822"/>
                  <a:gd name="T93" fmla="*/ 123 h 525"/>
                  <a:gd name="T94" fmla="*/ 82 w 822"/>
                  <a:gd name="T95" fmla="*/ 115 h 525"/>
                  <a:gd name="T96" fmla="*/ 481 w 822"/>
                  <a:gd name="T97" fmla="*/ 307 h 52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22"/>
                  <a:gd name="T148" fmla="*/ 0 h 525"/>
                  <a:gd name="T149" fmla="*/ 822 w 822"/>
                  <a:gd name="T150" fmla="*/ 525 h 52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22" h="525">
                    <a:moveTo>
                      <a:pt x="822" y="525"/>
                    </a:moveTo>
                    <a:lnTo>
                      <a:pt x="549" y="525"/>
                    </a:lnTo>
                    <a:lnTo>
                      <a:pt x="542" y="522"/>
                    </a:lnTo>
                    <a:lnTo>
                      <a:pt x="536" y="520"/>
                    </a:lnTo>
                    <a:lnTo>
                      <a:pt x="532" y="516"/>
                    </a:lnTo>
                    <a:lnTo>
                      <a:pt x="530" y="515"/>
                    </a:lnTo>
                    <a:lnTo>
                      <a:pt x="529" y="513"/>
                    </a:lnTo>
                    <a:lnTo>
                      <a:pt x="528" y="510"/>
                    </a:lnTo>
                    <a:lnTo>
                      <a:pt x="527" y="506"/>
                    </a:lnTo>
                    <a:lnTo>
                      <a:pt x="528" y="502"/>
                    </a:lnTo>
                    <a:lnTo>
                      <a:pt x="529" y="498"/>
                    </a:lnTo>
                    <a:lnTo>
                      <a:pt x="534" y="489"/>
                    </a:lnTo>
                    <a:lnTo>
                      <a:pt x="540" y="479"/>
                    </a:lnTo>
                    <a:lnTo>
                      <a:pt x="550" y="466"/>
                    </a:lnTo>
                    <a:lnTo>
                      <a:pt x="555" y="458"/>
                    </a:lnTo>
                    <a:lnTo>
                      <a:pt x="558" y="451"/>
                    </a:lnTo>
                    <a:lnTo>
                      <a:pt x="560" y="445"/>
                    </a:lnTo>
                    <a:lnTo>
                      <a:pt x="561" y="442"/>
                    </a:lnTo>
                    <a:lnTo>
                      <a:pt x="561" y="438"/>
                    </a:lnTo>
                    <a:lnTo>
                      <a:pt x="561" y="432"/>
                    </a:lnTo>
                    <a:lnTo>
                      <a:pt x="560" y="425"/>
                    </a:lnTo>
                    <a:lnTo>
                      <a:pt x="559" y="422"/>
                    </a:lnTo>
                    <a:lnTo>
                      <a:pt x="558" y="420"/>
                    </a:lnTo>
                    <a:lnTo>
                      <a:pt x="556" y="416"/>
                    </a:lnTo>
                    <a:lnTo>
                      <a:pt x="554" y="412"/>
                    </a:lnTo>
                    <a:lnTo>
                      <a:pt x="551" y="408"/>
                    </a:lnTo>
                    <a:lnTo>
                      <a:pt x="548" y="405"/>
                    </a:lnTo>
                    <a:lnTo>
                      <a:pt x="544" y="402"/>
                    </a:lnTo>
                    <a:lnTo>
                      <a:pt x="536" y="396"/>
                    </a:lnTo>
                    <a:lnTo>
                      <a:pt x="531" y="393"/>
                    </a:lnTo>
                    <a:lnTo>
                      <a:pt x="527" y="391"/>
                    </a:lnTo>
                    <a:lnTo>
                      <a:pt x="520" y="389"/>
                    </a:lnTo>
                    <a:lnTo>
                      <a:pt x="515" y="387"/>
                    </a:lnTo>
                    <a:lnTo>
                      <a:pt x="504" y="384"/>
                    </a:lnTo>
                    <a:lnTo>
                      <a:pt x="498" y="383"/>
                    </a:lnTo>
                    <a:lnTo>
                      <a:pt x="492" y="383"/>
                    </a:lnTo>
                    <a:lnTo>
                      <a:pt x="480" y="382"/>
                    </a:lnTo>
                    <a:lnTo>
                      <a:pt x="468" y="383"/>
                    </a:lnTo>
                    <a:lnTo>
                      <a:pt x="457" y="385"/>
                    </a:lnTo>
                    <a:lnTo>
                      <a:pt x="445" y="388"/>
                    </a:lnTo>
                    <a:lnTo>
                      <a:pt x="439" y="391"/>
                    </a:lnTo>
                    <a:lnTo>
                      <a:pt x="434" y="393"/>
                    </a:lnTo>
                    <a:lnTo>
                      <a:pt x="429" y="396"/>
                    </a:lnTo>
                    <a:lnTo>
                      <a:pt x="424" y="399"/>
                    </a:lnTo>
                    <a:lnTo>
                      <a:pt x="420" y="403"/>
                    </a:lnTo>
                    <a:lnTo>
                      <a:pt x="416" y="407"/>
                    </a:lnTo>
                    <a:lnTo>
                      <a:pt x="412" y="411"/>
                    </a:lnTo>
                    <a:lnTo>
                      <a:pt x="409" y="416"/>
                    </a:lnTo>
                    <a:lnTo>
                      <a:pt x="406" y="420"/>
                    </a:lnTo>
                    <a:lnTo>
                      <a:pt x="404" y="425"/>
                    </a:lnTo>
                    <a:lnTo>
                      <a:pt x="403" y="431"/>
                    </a:lnTo>
                    <a:lnTo>
                      <a:pt x="402" y="435"/>
                    </a:lnTo>
                    <a:lnTo>
                      <a:pt x="402" y="439"/>
                    </a:lnTo>
                    <a:lnTo>
                      <a:pt x="403" y="444"/>
                    </a:lnTo>
                    <a:lnTo>
                      <a:pt x="404" y="448"/>
                    </a:lnTo>
                    <a:lnTo>
                      <a:pt x="405" y="452"/>
                    </a:lnTo>
                    <a:lnTo>
                      <a:pt x="408" y="460"/>
                    </a:lnTo>
                    <a:lnTo>
                      <a:pt x="412" y="468"/>
                    </a:lnTo>
                    <a:lnTo>
                      <a:pt x="417" y="475"/>
                    </a:lnTo>
                    <a:lnTo>
                      <a:pt x="422" y="482"/>
                    </a:lnTo>
                    <a:lnTo>
                      <a:pt x="427" y="488"/>
                    </a:lnTo>
                    <a:lnTo>
                      <a:pt x="431" y="495"/>
                    </a:lnTo>
                    <a:lnTo>
                      <a:pt x="433" y="501"/>
                    </a:lnTo>
                    <a:lnTo>
                      <a:pt x="434" y="504"/>
                    </a:lnTo>
                    <a:lnTo>
                      <a:pt x="434" y="507"/>
                    </a:lnTo>
                    <a:lnTo>
                      <a:pt x="434" y="509"/>
                    </a:lnTo>
                    <a:lnTo>
                      <a:pt x="433" y="512"/>
                    </a:lnTo>
                    <a:lnTo>
                      <a:pt x="432" y="514"/>
                    </a:lnTo>
                    <a:lnTo>
                      <a:pt x="430" y="517"/>
                    </a:lnTo>
                    <a:lnTo>
                      <a:pt x="427" y="519"/>
                    </a:lnTo>
                    <a:lnTo>
                      <a:pt x="423" y="521"/>
                    </a:lnTo>
                    <a:lnTo>
                      <a:pt x="419" y="523"/>
                    </a:lnTo>
                    <a:lnTo>
                      <a:pt x="413" y="525"/>
                    </a:lnTo>
                    <a:lnTo>
                      <a:pt x="142" y="525"/>
                    </a:lnTo>
                    <a:lnTo>
                      <a:pt x="142" y="327"/>
                    </a:lnTo>
                    <a:lnTo>
                      <a:pt x="138" y="317"/>
                    </a:lnTo>
                    <a:lnTo>
                      <a:pt x="134" y="311"/>
                    </a:lnTo>
                    <a:lnTo>
                      <a:pt x="132" y="309"/>
                    </a:lnTo>
                    <a:lnTo>
                      <a:pt x="129" y="308"/>
                    </a:lnTo>
                    <a:lnTo>
                      <a:pt x="127" y="307"/>
                    </a:lnTo>
                    <a:lnTo>
                      <a:pt x="124" y="307"/>
                    </a:lnTo>
                    <a:lnTo>
                      <a:pt x="121" y="308"/>
                    </a:lnTo>
                    <a:lnTo>
                      <a:pt x="118" y="309"/>
                    </a:lnTo>
                    <a:lnTo>
                      <a:pt x="112" y="312"/>
                    </a:lnTo>
                    <a:lnTo>
                      <a:pt x="106" y="316"/>
                    </a:lnTo>
                    <a:lnTo>
                      <a:pt x="98" y="321"/>
                    </a:lnTo>
                    <a:lnTo>
                      <a:pt x="83" y="331"/>
                    </a:lnTo>
                    <a:lnTo>
                      <a:pt x="79" y="333"/>
                    </a:lnTo>
                    <a:lnTo>
                      <a:pt x="76" y="336"/>
                    </a:lnTo>
                    <a:lnTo>
                      <a:pt x="72" y="338"/>
                    </a:lnTo>
                    <a:lnTo>
                      <a:pt x="68" y="339"/>
                    </a:lnTo>
                    <a:lnTo>
                      <a:pt x="59" y="342"/>
                    </a:lnTo>
                    <a:lnTo>
                      <a:pt x="55" y="342"/>
                    </a:lnTo>
                    <a:lnTo>
                      <a:pt x="51" y="342"/>
                    </a:lnTo>
                    <a:lnTo>
                      <a:pt x="47" y="341"/>
                    </a:lnTo>
                    <a:lnTo>
                      <a:pt x="43" y="340"/>
                    </a:lnTo>
                    <a:lnTo>
                      <a:pt x="38" y="338"/>
                    </a:lnTo>
                    <a:lnTo>
                      <a:pt x="34" y="336"/>
                    </a:lnTo>
                    <a:lnTo>
                      <a:pt x="26" y="329"/>
                    </a:lnTo>
                    <a:lnTo>
                      <a:pt x="22" y="325"/>
                    </a:lnTo>
                    <a:lnTo>
                      <a:pt x="19" y="321"/>
                    </a:lnTo>
                    <a:lnTo>
                      <a:pt x="12" y="313"/>
                    </a:lnTo>
                    <a:lnTo>
                      <a:pt x="10" y="308"/>
                    </a:lnTo>
                    <a:lnTo>
                      <a:pt x="8" y="304"/>
                    </a:lnTo>
                    <a:lnTo>
                      <a:pt x="4" y="293"/>
                    </a:lnTo>
                    <a:lnTo>
                      <a:pt x="3" y="287"/>
                    </a:lnTo>
                    <a:lnTo>
                      <a:pt x="2" y="282"/>
                    </a:lnTo>
                    <a:lnTo>
                      <a:pt x="1" y="272"/>
                    </a:lnTo>
                    <a:lnTo>
                      <a:pt x="0" y="261"/>
                    </a:lnTo>
                    <a:lnTo>
                      <a:pt x="1" y="250"/>
                    </a:lnTo>
                    <a:lnTo>
                      <a:pt x="3" y="240"/>
                    </a:lnTo>
                    <a:lnTo>
                      <a:pt x="6" y="229"/>
                    </a:lnTo>
                    <a:lnTo>
                      <a:pt x="8" y="224"/>
                    </a:lnTo>
                    <a:lnTo>
                      <a:pt x="10" y="219"/>
                    </a:lnTo>
                    <a:lnTo>
                      <a:pt x="14" y="210"/>
                    </a:lnTo>
                    <a:lnTo>
                      <a:pt x="18" y="206"/>
                    </a:lnTo>
                    <a:lnTo>
                      <a:pt x="21" y="202"/>
                    </a:lnTo>
                    <a:lnTo>
                      <a:pt x="27" y="195"/>
                    </a:lnTo>
                    <a:lnTo>
                      <a:pt x="31" y="192"/>
                    </a:lnTo>
                    <a:lnTo>
                      <a:pt x="35" y="190"/>
                    </a:lnTo>
                    <a:lnTo>
                      <a:pt x="40" y="187"/>
                    </a:lnTo>
                    <a:lnTo>
                      <a:pt x="44" y="185"/>
                    </a:lnTo>
                    <a:lnTo>
                      <a:pt x="49" y="184"/>
                    </a:lnTo>
                    <a:lnTo>
                      <a:pt x="53" y="183"/>
                    </a:lnTo>
                    <a:lnTo>
                      <a:pt x="57" y="183"/>
                    </a:lnTo>
                    <a:lnTo>
                      <a:pt x="61" y="183"/>
                    </a:lnTo>
                    <a:lnTo>
                      <a:pt x="66" y="184"/>
                    </a:lnTo>
                    <a:lnTo>
                      <a:pt x="70" y="185"/>
                    </a:lnTo>
                    <a:lnTo>
                      <a:pt x="78" y="189"/>
                    </a:lnTo>
                    <a:lnTo>
                      <a:pt x="85" y="193"/>
                    </a:lnTo>
                    <a:lnTo>
                      <a:pt x="92" y="198"/>
                    </a:lnTo>
                    <a:lnTo>
                      <a:pt x="99" y="203"/>
                    </a:lnTo>
                    <a:lnTo>
                      <a:pt x="107" y="207"/>
                    </a:lnTo>
                    <a:lnTo>
                      <a:pt x="113" y="211"/>
                    </a:lnTo>
                    <a:lnTo>
                      <a:pt x="119" y="214"/>
                    </a:lnTo>
                    <a:lnTo>
                      <a:pt x="121" y="215"/>
                    </a:lnTo>
                    <a:lnTo>
                      <a:pt x="124" y="215"/>
                    </a:lnTo>
                    <a:lnTo>
                      <a:pt x="127" y="215"/>
                    </a:lnTo>
                    <a:lnTo>
                      <a:pt x="129" y="214"/>
                    </a:lnTo>
                    <a:lnTo>
                      <a:pt x="132" y="213"/>
                    </a:lnTo>
                    <a:lnTo>
                      <a:pt x="134" y="211"/>
                    </a:lnTo>
                    <a:lnTo>
                      <a:pt x="138" y="205"/>
                    </a:lnTo>
                    <a:lnTo>
                      <a:pt x="140" y="201"/>
                    </a:lnTo>
                    <a:lnTo>
                      <a:pt x="142" y="196"/>
                    </a:lnTo>
                    <a:lnTo>
                      <a:pt x="142" y="0"/>
                    </a:lnTo>
                    <a:lnTo>
                      <a:pt x="822" y="0"/>
                    </a:lnTo>
                    <a:lnTo>
                      <a:pt x="822" y="525"/>
                    </a:lnTo>
                    <a:close/>
                  </a:path>
                </a:pathLst>
              </a:custGeom>
              <a:solidFill>
                <a:srgbClr val="B9E3FF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 rot="10800000">
                <a:off x="877" y="1033"/>
                <a:ext cx="590" cy="580"/>
              </a:xfrm>
              <a:custGeom>
                <a:avLst/>
                <a:gdLst>
                  <a:gd name="T0" fmla="*/ 168 w 676"/>
                  <a:gd name="T1" fmla="*/ 79 h 663"/>
                  <a:gd name="T2" fmla="*/ 171 w 676"/>
                  <a:gd name="T3" fmla="*/ 75 h 663"/>
                  <a:gd name="T4" fmla="*/ 171 w 676"/>
                  <a:gd name="T5" fmla="*/ 71 h 663"/>
                  <a:gd name="T6" fmla="*/ 169 w 676"/>
                  <a:gd name="T7" fmla="*/ 64 h 663"/>
                  <a:gd name="T8" fmla="*/ 161 w 676"/>
                  <a:gd name="T9" fmla="*/ 52 h 663"/>
                  <a:gd name="T10" fmla="*/ 155 w 676"/>
                  <a:gd name="T11" fmla="*/ 41 h 663"/>
                  <a:gd name="T12" fmla="*/ 154 w 676"/>
                  <a:gd name="T13" fmla="*/ 34 h 663"/>
                  <a:gd name="T14" fmla="*/ 154 w 676"/>
                  <a:gd name="T15" fmla="*/ 27 h 663"/>
                  <a:gd name="T16" fmla="*/ 158 w 676"/>
                  <a:gd name="T17" fmla="*/ 19 h 663"/>
                  <a:gd name="T18" fmla="*/ 162 w 676"/>
                  <a:gd name="T19" fmla="*/ 13 h 663"/>
                  <a:gd name="T20" fmla="*/ 175 w 676"/>
                  <a:gd name="T21" fmla="*/ 5 h 663"/>
                  <a:gd name="T22" fmla="*/ 186 w 676"/>
                  <a:gd name="T23" fmla="*/ 2 h 663"/>
                  <a:gd name="T24" fmla="*/ 205 w 676"/>
                  <a:gd name="T25" fmla="*/ 0 h 663"/>
                  <a:gd name="T26" fmla="*/ 223 w 676"/>
                  <a:gd name="T27" fmla="*/ 3 h 663"/>
                  <a:gd name="T28" fmla="*/ 230 w 676"/>
                  <a:gd name="T29" fmla="*/ 8 h 663"/>
                  <a:gd name="T30" fmla="*/ 237 w 676"/>
                  <a:gd name="T31" fmla="*/ 14 h 663"/>
                  <a:gd name="T32" fmla="*/ 243 w 676"/>
                  <a:gd name="T33" fmla="*/ 21 h 663"/>
                  <a:gd name="T34" fmla="*/ 244 w 676"/>
                  <a:gd name="T35" fmla="*/ 29 h 663"/>
                  <a:gd name="T36" fmla="*/ 244 w 676"/>
                  <a:gd name="T37" fmla="*/ 35 h 663"/>
                  <a:gd name="T38" fmla="*/ 243 w 676"/>
                  <a:gd name="T39" fmla="*/ 43 h 663"/>
                  <a:gd name="T40" fmla="*/ 228 w 676"/>
                  <a:gd name="T41" fmla="*/ 64 h 663"/>
                  <a:gd name="T42" fmla="*/ 226 w 676"/>
                  <a:gd name="T43" fmla="*/ 69 h 663"/>
                  <a:gd name="T44" fmla="*/ 226 w 676"/>
                  <a:gd name="T45" fmla="*/ 75 h 663"/>
                  <a:gd name="T46" fmla="*/ 230 w 676"/>
                  <a:gd name="T47" fmla="*/ 79 h 663"/>
                  <a:gd name="T48" fmla="*/ 392 w 676"/>
                  <a:gd name="T49" fmla="*/ 82 h 663"/>
                  <a:gd name="T50" fmla="*/ 389 w 676"/>
                  <a:gd name="T51" fmla="*/ 204 h 663"/>
                  <a:gd name="T52" fmla="*/ 386 w 676"/>
                  <a:gd name="T53" fmla="*/ 206 h 663"/>
                  <a:gd name="T54" fmla="*/ 380 w 676"/>
                  <a:gd name="T55" fmla="*/ 206 h 663"/>
                  <a:gd name="T56" fmla="*/ 374 w 676"/>
                  <a:gd name="T57" fmla="*/ 204 h 663"/>
                  <a:gd name="T58" fmla="*/ 360 w 676"/>
                  <a:gd name="T59" fmla="*/ 194 h 663"/>
                  <a:gd name="T60" fmla="*/ 352 w 676"/>
                  <a:gd name="T61" fmla="*/ 190 h 663"/>
                  <a:gd name="T62" fmla="*/ 344 w 676"/>
                  <a:gd name="T63" fmla="*/ 189 h 663"/>
                  <a:gd name="T64" fmla="*/ 338 w 676"/>
                  <a:gd name="T65" fmla="*/ 190 h 663"/>
                  <a:gd name="T66" fmla="*/ 332 w 676"/>
                  <a:gd name="T67" fmla="*/ 192 h 663"/>
                  <a:gd name="T68" fmla="*/ 326 w 676"/>
                  <a:gd name="T69" fmla="*/ 196 h 663"/>
                  <a:gd name="T70" fmla="*/ 317 w 676"/>
                  <a:gd name="T71" fmla="*/ 207 h 663"/>
                  <a:gd name="T72" fmla="*/ 312 w 676"/>
                  <a:gd name="T73" fmla="*/ 221 h 663"/>
                  <a:gd name="T74" fmla="*/ 311 w 676"/>
                  <a:gd name="T75" fmla="*/ 235 h 663"/>
                  <a:gd name="T76" fmla="*/ 312 w 676"/>
                  <a:gd name="T77" fmla="*/ 248 h 663"/>
                  <a:gd name="T78" fmla="*/ 317 w 676"/>
                  <a:gd name="T79" fmla="*/ 262 h 663"/>
                  <a:gd name="T80" fmla="*/ 323 w 676"/>
                  <a:gd name="T81" fmla="*/ 272 h 663"/>
                  <a:gd name="T82" fmla="*/ 333 w 676"/>
                  <a:gd name="T83" fmla="*/ 279 h 663"/>
                  <a:gd name="T84" fmla="*/ 340 w 676"/>
                  <a:gd name="T85" fmla="*/ 282 h 663"/>
                  <a:gd name="T86" fmla="*/ 347 w 676"/>
                  <a:gd name="T87" fmla="*/ 281 h 663"/>
                  <a:gd name="T88" fmla="*/ 358 w 676"/>
                  <a:gd name="T89" fmla="*/ 276 h 663"/>
                  <a:gd name="T90" fmla="*/ 374 w 676"/>
                  <a:gd name="T91" fmla="*/ 263 h 663"/>
                  <a:gd name="T92" fmla="*/ 384 w 676"/>
                  <a:gd name="T93" fmla="*/ 260 h 663"/>
                  <a:gd name="T94" fmla="*/ 388 w 676"/>
                  <a:gd name="T95" fmla="*/ 263 h 663"/>
                  <a:gd name="T96" fmla="*/ 391 w 676"/>
                  <a:gd name="T97" fmla="*/ 269 h 663"/>
                  <a:gd name="T98" fmla="*/ 0 w 676"/>
                  <a:gd name="T99" fmla="*/ 388 h 66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6"/>
                  <a:gd name="T151" fmla="*/ 0 h 663"/>
                  <a:gd name="T152" fmla="*/ 676 w 676"/>
                  <a:gd name="T153" fmla="*/ 663 h 66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6" h="663">
                    <a:moveTo>
                      <a:pt x="282" y="139"/>
                    </a:moveTo>
                    <a:lnTo>
                      <a:pt x="286" y="137"/>
                    </a:lnTo>
                    <a:lnTo>
                      <a:pt x="289" y="135"/>
                    </a:lnTo>
                    <a:lnTo>
                      <a:pt x="292" y="133"/>
                    </a:lnTo>
                    <a:lnTo>
                      <a:pt x="294" y="131"/>
                    </a:lnTo>
                    <a:lnTo>
                      <a:pt x="295" y="128"/>
                    </a:lnTo>
                    <a:lnTo>
                      <a:pt x="296" y="127"/>
                    </a:lnTo>
                    <a:lnTo>
                      <a:pt x="296" y="126"/>
                    </a:lnTo>
                    <a:lnTo>
                      <a:pt x="296" y="121"/>
                    </a:lnTo>
                    <a:lnTo>
                      <a:pt x="295" y="118"/>
                    </a:lnTo>
                    <a:lnTo>
                      <a:pt x="294" y="115"/>
                    </a:lnTo>
                    <a:lnTo>
                      <a:pt x="291" y="110"/>
                    </a:lnTo>
                    <a:lnTo>
                      <a:pt x="288" y="104"/>
                    </a:lnTo>
                    <a:lnTo>
                      <a:pt x="283" y="97"/>
                    </a:lnTo>
                    <a:lnTo>
                      <a:pt x="278" y="90"/>
                    </a:lnTo>
                    <a:lnTo>
                      <a:pt x="274" y="83"/>
                    </a:lnTo>
                    <a:lnTo>
                      <a:pt x="270" y="75"/>
                    </a:lnTo>
                    <a:lnTo>
                      <a:pt x="268" y="71"/>
                    </a:lnTo>
                    <a:lnTo>
                      <a:pt x="266" y="67"/>
                    </a:lnTo>
                    <a:lnTo>
                      <a:pt x="265" y="63"/>
                    </a:lnTo>
                    <a:lnTo>
                      <a:pt x="265" y="59"/>
                    </a:lnTo>
                    <a:lnTo>
                      <a:pt x="264" y="55"/>
                    </a:lnTo>
                    <a:lnTo>
                      <a:pt x="265" y="51"/>
                    </a:lnTo>
                    <a:lnTo>
                      <a:pt x="265" y="47"/>
                    </a:lnTo>
                    <a:lnTo>
                      <a:pt x="267" y="42"/>
                    </a:lnTo>
                    <a:lnTo>
                      <a:pt x="268" y="38"/>
                    </a:lnTo>
                    <a:lnTo>
                      <a:pt x="271" y="33"/>
                    </a:lnTo>
                    <a:lnTo>
                      <a:pt x="274" y="29"/>
                    </a:lnTo>
                    <a:lnTo>
                      <a:pt x="277" y="26"/>
                    </a:lnTo>
                    <a:lnTo>
                      <a:pt x="280" y="22"/>
                    </a:lnTo>
                    <a:lnTo>
                      <a:pt x="284" y="19"/>
                    </a:lnTo>
                    <a:lnTo>
                      <a:pt x="292" y="14"/>
                    </a:lnTo>
                    <a:lnTo>
                      <a:pt x="300" y="9"/>
                    </a:lnTo>
                    <a:lnTo>
                      <a:pt x="305" y="7"/>
                    </a:lnTo>
                    <a:lnTo>
                      <a:pt x="310" y="5"/>
                    </a:lnTo>
                    <a:lnTo>
                      <a:pt x="321" y="2"/>
                    </a:lnTo>
                    <a:lnTo>
                      <a:pt x="331" y="1"/>
                    </a:lnTo>
                    <a:lnTo>
                      <a:pt x="342" y="0"/>
                    </a:lnTo>
                    <a:lnTo>
                      <a:pt x="353" y="0"/>
                    </a:lnTo>
                    <a:lnTo>
                      <a:pt x="364" y="1"/>
                    </a:lnTo>
                    <a:lnTo>
                      <a:pt x="374" y="4"/>
                    </a:lnTo>
                    <a:lnTo>
                      <a:pt x="384" y="7"/>
                    </a:lnTo>
                    <a:lnTo>
                      <a:pt x="389" y="9"/>
                    </a:lnTo>
                    <a:lnTo>
                      <a:pt x="393" y="12"/>
                    </a:lnTo>
                    <a:lnTo>
                      <a:pt x="398" y="14"/>
                    </a:lnTo>
                    <a:lnTo>
                      <a:pt x="402" y="17"/>
                    </a:lnTo>
                    <a:lnTo>
                      <a:pt x="406" y="21"/>
                    </a:lnTo>
                    <a:lnTo>
                      <a:pt x="409" y="24"/>
                    </a:lnTo>
                    <a:lnTo>
                      <a:pt x="413" y="28"/>
                    </a:lnTo>
                    <a:lnTo>
                      <a:pt x="416" y="32"/>
                    </a:lnTo>
                    <a:lnTo>
                      <a:pt x="419" y="37"/>
                    </a:lnTo>
                    <a:lnTo>
                      <a:pt x="420" y="41"/>
                    </a:lnTo>
                    <a:lnTo>
                      <a:pt x="422" y="45"/>
                    </a:lnTo>
                    <a:lnTo>
                      <a:pt x="422" y="49"/>
                    </a:lnTo>
                    <a:lnTo>
                      <a:pt x="422" y="53"/>
                    </a:lnTo>
                    <a:lnTo>
                      <a:pt x="422" y="57"/>
                    </a:lnTo>
                    <a:lnTo>
                      <a:pt x="421" y="61"/>
                    </a:lnTo>
                    <a:lnTo>
                      <a:pt x="420" y="65"/>
                    </a:lnTo>
                    <a:lnTo>
                      <a:pt x="418" y="69"/>
                    </a:lnTo>
                    <a:lnTo>
                      <a:pt x="417" y="73"/>
                    </a:lnTo>
                    <a:lnTo>
                      <a:pt x="412" y="81"/>
                    </a:lnTo>
                    <a:lnTo>
                      <a:pt x="402" y="96"/>
                    </a:lnTo>
                    <a:lnTo>
                      <a:pt x="393" y="109"/>
                    </a:lnTo>
                    <a:lnTo>
                      <a:pt x="391" y="112"/>
                    </a:lnTo>
                    <a:lnTo>
                      <a:pt x="390" y="115"/>
                    </a:lnTo>
                    <a:lnTo>
                      <a:pt x="389" y="118"/>
                    </a:lnTo>
                    <a:lnTo>
                      <a:pt x="388" y="121"/>
                    </a:lnTo>
                    <a:lnTo>
                      <a:pt x="388" y="126"/>
                    </a:lnTo>
                    <a:lnTo>
                      <a:pt x="389" y="128"/>
                    </a:lnTo>
                    <a:lnTo>
                      <a:pt x="390" y="131"/>
                    </a:lnTo>
                    <a:lnTo>
                      <a:pt x="392" y="133"/>
                    </a:lnTo>
                    <a:lnTo>
                      <a:pt x="395" y="135"/>
                    </a:lnTo>
                    <a:lnTo>
                      <a:pt x="398" y="137"/>
                    </a:lnTo>
                    <a:lnTo>
                      <a:pt x="403" y="139"/>
                    </a:lnTo>
                    <a:lnTo>
                      <a:pt x="676" y="139"/>
                    </a:lnTo>
                    <a:lnTo>
                      <a:pt x="676" y="335"/>
                    </a:lnTo>
                    <a:lnTo>
                      <a:pt x="673" y="342"/>
                    </a:lnTo>
                    <a:lnTo>
                      <a:pt x="671" y="347"/>
                    </a:lnTo>
                    <a:lnTo>
                      <a:pt x="668" y="350"/>
                    </a:lnTo>
                    <a:lnTo>
                      <a:pt x="666" y="351"/>
                    </a:lnTo>
                    <a:lnTo>
                      <a:pt x="664" y="352"/>
                    </a:lnTo>
                    <a:lnTo>
                      <a:pt x="661" y="354"/>
                    </a:lnTo>
                    <a:lnTo>
                      <a:pt x="658" y="354"/>
                    </a:lnTo>
                    <a:lnTo>
                      <a:pt x="654" y="353"/>
                    </a:lnTo>
                    <a:lnTo>
                      <a:pt x="650" y="352"/>
                    </a:lnTo>
                    <a:lnTo>
                      <a:pt x="647" y="350"/>
                    </a:lnTo>
                    <a:lnTo>
                      <a:pt x="643" y="348"/>
                    </a:lnTo>
                    <a:lnTo>
                      <a:pt x="635" y="343"/>
                    </a:lnTo>
                    <a:lnTo>
                      <a:pt x="628" y="336"/>
                    </a:lnTo>
                    <a:lnTo>
                      <a:pt x="621" y="331"/>
                    </a:lnTo>
                    <a:lnTo>
                      <a:pt x="616" y="329"/>
                    </a:lnTo>
                    <a:lnTo>
                      <a:pt x="611" y="326"/>
                    </a:lnTo>
                    <a:lnTo>
                      <a:pt x="606" y="324"/>
                    </a:lnTo>
                    <a:lnTo>
                      <a:pt x="601" y="323"/>
                    </a:lnTo>
                    <a:lnTo>
                      <a:pt x="598" y="322"/>
                    </a:lnTo>
                    <a:lnTo>
                      <a:pt x="594" y="322"/>
                    </a:lnTo>
                    <a:lnTo>
                      <a:pt x="590" y="322"/>
                    </a:lnTo>
                    <a:lnTo>
                      <a:pt x="586" y="322"/>
                    </a:lnTo>
                    <a:lnTo>
                      <a:pt x="582" y="323"/>
                    </a:lnTo>
                    <a:lnTo>
                      <a:pt x="578" y="324"/>
                    </a:lnTo>
                    <a:lnTo>
                      <a:pt x="574" y="325"/>
                    </a:lnTo>
                    <a:lnTo>
                      <a:pt x="571" y="327"/>
                    </a:lnTo>
                    <a:lnTo>
                      <a:pt x="566" y="329"/>
                    </a:lnTo>
                    <a:lnTo>
                      <a:pt x="563" y="332"/>
                    </a:lnTo>
                    <a:lnTo>
                      <a:pt x="560" y="335"/>
                    </a:lnTo>
                    <a:lnTo>
                      <a:pt x="557" y="339"/>
                    </a:lnTo>
                    <a:lnTo>
                      <a:pt x="551" y="346"/>
                    </a:lnTo>
                    <a:lnTo>
                      <a:pt x="547" y="354"/>
                    </a:lnTo>
                    <a:lnTo>
                      <a:pt x="543" y="362"/>
                    </a:lnTo>
                    <a:lnTo>
                      <a:pt x="540" y="372"/>
                    </a:lnTo>
                    <a:lnTo>
                      <a:pt x="538" y="377"/>
                    </a:lnTo>
                    <a:lnTo>
                      <a:pt x="537" y="382"/>
                    </a:lnTo>
                    <a:lnTo>
                      <a:pt x="536" y="392"/>
                    </a:lnTo>
                    <a:lnTo>
                      <a:pt x="535" y="402"/>
                    </a:lnTo>
                    <a:lnTo>
                      <a:pt x="536" y="413"/>
                    </a:lnTo>
                    <a:lnTo>
                      <a:pt x="536" y="418"/>
                    </a:lnTo>
                    <a:lnTo>
                      <a:pt x="537" y="423"/>
                    </a:lnTo>
                    <a:lnTo>
                      <a:pt x="540" y="433"/>
                    </a:lnTo>
                    <a:lnTo>
                      <a:pt x="543" y="443"/>
                    </a:lnTo>
                    <a:lnTo>
                      <a:pt x="546" y="447"/>
                    </a:lnTo>
                    <a:lnTo>
                      <a:pt x="548" y="452"/>
                    </a:lnTo>
                    <a:lnTo>
                      <a:pt x="552" y="458"/>
                    </a:lnTo>
                    <a:lnTo>
                      <a:pt x="557" y="464"/>
                    </a:lnTo>
                    <a:lnTo>
                      <a:pt x="562" y="470"/>
                    </a:lnTo>
                    <a:lnTo>
                      <a:pt x="569" y="474"/>
                    </a:lnTo>
                    <a:lnTo>
                      <a:pt x="574" y="477"/>
                    </a:lnTo>
                    <a:lnTo>
                      <a:pt x="578" y="479"/>
                    </a:lnTo>
                    <a:lnTo>
                      <a:pt x="582" y="480"/>
                    </a:lnTo>
                    <a:lnTo>
                      <a:pt x="586" y="481"/>
                    </a:lnTo>
                    <a:lnTo>
                      <a:pt x="591" y="481"/>
                    </a:lnTo>
                    <a:lnTo>
                      <a:pt x="595" y="480"/>
                    </a:lnTo>
                    <a:lnTo>
                      <a:pt x="599" y="479"/>
                    </a:lnTo>
                    <a:lnTo>
                      <a:pt x="603" y="478"/>
                    </a:lnTo>
                    <a:lnTo>
                      <a:pt x="611" y="474"/>
                    </a:lnTo>
                    <a:lnTo>
                      <a:pt x="618" y="470"/>
                    </a:lnTo>
                    <a:lnTo>
                      <a:pt x="633" y="458"/>
                    </a:lnTo>
                    <a:lnTo>
                      <a:pt x="640" y="453"/>
                    </a:lnTo>
                    <a:lnTo>
                      <a:pt x="646" y="449"/>
                    </a:lnTo>
                    <a:lnTo>
                      <a:pt x="652" y="446"/>
                    </a:lnTo>
                    <a:lnTo>
                      <a:pt x="658" y="445"/>
                    </a:lnTo>
                    <a:lnTo>
                      <a:pt x="661" y="445"/>
                    </a:lnTo>
                    <a:lnTo>
                      <a:pt x="663" y="446"/>
                    </a:lnTo>
                    <a:lnTo>
                      <a:pt x="666" y="447"/>
                    </a:lnTo>
                    <a:lnTo>
                      <a:pt x="668" y="449"/>
                    </a:lnTo>
                    <a:lnTo>
                      <a:pt x="670" y="451"/>
                    </a:lnTo>
                    <a:lnTo>
                      <a:pt x="672" y="455"/>
                    </a:lnTo>
                    <a:lnTo>
                      <a:pt x="674" y="459"/>
                    </a:lnTo>
                    <a:lnTo>
                      <a:pt x="676" y="464"/>
                    </a:lnTo>
                    <a:lnTo>
                      <a:pt x="676" y="663"/>
                    </a:lnTo>
                    <a:lnTo>
                      <a:pt x="0" y="663"/>
                    </a:lnTo>
                    <a:lnTo>
                      <a:pt x="0" y="139"/>
                    </a:lnTo>
                    <a:lnTo>
                      <a:pt x="282" y="139"/>
                    </a:lnTo>
                    <a:close/>
                  </a:path>
                </a:pathLst>
              </a:custGeom>
              <a:solidFill>
                <a:srgbClr val="B9E3FF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42938" y="1714500"/>
            <a:ext cx="3343275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 eaLnBrk="0" hangingPunct="0">
              <a:buClr>
                <a:srgbClr val="FF9900"/>
              </a:buClr>
              <a:buFont typeface="Wingdings" pitchFamily="2" charset="2"/>
              <a:buChar char="Ø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b="1" dirty="0">
                <a:latin typeface="宋体" charset="-122"/>
              </a:rPr>
              <a:t>运行情况</a:t>
            </a:r>
            <a:endParaRPr lang="en-US" altLang="zh-CN" b="1" dirty="0">
              <a:latin typeface="宋体" charset="-122"/>
            </a:endParaRPr>
          </a:p>
          <a:p>
            <a:pPr lvl="1" defTabSz="957263" eaLnBrk="0" hangingPunct="0">
              <a:buClr>
                <a:srgbClr val="FF9900"/>
              </a:buClr>
              <a:buFont typeface="Wingdings" pitchFamily="2" charset="2"/>
              <a:buChar char="l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en-US" altLang="zh-CN" sz="1800" dirty="0">
                <a:latin typeface="宋体" charset="-122"/>
              </a:rPr>
              <a:t> 2014</a:t>
            </a:r>
            <a:r>
              <a:rPr lang="zh-CN" altLang="en-US" sz="1800" dirty="0">
                <a:latin typeface="宋体" charset="-122"/>
              </a:rPr>
              <a:t>年</a:t>
            </a:r>
            <a:r>
              <a:rPr lang="en-US" altLang="zh-CN" sz="1800" dirty="0">
                <a:latin typeface="宋体" charset="-122"/>
              </a:rPr>
              <a:t>4</a:t>
            </a:r>
            <a:r>
              <a:rPr lang="zh-CN" altLang="en-US" sz="1800" dirty="0">
                <a:latin typeface="宋体" charset="-122"/>
              </a:rPr>
              <a:t>月份上线以来，运行平稳，完成了所有的客户交易指令</a:t>
            </a:r>
            <a:endParaRPr lang="en-US" altLang="zh-CN" sz="1800" dirty="0">
              <a:latin typeface="宋体" charset="-122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643438" y="1714500"/>
            <a:ext cx="325755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9pPr>
          </a:lstStyle>
          <a:p>
            <a:pPr marL="285750" indent="-285750" algn="l" defTabSz="957263">
              <a:buClr>
                <a:srgbClr val="FF9900"/>
              </a:buClr>
              <a:buFont typeface="Wingdings" pitchFamily="2" charset="2"/>
              <a:buChar char="Ø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执行效果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 defTabSz="957263">
              <a:buClr>
                <a:srgbClr val="FF9900"/>
              </a:buClr>
              <a:buFont typeface="Wingdings" pitchFamily="2" charset="2"/>
              <a:buChar char="l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均价策略（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VWAP/TWAP)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与市场均价的执行价差平均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4.22bp</a:t>
            </a:r>
          </a:p>
          <a:p>
            <a:pPr algn="l" defTabSz="957263">
              <a:buClr>
                <a:srgbClr val="FF9900"/>
              </a:buClr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42938" y="4278313"/>
            <a:ext cx="2767012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bg1"/>
                </a:solidFill>
                <a:latin typeface="Courier New" pitchFamily="49" charset="0"/>
                <a:ea typeface="宋体" charset="-122"/>
                <a:cs typeface="+mn-cs"/>
              </a:defRPr>
            </a:lvl9pPr>
          </a:lstStyle>
          <a:p>
            <a:pPr marL="285750" indent="-285750" algn="l" defTabSz="957263">
              <a:buClr>
                <a:srgbClr val="FF9900"/>
              </a:buClr>
              <a:buFont typeface="Wingdings" pitchFamily="2" charset="2"/>
              <a:buChar char="Ø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主动、被动订单占比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 defTabSz="957263">
              <a:buClr>
                <a:srgbClr val="FF9900"/>
              </a:buClr>
              <a:buFont typeface="Wingdings" pitchFamily="2" charset="2"/>
              <a:buChar char="l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被动单的比例约占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</a:p>
          <a:p>
            <a:pPr algn="l">
              <a:buFontTx/>
              <a:buChar char="•"/>
              <a:defRPr/>
            </a:pP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429125" y="4340225"/>
            <a:ext cx="314325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defTabSz="957263" eaLnBrk="0" hangingPunct="0">
              <a:buClr>
                <a:srgbClr val="FF9900"/>
              </a:buClr>
              <a:buFont typeface="Wingdings" pitchFamily="2" charset="2"/>
              <a:buChar char="Ø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b="1" dirty="0">
                <a:latin typeface="宋体" charset="-122"/>
              </a:rPr>
              <a:t>成本节省</a:t>
            </a:r>
            <a:endParaRPr lang="en-US" altLang="zh-CN" b="1" dirty="0">
              <a:latin typeface="宋体" charset="-122"/>
            </a:endParaRPr>
          </a:p>
          <a:p>
            <a:pPr lvl="1" defTabSz="957263" eaLnBrk="0" hangingPunct="0">
              <a:buClr>
                <a:srgbClr val="FF9900"/>
              </a:buClr>
              <a:buFont typeface="Wingdings" pitchFamily="2" charset="2"/>
              <a:buChar char="l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1800" dirty="0">
                <a:latin typeface="宋体" charset="-122"/>
              </a:rPr>
              <a:t> 与直接吃对手盘相比，平均每笔可以节省</a:t>
            </a:r>
            <a:r>
              <a:rPr lang="en-US" altLang="zh-CN" sz="1800" dirty="0">
                <a:latin typeface="宋体" charset="-122"/>
              </a:rPr>
              <a:t>12bp</a:t>
            </a:r>
            <a:r>
              <a:rPr lang="zh-CN" altLang="en-US" sz="1800" dirty="0">
                <a:latin typeface="宋体" charset="-122"/>
              </a:rPr>
              <a:t>，按照年</a:t>
            </a:r>
            <a:r>
              <a:rPr lang="en-US" altLang="zh-CN" sz="1800" dirty="0">
                <a:latin typeface="宋体" charset="-122"/>
              </a:rPr>
              <a:t>20</a:t>
            </a:r>
            <a:r>
              <a:rPr lang="zh-CN" altLang="en-US" sz="1800" dirty="0">
                <a:latin typeface="宋体" charset="-122"/>
              </a:rPr>
              <a:t>倍换手率，收益提高</a:t>
            </a:r>
            <a:r>
              <a:rPr lang="en-US" altLang="zh-CN" sz="1800" dirty="0">
                <a:latin typeface="宋体" charset="-122"/>
              </a:rPr>
              <a:t>2.4%</a:t>
            </a:r>
          </a:p>
        </p:txBody>
      </p:sp>
    </p:spTree>
    <p:extLst>
      <p:ext uri="{BB962C8B-B14F-4D97-AF65-F5344CB8AC3E}">
        <p14:creationId xmlns:p14="http://schemas.microsoft.com/office/powerpoint/2010/main" val="6801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二、</a:t>
            </a:r>
            <a:r>
              <a:rPr lang="zh-CN" altLang="en-US" dirty="0">
                <a:ea typeface="宋体" charset="-122"/>
              </a:rPr>
              <a:t>算法</a:t>
            </a:r>
            <a:r>
              <a:rPr lang="zh-CN" altLang="en-US" dirty="0" smtClean="0">
                <a:ea typeface="宋体" charset="-122"/>
              </a:rPr>
              <a:t>交易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如何节省交易成本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5299" name="AutoShape 3"/>
          <p:cNvSpPr>
            <a:spLocks noChangeArrowheads="1"/>
          </p:cNvSpPr>
          <p:nvPr/>
        </p:nvSpPr>
        <p:spPr bwMode="gray">
          <a:xfrm>
            <a:off x="838200" y="2411413"/>
            <a:ext cx="1990725" cy="3303587"/>
          </a:xfrm>
          <a:prstGeom prst="bevel">
            <a:avLst>
              <a:gd name="adj" fmla="val 1495"/>
            </a:avLst>
          </a:prstGeom>
          <a:gradFill rotWithShape="1">
            <a:gsLst>
              <a:gs pos="0">
                <a:srgbClr val="81D8F3"/>
              </a:gs>
              <a:gs pos="100000">
                <a:srgbClr val="81D8F3">
                  <a:gamma/>
                  <a:tint val="43922"/>
                  <a:invGamma/>
                </a:srgbClr>
              </a:gs>
            </a:gsLst>
            <a:lin ang="5400000" scaled="1"/>
          </a:gra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gray">
          <a:xfrm>
            <a:off x="3373438" y="2487613"/>
            <a:ext cx="1990725" cy="3303587"/>
          </a:xfrm>
          <a:prstGeom prst="bevel">
            <a:avLst>
              <a:gd name="adj" fmla="val 1495"/>
            </a:avLst>
          </a:prstGeom>
          <a:gradFill rotWithShape="1">
            <a:gsLst>
              <a:gs pos="0">
                <a:srgbClr val="C5F381"/>
              </a:gs>
              <a:gs pos="100000">
                <a:srgbClr val="C5F381">
                  <a:gamma/>
                  <a:tint val="43922"/>
                  <a:invGamma/>
                </a:srgbClr>
              </a:gs>
            </a:gsLst>
            <a:lin ang="5400000" scaled="1"/>
          </a:gra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gray">
          <a:xfrm>
            <a:off x="5954713" y="2487613"/>
            <a:ext cx="1990725" cy="3303587"/>
          </a:xfrm>
          <a:prstGeom prst="bevel">
            <a:avLst>
              <a:gd name="adj" fmla="val 1495"/>
            </a:avLst>
          </a:prstGeom>
          <a:gradFill rotWithShape="1">
            <a:gsLst>
              <a:gs pos="0">
                <a:srgbClr val="F3C581"/>
              </a:gs>
              <a:gs pos="100000">
                <a:srgbClr val="F3C581">
                  <a:gamma/>
                  <a:tint val="43922"/>
                  <a:invGamma/>
                </a:srgbClr>
              </a:gs>
            </a:gsLst>
            <a:lin ang="5400000" scaled="1"/>
          </a:gra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869" name="Rectangle 12"/>
          <p:cNvSpPr>
            <a:spLocks noChangeArrowheads="1"/>
          </p:cNvSpPr>
          <p:nvPr/>
        </p:nvSpPr>
        <p:spPr bwMode="black">
          <a:xfrm>
            <a:off x="889000" y="2867025"/>
            <a:ext cx="1738313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lnSpc>
                <a:spcPct val="110000"/>
              </a:lnSpc>
              <a:buFontTx/>
              <a:buAutoNum type="arabicPeriod"/>
            </a:pPr>
            <a:r>
              <a:rPr lang="zh-CN" altLang="en-US" sz="1800" b="1" dirty="0">
                <a:solidFill>
                  <a:srgbClr val="1C1C1C"/>
                </a:solidFill>
                <a:latin typeface="Arial" charset="0"/>
              </a:rPr>
              <a:t>通过智能的拆分订单，减少市场冲击</a:t>
            </a:r>
            <a:r>
              <a:rPr lang="zh-CN" altLang="en-US" sz="1800" b="1" dirty="0" smtClean="0">
                <a:solidFill>
                  <a:srgbClr val="1C1C1C"/>
                </a:solidFill>
                <a:latin typeface="Arial" charset="0"/>
              </a:rPr>
              <a:t>，同时减少被对手方利用的风险</a:t>
            </a:r>
            <a:endParaRPr lang="en-US" altLang="zh-CN" sz="1800" b="1" dirty="0">
              <a:solidFill>
                <a:srgbClr val="1C1C1C"/>
              </a:solidFill>
              <a:latin typeface="Arial" charset="0"/>
            </a:endParaRPr>
          </a:p>
        </p:txBody>
      </p:sp>
      <p:sp>
        <p:nvSpPr>
          <p:cNvPr id="36870" name="Rectangle 13"/>
          <p:cNvSpPr>
            <a:spLocks noChangeArrowheads="1"/>
          </p:cNvSpPr>
          <p:nvPr/>
        </p:nvSpPr>
        <p:spPr bwMode="black">
          <a:xfrm>
            <a:off x="3400425" y="2946400"/>
            <a:ext cx="1936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1C1C1C"/>
                </a:solidFill>
                <a:latin typeface="Arial" charset="0"/>
              </a:rPr>
              <a:t>2.</a:t>
            </a:r>
            <a:r>
              <a:rPr lang="zh-CN" altLang="en-US" sz="1800" b="1">
                <a:solidFill>
                  <a:srgbClr val="1C1C1C"/>
                </a:solidFill>
                <a:latin typeface="Arial" charset="0"/>
              </a:rPr>
              <a:t>挂单以被动单为主，区别于市面上普通的拆单软件</a:t>
            </a:r>
            <a:endParaRPr lang="en-US" altLang="zh-CN" sz="1800" b="1">
              <a:solidFill>
                <a:srgbClr val="1C1C1C"/>
              </a:solidFill>
              <a:latin typeface="Arial" charset="0"/>
            </a:endParaRPr>
          </a:p>
        </p:txBody>
      </p:sp>
      <p:sp>
        <p:nvSpPr>
          <p:cNvPr id="36871" name="Rectangle 14"/>
          <p:cNvSpPr>
            <a:spLocks noChangeArrowheads="1"/>
          </p:cNvSpPr>
          <p:nvPr/>
        </p:nvSpPr>
        <p:spPr bwMode="auto">
          <a:xfrm>
            <a:off x="6016625" y="2946400"/>
            <a:ext cx="18700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1800" b="1">
                <a:solidFill>
                  <a:srgbClr val="1C1C1C"/>
                </a:solidFill>
                <a:latin typeface="Arial" charset="0"/>
              </a:rPr>
              <a:t>3.</a:t>
            </a:r>
            <a:r>
              <a:rPr lang="zh-CN" altLang="en-US" sz="1800" b="1">
                <a:solidFill>
                  <a:srgbClr val="1C1C1C"/>
                </a:solidFill>
                <a:latin typeface="Arial" charset="0"/>
              </a:rPr>
              <a:t>通过历史数据</a:t>
            </a:r>
            <a:r>
              <a:rPr lang="en-US" altLang="zh-CN" sz="1800" b="1">
                <a:solidFill>
                  <a:srgbClr val="1C1C1C"/>
                </a:solidFill>
                <a:latin typeface="Arial" charset="0"/>
              </a:rPr>
              <a:t>(</a:t>
            </a:r>
            <a:r>
              <a:rPr lang="zh-CN" altLang="en-US" sz="1800" b="1">
                <a:solidFill>
                  <a:srgbClr val="1C1C1C"/>
                </a:solidFill>
                <a:latin typeface="Arial" charset="0"/>
              </a:rPr>
              <a:t>股性</a:t>
            </a:r>
            <a:r>
              <a:rPr lang="en-US" altLang="zh-CN" sz="1800" b="1">
                <a:solidFill>
                  <a:srgbClr val="1C1C1C"/>
                </a:solidFill>
                <a:latin typeface="Arial" charset="0"/>
              </a:rPr>
              <a:t>)</a:t>
            </a:r>
            <a:r>
              <a:rPr lang="zh-CN" altLang="en-US" sz="1800" b="1">
                <a:solidFill>
                  <a:srgbClr val="1C1C1C"/>
                </a:solidFill>
                <a:latin typeface="Arial" charset="0"/>
              </a:rPr>
              <a:t>和实时交易、盘口等情况，建立模型以进行更好的决策</a:t>
            </a:r>
            <a:endParaRPr lang="en-US" altLang="zh-CN" sz="1800" b="1">
              <a:solidFill>
                <a:srgbClr val="1C1C1C"/>
              </a:solidFill>
              <a:latin typeface="Arial" charset="0"/>
            </a:endParaRPr>
          </a:p>
        </p:txBody>
      </p:sp>
      <p:sp>
        <p:nvSpPr>
          <p:cNvPr id="36872" name="AutoShape 15"/>
          <p:cNvSpPr>
            <a:spLocks noChangeArrowheads="1"/>
          </p:cNvSpPr>
          <p:nvPr/>
        </p:nvSpPr>
        <p:spPr bwMode="gray">
          <a:xfrm flipH="1">
            <a:off x="2933700" y="3725863"/>
            <a:ext cx="217488" cy="417512"/>
          </a:xfrm>
          <a:prstGeom prst="moon">
            <a:avLst>
              <a:gd name="adj" fmla="val 50000"/>
            </a:avLst>
          </a:prstGeom>
          <a:solidFill>
            <a:srgbClr val="333333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73" name="AutoShape 16"/>
          <p:cNvSpPr>
            <a:spLocks noChangeArrowheads="1"/>
          </p:cNvSpPr>
          <p:nvPr/>
        </p:nvSpPr>
        <p:spPr bwMode="gray">
          <a:xfrm flipH="1">
            <a:off x="3128963" y="3725863"/>
            <a:ext cx="217487" cy="417512"/>
          </a:xfrm>
          <a:prstGeom prst="moon">
            <a:avLst>
              <a:gd name="adj" fmla="val 50000"/>
            </a:avLst>
          </a:prstGeom>
          <a:solidFill>
            <a:srgbClr val="333333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74" name="AutoShape 17"/>
          <p:cNvSpPr>
            <a:spLocks noChangeArrowheads="1"/>
          </p:cNvSpPr>
          <p:nvPr/>
        </p:nvSpPr>
        <p:spPr bwMode="gray">
          <a:xfrm flipH="1">
            <a:off x="5491163" y="3802063"/>
            <a:ext cx="215900" cy="417512"/>
          </a:xfrm>
          <a:prstGeom prst="moon">
            <a:avLst>
              <a:gd name="adj" fmla="val 50000"/>
            </a:avLst>
          </a:prstGeom>
          <a:solidFill>
            <a:srgbClr val="333333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75" name="AutoShape 18"/>
          <p:cNvSpPr>
            <a:spLocks noChangeArrowheads="1"/>
          </p:cNvSpPr>
          <p:nvPr/>
        </p:nvSpPr>
        <p:spPr bwMode="gray">
          <a:xfrm flipH="1">
            <a:off x="5686425" y="3802063"/>
            <a:ext cx="215900" cy="417512"/>
          </a:xfrm>
          <a:prstGeom prst="moon">
            <a:avLst>
              <a:gd name="adj" fmla="val 50000"/>
            </a:avLst>
          </a:prstGeom>
          <a:solidFill>
            <a:srgbClr val="333333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1"/>
          <p:cNvSpPr>
            <a:spLocks noChangeArrowheads="1"/>
          </p:cNvSpPr>
          <p:nvPr/>
        </p:nvSpPr>
        <p:spPr bwMode="auto">
          <a:xfrm>
            <a:off x="3079750" y="2236789"/>
            <a:ext cx="3025775" cy="1768276"/>
          </a:xfrm>
          <a:prstGeom prst="roundRect">
            <a:avLst>
              <a:gd name="adj" fmla="val 16667"/>
            </a:avLst>
          </a:prstGeom>
          <a:solidFill>
            <a:srgbClr val="2EB6E6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运行特点</a:t>
            </a:r>
          </a:p>
        </p:txBody>
      </p:sp>
      <p:sp>
        <p:nvSpPr>
          <p:cNvPr id="4" name="MH_Other_1"/>
          <p:cNvSpPr>
            <a:spLocks noChangeArrowheads="1"/>
          </p:cNvSpPr>
          <p:nvPr/>
        </p:nvSpPr>
        <p:spPr bwMode="auto">
          <a:xfrm>
            <a:off x="1047750" y="2362199"/>
            <a:ext cx="2787650" cy="1642865"/>
          </a:xfrm>
          <a:prstGeom prst="roundRect">
            <a:avLst>
              <a:gd name="adj" fmla="val 50000"/>
            </a:avLst>
          </a:prstGeom>
          <a:solidFill>
            <a:srgbClr val="C0E9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MH_Text_1"/>
          <p:cNvSpPr>
            <a:spLocks noChangeArrowheads="1"/>
          </p:cNvSpPr>
          <p:nvPr/>
        </p:nvSpPr>
        <p:spPr bwMode="auto">
          <a:xfrm>
            <a:off x="1057275" y="2438400"/>
            <a:ext cx="2438400" cy="143644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/>
            <a:r>
              <a:rPr lang="zh-CN" altLang="en-US" sz="2000" b="1" dirty="0">
                <a:solidFill>
                  <a:schemeClr val="bg1"/>
                </a:solidFill>
              </a:rPr>
              <a:t>简单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定时</a:t>
            </a:r>
            <a:r>
              <a:rPr lang="zh-CN" altLang="zh-CN" sz="2000" b="1" dirty="0">
                <a:solidFill>
                  <a:schemeClr val="bg1"/>
                </a:solidFill>
              </a:rPr>
              <a:t>下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单</a:t>
            </a:r>
            <a:endParaRPr lang="zh-CN" altLang="zh-CN" sz="2000" b="1" dirty="0">
              <a:solidFill>
                <a:schemeClr val="bg1"/>
              </a:solidFill>
            </a:endParaRPr>
          </a:p>
          <a:p>
            <a:pPr eaLnBrk="1" fontAlgn="t" hangingPunct="1"/>
            <a:r>
              <a:rPr lang="zh-CN" altLang="zh-CN" sz="2000" b="1" dirty="0">
                <a:solidFill>
                  <a:schemeClr val="bg1"/>
                </a:solidFill>
              </a:rPr>
              <a:t>主动单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为主</a:t>
            </a:r>
            <a:endParaRPr lang="zh-CN" altLang="zh-CN" sz="2000" b="1" dirty="0">
              <a:solidFill>
                <a:schemeClr val="bg1"/>
              </a:solidFill>
            </a:endParaRPr>
          </a:p>
          <a:p>
            <a:pPr eaLnBrk="1" fontAlgn="t" hangingPunct="1"/>
            <a:r>
              <a:rPr lang="zh-CN" altLang="zh-CN" sz="2000" b="1" dirty="0">
                <a:solidFill>
                  <a:schemeClr val="bg1"/>
                </a:solidFill>
              </a:rPr>
              <a:t>不考虑股性</a:t>
            </a:r>
          </a:p>
        </p:txBody>
      </p:sp>
      <p:sp>
        <p:nvSpPr>
          <p:cNvPr id="6" name="MH_Other_2"/>
          <p:cNvSpPr>
            <a:spLocks noChangeArrowheads="1"/>
          </p:cNvSpPr>
          <p:nvPr/>
        </p:nvSpPr>
        <p:spPr bwMode="auto">
          <a:xfrm>
            <a:off x="5334000" y="2362200"/>
            <a:ext cx="2809875" cy="1642864"/>
          </a:xfrm>
          <a:prstGeom prst="roundRect">
            <a:avLst>
              <a:gd name="adj" fmla="val 50000"/>
            </a:avLst>
          </a:prstGeom>
          <a:solidFill>
            <a:srgbClr val="C0E9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MH_Text_2"/>
          <p:cNvSpPr>
            <a:spLocks noChangeArrowheads="1"/>
          </p:cNvSpPr>
          <p:nvPr/>
        </p:nvSpPr>
        <p:spPr bwMode="auto">
          <a:xfrm>
            <a:off x="5670550" y="2438400"/>
            <a:ext cx="2441575" cy="143644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/>
            <a:r>
              <a:rPr lang="zh-CN" altLang="zh-CN" sz="2000" b="1" dirty="0">
                <a:solidFill>
                  <a:schemeClr val="bg1"/>
                </a:solidFill>
              </a:rPr>
              <a:t>智能决策</a:t>
            </a:r>
          </a:p>
          <a:p>
            <a:pPr eaLnBrk="1" fontAlgn="auto" hangingPunct="1"/>
            <a:r>
              <a:rPr lang="zh-CN" altLang="zh-CN" sz="2000" b="1" dirty="0" smtClean="0">
                <a:solidFill>
                  <a:schemeClr val="bg1"/>
                </a:solidFill>
              </a:rPr>
              <a:t>被动单为主</a:t>
            </a:r>
          </a:p>
          <a:p>
            <a:pPr eaLnBrk="1" fontAlgn="auto" hangingPunct="1"/>
            <a:r>
              <a:rPr lang="zh-CN" altLang="en-US" sz="2000" b="1" dirty="0">
                <a:solidFill>
                  <a:schemeClr val="bg1"/>
                </a:solidFill>
              </a:rPr>
              <a:t>兼顾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行情和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股性</a:t>
            </a:r>
            <a:endParaRPr lang="zh-CN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MH_SubTitle_2"/>
          <p:cNvSpPr>
            <a:spLocks noChangeArrowheads="1"/>
          </p:cNvSpPr>
          <p:nvPr/>
        </p:nvSpPr>
        <p:spPr bwMode="auto">
          <a:xfrm>
            <a:off x="3079750" y="4149725"/>
            <a:ext cx="3025775" cy="1799555"/>
          </a:xfrm>
          <a:prstGeom prst="roundRect">
            <a:avLst>
              <a:gd name="adj" fmla="val 16667"/>
            </a:avLst>
          </a:prstGeom>
          <a:solidFill>
            <a:srgbClr val="2EB6E6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执行效果</a:t>
            </a:r>
          </a:p>
        </p:txBody>
      </p:sp>
      <p:sp>
        <p:nvSpPr>
          <p:cNvPr id="9" name="MH_Other_3"/>
          <p:cNvSpPr>
            <a:spLocks noChangeArrowheads="1"/>
          </p:cNvSpPr>
          <p:nvPr/>
        </p:nvSpPr>
        <p:spPr bwMode="auto">
          <a:xfrm>
            <a:off x="1018540" y="4375388"/>
            <a:ext cx="2787650" cy="1573892"/>
          </a:xfrm>
          <a:prstGeom prst="roundRect">
            <a:avLst>
              <a:gd name="adj" fmla="val 50000"/>
            </a:avLst>
          </a:prstGeom>
          <a:solidFill>
            <a:srgbClr val="C0E9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MH_Text_3"/>
          <p:cNvSpPr>
            <a:spLocks noChangeArrowheads="1"/>
          </p:cNvSpPr>
          <p:nvPr/>
        </p:nvSpPr>
        <p:spPr bwMode="auto">
          <a:xfrm>
            <a:off x="1028065" y="4451587"/>
            <a:ext cx="2438400" cy="13781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r>
              <a:rPr lang="zh-CN" altLang="zh-CN" sz="2000" b="1" dirty="0">
                <a:solidFill>
                  <a:schemeClr val="bg1"/>
                </a:solidFill>
              </a:rPr>
              <a:t>易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被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程序探测</a:t>
            </a:r>
            <a:endParaRPr lang="zh-CN" altLang="zh-CN" sz="2000" b="1" dirty="0">
              <a:solidFill>
                <a:schemeClr val="bg1"/>
              </a:solidFill>
            </a:endParaRPr>
          </a:p>
          <a:p>
            <a:pPr eaLnBrk="1" fontAlgn="t" hangingPunct="1"/>
            <a:r>
              <a:rPr lang="zh-CN" altLang="zh-CN" sz="2000" b="1" dirty="0">
                <a:solidFill>
                  <a:schemeClr val="bg1"/>
                </a:solidFill>
              </a:rPr>
              <a:t>冲击较大</a:t>
            </a:r>
          </a:p>
          <a:p>
            <a:pPr eaLnBrk="1" fontAlgn="t" hangingPunct="1"/>
            <a:r>
              <a:rPr lang="zh-CN" altLang="zh-CN" sz="2000" b="1" dirty="0">
                <a:solidFill>
                  <a:schemeClr val="bg1"/>
                </a:solidFill>
              </a:rPr>
              <a:t>对行情适应性差</a:t>
            </a:r>
          </a:p>
        </p:txBody>
      </p:sp>
      <p:sp>
        <p:nvSpPr>
          <p:cNvPr id="11" name="MH_Other_4"/>
          <p:cNvSpPr>
            <a:spLocks noChangeArrowheads="1"/>
          </p:cNvSpPr>
          <p:nvPr/>
        </p:nvSpPr>
        <p:spPr bwMode="auto">
          <a:xfrm>
            <a:off x="5353050" y="4375388"/>
            <a:ext cx="2790825" cy="1573892"/>
          </a:xfrm>
          <a:prstGeom prst="roundRect">
            <a:avLst>
              <a:gd name="adj" fmla="val 50000"/>
            </a:avLst>
          </a:prstGeom>
          <a:solidFill>
            <a:srgbClr val="C0E9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MH_Text_4"/>
          <p:cNvSpPr>
            <a:spLocks noChangeArrowheads="1"/>
          </p:cNvSpPr>
          <p:nvPr/>
        </p:nvSpPr>
        <p:spPr bwMode="auto">
          <a:xfrm>
            <a:off x="5689600" y="4451587"/>
            <a:ext cx="2441575" cy="13781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0" rIns="7200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/>
            <a:r>
              <a:rPr lang="zh-CN" altLang="zh-CN" sz="2000" b="1" dirty="0">
                <a:solidFill>
                  <a:schemeClr val="bg1"/>
                </a:solidFill>
              </a:rPr>
              <a:t>不易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被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探测</a:t>
            </a:r>
            <a:endParaRPr lang="zh-CN" altLang="zh-CN" sz="2000" b="1" dirty="0">
              <a:solidFill>
                <a:schemeClr val="bg1"/>
              </a:solidFill>
            </a:endParaRPr>
          </a:p>
          <a:p>
            <a:pPr eaLnBrk="1" fontAlgn="auto" hangingPunct="1"/>
            <a:r>
              <a:rPr lang="zh-CN" altLang="zh-CN" sz="2000" b="1" dirty="0">
                <a:solidFill>
                  <a:schemeClr val="bg1"/>
                </a:solidFill>
              </a:rPr>
              <a:t>冲击成本最小化</a:t>
            </a:r>
          </a:p>
          <a:p>
            <a:pPr eaLnBrk="1" fontAlgn="t" hangingPunct="1"/>
            <a:r>
              <a:rPr lang="zh-CN" altLang="zh-CN" sz="2000" b="1" dirty="0">
                <a:solidFill>
                  <a:schemeClr val="bg1"/>
                </a:solidFill>
              </a:rPr>
              <a:t>行情变化自适应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79512" y="764704"/>
            <a:ext cx="8245475" cy="498475"/>
          </a:xfrm>
          <a:prstGeom prst="rect">
            <a:avLst/>
          </a:prstGeom>
        </p:spPr>
        <p:txBody>
          <a:bodyPr/>
          <a:lstStyle>
            <a:lvl1pPr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2pPr>
            <a:lvl3pPr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3pPr>
            <a:lvl4pPr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4pPr>
            <a:lvl5pPr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5pPr>
            <a:lvl6pPr marL="457200"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6pPr>
            <a:lvl7pPr marL="914400"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7pPr>
            <a:lvl8pPr marL="1371600"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8pPr>
            <a:lvl9pPr marL="1828800" algn="l" defTabSz="957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BA0000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>
              <a:buFontTx/>
            </a:pPr>
            <a:r>
              <a:rPr lang="zh-CN" altLang="en-US" dirty="0" smtClean="0">
                <a:ea typeface="宋体" charset="-122"/>
              </a:rPr>
              <a:t>二、</a:t>
            </a:r>
            <a:r>
              <a:rPr lang="zh-CN" altLang="en-US" dirty="0">
                <a:ea typeface="宋体" charset="-122"/>
              </a:rPr>
              <a:t>算法</a:t>
            </a:r>
            <a:r>
              <a:rPr lang="zh-CN" altLang="en-US" dirty="0" smtClean="0">
                <a:ea typeface="宋体" charset="-122"/>
              </a:rPr>
              <a:t>交易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对比普通下单软件</a:t>
            </a:r>
            <a:endParaRPr lang="zh-CN" altLang="en-US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MH_SubTitle_3"/>
          <p:cNvSpPr>
            <a:spLocks/>
          </p:cNvSpPr>
          <p:nvPr/>
        </p:nvSpPr>
        <p:spPr bwMode="auto">
          <a:xfrm>
            <a:off x="1057314" y="1748098"/>
            <a:ext cx="2778085" cy="406400"/>
          </a:xfrm>
          <a:custGeom>
            <a:avLst/>
            <a:gdLst>
              <a:gd name="T0" fmla="*/ 185017 w 2026745"/>
              <a:gd name="T1" fmla="*/ 0 h 406076"/>
              <a:gd name="T2" fmla="*/ 1842221 w 2026745"/>
              <a:gd name="T3" fmla="*/ 0 h 406076"/>
              <a:gd name="T4" fmla="*/ 2027238 w 2026745"/>
              <a:gd name="T5" fmla="*/ 185120 h 406076"/>
              <a:gd name="T6" fmla="*/ 2027238 w 2026745"/>
              <a:gd name="T7" fmla="*/ 221280 h 406076"/>
              <a:gd name="T8" fmla="*/ 1842221 w 2026745"/>
              <a:gd name="T9" fmla="*/ 406400 h 406076"/>
              <a:gd name="T10" fmla="*/ 185017 w 2026745"/>
              <a:gd name="T11" fmla="*/ 406400 h 406076"/>
              <a:gd name="T12" fmla="*/ 0 w 2026745"/>
              <a:gd name="T13" fmla="*/ 221280 h 406076"/>
              <a:gd name="T14" fmla="*/ 0 w 2026745"/>
              <a:gd name="T15" fmla="*/ 185120 h 406076"/>
              <a:gd name="T16" fmla="*/ 185017 w 2026745"/>
              <a:gd name="T17" fmla="*/ 0 h 4060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6745"/>
              <a:gd name="T28" fmla="*/ 0 h 406076"/>
              <a:gd name="T29" fmla="*/ 2026745 w 2026745"/>
              <a:gd name="T30" fmla="*/ 406076 h 4060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6745" h="406076">
                <a:moveTo>
                  <a:pt x="184972" y="0"/>
                </a:moveTo>
                <a:lnTo>
                  <a:pt x="1841773" y="0"/>
                </a:lnTo>
                <a:cubicBezTo>
                  <a:pt x="1943930" y="0"/>
                  <a:pt x="2026745" y="82815"/>
                  <a:pt x="2026745" y="184972"/>
                </a:cubicBezTo>
                <a:lnTo>
                  <a:pt x="2026745" y="221104"/>
                </a:lnTo>
                <a:cubicBezTo>
                  <a:pt x="2026745" y="323261"/>
                  <a:pt x="1943930" y="406076"/>
                  <a:pt x="1841773" y="406076"/>
                </a:cubicBezTo>
                <a:lnTo>
                  <a:pt x="184972" y="406076"/>
                </a:lnTo>
                <a:cubicBezTo>
                  <a:pt x="82815" y="406076"/>
                  <a:pt x="0" y="323261"/>
                  <a:pt x="0" y="221104"/>
                </a:cubicBezTo>
                <a:lnTo>
                  <a:pt x="0" y="184972"/>
                </a:lnTo>
                <a:cubicBezTo>
                  <a:pt x="0" y="82815"/>
                  <a:pt x="82815" y="0"/>
                  <a:pt x="184972" y="0"/>
                </a:cubicBezTo>
                <a:close/>
              </a:path>
            </a:pathLst>
          </a:custGeom>
          <a:solidFill>
            <a:srgbClr val="FFFFFF"/>
          </a:solidFill>
          <a:ln w="41275" cmpd="sng">
            <a:solidFill>
              <a:srgbClr val="53C0EB"/>
            </a:solidFill>
            <a:miter lim="800000"/>
            <a:headEnd/>
            <a:tailEnd/>
          </a:ln>
        </p:spPr>
        <p:txBody>
          <a:bodyPr lIns="432000" rIns="36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普通软件自动下单</a:t>
            </a:r>
          </a:p>
        </p:txBody>
      </p:sp>
      <p:sp>
        <p:nvSpPr>
          <p:cNvPr id="18" name="MH_SubTitle_3"/>
          <p:cNvSpPr>
            <a:spLocks/>
          </p:cNvSpPr>
          <p:nvPr/>
        </p:nvSpPr>
        <p:spPr bwMode="auto">
          <a:xfrm>
            <a:off x="5333999" y="1717558"/>
            <a:ext cx="2809875" cy="406400"/>
          </a:xfrm>
          <a:custGeom>
            <a:avLst/>
            <a:gdLst>
              <a:gd name="T0" fmla="*/ 185017 w 2026745"/>
              <a:gd name="T1" fmla="*/ 0 h 406076"/>
              <a:gd name="T2" fmla="*/ 1842221 w 2026745"/>
              <a:gd name="T3" fmla="*/ 0 h 406076"/>
              <a:gd name="T4" fmla="*/ 2027238 w 2026745"/>
              <a:gd name="T5" fmla="*/ 185120 h 406076"/>
              <a:gd name="T6" fmla="*/ 2027238 w 2026745"/>
              <a:gd name="T7" fmla="*/ 221280 h 406076"/>
              <a:gd name="T8" fmla="*/ 1842221 w 2026745"/>
              <a:gd name="T9" fmla="*/ 406400 h 406076"/>
              <a:gd name="T10" fmla="*/ 185017 w 2026745"/>
              <a:gd name="T11" fmla="*/ 406400 h 406076"/>
              <a:gd name="T12" fmla="*/ 0 w 2026745"/>
              <a:gd name="T13" fmla="*/ 221280 h 406076"/>
              <a:gd name="T14" fmla="*/ 0 w 2026745"/>
              <a:gd name="T15" fmla="*/ 185120 h 406076"/>
              <a:gd name="T16" fmla="*/ 185017 w 2026745"/>
              <a:gd name="T17" fmla="*/ 0 h 4060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6745"/>
              <a:gd name="T28" fmla="*/ 0 h 406076"/>
              <a:gd name="T29" fmla="*/ 2026745 w 2026745"/>
              <a:gd name="T30" fmla="*/ 406076 h 4060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6745" h="406076">
                <a:moveTo>
                  <a:pt x="184972" y="0"/>
                </a:moveTo>
                <a:lnTo>
                  <a:pt x="1841773" y="0"/>
                </a:lnTo>
                <a:cubicBezTo>
                  <a:pt x="1943930" y="0"/>
                  <a:pt x="2026745" y="82815"/>
                  <a:pt x="2026745" y="184972"/>
                </a:cubicBezTo>
                <a:lnTo>
                  <a:pt x="2026745" y="221104"/>
                </a:lnTo>
                <a:cubicBezTo>
                  <a:pt x="2026745" y="323261"/>
                  <a:pt x="1943930" y="406076"/>
                  <a:pt x="1841773" y="406076"/>
                </a:cubicBezTo>
                <a:lnTo>
                  <a:pt x="184972" y="406076"/>
                </a:lnTo>
                <a:cubicBezTo>
                  <a:pt x="82815" y="406076"/>
                  <a:pt x="0" y="323261"/>
                  <a:pt x="0" y="221104"/>
                </a:cubicBezTo>
                <a:lnTo>
                  <a:pt x="0" y="184972"/>
                </a:lnTo>
                <a:cubicBezTo>
                  <a:pt x="0" y="82815"/>
                  <a:pt x="82815" y="0"/>
                  <a:pt x="184972" y="0"/>
                </a:cubicBezTo>
                <a:close/>
              </a:path>
            </a:pathLst>
          </a:custGeom>
          <a:solidFill>
            <a:srgbClr val="FFFFFF"/>
          </a:solidFill>
          <a:ln w="41275" cmpd="sng">
            <a:solidFill>
              <a:srgbClr val="53C0EB"/>
            </a:solidFill>
            <a:miter lim="800000"/>
            <a:headEnd/>
            <a:tailEnd/>
          </a:ln>
        </p:spPr>
        <p:txBody>
          <a:bodyPr lIns="432000" rIns="36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中信建投算法交易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7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8A37F85-9D24-4C69-88E9-4F108DF02FA4}" type="slidenum">
              <a:rPr lang="zh-CN" altLang="en-US" sz="1400">
                <a:sym typeface="Arial" charset="0"/>
              </a:rPr>
              <a:pPr algn="r"/>
              <a:t>14</a:t>
            </a:fld>
            <a:endParaRPr lang="en-US" altLang="zh-CN" dirty="0">
              <a:sym typeface="Arial" charset="0"/>
            </a:endParaRPr>
          </a:p>
        </p:txBody>
      </p:sp>
      <p:sp>
        <p:nvSpPr>
          <p:cNvPr id="7171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二、</a:t>
            </a:r>
            <a:r>
              <a:rPr lang="zh-CN" altLang="en-US" dirty="0">
                <a:ea typeface="宋体" charset="-122"/>
              </a:rPr>
              <a:t>算法</a:t>
            </a:r>
            <a:r>
              <a:rPr lang="zh-CN" altLang="en-US" dirty="0" smtClean="0">
                <a:ea typeface="宋体" charset="-122"/>
              </a:rPr>
              <a:t>交易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风险管理</a:t>
            </a:r>
          </a:p>
        </p:txBody>
      </p:sp>
      <p:sp>
        <p:nvSpPr>
          <p:cNvPr id="6" name="Freeform 36"/>
          <p:cNvSpPr>
            <a:spLocks/>
          </p:cNvSpPr>
          <p:nvPr/>
        </p:nvSpPr>
        <p:spPr bwMode="gray">
          <a:xfrm>
            <a:off x="484105" y="1546225"/>
            <a:ext cx="7607300" cy="2117725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gray">
          <a:xfrm>
            <a:off x="793667" y="2835266"/>
            <a:ext cx="2288169" cy="30420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gray">
          <a:xfrm>
            <a:off x="5254722" y="2835267"/>
            <a:ext cx="2405196" cy="3042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41"/>
          <p:cNvSpPr>
            <a:spLocks noChangeArrowheads="1"/>
          </p:cNvSpPr>
          <p:nvPr/>
        </p:nvSpPr>
        <p:spPr bwMode="white">
          <a:xfrm>
            <a:off x="704767" y="1674813"/>
            <a:ext cx="162717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交易执行风控</a:t>
            </a:r>
            <a:endParaRPr lang="en-US" altLang="zh-CN" sz="2400" b="1" dirty="0" smtClean="0">
              <a:solidFill>
                <a:srgbClr val="FF99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gray">
          <a:xfrm>
            <a:off x="726992" y="3381375"/>
            <a:ext cx="1635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  <p:cxnSp>
        <p:nvCxnSpPr>
          <p:cNvPr id="15" name="AutoShape 45"/>
          <p:cNvCxnSpPr>
            <a:cxnSpLocks noChangeShapeType="1"/>
            <a:stCxn id="7" idx="0"/>
          </p:cNvCxnSpPr>
          <p:nvPr/>
        </p:nvCxnSpPr>
        <p:spPr bwMode="gray">
          <a:xfrm rot="5400000" flipH="1" flipV="1">
            <a:off x="2156831" y="2331445"/>
            <a:ext cx="284742" cy="722900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</p:spPr>
      </p:cxnSp>
      <p:cxnSp>
        <p:nvCxnSpPr>
          <p:cNvPr id="16" name="AutoShape 46"/>
          <p:cNvCxnSpPr>
            <a:cxnSpLocks noChangeShapeType="1"/>
          </p:cNvCxnSpPr>
          <p:nvPr/>
        </p:nvCxnSpPr>
        <p:spPr bwMode="gray">
          <a:xfrm rot="16200000" flipV="1">
            <a:off x="4918387" y="704451"/>
            <a:ext cx="284748" cy="3957850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</p:spPr>
      </p:cxnSp>
      <p:sp>
        <p:nvSpPr>
          <p:cNvPr id="22" name="Rectangle 52"/>
          <p:cNvSpPr>
            <a:spLocks noChangeArrowheads="1"/>
          </p:cNvSpPr>
          <p:nvPr/>
        </p:nvSpPr>
        <p:spPr bwMode="black">
          <a:xfrm>
            <a:off x="793667" y="3014663"/>
            <a:ext cx="2262158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b="1" dirty="0" smtClean="0"/>
              <a:t>常规风控</a:t>
            </a:r>
            <a:endParaRPr lang="en-US" altLang="zh-CN" b="1" dirty="0" smtClean="0"/>
          </a:p>
          <a:p>
            <a:pPr marL="457200" indent="-457200" algn="l"/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black">
          <a:xfrm>
            <a:off x="5566075" y="2996654"/>
            <a:ext cx="209384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 smtClean="0"/>
              <a:t>平台内部风控</a:t>
            </a:r>
            <a:endParaRPr lang="en-US" altLang="zh-CN" b="1" dirty="0"/>
          </a:p>
        </p:txBody>
      </p:sp>
      <p:sp>
        <p:nvSpPr>
          <p:cNvPr id="25" name="Rectangle 55"/>
          <p:cNvSpPr>
            <a:spLocks noChangeArrowheads="1"/>
          </p:cNvSpPr>
          <p:nvPr/>
        </p:nvSpPr>
        <p:spPr bwMode="black">
          <a:xfrm>
            <a:off x="5254721" y="3471589"/>
            <a:ext cx="259695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>
              <a:buClr>
                <a:srgbClr val="FF9966"/>
              </a:buClr>
              <a:buFont typeface="Wingdings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价格异动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buClr>
                <a:srgbClr val="FF9966"/>
              </a:buClr>
              <a:buFont typeface="Wingdings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不能创造日内新高、新低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buClr>
                <a:srgbClr val="FF9966"/>
              </a:buClr>
              <a:buFont typeface="Wingdings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不能在交易所挂出巨量订单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buClr>
                <a:srgbClr val="FF9966"/>
              </a:buClr>
              <a:buFont typeface="Wingdings" pitchFamily="2" charset="2"/>
              <a:buChar char="l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48" name="Rectangle 55"/>
          <p:cNvSpPr>
            <a:spLocks noChangeArrowheads="1"/>
          </p:cNvSpPr>
          <p:nvPr/>
        </p:nvSpPr>
        <p:spPr bwMode="black">
          <a:xfrm>
            <a:off x="1178627" y="3719929"/>
            <a:ext cx="1857388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 algn="l">
              <a:buClr>
                <a:srgbClr val="FF9966"/>
              </a:buClr>
              <a:buFont typeface="Wingdings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黑白名单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457200" algn="l">
              <a:buClr>
                <a:srgbClr val="FF9966"/>
              </a:buClr>
              <a:buFont typeface="Wingdings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验资验股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457200" algn="l">
              <a:buClr>
                <a:srgbClr val="FF9966"/>
              </a:buClr>
              <a:buFont typeface="Wingdings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股票占比限制等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/>
        </p:nvSpPr>
        <p:spPr bwMode="gray">
          <a:xfrm>
            <a:off x="550863" y="2028825"/>
            <a:ext cx="7334250" cy="4048125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三、</a:t>
            </a:r>
            <a:r>
              <a:rPr lang="zh-CN" altLang="en-US" dirty="0">
                <a:ea typeface="宋体" charset="-122"/>
              </a:rPr>
              <a:t>机构客户典型交易场景一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ltGray">
          <a:xfrm>
            <a:off x="649288" y="1654175"/>
            <a:ext cx="7091362" cy="635000"/>
          </a:xfrm>
          <a:prstGeom prst="roundRect">
            <a:avLst>
              <a:gd name="adj" fmla="val 16667"/>
            </a:avLst>
          </a:prstGeom>
          <a:solidFill>
            <a:srgbClr val="A8D02A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2532" name="内容占位符 2"/>
          <p:cNvSpPr txBox="1">
            <a:spLocks/>
          </p:cNvSpPr>
          <p:nvPr/>
        </p:nvSpPr>
        <p:spPr bwMode="auto">
          <a:xfrm>
            <a:off x="741363" y="1746250"/>
            <a:ext cx="5846762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None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2000" b="1" dirty="0">
                <a:latin typeface="宋体" charset="-122"/>
              </a:rPr>
              <a:t>传统权益类投资客户（保险、基金、权益类私募）</a:t>
            </a:r>
            <a:endParaRPr lang="en-US" altLang="zh-CN" sz="2000" b="1" dirty="0">
              <a:latin typeface="宋体" charset="-122"/>
            </a:endParaRPr>
          </a:p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None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dirty="0"/>
          </a:p>
        </p:txBody>
      </p: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741363" y="2289175"/>
            <a:ext cx="7348537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en-US" altLang="zh-CN" sz="20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单次交易股票数量不多</a:t>
            </a:r>
            <a:endParaRPr lang="en-US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单个股票成交量市场占比往往较大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较容易被对手盘发现，市场冲击明显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endParaRPr lang="en-US" altLang="zh-CN" sz="20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将大单拆分成小单，减少市场冲击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降低交易成本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9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典型案例</a:t>
            </a:r>
          </a:p>
        </p:txBody>
      </p:sp>
      <p:sp>
        <p:nvSpPr>
          <p:cNvPr id="38914" name="内容占位符 2"/>
          <p:cNvSpPr>
            <a:spLocks noGrp="1"/>
          </p:cNvSpPr>
          <p:nvPr/>
        </p:nvSpPr>
        <p:spPr bwMode="auto">
          <a:xfrm>
            <a:off x="642938" y="1479550"/>
            <a:ext cx="7348537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2000" b="1" dirty="0"/>
          </a:p>
          <a:p>
            <a:pPr marL="239713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2400" b="1" dirty="0"/>
              <a:t>需求</a:t>
            </a:r>
            <a:r>
              <a:rPr lang="zh-CN" altLang="en-US" sz="2400" b="1"/>
              <a:t>：</a:t>
            </a:r>
            <a:r>
              <a:rPr lang="zh-CN" altLang="en-US" sz="2400" smtClean="0"/>
              <a:t>某机构</a:t>
            </a:r>
            <a:r>
              <a:rPr lang="zh-CN" altLang="en-US" sz="2400" dirty="0" smtClean="0"/>
              <a:t>的某只产品，</a:t>
            </a:r>
            <a:r>
              <a:rPr lang="zh-CN" altLang="en-US" sz="2400" dirty="0"/>
              <a:t>交易量大，有时会占到市场的</a:t>
            </a:r>
            <a:r>
              <a:rPr lang="en-US" altLang="en-US" sz="2400" dirty="0"/>
              <a:t>30%</a:t>
            </a:r>
            <a:r>
              <a:rPr lang="zh-CN" altLang="en-US" sz="2400" dirty="0"/>
              <a:t>以上，市场影响</a:t>
            </a:r>
            <a:r>
              <a:rPr lang="zh-CN" altLang="en-US" sz="2400" dirty="0" smtClean="0"/>
              <a:t>明显</a:t>
            </a:r>
            <a:endParaRPr lang="en-US" altLang="zh-CN" sz="2400" dirty="0"/>
          </a:p>
          <a:p>
            <a:pPr marL="239713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2400" dirty="0"/>
          </a:p>
          <a:p>
            <a:pPr marL="239713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2400" b="1" dirty="0" smtClean="0"/>
              <a:t>效果：</a:t>
            </a:r>
            <a:r>
              <a:rPr lang="zh-CN" altLang="en-US" sz="2400" dirty="0"/>
              <a:t>通过中信建投算法交易进行下</a:t>
            </a:r>
            <a:r>
              <a:rPr lang="zh-CN" altLang="en-US" sz="2400" dirty="0" smtClean="0"/>
              <a:t>单，将订单进行拆分，降低交易成本，同时实现了一系列复杂需求：</a:t>
            </a:r>
            <a:endParaRPr lang="en-US" altLang="zh-CN" sz="2400" dirty="0" smtClean="0"/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1800" dirty="0" smtClean="0"/>
              <a:t>对交易</a:t>
            </a:r>
            <a:r>
              <a:rPr lang="zh-CN" altLang="en-US" sz="1800" dirty="0"/>
              <a:t>占比进行限制避免对市场产生过大的冲击。</a:t>
            </a:r>
            <a:endParaRPr lang="en-US" altLang="zh-CN" sz="1800" dirty="0"/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1800" dirty="0"/>
              <a:t>遇到特殊行情，交易员对价格有自己判断时，可以进行手工干预，算法会自动适应手动报单成交结果，调节报单节奏。</a:t>
            </a:r>
            <a:endParaRPr lang="en-US" altLang="zh-CN" sz="1800" dirty="0"/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1800" dirty="0"/>
              <a:t>价格剧烈波动时，为了避免涉嫌对价格造成剧烈波动，在算法中可以设置该情况下不进行报单。</a:t>
            </a:r>
            <a:endParaRPr lang="en-US" altLang="zh-CN" sz="1800" dirty="0"/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93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/>
        </p:nvSpPr>
        <p:spPr bwMode="gray">
          <a:xfrm>
            <a:off x="550863" y="2028825"/>
            <a:ext cx="7334250" cy="4048125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三、算法交易典型场景介绍二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ltGray">
          <a:xfrm>
            <a:off x="649288" y="1654175"/>
            <a:ext cx="7091362" cy="635000"/>
          </a:xfrm>
          <a:prstGeom prst="roundRect">
            <a:avLst>
              <a:gd name="adj" fmla="val 16667"/>
            </a:avLst>
          </a:prstGeom>
          <a:solidFill>
            <a:srgbClr val="A8D02A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41363" y="1746250"/>
            <a:ext cx="49736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None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减持型客户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None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endParaRPr lang="en-US" altLang="zh-CN" kern="0" dirty="0">
              <a:latin typeface="+mn-lt"/>
              <a:ea typeface="+mn-ea"/>
            </a:endParaRPr>
          </a:p>
        </p:txBody>
      </p: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741363" y="2289175"/>
            <a:ext cx="7348537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en-US" altLang="zh-CN" sz="20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在一段时间内卖出某个或某几只股票</a:t>
            </a:r>
            <a:endParaRPr lang="en-US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单个股票持仓量大，往往是前十大股东之一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较容易被对手盘发现，市场冲击明显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endParaRPr lang="en-US" altLang="zh-CN" sz="20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制定一个符合股性的减持计划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将大单拆分成小单，减少市场冲击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降低交易成本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0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典型案例</a:t>
            </a:r>
          </a:p>
        </p:txBody>
      </p:sp>
      <p:sp>
        <p:nvSpPr>
          <p:cNvPr id="40962" name="内容占位符 2"/>
          <p:cNvSpPr>
            <a:spLocks noGrp="1"/>
          </p:cNvSpPr>
          <p:nvPr/>
        </p:nvSpPr>
        <p:spPr bwMode="auto">
          <a:xfrm>
            <a:off x="642938" y="1479550"/>
            <a:ext cx="7348537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indent="-239713" algn="ctr" defTabSz="957263" eaLnBrk="0" hangingPunct="0">
              <a:buClr>
                <a:srgbClr val="FF9900"/>
              </a:buClr>
              <a:buFont typeface="Wingdings" pitchFamily="2" charset="2"/>
              <a:buNone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大宗交易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案例</a:t>
            </a:r>
            <a:endParaRPr lang="en-US" altLang="zh-CN" sz="2400" b="1" dirty="0"/>
          </a:p>
          <a:p>
            <a:pPr marL="239713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2400" b="1" dirty="0"/>
              <a:t>需求：</a:t>
            </a:r>
            <a:r>
              <a:rPr lang="zh-CN" altLang="en-US" sz="2400" dirty="0"/>
              <a:t>某</a:t>
            </a:r>
            <a:r>
              <a:rPr lang="zh-CN" altLang="en-US" sz="2400" dirty="0" smtClean="0"/>
              <a:t>公司欲</a:t>
            </a:r>
            <a:r>
              <a:rPr lang="zh-CN" altLang="en-US" sz="2400" dirty="0"/>
              <a:t>在二级市场进行减持，作为几个上市公司前十大股东，所占市场</a:t>
            </a:r>
            <a:r>
              <a:rPr lang="zh-CN" altLang="en-US" sz="2400" dirty="0" smtClean="0"/>
              <a:t>份额巨大</a:t>
            </a:r>
            <a:r>
              <a:rPr lang="zh-CN" altLang="en-US" sz="2400" dirty="0"/>
              <a:t>，担心交易会引起市场价格异动，并导致交易成本</a:t>
            </a:r>
            <a:r>
              <a:rPr lang="zh-CN" altLang="en-US" sz="2400" dirty="0" smtClean="0"/>
              <a:t>增加</a:t>
            </a:r>
            <a:endParaRPr lang="zh-CN" altLang="en-US" sz="2400" dirty="0"/>
          </a:p>
          <a:p>
            <a:pPr marL="239713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2400" b="1" dirty="0"/>
          </a:p>
          <a:p>
            <a:pPr marL="239713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2400" b="1" dirty="0"/>
              <a:t>效果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按照既定的减持计划，通过</a:t>
            </a:r>
            <a:r>
              <a:rPr lang="zh-CN" altLang="en-US" sz="2400" dirty="0"/>
              <a:t>中信建投算法</a:t>
            </a:r>
            <a:r>
              <a:rPr lang="zh-CN" altLang="en-US" sz="2400" dirty="0" smtClean="0"/>
              <a:t>交易进行</a:t>
            </a:r>
            <a:r>
              <a:rPr lang="zh-CN" altLang="en-US" sz="2400" dirty="0"/>
              <a:t>减</a:t>
            </a:r>
            <a:r>
              <a:rPr lang="zh-CN" altLang="en-US" sz="2400" dirty="0" smtClean="0"/>
              <a:t>持。作为</a:t>
            </a:r>
            <a:r>
              <a:rPr lang="zh-CN" altLang="en-US" sz="2400" dirty="0"/>
              <a:t>前十大股东之一，在对市场没有明显影响的情况下，完成了总计</a:t>
            </a:r>
            <a:r>
              <a:rPr lang="en-US" altLang="zh-CN" sz="2400" dirty="0"/>
              <a:t>40</a:t>
            </a:r>
            <a:r>
              <a:rPr lang="zh-CN" altLang="en-US" sz="2400" dirty="0"/>
              <a:t>个亿的减持，减持期间股价表现</a:t>
            </a:r>
            <a:r>
              <a:rPr lang="zh-CN" altLang="en-US" sz="2400" dirty="0" smtClean="0"/>
              <a:t>平稳。</a:t>
            </a:r>
            <a:endParaRPr lang="zh-CN" altLang="en-US" sz="2400" dirty="0"/>
          </a:p>
          <a:p>
            <a:pPr marL="239713" lvl="1" indent="-239713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1800" dirty="0"/>
          </a:p>
          <a:p>
            <a:pPr marL="239713" lvl="1" indent="-239713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1800" dirty="0"/>
          </a:p>
          <a:p>
            <a:pPr marL="239713" lvl="1" indent="-239713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1700" dirty="0"/>
          </a:p>
          <a:p>
            <a:pPr marL="239713" lvl="1" indent="-239713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282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/>
        </p:nvSpPr>
        <p:spPr bwMode="gray">
          <a:xfrm>
            <a:off x="550863" y="2028825"/>
            <a:ext cx="7334250" cy="4048125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三、</a:t>
            </a:r>
            <a:r>
              <a:rPr lang="zh-CN" altLang="en-US" dirty="0">
                <a:ea typeface="宋体" charset="-122"/>
              </a:rPr>
              <a:t>机构客户典型交易</a:t>
            </a:r>
            <a:r>
              <a:rPr lang="zh-CN" altLang="en-US" dirty="0" smtClean="0">
                <a:ea typeface="宋体" charset="-122"/>
              </a:rPr>
              <a:t>场景三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ltGray">
          <a:xfrm>
            <a:off x="649288" y="1654175"/>
            <a:ext cx="7091362" cy="635000"/>
          </a:xfrm>
          <a:prstGeom prst="roundRect">
            <a:avLst>
              <a:gd name="adj" fmla="val 16667"/>
            </a:avLst>
          </a:prstGeom>
          <a:solidFill>
            <a:srgbClr val="A8D02A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6628" name="内容占位符 2"/>
          <p:cNvSpPr txBox="1">
            <a:spLocks/>
          </p:cNvSpPr>
          <p:nvPr/>
        </p:nvSpPr>
        <p:spPr bwMode="auto">
          <a:xfrm>
            <a:off x="799047" y="1746250"/>
            <a:ext cx="514110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None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2000" b="1" dirty="0" smtClean="0">
                <a:latin typeface="宋体" charset="-122"/>
              </a:rPr>
              <a:t>量化类型产品（保险</a:t>
            </a:r>
            <a:r>
              <a:rPr lang="zh-CN" altLang="en-US" sz="2000" b="1" dirty="0">
                <a:latin typeface="宋体" charset="-122"/>
              </a:rPr>
              <a:t>、基金、权益类私</a:t>
            </a:r>
            <a:r>
              <a:rPr lang="zh-CN" altLang="en-US" sz="2000" b="1" dirty="0" smtClean="0">
                <a:latin typeface="宋体" charset="-122"/>
              </a:rPr>
              <a:t>募）</a:t>
            </a:r>
            <a:endParaRPr lang="en-US" altLang="zh-CN" sz="2000" b="1" dirty="0">
              <a:latin typeface="宋体" charset="-122"/>
            </a:endParaRPr>
          </a:p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None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dirty="0"/>
          </a:p>
        </p:txBody>
      </p: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741363" y="2289175"/>
            <a:ext cx="7143750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en-US" altLang="zh-CN" sz="20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单次交易股票数量较多，有的可达几百只</a:t>
            </a:r>
            <a:endParaRPr lang="en-US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交易时间根据策略的不同有</a:t>
            </a:r>
            <a:r>
              <a:rPr lang="zh-CN" altLang="en-US" sz="20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的时间短</a:t>
            </a:r>
            <a:r>
              <a:rPr lang="en-US" altLang="zh-CN" sz="20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比如</a:t>
            </a:r>
            <a:r>
              <a:rPr lang="en-US" altLang="zh-CN" sz="20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r>
              <a:rPr lang="en-US" altLang="zh-CN" sz="20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也</a:t>
            </a:r>
            <a:r>
              <a:rPr lang="zh-CN" altLang="en-US" sz="20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有的下一段时间（比如半小时）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部分客户需要现货配合股指期货同时下单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endParaRPr lang="en-US" altLang="zh-CN" sz="20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保证订单及时准确完成，尤其是短时间大批量的订单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现货和期货的净风险敞口尽量小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交易成本能越低越好</a:t>
            </a: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2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目录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683568" y="2132856"/>
            <a:ext cx="7348538" cy="34563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ea typeface="宋体" charset="-122"/>
              </a:rPr>
              <a:t>一、机构客户交易需求</a:t>
            </a:r>
            <a:endParaRPr lang="en-US" altLang="zh-CN" sz="2800" b="1" dirty="0" smtClean="0">
              <a:ea typeface="宋体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ea typeface="宋体" charset="-122"/>
              </a:rPr>
              <a:t>二、交易解决方案</a:t>
            </a:r>
            <a:r>
              <a:rPr lang="en-US" altLang="zh-CN" sz="2800" b="1" dirty="0" smtClean="0">
                <a:ea typeface="宋体" charset="-122"/>
              </a:rPr>
              <a:t>-</a:t>
            </a:r>
            <a:r>
              <a:rPr lang="zh-CN" altLang="en-US" sz="2800" b="1" dirty="0" smtClean="0">
                <a:ea typeface="宋体" charset="-122"/>
              </a:rPr>
              <a:t>算法交易</a:t>
            </a:r>
            <a:endParaRPr lang="en-US" altLang="zh-CN" sz="2800" b="1" dirty="0" smtClean="0">
              <a:ea typeface="宋体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ea typeface="宋体" charset="-122"/>
              </a:rPr>
              <a:t>三、机构客户典型交易场景</a:t>
            </a:r>
            <a:endParaRPr lang="en-US" altLang="zh-CN" sz="2800" b="1" dirty="0" smtClean="0">
              <a:ea typeface="宋体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典型案例</a:t>
            </a:r>
          </a:p>
        </p:txBody>
      </p:sp>
      <p:sp>
        <p:nvSpPr>
          <p:cNvPr id="41986" name="内容占位符 2"/>
          <p:cNvSpPr>
            <a:spLocks noGrp="1"/>
          </p:cNvSpPr>
          <p:nvPr/>
        </p:nvSpPr>
        <p:spPr bwMode="auto">
          <a:xfrm>
            <a:off x="642938" y="1479550"/>
            <a:ext cx="7348537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lvl="1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2000" b="1" dirty="0"/>
          </a:p>
          <a:p>
            <a:pPr marL="239713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2400" b="1" dirty="0"/>
              <a:t>需求</a:t>
            </a:r>
            <a:r>
              <a:rPr lang="zh-CN" altLang="en-US" sz="2400" b="1"/>
              <a:t>：</a:t>
            </a:r>
            <a:r>
              <a:rPr lang="zh-CN" altLang="en-US" sz="2400" smtClean="0"/>
              <a:t>某机构</a:t>
            </a:r>
            <a:r>
              <a:rPr lang="zh-CN" altLang="en-US" sz="2400" dirty="0" smtClean="0"/>
              <a:t>量化产品，需要同</a:t>
            </a:r>
            <a:r>
              <a:rPr lang="zh-CN" altLang="en-US" sz="2400" dirty="0"/>
              <a:t>一时间需要交易上百只股票</a:t>
            </a:r>
            <a:r>
              <a:rPr lang="zh-CN" altLang="en-US" sz="2400" dirty="0" smtClean="0"/>
              <a:t>，希望渐进一致的完成</a:t>
            </a:r>
            <a:endParaRPr lang="en-US" altLang="zh-CN" sz="2400" dirty="0"/>
          </a:p>
          <a:p>
            <a:pPr marL="239713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zh-CN" altLang="en-US" sz="2400" dirty="0"/>
          </a:p>
          <a:p>
            <a:pPr marL="239713" indent="-239713" defTabSz="957263" eaLnBrk="0" hangingPunct="0">
              <a:spcBef>
                <a:spcPts val="600"/>
              </a:spcBef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2400" b="1" dirty="0"/>
              <a:t>效果：</a:t>
            </a:r>
            <a:r>
              <a:rPr lang="zh-CN" altLang="en-US" sz="2400" dirty="0"/>
              <a:t>通过中信建投算法交易进行篮子下单</a:t>
            </a:r>
            <a:r>
              <a:rPr lang="zh-CN" altLang="en-US" sz="2400" dirty="0" smtClean="0"/>
              <a:t>。在节省交易成本，自动完成一个篮子订单的基础上，还可以对撤单率进行限制，满足监管的要求。</a:t>
            </a:r>
            <a:endParaRPr lang="en-US" altLang="zh-CN" sz="2400" dirty="0" smtClean="0"/>
          </a:p>
          <a:p>
            <a:pPr marL="239713" lvl="1" indent="-239713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1800" dirty="0"/>
          </a:p>
          <a:p>
            <a:pPr marL="239713" lvl="1" indent="-239713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1800" dirty="0"/>
          </a:p>
          <a:p>
            <a:pPr marL="239713" lvl="1" indent="-239713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1700" dirty="0"/>
          </a:p>
          <a:p>
            <a:pPr marL="239713" lvl="1" indent="-239713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47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2" descr="C:\Documents and Settings\chenhj\桌面\中信建投证券股份有限公司LOGO（JPG格式）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1001" t="61000" b="28000"/>
          <a:stretch>
            <a:fillRect/>
          </a:stretch>
        </p:blipFill>
        <p:spPr bwMode="auto">
          <a:xfrm>
            <a:off x="6237288" y="6350000"/>
            <a:ext cx="2220912" cy="4984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43010" name="标题 2"/>
          <p:cNvSpPr txBox="1">
            <a:spLocks noChangeArrowheads="1"/>
          </p:cNvSpPr>
          <p:nvPr/>
        </p:nvSpPr>
        <p:spPr bwMode="auto">
          <a:xfrm>
            <a:off x="2324100" y="3259138"/>
            <a:ext cx="51371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57263" eaLnBrk="0" hangingPunc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BA0000"/>
                </a:solidFill>
              </a:rPr>
              <a:t/>
            </a:r>
            <a:br>
              <a:rPr lang="zh-CN" altLang="en-US" sz="2800" b="1">
                <a:solidFill>
                  <a:srgbClr val="BA0000"/>
                </a:solidFill>
              </a:rPr>
            </a:br>
            <a:endParaRPr lang="zh-CN" altLang="en-US" sz="4800" b="1">
              <a:solidFill>
                <a:srgbClr val="BA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6600" y="4499114"/>
            <a:ext cx="522450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诚信 专注 成长 共赢</a:t>
            </a:r>
          </a:p>
        </p:txBody>
      </p:sp>
      <p:pic>
        <p:nvPicPr>
          <p:cNvPr id="43012" name="Picture 12" descr="MC90023064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4100" y="2095500"/>
            <a:ext cx="4418013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/>
        </p:nvSpPr>
        <p:spPr bwMode="gray">
          <a:xfrm>
            <a:off x="550864" y="2029590"/>
            <a:ext cx="5378458" cy="4048125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一、机构客户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539" y="2428875"/>
            <a:ext cx="5187783" cy="3304381"/>
          </a:xfrm>
        </p:spPr>
        <p:txBody>
          <a:bodyPr/>
          <a:lstStyle/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订单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拆分需求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降低交易成本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不易被程序探测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交易需求更加多样化，部分量化策略同时交易的股票数百只、同时对交易成本要严格控制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速度要求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ltGray">
          <a:xfrm>
            <a:off x="649288" y="1654206"/>
            <a:ext cx="5065720" cy="634937"/>
          </a:xfrm>
          <a:prstGeom prst="roundRect">
            <a:avLst>
              <a:gd name="adj" fmla="val 16667"/>
            </a:avLst>
          </a:prstGeom>
          <a:solidFill>
            <a:srgbClr val="A8D02A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41539" y="1746689"/>
            <a:ext cx="4973469" cy="44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4" tIns="47887" rIns="95774" bIns="47887" numCol="1" anchor="t" anchorCtr="0" compatLnSpc="1">
            <a:prstTxWarp prst="textNoShape">
              <a:avLst/>
            </a:prstTxWarp>
          </a:bodyPr>
          <a:lstStyle/>
          <a:p>
            <a:pPr marL="239713" indent="-239713" defTabSz="957263">
              <a:buClr>
                <a:srgbClr val="FF9900"/>
              </a:buClr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机构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客户：基金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、保险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私募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39713" marR="0" lvl="0" indent="-239713" algn="l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SzTx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  <a:defRPr/>
            </a:pPr>
            <a:endParaRPr kumimoji="0" lang="en-US" altLang="zh-CN" sz="19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7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buFont typeface="Wingdings" pitchFamily="2" charset="2"/>
              <a:buNone/>
            </a:pPr>
            <a:fld id="{B2794E5E-31E7-46FF-96DE-633142358222}" type="slidenum">
              <a:rPr lang="zh-CN" altLang="en-US" sz="1400">
                <a:sym typeface="Arial" charset="0"/>
              </a:rPr>
              <a:pPr algn="r" eaLnBrk="0" hangingPunct="0">
                <a:buFont typeface="Wingdings" pitchFamily="2" charset="2"/>
                <a:buNone/>
              </a:pPr>
              <a:t>4</a:t>
            </a:fld>
            <a:endParaRPr lang="en-US" altLang="zh-CN">
              <a:sym typeface="Arial" charset="0"/>
            </a:endParaRPr>
          </a:p>
        </p:txBody>
      </p:sp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二、算法交易</a:t>
            </a:r>
            <a:r>
              <a:rPr lang="en-US" altLang="zh-CN" dirty="0" smtClean="0">
                <a:ea typeface="宋体" charset="-122"/>
              </a:rPr>
              <a:t>–</a:t>
            </a:r>
            <a:r>
              <a:rPr lang="zh-CN" altLang="en-US" dirty="0" smtClean="0">
                <a:ea typeface="宋体" charset="-122"/>
              </a:rPr>
              <a:t>基本原理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27088" y="1571625"/>
            <a:ext cx="7348537" cy="4152900"/>
          </a:xfrm>
        </p:spPr>
        <p:txBody>
          <a:bodyPr/>
          <a:lstStyle/>
          <a:p>
            <a:r>
              <a:rPr lang="zh-CN" altLang="zh-CN" sz="2000" dirty="0" smtClean="0">
                <a:latin typeface="宋体" charset="-122"/>
                <a:ea typeface="宋体" charset="-122"/>
              </a:rPr>
              <a:t>算法交易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是由系统根据股票历史微观结构，实时行情等信息，</a:t>
            </a:r>
            <a:r>
              <a:rPr lang="zh-CN" altLang="zh-CN" sz="2000" dirty="0" smtClean="0">
                <a:latin typeface="宋体" charset="-122"/>
                <a:ea typeface="宋体" charset="-122"/>
              </a:rPr>
              <a:t>利用计算机程序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和</a:t>
            </a:r>
            <a:r>
              <a:rPr lang="zh-CN" altLang="en-US" sz="2000" dirty="0">
                <a:latin typeface="宋体" charset="-122"/>
                <a:ea typeface="宋体" charset="-122"/>
              </a:rPr>
              <a:t>数学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模型</a:t>
            </a:r>
            <a:r>
              <a:rPr lang="zh-CN" altLang="zh-CN" sz="2000" dirty="0" smtClean="0">
                <a:latin typeface="宋体" charset="-122"/>
                <a:ea typeface="宋体" charset="-122"/>
              </a:rPr>
              <a:t>来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下单的一种交易方式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r>
              <a:rPr lang="zh-CN" altLang="en-US" sz="2000" dirty="0" smtClean="0">
                <a:latin typeface="宋体" charset="-122"/>
                <a:ea typeface="宋体" charset="-122"/>
              </a:rPr>
              <a:t>算法交易</a:t>
            </a:r>
            <a:r>
              <a:rPr lang="zh-CN" altLang="zh-CN" sz="2000" dirty="0" smtClean="0">
                <a:latin typeface="宋体" charset="-122"/>
                <a:ea typeface="宋体" charset="-122"/>
              </a:rPr>
              <a:t>能避免人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为</a:t>
            </a:r>
            <a:r>
              <a:rPr lang="zh-CN" altLang="zh-CN" sz="2000" dirty="0" smtClean="0">
                <a:latin typeface="宋体" charset="-122"/>
                <a:ea typeface="宋体" charset="-122"/>
              </a:rPr>
              <a:t>非理性因素造成的干扰，能更精确的下单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，</a:t>
            </a:r>
            <a:r>
              <a:rPr lang="zh-CN" altLang="zh-CN" sz="2000" dirty="0" smtClean="0">
                <a:latin typeface="宋体" charset="-122"/>
                <a:ea typeface="宋体" charset="-122"/>
              </a:rPr>
              <a:t>并能同时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兼顾效率和效果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r>
              <a:rPr lang="zh-CN" altLang="zh-CN" sz="2000" dirty="0" smtClean="0">
                <a:ea typeface="宋体" charset="-122"/>
              </a:rPr>
              <a:t>相比于</a:t>
            </a:r>
            <a:r>
              <a:rPr lang="zh-CN" altLang="en-US" sz="2000" dirty="0" smtClean="0">
                <a:ea typeface="宋体" charset="-122"/>
              </a:rPr>
              <a:t>传统的</a:t>
            </a:r>
            <a:r>
              <a:rPr lang="zh-CN" altLang="zh-CN" sz="2000" dirty="0" smtClean="0">
                <a:ea typeface="宋体" charset="-122"/>
              </a:rPr>
              <a:t>程序化交易，算法交易更多强调的是交易的执行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zh-CN" sz="2000" dirty="0" smtClean="0">
                <a:ea typeface="宋体" charset="-122"/>
              </a:rPr>
              <a:t>而程序化交易更多强调的是</a:t>
            </a:r>
            <a:r>
              <a:rPr lang="zh-CN" altLang="en-US" sz="2000" dirty="0" smtClean="0">
                <a:ea typeface="宋体" charset="-122"/>
              </a:rPr>
              <a:t>指令</a:t>
            </a:r>
            <a:r>
              <a:rPr lang="zh-CN" altLang="zh-CN" sz="2000" dirty="0" smtClean="0">
                <a:ea typeface="宋体" charset="-122"/>
              </a:rPr>
              <a:t>是如何生成的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椭圆 35"/>
          <p:cNvSpPr>
            <a:spLocks noChangeArrowheads="1"/>
          </p:cNvSpPr>
          <p:nvPr/>
        </p:nvSpPr>
        <p:spPr bwMode="auto">
          <a:xfrm>
            <a:off x="468313" y="2386013"/>
            <a:ext cx="2332037" cy="2371725"/>
          </a:xfrm>
          <a:prstGeom prst="ellipse">
            <a:avLst/>
          </a:prstGeom>
          <a:solidFill>
            <a:srgbClr val="A1B4D4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二、算法交易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目标和优点</a:t>
            </a:r>
          </a:p>
        </p:txBody>
      </p:sp>
      <p:grpSp>
        <p:nvGrpSpPr>
          <p:cNvPr id="20483" name="画布 45"/>
          <p:cNvGrpSpPr>
            <a:grpSpLocks/>
          </p:cNvGrpSpPr>
          <p:nvPr/>
        </p:nvGrpSpPr>
        <p:grpSpPr bwMode="auto">
          <a:xfrm>
            <a:off x="630238" y="2058988"/>
            <a:ext cx="7072312" cy="2582862"/>
            <a:chOff x="0" y="0"/>
            <a:chExt cx="5410237" cy="1885950"/>
          </a:xfrm>
        </p:grpSpPr>
        <p:sp>
          <p:nvSpPr>
            <p:cNvPr id="20486" name="矩形 4"/>
            <p:cNvSpPr>
              <a:spLocks noChangeArrowheads="1"/>
            </p:cNvSpPr>
            <p:nvPr/>
          </p:nvSpPr>
          <p:spPr bwMode="auto">
            <a:xfrm>
              <a:off x="0" y="0"/>
              <a:ext cx="5324474" cy="18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椭圆 5"/>
            <p:cNvSpPr>
              <a:spLocks noChangeArrowheads="1"/>
            </p:cNvSpPr>
            <p:nvPr/>
          </p:nvSpPr>
          <p:spPr bwMode="auto">
            <a:xfrm>
              <a:off x="85725" y="416047"/>
              <a:ext cx="1388326" cy="1384467"/>
            </a:xfrm>
            <a:prstGeom prst="ellipse">
              <a:avLst/>
            </a:prstGeom>
            <a:solidFill>
              <a:srgbClr val="A1B4D4"/>
            </a:solidFill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0488" name="椭圆 6"/>
            <p:cNvSpPr>
              <a:spLocks noChangeArrowheads="1"/>
            </p:cNvSpPr>
            <p:nvPr/>
          </p:nvSpPr>
          <p:spPr bwMode="auto">
            <a:xfrm>
              <a:off x="230556" y="570537"/>
              <a:ext cx="1079886" cy="1076885"/>
            </a:xfrm>
            <a:prstGeom prst="ellipse">
              <a:avLst/>
            </a:prstGeom>
            <a:solidFill>
              <a:srgbClr val="89A3CA"/>
            </a:solidFill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0489" name="椭圆 7"/>
            <p:cNvSpPr>
              <a:spLocks noChangeArrowheads="1"/>
            </p:cNvSpPr>
            <p:nvPr/>
          </p:nvSpPr>
          <p:spPr bwMode="auto">
            <a:xfrm>
              <a:off x="384786" y="724105"/>
              <a:ext cx="771446" cy="769302"/>
            </a:xfrm>
            <a:prstGeom prst="ellipse">
              <a:avLst/>
            </a:prstGeom>
            <a:solidFill>
              <a:srgbClr val="7293C1"/>
            </a:solidFill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0490" name="椭圆 8"/>
            <p:cNvSpPr>
              <a:spLocks noChangeArrowheads="1"/>
            </p:cNvSpPr>
            <p:nvPr/>
          </p:nvSpPr>
          <p:spPr bwMode="auto">
            <a:xfrm>
              <a:off x="539121" y="877990"/>
              <a:ext cx="462775" cy="461489"/>
            </a:xfrm>
            <a:prstGeom prst="ellipse">
              <a:avLst/>
            </a:prstGeom>
            <a:solidFill>
              <a:srgbClr val="5A83B9"/>
            </a:solidFill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0491" name="椭圆 9"/>
            <p:cNvSpPr>
              <a:spLocks noChangeArrowheads="1"/>
            </p:cNvSpPr>
            <p:nvPr/>
          </p:nvSpPr>
          <p:spPr bwMode="auto">
            <a:xfrm>
              <a:off x="693335" y="1031748"/>
              <a:ext cx="154335" cy="153907"/>
            </a:xfrm>
            <a:prstGeom prst="ellipse">
              <a:avLst/>
            </a:prstGeom>
            <a:solidFill>
              <a:srgbClr val="4774AB"/>
            </a:solidFill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buFont typeface="Wingdings" pitchFamily="2" charset="2"/>
                <a:buNone/>
              </a:pPr>
              <a:endParaRPr lang="zh-CN" altLang="en-US"/>
            </a:p>
          </p:txBody>
        </p:sp>
        <p:grpSp>
          <p:nvGrpSpPr>
            <p:cNvPr id="20492" name="组合 40"/>
            <p:cNvGrpSpPr>
              <a:grpSpLocks/>
            </p:cNvGrpSpPr>
            <p:nvPr/>
          </p:nvGrpSpPr>
          <p:grpSpPr bwMode="auto">
            <a:xfrm>
              <a:off x="1692920" y="1614"/>
              <a:ext cx="3717316" cy="234277"/>
              <a:chOff x="1645295" y="-84111"/>
              <a:chExt cx="3717316" cy="234277"/>
            </a:xfrm>
          </p:grpSpPr>
          <p:sp>
            <p:nvSpPr>
              <p:cNvPr id="20512" name="矩形 33"/>
              <p:cNvSpPr>
                <a:spLocks noChangeArrowheads="1"/>
              </p:cNvSpPr>
              <p:nvPr/>
            </p:nvSpPr>
            <p:spPr bwMode="auto">
              <a:xfrm>
                <a:off x="1645295" y="-84111"/>
                <a:ext cx="3662066" cy="22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buFont typeface="Wingdings" pitchFamily="2" charset="2"/>
                  <a:buNone/>
                </a:pPr>
                <a:endParaRPr lang="zh-CN" altLang="en-US"/>
              </a:p>
            </p:txBody>
          </p:sp>
          <p:sp>
            <p:nvSpPr>
              <p:cNvPr id="20513" name="矩形 34"/>
              <p:cNvSpPr>
                <a:spLocks noChangeArrowheads="1"/>
              </p:cNvSpPr>
              <p:nvPr/>
            </p:nvSpPr>
            <p:spPr bwMode="auto">
              <a:xfrm>
                <a:off x="1700545" y="-76492"/>
                <a:ext cx="3662066" cy="22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1120" tIns="12700" rIns="12700" bIns="12700" anchor="ctr"/>
              <a:lstStyle/>
              <a:p>
                <a:pPr eaLnBrk="0" hangingPunct="0">
                  <a:lnSpc>
                    <a:spcPct val="90000"/>
                  </a:lnSpc>
                  <a:spcAft>
                    <a:spcPts val="425"/>
                  </a:spcAft>
                  <a:buFont typeface="Wingdings" pitchFamily="2" charset="2"/>
                  <a:buNone/>
                </a:pPr>
                <a:r>
                  <a:rPr lang="zh-CN" sz="1800" dirty="0">
                    <a:latin typeface="宋体" charset="-122"/>
                  </a:rPr>
                  <a:t>降低交易成本，最小化市场冲击</a:t>
                </a:r>
              </a:p>
            </p:txBody>
          </p:sp>
        </p:grpSp>
        <p:cxnSp>
          <p:nvCxnSpPr>
            <p:cNvPr id="20493" name="直接连接符 11"/>
            <p:cNvCxnSpPr>
              <a:cxnSpLocks noChangeShapeType="1"/>
              <a:endCxn id="20512" idx="1"/>
            </p:cNvCxnSpPr>
            <p:nvPr/>
          </p:nvCxnSpPr>
          <p:spPr bwMode="auto">
            <a:xfrm>
              <a:off x="1482595" y="105868"/>
              <a:ext cx="210324" cy="9075"/>
            </a:xfrm>
            <a:prstGeom prst="line">
              <a:avLst/>
            </a:prstGeom>
            <a:noFill/>
            <a:ln w="25400" algn="ctr">
              <a:solidFill>
                <a:srgbClr val="4F81BD"/>
              </a:solidFill>
              <a:round/>
              <a:headEnd/>
              <a:tailEnd/>
            </a:ln>
          </p:spPr>
        </p:cxnSp>
        <p:cxnSp>
          <p:nvCxnSpPr>
            <p:cNvPr id="20494" name="直接连接符 12"/>
            <p:cNvCxnSpPr>
              <a:cxnSpLocks noChangeShapeType="1"/>
            </p:cNvCxnSpPr>
            <p:nvPr/>
          </p:nvCxnSpPr>
          <p:spPr bwMode="auto">
            <a:xfrm flipH="1">
              <a:off x="779008" y="85725"/>
              <a:ext cx="722763" cy="1017934"/>
            </a:xfrm>
            <a:prstGeom prst="line">
              <a:avLst/>
            </a:prstGeom>
            <a:noFill/>
            <a:ln w="25400" algn="ctr">
              <a:solidFill>
                <a:srgbClr val="4F81BD"/>
              </a:solidFill>
              <a:round/>
              <a:headEnd/>
              <a:tailEnd/>
            </a:ln>
          </p:spPr>
        </p:cxnSp>
        <p:grpSp>
          <p:nvGrpSpPr>
            <p:cNvPr id="20495" name="组合 43"/>
            <p:cNvGrpSpPr>
              <a:grpSpLocks/>
            </p:cNvGrpSpPr>
            <p:nvPr/>
          </p:nvGrpSpPr>
          <p:grpSpPr bwMode="auto">
            <a:xfrm>
              <a:off x="1738655" y="330125"/>
              <a:ext cx="3662066" cy="255506"/>
              <a:chOff x="1671980" y="244401"/>
              <a:chExt cx="3662066" cy="255506"/>
            </a:xfrm>
          </p:grpSpPr>
          <p:sp>
            <p:nvSpPr>
              <p:cNvPr id="20510" name="矩形 31"/>
              <p:cNvSpPr>
                <a:spLocks noChangeArrowheads="1"/>
              </p:cNvSpPr>
              <p:nvPr/>
            </p:nvSpPr>
            <p:spPr bwMode="auto">
              <a:xfrm>
                <a:off x="1671980" y="244401"/>
                <a:ext cx="3662066" cy="22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buFont typeface="Wingdings" pitchFamily="2" charset="2"/>
                  <a:buNone/>
                </a:pPr>
                <a:endParaRPr lang="zh-CN" altLang="en-US" sz="1200"/>
              </a:p>
            </p:txBody>
          </p:sp>
          <p:sp>
            <p:nvSpPr>
              <p:cNvPr id="20511" name="矩形 32"/>
              <p:cNvSpPr>
                <a:spLocks noChangeArrowheads="1"/>
              </p:cNvSpPr>
              <p:nvPr/>
            </p:nvSpPr>
            <p:spPr bwMode="auto">
              <a:xfrm>
                <a:off x="1671980" y="273249"/>
                <a:ext cx="3662066" cy="22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1120" tIns="12700" rIns="12700" bIns="12700" anchor="ctr"/>
              <a:lstStyle/>
              <a:p>
                <a:pPr eaLnBrk="0" hangingPunct="0">
                  <a:lnSpc>
                    <a:spcPct val="90000"/>
                  </a:lnSpc>
                  <a:spcAft>
                    <a:spcPts val="425"/>
                  </a:spcAft>
                  <a:buFont typeface="Wingdings" pitchFamily="2" charset="2"/>
                  <a:buNone/>
                </a:pPr>
                <a:r>
                  <a:rPr lang="zh-CN" sz="1800" dirty="0">
                    <a:latin typeface="宋体" charset="-122"/>
                  </a:rPr>
                  <a:t>智能拆分订单，</a:t>
                </a:r>
                <a:r>
                  <a:rPr lang="zh-CN" altLang="en-US" sz="1800" dirty="0">
                    <a:latin typeface="宋体" charset="-122"/>
                  </a:rPr>
                  <a:t>不易</a:t>
                </a:r>
                <a:r>
                  <a:rPr lang="zh-CN" altLang="en-US" sz="1800" dirty="0" smtClean="0">
                    <a:latin typeface="宋体" charset="-122"/>
                  </a:rPr>
                  <a:t>被</a:t>
                </a:r>
                <a:r>
                  <a:rPr lang="zh-CN" altLang="en-US" sz="1800" dirty="0">
                    <a:latin typeface="宋体" charset="-122"/>
                  </a:rPr>
                  <a:t>对手</a:t>
                </a:r>
                <a:r>
                  <a:rPr lang="zh-CN" altLang="en-US" sz="1800" dirty="0" smtClean="0">
                    <a:latin typeface="宋体" charset="-122"/>
                  </a:rPr>
                  <a:t>盘利用</a:t>
                </a:r>
                <a:endParaRPr lang="zh-CN" sz="1800" dirty="0">
                  <a:latin typeface="宋体" charset="-122"/>
                </a:endParaRPr>
              </a:p>
            </p:txBody>
          </p:sp>
        </p:grpSp>
        <p:cxnSp>
          <p:nvCxnSpPr>
            <p:cNvPr id="20496" name="直接连接符 14"/>
            <p:cNvCxnSpPr>
              <a:cxnSpLocks noChangeShapeType="1"/>
            </p:cNvCxnSpPr>
            <p:nvPr/>
          </p:nvCxnSpPr>
          <p:spPr bwMode="auto">
            <a:xfrm>
              <a:off x="1501787" y="451472"/>
              <a:ext cx="192312" cy="0"/>
            </a:xfrm>
            <a:prstGeom prst="line">
              <a:avLst/>
            </a:prstGeom>
            <a:noFill/>
            <a:ln w="25400" algn="ctr">
              <a:solidFill>
                <a:srgbClr val="4F81BD"/>
              </a:solidFill>
              <a:round/>
              <a:headEnd/>
              <a:tailEnd/>
            </a:ln>
          </p:spPr>
        </p:cxnSp>
        <p:cxnSp>
          <p:nvCxnSpPr>
            <p:cNvPr id="20497" name="直接连接符 15"/>
            <p:cNvCxnSpPr>
              <a:cxnSpLocks noChangeShapeType="1"/>
            </p:cNvCxnSpPr>
            <p:nvPr/>
          </p:nvCxnSpPr>
          <p:spPr bwMode="auto">
            <a:xfrm rot="5400000">
              <a:off x="815499" y="511882"/>
              <a:ext cx="760812" cy="636315"/>
            </a:xfrm>
            <a:prstGeom prst="line">
              <a:avLst/>
            </a:prstGeom>
            <a:noFill/>
            <a:ln w="25400" algn="ctr">
              <a:solidFill>
                <a:srgbClr val="4F81BD"/>
              </a:solidFill>
              <a:round/>
              <a:headEnd/>
              <a:tailEnd/>
            </a:ln>
          </p:spPr>
        </p:cxnSp>
        <p:grpSp>
          <p:nvGrpSpPr>
            <p:cNvPr id="20498" name="组合 46"/>
            <p:cNvGrpSpPr>
              <a:grpSpLocks/>
            </p:cNvGrpSpPr>
            <p:nvPr/>
          </p:nvGrpSpPr>
          <p:grpSpPr bwMode="auto">
            <a:xfrm>
              <a:off x="1747865" y="612632"/>
              <a:ext cx="3662372" cy="378674"/>
              <a:chOff x="1681502" y="526906"/>
              <a:chExt cx="3662372" cy="378674"/>
            </a:xfrm>
          </p:grpSpPr>
          <p:sp>
            <p:nvSpPr>
              <p:cNvPr id="20508" name="矩形 29"/>
              <p:cNvSpPr>
                <a:spLocks noChangeArrowheads="1"/>
              </p:cNvSpPr>
              <p:nvPr/>
            </p:nvSpPr>
            <p:spPr bwMode="auto">
              <a:xfrm>
                <a:off x="1681502" y="526906"/>
                <a:ext cx="3662066" cy="22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buFont typeface="Wingdings" pitchFamily="2" charset="2"/>
                  <a:buNone/>
                </a:pPr>
                <a:endParaRPr lang="zh-CN" altLang="en-US" sz="1200"/>
              </a:p>
            </p:txBody>
          </p:sp>
          <p:sp>
            <p:nvSpPr>
              <p:cNvPr id="20509" name="矩形 30"/>
              <p:cNvSpPr>
                <a:spLocks noChangeArrowheads="1"/>
              </p:cNvSpPr>
              <p:nvPr/>
            </p:nvSpPr>
            <p:spPr bwMode="auto">
              <a:xfrm>
                <a:off x="1681808" y="678922"/>
                <a:ext cx="3662066" cy="22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1120" tIns="12700" rIns="12700" bIns="12700" anchor="ctr"/>
              <a:lstStyle/>
              <a:p>
                <a:pPr eaLnBrk="0" hangingPunct="0">
                  <a:lnSpc>
                    <a:spcPct val="90000"/>
                  </a:lnSpc>
                  <a:spcAft>
                    <a:spcPts val="425"/>
                  </a:spcAft>
                  <a:buFont typeface="Wingdings" pitchFamily="2" charset="2"/>
                  <a:buNone/>
                </a:pPr>
                <a:r>
                  <a:rPr lang="zh-CN" sz="1800" dirty="0">
                    <a:latin typeface="宋体" charset="-122"/>
                  </a:rPr>
                  <a:t>支持一篮子下单，实现自动化交易，避免繁琐的手工下单</a:t>
                </a:r>
              </a:p>
            </p:txBody>
          </p:sp>
        </p:grpSp>
        <p:cxnSp>
          <p:nvCxnSpPr>
            <p:cNvPr id="20499" name="直接连接符 17"/>
            <p:cNvCxnSpPr>
              <a:cxnSpLocks noChangeShapeType="1"/>
            </p:cNvCxnSpPr>
            <p:nvPr/>
          </p:nvCxnSpPr>
          <p:spPr bwMode="auto">
            <a:xfrm>
              <a:off x="1520538" y="771026"/>
              <a:ext cx="192313" cy="0"/>
            </a:xfrm>
            <a:prstGeom prst="line">
              <a:avLst/>
            </a:prstGeom>
            <a:noFill/>
            <a:ln w="25400" algn="ctr">
              <a:solidFill>
                <a:srgbClr val="4F81BD"/>
              </a:solidFill>
              <a:round/>
              <a:headEnd/>
              <a:tailEnd/>
            </a:ln>
          </p:spPr>
        </p:cxnSp>
        <p:cxnSp>
          <p:nvCxnSpPr>
            <p:cNvPr id="20500" name="直接连接符 18"/>
            <p:cNvCxnSpPr>
              <a:cxnSpLocks noChangeShapeType="1"/>
            </p:cNvCxnSpPr>
            <p:nvPr/>
          </p:nvCxnSpPr>
          <p:spPr bwMode="auto">
            <a:xfrm rot="5400000">
              <a:off x="965902" y="800899"/>
              <a:ext cx="599936" cy="534505"/>
            </a:xfrm>
            <a:prstGeom prst="line">
              <a:avLst/>
            </a:prstGeom>
            <a:noFill/>
            <a:ln w="25400" algn="ctr">
              <a:solidFill>
                <a:srgbClr val="4F81BD"/>
              </a:solidFill>
              <a:round/>
              <a:headEnd/>
              <a:tailEnd/>
            </a:ln>
          </p:spPr>
        </p:cxnSp>
        <p:grpSp>
          <p:nvGrpSpPr>
            <p:cNvPr id="20501" name="组合 49"/>
            <p:cNvGrpSpPr>
              <a:grpSpLocks/>
            </p:cNvGrpSpPr>
            <p:nvPr/>
          </p:nvGrpSpPr>
          <p:grpSpPr bwMode="auto">
            <a:xfrm>
              <a:off x="1738655" y="877925"/>
              <a:ext cx="3662066" cy="510028"/>
              <a:chOff x="1671980" y="792199"/>
              <a:chExt cx="3662066" cy="510028"/>
            </a:xfrm>
          </p:grpSpPr>
          <p:sp>
            <p:nvSpPr>
              <p:cNvPr id="20506" name="矩形 27"/>
              <p:cNvSpPr>
                <a:spLocks noChangeArrowheads="1"/>
              </p:cNvSpPr>
              <p:nvPr/>
            </p:nvSpPr>
            <p:spPr bwMode="auto">
              <a:xfrm>
                <a:off x="1671980" y="792199"/>
                <a:ext cx="3662066" cy="22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buFont typeface="Wingdings" pitchFamily="2" charset="2"/>
                  <a:buNone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507" name="矩形 28"/>
              <p:cNvSpPr>
                <a:spLocks noChangeArrowheads="1"/>
              </p:cNvSpPr>
              <p:nvPr/>
            </p:nvSpPr>
            <p:spPr bwMode="auto">
              <a:xfrm>
                <a:off x="1671980" y="1075569"/>
                <a:ext cx="3662066" cy="22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1120" tIns="12700" rIns="12700" bIns="12700" anchor="ctr"/>
              <a:lstStyle/>
              <a:p>
                <a:pPr eaLnBrk="0" hangingPunct="0">
                  <a:lnSpc>
                    <a:spcPct val="90000"/>
                  </a:lnSpc>
                  <a:spcAft>
                    <a:spcPts val="425"/>
                  </a:spcAft>
                  <a:buFont typeface="Wingdings" pitchFamily="2" charset="2"/>
                  <a:buNone/>
                </a:pPr>
                <a:r>
                  <a:rPr lang="zh-CN" sz="1800" dirty="0">
                    <a:latin typeface="宋体" charset="-122"/>
                  </a:rPr>
                  <a:t>确保复杂的投资策略得以执行</a:t>
                </a:r>
              </a:p>
            </p:txBody>
          </p:sp>
        </p:grpSp>
        <p:cxnSp>
          <p:nvCxnSpPr>
            <p:cNvPr id="20502" name="直接连接符 20"/>
            <p:cNvCxnSpPr>
              <a:cxnSpLocks noChangeShapeType="1"/>
            </p:cNvCxnSpPr>
            <p:nvPr/>
          </p:nvCxnSpPr>
          <p:spPr bwMode="auto">
            <a:xfrm>
              <a:off x="1520538" y="1235673"/>
              <a:ext cx="192313" cy="0"/>
            </a:xfrm>
            <a:prstGeom prst="line">
              <a:avLst/>
            </a:prstGeom>
            <a:noFill/>
            <a:ln w="25400" algn="ctr">
              <a:solidFill>
                <a:srgbClr val="4F81BD"/>
              </a:solidFill>
              <a:round/>
              <a:headEnd/>
              <a:tailEnd/>
            </a:ln>
          </p:spPr>
        </p:cxnSp>
        <p:cxnSp>
          <p:nvCxnSpPr>
            <p:cNvPr id="20503" name="直接连接符 21"/>
            <p:cNvCxnSpPr>
              <a:cxnSpLocks noChangeShapeType="1"/>
            </p:cNvCxnSpPr>
            <p:nvPr/>
          </p:nvCxnSpPr>
          <p:spPr bwMode="auto">
            <a:xfrm flipH="1">
              <a:off x="1001896" y="1225670"/>
              <a:ext cx="524898" cy="237953"/>
            </a:xfrm>
            <a:prstGeom prst="line">
              <a:avLst/>
            </a:prstGeom>
            <a:noFill/>
            <a:ln w="25400" algn="ctr">
              <a:solidFill>
                <a:srgbClr val="4F81BD"/>
              </a:solidFill>
              <a:round/>
              <a:headEnd/>
              <a:tailEnd/>
            </a:ln>
          </p:spPr>
        </p:cxnSp>
        <p:sp>
          <p:nvSpPr>
            <p:cNvPr id="20504" name="矩形 25"/>
            <p:cNvSpPr>
              <a:spLocks noChangeArrowheads="1"/>
            </p:cNvSpPr>
            <p:nvPr/>
          </p:nvSpPr>
          <p:spPr bwMode="auto">
            <a:xfrm>
              <a:off x="1748017" y="1132968"/>
              <a:ext cx="3662066" cy="22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buFont typeface="Wingdings" pitchFamily="2" charset="2"/>
                <a:buNone/>
              </a:pPr>
              <a:endParaRPr lang="zh-CN" altLang="en-US" sz="1200"/>
            </a:p>
          </p:txBody>
        </p:sp>
      </p:grpSp>
      <p:sp>
        <p:nvSpPr>
          <p:cNvPr id="20485" name="矩形 42"/>
          <p:cNvSpPr>
            <a:spLocks noChangeArrowheads="1"/>
          </p:cNvSpPr>
          <p:nvPr/>
        </p:nvSpPr>
        <p:spPr bwMode="auto">
          <a:xfrm>
            <a:off x="2903538" y="4149725"/>
            <a:ext cx="47879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120" tIns="12700" rIns="12700" bIns="12700" anchor="ctr"/>
          <a:lstStyle/>
          <a:p>
            <a:pPr eaLnBrk="0" hangingPunct="0">
              <a:lnSpc>
                <a:spcPct val="90000"/>
              </a:lnSpc>
              <a:spcAft>
                <a:spcPts val="425"/>
              </a:spcAft>
              <a:buFont typeface="Wingdings" pitchFamily="2" charset="2"/>
              <a:buNone/>
            </a:pPr>
            <a:endParaRPr lang="zh-CN" sz="1800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二、</a:t>
            </a:r>
            <a:r>
              <a:rPr lang="zh-CN" altLang="en-US" dirty="0">
                <a:ea typeface="宋体" charset="-122"/>
              </a:rPr>
              <a:t>算法交</a:t>
            </a:r>
            <a:r>
              <a:rPr lang="zh-CN" altLang="en-US" dirty="0" smtClean="0">
                <a:ea typeface="宋体" charset="-122"/>
              </a:rPr>
              <a:t>易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基本情况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971550" y="1628800"/>
            <a:ext cx="7348538" cy="460851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000" dirty="0" smtClean="0">
                <a:ea typeface="宋体" charset="-122"/>
              </a:rPr>
              <a:t>中信建投算法交易团队组建于</a:t>
            </a:r>
            <a:r>
              <a:rPr lang="en-US" altLang="zh-CN" sz="2000" dirty="0" smtClean="0">
                <a:ea typeface="宋体" charset="-122"/>
              </a:rPr>
              <a:t>2013</a:t>
            </a:r>
            <a:r>
              <a:rPr lang="zh-CN" altLang="en-US" sz="2000" dirty="0" smtClean="0">
                <a:ea typeface="宋体" charset="-122"/>
              </a:rPr>
              <a:t>年，团队主要来自于投行和对冲基金。</a:t>
            </a:r>
            <a:r>
              <a:rPr lang="zh-CN" altLang="en-US" sz="2000" dirty="0" smtClean="0"/>
              <a:t>整个</a:t>
            </a:r>
            <a:r>
              <a:rPr lang="zh-CN" altLang="en-US" sz="2000" dirty="0"/>
              <a:t>算法系统采用分布式架构，完全自主研发，基于海外市场的交易经验与</a:t>
            </a:r>
            <a:r>
              <a:rPr lang="en-US" altLang="zh-CN" sz="2000" dirty="0"/>
              <a:t>A</a:t>
            </a:r>
            <a:r>
              <a:rPr lang="zh-CN" altLang="en-US" sz="2000" dirty="0"/>
              <a:t>股特有的的交易规则和股票特性</a:t>
            </a:r>
            <a:r>
              <a:rPr lang="zh-CN" altLang="en-US" sz="2000" dirty="0" smtClean="0"/>
              <a:t>，形成</a:t>
            </a:r>
            <a:r>
              <a:rPr lang="zh-CN" altLang="en-US" sz="2000" dirty="0"/>
              <a:t>了独特的中信建投算法交易系统</a:t>
            </a:r>
            <a:endParaRPr lang="en-US" altLang="zh-CN" sz="2000" dirty="0" smtClean="0">
              <a:ea typeface="宋体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000" dirty="0" smtClean="0">
                <a:ea typeface="宋体" charset="-122"/>
              </a:rPr>
              <a:t>2014</a:t>
            </a:r>
            <a:r>
              <a:rPr lang="zh-CN" altLang="en-US" sz="2000" dirty="0" smtClean="0">
                <a:ea typeface="宋体" charset="-122"/>
              </a:rPr>
              <a:t>年</a:t>
            </a:r>
            <a:r>
              <a:rPr lang="en-US" altLang="zh-CN" sz="2000" dirty="0" smtClean="0">
                <a:ea typeface="宋体" charset="-122"/>
              </a:rPr>
              <a:t>4</a:t>
            </a:r>
            <a:r>
              <a:rPr lang="zh-CN" altLang="en-US" sz="2000" dirty="0" smtClean="0">
                <a:ea typeface="宋体" charset="-122"/>
              </a:rPr>
              <a:t>月上线运行，经历了大涨大跌的完整周期，目前客户包括私募、高净值客户、保险、基金</a:t>
            </a:r>
            <a:endParaRPr lang="en-US" altLang="zh-CN" sz="2000" dirty="0" smtClean="0">
              <a:ea typeface="宋体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000" dirty="0" smtClean="0">
                <a:ea typeface="宋体" charset="-122"/>
              </a:rPr>
              <a:t>目前支持算法</a:t>
            </a:r>
            <a:endParaRPr lang="en-US" altLang="zh-CN" sz="2000" dirty="0" smtClean="0">
              <a:ea typeface="宋体" charset="-122"/>
            </a:endParaRPr>
          </a:p>
          <a:p>
            <a:pPr lvl="1">
              <a:spcAft>
                <a:spcPts val="1200"/>
              </a:spcAft>
            </a:pPr>
            <a:r>
              <a:rPr lang="en-US" altLang="zh-CN" sz="1800" dirty="0" smtClean="0">
                <a:ea typeface="宋体" charset="-122"/>
              </a:rPr>
              <a:t>VWAP</a:t>
            </a:r>
            <a:r>
              <a:rPr lang="zh-CN" altLang="en-US" sz="1800" dirty="0" smtClean="0">
                <a:ea typeface="宋体" charset="-122"/>
              </a:rPr>
              <a:t>、</a:t>
            </a:r>
            <a:r>
              <a:rPr lang="en-US" altLang="zh-CN" sz="1800" dirty="0" smtClean="0">
                <a:ea typeface="宋体" charset="-122"/>
              </a:rPr>
              <a:t>TWAP</a:t>
            </a:r>
            <a:r>
              <a:rPr lang="zh-CN" altLang="en-US" sz="1800" dirty="0" smtClean="0">
                <a:ea typeface="宋体" charset="-122"/>
              </a:rPr>
              <a:t>、</a:t>
            </a:r>
            <a:r>
              <a:rPr lang="en-US" altLang="zh-CN" sz="1800" dirty="0" err="1" smtClean="0">
                <a:ea typeface="宋体" charset="-122"/>
              </a:rPr>
              <a:t>VWAPPlus</a:t>
            </a:r>
            <a:endParaRPr lang="en-US" altLang="zh-CN" sz="1800" dirty="0" smtClean="0">
              <a:ea typeface="宋体" charset="-122"/>
            </a:endParaRPr>
          </a:p>
          <a:p>
            <a:pPr lvl="1">
              <a:spcAft>
                <a:spcPts val="1200"/>
              </a:spcAft>
            </a:pPr>
            <a:r>
              <a:rPr lang="zh-CN" altLang="en-US" sz="1800" dirty="0">
                <a:ea typeface="宋体" charset="-122"/>
              </a:rPr>
              <a:t>研发</a:t>
            </a:r>
            <a:r>
              <a:rPr lang="zh-CN" altLang="en-US" sz="1800" dirty="0" smtClean="0">
                <a:ea typeface="宋体" charset="-122"/>
              </a:rPr>
              <a:t>中，</a:t>
            </a:r>
            <a:r>
              <a:rPr lang="en-US" altLang="zh-CN" sz="1800" dirty="0" smtClean="0">
                <a:ea typeface="宋体" charset="-122"/>
              </a:rPr>
              <a:t>Rule-Based Engine</a:t>
            </a:r>
          </a:p>
          <a:p>
            <a:pPr>
              <a:spcAft>
                <a:spcPts val="1200"/>
              </a:spcAft>
            </a:pPr>
            <a:r>
              <a:rPr lang="zh-CN" altLang="en-US" sz="2000" dirty="0" smtClean="0">
                <a:ea typeface="宋体" charset="-122"/>
              </a:rPr>
              <a:t>支持品种</a:t>
            </a:r>
            <a:endParaRPr lang="en-US" altLang="zh-CN" sz="2000" dirty="0" smtClean="0">
              <a:ea typeface="宋体" charset="-122"/>
            </a:endParaRPr>
          </a:p>
          <a:p>
            <a:pPr lvl="1">
              <a:spcAft>
                <a:spcPts val="1200"/>
              </a:spcAft>
            </a:pPr>
            <a:r>
              <a:rPr lang="zh-CN" altLang="en-US" sz="1800" dirty="0">
                <a:ea typeface="宋体" charset="-122"/>
              </a:rPr>
              <a:t>股票、股指期货、</a:t>
            </a:r>
            <a:r>
              <a:rPr lang="en-US" altLang="zh-CN" sz="1800" dirty="0">
                <a:ea typeface="宋体" charset="-122"/>
              </a:rPr>
              <a:t>ETF</a:t>
            </a:r>
            <a:r>
              <a:rPr lang="zh-CN" altLang="en-US" sz="1800" dirty="0">
                <a:ea typeface="宋体" charset="-122"/>
              </a:rPr>
              <a:t>、分级基金、交易所回购</a:t>
            </a:r>
            <a:endParaRPr lang="en-US" altLang="zh-CN" sz="1800" dirty="0">
              <a:ea typeface="宋体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000" dirty="0" smtClean="0">
                <a:ea typeface="宋体" charset="-122"/>
              </a:rPr>
              <a:t>实时风控 </a:t>
            </a:r>
            <a:r>
              <a:rPr lang="en-US" altLang="zh-CN" sz="2000" dirty="0" smtClean="0">
                <a:ea typeface="宋体" charset="-122"/>
              </a:rPr>
              <a:t>- </a:t>
            </a:r>
            <a:r>
              <a:rPr lang="zh-CN" altLang="en-US" sz="1800" dirty="0" smtClean="0">
                <a:ea typeface="宋体" charset="-122"/>
              </a:rPr>
              <a:t>可定制化的风控</a:t>
            </a:r>
            <a:endParaRPr lang="en-US" altLang="zh-CN" sz="1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buFont typeface="Wingdings" pitchFamily="2" charset="2"/>
              <a:buNone/>
            </a:pPr>
            <a:fld id="{E505F6E5-70E1-4D8E-9509-8E08E630A783}" type="slidenum">
              <a:rPr lang="zh-CN" altLang="en-US" sz="1400">
                <a:sym typeface="Arial" charset="0"/>
              </a:rPr>
              <a:pPr algn="r" eaLnBrk="0" hangingPunct="0">
                <a:buFont typeface="Wingdings" pitchFamily="2" charset="2"/>
                <a:buNone/>
              </a:pPr>
              <a:t>7</a:t>
            </a:fld>
            <a:endParaRPr lang="en-US" altLang="zh-CN">
              <a:sym typeface="Arial" charset="0"/>
            </a:endParaRPr>
          </a:p>
        </p:txBody>
      </p:sp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二、</a:t>
            </a:r>
            <a:r>
              <a:rPr lang="zh-CN" altLang="en-US" dirty="0">
                <a:ea typeface="宋体" charset="-122"/>
              </a:rPr>
              <a:t>算法</a:t>
            </a:r>
            <a:r>
              <a:rPr lang="zh-CN" altLang="en-US" dirty="0" smtClean="0">
                <a:ea typeface="宋体" charset="-122"/>
              </a:rPr>
              <a:t>交易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策略和适用品种</a:t>
            </a: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112838" y="1571625"/>
            <a:ext cx="7348537" cy="4152900"/>
          </a:xfrm>
        </p:spPr>
        <p:txBody>
          <a:bodyPr/>
          <a:lstStyle/>
          <a:p>
            <a:r>
              <a:rPr lang="zh-CN" altLang="en-US" sz="2000" b="1" dirty="0" smtClean="0">
                <a:latin typeface="宋体" charset="-122"/>
                <a:ea typeface="宋体" charset="-122"/>
              </a:rPr>
              <a:t>已完成</a:t>
            </a:r>
            <a:endParaRPr lang="en-US" altLang="zh-CN" sz="2000" b="1" dirty="0" smtClean="0">
              <a:latin typeface="宋体" charset="-122"/>
              <a:ea typeface="宋体" charset="-122"/>
            </a:endParaRPr>
          </a:p>
          <a:p>
            <a:pPr lvl="1"/>
            <a:r>
              <a:rPr lang="en-US" altLang="zh-CN" sz="2000" dirty="0" smtClean="0">
                <a:latin typeface="宋体" charset="-122"/>
                <a:ea typeface="宋体" charset="-122"/>
              </a:rPr>
              <a:t>TWAP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时间加权平均价格</a:t>
            </a:r>
            <a:endParaRPr lang="en-US" sz="2000" dirty="0" smtClean="0">
              <a:latin typeface="宋体" charset="-122"/>
              <a:ea typeface="宋体" charset="-122"/>
            </a:endParaRPr>
          </a:p>
          <a:p>
            <a:pPr lvl="1"/>
            <a:r>
              <a:rPr lang="en-US" altLang="zh-CN" sz="2000" dirty="0" smtClean="0">
                <a:latin typeface="宋体" charset="-122"/>
                <a:ea typeface="宋体" charset="-122"/>
              </a:rPr>
              <a:t>VWAP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成交量加权平均价格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 lvl="1"/>
            <a:r>
              <a:rPr lang="en-US" altLang="zh-CN" sz="2000" dirty="0" err="1" smtClean="0">
                <a:latin typeface="宋体" charset="-122"/>
                <a:ea typeface="宋体" charset="-122"/>
              </a:rPr>
              <a:t>VWAPPlus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针对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VWAP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限价指令的增强算法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endParaRPr lang="en-US" altLang="zh-CN" sz="2000" b="1" dirty="0" smtClean="0">
              <a:latin typeface="宋体" charset="-122"/>
              <a:ea typeface="宋体" charset="-122"/>
            </a:endParaRPr>
          </a:p>
          <a:p>
            <a:endParaRPr lang="en-US" altLang="zh-CN" sz="2000" b="1" dirty="0">
              <a:latin typeface="宋体" charset="-122"/>
              <a:ea typeface="宋体" charset="-122"/>
            </a:endParaRPr>
          </a:p>
          <a:p>
            <a:r>
              <a:rPr lang="zh-CN" altLang="en-US" sz="2000" b="1" dirty="0" smtClean="0">
                <a:latin typeface="宋体" charset="-122"/>
                <a:ea typeface="宋体" charset="-122"/>
              </a:rPr>
              <a:t>适用品种</a:t>
            </a:r>
            <a:endParaRPr lang="en-US" altLang="zh-CN" sz="2000" b="1" dirty="0" smtClean="0">
              <a:latin typeface="宋体" charset="-122"/>
              <a:ea typeface="宋体" charset="-122"/>
            </a:endParaRPr>
          </a:p>
          <a:p>
            <a:pPr lvl="1"/>
            <a:r>
              <a:rPr lang="zh-CN" altLang="en-US" sz="2000" dirty="0">
                <a:latin typeface="宋体" charset="-122"/>
                <a:ea typeface="宋体" charset="-122"/>
              </a:rPr>
              <a:t>股票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、</a:t>
            </a:r>
            <a:r>
              <a:rPr lang="zh-CN" altLang="en-US" sz="2000" dirty="0">
                <a:latin typeface="宋体" charset="-122"/>
                <a:ea typeface="宋体" charset="-122"/>
              </a:rPr>
              <a:t>股指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期货</a:t>
            </a:r>
            <a:r>
              <a:rPr lang="zh-CN" altLang="en-US" sz="2000" dirty="0">
                <a:latin typeface="宋体" charset="-122"/>
                <a:ea typeface="宋体" charset="-122"/>
              </a:rPr>
              <a:t>、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ETF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、分级基金、交易所回购</a:t>
            </a:r>
          </a:p>
          <a:p>
            <a:pPr lvl="1"/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buFont typeface="Wingdings" pitchFamily="2" charset="2"/>
              <a:buNone/>
            </a:pPr>
            <a:fld id="{FDF140F8-625E-47FE-BAB3-0327EDDD52CA}" type="slidenum">
              <a:rPr lang="zh-CN" altLang="en-US" sz="1400">
                <a:sym typeface="Arial" charset="0"/>
              </a:rPr>
              <a:pPr algn="r" eaLnBrk="0" hangingPunct="0">
                <a:buFont typeface="Wingdings" pitchFamily="2" charset="2"/>
                <a:buNone/>
              </a:pPr>
              <a:t>8</a:t>
            </a:fld>
            <a:endParaRPr lang="en-US" altLang="zh-CN">
              <a:sym typeface="Arial" charset="0"/>
            </a:endParaRPr>
          </a:p>
        </p:txBody>
      </p:sp>
      <p:sp>
        <p:nvSpPr>
          <p:cNvPr id="3072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三、算法</a:t>
            </a:r>
            <a:r>
              <a:rPr lang="zh-CN" altLang="en-US" dirty="0" smtClean="0">
                <a:ea typeface="宋体" charset="-122"/>
              </a:rPr>
              <a:t>交易 </a:t>
            </a:r>
            <a:r>
              <a:rPr lang="en-US" altLang="zh-CN" dirty="0" smtClean="0">
                <a:ea typeface="宋体" charset="-122"/>
              </a:rPr>
              <a:t>– TWAP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30723" name="AutoShape 1" descr="C:\Users\caoyin\AppData\Roaming\Tencent\Users\107457318\QQ\WinTemp\RichOle\Z.M%)]FGT)T5$[WP]N[@2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30724" name="AutoShape 2" descr="C:\Users\caoyin\AppData\Roaming\Tencent\Users\107457318\QQ\WinTemp\RichOle\Z.M%)]FGT)T5$[WP]N[@2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30725" name="AutoShape 3" descr="C:\Users\caoyin\AppData\Roaming\Tencent\Users\107457318\QQ\WinTemp\RichOle\Z.M%)]FGT)T5$[WP]N[@2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30726" name="AutoShape 4" descr="C:\Users\caoyin\AppData\Roaming\Tencent\Users\107457318\QQ\WinTemp\RichOle\Z.M%)]FGT)T5$[WP]N[@2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30727" name="AutoShape 5" descr="C:\Users\caoyin\AppData\Roaming\Tencent\Users\107457318\QQ\WinTemp\RichOle\Z.M%)]FGT)T5$[WP]N[@2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072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14500"/>
            <a:ext cx="4071938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9" name="内容占位符 2"/>
          <p:cNvSpPr txBox="1">
            <a:spLocks noChangeArrowheads="1"/>
          </p:cNvSpPr>
          <p:nvPr/>
        </p:nvSpPr>
        <p:spPr bwMode="auto">
          <a:xfrm>
            <a:off x="4603750" y="1928813"/>
            <a:ext cx="3540125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TWAP</a:t>
            </a: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简介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：按照时间来平均拆分订单，减少市场冲击成本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：成交进度不受市场环境影响，相对稳定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参数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：标的，买卖方向，数量，时间，是否限价</a:t>
            </a:r>
          </a:p>
          <a:p>
            <a:pPr marL="239713" indent="-239713" algn="ctr" defTabSz="957263" eaLnBrk="0" hangingPunct="0">
              <a:buFont typeface="Wingdings" pitchFamily="2" charset="2"/>
              <a:buNone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en-US" sz="1600" b="1" dirty="0">
              <a:latin typeface="楷体" pitchFamily="49" charset="-122"/>
              <a:ea typeface="楷体" pitchFamily="49" charset="-122"/>
            </a:endParaRPr>
          </a:p>
          <a:p>
            <a:pPr marL="785813" lvl="1" indent="-298450" algn="ctr" defTabSz="957263" eaLnBrk="0" hangingPunct="0">
              <a:buFont typeface="Wingdings" pitchFamily="2" charset="2"/>
              <a:buNone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ingdings" pitchFamily="2" charset="2"/>
              <a:buNone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en-US" altLang="en-US" sz="2000" dirty="0">
              <a:latin typeface="宋体" charset="-122"/>
            </a:endParaRPr>
          </a:p>
          <a:p>
            <a:pPr marL="1196975" lvl="2" indent="-239713" defTabSz="957263" eaLnBrk="0" hangingPunct="0">
              <a:spcBef>
                <a:spcPct val="20000"/>
              </a:spcBef>
              <a:buClr>
                <a:srgbClr val="FF9900"/>
              </a:buClr>
              <a:buSzPct val="130000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endParaRPr lang="zh-CN" altLang="en-US" sz="2000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buFont typeface="Wingdings" pitchFamily="2" charset="2"/>
              <a:buNone/>
            </a:pPr>
            <a:fld id="{6633667F-C5DC-4A45-87EA-11AA20C378B6}" type="slidenum">
              <a:rPr lang="zh-CN" altLang="en-US" sz="1400">
                <a:sym typeface="Arial" charset="0"/>
              </a:rPr>
              <a:pPr algn="r" eaLnBrk="0" hangingPunct="0">
                <a:buFont typeface="Wingdings" pitchFamily="2" charset="2"/>
                <a:buNone/>
              </a:pPr>
              <a:t>9</a:t>
            </a:fld>
            <a:endParaRPr lang="en-US" altLang="zh-CN">
              <a:sym typeface="Arial" charset="0"/>
            </a:endParaRPr>
          </a:p>
        </p:txBody>
      </p:sp>
      <p:sp>
        <p:nvSpPr>
          <p:cNvPr id="3277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二、</a:t>
            </a:r>
            <a:r>
              <a:rPr lang="zh-CN" altLang="en-US" dirty="0">
                <a:ea typeface="宋体" charset="-122"/>
              </a:rPr>
              <a:t>算法</a:t>
            </a:r>
            <a:r>
              <a:rPr lang="zh-CN" altLang="en-US" dirty="0" smtClean="0">
                <a:ea typeface="宋体" charset="-122"/>
              </a:rPr>
              <a:t>交易 </a:t>
            </a:r>
            <a:r>
              <a:rPr lang="en-US" altLang="zh-CN" dirty="0" smtClean="0">
                <a:ea typeface="宋体" charset="-122"/>
              </a:rPr>
              <a:t>– VWAP</a:t>
            </a:r>
            <a:endParaRPr lang="zh-CN" altLang="en-US" dirty="0" smtClean="0">
              <a:ea typeface="宋体" charset="-122"/>
            </a:endParaRPr>
          </a:p>
        </p:txBody>
      </p:sp>
      <p:pic>
        <p:nvPicPr>
          <p:cNvPr id="32771" name="Picture 2" descr="C:\Users\caoyin\AppData\Roaming\Tencent\Users\107457318\QQ\WinTemp\RichOle\FPN~CYXE$[R]_{XJ)}BO~$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785938"/>
            <a:ext cx="40719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内容占位符 2"/>
          <p:cNvSpPr txBox="1">
            <a:spLocks noChangeArrowheads="1"/>
          </p:cNvSpPr>
          <p:nvPr/>
        </p:nvSpPr>
        <p:spPr bwMode="auto">
          <a:xfrm>
            <a:off x="4603750" y="1928813"/>
            <a:ext cx="3540125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4" tIns="47887" rIns="95774" bIns="47887"/>
          <a:lstStyle/>
          <a:p>
            <a:pPr marL="239713" indent="-239713" defTabSz="957263" eaLnBrk="0" hangingPunct="0">
              <a:buClr>
                <a:srgbClr val="FF9900"/>
              </a:buClr>
              <a:buFont typeface="Wingdings" pitchFamily="2" charset="2"/>
              <a:buChar char="§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en-US" altLang="zh-CN" sz="1600" b="1" dirty="0">
                <a:latin typeface="楷体" pitchFamily="49" charset="-122"/>
                <a:ea typeface="楷体" pitchFamily="49" charset="-122"/>
              </a:rPr>
              <a:t>VWAP</a:t>
            </a: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简介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：按照模型估计出的成交量分布情况来制定交易计划，减小市场冲击成本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：考虑了不同时间的流动性不同，冲击成本更小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785813" lvl="1" indent="-298450" defTabSz="957263" eaLnBrk="0" hangingPunct="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ebdings" pitchFamily="18" charset="2"/>
              <a:buChar char="4"/>
              <a:tabLst>
                <a:tab pos="239713" algn="l"/>
                <a:tab pos="777875" algn="l"/>
                <a:tab pos="1196975" algn="l"/>
                <a:tab pos="1674813" algn="l"/>
                <a:tab pos="2154238" algn="l"/>
              </a:tabLst>
            </a:pP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参数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：标的，买卖方向，数量，时间，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是否</a:t>
            </a:r>
            <a:r>
              <a:rPr lang="zh-CN" altLang="en-US" sz="1600" smtClean="0">
                <a:latin typeface="楷体" pitchFamily="49" charset="-122"/>
                <a:ea typeface="楷体" pitchFamily="49" charset="-122"/>
              </a:rPr>
              <a:t>限价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tional_blueonyx">
  <a:themeElements>
    <a:clrScheme name="Rational_blueonyx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DFFF66"/>
      </a:accent2>
      <a:accent3>
        <a:srgbClr val="AAAAAA"/>
      </a:accent3>
      <a:accent4>
        <a:srgbClr val="DADADA"/>
      </a:accent4>
      <a:accent5>
        <a:srgbClr val="BEC4FD"/>
      </a:accent5>
      <a:accent6>
        <a:srgbClr val="CAE75C"/>
      </a:accent6>
      <a:hlink>
        <a:srgbClr val="C0C0C0"/>
      </a:hlink>
      <a:folHlink>
        <a:srgbClr val="D18213"/>
      </a:folHlink>
    </a:clrScheme>
    <a:fontScheme name="Rational_blueonyx">
      <a:majorFont>
        <a:latin typeface="Courier New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ea typeface="宋体" pitchFamily="2" charset="-122"/>
          </a:defRPr>
        </a:defPPr>
      </a:lstStyle>
    </a:lnDef>
  </a:objectDefaults>
  <a:extraClrSchemeLst>
    <a:extraClrScheme>
      <a:clrScheme name="Rational_blueonyx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15045</TotalTime>
  <Pages>0</Pages>
  <Words>1414</Words>
  <Characters>0</Characters>
  <Application>Microsoft Office PowerPoint</Application>
  <DocSecurity>0</DocSecurity>
  <PresentationFormat>全屏显示(4:3)</PresentationFormat>
  <Lines>0</Lines>
  <Paragraphs>187</Paragraphs>
  <Slides>21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Rational_blueonyx</vt:lpstr>
      <vt:lpstr>中信建投证券机构客户算法交易服务介绍</vt:lpstr>
      <vt:lpstr>目录</vt:lpstr>
      <vt:lpstr>一、机构客户交易需求</vt:lpstr>
      <vt:lpstr>二、算法交易–基本原理</vt:lpstr>
      <vt:lpstr>二、算法交易-目标和优点</vt:lpstr>
      <vt:lpstr>二、算法交易-基本情况</vt:lpstr>
      <vt:lpstr>二、算法交易-策略和适用品种</vt:lpstr>
      <vt:lpstr>三、算法交易 – TWAP</vt:lpstr>
      <vt:lpstr>二、算法交易 – VWAP</vt:lpstr>
      <vt:lpstr>二、算法交易 – VWAPPlus </vt:lpstr>
      <vt:lpstr>二、算法交易-运行情况</vt:lpstr>
      <vt:lpstr>二、算法交易-如何节省交易成本</vt:lpstr>
      <vt:lpstr>PowerPoint 演示文稿</vt:lpstr>
      <vt:lpstr>二、算法交易-风险管理</vt:lpstr>
      <vt:lpstr>三、机构客户典型交易场景一</vt:lpstr>
      <vt:lpstr>典型案例</vt:lpstr>
      <vt:lpstr>三、算法交易典型场景介绍二</vt:lpstr>
      <vt:lpstr>典型案例</vt:lpstr>
      <vt:lpstr>三、机构客户典型交易场景三</vt:lpstr>
      <vt:lpstr>典型案例</vt:lpstr>
      <vt:lpstr>PowerPoint 演示文稿</vt:lpstr>
    </vt:vector>
  </TitlesOfParts>
  <Company>csc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baiyuan</dc:creator>
  <cp:lastModifiedBy>杨飞</cp:lastModifiedBy>
  <cp:revision>2231</cp:revision>
  <dcterms:created xsi:type="dcterms:W3CDTF">2010-04-20T07:00:55Z</dcterms:created>
  <dcterms:modified xsi:type="dcterms:W3CDTF">2016-10-12T01:28:31Z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