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15"/>
  </p:notesMasterIdLst>
  <p:sldIdLst>
    <p:sldId id="362" r:id="rId3"/>
    <p:sldId id="363" r:id="rId4"/>
    <p:sldId id="369" r:id="rId5"/>
    <p:sldId id="412" r:id="rId6"/>
    <p:sldId id="409" r:id="rId7"/>
    <p:sldId id="410" r:id="rId8"/>
    <p:sldId id="395" r:id="rId9"/>
    <p:sldId id="413" r:id="rId10"/>
    <p:sldId id="414" r:id="rId11"/>
    <p:sldId id="396" r:id="rId12"/>
    <p:sldId id="417" r:id="rId13"/>
    <p:sldId id="3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2F08"/>
    <a:srgbClr val="F6F6F6"/>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6314" autoAdjust="0"/>
  </p:normalViewPr>
  <p:slideViewPr>
    <p:cSldViewPr snapToGrid="0" showGuides="1">
      <p:cViewPr varScale="1">
        <p:scale>
          <a:sx n="95" d="100"/>
          <a:sy n="95" d="100"/>
        </p:scale>
        <p:origin x="168" y="58"/>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2022/6/6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extLst>
      <p:ext uri="{BB962C8B-B14F-4D97-AF65-F5344CB8AC3E}">
        <p14:creationId xmlns:p14="http://schemas.microsoft.com/office/powerpoint/2010/main" val="175383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1814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9277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842004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04113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45798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70196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79107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783008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41080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8131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81909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80125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B2F64C6-7D5C-BC48-A962-E23F0BFEC084}"/>
              </a:ext>
            </a:extLst>
          </p:cNvPr>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40D463A3-7033-D449-AC8B-08C0EFBF331C}"/>
              </a:ext>
            </a:extLst>
          </p:cNvPr>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id="{CEAD8200-B031-6E4A-87C5-FC095E3A9684}"/>
              </a:ext>
            </a:extLst>
          </p:cNvPr>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606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4912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7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859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05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5818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083977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691574" y="662503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5667503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07722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212179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9694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71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48990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31034;&#20363;.htm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id="{3C274ABD-D916-2542-98F0-C9BF7EB13301}"/>
              </a:ext>
            </a:extLst>
          </p:cNvPr>
          <p:cNvSpPr txBox="1"/>
          <p:nvPr/>
        </p:nvSpPr>
        <p:spPr>
          <a:xfrm>
            <a:off x="6797210" y="2644169"/>
            <a:ext cx="2699778"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rPr>
              <a:t>队列</a:t>
            </a:r>
          </a:p>
        </p:txBody>
      </p:sp>
      <p:sp>
        <p:nvSpPr>
          <p:cNvPr id="5" name="文本框 4">
            <a:extLst>
              <a:ext uri="{FF2B5EF4-FFF2-40B4-BE49-F238E27FC236}">
                <a16:creationId xmlns:a16="http://schemas.microsoft.com/office/drawing/2014/main" id="{C872FFCF-66FB-AF45-82B1-8502CA44FF4E}"/>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cs typeface="+mn-ea"/>
                <a:sym typeface="+mn-lt"/>
              </a:rPr>
              <a:t>MINI</a:t>
            </a:r>
            <a:r>
              <a:rPr kumimoji="1" lang="en-US" altLang="zh-CN" sz="2400" b="0" i="0" u="none" strike="noStrike" kern="1200" cap="none" spc="0" normalizeH="0" baseline="0" noProof="0" dirty="0">
                <a:ln>
                  <a:noFill/>
                </a:ln>
                <a:solidFill>
                  <a:srgbClr val="44546A"/>
                </a:solidFill>
                <a:effectLst/>
                <a:uLnTx/>
                <a:uFillTx/>
                <a:cs typeface="+mn-ea"/>
                <a:sym typeface="+mn-lt"/>
              </a:rPr>
              <a:t>MAL</a:t>
            </a:r>
            <a:r>
              <a:rPr kumimoji="1" lang="zh-CN" altLang="en-US" sz="2400" b="0" i="0" u="none" strike="noStrike" kern="1200" cap="none" spc="0" normalizeH="0" baseline="0" noProof="0" dirty="0">
                <a:ln>
                  <a:noFill/>
                </a:ln>
                <a:solidFill>
                  <a:srgbClr val="44546A"/>
                </a:solidFill>
                <a:effectLst/>
                <a:uLnTx/>
                <a:uFillTx/>
                <a:cs typeface="+mn-ea"/>
                <a:sym typeface="+mn-lt"/>
              </a:rPr>
              <a:t> </a:t>
            </a:r>
            <a:r>
              <a:rPr kumimoji="1" lang="en-US" altLang="zh-CN" sz="2400" b="0" i="0" u="none" strike="noStrike" kern="1200" cap="none" spc="0" normalizeH="0" baseline="0" noProof="0" dirty="0">
                <a:ln>
                  <a:noFill/>
                </a:ln>
                <a:solidFill>
                  <a:srgbClr val="44546A"/>
                </a:solidFill>
                <a:effectLst/>
                <a:uLnTx/>
                <a:uFillTx/>
                <a:cs typeface="+mn-ea"/>
                <a:sym typeface="+mn-lt"/>
              </a:rPr>
              <a:t>STYLE</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C2E2C5B-FFC3-454B-BC44-DC86A645DCC5}"/>
              </a:ext>
            </a:extLst>
          </p:cNvPr>
          <p:cNvSpPr txBox="1"/>
          <p:nvPr/>
        </p:nvSpPr>
        <p:spPr>
          <a:xfrm>
            <a:off x="2616460" y="3052734"/>
            <a:ext cx="2869696" cy="369332"/>
          </a:xfrm>
          <a:prstGeom prst="rect">
            <a:avLst/>
          </a:prstGeom>
          <a:noFill/>
        </p:spPr>
        <p:txBody>
          <a:bodyPr wrap="none" rtlCol="0">
            <a:spAutoFit/>
          </a:bodyPr>
          <a:lstStyle/>
          <a:p>
            <a:pPr lvl="0" algn="r">
              <a:defRPr/>
            </a:pPr>
            <a:r>
              <a:rPr kumimoji="1" lang="en-US" altLang="zh-CN" dirty="0">
                <a:solidFill>
                  <a:srgbClr val="44546A"/>
                </a:solidFill>
                <a:cs typeface="+mn-ea"/>
                <a:sym typeface="+mn-lt"/>
              </a:rPr>
              <a:t>Link </a:t>
            </a:r>
            <a:r>
              <a:rPr kumimoji="1" lang="en-US" altLang="zh-CN" sz="1800" b="0" i="0" u="none" strike="noStrike" kern="1200" cap="none" spc="0" normalizeH="0" baseline="0" noProof="0" dirty="0">
                <a:ln>
                  <a:noFill/>
                </a:ln>
                <a:solidFill>
                  <a:srgbClr val="44546A"/>
                </a:solidFill>
                <a:effectLst/>
                <a:uLnTx/>
                <a:uFillTx/>
                <a:cs typeface="+mn-ea"/>
                <a:sym typeface="+mn-lt"/>
              </a:rPr>
              <a:t>2022</a:t>
            </a:r>
            <a:r>
              <a:rPr kumimoji="1" lang="zh-CN" altLang="en-US" sz="1800" b="0" i="0" u="none" strike="noStrike" kern="1200" cap="none" spc="0" normalizeH="0" baseline="0" noProof="0" dirty="0">
                <a:ln>
                  <a:noFill/>
                </a:ln>
                <a:solidFill>
                  <a:srgbClr val="44546A"/>
                </a:solidFill>
                <a:effectLst/>
                <a:uLnTx/>
                <a:uFillTx/>
                <a:cs typeface="+mn-ea"/>
                <a:sym typeface="+mn-lt"/>
              </a:rPr>
              <a:t>年 </a:t>
            </a:r>
            <a:r>
              <a:rPr kumimoji="1" lang="en-US" altLang="zh-CN" sz="1800" b="0" i="0" u="none" strike="noStrike" kern="1200" cap="none" spc="0" normalizeH="0" baseline="0" noProof="0" dirty="0">
                <a:ln>
                  <a:noFill/>
                </a:ln>
                <a:solidFill>
                  <a:srgbClr val="44546A"/>
                </a:solidFill>
                <a:effectLst/>
                <a:uLnTx/>
                <a:uFillTx/>
                <a:cs typeface="+mn-ea"/>
                <a:sym typeface="+mn-lt"/>
              </a:rPr>
              <a:t>75</a:t>
            </a:r>
            <a:r>
              <a:rPr kumimoji="1" lang="zh-CN" altLang="en-US" dirty="0">
                <a:solidFill>
                  <a:srgbClr val="44546A"/>
                </a:solidFill>
                <a:cs typeface="+mn-ea"/>
                <a:sym typeface="+mn-lt"/>
              </a:rPr>
              <a:t>班  第七周</a:t>
            </a:r>
            <a:endParaRPr kumimoji="1" lang="zh-CN" altLang="en-US" sz="1800" b="0" i="0" u="none" strike="noStrike" kern="1200" cap="none" spc="0" normalizeH="0" baseline="0" noProof="0" dirty="0">
              <a:ln>
                <a:noFill/>
              </a:ln>
              <a:solidFill>
                <a:srgbClr val="44546A"/>
              </a:solidFill>
              <a:effectLst/>
              <a:uLnTx/>
              <a:uFillTx/>
              <a:cs typeface="+mn-ea"/>
              <a:sym typeface="+mn-lt"/>
            </a:endParaRPr>
          </a:p>
        </p:txBody>
      </p:sp>
      <p:sp>
        <p:nvSpPr>
          <p:cNvPr id="20" name="文本框 19">
            <a:extLst>
              <a:ext uri="{FF2B5EF4-FFF2-40B4-BE49-F238E27FC236}">
                <a16:creationId xmlns:a16="http://schemas.microsoft.com/office/drawing/2014/main" id="{1D2F8C82-91F0-5946-84A6-E0C5D277D461}"/>
              </a:ext>
            </a:extLst>
          </p:cNvPr>
          <p:cNvSpPr txBox="1"/>
          <p:nvPr/>
        </p:nvSpPr>
        <p:spPr>
          <a:xfrm>
            <a:off x="2236450" y="3537651"/>
            <a:ext cx="324970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cs typeface="+mn-ea"/>
                <a:sym typeface="+mn-lt"/>
              </a:rPr>
              <a:t>技术分享</a:t>
            </a: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extLst>
      <p:ext uri="{BB962C8B-B14F-4D97-AF65-F5344CB8AC3E}">
        <p14:creationId xmlns:p14="http://schemas.microsoft.com/office/powerpoint/2010/main" val="2547509456"/>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animBg="1"/>
      <p:bldP spid="10" grpId="0" animBg="1"/>
      <p:bldP spid="11" grpId="0" animBg="1"/>
      <p:bldP spid="15" grpId="0"/>
      <p:bldP spid="20"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hlinkClick r:id="rId3" action="ppaction://hlinkfile"/>
            <a:extLst>
              <a:ext uri="{FF2B5EF4-FFF2-40B4-BE49-F238E27FC236}">
                <a16:creationId xmlns:a16="http://schemas.microsoft.com/office/drawing/2014/main" id="{A0EE69D0-227F-EC85-3348-5B28877574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727" y="1180447"/>
            <a:ext cx="5980256" cy="4234021"/>
          </a:xfrm>
          <a:prstGeom prst="rect">
            <a:avLst/>
          </a:prstGeom>
        </p:spPr>
      </p:pic>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击鼓传花规则</a:t>
            </a:r>
          </a:p>
        </p:txBody>
      </p:sp>
      <p:grpSp>
        <p:nvGrpSpPr>
          <p:cNvPr id="21" name="组合 20">
            <a:extLst>
              <a:ext uri="{FF2B5EF4-FFF2-40B4-BE49-F238E27FC236}">
                <a16:creationId xmlns:a16="http://schemas.microsoft.com/office/drawing/2014/main" id="{96D7927A-9A7D-4515-9343-FE94FF90BC38}"/>
              </a:ext>
            </a:extLst>
          </p:cNvPr>
          <p:cNvGrpSpPr/>
          <p:nvPr/>
        </p:nvGrpSpPr>
        <p:grpSpPr>
          <a:xfrm>
            <a:off x="1376035" y="1451020"/>
            <a:ext cx="4719965" cy="1234168"/>
            <a:chOff x="2486796" y="2343753"/>
            <a:chExt cx="4719965" cy="1234168"/>
          </a:xfrm>
        </p:grpSpPr>
        <p:sp>
          <p:nvSpPr>
            <p:cNvPr id="22" name="文本框 21">
              <a:extLst>
                <a:ext uri="{FF2B5EF4-FFF2-40B4-BE49-F238E27FC236}">
                  <a16:creationId xmlns:a16="http://schemas.microsoft.com/office/drawing/2014/main" id="{04560ED9-71A7-44E2-8077-32D9ABAB58CD}"/>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hlinkClick r:id="rId3" action="ppaction://hlinkfile"/>
                </a:rPr>
                <a:t>击鼓传花</a:t>
              </a:r>
              <a:r>
                <a:rPr lang="zh-CN" altLang="en-US" dirty="0">
                  <a:solidFill>
                    <a:srgbClr val="44546A"/>
                  </a:solidFill>
                  <a:cs typeface="+mn-ea"/>
                  <a:sym typeface="+mn-lt"/>
                </a:rPr>
                <a:t>原规则</a:t>
              </a:r>
            </a:p>
          </p:txBody>
        </p:sp>
        <p:sp>
          <p:nvSpPr>
            <p:cNvPr id="23" name="文本框 22">
              <a:extLst>
                <a:ext uri="{FF2B5EF4-FFF2-40B4-BE49-F238E27FC236}">
                  <a16:creationId xmlns:a16="http://schemas.microsoft.com/office/drawing/2014/main" id="{5600CC83-09EB-4FE4-9965-B07740D22B3F}"/>
                </a:ext>
              </a:extLst>
            </p:cNvPr>
            <p:cNvSpPr txBox="1"/>
            <p:nvPr/>
          </p:nvSpPr>
          <p:spPr>
            <a:xfrm>
              <a:off x="2486796" y="2687228"/>
              <a:ext cx="4719965" cy="890693"/>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班级中玩一个游戏，所有学生围成一圈</a:t>
              </a:r>
              <a:r>
                <a:rPr lang="en-US" altLang="zh-CN" sz="1200" dirty="0">
                  <a:solidFill>
                    <a:srgbClr val="44546A"/>
                  </a:solidFill>
                  <a:cs typeface="+mn-ea"/>
                  <a:sym typeface="+mn-lt"/>
                </a:rPr>
                <a:t>,</a:t>
              </a:r>
              <a:r>
                <a:rPr lang="zh-CN" altLang="en-US" sz="1200" dirty="0">
                  <a:solidFill>
                    <a:srgbClr val="44546A"/>
                  </a:solidFill>
                  <a:cs typeface="+mn-ea"/>
                  <a:sym typeface="+mn-lt"/>
                </a:rPr>
                <a:t>从某位同学手里开始向旁边的同学传一束花</a:t>
              </a:r>
              <a:r>
                <a:rPr lang="en-US" altLang="zh-CN" sz="1200" dirty="0">
                  <a:solidFill>
                    <a:srgbClr val="44546A"/>
                  </a:solidFill>
                  <a:cs typeface="+mn-ea"/>
                  <a:sym typeface="+mn-lt"/>
                </a:rPr>
                <a:t>.</a:t>
              </a:r>
              <a:r>
                <a:rPr lang="zh-CN" altLang="en-US" sz="1200" dirty="0">
                  <a:solidFill>
                    <a:srgbClr val="44546A"/>
                  </a:solidFill>
                  <a:cs typeface="+mn-ea"/>
                  <a:sym typeface="+mn-lt"/>
                </a:rPr>
                <a:t>这个时候某个人</a:t>
              </a:r>
              <a:r>
                <a:rPr lang="en-US" altLang="zh-CN" sz="1200" dirty="0">
                  <a:solidFill>
                    <a:srgbClr val="44546A"/>
                  </a:solidFill>
                  <a:cs typeface="+mn-ea"/>
                  <a:sym typeface="+mn-lt"/>
                </a:rPr>
                <a:t>(</a:t>
              </a:r>
              <a:r>
                <a:rPr lang="zh-CN" altLang="en-US" sz="1200" dirty="0">
                  <a:solidFill>
                    <a:srgbClr val="44546A"/>
                  </a:solidFill>
                  <a:cs typeface="+mn-ea"/>
                  <a:sym typeface="+mn-lt"/>
                </a:rPr>
                <a:t>比如班长</a:t>
              </a:r>
              <a:r>
                <a:rPr lang="en-US" altLang="zh-CN" sz="1200" dirty="0">
                  <a:solidFill>
                    <a:srgbClr val="44546A"/>
                  </a:solidFill>
                  <a:cs typeface="+mn-ea"/>
                  <a:sym typeface="+mn-lt"/>
                </a:rPr>
                <a:t>)</a:t>
              </a:r>
              <a:r>
                <a:rPr lang="zh-CN" altLang="en-US" sz="1200" dirty="0">
                  <a:solidFill>
                    <a:srgbClr val="44546A"/>
                  </a:solidFill>
                  <a:cs typeface="+mn-ea"/>
                  <a:sym typeface="+mn-lt"/>
                </a:rPr>
                <a:t>，在击鼓</a:t>
              </a:r>
              <a:r>
                <a:rPr lang="en-US" altLang="zh-CN" sz="1200" dirty="0">
                  <a:solidFill>
                    <a:srgbClr val="44546A"/>
                  </a:solidFill>
                  <a:cs typeface="+mn-ea"/>
                  <a:sym typeface="+mn-lt"/>
                </a:rPr>
                <a:t>,</a:t>
              </a:r>
              <a:r>
                <a:rPr lang="zh-CN" altLang="en-US" sz="1200" dirty="0">
                  <a:solidFill>
                    <a:srgbClr val="44546A"/>
                  </a:solidFill>
                  <a:cs typeface="+mn-ea"/>
                  <a:sym typeface="+mn-lt"/>
                </a:rPr>
                <a:t>鼓声停下的一颗</a:t>
              </a:r>
              <a:r>
                <a:rPr lang="en-US" altLang="zh-CN" sz="1200" dirty="0">
                  <a:solidFill>
                    <a:srgbClr val="44546A"/>
                  </a:solidFill>
                  <a:cs typeface="+mn-ea"/>
                  <a:sym typeface="+mn-lt"/>
                </a:rPr>
                <a:t>,</a:t>
              </a:r>
              <a:r>
                <a:rPr lang="zh-CN" altLang="en-US" sz="1200" dirty="0">
                  <a:solidFill>
                    <a:srgbClr val="44546A"/>
                  </a:solidFill>
                  <a:cs typeface="+mn-ea"/>
                  <a:sym typeface="+mn-lt"/>
                </a:rPr>
                <a:t>花落在谁手里</a:t>
              </a:r>
              <a:r>
                <a:rPr lang="en-US" altLang="zh-CN" sz="1200" dirty="0">
                  <a:solidFill>
                    <a:srgbClr val="44546A"/>
                  </a:solidFill>
                  <a:cs typeface="+mn-ea"/>
                  <a:sym typeface="+mn-lt"/>
                </a:rPr>
                <a:t>,</a:t>
              </a:r>
              <a:r>
                <a:rPr lang="zh-CN" altLang="en-US" sz="1200" dirty="0">
                  <a:solidFill>
                    <a:srgbClr val="44546A"/>
                  </a:solidFill>
                  <a:cs typeface="+mn-ea"/>
                  <a:sym typeface="+mn-lt"/>
                </a:rPr>
                <a:t>谁就出来表演节目</a:t>
              </a:r>
              <a:r>
                <a:rPr lang="en-US" altLang="zh-CN" sz="1200" dirty="0">
                  <a:solidFill>
                    <a:srgbClr val="44546A"/>
                  </a:solidFill>
                  <a:cs typeface="+mn-ea"/>
                  <a:sym typeface="+mn-lt"/>
                </a:rPr>
                <a:t>.</a:t>
              </a:r>
              <a:r>
                <a:rPr lang="zh-CN" altLang="en-US" sz="1200" dirty="0">
                  <a:solidFill>
                    <a:srgbClr val="44546A"/>
                  </a:solidFill>
                  <a:cs typeface="+mn-ea"/>
                  <a:sym typeface="+mn-lt"/>
                </a:rPr>
                <a:t>修改游戏规则</a:t>
              </a:r>
              <a:r>
                <a:rPr lang="en-US" altLang="zh-CN" sz="1200" dirty="0">
                  <a:solidFill>
                    <a:srgbClr val="44546A"/>
                  </a:solidFill>
                  <a:cs typeface="+mn-ea"/>
                  <a:sym typeface="+mn-lt"/>
                </a:rPr>
                <a:t>:</a:t>
              </a:r>
            </a:p>
          </p:txBody>
        </p:sp>
      </p:grpSp>
      <p:sp>
        <p:nvSpPr>
          <p:cNvPr id="24" name="椭圆 38">
            <a:extLst>
              <a:ext uri="{FF2B5EF4-FFF2-40B4-BE49-F238E27FC236}">
                <a16:creationId xmlns:a16="http://schemas.microsoft.com/office/drawing/2014/main" id="{9DCE618A-86C5-4AEF-AB26-98B48DF7C720}"/>
              </a:ext>
            </a:extLst>
          </p:cNvPr>
          <p:cNvSpPr/>
          <p:nvPr/>
        </p:nvSpPr>
        <p:spPr>
          <a:xfrm>
            <a:off x="856938" y="1517359"/>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nvGrpSpPr>
          <p:cNvPr id="25" name="组合 24">
            <a:extLst>
              <a:ext uri="{FF2B5EF4-FFF2-40B4-BE49-F238E27FC236}">
                <a16:creationId xmlns:a16="http://schemas.microsoft.com/office/drawing/2014/main" id="{AB239FE5-70CC-4DCE-85F8-416694C4E51C}"/>
              </a:ext>
            </a:extLst>
          </p:cNvPr>
          <p:cNvGrpSpPr/>
          <p:nvPr/>
        </p:nvGrpSpPr>
        <p:grpSpPr>
          <a:xfrm>
            <a:off x="1376035" y="2953983"/>
            <a:ext cx="4229941" cy="1234168"/>
            <a:chOff x="2486796" y="2343753"/>
            <a:chExt cx="4229941" cy="1234168"/>
          </a:xfrm>
        </p:grpSpPr>
        <p:sp>
          <p:nvSpPr>
            <p:cNvPr id="26" name="文本框 25">
              <a:extLst>
                <a:ext uri="{FF2B5EF4-FFF2-40B4-BE49-F238E27FC236}">
                  <a16:creationId xmlns:a16="http://schemas.microsoft.com/office/drawing/2014/main" id="{5B5E2D4B-1DA6-42A2-99F0-C75C9B2209FC}"/>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简单修改规则后</a:t>
              </a:r>
            </a:p>
          </p:txBody>
        </p:sp>
        <p:sp>
          <p:nvSpPr>
            <p:cNvPr id="27" name="文本框 26">
              <a:extLst>
                <a:ext uri="{FF2B5EF4-FFF2-40B4-BE49-F238E27FC236}">
                  <a16:creationId xmlns:a16="http://schemas.microsoft.com/office/drawing/2014/main" id="{461BE80A-9F7B-4546-BB52-8ED18ADE9FD4}"/>
                </a:ext>
              </a:extLst>
            </p:cNvPr>
            <p:cNvSpPr txBox="1"/>
            <p:nvPr/>
          </p:nvSpPr>
          <p:spPr>
            <a:xfrm>
              <a:off x="2486796" y="2687228"/>
              <a:ext cx="4229941" cy="890693"/>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几个朋友一起玩一个游戏</a:t>
              </a:r>
              <a:r>
                <a:rPr lang="en-US" altLang="zh-CN" sz="1200" dirty="0">
                  <a:solidFill>
                    <a:srgbClr val="44546A"/>
                  </a:solidFill>
                  <a:cs typeface="+mn-ea"/>
                  <a:sym typeface="+mn-lt"/>
                </a:rPr>
                <a:t>,</a:t>
              </a:r>
              <a:r>
                <a:rPr lang="zh-CN" altLang="en-US" sz="1200" dirty="0">
                  <a:solidFill>
                    <a:srgbClr val="44546A"/>
                  </a:solidFill>
                  <a:cs typeface="+mn-ea"/>
                  <a:sym typeface="+mn-lt"/>
                </a:rPr>
                <a:t>围成一圈</a:t>
              </a:r>
              <a:r>
                <a:rPr lang="en-US" altLang="zh-CN" sz="1200" dirty="0">
                  <a:solidFill>
                    <a:srgbClr val="44546A"/>
                  </a:solidFill>
                  <a:cs typeface="+mn-ea"/>
                  <a:sym typeface="+mn-lt"/>
                </a:rPr>
                <a:t>,</a:t>
              </a:r>
              <a:r>
                <a:rPr lang="zh-CN" altLang="en-US" sz="1200" dirty="0">
                  <a:solidFill>
                    <a:srgbClr val="44546A"/>
                  </a:solidFill>
                  <a:cs typeface="+mn-ea"/>
                  <a:sym typeface="+mn-lt"/>
                </a:rPr>
                <a:t>开始数数，数到某个数字的人自动淘汰</a:t>
              </a:r>
              <a:r>
                <a:rPr lang="en-US" altLang="zh-CN" sz="1200" dirty="0">
                  <a:solidFill>
                    <a:srgbClr val="44546A"/>
                  </a:solidFill>
                  <a:cs typeface="+mn-ea"/>
                  <a:sym typeface="+mn-lt"/>
                </a:rPr>
                <a:t>.</a:t>
              </a:r>
              <a:r>
                <a:rPr lang="zh-CN" altLang="en-US" sz="1200" dirty="0">
                  <a:solidFill>
                    <a:srgbClr val="44546A"/>
                  </a:solidFill>
                  <a:cs typeface="+mn-ea"/>
                  <a:sym typeface="+mn-lt"/>
                </a:rPr>
                <a:t>口最后剩下的这个人会获得胜利</a:t>
              </a:r>
              <a:r>
                <a:rPr lang="en-US" altLang="zh-CN" sz="1200" dirty="0">
                  <a:solidFill>
                    <a:srgbClr val="44546A"/>
                  </a:solidFill>
                  <a:cs typeface="+mn-ea"/>
                  <a:sym typeface="+mn-lt"/>
                </a:rPr>
                <a:t>,</a:t>
              </a:r>
              <a:r>
                <a:rPr lang="zh-CN" altLang="en-US" sz="1200" dirty="0">
                  <a:solidFill>
                    <a:srgbClr val="44546A"/>
                  </a:solidFill>
                  <a:cs typeface="+mn-ea"/>
                  <a:sym typeface="+mn-lt"/>
                </a:rPr>
                <a:t>请问最后剩下的是原来在哪一个位置上的人</a:t>
              </a:r>
              <a:r>
                <a:rPr lang="en-US" altLang="zh-CN" sz="1200" dirty="0">
                  <a:solidFill>
                    <a:srgbClr val="44546A"/>
                  </a:solidFill>
                  <a:cs typeface="+mn-ea"/>
                  <a:sym typeface="+mn-lt"/>
                </a:rPr>
                <a:t>?</a:t>
              </a:r>
            </a:p>
          </p:txBody>
        </p:sp>
      </p:grpSp>
      <p:grpSp>
        <p:nvGrpSpPr>
          <p:cNvPr id="31" name="组合 30">
            <a:extLst>
              <a:ext uri="{FF2B5EF4-FFF2-40B4-BE49-F238E27FC236}">
                <a16:creationId xmlns:a16="http://schemas.microsoft.com/office/drawing/2014/main" id="{E0D618FE-FEDC-49F5-9E37-E1B914AC2840}"/>
              </a:ext>
            </a:extLst>
          </p:cNvPr>
          <p:cNvGrpSpPr/>
          <p:nvPr/>
        </p:nvGrpSpPr>
        <p:grpSpPr>
          <a:xfrm>
            <a:off x="1046267" y="2703934"/>
            <a:ext cx="4488460" cy="1660071"/>
            <a:chOff x="6153150" y="3105150"/>
            <a:chExt cx="4488460" cy="1660071"/>
          </a:xfrm>
        </p:grpSpPr>
        <p:cxnSp>
          <p:nvCxnSpPr>
            <p:cNvPr id="32" name="直接连接符 31">
              <a:extLst>
                <a:ext uri="{FF2B5EF4-FFF2-40B4-BE49-F238E27FC236}">
                  <a16:creationId xmlns:a16="http://schemas.microsoft.com/office/drawing/2014/main" id="{0B2B5C6C-6FC5-47E3-856A-73B690DCFE2E}"/>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1B5A7C6-5B1A-4181-BA41-8468F6B20B3F}"/>
                </a:ext>
              </a:extLst>
            </p:cNvPr>
            <p:cNvCxnSpPr>
              <a:cxnSpLocks/>
            </p:cNvCxnSpPr>
            <p:nvPr/>
          </p:nvCxnSpPr>
          <p:spPr>
            <a:xfrm>
              <a:off x="6153150" y="4765221"/>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Freeform 15">
            <a:extLst>
              <a:ext uri="{FF2B5EF4-FFF2-40B4-BE49-F238E27FC236}">
                <a16:creationId xmlns:a16="http://schemas.microsoft.com/office/drawing/2014/main" id="{694B17A7-CB01-409B-B9E1-8305678CFA90}"/>
              </a:ext>
            </a:extLst>
          </p:cNvPr>
          <p:cNvSpPr>
            <a:spLocks noEditPoints="1"/>
          </p:cNvSpPr>
          <p:nvPr/>
        </p:nvSpPr>
        <p:spPr bwMode="auto">
          <a:xfrm>
            <a:off x="860817" y="3021355"/>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
        <p:nvSpPr>
          <p:cNvPr id="35" name="Freeform 17">
            <a:extLst>
              <a:ext uri="{FF2B5EF4-FFF2-40B4-BE49-F238E27FC236}">
                <a16:creationId xmlns:a16="http://schemas.microsoft.com/office/drawing/2014/main" id="{8C3A4099-E314-4249-B933-A2352A98CECC}"/>
              </a:ext>
            </a:extLst>
          </p:cNvPr>
          <p:cNvSpPr>
            <a:spLocks noEditPoints="1"/>
          </p:cNvSpPr>
          <p:nvPr/>
        </p:nvSpPr>
        <p:spPr bwMode="auto">
          <a:xfrm>
            <a:off x="827966" y="4522029"/>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lang="zh-CN" altLang="en-US" dirty="0">
              <a:sym typeface="+mn-lt"/>
            </a:endParaRPr>
          </a:p>
        </p:txBody>
      </p:sp>
      <p:grpSp>
        <p:nvGrpSpPr>
          <p:cNvPr id="36" name="组合 35">
            <a:extLst>
              <a:ext uri="{FF2B5EF4-FFF2-40B4-BE49-F238E27FC236}">
                <a16:creationId xmlns:a16="http://schemas.microsoft.com/office/drawing/2014/main" id="{394A5639-3342-82F1-C632-39E38D0F76DC}"/>
              </a:ext>
            </a:extLst>
          </p:cNvPr>
          <p:cNvGrpSpPr/>
          <p:nvPr/>
        </p:nvGrpSpPr>
        <p:grpSpPr>
          <a:xfrm>
            <a:off x="1307515" y="4545843"/>
            <a:ext cx="4229941" cy="957169"/>
            <a:chOff x="2486796" y="2343753"/>
            <a:chExt cx="4229941" cy="957169"/>
          </a:xfrm>
        </p:grpSpPr>
        <p:sp>
          <p:nvSpPr>
            <p:cNvPr id="37" name="文本框 36">
              <a:extLst>
                <a:ext uri="{FF2B5EF4-FFF2-40B4-BE49-F238E27FC236}">
                  <a16:creationId xmlns:a16="http://schemas.microsoft.com/office/drawing/2014/main" id="{2CDF58D7-0C7F-EC54-5439-B27F43330579}"/>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所需参数及结果</a:t>
              </a:r>
            </a:p>
          </p:txBody>
        </p:sp>
        <p:sp>
          <p:nvSpPr>
            <p:cNvPr id="38" name="文本框 37">
              <a:extLst>
                <a:ext uri="{FF2B5EF4-FFF2-40B4-BE49-F238E27FC236}">
                  <a16:creationId xmlns:a16="http://schemas.microsoft.com/office/drawing/2014/main" id="{513BFCE5-10D8-0EB9-2DB2-2D0921DC6FB1}"/>
                </a:ext>
              </a:extLst>
            </p:cNvPr>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参数</a:t>
              </a:r>
              <a:r>
                <a:rPr lang="en-US" altLang="zh-CN" sz="1200" dirty="0">
                  <a:solidFill>
                    <a:srgbClr val="44546A"/>
                  </a:solidFill>
                  <a:cs typeface="+mn-ea"/>
                  <a:sym typeface="+mn-lt"/>
                </a:rPr>
                <a:t>:</a:t>
              </a:r>
              <a:r>
                <a:rPr lang="zh-CN" altLang="en-US" sz="1200" dirty="0">
                  <a:solidFill>
                    <a:srgbClr val="44546A"/>
                  </a:solidFill>
                  <a:cs typeface="+mn-ea"/>
                  <a:sym typeface="+mn-lt"/>
                </a:rPr>
                <a:t>所有参与人的姓名</a:t>
              </a:r>
              <a:r>
                <a:rPr lang="en-US" altLang="zh-CN" sz="1200" dirty="0">
                  <a:solidFill>
                    <a:srgbClr val="44546A"/>
                  </a:solidFill>
                  <a:cs typeface="+mn-ea"/>
                  <a:sym typeface="+mn-lt"/>
                </a:rPr>
                <a:t>,</a:t>
              </a:r>
              <a:r>
                <a:rPr lang="zh-CN" altLang="en-US" sz="1200" dirty="0">
                  <a:solidFill>
                    <a:srgbClr val="44546A"/>
                  </a:solidFill>
                  <a:cs typeface="+mn-ea"/>
                  <a:sym typeface="+mn-lt"/>
                </a:rPr>
                <a:t>基于的数字</a:t>
              </a:r>
              <a:endParaRPr lang="en-US" altLang="zh-CN" sz="1200" dirty="0">
                <a:solidFill>
                  <a:srgbClr val="44546A"/>
                </a:solidFill>
                <a:cs typeface="+mn-ea"/>
                <a:sym typeface="+mn-lt"/>
              </a:endParaRPr>
            </a:p>
            <a:p>
              <a:pPr>
                <a:lnSpc>
                  <a:spcPct val="150000"/>
                </a:lnSpc>
              </a:pPr>
              <a:r>
                <a:rPr lang="zh-CN" altLang="en-US" sz="1200" dirty="0">
                  <a:solidFill>
                    <a:srgbClr val="44546A"/>
                  </a:solidFill>
                  <a:cs typeface="+mn-ea"/>
                  <a:sym typeface="+mn-lt"/>
                </a:rPr>
                <a:t>结果</a:t>
              </a:r>
              <a:r>
                <a:rPr lang="en-US" altLang="zh-CN" sz="1200" dirty="0">
                  <a:solidFill>
                    <a:srgbClr val="44546A"/>
                  </a:solidFill>
                  <a:cs typeface="+mn-ea"/>
                  <a:sym typeface="+mn-lt"/>
                </a:rPr>
                <a:t>:</a:t>
              </a:r>
              <a:r>
                <a:rPr lang="zh-CN" altLang="en-US" sz="1200" dirty="0">
                  <a:solidFill>
                    <a:srgbClr val="44546A"/>
                  </a:solidFill>
                  <a:cs typeface="+mn-ea"/>
                  <a:sym typeface="+mn-lt"/>
                </a:rPr>
                <a:t>最终剩下的一人的姓名</a:t>
              </a:r>
            </a:p>
          </p:txBody>
        </p:sp>
      </p:grpSp>
    </p:spTree>
    <p:extLst>
      <p:ext uri="{BB962C8B-B14F-4D97-AF65-F5344CB8AC3E}">
        <p14:creationId xmlns:p14="http://schemas.microsoft.com/office/powerpoint/2010/main" val="29587844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Effect transition="in" filter="fade">
                                      <p:cBhvr>
                                        <p:cTn id="12" dur="500"/>
                                        <p:tgtEl>
                                          <p:spTgt spid="24"/>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cBhvr>
                                        <p:cTn id="15" dur="500" fill="hold"/>
                                        <p:tgtEl>
                                          <p:spTgt spid="34"/>
                                        </p:tgtEl>
                                        <p:attrNameLst>
                                          <p:attrName>ppt_w</p:attrName>
                                        </p:attrNameLst>
                                      </p:cBhvr>
                                      <p:tavLst>
                                        <p:tav tm="0">
                                          <p:val>
                                            <p:fltVal val="0"/>
                                          </p:val>
                                        </p:tav>
                                        <p:tav tm="100000">
                                          <p:val>
                                            <p:strVal val="#ppt_w"/>
                                          </p:val>
                                        </p:tav>
                                      </p:tavLst>
                                    </p:anim>
                                    <p:anim calcmode="lin" valueType="num">
                                      <p:cBhvr>
                                        <p:cTn id="16" dur="500" fill="hold"/>
                                        <p:tgtEl>
                                          <p:spTgt spid="34"/>
                                        </p:tgtEl>
                                        <p:attrNameLst>
                                          <p:attrName>ppt_h</p:attrName>
                                        </p:attrNameLst>
                                      </p:cBhvr>
                                      <p:tavLst>
                                        <p:tav tm="0">
                                          <p:val>
                                            <p:fltVal val="0"/>
                                          </p:val>
                                        </p:tav>
                                        <p:tav tm="100000">
                                          <p:val>
                                            <p:strVal val="#ppt_h"/>
                                          </p:val>
                                        </p:tav>
                                      </p:tavLst>
                                    </p:anim>
                                    <p:animEffect transition="in" filter="fade">
                                      <p:cBhvr>
                                        <p:cTn id="17" dur="500"/>
                                        <p:tgtEl>
                                          <p:spTgt spid="34"/>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ppt_w</p:attrName>
                                        </p:attrNameLst>
                                      </p:cBhvr>
                                      <p:tavLst>
                                        <p:tav tm="0">
                                          <p:val>
                                            <p:fltVal val="0"/>
                                          </p:val>
                                        </p:tav>
                                        <p:tav tm="100000">
                                          <p:val>
                                            <p:strVal val="#ppt_w"/>
                                          </p:val>
                                        </p:tav>
                                      </p:tavLst>
                                    </p:anim>
                                    <p:anim calcmode="lin" valueType="num">
                                      <p:cBhvr>
                                        <p:cTn id="21" dur="500" fill="hold"/>
                                        <p:tgtEl>
                                          <p:spTgt spid="35"/>
                                        </p:tgtEl>
                                        <p:attrNameLst>
                                          <p:attrName>ppt_h</p:attrName>
                                        </p:attrNameLst>
                                      </p:cBhvr>
                                      <p:tavLst>
                                        <p:tav tm="0">
                                          <p:val>
                                            <p:fltVal val="0"/>
                                          </p:val>
                                        </p:tav>
                                        <p:tav tm="100000">
                                          <p:val>
                                            <p:strVal val="#ppt_h"/>
                                          </p:val>
                                        </p:tav>
                                      </p:tavLst>
                                    </p:anim>
                                    <p:animEffect transition="in" filter="fade">
                                      <p:cBhvr>
                                        <p:cTn id="22" dur="500"/>
                                        <p:tgtEl>
                                          <p:spTgt spid="35"/>
                                        </p:tgtEl>
                                      </p:cBhvr>
                                    </p:animEffect>
                                  </p:childTnLst>
                                </p:cTn>
                              </p:par>
                            </p:childTnLst>
                          </p:cTn>
                        </p:par>
                        <p:par>
                          <p:cTn id="23" fill="hold">
                            <p:stCondLst>
                              <p:cond delay="1000"/>
                            </p:stCondLst>
                            <p:childTnLst>
                              <p:par>
                                <p:cTn id="24" presetID="2" presetClass="entr" presetSubtype="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1+#ppt_w/2"/>
                                          </p:val>
                                        </p:tav>
                                        <p:tav tm="100000">
                                          <p:val>
                                            <p:strVal val="#ppt_x"/>
                                          </p:val>
                                        </p:tav>
                                      </p:tavLst>
                                    </p:anim>
                                    <p:anim calcmode="lin" valueType="num">
                                      <p:cBhvr additive="base">
                                        <p:cTn id="27" dur="500" fill="hold"/>
                                        <p:tgtEl>
                                          <p:spTgt spid="21"/>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2"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1+#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 presetClass="entr" presetSubtype="2"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1+#ppt_w/2"/>
                                          </p:val>
                                        </p:tav>
                                        <p:tav tm="100000">
                                          <p:val>
                                            <p:strVal val="#ppt_x"/>
                                          </p:val>
                                        </p:tav>
                                      </p:tavLst>
                                    </p:anim>
                                    <p:anim calcmode="lin" valueType="num">
                                      <p:cBhvr additive="base">
                                        <p:cTn id="37"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291B9B64-E899-E860-10B5-97AED0AF776C}"/>
              </a:ext>
            </a:extLst>
          </p:cNvPr>
          <p:cNvPicPr>
            <a:picLocks noChangeAspect="1"/>
          </p:cNvPicPr>
          <p:nvPr/>
        </p:nvPicPr>
        <p:blipFill rotWithShape="1">
          <a:blip r:embed="rId3">
            <a:extLst>
              <a:ext uri="{28A0092B-C50C-407E-A947-70E740481C1C}">
                <a14:useLocalDpi xmlns:a14="http://schemas.microsoft.com/office/drawing/2010/main" val="0"/>
              </a:ext>
            </a:extLst>
          </a:blip>
          <a:srcRect l="6613" t="27463" r="4301" b="22180"/>
          <a:stretch/>
        </p:blipFill>
        <p:spPr>
          <a:xfrm>
            <a:off x="3370154" y="3632292"/>
            <a:ext cx="5656971" cy="3197715"/>
          </a:xfrm>
          <a:prstGeom prst="rect">
            <a:avLst/>
          </a:prstGeom>
        </p:spPr>
      </p:pic>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85552" y="1074456"/>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877972" y="1179732"/>
            <a:ext cx="125771" cy="11521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96291" y="970662"/>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a:extLst>
              <a:ext uri="{FF2B5EF4-FFF2-40B4-BE49-F238E27FC236}">
                <a16:creationId xmlns:a16="http://schemas.microsoft.com/office/drawing/2014/main" id="{473DBF93-FD30-194C-B730-87857EF96E77}"/>
              </a:ext>
            </a:extLst>
          </p:cNvPr>
          <p:cNvSpPr txBox="1"/>
          <p:nvPr/>
        </p:nvSpPr>
        <p:spPr>
          <a:xfrm>
            <a:off x="3071984" y="3211271"/>
            <a:ext cx="6384761"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endPar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0" name="矩形 9">
            <a:extLst>
              <a:ext uri="{FF2B5EF4-FFF2-40B4-BE49-F238E27FC236}">
                <a16:creationId xmlns:a16="http://schemas.microsoft.com/office/drawing/2014/main" id="{23EDA229-8238-BBE2-BA44-D013F3D5F23A}"/>
              </a:ext>
            </a:extLst>
          </p:cNvPr>
          <p:cNvSpPr/>
          <p:nvPr/>
        </p:nvSpPr>
        <p:spPr>
          <a:xfrm>
            <a:off x="2570165" y="2017684"/>
            <a:ext cx="7207313" cy="1323439"/>
          </a:xfrm>
          <a:prstGeom prst="rect">
            <a:avLst/>
          </a:prstGeom>
          <a:noFill/>
        </p:spPr>
        <p:txBody>
          <a:bodyPr wrap="square" lIns="91440" tIns="45720" rIns="91440" bIns="45720">
            <a:spAutoFit/>
          </a:bodyPr>
          <a:lstStyle/>
          <a:p>
            <a:pPr algn="ctr"/>
            <a:r>
              <a:rPr kumimoji="1" lang="zh-CN" alt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mn-ea"/>
                <a:sym typeface="+mn-lt"/>
              </a:rPr>
              <a:t>代码实现</a:t>
            </a:r>
            <a:endParaRPr lang="zh-CN" alt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00895927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8A9A1BD2-742F-8611-3CF3-B2C3B7741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238" y="3429000"/>
            <a:ext cx="6096763" cy="3429000"/>
          </a:xfrm>
          <a:prstGeom prst="rect">
            <a:avLst/>
          </a:prstGeom>
        </p:spPr>
      </p:pic>
      <p:pic>
        <p:nvPicPr>
          <p:cNvPr id="45" name="图片 44">
            <a:extLst>
              <a:ext uri="{FF2B5EF4-FFF2-40B4-BE49-F238E27FC236}">
                <a16:creationId xmlns:a16="http://schemas.microsoft.com/office/drawing/2014/main" id="{D78399A7-6215-C404-1FB7-FA2D9A141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3396993"/>
            <a:ext cx="6153672" cy="3461007"/>
          </a:xfrm>
          <a:prstGeom prst="rect">
            <a:avLst/>
          </a:prstGeom>
        </p:spPr>
      </p:pic>
      <p:sp>
        <p:nvSpPr>
          <p:cNvPr id="46" name="文本框 45">
            <a:extLst>
              <a:ext uri="{FF2B5EF4-FFF2-40B4-BE49-F238E27FC236}">
                <a16:creationId xmlns:a16="http://schemas.microsoft.com/office/drawing/2014/main" id="{B32EDE93-DE36-582F-F37B-E6C225D62981}"/>
              </a:ext>
            </a:extLst>
          </p:cNvPr>
          <p:cNvSpPr txBox="1"/>
          <p:nvPr/>
        </p:nvSpPr>
        <p:spPr>
          <a:xfrm>
            <a:off x="4050632" y="2105561"/>
            <a:ext cx="4676274" cy="1323439"/>
          </a:xfrm>
          <a:prstGeom prst="rect">
            <a:avLst/>
          </a:prstGeom>
          <a:noFill/>
        </p:spPr>
        <p:txBody>
          <a:bodyPr wrap="square" rtlCol="0">
            <a:spAutoFit/>
          </a:bodyPr>
          <a:lstStyle/>
          <a:p>
            <a:r>
              <a:rPr lang="zh-CN" altLang="en-US" sz="8000" dirty="0">
                <a:solidFill>
                  <a:schemeClr val="tx2">
                    <a:lumMod val="75000"/>
                  </a:schemeClr>
                </a:solidFill>
                <a:latin typeface="华文琥珀" panose="02010800040101010101" pitchFamily="2" charset="-122"/>
                <a:ea typeface="华文琥珀" panose="02010800040101010101" pitchFamily="2" charset="-122"/>
              </a:rPr>
              <a:t>分享结束</a:t>
            </a:r>
          </a:p>
        </p:txBody>
      </p:sp>
    </p:spTree>
    <p:extLst>
      <p:ext uri="{BB962C8B-B14F-4D97-AF65-F5344CB8AC3E}">
        <p14:creationId xmlns:p14="http://schemas.microsoft.com/office/powerpoint/2010/main" val="53399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8DA3CB5F-1503-E746-9628-A1BBBFB0E622}"/>
              </a:ext>
            </a:extLst>
          </p:cNvPr>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4C109A9E-E625-D345-B7EF-011E1E7F394F}"/>
              </a:ext>
            </a:extLst>
          </p:cNvPr>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486E12EB-7092-5646-AEE3-3DE5F1A719B8}"/>
              </a:ext>
            </a:extLst>
          </p:cNvPr>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圆角矩形 7">
            <a:extLst>
              <a:ext uri="{FF2B5EF4-FFF2-40B4-BE49-F238E27FC236}">
                <a16:creationId xmlns:a16="http://schemas.microsoft.com/office/drawing/2014/main" id="{6B65396D-DE81-BB4E-A0AF-C8CA0D531262}"/>
              </a:ext>
            </a:extLst>
          </p:cNvPr>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a:extLst>
              <a:ext uri="{FF2B5EF4-FFF2-40B4-BE49-F238E27FC236}">
                <a16:creationId xmlns:a16="http://schemas.microsoft.com/office/drawing/2014/main" id="{D0CEEF81-AB73-7A49-955D-70ED3E67D5F0}"/>
              </a:ext>
            </a:extLst>
          </p:cNvPr>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spc="0" normalizeH="0" baseline="0" noProof="0" dirty="0">
                <a:ln>
                  <a:noFill/>
                </a:ln>
                <a:solidFill>
                  <a:srgbClr val="44546A"/>
                </a:solidFill>
                <a:effectLst/>
                <a:uLnTx/>
                <a:uFillTx/>
                <a:cs typeface="+mn-ea"/>
                <a:sym typeface="+mn-lt"/>
              </a:rPr>
              <a:t>目录</a:t>
            </a:r>
          </a:p>
        </p:txBody>
      </p:sp>
      <p:sp>
        <p:nvSpPr>
          <p:cNvPr id="11" name="文本框 10">
            <a:extLst>
              <a:ext uri="{FF2B5EF4-FFF2-40B4-BE49-F238E27FC236}">
                <a16:creationId xmlns:a16="http://schemas.microsoft.com/office/drawing/2014/main" id="{0039493F-218F-2343-B26A-CB85AC46D7A3}"/>
              </a:ext>
            </a:extLst>
          </p:cNvPr>
          <p:cNvSpPr txBox="1"/>
          <p:nvPr/>
        </p:nvSpPr>
        <p:spPr>
          <a:xfrm>
            <a:off x="3545478" y="3293523"/>
            <a:ext cx="179804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a:ln>
                  <a:noFill/>
                </a:ln>
                <a:solidFill>
                  <a:prstClr val="white"/>
                </a:solidFill>
                <a:effectLst/>
                <a:uLnTx/>
                <a:uFillTx/>
                <a:cs typeface="+mn-ea"/>
                <a:sym typeface="+mn-lt"/>
              </a:rPr>
              <a:t>CON</a:t>
            </a:r>
            <a:r>
              <a:rPr kumimoji="1" lang="en-US" altLang="zh-CN" sz="2000" b="0" i="0" u="none" strike="noStrike" kern="1200" cap="none" spc="0" normalizeH="0" baseline="0" noProof="0" dirty="0">
                <a:ln>
                  <a:noFill/>
                </a:ln>
                <a:solidFill>
                  <a:srgbClr val="44546A"/>
                </a:solidFill>
                <a:effectLst/>
                <a:uLnTx/>
                <a:uFillTx/>
                <a:cs typeface="+mn-ea"/>
                <a:sym typeface="+mn-lt"/>
              </a:rPr>
              <a:t>TENTS</a:t>
            </a:r>
            <a:endParaRPr kumimoji="1" lang="zh-CN" altLang="en-US" sz="2000" b="0" i="0" u="none" strike="noStrike" kern="1200" cap="none" spc="0" normalizeH="0" baseline="0" noProof="0" dirty="0">
              <a:ln>
                <a:noFill/>
              </a:ln>
              <a:solidFill>
                <a:srgbClr val="44546A"/>
              </a:solidFill>
              <a:effectLst/>
              <a:uLnTx/>
              <a:uFillTx/>
              <a:cs typeface="+mn-ea"/>
              <a:sym typeface="+mn-lt"/>
            </a:endParaRPr>
          </a:p>
        </p:txBody>
      </p:sp>
      <p:sp>
        <p:nvSpPr>
          <p:cNvPr id="13" name="文本框 12">
            <a:extLst>
              <a:ext uri="{FF2B5EF4-FFF2-40B4-BE49-F238E27FC236}">
                <a16:creationId xmlns:a16="http://schemas.microsoft.com/office/drawing/2014/main" id="{4AF5541D-A47E-904C-8025-C2087E61F00F}"/>
              </a:ext>
            </a:extLst>
          </p:cNvPr>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01</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4" name="文本框 13">
            <a:extLst>
              <a:ext uri="{FF2B5EF4-FFF2-40B4-BE49-F238E27FC236}">
                <a16:creationId xmlns:a16="http://schemas.microsoft.com/office/drawing/2014/main" id="{53E9E365-0A36-084E-ABD0-16598F3CCB7B}"/>
              </a:ext>
            </a:extLst>
          </p:cNvPr>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02</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5" name="文本框 14">
            <a:extLst>
              <a:ext uri="{FF2B5EF4-FFF2-40B4-BE49-F238E27FC236}">
                <a16:creationId xmlns:a16="http://schemas.microsoft.com/office/drawing/2014/main" id="{0888CCF4-9057-3A4B-893F-9B9BCEC63135}"/>
              </a:ext>
            </a:extLst>
          </p:cNvPr>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03</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6" name="文本框 15">
            <a:extLst>
              <a:ext uri="{FF2B5EF4-FFF2-40B4-BE49-F238E27FC236}">
                <a16:creationId xmlns:a16="http://schemas.microsoft.com/office/drawing/2014/main" id="{6C447074-1A9B-9E47-9DA9-0DB26DE77D65}"/>
              </a:ext>
            </a:extLst>
          </p:cNvPr>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dirty="0">
                <a:ln>
                  <a:noFill/>
                </a:ln>
                <a:solidFill>
                  <a:prstClr val="white">
                    <a:lumMod val="85000"/>
                  </a:prstClr>
                </a:solidFill>
                <a:effectLst/>
                <a:uLnTx/>
                <a:uFillTx/>
                <a:cs typeface="+mn-ea"/>
                <a:sym typeface="+mn-lt"/>
              </a:rPr>
              <a:t>04</a:t>
            </a:r>
            <a:endParaRPr kumimoji="1" lang="zh-CN" altLang="en-US" sz="4000" b="0" i="0" u="none" strike="noStrike" kern="1200" cap="none" spc="0" normalizeH="0" baseline="0" noProof="0" dirty="0">
              <a:ln>
                <a:noFill/>
              </a:ln>
              <a:solidFill>
                <a:prstClr val="white">
                  <a:lumMod val="85000"/>
                </a:prstClr>
              </a:solidFill>
              <a:effectLst/>
              <a:uLnTx/>
              <a:uFillTx/>
              <a:cs typeface="+mn-ea"/>
              <a:sym typeface="+mn-lt"/>
            </a:endParaRPr>
          </a:p>
        </p:txBody>
      </p:sp>
      <p:sp>
        <p:nvSpPr>
          <p:cNvPr id="17" name="文本框 16">
            <a:extLst>
              <a:ext uri="{FF2B5EF4-FFF2-40B4-BE49-F238E27FC236}">
                <a16:creationId xmlns:a16="http://schemas.microsoft.com/office/drawing/2014/main" id="{6E9F6C0D-6AEF-8745-A34F-7A7C3073A4E5}"/>
              </a:ext>
            </a:extLst>
          </p:cNvPr>
          <p:cNvSpPr txBox="1"/>
          <p:nvPr/>
        </p:nvSpPr>
        <p:spPr>
          <a:xfrm>
            <a:off x="7318821" y="1522000"/>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什么是队列</a:t>
            </a:r>
            <a:endParaRPr kumimoji="1" lang="en-US" altLang="zh-CN" sz="2400" b="0" i="0" u="none" strike="noStrike" kern="1200" cap="none" spc="0" normalizeH="0" baseline="0" noProof="0" dirty="0">
              <a:ln>
                <a:noFill/>
              </a:ln>
              <a:solidFill>
                <a:srgbClr val="44546A"/>
              </a:solidFill>
              <a:effectLst/>
              <a:uLnTx/>
              <a:uFillTx/>
              <a:cs typeface="+mn-ea"/>
              <a:sym typeface="+mn-lt"/>
            </a:endParaRPr>
          </a:p>
        </p:txBody>
      </p:sp>
      <p:sp>
        <p:nvSpPr>
          <p:cNvPr id="18" name="文本框 17">
            <a:extLst>
              <a:ext uri="{FF2B5EF4-FFF2-40B4-BE49-F238E27FC236}">
                <a16:creationId xmlns:a16="http://schemas.microsoft.com/office/drawing/2014/main" id="{06745111-3382-E04E-88E1-7B264BE8057D}"/>
              </a:ext>
            </a:extLst>
          </p:cNvPr>
          <p:cNvSpPr txBox="1"/>
          <p:nvPr/>
        </p:nvSpPr>
        <p:spPr>
          <a:xfrm>
            <a:off x="7318821" y="2631612"/>
            <a:ext cx="20441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如何实现队列</a:t>
            </a:r>
          </a:p>
        </p:txBody>
      </p:sp>
      <p:sp>
        <p:nvSpPr>
          <p:cNvPr id="19" name="文本框 18">
            <a:extLst>
              <a:ext uri="{FF2B5EF4-FFF2-40B4-BE49-F238E27FC236}">
                <a16:creationId xmlns:a16="http://schemas.microsoft.com/office/drawing/2014/main" id="{7487F79B-6B61-9D4A-B9B1-C4F2FB22CC20}"/>
              </a:ext>
            </a:extLst>
          </p:cNvPr>
          <p:cNvSpPr txBox="1"/>
          <p:nvPr/>
        </p:nvSpPr>
        <p:spPr>
          <a:xfrm>
            <a:off x="7306946" y="3688997"/>
            <a:ext cx="23631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算法</a:t>
            </a:r>
            <a:r>
              <a:rPr kumimoji="1" lang="en-US" altLang="zh-CN" sz="2400" dirty="0">
                <a:solidFill>
                  <a:srgbClr val="44546A"/>
                </a:solidFill>
                <a:cs typeface="+mn-ea"/>
                <a:sym typeface="+mn-lt"/>
              </a:rPr>
              <a:t>—</a:t>
            </a:r>
            <a:r>
              <a:rPr kumimoji="1" lang="zh-CN" altLang="en-US" sz="2400" b="0" i="0" u="none" strike="noStrike" kern="1200" cap="none" spc="0" normalizeH="0" baseline="0" noProof="0" dirty="0">
                <a:ln>
                  <a:noFill/>
                </a:ln>
                <a:solidFill>
                  <a:srgbClr val="44546A"/>
                </a:solidFill>
                <a:effectLst/>
                <a:uLnTx/>
                <a:uFillTx/>
                <a:cs typeface="+mn-ea"/>
                <a:sym typeface="+mn-lt"/>
              </a:rPr>
              <a:t>击鼓传花</a:t>
            </a:r>
          </a:p>
        </p:txBody>
      </p:sp>
      <p:sp>
        <p:nvSpPr>
          <p:cNvPr id="20" name="文本框 19">
            <a:extLst>
              <a:ext uri="{FF2B5EF4-FFF2-40B4-BE49-F238E27FC236}">
                <a16:creationId xmlns:a16="http://schemas.microsoft.com/office/drawing/2014/main" id="{06DE685D-3324-B443-8A7C-E615EE8CBE12}"/>
              </a:ext>
            </a:extLst>
          </p:cNvPr>
          <p:cNvSpPr txBox="1"/>
          <p:nvPr/>
        </p:nvSpPr>
        <p:spPr>
          <a:xfrm>
            <a:off x="7318821" y="4820159"/>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p>
        </p:txBody>
      </p:sp>
      <p:sp>
        <p:nvSpPr>
          <p:cNvPr id="21" name="文本框 20">
            <a:extLst>
              <a:ext uri="{FF2B5EF4-FFF2-40B4-BE49-F238E27FC236}">
                <a16:creationId xmlns:a16="http://schemas.microsoft.com/office/drawing/2014/main" id="{11A545D7-CEB4-BB4B-8D99-8C7A0EA05E04}"/>
              </a:ext>
            </a:extLst>
          </p:cNvPr>
          <p:cNvSpPr txBox="1"/>
          <p:nvPr/>
        </p:nvSpPr>
        <p:spPr>
          <a:xfrm>
            <a:off x="7318821" y="1912769"/>
            <a:ext cx="292419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dirty="0">
                <a:ln>
                  <a:noFill/>
                </a:ln>
                <a:solidFill>
                  <a:prstClr val="black">
                    <a:lumMod val="50000"/>
                    <a:lumOff val="50000"/>
                  </a:prstClr>
                </a:solidFill>
                <a:effectLst/>
                <a:uLnTx/>
                <a:uFillTx/>
                <a:cs typeface="+mn-ea"/>
                <a:sym typeface="+mn-lt"/>
              </a:rPr>
              <a:t>FILL IN THE TEXT OF THE DOCUMENT TITLE HERE</a:t>
            </a:r>
          </a:p>
        </p:txBody>
      </p:sp>
      <p:sp>
        <p:nvSpPr>
          <p:cNvPr id="22" name="文本框 21">
            <a:extLst>
              <a:ext uri="{FF2B5EF4-FFF2-40B4-BE49-F238E27FC236}">
                <a16:creationId xmlns:a16="http://schemas.microsoft.com/office/drawing/2014/main" id="{7295A1E8-303C-3B4B-8BDB-B4F444D008A9}"/>
              </a:ext>
            </a:extLst>
          </p:cNvPr>
          <p:cNvSpPr txBox="1"/>
          <p:nvPr/>
        </p:nvSpPr>
        <p:spPr>
          <a:xfrm>
            <a:off x="7318821" y="3018778"/>
            <a:ext cx="292419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cs typeface="+mn-ea"/>
                <a:sym typeface="+mn-lt"/>
              </a:rPr>
              <a:t>FILL IN THE TEXT OF THE DOCUMENT TITLE HERE</a:t>
            </a:r>
          </a:p>
        </p:txBody>
      </p:sp>
      <p:sp>
        <p:nvSpPr>
          <p:cNvPr id="23" name="文本框 22">
            <a:extLst>
              <a:ext uri="{FF2B5EF4-FFF2-40B4-BE49-F238E27FC236}">
                <a16:creationId xmlns:a16="http://schemas.microsoft.com/office/drawing/2014/main" id="{1DB89D8B-C2C7-E648-A79A-DD845E23BD91}"/>
              </a:ext>
            </a:extLst>
          </p:cNvPr>
          <p:cNvSpPr txBox="1"/>
          <p:nvPr/>
        </p:nvSpPr>
        <p:spPr>
          <a:xfrm>
            <a:off x="7318821" y="4142995"/>
            <a:ext cx="292419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cs typeface="+mn-ea"/>
                <a:sym typeface="+mn-lt"/>
              </a:rPr>
              <a:t>FILL IN THE TEXT OF THE DOCUMENT TITLE HERE</a:t>
            </a:r>
          </a:p>
        </p:txBody>
      </p:sp>
      <p:sp>
        <p:nvSpPr>
          <p:cNvPr id="24" name="文本框 23">
            <a:extLst>
              <a:ext uri="{FF2B5EF4-FFF2-40B4-BE49-F238E27FC236}">
                <a16:creationId xmlns:a16="http://schemas.microsoft.com/office/drawing/2014/main" id="{1C8975F4-B153-A344-992E-34EEF5C092EA}"/>
              </a:ext>
            </a:extLst>
          </p:cNvPr>
          <p:cNvSpPr txBox="1"/>
          <p:nvPr/>
        </p:nvSpPr>
        <p:spPr>
          <a:xfrm>
            <a:off x="7318821" y="5226082"/>
            <a:ext cx="292419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cs typeface="+mn-ea"/>
                <a:sym typeface="+mn-lt"/>
              </a:rPr>
              <a:t>FILL IN THE TEXT OF THE DOCUMENT TITLE HERE</a:t>
            </a:r>
          </a:p>
        </p:txBody>
      </p:sp>
    </p:spTree>
    <p:extLst>
      <p:ext uri="{BB962C8B-B14F-4D97-AF65-F5344CB8AC3E}">
        <p14:creationId xmlns:p14="http://schemas.microsoft.com/office/powerpoint/2010/main" val="3848113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第一部分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01</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3126238" y="2770523"/>
            <a:ext cx="6061468"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600" b="0" i="0" u="none" strike="noStrike" kern="1200" cap="none" spc="0" normalizeH="0" baseline="0" noProof="0" dirty="0">
                <a:ln>
                  <a:noFill/>
                </a:ln>
                <a:solidFill>
                  <a:srgbClr val="44546A"/>
                </a:solidFill>
                <a:effectLst/>
                <a:uLnTx/>
                <a:uFillTx/>
                <a:cs typeface="+mn-ea"/>
                <a:sym typeface="+mn-lt"/>
              </a:rPr>
              <a:t>什么是队列结构</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41464695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326243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一、什么是队列结构？</a:t>
            </a:r>
          </a:p>
        </p:txBody>
      </p:sp>
      <p:sp>
        <p:nvSpPr>
          <p:cNvPr id="39" name="文本框 38">
            <a:extLst>
              <a:ext uri="{FF2B5EF4-FFF2-40B4-BE49-F238E27FC236}">
                <a16:creationId xmlns:a16="http://schemas.microsoft.com/office/drawing/2014/main" id="{A246F51C-7F6A-0E4B-B13E-BB2F344D9381}"/>
              </a:ext>
            </a:extLst>
          </p:cNvPr>
          <p:cNvSpPr txBox="1"/>
          <p:nvPr/>
        </p:nvSpPr>
        <p:spPr>
          <a:xfrm>
            <a:off x="1175807" y="5653192"/>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队列结构</a:t>
            </a:r>
          </a:p>
        </p:txBody>
      </p:sp>
      <p:sp>
        <p:nvSpPr>
          <p:cNvPr id="40" name="文本框 39">
            <a:extLst>
              <a:ext uri="{FF2B5EF4-FFF2-40B4-BE49-F238E27FC236}">
                <a16:creationId xmlns:a16="http://schemas.microsoft.com/office/drawing/2014/main" id="{EB0D69E8-D16D-7449-8588-AF7E24F8566A}"/>
              </a:ext>
            </a:extLst>
          </p:cNvPr>
          <p:cNvSpPr txBox="1"/>
          <p:nvPr/>
        </p:nvSpPr>
        <p:spPr>
          <a:xfrm>
            <a:off x="1095878" y="1692887"/>
            <a:ext cx="43396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lumMod val="50000"/>
                    <a:lumOff val="50000"/>
                  </a:prstClr>
                </a:solidFill>
                <a:effectLst/>
                <a:uLnTx/>
                <a:uFillTx/>
                <a:cs typeface="+mn-ea"/>
                <a:sym typeface="+mn-lt"/>
              </a:rPr>
              <a:t>队列结构一种受限的数据结构：先进先出</a:t>
            </a:r>
            <a:endParaRPr kumimoji="1" lang="zh-CN" altLang="en-US" sz="1800" b="0" i="0" u="none" strike="noStrike" kern="1200" cap="none" spc="0" normalizeH="0" baseline="0" noProof="0" dirty="0">
              <a:ln>
                <a:noFill/>
              </a:ln>
              <a:solidFill>
                <a:prstClr val="white">
                  <a:lumMod val="75000"/>
                </a:prstClr>
              </a:solidFill>
              <a:effectLst/>
              <a:uLnTx/>
              <a:uFillTx/>
              <a:cs typeface="+mn-ea"/>
              <a:sym typeface="+mn-lt"/>
            </a:endParaRPr>
          </a:p>
        </p:txBody>
      </p:sp>
      <p:sp>
        <p:nvSpPr>
          <p:cNvPr id="41" name="文本框 40">
            <a:extLst>
              <a:ext uri="{FF2B5EF4-FFF2-40B4-BE49-F238E27FC236}">
                <a16:creationId xmlns:a16="http://schemas.microsoft.com/office/drawing/2014/main" id="{A0BAF0AF-4083-2846-BB97-95EF48EDC195}"/>
              </a:ext>
            </a:extLst>
          </p:cNvPr>
          <p:cNvSpPr txBox="1"/>
          <p:nvPr/>
        </p:nvSpPr>
        <p:spPr>
          <a:xfrm>
            <a:off x="2682355" y="5612983"/>
            <a:ext cx="5503265" cy="4996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lumMod val="50000"/>
                    <a:lumOff val="50000"/>
                  </a:prstClr>
                </a:solidFill>
                <a:effectLst/>
                <a:uLnTx/>
                <a:uFillTx/>
                <a:cs typeface="+mn-ea"/>
                <a:sym typeface="+mn-lt"/>
              </a:rPr>
              <a:t>  （先进先出）从一端进入，从另一端退出 </a:t>
            </a:r>
          </a:p>
        </p:txBody>
      </p:sp>
      <p:sp>
        <p:nvSpPr>
          <p:cNvPr id="42" name="文本框 41">
            <a:extLst>
              <a:ext uri="{FF2B5EF4-FFF2-40B4-BE49-F238E27FC236}">
                <a16:creationId xmlns:a16="http://schemas.microsoft.com/office/drawing/2014/main" id="{E4692509-B5E5-AE08-61D9-4A25F0BD3438}"/>
              </a:ext>
            </a:extLst>
          </p:cNvPr>
          <p:cNvSpPr txBox="1"/>
          <p:nvPr/>
        </p:nvSpPr>
        <p:spPr>
          <a:xfrm>
            <a:off x="1151904" y="5006358"/>
            <a:ext cx="126188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栈结构</a:t>
            </a:r>
          </a:p>
        </p:txBody>
      </p:sp>
      <p:sp>
        <p:nvSpPr>
          <p:cNvPr id="43" name="文本框 42">
            <a:extLst>
              <a:ext uri="{FF2B5EF4-FFF2-40B4-BE49-F238E27FC236}">
                <a16:creationId xmlns:a16="http://schemas.microsoft.com/office/drawing/2014/main" id="{137B6B5B-03D8-5673-F445-222C72AA2F32}"/>
              </a:ext>
            </a:extLst>
          </p:cNvPr>
          <p:cNvSpPr txBox="1"/>
          <p:nvPr/>
        </p:nvSpPr>
        <p:spPr>
          <a:xfrm>
            <a:off x="2650098" y="4970350"/>
            <a:ext cx="2747085" cy="4996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lumMod val="50000"/>
                    <a:lumOff val="50000"/>
                  </a:prstClr>
                </a:solidFill>
                <a:effectLst/>
                <a:uLnTx/>
                <a:uFillTx/>
                <a:cs typeface="+mn-ea"/>
                <a:sym typeface="+mn-lt"/>
              </a:rPr>
              <a:t>   （后进先出） </a:t>
            </a:r>
          </a:p>
        </p:txBody>
      </p:sp>
      <p:pic>
        <p:nvPicPr>
          <p:cNvPr id="50" name="图片 49">
            <a:extLst>
              <a:ext uri="{FF2B5EF4-FFF2-40B4-BE49-F238E27FC236}">
                <a16:creationId xmlns:a16="http://schemas.microsoft.com/office/drawing/2014/main" id="{CD9EFC2F-DBCD-154D-BC97-7BA23FE98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440" y="2133723"/>
            <a:ext cx="5776725" cy="2801130"/>
          </a:xfrm>
          <a:prstGeom prst="rect">
            <a:avLst/>
          </a:prstGeom>
        </p:spPr>
      </p:pic>
    </p:spTree>
    <p:extLst>
      <p:ext uri="{BB962C8B-B14F-4D97-AF65-F5344CB8AC3E}">
        <p14:creationId xmlns:p14="http://schemas.microsoft.com/office/powerpoint/2010/main" val="30927652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B5203DC1-B6CD-5D99-A653-5DE7B5886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521" y="2445247"/>
            <a:ext cx="2270957" cy="2225233"/>
          </a:xfrm>
          <a:prstGeom prst="rect">
            <a:avLst/>
          </a:prstGeom>
        </p:spPr>
      </p:pic>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326243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一、什么是队列结构？</a:t>
            </a:r>
          </a:p>
        </p:txBody>
      </p:sp>
      <p:sp>
        <p:nvSpPr>
          <p:cNvPr id="44" name="文本框 43">
            <a:extLst>
              <a:ext uri="{FF2B5EF4-FFF2-40B4-BE49-F238E27FC236}">
                <a16:creationId xmlns:a16="http://schemas.microsoft.com/office/drawing/2014/main" id="{45521B64-1529-A0F0-199F-20A6D41F2383}"/>
              </a:ext>
            </a:extLst>
          </p:cNvPr>
          <p:cNvSpPr txBox="1"/>
          <p:nvPr/>
        </p:nvSpPr>
        <p:spPr>
          <a:xfrm>
            <a:off x="1630729" y="2235282"/>
            <a:ext cx="5267557" cy="615040"/>
          </a:xfrm>
          <a:prstGeom prst="rect">
            <a:avLst/>
          </a:prstGeom>
          <a:noFill/>
        </p:spPr>
        <p:txBody>
          <a:bodyPr wrap="square" rtlCol="0">
            <a:spAutoFit/>
          </a:bodyPr>
          <a:lstStyle/>
          <a:p>
            <a:pPr>
              <a:lnSpc>
                <a:spcPct val="200000"/>
              </a:lnSpc>
            </a:pPr>
            <a:r>
              <a:rPr lang="zh-CN" altLang="en-US" sz="2000" dirty="0"/>
              <a:t>队列结构实例：</a:t>
            </a:r>
            <a:endParaRPr lang="en-US" altLang="zh-CN" sz="2000" dirty="0"/>
          </a:p>
        </p:txBody>
      </p:sp>
      <p:graphicFrame>
        <p:nvGraphicFramePr>
          <p:cNvPr id="46" name="对象 45" descr="1223&#10;123">
            <a:extLst>
              <a:ext uri="{FF2B5EF4-FFF2-40B4-BE49-F238E27FC236}">
                <a16:creationId xmlns:a16="http://schemas.microsoft.com/office/drawing/2014/main" id="{AED40D78-F6DC-BEF1-8552-33B09FE6798D}"/>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2534530631"/>
              </p:ext>
            </p:extLst>
          </p:nvPr>
        </p:nvGraphicFramePr>
        <p:xfrm>
          <a:off x="7867076" y="2663774"/>
          <a:ext cx="1235075" cy="1036637"/>
        </p:xfrm>
        <a:graphic>
          <a:graphicData uri="http://schemas.openxmlformats.org/presentationml/2006/ole">
            <mc:AlternateContent xmlns:mc="http://schemas.openxmlformats.org/markup-compatibility/2006">
              <mc:Choice xmlns:v="urn:schemas-microsoft-com:vml" Requires="v">
                <p:oleObj name="包装程序外壳对象" showAsIcon="1" r:id="rId4" imgW="522360" imgH="437400" progId="Package">
                  <p:embed/>
                </p:oleObj>
              </mc:Choice>
              <mc:Fallback>
                <p:oleObj name="包装程序外壳对象" showAsIcon="1" r:id="rId4" imgW="522360" imgH="437400" progId="Package">
                  <p:embed/>
                  <p:pic>
                    <p:nvPicPr>
                      <p:cNvPr id="0" name=""/>
                      <p:cNvPicPr/>
                      <p:nvPr/>
                    </p:nvPicPr>
                    <p:blipFill>
                      <a:blip r:embed="rId5"/>
                      <a:stretch>
                        <a:fillRect/>
                      </a:stretch>
                    </p:blipFill>
                    <p:spPr>
                      <a:xfrm>
                        <a:off x="7867076" y="2663774"/>
                        <a:ext cx="1235075" cy="1036637"/>
                      </a:xfrm>
                      <a:prstGeom prst="rect">
                        <a:avLst/>
                      </a:prstGeom>
                    </p:spPr>
                  </p:pic>
                </p:oleObj>
              </mc:Fallback>
            </mc:AlternateContent>
          </a:graphicData>
        </a:graphic>
      </p:graphicFrame>
      <p:pic>
        <p:nvPicPr>
          <p:cNvPr id="48" name="图片 47">
            <a:extLst>
              <a:ext uri="{FF2B5EF4-FFF2-40B4-BE49-F238E27FC236}">
                <a16:creationId xmlns:a16="http://schemas.microsoft.com/office/drawing/2014/main" id="{F200A889-579F-305A-9E28-49AC2EB6788F}"/>
              </a:ext>
            </a:extLst>
          </p:cNvPr>
          <p:cNvPicPr>
            <a:picLocks noChangeAspect="1"/>
          </p:cNvPicPr>
          <p:nvPr/>
        </p:nvPicPr>
        <p:blipFill>
          <a:blip r:embed="rId6"/>
          <a:stretch>
            <a:fillRect/>
          </a:stretch>
        </p:blipFill>
        <p:spPr>
          <a:xfrm>
            <a:off x="7865377" y="3253754"/>
            <a:ext cx="446133" cy="339596"/>
          </a:xfrm>
          <a:prstGeom prst="rect">
            <a:avLst/>
          </a:prstGeom>
        </p:spPr>
      </p:pic>
      <p:sp>
        <p:nvSpPr>
          <p:cNvPr id="52" name="文本框 51">
            <a:extLst>
              <a:ext uri="{FF2B5EF4-FFF2-40B4-BE49-F238E27FC236}">
                <a16:creationId xmlns:a16="http://schemas.microsoft.com/office/drawing/2014/main" id="{3096F5EA-9267-DBD5-02EE-F75FEA366B73}"/>
              </a:ext>
            </a:extLst>
          </p:cNvPr>
          <p:cNvSpPr txBox="1"/>
          <p:nvPr/>
        </p:nvSpPr>
        <p:spPr>
          <a:xfrm>
            <a:off x="1630729" y="3248622"/>
            <a:ext cx="6097554" cy="1289905"/>
          </a:xfrm>
          <a:prstGeom prst="rect">
            <a:avLst/>
          </a:prstGeom>
          <a:noFill/>
        </p:spPr>
        <p:txBody>
          <a:bodyPr wrap="square">
            <a:spAutoFit/>
          </a:bodyPr>
          <a:lstStyle/>
          <a:p>
            <a:pPr>
              <a:lnSpc>
                <a:spcPct val="150000"/>
              </a:lnSpc>
            </a:pPr>
            <a:r>
              <a:rPr lang="zh-CN" altLang="en-US" sz="1800" dirty="0"/>
              <a:t>例如：</a:t>
            </a:r>
            <a:r>
              <a:rPr lang="en-US" altLang="zh-CN" sz="1800" dirty="0"/>
              <a:t>1</a:t>
            </a:r>
            <a:r>
              <a:rPr lang="zh-CN" altLang="en-US" sz="1800" dirty="0"/>
              <a:t>、银行、医院等挂号</a:t>
            </a:r>
            <a:endParaRPr lang="en-US" altLang="zh-CN" sz="1800" dirty="0"/>
          </a:p>
          <a:p>
            <a:pPr>
              <a:lnSpc>
                <a:spcPct val="150000"/>
              </a:lnSpc>
            </a:pPr>
            <a:r>
              <a:rPr lang="en-US" altLang="zh-CN" sz="1800" dirty="0"/>
              <a:t>          2</a:t>
            </a:r>
            <a:r>
              <a:rPr lang="zh-CN" altLang="en-US" sz="1800" dirty="0"/>
              <a:t>、排队等电梯、排队上厕所、美食城排队打饭</a:t>
            </a:r>
            <a:endParaRPr lang="en-US" altLang="zh-CN" sz="1800" dirty="0"/>
          </a:p>
          <a:p>
            <a:pPr>
              <a:lnSpc>
                <a:spcPct val="150000"/>
              </a:lnSpc>
            </a:pPr>
            <a:r>
              <a:rPr lang="en-US" altLang="zh-CN" sz="1800" dirty="0"/>
              <a:t>          3</a:t>
            </a:r>
            <a:r>
              <a:rPr lang="zh-CN" altLang="en-US" sz="1800" dirty="0"/>
              <a:t>、列车车厢依次穿越隧道</a:t>
            </a:r>
          </a:p>
        </p:txBody>
      </p:sp>
      <p:pic>
        <p:nvPicPr>
          <p:cNvPr id="56" name="图片 55">
            <a:extLst>
              <a:ext uri="{FF2B5EF4-FFF2-40B4-BE49-F238E27FC236}">
                <a16:creationId xmlns:a16="http://schemas.microsoft.com/office/drawing/2014/main" id="{F8C797F0-A036-F60E-6FF0-F15ABF354A7E}"/>
              </a:ext>
            </a:extLst>
          </p:cNvPr>
          <p:cNvPicPr>
            <a:picLocks noChangeAspect="1"/>
          </p:cNvPicPr>
          <p:nvPr/>
        </p:nvPicPr>
        <p:blipFill>
          <a:blip r:embed="rId7"/>
          <a:stretch>
            <a:fillRect/>
          </a:stretch>
        </p:blipFill>
        <p:spPr>
          <a:xfrm>
            <a:off x="8221847" y="3248622"/>
            <a:ext cx="1948187" cy="1445132"/>
          </a:xfrm>
          <a:prstGeom prst="rect">
            <a:avLst/>
          </a:prstGeom>
        </p:spPr>
      </p:pic>
    </p:spTree>
    <p:extLst>
      <p:ext uri="{BB962C8B-B14F-4D97-AF65-F5344CB8AC3E}">
        <p14:creationId xmlns:p14="http://schemas.microsoft.com/office/powerpoint/2010/main" val="10174066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第二部分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01</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2725019" y="2770523"/>
            <a:ext cx="7047122"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600" b="0" i="0" u="none" strike="noStrike" kern="1200" cap="none" spc="0" normalizeH="0" baseline="0" noProof="0" dirty="0">
                <a:ln>
                  <a:noFill/>
                </a:ln>
                <a:solidFill>
                  <a:srgbClr val="44546A"/>
                </a:solidFill>
                <a:effectLst/>
                <a:uLnTx/>
                <a:uFillTx/>
                <a:cs typeface="+mn-ea"/>
                <a:sym typeface="+mn-lt"/>
              </a:rPr>
              <a:t>如何实现队列结构</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29628371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50321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二、实现队列结构</a:t>
            </a:r>
            <a:r>
              <a:rPr kumimoji="1" lang="en-US" altLang="zh-CN" sz="2400" dirty="0">
                <a:solidFill>
                  <a:srgbClr val="44546A"/>
                </a:solidFill>
                <a:cs typeface="+mn-ea"/>
                <a:sym typeface="+mn-lt"/>
              </a:rPr>
              <a:t>——</a:t>
            </a:r>
            <a:r>
              <a:rPr kumimoji="1" lang="zh-CN" altLang="en-US" sz="2400" dirty="0">
                <a:solidFill>
                  <a:srgbClr val="44546A"/>
                </a:solidFill>
                <a:cs typeface="+mn-ea"/>
                <a:sym typeface="+mn-lt"/>
              </a:rPr>
              <a:t>封装队列类</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 name="矩形 2">
            <a:extLst>
              <a:ext uri="{FF2B5EF4-FFF2-40B4-BE49-F238E27FC236}">
                <a16:creationId xmlns:a16="http://schemas.microsoft.com/office/drawing/2014/main" id="{0A642A8C-F682-C341-88E3-CC708D7BDCE7}"/>
              </a:ext>
            </a:extLst>
          </p:cNvPr>
          <p:cNvSpPr/>
          <p:nvPr/>
        </p:nvSpPr>
        <p:spPr>
          <a:xfrm>
            <a:off x="2083921" y="1638711"/>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824508" y="3762870"/>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23994" y="3739652"/>
            <a:ext cx="0" cy="19939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2278153" y="2003118"/>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white"/>
                </a:solidFill>
                <a:effectLst/>
                <a:uLnTx/>
                <a:uFillTx/>
                <a:cs typeface="+mn-ea"/>
                <a:sym typeface="+mn-lt"/>
              </a:rPr>
              <a:t>队列类的创建</a:t>
            </a:r>
          </a:p>
        </p:txBody>
      </p:sp>
      <p:sp>
        <p:nvSpPr>
          <p:cNvPr id="8" name="文本框 7">
            <a:extLst>
              <a:ext uri="{FF2B5EF4-FFF2-40B4-BE49-F238E27FC236}">
                <a16:creationId xmlns:a16="http://schemas.microsoft.com/office/drawing/2014/main" id="{738A1736-134C-CF43-B331-C0FEBBDAC6CC}"/>
              </a:ext>
            </a:extLst>
          </p:cNvPr>
          <p:cNvSpPr txBox="1"/>
          <p:nvPr/>
        </p:nvSpPr>
        <p:spPr>
          <a:xfrm>
            <a:off x="2278153" y="2615234"/>
            <a:ext cx="1886941" cy="58746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cs typeface="+mn-ea"/>
                <a:sym typeface="+mn-lt"/>
              </a:rPr>
              <a:t>JavaScript</a:t>
            </a:r>
            <a:r>
              <a:rPr kumimoji="0" lang="zh-CN" altLang="en-US" sz="1400" b="0" i="0" u="none" strike="noStrike" kern="1200" cap="none" spc="0" normalizeH="0" baseline="0" noProof="0" dirty="0">
                <a:ln>
                  <a:noFill/>
                </a:ln>
                <a:solidFill>
                  <a:prstClr val="white"/>
                </a:solidFill>
                <a:effectLst/>
                <a:uLnTx/>
                <a:uFillTx/>
                <a:cs typeface="+mn-ea"/>
                <a:sym typeface="+mn-lt"/>
              </a:rPr>
              <a:t>中队列的实现有如下两种方案</a:t>
            </a:r>
          </a:p>
        </p:txBody>
      </p:sp>
      <p:sp>
        <p:nvSpPr>
          <p:cNvPr id="12" name="文本框 11">
            <a:extLst>
              <a:ext uri="{FF2B5EF4-FFF2-40B4-BE49-F238E27FC236}">
                <a16:creationId xmlns:a16="http://schemas.microsoft.com/office/drawing/2014/main" id="{E9867355-28AA-2447-9136-88C2FB85D6D9}"/>
              </a:ext>
            </a:extLst>
          </p:cNvPr>
          <p:cNvSpPr txBox="1"/>
          <p:nvPr/>
        </p:nvSpPr>
        <p:spPr>
          <a:xfrm>
            <a:off x="1419716" y="4350456"/>
            <a:ext cx="12409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44546A"/>
                </a:solidFill>
                <a:effectLst/>
                <a:uLnTx/>
                <a:uFillTx/>
                <a:cs typeface="+mn-ea"/>
                <a:sym typeface="+mn-lt"/>
              </a:rPr>
              <a:t>PLAN A</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211603" y="4910624"/>
            <a:ext cx="141904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基于数组</a:t>
            </a:r>
          </a:p>
        </p:txBody>
      </p:sp>
      <p:sp>
        <p:nvSpPr>
          <p:cNvPr id="15" name="文本框 14">
            <a:extLst>
              <a:ext uri="{FF2B5EF4-FFF2-40B4-BE49-F238E27FC236}">
                <a16:creationId xmlns:a16="http://schemas.microsoft.com/office/drawing/2014/main" id="{2F5BA6F3-CC12-5942-A48D-D0F30FB0DD55}"/>
              </a:ext>
            </a:extLst>
          </p:cNvPr>
          <p:cNvSpPr txBox="1"/>
          <p:nvPr/>
        </p:nvSpPr>
        <p:spPr>
          <a:xfrm>
            <a:off x="3609449" y="4350456"/>
            <a:ext cx="11312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cs typeface="+mn-ea"/>
                <a:sym typeface="+mn-lt"/>
              </a:rPr>
              <a:t>PLAN B</a:t>
            </a:r>
            <a:endParaRPr kumimoji="1" lang="zh-CN" altLang="en-US" sz="1800" b="0" i="0" u="none" strike="noStrike" kern="1200" cap="none" spc="0" normalizeH="0" baseline="0" noProof="0" dirty="0">
              <a:ln>
                <a:noFill/>
              </a:ln>
              <a:solidFill>
                <a:srgbClr val="44546A"/>
              </a:solidFill>
              <a:effectLst/>
              <a:uLnTx/>
              <a:uFillTx/>
              <a:cs typeface="+mn-ea"/>
              <a:sym typeface="+mn-lt"/>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517055" y="4910623"/>
            <a:ext cx="131600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基于链表</a:t>
            </a:r>
          </a:p>
        </p:txBody>
      </p:sp>
      <p:pic>
        <p:nvPicPr>
          <p:cNvPr id="41" name="그래픽 23">
            <a:extLst>
              <a:ext uri="{FF2B5EF4-FFF2-40B4-BE49-F238E27FC236}">
                <a16:creationId xmlns:a16="http://schemas.microsoft.com/office/drawing/2014/main" id="{6C86BBD7-3855-5344-AE3E-1639ECB7EF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6777" y="1219339"/>
            <a:ext cx="690522" cy="670793"/>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6147299" y="1287814"/>
            <a:ext cx="5301671" cy="4942507"/>
          </a:xfrm>
          <a:prstGeom prst="rect">
            <a:avLst/>
          </a:prstGeom>
          <a:noFill/>
        </p:spPr>
        <p:txBody>
          <a:bodyPr wrap="square" rtlCol="0">
            <a:spAutoFit/>
          </a:bodyPr>
          <a:lstStyle/>
          <a:p>
            <a:pPr lvl="0">
              <a:lnSpc>
                <a:spcPct val="150000"/>
              </a:lnSpc>
              <a:defRPr/>
            </a:pPr>
            <a:r>
              <a:rPr kumimoji="1" lang="zh-CN" altLang="en-US" sz="2000" dirty="0">
                <a:cs typeface="+mn-ea"/>
                <a:sym typeface="+mn-lt"/>
              </a:rPr>
              <a:t>队列中的常见操作：</a:t>
            </a:r>
            <a:endParaRPr kumimoji="1" lang="en-US" altLang="zh-CN" sz="2000" dirty="0">
              <a:cs typeface="+mn-ea"/>
              <a:sym typeface="+mn-lt"/>
            </a:endParaRPr>
          </a:p>
          <a:p>
            <a:pPr marL="285750" lvl="0" indent="-285750">
              <a:lnSpc>
                <a:spcPct val="150000"/>
              </a:lnSpc>
              <a:buFont typeface="Arial" panose="020B0604020202020204" pitchFamily="34" charset="0"/>
              <a:buChar char="•"/>
              <a:defRPr/>
            </a:pPr>
            <a:r>
              <a:rPr kumimoji="1" lang="en-US" altLang="zh-CN" sz="1600" dirty="0">
                <a:cs typeface="+mn-ea"/>
                <a:sym typeface="+mn-lt"/>
              </a:rPr>
              <a:t>enqueue(element)∶</a:t>
            </a:r>
            <a:r>
              <a:rPr kumimoji="1" lang="zh-CN" altLang="en-US" sz="1600" dirty="0">
                <a:cs typeface="+mn-ea"/>
                <a:sym typeface="+mn-lt"/>
              </a:rPr>
              <a:t>向队列尾部添加一个</a:t>
            </a:r>
            <a:r>
              <a:rPr kumimoji="1" lang="en-US" altLang="zh-CN" sz="1600" dirty="0">
                <a:cs typeface="+mn-ea"/>
                <a:sym typeface="+mn-lt"/>
              </a:rPr>
              <a:t>(</a:t>
            </a:r>
            <a:r>
              <a:rPr kumimoji="1" lang="zh-CN" altLang="en-US" sz="1600" dirty="0">
                <a:cs typeface="+mn-ea"/>
                <a:sym typeface="+mn-lt"/>
              </a:rPr>
              <a:t>或多个</a:t>
            </a:r>
            <a:r>
              <a:rPr kumimoji="1" lang="en-US" altLang="zh-CN" sz="1600" dirty="0">
                <a:cs typeface="+mn-ea"/>
                <a:sym typeface="+mn-lt"/>
              </a:rPr>
              <a:t>)</a:t>
            </a:r>
            <a:r>
              <a:rPr kumimoji="1" lang="zh-CN" altLang="en-US" sz="1600" dirty="0">
                <a:cs typeface="+mn-ea"/>
                <a:sym typeface="+mn-lt"/>
              </a:rPr>
              <a:t>新的项。</a:t>
            </a:r>
          </a:p>
          <a:p>
            <a:pPr marL="171450" lvl="0" indent="-171450">
              <a:lnSpc>
                <a:spcPct val="150000"/>
              </a:lnSpc>
              <a:buFont typeface="Arial" panose="020B0604020202020204" pitchFamily="34" charset="0"/>
              <a:buChar char="•"/>
              <a:defRPr/>
            </a:pPr>
            <a:r>
              <a:rPr kumimoji="1" lang="en-US" altLang="zh-CN" sz="1600" dirty="0">
                <a:cs typeface="+mn-ea"/>
                <a:sym typeface="+mn-lt"/>
              </a:rPr>
              <a:t>dequeue()∶</a:t>
            </a:r>
            <a:r>
              <a:rPr kumimoji="1" lang="zh-CN" altLang="en-US" sz="1600" dirty="0">
                <a:cs typeface="+mn-ea"/>
                <a:sym typeface="+mn-lt"/>
              </a:rPr>
              <a:t>移除队列的第一（即排在队列最前面的）项，并返回被移除的元素。</a:t>
            </a:r>
          </a:p>
          <a:p>
            <a:pPr marL="171450" lvl="0" indent="-171450">
              <a:lnSpc>
                <a:spcPct val="150000"/>
              </a:lnSpc>
              <a:buFont typeface="Arial" panose="020B0604020202020204" pitchFamily="34" charset="0"/>
              <a:buChar char="•"/>
              <a:defRPr/>
            </a:pPr>
            <a:r>
              <a:rPr kumimoji="1" lang="en-US" altLang="zh-CN" sz="1600" dirty="0">
                <a:cs typeface="+mn-ea"/>
                <a:sym typeface="+mn-lt"/>
              </a:rPr>
              <a:t>front(</a:t>
            </a:r>
            <a:r>
              <a:rPr kumimoji="1" lang="zh-CN" altLang="en-US" sz="1600" dirty="0">
                <a:cs typeface="+mn-ea"/>
                <a:sym typeface="+mn-lt"/>
              </a:rPr>
              <a:t>）</a:t>
            </a:r>
            <a:r>
              <a:rPr kumimoji="1" lang="en-US" altLang="zh-CN" sz="1600" dirty="0">
                <a:cs typeface="+mn-ea"/>
                <a:sym typeface="+mn-lt"/>
              </a:rPr>
              <a:t>:</a:t>
            </a:r>
            <a:r>
              <a:rPr kumimoji="1" lang="zh-CN" altLang="en-US" sz="1600" dirty="0">
                <a:cs typeface="+mn-ea"/>
                <a:sym typeface="+mn-lt"/>
              </a:rPr>
              <a:t>返回队列中第一个元素</a:t>
            </a:r>
            <a:r>
              <a:rPr kumimoji="1" lang="en-US" altLang="zh-CN" sz="1600" dirty="0">
                <a:cs typeface="+mn-ea"/>
                <a:sym typeface="+mn-lt"/>
              </a:rPr>
              <a:t>——</a:t>
            </a:r>
            <a:r>
              <a:rPr kumimoji="1" lang="zh-CN" altLang="en-US" sz="1600" dirty="0">
                <a:cs typeface="+mn-ea"/>
                <a:sym typeface="+mn-lt"/>
              </a:rPr>
              <a:t>最先被添加，也将是最先被移除的元素。队列不做任何变动（不移除元素，只返回元素信息</a:t>
            </a:r>
            <a:r>
              <a:rPr kumimoji="1" lang="en-US" altLang="zh-CN" sz="1600" dirty="0">
                <a:cs typeface="+mn-ea"/>
                <a:sym typeface="+mn-lt"/>
              </a:rPr>
              <a:t>——</a:t>
            </a:r>
            <a:r>
              <a:rPr kumimoji="1" lang="zh-CN" altLang="en-US" sz="1600" dirty="0">
                <a:cs typeface="+mn-ea"/>
                <a:sym typeface="+mn-lt"/>
              </a:rPr>
              <a:t>与</a:t>
            </a:r>
            <a:r>
              <a:rPr kumimoji="1" lang="en-US" altLang="zh-CN" sz="1600" dirty="0">
                <a:cs typeface="+mn-ea"/>
                <a:sym typeface="+mn-lt"/>
              </a:rPr>
              <a:t>Stack</a:t>
            </a:r>
            <a:r>
              <a:rPr kumimoji="1" lang="zh-CN" altLang="en-US" sz="1600" dirty="0">
                <a:cs typeface="+mn-ea"/>
                <a:sym typeface="+mn-lt"/>
              </a:rPr>
              <a:t>类的</a:t>
            </a:r>
            <a:r>
              <a:rPr kumimoji="1" lang="en-US" altLang="zh-CN" sz="1600" dirty="0">
                <a:cs typeface="+mn-ea"/>
                <a:sym typeface="+mn-lt"/>
              </a:rPr>
              <a:t>peek</a:t>
            </a:r>
            <a:r>
              <a:rPr kumimoji="1" lang="zh-CN" altLang="en-US" sz="1600" dirty="0">
                <a:cs typeface="+mn-ea"/>
                <a:sym typeface="+mn-lt"/>
              </a:rPr>
              <a:t>方法非常类似</a:t>
            </a:r>
            <a:r>
              <a:rPr kumimoji="1" lang="en-US" altLang="zh-CN" sz="1600" dirty="0">
                <a:cs typeface="+mn-ea"/>
                <a:sym typeface="+mn-lt"/>
              </a:rPr>
              <a:t>)</a:t>
            </a:r>
            <a:r>
              <a:rPr kumimoji="1" lang="zh-CN" altLang="en-US" sz="1600" dirty="0">
                <a:cs typeface="+mn-ea"/>
                <a:sym typeface="+mn-lt"/>
              </a:rPr>
              <a:t>。</a:t>
            </a:r>
          </a:p>
          <a:p>
            <a:pPr marL="171450" lvl="0" indent="-171450">
              <a:lnSpc>
                <a:spcPct val="150000"/>
              </a:lnSpc>
              <a:buFont typeface="Arial" panose="020B0604020202020204" pitchFamily="34" charset="0"/>
              <a:buChar char="•"/>
              <a:defRPr/>
            </a:pPr>
            <a:r>
              <a:rPr kumimoji="1" lang="en-US" altLang="zh-CN" sz="1600" dirty="0" err="1">
                <a:cs typeface="+mn-ea"/>
                <a:sym typeface="+mn-lt"/>
              </a:rPr>
              <a:t>isEmpty</a:t>
            </a:r>
            <a:r>
              <a:rPr kumimoji="1" lang="en-US" altLang="zh-CN" sz="1600" dirty="0">
                <a:cs typeface="+mn-ea"/>
                <a:sym typeface="+mn-lt"/>
              </a:rPr>
              <a:t>():</a:t>
            </a:r>
            <a:r>
              <a:rPr kumimoji="1" lang="zh-CN" altLang="en-US" sz="1600" dirty="0">
                <a:cs typeface="+mn-ea"/>
                <a:sym typeface="+mn-lt"/>
              </a:rPr>
              <a:t>如果队列中不包含任何元素，返回</a:t>
            </a:r>
            <a:r>
              <a:rPr kumimoji="1" lang="en-US" altLang="zh-CN" sz="1600" dirty="0">
                <a:cs typeface="+mn-ea"/>
                <a:sym typeface="+mn-lt"/>
              </a:rPr>
              <a:t>true</a:t>
            </a:r>
            <a:r>
              <a:rPr kumimoji="1" lang="zh-CN" altLang="en-US" sz="1600" dirty="0">
                <a:cs typeface="+mn-ea"/>
                <a:sym typeface="+mn-lt"/>
              </a:rPr>
              <a:t>，否则返回</a:t>
            </a:r>
            <a:r>
              <a:rPr kumimoji="1" lang="en-US" altLang="zh-CN" sz="1600" dirty="0">
                <a:cs typeface="+mn-ea"/>
                <a:sym typeface="+mn-lt"/>
              </a:rPr>
              <a:t>false</a:t>
            </a:r>
            <a:r>
              <a:rPr kumimoji="1" lang="zh-CN" altLang="en-US" sz="1600" dirty="0">
                <a:cs typeface="+mn-ea"/>
                <a:sym typeface="+mn-lt"/>
              </a:rPr>
              <a:t>。</a:t>
            </a:r>
            <a:endParaRPr kumimoji="1" lang="en-US" altLang="zh-CN" sz="1600" dirty="0">
              <a:cs typeface="+mn-ea"/>
              <a:sym typeface="+mn-lt"/>
            </a:endParaRPr>
          </a:p>
          <a:p>
            <a:pPr marL="171450" lvl="0" indent="-171450">
              <a:lnSpc>
                <a:spcPct val="150000"/>
              </a:lnSpc>
              <a:buFont typeface="Arial" panose="020B0604020202020204" pitchFamily="34" charset="0"/>
              <a:buChar char="•"/>
              <a:defRPr/>
            </a:pPr>
            <a:r>
              <a:rPr kumimoji="1" lang="en-US" altLang="zh-CN" sz="1600" dirty="0">
                <a:cs typeface="+mn-ea"/>
                <a:sym typeface="+mn-lt"/>
              </a:rPr>
              <a:t>size():</a:t>
            </a:r>
            <a:r>
              <a:rPr kumimoji="1" lang="zh-CN" altLang="en-US" sz="1600" dirty="0">
                <a:cs typeface="+mn-ea"/>
                <a:sym typeface="+mn-lt"/>
              </a:rPr>
              <a:t>返回队列包含的元素个数，与数组的</a:t>
            </a:r>
            <a:r>
              <a:rPr kumimoji="1" lang="en-US" altLang="zh-CN" sz="1600" dirty="0">
                <a:cs typeface="+mn-ea"/>
                <a:sym typeface="+mn-lt"/>
              </a:rPr>
              <a:t>length</a:t>
            </a:r>
            <a:r>
              <a:rPr kumimoji="1" lang="zh-CN" altLang="en-US" sz="1600" dirty="0">
                <a:cs typeface="+mn-ea"/>
                <a:sym typeface="+mn-lt"/>
              </a:rPr>
              <a:t>属性类似。</a:t>
            </a:r>
            <a:endParaRPr kumimoji="1" lang="en-US" altLang="zh-CN" sz="1600" dirty="0">
              <a:cs typeface="+mn-ea"/>
              <a:sym typeface="+mn-lt"/>
            </a:endParaRPr>
          </a:p>
          <a:p>
            <a:pPr marL="171450" lvl="0" indent="-171450">
              <a:lnSpc>
                <a:spcPct val="150000"/>
              </a:lnSpc>
              <a:buFont typeface="Arial" panose="020B0604020202020204" pitchFamily="34" charset="0"/>
              <a:buChar char="•"/>
              <a:defRPr/>
            </a:pPr>
            <a:r>
              <a:rPr kumimoji="1" lang="en-US" altLang="zh-CN" sz="1600" dirty="0" err="1">
                <a:cs typeface="+mn-ea"/>
                <a:sym typeface="+mn-lt"/>
              </a:rPr>
              <a:t>toString</a:t>
            </a:r>
            <a:r>
              <a:rPr kumimoji="1" lang="en-US" altLang="zh-CN" sz="1600" dirty="0">
                <a:cs typeface="+mn-ea"/>
                <a:sym typeface="+mn-lt"/>
              </a:rPr>
              <a:t>():</a:t>
            </a:r>
            <a:r>
              <a:rPr kumimoji="1" lang="zh-CN" altLang="en-US" sz="1600" dirty="0">
                <a:cs typeface="+mn-ea"/>
                <a:sym typeface="+mn-lt"/>
              </a:rPr>
              <a:t>将队列中的内容</a:t>
            </a:r>
            <a:r>
              <a:rPr kumimoji="1" lang="en-US" altLang="zh-CN" sz="1600" dirty="0">
                <a:cs typeface="+mn-ea"/>
                <a:sym typeface="+mn-lt"/>
              </a:rPr>
              <a:t>,</a:t>
            </a:r>
            <a:r>
              <a:rPr kumimoji="1" lang="zh-CN" altLang="en-US" sz="1600" dirty="0">
                <a:cs typeface="+mn-ea"/>
                <a:sym typeface="+mn-lt"/>
              </a:rPr>
              <a:t>转成字符串形式。</a:t>
            </a:r>
            <a:endParaRPr kumimoji="1" lang="en-US" altLang="zh-CN" sz="1600" b="0" i="0" u="none" strike="noStrike" kern="1200" cap="none" spc="0" normalizeH="0" baseline="0" noProof="0" dirty="0">
              <a:ln>
                <a:noFill/>
              </a:ln>
              <a:effectLst/>
              <a:uLnTx/>
              <a:uFillTx/>
              <a:cs typeface="+mn-ea"/>
              <a:sym typeface="+mn-lt"/>
            </a:endParaRPr>
          </a:p>
        </p:txBody>
      </p:sp>
    </p:spTree>
    <p:extLst>
      <p:ext uri="{BB962C8B-B14F-4D97-AF65-F5344CB8AC3E}">
        <p14:creationId xmlns:p14="http://schemas.microsoft.com/office/powerpoint/2010/main" val="41292384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dissolv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p:bldP spid="12" grpId="0"/>
      <p:bldP spid="13" grpId="0"/>
      <p:bldP spid="15" grpId="0"/>
      <p:bldP spid="16"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291B9B64-E899-E860-10B5-97AED0AF776C}"/>
              </a:ext>
            </a:extLst>
          </p:cNvPr>
          <p:cNvPicPr>
            <a:picLocks noChangeAspect="1"/>
          </p:cNvPicPr>
          <p:nvPr/>
        </p:nvPicPr>
        <p:blipFill rotWithShape="1">
          <a:blip r:embed="rId3">
            <a:extLst>
              <a:ext uri="{28A0092B-C50C-407E-A947-70E740481C1C}">
                <a14:useLocalDpi xmlns:a14="http://schemas.microsoft.com/office/drawing/2010/main" val="0"/>
              </a:ext>
            </a:extLst>
          </a:blip>
          <a:srcRect l="6613" t="27463" r="4301" b="22180"/>
          <a:stretch/>
        </p:blipFill>
        <p:spPr>
          <a:xfrm>
            <a:off x="3370154" y="3632292"/>
            <a:ext cx="5656971" cy="3197715"/>
          </a:xfrm>
          <a:prstGeom prst="rect">
            <a:avLst/>
          </a:prstGeom>
        </p:spPr>
      </p:pic>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85552" y="1074456"/>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877972" y="1179732"/>
            <a:ext cx="125771" cy="11521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96291" y="970662"/>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a:extLst>
              <a:ext uri="{FF2B5EF4-FFF2-40B4-BE49-F238E27FC236}">
                <a16:creationId xmlns:a16="http://schemas.microsoft.com/office/drawing/2014/main" id="{473DBF93-FD30-194C-B730-87857EF96E77}"/>
              </a:ext>
            </a:extLst>
          </p:cNvPr>
          <p:cNvSpPr txBox="1"/>
          <p:nvPr/>
        </p:nvSpPr>
        <p:spPr>
          <a:xfrm>
            <a:off x="3071984" y="3211271"/>
            <a:ext cx="6384761"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endPar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0" name="矩形 9">
            <a:extLst>
              <a:ext uri="{FF2B5EF4-FFF2-40B4-BE49-F238E27FC236}">
                <a16:creationId xmlns:a16="http://schemas.microsoft.com/office/drawing/2014/main" id="{23EDA229-8238-BBE2-BA44-D013F3D5F23A}"/>
              </a:ext>
            </a:extLst>
          </p:cNvPr>
          <p:cNvSpPr/>
          <p:nvPr/>
        </p:nvSpPr>
        <p:spPr>
          <a:xfrm>
            <a:off x="2570165" y="2017684"/>
            <a:ext cx="7207313" cy="1323439"/>
          </a:xfrm>
          <a:prstGeom prst="rect">
            <a:avLst/>
          </a:prstGeom>
          <a:noFill/>
        </p:spPr>
        <p:txBody>
          <a:bodyPr wrap="square" lIns="91440" tIns="45720" rIns="91440" bIns="45720">
            <a:spAutoFit/>
          </a:bodyPr>
          <a:lstStyle/>
          <a:p>
            <a:pPr algn="ctr"/>
            <a:r>
              <a:rPr kumimoji="1" lang="zh-CN" alt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mn-ea"/>
                <a:sym typeface="+mn-lt"/>
              </a:rPr>
              <a:t>代码实现</a:t>
            </a:r>
            <a:endParaRPr lang="zh-CN" alt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257853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第三部分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01</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4310896" y="2799467"/>
            <a:ext cx="3570208"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600" b="0" i="0" u="none" strike="noStrike" kern="1200" cap="none" spc="0" normalizeH="0" baseline="0" noProof="0" dirty="0">
                <a:ln>
                  <a:noFill/>
                </a:ln>
                <a:solidFill>
                  <a:srgbClr val="44546A"/>
                </a:solidFill>
                <a:effectLst/>
                <a:uLnTx/>
                <a:uFillTx/>
                <a:cs typeface="+mn-ea"/>
                <a:sym typeface="+mn-lt"/>
              </a:rPr>
              <a:t>击鼓传花</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37971267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bfxqyq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733</Words>
  <Application>Microsoft Office PowerPoint</Application>
  <PresentationFormat>宽屏</PresentationFormat>
  <Paragraphs>80</Paragraphs>
  <Slides>12</Slides>
  <Notes>12</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12</vt:i4>
      </vt:variant>
    </vt:vector>
  </HeadingPairs>
  <TitlesOfParts>
    <vt:vector size="22" baseType="lpstr">
      <vt:lpstr>DengXian</vt:lpstr>
      <vt:lpstr>DengXian</vt:lpstr>
      <vt:lpstr>方正细谭黑简体</vt:lpstr>
      <vt:lpstr>华文琥珀</vt:lpstr>
      <vt:lpstr>微软雅黑</vt:lpstr>
      <vt:lpstr>Arial</vt:lpstr>
      <vt:lpstr>Calibri</vt:lpstr>
      <vt:lpstr>第一PPT，www.1ppt.com</vt:lpstr>
      <vt:lpstr>自定义设计方案</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极简工作总结计划</dc:title>
  <dc:creator>第一PPT</dc:creator>
  <cp:keywords>www.1ppt.com</cp:keywords>
  <dc:description>www.1ppt.com</dc:description>
  <cp:lastModifiedBy>张 宾</cp:lastModifiedBy>
  <cp:revision>24</cp:revision>
  <dcterms:created xsi:type="dcterms:W3CDTF">2021-07-16T05:29:27Z</dcterms:created>
  <dcterms:modified xsi:type="dcterms:W3CDTF">2022-06-06T14:21:17Z</dcterms:modified>
</cp:coreProperties>
</file>