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91" r:id="rId5"/>
    <p:sldId id="327" r:id="rId6"/>
    <p:sldId id="325" r:id="rId7"/>
    <p:sldId id="317" r:id="rId8"/>
    <p:sldId id="315" r:id="rId9"/>
    <p:sldId id="319" r:id="rId10"/>
    <p:sldId id="316" r:id="rId11"/>
    <p:sldId id="324" r:id="rId12"/>
    <p:sldId id="318" r:id="rId13"/>
    <p:sldId id="320" r:id="rId14"/>
    <p:sldId id="323" r:id="rId15"/>
    <p:sldId id="322" r:id="rId16"/>
    <p:sldId id="308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35" autoAdjust="0"/>
  </p:normalViewPr>
  <p:slideViewPr>
    <p:cSldViewPr snapToGrid="0" showGuides="1">
      <p:cViewPr varScale="1">
        <p:scale>
          <a:sx n="83" d="100"/>
          <a:sy n="83" d="100"/>
        </p:scale>
        <p:origin x="6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4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4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4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4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4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4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984-FA77-460E-8204-A568D7213E1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0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4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293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2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4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4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4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06772" y="1746968"/>
            <a:ext cx="6359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商城购物平台</a:t>
            </a:r>
            <a:endParaRPr lang="en-US" altLang="zh-CN" sz="54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6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8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51693"/>
            <a:ext cx="12192000" cy="6858000"/>
          </a:xfrm>
          <a:prstGeom prst="rect">
            <a:avLst/>
          </a:prstGeom>
        </p:spPr>
      </p:pic>
      <p:sp>
        <p:nvSpPr>
          <p:cNvPr id="24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商品订单</a:t>
            </a:r>
          </a:p>
        </p:txBody>
      </p:sp>
      <p:grpSp>
        <p:nvGrpSpPr>
          <p:cNvPr id="3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26" name="燕尾形 25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27" name="燕尾形 26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pic>
        <p:nvPicPr>
          <p:cNvPr id="9" name="图片 8" descr="order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43" y="1019908"/>
            <a:ext cx="10783235" cy="52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41230" y="1672551"/>
            <a:ext cx="9867901" cy="29238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lvl="1"/>
            <a:endParaRPr lang="zh-CN" altLang="en-US" sz="12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  <a:p>
            <a:pPr marL="0" lvl="1"/>
            <a:endParaRPr lang="zh-CN" altLang="en-US" sz="16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  <a:p>
            <a:pPr marL="0" lvl="1"/>
            <a:r>
              <a:rPr lang="zh-CN" altLang="en-US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	        登录 </a:t>
            </a:r>
            <a:r>
              <a:rPr lang="en-US" altLang="zh-CN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退出</a:t>
            </a:r>
          </a:p>
          <a:p>
            <a:pPr marL="0" lvl="1"/>
            <a:endParaRPr lang="zh-CN" altLang="en-US" sz="16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  <a:p>
            <a:pPr marL="0" lvl="1"/>
            <a:r>
              <a:rPr lang="zh-CN" altLang="en-US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后	商品管理 分类，分页查询商品 </a:t>
            </a:r>
            <a:r>
              <a:rPr lang="en-US" altLang="zh-CN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新增 </a:t>
            </a:r>
            <a:r>
              <a:rPr lang="en-US" altLang="zh-CN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修改（信息 上架       下架） </a:t>
            </a:r>
            <a:r>
              <a:rPr lang="en-US" altLang="zh-CN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删除</a:t>
            </a:r>
          </a:p>
          <a:p>
            <a:pPr marL="0" lvl="1"/>
            <a:endParaRPr lang="zh-CN" altLang="en-US" sz="16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  <a:p>
            <a:pPr marL="0" lvl="1"/>
            <a:r>
              <a:rPr lang="zh-CN" altLang="en-US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		订单管理 分类查询订单 </a:t>
            </a:r>
            <a:r>
              <a:rPr lang="en-US" altLang="zh-CN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删除 </a:t>
            </a:r>
            <a:r>
              <a:rPr lang="en-US" altLang="zh-CN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修改</a:t>
            </a:r>
          </a:p>
          <a:p>
            <a:pPr marL="0" lvl="1"/>
            <a:r>
              <a:rPr lang="zh-CN" altLang="en-US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		</a:t>
            </a:r>
          </a:p>
          <a:p>
            <a:pPr marL="0" lvl="1"/>
            <a:r>
              <a:rPr lang="zh-CN" altLang="en-US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端	评论管理 分类查询评论</a:t>
            </a:r>
          </a:p>
          <a:p>
            <a:pPr marL="0" lvl="1"/>
            <a:endParaRPr lang="zh-CN" altLang="en-US" sz="16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  <a:p>
            <a:pPr marL="0" lvl="1"/>
            <a:r>
              <a:rPr lang="zh-CN" altLang="en-US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	客户管理 分页查询客户 </a:t>
            </a:r>
            <a:r>
              <a:rPr lang="en-US" altLang="zh-CN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16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修改 </a:t>
            </a:r>
          </a:p>
          <a:p>
            <a:pPr marL="0" lvl="1"/>
            <a:r>
              <a:rPr lang="zh-CN" altLang="en-US" sz="12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011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51693"/>
            <a:ext cx="12192000" cy="6858000"/>
          </a:xfrm>
          <a:prstGeom prst="rect">
            <a:avLst/>
          </a:prstGeom>
        </p:spPr>
      </p:pic>
      <p:sp>
        <p:nvSpPr>
          <p:cNvPr id="24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商品管理</a:t>
            </a:r>
          </a:p>
        </p:txBody>
      </p:sp>
      <p:grpSp>
        <p:nvGrpSpPr>
          <p:cNvPr id="3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26" name="燕尾形 25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27" name="燕尾形 26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pic>
        <p:nvPicPr>
          <p:cNvPr id="8" name="图片 7" descr="adminProduct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6332"/>
            <a:ext cx="12192000" cy="426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51693"/>
            <a:ext cx="12192000" cy="6858000"/>
          </a:xfrm>
          <a:prstGeom prst="rect">
            <a:avLst/>
          </a:prstGeom>
        </p:spPr>
      </p:pic>
      <p:sp>
        <p:nvSpPr>
          <p:cNvPr id="24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商品修改</a:t>
            </a:r>
          </a:p>
        </p:txBody>
      </p:sp>
      <p:grpSp>
        <p:nvGrpSpPr>
          <p:cNvPr id="3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26" name="燕尾形 25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27" name="燕尾形 26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pic>
        <p:nvPicPr>
          <p:cNvPr id="8" name="图片 7" descr="adminUpdateProduc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944" y="1073004"/>
            <a:ext cx="7151302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51693"/>
            <a:ext cx="12192000" cy="6858000"/>
          </a:xfrm>
          <a:prstGeom prst="rect">
            <a:avLst/>
          </a:prstGeom>
        </p:spPr>
      </p:pic>
      <p:sp>
        <p:nvSpPr>
          <p:cNvPr id="24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用户信息修改</a:t>
            </a:r>
          </a:p>
        </p:txBody>
      </p:sp>
      <p:grpSp>
        <p:nvGrpSpPr>
          <p:cNvPr id="3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26" name="燕尾形 25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27" name="燕尾形 26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pic>
        <p:nvPicPr>
          <p:cNvPr id="8" name="图片 7" descr="custom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738" y="1132385"/>
            <a:ext cx="4317434" cy="49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51693"/>
            <a:ext cx="12192000" cy="6858000"/>
          </a:xfrm>
          <a:prstGeom prst="rect">
            <a:avLst/>
          </a:prstGeom>
        </p:spPr>
      </p:pic>
      <p:sp>
        <p:nvSpPr>
          <p:cNvPr id="24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商品订单显示</a:t>
            </a:r>
          </a:p>
        </p:txBody>
      </p:sp>
      <p:grpSp>
        <p:nvGrpSpPr>
          <p:cNvPr id="3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26" name="燕尾形 25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27" name="燕尾形 26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pic>
        <p:nvPicPr>
          <p:cNvPr id="8" name="图片 7" descr="adminorder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170" y="1362807"/>
            <a:ext cx="9852808" cy="361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1awe`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77913" y="1996385"/>
            <a:ext cx="56092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菱心" panose="02010609000101010101" pitchFamily="49" charset="-122"/>
                <a:ea typeface="迷你简菱心" panose="02010609000101010101" pitchFamily="49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04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6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8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ChangeArrowheads="1"/>
          </p:cNvSpPr>
          <p:nvPr/>
        </p:nvSpPr>
        <p:spPr bwMode="auto">
          <a:xfrm>
            <a:off x="0" y="0"/>
            <a:ext cx="5468757" cy="6858000"/>
          </a:xfrm>
          <a:custGeom>
            <a:avLst/>
            <a:gdLst>
              <a:gd name="connsiteX0" fmla="*/ 0 w 5468757"/>
              <a:gd name="connsiteY0" fmla="*/ 0 h 6858000"/>
              <a:gd name="connsiteX1" fmla="*/ 1867265 w 5468757"/>
              <a:gd name="connsiteY1" fmla="*/ 0 h 6858000"/>
              <a:gd name="connsiteX2" fmla="*/ 2039602 w 5468757"/>
              <a:gd name="connsiteY2" fmla="*/ 0 h 6858000"/>
              <a:gd name="connsiteX3" fmla="*/ 5468757 w 5468757"/>
              <a:gd name="connsiteY3" fmla="*/ 3429000 h 6858000"/>
              <a:gd name="connsiteX4" fmla="*/ 2039602 w 5468757"/>
              <a:gd name="connsiteY4" fmla="*/ 6858000 h 6858000"/>
              <a:gd name="connsiteX5" fmla="*/ 1867265 w 5468757"/>
              <a:gd name="connsiteY5" fmla="*/ 6858000 h 6858000"/>
              <a:gd name="connsiteX6" fmla="*/ 0 w 54687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68757" h="6858000">
                <a:moveTo>
                  <a:pt x="0" y="0"/>
                </a:moveTo>
                <a:lnTo>
                  <a:pt x="1867265" y="0"/>
                </a:lnTo>
                <a:lnTo>
                  <a:pt x="2039602" y="0"/>
                </a:lnTo>
                <a:lnTo>
                  <a:pt x="5468757" y="3429000"/>
                </a:lnTo>
                <a:lnTo>
                  <a:pt x="2039602" y="6858000"/>
                </a:lnTo>
                <a:lnTo>
                  <a:pt x="1867265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3" name="直角三角形 13"/>
          <p:cNvSpPr>
            <a:spLocks noChangeArrowheads="1"/>
          </p:cNvSpPr>
          <p:nvPr/>
        </p:nvSpPr>
        <p:spPr bwMode="auto">
          <a:xfrm rot="18900000">
            <a:off x="2977509" y="-2578799"/>
            <a:ext cx="4981622" cy="4980388"/>
          </a:xfrm>
          <a:prstGeom prst="rtTriangle">
            <a:avLst/>
          </a:prstGeom>
          <a:solidFill>
            <a:srgbClr val="0D49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" name="TextBox 54"/>
          <p:cNvSpPr txBox="1"/>
          <p:nvPr/>
        </p:nvSpPr>
        <p:spPr>
          <a:xfrm>
            <a:off x="3832444" y="193028"/>
            <a:ext cx="3272626" cy="1892794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algn="ctr" defTabSz="914377">
              <a:defRPr/>
            </a:pPr>
            <a:r>
              <a:rPr lang="zh-CN" altLang="en-US" sz="115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目录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587468" y="3008018"/>
            <a:ext cx="5035423" cy="618507"/>
            <a:chOff x="1098018" y="1340446"/>
            <a:chExt cx="6947964" cy="737210"/>
          </a:xfrm>
        </p:grpSpPr>
        <p:sp>
          <p:nvSpPr>
            <p:cNvPr id="25" name="任意多边形 24"/>
            <p:cNvSpPr/>
            <p:nvPr/>
          </p:nvSpPr>
          <p:spPr>
            <a:xfrm>
              <a:off x="2699790" y="1414168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400" spc="300" dirty="0">
                  <a:solidFill>
                    <a:srgbClr val="0D4960"/>
                  </a:solidFill>
                  <a:latin typeface="方正尚酷简体" panose="03000509000000000000" pitchFamily="65" charset="-122"/>
                  <a:ea typeface="方正尚酷简体" panose="03000509000000000000" pitchFamily="65" charset="-122"/>
                </a:rPr>
                <a:t>团队</a:t>
              </a: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1098018" y="1340446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D496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600" kern="1200" dirty="0">
                  <a:latin typeface="Agency FB" panose="020B0503020202020204" pitchFamily="34" charset="0"/>
                </a:rPr>
                <a:t>01</a:t>
              </a:r>
              <a:endParaRPr lang="zh-CN" altLang="en-US" sz="3600" kern="1200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587468" y="3940487"/>
            <a:ext cx="5035423" cy="618507"/>
            <a:chOff x="1098018" y="1340446"/>
            <a:chExt cx="6947964" cy="737210"/>
          </a:xfrm>
        </p:grpSpPr>
        <p:sp>
          <p:nvSpPr>
            <p:cNvPr id="28" name="任意多边形 27"/>
            <p:cNvSpPr/>
            <p:nvPr/>
          </p:nvSpPr>
          <p:spPr>
            <a:xfrm>
              <a:off x="2699790" y="1414168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400" spc="300" dirty="0">
                  <a:solidFill>
                    <a:srgbClr val="0D4960"/>
                  </a:solidFill>
                  <a:latin typeface="方正尚酷简体" panose="03000509000000000000" pitchFamily="65" charset="-122"/>
                  <a:ea typeface="方正尚酷简体" panose="03000509000000000000" pitchFamily="65" charset="-122"/>
                </a:rPr>
                <a:t>项目介绍</a:t>
              </a: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98018" y="1340446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D496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600" dirty="0">
                  <a:latin typeface="Agency FB" panose="020B0503020202020204" pitchFamily="34" charset="0"/>
                </a:rPr>
                <a:t>02</a:t>
              </a:r>
              <a:endParaRPr lang="zh-CN" altLang="en-US" sz="3600" dirty="0"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9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51693"/>
            <a:ext cx="12192000" cy="6858000"/>
          </a:xfrm>
          <a:prstGeom prst="rect">
            <a:avLst/>
          </a:prstGeom>
        </p:spPr>
      </p:pic>
      <p:sp>
        <p:nvSpPr>
          <p:cNvPr id="12" name="Shape 206"/>
          <p:cNvSpPr>
            <a:spLocks noChangeArrowheads="1"/>
          </p:cNvSpPr>
          <p:nvPr/>
        </p:nvSpPr>
        <p:spPr bwMode="auto">
          <a:xfrm>
            <a:off x="3029479" y="1856796"/>
            <a:ext cx="254000" cy="1318684"/>
          </a:xfrm>
          <a:custGeom>
            <a:avLst/>
            <a:gdLst>
              <a:gd name="T0" fmla="*/ 20231 w 21600"/>
              <a:gd name="T1" fmla="*/ 0 h 21600"/>
              <a:gd name="T2" fmla="*/ 0 w 21600"/>
              <a:gd name="T3" fmla="*/ 0 h 21600"/>
              <a:gd name="T4" fmla="*/ 0 w 21600"/>
              <a:gd name="T5" fmla="*/ 21600 h 21600"/>
              <a:gd name="T6" fmla="*/ 21600 w 21600"/>
              <a:gd name="T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3" name="Shape 207"/>
          <p:cNvSpPr>
            <a:spLocks noChangeArrowheads="1"/>
          </p:cNvSpPr>
          <p:nvPr/>
        </p:nvSpPr>
        <p:spPr bwMode="auto">
          <a:xfrm rot="10800000">
            <a:off x="9133946" y="1856796"/>
            <a:ext cx="256116" cy="1318684"/>
          </a:xfrm>
          <a:custGeom>
            <a:avLst/>
            <a:gdLst>
              <a:gd name="T0" fmla="*/ 20231 w 21600"/>
              <a:gd name="T1" fmla="*/ 0 h 21600"/>
              <a:gd name="T2" fmla="*/ 0 w 21600"/>
              <a:gd name="T3" fmla="*/ 0 h 21600"/>
              <a:gd name="T4" fmla="*/ 0 w 21600"/>
              <a:gd name="T5" fmla="*/ 21600 h 21600"/>
              <a:gd name="T6" fmla="*/ 21600 w 21600"/>
              <a:gd name="T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4" name="Shape 208"/>
          <p:cNvSpPr>
            <a:spLocks noChangeShapeType="1"/>
          </p:cNvSpPr>
          <p:nvPr/>
        </p:nvSpPr>
        <p:spPr bwMode="auto">
          <a:xfrm flipV="1">
            <a:off x="9758362" y="1937229"/>
            <a:ext cx="0" cy="1155700"/>
          </a:xfrm>
          <a:prstGeom prst="line">
            <a:avLst/>
          </a:prstGeom>
          <a:noFill/>
          <a:ln w="254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5" name="Shape 209"/>
          <p:cNvSpPr>
            <a:spLocks noChangeShapeType="1"/>
          </p:cNvSpPr>
          <p:nvPr/>
        </p:nvSpPr>
        <p:spPr bwMode="auto">
          <a:xfrm flipV="1">
            <a:off x="10126662" y="2085396"/>
            <a:ext cx="0" cy="861484"/>
          </a:xfrm>
          <a:prstGeom prst="line">
            <a:avLst/>
          </a:prstGeom>
          <a:noFill/>
          <a:ln w="254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6" name="Shape 210"/>
          <p:cNvSpPr>
            <a:spLocks noChangeShapeType="1"/>
          </p:cNvSpPr>
          <p:nvPr/>
        </p:nvSpPr>
        <p:spPr bwMode="auto">
          <a:xfrm flipV="1">
            <a:off x="2637895" y="1937229"/>
            <a:ext cx="0" cy="1155700"/>
          </a:xfrm>
          <a:prstGeom prst="line">
            <a:avLst/>
          </a:prstGeom>
          <a:noFill/>
          <a:ln w="254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7" name="Shape 211"/>
          <p:cNvSpPr>
            <a:spLocks noChangeShapeType="1"/>
          </p:cNvSpPr>
          <p:nvPr/>
        </p:nvSpPr>
        <p:spPr bwMode="auto">
          <a:xfrm flipV="1">
            <a:off x="2246312" y="2085396"/>
            <a:ext cx="0" cy="861484"/>
          </a:xfrm>
          <a:prstGeom prst="line">
            <a:avLst/>
          </a:prstGeom>
          <a:noFill/>
          <a:ln w="254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8" name="Shape 98"/>
          <p:cNvSpPr>
            <a:spLocks noChangeArrowheads="1"/>
          </p:cNvSpPr>
          <p:nvPr/>
        </p:nvSpPr>
        <p:spPr bwMode="auto">
          <a:xfrm>
            <a:off x="4798871" y="1097071"/>
            <a:ext cx="2667284" cy="2667282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9" name="Shape 99"/>
          <p:cNvSpPr>
            <a:spLocks noChangeArrowheads="1"/>
          </p:cNvSpPr>
          <p:nvPr/>
        </p:nvSpPr>
        <p:spPr bwMode="auto">
          <a:xfrm>
            <a:off x="4517796" y="815996"/>
            <a:ext cx="3229434" cy="3229432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20" name="Shape 105"/>
          <p:cNvSpPr/>
          <p:nvPr/>
        </p:nvSpPr>
        <p:spPr bwMode="auto">
          <a:xfrm>
            <a:off x="5606727" y="1881591"/>
            <a:ext cx="1051570" cy="14178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25400" tIns="25400" rIns="25400" bIns="25400" anchor="ctr">
            <a:spAutoFit/>
          </a:bodyPr>
          <a:lstStyle/>
          <a:p>
            <a:pPr algn="ctr" defTabSz="412316">
              <a:lnSpc>
                <a:spcPct val="80000"/>
              </a:lnSpc>
              <a:defRPr/>
            </a:pPr>
            <a:r>
              <a:rPr lang="en-US" sz="11100" b="1" kern="0" cap="all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헤드라인A"/>
                <a:cs typeface="헤드라인A"/>
              </a:rPr>
              <a:t>0</a:t>
            </a:r>
            <a:r>
              <a:rPr sz="11100" b="1" kern="0" cap="all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헤드라인A"/>
                <a:cs typeface="헤드라인A"/>
              </a:rPr>
              <a:t>1</a:t>
            </a:r>
          </a:p>
        </p:txBody>
      </p:sp>
      <p:sp>
        <p:nvSpPr>
          <p:cNvPr id="21" name="矩形 20"/>
          <p:cNvSpPr/>
          <p:nvPr/>
        </p:nvSpPr>
        <p:spPr>
          <a:xfrm>
            <a:off x="5138624" y="4334608"/>
            <a:ext cx="2071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团队</a:t>
            </a:r>
            <a:endParaRPr lang="en-US" altLang="zh-C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50648" y="5375031"/>
            <a:ext cx="331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张震  马金鑫  张斌  李豪   </a:t>
            </a:r>
            <a:endParaRPr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Shape 206"/>
          <p:cNvSpPr>
            <a:spLocks noChangeArrowheads="1"/>
          </p:cNvSpPr>
          <p:nvPr/>
        </p:nvSpPr>
        <p:spPr bwMode="auto">
          <a:xfrm>
            <a:off x="3029479" y="1856796"/>
            <a:ext cx="254000" cy="1318684"/>
          </a:xfrm>
          <a:custGeom>
            <a:avLst/>
            <a:gdLst>
              <a:gd name="T0" fmla="*/ 20231 w 21600"/>
              <a:gd name="T1" fmla="*/ 0 h 21600"/>
              <a:gd name="T2" fmla="*/ 0 w 21600"/>
              <a:gd name="T3" fmla="*/ 0 h 21600"/>
              <a:gd name="T4" fmla="*/ 0 w 21600"/>
              <a:gd name="T5" fmla="*/ 21600 h 21600"/>
              <a:gd name="T6" fmla="*/ 21600 w 21600"/>
              <a:gd name="T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3" name="Shape 207"/>
          <p:cNvSpPr>
            <a:spLocks noChangeArrowheads="1"/>
          </p:cNvSpPr>
          <p:nvPr/>
        </p:nvSpPr>
        <p:spPr bwMode="auto">
          <a:xfrm rot="10800000">
            <a:off x="9133946" y="1856796"/>
            <a:ext cx="256116" cy="1318684"/>
          </a:xfrm>
          <a:custGeom>
            <a:avLst/>
            <a:gdLst>
              <a:gd name="T0" fmla="*/ 20231 w 21600"/>
              <a:gd name="T1" fmla="*/ 0 h 21600"/>
              <a:gd name="T2" fmla="*/ 0 w 21600"/>
              <a:gd name="T3" fmla="*/ 0 h 21600"/>
              <a:gd name="T4" fmla="*/ 0 w 21600"/>
              <a:gd name="T5" fmla="*/ 21600 h 21600"/>
              <a:gd name="T6" fmla="*/ 21600 w 21600"/>
              <a:gd name="T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4" name="Shape 208"/>
          <p:cNvSpPr>
            <a:spLocks noChangeShapeType="1"/>
          </p:cNvSpPr>
          <p:nvPr/>
        </p:nvSpPr>
        <p:spPr bwMode="auto">
          <a:xfrm flipV="1">
            <a:off x="9758362" y="1937229"/>
            <a:ext cx="0" cy="1155700"/>
          </a:xfrm>
          <a:prstGeom prst="line">
            <a:avLst/>
          </a:prstGeom>
          <a:noFill/>
          <a:ln w="254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5" name="Shape 209"/>
          <p:cNvSpPr>
            <a:spLocks noChangeShapeType="1"/>
          </p:cNvSpPr>
          <p:nvPr/>
        </p:nvSpPr>
        <p:spPr bwMode="auto">
          <a:xfrm flipV="1">
            <a:off x="10126662" y="2085396"/>
            <a:ext cx="0" cy="861484"/>
          </a:xfrm>
          <a:prstGeom prst="line">
            <a:avLst/>
          </a:prstGeom>
          <a:noFill/>
          <a:ln w="254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6" name="Shape 210"/>
          <p:cNvSpPr>
            <a:spLocks noChangeShapeType="1"/>
          </p:cNvSpPr>
          <p:nvPr/>
        </p:nvSpPr>
        <p:spPr bwMode="auto">
          <a:xfrm flipV="1">
            <a:off x="2637895" y="1937229"/>
            <a:ext cx="0" cy="1155700"/>
          </a:xfrm>
          <a:prstGeom prst="line">
            <a:avLst/>
          </a:prstGeom>
          <a:noFill/>
          <a:ln w="254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7" name="Shape 211"/>
          <p:cNvSpPr>
            <a:spLocks noChangeShapeType="1"/>
          </p:cNvSpPr>
          <p:nvPr/>
        </p:nvSpPr>
        <p:spPr bwMode="auto">
          <a:xfrm flipV="1">
            <a:off x="2246312" y="2085396"/>
            <a:ext cx="0" cy="861484"/>
          </a:xfrm>
          <a:prstGeom prst="line">
            <a:avLst/>
          </a:prstGeom>
          <a:noFill/>
          <a:ln w="254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8" name="Shape 98"/>
          <p:cNvSpPr>
            <a:spLocks noChangeArrowheads="1"/>
          </p:cNvSpPr>
          <p:nvPr/>
        </p:nvSpPr>
        <p:spPr bwMode="auto">
          <a:xfrm>
            <a:off x="4798871" y="1097071"/>
            <a:ext cx="2667284" cy="2667282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19" name="Shape 99"/>
          <p:cNvSpPr>
            <a:spLocks noChangeArrowheads="1"/>
          </p:cNvSpPr>
          <p:nvPr/>
        </p:nvSpPr>
        <p:spPr bwMode="auto">
          <a:xfrm>
            <a:off x="4517796" y="815996"/>
            <a:ext cx="3229434" cy="3229432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/>
          </a:p>
        </p:txBody>
      </p:sp>
      <p:sp>
        <p:nvSpPr>
          <p:cNvPr id="20" name="Shape 105"/>
          <p:cNvSpPr/>
          <p:nvPr/>
        </p:nvSpPr>
        <p:spPr bwMode="auto">
          <a:xfrm>
            <a:off x="5460052" y="1881591"/>
            <a:ext cx="1344920" cy="14178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25400" tIns="25400" rIns="25400" bIns="25400" anchor="ctr">
            <a:spAutoFit/>
          </a:bodyPr>
          <a:lstStyle/>
          <a:p>
            <a:pPr algn="ctr" defTabSz="412316">
              <a:lnSpc>
                <a:spcPct val="80000"/>
              </a:lnSpc>
              <a:defRPr/>
            </a:pPr>
            <a:r>
              <a:rPr lang="en-US" sz="11100" b="1" kern="0" cap="all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헤드라인A"/>
                <a:cs typeface="헤드라인A"/>
              </a:rPr>
              <a:t>02</a:t>
            </a:r>
            <a:endParaRPr sz="11100" b="1" kern="0" cap="all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헤드라인A"/>
              <a:cs typeface="헤드라인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93519" y="4269160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尚酷简体" panose="03000509000000000000" pitchFamily="65" charset="-122"/>
                <a:ea typeface="方正尚酷简体" panose="03000509000000000000" pitchFamily="65" charset="-122"/>
              </a:rPr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13309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9AEF90-68C8-4BEA-8821-47B85C5DB48C}"/>
              </a:ext>
            </a:extLst>
          </p:cNvPr>
          <p:cNvSpPr/>
          <p:nvPr/>
        </p:nvSpPr>
        <p:spPr>
          <a:xfrm>
            <a:off x="650632" y="1093776"/>
            <a:ext cx="11113476" cy="498598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</a:rPr>
              <a:t>伴着电子时代的迅猛发展和人民物质生活的水平的提高，越来越多的电子购物浪潮也汹涌而来。我们容身在这个信息化的大时代，网购也就成了许多人生活中必不可少的一部分，足不出户的便捷式购物与传统的购物方式大相径庭，人们在享受到方便、实惠的同时也不必担忧安全的问题，既方便了自身也推动着国家经济的发展。电子商务网络购物平台，无疑是这个时代的进步。</a:t>
            </a:r>
            <a:endParaRPr lang="en-US" altLang="zh-CN" b="1" dirty="0">
              <a:solidFill>
                <a:schemeClr val="bg1"/>
              </a:solidFill>
            </a:endParaRPr>
          </a:p>
          <a:p>
            <a:pPr latinLnBrk="1"/>
            <a:endParaRPr lang="en-US" b="1" dirty="0">
              <a:solidFill>
                <a:schemeClr val="bg1"/>
              </a:solidFill>
            </a:endParaRPr>
          </a:p>
          <a:p>
            <a:pPr latinLnBrk="1"/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zh-CN" altLang="en-US" b="1" dirty="0">
                <a:solidFill>
                  <a:schemeClr val="bg1"/>
                </a:solidFill>
              </a:rPr>
              <a:t>开发环境</a:t>
            </a:r>
            <a:endParaRPr lang="en-US" altLang="zh-CN" b="1" dirty="0">
              <a:solidFill>
                <a:schemeClr val="bg1"/>
              </a:solidFill>
            </a:endParaRPr>
          </a:p>
          <a:p>
            <a:pPr latinLnBrk="1"/>
            <a:endParaRPr lang="zh-CN" altLang="en-US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开发语言</a:t>
            </a:r>
            <a:r>
              <a:rPr lang="en-US" dirty="0">
                <a:solidFill>
                  <a:schemeClr val="bg1"/>
                </a:solidFill>
              </a:rPr>
              <a:t>:Java</a:t>
            </a:r>
            <a:endParaRPr lang="zh-CN" altLang="en-US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JDK</a:t>
            </a:r>
            <a:r>
              <a:rPr lang="zh-CN" altLang="en-US" dirty="0">
                <a:solidFill>
                  <a:schemeClr val="bg1"/>
                </a:solidFill>
              </a:rPr>
              <a:t>版本</a:t>
            </a:r>
            <a:r>
              <a:rPr lang="en-US" dirty="0">
                <a:solidFill>
                  <a:schemeClr val="bg1"/>
                </a:solidFill>
              </a:rPr>
              <a:t>:JDK1.7.0</a:t>
            </a:r>
            <a:endParaRPr lang="zh-CN" altLang="en-US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开发工具</a:t>
            </a:r>
            <a:r>
              <a:rPr lang="en-US" dirty="0">
                <a:solidFill>
                  <a:schemeClr val="bg1"/>
                </a:solidFill>
              </a:rPr>
              <a:t>:MyEclipse2014</a:t>
            </a:r>
            <a:endParaRPr lang="zh-CN" altLang="en-US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数据库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endParaRPr lang="zh-CN" altLang="en-US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前端技术</a:t>
            </a:r>
            <a:r>
              <a:rPr lang="en-US" dirty="0">
                <a:solidFill>
                  <a:schemeClr val="bg1"/>
                </a:solidFill>
              </a:rPr>
              <a:t>:JSP+CSS3.0+HTML+JavaScript+jQuery+Ajax</a:t>
            </a:r>
            <a:endParaRPr lang="zh-CN" altLang="en-US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使用框架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Spring+SpringMVC+MyBatis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1">
            <a:extLst>
              <a:ext uri="{FF2B5EF4-FFF2-40B4-BE49-F238E27FC236}">
                <a16:creationId xmlns:a16="http://schemas.microsoft.com/office/drawing/2014/main" id="{72A17481-C5C3-41D3-856E-F9F7CACE0D2E}"/>
              </a:ext>
            </a:extLst>
          </p:cNvPr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6" name="燕尾形 25">
              <a:extLst>
                <a:ext uri="{FF2B5EF4-FFF2-40B4-BE49-F238E27FC236}">
                  <a16:creationId xmlns:a16="http://schemas.microsoft.com/office/drawing/2014/main" id="{C00D0483-94AF-4914-82D9-455F6253E836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7" name="燕尾形 26">
              <a:extLst>
                <a:ext uri="{FF2B5EF4-FFF2-40B4-BE49-F238E27FC236}">
                  <a16:creationId xmlns:a16="http://schemas.microsoft.com/office/drawing/2014/main" id="{F10455D3-5F6F-4C09-9D5F-85659A0F0979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8" name="燕尾形 27">
              <a:extLst>
                <a:ext uri="{FF2B5EF4-FFF2-40B4-BE49-F238E27FC236}">
                  <a16:creationId xmlns:a16="http://schemas.microsoft.com/office/drawing/2014/main" id="{84E85FDE-EF79-4304-A808-00B856B89BF5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3" name="2">
            <a:extLst>
              <a:ext uri="{FF2B5EF4-FFF2-40B4-BE49-F238E27FC236}">
                <a16:creationId xmlns:a16="http://schemas.microsoft.com/office/drawing/2014/main" id="{4FF7FE31-2BBE-4057-8271-29679BDEA9B4}"/>
              </a:ext>
            </a:extLst>
          </p:cNvPr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289125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371364" y="615573"/>
            <a:ext cx="730614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12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	                             </a:t>
            </a:r>
            <a:r>
              <a:rPr lang="zh-CN" altLang="en-US" sz="32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商城</a:t>
            </a:r>
            <a:r>
              <a:rPr lang="zh-CN" altLang="en-US" sz="16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</a:t>
            </a:r>
            <a:endParaRPr lang="en-US" altLang="zh-CN" sz="1600" b="1" spc="300" dirty="0">
              <a:solidFill>
                <a:schemeClr val="bg1">
                  <a:lumMod val="85000"/>
                </a:schemeClr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  <a:p>
            <a:pPr marL="0" lvl="1"/>
            <a:endParaRPr lang="en-US" altLang="zh-CN" sz="1600" b="1" spc="300" dirty="0">
              <a:solidFill>
                <a:schemeClr val="bg1">
                  <a:lumMod val="85000"/>
                </a:schemeClr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  <a:p>
            <a:pPr marL="0" lvl="1"/>
            <a:r>
              <a:rPr lang="en-US" altLang="zh-CN" sz="16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        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主线  首页 </a:t>
            </a:r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浏览商品 </a:t>
            </a:r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注册 </a:t>
            </a:r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登录 </a:t>
            </a:r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商品详情 </a:t>
            </a:r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–</a:t>
            </a:r>
          </a:p>
          <a:p>
            <a:pPr marL="0" lvl="1"/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       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加入</a:t>
            </a:r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,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删除购物车中商品 </a:t>
            </a:r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提交订单 </a:t>
            </a:r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支付 </a:t>
            </a:r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退出</a:t>
            </a:r>
            <a:endParaRPr lang="en-US" altLang="zh-CN" sz="2000" b="1" spc="300" dirty="0">
              <a:solidFill>
                <a:schemeClr val="bg1">
                  <a:lumMod val="85000"/>
                </a:schemeClr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  <a:p>
            <a:pPr marL="0" lvl="1"/>
            <a:endParaRPr lang="zh-CN" altLang="en-US" sz="2000" b="1" spc="300" dirty="0">
              <a:solidFill>
                <a:schemeClr val="bg1">
                  <a:lumMod val="85000"/>
                </a:schemeClr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  <a:p>
            <a:pPr marL="0" lvl="1"/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	支线  个人中心 </a:t>
            </a:r>
          </a:p>
          <a:p>
            <a:pPr marL="0" lvl="1"/>
            <a:endParaRPr lang="zh-CN" altLang="en-US" sz="2000" b="1" spc="300" dirty="0">
              <a:solidFill>
                <a:schemeClr val="bg1">
                  <a:lumMod val="85000"/>
                </a:schemeClr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  <a:p>
            <a:pPr marL="0" lvl="1"/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       	安全设置（修改登录密码 </a:t>
            </a:r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更换手机号 </a:t>
            </a:r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实名认证）</a:t>
            </a:r>
          </a:p>
          <a:p>
            <a:pPr marL="0" lvl="1"/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	</a:t>
            </a:r>
          </a:p>
          <a:p>
            <a:pPr marL="0" lvl="1"/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台	地址信息 设置默认地址 </a:t>
            </a:r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保存 </a:t>
            </a:r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修改 </a:t>
            </a:r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删除</a:t>
            </a:r>
          </a:p>
          <a:p>
            <a:pPr marL="0" lvl="1"/>
            <a:endParaRPr lang="zh-CN" altLang="en-US" sz="2000" b="1" spc="300" dirty="0">
              <a:solidFill>
                <a:schemeClr val="bg1">
                  <a:lumMod val="85000"/>
                </a:schemeClr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  <a:p>
            <a:pPr marL="0" lvl="1"/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	订单信息 分类查询订单 </a:t>
            </a:r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删除 </a:t>
            </a:r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查看物流  </a:t>
            </a:r>
            <a:r>
              <a:rPr lang="en-US" altLang="zh-CN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-- </a:t>
            </a:r>
            <a:r>
              <a:rPr lang="zh-CN" altLang="en-US" sz="2000" b="1" spc="300" dirty="0">
                <a:solidFill>
                  <a:schemeClr val="bg1">
                    <a:lumMod val="8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收货</a:t>
            </a:r>
          </a:p>
          <a:p>
            <a:pPr marL="0" lvl="1"/>
            <a:r>
              <a:rPr lang="zh-CN" altLang="en-US" sz="1600" b="1" spc="300" dirty="0">
                <a:solidFill>
                  <a:srgbClr val="FF000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011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51693"/>
            <a:ext cx="12192000" cy="6858000"/>
          </a:xfrm>
          <a:prstGeom prst="rect">
            <a:avLst/>
          </a:prstGeom>
        </p:spPr>
      </p:pic>
      <p:sp>
        <p:nvSpPr>
          <p:cNvPr id="24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注册页面</a:t>
            </a:r>
          </a:p>
        </p:txBody>
      </p:sp>
      <p:grpSp>
        <p:nvGrpSpPr>
          <p:cNvPr id="3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26" name="燕尾形 25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27" name="燕尾形 26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pic>
        <p:nvPicPr>
          <p:cNvPr id="9" name="图片 8" descr="regis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64" y="1243909"/>
            <a:ext cx="5281118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51693"/>
            <a:ext cx="12192000" cy="6858000"/>
          </a:xfrm>
          <a:prstGeom prst="rect">
            <a:avLst/>
          </a:prstGeom>
        </p:spPr>
      </p:pic>
      <p:pic>
        <p:nvPicPr>
          <p:cNvPr id="22" name="图片 21" descr="inde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0315"/>
            <a:ext cx="12192000" cy="5437369"/>
          </a:xfrm>
          <a:prstGeom prst="rect">
            <a:avLst/>
          </a:prstGeom>
        </p:spPr>
      </p:pic>
      <p:sp>
        <p:nvSpPr>
          <p:cNvPr id="24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商城主页</a:t>
            </a:r>
          </a:p>
        </p:txBody>
      </p:sp>
      <p:grpSp>
        <p:nvGrpSpPr>
          <p:cNvPr id="25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26" name="燕尾形 25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27" name="燕尾形 26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51693"/>
            <a:ext cx="12192000" cy="6858000"/>
          </a:xfrm>
          <a:prstGeom prst="rect">
            <a:avLst/>
          </a:prstGeom>
        </p:spPr>
      </p:pic>
      <p:sp>
        <p:nvSpPr>
          <p:cNvPr id="24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商品信息</a:t>
            </a:r>
          </a:p>
        </p:txBody>
      </p:sp>
      <p:grpSp>
        <p:nvGrpSpPr>
          <p:cNvPr id="3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26" name="燕尾形 25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27" name="燕尾形 26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pic>
        <p:nvPicPr>
          <p:cNvPr id="8" name="图片 7" descr="shopc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89" y="1211387"/>
            <a:ext cx="10630822" cy="44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389</Words>
  <Application>Microsoft Office PowerPoint</Application>
  <PresentationFormat>宽屏</PresentationFormat>
  <Paragraphs>82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方正尚酷简体</vt:lpstr>
      <vt:lpstr>汉仪大宋简</vt:lpstr>
      <vt:lpstr>迷你简菱心</vt:lpstr>
      <vt:lpstr>宋体</vt:lpstr>
      <vt:lpstr>宋体</vt:lpstr>
      <vt:lpstr>헤드라인A</vt:lpstr>
      <vt:lpstr>Agency FB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ASUS</cp:lastModifiedBy>
  <cp:revision>44</cp:revision>
  <dcterms:created xsi:type="dcterms:W3CDTF">2017-09-13T14:46:33Z</dcterms:created>
  <dcterms:modified xsi:type="dcterms:W3CDTF">2018-03-28T02:11:59Z</dcterms:modified>
</cp:coreProperties>
</file>