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B02"/>
    <a:srgbClr val="68696B"/>
    <a:srgbClr val="D2DEEF"/>
    <a:srgbClr val="FF6C0C"/>
    <a:srgbClr val="4D4F52"/>
    <a:srgbClr val="005F7B"/>
    <a:srgbClr val="80215F"/>
    <a:srgbClr val="929399"/>
    <a:srgbClr val="00B6BE"/>
    <a:srgbClr val="D2D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03" autoAdjust="0"/>
    <p:restoredTop sz="94125" autoAdjust="0"/>
  </p:normalViewPr>
  <p:slideViewPr>
    <p:cSldViewPr snapToGrid="0" snapToObjects="1">
      <p:cViewPr varScale="1">
        <p:scale>
          <a:sx n="106" d="100"/>
          <a:sy n="106" d="100"/>
        </p:scale>
        <p:origin x="-18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8EB86-B0EE-4D54-8678-7B47A6373D44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4360-4B37-494C-9E24-D572CFE896B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800" y="3162299"/>
            <a:ext cx="10274300" cy="2037248"/>
          </a:xfrm>
        </p:spPr>
        <p:txBody>
          <a:bodyPr anchor="t">
            <a:normAutofit/>
          </a:bodyPr>
          <a:lstStyle>
            <a:lvl1pPr algn="r">
              <a:defRPr sz="4200" b="0" i="0" cap="all" spc="-150" baseline="0">
                <a:solidFill>
                  <a:srgbClr val="FF6C0C"/>
                </a:solidFill>
                <a:latin typeface="+mj-lt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en-US" dirty="0" smtClean="0"/>
              <a:t>Click to edit COVER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300" y="5651466"/>
            <a:ext cx="8318500" cy="439253"/>
          </a:xfrm>
        </p:spPr>
        <p:txBody>
          <a:bodyPr anchor="b">
            <a:normAutofit/>
          </a:bodyPr>
          <a:lstStyle>
            <a:lvl1pPr marL="0" indent="0" algn="r">
              <a:buNone/>
              <a:defRPr sz="3000" b="0" i="0" spc="-100" baseline="0">
                <a:solidFill>
                  <a:srgbClr val="68696B"/>
                </a:solidFill>
                <a:latin typeface="+mj-lt"/>
                <a:ea typeface="Avenir Medium" charset="0"/>
                <a:cs typeface="Avenir Medium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955157" y="64206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51781" y="6033311"/>
            <a:ext cx="7294562" cy="500546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2600" b="0" i="0" spc="-100" baseline="0">
                <a:solidFill>
                  <a:srgbClr val="68696B"/>
                </a:solidFill>
                <a:latin typeface="+mj-lt"/>
                <a:ea typeface="Avenir Book" charset="0"/>
                <a:cs typeface="Avenir Book" charset="0"/>
              </a:defRPr>
            </a:lvl1pPr>
            <a:lvl2pPr marL="457200" indent="0">
              <a:buFontTx/>
              <a:buNone/>
              <a:defRPr b="0" i="0">
                <a:solidFill>
                  <a:srgbClr val="68696B"/>
                </a:solidFill>
                <a:latin typeface="Avenir Book" charset="0"/>
                <a:ea typeface="Avenir Book" charset="0"/>
                <a:cs typeface="Avenir Book" charset="0"/>
              </a:defRPr>
            </a:lvl2pPr>
            <a:lvl3pPr marL="914400" indent="0">
              <a:buFontTx/>
              <a:buNone/>
              <a:defRPr b="0" i="0">
                <a:solidFill>
                  <a:srgbClr val="68696B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 marL="1371600" indent="0">
              <a:buFontTx/>
              <a:buNone/>
              <a:defRPr b="0" i="0">
                <a:solidFill>
                  <a:srgbClr val="68696B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 marL="1828800" indent="0">
              <a:buFontTx/>
              <a:buNone/>
              <a:defRPr b="0" i="0">
                <a:solidFill>
                  <a:srgbClr val="68696B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64" y="-12032"/>
            <a:ext cx="8321713" cy="6420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800" y="3162299"/>
            <a:ext cx="10274300" cy="2037248"/>
          </a:xfrm>
        </p:spPr>
        <p:txBody>
          <a:bodyPr anchor="t">
            <a:normAutofit/>
          </a:bodyPr>
          <a:lstStyle>
            <a:lvl1pPr algn="r">
              <a:defRPr sz="4200" b="0" i="0" cap="all" spc="-150" baseline="0">
                <a:solidFill>
                  <a:srgbClr val="FF6C0C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COVER TITLE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955157" y="64206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9" y="6487653"/>
            <a:ext cx="1579402" cy="25546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79513" y="0"/>
            <a:ext cx="12344400" cy="89452"/>
          </a:xfrm>
          <a:prstGeom prst="rect">
            <a:avLst/>
          </a:prstGeom>
          <a:solidFill>
            <a:srgbClr val="FF6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1729" y="504273"/>
            <a:ext cx="11615531" cy="907084"/>
          </a:xfrm>
        </p:spPr>
        <p:txBody>
          <a:bodyPr anchor="t">
            <a:normAutofit/>
          </a:bodyPr>
          <a:lstStyle>
            <a:lvl1pPr>
              <a:defRPr sz="2800" b="0" i="0" cap="all" spc="-100" baseline="0">
                <a:solidFill>
                  <a:srgbClr val="929399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800" y="6445801"/>
            <a:ext cx="598740" cy="365125"/>
          </a:xfrm>
        </p:spPr>
        <p:txBody>
          <a:bodyPr/>
          <a:lstStyle>
            <a:lvl1pPr>
              <a:defRPr b="0" i="0">
                <a:latin typeface="Avenir Roman" charset="0"/>
                <a:ea typeface="Avenir Roman" charset="0"/>
                <a:cs typeface="Avenir Roman" charset="0"/>
              </a:defRPr>
            </a:lvl1pPr>
          </a:lstStyle>
          <a:p>
            <a:fld id="{55F25887-E972-4940-9C71-10854FEDD7B5}" type="slidenum">
              <a:rPr lang="en-US" smtClean="0"/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9" y="6487653"/>
            <a:ext cx="1579402" cy="25546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79513" y="0"/>
            <a:ext cx="12344400" cy="89452"/>
          </a:xfrm>
          <a:prstGeom prst="rect">
            <a:avLst/>
          </a:prstGeom>
          <a:solidFill>
            <a:srgbClr val="FF6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61938" y="1418256"/>
            <a:ext cx="11615322" cy="4803639"/>
          </a:xfrm>
        </p:spPr>
        <p:txBody>
          <a:bodyPr anchor="t"/>
          <a:lstStyle>
            <a:lvl1pPr>
              <a:defRPr sz="2400"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800600" y="6515374"/>
            <a:ext cx="6553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900" dirty="0" smtClean="0">
                <a:solidFill>
                  <a:srgbClr val="929399"/>
                </a:solidFill>
                <a:latin typeface="Avenir Book" charset="0"/>
                <a:ea typeface="Avenir Book" charset="0"/>
                <a:cs typeface="Avenir Book" charset="0"/>
              </a:rPr>
              <a:t>© Copyright SonicWall</a:t>
            </a:r>
            <a:endParaRPr lang="en-US" sz="900" dirty="0" smtClean="0">
              <a:solidFill>
                <a:srgbClr val="929399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i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1729" y="504273"/>
            <a:ext cx="11615531" cy="907084"/>
          </a:xfrm>
        </p:spPr>
        <p:txBody>
          <a:bodyPr anchor="t">
            <a:normAutofit/>
          </a:bodyPr>
          <a:lstStyle>
            <a:lvl1pPr>
              <a:defRPr sz="2800" b="0" i="0" cap="all" spc="-100" baseline="0">
                <a:solidFill>
                  <a:srgbClr val="929399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800" y="6445801"/>
            <a:ext cx="598740" cy="365125"/>
          </a:xfrm>
        </p:spPr>
        <p:txBody>
          <a:bodyPr/>
          <a:lstStyle>
            <a:lvl1pPr>
              <a:defRPr b="0" i="0">
                <a:latin typeface="Avenir Roman" charset="0"/>
                <a:ea typeface="Avenir Roman" charset="0"/>
                <a:cs typeface="Avenir Roman" charset="0"/>
              </a:defRPr>
            </a:lvl1pPr>
          </a:lstStyle>
          <a:p>
            <a:fld id="{55F25887-E972-4940-9C71-10854FEDD7B5}" type="slidenum">
              <a:rPr lang="en-US" smtClean="0"/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9" y="6487653"/>
            <a:ext cx="1579402" cy="25546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79513" y="0"/>
            <a:ext cx="12344400" cy="89452"/>
          </a:xfrm>
          <a:prstGeom prst="rect">
            <a:avLst/>
          </a:prstGeom>
          <a:solidFill>
            <a:srgbClr val="FF6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800600" y="6515374"/>
            <a:ext cx="6553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900" dirty="0" smtClean="0">
                <a:solidFill>
                  <a:srgbClr val="929399"/>
                </a:solidFill>
                <a:latin typeface="Avenir Book" charset="0"/>
                <a:ea typeface="Avenir Book" charset="0"/>
                <a:cs typeface="Avenir Book" charset="0"/>
              </a:rPr>
              <a:t>© Copyright SonicWall</a:t>
            </a:r>
            <a:endParaRPr lang="en-US" sz="900" dirty="0" smtClean="0">
              <a:solidFill>
                <a:srgbClr val="929399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1729" y="1418257"/>
            <a:ext cx="11615531" cy="4813578"/>
          </a:xfrm>
        </p:spPr>
        <p:txBody>
          <a:bodyPr/>
          <a:lstStyle>
            <a:lvl1pPr>
              <a:defRPr sz="2400" b="0" i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 b="0" i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4D4F52"/>
                </a:solidFill>
                <a:latin typeface="+mj-lt"/>
                <a:ea typeface="Avenir Roman" charset="0"/>
                <a:cs typeface="Avenir Roman" charset="0"/>
              </a:defRPr>
            </a:lvl4pPr>
            <a:lvl5pPr>
              <a:defRPr b="0" i="0">
                <a:solidFill>
                  <a:srgbClr val="4D4F52"/>
                </a:solidFill>
                <a:latin typeface="+mj-lt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664"/>
            <a:ext cx="12215876" cy="46172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1729" y="504273"/>
            <a:ext cx="11615531" cy="907084"/>
          </a:xfrm>
        </p:spPr>
        <p:txBody>
          <a:bodyPr anchor="t">
            <a:normAutofit/>
          </a:bodyPr>
          <a:lstStyle>
            <a:lvl1pPr>
              <a:defRPr sz="2800" b="0" i="0" cap="all" spc="-100" baseline="0">
                <a:solidFill>
                  <a:srgbClr val="929399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800" y="6445801"/>
            <a:ext cx="598740" cy="365125"/>
          </a:xfrm>
        </p:spPr>
        <p:txBody>
          <a:bodyPr/>
          <a:lstStyle>
            <a:lvl1pPr>
              <a:defRPr b="0" i="0">
                <a:latin typeface="Avenir Roman" charset="0"/>
                <a:ea typeface="Avenir Roman" charset="0"/>
                <a:cs typeface="Avenir Roman" charset="0"/>
              </a:defRPr>
            </a:lvl1pPr>
          </a:lstStyle>
          <a:p>
            <a:fld id="{55F25887-E972-4940-9C71-10854FEDD7B5}" type="slidenum">
              <a:rPr lang="en-US" smtClean="0"/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9" y="6487653"/>
            <a:ext cx="1579402" cy="25546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79513" y="0"/>
            <a:ext cx="12344400" cy="89452"/>
          </a:xfrm>
          <a:prstGeom prst="rect">
            <a:avLst/>
          </a:prstGeom>
          <a:solidFill>
            <a:srgbClr val="FF6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61938" y="1696222"/>
            <a:ext cx="3604384" cy="4714186"/>
          </a:xfrm>
        </p:spPr>
        <p:txBody>
          <a:bodyPr anchor="t"/>
          <a:lstStyle>
            <a:lvl1pPr>
              <a:defRPr sz="2400"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800600" y="6515374"/>
            <a:ext cx="6553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900" dirty="0" smtClean="0">
                <a:solidFill>
                  <a:srgbClr val="929399"/>
                </a:solidFill>
                <a:latin typeface="Avenir Book" charset="0"/>
                <a:ea typeface="Avenir Book" charset="0"/>
                <a:cs typeface="Avenir Book" charset="0"/>
              </a:rPr>
              <a:t>© Copyright SonicWall</a:t>
            </a:r>
            <a:endParaRPr lang="en-US" sz="900" dirty="0" smtClean="0">
              <a:solidFill>
                <a:srgbClr val="929399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42986" y="1709387"/>
            <a:ext cx="3587750" cy="4701022"/>
          </a:xfrm>
        </p:spPr>
        <p:txBody>
          <a:bodyPr/>
          <a:lstStyle>
            <a:lvl1pPr>
              <a:defRPr sz="2400" b="0" i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 b="0" i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417685" y="1696686"/>
            <a:ext cx="3514725" cy="4713287"/>
          </a:xfrm>
        </p:spPr>
        <p:txBody>
          <a:bodyPr/>
          <a:lstStyle>
            <a:lvl1pPr>
              <a:defRPr sz="2400" b="0" i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 b="0" i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2178504"/>
            <a:ext cx="3008086" cy="4028322"/>
          </a:xfrm>
          <a:prstGeom prst="rect">
            <a:avLst/>
          </a:prstGeom>
          <a:gradFill flip="none" rotWithShape="1">
            <a:gsLst>
              <a:gs pos="0">
                <a:srgbClr val="929399">
                  <a:alpha val="15000"/>
                </a:srgbClr>
              </a:gs>
              <a:gs pos="100000">
                <a:schemeClr val="bg1">
                  <a:alpha val="4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3084601" y="2178504"/>
            <a:ext cx="2959360" cy="4028322"/>
          </a:xfrm>
          <a:prstGeom prst="rect">
            <a:avLst/>
          </a:prstGeom>
          <a:gradFill flip="none" rotWithShape="1">
            <a:gsLst>
              <a:gs pos="0">
                <a:srgbClr val="929399">
                  <a:alpha val="15000"/>
                </a:srgbClr>
              </a:gs>
              <a:gs pos="100000">
                <a:schemeClr val="bg1">
                  <a:alpha val="4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6114609" y="2178504"/>
            <a:ext cx="2961600" cy="4028322"/>
          </a:xfrm>
          <a:prstGeom prst="rect">
            <a:avLst/>
          </a:prstGeom>
          <a:gradFill flip="none" rotWithShape="1">
            <a:gsLst>
              <a:gs pos="0">
                <a:srgbClr val="929399">
                  <a:alpha val="15000"/>
                </a:srgbClr>
              </a:gs>
              <a:gs pos="100000">
                <a:schemeClr val="bg1">
                  <a:alpha val="4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9153558" y="2178504"/>
            <a:ext cx="3038441" cy="4028322"/>
          </a:xfrm>
          <a:prstGeom prst="rect">
            <a:avLst/>
          </a:prstGeom>
          <a:gradFill flip="none" rotWithShape="1">
            <a:gsLst>
              <a:gs pos="0">
                <a:srgbClr val="929399">
                  <a:alpha val="15000"/>
                </a:srgbClr>
              </a:gs>
              <a:gs pos="100000">
                <a:schemeClr val="bg1">
                  <a:alpha val="4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0" y="1521024"/>
            <a:ext cx="3008086" cy="656119"/>
          </a:xfrm>
          <a:prstGeom prst="rect">
            <a:avLst/>
          </a:prstGeom>
          <a:gradFill flip="none" rotWithShape="1">
            <a:gsLst>
              <a:gs pos="0">
                <a:srgbClr val="68696B"/>
              </a:gs>
              <a:gs pos="100000">
                <a:srgbClr val="929399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3084601" y="1521024"/>
            <a:ext cx="2959360" cy="656119"/>
          </a:xfrm>
          <a:prstGeom prst="rect">
            <a:avLst/>
          </a:prstGeom>
          <a:gradFill flip="none" rotWithShape="1">
            <a:gsLst>
              <a:gs pos="0">
                <a:srgbClr val="68696B"/>
              </a:gs>
              <a:gs pos="100000">
                <a:srgbClr val="929399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6116849" y="1521024"/>
            <a:ext cx="2959360" cy="656119"/>
          </a:xfrm>
          <a:prstGeom prst="rect">
            <a:avLst/>
          </a:prstGeom>
          <a:gradFill flip="none" rotWithShape="1">
            <a:gsLst>
              <a:gs pos="0">
                <a:srgbClr val="68696B"/>
              </a:gs>
              <a:gs pos="100000">
                <a:srgbClr val="929399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153559" y="1521024"/>
            <a:ext cx="3111327" cy="656119"/>
          </a:xfrm>
          <a:prstGeom prst="rect">
            <a:avLst/>
          </a:prstGeom>
          <a:gradFill flip="none" rotWithShape="1">
            <a:gsLst>
              <a:gs pos="0">
                <a:srgbClr val="68696B"/>
              </a:gs>
              <a:gs pos="100000">
                <a:srgbClr val="929399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1729" y="504273"/>
            <a:ext cx="11615531" cy="907084"/>
          </a:xfrm>
        </p:spPr>
        <p:txBody>
          <a:bodyPr anchor="t">
            <a:normAutofit/>
          </a:bodyPr>
          <a:lstStyle>
            <a:lvl1pPr>
              <a:defRPr sz="2800" b="0" i="0" cap="all" spc="-100" baseline="0">
                <a:solidFill>
                  <a:srgbClr val="929399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800" y="6445801"/>
            <a:ext cx="598740" cy="365125"/>
          </a:xfrm>
        </p:spPr>
        <p:txBody>
          <a:bodyPr/>
          <a:lstStyle>
            <a:lvl1pPr>
              <a:defRPr b="0" i="0">
                <a:latin typeface="Avenir Roman" charset="0"/>
                <a:ea typeface="Avenir Roman" charset="0"/>
                <a:cs typeface="Avenir Roman" charset="0"/>
              </a:defRPr>
            </a:lvl1pPr>
          </a:lstStyle>
          <a:p>
            <a:fld id="{55F25887-E972-4940-9C71-10854FEDD7B5}" type="slidenum">
              <a:rPr lang="en-US" smtClean="0"/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9" y="6487653"/>
            <a:ext cx="1579402" cy="25546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79513" y="0"/>
            <a:ext cx="12344400" cy="89452"/>
          </a:xfrm>
          <a:prstGeom prst="rect">
            <a:avLst/>
          </a:prstGeom>
          <a:solidFill>
            <a:srgbClr val="FF6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61938" y="3041469"/>
            <a:ext cx="2648902" cy="3107871"/>
          </a:xfrm>
        </p:spPr>
        <p:txBody>
          <a:bodyPr lIns="0" anchor="t">
            <a:normAutofit/>
          </a:bodyPr>
          <a:lstStyle>
            <a:lvl1pPr marL="120650" indent="-120650" defTabSz="-635">
              <a:defRPr sz="1400"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4950" indent="-114300" defTabSz="-635">
              <a:defRPr sz="1400"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9250" indent="-114300" defTabSz="-635">
              <a:defRPr sz="1400"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800600" y="6515374"/>
            <a:ext cx="6553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900" dirty="0" smtClean="0">
                <a:solidFill>
                  <a:srgbClr val="929399"/>
                </a:solidFill>
                <a:latin typeface="Avenir Book" charset="0"/>
                <a:ea typeface="Avenir Book" charset="0"/>
                <a:cs typeface="Avenir Book" charset="0"/>
              </a:rPr>
              <a:t>© Copyright SonicWall</a:t>
            </a:r>
            <a:endParaRPr lang="en-US" sz="900" dirty="0" smtClean="0">
              <a:solidFill>
                <a:srgbClr val="929399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317558" y="3041469"/>
            <a:ext cx="2648902" cy="3107871"/>
          </a:xfrm>
        </p:spPr>
        <p:txBody>
          <a:bodyPr lIns="0" anchor="t">
            <a:normAutofit/>
          </a:bodyPr>
          <a:lstStyle>
            <a:lvl1pPr marL="120650" indent="-120650" defTabSz="-635">
              <a:defRPr sz="1400"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4950" indent="-114300" defTabSz="-635">
              <a:defRPr sz="1400"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9250" indent="-114300" defTabSz="-635">
              <a:defRPr sz="1400"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65558" y="3041469"/>
            <a:ext cx="2648902" cy="3107871"/>
          </a:xfrm>
        </p:spPr>
        <p:txBody>
          <a:bodyPr lIns="0" anchor="t">
            <a:normAutofit/>
          </a:bodyPr>
          <a:lstStyle>
            <a:lvl1pPr marL="120650" indent="-120650" defTabSz="-635">
              <a:defRPr sz="1400"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4950" indent="-114300" defTabSz="-635">
              <a:defRPr sz="1400"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9250" indent="-114300" defTabSz="-635">
              <a:defRPr sz="1400"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02269" y="3041469"/>
            <a:ext cx="2648902" cy="3107871"/>
          </a:xfrm>
        </p:spPr>
        <p:txBody>
          <a:bodyPr lIns="0" anchor="t">
            <a:normAutofit/>
          </a:bodyPr>
          <a:lstStyle>
            <a:lvl1pPr marL="120650" indent="-120650" defTabSz="-635">
              <a:defRPr sz="1400"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4950" indent="-114300" defTabSz="-635">
              <a:defRPr sz="1400"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9250" indent="-114300" defTabSz="-635">
              <a:defRPr sz="1400"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61938" y="2393244"/>
            <a:ext cx="2648902" cy="648226"/>
          </a:xfrm>
        </p:spPr>
        <p:txBody>
          <a:bodyPr lIns="0" anchor="t">
            <a:noAutofit/>
          </a:bodyPr>
          <a:lstStyle>
            <a:lvl1pPr marL="0" indent="0" defTabSz="-635">
              <a:buFontTx/>
              <a:buNone/>
              <a:defRPr sz="1600" b="0" i="0" spc="0" baseline="0">
                <a:solidFill>
                  <a:srgbClr val="FB4B0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20650" indent="0" defTabSz="-635">
              <a:buFontTx/>
              <a:buNone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2pPr>
            <a:lvl3pPr marL="234950" indent="0" defTabSz="-635">
              <a:buFontTx/>
              <a:buNone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3pPr>
            <a:lvl4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  <a:endParaRPr lang="en-US" dirty="0" smtClean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317558" y="2393244"/>
            <a:ext cx="2648902" cy="648226"/>
          </a:xfrm>
        </p:spPr>
        <p:txBody>
          <a:bodyPr lIns="0" anchor="t">
            <a:noAutofit/>
          </a:bodyPr>
          <a:lstStyle>
            <a:lvl1pPr marL="0" indent="0" defTabSz="-635">
              <a:buFontTx/>
              <a:buNone/>
              <a:defRPr sz="1600" b="0" i="0" spc="0" baseline="0">
                <a:solidFill>
                  <a:srgbClr val="80215F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20650" indent="0" defTabSz="-635">
              <a:buFontTx/>
              <a:buNone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2pPr>
            <a:lvl3pPr marL="234950" indent="0" defTabSz="-635">
              <a:buFontTx/>
              <a:buNone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3pPr>
            <a:lvl4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  <a:endParaRPr lang="en-US" dirty="0" smtClean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352894" y="2393244"/>
            <a:ext cx="2648902" cy="648226"/>
          </a:xfrm>
        </p:spPr>
        <p:txBody>
          <a:bodyPr lIns="0" anchor="t">
            <a:noAutofit/>
          </a:bodyPr>
          <a:lstStyle>
            <a:lvl1pPr marL="0" indent="0" defTabSz="-635">
              <a:buFontTx/>
              <a:buNone/>
              <a:defRPr sz="1600" b="0" i="0" spc="0" baseline="0">
                <a:solidFill>
                  <a:srgbClr val="005F7B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20650" indent="0" defTabSz="-635">
              <a:buFontTx/>
              <a:buNone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2pPr>
            <a:lvl3pPr marL="234950" indent="0" defTabSz="-635">
              <a:buFontTx/>
              <a:buNone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3pPr>
            <a:lvl4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  <a:endParaRPr lang="en-US" dirty="0" smtClean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9402269" y="2393244"/>
            <a:ext cx="2648902" cy="648226"/>
          </a:xfrm>
        </p:spPr>
        <p:txBody>
          <a:bodyPr lIns="0" anchor="t">
            <a:noAutofit/>
          </a:bodyPr>
          <a:lstStyle>
            <a:lvl1pPr marL="0" indent="0" defTabSz="-635">
              <a:buFontTx/>
              <a:buNone/>
              <a:defRPr sz="1600" b="0" i="0" spc="0" baseline="0">
                <a:solidFill>
                  <a:srgbClr val="FF6C0C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20650" indent="0" defTabSz="-635">
              <a:buFontTx/>
              <a:buNone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2pPr>
            <a:lvl3pPr marL="234950" indent="0" defTabSz="-635">
              <a:buFontTx/>
              <a:buNone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3pPr>
            <a:lvl4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  <a:endParaRPr lang="en-US" dirty="0" smtClean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61938" y="1722440"/>
            <a:ext cx="2648902" cy="480276"/>
          </a:xfrm>
        </p:spPr>
        <p:txBody>
          <a:bodyPr lIns="0" anchor="t">
            <a:noAutofit/>
          </a:bodyPr>
          <a:lstStyle>
            <a:lvl1pPr marL="0" indent="0" defTabSz="-635">
              <a:buFontTx/>
              <a:buNone/>
              <a:defRPr sz="2000" b="0" i="0" spc="0" baseline="0">
                <a:solidFill>
                  <a:schemeClr val="bg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20650" indent="0" defTabSz="-635">
              <a:buFontTx/>
              <a:buNone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2pPr>
            <a:lvl3pPr marL="234950" indent="0" defTabSz="-635">
              <a:buFontTx/>
              <a:buNone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3pPr>
            <a:lvl4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  <a:endParaRPr lang="en-US" dirty="0" smtClean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317558" y="1722440"/>
            <a:ext cx="2648902" cy="480276"/>
          </a:xfrm>
        </p:spPr>
        <p:txBody>
          <a:bodyPr lIns="0" anchor="t">
            <a:noAutofit/>
          </a:bodyPr>
          <a:lstStyle>
            <a:lvl1pPr marL="0" indent="0" defTabSz="-635">
              <a:buFontTx/>
              <a:buNone/>
              <a:defRPr sz="2000" b="0" i="0" spc="0" baseline="0">
                <a:solidFill>
                  <a:schemeClr val="bg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20650" indent="0" defTabSz="-635">
              <a:buFontTx/>
              <a:buNone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2pPr>
            <a:lvl3pPr marL="234950" indent="0" defTabSz="-635">
              <a:buFontTx/>
              <a:buNone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3pPr>
            <a:lvl4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  <a:endParaRPr lang="en-US" dirty="0" smtClean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365558" y="1722440"/>
            <a:ext cx="2648902" cy="480276"/>
          </a:xfrm>
        </p:spPr>
        <p:txBody>
          <a:bodyPr lIns="0" anchor="t">
            <a:noAutofit/>
          </a:bodyPr>
          <a:lstStyle>
            <a:lvl1pPr marL="0" indent="0" defTabSz="-635">
              <a:buFontTx/>
              <a:buNone/>
              <a:defRPr sz="2000" b="0" i="0" spc="0" baseline="0">
                <a:solidFill>
                  <a:schemeClr val="bg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20650" indent="0" defTabSz="-635">
              <a:buFontTx/>
              <a:buNone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2pPr>
            <a:lvl3pPr marL="234950" indent="0" defTabSz="-635">
              <a:buFontTx/>
              <a:buNone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3pPr>
            <a:lvl4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  <a:endParaRPr lang="en-US" dirty="0" smtClean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9402269" y="1722440"/>
            <a:ext cx="2648902" cy="480276"/>
          </a:xfrm>
        </p:spPr>
        <p:txBody>
          <a:bodyPr lIns="0" anchor="t">
            <a:noAutofit/>
          </a:bodyPr>
          <a:lstStyle>
            <a:lvl1pPr marL="0" indent="0" defTabSz="-635">
              <a:buFontTx/>
              <a:buNone/>
              <a:defRPr sz="2000" b="0" i="0" spc="0" baseline="0">
                <a:solidFill>
                  <a:schemeClr val="bg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20650" indent="0" defTabSz="-635">
              <a:buFontTx/>
              <a:buNone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2pPr>
            <a:lvl3pPr marL="234950" indent="0" defTabSz="-635">
              <a:buFontTx/>
              <a:buNone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3pPr>
            <a:lvl4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  <a:endParaRPr lang="en-US" dirty="0" smtClean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440543"/>
            <a:ext cx="3008086" cy="64008"/>
          </a:xfrm>
          <a:prstGeom prst="rect">
            <a:avLst/>
          </a:prstGeom>
          <a:solidFill>
            <a:srgbClr val="FB4B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3084601" y="1440543"/>
            <a:ext cx="2959360" cy="64008"/>
          </a:xfrm>
          <a:prstGeom prst="rect">
            <a:avLst/>
          </a:prstGeom>
          <a:solidFill>
            <a:srgbClr val="802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116849" y="1440543"/>
            <a:ext cx="2959360" cy="64008"/>
          </a:xfrm>
          <a:prstGeom prst="rect">
            <a:avLst/>
          </a:prstGeom>
          <a:solidFill>
            <a:srgbClr val="005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9153560" y="1440543"/>
            <a:ext cx="3111326" cy="64008"/>
          </a:xfrm>
          <a:prstGeom prst="rect">
            <a:avLst/>
          </a:prstGeom>
          <a:solidFill>
            <a:srgbClr val="FF6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-30208" y="1522386"/>
            <a:ext cx="3037307" cy="4673089"/>
          </a:xfrm>
          <a:prstGeom prst="rect">
            <a:avLst/>
          </a:prstGeom>
          <a:gradFill flip="none" rotWithShape="1">
            <a:gsLst>
              <a:gs pos="0">
                <a:srgbClr val="929399">
                  <a:alpha val="15000"/>
                </a:srgbClr>
              </a:gs>
              <a:gs pos="100000">
                <a:schemeClr val="bg1">
                  <a:alpha val="4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3084601" y="1521037"/>
            <a:ext cx="2959360" cy="4673089"/>
          </a:xfrm>
          <a:prstGeom prst="rect">
            <a:avLst/>
          </a:prstGeom>
          <a:gradFill flip="none" rotWithShape="1">
            <a:gsLst>
              <a:gs pos="0">
                <a:srgbClr val="929399">
                  <a:alpha val="15000"/>
                </a:srgbClr>
              </a:gs>
              <a:gs pos="100000">
                <a:schemeClr val="bg1">
                  <a:alpha val="4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6114609" y="1521037"/>
            <a:ext cx="2961600" cy="4673089"/>
          </a:xfrm>
          <a:prstGeom prst="rect">
            <a:avLst/>
          </a:prstGeom>
          <a:gradFill flip="none" rotWithShape="1">
            <a:gsLst>
              <a:gs pos="0">
                <a:srgbClr val="929399">
                  <a:alpha val="15000"/>
                </a:srgbClr>
              </a:gs>
              <a:gs pos="100000">
                <a:schemeClr val="bg1">
                  <a:alpha val="4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9153558" y="1521037"/>
            <a:ext cx="3038441" cy="4673089"/>
          </a:xfrm>
          <a:prstGeom prst="rect">
            <a:avLst/>
          </a:prstGeom>
          <a:gradFill flip="none" rotWithShape="1">
            <a:gsLst>
              <a:gs pos="0">
                <a:srgbClr val="929399">
                  <a:alpha val="15000"/>
                </a:srgbClr>
              </a:gs>
              <a:gs pos="100000">
                <a:schemeClr val="bg1">
                  <a:alpha val="4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1729" y="504273"/>
            <a:ext cx="11615531" cy="907084"/>
          </a:xfrm>
        </p:spPr>
        <p:txBody>
          <a:bodyPr anchor="t">
            <a:normAutofit/>
          </a:bodyPr>
          <a:lstStyle>
            <a:lvl1pPr>
              <a:defRPr sz="2800" b="0" i="0" cap="all" spc="-100" baseline="0">
                <a:solidFill>
                  <a:srgbClr val="929399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800" y="6445801"/>
            <a:ext cx="598740" cy="365125"/>
          </a:xfrm>
        </p:spPr>
        <p:txBody>
          <a:bodyPr/>
          <a:lstStyle>
            <a:lvl1pPr>
              <a:defRPr b="0" i="0">
                <a:latin typeface="Avenir Roman" charset="0"/>
                <a:ea typeface="Avenir Roman" charset="0"/>
                <a:cs typeface="Avenir Roman" charset="0"/>
              </a:defRPr>
            </a:lvl1pPr>
          </a:lstStyle>
          <a:p>
            <a:fld id="{55F25887-E972-4940-9C71-10854FEDD7B5}" type="slidenum">
              <a:rPr lang="en-US" smtClean="0"/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9" y="6487653"/>
            <a:ext cx="1579402" cy="25546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79513" y="0"/>
            <a:ext cx="12344400" cy="89452"/>
          </a:xfrm>
          <a:prstGeom prst="rect">
            <a:avLst/>
          </a:prstGeom>
          <a:solidFill>
            <a:srgbClr val="FF6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61938" y="2505242"/>
            <a:ext cx="2648902" cy="3107871"/>
          </a:xfrm>
        </p:spPr>
        <p:txBody>
          <a:bodyPr lIns="0" anchor="t">
            <a:normAutofit/>
          </a:bodyPr>
          <a:lstStyle>
            <a:lvl1pPr marL="120650" indent="-120650" defTabSz="-635">
              <a:defRPr sz="1400"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4950" indent="-114300" defTabSz="-635">
              <a:defRPr sz="1400"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9250" indent="-114300" defTabSz="-635">
              <a:defRPr sz="1400"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800600" y="6515374"/>
            <a:ext cx="6553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900" dirty="0" smtClean="0">
                <a:solidFill>
                  <a:srgbClr val="929399"/>
                </a:solidFill>
                <a:latin typeface="Avenir Book" charset="0"/>
                <a:ea typeface="Avenir Book" charset="0"/>
                <a:cs typeface="Avenir Book" charset="0"/>
              </a:rPr>
              <a:t>© Copyright SonicWall</a:t>
            </a:r>
            <a:endParaRPr lang="en-US" sz="900" dirty="0" smtClean="0">
              <a:solidFill>
                <a:srgbClr val="929399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317558" y="2505242"/>
            <a:ext cx="2648902" cy="3107871"/>
          </a:xfrm>
        </p:spPr>
        <p:txBody>
          <a:bodyPr lIns="0" anchor="t">
            <a:normAutofit/>
          </a:bodyPr>
          <a:lstStyle>
            <a:lvl1pPr marL="120650" indent="-120650" defTabSz="-635">
              <a:defRPr sz="1400"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4950" indent="-114300" defTabSz="-635">
              <a:defRPr sz="1400"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9250" indent="-114300" defTabSz="-635">
              <a:defRPr sz="1400"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65558" y="2505242"/>
            <a:ext cx="2648902" cy="3107871"/>
          </a:xfrm>
        </p:spPr>
        <p:txBody>
          <a:bodyPr lIns="0" anchor="t">
            <a:normAutofit/>
          </a:bodyPr>
          <a:lstStyle>
            <a:lvl1pPr marL="120650" indent="-120650" defTabSz="-635">
              <a:defRPr sz="1400"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4950" indent="-114300" defTabSz="-635">
              <a:defRPr sz="1400"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9250" indent="-114300" defTabSz="-635">
              <a:defRPr sz="1400"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02269" y="2505242"/>
            <a:ext cx="2648902" cy="3107871"/>
          </a:xfrm>
        </p:spPr>
        <p:txBody>
          <a:bodyPr lIns="0" anchor="t">
            <a:normAutofit/>
          </a:bodyPr>
          <a:lstStyle>
            <a:lvl1pPr marL="120650" indent="-120650" defTabSz="-635">
              <a:defRPr sz="1400"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4950" indent="-114300" defTabSz="-635">
              <a:defRPr sz="1400"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9250" indent="-114300" defTabSz="-635">
              <a:defRPr sz="1400" b="0" i="0" spc="0" baseline="0">
                <a:solidFill>
                  <a:srgbClr val="4D4F52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61938" y="1704620"/>
            <a:ext cx="2648902" cy="648226"/>
          </a:xfrm>
        </p:spPr>
        <p:txBody>
          <a:bodyPr lIns="0" anchor="t">
            <a:noAutofit/>
          </a:bodyPr>
          <a:lstStyle>
            <a:lvl1pPr marL="0" indent="0" defTabSz="-635">
              <a:buFontTx/>
              <a:buNone/>
              <a:defRPr sz="2000" b="0" i="0" cap="all" spc="0" baseline="0">
                <a:solidFill>
                  <a:srgbClr val="FB4B0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20650" indent="0" defTabSz="-635">
              <a:buFontTx/>
              <a:buNone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2pPr>
            <a:lvl3pPr marL="234950" indent="0" defTabSz="-635">
              <a:buFontTx/>
              <a:buNone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3pPr>
            <a:lvl4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  <a:endParaRPr lang="en-US" dirty="0" smtClean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317558" y="1704620"/>
            <a:ext cx="2648902" cy="648226"/>
          </a:xfrm>
        </p:spPr>
        <p:txBody>
          <a:bodyPr lIns="0" anchor="t">
            <a:noAutofit/>
          </a:bodyPr>
          <a:lstStyle>
            <a:lvl1pPr marL="0" indent="0" defTabSz="-635">
              <a:buFontTx/>
              <a:buNone/>
              <a:defRPr sz="2000" b="0" i="0" cap="all" spc="0" baseline="0">
                <a:solidFill>
                  <a:srgbClr val="80215F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20650" indent="0" defTabSz="-635">
              <a:buFontTx/>
              <a:buNone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2pPr>
            <a:lvl3pPr marL="234950" indent="0" defTabSz="-635">
              <a:buFontTx/>
              <a:buNone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3pPr>
            <a:lvl4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  <a:endParaRPr lang="en-US" dirty="0" smtClean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352894" y="1704620"/>
            <a:ext cx="2648902" cy="648226"/>
          </a:xfrm>
        </p:spPr>
        <p:txBody>
          <a:bodyPr lIns="0" anchor="t">
            <a:noAutofit/>
          </a:bodyPr>
          <a:lstStyle>
            <a:lvl1pPr marL="0" indent="0" defTabSz="-635">
              <a:buFontTx/>
              <a:buNone/>
              <a:defRPr sz="2000" b="0" i="0" cap="all" spc="0" baseline="0">
                <a:solidFill>
                  <a:srgbClr val="005F7B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20650" indent="0" defTabSz="-635">
              <a:buFontTx/>
              <a:buNone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2pPr>
            <a:lvl3pPr marL="234950" indent="0" defTabSz="-635">
              <a:buFontTx/>
              <a:buNone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3pPr>
            <a:lvl4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  <a:endParaRPr lang="en-US" dirty="0" smtClean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9402269" y="1704620"/>
            <a:ext cx="2648902" cy="648226"/>
          </a:xfrm>
        </p:spPr>
        <p:txBody>
          <a:bodyPr lIns="0" anchor="t">
            <a:noAutofit/>
          </a:bodyPr>
          <a:lstStyle>
            <a:lvl1pPr marL="0" indent="0" defTabSz="-635">
              <a:buFontTx/>
              <a:buNone/>
              <a:defRPr sz="2000" b="0" i="0" cap="all" spc="0" baseline="0">
                <a:solidFill>
                  <a:srgbClr val="FF6C0C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20650" indent="0" defTabSz="-635">
              <a:buFontTx/>
              <a:buNone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2pPr>
            <a:lvl3pPr marL="234950" indent="0" defTabSz="-635">
              <a:buFontTx/>
              <a:buNone/>
              <a:defRPr sz="1600" b="1" i="0" spc="0" baseline="0">
                <a:solidFill>
                  <a:srgbClr val="4D4F52"/>
                </a:solidFill>
                <a:latin typeface="Avenir Heavy" charset="0"/>
                <a:ea typeface="Avenir Heavy" charset="0"/>
                <a:cs typeface="Avenir Heavy" charset="0"/>
              </a:defRPr>
            </a:lvl3pPr>
            <a:lvl4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4pPr>
            <a:lvl5pPr marL="120650" indent="-120650" defTabSz="-635">
              <a:defRPr sz="1400" b="0" i="0" spc="0" baseline="0">
                <a:solidFill>
                  <a:srgbClr val="4D4F52"/>
                </a:solidFill>
                <a:latin typeface="Avenir Roman" charset="0"/>
                <a:ea typeface="Avenir Roman" charset="0"/>
                <a:cs typeface="Avenir Roman" charset="0"/>
              </a:defRPr>
            </a:lvl5pPr>
          </a:lstStyle>
          <a:p>
            <a:pPr lvl="0"/>
            <a:r>
              <a:rPr lang="en-US" dirty="0" smtClean="0"/>
              <a:t>Click to edit content</a:t>
            </a:r>
            <a:endParaRPr lang="en-US" dirty="0" smtClean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440543"/>
            <a:ext cx="3008086" cy="64008"/>
          </a:xfrm>
          <a:prstGeom prst="rect">
            <a:avLst/>
          </a:prstGeom>
          <a:solidFill>
            <a:srgbClr val="FB4B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3084601" y="1440543"/>
            <a:ext cx="2959360" cy="64008"/>
          </a:xfrm>
          <a:prstGeom prst="rect">
            <a:avLst/>
          </a:prstGeom>
          <a:solidFill>
            <a:srgbClr val="8021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6116849" y="1440543"/>
            <a:ext cx="2959360" cy="64008"/>
          </a:xfrm>
          <a:prstGeom prst="rect">
            <a:avLst/>
          </a:prstGeom>
          <a:solidFill>
            <a:srgbClr val="005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9153560" y="1440543"/>
            <a:ext cx="3111326" cy="64008"/>
          </a:xfrm>
          <a:prstGeom prst="rect">
            <a:avLst/>
          </a:prstGeom>
          <a:solidFill>
            <a:srgbClr val="FF6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9939" y="6445801"/>
            <a:ext cx="5201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929399"/>
                </a:solidFill>
                <a:latin typeface="Avenir Roman" charset="0"/>
                <a:ea typeface="Avenir Roman" charset="0"/>
                <a:cs typeface="Avenir Roman" charset="0"/>
              </a:defRPr>
            </a:lvl1pPr>
          </a:lstStyle>
          <a:p>
            <a:fld id="{55F25887-E972-4940-9C71-10854FEDD7B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490" y="1828800"/>
            <a:ext cx="10274300" cy="2037248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1" cap="none" dirty="0" err="1" smtClean="0"/>
              <a:t>Kentico</a:t>
            </a:r>
            <a:r>
              <a:rPr lang="en-US" altLang="zh-CN" sz="6000" b="1" cap="none" dirty="0" smtClean="0"/>
              <a:t>   CMS</a:t>
            </a:r>
            <a:endParaRPr lang="en-US" sz="6000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Mm-menu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83578" y="1295400"/>
            <a:ext cx="1062484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6019800"/>
            <a:ext cx="400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http://mmenu.frebsite.nl/examples.html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447" y="1622612"/>
            <a:ext cx="5934635" cy="388620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判断媒体类型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 Foundation Flex Grid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 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stylesheet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4. Public area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5. widgets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判断媒体类型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334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@media screen and (max/min-</a:t>
            </a:r>
            <a:r>
              <a:rPr lang="en-US" altLang="zh-CN" dirty="0" err="1" smtClean="0"/>
              <a:t>width:XXpx</a:t>
            </a:r>
            <a:r>
              <a:rPr lang="en-US" altLang="zh-CN" dirty="0" smtClean="0"/>
              <a:t>){}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Eg</a:t>
            </a:r>
            <a:r>
              <a:rPr lang="en-US" altLang="zh-CN" dirty="0" smtClean="0"/>
              <a:t>. </a:t>
            </a:r>
            <a:endParaRPr lang="en-US" altLang="zh-CN" dirty="0" smtClean="0"/>
          </a:p>
          <a:p>
            <a:pPr>
              <a:buNone/>
            </a:pPr>
            <a:r>
              <a:rPr lang="en-US" altLang="zh-CN" sz="1600" dirty="0" smtClean="0"/>
              <a:t>1. @media screen and (max-width:240px){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          .box{width:500px;}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           .title{</a:t>
            </a:r>
            <a:r>
              <a:rPr lang="en-US" altLang="zh-CN" sz="1600" dirty="0" err="1" smtClean="0"/>
              <a:t>color:red</a:t>
            </a:r>
            <a:r>
              <a:rPr lang="en-US" altLang="zh-CN" sz="1600" dirty="0" smtClean="0"/>
              <a:t>;}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      }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2. @media screen and (min-width:240px){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         .box{width:200px;}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         .title{</a:t>
            </a:r>
            <a:r>
              <a:rPr lang="en-US" altLang="zh-CN" sz="1600" dirty="0" err="1" smtClean="0"/>
              <a:t>color:red</a:t>
            </a:r>
            <a:r>
              <a:rPr lang="en-US" altLang="zh-CN" sz="1600" dirty="0" smtClean="0"/>
              <a:t>;}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      }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3. @media screen and (max-width: 0em), screen and (min-width: 40em) ){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         .box{width:200px;}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         .title{</a:t>
            </a:r>
            <a:r>
              <a:rPr lang="en-US" altLang="zh-CN" sz="1600" dirty="0" err="1" smtClean="0"/>
              <a:t>color:red</a:t>
            </a:r>
            <a:r>
              <a:rPr lang="en-US" altLang="zh-CN" sz="1600" dirty="0" smtClean="0"/>
              <a:t>;}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      }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Tips:  </a:t>
            </a:r>
            <a:r>
              <a:rPr lang="zh-CN" altLang="en-US" sz="1600" dirty="0" smtClean="0"/>
              <a:t>主要分辨率 </a:t>
            </a:r>
            <a:r>
              <a:rPr lang="en-US" altLang="zh-CN" sz="1600" dirty="0" smtClean="0"/>
              <a:t>768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992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1200</a:t>
            </a:r>
            <a:endParaRPr lang="en-US" altLang="zh-CN" sz="1600" dirty="0" smtClean="0"/>
          </a:p>
          <a:p>
            <a:pPr>
              <a:buNone/>
            </a:pPr>
            <a:endParaRPr lang="zh-CN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Foundation Flex Grid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91100"/>
          </a:xfrm>
        </p:spPr>
        <p:txBody>
          <a:bodyPr>
            <a:normAutofit fontScale="82500"/>
          </a:bodyPr>
          <a:lstStyle/>
          <a:p>
            <a:pPr>
              <a:buNone/>
            </a:pPr>
            <a:r>
              <a:rPr lang="en-US" altLang="zh-CN" sz="1800" dirty="0" smtClean="0"/>
              <a:t>&lt;div class="row"&gt;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 &lt;div class=“small-12 medium-6 large-8 column"&gt;8 columns&lt;/div&gt;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&lt;div class=“small-12 medium-6 large-4 column"&gt;4 columns&lt;/div&gt;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&lt;/div&gt;</a:t>
            </a: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&lt;div class="row"&gt;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 &lt;div class=“small-12 medium-6  large-8 column"&gt;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	        &lt;div class=“row”&gt;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              &lt;div class=“small-12 medium-6 large-8 column"&gt;8 columns&lt;/div&gt;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              &lt;div class=“small-12 medium-6 large-4 column"&gt;4 columns&lt;/div&gt;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         &lt;/div&gt;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 &lt;/div&gt;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&lt;div class=“small-12 medium-6  large-4 column"&gt;2 columns&lt;/div&gt;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&lt;/div&gt;</a:t>
            </a:r>
            <a:endParaRPr lang="zh-CN" altLang="en-US" sz="1800" dirty="0" smtClean="0"/>
          </a:p>
          <a:p>
            <a:pPr>
              <a:buNone/>
            </a:pPr>
            <a:r>
              <a:rPr lang="en-US" altLang="zh-CN" sz="1800" dirty="0"/>
              <a:t>tips: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Prime 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stylesheet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0292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Foundation – </a:t>
            </a:r>
            <a:r>
              <a:rPr lang="en-US" altLang="zh-CN" sz="1800" dirty="0" smtClean="0"/>
              <a:t>response</a:t>
            </a:r>
            <a:endParaRPr lang="en-US" altLang="zh-CN" sz="1800" dirty="0" smtClean="0"/>
          </a:p>
          <a:p>
            <a:r>
              <a:rPr lang="en-US" altLang="zh-CN" dirty="0" smtClean="0"/>
              <a:t>Hamburgers – </a:t>
            </a:r>
            <a:r>
              <a:rPr lang="en-US" altLang="zh-CN" sz="1800" dirty="0" smtClean="0"/>
              <a:t>medium NAV </a:t>
            </a:r>
            <a:endParaRPr lang="en-US" altLang="zh-CN" sz="1800" dirty="0" smtClean="0"/>
          </a:p>
          <a:p>
            <a:r>
              <a:rPr lang="en-US" altLang="zh-CN" dirty="0" err="1" smtClean="0"/>
              <a:t>Mmenu</a:t>
            </a:r>
            <a:r>
              <a:rPr lang="en-US" altLang="zh-CN" dirty="0" smtClean="0"/>
              <a:t> – </a:t>
            </a:r>
            <a:r>
              <a:rPr lang="en-US" altLang="zh-CN" sz="1800" dirty="0" smtClean="0"/>
              <a:t>medium NAV </a:t>
            </a:r>
            <a:endParaRPr lang="en-US" altLang="zh-CN" sz="1800" dirty="0" smtClean="0"/>
          </a:p>
          <a:p>
            <a:r>
              <a:rPr lang="en-US" altLang="zh-CN" dirty="0" smtClean="0"/>
              <a:t>Phishing-quiz, SW_SM – </a:t>
            </a:r>
            <a:r>
              <a:rPr lang="en-US" altLang="zh-CN" sz="1800" dirty="0" smtClean="0"/>
              <a:t>Phishing-quiz</a:t>
            </a:r>
            <a:endParaRPr lang="en-US" altLang="zh-CN" sz="1800" dirty="0" smtClean="0"/>
          </a:p>
          <a:p>
            <a:r>
              <a:rPr lang="en-US" altLang="zh-CN" dirty="0" err="1" smtClean="0"/>
              <a:t>Sonicwall_prime</a:t>
            </a:r>
            <a:r>
              <a:rPr lang="en-US" altLang="zh-CN" dirty="0" smtClean="0"/>
              <a:t> – </a:t>
            </a:r>
            <a:r>
              <a:rPr lang="en-US" altLang="zh-CN" sz="1600" dirty="0" smtClean="0"/>
              <a:t>Prime </a:t>
            </a:r>
            <a:r>
              <a:rPr lang="en-US" altLang="zh-CN" sz="1600" dirty="0" err="1" smtClean="0"/>
              <a:t>css</a:t>
            </a:r>
            <a:r>
              <a:rPr lang="en-US" altLang="zh-CN" sz="1600" dirty="0" smtClean="0"/>
              <a:t> after foundatio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Public area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Foundation (flex grid) – header, body, footer</a:t>
            </a:r>
            <a:endParaRPr lang="en-US" altLang="zh-CN" dirty="0" smtClean="0"/>
          </a:p>
          <a:p>
            <a:r>
              <a:rPr lang="en-US" altLang="zh-CN" dirty="0" smtClean="0"/>
              <a:t>Top navigation – foundation sticky effect</a:t>
            </a:r>
            <a:endParaRPr lang="en-US" altLang="zh-CN" dirty="0" smtClean="0"/>
          </a:p>
          <a:p>
            <a:r>
              <a:rPr lang="en-US" altLang="zh-CN" dirty="0" smtClean="0"/>
              <a:t>Medium </a:t>
            </a:r>
            <a:r>
              <a:rPr lang="en-US" altLang="zh-CN" dirty="0" err="1" smtClean="0"/>
              <a:t>nav</a:t>
            </a:r>
            <a:r>
              <a:rPr lang="en-US" altLang="zh-CN" dirty="0" smtClean="0"/>
              <a:t> – hamburgers + </a:t>
            </a:r>
            <a:r>
              <a:rPr lang="en-US" altLang="zh-CN" dirty="0" err="1" smtClean="0"/>
              <a:t>mmenu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Foundation sticky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200" dirty="0" smtClean="0"/>
              <a:t>&lt;</a:t>
            </a:r>
            <a:r>
              <a:rPr lang="en-US" altLang="zh-CN" sz="1200" b="1" dirty="0" smtClean="0"/>
              <a:t>div </a:t>
            </a:r>
            <a:r>
              <a:rPr lang="en-US" altLang="zh-CN" sz="1200" dirty="0" smtClean="0"/>
              <a:t>data-sticky-container=</a:t>
            </a:r>
            <a:r>
              <a:rPr lang="en-US" altLang="zh-CN" sz="1200" b="1" dirty="0" smtClean="0"/>
              <a:t>"" </a:t>
            </a:r>
            <a:r>
              <a:rPr lang="en-US" altLang="zh-CN" sz="1200" dirty="0" smtClean="0"/>
              <a:t>class=</a:t>
            </a:r>
            <a:r>
              <a:rPr lang="en-US" altLang="zh-CN" sz="1200" b="1" dirty="0" smtClean="0"/>
              <a:t>"sticky-container" </a:t>
            </a:r>
            <a:r>
              <a:rPr lang="en-US" altLang="zh-CN" sz="1200" dirty="0" smtClean="0"/>
              <a:t>style=</a:t>
            </a:r>
            <a:r>
              <a:rPr lang="en-US" altLang="zh-CN" sz="1200" b="1" dirty="0" smtClean="0"/>
              <a:t>"</a:t>
            </a:r>
            <a:r>
              <a:rPr lang="en-US" altLang="zh-CN" sz="1200" dirty="0" smtClean="0"/>
              <a:t>height: 92</a:t>
            </a:r>
            <a:r>
              <a:rPr lang="en-US" altLang="zh-CN" sz="1200" b="1" dirty="0" smtClean="0"/>
              <a:t>px</a:t>
            </a:r>
            <a:r>
              <a:rPr lang="en-US" altLang="zh-CN" sz="1200" dirty="0" smtClean="0"/>
              <a:t>;</a:t>
            </a:r>
            <a:r>
              <a:rPr lang="en-US" altLang="zh-CN" sz="1200" b="1" dirty="0" smtClean="0"/>
              <a:t>"</a:t>
            </a:r>
            <a:r>
              <a:rPr lang="en-US" altLang="zh-CN" sz="1200" dirty="0" smtClean="0"/>
              <a:t>&gt;</a:t>
            </a:r>
            <a:br>
              <a:rPr lang="en-US" altLang="zh-CN" sz="1200" dirty="0" smtClean="0"/>
            </a:br>
            <a:r>
              <a:rPr lang="en-US" altLang="zh-CN" sz="1200" dirty="0" smtClean="0"/>
              <a:t>    &lt;</a:t>
            </a:r>
            <a:r>
              <a:rPr lang="en-US" altLang="zh-CN" sz="1200" b="1" dirty="0" smtClean="0"/>
              <a:t>div </a:t>
            </a:r>
            <a:r>
              <a:rPr lang="en-US" altLang="zh-CN" sz="1200" dirty="0" smtClean="0"/>
              <a:t>class=</a:t>
            </a:r>
            <a:r>
              <a:rPr lang="en-US" altLang="zh-CN" sz="1200" b="1" dirty="0" smtClean="0"/>
              <a:t>"title-bar sticky is-at-top" </a:t>
            </a:r>
            <a:r>
              <a:rPr lang="en-US" altLang="zh-CN" sz="1200" dirty="0" smtClean="0"/>
              <a:t>data-sticky data-options=</a:t>
            </a:r>
            <a:r>
              <a:rPr lang="en-US" altLang="zh-CN" sz="1200" b="1" dirty="0" smtClean="0"/>
              <a:t>"marginTop:0;"  </a:t>
            </a:r>
            <a:r>
              <a:rPr lang="en-US" altLang="zh-CN" sz="1200" dirty="0" smtClean="0"/>
              <a:t>data-events=</a:t>
            </a:r>
            <a:r>
              <a:rPr lang="en-US" altLang="zh-CN" sz="1200" b="1" dirty="0" smtClean="0"/>
              <a:t>"resize" </a:t>
            </a:r>
            <a:r>
              <a:rPr lang="en-US" altLang="zh-CN" sz="1200" dirty="0" smtClean="0"/>
              <a:t>id=</a:t>
            </a:r>
            <a:r>
              <a:rPr lang="en-US" altLang="zh-CN" sz="1200" b="1" dirty="0" smtClean="0"/>
              <a:t>"main-menu"</a:t>
            </a:r>
            <a:r>
              <a:rPr lang="en-US" altLang="zh-CN" sz="1200" dirty="0" smtClean="0"/>
              <a:t>&gt;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&lt;</a:t>
            </a:r>
            <a:r>
              <a:rPr lang="en-US" altLang="zh-CN" sz="1200" b="1" dirty="0" smtClean="0"/>
              <a:t>div </a:t>
            </a:r>
            <a:r>
              <a:rPr lang="en-US" altLang="zh-CN" sz="1200" dirty="0" smtClean="0"/>
              <a:t>class=</a:t>
            </a:r>
            <a:r>
              <a:rPr lang="en-US" altLang="zh-CN" sz="1200" b="1" dirty="0" smtClean="0"/>
              <a:t>"title-bar-left"</a:t>
            </a:r>
            <a:r>
              <a:rPr lang="en-US" altLang="zh-CN" sz="1200" dirty="0" smtClean="0"/>
              <a:t>&gt;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    &lt;</a:t>
            </a:r>
            <a:r>
              <a:rPr lang="en-US" altLang="zh-CN" sz="1200" b="1" dirty="0" smtClean="0"/>
              <a:t>span </a:t>
            </a:r>
            <a:r>
              <a:rPr lang="en-US" altLang="zh-CN" sz="1200" dirty="0" smtClean="0"/>
              <a:t>class=</a:t>
            </a:r>
            <a:r>
              <a:rPr lang="en-US" altLang="zh-CN" sz="1200" b="1" dirty="0" smtClean="0"/>
              <a:t>"title-bar-title"</a:t>
            </a:r>
            <a:r>
              <a:rPr lang="en-US" altLang="zh-CN" sz="1200" dirty="0" smtClean="0"/>
              <a:t>&gt;Sticky Navigation&lt;/</a:t>
            </a:r>
            <a:r>
              <a:rPr lang="en-US" altLang="zh-CN" sz="1200" b="1" dirty="0" smtClean="0"/>
              <a:t>span</a:t>
            </a:r>
            <a:r>
              <a:rPr lang="en-US" altLang="zh-CN" sz="1200" dirty="0" smtClean="0"/>
              <a:t>&gt;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&lt;/</a:t>
            </a:r>
            <a:r>
              <a:rPr lang="en-US" altLang="zh-CN" sz="1200" b="1" dirty="0" smtClean="0"/>
              <a:t>div</a:t>
            </a:r>
            <a:r>
              <a:rPr lang="en-US" altLang="zh-CN" sz="1200" dirty="0" smtClean="0"/>
              <a:t>&gt;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&lt;</a:t>
            </a:r>
            <a:r>
              <a:rPr lang="en-US" altLang="zh-CN" sz="1200" b="1" dirty="0" smtClean="0"/>
              <a:t>div </a:t>
            </a:r>
            <a:r>
              <a:rPr lang="en-US" altLang="zh-CN" sz="1200" dirty="0" smtClean="0"/>
              <a:t>class=</a:t>
            </a:r>
            <a:r>
              <a:rPr lang="en-US" altLang="zh-CN" sz="1200" b="1" dirty="0" smtClean="0"/>
              <a:t>"title-bar-right"</a:t>
            </a:r>
            <a:r>
              <a:rPr lang="en-US" altLang="zh-CN" sz="1200" dirty="0" smtClean="0"/>
              <a:t>&gt;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    &lt;</a:t>
            </a:r>
            <a:r>
              <a:rPr lang="en-US" altLang="zh-CN" sz="1200" b="1" dirty="0" err="1" smtClean="0"/>
              <a:t>ul</a:t>
            </a:r>
            <a:r>
              <a:rPr lang="en-US" altLang="zh-CN" sz="1200" b="1" dirty="0" smtClean="0"/>
              <a:t> </a:t>
            </a:r>
            <a:r>
              <a:rPr lang="en-US" altLang="zh-CN" sz="1200" dirty="0" smtClean="0"/>
              <a:t>class=</a:t>
            </a:r>
            <a:r>
              <a:rPr lang="en-US" altLang="zh-CN" sz="1200" b="1" dirty="0" smtClean="0"/>
              <a:t>"dropdown menu align-right" </a:t>
            </a:r>
            <a:r>
              <a:rPr lang="en-US" altLang="zh-CN" sz="1200" dirty="0" smtClean="0"/>
              <a:t>data-dropdown-menu=</a:t>
            </a:r>
            <a:r>
              <a:rPr lang="en-US" altLang="zh-CN" sz="1200" b="1" dirty="0" smtClean="0"/>
              <a:t>"</a:t>
            </a:r>
            <a:r>
              <a:rPr lang="en-US" altLang="zh-CN" sz="1200" b="1" dirty="0" err="1" smtClean="0"/>
              <a:t>ucwxka</a:t>
            </a:r>
            <a:r>
              <a:rPr lang="en-US" altLang="zh-CN" sz="1200" b="1" dirty="0" smtClean="0"/>
              <a:t>-dropdown-menu" </a:t>
            </a:r>
            <a:r>
              <a:rPr lang="en-US" altLang="zh-CN" sz="1200" dirty="0" smtClean="0"/>
              <a:t>role=</a:t>
            </a:r>
            <a:r>
              <a:rPr lang="en-US" altLang="zh-CN" sz="1200" b="1" dirty="0" smtClean="0"/>
              <a:t>"</a:t>
            </a:r>
            <a:r>
              <a:rPr lang="en-US" altLang="zh-CN" sz="1200" b="1" dirty="0" err="1" smtClean="0"/>
              <a:t>menubar</a:t>
            </a:r>
            <a:r>
              <a:rPr lang="en-US" altLang="zh-CN" sz="1200" b="1" dirty="0" smtClean="0"/>
              <a:t>"</a:t>
            </a:r>
            <a:r>
              <a:rPr lang="en-US" altLang="zh-CN" sz="1200" dirty="0" smtClean="0"/>
              <a:t>&gt;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        &lt;</a:t>
            </a:r>
            <a:r>
              <a:rPr lang="en-US" altLang="zh-CN" sz="1200" b="1" dirty="0" err="1" smtClean="0"/>
              <a:t>li</a:t>
            </a:r>
            <a:r>
              <a:rPr lang="en-US" altLang="zh-CN" sz="1200" b="1" dirty="0" smtClean="0"/>
              <a:t> </a:t>
            </a:r>
            <a:r>
              <a:rPr lang="en-US" altLang="zh-CN" sz="1200" dirty="0" smtClean="0"/>
              <a:t>role=</a:t>
            </a:r>
            <a:r>
              <a:rPr lang="en-US" altLang="zh-CN" sz="1200" b="1" dirty="0" smtClean="0"/>
              <a:t>"</a:t>
            </a:r>
            <a:r>
              <a:rPr lang="en-US" altLang="zh-CN" sz="1200" b="1" dirty="0" err="1" smtClean="0"/>
              <a:t>menuitem</a:t>
            </a:r>
            <a:r>
              <a:rPr lang="en-US" altLang="zh-CN" sz="1200" b="1" dirty="0" smtClean="0"/>
              <a:t>"</a:t>
            </a:r>
            <a:r>
              <a:rPr lang="en-US" altLang="zh-CN" sz="1200" dirty="0" smtClean="0"/>
              <a:t>&gt;&lt;</a:t>
            </a:r>
            <a:r>
              <a:rPr lang="en-US" altLang="zh-CN" sz="1200" b="1" dirty="0" smtClean="0"/>
              <a:t>a</a:t>
            </a:r>
            <a:r>
              <a:rPr lang="en-US" altLang="zh-CN" sz="1200" dirty="0" smtClean="0"/>
              <a:t>&gt;Item 1&lt;/</a:t>
            </a:r>
            <a:r>
              <a:rPr lang="en-US" altLang="zh-CN" sz="1200" b="1" dirty="0" smtClean="0"/>
              <a:t>a</a:t>
            </a:r>
            <a:r>
              <a:rPr lang="en-US" altLang="zh-CN" sz="1200" dirty="0" smtClean="0"/>
              <a:t>&gt;&lt;/</a:t>
            </a:r>
            <a:r>
              <a:rPr lang="en-US" altLang="zh-CN" sz="1200" b="1" dirty="0" err="1" smtClean="0"/>
              <a:t>li</a:t>
            </a:r>
            <a:r>
              <a:rPr lang="en-US" altLang="zh-CN" sz="1200" dirty="0" smtClean="0"/>
              <a:t>&gt;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        &lt;</a:t>
            </a:r>
            <a:r>
              <a:rPr lang="en-US" altLang="zh-CN" sz="1200" b="1" dirty="0" err="1" smtClean="0"/>
              <a:t>li</a:t>
            </a:r>
            <a:r>
              <a:rPr lang="en-US" altLang="zh-CN" sz="1200" b="1" dirty="0" smtClean="0"/>
              <a:t> </a:t>
            </a:r>
            <a:r>
              <a:rPr lang="en-US" altLang="zh-CN" sz="1200" dirty="0" smtClean="0"/>
              <a:t>role=</a:t>
            </a:r>
            <a:r>
              <a:rPr lang="en-US" altLang="zh-CN" sz="1200" b="1" dirty="0" smtClean="0"/>
              <a:t>"</a:t>
            </a:r>
            <a:r>
              <a:rPr lang="en-US" altLang="zh-CN" sz="1200" b="1" dirty="0" err="1" smtClean="0"/>
              <a:t>menuitem</a:t>
            </a:r>
            <a:r>
              <a:rPr lang="en-US" altLang="zh-CN" sz="1200" b="1" dirty="0" smtClean="0"/>
              <a:t>"</a:t>
            </a:r>
            <a:r>
              <a:rPr lang="en-US" altLang="zh-CN" sz="1200" dirty="0" smtClean="0"/>
              <a:t>&gt;&lt;</a:t>
            </a:r>
            <a:r>
              <a:rPr lang="en-US" altLang="zh-CN" sz="1200" b="1" dirty="0" smtClean="0"/>
              <a:t>a </a:t>
            </a:r>
            <a:r>
              <a:rPr lang="en-US" altLang="zh-CN" sz="1200" dirty="0" err="1" smtClean="0"/>
              <a:t>href</a:t>
            </a:r>
            <a:r>
              <a:rPr lang="en-US" altLang="zh-CN" sz="1200" dirty="0" smtClean="0"/>
              <a:t>=</a:t>
            </a:r>
            <a:r>
              <a:rPr lang="en-US" altLang="zh-CN" sz="1200" b="1" dirty="0" smtClean="0"/>
              <a:t>"#"</a:t>
            </a:r>
            <a:r>
              <a:rPr lang="en-US" altLang="zh-CN" sz="1200" dirty="0" smtClean="0"/>
              <a:t>&gt;Item 2&lt;/</a:t>
            </a:r>
            <a:r>
              <a:rPr lang="en-US" altLang="zh-CN" sz="1200" b="1" dirty="0" smtClean="0"/>
              <a:t>a</a:t>
            </a:r>
            <a:r>
              <a:rPr lang="en-US" altLang="zh-CN" sz="1200" dirty="0" smtClean="0"/>
              <a:t>&gt;&lt;/</a:t>
            </a:r>
            <a:r>
              <a:rPr lang="en-US" altLang="zh-CN" sz="1200" b="1" dirty="0" err="1" smtClean="0"/>
              <a:t>li</a:t>
            </a:r>
            <a:r>
              <a:rPr lang="en-US" altLang="zh-CN" sz="1200" dirty="0" smtClean="0"/>
              <a:t>&gt;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    &lt;/</a:t>
            </a:r>
            <a:r>
              <a:rPr lang="en-US" altLang="zh-CN" sz="1200" b="1" dirty="0" err="1" smtClean="0"/>
              <a:t>ul</a:t>
            </a:r>
            <a:r>
              <a:rPr lang="en-US" altLang="zh-CN" sz="1200" dirty="0" smtClean="0"/>
              <a:t>&gt;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&lt;/</a:t>
            </a:r>
            <a:r>
              <a:rPr lang="en-US" altLang="zh-CN" sz="1200" b="1" dirty="0" smtClean="0"/>
              <a:t>div</a:t>
            </a:r>
            <a:r>
              <a:rPr lang="en-US" altLang="zh-CN" sz="1200" dirty="0" smtClean="0"/>
              <a:t>&gt;</a:t>
            </a:r>
            <a:br>
              <a:rPr lang="en-US" altLang="zh-CN" sz="1200" dirty="0" smtClean="0"/>
            </a:br>
            <a:r>
              <a:rPr lang="en-US" altLang="zh-CN" sz="1200" dirty="0" smtClean="0"/>
              <a:t>    &lt;/</a:t>
            </a:r>
            <a:r>
              <a:rPr lang="en-US" altLang="zh-CN" sz="1200" b="1" dirty="0" smtClean="0"/>
              <a:t>div</a:t>
            </a:r>
            <a:r>
              <a:rPr lang="en-US" altLang="zh-CN" sz="1200" dirty="0" smtClean="0"/>
              <a:t>&gt;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&lt;/</a:t>
            </a:r>
            <a:r>
              <a:rPr lang="en-US" altLang="zh-CN" sz="1200" b="1" dirty="0" smtClean="0"/>
              <a:t>div</a:t>
            </a:r>
            <a:r>
              <a:rPr lang="en-US" altLang="zh-CN" sz="1200" dirty="0" smtClean="0"/>
              <a:t>&gt; </a:t>
            </a:r>
            <a:br>
              <a:rPr lang="en-US" altLang="zh-CN" sz="1200" dirty="0" smtClean="0"/>
            </a:b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&lt;</a:t>
            </a:r>
            <a:r>
              <a:rPr lang="en-US" altLang="zh-CN" sz="1200" b="1" dirty="0" smtClean="0"/>
              <a:t>div </a:t>
            </a:r>
            <a:r>
              <a:rPr lang="en-US" altLang="zh-CN" sz="1200" dirty="0" smtClean="0"/>
              <a:t>class=</a:t>
            </a:r>
            <a:r>
              <a:rPr lang="en-US" altLang="zh-CN" sz="1200" b="1" dirty="0" smtClean="0"/>
              <a:t>"column row" </a:t>
            </a:r>
            <a:r>
              <a:rPr lang="en-US" altLang="zh-CN" sz="1200" dirty="0" smtClean="0"/>
              <a:t>id=</a:t>
            </a:r>
            <a:r>
              <a:rPr lang="en-US" altLang="zh-CN" sz="1200" b="1" dirty="0" smtClean="0"/>
              <a:t>"root"</a:t>
            </a:r>
            <a:r>
              <a:rPr lang="en-US" altLang="zh-CN" sz="1200" dirty="0" smtClean="0"/>
              <a:t>&gt;</a:t>
            </a:r>
            <a:br>
              <a:rPr lang="en-US" altLang="zh-CN" sz="1200" dirty="0" smtClean="0"/>
            </a:br>
            <a:r>
              <a:rPr lang="en-US" altLang="zh-CN" sz="1200" dirty="0" smtClean="0"/>
              <a:t>    &lt;</a:t>
            </a:r>
            <a:r>
              <a:rPr lang="en-US" altLang="zh-CN" sz="1200" b="1" dirty="0" smtClean="0"/>
              <a:t>h3 </a:t>
            </a:r>
            <a:r>
              <a:rPr lang="en-US" altLang="zh-CN" sz="1200" dirty="0" smtClean="0"/>
              <a:t>class=</a:t>
            </a:r>
            <a:r>
              <a:rPr lang="en-US" altLang="zh-CN" sz="1200" b="1" dirty="0" smtClean="0"/>
              <a:t>"text-center"</a:t>
            </a:r>
            <a:r>
              <a:rPr lang="en-US" altLang="zh-CN" sz="1200" dirty="0" smtClean="0"/>
              <a:t>&gt;Creating a sticky </a:t>
            </a:r>
            <a:r>
              <a:rPr lang="en-US" altLang="zh-CN" sz="1200" dirty="0" err="1" smtClean="0"/>
              <a:t>Nav</a:t>
            </a:r>
            <a:r>
              <a:rPr lang="en-US" altLang="zh-CN" sz="1200" dirty="0" smtClean="0"/>
              <a:t> Menu with Title Bar, </a:t>
            </a:r>
            <a:r>
              <a:rPr lang="en-US" altLang="zh-CN" sz="1200" dirty="0" err="1" smtClean="0"/>
              <a:t>DropdownMenu</a:t>
            </a:r>
            <a:r>
              <a:rPr lang="en-US" altLang="zh-CN" sz="1200" dirty="0" smtClean="0"/>
              <a:t>, and Sticky!&lt;/</a:t>
            </a:r>
            <a:r>
              <a:rPr lang="en-US" altLang="zh-CN" sz="1200" b="1" dirty="0" smtClean="0"/>
              <a:t>h3</a:t>
            </a:r>
            <a:r>
              <a:rPr lang="en-US" altLang="zh-CN" sz="1200" dirty="0" smtClean="0"/>
              <a:t>&gt;</a:t>
            </a:r>
            <a:br>
              <a:rPr lang="en-US" altLang="zh-CN" sz="1200" dirty="0" smtClean="0"/>
            </a:br>
            <a:r>
              <a:rPr lang="en-US" altLang="zh-CN" sz="1200" dirty="0" smtClean="0"/>
              <a:t>    &lt;</a:t>
            </a:r>
            <a:r>
              <a:rPr lang="en-US" altLang="zh-CN" sz="1200" b="1" dirty="0" smtClean="0"/>
              <a:t>div </a:t>
            </a:r>
            <a:r>
              <a:rPr lang="en-US" altLang="zh-CN" sz="1200" dirty="0" smtClean="0"/>
              <a:t>class=</a:t>
            </a:r>
            <a:r>
              <a:rPr lang="en-US" altLang="zh-CN" sz="1200" b="1" dirty="0" smtClean="0"/>
              <a:t>"callout primary"</a:t>
            </a:r>
            <a:r>
              <a:rPr lang="en-US" altLang="zh-CN" sz="1200" dirty="0" smtClean="0"/>
              <a:t>&gt;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&lt;</a:t>
            </a:r>
            <a:r>
              <a:rPr lang="en-US" altLang="zh-CN" sz="1200" b="1" dirty="0" smtClean="0"/>
              <a:t>p </a:t>
            </a:r>
            <a:r>
              <a:rPr lang="en-US" altLang="zh-CN" sz="1200" dirty="0" smtClean="0"/>
              <a:t>class=</a:t>
            </a:r>
            <a:r>
              <a:rPr lang="en-US" altLang="zh-CN" sz="1200" b="1" dirty="0" smtClean="0"/>
              <a:t>"lead"</a:t>
            </a:r>
            <a:r>
              <a:rPr lang="en-US" altLang="zh-CN" sz="1200" dirty="0" smtClean="0"/>
              <a:t>&gt;It's important to note that sticky requires a bit of developer input to work properly. To create a sticky </a:t>
            </a:r>
            <a:r>
              <a:rPr lang="en-US" altLang="zh-CN" sz="1200" dirty="0" err="1" smtClean="0"/>
              <a:t>nav</a:t>
            </a:r>
            <a:r>
              <a:rPr lang="en-US" altLang="zh-CN" sz="1200" dirty="0" smtClean="0"/>
              <a:t> bar like this one, set the </a:t>
            </a:r>
            <a:r>
              <a:rPr lang="en-US" altLang="zh-CN" sz="1200" dirty="0" err="1" smtClean="0"/>
              <a:t>nav</a:t>
            </a:r>
            <a:r>
              <a:rPr lang="en-US" altLang="zh-CN" sz="1200" dirty="0" smtClean="0"/>
              <a:t> container width to 100%. It's also important to set the minimum top-anchor point to 1px, otherwise it'll never stick!&lt;/</a:t>
            </a:r>
            <a:r>
              <a:rPr lang="en-US" altLang="zh-CN" sz="1200" b="1" dirty="0" smtClean="0"/>
              <a:t>p</a:t>
            </a:r>
            <a:r>
              <a:rPr lang="en-US" altLang="zh-CN" sz="1200" dirty="0" smtClean="0"/>
              <a:t>&gt;</a:t>
            </a:r>
            <a:br>
              <a:rPr lang="en-US" altLang="zh-CN" sz="1200" dirty="0" smtClean="0"/>
            </a:br>
            <a:r>
              <a:rPr lang="en-US" altLang="zh-CN" sz="1200" dirty="0" smtClean="0"/>
              <a:t>        &lt;</a:t>
            </a:r>
            <a:r>
              <a:rPr lang="en-US" altLang="zh-CN" sz="1200" b="1" dirty="0" smtClean="0"/>
              <a:t>p</a:t>
            </a:r>
            <a:r>
              <a:rPr lang="en-US" altLang="zh-CN" sz="1200" dirty="0" smtClean="0"/>
              <a:t>&gt;Here we're also having a bit of fun with transitions using event triggers from the sticky </a:t>
            </a:r>
            <a:r>
              <a:rPr lang="en-US" altLang="zh-CN" sz="1200" dirty="0" err="1" smtClean="0"/>
              <a:t>plugin</a:t>
            </a:r>
            <a:r>
              <a:rPr lang="en-US" altLang="zh-CN" sz="1200" dirty="0" smtClean="0"/>
              <a:t>. When the </a:t>
            </a:r>
            <a:r>
              <a:rPr lang="en-US" altLang="zh-CN" sz="1200" dirty="0" err="1" smtClean="0"/>
              <a:t>nav</a:t>
            </a:r>
            <a:r>
              <a:rPr lang="en-US" altLang="zh-CN" sz="1200" dirty="0" smtClean="0"/>
              <a:t> bar becomes sticky, it emits &lt;</a:t>
            </a:r>
            <a:r>
              <a:rPr lang="en-US" altLang="zh-CN" sz="1200" b="1" dirty="0" smtClean="0"/>
              <a:t>code</a:t>
            </a:r>
            <a:r>
              <a:rPr lang="en-US" altLang="zh-CN" sz="1200" dirty="0" smtClean="0"/>
              <a:t>&gt;</a:t>
            </a:r>
            <a:r>
              <a:rPr lang="en-US" altLang="zh-CN" sz="1200" dirty="0" err="1" smtClean="0"/>
              <a:t>sticky.zf.stuckto:top</a:t>
            </a:r>
            <a:r>
              <a:rPr lang="en-US" altLang="zh-CN" sz="1200" dirty="0" smtClean="0"/>
              <a:t>&lt;/</a:t>
            </a:r>
            <a:r>
              <a:rPr lang="en-US" altLang="zh-CN" sz="1200" b="1" dirty="0" smtClean="0"/>
              <a:t>code</a:t>
            </a:r>
            <a:r>
              <a:rPr lang="en-US" altLang="zh-CN" sz="1200" dirty="0" smtClean="0"/>
              <a:t>&gt;, which we're listening to. Then we're adding a class to reduce the height and top padding of our </a:t>
            </a:r>
            <a:r>
              <a:rPr lang="en-US" altLang="zh-CN" sz="1200" dirty="0" err="1" smtClean="0"/>
              <a:t>nav</a:t>
            </a:r>
            <a:r>
              <a:rPr lang="en-US" altLang="zh-CN" sz="1200" dirty="0" smtClean="0"/>
              <a:t> bar.&lt;/</a:t>
            </a:r>
            <a:r>
              <a:rPr lang="en-US" altLang="zh-CN" sz="1200" b="1" dirty="0" smtClean="0"/>
              <a:t>p</a:t>
            </a:r>
            <a:r>
              <a:rPr lang="en-US" altLang="zh-CN" sz="1200" dirty="0" smtClean="0"/>
              <a:t>&gt;</a:t>
            </a:r>
            <a:br>
              <a:rPr lang="en-US" altLang="zh-CN" sz="1200" dirty="0" smtClean="0"/>
            </a:br>
            <a:r>
              <a:rPr lang="en-US" altLang="zh-CN" sz="1200" dirty="0" smtClean="0"/>
              <a:t>    &lt;/</a:t>
            </a:r>
            <a:r>
              <a:rPr lang="en-US" altLang="zh-CN" sz="1200" b="1" dirty="0" smtClean="0"/>
              <a:t>div</a:t>
            </a:r>
            <a:r>
              <a:rPr lang="en-US" altLang="zh-CN" sz="1200" dirty="0" smtClean="0"/>
              <a:t>&gt;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 &lt;/</a:t>
            </a:r>
            <a:r>
              <a:rPr lang="en-US" altLang="zh-CN" sz="1200" b="1" dirty="0" smtClean="0"/>
              <a:t>div</a:t>
            </a:r>
            <a:r>
              <a:rPr lang="en-US" altLang="zh-CN" sz="1200" dirty="0" smtClean="0"/>
              <a:t>&gt;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0235" y="1964690"/>
            <a:ext cx="5305425" cy="1714500"/>
          </a:xfrm>
        </p:spPr>
        <p:txBody>
          <a:bodyPr>
            <a:noAutofit/>
          </a:bodyPr>
          <a:lstStyle/>
          <a:p>
            <a:r>
              <a:rPr lang="en-US" altLang="zh-CN" sz="6600" dirty="0" smtClean="0"/>
              <a:t>5. widgets</a:t>
            </a:r>
            <a:endParaRPr lang="en-US" altLang="zh-CN" sz="66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hamburgers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600" y="2610263"/>
            <a:ext cx="10972800" cy="2505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17600" y="5638800"/>
            <a:ext cx="330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https://jonsuh.com/hamburgers/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SonicWALL-Template-Calibri-10-28-16</Template>
  <TotalTime>0</TotalTime>
  <Words>2863</Words>
  <Application>WPS 演示</Application>
  <PresentationFormat>Custom</PresentationFormat>
  <Paragraphs>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Avenir Roman</vt:lpstr>
      <vt:lpstr>Arial</vt:lpstr>
      <vt:lpstr>Calibri</vt:lpstr>
      <vt:lpstr>Avenir Medium</vt:lpstr>
      <vt:lpstr>Avenir Book</vt:lpstr>
      <vt:lpstr>Avenir Heavy</vt:lpstr>
      <vt:lpstr>Calibri Light</vt:lpstr>
      <vt:lpstr>微软雅黑</vt:lpstr>
      <vt:lpstr>Segoe Print</vt:lpstr>
      <vt:lpstr>等线</vt:lpstr>
      <vt:lpstr>等线 Light</vt:lpstr>
      <vt:lpstr>Office Theme</vt:lpstr>
      <vt:lpstr>Kentico   CMS</vt:lpstr>
      <vt:lpstr>PowerPoint 演示文稿</vt:lpstr>
      <vt:lpstr>1. 判断媒体类型</vt:lpstr>
      <vt:lpstr>2. Foundation Flex Grid</vt:lpstr>
      <vt:lpstr>3. Css stylesheet</vt:lpstr>
      <vt:lpstr>4. Public area</vt:lpstr>
      <vt:lpstr>Foundation sticky</vt:lpstr>
      <vt:lpstr>5. widgets</vt:lpstr>
      <vt:lpstr>hamburgers</vt:lpstr>
      <vt:lpstr>Mm-menu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Todd, Ravel</dc:creator>
  <cp:lastModifiedBy>xbzha</cp:lastModifiedBy>
  <cp:revision>404</cp:revision>
  <dcterms:created xsi:type="dcterms:W3CDTF">2016-10-30T20:32:00Z</dcterms:created>
  <dcterms:modified xsi:type="dcterms:W3CDTF">2017-08-21T05:35:29Z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