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7" r:id="rId3"/>
    <p:sldId id="259" r:id="rId4"/>
    <p:sldId id="260" r:id="rId5"/>
    <p:sldId id="262" r:id="rId6"/>
    <p:sldId id="266" r:id="rId7"/>
    <p:sldId id="267" r:id="rId8"/>
    <p:sldId id="272" r:id="rId9"/>
    <p:sldId id="271" r:id="rId10"/>
    <p:sldId id="264" r:id="rId11"/>
    <p:sldId id="265" r:id="rId12"/>
    <p:sldId id="268" r:id="rId13"/>
    <p:sldId id="263" r:id="rId14"/>
    <p:sldId id="269" r:id="rId15"/>
    <p:sldId id="274" r:id="rId16"/>
    <p:sldId id="270" r:id="rId17"/>
    <p:sldId id="273"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5" d="100"/>
          <a:sy n="85" d="100"/>
        </p:scale>
        <p:origin x="59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52D775-BA0C-46BB-B762-F63F77A363B4}" type="datetimeFigureOut">
              <a:rPr lang="en-US" smtClean="0"/>
              <a:t>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3DC21-6DB8-4B2B-ABF0-F0E281F81193}" type="slidenum">
              <a:rPr lang="en-US" smtClean="0"/>
              <a:t>‹#›</a:t>
            </a:fld>
            <a:endParaRPr lang="en-US"/>
          </a:p>
        </p:txBody>
      </p:sp>
    </p:spTree>
    <p:extLst>
      <p:ext uri="{BB962C8B-B14F-4D97-AF65-F5344CB8AC3E}">
        <p14:creationId xmlns:p14="http://schemas.microsoft.com/office/powerpoint/2010/main" val="254637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52D775-BA0C-46BB-B762-F63F77A363B4}" type="datetimeFigureOut">
              <a:rPr lang="en-US" smtClean="0"/>
              <a:t>5/6/2018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03DC21-6DB8-4B2B-ABF0-F0E281F81193}" type="slidenum">
              <a:rPr lang="en-US" smtClean="0"/>
              <a:t>‹#›</a:t>
            </a:fld>
            <a:endParaRPr lang="en-US"/>
          </a:p>
        </p:txBody>
      </p:sp>
    </p:spTree>
    <p:extLst>
      <p:ext uri="{BB962C8B-B14F-4D97-AF65-F5344CB8AC3E}">
        <p14:creationId xmlns:p14="http://schemas.microsoft.com/office/powerpoint/2010/main" val="2492962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52D775-BA0C-46BB-B762-F63F77A363B4}" type="datetimeFigureOut">
              <a:rPr lang="en-US" smtClean="0"/>
              <a:t>5/6/2018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03DC21-6DB8-4B2B-ABF0-F0E281F81193}" type="slidenum">
              <a:rPr lang="en-US" smtClean="0"/>
              <a:t>‹#›</a:t>
            </a:fld>
            <a:endParaRPr lang="en-US"/>
          </a:p>
        </p:txBody>
      </p:sp>
    </p:spTree>
    <p:extLst>
      <p:ext uri="{BB962C8B-B14F-4D97-AF65-F5344CB8AC3E}">
        <p14:creationId xmlns:p14="http://schemas.microsoft.com/office/powerpoint/2010/main" val="1299262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2D775-BA0C-46BB-B762-F63F77A363B4}" type="datetimeFigureOut">
              <a:rPr lang="en-US" smtClean="0"/>
              <a:t>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3DC21-6DB8-4B2B-ABF0-F0E281F81193}" type="slidenum">
              <a:rPr lang="en-US" smtClean="0"/>
              <a:t>‹#›</a:t>
            </a:fld>
            <a:endParaRPr lang="en-US"/>
          </a:p>
        </p:txBody>
      </p:sp>
    </p:spTree>
    <p:extLst>
      <p:ext uri="{BB962C8B-B14F-4D97-AF65-F5344CB8AC3E}">
        <p14:creationId xmlns:p14="http://schemas.microsoft.com/office/powerpoint/2010/main" val="420372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52D775-BA0C-46BB-B762-F63F77A363B4}" type="datetimeFigureOut">
              <a:rPr lang="en-US" smtClean="0"/>
              <a:t>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3DC21-6DB8-4B2B-ABF0-F0E281F81193}" type="slidenum">
              <a:rPr lang="en-US" smtClean="0"/>
              <a:t>‹#›</a:t>
            </a:fld>
            <a:endParaRPr lang="en-US"/>
          </a:p>
        </p:txBody>
      </p:sp>
    </p:spTree>
    <p:extLst>
      <p:ext uri="{BB962C8B-B14F-4D97-AF65-F5344CB8AC3E}">
        <p14:creationId xmlns:p14="http://schemas.microsoft.com/office/powerpoint/2010/main" val="429184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E52D775-BA0C-46BB-B762-F63F77A363B4}" type="datetimeFigureOut">
              <a:rPr lang="en-US" smtClean="0"/>
              <a:t>5/6/2018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B03DC21-6DB8-4B2B-ABF0-F0E281F81193}" type="slidenum">
              <a:rPr lang="en-US" smtClean="0"/>
              <a:t>‹#›</a:t>
            </a:fld>
            <a:endParaRPr lang="en-US"/>
          </a:p>
        </p:txBody>
      </p:sp>
    </p:spTree>
    <p:extLst>
      <p:ext uri="{BB962C8B-B14F-4D97-AF65-F5344CB8AC3E}">
        <p14:creationId xmlns:p14="http://schemas.microsoft.com/office/powerpoint/2010/main" val="33257079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E52D775-BA0C-46BB-B762-F63F77A363B4}" type="datetimeFigureOut">
              <a:rPr lang="en-US" smtClean="0"/>
              <a:t>5/6/2018</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7B03DC21-6DB8-4B2B-ABF0-F0E281F81193}" type="slidenum">
              <a:rPr lang="en-US" smtClean="0"/>
              <a:t>‹#›</a:t>
            </a:fld>
            <a:endParaRPr lang="en-US"/>
          </a:p>
        </p:txBody>
      </p:sp>
    </p:spTree>
    <p:extLst>
      <p:ext uri="{BB962C8B-B14F-4D97-AF65-F5344CB8AC3E}">
        <p14:creationId xmlns:p14="http://schemas.microsoft.com/office/powerpoint/2010/main" val="40557115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8E52D775-BA0C-46BB-B762-F63F77A363B4}" type="datetimeFigureOut">
              <a:rPr lang="en-US" smtClean="0"/>
              <a:t>5/6/2018</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7B03DC21-6DB8-4B2B-ABF0-F0E281F81193}" type="slidenum">
              <a:rPr lang="en-US" smtClean="0"/>
              <a:t>‹#›</a:t>
            </a:fld>
            <a:endParaRPr lang="en-US"/>
          </a:p>
        </p:txBody>
      </p:sp>
    </p:spTree>
    <p:extLst>
      <p:ext uri="{BB962C8B-B14F-4D97-AF65-F5344CB8AC3E}">
        <p14:creationId xmlns:p14="http://schemas.microsoft.com/office/powerpoint/2010/main" val="2660314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E52D775-BA0C-46BB-B762-F63F77A363B4}" type="datetimeFigureOut">
              <a:rPr lang="en-US" smtClean="0"/>
              <a:t>5/6/2018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3DC21-6DB8-4B2B-ABF0-F0E281F81193}" type="slidenum">
              <a:rPr lang="en-US" smtClean="0"/>
              <a:t>‹#›</a:t>
            </a:fld>
            <a:endParaRPr lang="en-US"/>
          </a:p>
        </p:txBody>
      </p:sp>
    </p:spTree>
    <p:extLst>
      <p:ext uri="{BB962C8B-B14F-4D97-AF65-F5344CB8AC3E}">
        <p14:creationId xmlns:p14="http://schemas.microsoft.com/office/powerpoint/2010/main" val="37096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8E52D775-BA0C-46BB-B762-F63F77A363B4}" type="datetimeFigureOut">
              <a:rPr lang="en-US" smtClean="0"/>
              <a:t>5/6/2018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B03DC21-6DB8-4B2B-ABF0-F0E281F81193}" type="slidenum">
              <a:rPr lang="en-US" smtClean="0"/>
              <a:t>‹#›</a:t>
            </a:fld>
            <a:endParaRPr lang="en-US"/>
          </a:p>
        </p:txBody>
      </p:sp>
    </p:spTree>
    <p:extLst>
      <p:ext uri="{BB962C8B-B14F-4D97-AF65-F5344CB8AC3E}">
        <p14:creationId xmlns:p14="http://schemas.microsoft.com/office/powerpoint/2010/main" val="198830562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8E52D775-BA0C-46BB-B762-F63F77A363B4}" type="datetimeFigureOut">
              <a:rPr lang="en-US" smtClean="0"/>
              <a:t>5/6/2018</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7B03DC21-6DB8-4B2B-ABF0-F0E281F81193}" type="slidenum">
              <a:rPr lang="en-US" smtClean="0"/>
              <a:t>‹#›</a:t>
            </a:fld>
            <a:endParaRPr lang="en-US"/>
          </a:p>
        </p:txBody>
      </p:sp>
    </p:spTree>
    <p:extLst>
      <p:ext uri="{BB962C8B-B14F-4D97-AF65-F5344CB8AC3E}">
        <p14:creationId xmlns:p14="http://schemas.microsoft.com/office/powerpoint/2010/main" val="2991609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E52D775-BA0C-46BB-B762-F63F77A363B4}" type="datetimeFigureOut">
              <a:rPr lang="en-US" smtClean="0"/>
              <a:t>5/6/2018</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B03DC21-6DB8-4B2B-ABF0-F0E281F81193}" type="slidenum">
              <a:rPr lang="en-US" smtClean="0"/>
              <a:t>‹#›</a:t>
            </a:fld>
            <a:endParaRPr lang="en-US"/>
          </a:p>
        </p:txBody>
      </p:sp>
    </p:spTree>
    <p:extLst>
      <p:ext uri="{BB962C8B-B14F-4D97-AF65-F5344CB8AC3E}">
        <p14:creationId xmlns:p14="http://schemas.microsoft.com/office/powerpoint/2010/main" val="367482098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B8AA617-0537-4ED7-91B6-66511A64750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2E8BF1F-CE61-45C5-92AC-552D23176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D36EBBB-0AAE-4327-85E5-481249E618F2}"/>
              </a:ext>
            </a:extLst>
          </p:cNvPr>
          <p:cNvSpPr>
            <a:spLocks noGrp="1"/>
          </p:cNvSpPr>
          <p:nvPr>
            <p:ph type="ctrTitle"/>
          </p:nvPr>
        </p:nvSpPr>
        <p:spPr>
          <a:xfrm>
            <a:off x="1069848" y="4590661"/>
            <a:ext cx="10210862" cy="1065690"/>
          </a:xfrm>
        </p:spPr>
        <p:txBody>
          <a:bodyPr>
            <a:normAutofit/>
          </a:bodyPr>
          <a:lstStyle/>
          <a:p>
            <a:pPr marL="457200" lvl="0" algn="ctr">
              <a:spcBef>
                <a:spcPts val="0"/>
              </a:spcBef>
              <a:buClr>
                <a:schemeClr val="dk1"/>
              </a:buClr>
              <a:buSzPts val="5200"/>
            </a:pPr>
            <a:r>
              <a:rPr lang="en-US" sz="2800" b="1" i="1" dirty="0"/>
              <a:t>“Let text data tell story”</a:t>
            </a:r>
            <a:br>
              <a:rPr lang="en-US" sz="3200" b="1" dirty="0"/>
            </a:br>
            <a:r>
              <a:rPr lang="en-US" sz="3200" b="1" dirty="0" err="1"/>
              <a:t>CyberSecurity</a:t>
            </a:r>
            <a:r>
              <a:rPr lang="en-US" sz="3200" b="1" dirty="0"/>
              <a:t> Natural Language Processing Project</a:t>
            </a:r>
          </a:p>
        </p:txBody>
      </p:sp>
      <p:sp>
        <p:nvSpPr>
          <p:cNvPr id="3" name="Subtitle 2">
            <a:extLst>
              <a:ext uri="{FF2B5EF4-FFF2-40B4-BE49-F238E27FC236}">
                <a16:creationId xmlns:a16="http://schemas.microsoft.com/office/drawing/2014/main" id="{20FF8618-66CD-4150-AA81-3801FEA708F4}"/>
              </a:ext>
            </a:extLst>
          </p:cNvPr>
          <p:cNvSpPr>
            <a:spLocks noGrp="1"/>
          </p:cNvSpPr>
          <p:nvPr>
            <p:ph type="subTitle" idx="1"/>
          </p:nvPr>
        </p:nvSpPr>
        <p:spPr>
          <a:xfrm>
            <a:off x="1100014" y="5666792"/>
            <a:ext cx="10180696" cy="542592"/>
          </a:xfrm>
        </p:spPr>
        <p:txBody>
          <a:bodyPr>
            <a:normAutofit fontScale="62500" lnSpcReduction="20000"/>
          </a:bodyPr>
          <a:lstStyle/>
          <a:p>
            <a:pPr algn="ctr"/>
            <a:r>
              <a:rPr lang="en-US" dirty="0" err="1"/>
              <a:t>Aidi</a:t>
            </a:r>
            <a:r>
              <a:rPr lang="en-US" dirty="0"/>
              <a:t> Li, </a:t>
            </a:r>
            <a:r>
              <a:rPr lang="en-US" dirty="0" err="1"/>
              <a:t>Bojian</a:t>
            </a:r>
            <a:r>
              <a:rPr lang="en-US" dirty="0"/>
              <a:t> Zhang, </a:t>
            </a:r>
            <a:r>
              <a:rPr lang="en-US" dirty="0" err="1"/>
              <a:t>Chien</a:t>
            </a:r>
            <a:r>
              <a:rPr lang="en-US" dirty="0"/>
              <a:t> Ming Wang, Yichao Li, </a:t>
            </a:r>
            <a:r>
              <a:rPr lang="en-US" dirty="0" err="1"/>
              <a:t>Xiansheng</a:t>
            </a:r>
            <a:r>
              <a:rPr lang="en-US" dirty="0"/>
              <a:t> Zhang</a:t>
            </a:r>
          </a:p>
          <a:p>
            <a:pPr algn="ctr"/>
            <a:r>
              <a:rPr lang="en-US" dirty="0"/>
              <a:t>5/6/2018</a:t>
            </a:r>
          </a:p>
          <a:p>
            <a:endParaRPr lang="en-US" dirty="0"/>
          </a:p>
        </p:txBody>
      </p:sp>
      <p:grpSp>
        <p:nvGrpSpPr>
          <p:cNvPr id="5" name="Group 4">
            <a:extLst>
              <a:ext uri="{FF2B5EF4-FFF2-40B4-BE49-F238E27FC236}">
                <a16:creationId xmlns:a16="http://schemas.microsoft.com/office/drawing/2014/main" id="{133C4368-2973-4405-85D6-8AB04E3FE2B8}"/>
              </a:ext>
            </a:extLst>
          </p:cNvPr>
          <p:cNvGrpSpPr/>
          <p:nvPr/>
        </p:nvGrpSpPr>
        <p:grpSpPr>
          <a:xfrm>
            <a:off x="0" y="435724"/>
            <a:ext cx="11707367" cy="3591463"/>
            <a:chOff x="1069847" y="449924"/>
            <a:chExt cx="10637520" cy="3591463"/>
          </a:xfrm>
        </p:grpSpPr>
        <p:pic>
          <p:nvPicPr>
            <p:cNvPr id="4" name="Picture 3" descr="A picture containing text, map&#10;&#10;Description generated with very high confidence">
              <a:extLst>
                <a:ext uri="{FF2B5EF4-FFF2-40B4-BE49-F238E27FC236}">
                  <a16:creationId xmlns:a16="http://schemas.microsoft.com/office/drawing/2014/main" id="{E4B1BB47-77D3-416E-B958-0C5BB9D54BB4}"/>
                </a:ext>
              </a:extLst>
            </p:cNvPr>
            <p:cNvPicPr>
              <a:picLocks noChangeAspect="1"/>
            </p:cNvPicPr>
            <p:nvPr/>
          </p:nvPicPr>
          <p:blipFill rotWithShape="1">
            <a:blip r:embed="rId2"/>
            <a:srcRect t="17389" r="1" b="15740"/>
            <a:stretch/>
          </p:blipFill>
          <p:spPr>
            <a:xfrm>
              <a:off x="1069847" y="484632"/>
              <a:ext cx="10637520" cy="3556755"/>
            </a:xfrm>
            <a:prstGeom prst="rect">
              <a:avLst/>
            </a:prstGeom>
          </p:spPr>
        </p:pic>
        <p:pic>
          <p:nvPicPr>
            <p:cNvPr id="19" name="Picture 18" descr="Fordhamå¤§å­¦çå¾åæç´¢ç»æ">
              <a:extLst>
                <a:ext uri="{FF2B5EF4-FFF2-40B4-BE49-F238E27FC236}">
                  <a16:creationId xmlns:a16="http://schemas.microsoft.com/office/drawing/2014/main" id="{5401C79F-AE46-46E5-8A5A-83205226F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4130" y="449924"/>
              <a:ext cx="773159" cy="100510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united nations digital blue">
              <a:extLst>
                <a:ext uri="{FF2B5EF4-FFF2-40B4-BE49-F238E27FC236}">
                  <a16:creationId xmlns:a16="http://schemas.microsoft.com/office/drawing/2014/main" id="{A6AE4ABC-7824-40E3-8FC8-75EF00FC7B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6869" y="484632"/>
              <a:ext cx="1632894" cy="108859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45315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6C87343B-DC08-452E-9113-98D9481EAF95}"/>
              </a:ext>
            </a:extLst>
          </p:cNvPr>
          <p:cNvPicPr>
            <a:picLocks noChangeAspect="1"/>
          </p:cNvPicPr>
          <p:nvPr/>
        </p:nvPicPr>
        <p:blipFill>
          <a:blip r:embed="rId2"/>
          <a:stretch>
            <a:fillRect/>
          </a:stretch>
        </p:blipFill>
        <p:spPr>
          <a:xfrm>
            <a:off x="3778897" y="1176237"/>
            <a:ext cx="7772401" cy="4488561"/>
          </a:xfrm>
          <a:prstGeom prst="rect">
            <a:avLst/>
          </a:prstGeom>
        </p:spPr>
      </p:pic>
      <p:sp>
        <p:nvSpPr>
          <p:cNvPr id="2" name="Title 1">
            <a:extLst>
              <a:ext uri="{FF2B5EF4-FFF2-40B4-BE49-F238E27FC236}">
                <a16:creationId xmlns:a16="http://schemas.microsoft.com/office/drawing/2014/main" id="{64F6C0ED-63D5-4566-964B-82E697FFF256}"/>
              </a:ext>
            </a:extLst>
          </p:cNvPr>
          <p:cNvSpPr>
            <a:spLocks noGrp="1"/>
          </p:cNvSpPr>
          <p:nvPr>
            <p:ph type="title"/>
          </p:nvPr>
        </p:nvSpPr>
        <p:spPr>
          <a:xfrm>
            <a:off x="252919" y="1123837"/>
            <a:ext cx="3135740" cy="1038177"/>
          </a:xfrm>
        </p:spPr>
        <p:txBody>
          <a:bodyPr anchor="b">
            <a:normAutofit/>
          </a:bodyPr>
          <a:lstStyle/>
          <a:p>
            <a:r>
              <a:rPr lang="en-US" sz="3200" dirty="0"/>
              <a:t>Model Evaluation</a:t>
            </a:r>
          </a:p>
        </p:txBody>
      </p:sp>
      <p:sp>
        <p:nvSpPr>
          <p:cNvPr id="9" name="Content Placeholder 8">
            <a:extLst>
              <a:ext uri="{FF2B5EF4-FFF2-40B4-BE49-F238E27FC236}">
                <a16:creationId xmlns:a16="http://schemas.microsoft.com/office/drawing/2014/main" id="{14F50BB5-016A-46C7-A9C2-5C9E2238D22A}"/>
              </a:ext>
            </a:extLst>
          </p:cNvPr>
          <p:cNvSpPr>
            <a:spLocks noGrp="1"/>
          </p:cNvSpPr>
          <p:nvPr>
            <p:ph idx="1"/>
          </p:nvPr>
        </p:nvSpPr>
        <p:spPr>
          <a:xfrm>
            <a:off x="252920" y="2162014"/>
            <a:ext cx="2947482" cy="3744264"/>
          </a:xfrm>
        </p:spPr>
        <p:txBody>
          <a:bodyPr anchor="t">
            <a:normAutofit/>
          </a:bodyPr>
          <a:lstStyle/>
          <a:p>
            <a:pPr>
              <a:buClr>
                <a:schemeClr val="bg1"/>
              </a:buClr>
              <a:buFont typeface="Wingdings" panose="05000000000000000000" pitchFamily="2" charset="2"/>
              <a:buChar char="q"/>
            </a:pPr>
            <a:r>
              <a:rPr lang="en-US" sz="1600" dirty="0">
                <a:solidFill>
                  <a:schemeClr val="bg1"/>
                </a:solidFill>
              </a:rPr>
              <a:t> Here we create 10 classifier chains. Each classifier chain contains a logistic regression model for each of the 21 labels. The models in each chain are ordered randomly.</a:t>
            </a:r>
          </a:p>
          <a:p>
            <a:pPr>
              <a:buClr>
                <a:schemeClr val="bg1"/>
              </a:buClr>
              <a:buFont typeface="Wingdings" panose="05000000000000000000" pitchFamily="2" charset="2"/>
              <a:buChar char="q"/>
            </a:pPr>
            <a:r>
              <a:rPr lang="en-US" sz="1600" dirty="0">
                <a:solidFill>
                  <a:schemeClr val="bg1"/>
                </a:solidFill>
              </a:rPr>
              <a:t> We apply Jaccard Similarity Score to evaluate our model.</a:t>
            </a:r>
          </a:p>
          <a:p>
            <a:pPr>
              <a:buClr>
                <a:schemeClr val="bg1"/>
              </a:buClr>
              <a:buFont typeface="Wingdings" panose="05000000000000000000" pitchFamily="2" charset="2"/>
              <a:buChar char="q"/>
            </a:pPr>
            <a:r>
              <a:rPr lang="en-US" sz="1600" dirty="0">
                <a:solidFill>
                  <a:schemeClr val="bg1"/>
                </a:solidFill>
              </a:rPr>
              <a:t> Score of ensemble model is around 40%, for a multi-label text data classification issue with more than 20 labels, it is an acceptable result.</a:t>
            </a:r>
          </a:p>
          <a:p>
            <a:endParaRPr lang="en-US" sz="1600" dirty="0">
              <a:solidFill>
                <a:schemeClr val="bg1"/>
              </a:solidFill>
            </a:endParaRPr>
          </a:p>
        </p:txBody>
      </p:sp>
    </p:spTree>
    <p:extLst>
      <p:ext uri="{BB962C8B-B14F-4D97-AF65-F5344CB8AC3E}">
        <p14:creationId xmlns:p14="http://schemas.microsoft.com/office/powerpoint/2010/main" val="2149775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44CBB-4742-418C-8BB2-DBA629517B1B}"/>
              </a:ext>
            </a:extLst>
          </p:cNvPr>
          <p:cNvSpPr>
            <a:spLocks noGrp="1"/>
          </p:cNvSpPr>
          <p:nvPr>
            <p:ph type="title"/>
          </p:nvPr>
        </p:nvSpPr>
        <p:spPr>
          <a:xfrm>
            <a:off x="252918" y="1123837"/>
            <a:ext cx="3050575" cy="4601183"/>
          </a:xfrm>
        </p:spPr>
        <p:txBody>
          <a:bodyPr>
            <a:normAutofit/>
          </a:bodyPr>
          <a:lstStyle/>
          <a:p>
            <a:r>
              <a:rPr lang="en-US" dirty="0"/>
              <a:t>Sample Results</a:t>
            </a:r>
          </a:p>
        </p:txBody>
      </p:sp>
      <p:graphicFrame>
        <p:nvGraphicFramePr>
          <p:cNvPr id="8" name="Content Placeholder 7">
            <a:extLst>
              <a:ext uri="{FF2B5EF4-FFF2-40B4-BE49-F238E27FC236}">
                <a16:creationId xmlns:a16="http://schemas.microsoft.com/office/drawing/2014/main" id="{DD1CD4F2-86D2-4340-9A28-6AF8247EC2E0}"/>
              </a:ext>
            </a:extLst>
          </p:cNvPr>
          <p:cNvGraphicFramePr>
            <a:graphicFrameLocks noGrp="1"/>
          </p:cNvGraphicFramePr>
          <p:nvPr>
            <p:ph idx="1"/>
            <p:extLst>
              <p:ext uri="{D42A27DB-BD31-4B8C-83A1-F6EECF244321}">
                <p14:modId xmlns:p14="http://schemas.microsoft.com/office/powerpoint/2010/main" val="2690829377"/>
              </p:ext>
            </p:extLst>
          </p:nvPr>
        </p:nvGraphicFramePr>
        <p:xfrm>
          <a:off x="3994990" y="4063923"/>
          <a:ext cx="7374499" cy="2131830"/>
        </p:xfrm>
        <a:graphic>
          <a:graphicData uri="http://schemas.openxmlformats.org/drawingml/2006/table">
            <a:tbl>
              <a:tblPr firstRow="1">
                <a:tableStyleId>{69012ECD-51FC-41F1-AA8D-1B2483CD663E}</a:tableStyleId>
              </a:tblPr>
              <a:tblGrid>
                <a:gridCol w="5420010">
                  <a:extLst>
                    <a:ext uri="{9D8B030D-6E8A-4147-A177-3AD203B41FA5}">
                      <a16:colId xmlns:a16="http://schemas.microsoft.com/office/drawing/2014/main" val="2535784151"/>
                    </a:ext>
                  </a:extLst>
                </a:gridCol>
                <a:gridCol w="1954489">
                  <a:extLst>
                    <a:ext uri="{9D8B030D-6E8A-4147-A177-3AD203B41FA5}">
                      <a16:colId xmlns:a16="http://schemas.microsoft.com/office/drawing/2014/main" val="3691972619"/>
                    </a:ext>
                  </a:extLst>
                </a:gridCol>
              </a:tblGrid>
              <a:tr h="285535">
                <a:tc>
                  <a:txBody>
                    <a:bodyPr/>
                    <a:lstStyle/>
                    <a:p>
                      <a:pPr algn="ctr" fontAlgn="ctr"/>
                      <a:r>
                        <a:rPr lang="en-US" sz="2000" u="none" strike="noStrike" dirty="0">
                          <a:effectLst/>
                        </a:rPr>
                        <a:t>Sentence (Semi-supervising Machine Learning)</a:t>
                      </a:r>
                      <a:endParaRPr lang="en-US" sz="2000" b="1" i="0" u="none" strike="noStrike" dirty="0">
                        <a:solidFill>
                          <a:srgbClr val="FFFFFF"/>
                        </a:solidFill>
                        <a:effectLst/>
                        <a:latin typeface="Calibri" panose="020F0502020204030204" pitchFamily="34" charset="0"/>
                      </a:endParaRPr>
                    </a:p>
                  </a:txBody>
                  <a:tcPr marL="4288" marR="4288" marT="4288" marB="0" anchor="ctr"/>
                </a:tc>
                <a:tc>
                  <a:txBody>
                    <a:bodyPr/>
                    <a:lstStyle/>
                    <a:p>
                      <a:pPr algn="ctr" fontAlgn="ctr"/>
                      <a:r>
                        <a:rPr lang="en-US" sz="2000" u="none" strike="noStrike" dirty="0">
                          <a:effectLst/>
                        </a:rPr>
                        <a:t>Category</a:t>
                      </a:r>
                      <a:endParaRPr lang="en-US" sz="2000" b="1" i="0" u="none" strike="noStrike" dirty="0">
                        <a:solidFill>
                          <a:srgbClr val="FFFFFF"/>
                        </a:solidFill>
                        <a:effectLst/>
                        <a:latin typeface="Calibri" panose="020F0502020204030204" pitchFamily="34" charset="0"/>
                      </a:endParaRPr>
                    </a:p>
                  </a:txBody>
                  <a:tcPr marL="4288" marR="4288" marT="4288" marB="0" anchor="ctr"/>
                </a:tc>
                <a:extLst>
                  <a:ext uri="{0D108BD9-81ED-4DB2-BD59-A6C34878D82A}">
                    <a16:rowId xmlns:a16="http://schemas.microsoft.com/office/drawing/2014/main" val="44065495"/>
                  </a:ext>
                </a:extLst>
              </a:tr>
              <a:tr h="911371">
                <a:tc>
                  <a:txBody>
                    <a:bodyPr/>
                    <a:lstStyle/>
                    <a:p>
                      <a:pPr marL="285750" indent="-285750" algn="just" fontAlgn="ctr">
                        <a:buClr>
                          <a:schemeClr val="accent1"/>
                        </a:buClr>
                        <a:buFont typeface="Wingdings" panose="05000000000000000000" pitchFamily="2" charset="2"/>
                        <a:buChar char="§"/>
                      </a:pPr>
                      <a:r>
                        <a:rPr lang="en-US" sz="1400" u="none" strike="noStrike" dirty="0">
                          <a:effectLst/>
                        </a:rPr>
                        <a:t>In this unregulated space of the Internet, mechanisms must be  implemented to educate users on the risks and the steps that can be  taken to mitigate their chances of becoming a victim, as well as, equip  them with the necessary tools to protect themselves.</a:t>
                      </a:r>
                      <a:endParaRPr lang="en-US" sz="1400" b="0" i="0" u="none" strike="noStrike" dirty="0">
                        <a:solidFill>
                          <a:srgbClr val="000000"/>
                        </a:solidFill>
                        <a:effectLst/>
                        <a:latin typeface="Calibri" panose="020F0502020204030204" pitchFamily="34" charset="0"/>
                      </a:endParaRPr>
                    </a:p>
                  </a:txBody>
                  <a:tcPr marL="4288" marR="4288" marT="4288" marB="0" anchor="ctr"/>
                </a:tc>
                <a:tc>
                  <a:txBody>
                    <a:bodyPr/>
                    <a:lstStyle/>
                    <a:p>
                      <a:pPr algn="ctr" fontAlgn="ctr"/>
                      <a:r>
                        <a:rPr lang="en-US" sz="1400" u="none" strike="noStrike" dirty="0">
                          <a:effectLst/>
                        </a:rPr>
                        <a:t>MANPOWER</a:t>
                      </a:r>
                      <a:endParaRPr lang="en-US" sz="1400" b="0" i="0" u="none" strike="noStrike" dirty="0">
                        <a:solidFill>
                          <a:srgbClr val="000000"/>
                        </a:solidFill>
                        <a:effectLst/>
                        <a:latin typeface="Calibri" panose="020F0502020204030204" pitchFamily="34" charset="0"/>
                      </a:endParaRPr>
                    </a:p>
                  </a:txBody>
                  <a:tcPr marL="4288" marR="4288" marT="4288" marB="0" anchor="ctr"/>
                </a:tc>
                <a:extLst>
                  <a:ext uri="{0D108BD9-81ED-4DB2-BD59-A6C34878D82A}">
                    <a16:rowId xmlns:a16="http://schemas.microsoft.com/office/drawing/2014/main" val="3751270713"/>
                  </a:ext>
                </a:extLst>
              </a:tr>
              <a:tr h="911371">
                <a:tc>
                  <a:txBody>
                    <a:bodyPr/>
                    <a:lstStyle/>
                    <a:p>
                      <a:pPr marL="285750" indent="-285750" algn="just" fontAlgn="ctr">
                        <a:buClr>
                          <a:schemeClr val="accent1"/>
                        </a:buClr>
                        <a:buFont typeface="Wingdings" panose="05000000000000000000" pitchFamily="2" charset="2"/>
                        <a:buChar char="§"/>
                      </a:pPr>
                      <a:r>
                        <a:rPr lang="en-US" sz="1400" u="none" strike="noStrike" dirty="0">
                          <a:effectLst/>
                        </a:rPr>
                        <a:t>There is cooperation for long-term strategic planning, risk analysis and continuity  management, primarily with the Federal Office for National Economic Supply, the cantons,  critical infrastructure components, ICT service providers and system suppliers.</a:t>
                      </a:r>
                      <a:endParaRPr lang="en-US" sz="1400" b="0" i="0" u="none" strike="noStrike" dirty="0">
                        <a:solidFill>
                          <a:srgbClr val="000000"/>
                        </a:solidFill>
                        <a:effectLst/>
                        <a:latin typeface="Calibri" panose="020F0502020204030204" pitchFamily="34" charset="0"/>
                      </a:endParaRPr>
                    </a:p>
                  </a:txBody>
                  <a:tcPr marL="4288" marR="4288" marT="4288" marB="0" anchor="ctr"/>
                </a:tc>
                <a:tc>
                  <a:txBody>
                    <a:bodyPr/>
                    <a:lstStyle/>
                    <a:p>
                      <a:pPr algn="ctr" fontAlgn="ctr"/>
                      <a:r>
                        <a:rPr lang="en-US" sz="1400" u="none" strike="noStrike" dirty="0">
                          <a:effectLst/>
                        </a:rPr>
                        <a:t>PUBLIC SECTOR PARTNERSHIP</a:t>
                      </a:r>
                      <a:endParaRPr lang="en-US" sz="1400" b="0" i="0" u="none" strike="noStrike" dirty="0">
                        <a:solidFill>
                          <a:srgbClr val="000000"/>
                        </a:solidFill>
                        <a:effectLst/>
                        <a:latin typeface="Calibri" panose="020F0502020204030204" pitchFamily="34" charset="0"/>
                      </a:endParaRPr>
                    </a:p>
                  </a:txBody>
                  <a:tcPr marL="4288" marR="4288" marT="4288" marB="0" anchor="ctr"/>
                </a:tc>
                <a:extLst>
                  <a:ext uri="{0D108BD9-81ED-4DB2-BD59-A6C34878D82A}">
                    <a16:rowId xmlns:a16="http://schemas.microsoft.com/office/drawing/2014/main" val="3720189677"/>
                  </a:ext>
                </a:extLst>
              </a:tr>
            </a:tbl>
          </a:graphicData>
        </a:graphic>
      </p:graphicFrame>
      <p:graphicFrame>
        <p:nvGraphicFramePr>
          <p:cNvPr id="3" name="Table 2">
            <a:extLst>
              <a:ext uri="{FF2B5EF4-FFF2-40B4-BE49-F238E27FC236}">
                <a16:creationId xmlns:a16="http://schemas.microsoft.com/office/drawing/2014/main" id="{9960FBAF-669D-484B-B387-569F7FE53F45}"/>
              </a:ext>
            </a:extLst>
          </p:cNvPr>
          <p:cNvGraphicFramePr>
            <a:graphicFrameLocks noGrp="1"/>
          </p:cNvGraphicFramePr>
          <p:nvPr>
            <p:extLst>
              <p:ext uri="{D42A27DB-BD31-4B8C-83A1-F6EECF244321}">
                <p14:modId xmlns:p14="http://schemas.microsoft.com/office/powerpoint/2010/main" val="3104890090"/>
              </p:ext>
            </p:extLst>
          </p:nvPr>
        </p:nvGraphicFramePr>
        <p:xfrm>
          <a:off x="3994990" y="587098"/>
          <a:ext cx="7307262" cy="3194102"/>
        </p:xfrm>
        <a:graphic>
          <a:graphicData uri="http://schemas.openxmlformats.org/drawingml/2006/table">
            <a:tbl>
              <a:tblPr firstRow="1">
                <a:tableStyleId>{69012ECD-51FC-41F1-AA8D-1B2483CD663E}</a:tableStyleId>
              </a:tblPr>
              <a:tblGrid>
                <a:gridCol w="5568108">
                  <a:extLst>
                    <a:ext uri="{9D8B030D-6E8A-4147-A177-3AD203B41FA5}">
                      <a16:colId xmlns:a16="http://schemas.microsoft.com/office/drawing/2014/main" val="2274293360"/>
                    </a:ext>
                  </a:extLst>
                </a:gridCol>
                <a:gridCol w="1739154">
                  <a:extLst>
                    <a:ext uri="{9D8B030D-6E8A-4147-A177-3AD203B41FA5}">
                      <a16:colId xmlns:a16="http://schemas.microsoft.com/office/drawing/2014/main" val="2614630906"/>
                    </a:ext>
                  </a:extLst>
                </a:gridCol>
              </a:tblGrid>
              <a:tr h="171562">
                <a:tc>
                  <a:txBody>
                    <a:bodyPr/>
                    <a:lstStyle/>
                    <a:p>
                      <a:pPr algn="ctr" fontAlgn="ctr"/>
                      <a:r>
                        <a:rPr lang="en-US" sz="2000" u="none" strike="noStrike" dirty="0">
                          <a:effectLst/>
                        </a:rPr>
                        <a:t>Sentence (Initial Dictionary)</a:t>
                      </a:r>
                      <a:endParaRPr lang="en-US" sz="2000" b="1" i="0" u="none" strike="noStrike" dirty="0">
                        <a:solidFill>
                          <a:srgbClr val="FFFFFF"/>
                        </a:solidFill>
                        <a:effectLst/>
                        <a:latin typeface="Calibri" panose="020F0502020204030204" pitchFamily="34" charset="0"/>
                      </a:endParaRPr>
                    </a:p>
                  </a:txBody>
                  <a:tcPr marL="3810" marR="3810" marT="3810" marB="0" anchor="ctr"/>
                </a:tc>
                <a:tc>
                  <a:txBody>
                    <a:bodyPr/>
                    <a:lstStyle/>
                    <a:p>
                      <a:pPr algn="ctr" fontAlgn="ctr"/>
                      <a:r>
                        <a:rPr lang="en-US" sz="2000" u="none" strike="noStrike" dirty="0">
                          <a:effectLst/>
                        </a:rPr>
                        <a:t>Category</a:t>
                      </a:r>
                      <a:endParaRPr lang="en-US" sz="2000" b="1" i="0" u="none" strike="noStrike" dirty="0">
                        <a:solidFill>
                          <a:srgbClr val="FFFFFF"/>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966538499"/>
                  </a:ext>
                </a:extLst>
              </a:tr>
              <a:tr h="1420203">
                <a:tc>
                  <a:txBody>
                    <a:bodyPr/>
                    <a:lstStyle/>
                    <a:p>
                      <a:pPr marL="285750" indent="-285750" algn="l" fontAlgn="ctr">
                        <a:buClr>
                          <a:schemeClr val="accent1"/>
                        </a:buClr>
                        <a:buFont typeface="Wingdings" panose="05000000000000000000" pitchFamily="2" charset="2"/>
                        <a:buChar char="§"/>
                      </a:pPr>
                      <a:r>
                        <a:rPr lang="en-US" sz="1400" u="none" strike="noStrike" dirty="0">
                          <a:effectLst/>
                        </a:rPr>
                        <a:t>The new unit will underpin the  work of all four operational commands of the  NCA (borders, </a:t>
                      </a:r>
                      <a:r>
                        <a:rPr lang="en-US" sz="1400" u="none" strike="noStrike" dirty="0" err="1">
                          <a:effectLst/>
                        </a:rPr>
                        <a:t>organised</a:t>
                      </a:r>
                      <a:r>
                        <a:rPr lang="en-US" sz="1400" u="none" strike="noStrike" dirty="0">
                          <a:effectLst/>
                        </a:rPr>
                        <a:t> crime, economic crime  and Child Exploitation and Online Protection –  CEOP) by providing specialist support, intelligence  deal with the most serious national-level cyber  crime, and to be part of the response to major  national incidents.</a:t>
                      </a:r>
                      <a:endParaRPr lang="en-US" sz="14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l" fontAlgn="ctr"/>
                      <a:r>
                        <a:rPr lang="en-US" sz="1400" u="none" strike="noStrike" dirty="0">
                          <a:effectLst/>
                        </a:rPr>
                        <a:t>CHILD ONLINE PROTECTION: INSTITUTIONAL SUPPORT AND REPORT MECHANISM</a:t>
                      </a:r>
                      <a:endParaRPr lang="en-US" sz="1400" b="0"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556617033"/>
                  </a:ext>
                </a:extLst>
              </a:tr>
              <a:tr h="1465289">
                <a:tc>
                  <a:txBody>
                    <a:bodyPr/>
                    <a:lstStyle/>
                    <a:p>
                      <a:pPr marL="285750" indent="-285750" algn="l" fontAlgn="ctr">
                        <a:buClr>
                          <a:schemeClr val="accent1"/>
                        </a:buClr>
                        <a:buFont typeface="Wingdings" panose="05000000000000000000" pitchFamily="2" charset="2"/>
                        <a:buChar char="§"/>
                      </a:pPr>
                      <a:r>
                        <a:rPr lang="en-US" sz="1400" u="none" strike="noStrike" dirty="0">
                          <a:effectLst/>
                        </a:rPr>
                        <a:t>It is necessary to establish a set of security measures that are systematically applied to all established  the owners / managers of critical communication and information infrastructure, as well as the necessary link  according to general information security regulations in segments such as security requirements  checking the person or the need to classify the data.</a:t>
                      </a:r>
                      <a:endParaRPr lang="en-US" sz="14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l" fontAlgn="ctr"/>
                      <a:r>
                        <a:rPr lang="en-US" sz="1400" u="none" strike="noStrike" dirty="0">
                          <a:effectLst/>
                        </a:rPr>
                        <a:t>REGULATION</a:t>
                      </a:r>
                      <a:endParaRPr lang="en-US" sz="1400" b="0"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2795504268"/>
                  </a:ext>
                </a:extLst>
              </a:tr>
            </a:tbl>
          </a:graphicData>
        </a:graphic>
      </p:graphicFrame>
    </p:spTree>
    <p:extLst>
      <p:ext uri="{BB962C8B-B14F-4D97-AF65-F5344CB8AC3E}">
        <p14:creationId xmlns:p14="http://schemas.microsoft.com/office/powerpoint/2010/main" val="144109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FD4C7A-58D8-40E0-9BD1-148190050C24}"/>
              </a:ext>
            </a:extLst>
          </p:cNvPr>
          <p:cNvPicPr>
            <a:picLocks noChangeAspect="1"/>
          </p:cNvPicPr>
          <p:nvPr/>
        </p:nvPicPr>
        <p:blipFill>
          <a:blip r:embed="rId2"/>
          <a:stretch>
            <a:fillRect/>
          </a:stretch>
        </p:blipFill>
        <p:spPr>
          <a:xfrm>
            <a:off x="4171799" y="748145"/>
            <a:ext cx="6986596" cy="5344746"/>
          </a:xfrm>
          <a:prstGeom prst="rect">
            <a:avLst/>
          </a:prstGeom>
        </p:spPr>
      </p:pic>
      <p:sp>
        <p:nvSpPr>
          <p:cNvPr id="2" name="Title 1">
            <a:extLst>
              <a:ext uri="{FF2B5EF4-FFF2-40B4-BE49-F238E27FC236}">
                <a16:creationId xmlns:a16="http://schemas.microsoft.com/office/drawing/2014/main" id="{240655FE-2FBA-4698-9910-F9F3FDF397A4}"/>
              </a:ext>
            </a:extLst>
          </p:cNvPr>
          <p:cNvSpPr>
            <a:spLocks noGrp="1"/>
          </p:cNvSpPr>
          <p:nvPr>
            <p:ph type="title"/>
          </p:nvPr>
        </p:nvSpPr>
        <p:spPr>
          <a:xfrm>
            <a:off x="252919" y="1123837"/>
            <a:ext cx="2947482" cy="1038177"/>
          </a:xfrm>
        </p:spPr>
        <p:txBody>
          <a:bodyPr anchor="b">
            <a:normAutofit fontScale="90000"/>
          </a:bodyPr>
          <a:lstStyle/>
          <a:p>
            <a:r>
              <a:rPr lang="en-US" dirty="0"/>
              <a:t>Overall Label Results </a:t>
            </a:r>
          </a:p>
        </p:txBody>
      </p:sp>
      <p:sp>
        <p:nvSpPr>
          <p:cNvPr id="9" name="Content Placeholder 8">
            <a:extLst>
              <a:ext uri="{FF2B5EF4-FFF2-40B4-BE49-F238E27FC236}">
                <a16:creationId xmlns:a16="http://schemas.microsoft.com/office/drawing/2014/main" id="{51E192D8-9C2D-4A6B-B479-6B80998D6C97}"/>
              </a:ext>
            </a:extLst>
          </p:cNvPr>
          <p:cNvSpPr>
            <a:spLocks noGrp="1"/>
          </p:cNvSpPr>
          <p:nvPr>
            <p:ph idx="1"/>
          </p:nvPr>
        </p:nvSpPr>
        <p:spPr>
          <a:xfrm>
            <a:off x="252920" y="2162014"/>
            <a:ext cx="2947482" cy="3744264"/>
          </a:xfrm>
        </p:spPr>
        <p:txBody>
          <a:bodyPr anchor="t">
            <a:normAutofit/>
          </a:bodyPr>
          <a:lstStyle/>
          <a:p>
            <a:pPr>
              <a:buClr>
                <a:schemeClr val="bg1"/>
              </a:buClr>
              <a:buFont typeface="Wingdings" panose="05000000000000000000" pitchFamily="2" charset="2"/>
              <a:buChar char="q"/>
            </a:pPr>
            <a:r>
              <a:rPr lang="en-US" sz="1600" dirty="0">
                <a:solidFill>
                  <a:schemeClr val="bg1"/>
                </a:solidFill>
              </a:rPr>
              <a:t> There are more than 1000 sentences are labeled from semi-supervised model. In the right bubble chart, the size of the bubbles is the number of the sentences belonging to this category. </a:t>
            </a:r>
          </a:p>
          <a:p>
            <a:pPr>
              <a:buClr>
                <a:schemeClr val="bg1"/>
              </a:buClr>
              <a:buFont typeface="Wingdings" panose="05000000000000000000" pitchFamily="2" charset="2"/>
              <a:buChar char="q"/>
            </a:pPr>
            <a:r>
              <a:rPr lang="en-US" sz="1600" dirty="0">
                <a:solidFill>
                  <a:schemeClr val="bg1"/>
                </a:solidFill>
              </a:rPr>
              <a:t> “Standards”, “Regulation and compliance”, “Public sector partnership”, “Intra-state cooperation”, and “Responsible agency” are the top five essential categories. </a:t>
            </a:r>
          </a:p>
        </p:txBody>
      </p:sp>
    </p:spTree>
    <p:extLst>
      <p:ext uri="{BB962C8B-B14F-4D97-AF65-F5344CB8AC3E}">
        <p14:creationId xmlns:p14="http://schemas.microsoft.com/office/powerpoint/2010/main" val="2494049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2">
            <a:extLst>
              <a:ext uri="{FF2B5EF4-FFF2-40B4-BE49-F238E27FC236}">
                <a16:creationId xmlns:a16="http://schemas.microsoft.com/office/drawing/2014/main" id="{B9BECDCB-0DFB-49A6-B60C-A2EFF9C38C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8897" y="1059652"/>
            <a:ext cx="7772401" cy="4721732"/>
          </a:xfrm>
          <a:prstGeom prst="rect">
            <a:avLst/>
          </a:prstGeom>
        </p:spPr>
      </p:pic>
      <p:sp>
        <p:nvSpPr>
          <p:cNvPr id="4" name="Title 1">
            <a:extLst>
              <a:ext uri="{FF2B5EF4-FFF2-40B4-BE49-F238E27FC236}">
                <a16:creationId xmlns:a16="http://schemas.microsoft.com/office/drawing/2014/main" id="{F3EE09AB-64FC-47CB-841F-59E5457098B7}"/>
              </a:ext>
            </a:extLst>
          </p:cNvPr>
          <p:cNvSpPr>
            <a:spLocks noGrp="1"/>
          </p:cNvSpPr>
          <p:nvPr>
            <p:ph type="title"/>
          </p:nvPr>
        </p:nvSpPr>
        <p:spPr>
          <a:xfrm>
            <a:off x="252919" y="1123837"/>
            <a:ext cx="2947482" cy="1038177"/>
          </a:xfrm>
        </p:spPr>
        <p:txBody>
          <a:bodyPr anchor="b">
            <a:noAutofit/>
          </a:bodyPr>
          <a:lstStyle/>
          <a:p>
            <a:r>
              <a:rPr lang="en-US" sz="3200" dirty="0"/>
              <a:t>Label Results Comparison </a:t>
            </a:r>
          </a:p>
        </p:txBody>
      </p:sp>
      <p:sp>
        <p:nvSpPr>
          <p:cNvPr id="9" name="Content Placeholder 8">
            <a:extLst>
              <a:ext uri="{FF2B5EF4-FFF2-40B4-BE49-F238E27FC236}">
                <a16:creationId xmlns:a16="http://schemas.microsoft.com/office/drawing/2014/main" id="{6ED4BD66-C3C5-4559-9948-EB8EAA16DF3D}"/>
              </a:ext>
            </a:extLst>
          </p:cNvPr>
          <p:cNvSpPr>
            <a:spLocks noGrp="1"/>
          </p:cNvSpPr>
          <p:nvPr>
            <p:ph idx="1"/>
          </p:nvPr>
        </p:nvSpPr>
        <p:spPr>
          <a:xfrm>
            <a:off x="252920" y="2162014"/>
            <a:ext cx="2947482" cy="3744264"/>
          </a:xfrm>
        </p:spPr>
        <p:txBody>
          <a:bodyPr anchor="t">
            <a:normAutofit lnSpcReduction="10000"/>
          </a:bodyPr>
          <a:lstStyle/>
          <a:p>
            <a:pPr>
              <a:buClr>
                <a:schemeClr val="bg1"/>
              </a:buClr>
              <a:buFont typeface="Wingdings" panose="05000000000000000000" pitchFamily="2" charset="2"/>
              <a:buChar char="q"/>
            </a:pPr>
            <a:r>
              <a:rPr lang="en-US" sz="1600" dirty="0">
                <a:solidFill>
                  <a:schemeClr val="bg1"/>
                </a:solidFill>
              </a:rPr>
              <a:t> In the right bar chart, “0” represents the developing countries and “1” represents the developed country. The value of the bar means the importance of the category.</a:t>
            </a:r>
          </a:p>
          <a:p>
            <a:pPr>
              <a:buClr>
                <a:schemeClr val="bg1"/>
              </a:buClr>
              <a:buFont typeface="Wingdings" panose="05000000000000000000" pitchFamily="2" charset="2"/>
              <a:buChar char="q"/>
            </a:pPr>
            <a:r>
              <a:rPr lang="en-US" sz="1600" dirty="0">
                <a:solidFill>
                  <a:schemeClr val="bg1"/>
                </a:solidFill>
              </a:rPr>
              <a:t>Comparing to developed countries, developing countries mainly focus on improving the completeness  of standards of Cyber Security requirements. </a:t>
            </a:r>
          </a:p>
          <a:p>
            <a:pPr>
              <a:buClr>
                <a:schemeClr val="bg1"/>
              </a:buClr>
              <a:buFont typeface="Wingdings" panose="05000000000000000000" pitchFamily="2" charset="2"/>
              <a:buChar char="q"/>
            </a:pPr>
            <a:r>
              <a:rPr lang="en-US" sz="1600" dirty="0">
                <a:solidFill>
                  <a:schemeClr val="bg1"/>
                </a:solidFill>
              </a:rPr>
              <a:t> Developed countries attach more importance to the supervision upon certification of agencies and the beneficial corporation between states. </a:t>
            </a:r>
          </a:p>
          <a:p>
            <a:endParaRPr lang="en-US" sz="1600" dirty="0">
              <a:solidFill>
                <a:schemeClr val="bg1"/>
              </a:solidFill>
            </a:endParaRPr>
          </a:p>
        </p:txBody>
      </p:sp>
    </p:spTree>
    <p:extLst>
      <p:ext uri="{BB962C8B-B14F-4D97-AF65-F5344CB8AC3E}">
        <p14:creationId xmlns:p14="http://schemas.microsoft.com/office/powerpoint/2010/main" val="773859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7B17C8-904C-46F7-9942-B3F8F2744389}"/>
              </a:ext>
            </a:extLst>
          </p:cNvPr>
          <p:cNvPicPr>
            <a:picLocks noChangeAspect="1"/>
          </p:cNvPicPr>
          <p:nvPr/>
        </p:nvPicPr>
        <p:blipFill>
          <a:blip r:embed="rId2"/>
          <a:stretch>
            <a:fillRect/>
          </a:stretch>
        </p:blipFill>
        <p:spPr>
          <a:xfrm>
            <a:off x="3778897" y="962497"/>
            <a:ext cx="7772401" cy="4916042"/>
          </a:xfrm>
          <a:prstGeom prst="rect">
            <a:avLst/>
          </a:prstGeom>
        </p:spPr>
      </p:pic>
      <p:sp>
        <p:nvSpPr>
          <p:cNvPr id="2" name="Title 1">
            <a:extLst>
              <a:ext uri="{FF2B5EF4-FFF2-40B4-BE49-F238E27FC236}">
                <a16:creationId xmlns:a16="http://schemas.microsoft.com/office/drawing/2014/main" id="{C1241F7D-1249-452A-8224-7F1F156211D6}"/>
              </a:ext>
            </a:extLst>
          </p:cNvPr>
          <p:cNvSpPr>
            <a:spLocks noGrp="1"/>
          </p:cNvSpPr>
          <p:nvPr>
            <p:ph type="title"/>
          </p:nvPr>
        </p:nvSpPr>
        <p:spPr>
          <a:xfrm>
            <a:off x="252919" y="1123837"/>
            <a:ext cx="2947482" cy="1038177"/>
          </a:xfrm>
        </p:spPr>
        <p:txBody>
          <a:bodyPr anchor="b">
            <a:noAutofit/>
          </a:bodyPr>
          <a:lstStyle/>
          <a:p>
            <a:r>
              <a:rPr lang="en-US" sz="2800" dirty="0"/>
              <a:t>“Standard” Category Analysis Based on Countries</a:t>
            </a:r>
          </a:p>
        </p:txBody>
      </p:sp>
      <p:sp>
        <p:nvSpPr>
          <p:cNvPr id="9" name="Content Placeholder 8">
            <a:extLst>
              <a:ext uri="{FF2B5EF4-FFF2-40B4-BE49-F238E27FC236}">
                <a16:creationId xmlns:a16="http://schemas.microsoft.com/office/drawing/2014/main" id="{B9F66234-11B0-446C-A556-03D34B32B44E}"/>
              </a:ext>
            </a:extLst>
          </p:cNvPr>
          <p:cNvSpPr>
            <a:spLocks noGrp="1"/>
          </p:cNvSpPr>
          <p:nvPr>
            <p:ph idx="1"/>
          </p:nvPr>
        </p:nvSpPr>
        <p:spPr>
          <a:xfrm>
            <a:off x="252920" y="2162014"/>
            <a:ext cx="2947482" cy="3744264"/>
          </a:xfrm>
        </p:spPr>
        <p:txBody>
          <a:bodyPr anchor="t">
            <a:normAutofit/>
          </a:bodyPr>
          <a:lstStyle/>
          <a:p>
            <a:pPr>
              <a:buClr>
                <a:schemeClr val="bg1"/>
              </a:buClr>
              <a:buFont typeface="Wingdings" panose="05000000000000000000" pitchFamily="2" charset="2"/>
              <a:buChar char="q"/>
            </a:pPr>
            <a:r>
              <a:rPr lang="en-US" sz="1600" dirty="0">
                <a:solidFill>
                  <a:schemeClr val="bg1"/>
                </a:solidFill>
              </a:rPr>
              <a:t> In the map on the right pane, the color depth means the number of the sentences belonging to standards. The more deeper the color is, the more important “standard” in this country’s cyber security strategy will be.</a:t>
            </a:r>
          </a:p>
          <a:p>
            <a:pPr>
              <a:buClr>
                <a:schemeClr val="bg1"/>
              </a:buClr>
              <a:buFont typeface="Wingdings" panose="05000000000000000000" pitchFamily="2" charset="2"/>
              <a:buChar char="q"/>
            </a:pPr>
            <a:r>
              <a:rPr lang="en-US" sz="1600" dirty="0">
                <a:solidFill>
                  <a:schemeClr val="bg1"/>
                </a:solidFill>
              </a:rPr>
              <a:t> US, China, Saudi Arabia, Denmark, and Sweden are applied with darker color. They have advanced and mature cyber security strategies and may set up the standards in the surrounding area. </a:t>
            </a:r>
          </a:p>
        </p:txBody>
      </p:sp>
    </p:spTree>
    <p:extLst>
      <p:ext uri="{BB962C8B-B14F-4D97-AF65-F5344CB8AC3E}">
        <p14:creationId xmlns:p14="http://schemas.microsoft.com/office/powerpoint/2010/main" val="1891895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5873-2246-4CD3-9A1F-990B50AC94B9}"/>
              </a:ext>
            </a:extLst>
          </p:cNvPr>
          <p:cNvSpPr>
            <a:spLocks noGrp="1"/>
          </p:cNvSpPr>
          <p:nvPr>
            <p:ph type="title"/>
          </p:nvPr>
        </p:nvSpPr>
        <p:spPr>
          <a:xfrm>
            <a:off x="252919" y="1123838"/>
            <a:ext cx="3158152" cy="1296634"/>
          </a:xfrm>
        </p:spPr>
        <p:txBody>
          <a:bodyPr>
            <a:normAutofit fontScale="90000"/>
          </a:bodyPr>
          <a:lstStyle/>
          <a:p>
            <a:r>
              <a:rPr lang="en-US" sz="3200" dirty="0"/>
              <a:t>Topic Modeling Results Comparison</a:t>
            </a:r>
          </a:p>
        </p:txBody>
      </p:sp>
      <p:graphicFrame>
        <p:nvGraphicFramePr>
          <p:cNvPr id="4" name="Content Placeholder 3">
            <a:extLst>
              <a:ext uri="{FF2B5EF4-FFF2-40B4-BE49-F238E27FC236}">
                <a16:creationId xmlns:a16="http://schemas.microsoft.com/office/drawing/2014/main" id="{851A61D5-8766-44F3-AA4D-9AA27492A1E7}"/>
              </a:ext>
            </a:extLst>
          </p:cNvPr>
          <p:cNvGraphicFramePr>
            <a:graphicFrameLocks noGrp="1"/>
          </p:cNvGraphicFramePr>
          <p:nvPr>
            <p:ph idx="1"/>
            <p:extLst>
              <p:ext uri="{D42A27DB-BD31-4B8C-83A1-F6EECF244321}">
                <p14:modId xmlns:p14="http://schemas.microsoft.com/office/powerpoint/2010/main" val="667974487"/>
              </p:ext>
            </p:extLst>
          </p:nvPr>
        </p:nvGraphicFramePr>
        <p:xfrm>
          <a:off x="3759896" y="1775075"/>
          <a:ext cx="7728266" cy="3308085"/>
        </p:xfrm>
        <a:graphic>
          <a:graphicData uri="http://schemas.openxmlformats.org/drawingml/2006/table">
            <a:tbl>
              <a:tblPr firstRow="1">
                <a:tableStyleId>{69012ECD-51FC-41F1-AA8D-1B2483CD663E}</a:tableStyleId>
              </a:tblPr>
              <a:tblGrid>
                <a:gridCol w="2291006">
                  <a:extLst>
                    <a:ext uri="{9D8B030D-6E8A-4147-A177-3AD203B41FA5}">
                      <a16:colId xmlns:a16="http://schemas.microsoft.com/office/drawing/2014/main" val="1792099838"/>
                    </a:ext>
                  </a:extLst>
                </a:gridCol>
                <a:gridCol w="5437260">
                  <a:extLst>
                    <a:ext uri="{9D8B030D-6E8A-4147-A177-3AD203B41FA5}">
                      <a16:colId xmlns:a16="http://schemas.microsoft.com/office/drawing/2014/main" val="2532479723"/>
                    </a:ext>
                  </a:extLst>
                </a:gridCol>
              </a:tblGrid>
              <a:tr h="367565">
                <a:tc>
                  <a:txBody>
                    <a:bodyPr/>
                    <a:lstStyle/>
                    <a:p>
                      <a:pPr algn="ctr" fontAlgn="b"/>
                      <a:r>
                        <a:rPr lang="en-US" sz="2100" u="none" strike="noStrike">
                          <a:effectLst/>
                        </a:rPr>
                        <a:t>Country group</a:t>
                      </a:r>
                      <a:endParaRPr lang="en-US" sz="2100" b="1" i="0" u="none" strike="noStrike">
                        <a:solidFill>
                          <a:srgbClr val="FFFFFF"/>
                        </a:solidFill>
                        <a:effectLst/>
                        <a:latin typeface="Calibri" panose="020F0502020204030204" pitchFamily="34" charset="0"/>
                      </a:endParaRPr>
                    </a:p>
                  </a:txBody>
                  <a:tcPr marL="4927" marR="4927" marT="4927" marB="0" anchor="b"/>
                </a:tc>
                <a:tc>
                  <a:txBody>
                    <a:bodyPr/>
                    <a:lstStyle/>
                    <a:p>
                      <a:pPr algn="ctr" fontAlgn="b"/>
                      <a:r>
                        <a:rPr lang="en-US" sz="2100" u="none" strike="noStrike">
                          <a:effectLst/>
                        </a:rPr>
                        <a:t>Topic</a:t>
                      </a:r>
                      <a:endParaRPr lang="en-US" sz="2100" b="1" i="0" u="none" strike="noStrike">
                        <a:solidFill>
                          <a:srgbClr val="FFFFFF"/>
                        </a:solidFill>
                        <a:effectLst/>
                        <a:latin typeface="Calibri" panose="020F0502020204030204" pitchFamily="34" charset="0"/>
                      </a:endParaRPr>
                    </a:p>
                  </a:txBody>
                  <a:tcPr marL="4927" marR="4927" marT="4927" marB="0" anchor="b"/>
                </a:tc>
                <a:extLst>
                  <a:ext uri="{0D108BD9-81ED-4DB2-BD59-A6C34878D82A}">
                    <a16:rowId xmlns:a16="http://schemas.microsoft.com/office/drawing/2014/main" val="492515971"/>
                  </a:ext>
                </a:extLst>
              </a:tr>
              <a:tr h="367565">
                <a:tc>
                  <a:txBody>
                    <a:bodyPr/>
                    <a:lstStyle/>
                    <a:p>
                      <a:pPr algn="ctr" fontAlgn="b"/>
                      <a:r>
                        <a:rPr lang="en-US" sz="2100" u="none" strike="noStrike">
                          <a:effectLst/>
                        </a:rPr>
                        <a:t>Developed</a:t>
                      </a:r>
                      <a:endParaRPr lang="en-US" sz="2100" b="0" i="0" u="none" strike="noStrike">
                        <a:solidFill>
                          <a:srgbClr val="000000"/>
                        </a:solidFill>
                        <a:effectLst/>
                        <a:latin typeface="Calibri" panose="020F0502020204030204" pitchFamily="34" charset="0"/>
                      </a:endParaRPr>
                    </a:p>
                  </a:txBody>
                  <a:tcPr marL="4927" marR="4927" marT="4927" marB="0" anchor="b"/>
                </a:tc>
                <a:tc>
                  <a:txBody>
                    <a:bodyPr/>
                    <a:lstStyle/>
                    <a:p>
                      <a:pPr algn="ctr" fontAlgn="b"/>
                      <a:r>
                        <a:rPr lang="en-US" sz="2100" u="none" strike="noStrike">
                          <a:effectLst/>
                        </a:rPr>
                        <a:t>defend, personnel, guard, nework, opreation</a:t>
                      </a:r>
                      <a:endParaRPr lang="en-US" sz="2100" b="0" i="0" u="none" strike="noStrike">
                        <a:solidFill>
                          <a:srgbClr val="000000"/>
                        </a:solidFill>
                        <a:effectLst/>
                        <a:latin typeface="Calibri" panose="020F0502020204030204" pitchFamily="34" charset="0"/>
                      </a:endParaRPr>
                    </a:p>
                  </a:txBody>
                  <a:tcPr marL="4927" marR="4927" marT="4927" marB="0" anchor="b"/>
                </a:tc>
                <a:extLst>
                  <a:ext uri="{0D108BD9-81ED-4DB2-BD59-A6C34878D82A}">
                    <a16:rowId xmlns:a16="http://schemas.microsoft.com/office/drawing/2014/main" val="3017689140"/>
                  </a:ext>
                </a:extLst>
              </a:tr>
              <a:tr h="367565">
                <a:tc>
                  <a:txBody>
                    <a:bodyPr/>
                    <a:lstStyle/>
                    <a:p>
                      <a:pPr algn="ctr" fontAlgn="b"/>
                      <a:r>
                        <a:rPr lang="en-US" sz="2100" u="none" strike="noStrike" dirty="0">
                          <a:effectLst/>
                        </a:rPr>
                        <a:t>Developing</a:t>
                      </a:r>
                      <a:endParaRPr lang="en-US" sz="2100" b="0" i="0" u="none" strike="noStrike" dirty="0">
                        <a:solidFill>
                          <a:srgbClr val="000000"/>
                        </a:solidFill>
                        <a:effectLst/>
                        <a:latin typeface="Calibri" panose="020F0502020204030204" pitchFamily="34" charset="0"/>
                      </a:endParaRPr>
                    </a:p>
                  </a:txBody>
                  <a:tcPr marL="4927" marR="4927" marT="4927" marB="0" anchor="b"/>
                </a:tc>
                <a:tc>
                  <a:txBody>
                    <a:bodyPr/>
                    <a:lstStyle/>
                    <a:p>
                      <a:pPr algn="ctr" fontAlgn="b"/>
                      <a:r>
                        <a:rPr lang="en-US" sz="2100" u="none" strike="noStrike">
                          <a:effectLst/>
                        </a:rPr>
                        <a:t>develop, technology, inform, govern, equip</a:t>
                      </a:r>
                      <a:endParaRPr lang="en-US" sz="2100" b="0" i="0" u="none" strike="noStrike">
                        <a:solidFill>
                          <a:srgbClr val="000000"/>
                        </a:solidFill>
                        <a:effectLst/>
                        <a:latin typeface="Calibri" panose="020F0502020204030204" pitchFamily="34" charset="0"/>
                      </a:endParaRPr>
                    </a:p>
                  </a:txBody>
                  <a:tcPr marL="4927" marR="4927" marT="4927" marB="0" anchor="b"/>
                </a:tc>
                <a:extLst>
                  <a:ext uri="{0D108BD9-81ED-4DB2-BD59-A6C34878D82A}">
                    <a16:rowId xmlns:a16="http://schemas.microsoft.com/office/drawing/2014/main" val="405328162"/>
                  </a:ext>
                </a:extLst>
              </a:tr>
              <a:tr h="367565">
                <a:tc>
                  <a:txBody>
                    <a:bodyPr/>
                    <a:lstStyle/>
                    <a:p>
                      <a:pPr algn="ctr" fontAlgn="b"/>
                      <a:r>
                        <a:rPr lang="en-US" sz="2100" u="none" strike="noStrike">
                          <a:effectLst/>
                        </a:rPr>
                        <a:t>Africa</a:t>
                      </a:r>
                      <a:endParaRPr lang="en-US" sz="2100" b="0" i="0" u="none" strike="noStrike">
                        <a:solidFill>
                          <a:srgbClr val="000000"/>
                        </a:solidFill>
                        <a:effectLst/>
                        <a:latin typeface="Calibri" panose="020F0502020204030204" pitchFamily="34" charset="0"/>
                      </a:endParaRPr>
                    </a:p>
                  </a:txBody>
                  <a:tcPr marL="4927" marR="4927" marT="4927" marB="0" anchor="b"/>
                </a:tc>
                <a:tc>
                  <a:txBody>
                    <a:bodyPr/>
                    <a:lstStyle/>
                    <a:p>
                      <a:pPr algn="ctr" fontAlgn="b"/>
                      <a:r>
                        <a:rPr lang="en-US" sz="2100" u="none" strike="noStrike">
                          <a:effectLst/>
                        </a:rPr>
                        <a:t>inform, govern, nation, cyber, respons</a:t>
                      </a:r>
                      <a:endParaRPr lang="en-US" sz="2100" b="0" i="0" u="none" strike="noStrike">
                        <a:solidFill>
                          <a:srgbClr val="000000"/>
                        </a:solidFill>
                        <a:effectLst/>
                        <a:latin typeface="Calibri" panose="020F0502020204030204" pitchFamily="34" charset="0"/>
                      </a:endParaRPr>
                    </a:p>
                  </a:txBody>
                  <a:tcPr marL="4927" marR="4927" marT="4927" marB="0" anchor="b"/>
                </a:tc>
                <a:extLst>
                  <a:ext uri="{0D108BD9-81ED-4DB2-BD59-A6C34878D82A}">
                    <a16:rowId xmlns:a16="http://schemas.microsoft.com/office/drawing/2014/main" val="2779930989"/>
                  </a:ext>
                </a:extLst>
              </a:tr>
              <a:tr h="367565">
                <a:tc>
                  <a:txBody>
                    <a:bodyPr/>
                    <a:lstStyle/>
                    <a:p>
                      <a:pPr algn="ctr" fontAlgn="b"/>
                      <a:r>
                        <a:rPr lang="en-US" sz="2100" u="none" strike="noStrike">
                          <a:effectLst/>
                        </a:rPr>
                        <a:t>Asia</a:t>
                      </a:r>
                      <a:endParaRPr lang="en-US" sz="2100" b="0" i="0" u="none" strike="noStrike">
                        <a:solidFill>
                          <a:srgbClr val="000000"/>
                        </a:solidFill>
                        <a:effectLst/>
                        <a:latin typeface="Calibri" panose="020F0502020204030204" pitchFamily="34" charset="0"/>
                      </a:endParaRPr>
                    </a:p>
                  </a:txBody>
                  <a:tcPr marL="4927" marR="4927" marT="4927" marB="0" anchor="b"/>
                </a:tc>
                <a:tc>
                  <a:txBody>
                    <a:bodyPr/>
                    <a:lstStyle/>
                    <a:p>
                      <a:pPr algn="ctr" fontAlgn="b"/>
                      <a:r>
                        <a:rPr lang="en-US" sz="2100" u="none" strike="noStrike">
                          <a:effectLst/>
                        </a:rPr>
                        <a:t>secur, technolog, cyber, urban</a:t>
                      </a:r>
                      <a:endParaRPr lang="en-US" sz="2100" b="0" i="0" u="none" strike="noStrike">
                        <a:solidFill>
                          <a:srgbClr val="000000"/>
                        </a:solidFill>
                        <a:effectLst/>
                        <a:latin typeface="Calibri" panose="020F0502020204030204" pitchFamily="34" charset="0"/>
                      </a:endParaRPr>
                    </a:p>
                  </a:txBody>
                  <a:tcPr marL="4927" marR="4927" marT="4927" marB="0" anchor="b"/>
                </a:tc>
                <a:extLst>
                  <a:ext uri="{0D108BD9-81ED-4DB2-BD59-A6C34878D82A}">
                    <a16:rowId xmlns:a16="http://schemas.microsoft.com/office/drawing/2014/main" val="2113786037"/>
                  </a:ext>
                </a:extLst>
              </a:tr>
              <a:tr h="367565">
                <a:tc>
                  <a:txBody>
                    <a:bodyPr/>
                    <a:lstStyle/>
                    <a:p>
                      <a:pPr algn="ctr" fontAlgn="b"/>
                      <a:r>
                        <a:rPr lang="en-US" sz="2100" u="none" strike="noStrike">
                          <a:effectLst/>
                        </a:rPr>
                        <a:t>Europe</a:t>
                      </a:r>
                      <a:endParaRPr lang="en-US" sz="2100" b="0" i="0" u="none" strike="noStrike">
                        <a:solidFill>
                          <a:srgbClr val="000000"/>
                        </a:solidFill>
                        <a:effectLst/>
                        <a:latin typeface="Calibri" panose="020F0502020204030204" pitchFamily="34" charset="0"/>
                      </a:endParaRPr>
                    </a:p>
                  </a:txBody>
                  <a:tcPr marL="4927" marR="4927" marT="4927" marB="0" anchor="b"/>
                </a:tc>
                <a:tc>
                  <a:txBody>
                    <a:bodyPr/>
                    <a:lstStyle/>
                    <a:p>
                      <a:pPr algn="ctr" fontAlgn="b"/>
                      <a:r>
                        <a:rPr lang="sv-SE" sz="2100" u="none" strike="noStrike">
                          <a:effectLst/>
                        </a:rPr>
                        <a:t>cyber, inform, servic, digit, solut, must</a:t>
                      </a:r>
                      <a:endParaRPr lang="sv-SE" sz="2100" b="0" i="0" u="none" strike="noStrike">
                        <a:solidFill>
                          <a:srgbClr val="000000"/>
                        </a:solidFill>
                        <a:effectLst/>
                        <a:latin typeface="Calibri" panose="020F0502020204030204" pitchFamily="34" charset="0"/>
                      </a:endParaRPr>
                    </a:p>
                  </a:txBody>
                  <a:tcPr marL="4927" marR="4927" marT="4927" marB="0" anchor="b"/>
                </a:tc>
                <a:extLst>
                  <a:ext uri="{0D108BD9-81ED-4DB2-BD59-A6C34878D82A}">
                    <a16:rowId xmlns:a16="http://schemas.microsoft.com/office/drawing/2014/main" val="3097882478"/>
                  </a:ext>
                </a:extLst>
              </a:tr>
              <a:tr h="367565">
                <a:tc>
                  <a:txBody>
                    <a:bodyPr/>
                    <a:lstStyle/>
                    <a:p>
                      <a:pPr algn="ctr" fontAlgn="b"/>
                      <a:r>
                        <a:rPr lang="en-US" sz="2100" u="none" strike="noStrike">
                          <a:effectLst/>
                        </a:rPr>
                        <a:t>North America</a:t>
                      </a:r>
                      <a:endParaRPr lang="en-US" sz="2100" b="0" i="0" u="none" strike="noStrike">
                        <a:solidFill>
                          <a:srgbClr val="000000"/>
                        </a:solidFill>
                        <a:effectLst/>
                        <a:latin typeface="Calibri" panose="020F0502020204030204" pitchFamily="34" charset="0"/>
                      </a:endParaRPr>
                    </a:p>
                  </a:txBody>
                  <a:tcPr marL="4927" marR="4927" marT="4927" marB="0" anchor="b"/>
                </a:tc>
                <a:tc>
                  <a:txBody>
                    <a:bodyPr/>
                    <a:lstStyle/>
                    <a:p>
                      <a:pPr algn="ctr" fontAlgn="b"/>
                      <a:r>
                        <a:rPr lang="en-US" sz="2100" u="none" strike="noStrike">
                          <a:effectLst/>
                        </a:rPr>
                        <a:t>infrastructur, secur, threat, defens</a:t>
                      </a:r>
                      <a:endParaRPr lang="en-US" sz="2100" b="0" i="0" u="none" strike="noStrike">
                        <a:solidFill>
                          <a:srgbClr val="000000"/>
                        </a:solidFill>
                        <a:effectLst/>
                        <a:latin typeface="Calibri" panose="020F0502020204030204" pitchFamily="34" charset="0"/>
                      </a:endParaRPr>
                    </a:p>
                  </a:txBody>
                  <a:tcPr marL="4927" marR="4927" marT="4927" marB="0" anchor="b"/>
                </a:tc>
                <a:extLst>
                  <a:ext uri="{0D108BD9-81ED-4DB2-BD59-A6C34878D82A}">
                    <a16:rowId xmlns:a16="http://schemas.microsoft.com/office/drawing/2014/main" val="532709691"/>
                  </a:ext>
                </a:extLst>
              </a:tr>
              <a:tr h="367565">
                <a:tc>
                  <a:txBody>
                    <a:bodyPr/>
                    <a:lstStyle/>
                    <a:p>
                      <a:pPr algn="ctr" fontAlgn="b"/>
                      <a:r>
                        <a:rPr lang="en-US" sz="2100" u="none" strike="noStrike">
                          <a:effectLst/>
                        </a:rPr>
                        <a:t>Oceania</a:t>
                      </a:r>
                      <a:endParaRPr lang="en-US" sz="2100" b="0" i="0" u="none" strike="noStrike">
                        <a:solidFill>
                          <a:srgbClr val="000000"/>
                        </a:solidFill>
                        <a:effectLst/>
                        <a:latin typeface="Calibri" panose="020F0502020204030204" pitchFamily="34" charset="0"/>
                      </a:endParaRPr>
                    </a:p>
                  </a:txBody>
                  <a:tcPr marL="4927" marR="4927" marT="4927" marB="0" anchor="b"/>
                </a:tc>
                <a:tc>
                  <a:txBody>
                    <a:bodyPr/>
                    <a:lstStyle/>
                    <a:p>
                      <a:pPr algn="ctr" fontAlgn="b"/>
                      <a:r>
                        <a:rPr lang="en-US" sz="2100" u="none" strike="noStrike" dirty="0">
                          <a:effectLst/>
                        </a:rPr>
                        <a:t>approximate, access, state, </a:t>
                      </a:r>
                      <a:r>
                        <a:rPr lang="en-US" sz="2100" u="none" strike="noStrike" dirty="0" err="1">
                          <a:effectLst/>
                        </a:rPr>
                        <a:t>essenti</a:t>
                      </a:r>
                      <a:endParaRPr lang="en-US" sz="2100" b="0" i="0" u="none" strike="noStrike" dirty="0">
                        <a:solidFill>
                          <a:srgbClr val="000000"/>
                        </a:solidFill>
                        <a:effectLst/>
                        <a:latin typeface="Calibri" panose="020F0502020204030204" pitchFamily="34" charset="0"/>
                      </a:endParaRPr>
                    </a:p>
                  </a:txBody>
                  <a:tcPr marL="4927" marR="4927" marT="4927" marB="0" anchor="b"/>
                </a:tc>
                <a:extLst>
                  <a:ext uri="{0D108BD9-81ED-4DB2-BD59-A6C34878D82A}">
                    <a16:rowId xmlns:a16="http://schemas.microsoft.com/office/drawing/2014/main" val="1331888232"/>
                  </a:ext>
                </a:extLst>
              </a:tr>
              <a:tr h="367565">
                <a:tc>
                  <a:txBody>
                    <a:bodyPr/>
                    <a:lstStyle/>
                    <a:p>
                      <a:pPr algn="ctr" fontAlgn="b"/>
                      <a:r>
                        <a:rPr lang="en-US" sz="2100" u="none" strike="noStrike">
                          <a:effectLst/>
                        </a:rPr>
                        <a:t>South America</a:t>
                      </a:r>
                      <a:endParaRPr lang="en-US" sz="2100" b="0" i="0" u="none" strike="noStrike">
                        <a:solidFill>
                          <a:srgbClr val="000000"/>
                        </a:solidFill>
                        <a:effectLst/>
                        <a:latin typeface="Calibri" panose="020F0502020204030204" pitchFamily="34" charset="0"/>
                      </a:endParaRPr>
                    </a:p>
                  </a:txBody>
                  <a:tcPr marL="4927" marR="4927" marT="4927" marB="0" anchor="b"/>
                </a:tc>
                <a:tc>
                  <a:txBody>
                    <a:bodyPr/>
                    <a:lstStyle/>
                    <a:p>
                      <a:pPr algn="ctr" fontAlgn="b"/>
                      <a:r>
                        <a:rPr lang="en-US" sz="2100" u="none" strike="noStrike" dirty="0" err="1">
                          <a:effectLst/>
                        </a:rPr>
                        <a:t>republc</a:t>
                      </a:r>
                      <a:r>
                        <a:rPr lang="en-US" sz="2100" u="none" strike="noStrike" dirty="0">
                          <a:effectLst/>
                        </a:rPr>
                        <a:t>, secure, govern, committee, </a:t>
                      </a:r>
                      <a:r>
                        <a:rPr lang="en-US" sz="2100" u="none" strike="noStrike" dirty="0" err="1">
                          <a:effectLst/>
                        </a:rPr>
                        <a:t>particip</a:t>
                      </a:r>
                      <a:endParaRPr lang="en-US" sz="2100" b="0" i="0" u="none" strike="noStrike" dirty="0">
                        <a:solidFill>
                          <a:srgbClr val="000000"/>
                        </a:solidFill>
                        <a:effectLst/>
                        <a:latin typeface="Calibri" panose="020F0502020204030204" pitchFamily="34" charset="0"/>
                      </a:endParaRPr>
                    </a:p>
                  </a:txBody>
                  <a:tcPr marL="4927" marR="4927" marT="4927" marB="0" anchor="b"/>
                </a:tc>
                <a:extLst>
                  <a:ext uri="{0D108BD9-81ED-4DB2-BD59-A6C34878D82A}">
                    <a16:rowId xmlns:a16="http://schemas.microsoft.com/office/drawing/2014/main" val="1989181412"/>
                  </a:ext>
                </a:extLst>
              </a:tr>
            </a:tbl>
          </a:graphicData>
        </a:graphic>
      </p:graphicFrame>
      <p:sp>
        <p:nvSpPr>
          <p:cNvPr id="3" name="TextBox 2">
            <a:extLst>
              <a:ext uri="{FF2B5EF4-FFF2-40B4-BE49-F238E27FC236}">
                <a16:creationId xmlns:a16="http://schemas.microsoft.com/office/drawing/2014/main" id="{1C001D31-2045-4FFB-A19E-DBBF0497F672}"/>
              </a:ext>
            </a:extLst>
          </p:cNvPr>
          <p:cNvSpPr txBox="1"/>
          <p:nvPr/>
        </p:nvSpPr>
        <p:spPr>
          <a:xfrm>
            <a:off x="252919" y="2523565"/>
            <a:ext cx="2857834" cy="3046988"/>
          </a:xfrm>
          <a:prstGeom prst="rect">
            <a:avLst/>
          </a:prstGeom>
          <a:noFill/>
        </p:spPr>
        <p:txBody>
          <a:bodyPr wrap="square" rtlCol="0">
            <a:spAutoFit/>
          </a:bodyPr>
          <a:lstStyle/>
          <a:p>
            <a:pPr marL="285750" indent="-285750">
              <a:buFont typeface="Wingdings" panose="05000000000000000000" pitchFamily="2" charset="2"/>
              <a:buChar char="q"/>
            </a:pPr>
            <a:r>
              <a:rPr lang="en-US" sz="1600" dirty="0">
                <a:solidFill>
                  <a:schemeClr val="bg1"/>
                </a:solidFill>
              </a:rPr>
              <a:t>“Defend” is the most important topic in developed country, which may indicate the developed countries are attacked in a high frequency. </a:t>
            </a:r>
          </a:p>
          <a:p>
            <a:pPr marL="285750" indent="-285750">
              <a:buFont typeface="Wingdings" panose="05000000000000000000" pitchFamily="2" charset="2"/>
              <a:buChar char="q"/>
            </a:pPr>
            <a:r>
              <a:rPr lang="en-US" sz="1600" dirty="0">
                <a:solidFill>
                  <a:schemeClr val="bg1"/>
                </a:solidFill>
              </a:rPr>
              <a:t>The topic difference in different continents are vague, which can show the cyber security issue</a:t>
            </a:r>
            <a:r>
              <a:rPr lang="en-US" altLang="zh-CN" sz="1600" dirty="0">
                <a:solidFill>
                  <a:schemeClr val="bg1"/>
                </a:solidFill>
              </a:rPr>
              <a:t>s</a:t>
            </a:r>
            <a:r>
              <a:rPr lang="en-US" sz="1600" dirty="0">
                <a:solidFill>
                  <a:schemeClr val="bg1"/>
                </a:solidFill>
              </a:rPr>
              <a:t> happen almost evenly in each continent.</a:t>
            </a:r>
          </a:p>
        </p:txBody>
      </p:sp>
    </p:spTree>
    <p:extLst>
      <p:ext uri="{BB962C8B-B14F-4D97-AF65-F5344CB8AC3E}">
        <p14:creationId xmlns:p14="http://schemas.microsoft.com/office/powerpoint/2010/main" val="2296269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1">
            <a:extLst>
              <a:ext uri="{FF2B5EF4-FFF2-40B4-BE49-F238E27FC236}">
                <a16:creationId xmlns:a16="http://schemas.microsoft.com/office/drawing/2014/main" id="{06D370DD-716B-4528-B475-331F84CEA5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3"/>
            <a:ext cx="7052486"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Graphic 6">
            <a:extLst>
              <a:ext uri="{FF2B5EF4-FFF2-40B4-BE49-F238E27FC236}">
                <a16:creationId xmlns:a16="http://schemas.microsoft.com/office/drawing/2014/main" id="{A5FC2659-59AB-4EC4-8496-A4F1AE3912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2944" y="1535135"/>
            <a:ext cx="3778286" cy="3778286"/>
          </a:xfrm>
          <a:prstGeom prst="rect">
            <a:avLst/>
          </a:prstGeom>
        </p:spPr>
      </p:pic>
      <p:sp>
        <p:nvSpPr>
          <p:cNvPr id="2" name="Title 1">
            <a:extLst>
              <a:ext uri="{FF2B5EF4-FFF2-40B4-BE49-F238E27FC236}">
                <a16:creationId xmlns:a16="http://schemas.microsoft.com/office/drawing/2014/main" id="{A951CE07-1D2C-4E4F-88F8-D974FB005182}"/>
              </a:ext>
            </a:extLst>
          </p:cNvPr>
          <p:cNvSpPr>
            <a:spLocks noGrp="1"/>
          </p:cNvSpPr>
          <p:nvPr>
            <p:ph type="title"/>
          </p:nvPr>
        </p:nvSpPr>
        <p:spPr>
          <a:xfrm>
            <a:off x="289248" y="1123837"/>
            <a:ext cx="6451110" cy="1255469"/>
          </a:xfrm>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1621C3C8-73CC-467C-9C50-C33F7766E94F}"/>
              </a:ext>
            </a:extLst>
          </p:cNvPr>
          <p:cNvSpPr>
            <a:spLocks noGrp="1"/>
          </p:cNvSpPr>
          <p:nvPr>
            <p:ph idx="1"/>
          </p:nvPr>
        </p:nvSpPr>
        <p:spPr>
          <a:xfrm>
            <a:off x="289248" y="2510395"/>
            <a:ext cx="6451109" cy="3274586"/>
          </a:xfrm>
        </p:spPr>
        <p:txBody>
          <a:bodyPr anchor="t">
            <a:normAutofit/>
          </a:bodyPr>
          <a:lstStyle/>
          <a:p>
            <a:pPr>
              <a:buClr>
                <a:schemeClr val="bg1"/>
              </a:buClr>
              <a:buFont typeface="Wingdings" panose="05000000000000000000" pitchFamily="2" charset="2"/>
              <a:buChar char="q"/>
            </a:pPr>
            <a:r>
              <a:rPr lang="en-US" dirty="0">
                <a:solidFill>
                  <a:srgbClr val="FFFFFF"/>
                </a:solidFill>
              </a:rPr>
              <a:t> This project well produces a sentence classifier machine for the raw text data classification and tagging process without enough professional terminology dictionary. </a:t>
            </a:r>
          </a:p>
          <a:p>
            <a:pPr>
              <a:buClr>
                <a:schemeClr val="bg1"/>
              </a:buClr>
              <a:buFont typeface="Wingdings" panose="05000000000000000000" pitchFamily="2" charset="2"/>
              <a:buChar char="q"/>
            </a:pPr>
            <a:r>
              <a:rPr lang="en-US" dirty="0">
                <a:solidFill>
                  <a:srgbClr val="FFFFFF"/>
                </a:solidFill>
              </a:rPr>
              <a:t> “Standard” is the most important category in the labeling process.</a:t>
            </a:r>
          </a:p>
          <a:p>
            <a:pPr>
              <a:buClr>
                <a:schemeClr val="bg1"/>
              </a:buClr>
              <a:buFont typeface="Wingdings" panose="05000000000000000000" pitchFamily="2" charset="2"/>
              <a:buChar char="q"/>
            </a:pPr>
            <a:r>
              <a:rPr lang="en-US" dirty="0">
                <a:solidFill>
                  <a:srgbClr val="FFFFFF"/>
                </a:solidFill>
              </a:rPr>
              <a:t> The topic modeling results vary a lot in country’s development level but perform similarly in the continental dimension. </a:t>
            </a:r>
          </a:p>
          <a:p>
            <a:pPr>
              <a:buFont typeface="Wingdings" panose="05000000000000000000" pitchFamily="2" charset="2"/>
              <a:buChar char="§"/>
            </a:pPr>
            <a:endParaRPr lang="en-US" dirty="0">
              <a:solidFill>
                <a:srgbClr val="FFFFFF"/>
              </a:solidFill>
            </a:endParaRPr>
          </a:p>
        </p:txBody>
      </p:sp>
    </p:spTree>
    <p:extLst>
      <p:ext uri="{BB962C8B-B14F-4D97-AF65-F5344CB8AC3E}">
        <p14:creationId xmlns:p14="http://schemas.microsoft.com/office/powerpoint/2010/main" val="3889080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21C98-4846-4100-853B-94D8E437091D}"/>
              </a:ext>
            </a:extLst>
          </p:cNvPr>
          <p:cNvSpPr>
            <a:spLocks noGrp="1"/>
          </p:cNvSpPr>
          <p:nvPr>
            <p:ph type="title"/>
          </p:nvPr>
        </p:nvSpPr>
        <p:spPr/>
        <p:txBody>
          <a:bodyPr/>
          <a:lstStyle/>
          <a:p>
            <a:r>
              <a:rPr lang="en-US" dirty="0"/>
              <a:t>Future Research</a:t>
            </a:r>
          </a:p>
        </p:txBody>
      </p:sp>
      <p:sp>
        <p:nvSpPr>
          <p:cNvPr id="3" name="Content Placeholder 2">
            <a:extLst>
              <a:ext uri="{FF2B5EF4-FFF2-40B4-BE49-F238E27FC236}">
                <a16:creationId xmlns:a16="http://schemas.microsoft.com/office/drawing/2014/main" id="{C33FAF1D-BE8F-4086-A5E2-E20C4B1CC9F7}"/>
              </a:ext>
            </a:extLst>
          </p:cNvPr>
          <p:cNvSpPr>
            <a:spLocks noGrp="1"/>
          </p:cNvSpPr>
          <p:nvPr>
            <p:ph idx="1"/>
          </p:nvPr>
        </p:nvSpPr>
        <p:spPr/>
        <p:txBody>
          <a:bodyPr/>
          <a:lstStyle/>
          <a:p>
            <a:pPr>
              <a:buFont typeface="Wingdings" panose="05000000000000000000" pitchFamily="2" charset="2"/>
              <a:buChar char="q"/>
            </a:pPr>
            <a:r>
              <a:rPr lang="en-US" dirty="0"/>
              <a:t> </a:t>
            </a:r>
            <a:r>
              <a:rPr lang="en-US" b="1" dirty="0"/>
              <a:t>Sentence Tokenize</a:t>
            </a:r>
          </a:p>
          <a:p>
            <a:pPr marL="0" indent="0">
              <a:buNone/>
            </a:pPr>
            <a:r>
              <a:rPr lang="en-US" dirty="0"/>
              <a:t>Improve the performance of tokenizer through recognizing the complete sentence structure and entities extraction. </a:t>
            </a:r>
          </a:p>
          <a:p>
            <a:pPr>
              <a:buFont typeface="Wingdings" panose="05000000000000000000" pitchFamily="2" charset="2"/>
              <a:buChar char="q"/>
            </a:pPr>
            <a:r>
              <a:rPr lang="en-US" dirty="0"/>
              <a:t> </a:t>
            </a:r>
            <a:r>
              <a:rPr lang="en-US" b="1" dirty="0"/>
              <a:t>Word directory</a:t>
            </a:r>
          </a:p>
          <a:p>
            <a:pPr marL="0" indent="0">
              <a:buNone/>
            </a:pPr>
            <a:r>
              <a:rPr lang="en-US" dirty="0"/>
              <a:t>Through more documents on cybersecurity, we may improve the performance of word directory for classification to make it more precise and complete.</a:t>
            </a:r>
          </a:p>
          <a:p>
            <a:pPr>
              <a:buFont typeface="Wingdings" panose="05000000000000000000" pitchFamily="2" charset="2"/>
              <a:buChar char="q"/>
            </a:pPr>
            <a:r>
              <a:rPr lang="en-US" dirty="0"/>
              <a:t> </a:t>
            </a:r>
            <a:r>
              <a:rPr lang="en-US" b="1" dirty="0"/>
              <a:t>Rules optimization</a:t>
            </a:r>
          </a:p>
          <a:p>
            <a:pPr marL="0" indent="0">
              <a:buNone/>
            </a:pPr>
            <a:r>
              <a:rPr lang="en-US" dirty="0"/>
              <a:t>Generate specific contents on rules for each sentence and comparing the cyber security document of each country to the UN cyber security requirements to check its completeness.</a:t>
            </a:r>
          </a:p>
        </p:txBody>
      </p:sp>
    </p:spTree>
    <p:extLst>
      <p:ext uri="{BB962C8B-B14F-4D97-AF65-F5344CB8AC3E}">
        <p14:creationId xmlns:p14="http://schemas.microsoft.com/office/powerpoint/2010/main" val="851242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20">
            <a:extLst>
              <a:ext uri="{FF2B5EF4-FFF2-40B4-BE49-F238E27FC236}">
                <a16:creationId xmlns:a16="http://schemas.microsoft.com/office/drawing/2014/main" id="{C162DF2A-64D1-4AA9-BA42-8A4063EADE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22">
            <a:extLst>
              <a:ext uri="{FF2B5EF4-FFF2-40B4-BE49-F238E27FC236}">
                <a16:creationId xmlns:a16="http://schemas.microsoft.com/office/drawing/2014/main" id="{5D7C1373-63AF-4A75-909E-990E0535667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2" name="Rectangle 24">
            <a:extLst>
              <a:ext uri="{FF2B5EF4-FFF2-40B4-BE49-F238E27FC236}">
                <a16:creationId xmlns:a16="http://schemas.microsoft.com/office/drawing/2014/main" id="{2F4AD318-2FB6-4C6E-931E-58E404FA18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26">
            <a:extLst>
              <a:ext uri="{FF2B5EF4-FFF2-40B4-BE49-F238E27FC236}">
                <a16:creationId xmlns:a16="http://schemas.microsoft.com/office/drawing/2014/main" id="{6E187274-5DC2-4BE0-AF99-925D6D9735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Freeform: Shape 28">
            <a:extLst>
              <a:ext uri="{FF2B5EF4-FFF2-40B4-BE49-F238E27FC236}">
                <a16:creationId xmlns:a16="http://schemas.microsoft.com/office/drawing/2014/main" id="{1A118E35-1CBF-4863-8497-F4DF1A166D2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2BC53D-DA39-4CA7-A498-4A5F57BDB5D7}"/>
              </a:ext>
            </a:extLst>
          </p:cNvPr>
          <p:cNvSpPr>
            <a:spLocks noGrp="1"/>
          </p:cNvSpPr>
          <p:nvPr>
            <p:ph type="title"/>
          </p:nvPr>
        </p:nvSpPr>
        <p:spPr>
          <a:xfrm>
            <a:off x="1069849" y="1298448"/>
            <a:ext cx="7056444" cy="3255264"/>
          </a:xfrm>
        </p:spPr>
        <p:txBody>
          <a:bodyPr vert="horz" lIns="91440" tIns="45720" rIns="91440" bIns="45720" rtlCol="0" anchor="b">
            <a:normAutofit/>
          </a:bodyPr>
          <a:lstStyle/>
          <a:p>
            <a:pPr algn="r"/>
            <a:r>
              <a:rPr lang="en-US" sz="5900" spc="-100" dirty="0">
                <a:solidFill>
                  <a:schemeClr val="accent1"/>
                </a:solidFill>
              </a:rPr>
              <a:t>Thank you</a:t>
            </a:r>
          </a:p>
        </p:txBody>
      </p:sp>
    </p:spTree>
    <p:extLst>
      <p:ext uri="{BB962C8B-B14F-4D97-AF65-F5344CB8AC3E}">
        <p14:creationId xmlns:p14="http://schemas.microsoft.com/office/powerpoint/2010/main" val="451117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9718ACC5-9EC7-4BC4-BF5E-79BB32BB1F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86405" y="1465397"/>
            <a:ext cx="3474720" cy="3474720"/>
          </a:xfrm>
          <a:prstGeom prst="rect">
            <a:avLst/>
          </a:prstGeom>
        </p:spPr>
      </p:pic>
      <p:sp>
        <p:nvSpPr>
          <p:cNvPr id="2" name="Title 1">
            <a:extLst>
              <a:ext uri="{FF2B5EF4-FFF2-40B4-BE49-F238E27FC236}">
                <a16:creationId xmlns:a16="http://schemas.microsoft.com/office/drawing/2014/main" id="{8AFB34AF-862C-4CA2-A4FD-0AC23D59D992}"/>
              </a:ext>
            </a:extLst>
          </p:cNvPr>
          <p:cNvSpPr>
            <a:spLocks noGrp="1"/>
          </p:cNvSpPr>
          <p:nvPr>
            <p:ph type="title"/>
          </p:nvPr>
        </p:nvSpPr>
        <p:spPr>
          <a:xfrm>
            <a:off x="252919" y="1123837"/>
            <a:ext cx="2947482" cy="4601183"/>
          </a:xfrm>
        </p:spPr>
        <p:txBody>
          <a:bodyPr>
            <a:normAutofit/>
          </a:bodyPr>
          <a:lstStyle/>
          <a:p>
            <a:r>
              <a:rPr lang="en-US" dirty="0"/>
              <a:t>Introduction</a:t>
            </a:r>
            <a:br>
              <a:rPr lang="en-US" dirty="0"/>
            </a:br>
            <a:endParaRPr lang="en-US" dirty="0"/>
          </a:p>
        </p:txBody>
      </p:sp>
      <p:sp>
        <p:nvSpPr>
          <p:cNvPr id="3" name="Content Placeholder 2">
            <a:extLst>
              <a:ext uri="{FF2B5EF4-FFF2-40B4-BE49-F238E27FC236}">
                <a16:creationId xmlns:a16="http://schemas.microsoft.com/office/drawing/2014/main" id="{62314AF6-63BA-4365-BAB9-9133567A567F}"/>
              </a:ext>
            </a:extLst>
          </p:cNvPr>
          <p:cNvSpPr>
            <a:spLocks noGrp="1"/>
          </p:cNvSpPr>
          <p:nvPr>
            <p:ph idx="1"/>
          </p:nvPr>
        </p:nvSpPr>
        <p:spPr>
          <a:xfrm>
            <a:off x="3869266" y="864108"/>
            <a:ext cx="5072057" cy="5120640"/>
          </a:xfrm>
        </p:spPr>
        <p:txBody>
          <a:bodyPr>
            <a:normAutofit/>
          </a:bodyPr>
          <a:lstStyle/>
          <a:p>
            <a:pPr>
              <a:buFont typeface="Wingdings" panose="05000000000000000000" pitchFamily="2" charset="2"/>
              <a:buChar char="q"/>
            </a:pPr>
            <a:r>
              <a:rPr lang="en-US" sz="1800" dirty="0"/>
              <a:t> Cyber security is an essential issue for the overall security of a country.  </a:t>
            </a:r>
          </a:p>
          <a:p>
            <a:pPr>
              <a:buFont typeface="Wingdings" panose="05000000000000000000" pitchFamily="2" charset="2"/>
              <a:buChar char="q"/>
            </a:pPr>
            <a:r>
              <a:rPr lang="en-US" sz="1800" dirty="0"/>
              <a:t> Cybersecurity is not only about technology, but also about laws and strategies. However, analyzing cybersecurity strategy documents is difficult because it requires knowledge of multiple domains.</a:t>
            </a:r>
          </a:p>
          <a:p>
            <a:pPr>
              <a:buFont typeface="Wingdings" panose="05000000000000000000" pitchFamily="2" charset="2"/>
              <a:buChar char="q"/>
            </a:pPr>
            <a:r>
              <a:rPr lang="en-US" sz="1800" dirty="0"/>
              <a:t> With the help of text analytics methods, the documents can be understood more easily, automatically, and efficiently. </a:t>
            </a:r>
          </a:p>
          <a:p>
            <a:pPr>
              <a:buFont typeface="Wingdings" panose="05000000000000000000" pitchFamily="2" charset="2"/>
              <a:buChar char="q"/>
            </a:pPr>
            <a:r>
              <a:rPr lang="en-US" sz="1800" dirty="0"/>
              <a:t> This project conducts machine-learning based text analytics of national cybersecurity strategies. </a:t>
            </a:r>
          </a:p>
          <a:p>
            <a:pPr>
              <a:buFont typeface="Wingdings" panose="05000000000000000000" pitchFamily="2" charset="2"/>
              <a:buChar char="q"/>
            </a:pPr>
            <a:r>
              <a:rPr lang="en-US" sz="1800" dirty="0"/>
              <a:t> The research objects are the cyber security strategies files of 76 countries in the world. </a:t>
            </a:r>
          </a:p>
        </p:txBody>
      </p:sp>
    </p:spTree>
    <p:extLst>
      <p:ext uri="{BB962C8B-B14F-4D97-AF65-F5344CB8AC3E}">
        <p14:creationId xmlns:p14="http://schemas.microsoft.com/office/powerpoint/2010/main" val="387633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1">
            <a:extLst>
              <a:ext uri="{FF2B5EF4-FFF2-40B4-BE49-F238E27FC236}">
                <a16:creationId xmlns:a16="http://schemas.microsoft.com/office/drawing/2014/main" id="{681577AD-DA5F-48B3-8FB9-5199BA9EE6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5350"/>
            <a:ext cx="4642228" cy="5330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Graphic 6">
            <a:extLst>
              <a:ext uri="{FF2B5EF4-FFF2-40B4-BE49-F238E27FC236}">
                <a16:creationId xmlns:a16="http://schemas.microsoft.com/office/drawing/2014/main" id="{CD1D894A-6FE9-4593-BE98-BA658936E7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9021" y="759599"/>
            <a:ext cx="5330650" cy="5330650"/>
          </a:xfrm>
          <a:prstGeom prst="rect">
            <a:avLst/>
          </a:prstGeom>
        </p:spPr>
      </p:pic>
      <p:sp>
        <p:nvSpPr>
          <p:cNvPr id="2" name="Title 1">
            <a:extLst>
              <a:ext uri="{FF2B5EF4-FFF2-40B4-BE49-F238E27FC236}">
                <a16:creationId xmlns:a16="http://schemas.microsoft.com/office/drawing/2014/main" id="{F216594F-405C-4778-993A-96CD2C868F62}"/>
              </a:ext>
            </a:extLst>
          </p:cNvPr>
          <p:cNvSpPr>
            <a:spLocks noGrp="1"/>
          </p:cNvSpPr>
          <p:nvPr>
            <p:ph type="title"/>
          </p:nvPr>
        </p:nvSpPr>
        <p:spPr>
          <a:xfrm>
            <a:off x="289249" y="1123837"/>
            <a:ext cx="4016116" cy="1255469"/>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9EFDFC17-75F7-476B-9FD8-CCF0A724E785}"/>
              </a:ext>
            </a:extLst>
          </p:cNvPr>
          <p:cNvSpPr>
            <a:spLocks noGrp="1"/>
          </p:cNvSpPr>
          <p:nvPr>
            <p:ph idx="1"/>
          </p:nvPr>
        </p:nvSpPr>
        <p:spPr>
          <a:xfrm>
            <a:off x="289249" y="2510395"/>
            <a:ext cx="4016116" cy="3274586"/>
          </a:xfrm>
        </p:spPr>
        <p:txBody>
          <a:bodyPr anchor="t">
            <a:normAutofit/>
          </a:bodyPr>
          <a:lstStyle/>
          <a:p>
            <a:r>
              <a:rPr lang="en-US" dirty="0">
                <a:solidFill>
                  <a:srgbClr val="FFFFFF"/>
                </a:solidFill>
              </a:rPr>
              <a:t>Build a tool to analyze the text data of Cybersecurity strategies of different countries to generalize their topics, classify each sentence and assign it with a tag of category.</a:t>
            </a:r>
          </a:p>
          <a:p>
            <a:pPr marL="0" indent="0">
              <a:buNone/>
            </a:pPr>
            <a:endParaRPr lang="en-US" dirty="0">
              <a:solidFill>
                <a:srgbClr val="FFFFFF"/>
              </a:solidFill>
            </a:endParaRPr>
          </a:p>
        </p:txBody>
      </p:sp>
    </p:spTree>
    <p:extLst>
      <p:ext uri="{BB962C8B-B14F-4D97-AF65-F5344CB8AC3E}">
        <p14:creationId xmlns:p14="http://schemas.microsoft.com/office/powerpoint/2010/main" val="2241547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5CF2FC8-D184-4B10-83A5-61FC2148BE2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3848"/>
            <a:ext cx="560825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Graphic 6">
            <a:extLst>
              <a:ext uri="{FF2B5EF4-FFF2-40B4-BE49-F238E27FC236}">
                <a16:creationId xmlns:a16="http://schemas.microsoft.com/office/drawing/2014/main" id="{B0FBFB9F-BDF3-405A-973C-7B93BFB7A0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2890" y="800003"/>
            <a:ext cx="5238340" cy="5238340"/>
          </a:xfrm>
          <a:prstGeom prst="rect">
            <a:avLst/>
          </a:prstGeom>
        </p:spPr>
      </p:pic>
      <p:sp>
        <p:nvSpPr>
          <p:cNvPr id="2" name="Title 1">
            <a:extLst>
              <a:ext uri="{FF2B5EF4-FFF2-40B4-BE49-F238E27FC236}">
                <a16:creationId xmlns:a16="http://schemas.microsoft.com/office/drawing/2014/main" id="{3CEA621C-7A27-4D8C-87ED-8A8D288B759E}"/>
              </a:ext>
            </a:extLst>
          </p:cNvPr>
          <p:cNvSpPr>
            <a:spLocks noGrp="1"/>
          </p:cNvSpPr>
          <p:nvPr>
            <p:ph type="title"/>
          </p:nvPr>
        </p:nvSpPr>
        <p:spPr>
          <a:xfrm>
            <a:off x="289248" y="1123837"/>
            <a:ext cx="4998963" cy="1255469"/>
          </a:xfrm>
        </p:spPr>
        <p:txBody>
          <a:bodyPr>
            <a:normAutofit/>
          </a:bodyPr>
          <a:lstStyle/>
          <a:p>
            <a:r>
              <a:rPr lang="en-US" dirty="0"/>
              <a:t>Data Description</a:t>
            </a:r>
          </a:p>
        </p:txBody>
      </p:sp>
      <p:sp>
        <p:nvSpPr>
          <p:cNvPr id="3" name="Content Placeholder 2">
            <a:extLst>
              <a:ext uri="{FF2B5EF4-FFF2-40B4-BE49-F238E27FC236}">
                <a16:creationId xmlns:a16="http://schemas.microsoft.com/office/drawing/2014/main" id="{599B8909-A190-481C-A30D-9686E8FE19A1}"/>
              </a:ext>
            </a:extLst>
          </p:cNvPr>
          <p:cNvSpPr>
            <a:spLocks noGrp="1"/>
          </p:cNvSpPr>
          <p:nvPr>
            <p:ph idx="1"/>
          </p:nvPr>
        </p:nvSpPr>
        <p:spPr>
          <a:xfrm>
            <a:off x="289249" y="2510395"/>
            <a:ext cx="4998962" cy="3274586"/>
          </a:xfrm>
        </p:spPr>
        <p:txBody>
          <a:bodyPr anchor="t">
            <a:normAutofit/>
          </a:bodyPr>
          <a:lstStyle/>
          <a:p>
            <a:pPr>
              <a:buClr>
                <a:schemeClr val="bg1"/>
              </a:buClr>
              <a:buFont typeface="Wingdings" panose="05000000000000000000" pitchFamily="2" charset="2"/>
              <a:buChar char="q"/>
            </a:pPr>
            <a:r>
              <a:rPr lang="en-US" dirty="0">
                <a:solidFill>
                  <a:srgbClr val="FFFFFF"/>
                </a:solidFill>
              </a:rPr>
              <a:t> 80 pdf documents about Cybersecurity strategic of different countries, given by Unite Ideas in the United Nation’s website.</a:t>
            </a:r>
          </a:p>
          <a:p>
            <a:pPr>
              <a:buClr>
                <a:schemeClr val="bg1"/>
              </a:buClr>
              <a:buFont typeface="Wingdings" panose="05000000000000000000" pitchFamily="2" charset="2"/>
              <a:buChar char="q"/>
            </a:pPr>
            <a:r>
              <a:rPr lang="en-US" dirty="0">
                <a:solidFill>
                  <a:srgbClr val="FFFFFF"/>
                </a:solidFill>
              </a:rPr>
              <a:t> 193 pdf documents of </a:t>
            </a:r>
            <a:r>
              <a:rPr lang="en-US" dirty="0" err="1">
                <a:solidFill>
                  <a:srgbClr val="FFFFFF"/>
                </a:solidFill>
              </a:rPr>
              <a:t>Cyberwellness</a:t>
            </a:r>
            <a:r>
              <a:rPr lang="en-US" dirty="0">
                <a:solidFill>
                  <a:srgbClr val="FFFFFF"/>
                </a:solidFill>
              </a:rPr>
              <a:t> profiles, downloaded from International Telecommunications Union.</a:t>
            </a:r>
          </a:p>
          <a:p>
            <a:pPr>
              <a:buClr>
                <a:schemeClr val="bg1"/>
              </a:buClr>
              <a:buFont typeface="Wingdings" panose="05000000000000000000" pitchFamily="2" charset="2"/>
              <a:buChar char="q"/>
            </a:pPr>
            <a:r>
              <a:rPr lang="en-US" dirty="0">
                <a:solidFill>
                  <a:srgbClr val="FFFFFF"/>
                </a:solidFill>
              </a:rPr>
              <a:t> Source Link:  https://www.itu.int/en/ITU-D/Cybersecurity/Pages/Country_Profiles.aspx</a:t>
            </a:r>
          </a:p>
          <a:p>
            <a:endParaRPr lang="en-US" dirty="0"/>
          </a:p>
        </p:txBody>
      </p:sp>
    </p:spTree>
    <p:extLst>
      <p:ext uri="{BB962C8B-B14F-4D97-AF65-F5344CB8AC3E}">
        <p14:creationId xmlns:p14="http://schemas.microsoft.com/office/powerpoint/2010/main" val="3695375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1F5D8A92-C441-4377-AD97-9B92E77FF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5702" y="-120664"/>
            <a:ext cx="7813777" cy="6807095"/>
          </a:xfrm>
          <a:prstGeom prst="rect">
            <a:avLst/>
          </a:prstGeom>
        </p:spPr>
      </p:pic>
      <p:sp>
        <p:nvSpPr>
          <p:cNvPr id="2" name="Title 1">
            <a:extLst>
              <a:ext uri="{FF2B5EF4-FFF2-40B4-BE49-F238E27FC236}">
                <a16:creationId xmlns:a16="http://schemas.microsoft.com/office/drawing/2014/main" id="{CF5A5112-B72C-4F5C-829D-B2EFBE6E09A7}"/>
              </a:ext>
            </a:extLst>
          </p:cNvPr>
          <p:cNvSpPr>
            <a:spLocks noGrp="1"/>
          </p:cNvSpPr>
          <p:nvPr>
            <p:ph type="title"/>
          </p:nvPr>
        </p:nvSpPr>
        <p:spPr>
          <a:xfrm>
            <a:off x="252919" y="1123837"/>
            <a:ext cx="2947482" cy="1038177"/>
          </a:xfrm>
        </p:spPr>
        <p:txBody>
          <a:bodyPr anchor="b">
            <a:normAutofit/>
          </a:bodyPr>
          <a:lstStyle/>
          <a:p>
            <a:r>
              <a:rPr lang="en-US" dirty="0"/>
              <a:t>Methodology</a:t>
            </a:r>
          </a:p>
        </p:txBody>
      </p:sp>
      <p:sp>
        <p:nvSpPr>
          <p:cNvPr id="20" name="Content Placeholder 9">
            <a:extLst>
              <a:ext uri="{FF2B5EF4-FFF2-40B4-BE49-F238E27FC236}">
                <a16:creationId xmlns:a16="http://schemas.microsoft.com/office/drawing/2014/main" id="{F276E420-9610-4ED1-A046-FDA141291CE7}"/>
              </a:ext>
            </a:extLst>
          </p:cNvPr>
          <p:cNvSpPr>
            <a:spLocks noGrp="1"/>
          </p:cNvSpPr>
          <p:nvPr>
            <p:ph idx="1"/>
          </p:nvPr>
        </p:nvSpPr>
        <p:spPr>
          <a:xfrm>
            <a:off x="252920" y="2162014"/>
            <a:ext cx="2947482" cy="3744264"/>
          </a:xfrm>
        </p:spPr>
        <p:txBody>
          <a:bodyPr anchor="t">
            <a:normAutofit/>
          </a:bodyPr>
          <a:lstStyle/>
          <a:p>
            <a:endParaRPr lang="en-US" dirty="0">
              <a:solidFill>
                <a:schemeClr val="bg1"/>
              </a:solidFill>
            </a:endParaRPr>
          </a:p>
          <a:p>
            <a:r>
              <a:rPr lang="en-US" dirty="0">
                <a:solidFill>
                  <a:schemeClr val="bg1"/>
                </a:solidFill>
              </a:rPr>
              <a:t>As the amateurs of Cyber Security, this project uses the methodology on the right pane to detect the hidden values and insights behind the raw text data. That is let the text data tell a story. </a:t>
            </a:r>
          </a:p>
        </p:txBody>
      </p:sp>
    </p:spTree>
    <p:extLst>
      <p:ext uri="{BB962C8B-B14F-4D97-AF65-F5344CB8AC3E}">
        <p14:creationId xmlns:p14="http://schemas.microsoft.com/office/powerpoint/2010/main" val="3678243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9B297534-5137-484F-9B02-803A2EAAB3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67373" y="4249372"/>
            <a:ext cx="1918987" cy="1918987"/>
          </a:xfrm>
          <a:prstGeom prst="rect">
            <a:avLst/>
          </a:prstGeom>
        </p:spPr>
      </p:pic>
      <p:sp>
        <p:nvSpPr>
          <p:cNvPr id="2" name="Title 1">
            <a:extLst>
              <a:ext uri="{FF2B5EF4-FFF2-40B4-BE49-F238E27FC236}">
                <a16:creationId xmlns:a16="http://schemas.microsoft.com/office/drawing/2014/main" id="{414ED88C-930B-4B62-936F-DBF312786558}"/>
              </a:ext>
            </a:extLst>
          </p:cNvPr>
          <p:cNvSpPr>
            <a:spLocks noGrp="1"/>
          </p:cNvSpPr>
          <p:nvPr>
            <p:ph type="title"/>
          </p:nvPr>
        </p:nvSpPr>
        <p:spPr>
          <a:xfrm>
            <a:off x="252919" y="1123837"/>
            <a:ext cx="2947482" cy="4601183"/>
          </a:xfrm>
        </p:spPr>
        <p:txBody>
          <a:bodyPr>
            <a:normAutofit/>
          </a:bodyPr>
          <a:lstStyle/>
          <a:p>
            <a:r>
              <a:rPr lang="en-US" dirty="0"/>
              <a:t>Methodology Highlights</a:t>
            </a:r>
          </a:p>
        </p:txBody>
      </p:sp>
      <p:sp>
        <p:nvSpPr>
          <p:cNvPr id="3" name="Content Placeholder 2">
            <a:extLst>
              <a:ext uri="{FF2B5EF4-FFF2-40B4-BE49-F238E27FC236}">
                <a16:creationId xmlns:a16="http://schemas.microsoft.com/office/drawing/2014/main" id="{04CBDED6-2ED7-48C8-93B0-C0AEEF43DA58}"/>
              </a:ext>
            </a:extLst>
          </p:cNvPr>
          <p:cNvSpPr>
            <a:spLocks noGrp="1"/>
          </p:cNvSpPr>
          <p:nvPr>
            <p:ph idx="1"/>
          </p:nvPr>
        </p:nvSpPr>
        <p:spPr>
          <a:xfrm>
            <a:off x="3869266" y="1250607"/>
            <a:ext cx="7389283" cy="2998765"/>
          </a:xfrm>
        </p:spPr>
        <p:txBody>
          <a:bodyPr>
            <a:normAutofit lnSpcReduction="10000"/>
          </a:bodyPr>
          <a:lstStyle/>
          <a:p>
            <a:pPr>
              <a:buFont typeface="Wingdings" panose="05000000000000000000" pitchFamily="2" charset="2"/>
              <a:buChar char="q"/>
            </a:pPr>
            <a:r>
              <a:rPr lang="en-US" b="1" dirty="0"/>
              <a:t> Sentence Tokenization</a:t>
            </a:r>
          </a:p>
          <a:p>
            <a:pPr>
              <a:buFont typeface="Wingdings" panose="05000000000000000000" pitchFamily="2" charset="2"/>
              <a:buChar char="§"/>
            </a:pPr>
            <a:r>
              <a:rPr lang="en-US" dirty="0"/>
              <a:t>Before sentence tokenization, the tedious text data is removed, including </a:t>
            </a:r>
            <a:r>
              <a:rPr lang="en-US" altLang="zh-CN" dirty="0"/>
              <a:t>“contents”, “appendix”, table titles, figure titles etc. </a:t>
            </a:r>
          </a:p>
          <a:p>
            <a:pPr>
              <a:buFont typeface="Wingdings" panose="05000000000000000000" pitchFamily="2" charset="2"/>
              <a:buChar char="§"/>
            </a:pPr>
            <a:r>
              <a:rPr lang="en-US" dirty="0"/>
              <a:t>Sentence recognition rules are built. For example, it is regulated that the sentences beginning with numbers, ending with “.”,</a:t>
            </a:r>
            <a:r>
              <a:rPr lang="en-US" altLang="zh-CN" dirty="0"/>
              <a:t>“;”, and character number less than 50 or the specific value depending on the situation can be regarded as one sentence. </a:t>
            </a:r>
          </a:p>
          <a:p>
            <a:pPr>
              <a:buFont typeface="Wingdings" panose="05000000000000000000" pitchFamily="2" charset="2"/>
              <a:buChar char="§"/>
            </a:pPr>
            <a:r>
              <a:rPr lang="en-US" dirty="0"/>
              <a:t>After the meticulous process, there are 4980 sentences with full and clear meanings are selected. </a:t>
            </a:r>
          </a:p>
        </p:txBody>
      </p:sp>
    </p:spTree>
    <p:extLst>
      <p:ext uri="{BB962C8B-B14F-4D97-AF65-F5344CB8AC3E}">
        <p14:creationId xmlns:p14="http://schemas.microsoft.com/office/powerpoint/2010/main" val="2011842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0FA42B08-CED5-40AD-8340-320E20C57D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76339" y="4418437"/>
            <a:ext cx="1918987" cy="1918987"/>
          </a:xfrm>
          <a:prstGeom prst="rect">
            <a:avLst/>
          </a:prstGeom>
        </p:spPr>
      </p:pic>
      <p:sp>
        <p:nvSpPr>
          <p:cNvPr id="2" name="Title 1">
            <a:extLst>
              <a:ext uri="{FF2B5EF4-FFF2-40B4-BE49-F238E27FC236}">
                <a16:creationId xmlns:a16="http://schemas.microsoft.com/office/drawing/2014/main" id="{8E63F52E-61EE-4F5C-BB15-264FB059B969}"/>
              </a:ext>
            </a:extLst>
          </p:cNvPr>
          <p:cNvSpPr>
            <a:spLocks noGrp="1"/>
          </p:cNvSpPr>
          <p:nvPr>
            <p:ph type="title"/>
          </p:nvPr>
        </p:nvSpPr>
        <p:spPr>
          <a:xfrm>
            <a:off x="252919" y="1123837"/>
            <a:ext cx="2947482" cy="4601183"/>
          </a:xfrm>
        </p:spPr>
        <p:txBody>
          <a:bodyPr>
            <a:normAutofit/>
          </a:bodyPr>
          <a:lstStyle/>
          <a:p>
            <a:r>
              <a:rPr lang="en-US" dirty="0"/>
              <a:t>Methodology Highlights (cont.)</a:t>
            </a:r>
          </a:p>
        </p:txBody>
      </p:sp>
      <p:sp>
        <p:nvSpPr>
          <p:cNvPr id="3" name="Content Placeholder 2">
            <a:extLst>
              <a:ext uri="{FF2B5EF4-FFF2-40B4-BE49-F238E27FC236}">
                <a16:creationId xmlns:a16="http://schemas.microsoft.com/office/drawing/2014/main" id="{649ACE96-2BDA-48C2-87F0-0A52D9415DD5}"/>
              </a:ext>
            </a:extLst>
          </p:cNvPr>
          <p:cNvSpPr>
            <a:spLocks noGrp="1"/>
          </p:cNvSpPr>
          <p:nvPr>
            <p:ph idx="1"/>
          </p:nvPr>
        </p:nvSpPr>
        <p:spPr>
          <a:xfrm>
            <a:off x="3779620" y="1290917"/>
            <a:ext cx="7315200" cy="3553343"/>
          </a:xfrm>
        </p:spPr>
        <p:txBody>
          <a:bodyPr>
            <a:normAutofit fontScale="92500" lnSpcReduction="20000"/>
          </a:bodyPr>
          <a:lstStyle/>
          <a:p>
            <a:pPr>
              <a:buFont typeface="Wingdings" panose="05000000000000000000" pitchFamily="2" charset="2"/>
              <a:buChar char="q"/>
            </a:pPr>
            <a:r>
              <a:rPr lang="en-US" dirty="0"/>
              <a:t> </a:t>
            </a:r>
            <a:r>
              <a:rPr lang="en-US" b="1" dirty="0"/>
              <a:t>Semi-supervised machine learning model</a:t>
            </a:r>
          </a:p>
          <a:p>
            <a:pPr>
              <a:buFont typeface="Wingdings" panose="05000000000000000000" pitchFamily="2" charset="2"/>
              <a:buChar char="§"/>
            </a:pPr>
            <a:r>
              <a:rPr lang="en-US" dirty="0"/>
              <a:t>The external text data could not promote the classification process very well.</a:t>
            </a:r>
          </a:p>
          <a:p>
            <a:pPr>
              <a:buFont typeface="Wingdings" panose="05000000000000000000" pitchFamily="2" charset="2"/>
              <a:buChar char="§"/>
            </a:pPr>
            <a:r>
              <a:rPr lang="en-US" dirty="0"/>
              <a:t>In order to fully utilize the internal resources, the International Telecommunications Union profiles are adopted to extract the initial dictionary. </a:t>
            </a:r>
          </a:p>
          <a:p>
            <a:pPr>
              <a:buFont typeface="Wingdings" panose="05000000000000000000" pitchFamily="2" charset="2"/>
              <a:buChar char="§"/>
            </a:pPr>
            <a:r>
              <a:rPr lang="en-US" dirty="0"/>
              <a:t>Semi-supervised machine learning algorithm can benefit the text mining procedure by multi-times learning and optimization. </a:t>
            </a:r>
          </a:p>
          <a:p>
            <a:pPr>
              <a:buFont typeface="Wingdings" panose="05000000000000000000" pitchFamily="2" charset="2"/>
              <a:buChar char="§"/>
            </a:pPr>
            <a:r>
              <a:rPr lang="en-US" dirty="0"/>
              <a:t>There are two rules should be satisfied together for the sentence classification according to the probabilities generated by the model:</a:t>
            </a:r>
          </a:p>
          <a:p>
            <a:pPr marL="0" indent="0">
              <a:buNone/>
            </a:pPr>
            <a:r>
              <a:rPr lang="en-US" dirty="0"/>
              <a:t>     (1) Probabilities must larger than 0.5</a:t>
            </a:r>
          </a:p>
          <a:p>
            <a:pPr marL="0" indent="0">
              <a:buNone/>
            </a:pPr>
            <a:r>
              <a:rPr lang="en-US" dirty="0"/>
              <a:t>     (2) Probabilities must larger than 99 percentile</a:t>
            </a:r>
          </a:p>
          <a:p>
            <a:endParaRPr lang="en-US" dirty="0"/>
          </a:p>
        </p:txBody>
      </p:sp>
    </p:spTree>
    <p:extLst>
      <p:ext uri="{BB962C8B-B14F-4D97-AF65-F5344CB8AC3E}">
        <p14:creationId xmlns:p14="http://schemas.microsoft.com/office/powerpoint/2010/main" val="4077777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5AE57-B6EA-4307-B304-635B103434D3}"/>
              </a:ext>
            </a:extLst>
          </p:cNvPr>
          <p:cNvSpPr>
            <a:spLocks noGrp="1"/>
          </p:cNvSpPr>
          <p:nvPr>
            <p:ph type="title"/>
          </p:nvPr>
        </p:nvSpPr>
        <p:spPr>
          <a:xfrm>
            <a:off x="158789" y="1128408"/>
            <a:ext cx="3167116" cy="4601183"/>
          </a:xfrm>
        </p:spPr>
        <p:txBody>
          <a:bodyPr>
            <a:normAutofit/>
          </a:bodyPr>
          <a:lstStyle/>
          <a:p>
            <a:r>
              <a:rPr lang="en-US" dirty="0"/>
              <a:t>Initial Dictionary</a:t>
            </a:r>
          </a:p>
        </p:txBody>
      </p:sp>
      <p:graphicFrame>
        <p:nvGraphicFramePr>
          <p:cNvPr id="5" name="Content Placeholder 4">
            <a:extLst>
              <a:ext uri="{FF2B5EF4-FFF2-40B4-BE49-F238E27FC236}">
                <a16:creationId xmlns:a16="http://schemas.microsoft.com/office/drawing/2014/main" id="{F1AA10AB-3C13-413A-B1D1-41902F7EE9B1}"/>
              </a:ext>
            </a:extLst>
          </p:cNvPr>
          <p:cNvGraphicFramePr>
            <a:graphicFrameLocks noGrp="1"/>
          </p:cNvGraphicFramePr>
          <p:nvPr>
            <p:ph idx="1"/>
            <p:extLst>
              <p:ext uri="{D42A27DB-BD31-4B8C-83A1-F6EECF244321}">
                <p14:modId xmlns:p14="http://schemas.microsoft.com/office/powerpoint/2010/main" val="2229482350"/>
              </p:ext>
            </p:extLst>
          </p:nvPr>
        </p:nvGraphicFramePr>
        <p:xfrm>
          <a:off x="3764378" y="2018643"/>
          <a:ext cx="7728266" cy="3060884"/>
        </p:xfrm>
        <a:graphic>
          <a:graphicData uri="http://schemas.openxmlformats.org/drawingml/2006/table">
            <a:tbl>
              <a:tblPr firstRow="1" bandRow="1">
                <a:tableStyleId>{69012ECD-51FC-41F1-AA8D-1B2483CD663E}</a:tableStyleId>
              </a:tblPr>
              <a:tblGrid>
                <a:gridCol w="1592034">
                  <a:extLst>
                    <a:ext uri="{9D8B030D-6E8A-4147-A177-3AD203B41FA5}">
                      <a16:colId xmlns:a16="http://schemas.microsoft.com/office/drawing/2014/main" val="2860995743"/>
                    </a:ext>
                  </a:extLst>
                </a:gridCol>
                <a:gridCol w="3092823">
                  <a:extLst>
                    <a:ext uri="{9D8B030D-6E8A-4147-A177-3AD203B41FA5}">
                      <a16:colId xmlns:a16="http://schemas.microsoft.com/office/drawing/2014/main" val="307947480"/>
                    </a:ext>
                  </a:extLst>
                </a:gridCol>
                <a:gridCol w="3043409">
                  <a:extLst>
                    <a:ext uri="{9D8B030D-6E8A-4147-A177-3AD203B41FA5}">
                      <a16:colId xmlns:a16="http://schemas.microsoft.com/office/drawing/2014/main" val="223176112"/>
                    </a:ext>
                  </a:extLst>
                </a:gridCol>
              </a:tblGrid>
              <a:tr h="175879">
                <a:tc>
                  <a:txBody>
                    <a:bodyPr/>
                    <a:lstStyle/>
                    <a:p>
                      <a:pPr algn="ctr" fontAlgn="ctr"/>
                      <a:r>
                        <a:rPr lang="en-US" sz="2000" u="none" strike="noStrike" dirty="0">
                          <a:effectLst/>
                        </a:rPr>
                        <a:t>Category</a:t>
                      </a:r>
                      <a:endParaRPr lang="en-US" sz="2000" b="1" i="0" u="none" strike="noStrike" dirty="0">
                        <a:solidFill>
                          <a:srgbClr val="FFFFFF"/>
                        </a:solidFill>
                        <a:effectLst/>
                        <a:latin typeface="+mj-lt"/>
                      </a:endParaRPr>
                    </a:p>
                  </a:txBody>
                  <a:tcPr marL="3221" marR="3221" marT="3221" marB="0" anchor="ctr"/>
                </a:tc>
                <a:tc>
                  <a:txBody>
                    <a:bodyPr/>
                    <a:lstStyle/>
                    <a:p>
                      <a:pPr algn="ctr" fontAlgn="ctr"/>
                      <a:r>
                        <a:rPr lang="en-US" sz="2000" u="none" strike="noStrike" dirty="0">
                          <a:effectLst/>
                        </a:rPr>
                        <a:t>Corpus</a:t>
                      </a:r>
                      <a:endParaRPr lang="en-US" sz="2000" b="1" i="0" u="none" strike="noStrike" dirty="0">
                        <a:solidFill>
                          <a:srgbClr val="FFFFFF"/>
                        </a:solidFill>
                        <a:effectLst/>
                        <a:latin typeface="+mj-lt"/>
                      </a:endParaRPr>
                    </a:p>
                  </a:txBody>
                  <a:tcPr marL="3221" marR="3221" marT="3221" marB="0" anchor="ctr"/>
                </a:tc>
                <a:tc>
                  <a:txBody>
                    <a:bodyPr/>
                    <a:lstStyle/>
                    <a:p>
                      <a:pPr algn="ctr" fontAlgn="ctr"/>
                      <a:r>
                        <a:rPr lang="en-US" sz="2000" u="none" strike="noStrike" dirty="0">
                          <a:effectLst/>
                        </a:rPr>
                        <a:t>Conditions</a:t>
                      </a:r>
                      <a:endParaRPr lang="en-US" sz="2000" b="1" i="0" u="none" strike="noStrike" dirty="0">
                        <a:solidFill>
                          <a:srgbClr val="FFFFFF"/>
                        </a:solidFill>
                        <a:effectLst/>
                        <a:latin typeface="+mj-lt"/>
                      </a:endParaRPr>
                    </a:p>
                  </a:txBody>
                  <a:tcPr marL="3221" marR="3221" marT="3221" marB="0" anchor="ctr"/>
                </a:tc>
                <a:extLst>
                  <a:ext uri="{0D108BD9-81ED-4DB2-BD59-A6C34878D82A}">
                    <a16:rowId xmlns:a16="http://schemas.microsoft.com/office/drawing/2014/main" val="1849771604"/>
                  </a:ext>
                </a:extLst>
              </a:tr>
              <a:tr h="175879">
                <a:tc>
                  <a:txBody>
                    <a:bodyPr/>
                    <a:lstStyle/>
                    <a:p>
                      <a:pPr algn="ctr" fontAlgn="ctr"/>
                      <a:r>
                        <a:rPr lang="en-US" sz="2000" u="none" strike="noStrike" dirty="0">
                          <a:effectLst/>
                        </a:rPr>
                        <a:t>Responsible Agency</a:t>
                      </a:r>
                      <a:endParaRPr lang="en-US" sz="2000" b="0" i="0" u="none" strike="noStrike" dirty="0">
                        <a:solidFill>
                          <a:srgbClr val="000000"/>
                        </a:solidFill>
                        <a:effectLst/>
                        <a:latin typeface="+mj-lt"/>
                      </a:endParaRPr>
                    </a:p>
                  </a:txBody>
                  <a:tcPr marL="3221" marR="3221" marT="3221" marB="0" anchor="ctr"/>
                </a:tc>
                <a:tc>
                  <a:txBody>
                    <a:bodyPr/>
                    <a:lstStyle/>
                    <a:p>
                      <a:pPr algn="ctr" fontAlgn="ctr"/>
                      <a:r>
                        <a:rPr lang="en-US" sz="2000" u="none" strike="noStrike" dirty="0">
                          <a:effectLst/>
                        </a:rPr>
                        <a:t>following, agency, ministry, responsible, communication, telecommunications, agencies, regulator</a:t>
                      </a:r>
                      <a:endParaRPr lang="en-US" sz="2000" b="0" i="0" u="none" strike="noStrike" dirty="0">
                        <a:solidFill>
                          <a:srgbClr val="000000"/>
                        </a:solidFill>
                        <a:effectLst/>
                        <a:latin typeface="+mj-lt"/>
                      </a:endParaRPr>
                    </a:p>
                  </a:txBody>
                  <a:tcPr marL="3221" marR="3221" marT="3221" marB="0" anchor="ctr"/>
                </a:tc>
                <a:tc>
                  <a:txBody>
                    <a:bodyPr/>
                    <a:lstStyle/>
                    <a:p>
                      <a:pPr algn="l" fontAlgn="ctr"/>
                      <a:r>
                        <a:rPr lang="en-US" sz="2000" u="none" strike="noStrike" dirty="0">
                          <a:effectLst/>
                        </a:rPr>
                        <a:t>action, plan, strategy,</a:t>
                      </a:r>
                    </a:p>
                    <a:p>
                      <a:pPr algn="l" fontAlgn="ctr"/>
                      <a:r>
                        <a:rPr lang="en-US" sz="2000" u="none" strike="noStrike" dirty="0">
                          <a:effectLst/>
                        </a:rPr>
                        <a:t>roadmap</a:t>
                      </a:r>
                      <a:endParaRPr lang="en-US" sz="2000" b="0" i="0" u="none" strike="noStrike" dirty="0">
                        <a:solidFill>
                          <a:srgbClr val="000000"/>
                        </a:solidFill>
                        <a:effectLst/>
                        <a:latin typeface="+mj-lt"/>
                      </a:endParaRPr>
                    </a:p>
                  </a:txBody>
                  <a:tcPr marL="3221" marR="3221" marT="3221" marB="0" anchor="ctr"/>
                </a:tc>
                <a:extLst>
                  <a:ext uri="{0D108BD9-81ED-4DB2-BD59-A6C34878D82A}">
                    <a16:rowId xmlns:a16="http://schemas.microsoft.com/office/drawing/2014/main" val="3804828602"/>
                  </a:ext>
                </a:extLst>
              </a:tr>
              <a:tr h="317613">
                <a:tc>
                  <a:txBody>
                    <a:bodyPr/>
                    <a:lstStyle/>
                    <a:p>
                      <a:pPr algn="ctr" fontAlgn="ctr"/>
                      <a:r>
                        <a:rPr lang="en-US" sz="2000" u="none" strike="noStrike">
                          <a:effectLst/>
                        </a:rPr>
                        <a:t>International Cooperation</a:t>
                      </a:r>
                      <a:endParaRPr lang="en-US" sz="2000" b="0" i="0" u="none" strike="noStrike">
                        <a:solidFill>
                          <a:srgbClr val="000000"/>
                        </a:solidFill>
                        <a:effectLst/>
                        <a:latin typeface="+mj-lt"/>
                      </a:endParaRPr>
                    </a:p>
                  </a:txBody>
                  <a:tcPr marL="3221" marR="3221" marT="3221" marB="0" anchor="ctr"/>
                </a:tc>
                <a:tc>
                  <a:txBody>
                    <a:bodyPr/>
                    <a:lstStyle/>
                    <a:p>
                      <a:pPr algn="ctr" fontAlgn="ctr"/>
                      <a:r>
                        <a:rPr lang="en-US" sz="2000" u="none" strike="noStrike" dirty="0" err="1">
                          <a:effectLst/>
                        </a:rPr>
                        <a:t>internation</a:t>
                      </a:r>
                      <a:r>
                        <a:rPr lang="en-US" sz="2000" u="none" strike="noStrike" dirty="0">
                          <a:effectLst/>
                        </a:rPr>
                        <a:t>, country, countries</a:t>
                      </a:r>
                      <a:endParaRPr lang="en-US" sz="2000" b="0" i="0" u="none" strike="noStrike" dirty="0">
                        <a:solidFill>
                          <a:srgbClr val="000000"/>
                        </a:solidFill>
                        <a:effectLst/>
                        <a:latin typeface="+mj-lt"/>
                      </a:endParaRPr>
                    </a:p>
                  </a:txBody>
                  <a:tcPr marL="3221" marR="3221" marT="3221" marB="0" anchor="ctr"/>
                </a:tc>
                <a:tc>
                  <a:txBody>
                    <a:bodyPr/>
                    <a:lstStyle/>
                    <a:p>
                      <a:pPr algn="l" fontAlgn="ctr"/>
                      <a:r>
                        <a:rPr lang="en-US" sz="2000" u="none" strike="noStrike" dirty="0">
                          <a:effectLst/>
                        </a:rPr>
                        <a:t>sharing, </a:t>
                      </a:r>
                      <a:r>
                        <a:rPr lang="en-US" sz="2000" u="none" strike="noStrike" dirty="0" err="1">
                          <a:effectLst/>
                        </a:rPr>
                        <a:t>coopera</a:t>
                      </a:r>
                      <a:r>
                        <a:rPr lang="en-US" sz="2000" u="none" strike="noStrike" dirty="0">
                          <a:effectLst/>
                        </a:rPr>
                        <a:t>, partner, together, ally</a:t>
                      </a:r>
                      <a:endParaRPr lang="en-US" sz="2000" b="0" i="0" u="none" strike="noStrike" dirty="0">
                        <a:solidFill>
                          <a:srgbClr val="000000"/>
                        </a:solidFill>
                        <a:effectLst/>
                        <a:latin typeface="+mj-lt"/>
                      </a:endParaRPr>
                    </a:p>
                  </a:txBody>
                  <a:tcPr marL="3221" marR="3221" marT="3221" marB="0" anchor="ctr"/>
                </a:tc>
                <a:extLst>
                  <a:ext uri="{0D108BD9-81ED-4DB2-BD59-A6C34878D82A}">
                    <a16:rowId xmlns:a16="http://schemas.microsoft.com/office/drawing/2014/main" val="850093923"/>
                  </a:ext>
                </a:extLst>
              </a:tr>
              <a:tr h="175879">
                <a:tc>
                  <a:txBody>
                    <a:bodyPr/>
                    <a:lstStyle/>
                    <a:p>
                      <a:pPr algn="ctr" fontAlgn="ctr"/>
                      <a:r>
                        <a:rPr lang="en-US" sz="2000" u="none" strike="noStrike">
                          <a:effectLst/>
                        </a:rPr>
                        <a:t>Institutional Support</a:t>
                      </a:r>
                      <a:endParaRPr lang="en-US" sz="2000" b="0" i="0" u="none" strike="noStrike">
                        <a:solidFill>
                          <a:srgbClr val="000000"/>
                        </a:solidFill>
                        <a:effectLst/>
                        <a:latin typeface="+mj-lt"/>
                      </a:endParaRPr>
                    </a:p>
                  </a:txBody>
                  <a:tcPr marL="3221" marR="3221" marT="3221" marB="0" anchor="ctr"/>
                </a:tc>
                <a:tc>
                  <a:txBody>
                    <a:bodyPr/>
                    <a:lstStyle/>
                    <a:p>
                      <a:pPr algn="ctr" fontAlgn="ctr"/>
                      <a:r>
                        <a:rPr lang="en-US" sz="2000" u="none" strike="noStrike" dirty="0">
                          <a:effectLst/>
                        </a:rPr>
                        <a:t>agency, emergency, response, institution, provides, support</a:t>
                      </a:r>
                      <a:endParaRPr lang="en-US" sz="2000" b="0" i="0" u="none" strike="noStrike" dirty="0">
                        <a:solidFill>
                          <a:srgbClr val="000000"/>
                        </a:solidFill>
                        <a:effectLst/>
                        <a:latin typeface="+mj-lt"/>
                      </a:endParaRPr>
                    </a:p>
                  </a:txBody>
                  <a:tcPr marL="3221" marR="3221" marT="3221" marB="0" anchor="ctr"/>
                </a:tc>
                <a:tc>
                  <a:txBody>
                    <a:bodyPr/>
                    <a:lstStyle/>
                    <a:p>
                      <a:pPr algn="l" fontAlgn="ctr"/>
                      <a:r>
                        <a:rPr lang="en-US" sz="2000" u="none" strike="noStrike" dirty="0">
                          <a:effectLst/>
                        </a:rPr>
                        <a:t>child, children, teen, juvenile, young</a:t>
                      </a:r>
                      <a:endParaRPr lang="en-US" sz="2000" b="0" i="0" u="none" strike="noStrike" dirty="0">
                        <a:solidFill>
                          <a:srgbClr val="000000"/>
                        </a:solidFill>
                        <a:effectLst/>
                        <a:latin typeface="+mj-lt"/>
                      </a:endParaRPr>
                    </a:p>
                  </a:txBody>
                  <a:tcPr marL="3221" marR="3221" marT="3221" marB="0" anchor="ctr"/>
                </a:tc>
                <a:extLst>
                  <a:ext uri="{0D108BD9-81ED-4DB2-BD59-A6C34878D82A}">
                    <a16:rowId xmlns:a16="http://schemas.microsoft.com/office/drawing/2014/main" val="1124512342"/>
                  </a:ext>
                </a:extLst>
              </a:tr>
            </a:tbl>
          </a:graphicData>
        </a:graphic>
      </p:graphicFrame>
    </p:spTree>
    <p:extLst>
      <p:ext uri="{BB962C8B-B14F-4D97-AF65-F5344CB8AC3E}">
        <p14:creationId xmlns:p14="http://schemas.microsoft.com/office/powerpoint/2010/main" val="1499762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3A6A98D6-B2D7-4146-9CBE-B4CE56C4A8FA}"/>
              </a:ext>
            </a:extLst>
          </p:cNvPr>
          <p:cNvPicPr>
            <a:picLocks noChangeAspect="1"/>
          </p:cNvPicPr>
          <p:nvPr/>
        </p:nvPicPr>
        <p:blipFill>
          <a:blip r:embed="rId2"/>
          <a:stretch>
            <a:fillRect/>
          </a:stretch>
        </p:blipFill>
        <p:spPr>
          <a:xfrm>
            <a:off x="4679206" y="748145"/>
            <a:ext cx="5971783" cy="5344746"/>
          </a:xfrm>
          <a:prstGeom prst="rect">
            <a:avLst/>
          </a:prstGeom>
        </p:spPr>
      </p:pic>
      <p:sp>
        <p:nvSpPr>
          <p:cNvPr id="2" name="Title 1">
            <a:extLst>
              <a:ext uri="{FF2B5EF4-FFF2-40B4-BE49-F238E27FC236}">
                <a16:creationId xmlns:a16="http://schemas.microsoft.com/office/drawing/2014/main" id="{71A9ED2B-8EF6-46AB-8504-B86134F81482}"/>
              </a:ext>
            </a:extLst>
          </p:cNvPr>
          <p:cNvSpPr>
            <a:spLocks noGrp="1"/>
          </p:cNvSpPr>
          <p:nvPr>
            <p:ph type="title"/>
          </p:nvPr>
        </p:nvSpPr>
        <p:spPr>
          <a:xfrm>
            <a:off x="261884" y="1590002"/>
            <a:ext cx="3140222" cy="1038177"/>
          </a:xfrm>
        </p:spPr>
        <p:txBody>
          <a:bodyPr anchor="b">
            <a:normAutofit/>
          </a:bodyPr>
          <a:lstStyle/>
          <a:p>
            <a:r>
              <a:rPr lang="en-US" sz="3200" dirty="0"/>
              <a:t>Selected</a:t>
            </a:r>
            <a:r>
              <a:rPr lang="en-US" sz="2400" dirty="0"/>
              <a:t> </a:t>
            </a:r>
            <a:r>
              <a:rPr lang="en-US" sz="3200" dirty="0"/>
              <a:t>Features</a:t>
            </a:r>
          </a:p>
        </p:txBody>
      </p:sp>
      <p:sp>
        <p:nvSpPr>
          <p:cNvPr id="9" name="Content Placeholder 8">
            <a:extLst>
              <a:ext uri="{FF2B5EF4-FFF2-40B4-BE49-F238E27FC236}">
                <a16:creationId xmlns:a16="http://schemas.microsoft.com/office/drawing/2014/main" id="{DD5AF341-259B-4EDB-82E1-FFCA831DD587}"/>
              </a:ext>
            </a:extLst>
          </p:cNvPr>
          <p:cNvSpPr>
            <a:spLocks noGrp="1"/>
          </p:cNvSpPr>
          <p:nvPr>
            <p:ph idx="1"/>
          </p:nvPr>
        </p:nvSpPr>
        <p:spPr>
          <a:xfrm>
            <a:off x="172237" y="2681967"/>
            <a:ext cx="2965409" cy="1612127"/>
          </a:xfrm>
        </p:spPr>
        <p:txBody>
          <a:bodyPr anchor="t">
            <a:normAutofit/>
          </a:bodyPr>
          <a:lstStyle/>
          <a:p>
            <a:r>
              <a:rPr lang="en-US" sz="1600" dirty="0">
                <a:solidFill>
                  <a:schemeClr val="bg1"/>
                </a:solidFill>
              </a:rPr>
              <a:t>The word cloud on the right shows the 65 independent variables put in the semi-supervising machine learning model. </a:t>
            </a:r>
          </a:p>
        </p:txBody>
      </p:sp>
    </p:spTree>
    <p:extLst>
      <p:ext uri="{BB962C8B-B14F-4D97-AF65-F5344CB8AC3E}">
        <p14:creationId xmlns:p14="http://schemas.microsoft.com/office/powerpoint/2010/main" val="397970050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2016</TotalTime>
  <Words>1347</Words>
  <Application>Microsoft Office PowerPoint</Application>
  <PresentationFormat>Widescreen</PresentationFormat>
  <Paragraphs>107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幼圆</vt:lpstr>
      <vt:lpstr>Calibri</vt:lpstr>
      <vt:lpstr>Corbel</vt:lpstr>
      <vt:lpstr>Wingdings</vt:lpstr>
      <vt:lpstr>Wingdings 2</vt:lpstr>
      <vt:lpstr>Frame</vt:lpstr>
      <vt:lpstr>“Let text data tell story” CyberSecurity Natural Language Processing Project</vt:lpstr>
      <vt:lpstr>Introduction </vt:lpstr>
      <vt:lpstr>Problem Statement</vt:lpstr>
      <vt:lpstr>Data Description</vt:lpstr>
      <vt:lpstr>Methodology</vt:lpstr>
      <vt:lpstr>Methodology Highlights</vt:lpstr>
      <vt:lpstr>Methodology Highlights (cont.)</vt:lpstr>
      <vt:lpstr>Initial Dictionary</vt:lpstr>
      <vt:lpstr>Selected Features</vt:lpstr>
      <vt:lpstr>Model Evaluation</vt:lpstr>
      <vt:lpstr>Sample Results</vt:lpstr>
      <vt:lpstr>Overall Label Results </vt:lpstr>
      <vt:lpstr>Label Results Comparison </vt:lpstr>
      <vt:lpstr>“Standard” Category Analysis Based on Countries</vt:lpstr>
      <vt:lpstr>Topic Modeling Results Comparison</vt:lpstr>
      <vt:lpstr>Conclusions</vt:lpstr>
      <vt:lpstr>Future Research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Project</dc:title>
  <dc:creator>Yichao Li</dc:creator>
  <cp:lastModifiedBy>Yichao Li</cp:lastModifiedBy>
  <cp:revision>143</cp:revision>
  <dcterms:created xsi:type="dcterms:W3CDTF">2018-05-04T19:20:56Z</dcterms:created>
  <dcterms:modified xsi:type="dcterms:W3CDTF">2018-05-07T01:25:28Z</dcterms:modified>
</cp:coreProperties>
</file>