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69" r:id="rId2"/>
  </p:sldIdLst>
  <p:sldSz cx="6858000" cy="9906000" type="A4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18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79DF"/>
    <a:srgbClr val="E9ECFB"/>
    <a:srgbClr val="C0C8F2"/>
    <a:srgbClr val="E0E6F4"/>
    <a:srgbClr val="D9DEF7"/>
    <a:srgbClr val="5FD285"/>
    <a:srgbClr val="29166F"/>
    <a:srgbClr val="7ECAEE"/>
    <a:srgbClr val="7FCA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88" autoAdjust="0"/>
    <p:restoredTop sz="95353" autoAdjust="0"/>
  </p:normalViewPr>
  <p:slideViewPr>
    <p:cSldViewPr snapToGrid="0">
      <p:cViewPr>
        <p:scale>
          <a:sx n="168" d="100"/>
          <a:sy n="168" d="100"/>
        </p:scale>
        <p:origin x="64" y="-5448"/>
      </p:cViewPr>
      <p:guideLst>
        <p:guide orient="horz" pos="3120"/>
        <p:guide pos="18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A2C9DF-D23B-4857-8F83-A94459C69053}" type="datetimeFigureOut">
              <a:rPr lang="zh-CN" altLang="en-US" smtClean="0"/>
              <a:t>2017/7/14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DDF614-E52C-479C-ACD3-4F829B28B3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62619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DDF614-E52C-479C-ACD3-4F829B28B36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3556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6B6-441D-4BA1-AD68-6F10F35F7AC9}" type="datetimeFigureOut">
              <a:rPr lang="zh-CN" altLang="en-US" smtClean="0"/>
              <a:t>2017/7/14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8C72-958B-48E0-B6FC-451CF032C8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8091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6B6-441D-4BA1-AD68-6F10F35F7AC9}" type="datetimeFigureOut">
              <a:rPr lang="zh-CN" altLang="en-US" smtClean="0"/>
              <a:t>2017/7/14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8C72-958B-48E0-B6FC-451CF032C8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3256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6B6-441D-4BA1-AD68-6F10F35F7AC9}" type="datetimeFigureOut">
              <a:rPr lang="zh-CN" altLang="en-US" smtClean="0"/>
              <a:t>2017/7/14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8C72-958B-48E0-B6FC-451CF032C8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7464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6B6-441D-4BA1-AD68-6F10F35F7AC9}" type="datetimeFigureOut">
              <a:rPr lang="zh-CN" altLang="en-US" smtClean="0"/>
              <a:t>2017/7/14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8C72-958B-48E0-B6FC-451CF032C8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3529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6B6-441D-4BA1-AD68-6F10F35F7AC9}" type="datetimeFigureOut">
              <a:rPr lang="zh-CN" altLang="en-US" smtClean="0"/>
              <a:t>2017/7/14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8C72-958B-48E0-B6FC-451CF032C8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2864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6B6-441D-4BA1-AD68-6F10F35F7AC9}" type="datetimeFigureOut">
              <a:rPr lang="zh-CN" altLang="en-US" smtClean="0"/>
              <a:t>2017/7/14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8C72-958B-48E0-B6FC-451CF032C8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316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6B6-441D-4BA1-AD68-6F10F35F7AC9}" type="datetimeFigureOut">
              <a:rPr lang="zh-CN" altLang="en-US" smtClean="0"/>
              <a:t>2017/7/14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8C72-958B-48E0-B6FC-451CF032C8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6472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6B6-441D-4BA1-AD68-6F10F35F7AC9}" type="datetimeFigureOut">
              <a:rPr lang="zh-CN" altLang="en-US" smtClean="0"/>
              <a:t>2017/7/14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8C72-958B-48E0-B6FC-451CF032C8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9764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6B6-441D-4BA1-AD68-6F10F35F7AC9}" type="datetimeFigureOut">
              <a:rPr lang="zh-CN" altLang="en-US" smtClean="0"/>
              <a:t>2017/7/14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8C72-958B-48E0-B6FC-451CF032C8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3163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6B6-441D-4BA1-AD68-6F10F35F7AC9}" type="datetimeFigureOut">
              <a:rPr lang="zh-CN" altLang="en-US" smtClean="0"/>
              <a:t>2017/7/14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8C72-958B-48E0-B6FC-451CF032C8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7378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6B6-441D-4BA1-AD68-6F10F35F7AC9}" type="datetimeFigureOut">
              <a:rPr lang="zh-CN" altLang="en-US" smtClean="0"/>
              <a:t>2017/7/14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8C72-958B-48E0-B6FC-451CF032C8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0978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926B6-441D-4BA1-AD68-6F10F35F7AC9}" type="datetimeFigureOut">
              <a:rPr lang="zh-CN" altLang="en-US" smtClean="0"/>
              <a:t>2017/7/14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C8C72-958B-48E0-B6FC-451CF032C8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0345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zhangboweigg@gmail.com" TargetMode="External"/><Relationship Id="rId4" Type="http://schemas.openxmlformats.org/officeDocument/2006/relationships/hyperlink" Target="https://segmentfault.com/u/zhangbowei" TargetMode="External"/><Relationship Id="rId5" Type="http://schemas.openxmlformats.org/officeDocument/2006/relationships/hyperlink" Target="https://github.com/zhangbowei" TargetMode="External"/><Relationship Id="rId6" Type="http://schemas.openxmlformats.org/officeDocument/2006/relationships/hyperlink" Target="https://zhangbowei.github.io/resume/" TargetMode="External"/><Relationship Id="rId7" Type="http://schemas.openxmlformats.org/officeDocument/2006/relationships/hyperlink" Target="https://github.com/zhangbowei/StateChart" TargetMode="External"/><Relationship Id="rId8" Type="http://schemas.openxmlformats.org/officeDocument/2006/relationships/hyperlink" Target="https://git.oschina.net/iStriver/XJTUEI" TargetMode="External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084931" y="1866115"/>
            <a:ext cx="1625163" cy="1054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硕士</a:t>
            </a:r>
            <a:endParaRPr lang="en-US" altLang="zh-CN" sz="105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500"/>
              </a:lnSpc>
            </a:pP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西安交通大学 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计算机  </a:t>
            </a:r>
            <a:endParaRPr lang="en-US" altLang="zh-CN" sz="9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500"/>
              </a:lnSpc>
            </a:pP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研究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方向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9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物联网</a:t>
            </a:r>
            <a:r>
              <a:rPr lang="zh-CN" altLang="en-US" sz="9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建模</a:t>
            </a:r>
            <a:endParaRPr lang="en-US" altLang="zh-CN" sz="900" b="1" dirty="0" smtClean="0">
              <a:solidFill>
                <a:srgbClr val="6679D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500"/>
              </a:lnSpc>
            </a:pPr>
            <a:r>
              <a:rPr lang="zh-CN" altLang="en-US" sz="10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本科</a:t>
            </a:r>
            <a:endParaRPr lang="en-US" altLang="zh-CN" sz="105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500"/>
              </a:lnSpc>
            </a:pP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北京理工大学  软件工程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21564" y="499237"/>
            <a:ext cx="9541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张博伟</a:t>
            </a:r>
            <a:endParaRPr lang="en-US" altLang="zh-CN" sz="2000" b="1" dirty="0" smtClean="0">
              <a:solidFill>
                <a:srgbClr val="6679D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556316" y="1669839"/>
            <a:ext cx="2997159" cy="4331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0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10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前端</a:t>
            </a:r>
            <a:endParaRPr lang="en-US" altLang="zh-CN" sz="105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熟练使用 </a:t>
            </a:r>
            <a:r>
              <a:rPr lang="en-US" altLang="zh-CN" sz="9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 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 </a:t>
            </a:r>
            <a:r>
              <a:rPr lang="en-US" altLang="zh-CN" sz="9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 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进行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页面的搭建和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布局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熟悉</a:t>
            </a:r>
            <a:r>
              <a:rPr lang="en-US" altLang="zh-CN" sz="9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HTML5 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 </a:t>
            </a:r>
            <a:r>
              <a:rPr lang="en-US" altLang="zh-CN" sz="9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CSS3 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新特性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熟练使用 </a:t>
            </a:r>
            <a:r>
              <a:rPr lang="en-US" altLang="zh-CN" sz="9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JavaScript 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语言，熟悉原生 </a:t>
            </a:r>
            <a:r>
              <a:rPr lang="en-US" altLang="zh-CN" sz="9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DOM 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 </a:t>
            </a:r>
            <a:r>
              <a:rPr lang="en-US" altLang="zh-CN" sz="9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BOM 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 </a:t>
            </a:r>
            <a:r>
              <a:rPr lang="en-US" altLang="zh-CN" sz="9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Ajax 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等</a:t>
            </a:r>
            <a:endParaRPr lang="en-US" altLang="zh-CN" sz="9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过 </a:t>
            </a:r>
            <a:r>
              <a:rPr lang="en-US" altLang="zh-CN" sz="9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Bootstrap 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 </a:t>
            </a:r>
            <a:r>
              <a:rPr lang="en-US" altLang="zh-CN" sz="900" b="1" dirty="0" err="1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jQuery</a:t>
            </a:r>
            <a:r>
              <a:rPr lang="en-US" altLang="zh-CN" sz="9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等</a:t>
            </a:r>
            <a:endParaRPr lang="en-US" altLang="zh-CN" sz="9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使用过 </a:t>
            </a:r>
            <a:r>
              <a:rPr lang="en-US" altLang="zh-CN" sz="9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D3.js 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 </a:t>
            </a:r>
            <a:r>
              <a:rPr lang="en-US" altLang="zh-CN" sz="9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Leaflet 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等可视化相关库</a:t>
            </a:r>
            <a:endParaRPr lang="en-US" altLang="zh-CN" sz="9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 </a:t>
            </a:r>
            <a:r>
              <a:rPr lang="en-US" altLang="zh-CN" sz="9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SVG 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 </a:t>
            </a:r>
            <a:r>
              <a:rPr lang="en-US" altLang="zh-CN" sz="9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Canvas 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有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一定的使用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经验</a:t>
            </a:r>
            <a:endParaRPr lang="en-US" altLang="zh-CN" sz="9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 </a:t>
            </a:r>
            <a:r>
              <a:rPr lang="en-US" altLang="zh-CN" sz="900" b="1" dirty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Vue.js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 </a:t>
            </a:r>
            <a:r>
              <a:rPr lang="en-US" altLang="zh-CN" sz="900" b="1" dirty="0" err="1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AngularJS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编写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过简单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CRUD SPA</a:t>
            </a:r>
          </a:p>
          <a:p>
            <a:pPr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使用过 </a:t>
            </a:r>
            <a:r>
              <a:rPr lang="en-US" altLang="zh-CN" sz="9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Less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/ </a:t>
            </a:r>
            <a:r>
              <a:rPr lang="en-US" altLang="zh-CN" sz="9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Sass</a:t>
            </a:r>
            <a:endParaRPr lang="en-US" altLang="zh-CN" sz="9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10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后端</a:t>
            </a:r>
            <a:endParaRPr lang="en-US" altLang="zh-CN" sz="105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过 </a:t>
            </a:r>
            <a:r>
              <a:rPr lang="en-US" altLang="zh-CN" sz="9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Node.js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能够用其进行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数据处理，使用</a:t>
            </a:r>
            <a:r>
              <a:rPr lang="en-US" altLang="zh-CN" sz="9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Express 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框架搭建后端程序并与数据库交互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 </a:t>
            </a:r>
            <a:r>
              <a:rPr lang="en-US" altLang="zh-CN" sz="9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ASP.NET 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编写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过后端程序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并使用 </a:t>
            </a:r>
            <a:r>
              <a:rPr lang="en-US" altLang="zh-CN" sz="9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ADO.NET 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交互</a:t>
            </a:r>
            <a:endParaRPr lang="en-US" altLang="zh-CN" sz="9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有使用 </a:t>
            </a:r>
            <a:r>
              <a:rPr lang="en-US" altLang="zh-CN" sz="9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 Server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/ </a:t>
            </a:r>
            <a:r>
              <a:rPr lang="en-US" altLang="zh-CN" sz="900" b="1" dirty="0" err="1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MongoDB</a:t>
            </a:r>
            <a:r>
              <a:rPr lang="en-US" altLang="zh-CN" sz="9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等数据库的经验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其他</a:t>
            </a:r>
            <a:r>
              <a:rPr lang="zh-CN" altLang="en-US" sz="10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技能</a:t>
            </a:r>
            <a:endParaRPr lang="en-US" altLang="zh-CN" sz="105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英语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通过 </a:t>
            </a:r>
            <a:r>
              <a:rPr lang="en-US" altLang="zh-CN" sz="9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CET6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，能够流畅阅读英文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文档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能够使用 </a:t>
            </a:r>
            <a:r>
              <a:rPr lang="en-US" altLang="zh-CN" sz="9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Photoshop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 </a:t>
            </a:r>
            <a:r>
              <a:rPr lang="en-US" altLang="zh-CN" sz="9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Illustrator 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完成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简单的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图像处理和平面设计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556316" y="6529649"/>
            <a:ext cx="3136989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2015 – 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2016 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年度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硕士研究生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奖学金</a:t>
            </a:r>
            <a:endParaRPr lang="en-US" altLang="zh-CN" sz="9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2015 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全国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大学生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XXX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创意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设计大赛二等奖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2013 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– 2014 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学年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大黑山松岚大学三好学生荣誉称号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2013 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– 2014 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学年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大黑山松岚大学学习优秀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奖学金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2012 – 2013 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学年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大黑山松岚大学文体活动奖学金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2013 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年大学生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XXX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大赛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省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赛一等奖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556316" y="8306611"/>
            <a:ext cx="2997159" cy="10541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设计大黑山松岚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大学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XXX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届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毕业生文化衫，并被学校采纳，赠予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4000+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毕业生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设计大黑山松岚大学软件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学院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XXX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届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毕业生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logo</a:t>
            </a:r>
          </a:p>
          <a:p>
            <a:pPr marL="17145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XXX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加入软件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学院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XXX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平面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组，并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XXX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担任平面组组长，负责日常例会培训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551236" y="264670"/>
            <a:ext cx="3027639" cy="9130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ts val="1600"/>
              </a:lnSpc>
            </a:pP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电话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187-4040-5930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ts val="1600"/>
              </a:lnSpc>
            </a:pP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邮箱：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zhangboweigg@gmail.com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ts val="1600"/>
              </a:lnSpc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个人主页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https://segmentfault.com/u/zhangbowei</a:t>
            </a:r>
            <a:endParaRPr lang="en-US" altLang="zh-CN" sz="900" u="sng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600"/>
              </a:lnSpc>
            </a:pPr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GitHub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https://github.com/zhangbowei</a:t>
            </a:r>
            <a:endParaRPr lang="en-US" altLang="zh-CN" sz="900" u="sng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08866" y="1402463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教育经历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289834" y="1673324"/>
            <a:ext cx="29415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208865" y="3124507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项目经验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289834" y="3400953"/>
            <a:ext cx="29415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V="1">
            <a:off x="341678" y="3526250"/>
            <a:ext cx="0" cy="5794482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椭圆 23"/>
          <p:cNvSpPr/>
          <p:nvPr/>
        </p:nvSpPr>
        <p:spPr>
          <a:xfrm flipH="1">
            <a:off x="299360" y="3942541"/>
            <a:ext cx="84636" cy="84636"/>
          </a:xfrm>
          <a:prstGeom prst="ellipse">
            <a:avLst/>
          </a:prstGeom>
          <a:solidFill>
            <a:schemeClr val="tx1"/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 flipH="1">
            <a:off x="299360" y="5981367"/>
            <a:ext cx="84636" cy="84636"/>
          </a:xfrm>
          <a:prstGeom prst="ellipse">
            <a:avLst/>
          </a:prstGeom>
          <a:solidFill>
            <a:schemeClr val="tx1"/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 flipH="1">
            <a:off x="299360" y="8054314"/>
            <a:ext cx="84636" cy="84636"/>
          </a:xfrm>
          <a:prstGeom prst="ellipse">
            <a:avLst/>
          </a:prstGeom>
          <a:solidFill>
            <a:schemeClr val="tx1"/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3548996" y="6145634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获奖记录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0" name="直接连接符 29"/>
          <p:cNvCxnSpPr/>
          <p:nvPr/>
        </p:nvCxnSpPr>
        <p:spPr>
          <a:xfrm>
            <a:off x="3629964" y="6422080"/>
            <a:ext cx="29415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3548996" y="1397644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技能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2" name="直接连接符 31"/>
          <p:cNvCxnSpPr/>
          <p:nvPr/>
        </p:nvCxnSpPr>
        <p:spPr>
          <a:xfrm>
            <a:off x="3629964" y="1673324"/>
            <a:ext cx="29415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3548996" y="7940958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其他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4" name="直接连接符 33"/>
          <p:cNvCxnSpPr/>
          <p:nvPr/>
        </p:nvCxnSpPr>
        <p:spPr>
          <a:xfrm>
            <a:off x="3629964" y="8217404"/>
            <a:ext cx="29415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>
            <a:off x="1043865" y="1812775"/>
            <a:ext cx="0" cy="105201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椭圆 66"/>
          <p:cNvSpPr/>
          <p:nvPr/>
        </p:nvSpPr>
        <p:spPr>
          <a:xfrm flipH="1">
            <a:off x="1001547" y="1962106"/>
            <a:ext cx="84636" cy="84636"/>
          </a:xfrm>
          <a:prstGeom prst="ellipse">
            <a:avLst/>
          </a:prstGeom>
          <a:solidFill>
            <a:schemeClr val="tx1"/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椭圆 67"/>
          <p:cNvSpPr/>
          <p:nvPr/>
        </p:nvSpPr>
        <p:spPr>
          <a:xfrm flipH="1">
            <a:off x="1001547" y="2529927"/>
            <a:ext cx="84636" cy="84636"/>
          </a:xfrm>
          <a:prstGeom prst="ellipse">
            <a:avLst/>
          </a:prstGeom>
          <a:solidFill>
            <a:schemeClr val="tx1"/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 68"/>
          <p:cNvSpPr/>
          <p:nvPr/>
        </p:nvSpPr>
        <p:spPr>
          <a:xfrm>
            <a:off x="204040" y="1895520"/>
            <a:ext cx="84029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9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2015 - 2018</a:t>
            </a:r>
            <a:endParaRPr lang="zh-CN" altLang="en-US" sz="1600" dirty="0"/>
          </a:p>
        </p:txBody>
      </p:sp>
      <p:sp>
        <p:nvSpPr>
          <p:cNvPr id="70" name="矩形 69"/>
          <p:cNvSpPr/>
          <p:nvPr/>
        </p:nvSpPr>
        <p:spPr>
          <a:xfrm>
            <a:off x="215659" y="2464375"/>
            <a:ext cx="84029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9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2011 - 2015</a:t>
            </a:r>
            <a:endParaRPr lang="zh-CN" altLang="en-US" sz="1600" dirty="0"/>
          </a:p>
        </p:txBody>
      </p:sp>
      <p:sp>
        <p:nvSpPr>
          <p:cNvPr id="74" name="文本框 73"/>
          <p:cNvSpPr txBox="1"/>
          <p:nvPr/>
        </p:nvSpPr>
        <p:spPr>
          <a:xfrm>
            <a:off x="1861996" y="9500865"/>
            <a:ext cx="26997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在线版简历： </a:t>
            </a:r>
            <a:r>
              <a:rPr lang="en-US" altLang="zh-CN" sz="800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https://zhangbowei.github.io/resume/</a:t>
            </a:r>
            <a:endParaRPr lang="en-US" altLang="zh-CN" sz="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204520" y="829114"/>
            <a:ext cx="99257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zh-CN" altLang="en-US" sz="9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前端开发工程师</a:t>
            </a:r>
            <a:endParaRPr lang="en-US" altLang="zh-CN" sz="9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386128" y="3628536"/>
            <a:ext cx="2882520" cy="2196923"/>
            <a:chOff x="416608" y="3709272"/>
            <a:chExt cx="2882520" cy="2196923"/>
          </a:xfrm>
        </p:grpSpPr>
        <p:sp>
          <p:nvSpPr>
            <p:cNvPr id="42" name="矩形 41"/>
            <p:cNvSpPr/>
            <p:nvPr/>
          </p:nvSpPr>
          <p:spPr>
            <a:xfrm>
              <a:off x="416608" y="3709272"/>
              <a:ext cx="1109599" cy="2718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lnSpc>
                  <a:spcPts val="1400"/>
                </a:lnSpc>
              </a:pPr>
              <a:r>
                <a:rPr lang="en-US" altLang="zh-CN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2016.10 </a:t>
              </a:r>
              <a:r>
                <a:rPr lang="mr-IN" altLang="zh-CN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–</a:t>
              </a:r>
              <a:r>
                <a:rPr lang="en-US" altLang="zh-CN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2017.5</a:t>
              </a:r>
              <a:endPara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416608" y="3889580"/>
              <a:ext cx="2882520" cy="3347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zh-CN" sz="105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hlinkClick r:id="rId7"/>
                  <a:hlinkMouseOver r:id="" action="ppaction://hlinkshowjump?jump=nextslide"/>
                </a:rPr>
                <a:t>StateChart</a:t>
              </a:r>
              <a:r>
                <a:rPr lang="en-US" altLang="zh-CN" sz="105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hlinkClick r:id="rId7"/>
                  <a:hlinkMouseOver r:id="" action="ppaction://hlinkshowjump?jump=nextslide"/>
                </a:rPr>
                <a:t> </a:t>
              </a:r>
              <a:r>
                <a:rPr lang="en-US" altLang="zh-CN" sz="105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hlinkClick r:id="rId7"/>
                  <a:hlinkMouseOver r:id="" action="ppaction://hlinkshowjump?jump=nextslide"/>
                </a:rPr>
                <a:t>— </a:t>
              </a:r>
              <a:r>
                <a:rPr lang="zh-CN" altLang="en-US" sz="105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hlinkClick r:id="rId7"/>
                  <a:hlinkMouseOver r:id="" action="ppaction://hlinkshowjump?jump=nextslide"/>
                </a:rPr>
                <a:t>基于状态机的物联网建模平台</a:t>
              </a:r>
              <a:endParaRPr lang="en-US" altLang="zh-CN" sz="105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517139" y="4236770"/>
              <a:ext cx="474086" cy="203200"/>
            </a:xfrm>
            <a:prstGeom prst="rect">
              <a:avLst/>
            </a:prstGeom>
            <a:solidFill>
              <a:srgbClr val="6679DF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altLang="zh-CN" sz="900" dirty="0" err="1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Vue</a:t>
              </a:r>
              <a:endParaRPr lang="zh-CN" altLang="en-US" sz="9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416609" y="4467340"/>
              <a:ext cx="2867929" cy="14388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lvl="0" indent="-171450">
                <a:lnSpc>
                  <a:spcPts val="1500"/>
                </a:lnSpc>
                <a:buFont typeface="Wingdings" panose="05000000000000000000" pitchFamily="2" charset="2"/>
                <a:buChar char="ü"/>
              </a:pPr>
              <a:r>
                <a:rPr lang="zh-CN" alt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使用 </a:t>
              </a:r>
              <a:r>
                <a:rPr lang="en-US" altLang="zh-CN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SVG </a:t>
              </a:r>
              <a:r>
                <a:rPr lang="zh-CN" alt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和 </a:t>
              </a:r>
              <a:r>
                <a:rPr lang="zh-CN" alt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原生接口</a:t>
              </a:r>
              <a:r>
                <a:rPr lang="zh-CN" alt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，对</a:t>
              </a:r>
              <a:r>
                <a:rPr lang="zh-CN" alt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状态图部件</a:t>
              </a:r>
              <a:r>
                <a:rPr lang="zh-CN" alt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进行</a:t>
              </a:r>
              <a:r>
                <a:rPr lang="zh-CN" alt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绘制</a:t>
              </a:r>
              <a:endPara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171450" lvl="0" indent="-171450">
                <a:lnSpc>
                  <a:spcPts val="1500"/>
                </a:lnSpc>
                <a:buFont typeface="Wingdings" panose="05000000000000000000" pitchFamily="2" charset="2"/>
                <a:buChar char="ü"/>
              </a:pPr>
              <a:r>
                <a:rPr lang="zh-CN" alt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使用 </a:t>
              </a:r>
              <a:r>
                <a:rPr lang="en-US" altLang="zh-CN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Express </a:t>
              </a:r>
              <a:r>
                <a:rPr lang="zh-CN" alt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和 </a:t>
              </a:r>
              <a:r>
                <a:rPr lang="en-US" altLang="zh-CN" sz="900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Mongo</a:t>
              </a:r>
              <a:r>
                <a:rPr lang="en-US" altLang="zh-CN" sz="900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DB</a:t>
              </a:r>
              <a:r>
                <a:rPr lang="zh-CN" alt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，完成</a:t>
              </a:r>
              <a:r>
                <a:rPr lang="zh-CN" alt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状态图模型的存储与复用</a:t>
              </a:r>
              <a:endPara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171450" lvl="0" indent="-171450">
                <a:lnSpc>
                  <a:spcPts val="1500"/>
                </a:lnSpc>
                <a:buFont typeface="Wingdings" panose="05000000000000000000" pitchFamily="2" charset="2"/>
                <a:buChar char="ü"/>
              </a:pPr>
              <a:r>
                <a:rPr lang="zh-CN" alt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通过</a:t>
              </a:r>
              <a:r>
                <a:rPr lang="zh-CN" alt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提供部件区域匹配挂载与组合部件嵌套放缩，支持复合状态图的绘制与预览</a:t>
              </a:r>
              <a:endPara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171450" lvl="0" indent="-171450">
                <a:lnSpc>
                  <a:spcPts val="1500"/>
                </a:lnSpc>
                <a:buFont typeface="Wingdings" panose="05000000000000000000" pitchFamily="2" charset="2"/>
                <a:buChar char="ü"/>
              </a:pPr>
              <a:r>
                <a:rPr lang="zh-CN" alt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通过提供描述构建模型的</a:t>
              </a:r>
              <a:r>
                <a:rPr lang="en-US" altLang="zh-CN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JSON</a:t>
              </a:r>
              <a:r>
                <a:rPr lang="zh-CN" alt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数据，支持平台基本部件配置变更与自定义状态图模型复用开发</a:t>
              </a:r>
              <a:endPara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1" name="矩形 70"/>
            <p:cNvSpPr/>
            <p:nvPr/>
          </p:nvSpPr>
          <p:spPr>
            <a:xfrm>
              <a:off x="1792714" y="4236770"/>
              <a:ext cx="619690" cy="203200"/>
            </a:xfrm>
            <a:prstGeom prst="rect">
              <a:avLst/>
            </a:prstGeom>
            <a:solidFill>
              <a:srgbClr val="6679DF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en-US" altLang="zh-CN" sz="90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Node.js</a:t>
              </a:r>
              <a:endParaRPr lang="zh-CN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75" name="矩形 74"/>
            <p:cNvSpPr/>
            <p:nvPr/>
          </p:nvSpPr>
          <p:spPr>
            <a:xfrm>
              <a:off x="2454409" y="4236770"/>
              <a:ext cx="742024" cy="203200"/>
            </a:xfrm>
            <a:prstGeom prst="rect">
              <a:avLst/>
            </a:prstGeom>
            <a:solidFill>
              <a:srgbClr val="6679DF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en-US" altLang="zh-CN" sz="900" dirty="0" err="1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MongoDB</a:t>
              </a:r>
              <a:endParaRPr lang="zh-CN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76" name="矩形 75"/>
            <p:cNvSpPr/>
            <p:nvPr/>
          </p:nvSpPr>
          <p:spPr>
            <a:xfrm>
              <a:off x="1033818" y="4236770"/>
              <a:ext cx="718782" cy="203200"/>
            </a:xfrm>
            <a:prstGeom prst="rect">
              <a:avLst/>
            </a:prstGeom>
            <a:solidFill>
              <a:srgbClr val="6679DF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altLang="zh-CN" sz="90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Webpack</a:t>
              </a:r>
              <a:endParaRPr lang="zh-CN" alt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77" name="矩形 76"/>
          <p:cNvSpPr/>
          <p:nvPr/>
        </p:nvSpPr>
        <p:spPr>
          <a:xfrm>
            <a:off x="383995" y="5692729"/>
            <a:ext cx="1109599" cy="2718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ts val="1400"/>
              </a:lnSpc>
            </a:pP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2016.10 </a:t>
            </a:r>
            <a:r>
              <a:rPr lang="mr-IN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–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2017.3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383995" y="5847368"/>
            <a:ext cx="1821332" cy="3347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1050" b="1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8" tooltip="链接"/>
              </a:rPr>
              <a:t>XJTUEI</a:t>
            </a:r>
            <a:r>
              <a:rPr lang="en-US" altLang="zh-CN" sz="1050" b="1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8" tooltip="链接"/>
              </a:rPr>
              <a:t> —</a:t>
            </a:r>
            <a:r>
              <a:rPr lang="zh-CN" altLang="en-US" sz="1050" b="1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8" tooltip="链接"/>
              </a:rPr>
              <a:t> </a:t>
            </a:r>
            <a:r>
              <a:rPr lang="zh-CN" altLang="en-US" sz="1050" b="1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8" tooltip="链接"/>
              </a:rPr>
              <a:t>办公自动化</a:t>
            </a:r>
            <a:r>
              <a:rPr lang="zh-CN" altLang="en-US" sz="1050" b="1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8" tooltip="链接"/>
              </a:rPr>
              <a:t>系统</a:t>
            </a:r>
            <a:endParaRPr lang="en-US" altLang="zh-CN" sz="105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484526" y="6194558"/>
            <a:ext cx="474086" cy="203200"/>
          </a:xfrm>
          <a:prstGeom prst="rect">
            <a:avLst/>
          </a:prstGeom>
          <a:solidFill>
            <a:srgbClr val="6679D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9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Jade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383997" y="6425128"/>
            <a:ext cx="2870062" cy="14388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 </a:t>
            </a:r>
            <a:r>
              <a:rPr lang="en-US" altLang="zh-CN" sz="9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jquery-ui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bootstrap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完成基本界面</a:t>
            </a:r>
            <a:endParaRPr lang="en-US" altLang="zh-CN" sz="9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lvl="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 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Express 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Mongoose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完成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路由配置及数据管理</a:t>
            </a:r>
            <a:endParaRPr lang="en-US" altLang="zh-CN" sz="9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lvl="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en-US" altLang="zh-CN" sz="9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fullcalendar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库进行功能扩展，实现会议室预订功能。通过开发用于上传文件的</a:t>
            </a:r>
            <a:r>
              <a:rPr lang="en-US" altLang="zh-CN" sz="9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npm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包，实现存储修改旧版系统数据库中相应用户文件</a:t>
            </a:r>
          </a:p>
          <a:p>
            <a:pPr marL="171450" lvl="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实现用户管理、注册登录、密码找回、合并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excel</a:t>
            </a:r>
            <a:endParaRPr lang="zh-CN" altLang="en-US" sz="9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1646791" y="6194558"/>
            <a:ext cx="619690" cy="203200"/>
          </a:xfrm>
          <a:prstGeom prst="rect">
            <a:avLst/>
          </a:prstGeom>
          <a:solidFill>
            <a:srgbClr val="6679D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zh-CN" sz="9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Node.js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2309073" y="6194558"/>
            <a:ext cx="742024" cy="203200"/>
          </a:xfrm>
          <a:prstGeom prst="rect">
            <a:avLst/>
          </a:prstGeom>
          <a:solidFill>
            <a:srgbClr val="6679D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zh-CN" sz="900" dirty="0" err="1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MongoDB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1001205" y="6194558"/>
            <a:ext cx="602993" cy="203200"/>
          </a:xfrm>
          <a:prstGeom prst="rect">
            <a:avLst/>
          </a:prstGeom>
          <a:solidFill>
            <a:srgbClr val="6679D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9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Gulp</a:t>
            </a:r>
            <a:endParaRPr lang="zh-CN" altLang="en-US" dirty="0">
              <a:solidFill>
                <a:prstClr val="black"/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387971" y="7739121"/>
            <a:ext cx="2866088" cy="1619842"/>
            <a:chOff x="418451" y="7819857"/>
            <a:chExt cx="2866088" cy="1619842"/>
          </a:xfrm>
        </p:grpSpPr>
        <p:sp>
          <p:nvSpPr>
            <p:cNvPr id="87" name="矩形 86"/>
            <p:cNvSpPr/>
            <p:nvPr/>
          </p:nvSpPr>
          <p:spPr>
            <a:xfrm>
              <a:off x="418451" y="7819857"/>
              <a:ext cx="1029449" cy="2718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lnSpc>
                  <a:spcPts val="1400"/>
                </a:lnSpc>
              </a:pPr>
              <a:r>
                <a:rPr lang="en-US" altLang="zh-CN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2017.6 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- </a:t>
              </a:r>
              <a:r>
                <a:rPr lang="en-US" altLang="zh-CN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2017.7</a:t>
              </a:r>
              <a:endPara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8" name="矩形 87"/>
            <p:cNvSpPr/>
            <p:nvPr/>
          </p:nvSpPr>
          <p:spPr>
            <a:xfrm>
              <a:off x="418451" y="8000165"/>
              <a:ext cx="1947969" cy="30617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zh-CN" sz="1050" b="1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ABCDViz</a:t>
              </a:r>
              <a:r>
                <a:rPr lang="en-US" altLang="zh-CN" sz="105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— </a:t>
              </a:r>
              <a:r>
                <a:rPr lang="zh-CN" altLang="en-US" sz="105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</a:t>
              </a:r>
              <a:r>
                <a:rPr lang="zh-CN" altLang="en-US" sz="10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可视化系统</a:t>
              </a:r>
              <a:endParaRPr lang="en-US" altLang="zh-CN" sz="105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9" name="矩形 88"/>
            <p:cNvSpPr/>
            <p:nvPr/>
          </p:nvSpPr>
          <p:spPr>
            <a:xfrm>
              <a:off x="518982" y="8347355"/>
              <a:ext cx="474086" cy="203200"/>
            </a:xfrm>
            <a:prstGeom prst="rect">
              <a:avLst/>
            </a:prstGeom>
            <a:solidFill>
              <a:srgbClr val="6679DF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en-US" altLang="zh-CN" sz="9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D3.js</a:t>
              </a:r>
              <a:endParaRPr lang="zh-CN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90" name="矩形 89"/>
            <p:cNvSpPr/>
            <p:nvPr/>
          </p:nvSpPr>
          <p:spPr>
            <a:xfrm>
              <a:off x="418453" y="8577925"/>
              <a:ext cx="2866086" cy="8617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lvl="0" indent="-171450">
                <a:lnSpc>
                  <a:spcPts val="1500"/>
                </a:lnSpc>
                <a:buFont typeface="Wingdings" panose="05000000000000000000" pitchFamily="2" charset="2"/>
                <a:buChar char="ü"/>
              </a:pPr>
              <a:r>
                <a:rPr lang="zh-CN" alt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使用 </a:t>
              </a:r>
              <a:r>
                <a:rPr lang="en-US" altLang="zh-CN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Leaflet.js </a:t>
              </a:r>
              <a:r>
                <a:rPr lang="zh-CN" alt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和 </a:t>
              </a:r>
              <a:r>
                <a:rPr lang="en-US" altLang="zh-CN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D3.js</a:t>
              </a:r>
              <a:r>
                <a:rPr lang="zh-CN" alt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，对</a:t>
              </a:r>
              <a:r>
                <a:rPr lang="en-US" altLang="zh-CN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XXX</a:t>
              </a:r>
              <a:r>
                <a:rPr lang="zh-CN" alt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进行绘制</a:t>
              </a:r>
              <a:endPara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171450" lvl="0" indent="-171450">
                <a:lnSpc>
                  <a:spcPts val="1500"/>
                </a:lnSpc>
                <a:buFont typeface="Wingdings" panose="05000000000000000000" pitchFamily="2" charset="2"/>
                <a:buChar char="ü"/>
              </a:pPr>
              <a:r>
                <a:rPr lang="zh-CN" alt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使用 </a:t>
              </a:r>
              <a:r>
                <a:rPr lang="en-US" altLang="zh-CN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Express </a:t>
              </a:r>
              <a:r>
                <a:rPr lang="zh-CN" alt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和 </a:t>
              </a:r>
              <a:r>
                <a:rPr lang="en-US" altLang="zh-CN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Mongoose</a:t>
              </a:r>
              <a:r>
                <a:rPr lang="zh-CN" alt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，完成</a:t>
              </a:r>
              <a:r>
                <a:rPr lang="en-US" altLang="zh-CN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XXX</a:t>
              </a:r>
            </a:p>
            <a:p>
              <a:pPr marL="171450" lvl="0" indent="-171450">
                <a:lnSpc>
                  <a:spcPts val="1500"/>
                </a:lnSpc>
                <a:buFont typeface="Wingdings" panose="05000000000000000000" pitchFamily="2" charset="2"/>
                <a:buChar char="ü"/>
              </a:pPr>
              <a:r>
                <a:rPr lang="zh-CN" alt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通过 </a:t>
              </a:r>
              <a:r>
                <a:rPr lang="en-US" altLang="zh-CN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D3.js </a:t>
              </a:r>
              <a:r>
                <a:rPr lang="zh-CN" alt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绘制</a:t>
              </a:r>
              <a:r>
                <a:rPr lang="en-US" altLang="zh-CN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XXX</a:t>
              </a:r>
              <a:r>
                <a:rPr lang="zh-CN" alt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图、</a:t>
              </a:r>
              <a:r>
                <a:rPr lang="en-US" altLang="zh-CN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XXX</a:t>
              </a:r>
              <a:r>
                <a:rPr lang="zh-CN" alt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图等形式展现所选时空范围内</a:t>
              </a:r>
              <a:r>
                <a:rPr lang="en-US" altLang="zh-CN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XXX</a:t>
              </a:r>
            </a:p>
          </p:txBody>
        </p:sp>
        <p:grpSp>
          <p:nvGrpSpPr>
            <p:cNvPr id="91" name="组合 90"/>
            <p:cNvGrpSpPr/>
            <p:nvPr/>
          </p:nvGrpSpPr>
          <p:grpSpPr>
            <a:xfrm>
              <a:off x="1448670" y="7853394"/>
              <a:ext cx="677320" cy="215444"/>
              <a:chOff x="1404917" y="3745442"/>
              <a:chExt cx="677320" cy="215444"/>
            </a:xfrm>
          </p:grpSpPr>
          <p:sp>
            <p:nvSpPr>
              <p:cNvPr id="92" name="圆角矩形 91"/>
              <p:cNvSpPr/>
              <p:nvPr/>
            </p:nvSpPr>
            <p:spPr>
              <a:xfrm>
                <a:off x="1441050" y="3784954"/>
                <a:ext cx="641187" cy="140176"/>
              </a:xfrm>
              <a:prstGeom prst="roundRect">
                <a:avLst>
                  <a:gd name="adj" fmla="val 50000"/>
                </a:avLst>
              </a:prstGeom>
              <a:solidFill>
                <a:srgbClr val="E9ECF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800" dirty="0" smtClean="0">
                    <a:solidFill>
                      <a:srgbClr val="6679D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团队项目</a:t>
                </a:r>
                <a:endParaRPr lang="zh-CN" altLang="en-US" sz="800" dirty="0">
                  <a:solidFill>
                    <a:srgbClr val="6679D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3" name="文本框 92"/>
              <p:cNvSpPr txBox="1"/>
              <p:nvPr/>
            </p:nvSpPr>
            <p:spPr>
              <a:xfrm>
                <a:off x="1404917" y="3745442"/>
                <a:ext cx="184731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zh-CN" altLang="en-US" sz="800" dirty="0">
                  <a:solidFill>
                    <a:srgbClr val="6679D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94" name="矩形 93"/>
            <p:cNvSpPr/>
            <p:nvPr/>
          </p:nvSpPr>
          <p:spPr>
            <a:xfrm>
              <a:off x="1681247" y="8347355"/>
              <a:ext cx="619690" cy="203200"/>
            </a:xfrm>
            <a:prstGeom prst="rect">
              <a:avLst/>
            </a:prstGeom>
            <a:solidFill>
              <a:srgbClr val="6679DF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en-US" altLang="zh-CN" sz="90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Node.js</a:t>
              </a:r>
              <a:endParaRPr lang="zh-CN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95" name="矩形 94"/>
            <p:cNvSpPr/>
            <p:nvPr/>
          </p:nvSpPr>
          <p:spPr>
            <a:xfrm>
              <a:off x="2343529" y="8347355"/>
              <a:ext cx="742024" cy="203200"/>
            </a:xfrm>
            <a:prstGeom prst="rect">
              <a:avLst/>
            </a:prstGeom>
            <a:solidFill>
              <a:srgbClr val="6679DF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en-US" altLang="zh-CN" sz="900" dirty="0" err="1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MongoDB</a:t>
              </a:r>
              <a:endParaRPr lang="zh-CN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96" name="矩形 95"/>
            <p:cNvSpPr/>
            <p:nvPr/>
          </p:nvSpPr>
          <p:spPr>
            <a:xfrm>
              <a:off x="1035661" y="8347355"/>
              <a:ext cx="602993" cy="203200"/>
            </a:xfrm>
            <a:prstGeom prst="rect">
              <a:avLst/>
            </a:prstGeom>
            <a:solidFill>
              <a:srgbClr val="6679DF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en-US" altLang="zh-CN" sz="90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Leaflet</a:t>
              </a:r>
              <a:endParaRPr lang="zh-CN" alt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72" name="圆角矩形 71"/>
          <p:cNvSpPr/>
          <p:nvPr/>
        </p:nvSpPr>
        <p:spPr>
          <a:xfrm>
            <a:off x="1449561" y="5758575"/>
            <a:ext cx="641187" cy="140176"/>
          </a:xfrm>
          <a:prstGeom prst="roundRect">
            <a:avLst>
              <a:gd name="adj" fmla="val 50000"/>
            </a:avLst>
          </a:prstGeom>
          <a:solidFill>
            <a:srgbClr val="E9EC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团队</a:t>
            </a:r>
            <a:r>
              <a:rPr lang="zh-CN" altLang="en-US" sz="800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endParaRPr lang="zh-CN" altLang="en-US" sz="800" dirty="0">
              <a:solidFill>
                <a:srgbClr val="6679D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圆角矩形 72"/>
          <p:cNvSpPr/>
          <p:nvPr/>
        </p:nvSpPr>
        <p:spPr>
          <a:xfrm>
            <a:off x="1454324" y="3694424"/>
            <a:ext cx="641187" cy="140176"/>
          </a:xfrm>
          <a:prstGeom prst="roundRect">
            <a:avLst>
              <a:gd name="adj" fmla="val 50000"/>
            </a:avLst>
          </a:prstGeom>
          <a:solidFill>
            <a:srgbClr val="E9EC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独立开发</a:t>
            </a:r>
            <a:endParaRPr lang="zh-CN" altLang="en-US" sz="800" dirty="0">
              <a:solidFill>
                <a:srgbClr val="6679D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13810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00"/>
      </a:hlink>
      <a:folHlink>
        <a:srgbClr val="29166F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2991</TotalTime>
  <Words>522</Words>
  <Application>Microsoft Macintosh PowerPoint</Application>
  <PresentationFormat>A4 纸张(210x297 毫米)</PresentationFormat>
  <Paragraphs>76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Calibri</vt:lpstr>
      <vt:lpstr>Calibri Light</vt:lpstr>
      <vt:lpstr>Mangal</vt:lpstr>
      <vt:lpstr>Wingdings</vt:lpstr>
      <vt:lpstr>宋体</vt:lpstr>
      <vt:lpstr>微软雅黑</vt:lpstr>
      <vt:lpstr>Arial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Mia Wang</dc:creator>
  <cp:lastModifiedBy>Microsoft Office 用户</cp:lastModifiedBy>
  <cp:revision>814</cp:revision>
  <cp:lastPrinted>2017-07-14T09:13:29Z</cp:lastPrinted>
  <dcterms:created xsi:type="dcterms:W3CDTF">2016-02-14T01:21:46Z</dcterms:created>
  <dcterms:modified xsi:type="dcterms:W3CDTF">2017-07-14T09:48:40Z</dcterms:modified>
</cp:coreProperties>
</file>