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329" r:id="rId3"/>
    <p:sldId id="330" r:id="rId4"/>
    <p:sldId id="332" r:id="rId5"/>
    <p:sldId id="333" r:id="rId6"/>
    <p:sldId id="33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A3"/>
    <a:srgbClr val="A7D3FF"/>
    <a:srgbClr val="00B0F0"/>
    <a:srgbClr val="FFFFFF"/>
    <a:srgbClr val="2ABDF2"/>
    <a:srgbClr val="FFFFCC"/>
    <a:srgbClr val="33CCCC"/>
    <a:srgbClr val="00FFFF"/>
    <a:srgbClr val="99FF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7332" autoAdjust="0"/>
  </p:normalViewPr>
  <p:slideViewPr>
    <p:cSldViewPr snapToGrid="0">
      <p:cViewPr varScale="1">
        <p:scale>
          <a:sx n="112" d="100"/>
          <a:sy n="112" d="100"/>
        </p:scale>
        <p:origin x="522" y="30"/>
      </p:cViewPr>
      <p:guideLst>
        <p:guide orient="horz" pos="148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B0FF-3172-4169-8305-62D6F00D1B7C}" type="datetimeFigureOut">
              <a:rPr lang="zh-CN" altLang="en-US" smtClean="0"/>
              <a:pPr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6F768-3EB0-4E9B-BF69-172ACA5CD7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2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6F768-3EB0-4E9B-BF69-172ACA5CD72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8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1500</a:t>
            </a:r>
          </a:p>
          <a:p>
            <a:r>
              <a:rPr lang="en-US" altLang="zh-CN" dirty="0"/>
              <a:t>500</a:t>
            </a:r>
          </a:p>
          <a:p>
            <a:r>
              <a:rPr lang="zh-CN" altLang="en-US" dirty="0"/>
              <a:t>低速曾</a:t>
            </a:r>
            <a:endParaRPr lang="en-US" altLang="zh-CN" dirty="0"/>
          </a:p>
          <a:p>
            <a:r>
              <a:rPr lang="zh-CN" altLang="en-US" dirty="0"/>
              <a:t>换速度 高速层</a:t>
            </a:r>
            <a:endParaRPr lang="en-US" altLang="zh-CN" dirty="0"/>
          </a:p>
          <a:p>
            <a:r>
              <a:rPr lang="en-US" altLang="zh-CN" dirty="0"/>
              <a:t>100m   </a:t>
            </a:r>
            <a:r>
              <a:rPr lang="zh-CN" altLang="en-US"/>
              <a:t>不拓的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F768-3EB0-4E9B-BF69-172ACA5CD72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7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71475" y="330200"/>
            <a:ext cx="32385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19063" y="77788"/>
            <a:ext cx="252412" cy="2524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4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063" y="6446838"/>
            <a:ext cx="11890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6430963"/>
            <a:ext cx="12192000" cy="19050"/>
          </a:xfrm>
          <a:prstGeom prst="rect">
            <a:avLst/>
          </a:prstGeom>
          <a:solidFill>
            <a:srgbClr val="0053A3">
              <a:alpha val="50000"/>
            </a:srgbClr>
          </a:solidFill>
          <a:ln cmpd="sng">
            <a:solidFill>
              <a:srgbClr val="0053A3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1306175" y="6470650"/>
            <a:ext cx="431800" cy="357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687388"/>
            <a:ext cx="12192000" cy="34925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1539538" y="238125"/>
            <a:ext cx="474662" cy="422275"/>
          </a:xfrm>
          <a:custGeom>
            <a:avLst/>
            <a:gdLst>
              <a:gd name="T0" fmla="*/ 2147483646 w 68"/>
              <a:gd name="T1" fmla="*/ 2147483646 h 60"/>
              <a:gd name="T2" fmla="*/ 2147483646 w 68"/>
              <a:gd name="T3" fmla="*/ 2147483646 h 60"/>
              <a:gd name="T4" fmla="*/ 2147483646 w 68"/>
              <a:gd name="T5" fmla="*/ 2147483646 h 60"/>
              <a:gd name="T6" fmla="*/ 2147483646 w 68"/>
              <a:gd name="T7" fmla="*/ 2147483646 h 60"/>
              <a:gd name="T8" fmla="*/ 2147483646 w 68"/>
              <a:gd name="T9" fmla="*/ 2147483646 h 60"/>
              <a:gd name="T10" fmla="*/ 2147483646 w 68"/>
              <a:gd name="T11" fmla="*/ 2147483646 h 60"/>
              <a:gd name="T12" fmla="*/ 2147483646 w 68"/>
              <a:gd name="T13" fmla="*/ 2147483646 h 60"/>
              <a:gd name="T14" fmla="*/ 2147483646 w 68"/>
              <a:gd name="T15" fmla="*/ 2147483646 h 60"/>
              <a:gd name="T16" fmla="*/ 2147483646 w 68"/>
              <a:gd name="T17" fmla="*/ 2147483646 h 60"/>
              <a:gd name="T18" fmla="*/ 2147483646 w 68"/>
              <a:gd name="T19" fmla="*/ 2147483646 h 60"/>
              <a:gd name="T20" fmla="*/ 2147483646 w 68"/>
              <a:gd name="T21" fmla="*/ 2147483646 h 60"/>
              <a:gd name="T22" fmla="*/ 2147483646 w 68"/>
              <a:gd name="T23" fmla="*/ 2147483646 h 60"/>
              <a:gd name="T24" fmla="*/ 2147483646 w 68"/>
              <a:gd name="T25" fmla="*/ 2147483646 h 60"/>
              <a:gd name="T26" fmla="*/ 2147483646 w 68"/>
              <a:gd name="T27" fmla="*/ 2147483646 h 60"/>
              <a:gd name="T28" fmla="*/ 2147483646 w 68"/>
              <a:gd name="T29" fmla="*/ 2147483646 h 60"/>
              <a:gd name="T30" fmla="*/ 2147483646 w 68"/>
              <a:gd name="T31" fmla="*/ 2147483646 h 60"/>
              <a:gd name="T32" fmla="*/ 2147483646 w 68"/>
              <a:gd name="T33" fmla="*/ 2147483646 h 60"/>
              <a:gd name="T34" fmla="*/ 2147483646 w 68"/>
              <a:gd name="T35" fmla="*/ 2147483646 h 60"/>
              <a:gd name="T36" fmla="*/ 2147483646 w 68"/>
              <a:gd name="T37" fmla="*/ 2147483646 h 60"/>
              <a:gd name="T38" fmla="*/ 2147483646 w 68"/>
              <a:gd name="T39" fmla="*/ 2147483646 h 60"/>
              <a:gd name="T40" fmla="*/ 2147483646 w 68"/>
              <a:gd name="T41" fmla="*/ 0 h 60"/>
              <a:gd name="T42" fmla="*/ 2147483646 w 68"/>
              <a:gd name="T43" fmla="*/ 2147483646 h 60"/>
              <a:gd name="T44" fmla="*/ 2147483646 w 68"/>
              <a:gd name="T45" fmla="*/ 2147483646 h 60"/>
              <a:gd name="T46" fmla="*/ 2147483646 w 68"/>
              <a:gd name="T47" fmla="*/ 2147483646 h 60"/>
              <a:gd name="T48" fmla="*/ 2147483646 w 68"/>
              <a:gd name="T49" fmla="*/ 2147483646 h 60"/>
              <a:gd name="T50" fmla="*/ 2147483646 w 68"/>
              <a:gd name="T51" fmla="*/ 2147483646 h 60"/>
              <a:gd name="T52" fmla="*/ 2147483646 w 68"/>
              <a:gd name="T53" fmla="*/ 2147483646 h 60"/>
              <a:gd name="T54" fmla="*/ 2147483646 w 68"/>
              <a:gd name="T55" fmla="*/ 2147483646 h 60"/>
              <a:gd name="T56" fmla="*/ 2147483646 w 68"/>
              <a:gd name="T57" fmla="*/ 2147483646 h 60"/>
              <a:gd name="T58" fmla="*/ 2147483646 w 68"/>
              <a:gd name="T59" fmla="*/ 2147483646 h 60"/>
              <a:gd name="T60" fmla="*/ 2147483646 w 68"/>
              <a:gd name="T61" fmla="*/ 2147483646 h 60"/>
              <a:gd name="T62" fmla="*/ 2147483646 w 68"/>
              <a:gd name="T63" fmla="*/ 2147483646 h 60"/>
              <a:gd name="T64" fmla="*/ 2147483646 w 68"/>
              <a:gd name="T65" fmla="*/ 2147483646 h 60"/>
              <a:gd name="T66" fmla="*/ 2147483646 w 68"/>
              <a:gd name="T67" fmla="*/ 2147483646 h 60"/>
              <a:gd name="T68" fmla="*/ 2147483646 w 68"/>
              <a:gd name="T69" fmla="*/ 2147483646 h 6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rgbClr val="0053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1094180" y="6470650"/>
            <a:ext cx="9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64EA6-BC7E-4BA1-B576-5815630D2620}" type="slidenum">
              <a:rPr lang="zh-CN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583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585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0B55647-8658-49DF-985B-229359A1805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2023/8/28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0189A6-4907-44CD-98CE-68739BF52CA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6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17147"/>
            <a:ext cx="12192000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0" name="文本框 19"/>
          <p:cNvSpPr txBox="1">
            <a:spLocks noChangeArrowheads="1"/>
          </p:cNvSpPr>
          <p:nvPr/>
        </p:nvSpPr>
        <p:spPr bwMode="auto">
          <a:xfrm>
            <a:off x="572663" y="2585792"/>
            <a:ext cx="112887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bg1"/>
                </a:solidFill>
              </a:rPr>
              <a:t>组会汇报</a:t>
            </a:r>
          </a:p>
        </p:txBody>
      </p:sp>
      <p:sp>
        <p:nvSpPr>
          <p:cNvPr id="6147" name="文本框 20"/>
          <p:cNvSpPr txBox="1">
            <a:spLocks noChangeArrowheads="1"/>
          </p:cNvSpPr>
          <p:nvPr/>
        </p:nvSpPr>
        <p:spPr bwMode="auto">
          <a:xfrm>
            <a:off x="4299032" y="4096780"/>
            <a:ext cx="3835975" cy="206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汇报人：张淳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    师：饶  莹（教授）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  涛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期：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17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484" y="6317452"/>
            <a:ext cx="1818291" cy="355047"/>
          </a:xfrm>
          <a:prstGeom prst="rect">
            <a:avLst/>
          </a:prstGeom>
        </p:spPr>
      </p:pic>
      <p:sp>
        <p:nvSpPr>
          <p:cNvPr id="8" name="Freeform 5"/>
          <p:cNvSpPr>
            <a:spLocks noEditPoints="1"/>
          </p:cNvSpPr>
          <p:nvPr/>
        </p:nvSpPr>
        <p:spPr bwMode="auto">
          <a:xfrm>
            <a:off x="1962837" y="1033055"/>
            <a:ext cx="1064141" cy="871072"/>
          </a:xfrm>
          <a:custGeom>
            <a:avLst/>
            <a:gdLst>
              <a:gd name="T0" fmla="*/ 2147483646 w 68"/>
              <a:gd name="T1" fmla="*/ 2147483646 h 60"/>
              <a:gd name="T2" fmla="*/ 2147483646 w 68"/>
              <a:gd name="T3" fmla="*/ 2147483646 h 60"/>
              <a:gd name="T4" fmla="*/ 2147483646 w 68"/>
              <a:gd name="T5" fmla="*/ 2147483646 h 60"/>
              <a:gd name="T6" fmla="*/ 2147483646 w 68"/>
              <a:gd name="T7" fmla="*/ 2147483646 h 60"/>
              <a:gd name="T8" fmla="*/ 2147483646 w 68"/>
              <a:gd name="T9" fmla="*/ 2147483646 h 60"/>
              <a:gd name="T10" fmla="*/ 2147483646 w 68"/>
              <a:gd name="T11" fmla="*/ 2147483646 h 60"/>
              <a:gd name="T12" fmla="*/ 2147483646 w 68"/>
              <a:gd name="T13" fmla="*/ 2147483646 h 60"/>
              <a:gd name="T14" fmla="*/ 2147483646 w 68"/>
              <a:gd name="T15" fmla="*/ 2147483646 h 60"/>
              <a:gd name="T16" fmla="*/ 2147483646 w 68"/>
              <a:gd name="T17" fmla="*/ 2147483646 h 60"/>
              <a:gd name="T18" fmla="*/ 2147483646 w 68"/>
              <a:gd name="T19" fmla="*/ 2147483646 h 60"/>
              <a:gd name="T20" fmla="*/ 2147483646 w 68"/>
              <a:gd name="T21" fmla="*/ 2147483646 h 60"/>
              <a:gd name="T22" fmla="*/ 2147483646 w 68"/>
              <a:gd name="T23" fmla="*/ 2147483646 h 60"/>
              <a:gd name="T24" fmla="*/ 2147483646 w 68"/>
              <a:gd name="T25" fmla="*/ 2147483646 h 60"/>
              <a:gd name="T26" fmla="*/ 2147483646 w 68"/>
              <a:gd name="T27" fmla="*/ 2147483646 h 60"/>
              <a:gd name="T28" fmla="*/ 2147483646 w 68"/>
              <a:gd name="T29" fmla="*/ 2147483646 h 60"/>
              <a:gd name="T30" fmla="*/ 2147483646 w 68"/>
              <a:gd name="T31" fmla="*/ 2147483646 h 60"/>
              <a:gd name="T32" fmla="*/ 2147483646 w 68"/>
              <a:gd name="T33" fmla="*/ 2147483646 h 60"/>
              <a:gd name="T34" fmla="*/ 2147483646 w 68"/>
              <a:gd name="T35" fmla="*/ 2147483646 h 60"/>
              <a:gd name="T36" fmla="*/ 2147483646 w 68"/>
              <a:gd name="T37" fmla="*/ 2147483646 h 60"/>
              <a:gd name="T38" fmla="*/ 2147483646 w 68"/>
              <a:gd name="T39" fmla="*/ 2147483646 h 60"/>
              <a:gd name="T40" fmla="*/ 2147483646 w 68"/>
              <a:gd name="T41" fmla="*/ 0 h 60"/>
              <a:gd name="T42" fmla="*/ 2147483646 w 68"/>
              <a:gd name="T43" fmla="*/ 2147483646 h 60"/>
              <a:gd name="T44" fmla="*/ 2147483646 w 68"/>
              <a:gd name="T45" fmla="*/ 2147483646 h 60"/>
              <a:gd name="T46" fmla="*/ 2147483646 w 68"/>
              <a:gd name="T47" fmla="*/ 2147483646 h 60"/>
              <a:gd name="T48" fmla="*/ 2147483646 w 68"/>
              <a:gd name="T49" fmla="*/ 2147483646 h 60"/>
              <a:gd name="T50" fmla="*/ 2147483646 w 68"/>
              <a:gd name="T51" fmla="*/ 2147483646 h 60"/>
              <a:gd name="T52" fmla="*/ 2147483646 w 68"/>
              <a:gd name="T53" fmla="*/ 2147483646 h 60"/>
              <a:gd name="T54" fmla="*/ 2147483646 w 68"/>
              <a:gd name="T55" fmla="*/ 2147483646 h 60"/>
              <a:gd name="T56" fmla="*/ 2147483646 w 68"/>
              <a:gd name="T57" fmla="*/ 2147483646 h 60"/>
              <a:gd name="T58" fmla="*/ 2147483646 w 68"/>
              <a:gd name="T59" fmla="*/ 2147483646 h 60"/>
              <a:gd name="T60" fmla="*/ 2147483646 w 68"/>
              <a:gd name="T61" fmla="*/ 2147483646 h 60"/>
              <a:gd name="T62" fmla="*/ 2147483646 w 68"/>
              <a:gd name="T63" fmla="*/ 2147483646 h 60"/>
              <a:gd name="T64" fmla="*/ 2147483646 w 68"/>
              <a:gd name="T65" fmla="*/ 2147483646 h 60"/>
              <a:gd name="T66" fmla="*/ 2147483646 w 68"/>
              <a:gd name="T67" fmla="*/ 2147483646 h 60"/>
              <a:gd name="T68" fmla="*/ 2147483646 w 68"/>
              <a:gd name="T69" fmla="*/ 2147483646 h 6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rgbClr val="0053A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30066"/>
      </p:ext>
    </p:extLst>
  </p:cSld>
  <p:clrMapOvr>
    <a:masterClrMapping/>
  </p:clrMapOvr>
  <p:transition spd="med" advTm="1052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0801350" y="6492875"/>
            <a:ext cx="1390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D82BAA-18BF-4899-96B6-AAFF3B4D79D8}" type="slidenum">
              <a:rPr lang="zh-CN" altLang="en-US" sz="20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BE86F6E1-316B-4477-A767-AE679D18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018319"/>
            <a:ext cx="11495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DC4D4C-C0C5-4463-B8EE-21DA100C1F2A}"/>
              </a:ext>
            </a:extLst>
          </p:cNvPr>
          <p:cNvSpPr txBox="1"/>
          <p:nvPr/>
        </p:nvSpPr>
        <p:spPr>
          <a:xfrm>
            <a:off x="837488" y="216455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皮尔逊相关系数      （复杂层状模型）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C5595D-1D69-4CCC-BE53-39D61395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5" y="733424"/>
            <a:ext cx="2976192" cy="568642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6AEB485-534A-49E9-8314-6636B816B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98012"/>
              </p:ext>
            </p:extLst>
          </p:nvPr>
        </p:nvGraphicFramePr>
        <p:xfrm>
          <a:off x="3763888" y="2018319"/>
          <a:ext cx="7742752" cy="318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5" imgW="6133941" imgH="2524138" progId="Excel.Sheet.12">
                  <p:embed/>
                </p:oleObj>
              </mc:Choice>
              <mc:Fallback>
                <p:oleObj name="Worksheet" r:id="rId5" imgW="6133941" imgH="25241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3888" y="2018319"/>
                        <a:ext cx="7742752" cy="318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137330"/>
      </p:ext>
    </p:extLst>
  </p:cSld>
  <p:clrMapOvr>
    <a:masterClrMapping/>
  </p:clrMapOvr>
  <p:transition spd="med" advTm="4540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0801350" y="6492875"/>
            <a:ext cx="1390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D82BAA-18BF-4899-96B6-AAFF3B4D79D8}" type="slidenum">
              <a:rPr lang="zh-CN" altLang="en-US" sz="20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BE86F6E1-316B-4477-A767-AE679D18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018319"/>
            <a:ext cx="11495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D72980-FD5A-4D11-905D-5911B4EADA9B}"/>
              </a:ext>
            </a:extLst>
          </p:cNvPr>
          <p:cNvSpPr txBox="1"/>
          <p:nvPr/>
        </p:nvSpPr>
        <p:spPr>
          <a:xfrm>
            <a:off x="837488" y="216455"/>
            <a:ext cx="451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皮尔逊相关系数      （</a:t>
            </a:r>
            <a:r>
              <a:rPr lang="en-US" altLang="zh-CN" dirty="0"/>
              <a:t>overthrust</a:t>
            </a:r>
            <a:r>
              <a:rPr lang="zh-CN" altLang="en-US" dirty="0"/>
              <a:t>模型）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BB536E8-EA90-4A7B-B4F2-ACD2B7BFB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975402"/>
              </p:ext>
            </p:extLst>
          </p:nvPr>
        </p:nvGraphicFramePr>
        <p:xfrm>
          <a:off x="2001942" y="3529348"/>
          <a:ext cx="71056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3" imgW="7105599" imgH="2733701" progId="Excel.Sheet.12">
                  <p:embed/>
                </p:oleObj>
              </mc:Choice>
              <mc:Fallback>
                <p:oleObj name="Worksheet" r:id="rId3" imgW="7105599" imgH="27337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942" y="3529348"/>
                        <a:ext cx="7105650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1E4C21C-5172-4DE5-917E-090A4444C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9" y="794770"/>
            <a:ext cx="10648060" cy="27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3415"/>
      </p:ext>
    </p:extLst>
  </p:cSld>
  <p:clrMapOvr>
    <a:masterClrMapping/>
  </p:clrMapOvr>
  <p:transition spd="med" advTm="4540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0801350" y="6492875"/>
            <a:ext cx="1390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D82BAA-18BF-4899-96B6-AAFF3B4D79D8}" type="slidenum">
              <a:rPr lang="zh-CN" altLang="en-US" sz="20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BE86F6E1-316B-4477-A767-AE679D18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018319"/>
            <a:ext cx="11495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681352A-67A3-4BC4-82B6-E21C280BD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73780"/>
              </p:ext>
            </p:extLst>
          </p:nvPr>
        </p:nvGraphicFramePr>
        <p:xfrm>
          <a:off x="1445248" y="1377033"/>
          <a:ext cx="8920800" cy="1682681"/>
        </p:xfrm>
        <a:graphic>
          <a:graphicData uri="http://schemas.openxmlformats.org/drawingml/2006/table">
            <a:tbl>
              <a:tblPr/>
              <a:tblGrid>
                <a:gridCol w="1343247">
                  <a:extLst>
                    <a:ext uri="{9D8B030D-6E8A-4147-A177-3AD203B41FA5}">
                      <a16:colId xmlns:a16="http://schemas.microsoft.com/office/drawing/2014/main" val="1126342934"/>
                    </a:ext>
                  </a:extLst>
                </a:gridCol>
                <a:gridCol w="1476546">
                  <a:extLst>
                    <a:ext uri="{9D8B030D-6E8A-4147-A177-3AD203B41FA5}">
                      <a16:colId xmlns:a16="http://schemas.microsoft.com/office/drawing/2014/main" val="1112165274"/>
                    </a:ext>
                  </a:extLst>
                </a:gridCol>
                <a:gridCol w="1579084">
                  <a:extLst>
                    <a:ext uri="{9D8B030D-6E8A-4147-A177-3AD203B41FA5}">
                      <a16:colId xmlns:a16="http://schemas.microsoft.com/office/drawing/2014/main" val="813167807"/>
                    </a:ext>
                  </a:extLst>
                </a:gridCol>
                <a:gridCol w="1456038">
                  <a:extLst>
                    <a:ext uri="{9D8B030D-6E8A-4147-A177-3AD203B41FA5}">
                      <a16:colId xmlns:a16="http://schemas.microsoft.com/office/drawing/2014/main" val="2861467450"/>
                    </a:ext>
                  </a:extLst>
                </a:gridCol>
                <a:gridCol w="1425278">
                  <a:extLst>
                    <a:ext uri="{9D8B030D-6E8A-4147-A177-3AD203B41FA5}">
                      <a16:colId xmlns:a16="http://schemas.microsoft.com/office/drawing/2014/main" val="1461949490"/>
                    </a:ext>
                  </a:extLst>
                </a:gridCol>
                <a:gridCol w="1640607">
                  <a:extLst>
                    <a:ext uri="{9D8B030D-6E8A-4147-A177-3AD203B41FA5}">
                      <a16:colId xmlns:a16="http://schemas.microsoft.com/office/drawing/2014/main" val="1256749427"/>
                    </a:ext>
                  </a:extLst>
                </a:gridCol>
              </a:tblGrid>
              <a:tr h="24038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复杂层状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94245"/>
                  </a:ext>
                </a:extLst>
              </a:tr>
              <a:tr h="240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53A3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降速层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513079"/>
                  </a:ext>
                </a:extLst>
              </a:tr>
              <a:tr h="2403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1.4927E+03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1.5108E+03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1.5648E+03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1.4962E+03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3.1566E+03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401901"/>
                  </a:ext>
                </a:extLst>
              </a:tr>
              <a:tr h="2403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1.3579E+03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1.3895E+03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1.6173E+03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1.5393E+03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5.4266E+03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40089"/>
                  </a:ext>
                </a:extLst>
              </a:tr>
              <a:tr h="2403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1.3773E+03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1.8058E+03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2.1843E+03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5.5198E+03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6.9939E+04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570835"/>
                  </a:ext>
                </a:extLst>
              </a:tr>
              <a:tr h="2403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2.4834E+03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3.1749E+03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7.9737E+03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1.6434E+04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4.1092E+06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420321"/>
                  </a:ext>
                </a:extLst>
              </a:tr>
              <a:tr h="2403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4.7061E+03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5.8333E+03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9.2145E+03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3.7612E+04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3.0713E+07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58102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86E2927-D7D5-4386-A2AA-726B04B1D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49690"/>
              </p:ext>
            </p:extLst>
          </p:nvPr>
        </p:nvGraphicFramePr>
        <p:xfrm>
          <a:off x="1445248" y="3496069"/>
          <a:ext cx="8920800" cy="1991844"/>
        </p:xfrm>
        <a:graphic>
          <a:graphicData uri="http://schemas.openxmlformats.org/drawingml/2006/table">
            <a:tbl>
              <a:tblPr/>
              <a:tblGrid>
                <a:gridCol w="1343247">
                  <a:extLst>
                    <a:ext uri="{9D8B030D-6E8A-4147-A177-3AD203B41FA5}">
                      <a16:colId xmlns:a16="http://schemas.microsoft.com/office/drawing/2014/main" val="1062612114"/>
                    </a:ext>
                  </a:extLst>
                </a:gridCol>
                <a:gridCol w="1476546">
                  <a:extLst>
                    <a:ext uri="{9D8B030D-6E8A-4147-A177-3AD203B41FA5}">
                      <a16:colId xmlns:a16="http://schemas.microsoft.com/office/drawing/2014/main" val="53098455"/>
                    </a:ext>
                  </a:extLst>
                </a:gridCol>
                <a:gridCol w="1579085">
                  <a:extLst>
                    <a:ext uri="{9D8B030D-6E8A-4147-A177-3AD203B41FA5}">
                      <a16:colId xmlns:a16="http://schemas.microsoft.com/office/drawing/2014/main" val="1268609037"/>
                    </a:ext>
                  </a:extLst>
                </a:gridCol>
                <a:gridCol w="1456038">
                  <a:extLst>
                    <a:ext uri="{9D8B030D-6E8A-4147-A177-3AD203B41FA5}">
                      <a16:colId xmlns:a16="http://schemas.microsoft.com/office/drawing/2014/main" val="1191543198"/>
                    </a:ext>
                  </a:extLst>
                </a:gridCol>
                <a:gridCol w="1425277">
                  <a:extLst>
                    <a:ext uri="{9D8B030D-6E8A-4147-A177-3AD203B41FA5}">
                      <a16:colId xmlns:a16="http://schemas.microsoft.com/office/drawing/2014/main" val="1754859784"/>
                    </a:ext>
                  </a:extLst>
                </a:gridCol>
                <a:gridCol w="1640607">
                  <a:extLst>
                    <a:ext uri="{9D8B030D-6E8A-4147-A177-3AD203B41FA5}">
                      <a16:colId xmlns:a16="http://schemas.microsoft.com/office/drawing/2014/main" val="2247250091"/>
                    </a:ext>
                  </a:extLst>
                </a:gridCol>
              </a:tblGrid>
              <a:tr h="22131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复杂层状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61515"/>
                  </a:ext>
                </a:extLst>
              </a:tr>
              <a:tr h="2213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53A3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匀速层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663073"/>
                  </a:ext>
                </a:extLst>
              </a:tr>
              <a:tr h="22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1.5282E+03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1.4873E+03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1.4734E+03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1.4649E+03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1.4507E+03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44234"/>
                  </a:ext>
                </a:extLst>
              </a:tr>
              <a:tr h="22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1.5414E+03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1.4970E+03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1.4815E+03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1.4791E+03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1.4614E+03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48341"/>
                  </a:ext>
                </a:extLst>
              </a:tr>
              <a:tr h="22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1.5481E+03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1.5101E+03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1.4894E+03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1.4809E+03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1.5047E+03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546112"/>
                  </a:ext>
                </a:extLst>
              </a:tr>
              <a:tr h="22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1.8291E+03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1.7418E+03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1.6584E+03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1.6974E+03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2.1109E+03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63445"/>
                  </a:ext>
                </a:extLst>
              </a:tr>
              <a:tr h="22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1.8761E+03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1.8173E+03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1.7407E+03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1.7139E+03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2.5669E+03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401921"/>
                  </a:ext>
                </a:extLst>
              </a:tr>
              <a:tr h="22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2.6540E+03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2.4545E+03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2.3361E+03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2.6852E+03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4.0711E+03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01227"/>
                  </a:ext>
                </a:extLst>
              </a:tr>
              <a:tr h="2213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2.8576E+03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2.6970E+03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2.5363E+03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2.7489E+03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5.4361E+03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088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2942B36-4F7C-4CAC-B21A-24F5F7B6B9E8}"/>
              </a:ext>
            </a:extLst>
          </p:cNvPr>
          <p:cNvSpPr txBox="1"/>
          <p:nvPr/>
        </p:nvSpPr>
        <p:spPr>
          <a:xfrm>
            <a:off x="991312" y="2478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均方根误差</a:t>
            </a:r>
          </a:p>
        </p:txBody>
      </p:sp>
    </p:spTree>
    <p:extLst>
      <p:ext uri="{BB962C8B-B14F-4D97-AF65-F5344CB8AC3E}">
        <p14:creationId xmlns:p14="http://schemas.microsoft.com/office/powerpoint/2010/main" val="1670763894"/>
      </p:ext>
    </p:extLst>
  </p:cSld>
  <p:clrMapOvr>
    <a:masterClrMapping/>
  </p:clrMapOvr>
  <p:transition spd="med" advTm="4540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0801350" y="6492875"/>
            <a:ext cx="1390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D82BAA-18BF-4899-96B6-AAFF3B4D79D8}" type="slidenum">
              <a:rPr lang="zh-CN" altLang="en-US" sz="20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BE86F6E1-316B-4477-A767-AE679D18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018319"/>
            <a:ext cx="11495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333293"/>
      </p:ext>
    </p:extLst>
  </p:cSld>
  <p:clrMapOvr>
    <a:masterClrMapping/>
  </p:clrMapOvr>
  <p:transition spd="med" advTm="4540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0801350" y="6492875"/>
            <a:ext cx="13906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D82BAA-18BF-4899-96B6-AAFF3B4D79D8}" type="slidenum">
              <a:rPr lang="zh-CN" altLang="en-US" sz="2000">
                <a:solidFill>
                  <a:schemeClr val="bg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BE86F6E1-316B-4477-A767-AE679D18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018319"/>
            <a:ext cx="11495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247EDD-387B-4BA8-82AC-10E5C1F2E65D}"/>
              </a:ext>
            </a:extLst>
          </p:cNvPr>
          <p:cNvSpPr txBox="1"/>
          <p:nvPr/>
        </p:nvSpPr>
        <p:spPr>
          <a:xfrm>
            <a:off x="716533" y="13170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(1983  </a:t>
            </a:r>
            <a:r>
              <a:rPr lang="zh-CN" altLang="en-US" dirty="0"/>
              <a:t>黄荣樽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DEB6C6-64FA-4CEB-89CB-B88C470BDBF6}"/>
              </a:ext>
            </a:extLst>
          </p:cNvPr>
          <p:cNvSpPr txBox="1"/>
          <p:nvPr/>
        </p:nvSpPr>
        <p:spPr>
          <a:xfrm>
            <a:off x="528526" y="3979467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 1998 </a:t>
            </a:r>
            <a:r>
              <a:rPr lang="zh-CN" altLang="en-US" dirty="0"/>
              <a:t>石油大学组合弹簧模型）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D6D02D-E8B3-45DB-B9BF-684474C7357E}"/>
              </a:ext>
            </a:extLst>
          </p:cNvPr>
          <p:cNvSpPr/>
          <p:nvPr/>
        </p:nvSpPr>
        <p:spPr>
          <a:xfrm>
            <a:off x="3579374" y="1738162"/>
            <a:ext cx="196553" cy="33767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D6EA70-EC62-4D1B-94A6-B39B31BECE37}"/>
              </a:ext>
            </a:extLst>
          </p:cNvPr>
          <p:cNvSpPr/>
          <p:nvPr/>
        </p:nvSpPr>
        <p:spPr>
          <a:xfrm>
            <a:off x="1636016" y="4517265"/>
            <a:ext cx="230735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922D389-8A65-4F0A-B58A-AC0CD2A5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4" y="1711738"/>
            <a:ext cx="3059393" cy="126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C47D795-6D3F-4445-A3A7-5489FFCB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34" y="4348799"/>
            <a:ext cx="4215912" cy="12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88940"/>
      </p:ext>
    </p:extLst>
  </p:cSld>
  <p:clrMapOvr>
    <a:masterClrMapping/>
  </p:clrMapOvr>
  <p:transition spd="med" advTm="45402"/>
</p:sld>
</file>

<file path=ppt/theme/theme1.xml><?xml version="1.0" encoding="utf-8"?>
<a:theme xmlns:a="http://schemas.openxmlformats.org/drawingml/2006/main" name="1_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34083</TotalTime>
  <Words>295</Words>
  <Application>Microsoft Office PowerPoint</Application>
  <PresentationFormat>宽屏</PresentationFormat>
  <Paragraphs>113</Paragraphs>
  <Slides>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Consolas</vt:lpstr>
      <vt:lpstr>Verdana</vt:lpstr>
      <vt:lpstr>1_Office 主题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cup_raolab</dc:creator>
  <cp:lastModifiedBy>张 淳</cp:lastModifiedBy>
  <cp:revision>443</cp:revision>
  <dcterms:created xsi:type="dcterms:W3CDTF">2020-10-24T08:35:31Z</dcterms:created>
  <dcterms:modified xsi:type="dcterms:W3CDTF">2023-08-29T01:48:21Z</dcterms:modified>
</cp:coreProperties>
</file>