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47" r:id="rId2"/>
    <p:sldMasterId id="2147483792" r:id="rId3"/>
  </p:sldMasterIdLst>
  <p:notesMasterIdLst>
    <p:notesMasterId r:id="rId40"/>
  </p:notesMasterIdLst>
  <p:sldIdLst>
    <p:sldId id="25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39" r:id="rId22"/>
    <p:sldId id="326" r:id="rId23"/>
    <p:sldId id="327" r:id="rId24"/>
    <p:sldId id="328" r:id="rId25"/>
    <p:sldId id="330" r:id="rId26"/>
    <p:sldId id="341" r:id="rId27"/>
    <p:sldId id="340" r:id="rId28"/>
    <p:sldId id="329" r:id="rId29"/>
    <p:sldId id="331" r:id="rId30"/>
    <p:sldId id="332" r:id="rId31"/>
    <p:sldId id="333" r:id="rId32"/>
    <p:sldId id="342" r:id="rId33"/>
    <p:sldId id="334" r:id="rId34"/>
    <p:sldId id="343" r:id="rId35"/>
    <p:sldId id="335" r:id="rId36"/>
    <p:sldId id="344" r:id="rId37"/>
    <p:sldId id="291" r:id="rId38"/>
    <p:sldId id="338" r:id="rId3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426" y="72"/>
      </p:cViewPr>
      <p:guideLst>
        <p:guide orient="horz" pos="21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E56EE48-891C-48A2-8347-CA262D1CE9F7}" type="datetimeFigureOut">
              <a:rPr lang="zh-CN" altLang="en-US"/>
              <a:pPr>
                <a:defRPr/>
              </a:pPr>
              <a:t>2016/4/28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4CA58E7-28A6-4DF3-9467-9CD5082CDF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513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CA58E7-28A6-4DF3-9467-9CD5082CDFB7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3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74BB1-B18E-4BDF-9BE6-C4DD3FF9F6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57079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6863D-4AE0-4FB9-BB13-1AA902167D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23653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115888"/>
            <a:ext cx="2057400" cy="6038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15888"/>
            <a:ext cx="6019800" cy="6038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6ACB9-5838-4CFA-ACF1-8F71424000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493604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34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64224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0483536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6219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28011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3002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3212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434506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54FAA-D236-4F17-913F-0FE50688F3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50311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974329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71280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115888"/>
            <a:ext cx="2057400" cy="6038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15888"/>
            <a:ext cx="6019800" cy="6038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51004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F1227-82E2-418F-B4DC-37876FFAF5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373491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DA89D-81AA-4E6A-A836-69B11BF599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01289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39057-E190-4F60-AE25-A1B498CB80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96729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1C46A-9603-48DE-A2AF-69328D75AD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52098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DB498-B9A7-4B4D-9938-43157D8F14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00034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BE1A4-A699-4B70-B8BC-F67E16FE6B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8907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37EB4-2477-488C-BE03-7CBADEFDF3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818838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F59A8-E36D-4446-B9EB-13C651B2F7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81901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5157D-6A54-499F-B429-4292B85FC8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77281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AAC2F-34DF-421C-8146-38DD7A0CC6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84790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1C852-718E-4C9C-B626-EFE3839AEC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010639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115888"/>
            <a:ext cx="2057400" cy="6038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15888"/>
            <a:ext cx="6019800" cy="6038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E8B1D-C72B-4CCB-8918-0E181BE0E2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82322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B13D4-16A5-46EA-A227-BC9E2AD470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290879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5D712-8BA3-4C7C-B5C2-28015E4243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97268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6F2D2-1F68-4273-9CFF-FEE851D7A6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10420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7DA39-38A8-4F9A-A1E1-A67E57ABCA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343154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9EB58-761A-4572-92D9-CF53176657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4731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791B1-73BA-4C81-A3B6-BD66BCC1D5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48420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 noChangeArrowheads="1"/>
          </p:cNvSpPr>
          <p:nvPr/>
        </p:nvSpPr>
        <p:spPr bwMode="auto">
          <a:xfrm>
            <a:off x="0" y="2997200"/>
            <a:ext cx="2195513" cy="2663825"/>
          </a:xfrm>
          <a:custGeom>
            <a:avLst/>
            <a:gdLst>
              <a:gd name="T0" fmla="*/ 0 w 1406"/>
              <a:gd name="T1" fmla="*/ 2147483646 h 1678"/>
              <a:gd name="T2" fmla="*/ 0 w 1406"/>
              <a:gd name="T3" fmla="*/ 2147483646 h 1678"/>
              <a:gd name="T4" fmla="*/ 2147483646 w 1406"/>
              <a:gd name="T5" fmla="*/ 0 h 1678"/>
              <a:gd name="T6" fmla="*/ 2147483646 w 1406"/>
              <a:gd name="T7" fmla="*/ 2147483646 h 1678"/>
              <a:gd name="T8" fmla="*/ 0 w 1406"/>
              <a:gd name="T9" fmla="*/ 2147483646 h 16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6"/>
              <a:gd name="T16" fmla="*/ 0 h 1678"/>
              <a:gd name="T17" fmla="*/ 1406 w 1406"/>
              <a:gd name="T18" fmla="*/ 1678 h 16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7" name="Picture 3" descr="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82763"/>
            <a:ext cx="73596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Freeform 4"/>
          <p:cNvSpPr>
            <a:spLocks noChangeArrowheads="1"/>
          </p:cNvSpPr>
          <p:nvPr/>
        </p:nvSpPr>
        <p:spPr bwMode="auto">
          <a:xfrm>
            <a:off x="568325" y="0"/>
            <a:ext cx="1784350" cy="6865938"/>
          </a:xfrm>
          <a:custGeom>
            <a:avLst/>
            <a:gdLst>
              <a:gd name="T0" fmla="*/ 0 w 1124"/>
              <a:gd name="T1" fmla="*/ 0 h 4343"/>
              <a:gd name="T2" fmla="*/ 2147483646 w 1124"/>
              <a:gd name="T3" fmla="*/ 2147483646 h 4343"/>
              <a:gd name="T4" fmla="*/ 2147483646 w 1124"/>
              <a:gd name="T5" fmla="*/ 2147483646 h 4343"/>
              <a:gd name="T6" fmla="*/ 2147483646 w 1124"/>
              <a:gd name="T7" fmla="*/ 2147483646 h 4343"/>
              <a:gd name="T8" fmla="*/ 2147483646 w 1124"/>
              <a:gd name="T9" fmla="*/ 2147483646 h 4343"/>
              <a:gd name="T10" fmla="*/ 2147483646 w 1124"/>
              <a:gd name="T11" fmla="*/ 2147483646 h 4343"/>
              <a:gd name="T12" fmla="*/ 2147483646 w 1124"/>
              <a:gd name="T13" fmla="*/ 2147483646 h 4343"/>
              <a:gd name="T14" fmla="*/ 2147483646 w 1124"/>
              <a:gd name="T15" fmla="*/ 2147483646 h 4343"/>
              <a:gd name="T16" fmla="*/ 0 w 1124"/>
              <a:gd name="T17" fmla="*/ 0 h 43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24"/>
              <a:gd name="T28" fmla="*/ 0 h 4343"/>
              <a:gd name="T29" fmla="*/ 1124 w 1124"/>
              <a:gd name="T30" fmla="*/ 4343 h 43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Freeform 5"/>
          <p:cNvSpPr>
            <a:spLocks noChangeArrowheads="1"/>
          </p:cNvSpPr>
          <p:nvPr/>
        </p:nvSpPr>
        <p:spPr bwMode="auto">
          <a:xfrm>
            <a:off x="0" y="0"/>
            <a:ext cx="2379663" cy="6870700"/>
          </a:xfrm>
          <a:custGeom>
            <a:avLst/>
            <a:gdLst>
              <a:gd name="T0" fmla="*/ 2147483646 w 1507"/>
              <a:gd name="T1" fmla="*/ 0 h 4334"/>
              <a:gd name="T2" fmla="*/ 2147483646 w 1507"/>
              <a:gd name="T3" fmla="*/ 2147483646 h 4334"/>
              <a:gd name="T4" fmla="*/ 2147483646 w 1507"/>
              <a:gd name="T5" fmla="*/ 2147483646 h 4334"/>
              <a:gd name="T6" fmla="*/ 2147483646 w 1507"/>
              <a:gd name="T7" fmla="*/ 2147483646 h 4334"/>
              <a:gd name="T8" fmla="*/ 2147483646 w 1507"/>
              <a:gd name="T9" fmla="*/ 2147483646 h 4334"/>
              <a:gd name="T10" fmla="*/ 2147483646 w 1507"/>
              <a:gd name="T11" fmla="*/ 2147483646 h 4334"/>
              <a:gd name="T12" fmla="*/ 2147483646 w 1507"/>
              <a:gd name="T13" fmla="*/ 2147483646 h 4334"/>
              <a:gd name="T14" fmla="*/ 2147483646 w 1507"/>
              <a:gd name="T15" fmla="*/ 2147483646 h 4334"/>
              <a:gd name="T16" fmla="*/ 2147483646 w 1507"/>
              <a:gd name="T17" fmla="*/ 2147483646 h 4334"/>
              <a:gd name="T18" fmla="*/ 0 w 1507"/>
              <a:gd name="T19" fmla="*/ 2147483646 h 4334"/>
              <a:gd name="T20" fmla="*/ 2147483646 w 1507"/>
              <a:gd name="T21" fmla="*/ 0 h 43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07"/>
              <a:gd name="T34" fmla="*/ 0 h 4334"/>
              <a:gd name="T35" fmla="*/ 1507 w 1507"/>
              <a:gd name="T36" fmla="*/ 4334 h 433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/>
          <p:cNvSpPr>
            <a:spLocks noChangeArrowheads="1"/>
          </p:cNvSpPr>
          <p:nvPr/>
        </p:nvSpPr>
        <p:spPr bwMode="auto">
          <a:xfrm>
            <a:off x="2557463" y="0"/>
            <a:ext cx="3022600" cy="6858000"/>
          </a:xfrm>
          <a:custGeom>
            <a:avLst/>
            <a:gdLst>
              <a:gd name="T0" fmla="*/ 2147483646 w 1904"/>
              <a:gd name="T1" fmla="*/ 0 h 4354"/>
              <a:gd name="T2" fmla="*/ 2147483646 w 1904"/>
              <a:gd name="T3" fmla="*/ 0 h 4354"/>
              <a:gd name="T4" fmla="*/ 0 w 1904"/>
              <a:gd name="T5" fmla="*/ 2147483646 h 4354"/>
              <a:gd name="T6" fmla="*/ 0 w 1904"/>
              <a:gd name="T7" fmla="*/ 2147483646 h 4354"/>
              <a:gd name="T8" fmla="*/ 2147483646 w 1904"/>
              <a:gd name="T9" fmla="*/ 2147483646 h 4354"/>
              <a:gd name="T10" fmla="*/ 2147483646 w 1904"/>
              <a:gd name="T11" fmla="*/ 2147483646 h 4354"/>
              <a:gd name="T12" fmla="*/ 2147483646 w 1904"/>
              <a:gd name="T13" fmla="*/ 2147483646 h 4354"/>
              <a:gd name="T14" fmla="*/ 2147483646 w 1904"/>
              <a:gd name="T15" fmla="*/ 2147483646 h 4354"/>
              <a:gd name="T16" fmla="*/ 2147483646 w 1904"/>
              <a:gd name="T17" fmla="*/ 0 h 43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04"/>
              <a:gd name="T28" fmla="*/ 0 h 4354"/>
              <a:gd name="T29" fmla="*/ 1904 w 1904"/>
              <a:gd name="T30" fmla="*/ 4354 h 435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2959100" y="0"/>
            <a:ext cx="2711450" cy="1873250"/>
          </a:xfrm>
          <a:custGeom>
            <a:avLst/>
            <a:gdLst>
              <a:gd name="T0" fmla="*/ 2147483646 w 1708"/>
              <a:gd name="T1" fmla="*/ 2147483646 h 1189"/>
              <a:gd name="T2" fmla="*/ 2147483646 w 1708"/>
              <a:gd name="T3" fmla="*/ 0 h 1189"/>
              <a:gd name="T4" fmla="*/ 0 w 1708"/>
              <a:gd name="T5" fmla="*/ 2147483646 h 1189"/>
              <a:gd name="T6" fmla="*/ 2147483646 w 1708"/>
              <a:gd name="T7" fmla="*/ 2147483646 h 1189"/>
              <a:gd name="T8" fmla="*/ 0 60000 65536"/>
              <a:gd name="T9" fmla="*/ 0 60000 65536"/>
              <a:gd name="T10" fmla="*/ 0 60000 65536"/>
              <a:gd name="T11" fmla="*/ 0 60000 65536"/>
              <a:gd name="T12" fmla="*/ 0 w 1708"/>
              <a:gd name="T13" fmla="*/ 0 h 1189"/>
              <a:gd name="T14" fmla="*/ 1708 w 1708"/>
              <a:gd name="T15" fmla="*/ 1189 h 11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Freeform 8"/>
          <p:cNvSpPr>
            <a:spLocks noChangeArrowheads="1"/>
          </p:cNvSpPr>
          <p:nvPr/>
        </p:nvSpPr>
        <p:spPr bwMode="auto">
          <a:xfrm>
            <a:off x="2498725" y="0"/>
            <a:ext cx="6105525" cy="6858000"/>
          </a:xfrm>
          <a:custGeom>
            <a:avLst/>
            <a:gdLst>
              <a:gd name="T0" fmla="*/ 2147483646 w 3846"/>
              <a:gd name="T1" fmla="*/ 0 h 4354"/>
              <a:gd name="T2" fmla="*/ 2147483646 w 3846"/>
              <a:gd name="T3" fmla="*/ 0 h 4354"/>
              <a:gd name="T4" fmla="*/ 0 w 3846"/>
              <a:gd name="T5" fmla="*/ 2147483646 h 4354"/>
              <a:gd name="T6" fmla="*/ 0 w 3846"/>
              <a:gd name="T7" fmla="*/ 2147483646 h 4354"/>
              <a:gd name="T8" fmla="*/ 2147483646 w 3846"/>
              <a:gd name="T9" fmla="*/ 2147483646 h 4354"/>
              <a:gd name="T10" fmla="*/ 2147483646 w 3846"/>
              <a:gd name="T11" fmla="*/ 2147483646 h 4354"/>
              <a:gd name="T12" fmla="*/ 2147483646 w 3846"/>
              <a:gd name="T13" fmla="*/ 2147483646 h 4354"/>
              <a:gd name="T14" fmla="*/ 2147483646 w 3846"/>
              <a:gd name="T15" fmla="*/ 2147483646 h 4354"/>
              <a:gd name="T16" fmla="*/ 2147483646 w 3846"/>
              <a:gd name="T17" fmla="*/ 0 h 4354"/>
              <a:gd name="T18" fmla="*/ 2147483646 w 3846"/>
              <a:gd name="T19" fmla="*/ 0 h 43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846"/>
              <a:gd name="T31" fmla="*/ 0 h 4354"/>
              <a:gd name="T32" fmla="*/ 3846 w 3846"/>
              <a:gd name="T33" fmla="*/ 4354 h 43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0" y="185738"/>
            <a:ext cx="2236788" cy="5984875"/>
          </a:xfrm>
          <a:custGeom>
            <a:avLst/>
            <a:gdLst>
              <a:gd name="T0" fmla="*/ 0 w 1415"/>
              <a:gd name="T1" fmla="*/ 0 h 3770"/>
              <a:gd name="T2" fmla="*/ 2147483646 w 1415"/>
              <a:gd name="T3" fmla="*/ 2147483646 h 3770"/>
              <a:gd name="T4" fmla="*/ 2147483646 w 1415"/>
              <a:gd name="T5" fmla="*/ 2147483646 h 3770"/>
              <a:gd name="T6" fmla="*/ 0 w 1415"/>
              <a:gd name="T7" fmla="*/ 2147483646 h 3770"/>
              <a:gd name="T8" fmla="*/ 0 w 1415"/>
              <a:gd name="T9" fmla="*/ 2147483646 h 3770"/>
              <a:gd name="T10" fmla="*/ 2147483646 w 1415"/>
              <a:gd name="T11" fmla="*/ 2147483646 h 3770"/>
              <a:gd name="T12" fmla="*/ 2147483646 w 1415"/>
              <a:gd name="T13" fmla="*/ 2147483646 h 3770"/>
              <a:gd name="T14" fmla="*/ 2147483646 w 1415"/>
              <a:gd name="T15" fmla="*/ 2147483646 h 3770"/>
              <a:gd name="T16" fmla="*/ 0 w 1415"/>
              <a:gd name="T17" fmla="*/ 0 h 377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15"/>
              <a:gd name="T28" fmla="*/ 0 h 3770"/>
              <a:gd name="T29" fmla="*/ 1415 w 1415"/>
              <a:gd name="T30" fmla="*/ 3770 h 377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2608263" y="642938"/>
            <a:ext cx="6540500" cy="6215062"/>
          </a:xfrm>
          <a:custGeom>
            <a:avLst/>
            <a:gdLst>
              <a:gd name="T0" fmla="*/ 2147483646 w 4120"/>
              <a:gd name="T1" fmla="*/ 0 h 3915"/>
              <a:gd name="T2" fmla="*/ 2147483646 w 4120"/>
              <a:gd name="T3" fmla="*/ 2147483646 h 3915"/>
              <a:gd name="T4" fmla="*/ 2147483646 w 4120"/>
              <a:gd name="T5" fmla="*/ 2147483646 h 3915"/>
              <a:gd name="T6" fmla="*/ 2147483646 w 4120"/>
              <a:gd name="T7" fmla="*/ 2147483646 h 3915"/>
              <a:gd name="T8" fmla="*/ 2147483646 w 4120"/>
              <a:gd name="T9" fmla="*/ 2147483646 h 3915"/>
              <a:gd name="T10" fmla="*/ 2147483646 w 4120"/>
              <a:gd name="T11" fmla="*/ 2147483646 h 3915"/>
              <a:gd name="T12" fmla="*/ 0 w 4120"/>
              <a:gd name="T13" fmla="*/ 2147483646 h 3915"/>
              <a:gd name="T14" fmla="*/ 0 w 4120"/>
              <a:gd name="T15" fmla="*/ 2147483646 h 3915"/>
              <a:gd name="T16" fmla="*/ 2147483646 w 4120"/>
              <a:gd name="T17" fmla="*/ 0 h 39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20"/>
              <a:gd name="T28" fmla="*/ 0 h 3915"/>
              <a:gd name="T29" fmla="*/ 4120 w 4120"/>
              <a:gd name="T30" fmla="*/ 3915 h 39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/>
          <p:cNvSpPr>
            <a:spLocks noChangeArrowheads="1"/>
          </p:cNvSpPr>
          <p:nvPr/>
        </p:nvSpPr>
        <p:spPr bwMode="auto">
          <a:xfrm>
            <a:off x="2586038" y="0"/>
            <a:ext cx="6557962" cy="6858000"/>
          </a:xfrm>
          <a:custGeom>
            <a:avLst/>
            <a:gdLst>
              <a:gd name="T0" fmla="*/ 2147483646 w 4131"/>
              <a:gd name="T1" fmla="*/ 0 h 4348"/>
              <a:gd name="T2" fmla="*/ 2147483646 w 4131"/>
              <a:gd name="T3" fmla="*/ 2147483646 h 4348"/>
              <a:gd name="T4" fmla="*/ 2147483646 w 4131"/>
              <a:gd name="T5" fmla="*/ 2147483646 h 4348"/>
              <a:gd name="T6" fmla="*/ 2147483646 w 4131"/>
              <a:gd name="T7" fmla="*/ 2147483646 h 4348"/>
              <a:gd name="T8" fmla="*/ 2147483646 w 4131"/>
              <a:gd name="T9" fmla="*/ 2147483646 h 4348"/>
              <a:gd name="T10" fmla="*/ 2147483646 w 4131"/>
              <a:gd name="T11" fmla="*/ 2147483646 h 4348"/>
              <a:gd name="T12" fmla="*/ 0 w 4131"/>
              <a:gd name="T13" fmla="*/ 2147483646 h 4348"/>
              <a:gd name="T14" fmla="*/ 0 w 4131"/>
              <a:gd name="T15" fmla="*/ 2147483646 h 4348"/>
              <a:gd name="T16" fmla="*/ 2147483646 w 4131"/>
              <a:gd name="T17" fmla="*/ 0 h 4348"/>
              <a:gd name="T18" fmla="*/ 2147483646 w 4131"/>
              <a:gd name="T19" fmla="*/ 0 h 43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131"/>
              <a:gd name="T31" fmla="*/ 0 h 4348"/>
              <a:gd name="T32" fmla="*/ 4131 w 4131"/>
              <a:gd name="T33" fmla="*/ 4348 h 434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Freeform 12"/>
          <p:cNvSpPr>
            <a:spLocks noChangeArrowheads="1"/>
          </p:cNvSpPr>
          <p:nvPr/>
        </p:nvSpPr>
        <p:spPr bwMode="auto">
          <a:xfrm>
            <a:off x="2771775" y="-9525"/>
            <a:ext cx="5761038" cy="2070100"/>
          </a:xfrm>
          <a:custGeom>
            <a:avLst/>
            <a:gdLst>
              <a:gd name="T0" fmla="*/ 0 w 3629"/>
              <a:gd name="T1" fmla="*/ 2147483646 h 1315"/>
              <a:gd name="T2" fmla="*/ 2147483646 w 3629"/>
              <a:gd name="T3" fmla="*/ 0 h 1315"/>
              <a:gd name="T4" fmla="*/ 2147483646 w 3629"/>
              <a:gd name="T5" fmla="*/ 0 h 1315"/>
              <a:gd name="T6" fmla="*/ 0 w 3629"/>
              <a:gd name="T7" fmla="*/ 2147483646 h 1315"/>
              <a:gd name="T8" fmla="*/ 0 60000 65536"/>
              <a:gd name="T9" fmla="*/ 0 60000 65536"/>
              <a:gd name="T10" fmla="*/ 0 60000 65536"/>
              <a:gd name="T11" fmla="*/ 0 60000 65536"/>
              <a:gd name="T12" fmla="*/ 0 w 3629"/>
              <a:gd name="T13" fmla="*/ 0 h 1315"/>
              <a:gd name="T14" fmla="*/ 3629 w 3629"/>
              <a:gd name="T15" fmla="*/ 1315 h 13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" name="Freeform 13"/>
          <p:cNvSpPr>
            <a:spLocks noChangeArrowheads="1"/>
          </p:cNvSpPr>
          <p:nvPr/>
        </p:nvSpPr>
        <p:spPr bwMode="auto">
          <a:xfrm>
            <a:off x="2555875" y="2924175"/>
            <a:ext cx="3384550" cy="3944938"/>
          </a:xfrm>
          <a:custGeom>
            <a:avLst/>
            <a:gdLst>
              <a:gd name="T0" fmla="*/ 0 w 2132"/>
              <a:gd name="T1" fmla="*/ 0 h 2495"/>
              <a:gd name="T2" fmla="*/ 2147483646 w 2132"/>
              <a:gd name="T3" fmla="*/ 2147483646 h 2495"/>
              <a:gd name="T4" fmla="*/ 2147483646 w 2132"/>
              <a:gd name="T5" fmla="*/ 2147483646 h 2495"/>
              <a:gd name="T6" fmla="*/ 0 w 2132"/>
              <a:gd name="T7" fmla="*/ 0 h 2495"/>
              <a:gd name="T8" fmla="*/ 0 60000 65536"/>
              <a:gd name="T9" fmla="*/ 0 60000 65536"/>
              <a:gd name="T10" fmla="*/ 0 60000 65536"/>
              <a:gd name="T11" fmla="*/ 0 60000 65536"/>
              <a:gd name="T12" fmla="*/ 0 w 2132"/>
              <a:gd name="T13" fmla="*/ 0 h 2495"/>
              <a:gd name="T14" fmla="*/ 2132 w 2132"/>
              <a:gd name="T15" fmla="*/ 2495 h 24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/>
          <p:cNvSpPr>
            <a:spLocks noChangeArrowheads="1"/>
          </p:cNvSpPr>
          <p:nvPr/>
        </p:nvSpPr>
        <p:spPr bwMode="auto">
          <a:xfrm>
            <a:off x="-1588" y="180975"/>
            <a:ext cx="2244726" cy="1914525"/>
          </a:xfrm>
          <a:custGeom>
            <a:avLst/>
            <a:gdLst>
              <a:gd name="T0" fmla="*/ 2147483646 w 1425"/>
              <a:gd name="T1" fmla="*/ 2147483646 h 1206"/>
              <a:gd name="T2" fmla="*/ 0 w 1425"/>
              <a:gd name="T3" fmla="*/ 0 h 1206"/>
              <a:gd name="T4" fmla="*/ 0 w 1425"/>
              <a:gd name="T5" fmla="*/ 2147483646 h 1206"/>
              <a:gd name="T6" fmla="*/ 2147483646 w 1425"/>
              <a:gd name="T7" fmla="*/ 2147483646 h 1206"/>
              <a:gd name="T8" fmla="*/ 0 60000 65536"/>
              <a:gd name="T9" fmla="*/ 0 60000 65536"/>
              <a:gd name="T10" fmla="*/ 0 60000 65536"/>
              <a:gd name="T11" fmla="*/ 0 60000 65536"/>
              <a:gd name="T12" fmla="*/ 0 w 1425"/>
              <a:gd name="T13" fmla="*/ 0 h 1206"/>
              <a:gd name="T14" fmla="*/ 1425 w 1425"/>
              <a:gd name="T15" fmla="*/ 1206 h 12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/>
          <p:cNvSpPr>
            <a:spLocks noChangeArrowheads="1"/>
          </p:cNvSpPr>
          <p:nvPr/>
        </p:nvSpPr>
        <p:spPr bwMode="auto">
          <a:xfrm>
            <a:off x="0" y="3105150"/>
            <a:ext cx="2314575" cy="3762375"/>
          </a:xfrm>
          <a:custGeom>
            <a:avLst/>
            <a:gdLst>
              <a:gd name="T0" fmla="*/ 0 w 1466"/>
              <a:gd name="T1" fmla="*/ 2147483646 h 2370"/>
              <a:gd name="T2" fmla="*/ 2147483646 w 1466"/>
              <a:gd name="T3" fmla="*/ 0 h 2370"/>
              <a:gd name="T4" fmla="*/ 2147483646 w 1466"/>
              <a:gd name="T5" fmla="*/ 2147483646 h 2370"/>
              <a:gd name="T6" fmla="*/ 2147483646 w 1466"/>
              <a:gd name="T7" fmla="*/ 2147483646 h 2370"/>
              <a:gd name="T8" fmla="*/ 0 w 1466"/>
              <a:gd name="T9" fmla="*/ 2147483646 h 2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6"/>
              <a:gd name="T16" fmla="*/ 0 h 2370"/>
              <a:gd name="T17" fmla="*/ 1466 w 1466"/>
              <a:gd name="T18" fmla="*/ 2370 h 23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/>
          <p:cNvSpPr>
            <a:spLocks noChangeArrowheads="1"/>
          </p:cNvSpPr>
          <p:nvPr/>
        </p:nvSpPr>
        <p:spPr bwMode="auto">
          <a:xfrm>
            <a:off x="0" y="1403350"/>
            <a:ext cx="2308225" cy="5265738"/>
          </a:xfrm>
          <a:custGeom>
            <a:avLst/>
            <a:gdLst>
              <a:gd name="T0" fmla="*/ 2147483646 w 1460"/>
              <a:gd name="T1" fmla="*/ 0 h 3317"/>
              <a:gd name="T2" fmla="*/ 2147483646 w 1460"/>
              <a:gd name="T3" fmla="*/ 2147483646 h 3317"/>
              <a:gd name="T4" fmla="*/ 2147483646 w 1460"/>
              <a:gd name="T5" fmla="*/ 2147483646 h 3317"/>
              <a:gd name="T6" fmla="*/ 2147483646 w 1460"/>
              <a:gd name="T7" fmla="*/ 2147483646 h 3317"/>
              <a:gd name="T8" fmla="*/ 0 w 1460"/>
              <a:gd name="T9" fmla="*/ 2147483646 h 3317"/>
              <a:gd name="T10" fmla="*/ 0 w 1460"/>
              <a:gd name="T11" fmla="*/ 2147483646 h 3317"/>
              <a:gd name="T12" fmla="*/ 2147483646 w 1460"/>
              <a:gd name="T13" fmla="*/ 2147483646 h 3317"/>
              <a:gd name="T14" fmla="*/ 2147483646 w 1460"/>
              <a:gd name="T15" fmla="*/ 2147483646 h 3317"/>
              <a:gd name="T16" fmla="*/ 2147483646 w 1460"/>
              <a:gd name="T17" fmla="*/ 0 h 33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60"/>
              <a:gd name="T28" fmla="*/ 0 h 3317"/>
              <a:gd name="T29" fmla="*/ 1460 w 1460"/>
              <a:gd name="T30" fmla="*/ 3317 h 331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41" name="Group 17"/>
          <p:cNvGrpSpPr>
            <a:grpSpLocks/>
          </p:cNvGrpSpPr>
          <p:nvPr/>
        </p:nvGrpSpPr>
        <p:grpSpPr bwMode="auto">
          <a:xfrm>
            <a:off x="-23813" y="-26988"/>
            <a:ext cx="9167813" cy="6911976"/>
            <a:chOff x="0" y="0"/>
            <a:chExt cx="5760" cy="4326"/>
          </a:xfrm>
        </p:grpSpPr>
        <p:pic>
          <p:nvPicPr>
            <p:cNvPr id="1052" name="Picture 18" descr="11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3" name="Rectangle 19"/>
            <p:cNvSpPr>
              <a:spLocks noChangeArrowheads="1"/>
            </p:cNvSpPr>
            <p:nvPr userDrawn="1"/>
          </p:nvSpPr>
          <p:spPr bwMode="auto">
            <a:xfrm>
              <a:off x="212" y="462"/>
              <a:ext cx="5308" cy="3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pic>
        <p:nvPicPr>
          <p:cNvPr id="1042" name="Picture 20" descr="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716338"/>
            <a:ext cx="4159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26"/>
          <p:cNvSpPr>
            <a:spLocks noChangeArrowheads="1"/>
          </p:cNvSpPr>
          <p:nvPr/>
        </p:nvSpPr>
        <p:spPr bwMode="auto">
          <a:xfrm>
            <a:off x="303213" y="696913"/>
            <a:ext cx="8502650" cy="544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1044" name="Picture 34" descr="01"/>
          <p:cNvPicPr>
            <a:picLocks noChangeAspect="1" noChangeArrowheads="1"/>
          </p:cNvPicPr>
          <p:nvPr userDrawn="1"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"/>
          <a:stretch>
            <a:fillRect/>
          </a:stretch>
        </p:blipFill>
        <p:spPr bwMode="auto">
          <a:xfrm>
            <a:off x="5219700" y="5445125"/>
            <a:ext cx="225266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35" descr="acmcolor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95"/>
          <a:stretch>
            <a:fillRect/>
          </a:stretch>
        </p:blipFill>
        <p:spPr bwMode="auto">
          <a:xfrm>
            <a:off x="7524750" y="5084763"/>
            <a:ext cx="123825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38" descr="01"/>
          <p:cNvPicPr>
            <a:picLocks noChangeAspect="1" noChangeArrowheads="1"/>
          </p:cNvPicPr>
          <p:nvPr userDrawn="1"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"/>
          <a:stretch>
            <a:fillRect/>
          </a:stretch>
        </p:blipFill>
        <p:spPr bwMode="auto">
          <a:xfrm>
            <a:off x="5219700" y="5445125"/>
            <a:ext cx="225266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39" descr="acmcolor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95"/>
          <a:stretch>
            <a:fillRect/>
          </a:stretch>
        </p:blipFill>
        <p:spPr bwMode="auto">
          <a:xfrm>
            <a:off x="7524750" y="5084763"/>
            <a:ext cx="123825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8" name="Picture 40" descr="01"/>
          <p:cNvPicPr>
            <a:picLocks noChangeAspect="1" noChangeArrowheads="1"/>
          </p:cNvPicPr>
          <p:nvPr userDrawn="1"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"/>
          <a:stretch>
            <a:fillRect/>
          </a:stretch>
        </p:blipFill>
        <p:spPr bwMode="auto">
          <a:xfrm>
            <a:off x="5219700" y="5445125"/>
            <a:ext cx="225266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9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15888"/>
            <a:ext cx="67675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50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0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F20C90E-FB7E-4A60-AE9E-21642F5B2A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4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微软雅黑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2"/>
          <p:cNvSpPr>
            <a:spLocks noChangeArrowheads="1"/>
          </p:cNvSpPr>
          <p:nvPr/>
        </p:nvSpPr>
        <p:spPr bwMode="auto">
          <a:xfrm>
            <a:off x="7658100" y="0"/>
            <a:ext cx="1104900" cy="6848475"/>
          </a:xfrm>
          <a:custGeom>
            <a:avLst/>
            <a:gdLst>
              <a:gd name="T0" fmla="*/ 2147483646 w 696"/>
              <a:gd name="T1" fmla="*/ 0 h 4314"/>
              <a:gd name="T2" fmla="*/ 2147483646 w 696"/>
              <a:gd name="T3" fmla="*/ 2147483646 h 4314"/>
              <a:gd name="T4" fmla="*/ 2147483646 w 696"/>
              <a:gd name="T5" fmla="*/ 2147483646 h 4314"/>
              <a:gd name="T6" fmla="*/ 2147483646 w 696"/>
              <a:gd name="T7" fmla="*/ 2147483646 h 4314"/>
              <a:gd name="T8" fmla="*/ 2147483646 w 696"/>
              <a:gd name="T9" fmla="*/ 2147483646 h 4314"/>
              <a:gd name="T10" fmla="*/ 2147483646 w 696"/>
              <a:gd name="T11" fmla="*/ 2147483646 h 4314"/>
              <a:gd name="T12" fmla="*/ 2147483646 w 696"/>
              <a:gd name="T13" fmla="*/ 2147483646 h 4314"/>
              <a:gd name="T14" fmla="*/ 0 w 696"/>
              <a:gd name="T15" fmla="*/ 0 h 4314"/>
              <a:gd name="T16" fmla="*/ 2147483646 w 696"/>
              <a:gd name="T17" fmla="*/ 0 h 43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96"/>
              <a:gd name="T28" fmla="*/ 0 h 4314"/>
              <a:gd name="T29" fmla="*/ 696 w 696"/>
              <a:gd name="T30" fmla="*/ 4314 h 431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Freeform 3"/>
          <p:cNvSpPr>
            <a:spLocks noChangeArrowheads="1"/>
          </p:cNvSpPr>
          <p:nvPr/>
        </p:nvSpPr>
        <p:spPr bwMode="auto">
          <a:xfrm>
            <a:off x="1066800" y="0"/>
            <a:ext cx="7543800" cy="6858000"/>
          </a:xfrm>
          <a:custGeom>
            <a:avLst/>
            <a:gdLst>
              <a:gd name="T0" fmla="*/ 0 w 4752"/>
              <a:gd name="T1" fmla="*/ 0 h 4320"/>
              <a:gd name="T2" fmla="*/ 2147483646 w 4752"/>
              <a:gd name="T3" fmla="*/ 0 h 4320"/>
              <a:gd name="T4" fmla="*/ 2147483646 w 4752"/>
              <a:gd name="T5" fmla="*/ 2147483646 h 4320"/>
              <a:gd name="T6" fmla="*/ 2147483646 w 4752"/>
              <a:gd name="T7" fmla="*/ 2147483646 h 4320"/>
              <a:gd name="T8" fmla="*/ 2147483646 w 4752"/>
              <a:gd name="T9" fmla="*/ 2147483646 h 4320"/>
              <a:gd name="T10" fmla="*/ 2147483646 w 4752"/>
              <a:gd name="T11" fmla="*/ 2147483646 h 4320"/>
              <a:gd name="T12" fmla="*/ 2147483646 w 4752"/>
              <a:gd name="T13" fmla="*/ 2147483646 h 4320"/>
              <a:gd name="T14" fmla="*/ 2147483646 w 4752"/>
              <a:gd name="T15" fmla="*/ 2147483646 h 4320"/>
              <a:gd name="T16" fmla="*/ 0 w 4752"/>
              <a:gd name="T17" fmla="*/ 0 h 43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752"/>
              <a:gd name="T28" fmla="*/ 0 h 4320"/>
              <a:gd name="T29" fmla="*/ 4752 w 4752"/>
              <a:gd name="T30" fmla="*/ 4320 h 43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" name="Freeform 4"/>
          <p:cNvSpPr>
            <a:spLocks noChangeArrowheads="1"/>
          </p:cNvSpPr>
          <p:nvPr/>
        </p:nvSpPr>
        <p:spPr bwMode="auto">
          <a:xfrm>
            <a:off x="5486400" y="1657350"/>
            <a:ext cx="2990850" cy="5200650"/>
          </a:xfrm>
          <a:custGeom>
            <a:avLst/>
            <a:gdLst>
              <a:gd name="T0" fmla="*/ 2147483646 w 1884"/>
              <a:gd name="T1" fmla="*/ 2147483646 h 3276"/>
              <a:gd name="T2" fmla="*/ 2147483646 w 1884"/>
              <a:gd name="T3" fmla="*/ 0 h 3276"/>
              <a:gd name="T4" fmla="*/ 0 w 1884"/>
              <a:gd name="T5" fmla="*/ 2147483646 h 3276"/>
              <a:gd name="T6" fmla="*/ 2147483646 w 1884"/>
              <a:gd name="T7" fmla="*/ 2147483646 h 3276"/>
              <a:gd name="T8" fmla="*/ 0 60000 65536"/>
              <a:gd name="T9" fmla="*/ 0 60000 65536"/>
              <a:gd name="T10" fmla="*/ 0 60000 65536"/>
              <a:gd name="T11" fmla="*/ 0 60000 65536"/>
              <a:gd name="T12" fmla="*/ 0 w 1884"/>
              <a:gd name="T13" fmla="*/ 0 h 3276"/>
              <a:gd name="T14" fmla="*/ 1884 w 1884"/>
              <a:gd name="T15" fmla="*/ 3276 h 32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Freeform 5"/>
          <p:cNvSpPr>
            <a:spLocks noChangeArrowheads="1"/>
          </p:cNvSpPr>
          <p:nvPr/>
        </p:nvSpPr>
        <p:spPr bwMode="auto">
          <a:xfrm>
            <a:off x="3429000" y="0"/>
            <a:ext cx="5172075" cy="6858000"/>
          </a:xfrm>
          <a:custGeom>
            <a:avLst/>
            <a:gdLst>
              <a:gd name="T0" fmla="*/ 0 w 3258"/>
              <a:gd name="T1" fmla="*/ 0 h 4320"/>
              <a:gd name="T2" fmla="*/ 2147483646 w 3258"/>
              <a:gd name="T3" fmla="*/ 2147483646 h 4320"/>
              <a:gd name="T4" fmla="*/ 2147483646 w 3258"/>
              <a:gd name="T5" fmla="*/ 2147483646 h 4320"/>
              <a:gd name="T6" fmla="*/ 2147483646 w 3258"/>
              <a:gd name="T7" fmla="*/ 2147483646 h 4320"/>
              <a:gd name="T8" fmla="*/ 2147483646 w 3258"/>
              <a:gd name="T9" fmla="*/ 2147483646 h 4320"/>
              <a:gd name="T10" fmla="*/ 2147483646 w 3258"/>
              <a:gd name="T11" fmla="*/ 2147483646 h 4320"/>
              <a:gd name="T12" fmla="*/ 2147483646 w 3258"/>
              <a:gd name="T13" fmla="*/ 2147483646 h 4320"/>
              <a:gd name="T14" fmla="*/ 2147483646 w 3258"/>
              <a:gd name="T15" fmla="*/ 0 h 4320"/>
              <a:gd name="T16" fmla="*/ 0 w 3258"/>
              <a:gd name="T17" fmla="*/ 0 h 43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58"/>
              <a:gd name="T28" fmla="*/ 0 h 4320"/>
              <a:gd name="T29" fmla="*/ 3258 w 3258"/>
              <a:gd name="T30" fmla="*/ 4320 h 43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Freeform 6"/>
          <p:cNvSpPr>
            <a:spLocks noChangeArrowheads="1"/>
          </p:cNvSpPr>
          <p:nvPr/>
        </p:nvSpPr>
        <p:spPr bwMode="auto">
          <a:xfrm>
            <a:off x="8382000" y="0"/>
            <a:ext cx="762000" cy="1143000"/>
          </a:xfrm>
          <a:custGeom>
            <a:avLst/>
            <a:gdLst>
              <a:gd name="T0" fmla="*/ 2147483646 w 480"/>
              <a:gd name="T1" fmla="*/ 0 h 720"/>
              <a:gd name="T2" fmla="*/ 0 w 480"/>
              <a:gd name="T3" fmla="*/ 2147483646 h 720"/>
              <a:gd name="T4" fmla="*/ 2147483646 w 480"/>
              <a:gd name="T5" fmla="*/ 2147483646 h 720"/>
              <a:gd name="T6" fmla="*/ 2147483646 w 480"/>
              <a:gd name="T7" fmla="*/ 2147483646 h 720"/>
              <a:gd name="T8" fmla="*/ 2147483646 w 480"/>
              <a:gd name="T9" fmla="*/ 2147483646 h 720"/>
              <a:gd name="T10" fmla="*/ 2147483646 w 480"/>
              <a:gd name="T11" fmla="*/ 2147483646 h 720"/>
              <a:gd name="T12" fmla="*/ 2147483646 w 480"/>
              <a:gd name="T13" fmla="*/ 0 h 720"/>
              <a:gd name="T14" fmla="*/ 2147483646 w 480"/>
              <a:gd name="T15" fmla="*/ 0 h 7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0"/>
              <a:gd name="T25" fmla="*/ 0 h 720"/>
              <a:gd name="T26" fmla="*/ 480 w 480"/>
              <a:gd name="T27" fmla="*/ 720 h 72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" name="Freeform 7"/>
          <p:cNvSpPr>
            <a:spLocks noChangeArrowheads="1"/>
          </p:cNvSpPr>
          <p:nvPr/>
        </p:nvSpPr>
        <p:spPr bwMode="auto">
          <a:xfrm>
            <a:off x="8610600" y="228600"/>
            <a:ext cx="533400" cy="533400"/>
          </a:xfrm>
          <a:custGeom>
            <a:avLst/>
            <a:gdLst>
              <a:gd name="T0" fmla="*/ 2147483646 w 336"/>
              <a:gd name="T1" fmla="*/ 2147483646 h 336"/>
              <a:gd name="T2" fmla="*/ 0 w 336"/>
              <a:gd name="T3" fmla="*/ 0 h 336"/>
              <a:gd name="T4" fmla="*/ 2147483646 w 336"/>
              <a:gd name="T5" fmla="*/ 2147483646 h 336"/>
              <a:gd name="T6" fmla="*/ 2147483646 w 336"/>
              <a:gd name="T7" fmla="*/ 2147483646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336"/>
              <a:gd name="T14" fmla="*/ 336 w 33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56" name="Group 8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0" y="0"/>
            <a:chExt cx="2058" cy="4320"/>
          </a:xfrm>
        </p:grpSpPr>
        <p:sp>
          <p:nvSpPr>
            <p:cNvPr id="2067" name="Freeform 9"/>
            <p:cNvSpPr>
              <a:spLocks noChangeArrowheads="1"/>
            </p:cNvSpPr>
            <p:nvPr userDrawn="1"/>
          </p:nvSpPr>
          <p:spPr bwMode="auto">
            <a:xfrm>
              <a:off x="0" y="0"/>
              <a:ext cx="2058" cy="4320"/>
            </a:xfrm>
            <a:custGeom>
              <a:avLst/>
              <a:gdLst>
                <a:gd name="T0" fmla="*/ 0 w 2058"/>
                <a:gd name="T1" fmla="*/ 0 h 4320"/>
                <a:gd name="T2" fmla="*/ 1056 w 2058"/>
                <a:gd name="T3" fmla="*/ 0 h 4320"/>
                <a:gd name="T4" fmla="*/ 1854 w 2058"/>
                <a:gd name="T5" fmla="*/ 402 h 4320"/>
                <a:gd name="T6" fmla="*/ 2058 w 2058"/>
                <a:gd name="T7" fmla="*/ 972 h 4320"/>
                <a:gd name="T8" fmla="*/ 1296 w 2058"/>
                <a:gd name="T9" fmla="*/ 4320 h 4320"/>
                <a:gd name="T10" fmla="*/ 720 w 2058"/>
                <a:gd name="T11" fmla="*/ 4320 h 4320"/>
                <a:gd name="T12" fmla="*/ 1920 w 2058"/>
                <a:gd name="T13" fmla="*/ 912 h 4320"/>
                <a:gd name="T14" fmla="*/ 1776 w 2058"/>
                <a:gd name="T15" fmla="*/ 432 h 4320"/>
                <a:gd name="T16" fmla="*/ 0 w 2058"/>
                <a:gd name="T17" fmla="*/ 0 h 43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58"/>
                <a:gd name="T28" fmla="*/ 0 h 4320"/>
                <a:gd name="T29" fmla="*/ 2058 w 2058"/>
                <a:gd name="T30" fmla="*/ 4320 h 43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Freeform 10"/>
            <p:cNvSpPr>
              <a:spLocks noChangeArrowheads="1"/>
            </p:cNvSpPr>
            <p:nvPr userDrawn="1"/>
          </p:nvSpPr>
          <p:spPr bwMode="auto">
            <a:xfrm>
              <a:off x="713" y="1056"/>
              <a:ext cx="1152" cy="3264"/>
            </a:xfrm>
            <a:custGeom>
              <a:avLst/>
              <a:gdLst>
                <a:gd name="T0" fmla="*/ 0 w 1152"/>
                <a:gd name="T1" fmla="*/ 3264 h 3264"/>
                <a:gd name="T2" fmla="*/ 1152 w 1152"/>
                <a:gd name="T3" fmla="*/ 0 h 3264"/>
                <a:gd name="T4" fmla="*/ 96 w 1152"/>
                <a:gd name="T5" fmla="*/ 3264 h 3264"/>
                <a:gd name="T6" fmla="*/ 0 w 1152"/>
                <a:gd name="T7" fmla="*/ 3264 h 3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2"/>
                <a:gd name="T13" fmla="*/ 0 h 3264"/>
                <a:gd name="T14" fmla="*/ 1152 w 1152"/>
                <a:gd name="T15" fmla="*/ 3264 h 3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7" name="Group 11"/>
          <p:cNvGrpSpPr>
            <a:grpSpLocks/>
          </p:cNvGrpSpPr>
          <p:nvPr/>
        </p:nvGrpSpPr>
        <p:grpSpPr bwMode="auto">
          <a:xfrm>
            <a:off x="142875" y="765175"/>
            <a:ext cx="8858250" cy="5943600"/>
            <a:chOff x="0" y="0"/>
            <a:chExt cx="5580" cy="3744"/>
          </a:xfrm>
        </p:grpSpPr>
        <p:sp>
          <p:nvSpPr>
            <p:cNvPr id="4113" name="Rectangle 12"/>
            <p:cNvSpPr>
              <a:spLocks noChangeArrowheads="1"/>
            </p:cNvSpPr>
            <p:nvPr userDrawn="1"/>
          </p:nvSpPr>
          <p:spPr bwMode="auto">
            <a:xfrm>
              <a:off x="0" y="0"/>
              <a:ext cx="5580" cy="3744"/>
            </a:xfrm>
            <a:prstGeom prst="rect">
              <a:avLst/>
            </a:prstGeom>
            <a:solidFill>
              <a:srgbClr val="FFFFFF">
                <a:alpha val="6901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14" name="Rectangle 13"/>
            <p:cNvSpPr>
              <a:spLocks noChangeArrowheads="1"/>
            </p:cNvSpPr>
            <p:nvPr userDrawn="1"/>
          </p:nvSpPr>
          <p:spPr bwMode="auto">
            <a:xfrm>
              <a:off x="0" y="0"/>
              <a:ext cx="5580" cy="3744"/>
            </a:xfrm>
            <a:prstGeom prst="rect">
              <a:avLst/>
            </a:prstGeom>
            <a:solidFill>
              <a:srgbClr val="FFFFFF">
                <a:alpha val="69019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106" name="Rectangle 14"/>
          <p:cNvSpPr>
            <a:spLocks noChangeArrowheads="1"/>
          </p:cNvSpPr>
          <p:nvPr/>
        </p:nvSpPr>
        <p:spPr bwMode="auto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pic>
        <p:nvPicPr>
          <p:cNvPr id="2059" name="Picture 15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577850"/>
            <a:ext cx="371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15888"/>
            <a:ext cx="67675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6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2062" name="Picture 36" descr="01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"/>
          <a:stretch>
            <a:fillRect/>
          </a:stretch>
        </p:blipFill>
        <p:spPr bwMode="auto">
          <a:xfrm>
            <a:off x="5429250" y="6027738"/>
            <a:ext cx="225266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37" descr="acmcolor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95"/>
          <a:stretch>
            <a:fillRect/>
          </a:stretch>
        </p:blipFill>
        <p:spPr bwMode="auto">
          <a:xfrm>
            <a:off x="7716838" y="5661025"/>
            <a:ext cx="123825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8" name="Rectangle 38"/>
          <p:cNvSpPr>
            <a:spLocks noChangeArrowheads="1"/>
          </p:cNvSpPr>
          <p:nvPr/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DD38885A-1848-4FD3-9B1D-0C3C88A4A9E2}" type="slidenum">
              <a:rPr lang="zh-CN" altLang="en-US" sz="1400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4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微软雅黑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2"/>
          <p:cNvSpPr>
            <a:spLocks noChangeArrowheads="1"/>
          </p:cNvSpPr>
          <p:nvPr/>
        </p:nvSpPr>
        <p:spPr bwMode="auto">
          <a:xfrm>
            <a:off x="0" y="2997200"/>
            <a:ext cx="2195513" cy="2663825"/>
          </a:xfrm>
          <a:custGeom>
            <a:avLst/>
            <a:gdLst>
              <a:gd name="T0" fmla="*/ 0 w 1406"/>
              <a:gd name="T1" fmla="*/ 2147483646 h 1678"/>
              <a:gd name="T2" fmla="*/ 0 w 1406"/>
              <a:gd name="T3" fmla="*/ 2147483646 h 1678"/>
              <a:gd name="T4" fmla="*/ 2147483646 w 1406"/>
              <a:gd name="T5" fmla="*/ 0 h 1678"/>
              <a:gd name="T6" fmla="*/ 2147483646 w 1406"/>
              <a:gd name="T7" fmla="*/ 2147483646 h 1678"/>
              <a:gd name="T8" fmla="*/ 0 w 1406"/>
              <a:gd name="T9" fmla="*/ 2147483646 h 16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6"/>
              <a:gd name="T16" fmla="*/ 0 h 1678"/>
              <a:gd name="T17" fmla="*/ 1406 w 1406"/>
              <a:gd name="T18" fmla="*/ 1678 h 16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5" name="Picture 3" descr="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82763"/>
            <a:ext cx="73596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Freeform 4"/>
          <p:cNvSpPr>
            <a:spLocks noChangeArrowheads="1"/>
          </p:cNvSpPr>
          <p:nvPr/>
        </p:nvSpPr>
        <p:spPr bwMode="auto">
          <a:xfrm>
            <a:off x="568325" y="0"/>
            <a:ext cx="1784350" cy="6865938"/>
          </a:xfrm>
          <a:custGeom>
            <a:avLst/>
            <a:gdLst>
              <a:gd name="T0" fmla="*/ 0 w 1124"/>
              <a:gd name="T1" fmla="*/ 0 h 4343"/>
              <a:gd name="T2" fmla="*/ 2147483646 w 1124"/>
              <a:gd name="T3" fmla="*/ 2147483646 h 4343"/>
              <a:gd name="T4" fmla="*/ 2147483646 w 1124"/>
              <a:gd name="T5" fmla="*/ 2147483646 h 4343"/>
              <a:gd name="T6" fmla="*/ 2147483646 w 1124"/>
              <a:gd name="T7" fmla="*/ 2147483646 h 4343"/>
              <a:gd name="T8" fmla="*/ 2147483646 w 1124"/>
              <a:gd name="T9" fmla="*/ 2147483646 h 4343"/>
              <a:gd name="T10" fmla="*/ 2147483646 w 1124"/>
              <a:gd name="T11" fmla="*/ 2147483646 h 4343"/>
              <a:gd name="T12" fmla="*/ 2147483646 w 1124"/>
              <a:gd name="T13" fmla="*/ 2147483646 h 4343"/>
              <a:gd name="T14" fmla="*/ 2147483646 w 1124"/>
              <a:gd name="T15" fmla="*/ 2147483646 h 4343"/>
              <a:gd name="T16" fmla="*/ 0 w 1124"/>
              <a:gd name="T17" fmla="*/ 0 h 43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24"/>
              <a:gd name="T28" fmla="*/ 0 h 4343"/>
              <a:gd name="T29" fmla="*/ 1124 w 1124"/>
              <a:gd name="T30" fmla="*/ 4343 h 43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Freeform 5"/>
          <p:cNvSpPr>
            <a:spLocks noChangeArrowheads="1"/>
          </p:cNvSpPr>
          <p:nvPr/>
        </p:nvSpPr>
        <p:spPr bwMode="auto">
          <a:xfrm>
            <a:off x="0" y="0"/>
            <a:ext cx="2379663" cy="6870700"/>
          </a:xfrm>
          <a:custGeom>
            <a:avLst/>
            <a:gdLst>
              <a:gd name="T0" fmla="*/ 2147483646 w 1507"/>
              <a:gd name="T1" fmla="*/ 0 h 4334"/>
              <a:gd name="T2" fmla="*/ 2147483646 w 1507"/>
              <a:gd name="T3" fmla="*/ 2147483646 h 4334"/>
              <a:gd name="T4" fmla="*/ 2147483646 w 1507"/>
              <a:gd name="T5" fmla="*/ 2147483646 h 4334"/>
              <a:gd name="T6" fmla="*/ 2147483646 w 1507"/>
              <a:gd name="T7" fmla="*/ 2147483646 h 4334"/>
              <a:gd name="T8" fmla="*/ 2147483646 w 1507"/>
              <a:gd name="T9" fmla="*/ 2147483646 h 4334"/>
              <a:gd name="T10" fmla="*/ 2147483646 w 1507"/>
              <a:gd name="T11" fmla="*/ 2147483646 h 4334"/>
              <a:gd name="T12" fmla="*/ 2147483646 w 1507"/>
              <a:gd name="T13" fmla="*/ 2147483646 h 4334"/>
              <a:gd name="T14" fmla="*/ 2147483646 w 1507"/>
              <a:gd name="T15" fmla="*/ 2147483646 h 4334"/>
              <a:gd name="T16" fmla="*/ 2147483646 w 1507"/>
              <a:gd name="T17" fmla="*/ 2147483646 h 4334"/>
              <a:gd name="T18" fmla="*/ 0 w 1507"/>
              <a:gd name="T19" fmla="*/ 2147483646 h 4334"/>
              <a:gd name="T20" fmla="*/ 2147483646 w 1507"/>
              <a:gd name="T21" fmla="*/ 0 h 43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07"/>
              <a:gd name="T34" fmla="*/ 0 h 4334"/>
              <a:gd name="T35" fmla="*/ 1507 w 1507"/>
              <a:gd name="T36" fmla="*/ 4334 h 433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Freeform 6"/>
          <p:cNvSpPr>
            <a:spLocks noChangeArrowheads="1"/>
          </p:cNvSpPr>
          <p:nvPr/>
        </p:nvSpPr>
        <p:spPr bwMode="auto">
          <a:xfrm>
            <a:off x="2557463" y="0"/>
            <a:ext cx="3022600" cy="6858000"/>
          </a:xfrm>
          <a:custGeom>
            <a:avLst/>
            <a:gdLst>
              <a:gd name="T0" fmla="*/ 2147483646 w 1904"/>
              <a:gd name="T1" fmla="*/ 0 h 4354"/>
              <a:gd name="T2" fmla="*/ 2147483646 w 1904"/>
              <a:gd name="T3" fmla="*/ 0 h 4354"/>
              <a:gd name="T4" fmla="*/ 0 w 1904"/>
              <a:gd name="T5" fmla="*/ 2147483646 h 4354"/>
              <a:gd name="T6" fmla="*/ 0 w 1904"/>
              <a:gd name="T7" fmla="*/ 2147483646 h 4354"/>
              <a:gd name="T8" fmla="*/ 2147483646 w 1904"/>
              <a:gd name="T9" fmla="*/ 2147483646 h 4354"/>
              <a:gd name="T10" fmla="*/ 2147483646 w 1904"/>
              <a:gd name="T11" fmla="*/ 2147483646 h 4354"/>
              <a:gd name="T12" fmla="*/ 2147483646 w 1904"/>
              <a:gd name="T13" fmla="*/ 2147483646 h 4354"/>
              <a:gd name="T14" fmla="*/ 2147483646 w 1904"/>
              <a:gd name="T15" fmla="*/ 2147483646 h 4354"/>
              <a:gd name="T16" fmla="*/ 2147483646 w 1904"/>
              <a:gd name="T17" fmla="*/ 0 h 43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04"/>
              <a:gd name="T28" fmla="*/ 0 h 4354"/>
              <a:gd name="T29" fmla="*/ 1904 w 1904"/>
              <a:gd name="T30" fmla="*/ 4354 h 435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Freeform 7"/>
          <p:cNvSpPr>
            <a:spLocks noChangeArrowheads="1"/>
          </p:cNvSpPr>
          <p:nvPr/>
        </p:nvSpPr>
        <p:spPr bwMode="auto">
          <a:xfrm>
            <a:off x="2959100" y="0"/>
            <a:ext cx="2711450" cy="1873250"/>
          </a:xfrm>
          <a:custGeom>
            <a:avLst/>
            <a:gdLst>
              <a:gd name="T0" fmla="*/ 2147483646 w 1708"/>
              <a:gd name="T1" fmla="*/ 2147483646 h 1189"/>
              <a:gd name="T2" fmla="*/ 2147483646 w 1708"/>
              <a:gd name="T3" fmla="*/ 0 h 1189"/>
              <a:gd name="T4" fmla="*/ 0 w 1708"/>
              <a:gd name="T5" fmla="*/ 2147483646 h 1189"/>
              <a:gd name="T6" fmla="*/ 2147483646 w 1708"/>
              <a:gd name="T7" fmla="*/ 2147483646 h 1189"/>
              <a:gd name="T8" fmla="*/ 0 60000 65536"/>
              <a:gd name="T9" fmla="*/ 0 60000 65536"/>
              <a:gd name="T10" fmla="*/ 0 60000 65536"/>
              <a:gd name="T11" fmla="*/ 0 60000 65536"/>
              <a:gd name="T12" fmla="*/ 0 w 1708"/>
              <a:gd name="T13" fmla="*/ 0 h 1189"/>
              <a:gd name="T14" fmla="*/ 1708 w 1708"/>
              <a:gd name="T15" fmla="*/ 1189 h 11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Freeform 8"/>
          <p:cNvSpPr>
            <a:spLocks noChangeArrowheads="1"/>
          </p:cNvSpPr>
          <p:nvPr/>
        </p:nvSpPr>
        <p:spPr bwMode="auto">
          <a:xfrm>
            <a:off x="2498725" y="0"/>
            <a:ext cx="6105525" cy="6858000"/>
          </a:xfrm>
          <a:custGeom>
            <a:avLst/>
            <a:gdLst>
              <a:gd name="T0" fmla="*/ 2147483646 w 3846"/>
              <a:gd name="T1" fmla="*/ 0 h 4354"/>
              <a:gd name="T2" fmla="*/ 2147483646 w 3846"/>
              <a:gd name="T3" fmla="*/ 0 h 4354"/>
              <a:gd name="T4" fmla="*/ 0 w 3846"/>
              <a:gd name="T5" fmla="*/ 2147483646 h 4354"/>
              <a:gd name="T6" fmla="*/ 0 w 3846"/>
              <a:gd name="T7" fmla="*/ 2147483646 h 4354"/>
              <a:gd name="T8" fmla="*/ 2147483646 w 3846"/>
              <a:gd name="T9" fmla="*/ 2147483646 h 4354"/>
              <a:gd name="T10" fmla="*/ 2147483646 w 3846"/>
              <a:gd name="T11" fmla="*/ 2147483646 h 4354"/>
              <a:gd name="T12" fmla="*/ 2147483646 w 3846"/>
              <a:gd name="T13" fmla="*/ 2147483646 h 4354"/>
              <a:gd name="T14" fmla="*/ 2147483646 w 3846"/>
              <a:gd name="T15" fmla="*/ 2147483646 h 4354"/>
              <a:gd name="T16" fmla="*/ 2147483646 w 3846"/>
              <a:gd name="T17" fmla="*/ 0 h 4354"/>
              <a:gd name="T18" fmla="*/ 2147483646 w 3846"/>
              <a:gd name="T19" fmla="*/ 0 h 43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846"/>
              <a:gd name="T31" fmla="*/ 0 h 4354"/>
              <a:gd name="T32" fmla="*/ 3846 w 3846"/>
              <a:gd name="T33" fmla="*/ 4354 h 43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Freeform 9"/>
          <p:cNvSpPr>
            <a:spLocks noChangeArrowheads="1"/>
          </p:cNvSpPr>
          <p:nvPr/>
        </p:nvSpPr>
        <p:spPr bwMode="auto">
          <a:xfrm>
            <a:off x="0" y="185738"/>
            <a:ext cx="2236788" cy="5984875"/>
          </a:xfrm>
          <a:custGeom>
            <a:avLst/>
            <a:gdLst>
              <a:gd name="T0" fmla="*/ 0 w 1415"/>
              <a:gd name="T1" fmla="*/ 0 h 3770"/>
              <a:gd name="T2" fmla="*/ 2147483646 w 1415"/>
              <a:gd name="T3" fmla="*/ 2147483646 h 3770"/>
              <a:gd name="T4" fmla="*/ 2147483646 w 1415"/>
              <a:gd name="T5" fmla="*/ 2147483646 h 3770"/>
              <a:gd name="T6" fmla="*/ 0 w 1415"/>
              <a:gd name="T7" fmla="*/ 2147483646 h 3770"/>
              <a:gd name="T8" fmla="*/ 0 w 1415"/>
              <a:gd name="T9" fmla="*/ 2147483646 h 3770"/>
              <a:gd name="T10" fmla="*/ 2147483646 w 1415"/>
              <a:gd name="T11" fmla="*/ 2147483646 h 3770"/>
              <a:gd name="T12" fmla="*/ 2147483646 w 1415"/>
              <a:gd name="T13" fmla="*/ 2147483646 h 3770"/>
              <a:gd name="T14" fmla="*/ 2147483646 w 1415"/>
              <a:gd name="T15" fmla="*/ 2147483646 h 3770"/>
              <a:gd name="T16" fmla="*/ 0 w 1415"/>
              <a:gd name="T17" fmla="*/ 0 h 377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15"/>
              <a:gd name="T28" fmla="*/ 0 h 3770"/>
              <a:gd name="T29" fmla="*/ 1415 w 1415"/>
              <a:gd name="T30" fmla="*/ 3770 h 377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" name="Freeform 10"/>
          <p:cNvSpPr>
            <a:spLocks noChangeArrowheads="1"/>
          </p:cNvSpPr>
          <p:nvPr/>
        </p:nvSpPr>
        <p:spPr bwMode="auto">
          <a:xfrm>
            <a:off x="2608263" y="642938"/>
            <a:ext cx="6540500" cy="6215062"/>
          </a:xfrm>
          <a:custGeom>
            <a:avLst/>
            <a:gdLst>
              <a:gd name="T0" fmla="*/ 2147483646 w 4120"/>
              <a:gd name="T1" fmla="*/ 0 h 3915"/>
              <a:gd name="T2" fmla="*/ 2147483646 w 4120"/>
              <a:gd name="T3" fmla="*/ 2147483646 h 3915"/>
              <a:gd name="T4" fmla="*/ 2147483646 w 4120"/>
              <a:gd name="T5" fmla="*/ 2147483646 h 3915"/>
              <a:gd name="T6" fmla="*/ 2147483646 w 4120"/>
              <a:gd name="T7" fmla="*/ 2147483646 h 3915"/>
              <a:gd name="T8" fmla="*/ 2147483646 w 4120"/>
              <a:gd name="T9" fmla="*/ 2147483646 h 3915"/>
              <a:gd name="T10" fmla="*/ 2147483646 w 4120"/>
              <a:gd name="T11" fmla="*/ 2147483646 h 3915"/>
              <a:gd name="T12" fmla="*/ 0 w 4120"/>
              <a:gd name="T13" fmla="*/ 2147483646 h 3915"/>
              <a:gd name="T14" fmla="*/ 0 w 4120"/>
              <a:gd name="T15" fmla="*/ 2147483646 h 3915"/>
              <a:gd name="T16" fmla="*/ 2147483646 w 4120"/>
              <a:gd name="T17" fmla="*/ 0 h 39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20"/>
              <a:gd name="T28" fmla="*/ 0 h 3915"/>
              <a:gd name="T29" fmla="*/ 4120 w 4120"/>
              <a:gd name="T30" fmla="*/ 3915 h 39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3" name="Freeform 11"/>
          <p:cNvSpPr>
            <a:spLocks noChangeArrowheads="1"/>
          </p:cNvSpPr>
          <p:nvPr/>
        </p:nvSpPr>
        <p:spPr bwMode="auto">
          <a:xfrm>
            <a:off x="2586038" y="0"/>
            <a:ext cx="6557962" cy="6858000"/>
          </a:xfrm>
          <a:custGeom>
            <a:avLst/>
            <a:gdLst>
              <a:gd name="T0" fmla="*/ 2147483646 w 4131"/>
              <a:gd name="T1" fmla="*/ 0 h 4348"/>
              <a:gd name="T2" fmla="*/ 2147483646 w 4131"/>
              <a:gd name="T3" fmla="*/ 2147483646 h 4348"/>
              <a:gd name="T4" fmla="*/ 2147483646 w 4131"/>
              <a:gd name="T5" fmla="*/ 2147483646 h 4348"/>
              <a:gd name="T6" fmla="*/ 2147483646 w 4131"/>
              <a:gd name="T7" fmla="*/ 2147483646 h 4348"/>
              <a:gd name="T8" fmla="*/ 2147483646 w 4131"/>
              <a:gd name="T9" fmla="*/ 2147483646 h 4348"/>
              <a:gd name="T10" fmla="*/ 2147483646 w 4131"/>
              <a:gd name="T11" fmla="*/ 2147483646 h 4348"/>
              <a:gd name="T12" fmla="*/ 0 w 4131"/>
              <a:gd name="T13" fmla="*/ 2147483646 h 4348"/>
              <a:gd name="T14" fmla="*/ 0 w 4131"/>
              <a:gd name="T15" fmla="*/ 2147483646 h 4348"/>
              <a:gd name="T16" fmla="*/ 2147483646 w 4131"/>
              <a:gd name="T17" fmla="*/ 0 h 4348"/>
              <a:gd name="T18" fmla="*/ 2147483646 w 4131"/>
              <a:gd name="T19" fmla="*/ 0 h 43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131"/>
              <a:gd name="T31" fmla="*/ 0 h 4348"/>
              <a:gd name="T32" fmla="*/ 4131 w 4131"/>
              <a:gd name="T33" fmla="*/ 4348 h 434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4" name="Freeform 12"/>
          <p:cNvSpPr>
            <a:spLocks noChangeArrowheads="1"/>
          </p:cNvSpPr>
          <p:nvPr/>
        </p:nvSpPr>
        <p:spPr bwMode="auto">
          <a:xfrm>
            <a:off x="2771775" y="-9525"/>
            <a:ext cx="5761038" cy="2070100"/>
          </a:xfrm>
          <a:custGeom>
            <a:avLst/>
            <a:gdLst>
              <a:gd name="T0" fmla="*/ 0 w 3629"/>
              <a:gd name="T1" fmla="*/ 2147483646 h 1315"/>
              <a:gd name="T2" fmla="*/ 2147483646 w 3629"/>
              <a:gd name="T3" fmla="*/ 0 h 1315"/>
              <a:gd name="T4" fmla="*/ 2147483646 w 3629"/>
              <a:gd name="T5" fmla="*/ 0 h 1315"/>
              <a:gd name="T6" fmla="*/ 0 w 3629"/>
              <a:gd name="T7" fmla="*/ 2147483646 h 1315"/>
              <a:gd name="T8" fmla="*/ 0 60000 65536"/>
              <a:gd name="T9" fmla="*/ 0 60000 65536"/>
              <a:gd name="T10" fmla="*/ 0 60000 65536"/>
              <a:gd name="T11" fmla="*/ 0 60000 65536"/>
              <a:gd name="T12" fmla="*/ 0 w 3629"/>
              <a:gd name="T13" fmla="*/ 0 h 1315"/>
              <a:gd name="T14" fmla="*/ 3629 w 3629"/>
              <a:gd name="T15" fmla="*/ 1315 h 13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5" name="Freeform 13"/>
          <p:cNvSpPr>
            <a:spLocks noChangeArrowheads="1"/>
          </p:cNvSpPr>
          <p:nvPr/>
        </p:nvSpPr>
        <p:spPr bwMode="auto">
          <a:xfrm>
            <a:off x="2555875" y="2924175"/>
            <a:ext cx="3384550" cy="3944938"/>
          </a:xfrm>
          <a:custGeom>
            <a:avLst/>
            <a:gdLst>
              <a:gd name="T0" fmla="*/ 0 w 2132"/>
              <a:gd name="T1" fmla="*/ 0 h 2495"/>
              <a:gd name="T2" fmla="*/ 2147483646 w 2132"/>
              <a:gd name="T3" fmla="*/ 2147483646 h 2495"/>
              <a:gd name="T4" fmla="*/ 2147483646 w 2132"/>
              <a:gd name="T5" fmla="*/ 2147483646 h 2495"/>
              <a:gd name="T6" fmla="*/ 0 w 2132"/>
              <a:gd name="T7" fmla="*/ 0 h 2495"/>
              <a:gd name="T8" fmla="*/ 0 60000 65536"/>
              <a:gd name="T9" fmla="*/ 0 60000 65536"/>
              <a:gd name="T10" fmla="*/ 0 60000 65536"/>
              <a:gd name="T11" fmla="*/ 0 60000 65536"/>
              <a:gd name="T12" fmla="*/ 0 w 2132"/>
              <a:gd name="T13" fmla="*/ 0 h 2495"/>
              <a:gd name="T14" fmla="*/ 2132 w 2132"/>
              <a:gd name="T15" fmla="*/ 2495 h 24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" name="Freeform 14"/>
          <p:cNvSpPr>
            <a:spLocks noChangeArrowheads="1"/>
          </p:cNvSpPr>
          <p:nvPr/>
        </p:nvSpPr>
        <p:spPr bwMode="auto">
          <a:xfrm>
            <a:off x="-1588" y="180975"/>
            <a:ext cx="2244726" cy="1914525"/>
          </a:xfrm>
          <a:custGeom>
            <a:avLst/>
            <a:gdLst>
              <a:gd name="T0" fmla="*/ 2147483646 w 1425"/>
              <a:gd name="T1" fmla="*/ 2147483646 h 1206"/>
              <a:gd name="T2" fmla="*/ 0 w 1425"/>
              <a:gd name="T3" fmla="*/ 0 h 1206"/>
              <a:gd name="T4" fmla="*/ 0 w 1425"/>
              <a:gd name="T5" fmla="*/ 2147483646 h 1206"/>
              <a:gd name="T6" fmla="*/ 2147483646 w 1425"/>
              <a:gd name="T7" fmla="*/ 2147483646 h 1206"/>
              <a:gd name="T8" fmla="*/ 0 60000 65536"/>
              <a:gd name="T9" fmla="*/ 0 60000 65536"/>
              <a:gd name="T10" fmla="*/ 0 60000 65536"/>
              <a:gd name="T11" fmla="*/ 0 60000 65536"/>
              <a:gd name="T12" fmla="*/ 0 w 1425"/>
              <a:gd name="T13" fmla="*/ 0 h 1206"/>
              <a:gd name="T14" fmla="*/ 1425 w 1425"/>
              <a:gd name="T15" fmla="*/ 1206 h 12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7" name="Freeform 15"/>
          <p:cNvSpPr>
            <a:spLocks noChangeArrowheads="1"/>
          </p:cNvSpPr>
          <p:nvPr/>
        </p:nvSpPr>
        <p:spPr bwMode="auto">
          <a:xfrm>
            <a:off x="0" y="3105150"/>
            <a:ext cx="2314575" cy="3762375"/>
          </a:xfrm>
          <a:custGeom>
            <a:avLst/>
            <a:gdLst>
              <a:gd name="T0" fmla="*/ 0 w 1466"/>
              <a:gd name="T1" fmla="*/ 2147483646 h 2370"/>
              <a:gd name="T2" fmla="*/ 2147483646 w 1466"/>
              <a:gd name="T3" fmla="*/ 0 h 2370"/>
              <a:gd name="T4" fmla="*/ 2147483646 w 1466"/>
              <a:gd name="T5" fmla="*/ 2147483646 h 2370"/>
              <a:gd name="T6" fmla="*/ 2147483646 w 1466"/>
              <a:gd name="T7" fmla="*/ 2147483646 h 2370"/>
              <a:gd name="T8" fmla="*/ 0 w 1466"/>
              <a:gd name="T9" fmla="*/ 2147483646 h 2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6"/>
              <a:gd name="T16" fmla="*/ 0 h 2370"/>
              <a:gd name="T17" fmla="*/ 1466 w 1466"/>
              <a:gd name="T18" fmla="*/ 2370 h 23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8" name="Freeform 16"/>
          <p:cNvSpPr>
            <a:spLocks noChangeArrowheads="1"/>
          </p:cNvSpPr>
          <p:nvPr/>
        </p:nvSpPr>
        <p:spPr bwMode="auto">
          <a:xfrm>
            <a:off x="0" y="1403350"/>
            <a:ext cx="2308225" cy="5265738"/>
          </a:xfrm>
          <a:custGeom>
            <a:avLst/>
            <a:gdLst>
              <a:gd name="T0" fmla="*/ 2147483646 w 1460"/>
              <a:gd name="T1" fmla="*/ 0 h 3317"/>
              <a:gd name="T2" fmla="*/ 2147483646 w 1460"/>
              <a:gd name="T3" fmla="*/ 2147483646 h 3317"/>
              <a:gd name="T4" fmla="*/ 2147483646 w 1460"/>
              <a:gd name="T5" fmla="*/ 2147483646 h 3317"/>
              <a:gd name="T6" fmla="*/ 2147483646 w 1460"/>
              <a:gd name="T7" fmla="*/ 2147483646 h 3317"/>
              <a:gd name="T8" fmla="*/ 0 w 1460"/>
              <a:gd name="T9" fmla="*/ 2147483646 h 3317"/>
              <a:gd name="T10" fmla="*/ 0 w 1460"/>
              <a:gd name="T11" fmla="*/ 2147483646 h 3317"/>
              <a:gd name="T12" fmla="*/ 2147483646 w 1460"/>
              <a:gd name="T13" fmla="*/ 2147483646 h 3317"/>
              <a:gd name="T14" fmla="*/ 2147483646 w 1460"/>
              <a:gd name="T15" fmla="*/ 2147483646 h 3317"/>
              <a:gd name="T16" fmla="*/ 2147483646 w 1460"/>
              <a:gd name="T17" fmla="*/ 0 h 33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60"/>
              <a:gd name="T28" fmla="*/ 0 h 3317"/>
              <a:gd name="T29" fmla="*/ 1460 w 1460"/>
              <a:gd name="T30" fmla="*/ 3317 h 331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-23813" y="-26988"/>
            <a:ext cx="9167813" cy="6911976"/>
            <a:chOff x="0" y="0"/>
            <a:chExt cx="5760" cy="4326"/>
          </a:xfrm>
        </p:grpSpPr>
        <p:pic>
          <p:nvPicPr>
            <p:cNvPr id="3100" name="Picture 18" descr="11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9" name="Rectangle 19"/>
            <p:cNvSpPr>
              <a:spLocks noChangeArrowheads="1"/>
            </p:cNvSpPr>
            <p:nvPr userDrawn="1"/>
          </p:nvSpPr>
          <p:spPr bwMode="auto">
            <a:xfrm>
              <a:off x="212" y="462"/>
              <a:ext cx="5308" cy="3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3090" name="Picture 20" descr="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716338"/>
            <a:ext cx="4159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9" name="Rectangle 26"/>
          <p:cNvSpPr>
            <a:spLocks noChangeArrowheads="1"/>
          </p:cNvSpPr>
          <p:nvPr/>
        </p:nvSpPr>
        <p:spPr bwMode="auto">
          <a:xfrm>
            <a:off x="303213" y="696913"/>
            <a:ext cx="8502650" cy="544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pic>
        <p:nvPicPr>
          <p:cNvPr id="3092" name="Picture 34" descr="01"/>
          <p:cNvPicPr>
            <a:picLocks noChangeAspect="1" noChangeArrowheads="1"/>
          </p:cNvPicPr>
          <p:nvPr userDrawn="1"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"/>
          <a:stretch>
            <a:fillRect/>
          </a:stretch>
        </p:blipFill>
        <p:spPr bwMode="auto">
          <a:xfrm>
            <a:off x="5219700" y="5445125"/>
            <a:ext cx="225266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3" name="Picture 35" descr="acmcolor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95"/>
          <a:stretch>
            <a:fillRect/>
          </a:stretch>
        </p:blipFill>
        <p:spPr bwMode="auto">
          <a:xfrm>
            <a:off x="7524750" y="5084763"/>
            <a:ext cx="123825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4" name="Picture 38" descr="01"/>
          <p:cNvPicPr>
            <a:picLocks noChangeAspect="1" noChangeArrowheads="1"/>
          </p:cNvPicPr>
          <p:nvPr userDrawn="1"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"/>
          <a:stretch>
            <a:fillRect/>
          </a:stretch>
        </p:blipFill>
        <p:spPr bwMode="auto">
          <a:xfrm>
            <a:off x="5219700" y="5445125"/>
            <a:ext cx="225266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5" name="Picture 39" descr="acmcolor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95"/>
          <a:stretch>
            <a:fillRect/>
          </a:stretch>
        </p:blipFill>
        <p:spPr bwMode="auto">
          <a:xfrm>
            <a:off x="7524750" y="5084763"/>
            <a:ext cx="123825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6" name="Picture 40" descr="01"/>
          <p:cNvPicPr>
            <a:picLocks noChangeAspect="1" noChangeArrowheads="1"/>
          </p:cNvPicPr>
          <p:nvPr userDrawn="1"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"/>
          <a:stretch>
            <a:fillRect/>
          </a:stretch>
        </p:blipFill>
        <p:spPr bwMode="auto">
          <a:xfrm>
            <a:off x="5219700" y="5445125"/>
            <a:ext cx="225266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7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15888"/>
            <a:ext cx="67675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9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0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6C6878C-2B98-4CBD-B53E-C8B898E033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4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微软雅黑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5"/>
          <p:cNvSpPr txBox="1">
            <a:spLocks noGrp="1" noChangeArrowheads="1"/>
          </p:cNvSpPr>
          <p:nvPr/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684A5C7-009B-4D5C-A515-802543A70A27}" type="slidenum">
              <a:rPr kumimoji="0"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kumimoji="0"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995738" y="4954588"/>
            <a:ext cx="4500562" cy="457200"/>
          </a:xfrm>
        </p:spPr>
        <p:txBody>
          <a:bodyPr/>
          <a:lstStyle/>
          <a:p>
            <a:pPr marL="0" indent="0" algn="r" eaLnBrk="1" hangingPunct="1">
              <a:lnSpc>
                <a:spcPct val="80000"/>
              </a:lnSpc>
              <a:buFontTx/>
              <a:buNone/>
            </a:pP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信软学院</a:t>
            </a:r>
            <a:r>
              <a:rPr kumimoji="0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r>
              <a:rPr kumimoji="0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级 沈柯</a:t>
            </a:r>
          </a:p>
        </p:txBody>
      </p:sp>
      <p:sp>
        <p:nvSpPr>
          <p:cNvPr id="5124" name="Rectangle 3"/>
          <p:cNvSpPr txBox="1">
            <a:spLocks noChangeArrowheads="1"/>
          </p:cNvSpPr>
          <p:nvPr/>
        </p:nvSpPr>
        <p:spPr bwMode="auto">
          <a:xfrm>
            <a:off x="4499992" y="3573016"/>
            <a:ext cx="4510087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动态规划入门到精通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(Ⅱ)</a:t>
            </a:r>
            <a:endParaRPr kumimoji="0" lang="en-US" altLang="zh-CN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数位动态规划</a:t>
            </a:r>
            <a:r>
              <a:rPr lang="en-US" altLang="zh-CN" dirty="0" smtClean="0"/>
              <a:t>(Ⅲ)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不是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233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的倍数这个条件怎么表达？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][2][233],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表示膜上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233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的余数是多少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嗯，还有什么问题吗？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前导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endParaRPr kumimoji="0" lang="en-US" altLang="zh-CN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这题前导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需要特殊考虑吗？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不需要</a:t>
            </a:r>
            <a:endParaRPr kumimoji="0" lang="en-US" altLang="zh-CN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1632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数位动态规划</a:t>
            </a:r>
            <a:r>
              <a:rPr lang="en-US" altLang="zh-CN" dirty="0" smtClean="0"/>
              <a:t>(Ⅳ)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562062"/>
            <a:ext cx="8229600" cy="4525963"/>
          </a:xfrm>
        </p:spPr>
        <p:txBody>
          <a:bodyPr/>
          <a:lstStyle/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没有编译过的代码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28" y="2564904"/>
            <a:ext cx="620015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667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树形动态规划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顾名思义，就是在树上动态规划</a:t>
            </a:r>
            <a:endParaRPr lang="en-US" altLang="zh-CN" dirty="0" smtClean="0"/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例：一棵树，给一些点打标记，使得每个点周围至少有一个点被标记或者自身有标记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 CDOJ 601 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保护领地 ）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怎么规划状态？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考虑了以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为根的的子树的答案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][2]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，点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这个点标记与否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][2][2] ,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是否被标记，点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是否被保护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0217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树形动态规划</a:t>
            </a:r>
            <a:r>
              <a:rPr lang="en-US" altLang="zh-CN" dirty="0" smtClean="0"/>
              <a:t>(Ⅱ)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状态多了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!,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][1][0]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][1][1]!</a:t>
            </a:r>
            <a:endParaRPr lang="en-US" altLang="zh-CN" dirty="0" smtClean="0"/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新的状态设计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endParaRPr kumimoji="0" lang="en-US" altLang="zh-CN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 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不被标记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endParaRPr kumimoji="0" lang="en-US" altLang="zh-CN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 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被标记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( 2 )</a:t>
            </a: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状态设计完毕！，转移？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 flipV="1">
            <a:off x="3779813" y="2996952"/>
            <a:ext cx="1008112" cy="57606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/>
          <p:nvPr/>
        </p:nvCxnSpPr>
        <p:spPr bwMode="auto">
          <a:xfrm>
            <a:off x="3779912" y="3573016"/>
            <a:ext cx="936104" cy="64807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716016" y="2564904"/>
            <a:ext cx="439248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0" lang="zh-CN" altLang="en-US" b="1" kern="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 </a:t>
            </a:r>
            <a:r>
              <a:rPr kumimoji="0" lang="en-US" altLang="zh-CN" b="1" kern="0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b="1" kern="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b="1" kern="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被保护</a:t>
            </a:r>
            <a:r>
              <a:rPr kumimoji="0" lang="en-US" altLang="zh-CN" b="1" kern="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( 0 )</a:t>
            </a:r>
          </a:p>
          <a:p>
            <a:endParaRPr kumimoji="0" lang="en-US" altLang="zh-CN" b="1" kern="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kern="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 </a:t>
            </a:r>
            <a:r>
              <a:rPr kumimoji="0" lang="en-US" altLang="zh-CN" b="1" kern="0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b="1" kern="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b="1" kern="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不被保护</a:t>
            </a:r>
            <a:r>
              <a:rPr kumimoji="0" lang="en-US" altLang="zh-CN" b="1" kern="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( 1 )</a:t>
            </a:r>
          </a:p>
        </p:txBody>
      </p:sp>
    </p:spTree>
    <p:extLst>
      <p:ext uri="{BB962C8B-B14F-4D97-AF65-F5344CB8AC3E}">
        <p14:creationId xmlns:p14="http://schemas.microsoft.com/office/powerpoint/2010/main" val="1835451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树形动态规划</a:t>
            </a:r>
            <a:r>
              <a:rPr lang="en-US" altLang="zh-CN" dirty="0" smtClean="0"/>
              <a:t>(Ⅲ)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55576" y="1556792"/>
            <a:ext cx="8229600" cy="4525963"/>
          </a:xfrm>
        </p:spPr>
        <p:txBody>
          <a:bodyPr/>
          <a:lstStyle/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状态转移：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[u][0] + 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[v][0] -&gt; 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[u][0]</a:t>
            </a:r>
          </a:p>
          <a:p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[u][0] + 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[v][1] -&gt; 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无法转移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!</a:t>
            </a:r>
          </a:p>
          <a:p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[u][0] + 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[v][2] -&gt; 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[u][0]</a:t>
            </a:r>
          </a:p>
          <a:p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[u][1] + 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[v][0] -&gt; 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[u][1]</a:t>
            </a:r>
          </a:p>
          <a:p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[u][1] + 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[v][1] -&gt; 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无法转移！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[u][1] + 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[v][2] -&gt; 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[u][0]</a:t>
            </a:r>
          </a:p>
        </p:txBody>
      </p:sp>
    </p:spTree>
    <p:extLst>
      <p:ext uri="{BB962C8B-B14F-4D97-AF65-F5344CB8AC3E}">
        <p14:creationId xmlns:p14="http://schemas.microsoft.com/office/powerpoint/2010/main" val="2950560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树形动态规划</a:t>
            </a:r>
            <a:r>
              <a:rPr lang="en-US" altLang="zh-CN" dirty="0" smtClean="0"/>
              <a:t>(Ⅳ)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72368"/>
            <a:ext cx="8229600" cy="4525963"/>
          </a:xfrm>
        </p:spPr>
        <p:txBody>
          <a:bodyPr/>
          <a:lstStyle/>
          <a:p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[u][2]+min(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[v][0,1,2])-&gt;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[v][2]</a:t>
            </a: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总结：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没有明确的转移顺序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枚举所有可能的当前状态和新加入的子树状态进行转移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转移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比较麻烦！</a:t>
            </a:r>
            <a:endParaRPr kumimoji="0" lang="en-US" altLang="zh-CN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02152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树形动态规划（</a:t>
            </a:r>
            <a:r>
              <a:rPr lang="en-US" altLang="zh-CN" dirty="0" smtClean="0"/>
              <a:t>Ⅴ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40632"/>
            <a:ext cx="8229600" cy="4525963"/>
          </a:xfrm>
        </p:spPr>
        <p:txBody>
          <a:bodyPr/>
          <a:lstStyle/>
          <a:p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AC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的代码（雾）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55" y="1988840"/>
            <a:ext cx="6812870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19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概率动态规划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现在我们来讲概率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例子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一个人扔</a:t>
            </a:r>
            <a:r>
              <a:rPr kumimoji="0" lang="en-US" altLang="zh-CN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 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次骰子，骰子的面值为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1-6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，取到每面的概率相同，问 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 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次后所扔的骰子面值和为 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 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的概率是多少？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怎么定义状态？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][j]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，已经扔了 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轮，面值和为 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 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的概率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转移呢？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860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概率动态规划（</a:t>
            </a:r>
            <a:r>
              <a:rPr lang="en-US" altLang="zh-CN" dirty="0" smtClean="0"/>
              <a:t>Ⅱ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329" y="1484759"/>
            <a:ext cx="8229600" cy="4525963"/>
          </a:xfrm>
        </p:spPr>
        <p:txBody>
          <a:bodyPr/>
          <a:lstStyle/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枚举可能的骰子面值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!</a:t>
            </a:r>
            <a:endParaRPr kumimoji="0" lang="en-US" altLang="zh-CN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+ 1][j + add] += 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][j]*1/6</a:t>
            </a: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一般来说，概率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我们一般将状态定义为起点到该状态的概率是多少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之后的转移就跟普通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没什么两样了</a:t>
            </a:r>
            <a:endParaRPr kumimoji="0" lang="en-US" altLang="zh-CN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实际上概率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难在概率论方面（雾）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179765"/>
            <a:ext cx="935583" cy="83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224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概率动态规划</a:t>
            </a:r>
            <a:r>
              <a:rPr lang="en-US" altLang="zh-CN" dirty="0" smtClean="0"/>
              <a:t>(Ⅲ)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参考代码：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92896"/>
            <a:ext cx="655272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98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dirty="0" smtClean="0"/>
              <a:t>提纲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359569" y="980728"/>
            <a:ext cx="8447088" cy="5545137"/>
          </a:xfrm>
        </p:spPr>
        <p:txBody>
          <a:bodyPr/>
          <a:lstStyle/>
          <a:p>
            <a:endParaRPr kumimoji="0" lang="en-US" altLang="zh-CN" sz="2800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什么是动态规划</a:t>
            </a:r>
            <a:endParaRPr kumimoji="0" lang="en-US" altLang="zh-CN" sz="2800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完全背包</a:t>
            </a:r>
            <a:endParaRPr kumimoji="0" lang="en-US" altLang="zh-CN" sz="2800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数位动态规划</a:t>
            </a:r>
            <a:endParaRPr kumimoji="0" lang="en-US" altLang="zh-CN" sz="2800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树形动态规划</a:t>
            </a:r>
            <a:endParaRPr kumimoji="0" lang="en-US" altLang="zh-CN" sz="2800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</a:t>
            </a:r>
            <a:r>
              <a:rPr kumimoji="0" lang="en-US" altLang="zh-CN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0"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期望动态规划</a:t>
            </a:r>
            <a:endParaRPr kumimoji="0" lang="en-US" altLang="zh-CN" sz="2800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区间动态规划</a:t>
            </a:r>
            <a:endParaRPr kumimoji="0" lang="en-US" altLang="zh-CN" sz="2800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精选例题讲解</a:t>
            </a:r>
            <a:endParaRPr kumimoji="0" lang="en-US" altLang="zh-CN" sz="2800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提问</a:t>
            </a:r>
            <a:endParaRPr kumimoji="0" lang="en-US" altLang="zh-CN" sz="2800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 rot="21113468">
            <a:off x="3444081" y="1826917"/>
            <a:ext cx="8447088" cy="554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微软雅黑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0" lang="zh-CN" altLang="en-US" sz="2800" b="1" kern="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要讲的内容很多！</a:t>
            </a:r>
            <a:endParaRPr kumimoji="0" lang="en-US" altLang="zh-CN" sz="2800" b="1" kern="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67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期望动态规划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556792"/>
            <a:ext cx="8229600" cy="4525963"/>
          </a:xfrm>
        </p:spPr>
        <p:txBody>
          <a:bodyPr/>
          <a:lstStyle/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现在来讲期望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例子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一个数 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 ,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每次可以等概率的选择他的一个因子 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 ,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变成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p/x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，问这个数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变到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的期望次数是多少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怎么定义状态？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，从 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变到</a:t>
            </a:r>
            <a:r>
              <a:rPr kumimoji="0" lang="en-US" altLang="zh-CN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的期望次数是多少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注意！，这里的状态定义和概率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不一样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我们这里是状态到终点，而不是起点到状态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4250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期望动态规划（</a:t>
            </a:r>
            <a:r>
              <a:rPr lang="en-US" altLang="zh-CN" dirty="0" smtClean="0"/>
              <a:t>Ⅱ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03657"/>
            <a:ext cx="8229600" cy="4525963"/>
          </a:xfrm>
        </p:spPr>
        <p:txBody>
          <a:bodyPr/>
          <a:lstStyle/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怎么转移？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利用全期望公式！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kumimoji="0" lang="en-US" altLang="zh-CN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枚举转移即可</a:t>
            </a:r>
            <a:endParaRPr kumimoji="0" lang="en-US" altLang="zh-CN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[x] = sigma((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[v]+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代价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)*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kumimoji="0" lang="en-US" altLang="zh-CN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回到例题，发现居然能回到自己？</a:t>
            </a:r>
            <a:endParaRPr kumimoji="0" lang="en-US" altLang="zh-CN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取因子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1</a:t>
            </a:r>
            <a:r>
              <a:rPr kumimoji="0"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的时候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!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686" y="2996952"/>
            <a:ext cx="3528366" cy="7696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145554"/>
            <a:ext cx="670618" cy="4724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779" y="3221761"/>
            <a:ext cx="434378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053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期望动态规划（</a:t>
            </a:r>
            <a:r>
              <a:rPr lang="en-US" altLang="zh-CN" dirty="0" smtClean="0"/>
              <a:t>Ⅲ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移项化解！</a:t>
            </a:r>
            <a:endParaRPr lang="en-US" altLang="zh-CN" dirty="0" smtClean="0"/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但有时候回到的状态不一定是本身</a:t>
            </a:r>
            <a:endParaRPr kumimoji="0" lang="en-US" altLang="zh-CN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而是该状态的之前的一些原状态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简单的说就是有环！怎么解决？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挠头想一想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柱爷与远古法阵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005064"/>
            <a:ext cx="6191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306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期望动态规划</a:t>
            </a:r>
            <a:r>
              <a:rPr lang="en-US" altLang="zh-CN" dirty="0" smtClean="0"/>
              <a:t>(Ⅳ)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628776"/>
                <a:ext cx="8229600" cy="4202680"/>
              </a:xfrm>
            </p:spPr>
            <p:txBody>
              <a:bodyPr/>
              <a:lstStyle/>
              <a:p>
                <a:r>
                  <a:rPr kumimoji="0" lang="zh-CN" altLang="en-US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回到例题：</a:t>
                </a:r>
                <a:endParaRPr kumimoji="0" lang="en-US" altLang="zh-CN" b="1" dirty="0" smtClean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kumimoji="0" lang="zh-CN" altLang="en-US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不妨有设 </a:t>
                </a:r>
                <a:r>
                  <a:rPr kumimoji="0" lang="en-US" altLang="zh-CN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x </a:t>
                </a:r>
                <a:r>
                  <a:rPr kumimoji="0" lang="zh-CN" altLang="en-US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 </a:t>
                </a:r>
                <a:r>
                  <a:rPr kumimoji="0" lang="en-US" altLang="zh-CN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t[x]</a:t>
                </a:r>
                <a:r>
                  <a:rPr kumimoji="0" lang="zh-CN" altLang="en-US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个因子</a:t>
                </a:r>
                <a:endParaRPr kumimoji="0" lang="en-US" altLang="zh-CN" b="1" dirty="0" smtClean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kumimoji="0" lang="zh-CN" altLang="en-US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对于每个因子 </a:t>
                </a:r>
                <a:r>
                  <a:rPr kumimoji="0" lang="en-US" altLang="zh-CN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p:</a:t>
                </a:r>
              </a:p>
              <a:p>
                <a:r>
                  <a:rPr kumimoji="0" lang="en-US" altLang="zh-CN" b="1" dirty="0" err="1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dp</a:t>
                </a:r>
                <a:r>
                  <a:rPr kumimoji="0" lang="en-US" altLang="zh-CN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[x]=sigma{</a:t>
                </a:r>
                <a:r>
                  <a:rPr kumimoji="0" lang="en-US" altLang="zh-CN" b="1" dirty="0" err="1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dp</a:t>
                </a:r>
                <a:r>
                  <a:rPr kumimoji="0" lang="en-US" altLang="zh-CN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[x/p]+1)*(1/t[x])}</a:t>
                </a:r>
              </a:p>
              <a:p>
                <a:r>
                  <a:rPr kumimoji="0" lang="zh-CN" altLang="en-US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对于因子</a:t>
                </a:r>
                <a:r>
                  <a:rPr kumimoji="0" lang="en-US" altLang="zh-CN" b="1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kumimoji="0" lang="zh-CN" altLang="en-US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，移项化解有</a:t>
                </a:r>
                <a:endParaRPr kumimoji="0" lang="en-US" altLang="zh-CN" b="1" dirty="0" smtClean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kumimoji="0"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𝒅𝒑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kumimoji="0"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</m:d>
                    <m:r>
                      <a:rPr kumimoji="0"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kumimoji="0"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0"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kumimoji="0" lang="en-US" altLang="zh-CN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𝒅𝒑</m:t>
                                </m:r>
                                <m:r>
                                  <a:rPr kumimoji="0" lang="en-US" altLang="zh-CN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[</m:t>
                                </m:r>
                                <m:r>
                                  <a:rPr kumimoji="0" lang="en-US" altLang="zh-CN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𝒙</m:t>
                                </m:r>
                                <m:r>
                                  <a:rPr kumimoji="0" lang="en-US" altLang="zh-CN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/</m:t>
                                </m:r>
                                <m:r>
                                  <a:rPr kumimoji="0" lang="en-US" altLang="zh-CN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𝒑</m:t>
                                </m:r>
                                <m:r>
                                  <a:rPr kumimoji="0" lang="en-US" altLang="zh-CN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]+</m:t>
                                </m:r>
                                <m:r>
                                  <a:rPr kumimoji="0" lang="en-US" altLang="zh-CN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𝟏</m:t>
                                </m:r>
                              </m:e>
                            </m:d>
                            <m:r>
                              <a:rPr kumimoji="0"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r>
                              <a:rPr kumimoji="0"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𝟏</m:t>
                            </m:r>
                          </m:e>
                        </m:nary>
                        <m:r>
                          <a:rPr kumimoji="0"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</m:num>
                      <m:den>
                        <m:r>
                          <a:rPr kumimoji="0"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kumimoji="0"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𝒙</m:t>
                            </m:r>
                          </m:e>
                        </m:d>
                        <m:r>
                          <a:rPr kumimoji="0"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kumimoji="0"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den>
                    </m:f>
                    <m:r>
                      <a:rPr kumimoji="0"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( </m:t>
                    </m:r>
                    <m:r>
                      <a:rPr kumimoji="0"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𝒑</m:t>
                    </m:r>
                    <m:r>
                      <a:rPr kumimoji="0"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!=</m:t>
                    </m:r>
                    <m:r>
                      <a:rPr kumimoji="0"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  <m:r>
                      <a:rPr kumimoji="0"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)</m:t>
                    </m:r>
                  </m:oMath>
                </a14:m>
                <a:endParaRPr kumimoji="0" lang="en-US" altLang="zh-CN" b="1" dirty="0" smtClean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628776"/>
                <a:ext cx="8229600" cy="4202680"/>
              </a:xfrm>
              <a:blipFill rotWithShape="0">
                <a:blip r:embed="rId2"/>
                <a:stretch>
                  <a:fillRect l="-2222" t="-2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36344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4422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期望动态规划（</a:t>
            </a:r>
            <a:r>
              <a:rPr lang="en-US" altLang="zh-CN" dirty="0" smtClean="0"/>
              <a:t>Ⅴ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参考代码：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83" y="2495468"/>
            <a:ext cx="7894330" cy="25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42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期望动态规划</a:t>
            </a:r>
            <a:r>
              <a:rPr lang="en-US" altLang="zh-CN" dirty="0" smtClean="0"/>
              <a:t>(Ⅵ)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期望动态规划是状态到终点，我们一般写成</a:t>
            </a:r>
            <a:r>
              <a:rPr kumimoji="0" lang="en-US" altLang="zh-CN" b="1" dirty="0" err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dfs</a:t>
            </a:r>
            <a:r>
              <a:rPr kumimoji="0"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递归的形式</a:t>
            </a:r>
            <a:r>
              <a:rPr kumimoji="0" lang="en-US" altLang="zh-CN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记忆化搜索</a:t>
            </a:r>
            <a:r>
              <a:rPr kumimoji="0" lang="en-US" altLang="zh-CN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24944"/>
            <a:ext cx="4896544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53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区间动态规划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区间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一般用来解决一类区间划分的问题</a:t>
            </a:r>
            <a:endParaRPr lang="en-US" altLang="zh-CN" dirty="0" smtClean="0"/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endParaRPr kumimoji="0" lang="en-US" altLang="zh-CN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kumimoji="0" lang="en-US" altLang="zh-CN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(CDOJ 1131 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男神的礼物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怎么定义状态？</a:t>
            </a:r>
            <a:endParaRPr kumimoji="0" lang="en-US" altLang="zh-CN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276872"/>
            <a:ext cx="662473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283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区间动态规划（</a:t>
            </a:r>
            <a:r>
              <a:rPr lang="en-US" altLang="zh-CN" dirty="0" smtClean="0"/>
              <a:t>Ⅱ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l,r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表示处理完区间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l,r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后的最小花费</a:t>
            </a:r>
            <a:endParaRPr lang="en-US" altLang="zh-CN" dirty="0" smtClean="0"/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转移？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枚举区间的划分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l,i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]+[i+1,r]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，最后再加上合并两个区间的代价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!</a:t>
            </a:r>
            <a:endParaRPr kumimoji="0" lang="en-US" altLang="zh-CN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l,r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 = min( 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l,i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 + 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[i+1,r] + 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union_value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([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l,i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],[i+1,r]) )</a:t>
            </a:r>
          </a:p>
        </p:txBody>
      </p:sp>
    </p:spTree>
    <p:extLst>
      <p:ext uri="{BB962C8B-B14F-4D97-AF65-F5344CB8AC3E}">
        <p14:creationId xmlns:p14="http://schemas.microsoft.com/office/powerpoint/2010/main" val="7139470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区间动态规划</a:t>
            </a:r>
            <a:r>
              <a:rPr lang="en-US" altLang="zh-CN" dirty="0" smtClean="0"/>
              <a:t>(Ⅲ)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2852936"/>
            <a:ext cx="8229600" cy="159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精选例题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cdoj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1137 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邱老师选妹子</a:t>
            </a:r>
            <a:endParaRPr lang="en-US" altLang="zh-CN" dirty="0" smtClean="0"/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l,r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区间内有多少满足下列条件的数：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en-US" altLang="zh-CN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不含数字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</a:p>
          <a:p>
            <a:r>
              <a:rPr kumimoji="0" lang="en-US" altLang="zh-CN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不含连续的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62</a:t>
            </a:r>
            <a:endParaRPr kumimoji="0" lang="en-US" altLang="zh-CN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考虑答案的表示：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ans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l,r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]=prefix[r]-prefix[l-1]</a:t>
            </a: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数位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，状态？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][f][pre],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zh-CN" altLang="en-US" b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上界标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志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前面是多少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0642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什么是动态规划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229600" cy="5102002"/>
              </a:xfrm>
            </p:spPr>
            <p:txBody>
              <a:bodyPr/>
              <a:lstStyle/>
              <a:p>
                <a:r>
                  <a:rPr kumimoji="0" lang="zh-CN" altLang="en-US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一个图，有一些有向边，经过每条边时可以抢一波钱，图中没有环（走过的点</a:t>
                </a:r>
                <a:r>
                  <a:rPr kumimoji="0" lang="en-US" altLang="zh-CN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/</a:t>
                </a:r>
                <a:r>
                  <a:rPr kumimoji="0" lang="zh-CN" altLang="en-US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边不可能再被走过），问你最多能抢多少钱？</a:t>
                </a:r>
                <a:endParaRPr kumimoji="0" lang="en-US" altLang="zh-CN" b="1" dirty="0" smtClean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kumimoji="0" lang="zh-CN" altLang="en-US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最简单的做法？</a:t>
                </a:r>
                <a:endParaRPr kumimoji="0" lang="en-US" altLang="zh-CN" b="1" dirty="0" smtClean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kumimoji="0" lang="zh-CN" altLang="en-US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搜</a:t>
                </a:r>
                <a:r>
                  <a:rPr kumimoji="0" lang="en-US" altLang="zh-CN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!,DFS</a:t>
                </a:r>
                <a:r>
                  <a:rPr kumimoji="0" lang="zh-CN" altLang="en-US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一波</a:t>
                </a:r>
                <a:endParaRPr kumimoji="0" lang="en-US" altLang="zh-CN" b="1" dirty="0" smtClean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kumimoji="0"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𝑵</m:t>
                        </m:r>
                        <m:r>
                          <a:rPr kumimoji="0"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≤</m:t>
                        </m:r>
                        <m:r>
                          <a:rPr kumimoji="0"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𝟏𝟎</m:t>
                        </m:r>
                      </m:e>
                      <m:sup>
                        <m:r>
                          <a:rPr kumimoji="0"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𝟓</m:t>
                        </m:r>
                      </m:sup>
                    </m:sSup>
                  </m:oMath>
                </a14:m>
                <a:endParaRPr kumimoji="0" lang="en-US" altLang="zh-CN" b="1" dirty="0" smtClean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kumimoji="0" lang="zh-CN" altLang="en-US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我可以剪枝！</a:t>
                </a:r>
                <a:r>
                  <a:rPr kumimoji="0" lang="en-US" altLang="zh-CN" b="1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kumimoji="0" lang="en-US" altLang="zh-CN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  <a:p>
                <a:r>
                  <a:rPr kumimoji="0" lang="zh-CN" altLang="en-US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随便都能卡掉你</a:t>
                </a:r>
                <a:r>
                  <a:rPr kumimoji="0" lang="en-US" altLang="zh-CN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!</a:t>
                </a:r>
              </a:p>
              <a:p>
                <a:r>
                  <a:rPr kumimoji="0" lang="zh-CN" altLang="en-US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仔细想想</a:t>
                </a:r>
                <a:r>
                  <a:rPr kumimoji="0" lang="en-US" altLang="zh-CN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DFS</a:t>
                </a:r>
                <a:r>
                  <a:rPr kumimoji="0" lang="zh-CN" altLang="en-US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，有什么不妥？</a:t>
                </a:r>
                <a:endParaRPr kumimoji="0" lang="en-US" altLang="zh-CN" b="1" dirty="0" smtClean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229600" cy="5102002"/>
              </a:xfrm>
              <a:blipFill rotWithShape="0">
                <a:blip r:embed="rId2"/>
                <a:stretch>
                  <a:fillRect l="-2222" t="-2151" b="-4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75" y="4293096"/>
            <a:ext cx="923875" cy="101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274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参考代码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285" y="2609072"/>
            <a:ext cx="495300" cy="523875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258887"/>
            <a:ext cx="6104149" cy="4861981"/>
          </a:xfrm>
          <a:prstGeom prst="rect">
            <a:avLst/>
          </a:prstGeom>
        </p:spPr>
      </p:pic>
      <p:sp>
        <p:nvSpPr>
          <p:cNvPr id="7" name="云形标注 6"/>
          <p:cNvSpPr/>
          <p:nvPr/>
        </p:nvSpPr>
        <p:spPr bwMode="auto">
          <a:xfrm>
            <a:off x="7177989" y="1412776"/>
            <a:ext cx="1714491" cy="1008112"/>
          </a:xfrm>
          <a:prstGeom prst="cloudCallout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for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for</a:t>
            </a:r>
            <a:r>
              <a:rPr lang="zh-CN" altLang="en-US" dirty="0" smtClean="0"/>
              <a:t>莽一波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6071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精选例题</a:t>
            </a:r>
            <a:r>
              <a:rPr lang="en-US" altLang="zh-CN" dirty="0" smtClean="0"/>
              <a:t>(Ⅱ)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0" lang="en-US" altLang="zh-CN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h</a:t>
                </a:r>
                <a:r>
                  <a:rPr kumimoji="0" lang="en-US" altLang="zh-CN" b="1" dirty="0" err="1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du</a:t>
                </a:r>
                <a:r>
                  <a:rPr kumimoji="0" lang="en-US" altLang="zh-CN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1520 Anniversary party </a:t>
                </a:r>
              </a:p>
              <a:p>
                <a:r>
                  <a:rPr kumimoji="0" lang="zh-CN" altLang="en-US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一颗有向树，表示从属关系，每个点一个权值</a:t>
                </a:r>
                <a:r>
                  <a:rPr kumimoji="0" lang="en-US" altLang="zh-CN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v[]</a:t>
                </a:r>
              </a:p>
              <a:p>
                <a14:m>
                  <m:oMath xmlns:m="http://schemas.openxmlformats.org/officeDocument/2006/math">
                    <m:r>
                      <a:rPr kumimoji="0"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𝑵</m:t>
                    </m:r>
                    <m:r>
                      <a:rPr kumimoji="0"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kumimoji="0"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kumimoji="0"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𝟔</m:t>
                        </m:r>
                        <m:r>
                          <a:rPr kumimoji="0"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  <m:r>
                          <a:rPr kumimoji="0"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𝟏𝟎</m:t>
                        </m:r>
                      </m:e>
                      <m:sup>
                        <m:r>
                          <a:rPr kumimoji="0"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sup>
                    </m:sSup>
                  </m:oMath>
                </a14:m>
                <a:endParaRPr kumimoji="0" lang="en-US" altLang="zh-CN" b="1" dirty="0" smtClean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kumimoji="0" lang="zh-CN" altLang="en-US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选了父亲就不能选儿子</a:t>
                </a:r>
                <a:r>
                  <a:rPr kumimoji="0" lang="en-US" altLang="zh-CN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kumimoji="0" lang="zh-CN" altLang="en-US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反之亦然</a:t>
                </a:r>
                <a:endParaRPr kumimoji="0" lang="en-US" altLang="zh-CN" b="1" dirty="0" smtClean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kumimoji="0" lang="zh-CN" altLang="en-US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问最大的权</a:t>
                </a:r>
                <a:r>
                  <a:rPr kumimoji="0" lang="zh-CN" altLang="en-US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值和</a:t>
                </a:r>
                <a:endParaRPr kumimoji="0" lang="en-US" altLang="zh-CN" b="1" dirty="0" smtClean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kumimoji="0" lang="en-US" altLang="zh-CN" b="1" dirty="0" err="1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dp</a:t>
                </a:r>
                <a:r>
                  <a:rPr kumimoji="0" lang="en-US" altLang="zh-CN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[</a:t>
                </a:r>
                <a:r>
                  <a:rPr kumimoji="0" lang="en-US" altLang="zh-CN" b="1" dirty="0" err="1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kumimoji="0" lang="en-US" altLang="zh-CN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][2]</a:t>
                </a:r>
                <a:r>
                  <a:rPr kumimoji="0" lang="zh-CN" altLang="en-US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，考虑完了以</a:t>
                </a:r>
                <a:r>
                  <a:rPr kumimoji="0" lang="en-US" altLang="zh-CN" b="1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kumimoji="0" lang="en-US" altLang="zh-CN" b="1" dirty="0" err="1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kumimoji="0" lang="en-US" altLang="zh-CN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kumimoji="0" lang="zh-CN" altLang="en-US" b="1" dirty="0" smtClean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为根的子树，这个点选不选的最大的最大权值</a:t>
                </a:r>
                <a:endParaRPr kumimoji="0" lang="en-US" altLang="zh-CN" b="1" dirty="0" smtClean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22" t="-2288" r="-74" b="-3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052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参考代码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841" y="1556792"/>
            <a:ext cx="5194327" cy="22830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856" y="2780928"/>
            <a:ext cx="711200" cy="736600"/>
          </a:xfrm>
          <a:prstGeom prst="rect">
            <a:avLst/>
          </a:prstGeom>
        </p:spPr>
      </p:pic>
      <p:sp>
        <p:nvSpPr>
          <p:cNvPr id="7" name="云形标注 6"/>
          <p:cNvSpPr/>
          <p:nvPr/>
        </p:nvSpPr>
        <p:spPr bwMode="auto">
          <a:xfrm>
            <a:off x="6552744" y="1407840"/>
            <a:ext cx="2020664" cy="1141546"/>
          </a:xfrm>
          <a:prstGeom prst="cloudCallout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这个树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DP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转移就简单多了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!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905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精选例题（</a:t>
            </a:r>
            <a:r>
              <a:rPr lang="en-US" altLang="zh-CN" dirty="0" smtClean="0"/>
              <a:t>Ⅲ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0344"/>
            <a:ext cx="8229600" cy="4525963"/>
          </a:xfrm>
        </p:spPr>
        <p:txBody>
          <a:bodyPr/>
          <a:lstStyle/>
          <a:p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HDU 5115 Dire Wolf</a:t>
            </a: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有一排狼，每个狼有一个伤害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A[],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还有一个伤害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B[]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，杀掉某个狼 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，会受到两边的狼的</a:t>
            </a:r>
            <a:r>
              <a:rPr kumimoji="0" lang="en-US" altLang="zh-CN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B[]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之和 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本身狼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的伤害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kumimoji="0"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伤害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问杀掉所有狼的最小代价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 = 200</a:t>
            </a:r>
            <a:endParaRPr lang="en-US" altLang="zh-CN" dirty="0"/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区间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l,r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l,r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杀完后最小代价，枚举最后杀死的狼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即可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2894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73" y="1628775"/>
            <a:ext cx="8228440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69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5"/>
          <p:cNvSpPr txBox="1">
            <a:spLocks noGrp="1" noChangeArrowheads="1"/>
          </p:cNvSpPr>
          <p:nvPr/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C6464C6-678C-47F0-A591-1CA06EBE0736}" type="slidenum">
              <a:rPr kumimoji="0" lang="zh-CN" altLang="en-US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kumimoji="0" lang="en-US" altLang="zh-CN" sz="1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71550" y="3429000"/>
            <a:ext cx="7129463" cy="1008063"/>
          </a:xfrm>
        </p:spPr>
        <p:txBody>
          <a:bodyPr/>
          <a:lstStyle/>
          <a:p>
            <a:pPr algn="ctr" eaLnBrk="1" hangingPunct="1"/>
            <a:r>
              <a:rPr lang="en-US" altLang="zh-CN" smtClean="0"/>
              <a:t>         Q&amp;A</a:t>
            </a:r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5"/>
          <p:cNvSpPr txBox="1">
            <a:spLocks noGrp="1" noChangeArrowheads="1"/>
          </p:cNvSpPr>
          <p:nvPr/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C6464C6-678C-47F0-A591-1CA06EBE0736}" type="slidenum">
              <a:rPr kumimoji="0" lang="zh-CN" altLang="en-US"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kumimoji="0" lang="en-US" altLang="zh-CN" sz="1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71550" y="3429000"/>
            <a:ext cx="7129463" cy="1008063"/>
          </a:xfrm>
        </p:spPr>
        <p:txBody>
          <a:bodyPr/>
          <a:lstStyle/>
          <a:p>
            <a:pPr algn="r" eaLnBrk="1" hangingPunct="1"/>
            <a:r>
              <a:rPr lang="en-US" altLang="zh-CN" dirty="0" smtClean="0"/>
              <a:t>Thank You</a:t>
            </a:r>
            <a:r>
              <a:rPr lang="zh-CN" altLang="en-US" dirty="0" smtClean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6812040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什么是动态规划（</a:t>
            </a:r>
            <a:r>
              <a:rPr lang="en-US" altLang="zh-CN" dirty="0" smtClean="0"/>
              <a:t>Ⅱ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/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有什么不妥？欢迎大家发言</a:t>
            </a:r>
            <a:endParaRPr lang="en-US" altLang="zh-CN" dirty="0" smtClean="0"/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状态冗杂！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DFS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等价于搜索每条可能的路径，而我们认为两条路径不同当且仅当存在一条路径，第一个走了，第二个没走，即认为不同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对于这个问题有必要吗？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没有必要！，注意到走过的点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边不可能再被走过，所以记录之前走过边的状态没有任何意义！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407" y="1537360"/>
            <a:ext cx="4857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145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什么是动态规划（</a:t>
            </a:r>
            <a:r>
              <a:rPr lang="en-US" altLang="zh-CN" dirty="0" smtClean="0"/>
              <a:t>Ⅲ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50912"/>
            <a:ext cx="8229600" cy="4525963"/>
          </a:xfrm>
        </p:spPr>
        <p:txBody>
          <a:bodyPr/>
          <a:lstStyle/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既然记录之前的走过的边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点状态没有任何必要，那么我们怎么定义状态呢？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表示从起点到点 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能抢的最多的钱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更一般的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动态规划所规定的状态需要满足的条件：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最优化原理（最优策略的子策略总是最优的）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无后效性（每个状态都是对过去的总结）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子问题重叠性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多阶段子任务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决策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空间换时间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332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完全背包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回顾一下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背包：</a:t>
            </a:r>
            <a:endParaRPr lang="en-US" altLang="zh-CN" dirty="0" smtClean="0"/>
          </a:p>
          <a:p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][j]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，考虑了前面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个物品，背包容量还有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时候能获得的最大价值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完全背包：每个物品有无穷个</a:t>
            </a:r>
            <a:endParaRPr kumimoji="0" lang="en-US" altLang="zh-CN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背包的转移？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509120"/>
            <a:ext cx="8032176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874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完全背包</a:t>
            </a:r>
            <a:r>
              <a:rPr lang="en-US" altLang="zh-CN" dirty="0" smtClean="0"/>
              <a:t>(Ⅱ)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906" y="1340743"/>
            <a:ext cx="8229600" cy="4525963"/>
          </a:xfrm>
        </p:spPr>
        <p:txBody>
          <a:bodyPr/>
          <a:lstStyle/>
          <a:p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kumimoji="0" lang="en-US" altLang="zh-CN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为什么要从 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0 -&gt; v 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进行枚举？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如果从 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 -&gt; 0</a:t>
            </a:r>
            <a:r>
              <a:rPr kumimoji="0"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进行枚举</a:t>
            </a:r>
            <a:endParaRPr kumimoji="0" lang="en-US" altLang="zh-CN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[x]-&gt;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[x-T[i+1]]-&gt;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[x-T[i+1]*2]</a:t>
            </a: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不符合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背包的原则！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那完全背包呢？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只需要从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v-&gt;0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进行枚举，完了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45" y="1484784"/>
            <a:ext cx="7795936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746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数位动态规划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一般叫数位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（雾），主要用来解决一类数位统计问题</a:t>
            </a:r>
            <a:endParaRPr lang="en-US" altLang="zh-CN" dirty="0" smtClean="0"/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1:[0,N]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中有多少个数不含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我会数学！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2:[0,N]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中有多少个数不是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233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的倍数，且不含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 or 7</a:t>
            </a: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柱爷都没法用数学搞例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真的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怎么做呢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  <a:endParaRPr kumimoji="0" lang="en-US" altLang="zh-CN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 bwMode="auto">
              <a:xfrm rot="21439969">
                <a:off x="5604742" y="3107503"/>
                <a:ext cx="3096344" cy="1152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微软雅黑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微软雅黑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微软雅黑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微软雅黑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4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微软雅黑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40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40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40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40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1" i="1" kern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𝑵</m:t>
                      </m:r>
                      <m:r>
                        <a:rPr kumimoji="0" lang="en-US" altLang="zh-CN" b="1" i="1" kern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b="1" i="1" kern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0" lang="en-US" altLang="zh-CN" b="1" i="1" kern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𝟏𝟎</m:t>
                          </m:r>
                        </m:e>
                        <m:sup>
                          <m:r>
                            <a:rPr kumimoji="0" lang="en-US" altLang="zh-CN" b="1" i="1" kern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𝟕𝟕𝟐𝟎𝟎𝟐</m:t>
                          </m:r>
                        </m:sup>
                      </m:sSup>
                    </m:oMath>
                  </m:oMathPara>
                </a14:m>
                <a:endParaRPr kumimoji="0" lang="en-US" altLang="zh-CN" b="1" kern="0" dirty="0" smtClean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1439969">
                <a:off x="5604742" y="3107503"/>
                <a:ext cx="3096344" cy="11521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4463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数位动态规划</a:t>
            </a:r>
            <a:r>
              <a:rPr lang="en-US" altLang="zh-CN" dirty="0" smtClean="0"/>
              <a:t>(Ⅱ)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我们来一位一位的放数字，从高位到低位放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考虑了前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高到低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的答案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首先考虑这位放数字的限制条件？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如果前面小于过上界，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0-9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都可以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否则的话只能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[0,N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的当前位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</a:p>
          <a:p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当然注意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都是不能放的</a:t>
            </a:r>
            <a:endParaRPr kumimoji="0"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kumimoji="0" lang="en-US" altLang="zh-CN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][2]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0/1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表示是否小于过上界</a:t>
            </a:r>
            <a:endParaRPr kumimoji="0" lang="en-US" altLang="zh-CN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5874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576TGp_report_light_2">
  <a:themeElements>
    <a:clrScheme name="1_576TGp_report_light_2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1_576TGp_report_light_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576TGp_report_light_2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576TGp_report_light_2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576TGp_report_light_2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576TGp_report_light">
  <a:themeElements>
    <a:clrScheme name="576TGp_report_light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576TGp_report_ligh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576TGp_report_light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6TGp_report_light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6TGp_report_light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576TGp_report_light_2">
  <a:themeElements>
    <a:clrScheme name="1_576TGp_report_light_2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1_576TGp_report_light_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576TGp_report_light_2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576TGp_report_light_2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576TGp_report_light_2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157258273</TotalTime>
  <Pages>0</Pages>
  <Words>1556</Words>
  <Characters>0</Characters>
  <Application>Microsoft Office PowerPoint</Application>
  <DocSecurity>0</DocSecurity>
  <PresentationFormat>全屏显示(4:3)</PresentationFormat>
  <Lines>0</Lines>
  <Paragraphs>201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黑体</vt:lpstr>
      <vt:lpstr>楷体</vt:lpstr>
      <vt:lpstr>宋体</vt:lpstr>
      <vt:lpstr>微软雅黑</vt:lpstr>
      <vt:lpstr>Arial</vt:lpstr>
      <vt:lpstr>Calibri</vt:lpstr>
      <vt:lpstr>Cambria Math</vt:lpstr>
      <vt:lpstr>Wingdings</vt:lpstr>
      <vt:lpstr>1_576TGp_report_light_2</vt:lpstr>
      <vt:lpstr>2_576TGp_report_light</vt:lpstr>
      <vt:lpstr>2_576TGp_report_light_2</vt:lpstr>
      <vt:lpstr>PowerPoint 演示文稿</vt:lpstr>
      <vt:lpstr>提纲</vt:lpstr>
      <vt:lpstr>什么是动态规划</vt:lpstr>
      <vt:lpstr>什么是动态规划（Ⅱ）</vt:lpstr>
      <vt:lpstr>什么是动态规划（Ⅲ）</vt:lpstr>
      <vt:lpstr>完全背包</vt:lpstr>
      <vt:lpstr>完全背包(Ⅱ)</vt:lpstr>
      <vt:lpstr>数位动态规划</vt:lpstr>
      <vt:lpstr>数位动态规划(Ⅱ)</vt:lpstr>
      <vt:lpstr>数位动态规划(Ⅲ)</vt:lpstr>
      <vt:lpstr>数位动态规划(Ⅳ)</vt:lpstr>
      <vt:lpstr>树形动态规划</vt:lpstr>
      <vt:lpstr>树形动态规划(Ⅱ)</vt:lpstr>
      <vt:lpstr>树形动态规划(Ⅲ)</vt:lpstr>
      <vt:lpstr>树形动态规划(Ⅳ)</vt:lpstr>
      <vt:lpstr>树形动态规划（Ⅴ）</vt:lpstr>
      <vt:lpstr>概率动态规划</vt:lpstr>
      <vt:lpstr>概率动态规划（Ⅱ）</vt:lpstr>
      <vt:lpstr>概率动态规划(Ⅲ)</vt:lpstr>
      <vt:lpstr>期望动态规划</vt:lpstr>
      <vt:lpstr>期望动态规划（Ⅱ）</vt:lpstr>
      <vt:lpstr>期望动态规划（Ⅲ）</vt:lpstr>
      <vt:lpstr>期望动态规划(Ⅳ)</vt:lpstr>
      <vt:lpstr>期望动态规划（Ⅴ）</vt:lpstr>
      <vt:lpstr>期望动态规划(Ⅵ)</vt:lpstr>
      <vt:lpstr>区间动态规划</vt:lpstr>
      <vt:lpstr>区间动态规划（Ⅱ）</vt:lpstr>
      <vt:lpstr>区间动态规划(Ⅲ)</vt:lpstr>
      <vt:lpstr>精选例题</vt:lpstr>
      <vt:lpstr>参考代码:</vt:lpstr>
      <vt:lpstr>精选例题(Ⅱ)</vt:lpstr>
      <vt:lpstr>参考代码</vt:lpstr>
      <vt:lpstr>精选例题（Ⅲ）</vt:lpstr>
      <vt:lpstr>参考代码</vt:lpstr>
      <vt:lpstr>         Q&amp;A</vt:lpstr>
      <vt:lpstr>Thank You！</vt:lpstr>
    </vt:vector>
  </TitlesOfParts>
  <Company>UESTC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线段树 &amp; 树状数组</dc:title>
  <dc:creator>shiqi_614</dc:creator>
  <cp:lastModifiedBy>沈柯</cp:lastModifiedBy>
  <cp:revision>542</cp:revision>
  <cp:lastPrinted>1899-12-30T00:00:00Z</cp:lastPrinted>
  <dcterms:created xsi:type="dcterms:W3CDTF">2012-04-18T23:28:10Z</dcterms:created>
  <dcterms:modified xsi:type="dcterms:W3CDTF">2016-04-28T15:19:13Z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