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2016/5/13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字符串专题</a:t>
            </a:r>
            <a:endParaRPr lang="zh-CN" altLang="en-US" dirty="0"/>
          </a:p>
        </p:txBody>
      </p:sp>
      <p:sp>
        <p:nvSpPr>
          <p:cNvPr id="3" name="副标题 2"/>
          <p:cNvSpPr>
            <a:spLocks noGrp="1"/>
          </p:cNvSpPr>
          <p:nvPr>
            <p:ph type="subTitle" idx="1"/>
          </p:nvPr>
        </p:nvSpPr>
        <p:spPr>
          <a:xfrm>
            <a:off x="5364088" y="4365104"/>
            <a:ext cx="2408312" cy="1273696"/>
          </a:xfrm>
        </p:spPr>
        <p:txBody>
          <a:bodyPr>
            <a:normAutofit/>
          </a:bodyPr>
          <a:lstStyle/>
          <a:p>
            <a:r>
              <a:rPr lang="en-US" altLang="zh-CN" sz="2400" dirty="0" smtClean="0"/>
              <a:t>By  </a:t>
            </a:r>
            <a:r>
              <a:rPr lang="en-US" altLang="zh-CN" sz="2400" dirty="0" err="1" smtClean="0"/>
              <a:t>cxh</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子串中的</a:t>
            </a:r>
            <a:r>
              <a:rPr lang="en-US" altLang="zh-CN" dirty="0" smtClean="0"/>
              <a:t>hash</a:t>
            </a:r>
            <a:endParaRPr lang="zh-CN" altLang="en-US" dirty="0"/>
          </a:p>
        </p:txBody>
      </p:sp>
      <p:sp>
        <p:nvSpPr>
          <p:cNvPr id="3" name="内容占位符 2"/>
          <p:cNvSpPr>
            <a:spLocks noGrp="1"/>
          </p:cNvSpPr>
          <p:nvPr>
            <p:ph idx="1"/>
          </p:nvPr>
        </p:nvSpPr>
        <p:spPr/>
        <p:txBody>
          <a:bodyPr/>
          <a:lstStyle/>
          <a:p>
            <a:r>
              <a:rPr lang="zh-CN" altLang="en-US" dirty="0" smtClean="0"/>
              <a:t>给定一个字符串</a:t>
            </a:r>
            <a:r>
              <a:rPr lang="en-US" altLang="zh-CN" dirty="0" smtClean="0"/>
              <a:t>s</a:t>
            </a:r>
            <a:r>
              <a:rPr lang="zh-CN" altLang="en-US" dirty="0" smtClean="0"/>
              <a:t>，如何得知</a:t>
            </a:r>
            <a:r>
              <a:rPr lang="en-US" altLang="zh-CN" dirty="0" err="1" smtClean="0"/>
              <a:t>l,r</a:t>
            </a:r>
            <a:r>
              <a:rPr lang="zh-CN" altLang="en-US" dirty="0" smtClean="0"/>
              <a:t>之间的字符串的</a:t>
            </a:r>
            <a:r>
              <a:rPr lang="en-US" altLang="zh-CN" dirty="0" smtClean="0"/>
              <a:t>hash</a:t>
            </a:r>
            <a:r>
              <a:rPr lang="zh-CN" altLang="en-US" dirty="0" smtClean="0"/>
              <a:t>值。</a:t>
            </a:r>
            <a:endParaRPr lang="en-US" altLang="zh-CN" dirty="0" smtClean="0"/>
          </a:p>
          <a:p>
            <a:r>
              <a:rPr lang="zh-CN" altLang="en-US" dirty="0" smtClean="0"/>
              <a:t>可以从</a:t>
            </a:r>
            <a:r>
              <a:rPr lang="en-US" altLang="zh-CN" dirty="0" smtClean="0"/>
              <a:t>l</a:t>
            </a:r>
            <a:r>
              <a:rPr lang="zh-CN" altLang="en-US" dirty="0" smtClean="0"/>
              <a:t>开始采用</a:t>
            </a:r>
            <a:endParaRPr lang="en-US" altLang="zh-CN" dirty="0" smtClean="0"/>
          </a:p>
          <a:p>
            <a:pPr>
              <a:buNone/>
            </a:pPr>
            <a:r>
              <a:rPr lang="en-US" altLang="zh-CN" dirty="0" smtClean="0"/>
              <a:t>	</a:t>
            </a:r>
            <a:r>
              <a:rPr lang="zh-CN" altLang="en-US" dirty="0" smtClean="0">
                <a:solidFill>
                  <a:srgbClr val="FF0000"/>
                </a:solidFill>
              </a:rPr>
              <a:t>h</a:t>
            </a:r>
            <a:r>
              <a:rPr lang="en-US" altLang="zh-CN" dirty="0" smtClean="0">
                <a:solidFill>
                  <a:srgbClr val="FF0000"/>
                </a:solidFill>
              </a:rPr>
              <a:t>ash[</a:t>
            </a:r>
            <a:r>
              <a:rPr lang="en-US" altLang="zh-CN" dirty="0" err="1" smtClean="0">
                <a:solidFill>
                  <a:srgbClr val="FF0000"/>
                </a:solidFill>
              </a:rPr>
              <a:t>i</a:t>
            </a:r>
            <a:r>
              <a:rPr lang="en-US" altLang="zh-CN" dirty="0" smtClean="0">
                <a:solidFill>
                  <a:srgbClr val="FF0000"/>
                </a:solidFill>
              </a:rPr>
              <a:t>]=(hash[i-1]</a:t>
            </a:r>
            <a:r>
              <a:rPr lang="zh-CN" altLang="en-US" dirty="0" smtClean="0">
                <a:solidFill>
                  <a:srgbClr val="FF0000"/>
                </a:solidFill>
              </a:rPr>
              <a:t>*</a:t>
            </a:r>
            <a:r>
              <a:rPr lang="en-US" altLang="zh-CN" dirty="0" err="1" smtClean="0">
                <a:solidFill>
                  <a:srgbClr val="FF0000"/>
                </a:solidFill>
              </a:rPr>
              <a:t>p+idx</a:t>
            </a:r>
            <a:r>
              <a:rPr lang="en-US" altLang="zh-CN" dirty="0" smtClean="0">
                <a:solidFill>
                  <a:srgbClr val="FF0000"/>
                </a:solidFill>
              </a:rPr>
              <a:t>(s[</a:t>
            </a:r>
            <a:r>
              <a:rPr lang="en-US" altLang="zh-CN" dirty="0" err="1" smtClean="0">
                <a:solidFill>
                  <a:srgbClr val="FF0000"/>
                </a:solidFill>
              </a:rPr>
              <a:t>i</a:t>
            </a:r>
            <a:r>
              <a:rPr lang="en-US" altLang="zh-CN" dirty="0" smtClean="0">
                <a:solidFill>
                  <a:srgbClr val="FF0000"/>
                </a:solidFill>
              </a:rPr>
              <a:t>]))%mod</a:t>
            </a:r>
            <a:r>
              <a:rPr lang="zh-CN" altLang="en-US" dirty="0" smtClean="0"/>
              <a:t>一直求到</a:t>
            </a:r>
            <a:r>
              <a:rPr lang="en-US" altLang="zh-CN" dirty="0" smtClean="0"/>
              <a:t>r</a:t>
            </a:r>
            <a:r>
              <a:rPr lang="zh-CN" altLang="en-US" dirty="0" smtClean="0"/>
              <a:t>。</a:t>
            </a:r>
            <a:endParaRPr lang="en-US" altLang="zh-CN" dirty="0" smtClean="0"/>
          </a:p>
          <a:p>
            <a:r>
              <a:rPr lang="zh-CN" altLang="en-US" dirty="0" smtClean="0"/>
              <a:t>但更好的是</a:t>
            </a:r>
            <a:r>
              <a:rPr lang="en-US" altLang="zh-CN" dirty="0" smtClean="0"/>
              <a:t>o(1)</a:t>
            </a:r>
            <a:r>
              <a:rPr lang="zh-CN" altLang="en-US" dirty="0" smtClean="0"/>
              <a:t>地得到解</a:t>
            </a:r>
            <a:endParaRPr lang="en-US" altLang="zh-CN" dirty="0" smtClean="0"/>
          </a:p>
          <a:p>
            <a:r>
              <a:rPr lang="zh-CN" altLang="en-US" dirty="0" smtClean="0"/>
              <a:t>利用</a:t>
            </a:r>
            <a:r>
              <a:rPr lang="en-US" altLang="zh-CN" dirty="0" smtClean="0">
                <a:solidFill>
                  <a:srgbClr val="FF0000"/>
                </a:solidFill>
              </a:rPr>
              <a:t>hash[l..r]=(hash[r]-hash[l-1]*(p^(r-1+1)))%mod</a:t>
            </a:r>
            <a:r>
              <a:rPr lang="zh-CN" altLang="en-US" dirty="0" smtClean="0"/>
              <a:t>求得</a:t>
            </a:r>
            <a:r>
              <a:rPr lang="en-US" altLang="zh-CN" dirty="0" smtClean="0"/>
              <a:t>s[</a:t>
            </a:r>
            <a:r>
              <a:rPr lang="en-US" altLang="zh-CN" dirty="0" err="1" smtClean="0"/>
              <a:t>l,r</a:t>
            </a:r>
            <a:r>
              <a:rPr lang="en-US" altLang="zh-CN" dirty="0" smtClean="0"/>
              <a:t>]</a:t>
            </a:r>
            <a:r>
              <a:rPr lang="zh-CN" altLang="en-US" dirty="0" smtClean="0"/>
              <a:t>的</a:t>
            </a:r>
            <a:r>
              <a:rPr lang="en-US" altLang="zh-CN" dirty="0" smtClean="0"/>
              <a:t>hash</a:t>
            </a:r>
            <a:r>
              <a:rPr lang="zh-CN" altLang="en-US" dirty="0" smtClean="0"/>
              <a:t>值。（注意</a:t>
            </a:r>
            <a:r>
              <a:rPr lang="en-US" altLang="zh-CN" dirty="0" smtClean="0"/>
              <a:t>l=0</a:t>
            </a:r>
            <a:r>
              <a:rPr lang="zh-CN" altLang="en-US" dirty="0" smtClean="0"/>
              <a:t>的问题，以及</a:t>
            </a:r>
            <a:r>
              <a:rPr lang="en-US" altLang="zh-CN" dirty="0" smtClean="0"/>
              <a:t>hash[l..r]&lt;0</a:t>
            </a:r>
            <a:r>
              <a:rPr lang="zh-CN" altLang="en-US" dirty="0" smtClean="0"/>
              <a:t>时要</a:t>
            </a:r>
            <a:r>
              <a:rPr lang="en-US" altLang="zh-CN" dirty="0" smtClean="0"/>
              <a:t>+mod</a:t>
            </a:r>
            <a:r>
              <a:rPr lang="zh-CN" altLang="en-US" dirty="0" smtClean="0"/>
              <a:t>。）</a:t>
            </a:r>
            <a:endParaRPr lang="en-US" altLang="zh-CN" dirty="0" smtClean="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en-US" altLang="zh-CN" dirty="0" err="1" smtClean="0"/>
              <a:t>kmp</a:t>
            </a:r>
            <a:r>
              <a:rPr lang="zh-CN" altLang="en-US" dirty="0" smtClean="0"/>
              <a:t>算法用于字符串匹配的问题中，在一段文本中的某个（些）位置找到一段特定的字符串。</a:t>
            </a:r>
            <a:endParaRPr lang="en-US" altLang="zh-CN" dirty="0" smtClean="0"/>
          </a:p>
          <a:p>
            <a:r>
              <a:rPr lang="zh-CN" altLang="en-US" dirty="0" smtClean="0"/>
              <a:t>例：给字符串</a:t>
            </a:r>
            <a:r>
              <a:rPr lang="en-US" altLang="zh-CN" dirty="0" smtClean="0"/>
              <a:t>s1,s2</a:t>
            </a:r>
            <a:r>
              <a:rPr lang="zh-CN" altLang="en-US" dirty="0" smtClean="0"/>
              <a:t>问</a:t>
            </a:r>
            <a:r>
              <a:rPr lang="en-US" altLang="zh-CN" dirty="0" smtClean="0"/>
              <a:t>s1</a:t>
            </a:r>
            <a:r>
              <a:rPr lang="zh-CN" altLang="en-US" dirty="0" smtClean="0"/>
              <a:t>是否是</a:t>
            </a:r>
            <a:r>
              <a:rPr lang="en-US" altLang="zh-CN" dirty="0" smtClean="0"/>
              <a:t>s2</a:t>
            </a:r>
            <a:r>
              <a:rPr lang="zh-CN" altLang="en-US" dirty="0" smtClean="0"/>
              <a:t>的子串。（</a:t>
            </a:r>
            <a:r>
              <a:rPr lang="en-US" altLang="zh-CN" dirty="0" smtClean="0"/>
              <a:t>|s1|,|s2|&lt;=1e5)</a:t>
            </a:r>
            <a:r>
              <a:rPr lang="zh-CN" altLang="en-US" dirty="0" smtClean="0"/>
              <a:t>。</a:t>
            </a:r>
            <a:endParaRPr lang="en-US" altLang="zh-CN" dirty="0" smtClean="0"/>
          </a:p>
          <a:p>
            <a:r>
              <a:rPr lang="zh-CN" altLang="en-US" dirty="0" smtClean="0"/>
              <a:t>最简单的方法，以</a:t>
            </a:r>
            <a:r>
              <a:rPr lang="en-US" altLang="zh-CN" dirty="0" smtClean="0"/>
              <a:t>0..|s2|-|s1|</a:t>
            </a:r>
            <a:r>
              <a:rPr lang="zh-CN" altLang="en-US" dirty="0" smtClean="0"/>
              <a:t>为起始点分别</a:t>
            </a:r>
            <a:r>
              <a:rPr lang="en-US" altLang="zh-CN" dirty="0" smtClean="0"/>
              <a:t>s2</a:t>
            </a:r>
            <a:r>
              <a:rPr lang="zh-CN" altLang="en-US" dirty="0" smtClean="0"/>
              <a:t>匹配，复杂度</a:t>
            </a:r>
            <a:r>
              <a:rPr lang="en-US" altLang="zh-CN" dirty="0" smtClean="0"/>
              <a:t>O(|s1|*|s2|)</a:t>
            </a:r>
            <a:r>
              <a:rPr lang="zh-CN" altLang="en-US" dirty="0" smtClean="0"/>
              <a:t>，显然太慢了。</a:t>
            </a:r>
            <a:endParaRPr lang="en-US" altLang="zh-C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思考一下为什么会这么慢的原因。</a:t>
            </a:r>
            <a:endParaRPr lang="en-US" altLang="zh-CN" dirty="0" smtClean="0"/>
          </a:p>
          <a:p>
            <a:r>
              <a:rPr lang="zh-CN" altLang="en-US" dirty="0" smtClean="0"/>
              <a:t>我们发现每次匹配的尝试失败后都要从头开始重新匹配，我们需要做的就是避免这种不必要的匹配。</a:t>
            </a:r>
            <a:endParaRPr lang="en-US" altLang="zh-CN" dirty="0" smtClean="0"/>
          </a:p>
          <a:p>
            <a:r>
              <a:rPr lang="zh-CN" altLang="en-US" dirty="0" smtClean="0"/>
              <a:t>把例子中的</a:t>
            </a:r>
            <a:r>
              <a:rPr lang="en-US" altLang="zh-CN" dirty="0" smtClean="0"/>
              <a:t>s1</a:t>
            </a:r>
            <a:r>
              <a:rPr lang="zh-CN" altLang="en-US" dirty="0" smtClean="0"/>
              <a:t>称为模式串，</a:t>
            </a:r>
            <a:r>
              <a:rPr lang="en-US" altLang="zh-CN" dirty="0" smtClean="0"/>
              <a:t>s2</a:t>
            </a:r>
            <a:r>
              <a:rPr lang="zh-CN" altLang="en-US" dirty="0" smtClean="0"/>
              <a:t>称为主串。</a:t>
            </a:r>
            <a:endParaRPr lang="en-US" altLang="zh-CN" dirty="0" smtClean="0"/>
          </a:p>
          <a:p>
            <a:r>
              <a:rPr lang="zh-CN" altLang="en-US" dirty="0" smtClean="0"/>
              <a:t>下面给出这样一个模式串</a:t>
            </a:r>
            <a:r>
              <a:rPr lang="en-US" altLang="zh-CN" dirty="0" err="1" smtClean="0"/>
              <a:t>abcdabdac</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我们发现</a:t>
            </a:r>
            <a:r>
              <a:rPr lang="en-US" altLang="zh-CN" dirty="0" err="1" smtClean="0"/>
              <a:t>abcdabdac</a:t>
            </a:r>
            <a:r>
              <a:rPr lang="zh-CN" altLang="en-US" dirty="0" smtClean="0"/>
              <a:t>中有一个</a:t>
            </a:r>
            <a:r>
              <a:rPr lang="en-US" altLang="zh-CN" dirty="0" err="1" smtClean="0"/>
              <a:t>ab</a:t>
            </a:r>
            <a:r>
              <a:rPr lang="zh-CN" altLang="en-US" dirty="0" smtClean="0"/>
              <a:t>是一样的，如果我们匹配到</a:t>
            </a:r>
            <a:r>
              <a:rPr lang="en-US" altLang="zh-CN" dirty="0" err="1" smtClean="0"/>
              <a:t>abcdab</a:t>
            </a:r>
            <a:r>
              <a:rPr lang="zh-CN" altLang="en-US" dirty="0" smtClean="0"/>
              <a:t>后下一个字母不匹配我们是不是可以不用回到最起点，而是去比较第三个点是不是</a:t>
            </a:r>
            <a:r>
              <a:rPr lang="en-US" altLang="zh-CN" dirty="0" smtClean="0"/>
              <a:t>c</a:t>
            </a:r>
            <a:r>
              <a:rPr lang="zh-CN" altLang="en-US" dirty="0" smtClean="0"/>
              <a:t>，因为前两个是</a:t>
            </a:r>
            <a:r>
              <a:rPr lang="en-US" altLang="zh-CN" dirty="0" err="1" smtClean="0"/>
              <a:t>ab</a:t>
            </a:r>
            <a:r>
              <a:rPr lang="zh-CN" altLang="en-US" dirty="0" smtClean="0"/>
              <a:t>是我们已经确定了的。</a:t>
            </a:r>
            <a:endParaRPr lang="en-US" altLang="zh-CN" dirty="0" smtClean="0"/>
          </a:p>
          <a:p>
            <a:r>
              <a:rPr lang="zh-CN" altLang="en-US" dirty="0" smtClean="0"/>
              <a:t>假设我们对于模式串有了这么一个“跳转数组”，我们在匹配失败的时候就可以跳到对应的位置再进行尝试而不是重头开始。</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我们建立一个</a:t>
            </a:r>
            <a:r>
              <a:rPr lang="en-US" altLang="zh-CN" dirty="0" smtClean="0"/>
              <a:t>s</a:t>
            </a:r>
            <a:r>
              <a:rPr lang="zh-CN" altLang="en-US" dirty="0" smtClean="0"/>
              <a:t>的</a:t>
            </a:r>
            <a:r>
              <a:rPr lang="en-US" altLang="zh-CN" dirty="0" err="1" smtClean="0"/>
              <a:t>nxt</a:t>
            </a:r>
            <a:r>
              <a:rPr lang="zh-CN" altLang="en-US" dirty="0" smtClean="0"/>
              <a:t>数组，</a:t>
            </a:r>
            <a:r>
              <a:rPr lang="en-US" altLang="zh-CN" dirty="0" err="1" smtClean="0"/>
              <a:t>nxt</a:t>
            </a:r>
            <a:r>
              <a:rPr lang="en-US" altLang="zh-CN" dirty="0" smtClean="0"/>
              <a:t>[</a:t>
            </a:r>
            <a:r>
              <a:rPr lang="en-US" altLang="zh-CN" dirty="0" err="1" smtClean="0"/>
              <a:t>i</a:t>
            </a:r>
            <a:r>
              <a:rPr lang="en-US" altLang="zh-CN" dirty="0" smtClean="0"/>
              <a:t>]</a:t>
            </a:r>
            <a:r>
              <a:rPr lang="zh-CN" altLang="en-US" dirty="0" smtClean="0"/>
              <a:t>表示当前位置上保证前缀等于后缀的最大值。即</a:t>
            </a:r>
            <a:r>
              <a:rPr lang="en-US" altLang="zh-CN" dirty="0" err="1" smtClean="0"/>
              <a:t>nxt</a:t>
            </a:r>
            <a:r>
              <a:rPr lang="en-US" altLang="zh-CN" dirty="0" smtClean="0"/>
              <a:t>[</a:t>
            </a:r>
            <a:r>
              <a:rPr lang="en-US" altLang="zh-CN" dirty="0" err="1" smtClean="0"/>
              <a:t>i</a:t>
            </a:r>
            <a:r>
              <a:rPr lang="en-US" altLang="zh-CN" dirty="0" smtClean="0"/>
              <a:t>]</a:t>
            </a:r>
            <a:r>
              <a:rPr lang="zh-CN" altLang="en-US" dirty="0" smtClean="0"/>
              <a:t>满足</a:t>
            </a:r>
            <a:r>
              <a:rPr lang="en-US" altLang="zh-CN" dirty="0" smtClean="0"/>
              <a:t>s[i-z+1…</a:t>
            </a:r>
            <a:r>
              <a:rPr lang="en-US" altLang="zh-CN" dirty="0" err="1" smtClean="0"/>
              <a:t>i</a:t>
            </a:r>
            <a:r>
              <a:rPr lang="en-US" altLang="zh-CN" dirty="0" smtClean="0"/>
              <a:t>]=s[0…z-1]</a:t>
            </a:r>
            <a:r>
              <a:rPr lang="zh-CN" altLang="en-US" dirty="0" smtClean="0"/>
              <a:t>的最大</a:t>
            </a:r>
            <a:r>
              <a:rPr lang="en-US" altLang="zh-CN" dirty="0" smtClean="0"/>
              <a:t>z</a:t>
            </a:r>
            <a:r>
              <a:rPr lang="zh-CN" altLang="en-US" dirty="0" smtClean="0"/>
              <a:t>值。</a:t>
            </a:r>
            <a:endParaRPr lang="en-US" altLang="zh-CN" dirty="0" smtClean="0"/>
          </a:p>
          <a:p>
            <a:r>
              <a:rPr lang="en-US" altLang="zh-CN" dirty="0" err="1" smtClean="0"/>
              <a:t>abcdabdac</a:t>
            </a:r>
            <a:r>
              <a:rPr lang="zh-CN" altLang="en-US" dirty="0" smtClean="0"/>
              <a:t>的</a:t>
            </a:r>
            <a:r>
              <a:rPr lang="en-US" altLang="zh-CN" dirty="0" err="1" smtClean="0"/>
              <a:t>nxt</a:t>
            </a:r>
            <a:r>
              <a:rPr lang="zh-CN" altLang="en-US" dirty="0" smtClean="0"/>
              <a:t>数组如下</a:t>
            </a:r>
            <a:endParaRPr lang="en-US" altLang="zh-CN" dirty="0" smtClean="0"/>
          </a:p>
        </p:txBody>
      </p:sp>
      <p:graphicFrame>
        <p:nvGraphicFramePr>
          <p:cNvPr id="5" name="表格 4"/>
          <p:cNvGraphicFramePr>
            <a:graphicFrameLocks noGrp="1"/>
          </p:cNvGraphicFramePr>
          <p:nvPr/>
        </p:nvGraphicFramePr>
        <p:xfrm>
          <a:off x="683568" y="4077072"/>
          <a:ext cx="7488830" cy="1112520"/>
        </p:xfrm>
        <a:graphic>
          <a:graphicData uri="http://schemas.openxmlformats.org/drawingml/2006/table">
            <a:tbl>
              <a:tblPr firstRow="1" bandRow="1">
                <a:tableStyleId>{F5AB1C69-6EDB-4FF4-983F-18BD219EF322}</a:tableStyleId>
              </a:tblPr>
              <a:tblGrid>
                <a:gridCol w="748883"/>
                <a:gridCol w="748883"/>
                <a:gridCol w="748883"/>
                <a:gridCol w="748883"/>
                <a:gridCol w="748883"/>
                <a:gridCol w="748883"/>
                <a:gridCol w="748883"/>
                <a:gridCol w="748883"/>
                <a:gridCol w="748883"/>
                <a:gridCol w="748883"/>
              </a:tblGrid>
              <a:tr h="370840">
                <a:tc>
                  <a:txBody>
                    <a:bodyPr/>
                    <a:lstStyle/>
                    <a:p>
                      <a:r>
                        <a:rPr lang="en-US" altLang="zh-CN" dirty="0" smtClean="0"/>
                        <a:t>index</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r>
              <a:tr h="370840">
                <a:tc>
                  <a:txBody>
                    <a:bodyPr/>
                    <a:lstStyle/>
                    <a:p>
                      <a:r>
                        <a:rPr lang="en-US" altLang="zh-CN" dirty="0" smtClean="0"/>
                        <a:t>n</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c</a:t>
                      </a:r>
                      <a:endParaRPr lang="zh-CN" altLang="en-US" dirty="0"/>
                    </a:p>
                  </a:txBody>
                  <a:tcPr/>
                </a:tc>
              </a:tr>
              <a:tr h="370840">
                <a:tc>
                  <a:txBody>
                    <a:bodyPr/>
                    <a:lstStyle/>
                    <a:p>
                      <a:r>
                        <a:rPr lang="en-US" altLang="zh-CN" dirty="0" err="1" smtClean="0"/>
                        <a:t>nxt</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实际使用中上面这个</a:t>
            </a:r>
            <a:r>
              <a:rPr lang="en-US" altLang="zh-CN" dirty="0" err="1" smtClean="0"/>
              <a:t>nxt</a:t>
            </a:r>
            <a:r>
              <a:rPr lang="zh-CN" altLang="en-US" dirty="0" smtClean="0"/>
              <a:t>数组其实不是特别方便，我们通常可以用下面这种</a:t>
            </a:r>
            <a:endParaRPr lang="en-US" altLang="zh-CN" dirty="0" smtClean="0"/>
          </a:p>
          <a:p>
            <a:r>
              <a:rPr lang="en-US" altLang="zh-CN" dirty="0" err="1" smtClean="0"/>
              <a:t>nxt</a:t>
            </a:r>
            <a:r>
              <a:rPr lang="en-US" altLang="zh-CN" dirty="0" smtClean="0"/>
              <a:t>[</a:t>
            </a:r>
            <a:r>
              <a:rPr lang="en-US" altLang="zh-CN" dirty="0" err="1" smtClean="0"/>
              <a:t>i</a:t>
            </a:r>
            <a:r>
              <a:rPr lang="en-US" altLang="zh-CN" dirty="0" smtClean="0"/>
              <a:t>]</a:t>
            </a:r>
            <a:r>
              <a:rPr lang="zh-CN" altLang="en-US" dirty="0" smtClean="0"/>
              <a:t>满足</a:t>
            </a:r>
            <a:r>
              <a:rPr lang="en-US" altLang="zh-CN" dirty="0" smtClean="0"/>
              <a:t>s[</a:t>
            </a:r>
            <a:r>
              <a:rPr lang="en-US" altLang="zh-CN" dirty="0" err="1" smtClean="0"/>
              <a:t>i</a:t>
            </a:r>
            <a:r>
              <a:rPr lang="en-US" altLang="zh-CN" dirty="0" smtClean="0"/>
              <a:t>-z……i-1]=s[0……z-1]</a:t>
            </a:r>
            <a:r>
              <a:rPr lang="zh-CN" altLang="en-US" dirty="0" smtClean="0"/>
              <a:t>的最大</a:t>
            </a:r>
            <a:r>
              <a:rPr lang="en-US" altLang="zh-CN" dirty="0" smtClean="0"/>
              <a:t>z</a:t>
            </a:r>
            <a:r>
              <a:rPr lang="zh-CN" altLang="en-US" dirty="0" smtClean="0"/>
              <a:t>值</a:t>
            </a:r>
            <a:endParaRPr lang="zh-CN" altLang="en-US" dirty="0"/>
          </a:p>
        </p:txBody>
      </p:sp>
      <p:graphicFrame>
        <p:nvGraphicFramePr>
          <p:cNvPr id="4" name="表格 3"/>
          <p:cNvGraphicFramePr>
            <a:graphicFrameLocks noGrp="1"/>
          </p:cNvGraphicFramePr>
          <p:nvPr/>
        </p:nvGraphicFramePr>
        <p:xfrm>
          <a:off x="755576" y="3501008"/>
          <a:ext cx="7920880" cy="1112520"/>
        </p:xfrm>
        <a:graphic>
          <a:graphicData uri="http://schemas.openxmlformats.org/drawingml/2006/table">
            <a:tbl>
              <a:tblPr firstRow="1" bandRow="1">
                <a:tableStyleId>{F5AB1C69-6EDB-4FF4-983F-18BD219EF322}</a:tableStyleId>
              </a:tblPr>
              <a:tblGrid>
                <a:gridCol w="720080"/>
                <a:gridCol w="720080"/>
                <a:gridCol w="720080"/>
                <a:gridCol w="720080"/>
                <a:gridCol w="720080"/>
                <a:gridCol w="720080"/>
                <a:gridCol w="720080"/>
                <a:gridCol w="720080"/>
                <a:gridCol w="720080"/>
                <a:gridCol w="720080"/>
                <a:gridCol w="720080"/>
              </a:tblGrid>
              <a:tr h="370840">
                <a:tc>
                  <a:txBody>
                    <a:bodyPr/>
                    <a:lstStyle/>
                    <a:p>
                      <a:r>
                        <a:rPr lang="en-US" altLang="zh-CN" dirty="0" smtClean="0"/>
                        <a:t>index</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r>
              <a:tr h="370840">
                <a:tc>
                  <a:txBody>
                    <a:bodyPr/>
                    <a:lstStyle/>
                    <a:p>
                      <a:r>
                        <a:rPr lang="en-US" altLang="zh-CN" dirty="0" smtClean="0"/>
                        <a:t>s</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c</a:t>
                      </a:r>
                      <a:endParaRPr lang="zh-CN" altLang="en-US" dirty="0"/>
                    </a:p>
                  </a:txBody>
                  <a:tcPr/>
                </a:tc>
                <a:tc>
                  <a:txBody>
                    <a:bodyPr/>
                    <a:lstStyle/>
                    <a:p>
                      <a:endParaRPr lang="zh-CN" altLang="en-US" dirty="0"/>
                    </a:p>
                  </a:txBody>
                  <a:tcPr/>
                </a:tc>
              </a:tr>
              <a:tr h="370840">
                <a:tc>
                  <a:txBody>
                    <a:bodyPr/>
                    <a:lstStyle/>
                    <a:p>
                      <a:r>
                        <a:rPr lang="en-US" altLang="zh-CN" dirty="0" err="1" smtClean="0"/>
                        <a:t>nxt</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5" name="TextBox 4"/>
          <p:cNvSpPr txBox="1"/>
          <p:nvPr/>
        </p:nvSpPr>
        <p:spPr>
          <a:xfrm>
            <a:off x="755576" y="4941168"/>
            <a:ext cx="7200800" cy="584775"/>
          </a:xfrm>
          <a:prstGeom prst="rect">
            <a:avLst/>
          </a:prstGeom>
          <a:noFill/>
        </p:spPr>
        <p:txBody>
          <a:bodyPr wrap="square" rtlCol="0">
            <a:spAutoFit/>
          </a:bodyPr>
          <a:lstStyle/>
          <a:p>
            <a:r>
              <a:rPr lang="zh-CN" altLang="en-US" sz="3200" dirty="0" smtClean="0"/>
              <a:t>两者都可以，写法略微有些不同</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参考代码</a:t>
            </a:r>
            <a:endParaRPr lang="zh-CN" altLang="en-US" dirty="0"/>
          </a:p>
        </p:txBody>
      </p:sp>
      <p:pic>
        <p:nvPicPr>
          <p:cNvPr id="1026" name="Picture 2" descr="C:\Users\Administrator\Desktop\QQ截图20160513155605.png"/>
          <p:cNvPicPr>
            <a:picLocks noChangeAspect="1" noChangeArrowheads="1"/>
          </p:cNvPicPr>
          <p:nvPr/>
        </p:nvPicPr>
        <p:blipFill>
          <a:blip r:embed="rId2" cstate="print"/>
          <a:srcRect/>
          <a:stretch>
            <a:fillRect/>
          </a:stretch>
        </p:blipFill>
        <p:spPr bwMode="auto">
          <a:xfrm>
            <a:off x="611559" y="1700808"/>
            <a:ext cx="3672409" cy="3672408"/>
          </a:xfrm>
          <a:prstGeom prst="rect">
            <a:avLst/>
          </a:prstGeom>
          <a:noFill/>
        </p:spPr>
      </p:pic>
      <p:pic>
        <p:nvPicPr>
          <p:cNvPr id="1027" name="Picture 3" descr="C:\Users\Administrator\Desktop\QQ截图20160513155732.png"/>
          <p:cNvPicPr>
            <a:picLocks noGrp="1" noChangeAspect="1" noChangeArrowheads="1"/>
          </p:cNvPicPr>
          <p:nvPr>
            <p:ph idx="1"/>
          </p:nvPr>
        </p:nvPicPr>
        <p:blipFill>
          <a:blip r:embed="rId3" cstate="print"/>
          <a:srcRect/>
          <a:stretch>
            <a:fillRect/>
          </a:stretch>
        </p:blipFill>
        <p:spPr bwMode="auto">
          <a:xfrm>
            <a:off x="4499992" y="1628800"/>
            <a:ext cx="4380953" cy="3816424"/>
          </a:xfrm>
          <a:prstGeom prst="rect">
            <a:avLst/>
          </a:prstGeom>
          <a:noFill/>
        </p:spPr>
      </p:pic>
      <p:sp>
        <p:nvSpPr>
          <p:cNvPr id="6" name="TextBox 5"/>
          <p:cNvSpPr txBox="1"/>
          <p:nvPr/>
        </p:nvSpPr>
        <p:spPr>
          <a:xfrm>
            <a:off x="827584" y="5661248"/>
            <a:ext cx="3096344" cy="584775"/>
          </a:xfrm>
          <a:prstGeom prst="rect">
            <a:avLst/>
          </a:prstGeom>
          <a:noFill/>
        </p:spPr>
        <p:txBody>
          <a:bodyPr wrap="square" rtlCol="0">
            <a:spAutoFit/>
          </a:bodyPr>
          <a:lstStyle/>
          <a:p>
            <a:r>
              <a:rPr lang="zh-CN" altLang="en-US" sz="3200" dirty="0" smtClean="0"/>
              <a:t>生成</a:t>
            </a:r>
            <a:r>
              <a:rPr lang="en-US" altLang="zh-CN" sz="3200" dirty="0" err="1" smtClean="0"/>
              <a:t>nxt</a:t>
            </a:r>
            <a:r>
              <a:rPr lang="zh-CN" altLang="en-US" sz="3200" dirty="0" smtClean="0"/>
              <a:t>数组</a:t>
            </a:r>
          </a:p>
        </p:txBody>
      </p:sp>
      <p:sp>
        <p:nvSpPr>
          <p:cNvPr id="7" name="TextBox 6"/>
          <p:cNvSpPr txBox="1"/>
          <p:nvPr/>
        </p:nvSpPr>
        <p:spPr>
          <a:xfrm>
            <a:off x="4572000" y="5589240"/>
            <a:ext cx="3600400" cy="1077218"/>
          </a:xfrm>
          <a:prstGeom prst="rect">
            <a:avLst/>
          </a:prstGeom>
          <a:noFill/>
        </p:spPr>
        <p:txBody>
          <a:bodyPr wrap="square" rtlCol="0">
            <a:spAutoFit/>
          </a:bodyPr>
          <a:lstStyle/>
          <a:p>
            <a:r>
              <a:rPr lang="zh-CN" altLang="en-US" sz="3200" dirty="0" smtClean="0"/>
              <a:t>计算模式串在主串中出现的次数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算法优化</a:t>
            </a:r>
            <a:endParaRPr lang="zh-CN" altLang="en-US" dirty="0"/>
          </a:p>
        </p:txBody>
      </p:sp>
      <p:sp>
        <p:nvSpPr>
          <p:cNvPr id="3" name="内容占位符 2"/>
          <p:cNvSpPr>
            <a:spLocks noGrp="1"/>
          </p:cNvSpPr>
          <p:nvPr>
            <p:ph idx="1"/>
          </p:nvPr>
        </p:nvSpPr>
        <p:spPr/>
        <p:txBody>
          <a:bodyPr/>
          <a:lstStyle/>
          <a:p>
            <a:r>
              <a:rPr lang="zh-CN" altLang="en-US" dirty="0" smtClean="0"/>
              <a:t>其实上面说的是</a:t>
            </a:r>
            <a:r>
              <a:rPr lang="en-US" altLang="zh-CN" dirty="0" smtClean="0"/>
              <a:t>mp</a:t>
            </a:r>
            <a:r>
              <a:rPr lang="zh-CN" altLang="en-US" dirty="0" smtClean="0"/>
              <a:t>算法不是</a:t>
            </a:r>
            <a:r>
              <a:rPr lang="en-US" altLang="zh-CN" dirty="0" err="1" smtClean="0"/>
              <a:t>kmp</a:t>
            </a:r>
            <a:r>
              <a:rPr lang="zh-CN" altLang="en-US" dirty="0" smtClean="0"/>
              <a:t>算法。我们可以将其再优化。</a:t>
            </a:r>
            <a:endParaRPr lang="en-US" altLang="zh-CN" dirty="0" smtClean="0"/>
          </a:p>
          <a:p>
            <a:r>
              <a:rPr lang="zh-CN" altLang="en-US" dirty="0" smtClean="0"/>
              <a:t>对于</a:t>
            </a:r>
            <a:r>
              <a:rPr lang="en-US" altLang="zh-CN" dirty="0" err="1" smtClean="0"/>
              <a:t>abababc</a:t>
            </a:r>
            <a:r>
              <a:rPr lang="zh-CN" altLang="en-US" dirty="0" smtClean="0"/>
              <a:t>的</a:t>
            </a:r>
            <a:r>
              <a:rPr lang="en-US" altLang="zh-CN" dirty="0" err="1" smtClean="0"/>
              <a:t>nxt</a:t>
            </a:r>
            <a:r>
              <a:rPr lang="zh-CN" altLang="en-US" dirty="0" smtClean="0"/>
              <a:t>数组</a:t>
            </a:r>
            <a:endParaRPr lang="en-US" altLang="zh-CN" dirty="0" smtClean="0"/>
          </a:p>
          <a:p>
            <a:endParaRPr lang="en-US" altLang="zh-CN" dirty="0" smtClean="0"/>
          </a:p>
          <a:p>
            <a:endParaRPr lang="en-US" altLang="zh-CN" dirty="0" smtClean="0"/>
          </a:p>
          <a:p>
            <a:r>
              <a:rPr lang="zh-CN" altLang="en-US" dirty="0" smtClean="0"/>
              <a:t>变成下面这样其实更好</a:t>
            </a:r>
            <a:endParaRPr lang="en-US" altLang="zh-CN" dirty="0" smtClean="0"/>
          </a:p>
        </p:txBody>
      </p:sp>
      <p:graphicFrame>
        <p:nvGraphicFramePr>
          <p:cNvPr id="5" name="表格 4"/>
          <p:cNvGraphicFramePr>
            <a:graphicFrameLocks noGrp="1"/>
          </p:cNvGraphicFramePr>
          <p:nvPr/>
        </p:nvGraphicFramePr>
        <p:xfrm>
          <a:off x="827584" y="3212976"/>
          <a:ext cx="7056783" cy="1112520"/>
        </p:xfrm>
        <a:graphic>
          <a:graphicData uri="http://schemas.openxmlformats.org/drawingml/2006/table">
            <a:tbl>
              <a:tblPr firstRow="1" bandRow="1">
                <a:tableStyleId>{F5AB1C69-6EDB-4FF4-983F-18BD219EF322}</a:tableStyleId>
              </a:tblPr>
              <a:tblGrid>
                <a:gridCol w="784087"/>
                <a:gridCol w="784087"/>
                <a:gridCol w="784087"/>
                <a:gridCol w="784087"/>
                <a:gridCol w="784087"/>
                <a:gridCol w="784087"/>
                <a:gridCol w="784087"/>
                <a:gridCol w="784087"/>
                <a:gridCol w="784087"/>
              </a:tblGrid>
              <a:tr h="370840">
                <a:tc>
                  <a:txBody>
                    <a:bodyPr/>
                    <a:lstStyle/>
                    <a:p>
                      <a:r>
                        <a:rPr lang="en-US" altLang="zh-CN" dirty="0" smtClean="0"/>
                        <a:t>index</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r>
              <a:tr h="370840">
                <a:tc>
                  <a:txBody>
                    <a:bodyPr/>
                    <a:lstStyle/>
                    <a:p>
                      <a:r>
                        <a:rPr lang="en-US" altLang="zh-CN" dirty="0" smtClean="0"/>
                        <a:t>s</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endParaRPr lang="zh-CN" altLang="en-US" dirty="0"/>
                    </a:p>
                  </a:txBody>
                  <a:tcPr/>
                </a:tc>
              </a:tr>
              <a:tr h="370840">
                <a:tc>
                  <a:txBody>
                    <a:bodyPr/>
                    <a:lstStyle/>
                    <a:p>
                      <a:r>
                        <a:rPr lang="en-US" altLang="zh-CN" dirty="0" err="1" smtClean="0"/>
                        <a:t>nxt</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7" name="表格 6"/>
          <p:cNvGraphicFramePr>
            <a:graphicFrameLocks noGrp="1"/>
          </p:cNvGraphicFramePr>
          <p:nvPr/>
        </p:nvGraphicFramePr>
        <p:xfrm>
          <a:off x="899592" y="5013176"/>
          <a:ext cx="6984774" cy="1112520"/>
        </p:xfrm>
        <a:graphic>
          <a:graphicData uri="http://schemas.openxmlformats.org/drawingml/2006/table">
            <a:tbl>
              <a:tblPr firstRow="1" bandRow="1">
                <a:tableStyleId>{F5AB1C69-6EDB-4FF4-983F-18BD219EF322}</a:tableStyleId>
              </a:tblPr>
              <a:tblGrid>
                <a:gridCol w="776086"/>
                <a:gridCol w="776086"/>
                <a:gridCol w="776086"/>
                <a:gridCol w="776086"/>
                <a:gridCol w="776086"/>
                <a:gridCol w="776086"/>
                <a:gridCol w="776086"/>
                <a:gridCol w="776086"/>
                <a:gridCol w="776086"/>
              </a:tblGrid>
              <a:tr h="370840">
                <a:tc>
                  <a:txBody>
                    <a:bodyPr/>
                    <a:lstStyle/>
                    <a:p>
                      <a:r>
                        <a:rPr lang="en-US" altLang="zh-CN" dirty="0" smtClean="0"/>
                        <a:t>index</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r>
              <a:tr h="370840">
                <a:tc>
                  <a:txBody>
                    <a:bodyPr/>
                    <a:lstStyle/>
                    <a:p>
                      <a:r>
                        <a:rPr lang="en-US" altLang="zh-CN" dirty="0" smtClean="0"/>
                        <a:t>s</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endParaRPr lang="zh-CN" altLang="en-US" dirty="0"/>
                    </a:p>
                  </a:txBody>
                  <a:tcPr/>
                </a:tc>
              </a:tr>
              <a:tr h="370840">
                <a:tc>
                  <a:txBody>
                    <a:bodyPr/>
                    <a:lstStyle/>
                    <a:p>
                      <a:r>
                        <a:rPr lang="en-US" altLang="zh-CN" dirty="0" err="1" smtClean="0"/>
                        <a:t>nxt</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0</a:t>
                      </a:r>
                      <a:endParaRPr lang="zh-CN" altLang="en-US"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算法优化</a:t>
            </a:r>
            <a:endParaRPr lang="zh-CN" altLang="en-US" dirty="0"/>
          </a:p>
        </p:txBody>
      </p:sp>
      <p:sp>
        <p:nvSpPr>
          <p:cNvPr id="3" name="内容占位符 2"/>
          <p:cNvSpPr>
            <a:spLocks noGrp="1"/>
          </p:cNvSpPr>
          <p:nvPr>
            <p:ph idx="1"/>
          </p:nvPr>
        </p:nvSpPr>
        <p:spPr/>
        <p:txBody>
          <a:bodyPr/>
          <a:lstStyle/>
          <a:p>
            <a:r>
              <a:rPr lang="zh-CN" altLang="en-US" dirty="0" smtClean="0"/>
              <a:t>如果有一个主串</a:t>
            </a:r>
            <a:r>
              <a:rPr lang="en-US" altLang="zh-CN" dirty="0" err="1" smtClean="0"/>
              <a:t>abcabcabababcac</a:t>
            </a:r>
            <a:r>
              <a:rPr lang="zh-CN" altLang="en-US" dirty="0" smtClean="0"/>
              <a:t>，</a:t>
            </a:r>
            <a:r>
              <a:rPr lang="en-US" altLang="zh-CN" dirty="0" smtClean="0"/>
              <a:t>c</a:t>
            </a:r>
            <a:r>
              <a:rPr lang="zh-CN" altLang="en-US" dirty="0" smtClean="0"/>
              <a:t>与</a:t>
            </a:r>
            <a:r>
              <a:rPr lang="en-US" altLang="zh-CN" dirty="0" smtClean="0"/>
              <a:t>a</a:t>
            </a:r>
            <a:r>
              <a:rPr lang="zh-CN" altLang="en-US" dirty="0" smtClean="0"/>
              <a:t>的不匹配导致到</a:t>
            </a:r>
            <a:r>
              <a:rPr lang="en-US" altLang="zh-CN" dirty="0" err="1" smtClean="0"/>
              <a:t>aba</a:t>
            </a:r>
            <a:r>
              <a:rPr lang="zh-CN" altLang="en-US" dirty="0" smtClean="0"/>
              <a:t>时已经不匹配，按照第一个</a:t>
            </a:r>
            <a:r>
              <a:rPr lang="en-US" altLang="zh-CN" dirty="0" err="1" smtClean="0"/>
              <a:t>nxt</a:t>
            </a:r>
            <a:r>
              <a:rPr lang="zh-CN" altLang="en-US" dirty="0" smtClean="0"/>
              <a:t>又要</a:t>
            </a:r>
            <a:r>
              <a:rPr lang="en-US" altLang="zh-CN" dirty="0" smtClean="0"/>
              <a:t>a</a:t>
            </a:r>
            <a:r>
              <a:rPr lang="zh-CN" altLang="en-US" dirty="0" smtClean="0"/>
              <a:t>与主串匹配显然多余了。</a:t>
            </a:r>
            <a:endParaRPr lang="en-US" altLang="zh-CN" dirty="0" smtClean="0"/>
          </a:p>
          <a:p>
            <a:r>
              <a:rPr lang="zh-CN" altLang="en-US" dirty="0" smtClean="0"/>
              <a:t>修改后的代码如下，</a:t>
            </a:r>
            <a:endParaRPr lang="en-US" altLang="zh-CN" dirty="0" smtClean="0"/>
          </a:p>
          <a:p>
            <a:pPr>
              <a:buNone/>
            </a:pPr>
            <a:r>
              <a:rPr lang="zh-CN" altLang="en-US" dirty="0" smtClean="0"/>
              <a:t>只改了关键的一点。</a:t>
            </a:r>
            <a:endParaRPr lang="zh-CN" altLang="en-US" dirty="0"/>
          </a:p>
        </p:txBody>
      </p:sp>
      <p:pic>
        <p:nvPicPr>
          <p:cNvPr id="2051" name="Picture 3" descr="C:\Users\Administrator\Desktop\QQ截图20160513161557.png"/>
          <p:cNvPicPr>
            <a:picLocks noChangeAspect="1" noChangeArrowheads="1"/>
          </p:cNvPicPr>
          <p:nvPr/>
        </p:nvPicPr>
        <p:blipFill>
          <a:blip r:embed="rId2" cstate="print"/>
          <a:srcRect/>
          <a:stretch>
            <a:fillRect/>
          </a:stretch>
        </p:blipFill>
        <p:spPr bwMode="auto">
          <a:xfrm>
            <a:off x="4427984" y="3212976"/>
            <a:ext cx="4464496" cy="364502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字典树</a:t>
            </a:r>
            <a:endParaRPr lang="zh-CN" altLang="en-US" dirty="0"/>
          </a:p>
        </p:txBody>
      </p:sp>
      <p:sp>
        <p:nvSpPr>
          <p:cNvPr id="3" name="内容占位符 2"/>
          <p:cNvSpPr>
            <a:spLocks noGrp="1"/>
          </p:cNvSpPr>
          <p:nvPr>
            <p:ph idx="1"/>
          </p:nvPr>
        </p:nvSpPr>
        <p:spPr/>
        <p:txBody>
          <a:bodyPr/>
          <a:lstStyle/>
          <a:p>
            <a:r>
              <a:rPr lang="zh-CN" altLang="en-US" dirty="0" smtClean="0"/>
              <a:t>我们常用</a:t>
            </a:r>
            <a:r>
              <a:rPr lang="en-US" altLang="zh-CN" dirty="0" err="1" smtClean="0"/>
              <a:t>trie</a:t>
            </a:r>
            <a:r>
              <a:rPr lang="zh-CN" altLang="en-US" dirty="0" smtClean="0"/>
              <a:t>来保存字符串集合。类似于一个字典，我们查一个单词是否在字典树中，首先看单词的第一个字母是不是在字典的第一层</a:t>
            </a:r>
            <a:r>
              <a:rPr lang="en-US" altLang="zh-CN" dirty="0" smtClean="0"/>
              <a:t>,</a:t>
            </a:r>
            <a:r>
              <a:rPr lang="zh-CN" altLang="en-US" dirty="0" smtClean="0"/>
              <a:t>如果不在</a:t>
            </a:r>
            <a:r>
              <a:rPr lang="en-US" altLang="zh-CN" dirty="0" smtClean="0"/>
              <a:t>,</a:t>
            </a:r>
            <a:r>
              <a:rPr lang="zh-CN" altLang="en-US" dirty="0" smtClean="0"/>
              <a:t>说明字典树里没有该单词</a:t>
            </a:r>
            <a:r>
              <a:rPr lang="en-US" altLang="zh-CN" dirty="0" smtClean="0"/>
              <a:t>,</a:t>
            </a:r>
            <a:r>
              <a:rPr lang="zh-CN" altLang="en-US" dirty="0" smtClean="0"/>
              <a:t>如果在就在该字母的孩子节点里找是不是有单词的第二个字母</a:t>
            </a:r>
            <a:r>
              <a:rPr lang="en-US" altLang="zh-CN" dirty="0" smtClean="0"/>
              <a:t>,</a:t>
            </a:r>
            <a:r>
              <a:rPr lang="zh-CN" altLang="en-US" dirty="0" smtClean="0"/>
              <a:t>没有说明没有该单词</a:t>
            </a:r>
            <a:r>
              <a:rPr lang="en-US" altLang="zh-CN" dirty="0" smtClean="0"/>
              <a:t>,</a:t>
            </a:r>
            <a:r>
              <a:rPr lang="zh-CN" altLang="en-US" dirty="0" smtClean="0"/>
              <a:t>有的话用同样的方法继续查找。</a:t>
            </a:r>
            <a:endParaRPr lang="zh-CN" altLang="en-US" dirty="0"/>
          </a:p>
        </p:txBody>
      </p:sp>
      <p:pic>
        <p:nvPicPr>
          <p:cNvPr id="3077" name="Picture 5" descr="C:\Users\Administrator\Desktop\QQ截图20160513165158.png"/>
          <p:cNvPicPr>
            <a:picLocks noChangeAspect="1" noChangeArrowheads="1"/>
          </p:cNvPicPr>
          <p:nvPr/>
        </p:nvPicPr>
        <p:blipFill>
          <a:blip r:embed="rId2" cstate="print"/>
          <a:srcRect/>
          <a:stretch>
            <a:fillRect/>
          </a:stretch>
        </p:blipFill>
        <p:spPr bwMode="auto">
          <a:xfrm>
            <a:off x="6341036" y="4520074"/>
            <a:ext cx="2802964" cy="233792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概要</a:t>
            </a:r>
            <a:endParaRPr lang="zh-CN" altLang="en-US" dirty="0"/>
          </a:p>
        </p:txBody>
      </p:sp>
      <p:sp>
        <p:nvSpPr>
          <p:cNvPr id="3" name="内容占位符 2"/>
          <p:cNvSpPr>
            <a:spLocks noGrp="1"/>
          </p:cNvSpPr>
          <p:nvPr>
            <p:ph idx="1"/>
          </p:nvPr>
        </p:nvSpPr>
        <p:spPr/>
        <p:txBody>
          <a:bodyPr/>
          <a:lstStyle/>
          <a:p>
            <a:r>
              <a:rPr lang="en-US" altLang="zh-CN" dirty="0" smtClean="0"/>
              <a:t>Hash</a:t>
            </a:r>
          </a:p>
          <a:p>
            <a:r>
              <a:rPr lang="en-US" altLang="zh-CN" dirty="0" err="1" smtClean="0"/>
              <a:t>Kmp</a:t>
            </a:r>
            <a:endParaRPr lang="en-US" altLang="zh-CN" dirty="0" smtClean="0"/>
          </a:p>
          <a:p>
            <a:r>
              <a:rPr lang="en-US" altLang="zh-CN" dirty="0" err="1" smtClean="0"/>
              <a:t>Trie</a:t>
            </a:r>
            <a:endParaRPr lang="en-US" altLang="zh-CN" dirty="0" smtClean="0"/>
          </a:p>
          <a:p>
            <a:r>
              <a:rPr lang="zh-CN" altLang="en-US" dirty="0" smtClean="0"/>
              <a:t>后缀数组，</a:t>
            </a:r>
            <a:r>
              <a:rPr lang="en-US" altLang="zh-CN" dirty="0" err="1" smtClean="0"/>
              <a:t>exkmp</a:t>
            </a:r>
            <a:r>
              <a:rPr lang="zh-CN" altLang="en-US" dirty="0" smtClean="0"/>
              <a:t>，</a:t>
            </a:r>
            <a:r>
              <a:rPr lang="en-US" altLang="zh-CN" dirty="0" smtClean="0"/>
              <a:t>ac</a:t>
            </a:r>
            <a:r>
              <a:rPr lang="zh-CN" altLang="en-US" dirty="0" smtClean="0"/>
              <a:t>自动机，</a:t>
            </a:r>
            <a:r>
              <a:rPr lang="en-US" altLang="zh-CN" dirty="0" err="1" smtClean="0"/>
              <a:t>manacher</a:t>
            </a:r>
            <a:r>
              <a:rPr lang="zh-CN" altLang="en-US" dirty="0" smtClean="0"/>
              <a:t>等等</a:t>
            </a:r>
            <a:r>
              <a:rPr lang="en-US" altLang="zh-CN" dirty="0" smtClean="0"/>
              <a:t>.</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字典树例题</a:t>
            </a:r>
            <a:endParaRPr lang="zh-CN" altLang="en-US" dirty="0"/>
          </a:p>
        </p:txBody>
      </p:sp>
      <p:sp>
        <p:nvSpPr>
          <p:cNvPr id="3" name="内容占位符 2"/>
          <p:cNvSpPr>
            <a:spLocks noGrp="1"/>
          </p:cNvSpPr>
          <p:nvPr>
            <p:ph idx="1"/>
          </p:nvPr>
        </p:nvSpPr>
        <p:spPr/>
        <p:txBody>
          <a:bodyPr/>
          <a:lstStyle/>
          <a:p>
            <a:r>
              <a:rPr lang="zh-CN" altLang="en-US" dirty="0" smtClean="0"/>
              <a:t>给你很多个单词，每次询问给一个字符串，问以这个字符串为前缀的单词数量（单词本身也是自己的前缀）。</a:t>
            </a:r>
            <a:endParaRPr lang="en-US" altLang="zh-CN" dirty="0" smtClean="0"/>
          </a:p>
          <a:p>
            <a:r>
              <a:rPr lang="zh-CN" altLang="en-US" dirty="0" smtClean="0"/>
              <a:t>在单词长度不长，单词个数和问题数目很多的时候，我们需要用所给单词建立一棵字典树，建树时每个节点经历一次加一。询问时只需跑一遍字典树累加权值即可。</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字典树代码</a:t>
            </a:r>
            <a:endParaRPr lang="zh-CN" altLang="en-US" dirty="0"/>
          </a:p>
        </p:txBody>
      </p:sp>
      <p:sp>
        <p:nvSpPr>
          <p:cNvPr id="3" name="内容占位符 2"/>
          <p:cNvSpPr>
            <a:spLocks noGrp="1"/>
          </p:cNvSpPr>
          <p:nvPr>
            <p:ph idx="1"/>
          </p:nvPr>
        </p:nvSpPr>
        <p:spPr>
          <a:xfrm>
            <a:off x="457200" y="1600200"/>
            <a:ext cx="4186808" cy="4525963"/>
          </a:xfrm>
        </p:spPr>
        <p:txBody>
          <a:bodyPr>
            <a:normAutofit lnSpcReduction="10000"/>
          </a:bodyPr>
          <a:lstStyle/>
          <a:p>
            <a:r>
              <a:rPr lang="zh-CN" altLang="en-US" dirty="0" smtClean="0"/>
              <a:t>右边是插入的操作，询问类似。新建节点和访问具体怎么写视实际情况而定。</a:t>
            </a:r>
            <a:endParaRPr lang="en-US" altLang="zh-CN" dirty="0" smtClean="0"/>
          </a:p>
          <a:p>
            <a:r>
              <a:rPr lang="zh-CN" altLang="en-US" dirty="0" smtClean="0"/>
              <a:t>不仅是字符串的题目中用到字典树，许多时候涉及到二进制变成二叉树也需要用到这里的思想。</a:t>
            </a:r>
            <a:endParaRPr lang="zh-CN" altLang="en-US" dirty="0"/>
          </a:p>
        </p:txBody>
      </p:sp>
      <p:pic>
        <p:nvPicPr>
          <p:cNvPr id="4098" name="Picture 2" descr="C:\Users\Administrator\Desktop\QQ截图20160513171108.png"/>
          <p:cNvPicPr>
            <a:picLocks noChangeAspect="1" noChangeArrowheads="1"/>
          </p:cNvPicPr>
          <p:nvPr/>
        </p:nvPicPr>
        <p:blipFill>
          <a:blip r:embed="rId2" cstate="print"/>
          <a:srcRect/>
          <a:stretch>
            <a:fillRect/>
          </a:stretch>
        </p:blipFill>
        <p:spPr bwMode="auto">
          <a:xfrm>
            <a:off x="4716016" y="1700808"/>
            <a:ext cx="3960440" cy="432048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a:t>
            </a:r>
            <a:endParaRPr lang="zh-CN" altLang="en-US" dirty="0"/>
          </a:p>
        </p:txBody>
      </p:sp>
      <p:sp>
        <p:nvSpPr>
          <p:cNvPr id="3" name="内容占位符 2"/>
          <p:cNvSpPr>
            <a:spLocks noGrp="1"/>
          </p:cNvSpPr>
          <p:nvPr>
            <p:ph idx="1"/>
          </p:nvPr>
        </p:nvSpPr>
        <p:spPr/>
        <p:txBody>
          <a:bodyPr/>
          <a:lstStyle/>
          <a:p>
            <a:r>
              <a:rPr lang="en-US" altLang="zh-CN" dirty="0" err="1" smtClean="0"/>
              <a:t>manacher</a:t>
            </a:r>
            <a:r>
              <a:rPr lang="zh-CN" altLang="en-US" dirty="0" smtClean="0"/>
              <a:t>算法：帮助解决回文串的问题（回文串问题在字符串问题中相当常见）。</a:t>
            </a:r>
            <a:endParaRPr lang="en-US" altLang="zh-CN" dirty="0" smtClean="0"/>
          </a:p>
          <a:p>
            <a:r>
              <a:rPr lang="en-US" altLang="zh-CN" dirty="0" smtClean="0"/>
              <a:t>ac</a:t>
            </a:r>
            <a:r>
              <a:rPr lang="zh-CN" altLang="en-US" dirty="0" smtClean="0"/>
              <a:t>自动机：应用于多模板的模式匹配问题，看起来像</a:t>
            </a:r>
            <a:r>
              <a:rPr lang="en-US" altLang="zh-CN" dirty="0" err="1" smtClean="0"/>
              <a:t>kmp+trie</a:t>
            </a:r>
            <a:r>
              <a:rPr lang="zh-CN" altLang="en-US" dirty="0" smtClean="0"/>
              <a:t>。</a:t>
            </a:r>
            <a:endParaRPr lang="en-US" altLang="zh-CN" dirty="0" smtClean="0"/>
          </a:p>
          <a:p>
            <a:r>
              <a:rPr lang="zh-CN" altLang="en-US" dirty="0" smtClean="0"/>
              <a:t>后缀数组：构造出有序的后缀的排列，解决一系列问题，功能较广。</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a:t>
            </a:r>
            <a:r>
              <a:rPr lang="en-US" altLang="zh-CN" dirty="0" smtClean="0"/>
              <a:t>hash</a:t>
            </a:r>
            <a:endParaRPr lang="zh-CN" altLang="en-US" dirty="0"/>
          </a:p>
        </p:txBody>
      </p:sp>
      <p:sp>
        <p:nvSpPr>
          <p:cNvPr id="3" name="内容占位符 2"/>
          <p:cNvSpPr>
            <a:spLocks noGrp="1"/>
          </p:cNvSpPr>
          <p:nvPr>
            <p:ph idx="1"/>
          </p:nvPr>
        </p:nvSpPr>
        <p:spPr/>
        <p:txBody>
          <a:bodyPr/>
          <a:lstStyle/>
          <a:p>
            <a:r>
              <a:rPr lang="zh-CN" altLang="en-US" dirty="0" smtClean="0"/>
              <a:t>字符串</a:t>
            </a:r>
            <a:r>
              <a:rPr lang="en-US" altLang="zh-CN" dirty="0" smtClean="0"/>
              <a:t>hash</a:t>
            </a:r>
            <a:r>
              <a:rPr lang="zh-CN" altLang="en-US" dirty="0" smtClean="0"/>
              <a:t>就是</a:t>
            </a:r>
            <a:r>
              <a:rPr lang="zh-CN" altLang="en-US" dirty="0" smtClean="0">
                <a:solidFill>
                  <a:srgbClr val="FF0000"/>
                </a:solidFill>
              </a:rPr>
              <a:t>把字符串有效地转化为一个整数</a:t>
            </a:r>
            <a:r>
              <a:rPr lang="zh-CN" altLang="en-US" dirty="0" smtClean="0"/>
              <a:t>。</a:t>
            </a:r>
            <a:endParaRPr lang="en-US" altLang="zh-CN" dirty="0" smtClean="0"/>
          </a:p>
          <a:p>
            <a:r>
              <a:rPr lang="zh-CN" altLang="en-US" dirty="0" smtClean="0"/>
              <a:t>我们希望</a:t>
            </a:r>
            <a:r>
              <a:rPr lang="zh-CN" altLang="en-US" dirty="0" smtClean="0">
                <a:solidFill>
                  <a:srgbClr val="FF0000"/>
                </a:solidFill>
              </a:rPr>
              <a:t>找到一个</a:t>
            </a:r>
            <a:r>
              <a:rPr lang="en-US" altLang="zh-CN" dirty="0" smtClean="0">
                <a:solidFill>
                  <a:srgbClr val="FF0000"/>
                </a:solidFill>
              </a:rPr>
              <a:t>hash</a:t>
            </a:r>
            <a:r>
              <a:rPr lang="zh-CN" altLang="en-US" dirty="0" smtClean="0">
                <a:solidFill>
                  <a:srgbClr val="FF0000"/>
                </a:solidFill>
              </a:rPr>
              <a:t>函数，使得每一个字符串都能够映射到一个整数上</a:t>
            </a:r>
            <a:r>
              <a:rPr lang="zh-CN" altLang="en-US" dirty="0" smtClean="0"/>
              <a:t>。</a:t>
            </a:r>
            <a:endParaRPr lang="en-US" altLang="zh-CN" dirty="0" smtClean="0"/>
          </a:p>
          <a:p>
            <a:r>
              <a:rPr lang="zh-CN" altLang="en-US" dirty="0" smtClean="0"/>
              <a:t>假如说我们有</a:t>
            </a:r>
            <a:r>
              <a:rPr lang="en-US" altLang="zh-CN" dirty="0" err="1" smtClean="0"/>
              <a:t>abc,bbc,aba</a:t>
            </a:r>
            <a:r>
              <a:rPr lang="zh-CN" altLang="en-US" dirty="0" smtClean="0"/>
              <a:t>三个字符串，我们能否用数字的方式来代表它们。</a:t>
            </a:r>
            <a:endParaRPr lang="en-US" altLang="zh-C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a:t>
            </a:r>
            <a:r>
              <a:rPr lang="en-US" altLang="zh-CN" dirty="0" smtClean="0"/>
              <a:t>hash</a:t>
            </a:r>
            <a:endParaRPr lang="zh-CN" altLang="en-US" dirty="0"/>
          </a:p>
        </p:txBody>
      </p:sp>
      <p:sp>
        <p:nvSpPr>
          <p:cNvPr id="3" name="内容占位符 2"/>
          <p:cNvSpPr>
            <a:spLocks noGrp="1"/>
          </p:cNvSpPr>
          <p:nvPr>
            <p:ph idx="1"/>
          </p:nvPr>
        </p:nvSpPr>
        <p:spPr/>
        <p:txBody>
          <a:bodyPr/>
          <a:lstStyle/>
          <a:p>
            <a:r>
              <a:rPr lang="zh-CN" altLang="en-US" dirty="0" smtClean="0"/>
              <a:t>这里采用</a:t>
            </a:r>
            <a:r>
              <a:rPr lang="en-US" altLang="zh-CN" dirty="0" smtClean="0">
                <a:solidFill>
                  <a:srgbClr val="FF0000"/>
                </a:solidFill>
              </a:rPr>
              <a:t>hash[</a:t>
            </a:r>
            <a:r>
              <a:rPr lang="en-US" altLang="zh-CN" dirty="0" err="1" smtClean="0">
                <a:solidFill>
                  <a:srgbClr val="FF0000"/>
                </a:solidFill>
              </a:rPr>
              <a:t>i</a:t>
            </a:r>
            <a:r>
              <a:rPr lang="en-US" altLang="zh-CN" dirty="0" smtClean="0">
                <a:solidFill>
                  <a:srgbClr val="FF0000"/>
                </a:solidFill>
              </a:rPr>
              <a:t>]=(hash[i-1]</a:t>
            </a:r>
            <a:r>
              <a:rPr lang="zh-CN" altLang="en-US" dirty="0" smtClean="0">
                <a:solidFill>
                  <a:srgbClr val="FF0000"/>
                </a:solidFill>
              </a:rPr>
              <a:t>*</a:t>
            </a:r>
            <a:r>
              <a:rPr lang="en-US" altLang="zh-CN" dirty="0" err="1" smtClean="0">
                <a:solidFill>
                  <a:srgbClr val="FF0000"/>
                </a:solidFill>
              </a:rPr>
              <a:t>p+idx</a:t>
            </a:r>
            <a:r>
              <a:rPr lang="en-US" altLang="zh-CN" dirty="0" smtClean="0">
                <a:solidFill>
                  <a:srgbClr val="FF0000"/>
                </a:solidFill>
              </a:rPr>
              <a:t>(s[</a:t>
            </a:r>
            <a:r>
              <a:rPr lang="en-US" altLang="zh-CN" dirty="0" err="1" smtClean="0">
                <a:solidFill>
                  <a:srgbClr val="FF0000"/>
                </a:solidFill>
              </a:rPr>
              <a:t>i</a:t>
            </a:r>
            <a:r>
              <a:rPr lang="en-US" altLang="zh-CN" dirty="0" smtClean="0">
                <a:solidFill>
                  <a:srgbClr val="FF0000"/>
                </a:solidFill>
              </a:rPr>
              <a:t>]))%mod</a:t>
            </a:r>
            <a:r>
              <a:rPr lang="zh-CN" altLang="en-US" dirty="0" smtClean="0"/>
              <a:t>这一函数来实现</a:t>
            </a:r>
            <a:r>
              <a:rPr lang="en-US" altLang="zh-CN" dirty="0" smtClean="0"/>
              <a:t>(</a:t>
            </a:r>
            <a:r>
              <a:rPr lang="en-US" altLang="zh-CN" dirty="0" err="1" smtClean="0"/>
              <a:t>idx</a:t>
            </a:r>
            <a:r>
              <a:rPr lang="en-US" altLang="zh-CN" dirty="0" smtClean="0"/>
              <a:t>(a)=1,idx(b)=2….)</a:t>
            </a:r>
          </a:p>
          <a:p>
            <a:r>
              <a:rPr lang="zh-CN" altLang="en-US" dirty="0" smtClean="0"/>
              <a:t>取 </a:t>
            </a:r>
            <a:r>
              <a:rPr lang="en-US" altLang="zh-CN" dirty="0" smtClean="0"/>
              <a:t>p=13,mod=101,</a:t>
            </a:r>
            <a:r>
              <a:rPr lang="zh-CN" altLang="en-US" dirty="0" smtClean="0"/>
              <a:t>把</a:t>
            </a:r>
            <a:r>
              <a:rPr lang="en-US" altLang="zh-CN" dirty="0" err="1" smtClean="0"/>
              <a:t>abc</a:t>
            </a:r>
            <a:r>
              <a:rPr lang="zh-CN" altLang="en-US" dirty="0" smtClean="0"/>
              <a:t>映射成一个整数</a:t>
            </a:r>
            <a:endParaRPr lang="en-US" altLang="zh-CN" dirty="0" smtClean="0"/>
          </a:p>
          <a:p>
            <a:pPr marL="0" indent="0">
              <a:buFontTx/>
              <a:buNone/>
            </a:pPr>
            <a:r>
              <a:rPr lang="en-US" altLang="zh-CN" dirty="0" smtClean="0"/>
              <a:t>	hash[0]=1</a:t>
            </a:r>
            <a:r>
              <a:rPr lang="zh-CN" altLang="en-US" dirty="0" smtClean="0"/>
              <a:t>，表示</a:t>
            </a:r>
            <a:r>
              <a:rPr lang="en-US" altLang="zh-CN" dirty="0" smtClean="0"/>
              <a:t> a </a:t>
            </a:r>
            <a:r>
              <a:rPr lang="zh-CN" altLang="en-US" dirty="0" smtClean="0"/>
              <a:t>映射为</a:t>
            </a:r>
            <a:r>
              <a:rPr lang="en-US" altLang="zh-CN" dirty="0" smtClean="0"/>
              <a:t>1</a:t>
            </a:r>
          </a:p>
          <a:p>
            <a:pPr marL="0" indent="0">
              <a:buFontTx/>
              <a:buNone/>
            </a:pPr>
            <a:r>
              <a:rPr lang="en-US" altLang="zh-CN" dirty="0" smtClean="0"/>
              <a:t>	hash[1]=(hash[0]</a:t>
            </a:r>
            <a:r>
              <a:rPr lang="zh-CN" altLang="en-US" dirty="0" smtClean="0"/>
              <a:t>*</a:t>
            </a:r>
            <a:r>
              <a:rPr lang="en-US" altLang="zh-CN" dirty="0" err="1" smtClean="0"/>
              <a:t>p+idx</a:t>
            </a:r>
            <a:r>
              <a:rPr lang="en-US" altLang="zh-CN" dirty="0" smtClean="0"/>
              <a:t>(b))%mod=</a:t>
            </a:r>
            <a:r>
              <a:rPr lang="en-US" altLang="zh-CN" b="1" dirty="0" smtClean="0"/>
              <a:t>15</a:t>
            </a:r>
            <a:r>
              <a:rPr lang="zh-CN" altLang="en-US" dirty="0" smtClean="0"/>
              <a:t>，表</a:t>
            </a:r>
            <a:r>
              <a:rPr lang="en-US" altLang="zh-CN" dirty="0" smtClean="0"/>
              <a:t>	</a:t>
            </a:r>
            <a:r>
              <a:rPr lang="zh-CN" altLang="en-US" dirty="0" smtClean="0"/>
              <a:t>示</a:t>
            </a:r>
            <a:r>
              <a:rPr lang="en-US" altLang="zh-CN" dirty="0" smtClean="0"/>
              <a:t> </a:t>
            </a:r>
            <a:r>
              <a:rPr lang="en-US" altLang="zh-CN" dirty="0" err="1" smtClean="0"/>
              <a:t>ab</a:t>
            </a:r>
            <a:r>
              <a:rPr lang="en-US" altLang="zh-CN" dirty="0" smtClean="0"/>
              <a:t> </a:t>
            </a:r>
            <a:r>
              <a:rPr lang="zh-CN" altLang="en-US" dirty="0" smtClean="0"/>
              <a:t>映射为</a:t>
            </a:r>
            <a:r>
              <a:rPr lang="en-US" altLang="zh-CN" dirty="0" smtClean="0"/>
              <a:t> </a:t>
            </a:r>
            <a:r>
              <a:rPr lang="en-US" altLang="zh-CN" b="1" dirty="0" smtClean="0"/>
              <a:t>15</a:t>
            </a:r>
            <a:endParaRPr lang="en-US" altLang="zh-CN" dirty="0" smtClean="0"/>
          </a:p>
          <a:p>
            <a:pPr marL="0" indent="0">
              <a:buFontTx/>
              <a:buNone/>
            </a:pPr>
            <a:r>
              <a:rPr lang="en-US" altLang="zh-CN" dirty="0" smtClean="0"/>
              <a:t>	hash[2]=(hash[1]</a:t>
            </a:r>
            <a:r>
              <a:rPr lang="zh-CN" altLang="en-US" dirty="0" smtClean="0"/>
              <a:t>*</a:t>
            </a:r>
            <a:r>
              <a:rPr lang="en-US" altLang="zh-CN" dirty="0" err="1" smtClean="0"/>
              <a:t>p+idx</a:t>
            </a:r>
            <a:r>
              <a:rPr lang="en-US" altLang="zh-CN" dirty="0" smtClean="0"/>
              <a:t>(c))%mod=97</a:t>
            </a:r>
          </a:p>
          <a:p>
            <a:pPr marL="0" indent="0">
              <a:buFontTx/>
              <a:buNone/>
            </a:pPr>
            <a:r>
              <a:rPr lang="zh-CN" altLang="en-US" dirty="0" smtClean="0"/>
              <a:t>所以</a:t>
            </a:r>
            <a:r>
              <a:rPr lang="en-US" altLang="zh-CN" dirty="0" err="1" smtClean="0"/>
              <a:t>abc</a:t>
            </a:r>
            <a:r>
              <a:rPr lang="zh-CN" altLang="en-US" dirty="0" smtClean="0"/>
              <a:t>就被映射成</a:t>
            </a:r>
            <a:r>
              <a:rPr lang="en-US" altLang="zh-CN" dirty="0" smtClean="0"/>
              <a:t>97</a:t>
            </a:r>
            <a:r>
              <a:rPr lang="zh-CN" altLang="en-US" dirty="0" smtClean="0"/>
              <a:t>。</a:t>
            </a: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a:t>
            </a:r>
            <a:r>
              <a:rPr lang="en-US" altLang="zh-CN" dirty="0" smtClean="0"/>
              <a:t>hash</a:t>
            </a:r>
            <a:endParaRPr lang="zh-CN" altLang="en-US" dirty="0"/>
          </a:p>
        </p:txBody>
      </p:sp>
      <p:sp>
        <p:nvSpPr>
          <p:cNvPr id="3" name="内容占位符 2"/>
          <p:cNvSpPr>
            <a:spLocks noGrp="1"/>
          </p:cNvSpPr>
          <p:nvPr>
            <p:ph idx="1"/>
          </p:nvPr>
        </p:nvSpPr>
        <p:spPr/>
        <p:txBody>
          <a:bodyPr/>
          <a:lstStyle/>
          <a:p>
            <a:r>
              <a:rPr lang="zh-CN" altLang="en-US" dirty="0" smtClean="0"/>
              <a:t>同理 </a:t>
            </a:r>
            <a:r>
              <a:rPr lang="en-US" altLang="zh-CN" dirty="0" err="1" smtClean="0"/>
              <a:t>bbc</a:t>
            </a:r>
            <a:r>
              <a:rPr lang="en-US" altLang="zh-CN" dirty="0" smtClean="0"/>
              <a:t>-&gt;64,aba-&gt;95</a:t>
            </a:r>
            <a:r>
              <a:rPr lang="zh-CN" altLang="en-US" dirty="0" smtClean="0"/>
              <a:t>。得到了一个字符串到整数的映射。</a:t>
            </a:r>
            <a:endParaRPr lang="en-US" altLang="zh-CN" dirty="0" smtClean="0"/>
          </a:p>
          <a:p>
            <a:r>
              <a:rPr lang="zh-CN" altLang="en-US" dirty="0" smtClean="0"/>
              <a:t>因此我们可以通过判断</a:t>
            </a:r>
            <a:r>
              <a:rPr lang="en-US" altLang="zh-CN" dirty="0" smtClean="0"/>
              <a:t>hash</a:t>
            </a:r>
            <a:r>
              <a:rPr lang="zh-CN" altLang="en-US" dirty="0" smtClean="0"/>
              <a:t>值是否相同来判断两个字符串是否一致，若</a:t>
            </a:r>
            <a:r>
              <a:rPr lang="en-US" altLang="zh-CN" dirty="0" smtClean="0"/>
              <a:t>hash</a:t>
            </a:r>
            <a:r>
              <a:rPr lang="zh-CN" altLang="en-US" dirty="0" smtClean="0"/>
              <a:t>值一致可认为字符串一致。</a:t>
            </a:r>
            <a:endParaRPr lang="en-US" altLang="zh-CN" dirty="0" smtClean="0"/>
          </a:p>
          <a:p>
            <a:r>
              <a:rPr lang="en-US" altLang="zh-CN" dirty="0" smtClean="0">
                <a:solidFill>
                  <a:srgbClr val="FF0000"/>
                </a:solidFill>
              </a:rPr>
              <a:t>hash[</a:t>
            </a:r>
            <a:r>
              <a:rPr lang="en-US" altLang="zh-CN" dirty="0" err="1" smtClean="0">
                <a:solidFill>
                  <a:srgbClr val="FF0000"/>
                </a:solidFill>
              </a:rPr>
              <a:t>i</a:t>
            </a:r>
            <a:r>
              <a:rPr lang="en-US" altLang="zh-CN" dirty="0" smtClean="0">
                <a:solidFill>
                  <a:srgbClr val="FF0000"/>
                </a:solidFill>
              </a:rPr>
              <a:t>]=(hash[i-1]</a:t>
            </a:r>
            <a:r>
              <a:rPr lang="zh-CN" altLang="en-US" dirty="0" smtClean="0">
                <a:solidFill>
                  <a:srgbClr val="FF0000"/>
                </a:solidFill>
              </a:rPr>
              <a:t>*</a:t>
            </a:r>
            <a:r>
              <a:rPr lang="en-US" altLang="zh-CN" dirty="0" err="1" smtClean="0">
                <a:solidFill>
                  <a:srgbClr val="FF0000"/>
                </a:solidFill>
              </a:rPr>
              <a:t>p+idx</a:t>
            </a:r>
            <a:r>
              <a:rPr lang="en-US" altLang="zh-CN" dirty="0" smtClean="0">
                <a:solidFill>
                  <a:srgbClr val="FF0000"/>
                </a:solidFill>
              </a:rPr>
              <a:t>(s[</a:t>
            </a:r>
            <a:r>
              <a:rPr lang="en-US" altLang="zh-CN" dirty="0" err="1" smtClean="0">
                <a:solidFill>
                  <a:srgbClr val="FF0000"/>
                </a:solidFill>
              </a:rPr>
              <a:t>i</a:t>
            </a:r>
            <a:r>
              <a:rPr lang="en-US" altLang="zh-CN" dirty="0" smtClean="0">
                <a:solidFill>
                  <a:srgbClr val="FF0000"/>
                </a:solidFill>
              </a:rPr>
              <a:t>]))%mod,</a:t>
            </a:r>
          </a:p>
          <a:p>
            <a:pPr>
              <a:buNone/>
            </a:pPr>
            <a:r>
              <a:rPr lang="en-US" altLang="zh-CN" dirty="0" smtClean="0">
                <a:solidFill>
                  <a:srgbClr val="FF0000"/>
                </a:solidFill>
              </a:rPr>
              <a:t> 	p=13,mod=11</a:t>
            </a:r>
            <a:r>
              <a:rPr lang="zh-CN" altLang="en-US" dirty="0" smtClean="0"/>
              <a:t>能否满足</a:t>
            </a:r>
            <a:r>
              <a:rPr lang="en-US" altLang="zh-CN" dirty="0" smtClean="0"/>
              <a:t>hash</a:t>
            </a:r>
            <a:r>
              <a:rPr lang="zh-CN" altLang="en-US" dirty="0" smtClean="0"/>
              <a:t>值与字符串的一一对应？</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a:t>
            </a:r>
            <a:r>
              <a:rPr lang="zh-CN" altLang="en-US" dirty="0" smtClean="0"/>
              <a:t>的问题与解决方案</a:t>
            </a:r>
            <a:endParaRPr lang="zh-CN" altLang="en-US" dirty="0"/>
          </a:p>
        </p:txBody>
      </p:sp>
      <p:sp>
        <p:nvSpPr>
          <p:cNvPr id="3" name="内容占位符 2"/>
          <p:cNvSpPr>
            <a:spLocks noGrp="1"/>
          </p:cNvSpPr>
          <p:nvPr>
            <p:ph idx="1"/>
          </p:nvPr>
        </p:nvSpPr>
        <p:spPr/>
        <p:txBody>
          <a:bodyPr/>
          <a:lstStyle/>
          <a:p>
            <a:r>
              <a:rPr lang="zh-CN" altLang="en-US" dirty="0" smtClean="0"/>
              <a:t>不能，因为可能有冲突，两个不同的字符串拥有了相同的</a:t>
            </a:r>
            <a:r>
              <a:rPr lang="en-US" altLang="zh-CN" dirty="0" smtClean="0"/>
              <a:t>hash</a:t>
            </a:r>
            <a:r>
              <a:rPr lang="zh-CN" altLang="en-US" dirty="0" smtClean="0"/>
              <a:t>值。</a:t>
            </a:r>
            <a:endParaRPr lang="en-US" altLang="zh-CN" dirty="0" smtClean="0"/>
          </a:p>
          <a:p>
            <a:r>
              <a:rPr lang="zh-CN" altLang="en-US" dirty="0" smtClean="0"/>
              <a:t>解决的方法就是调整</a:t>
            </a:r>
            <a:r>
              <a:rPr lang="en-US" altLang="zh-CN" dirty="0" err="1" smtClean="0"/>
              <a:t>p,mod</a:t>
            </a:r>
            <a:r>
              <a:rPr lang="zh-CN" altLang="en-US" dirty="0" smtClean="0"/>
              <a:t>使得冲突的概率减小，</a:t>
            </a:r>
            <a:r>
              <a:rPr lang="en-US" altLang="zh-CN" dirty="0" smtClean="0"/>
              <a:t>p</a:t>
            </a:r>
            <a:r>
              <a:rPr lang="zh-CN" altLang="en-US" dirty="0" smtClean="0"/>
              <a:t>取一个较大素数，</a:t>
            </a:r>
            <a:r>
              <a:rPr lang="en-US" altLang="zh-CN" dirty="0" smtClean="0"/>
              <a:t>mod</a:t>
            </a:r>
            <a:r>
              <a:rPr lang="zh-CN" altLang="en-US" dirty="0" smtClean="0"/>
              <a:t>取一个大素数。</a:t>
            </a:r>
            <a:endParaRPr lang="en-US" altLang="zh-CN" dirty="0" smtClean="0"/>
          </a:p>
          <a:p>
            <a:r>
              <a:rPr lang="zh-CN" altLang="en-US" dirty="0" smtClean="0"/>
              <a:t>一般认为</a:t>
            </a:r>
            <a:r>
              <a:rPr lang="en-US" altLang="zh-CN" dirty="0" smtClean="0"/>
              <a:t>p</a:t>
            </a:r>
            <a:r>
              <a:rPr lang="zh-CN" altLang="en-US" dirty="0" smtClean="0"/>
              <a:t>取一个</a:t>
            </a:r>
            <a:r>
              <a:rPr lang="en-US" altLang="zh-CN" dirty="0" smtClean="0"/>
              <a:t>6</a:t>
            </a:r>
            <a:r>
              <a:rPr lang="zh-CN" altLang="en-US" dirty="0" smtClean="0"/>
              <a:t>到</a:t>
            </a:r>
            <a:r>
              <a:rPr lang="en-US" altLang="zh-CN" dirty="0" smtClean="0"/>
              <a:t>8</a:t>
            </a:r>
            <a:r>
              <a:rPr lang="zh-CN" altLang="en-US" dirty="0" smtClean="0"/>
              <a:t>位的素数，</a:t>
            </a:r>
            <a:r>
              <a:rPr lang="en-US" altLang="zh-CN" dirty="0" smtClean="0"/>
              <a:t>mod</a:t>
            </a:r>
            <a:r>
              <a:rPr lang="zh-CN" altLang="en-US" dirty="0" smtClean="0"/>
              <a:t>取一个大素数（如</a:t>
            </a:r>
            <a:r>
              <a:rPr lang="en-US" altLang="zh-CN" dirty="0" smtClean="0"/>
              <a:t>1e9+9</a:t>
            </a:r>
            <a:r>
              <a:rPr lang="zh-CN" altLang="en-US" dirty="0" smtClean="0"/>
              <a:t>，</a:t>
            </a:r>
            <a:r>
              <a:rPr lang="en-US" altLang="zh-CN" dirty="0" smtClean="0"/>
              <a:t>1e9+7</a:t>
            </a:r>
            <a:r>
              <a:rPr lang="zh-CN" altLang="en-US" dirty="0" smtClean="0"/>
              <a:t>都是比较常用的）。</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常用的字符串</a:t>
            </a:r>
            <a:r>
              <a:rPr lang="en-US" altLang="zh-CN" dirty="0" smtClean="0"/>
              <a:t>hash</a:t>
            </a:r>
            <a:r>
              <a:rPr lang="zh-CN" altLang="en-US" dirty="0" smtClean="0"/>
              <a:t>方式</a:t>
            </a:r>
            <a:endParaRPr lang="zh-CN" altLang="en-US" dirty="0"/>
          </a:p>
        </p:txBody>
      </p:sp>
      <p:sp>
        <p:nvSpPr>
          <p:cNvPr id="3" name="内容占位符 2"/>
          <p:cNvSpPr>
            <a:spLocks noGrp="1"/>
          </p:cNvSpPr>
          <p:nvPr>
            <p:ph idx="1"/>
          </p:nvPr>
        </p:nvSpPr>
        <p:spPr/>
        <p:txBody>
          <a:bodyPr/>
          <a:lstStyle/>
          <a:p>
            <a:r>
              <a:rPr lang="zh-CN" altLang="zh-CN" dirty="0" smtClean="0"/>
              <a:t>1</a:t>
            </a:r>
            <a:r>
              <a:rPr lang="en-US" altLang="zh-CN" dirty="0" smtClean="0"/>
              <a:t>. </a:t>
            </a:r>
            <a:r>
              <a:rPr lang="zh-CN" altLang="zh-CN" dirty="0" smtClean="0">
                <a:solidFill>
                  <a:srgbClr val="FF0000"/>
                </a:solidFill>
              </a:rPr>
              <a:t>u</a:t>
            </a:r>
            <a:r>
              <a:rPr lang="en-US" altLang="zh-CN" dirty="0" err="1" smtClean="0">
                <a:solidFill>
                  <a:srgbClr val="FF0000"/>
                </a:solidFill>
              </a:rPr>
              <a:t>nsigned</a:t>
            </a:r>
            <a:r>
              <a:rPr lang="zh-CN" altLang="en-US" dirty="0" smtClean="0">
                <a:solidFill>
                  <a:srgbClr val="FF0000"/>
                </a:solidFill>
              </a:rPr>
              <a:t> </a:t>
            </a:r>
            <a:r>
              <a:rPr lang="en-US" altLang="zh-CN" dirty="0" smtClean="0">
                <a:solidFill>
                  <a:srgbClr val="FF0000"/>
                </a:solidFill>
              </a:rPr>
              <a:t>long</a:t>
            </a:r>
            <a:r>
              <a:rPr lang="zh-CN" altLang="en-US" dirty="0" smtClean="0">
                <a:solidFill>
                  <a:srgbClr val="FF0000"/>
                </a:solidFill>
              </a:rPr>
              <a:t> </a:t>
            </a:r>
            <a:r>
              <a:rPr lang="en-US" altLang="zh-CN" dirty="0" smtClean="0">
                <a:solidFill>
                  <a:srgbClr val="FF0000"/>
                </a:solidFill>
              </a:rPr>
              <a:t>long</a:t>
            </a:r>
            <a:r>
              <a:rPr lang="zh-CN" altLang="en-US" dirty="0" smtClean="0">
                <a:solidFill>
                  <a:srgbClr val="FF0000"/>
                </a:solidFill>
              </a:rPr>
              <a:t> </a:t>
            </a:r>
            <a:r>
              <a:rPr lang="zh-CN" altLang="zh-CN" dirty="0" smtClean="0">
                <a:solidFill>
                  <a:srgbClr val="FF0000"/>
                </a:solidFill>
              </a:rPr>
              <a:t>h</a:t>
            </a:r>
            <a:r>
              <a:rPr lang="en-US" altLang="zh-CN" dirty="0" smtClean="0">
                <a:solidFill>
                  <a:srgbClr val="FF0000"/>
                </a:solidFill>
              </a:rPr>
              <a:t>ash[N]</a:t>
            </a:r>
          </a:p>
          <a:p>
            <a:r>
              <a:rPr lang="en-US" altLang="zh-CN" dirty="0" smtClean="0"/>
              <a:t>    hash[</a:t>
            </a:r>
            <a:r>
              <a:rPr lang="en-US" altLang="zh-CN" dirty="0" err="1" smtClean="0"/>
              <a:t>i</a:t>
            </a:r>
            <a:r>
              <a:rPr lang="en-US" altLang="zh-CN" dirty="0" smtClean="0"/>
              <a:t>]=hash[i-1]*p</a:t>
            </a:r>
            <a:r>
              <a:rPr lang="zh-CN" altLang="en-US" dirty="0" smtClean="0"/>
              <a:t>（自动取模）</a:t>
            </a:r>
            <a:endParaRPr lang="en-US" altLang="zh-CN" dirty="0" smtClean="0"/>
          </a:p>
          <a:p>
            <a:r>
              <a:rPr lang="zh-CN" altLang="zh-CN" dirty="0" smtClean="0"/>
              <a:t>2</a:t>
            </a:r>
            <a:r>
              <a:rPr lang="en-US" altLang="zh-CN" dirty="0" smtClean="0"/>
              <a:t>. </a:t>
            </a:r>
            <a:r>
              <a:rPr lang="zh-CN" altLang="en-US" dirty="0" smtClean="0">
                <a:solidFill>
                  <a:srgbClr val="FF0000"/>
                </a:solidFill>
              </a:rPr>
              <a:t>h</a:t>
            </a:r>
            <a:r>
              <a:rPr lang="en-US" altLang="zh-CN" dirty="0" smtClean="0">
                <a:solidFill>
                  <a:srgbClr val="FF0000"/>
                </a:solidFill>
              </a:rPr>
              <a:t>ash[</a:t>
            </a:r>
            <a:r>
              <a:rPr lang="en-US" altLang="zh-CN" dirty="0" err="1" smtClean="0">
                <a:solidFill>
                  <a:srgbClr val="FF0000"/>
                </a:solidFill>
              </a:rPr>
              <a:t>i</a:t>
            </a:r>
            <a:r>
              <a:rPr lang="en-US" altLang="zh-CN" dirty="0" smtClean="0">
                <a:solidFill>
                  <a:srgbClr val="FF0000"/>
                </a:solidFill>
              </a:rPr>
              <a:t>]=(hash[i-1]</a:t>
            </a:r>
            <a:r>
              <a:rPr lang="zh-CN" altLang="en-US" dirty="0" smtClean="0">
                <a:solidFill>
                  <a:srgbClr val="FF0000"/>
                </a:solidFill>
              </a:rPr>
              <a:t>*</a:t>
            </a:r>
            <a:r>
              <a:rPr lang="en-US" altLang="zh-CN" dirty="0" err="1" smtClean="0">
                <a:solidFill>
                  <a:srgbClr val="FF0000"/>
                </a:solidFill>
              </a:rPr>
              <a:t>p+idx</a:t>
            </a:r>
            <a:r>
              <a:rPr lang="en-US" altLang="zh-CN" dirty="0" smtClean="0">
                <a:solidFill>
                  <a:srgbClr val="FF0000"/>
                </a:solidFill>
              </a:rPr>
              <a:t>(s[</a:t>
            </a:r>
            <a:r>
              <a:rPr lang="en-US" altLang="zh-CN" dirty="0" err="1" smtClean="0">
                <a:solidFill>
                  <a:srgbClr val="FF0000"/>
                </a:solidFill>
              </a:rPr>
              <a:t>i</a:t>
            </a:r>
            <a:r>
              <a:rPr lang="en-US" altLang="zh-CN" dirty="0" smtClean="0">
                <a:solidFill>
                  <a:srgbClr val="FF0000"/>
                </a:solidFill>
              </a:rPr>
              <a:t>]))%mod</a:t>
            </a:r>
          </a:p>
          <a:p>
            <a:r>
              <a:rPr lang="zh-CN" altLang="zh-CN" dirty="0" smtClean="0"/>
              <a:t>3</a:t>
            </a:r>
            <a:r>
              <a:rPr lang="en-US" altLang="zh-CN" dirty="0" smtClean="0"/>
              <a:t>. </a:t>
            </a:r>
            <a:r>
              <a:rPr lang="zh-CN" altLang="en-US" dirty="0" smtClean="0"/>
              <a:t>双</a:t>
            </a:r>
            <a:r>
              <a:rPr lang="en-US" altLang="zh-CN" dirty="0" smtClean="0"/>
              <a:t>hash</a:t>
            </a:r>
          </a:p>
          <a:p>
            <a:pPr>
              <a:buFontTx/>
              <a:buNone/>
            </a:pPr>
            <a:r>
              <a:rPr lang="zh-CN" altLang="zh-CN" dirty="0" smtClean="0"/>
              <a:t> </a:t>
            </a:r>
            <a:r>
              <a:rPr lang="zh-CN" altLang="en-US" dirty="0" smtClean="0"/>
              <a:t>   </a:t>
            </a:r>
            <a:r>
              <a:rPr lang="zh-CN" altLang="en-US" dirty="0" smtClean="0">
                <a:solidFill>
                  <a:srgbClr val="FF0000"/>
                </a:solidFill>
              </a:rPr>
              <a:t> h</a:t>
            </a:r>
            <a:r>
              <a:rPr lang="en-US" altLang="zh-CN" dirty="0" smtClean="0">
                <a:solidFill>
                  <a:srgbClr val="FF0000"/>
                </a:solidFill>
              </a:rPr>
              <a:t>ash1[</a:t>
            </a:r>
            <a:r>
              <a:rPr lang="en-US" altLang="zh-CN" dirty="0" err="1" smtClean="0">
                <a:solidFill>
                  <a:srgbClr val="FF0000"/>
                </a:solidFill>
              </a:rPr>
              <a:t>i</a:t>
            </a:r>
            <a:r>
              <a:rPr lang="en-US" altLang="zh-CN" dirty="0" smtClean="0">
                <a:solidFill>
                  <a:srgbClr val="FF0000"/>
                </a:solidFill>
              </a:rPr>
              <a:t>]=(hash1[i-1]</a:t>
            </a:r>
            <a:r>
              <a:rPr lang="zh-CN" altLang="en-US" dirty="0" smtClean="0">
                <a:solidFill>
                  <a:srgbClr val="FF0000"/>
                </a:solidFill>
              </a:rPr>
              <a:t>*</a:t>
            </a:r>
            <a:r>
              <a:rPr lang="en-US" altLang="zh-CN" dirty="0" err="1" smtClean="0">
                <a:solidFill>
                  <a:srgbClr val="FF0000"/>
                </a:solidFill>
              </a:rPr>
              <a:t>p+idx</a:t>
            </a:r>
            <a:r>
              <a:rPr lang="en-US" altLang="zh-CN" dirty="0" smtClean="0">
                <a:solidFill>
                  <a:srgbClr val="FF0000"/>
                </a:solidFill>
              </a:rPr>
              <a:t>(s[</a:t>
            </a:r>
            <a:r>
              <a:rPr lang="en-US" altLang="zh-CN" dirty="0" err="1" smtClean="0">
                <a:solidFill>
                  <a:srgbClr val="FF0000"/>
                </a:solidFill>
              </a:rPr>
              <a:t>i</a:t>
            </a:r>
            <a:r>
              <a:rPr lang="en-US" altLang="zh-CN" dirty="0" smtClean="0">
                <a:solidFill>
                  <a:srgbClr val="FF0000"/>
                </a:solidFill>
              </a:rPr>
              <a:t>]))%mod1</a:t>
            </a:r>
          </a:p>
          <a:p>
            <a:pPr>
              <a:buFontTx/>
              <a:buNone/>
            </a:pPr>
            <a:r>
              <a:rPr lang="zh-CN" altLang="en-US" dirty="0" smtClean="0">
                <a:solidFill>
                  <a:srgbClr val="FF0000"/>
                </a:solidFill>
              </a:rPr>
              <a:t>     h</a:t>
            </a:r>
            <a:r>
              <a:rPr lang="en-US" altLang="zh-CN" dirty="0" smtClean="0">
                <a:solidFill>
                  <a:srgbClr val="FF0000"/>
                </a:solidFill>
              </a:rPr>
              <a:t>ash2[</a:t>
            </a:r>
            <a:r>
              <a:rPr lang="en-US" altLang="zh-CN" dirty="0" err="1" smtClean="0">
                <a:solidFill>
                  <a:srgbClr val="FF0000"/>
                </a:solidFill>
              </a:rPr>
              <a:t>i</a:t>
            </a:r>
            <a:r>
              <a:rPr lang="en-US" altLang="zh-CN" dirty="0" smtClean="0">
                <a:solidFill>
                  <a:srgbClr val="FF0000"/>
                </a:solidFill>
              </a:rPr>
              <a:t>]=(hash2[i-1]</a:t>
            </a:r>
            <a:r>
              <a:rPr lang="zh-CN" altLang="en-US" dirty="0" smtClean="0">
                <a:solidFill>
                  <a:srgbClr val="FF0000"/>
                </a:solidFill>
              </a:rPr>
              <a:t>*</a:t>
            </a:r>
            <a:r>
              <a:rPr lang="en-US" altLang="zh-CN" dirty="0" err="1" smtClean="0">
                <a:solidFill>
                  <a:srgbClr val="FF0000"/>
                </a:solidFill>
              </a:rPr>
              <a:t>p+idx</a:t>
            </a:r>
            <a:r>
              <a:rPr lang="en-US" altLang="zh-CN" dirty="0" smtClean="0">
                <a:solidFill>
                  <a:srgbClr val="FF0000"/>
                </a:solidFill>
              </a:rPr>
              <a:t>(s[</a:t>
            </a:r>
            <a:r>
              <a:rPr lang="en-US" altLang="zh-CN" dirty="0" err="1" smtClean="0">
                <a:solidFill>
                  <a:srgbClr val="FF0000"/>
                </a:solidFill>
              </a:rPr>
              <a:t>i</a:t>
            </a:r>
            <a:r>
              <a:rPr lang="en-US" altLang="zh-CN" dirty="0" smtClean="0">
                <a:solidFill>
                  <a:srgbClr val="FF0000"/>
                </a:solidFill>
              </a:rPr>
              <a:t>]))%mod2</a:t>
            </a:r>
          </a:p>
          <a:p>
            <a:pPr>
              <a:buFontTx/>
              <a:buNone/>
            </a:pPr>
            <a:r>
              <a:rPr lang="en-US" altLang="zh-CN" dirty="0" smtClean="0"/>
              <a:t>  </a:t>
            </a:r>
            <a:r>
              <a:rPr lang="zh-CN" altLang="en-US" dirty="0" smtClean="0"/>
              <a:t>基本上能保证出错的概率很低，可放心使用。</a:t>
            </a:r>
            <a:endParaRPr lang="en-US" altLang="zh-CN"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简单的例题</a:t>
            </a:r>
            <a:endParaRPr lang="zh-CN" altLang="en-US" dirty="0"/>
          </a:p>
        </p:txBody>
      </p:sp>
      <p:sp>
        <p:nvSpPr>
          <p:cNvPr id="3" name="内容占位符 2"/>
          <p:cNvSpPr>
            <a:spLocks noGrp="1"/>
          </p:cNvSpPr>
          <p:nvPr>
            <p:ph idx="1"/>
          </p:nvPr>
        </p:nvSpPr>
        <p:spPr/>
        <p:txBody>
          <a:bodyPr/>
          <a:lstStyle/>
          <a:p>
            <a:r>
              <a:rPr lang="zh-CN" altLang="en-US" dirty="0" smtClean="0"/>
              <a:t>给</a:t>
            </a:r>
            <a:r>
              <a:rPr lang="en-US" altLang="zh-CN" dirty="0" smtClean="0"/>
              <a:t>n</a:t>
            </a:r>
            <a:r>
              <a:rPr lang="zh-CN" altLang="en-US" dirty="0" smtClean="0"/>
              <a:t>个字符串</a:t>
            </a:r>
            <a:r>
              <a:rPr lang="en-US" altLang="zh-CN" dirty="0" smtClean="0"/>
              <a:t>s0,s1..sn-1</a:t>
            </a:r>
            <a:r>
              <a:rPr lang="zh-CN" altLang="en-US" dirty="0" smtClean="0"/>
              <a:t>，</a:t>
            </a:r>
            <a:r>
              <a:rPr lang="en-US" altLang="zh-CN" dirty="0" smtClean="0"/>
              <a:t>|</a:t>
            </a:r>
            <a:r>
              <a:rPr lang="en-US" altLang="zh-CN" dirty="0" err="1" smtClean="0"/>
              <a:t>si</a:t>
            </a:r>
            <a:r>
              <a:rPr lang="en-US" altLang="zh-CN" dirty="0" smtClean="0"/>
              <a:t>|&lt;=1e5</a:t>
            </a:r>
            <a:r>
              <a:rPr lang="zh-CN" altLang="en-US" dirty="0" smtClean="0"/>
              <a:t>，问有多少个不同的字符串。</a:t>
            </a:r>
            <a:endParaRPr lang="en-US" altLang="zh-CN" dirty="0" smtClean="0"/>
          </a:p>
          <a:p>
            <a:r>
              <a:rPr lang="en-US" altLang="zh-CN" dirty="0" smtClean="0"/>
              <a:t>N&lt;=100</a:t>
            </a:r>
            <a:r>
              <a:rPr lang="zh-CN" altLang="en-US" dirty="0" smtClean="0"/>
              <a:t>。</a:t>
            </a:r>
            <a:endParaRPr lang="en-US" altLang="zh-CN" dirty="0" smtClean="0"/>
          </a:p>
          <a:p>
            <a:r>
              <a:rPr lang="en-US" altLang="zh-CN" dirty="0" smtClean="0"/>
              <a:t>Input</a:t>
            </a:r>
          </a:p>
          <a:p>
            <a:r>
              <a:rPr lang="zh-CN" altLang="en-US" dirty="0" smtClean="0"/>
              <a:t>第一行整数 </a:t>
            </a:r>
            <a:r>
              <a:rPr lang="en-US" altLang="zh-CN" dirty="0" smtClean="0"/>
              <a:t>n,</a:t>
            </a:r>
            <a:r>
              <a:rPr lang="zh-CN" altLang="en-US" dirty="0" smtClean="0"/>
              <a:t>接下来</a:t>
            </a:r>
            <a:r>
              <a:rPr lang="en-US" altLang="zh-CN" dirty="0" smtClean="0"/>
              <a:t>n</a:t>
            </a:r>
            <a:r>
              <a:rPr lang="zh-CN" altLang="en-US" dirty="0" smtClean="0"/>
              <a:t>行每行一个字符串。</a:t>
            </a:r>
            <a:endParaRPr lang="en-US" altLang="zh-CN" dirty="0" smtClean="0"/>
          </a:p>
          <a:p>
            <a:r>
              <a:rPr lang="en-US" altLang="zh-CN" dirty="0" smtClean="0"/>
              <a:t>Output</a:t>
            </a:r>
          </a:p>
          <a:p>
            <a:r>
              <a:rPr lang="zh-CN" altLang="en-US" dirty="0" smtClean="0"/>
              <a:t>输出一个整数表示有多少个不同的串。</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简单的例题</a:t>
            </a:r>
            <a:endParaRPr lang="zh-CN" altLang="en-US" dirty="0"/>
          </a:p>
        </p:txBody>
      </p:sp>
      <p:sp>
        <p:nvSpPr>
          <p:cNvPr id="3" name="内容占位符 2"/>
          <p:cNvSpPr>
            <a:spLocks noGrp="1"/>
          </p:cNvSpPr>
          <p:nvPr>
            <p:ph idx="1"/>
          </p:nvPr>
        </p:nvSpPr>
        <p:spPr>
          <a:xfrm>
            <a:off x="457200" y="1600200"/>
            <a:ext cx="3538736" cy="4525963"/>
          </a:xfrm>
        </p:spPr>
        <p:txBody>
          <a:bodyPr>
            <a:normAutofit lnSpcReduction="10000"/>
          </a:bodyPr>
          <a:lstStyle/>
          <a:p>
            <a:r>
              <a:rPr lang="en-US" altLang="zh-CN" dirty="0" smtClean="0"/>
              <a:t>Sample input</a:t>
            </a:r>
          </a:p>
          <a:p>
            <a:r>
              <a:rPr lang="en-US" altLang="zh-CN" dirty="0" smtClean="0"/>
              <a:t>6</a:t>
            </a:r>
          </a:p>
          <a:p>
            <a:r>
              <a:rPr lang="en-US" altLang="zh-CN" dirty="0" err="1" smtClean="0"/>
              <a:t>aa</a:t>
            </a:r>
            <a:endParaRPr lang="en-US" altLang="zh-CN" dirty="0" smtClean="0"/>
          </a:p>
          <a:p>
            <a:r>
              <a:rPr lang="en-US" altLang="zh-CN" dirty="0" err="1" smtClean="0"/>
              <a:t>abc</a:t>
            </a:r>
            <a:endParaRPr lang="en-US" altLang="zh-CN" dirty="0" smtClean="0"/>
          </a:p>
          <a:p>
            <a:r>
              <a:rPr lang="en-US" altLang="zh-CN" dirty="0" err="1" smtClean="0"/>
              <a:t>aa</a:t>
            </a:r>
            <a:endParaRPr lang="en-US" altLang="zh-CN" dirty="0" smtClean="0"/>
          </a:p>
          <a:p>
            <a:r>
              <a:rPr lang="en-US" altLang="zh-CN" dirty="0" err="1" smtClean="0"/>
              <a:t>acb</a:t>
            </a:r>
            <a:endParaRPr lang="en-US" altLang="zh-CN" dirty="0" smtClean="0"/>
          </a:p>
          <a:p>
            <a:r>
              <a:rPr lang="en-US" altLang="zh-CN" dirty="0" err="1" smtClean="0"/>
              <a:t>abb</a:t>
            </a:r>
            <a:endParaRPr lang="en-US" altLang="zh-CN" dirty="0" smtClean="0"/>
          </a:p>
          <a:p>
            <a:r>
              <a:rPr lang="en-US" altLang="zh-CN" dirty="0" err="1" smtClean="0"/>
              <a:t>abc</a:t>
            </a:r>
            <a:endParaRPr lang="en-US" altLang="zh-CN" dirty="0" smtClean="0"/>
          </a:p>
        </p:txBody>
      </p:sp>
      <p:sp>
        <p:nvSpPr>
          <p:cNvPr id="4" name="TextBox 3"/>
          <p:cNvSpPr txBox="1"/>
          <p:nvPr/>
        </p:nvSpPr>
        <p:spPr>
          <a:xfrm>
            <a:off x="4283968" y="1556792"/>
            <a:ext cx="4032448" cy="1175706"/>
          </a:xfrm>
          <a:prstGeom prst="rect">
            <a:avLst/>
          </a:prstGeom>
          <a:noFill/>
        </p:spPr>
        <p:txBody>
          <a:bodyPr wrap="square" rtlCol="0">
            <a:spAutoFit/>
          </a:bodyPr>
          <a:lstStyle/>
          <a:p>
            <a:pPr marL="342900" indent="-342900">
              <a:spcBef>
                <a:spcPct val="20000"/>
              </a:spcBef>
              <a:buFont typeface="Arial" pitchFamily="34" charset="0"/>
              <a:buChar char="•"/>
            </a:pPr>
            <a:r>
              <a:rPr lang="en-US" altLang="zh-CN" sz="3200" dirty="0" smtClean="0"/>
              <a:t>Sample output</a:t>
            </a:r>
          </a:p>
          <a:p>
            <a:pPr marL="342900" indent="-342900">
              <a:spcBef>
                <a:spcPct val="20000"/>
              </a:spcBef>
              <a:buFont typeface="Arial" pitchFamily="34" charset="0"/>
              <a:buChar char="•"/>
            </a:pPr>
            <a:r>
              <a:rPr lang="en-US" altLang="zh-CN" sz="3200" dirty="0" smtClean="0"/>
              <a:t>4</a:t>
            </a:r>
            <a:endParaRPr lang="zh-CN" altLang="en-US" sz="3200" dirty="0" smtClean="0"/>
          </a:p>
        </p:txBody>
      </p:sp>
      <p:sp>
        <p:nvSpPr>
          <p:cNvPr id="5" name="TextBox 4"/>
          <p:cNvSpPr txBox="1"/>
          <p:nvPr/>
        </p:nvSpPr>
        <p:spPr>
          <a:xfrm>
            <a:off x="4283968" y="2996952"/>
            <a:ext cx="3888432" cy="3539430"/>
          </a:xfrm>
          <a:prstGeom prst="rect">
            <a:avLst/>
          </a:prstGeom>
          <a:noFill/>
        </p:spPr>
        <p:txBody>
          <a:bodyPr wrap="square" rtlCol="0">
            <a:spAutoFit/>
          </a:bodyPr>
          <a:lstStyle/>
          <a:p>
            <a:pPr marL="342900" indent="-342900">
              <a:spcBef>
                <a:spcPct val="20000"/>
              </a:spcBef>
              <a:buFont typeface="Arial" pitchFamily="34" charset="0"/>
              <a:buChar char="•"/>
            </a:pPr>
            <a:r>
              <a:rPr lang="zh-CN" altLang="en-US" sz="3200" dirty="0" smtClean="0"/>
              <a:t>如果用逐个字符串比较的话每次比较都要花费</a:t>
            </a:r>
            <a:r>
              <a:rPr lang="en-US" altLang="zh-CN" sz="3200" dirty="0" smtClean="0"/>
              <a:t>|</a:t>
            </a:r>
            <a:r>
              <a:rPr lang="en-US" altLang="zh-CN" sz="3200" dirty="0" err="1" smtClean="0"/>
              <a:t>si</a:t>
            </a:r>
            <a:r>
              <a:rPr lang="en-US" altLang="zh-CN" sz="3200" dirty="0" smtClean="0"/>
              <a:t>|</a:t>
            </a:r>
            <a:r>
              <a:rPr lang="zh-CN" altLang="en-US" sz="3200" dirty="0" smtClean="0"/>
              <a:t>的时间来比较两个字符串，而采用</a:t>
            </a:r>
            <a:r>
              <a:rPr lang="en-US" altLang="zh-CN" sz="3200" dirty="0" smtClean="0"/>
              <a:t>hash</a:t>
            </a:r>
            <a:r>
              <a:rPr lang="zh-CN" altLang="en-US" sz="3200" dirty="0" smtClean="0"/>
              <a:t>就只要比较两个数字即可</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1754</Words>
  <Application>Microsoft Office PowerPoint</Application>
  <PresentationFormat>全屏显示(4:3)</PresentationFormat>
  <Paragraphs>218</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字符串专题</vt:lpstr>
      <vt:lpstr>概要</vt:lpstr>
      <vt:lpstr>字符串hash</vt:lpstr>
      <vt:lpstr>字符串hash</vt:lpstr>
      <vt:lpstr>字符串hash</vt:lpstr>
      <vt:lpstr>hash的问题与解决方案</vt:lpstr>
      <vt:lpstr>常用的字符串hash方式</vt:lpstr>
      <vt:lpstr>简单的例题</vt:lpstr>
      <vt:lpstr>简单的例题</vt:lpstr>
      <vt:lpstr>子串中的hash</vt:lpstr>
      <vt:lpstr>Kmp算法</vt:lpstr>
      <vt:lpstr>Kmp算法</vt:lpstr>
      <vt:lpstr>Kmp算法</vt:lpstr>
      <vt:lpstr>Kmp算法</vt:lpstr>
      <vt:lpstr>Kmp算法</vt:lpstr>
      <vt:lpstr>参考代码</vt:lpstr>
      <vt:lpstr>算法优化</vt:lpstr>
      <vt:lpstr>算法优化</vt:lpstr>
      <vt:lpstr>字典树</vt:lpstr>
      <vt:lpstr>字典树例题</vt:lpstr>
      <vt:lpstr>字典树代码</vt:lpstr>
      <vt:lpstr>其他</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字符串专题</dc:title>
  <cp:lastModifiedBy>Administrator</cp:lastModifiedBy>
  <cp:revision>97</cp:revision>
  <dcterms:modified xsi:type="dcterms:W3CDTF">2016-05-13T10:08:48Z</dcterms:modified>
</cp:coreProperties>
</file>