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261" r:id="rId2"/>
    <p:sldId id="262" r:id="rId3"/>
    <p:sldId id="264" r:id="rId4"/>
    <p:sldId id="266" r:id="rId5"/>
    <p:sldId id="282" r:id="rId6"/>
    <p:sldId id="281" r:id="rId7"/>
    <p:sldId id="283" r:id="rId8"/>
    <p:sldId id="286" r:id="rId9"/>
    <p:sldId id="287" r:id="rId10"/>
    <p:sldId id="290" r:id="rId11"/>
    <p:sldId id="288" r:id="rId12"/>
    <p:sldId id="292" r:id="rId13"/>
    <p:sldId id="26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modifyVerifier cryptProviderType="rsaFull" cryptAlgorithmClass="hash" cryptAlgorithmType="typeAny" cryptAlgorithmSid="4" spinCount="50000" saltData="MDiU6brWqa+PYON1IkZS3g==" hashData="7EmY63KaIkS4wGAMDLWx7kDoog4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C2C06"/>
    <a:srgbClr val="6FB9D7"/>
    <a:srgbClr val="808080"/>
    <a:srgbClr val="969696"/>
    <a:srgbClr val="FF7F0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 autoAdjust="0"/>
    <p:restoredTop sz="94698" autoAdjust="0"/>
  </p:normalViewPr>
  <p:slideViewPr>
    <p:cSldViewPr>
      <p:cViewPr varScale="1">
        <p:scale>
          <a:sx n="67" d="100"/>
          <a:sy n="67" d="100"/>
        </p:scale>
        <p:origin x="-16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</a:defRPr>
            </a:lvl1pPr>
          </a:lstStyle>
          <a:p>
            <a:pPr>
              <a:defRPr/>
            </a:pPr>
            <a:fld id="{377CFE0C-27F6-4BA1-951D-EC6441764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538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D05D7E-5FAC-4D08-B3DF-5643E465F46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2147483647 h 1678"/>
              <a:gd name="T2" fmla="*/ 0 w 1406"/>
              <a:gd name="T3" fmla="*/ 2147483647 h 1678"/>
              <a:gd name="T4" fmla="*/ 2147483647 w 1406"/>
              <a:gd name="T5" fmla="*/ 0 h 1678"/>
              <a:gd name="T6" fmla="*/ 2147483647 w 1406"/>
              <a:gd name="T7" fmla="*/ 2147483647 h 1678"/>
              <a:gd name="T8" fmla="*/ 0 w 1406"/>
              <a:gd name="T9" fmla="*/ 2147483647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pic>
        <p:nvPicPr>
          <p:cNvPr id="5" name="Picture 3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4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2147483647 w 1124"/>
              <a:gd name="T3" fmla="*/ 2147483647 h 4343"/>
              <a:gd name="T4" fmla="*/ 2147483647 w 1124"/>
              <a:gd name="T5" fmla="*/ 2147483647 h 4343"/>
              <a:gd name="T6" fmla="*/ 2147483647 w 1124"/>
              <a:gd name="T7" fmla="*/ 2147483647 h 4343"/>
              <a:gd name="T8" fmla="*/ 2147483647 w 1124"/>
              <a:gd name="T9" fmla="*/ 2147483647 h 4343"/>
              <a:gd name="T10" fmla="*/ 2147483647 w 1124"/>
              <a:gd name="T11" fmla="*/ 2147483647 h 4343"/>
              <a:gd name="T12" fmla="*/ 2147483647 w 1124"/>
              <a:gd name="T13" fmla="*/ 2147483647 h 4343"/>
              <a:gd name="T14" fmla="*/ 2147483647 w 1124"/>
              <a:gd name="T15" fmla="*/ 2147483647 h 4343"/>
              <a:gd name="T16" fmla="*/ 0 w 1124"/>
              <a:gd name="T17" fmla="*/ 0 h 43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2147483647 w 1507"/>
              <a:gd name="T1" fmla="*/ 0 h 4334"/>
              <a:gd name="T2" fmla="*/ 2147483647 w 1507"/>
              <a:gd name="T3" fmla="*/ 2147483647 h 4334"/>
              <a:gd name="T4" fmla="*/ 2147483647 w 1507"/>
              <a:gd name="T5" fmla="*/ 2147483647 h 4334"/>
              <a:gd name="T6" fmla="*/ 2147483647 w 1507"/>
              <a:gd name="T7" fmla="*/ 2147483647 h 4334"/>
              <a:gd name="T8" fmla="*/ 2147483647 w 1507"/>
              <a:gd name="T9" fmla="*/ 2147483647 h 4334"/>
              <a:gd name="T10" fmla="*/ 2147483647 w 1507"/>
              <a:gd name="T11" fmla="*/ 2147483647 h 4334"/>
              <a:gd name="T12" fmla="*/ 2147483647 w 1507"/>
              <a:gd name="T13" fmla="*/ 2147483647 h 4334"/>
              <a:gd name="T14" fmla="*/ 2147483647 w 1507"/>
              <a:gd name="T15" fmla="*/ 2147483647 h 4334"/>
              <a:gd name="T16" fmla="*/ 2147483647 w 1507"/>
              <a:gd name="T17" fmla="*/ 2147483647 h 4334"/>
              <a:gd name="T18" fmla="*/ 0 w 1507"/>
              <a:gd name="T19" fmla="*/ 2147483647 h 4334"/>
              <a:gd name="T20" fmla="*/ 2147483647 w 1507"/>
              <a:gd name="T21" fmla="*/ 0 h 43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2147483647 w 1904"/>
              <a:gd name="T1" fmla="*/ 0 h 4354"/>
              <a:gd name="T2" fmla="*/ 2147483647 w 1904"/>
              <a:gd name="T3" fmla="*/ 0 h 4354"/>
              <a:gd name="T4" fmla="*/ 0 w 1904"/>
              <a:gd name="T5" fmla="*/ 2147483647 h 4354"/>
              <a:gd name="T6" fmla="*/ 0 w 1904"/>
              <a:gd name="T7" fmla="*/ 2147483647 h 4354"/>
              <a:gd name="T8" fmla="*/ 2147483647 w 1904"/>
              <a:gd name="T9" fmla="*/ 2147483647 h 4354"/>
              <a:gd name="T10" fmla="*/ 2147483647 w 1904"/>
              <a:gd name="T11" fmla="*/ 2147483647 h 4354"/>
              <a:gd name="T12" fmla="*/ 2147483647 w 1904"/>
              <a:gd name="T13" fmla="*/ 2147483647 h 4354"/>
              <a:gd name="T14" fmla="*/ 2147483647 w 1904"/>
              <a:gd name="T15" fmla="*/ 2147483647 h 4354"/>
              <a:gd name="T16" fmla="*/ 2147483647 w 1904"/>
              <a:gd name="T17" fmla="*/ 0 h 4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2147483647 w 1708"/>
              <a:gd name="T1" fmla="*/ 2147483647 h 1189"/>
              <a:gd name="T2" fmla="*/ 2147483647 w 1708"/>
              <a:gd name="T3" fmla="*/ 0 h 1189"/>
              <a:gd name="T4" fmla="*/ 0 w 1708"/>
              <a:gd name="T5" fmla="*/ 2147483647 h 1189"/>
              <a:gd name="T6" fmla="*/ 2147483647 w 1708"/>
              <a:gd name="T7" fmla="*/ 2147483647 h 11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2147483647 w 3846"/>
              <a:gd name="T1" fmla="*/ 0 h 4354"/>
              <a:gd name="T2" fmla="*/ 2147483647 w 3846"/>
              <a:gd name="T3" fmla="*/ 0 h 4354"/>
              <a:gd name="T4" fmla="*/ 0 w 3846"/>
              <a:gd name="T5" fmla="*/ 2147483647 h 4354"/>
              <a:gd name="T6" fmla="*/ 0 w 3846"/>
              <a:gd name="T7" fmla="*/ 2147483647 h 4354"/>
              <a:gd name="T8" fmla="*/ 2147483647 w 3846"/>
              <a:gd name="T9" fmla="*/ 2147483647 h 4354"/>
              <a:gd name="T10" fmla="*/ 2147483647 w 3846"/>
              <a:gd name="T11" fmla="*/ 2147483647 h 4354"/>
              <a:gd name="T12" fmla="*/ 2147483647 w 3846"/>
              <a:gd name="T13" fmla="*/ 2147483647 h 4354"/>
              <a:gd name="T14" fmla="*/ 2147483647 w 3846"/>
              <a:gd name="T15" fmla="*/ 2147483647 h 4354"/>
              <a:gd name="T16" fmla="*/ 2147483647 w 3846"/>
              <a:gd name="T17" fmla="*/ 0 h 4354"/>
              <a:gd name="T18" fmla="*/ 2147483647 w 3846"/>
              <a:gd name="T19" fmla="*/ 0 h 43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2147483647 w 1415"/>
              <a:gd name="T3" fmla="*/ 2147483647 h 3770"/>
              <a:gd name="T4" fmla="*/ 2147483647 w 1415"/>
              <a:gd name="T5" fmla="*/ 2147483647 h 3770"/>
              <a:gd name="T6" fmla="*/ 0 w 1415"/>
              <a:gd name="T7" fmla="*/ 2147483647 h 3770"/>
              <a:gd name="T8" fmla="*/ 0 w 1415"/>
              <a:gd name="T9" fmla="*/ 2147483647 h 3770"/>
              <a:gd name="T10" fmla="*/ 2147483647 w 1415"/>
              <a:gd name="T11" fmla="*/ 2147483647 h 3770"/>
              <a:gd name="T12" fmla="*/ 2147483647 w 1415"/>
              <a:gd name="T13" fmla="*/ 2147483647 h 3770"/>
              <a:gd name="T14" fmla="*/ 2147483647 w 1415"/>
              <a:gd name="T15" fmla="*/ 2147483647 h 3770"/>
              <a:gd name="T16" fmla="*/ 0 w 1415"/>
              <a:gd name="T17" fmla="*/ 0 h 3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2147483647 w 4120"/>
              <a:gd name="T1" fmla="*/ 0 h 3915"/>
              <a:gd name="T2" fmla="*/ 2147483647 w 4120"/>
              <a:gd name="T3" fmla="*/ 2147483647 h 3915"/>
              <a:gd name="T4" fmla="*/ 2147483647 w 4120"/>
              <a:gd name="T5" fmla="*/ 2147483647 h 3915"/>
              <a:gd name="T6" fmla="*/ 2147483647 w 4120"/>
              <a:gd name="T7" fmla="*/ 2147483647 h 3915"/>
              <a:gd name="T8" fmla="*/ 2147483647 w 4120"/>
              <a:gd name="T9" fmla="*/ 2147483647 h 3915"/>
              <a:gd name="T10" fmla="*/ 2147483647 w 4120"/>
              <a:gd name="T11" fmla="*/ 2147483647 h 3915"/>
              <a:gd name="T12" fmla="*/ 0 w 4120"/>
              <a:gd name="T13" fmla="*/ 2147483647 h 3915"/>
              <a:gd name="T14" fmla="*/ 0 w 4120"/>
              <a:gd name="T15" fmla="*/ 2147483647 h 3915"/>
              <a:gd name="T16" fmla="*/ 2147483647 w 4120"/>
              <a:gd name="T17" fmla="*/ 0 h 39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2147483647 w 4131"/>
              <a:gd name="T1" fmla="*/ 0 h 4348"/>
              <a:gd name="T2" fmla="*/ 2147483647 w 4131"/>
              <a:gd name="T3" fmla="*/ 2147483647 h 4348"/>
              <a:gd name="T4" fmla="*/ 2147483647 w 4131"/>
              <a:gd name="T5" fmla="*/ 2147483647 h 4348"/>
              <a:gd name="T6" fmla="*/ 2147483647 w 4131"/>
              <a:gd name="T7" fmla="*/ 2147483647 h 4348"/>
              <a:gd name="T8" fmla="*/ 2147483647 w 4131"/>
              <a:gd name="T9" fmla="*/ 2147483647 h 4348"/>
              <a:gd name="T10" fmla="*/ 2147483647 w 4131"/>
              <a:gd name="T11" fmla="*/ 2147483647 h 4348"/>
              <a:gd name="T12" fmla="*/ 0 w 4131"/>
              <a:gd name="T13" fmla="*/ 2147483647 h 4348"/>
              <a:gd name="T14" fmla="*/ 0 w 4131"/>
              <a:gd name="T15" fmla="*/ 2147483647 h 4348"/>
              <a:gd name="T16" fmla="*/ 2147483647 w 4131"/>
              <a:gd name="T17" fmla="*/ 0 h 4348"/>
              <a:gd name="T18" fmla="*/ 2147483647 w 4131"/>
              <a:gd name="T19" fmla="*/ 0 h 43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2147483647 h 1315"/>
              <a:gd name="T2" fmla="*/ 2147483647 w 3629"/>
              <a:gd name="T3" fmla="*/ 0 h 1315"/>
              <a:gd name="T4" fmla="*/ 2147483647 w 3629"/>
              <a:gd name="T5" fmla="*/ 0 h 1315"/>
              <a:gd name="T6" fmla="*/ 0 w 3629"/>
              <a:gd name="T7" fmla="*/ 2147483647 h 13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47483647 w 2132"/>
              <a:gd name="T3" fmla="*/ 2147483647 h 2495"/>
              <a:gd name="T4" fmla="*/ 2147483647 w 2132"/>
              <a:gd name="T5" fmla="*/ 2147483647 h 2495"/>
              <a:gd name="T6" fmla="*/ 0 w 2132"/>
              <a:gd name="T7" fmla="*/ 0 h 24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2147483647 w 1425"/>
              <a:gd name="T1" fmla="*/ 2147483647 h 1206"/>
              <a:gd name="T2" fmla="*/ 0 w 1425"/>
              <a:gd name="T3" fmla="*/ 0 h 1206"/>
              <a:gd name="T4" fmla="*/ 0 w 1425"/>
              <a:gd name="T5" fmla="*/ 2147483647 h 1206"/>
              <a:gd name="T6" fmla="*/ 2147483647 w 1425"/>
              <a:gd name="T7" fmla="*/ 2147483647 h 120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147483647 h 2370"/>
              <a:gd name="T2" fmla="*/ 2147483647 w 1466"/>
              <a:gd name="T3" fmla="*/ 0 h 2370"/>
              <a:gd name="T4" fmla="*/ 2147483647 w 1466"/>
              <a:gd name="T5" fmla="*/ 2147483647 h 2370"/>
              <a:gd name="T6" fmla="*/ 2147483647 w 1466"/>
              <a:gd name="T7" fmla="*/ 2147483647 h 2370"/>
              <a:gd name="T8" fmla="*/ 0 w 1466"/>
              <a:gd name="T9" fmla="*/ 2147483647 h 2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2147483647 w 1460"/>
              <a:gd name="T1" fmla="*/ 0 h 3317"/>
              <a:gd name="T2" fmla="*/ 2147483647 w 1460"/>
              <a:gd name="T3" fmla="*/ 2147483647 h 3317"/>
              <a:gd name="T4" fmla="*/ 2147483647 w 1460"/>
              <a:gd name="T5" fmla="*/ 2147483647 h 3317"/>
              <a:gd name="T6" fmla="*/ 2147483647 w 1460"/>
              <a:gd name="T7" fmla="*/ 2147483647 h 3317"/>
              <a:gd name="T8" fmla="*/ 0 w 1460"/>
              <a:gd name="T9" fmla="*/ 2147483647 h 3317"/>
              <a:gd name="T10" fmla="*/ 0 w 1460"/>
              <a:gd name="T11" fmla="*/ 2147483647 h 3317"/>
              <a:gd name="T12" fmla="*/ 2147483647 w 1460"/>
              <a:gd name="T13" fmla="*/ 2147483647 h 3317"/>
              <a:gd name="T14" fmla="*/ 2147483647 w 1460"/>
              <a:gd name="T15" fmla="*/ 2147483647 h 3317"/>
              <a:gd name="T16" fmla="*/ 2147483647 w 1460"/>
              <a:gd name="T17" fmla="*/ 0 h 33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-41275" y="-44450"/>
            <a:ext cx="9185275" cy="6929438"/>
            <a:chOff x="0" y="0"/>
            <a:chExt cx="5760" cy="4326"/>
          </a:xfrm>
        </p:grpSpPr>
        <p:pic>
          <p:nvPicPr>
            <p:cNvPr id="20" name="Picture 18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19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微软雅黑" pitchFamily="34" charset="-122"/>
              </a:endParaRPr>
            </a:p>
          </p:txBody>
        </p:sp>
      </p:grpSp>
      <p:pic>
        <p:nvPicPr>
          <p:cNvPr id="22" name="Picture 20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4140200" y="3716338"/>
            <a:ext cx="4159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6"/>
          <p:cNvSpPr>
            <a:spLocks noChangeArrowheads="1"/>
          </p:cNvSpPr>
          <p:nvPr/>
        </p:nvSpPr>
        <p:spPr bwMode="gray">
          <a:xfrm>
            <a:off x="303213" y="696913"/>
            <a:ext cx="850265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pic>
        <p:nvPicPr>
          <p:cNvPr id="24" name="Picture 34" descr="01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5" descr="acmcolor"/>
          <p:cNvPicPr>
            <a:picLocks noChangeAspect="1" noChangeArrowheads="1"/>
          </p:cNvPicPr>
          <p:nvPr userDrawn="1"/>
        </p:nvPicPr>
        <p:blipFill>
          <a:blip r:embed="rId6"/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8" descr="01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9" descr="acmcolor"/>
          <p:cNvPicPr>
            <a:picLocks noChangeAspect="1" noChangeArrowheads="1"/>
          </p:cNvPicPr>
          <p:nvPr userDrawn="1"/>
        </p:nvPicPr>
        <p:blipFill>
          <a:blip r:embed="rId6"/>
          <a:srcRect b="18195"/>
          <a:stretch>
            <a:fillRect/>
          </a:stretch>
        </p:blipFill>
        <p:spPr bwMode="auto">
          <a:xfrm>
            <a:off x="7524750" y="5084763"/>
            <a:ext cx="1238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0" descr="01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219700" y="5445125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510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1042988" y="3500438"/>
            <a:ext cx="7699375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1511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4284663" y="4437063"/>
            <a:ext cx="4500562" cy="457200"/>
          </a:xfrm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9" name="Rectangle 2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7010400" y="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40A2073-74E7-460F-9E7B-7324388AD4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6038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6038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2147483647 w 696"/>
              <a:gd name="T1" fmla="*/ 0 h 4314"/>
              <a:gd name="T2" fmla="*/ 2147483647 w 696"/>
              <a:gd name="T3" fmla="*/ 2147483647 h 4314"/>
              <a:gd name="T4" fmla="*/ 2147483647 w 696"/>
              <a:gd name="T5" fmla="*/ 2147483647 h 4314"/>
              <a:gd name="T6" fmla="*/ 2147483647 w 696"/>
              <a:gd name="T7" fmla="*/ 2147483647 h 4314"/>
              <a:gd name="T8" fmla="*/ 2147483647 w 696"/>
              <a:gd name="T9" fmla="*/ 2147483647 h 4314"/>
              <a:gd name="T10" fmla="*/ 2147483647 w 696"/>
              <a:gd name="T11" fmla="*/ 2147483647 h 4314"/>
              <a:gd name="T12" fmla="*/ 2147483647 w 696"/>
              <a:gd name="T13" fmla="*/ 2147483647 h 4314"/>
              <a:gd name="T14" fmla="*/ 0 w 696"/>
              <a:gd name="T15" fmla="*/ 0 h 4314"/>
              <a:gd name="T16" fmla="*/ 2147483647 w 696"/>
              <a:gd name="T17" fmla="*/ 0 h 4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2147483647 w 4752"/>
              <a:gd name="T3" fmla="*/ 0 h 4320"/>
              <a:gd name="T4" fmla="*/ 2147483647 w 4752"/>
              <a:gd name="T5" fmla="*/ 2147483647 h 4320"/>
              <a:gd name="T6" fmla="*/ 2147483647 w 4752"/>
              <a:gd name="T7" fmla="*/ 2147483647 h 4320"/>
              <a:gd name="T8" fmla="*/ 2147483647 w 4752"/>
              <a:gd name="T9" fmla="*/ 2147483647 h 4320"/>
              <a:gd name="T10" fmla="*/ 2147483647 w 4752"/>
              <a:gd name="T11" fmla="*/ 2147483647 h 4320"/>
              <a:gd name="T12" fmla="*/ 2147483647 w 4752"/>
              <a:gd name="T13" fmla="*/ 2147483647 h 4320"/>
              <a:gd name="T14" fmla="*/ 2147483647 w 4752"/>
              <a:gd name="T15" fmla="*/ 2147483647 h 4320"/>
              <a:gd name="T16" fmla="*/ 0 w 4752"/>
              <a:gd name="T17" fmla="*/ 0 h 4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028" name="Freeform 4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2147483647 w 1884"/>
              <a:gd name="T1" fmla="*/ 2147483647 h 3276"/>
              <a:gd name="T2" fmla="*/ 2147483647 w 1884"/>
              <a:gd name="T3" fmla="*/ 0 h 3276"/>
              <a:gd name="T4" fmla="*/ 0 w 1884"/>
              <a:gd name="T5" fmla="*/ 2147483647 h 3276"/>
              <a:gd name="T6" fmla="*/ 2147483647 w 1884"/>
              <a:gd name="T7" fmla="*/ 2147483647 h 32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029" name="Freeform 5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2147483647 w 3258"/>
              <a:gd name="T3" fmla="*/ 2147483647 h 4320"/>
              <a:gd name="T4" fmla="*/ 2147483647 w 3258"/>
              <a:gd name="T5" fmla="*/ 2147483647 h 4320"/>
              <a:gd name="T6" fmla="*/ 2147483647 w 3258"/>
              <a:gd name="T7" fmla="*/ 2147483647 h 4320"/>
              <a:gd name="T8" fmla="*/ 2147483647 w 3258"/>
              <a:gd name="T9" fmla="*/ 2147483647 h 4320"/>
              <a:gd name="T10" fmla="*/ 2147483647 w 3258"/>
              <a:gd name="T11" fmla="*/ 2147483647 h 4320"/>
              <a:gd name="T12" fmla="*/ 2147483647 w 3258"/>
              <a:gd name="T13" fmla="*/ 2147483647 h 4320"/>
              <a:gd name="T14" fmla="*/ 2147483647 w 3258"/>
              <a:gd name="T15" fmla="*/ 0 h 4320"/>
              <a:gd name="T16" fmla="*/ 0 w 3258"/>
              <a:gd name="T17" fmla="*/ 0 h 43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030" name="Freeform 6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2147483647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2147483647 w 480"/>
              <a:gd name="T7" fmla="*/ 2147483647 h 720"/>
              <a:gd name="T8" fmla="*/ 2147483647 w 480"/>
              <a:gd name="T9" fmla="*/ 2147483647 h 720"/>
              <a:gd name="T10" fmla="*/ 2147483647 w 480"/>
              <a:gd name="T11" fmla="*/ 2147483647 h 720"/>
              <a:gd name="T12" fmla="*/ 2147483647 w 480"/>
              <a:gd name="T13" fmla="*/ 0 h 720"/>
              <a:gd name="T14" fmla="*/ 2147483647 w 4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2147483647 w 336"/>
              <a:gd name="T1" fmla="*/ 2147483647 h 336"/>
              <a:gd name="T2" fmla="*/ 0 w 336"/>
              <a:gd name="T3" fmla="*/ 0 h 336"/>
              <a:gd name="T4" fmla="*/ 2147483647 w 336"/>
              <a:gd name="T5" fmla="*/ 2147483647 h 336"/>
              <a:gd name="T6" fmla="*/ 2147483647 w 33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43" name="Freeform 9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1044" name="Freeform 10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微软雅黑" pitchFamily="34" charset="-122"/>
              </a:endParaRPr>
            </a:p>
          </p:txBody>
        </p:sp>
      </p:grp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1" name="Rectangle 12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微软雅黑" pitchFamily="34" charset="-122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19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微软雅黑" pitchFamily="34" charset="-122"/>
              </a:endParaRPr>
            </a:p>
          </p:txBody>
        </p:sp>
      </p:grpSp>
      <p:sp>
        <p:nvSpPr>
          <p:cNvPr id="1034" name="Rectangle 14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微软雅黑" pitchFamily="34" charset="-122"/>
            </a:endParaRPr>
          </a:p>
        </p:txBody>
      </p:sp>
      <p:pic>
        <p:nvPicPr>
          <p:cNvPr id="1035" name="Picture 15" descr="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900113" y="115888"/>
            <a:ext cx="67675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7" name="Rectangle 1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8" name="Picture 36" descr="01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9"/>
          <a:stretch>
            <a:fillRect/>
          </a:stretch>
        </p:blipFill>
        <p:spPr bwMode="auto">
          <a:xfrm>
            <a:off x="5429250" y="6027738"/>
            <a:ext cx="22526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37" descr="acmcolor"/>
          <p:cNvPicPr>
            <a:picLocks noChangeAspect="1" noChangeArrowheads="1"/>
          </p:cNvPicPr>
          <p:nvPr userDrawn="1"/>
        </p:nvPicPr>
        <p:blipFill>
          <a:blip r:embed="rId15"/>
          <a:srcRect b="18195"/>
          <a:stretch>
            <a:fillRect/>
          </a:stretch>
        </p:blipFill>
        <p:spPr bwMode="auto">
          <a:xfrm>
            <a:off x="7716838" y="5661025"/>
            <a:ext cx="12382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38"/>
          <p:cNvSpPr>
            <a:spLocks noChangeArrowheads="1"/>
          </p:cNvSpPr>
          <p:nvPr/>
        </p:nvSpPr>
        <p:spPr bwMode="gray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FD0B85D-4151-4421-B4BD-2D71B23A07E8}" type="slidenum">
              <a:rPr lang="zh-CN" altLang="en-US" sz="1400">
                <a:ea typeface="宋体" pitchFamily="2" charset="-122"/>
              </a:rPr>
              <a:pPr algn="r">
                <a:defRPr/>
              </a:pPr>
              <a:t>‹#›</a:t>
            </a:fld>
            <a:endParaRPr lang="en-US" altLang="zh-CN" sz="140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89" r:id="rId3"/>
    <p:sldLayoutId id="2147483688" r:id="rId4"/>
    <p:sldLayoutId id="2147483687" r:id="rId5"/>
    <p:sldLayoutId id="2147483686" r:id="rId6"/>
    <p:sldLayoutId id="2147483685" r:id="rId7"/>
    <p:sldLayoutId id="2147483684" r:id="rId8"/>
    <p:sldLayoutId id="2147483683" r:id="rId9"/>
    <p:sldLayoutId id="2147483682" r:id="rId10"/>
    <p:sldLayoutId id="214748368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5"/>
          <p:cNvSpPr>
            <a:spLocks noGrp="1" noChangeArrowheads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CA35E5-EB10-4089-BBA2-156D3749292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9313" y="3429000"/>
            <a:ext cx="5754687" cy="885825"/>
          </a:xfrm>
        </p:spPr>
        <p:txBody>
          <a:bodyPr/>
          <a:lstStyle/>
          <a:p>
            <a:pPr algn="ctr" eaLnBrk="1" hangingPunct="1"/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二分图</a:t>
            </a:r>
            <a:r>
              <a:rPr lang="en-US" altLang="zh-CN" sz="4000" smtClean="0">
                <a:latin typeface="黑体" pitchFamily="49" charset="-122"/>
                <a:ea typeface="黑体" pitchFamily="49" charset="-122"/>
              </a:rPr>
              <a:t>&amp;</a:t>
            </a:r>
            <a:r>
              <a:rPr lang="zh-CN" altLang="en-US" sz="4000" smtClean="0">
                <a:latin typeface="黑体" pitchFamily="49" charset="-122"/>
                <a:ea typeface="黑体" pitchFamily="49" charset="-122"/>
              </a:rPr>
              <a:t>匹配</a:t>
            </a:r>
            <a:endParaRPr lang="en-US" altLang="zh-CN" sz="4000" smtClean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ea typeface="宋体" charset="-122"/>
              </a:rPr>
              <a:t>二分图匹配</a:t>
            </a:r>
            <a:endParaRPr lang="zh-CN" altLang="en-US" smtClean="0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539750" y="981075"/>
            <a:ext cx="4889500" cy="5233988"/>
          </a:xfrm>
        </p:spPr>
        <p:txBody>
          <a:bodyPr/>
          <a:lstStyle/>
          <a:p>
            <a:pPr marL="0">
              <a:buFontTx/>
              <a:buNone/>
            </a:pPr>
            <a:r>
              <a:rPr lang="en-US" altLang="zh-CN" sz="2000" smtClean="0"/>
              <a:t>bool find(int u)</a:t>
            </a:r>
          </a:p>
          <a:p>
            <a:pPr marL="0">
              <a:buFontTx/>
              <a:buNone/>
            </a:pPr>
            <a:r>
              <a:rPr lang="en-US" altLang="zh-CN" sz="2000" smtClean="0"/>
              <a:t>{</a:t>
            </a:r>
          </a:p>
          <a:p>
            <a:pPr marL="0">
              <a:buFontTx/>
              <a:buNone/>
            </a:pPr>
            <a:r>
              <a:rPr lang="en-US" altLang="zh-CN" sz="2000" smtClean="0"/>
              <a:t>    if(flag[u])</a:t>
            </a:r>
          </a:p>
          <a:p>
            <a:pPr marL="0">
              <a:buFontTx/>
              <a:buNone/>
            </a:pPr>
            <a:r>
              <a:rPr lang="en-US" altLang="zh-CN" sz="2000" smtClean="0"/>
              <a:t>        return false;</a:t>
            </a:r>
          </a:p>
          <a:p>
            <a:pPr marL="0">
              <a:buFontTx/>
              <a:buNone/>
            </a:pPr>
            <a:r>
              <a:rPr lang="en-US" altLang="zh-CN" sz="2000" smtClean="0"/>
              <a:t>    flag[u]=true;</a:t>
            </a:r>
          </a:p>
          <a:p>
            <a:pPr marL="0">
              <a:buFontTx/>
              <a:buNone/>
            </a:pPr>
            <a:r>
              <a:rPr lang="en-US" altLang="zh-CN" sz="2000" smtClean="0"/>
              <a:t>    for(int i=1;i&lt;=g[u][0];i++)</a:t>
            </a:r>
          </a:p>
          <a:p>
            <a:pPr marL="0">
              <a:buFontTx/>
              <a:buNone/>
            </a:pPr>
            <a:r>
              <a:rPr lang="en-US" altLang="zh-CN" sz="2000" smtClean="0"/>
              <a:t>        if(!linked[g[u][i]]||</a:t>
            </a:r>
          </a:p>
          <a:p>
            <a:pPr marL="0">
              <a:buFontTx/>
              <a:buNone/>
            </a:pPr>
            <a:r>
              <a:rPr lang="en-US" altLang="zh-CN" sz="2000" smtClean="0"/>
              <a:t>                    find(linked[g[u][i]])){</a:t>
            </a:r>
          </a:p>
          <a:p>
            <a:pPr marL="0">
              <a:buFontTx/>
              <a:buNone/>
            </a:pPr>
            <a:r>
              <a:rPr lang="en-US" altLang="zh-CN" sz="2000" smtClean="0"/>
              <a:t>            linked[g[u][i]]=u;</a:t>
            </a:r>
          </a:p>
          <a:p>
            <a:pPr marL="0">
              <a:buFontTx/>
              <a:buNone/>
            </a:pPr>
            <a:r>
              <a:rPr lang="en-US" altLang="zh-CN" sz="2000" smtClean="0"/>
              <a:t>            return true;</a:t>
            </a:r>
          </a:p>
          <a:p>
            <a:pPr marL="0">
              <a:buFontTx/>
              <a:buNone/>
            </a:pPr>
            <a:r>
              <a:rPr lang="en-US" altLang="zh-CN" sz="2000" smtClean="0"/>
              <a:t>        }</a:t>
            </a:r>
          </a:p>
          <a:p>
            <a:pPr marL="0">
              <a:buFontTx/>
              <a:buNone/>
            </a:pPr>
            <a:r>
              <a:rPr lang="en-US" altLang="zh-CN" sz="2000" smtClean="0"/>
              <a:t>    return false;</a:t>
            </a:r>
          </a:p>
          <a:p>
            <a:pPr marL="0">
              <a:buFontTx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gray">
          <a:xfrm>
            <a:off x="4826000" y="928688"/>
            <a:ext cx="4032250" cy="52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 err="1">
                <a:latin typeface="+mn-lt"/>
                <a:ea typeface="+mn-ea"/>
              </a:rPr>
              <a:t>int</a:t>
            </a:r>
            <a:r>
              <a:rPr lang="en-US" altLang="zh-CN" sz="1400" kern="0" dirty="0">
                <a:latin typeface="+mn-lt"/>
                <a:ea typeface="+mn-ea"/>
              </a:rPr>
              <a:t> </a:t>
            </a:r>
            <a:r>
              <a:rPr lang="en-US" altLang="zh-CN" sz="1400" kern="0" dirty="0" err="1">
                <a:latin typeface="+mn-lt"/>
                <a:ea typeface="+mn-ea"/>
              </a:rPr>
              <a:t>max_match</a:t>
            </a:r>
            <a:r>
              <a:rPr lang="en-US" altLang="zh-CN" sz="1400" kern="0" dirty="0">
                <a:latin typeface="+mn-lt"/>
                <a:ea typeface="+mn-ea"/>
              </a:rPr>
              <a:t>()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{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</a:t>
            </a:r>
            <a:r>
              <a:rPr lang="en-US" altLang="zh-CN" sz="1400" kern="0" dirty="0" err="1">
                <a:latin typeface="+mn-lt"/>
                <a:ea typeface="+mn-ea"/>
              </a:rPr>
              <a:t>int</a:t>
            </a:r>
            <a:r>
              <a:rPr lang="en-US" altLang="zh-CN" sz="1400" kern="0" dirty="0">
                <a:latin typeface="+mn-lt"/>
                <a:ea typeface="+mn-ea"/>
              </a:rPr>
              <a:t> </a:t>
            </a:r>
            <a:r>
              <a:rPr lang="en-US" altLang="zh-CN" sz="1400" kern="0" dirty="0" err="1">
                <a:latin typeface="+mn-lt"/>
                <a:ea typeface="+mn-ea"/>
              </a:rPr>
              <a:t>ans</a:t>
            </a:r>
            <a:r>
              <a:rPr lang="en-US" altLang="zh-CN" sz="1400" kern="0" dirty="0">
                <a:latin typeface="+mn-lt"/>
                <a:ea typeface="+mn-ea"/>
              </a:rPr>
              <a:t>=0;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</a:t>
            </a:r>
            <a:r>
              <a:rPr lang="en-US" altLang="zh-CN" sz="1400" kern="0" dirty="0" err="1">
                <a:latin typeface="+mn-lt"/>
                <a:ea typeface="+mn-ea"/>
              </a:rPr>
              <a:t>bool</a:t>
            </a:r>
            <a:r>
              <a:rPr lang="en-US" altLang="zh-CN" sz="1400" kern="0" dirty="0">
                <a:latin typeface="+mn-lt"/>
                <a:ea typeface="+mn-ea"/>
              </a:rPr>
              <a:t> </a:t>
            </a:r>
            <a:r>
              <a:rPr lang="en-US" altLang="zh-CN" sz="1400" kern="0" dirty="0" err="1">
                <a:latin typeface="+mn-lt"/>
                <a:ea typeface="+mn-ea"/>
              </a:rPr>
              <a:t>ffind</a:t>
            </a:r>
            <a:r>
              <a:rPr lang="en-US" altLang="zh-CN" sz="1400" kern="0" dirty="0">
                <a:latin typeface="+mn-lt"/>
                <a:ea typeface="+mn-ea"/>
              </a:rPr>
              <a:t>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</a:t>
            </a:r>
            <a:r>
              <a:rPr lang="en-US" altLang="zh-CN" sz="1400" kern="0" dirty="0" err="1">
                <a:latin typeface="+mn-lt"/>
                <a:ea typeface="+mn-ea"/>
              </a:rPr>
              <a:t>memset</a:t>
            </a:r>
            <a:r>
              <a:rPr lang="en-US" altLang="zh-CN" sz="1400" kern="0" dirty="0">
                <a:latin typeface="+mn-lt"/>
                <a:ea typeface="+mn-ea"/>
              </a:rPr>
              <a:t>(linked,0,sizeof(linked));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</a:t>
            </a:r>
            <a:r>
              <a:rPr lang="en-US" altLang="zh-CN" sz="1400" kern="0" dirty="0" err="1">
                <a:latin typeface="+mn-lt"/>
                <a:ea typeface="+mn-ea"/>
              </a:rPr>
              <a:t>memset</a:t>
            </a:r>
            <a:r>
              <a:rPr lang="en-US" altLang="zh-CN" sz="1400" kern="0" dirty="0">
                <a:latin typeface="+mn-lt"/>
                <a:ea typeface="+mn-ea"/>
              </a:rPr>
              <a:t>(</a:t>
            </a:r>
            <a:r>
              <a:rPr lang="en-US" altLang="zh-CN" sz="1400" kern="0" dirty="0" err="1">
                <a:latin typeface="+mn-lt"/>
                <a:ea typeface="+mn-ea"/>
              </a:rPr>
              <a:t>used,false,sizeof</a:t>
            </a:r>
            <a:r>
              <a:rPr lang="en-US" altLang="zh-CN" sz="1400" kern="0" dirty="0">
                <a:latin typeface="+mn-lt"/>
                <a:ea typeface="+mn-ea"/>
              </a:rPr>
              <a:t>(used));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while(1){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</a:t>
            </a:r>
            <a:r>
              <a:rPr lang="en-US" altLang="zh-CN" sz="1400" kern="0" dirty="0" err="1">
                <a:latin typeface="+mn-lt"/>
                <a:ea typeface="+mn-ea"/>
              </a:rPr>
              <a:t>memset</a:t>
            </a:r>
            <a:r>
              <a:rPr lang="en-US" altLang="zh-CN" sz="1400" kern="0" dirty="0">
                <a:latin typeface="+mn-lt"/>
                <a:ea typeface="+mn-ea"/>
              </a:rPr>
              <a:t>(</a:t>
            </a:r>
            <a:r>
              <a:rPr lang="en-US" altLang="zh-CN" sz="1400" kern="0" dirty="0" err="1">
                <a:latin typeface="+mn-lt"/>
                <a:ea typeface="+mn-ea"/>
              </a:rPr>
              <a:t>flag,false,sizeof</a:t>
            </a:r>
            <a:r>
              <a:rPr lang="en-US" altLang="zh-CN" sz="1400" kern="0" dirty="0">
                <a:latin typeface="+mn-lt"/>
                <a:ea typeface="+mn-ea"/>
              </a:rPr>
              <a:t>(flag));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</a:t>
            </a:r>
            <a:r>
              <a:rPr lang="en-US" altLang="zh-CN" sz="1400" kern="0" dirty="0" err="1">
                <a:latin typeface="+mn-lt"/>
                <a:ea typeface="+mn-ea"/>
              </a:rPr>
              <a:t>ffind</a:t>
            </a:r>
            <a:r>
              <a:rPr lang="en-US" altLang="zh-CN" sz="1400" kern="0" dirty="0">
                <a:latin typeface="+mn-lt"/>
                <a:ea typeface="+mn-ea"/>
              </a:rPr>
              <a:t>=false;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for(</a:t>
            </a:r>
            <a:r>
              <a:rPr lang="en-US" altLang="zh-CN" sz="1400" kern="0" dirty="0" err="1">
                <a:latin typeface="+mn-lt"/>
                <a:ea typeface="+mn-ea"/>
              </a:rPr>
              <a:t>int</a:t>
            </a:r>
            <a:r>
              <a:rPr lang="en-US" altLang="zh-CN" sz="1400" kern="0" dirty="0">
                <a:latin typeface="+mn-lt"/>
                <a:ea typeface="+mn-ea"/>
              </a:rPr>
              <a:t> </a:t>
            </a:r>
            <a:r>
              <a:rPr lang="en-US" altLang="zh-CN" sz="1400" kern="0" dirty="0" err="1">
                <a:latin typeface="+mn-lt"/>
                <a:ea typeface="+mn-ea"/>
              </a:rPr>
              <a:t>i</a:t>
            </a:r>
            <a:r>
              <a:rPr lang="en-US" altLang="zh-CN" sz="1400" kern="0" dirty="0">
                <a:latin typeface="+mn-lt"/>
                <a:ea typeface="+mn-ea"/>
              </a:rPr>
              <a:t>=1;i&lt;=</a:t>
            </a:r>
            <a:r>
              <a:rPr lang="en-US" altLang="zh-CN" sz="1400" kern="0" dirty="0" err="1">
                <a:latin typeface="+mn-lt"/>
                <a:ea typeface="+mn-ea"/>
              </a:rPr>
              <a:t>n;i</a:t>
            </a:r>
            <a:r>
              <a:rPr lang="en-US" altLang="zh-CN" sz="1400" kern="0" dirty="0">
                <a:latin typeface="+mn-lt"/>
                <a:ea typeface="+mn-ea"/>
              </a:rPr>
              <a:t>++){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    if(!used[</a:t>
            </a:r>
            <a:r>
              <a:rPr lang="en-US" altLang="zh-CN" sz="1400" kern="0" dirty="0" err="1">
                <a:latin typeface="+mn-lt"/>
                <a:ea typeface="+mn-ea"/>
              </a:rPr>
              <a:t>i</a:t>
            </a:r>
            <a:r>
              <a:rPr lang="en-US" altLang="zh-CN" sz="1400" kern="0" dirty="0">
                <a:latin typeface="+mn-lt"/>
                <a:ea typeface="+mn-ea"/>
              </a:rPr>
              <a:t>]&amp;&amp;find(</a:t>
            </a:r>
            <a:r>
              <a:rPr lang="en-US" altLang="zh-CN" sz="1400" kern="0" dirty="0" err="1">
                <a:latin typeface="+mn-lt"/>
                <a:ea typeface="+mn-ea"/>
              </a:rPr>
              <a:t>i</a:t>
            </a:r>
            <a:r>
              <a:rPr lang="en-US" altLang="zh-CN" sz="1400" kern="0" dirty="0">
                <a:latin typeface="+mn-lt"/>
                <a:ea typeface="+mn-ea"/>
              </a:rPr>
              <a:t>)){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        used[</a:t>
            </a:r>
            <a:r>
              <a:rPr lang="en-US" altLang="zh-CN" sz="1400" kern="0" dirty="0" err="1">
                <a:latin typeface="+mn-lt"/>
                <a:ea typeface="+mn-ea"/>
              </a:rPr>
              <a:t>i</a:t>
            </a:r>
            <a:r>
              <a:rPr lang="en-US" altLang="zh-CN" sz="1400" kern="0" dirty="0">
                <a:latin typeface="+mn-lt"/>
                <a:ea typeface="+mn-ea"/>
              </a:rPr>
              <a:t>]=true;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        </a:t>
            </a:r>
            <a:r>
              <a:rPr lang="en-US" altLang="zh-CN" sz="1400" kern="0" dirty="0" err="1">
                <a:latin typeface="+mn-lt"/>
                <a:ea typeface="+mn-ea"/>
              </a:rPr>
              <a:t>ans</a:t>
            </a:r>
            <a:r>
              <a:rPr lang="en-US" altLang="zh-CN" sz="1400" kern="0" dirty="0">
                <a:latin typeface="+mn-lt"/>
                <a:ea typeface="+mn-ea"/>
              </a:rPr>
              <a:t>++;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        </a:t>
            </a:r>
            <a:r>
              <a:rPr lang="en-US" altLang="zh-CN" sz="1400" kern="0" dirty="0" err="1">
                <a:latin typeface="+mn-lt"/>
                <a:ea typeface="+mn-ea"/>
              </a:rPr>
              <a:t>ffind</a:t>
            </a:r>
            <a:r>
              <a:rPr lang="en-US" altLang="zh-CN" sz="1400" kern="0" dirty="0">
                <a:latin typeface="+mn-lt"/>
                <a:ea typeface="+mn-ea"/>
              </a:rPr>
              <a:t>=true;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        break;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    }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}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if(!</a:t>
            </a:r>
            <a:r>
              <a:rPr lang="en-US" altLang="zh-CN" sz="1400" kern="0" dirty="0" err="1">
                <a:latin typeface="+mn-lt"/>
                <a:ea typeface="+mn-ea"/>
              </a:rPr>
              <a:t>ffind</a:t>
            </a:r>
            <a:r>
              <a:rPr lang="en-US" altLang="zh-CN" sz="1400" kern="0" dirty="0">
                <a:latin typeface="+mn-lt"/>
                <a:ea typeface="+mn-ea"/>
              </a:rPr>
              <a:t>)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        return </a:t>
            </a:r>
            <a:r>
              <a:rPr lang="en-US" altLang="zh-CN" sz="1400" kern="0" dirty="0" err="1">
                <a:latin typeface="+mn-lt"/>
                <a:ea typeface="+mn-ea"/>
              </a:rPr>
              <a:t>ans</a:t>
            </a:r>
            <a:r>
              <a:rPr lang="en-US" altLang="zh-CN" sz="1400" kern="0" dirty="0">
                <a:latin typeface="+mn-lt"/>
                <a:ea typeface="+mn-ea"/>
              </a:rPr>
              <a:t>;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    }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ea typeface="宋体" charset="-122"/>
              </a:rPr>
              <a:t>二分图匹配</a:t>
            </a:r>
            <a:endParaRPr lang="zh-CN" altLang="en-US" smtClean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3876675"/>
          </a:xfrm>
        </p:spPr>
        <p:txBody>
          <a:bodyPr/>
          <a:lstStyle/>
          <a:p>
            <a:pPr marL="0">
              <a:buFontTx/>
              <a:buNone/>
            </a:pPr>
            <a:r>
              <a:rPr lang="zh-CN" altLang="en-US" sz="2800" smtClean="0"/>
              <a:t>效率分析</a:t>
            </a:r>
            <a:r>
              <a:rPr lang="en-US" altLang="zh-CN" sz="2800" smtClean="0"/>
              <a:t>:</a:t>
            </a:r>
          </a:p>
          <a:p>
            <a:pPr marL="0">
              <a:buFontTx/>
              <a:buNone/>
            </a:pPr>
            <a:r>
              <a:rPr lang="en-US" altLang="zh-CN" sz="2800" smtClean="0"/>
              <a:t>       </a:t>
            </a:r>
            <a:r>
              <a:rPr lang="zh-CN" altLang="en-US" sz="2800" smtClean="0"/>
              <a:t>每次找增广路的复杂度是</a:t>
            </a:r>
            <a:r>
              <a:rPr lang="en-US" altLang="zh-CN" sz="2800" smtClean="0"/>
              <a:t>o(n+m),</a:t>
            </a:r>
            <a:r>
              <a:rPr lang="zh-CN" altLang="en-US" sz="2800" smtClean="0"/>
              <a:t>最多找</a:t>
            </a:r>
            <a:r>
              <a:rPr lang="en-US" altLang="zh-CN" sz="2800" smtClean="0"/>
              <a:t>n</a:t>
            </a:r>
            <a:r>
              <a:rPr lang="zh-CN" altLang="en-US" sz="2800" smtClean="0"/>
              <a:t>次，</a:t>
            </a:r>
            <a:endParaRPr lang="en-US" altLang="zh-CN" sz="2800" smtClean="0"/>
          </a:p>
          <a:p>
            <a:pPr marL="0">
              <a:buFontTx/>
              <a:buNone/>
            </a:pPr>
            <a:r>
              <a:rPr lang="zh-CN" altLang="en-US" sz="2800" smtClean="0"/>
              <a:t>故时间复杂度</a:t>
            </a:r>
            <a:r>
              <a:rPr lang="en-US" altLang="zh-CN" sz="2800" smtClean="0"/>
              <a:t>o(n*(n+m))</a:t>
            </a:r>
            <a:r>
              <a:rPr lang="zh-CN" altLang="en-US" sz="2800" smtClean="0"/>
              <a:t>，空间</a:t>
            </a:r>
            <a:r>
              <a:rPr lang="en-US" altLang="zh-CN" sz="2800" smtClean="0"/>
              <a:t>o(n+m)</a:t>
            </a:r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r>
              <a:rPr lang="en-US" altLang="zh-CN" sz="2800" smtClean="0"/>
              <a:t>PS:</a:t>
            </a:r>
          </a:p>
          <a:p>
            <a:pPr marL="0">
              <a:buFontTx/>
              <a:buNone/>
            </a:pPr>
            <a:r>
              <a:rPr lang="en-US" altLang="zh-CN" sz="2800" smtClean="0"/>
              <a:t>      </a:t>
            </a:r>
            <a:r>
              <a:rPr lang="zh-CN" altLang="en-US" sz="2800" smtClean="0"/>
              <a:t>在实现上和其他方面还有很大的优化空间，请自行思考</a:t>
            </a:r>
            <a:r>
              <a:rPr lang="en-US" altLang="zh-CN" sz="2800" smtClean="0"/>
              <a:t>…</a:t>
            </a:r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endParaRPr lang="en-US" altLang="zh-CN" sz="28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ea typeface="宋体" charset="-122"/>
              </a:rPr>
              <a:t>思考</a:t>
            </a:r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591175"/>
          </a:xfrm>
        </p:spPr>
        <p:txBody>
          <a:bodyPr/>
          <a:lstStyle/>
          <a:p>
            <a:pPr marL="0">
              <a:buFontTx/>
              <a:buNone/>
            </a:pPr>
            <a:r>
              <a:rPr lang="en-US" altLang="zh-CN" sz="2800" smtClean="0"/>
              <a:t>    1 </a:t>
            </a:r>
            <a:r>
              <a:rPr lang="zh-CN" altLang="en-US" sz="2800" smtClean="0"/>
              <a:t>多重匹配</a:t>
            </a:r>
            <a:r>
              <a:rPr lang="en-US" altLang="zh-CN" sz="2800" smtClean="0"/>
              <a:t>: (cdoj1534)</a:t>
            </a:r>
          </a:p>
          <a:p>
            <a:pPr marL="0">
              <a:buFontTx/>
              <a:buNone/>
            </a:pPr>
            <a:r>
              <a:rPr lang="en-US" altLang="zh-CN" sz="2800" smtClean="0"/>
              <a:t>       </a:t>
            </a:r>
            <a:r>
              <a:rPr lang="zh-CN" altLang="en-US" sz="2800" smtClean="0"/>
              <a:t>即在二分图中，其中一边的点可以匹配多次</a:t>
            </a:r>
            <a:r>
              <a:rPr lang="en-US" altLang="zh-CN" sz="2800" smtClean="0"/>
              <a:t>(</a:t>
            </a:r>
            <a:r>
              <a:rPr lang="zh-CN" altLang="en-US" sz="2800" smtClean="0"/>
              <a:t>有上限</a:t>
            </a:r>
            <a:r>
              <a:rPr lang="en-US" altLang="zh-CN" sz="2800" smtClean="0"/>
              <a:t>)</a:t>
            </a:r>
            <a:r>
              <a:rPr lang="zh-CN" altLang="en-US" sz="2800" smtClean="0"/>
              <a:t>，另一边的点只能匹配一次，求最大匹配</a:t>
            </a:r>
            <a:endParaRPr lang="en-US" altLang="zh-CN" sz="2800" smtClean="0"/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r>
              <a:rPr lang="en-US" altLang="zh-CN" sz="2800" smtClean="0"/>
              <a:t>    2 </a:t>
            </a:r>
            <a:r>
              <a:rPr lang="zh-CN" altLang="en-US" sz="2800" smtClean="0"/>
              <a:t>一边的点数很少，另一边的点数很大</a:t>
            </a:r>
            <a:r>
              <a:rPr lang="en-US" altLang="zh-CN" sz="2800" smtClean="0"/>
              <a:t>(hdu3729)</a:t>
            </a:r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r>
              <a:rPr lang="en-US" altLang="zh-CN" sz="2800" smtClean="0"/>
              <a:t>    3 </a:t>
            </a:r>
            <a:r>
              <a:rPr lang="zh-CN" altLang="en-US" sz="2800" smtClean="0"/>
              <a:t>有字典序要求的最大匹配</a:t>
            </a:r>
            <a:r>
              <a:rPr lang="en-US" altLang="zh-CN" sz="2800" smtClean="0"/>
              <a:t>(hdu3729)</a:t>
            </a:r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r>
              <a:rPr lang="en-US" altLang="zh-CN" sz="2800" smtClean="0"/>
              <a:t>    4 </a:t>
            </a:r>
            <a:r>
              <a:rPr lang="zh-CN" altLang="en-US" sz="2800" smtClean="0"/>
              <a:t>需要一点优化的匹配</a:t>
            </a:r>
            <a:r>
              <a:rPr lang="en-US" altLang="zh-CN" sz="2800" smtClean="0"/>
              <a:t>uva11985</a:t>
            </a:r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r>
              <a:rPr lang="en-US" altLang="zh-CN" sz="2800" smtClean="0"/>
              <a:t>   5 </a:t>
            </a:r>
            <a:r>
              <a:rPr lang="zh-CN" altLang="en-US" sz="2800" smtClean="0"/>
              <a:t>模型转化</a:t>
            </a:r>
            <a:r>
              <a:rPr lang="en-US" altLang="zh-CN" sz="2800" smtClean="0"/>
              <a:t>,König</a:t>
            </a:r>
            <a:r>
              <a:rPr lang="zh-CN" altLang="en-US" sz="2800" smtClean="0"/>
              <a:t>定理 </a:t>
            </a:r>
            <a:r>
              <a:rPr lang="en-US" altLang="zh-CN" sz="2800" smtClean="0"/>
              <a:t>B</a:t>
            </a:r>
            <a:r>
              <a:rPr lang="zh-CN" altLang="en-US" sz="2800" smtClean="0"/>
              <a:t>题 </a:t>
            </a:r>
            <a:r>
              <a:rPr lang="en-US" altLang="zh-CN" sz="2800" smtClean="0"/>
              <a:t>Asteroids</a:t>
            </a:r>
            <a:endParaRPr lang="zh-CN" altLang="en-US" sz="2800" smtClean="0"/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endParaRPr lang="en-US" altLang="zh-CN" sz="28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5"/>
          <p:cNvSpPr>
            <a:spLocks noGrp="1" noChangeArrowheads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3A5AB8-7B01-4CDC-8F6C-158A6CCFD65D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Thank You</a:t>
            </a:r>
            <a:r>
              <a:rPr lang="zh-CN" altLang="en-US" smtClean="0"/>
              <a:t>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  <a:ea typeface="宋体" charset="-122"/>
              </a:rPr>
              <a:t>二分图判定与构造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400" smtClean="0"/>
              <a:t>引例</a:t>
            </a:r>
            <a:r>
              <a:rPr lang="en-US" altLang="zh-CN" sz="2400" smtClean="0"/>
              <a:t>:</a:t>
            </a:r>
          </a:p>
          <a:p>
            <a:pPr>
              <a:buFontTx/>
              <a:buNone/>
            </a:pPr>
            <a:r>
              <a:rPr lang="zh-CN" altLang="en-US" sz="2400" smtClean="0"/>
              <a:t>           某市有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个监狱，有</a:t>
            </a:r>
            <a:r>
              <a:rPr lang="en-US" altLang="zh-CN" sz="2400" smtClean="0"/>
              <a:t>N</a:t>
            </a:r>
            <a:r>
              <a:rPr lang="zh-CN" altLang="en-US" sz="2400" smtClean="0"/>
              <a:t>名罪犯（</a:t>
            </a:r>
            <a:r>
              <a:rPr lang="en-US" altLang="zh-CN" sz="2400" smtClean="0"/>
              <a:t>N&lt;=20000</a:t>
            </a:r>
            <a:r>
              <a:rPr lang="zh-CN" altLang="en-US" sz="2400" smtClean="0"/>
              <a:t>），有</a:t>
            </a:r>
            <a:r>
              <a:rPr lang="en-US" altLang="zh-CN" sz="2400" smtClean="0"/>
              <a:t>M(M&lt;=500000)</a:t>
            </a:r>
            <a:r>
              <a:rPr lang="zh-CN" altLang="en-US" sz="2400" smtClean="0"/>
              <a:t>对罪犯有仇，问是否存在一种合法分配方案，使得相互有仇的罪犯被分配到不同的监狱，如果存在，请输出该方案。</a:t>
            </a:r>
            <a:endParaRPr lang="en-US" altLang="zh-CN" sz="2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  <a:ea typeface="宋体" charset="-122"/>
              </a:rPr>
              <a:t>二分图判定与构造</a:t>
            </a:r>
            <a:endParaRPr lang="zh-CN" altLang="en-US" smtClean="0"/>
          </a:p>
        </p:txBody>
      </p:sp>
      <p:sp>
        <p:nvSpPr>
          <p:cNvPr id="18434" name="TextBox 20"/>
          <p:cNvSpPr txBox="1">
            <a:spLocks noChangeArrowheads="1"/>
          </p:cNvSpPr>
          <p:nvPr/>
        </p:nvSpPr>
        <p:spPr bwMode="auto">
          <a:xfrm>
            <a:off x="5292725" y="4149725"/>
            <a:ext cx="50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 sz="3200"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gray">
          <a:xfrm>
            <a:off x="357188" y="1428750"/>
            <a:ext cx="82296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3200" kern="0" dirty="0">
                <a:latin typeface="+mn-lt"/>
                <a:ea typeface="+mn-ea"/>
              </a:rPr>
              <a:t>          以罪犯为顶点，仇恨关系为边构图，则题目转化为询问该图是否为二分图，如果是，则将其构造出来。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  <a:ea typeface="宋体" charset="-122"/>
              </a:rPr>
              <a:t>二分图判定与构造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928688"/>
            <a:ext cx="8229600" cy="52562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          解决方法：直接构造方案，若发现无法构造时则判定为无解。</a:t>
            </a: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假设一个点</a:t>
            </a:r>
            <a:r>
              <a:rPr lang="en-US" altLang="zh-CN" smtClean="0"/>
              <a:t>u</a:t>
            </a:r>
            <a:r>
              <a:rPr lang="zh-CN" altLang="en-US" smtClean="0"/>
              <a:t>所属集合已确定，则所有与</a:t>
            </a:r>
            <a:r>
              <a:rPr lang="en-US" altLang="zh-CN" smtClean="0"/>
              <a:t>u</a:t>
            </a:r>
            <a:r>
              <a:rPr lang="zh-CN" altLang="en-US" smtClean="0"/>
              <a:t>相邻的点</a:t>
            </a:r>
            <a:r>
              <a:rPr lang="en-US" altLang="zh-CN" smtClean="0"/>
              <a:t>v</a:t>
            </a:r>
            <a:r>
              <a:rPr lang="zh-CN" altLang="en-US" smtClean="0"/>
              <a:t>必定属于另一个集合。</a:t>
            </a: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于是，只要在图上遍历一次，</a:t>
            </a:r>
            <a:r>
              <a:rPr lang="en-US" altLang="zh-CN" smtClean="0"/>
              <a:t>dfs</a:t>
            </a:r>
            <a:r>
              <a:rPr lang="zh-CN" altLang="en-US" smtClean="0"/>
              <a:t>（或</a:t>
            </a:r>
            <a:r>
              <a:rPr lang="en-US" altLang="zh-CN" smtClean="0"/>
              <a:t>bfs</a:t>
            </a:r>
            <a:r>
              <a:rPr lang="zh-CN" altLang="en-US" smtClean="0"/>
              <a:t>）过程中确定每个点的所属集合，就可以把方案构造出来，当发现相邻两个点已经被放在同一个集合时判为无解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  <a:ea typeface="宋体" charset="-122"/>
              </a:rPr>
              <a:t>二分图判定与构造</a:t>
            </a:r>
            <a:endParaRPr lang="zh-CN" altLang="en-US" smtClean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00063" y="1387475"/>
            <a:ext cx="3500437" cy="52562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smtClean="0"/>
              <a:t>bool dfs(int u)</a:t>
            </a:r>
          </a:p>
          <a:p>
            <a:pPr>
              <a:buFontTx/>
              <a:buNone/>
            </a:pPr>
            <a:r>
              <a:rPr lang="en-US" altLang="zh-CN" sz="2000" smtClean="0"/>
              <a:t>{</a:t>
            </a:r>
          </a:p>
          <a:p>
            <a:pPr>
              <a:buFontTx/>
              <a:buNone/>
            </a:pPr>
            <a:r>
              <a:rPr lang="en-US" altLang="zh-CN" sz="2000" smtClean="0"/>
              <a:t>    for every v linked to u {</a:t>
            </a:r>
          </a:p>
          <a:p>
            <a:pPr>
              <a:buFontTx/>
              <a:buNone/>
            </a:pPr>
            <a:r>
              <a:rPr lang="en-US" altLang="zh-CN" sz="2000" smtClean="0"/>
              <a:t>        if(col[v]==-1){</a:t>
            </a:r>
          </a:p>
          <a:p>
            <a:pPr>
              <a:buFontTx/>
              <a:buNone/>
            </a:pPr>
            <a:r>
              <a:rPr lang="en-US" altLang="zh-CN" sz="2000" smtClean="0"/>
              <a:t>            col[v]=!col[u];</a:t>
            </a:r>
          </a:p>
          <a:p>
            <a:pPr>
              <a:buFontTx/>
              <a:buNone/>
            </a:pPr>
            <a:r>
              <a:rPr lang="en-US" altLang="zh-CN" sz="2000" smtClean="0"/>
              <a:t>            if(!dfs(v))</a:t>
            </a:r>
          </a:p>
          <a:p>
            <a:pPr>
              <a:buFontTx/>
              <a:buNone/>
            </a:pPr>
            <a:r>
              <a:rPr lang="en-US" altLang="zh-CN" sz="2000" smtClean="0"/>
              <a:t>                return false;</a:t>
            </a:r>
          </a:p>
          <a:p>
            <a:pPr>
              <a:buFontTx/>
              <a:buNone/>
            </a:pPr>
            <a:r>
              <a:rPr lang="en-US" altLang="zh-CN" sz="2000" smtClean="0"/>
              <a:t>        }</a:t>
            </a:r>
          </a:p>
          <a:p>
            <a:pPr>
              <a:buFontTx/>
              <a:buNone/>
            </a:pPr>
            <a:r>
              <a:rPr lang="en-US" altLang="zh-CN" sz="2000" smtClean="0"/>
              <a:t>        else if(col[v]==col[u])</a:t>
            </a:r>
          </a:p>
          <a:p>
            <a:pPr>
              <a:buFontTx/>
              <a:buNone/>
            </a:pPr>
            <a:r>
              <a:rPr lang="en-US" altLang="zh-CN" sz="2000" smtClean="0"/>
              <a:t>            return false;</a:t>
            </a:r>
          </a:p>
          <a:p>
            <a:pPr>
              <a:buFontTx/>
              <a:buNone/>
            </a:pPr>
            <a:r>
              <a:rPr lang="en-US" altLang="zh-CN" sz="2000" smtClean="0"/>
              <a:t>    }</a:t>
            </a:r>
          </a:p>
          <a:p>
            <a:pPr>
              <a:buFontTx/>
              <a:buNone/>
            </a:pPr>
            <a:r>
              <a:rPr lang="en-US" altLang="zh-CN" sz="2000" smtClean="0"/>
              <a:t>    return true;</a:t>
            </a:r>
          </a:p>
          <a:p>
            <a:pPr>
              <a:buFontTx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gray">
          <a:xfrm>
            <a:off x="4786313" y="1316038"/>
            <a:ext cx="371475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 err="1">
                <a:latin typeface="+mn-lt"/>
                <a:ea typeface="+mn-ea"/>
              </a:rPr>
              <a:t>bool</a:t>
            </a:r>
            <a:r>
              <a:rPr lang="en-US" altLang="zh-CN" sz="2000" kern="0" dirty="0">
                <a:latin typeface="+mn-lt"/>
                <a:ea typeface="+mn-ea"/>
              </a:rPr>
              <a:t> judge()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</a:t>
            </a:r>
            <a:r>
              <a:rPr lang="en-US" altLang="zh-CN" sz="2000" kern="0" dirty="0" err="1">
                <a:latin typeface="+mn-lt"/>
                <a:ea typeface="+mn-ea"/>
              </a:rPr>
              <a:t>memset</a:t>
            </a:r>
            <a:r>
              <a:rPr lang="en-US" altLang="zh-CN" sz="2000" kern="0" dirty="0">
                <a:latin typeface="+mn-lt"/>
                <a:ea typeface="+mn-ea"/>
              </a:rPr>
              <a:t>(col,-1,sizeof(</a:t>
            </a:r>
            <a:r>
              <a:rPr lang="en-US" altLang="zh-CN" sz="2000" kern="0" dirty="0" err="1">
                <a:latin typeface="+mn-lt"/>
                <a:ea typeface="+mn-ea"/>
              </a:rPr>
              <a:t>col</a:t>
            </a:r>
            <a:r>
              <a:rPr lang="en-US" altLang="zh-CN" sz="2000" kern="0" dirty="0">
                <a:latin typeface="+mn-lt"/>
                <a:ea typeface="+mn-ea"/>
              </a:rPr>
              <a:t>));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for(</a:t>
            </a:r>
            <a:r>
              <a:rPr lang="en-US" altLang="zh-CN" sz="2000" kern="0" dirty="0" err="1">
                <a:latin typeface="+mn-lt"/>
                <a:ea typeface="+mn-ea"/>
              </a:rPr>
              <a:t>int</a:t>
            </a:r>
            <a:r>
              <a:rPr lang="en-US" altLang="zh-CN" sz="2000" kern="0" dirty="0">
                <a:latin typeface="+mn-lt"/>
                <a:ea typeface="+mn-ea"/>
              </a:rPr>
              <a:t> </a:t>
            </a:r>
            <a:r>
              <a:rPr lang="en-US" altLang="zh-CN" sz="2000" kern="0" dirty="0" err="1">
                <a:latin typeface="+mn-lt"/>
                <a:ea typeface="+mn-ea"/>
              </a:rPr>
              <a:t>i</a:t>
            </a:r>
            <a:r>
              <a:rPr lang="en-US" altLang="zh-CN" sz="2000" kern="0" dirty="0">
                <a:latin typeface="+mn-lt"/>
                <a:ea typeface="+mn-ea"/>
              </a:rPr>
              <a:t>=0;i&lt;</a:t>
            </a:r>
            <a:r>
              <a:rPr lang="en-US" altLang="zh-CN" sz="2000" kern="0" dirty="0" err="1">
                <a:latin typeface="+mn-lt"/>
                <a:ea typeface="+mn-ea"/>
              </a:rPr>
              <a:t>n;i</a:t>
            </a:r>
            <a:r>
              <a:rPr lang="en-US" altLang="zh-CN" sz="2000" kern="0" dirty="0">
                <a:latin typeface="+mn-lt"/>
                <a:ea typeface="+mn-ea"/>
              </a:rPr>
              <a:t>++){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    if(</a:t>
            </a:r>
            <a:r>
              <a:rPr lang="en-US" altLang="zh-CN" sz="2000" kern="0" dirty="0" err="1">
                <a:latin typeface="+mn-lt"/>
                <a:ea typeface="+mn-ea"/>
              </a:rPr>
              <a:t>col</a:t>
            </a:r>
            <a:r>
              <a:rPr lang="en-US" altLang="zh-CN" sz="2000" kern="0" dirty="0">
                <a:latin typeface="+mn-lt"/>
                <a:ea typeface="+mn-ea"/>
              </a:rPr>
              <a:t>[</a:t>
            </a:r>
            <a:r>
              <a:rPr lang="en-US" altLang="zh-CN" sz="2000" kern="0" dirty="0" err="1">
                <a:latin typeface="+mn-lt"/>
                <a:ea typeface="+mn-ea"/>
              </a:rPr>
              <a:t>i</a:t>
            </a:r>
            <a:r>
              <a:rPr lang="en-US" altLang="zh-CN" sz="2000" kern="0" dirty="0">
                <a:latin typeface="+mn-lt"/>
                <a:ea typeface="+mn-ea"/>
              </a:rPr>
              <a:t>]==-1){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        </a:t>
            </a:r>
            <a:r>
              <a:rPr lang="en-US" altLang="zh-CN" sz="2000" kern="0" dirty="0" err="1">
                <a:latin typeface="+mn-lt"/>
                <a:ea typeface="+mn-ea"/>
              </a:rPr>
              <a:t>col</a:t>
            </a:r>
            <a:r>
              <a:rPr lang="en-US" altLang="zh-CN" sz="2000" kern="0" dirty="0">
                <a:latin typeface="+mn-lt"/>
                <a:ea typeface="+mn-ea"/>
              </a:rPr>
              <a:t>[</a:t>
            </a:r>
            <a:r>
              <a:rPr lang="en-US" altLang="zh-CN" sz="2000" kern="0" dirty="0" err="1">
                <a:latin typeface="+mn-lt"/>
                <a:ea typeface="+mn-ea"/>
              </a:rPr>
              <a:t>i</a:t>
            </a:r>
            <a:r>
              <a:rPr lang="en-US" altLang="zh-CN" sz="2000" kern="0" dirty="0">
                <a:latin typeface="+mn-lt"/>
                <a:ea typeface="+mn-ea"/>
              </a:rPr>
              <a:t>]=0;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        if(!</a:t>
            </a:r>
            <a:r>
              <a:rPr lang="en-US" altLang="zh-CN" sz="2000" kern="0" dirty="0" err="1">
                <a:latin typeface="+mn-lt"/>
                <a:ea typeface="+mn-ea"/>
              </a:rPr>
              <a:t>dfs</a:t>
            </a:r>
            <a:r>
              <a:rPr lang="en-US" altLang="zh-CN" sz="2000" kern="0" dirty="0">
                <a:latin typeface="+mn-lt"/>
                <a:ea typeface="+mn-ea"/>
              </a:rPr>
              <a:t>(</a:t>
            </a:r>
            <a:r>
              <a:rPr lang="en-US" altLang="zh-CN" sz="2000" kern="0" dirty="0" err="1">
                <a:latin typeface="+mn-lt"/>
                <a:ea typeface="+mn-ea"/>
              </a:rPr>
              <a:t>i</a:t>
            </a:r>
            <a:r>
              <a:rPr lang="en-US" altLang="zh-CN" sz="2000" kern="0" dirty="0">
                <a:latin typeface="+mn-lt"/>
                <a:ea typeface="+mn-ea"/>
              </a:rPr>
              <a:t>))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            return false;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  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return true;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ea typeface="宋体" charset="-122"/>
              </a:rPr>
              <a:t>二分图匹配</a:t>
            </a:r>
            <a:endParaRPr lang="zh-CN" altLang="en-US" smtClean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543550"/>
          </a:xfrm>
        </p:spPr>
        <p:txBody>
          <a:bodyPr/>
          <a:lstStyle/>
          <a:p>
            <a:pPr marL="0">
              <a:buFontTx/>
              <a:buNone/>
            </a:pPr>
            <a:r>
              <a:rPr lang="zh-CN" altLang="en-US" sz="2800" smtClean="0"/>
              <a:t>二分图最大匹配问题</a:t>
            </a:r>
            <a:r>
              <a:rPr lang="en-US" altLang="zh-CN" sz="2800" smtClean="0"/>
              <a:t>:</a:t>
            </a:r>
          </a:p>
          <a:p>
            <a:pPr marL="0">
              <a:buFontTx/>
              <a:buNone/>
            </a:pPr>
            <a:r>
              <a:rPr lang="zh-CN" altLang="en-US" sz="2800" smtClean="0"/>
              <a:t>       二分图上，相邻之间有边的两个顶点可以组成一对匹配，每个点最多只能在一对匹配内，求最多的匹配数。</a:t>
            </a:r>
            <a:endParaRPr lang="en-US" altLang="zh-CN" sz="2800" smtClean="0"/>
          </a:p>
          <a:p>
            <a:pPr marL="0">
              <a:buFontTx/>
              <a:buNone/>
            </a:pPr>
            <a:endParaRPr lang="en-US" altLang="zh-CN" sz="2800" smtClean="0"/>
          </a:p>
          <a:p>
            <a:pPr marL="0">
              <a:buFontTx/>
              <a:buNone/>
            </a:pPr>
            <a:r>
              <a:rPr lang="en-US" altLang="zh-CN" sz="2800" smtClean="0"/>
              <a:t>Example:</a:t>
            </a:r>
          </a:p>
          <a:p>
            <a:pPr marL="0">
              <a:buFontTx/>
              <a:buNone/>
            </a:pPr>
            <a:r>
              <a:rPr lang="zh-CN" altLang="en-US" sz="2800" smtClean="0"/>
              <a:t>      右图的最大匹配为</a:t>
            </a:r>
            <a:r>
              <a:rPr lang="en-US" altLang="zh-CN" sz="2800" smtClean="0"/>
              <a:t>3</a:t>
            </a:r>
            <a:r>
              <a:rPr lang="zh-CN" altLang="en-US" sz="2800" smtClean="0"/>
              <a:t>，</a:t>
            </a:r>
            <a:endParaRPr lang="en-US" altLang="zh-CN" sz="2800" smtClean="0"/>
          </a:p>
          <a:p>
            <a:pPr marL="0">
              <a:buFontTx/>
              <a:buNone/>
            </a:pPr>
            <a:r>
              <a:rPr lang="zh-CN" altLang="en-US" sz="2800" smtClean="0"/>
              <a:t>红边表示匹配边，蓝边表</a:t>
            </a:r>
            <a:endParaRPr lang="en-US" altLang="zh-CN" sz="2800" smtClean="0"/>
          </a:p>
          <a:p>
            <a:pPr marL="0">
              <a:buFontTx/>
              <a:buNone/>
            </a:pPr>
            <a:r>
              <a:rPr lang="zh-CN" altLang="en-US" sz="2800" smtClean="0"/>
              <a:t>示非匹配边。</a:t>
            </a:r>
            <a:endParaRPr lang="en-US" altLang="zh-CN" sz="2800" smtClean="0"/>
          </a:p>
        </p:txBody>
      </p:sp>
      <p:sp>
        <p:nvSpPr>
          <p:cNvPr id="21507" name="椭圆 3"/>
          <p:cNvSpPr>
            <a:spLocks noChangeArrowheads="1"/>
          </p:cNvSpPr>
          <p:nvPr/>
        </p:nvSpPr>
        <p:spPr bwMode="auto">
          <a:xfrm>
            <a:off x="5357813" y="3143250"/>
            <a:ext cx="500062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1</a:t>
            </a:r>
          </a:p>
        </p:txBody>
      </p:sp>
      <p:sp>
        <p:nvSpPr>
          <p:cNvPr id="21508" name="椭圆 4"/>
          <p:cNvSpPr>
            <a:spLocks noChangeArrowheads="1"/>
          </p:cNvSpPr>
          <p:nvPr/>
        </p:nvSpPr>
        <p:spPr bwMode="auto">
          <a:xfrm>
            <a:off x="7429500" y="3143250"/>
            <a:ext cx="500063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A</a:t>
            </a:r>
          </a:p>
        </p:txBody>
      </p:sp>
      <p:sp>
        <p:nvSpPr>
          <p:cNvPr id="21509" name="椭圆 5"/>
          <p:cNvSpPr>
            <a:spLocks noChangeArrowheads="1"/>
          </p:cNvSpPr>
          <p:nvPr/>
        </p:nvSpPr>
        <p:spPr bwMode="auto">
          <a:xfrm>
            <a:off x="5357813" y="4143375"/>
            <a:ext cx="500062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2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21510" name="椭圆 6"/>
          <p:cNvSpPr>
            <a:spLocks noChangeArrowheads="1"/>
          </p:cNvSpPr>
          <p:nvPr/>
        </p:nvSpPr>
        <p:spPr bwMode="auto">
          <a:xfrm>
            <a:off x="7429500" y="4143375"/>
            <a:ext cx="500063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B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21511" name="椭圆 7"/>
          <p:cNvSpPr>
            <a:spLocks noChangeArrowheads="1"/>
          </p:cNvSpPr>
          <p:nvPr/>
        </p:nvSpPr>
        <p:spPr bwMode="auto">
          <a:xfrm>
            <a:off x="5357813" y="5214938"/>
            <a:ext cx="500062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3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21512" name="椭圆 8"/>
          <p:cNvSpPr>
            <a:spLocks noChangeArrowheads="1"/>
          </p:cNvSpPr>
          <p:nvPr/>
        </p:nvSpPr>
        <p:spPr bwMode="auto">
          <a:xfrm>
            <a:off x="7429500" y="5214938"/>
            <a:ext cx="500063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C</a:t>
            </a:r>
            <a:endParaRPr lang="zh-CN" altLang="en-US">
              <a:ea typeface="微软雅黑" pitchFamily="34" charset="-122"/>
            </a:endParaRPr>
          </a:p>
        </p:txBody>
      </p:sp>
      <p:cxnSp>
        <p:nvCxnSpPr>
          <p:cNvPr id="21513" name="直接连接符 11"/>
          <p:cNvCxnSpPr>
            <a:cxnSpLocks noChangeShapeType="1"/>
            <a:stCxn id="21507" idx="6"/>
            <a:endCxn id="21510" idx="1"/>
          </p:cNvCxnSpPr>
          <p:nvPr/>
        </p:nvCxnSpPr>
        <p:spPr bwMode="auto">
          <a:xfrm>
            <a:off x="5857875" y="3392488"/>
            <a:ext cx="1644650" cy="823912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1514" name="直接连接符 12"/>
          <p:cNvCxnSpPr>
            <a:cxnSpLocks noChangeShapeType="1"/>
          </p:cNvCxnSpPr>
          <p:nvPr/>
        </p:nvCxnSpPr>
        <p:spPr bwMode="auto">
          <a:xfrm>
            <a:off x="5857875" y="4462463"/>
            <a:ext cx="1644650" cy="823912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1515" name="直接连接符 13"/>
          <p:cNvCxnSpPr>
            <a:cxnSpLocks noChangeShapeType="1"/>
            <a:stCxn id="21511" idx="6"/>
            <a:endCxn id="21508" idx="2"/>
          </p:cNvCxnSpPr>
          <p:nvPr/>
        </p:nvCxnSpPr>
        <p:spPr bwMode="auto">
          <a:xfrm flipV="1">
            <a:off x="5857875" y="3392488"/>
            <a:ext cx="1571625" cy="2073275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1516" name="直接连接符 18"/>
          <p:cNvCxnSpPr>
            <a:cxnSpLocks noChangeShapeType="1"/>
          </p:cNvCxnSpPr>
          <p:nvPr/>
        </p:nvCxnSpPr>
        <p:spPr bwMode="auto">
          <a:xfrm>
            <a:off x="5857875" y="3357563"/>
            <a:ext cx="1571625" cy="1587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21517" name="直接连接符 19"/>
          <p:cNvCxnSpPr>
            <a:cxnSpLocks noChangeShapeType="1"/>
          </p:cNvCxnSpPr>
          <p:nvPr/>
        </p:nvCxnSpPr>
        <p:spPr bwMode="auto">
          <a:xfrm>
            <a:off x="5857875" y="4427538"/>
            <a:ext cx="1571625" cy="1587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ea typeface="宋体" charset="-122"/>
              </a:rPr>
              <a:t>二分图匹配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766888"/>
            <a:ext cx="2103437" cy="661987"/>
          </a:xfrm>
        </p:spPr>
        <p:txBody>
          <a:bodyPr/>
          <a:lstStyle/>
          <a:p>
            <a:pPr marL="0">
              <a:buFontTx/>
              <a:buNone/>
            </a:pPr>
            <a:r>
              <a:rPr lang="zh-CN" altLang="en-US" sz="2800" smtClean="0"/>
              <a:t>      暴力</a:t>
            </a:r>
            <a:r>
              <a:rPr lang="en-US" altLang="zh-CN" sz="2800" smtClean="0"/>
              <a:t>?</a:t>
            </a:r>
          </a:p>
          <a:p>
            <a:pPr marL="0">
              <a:buFontTx/>
              <a:buNone/>
            </a:pPr>
            <a:r>
              <a:rPr lang="zh-CN" altLang="en-US" sz="2800" smtClean="0"/>
              <a:t>     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gray">
          <a:xfrm>
            <a:off x="620713" y="2286000"/>
            <a:ext cx="46656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指数级的算法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gray">
          <a:xfrm>
            <a:off x="500063" y="3071813"/>
            <a:ext cx="21034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贪心？</a:t>
            </a:r>
            <a:endParaRPr lang="en-US" altLang="zh-CN" sz="2800" kern="0" dirty="0">
              <a:latin typeface="+mn-lt"/>
              <a:ea typeface="+mn-ea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gray">
          <a:xfrm>
            <a:off x="500063" y="1071563"/>
            <a:ext cx="21034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</a:t>
            </a:r>
            <a:endParaRPr lang="en-US" altLang="zh-CN" sz="2800" kern="0" dirty="0">
              <a:latin typeface="+mn-lt"/>
              <a:ea typeface="+mn-ea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gray">
          <a:xfrm>
            <a:off x="468313" y="1071563"/>
            <a:ext cx="2746375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如何实现</a:t>
            </a:r>
            <a:r>
              <a:rPr lang="en-US" altLang="zh-CN" sz="2800" kern="0" dirty="0">
                <a:latin typeface="+mn-lt"/>
                <a:ea typeface="+mn-ea"/>
              </a:rPr>
              <a:t>?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</a:t>
            </a: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5357813" y="3143250"/>
            <a:ext cx="500062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1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7429500" y="3143250"/>
            <a:ext cx="500063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A</a:t>
            </a: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5357813" y="4143375"/>
            <a:ext cx="500062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2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7429500" y="4143375"/>
            <a:ext cx="500063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B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5357813" y="5214938"/>
            <a:ext cx="500062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3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7429500" y="5214938"/>
            <a:ext cx="500063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C</a:t>
            </a:r>
            <a:endParaRPr lang="zh-CN" altLang="en-US"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cxnSpLocks noChangeShapeType="1"/>
            <a:stCxn id="8" idx="6"/>
            <a:endCxn id="11" idx="1"/>
          </p:cNvCxnSpPr>
          <p:nvPr/>
        </p:nvCxnSpPr>
        <p:spPr bwMode="auto">
          <a:xfrm>
            <a:off x="5857875" y="3392488"/>
            <a:ext cx="1644650" cy="823912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5857875" y="4462463"/>
            <a:ext cx="1644650" cy="823912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12" idx="6"/>
            <a:endCxn id="9" idx="2"/>
          </p:cNvCxnSpPr>
          <p:nvPr/>
        </p:nvCxnSpPr>
        <p:spPr bwMode="auto">
          <a:xfrm flipV="1">
            <a:off x="5857875" y="3392488"/>
            <a:ext cx="1571625" cy="2073275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5857875" y="3357563"/>
            <a:ext cx="1571625" cy="1587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5857875" y="4427538"/>
            <a:ext cx="1571625" cy="1587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19" name="内容占位符 2"/>
          <p:cNvSpPr txBox="1">
            <a:spLocks/>
          </p:cNvSpPr>
          <p:nvPr/>
        </p:nvSpPr>
        <p:spPr bwMode="gray">
          <a:xfrm>
            <a:off x="500063" y="3500438"/>
            <a:ext cx="46434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顺序访问每条边，如果两个点都还没被匹配的，则将其选为匹配边</a:t>
            </a:r>
            <a:endParaRPr lang="en-US" altLang="zh-CN" sz="2800" kern="0" dirty="0">
              <a:latin typeface="+mn-lt"/>
              <a:ea typeface="+mn-ea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gray">
          <a:xfrm>
            <a:off x="428625" y="5072063"/>
            <a:ext cx="464343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如右图所示，贪心得到的答案是</a:t>
            </a:r>
            <a:r>
              <a:rPr lang="en-US" altLang="zh-CN" sz="2800" kern="0" dirty="0">
                <a:latin typeface="+mn-lt"/>
                <a:ea typeface="+mn-ea"/>
              </a:rPr>
              <a:t>2(</a:t>
            </a:r>
            <a:r>
              <a:rPr lang="zh-CN" altLang="en-US" sz="2800" kern="0" dirty="0">
                <a:latin typeface="+mn-lt"/>
                <a:ea typeface="+mn-ea"/>
              </a:rPr>
              <a:t>注意红边为匹配边</a:t>
            </a:r>
            <a:r>
              <a:rPr lang="en-US" altLang="zh-CN" sz="2800" kern="0" dirty="0">
                <a:latin typeface="+mn-lt"/>
                <a:ea typeface="+mn-ea"/>
              </a:rPr>
              <a:t>),</a:t>
            </a:r>
            <a:r>
              <a:rPr lang="zh-CN" altLang="en-US" sz="2800" kern="0" dirty="0">
                <a:latin typeface="+mn-lt"/>
                <a:ea typeface="+mn-ea"/>
              </a:rPr>
              <a:t>但最优答案为</a:t>
            </a:r>
            <a:r>
              <a:rPr lang="en-US" altLang="zh-CN" sz="2800" kern="0" dirty="0">
                <a:latin typeface="+mn-lt"/>
                <a:ea typeface="+mn-ea"/>
              </a:rPr>
              <a:t>3</a:t>
            </a:r>
            <a:r>
              <a:rPr lang="zh-CN" altLang="en-US" sz="2800" kern="0" dirty="0">
                <a:latin typeface="+mn-lt"/>
                <a:ea typeface="+mn-ea"/>
              </a:rPr>
              <a:t>。</a:t>
            </a:r>
            <a:endParaRPr lang="en-US" altLang="zh-CN" sz="2800" kern="0" dirty="0">
              <a:latin typeface="+mn-lt"/>
              <a:ea typeface="+mn-ea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latin typeface="+mn-lt"/>
                <a:ea typeface="+mn-ea"/>
              </a:rPr>
              <a:t>      </a:t>
            </a:r>
          </a:p>
        </p:txBody>
      </p:sp>
      <p:sp>
        <p:nvSpPr>
          <p:cNvPr id="32" name="矩形 31"/>
          <p:cNvSpPr/>
          <p:nvPr/>
        </p:nvSpPr>
        <p:spPr>
          <a:xfrm>
            <a:off x="2046114" y="1500174"/>
            <a:ext cx="2025820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50800"/>
                <a:solidFill>
                  <a:schemeClr val="bg1">
                    <a:shade val="50000"/>
                  </a:schemeClr>
                </a:solidFill>
                <a:ea typeface="微软雅黑" pitchFamily="34" charset="-122"/>
              </a:rPr>
              <a:t>TLE!!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27076" y="2719984"/>
            <a:ext cx="1762277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>
              <a:defRPr/>
            </a:pPr>
            <a:r>
              <a:rPr lang="en-US" altLang="zh-CN" sz="5400" b="1" dirty="0">
                <a:ln w="50800"/>
                <a:solidFill>
                  <a:schemeClr val="bg1">
                    <a:shade val="50000"/>
                  </a:schemeClr>
                </a:solidFill>
                <a:ea typeface="微软雅黑" pitchFamily="34" charset="-122"/>
              </a:rPr>
              <a:t>WA!!</a:t>
            </a:r>
            <a:endParaRPr lang="zh-CN" altLang="en-US" sz="5400" b="1" dirty="0">
              <a:ln w="50800"/>
              <a:solidFill>
                <a:schemeClr val="bg1">
                  <a:shade val="50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ea typeface="宋体" charset="-122"/>
              </a:rPr>
              <a:t>二分图匹配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8438" y="981075"/>
            <a:ext cx="5532437" cy="1090613"/>
          </a:xfrm>
        </p:spPr>
        <p:txBody>
          <a:bodyPr/>
          <a:lstStyle/>
          <a:p>
            <a:pPr marL="0">
              <a:buFontTx/>
              <a:buNone/>
            </a:pPr>
            <a:r>
              <a:rPr lang="zh-CN" altLang="en-US" sz="2800" smtClean="0"/>
              <a:t>   虽然</a:t>
            </a:r>
            <a:r>
              <a:rPr lang="en-US" altLang="zh-CN" sz="2800" smtClean="0"/>
              <a:t>WA</a:t>
            </a:r>
            <a:r>
              <a:rPr lang="zh-CN" altLang="en-US" sz="2800" smtClean="0"/>
              <a:t>了，能否先贪心，然后局部调整，直到得到最优方案？</a:t>
            </a:r>
            <a:endParaRPr lang="en-US" altLang="zh-CN" sz="2800" smtClean="0"/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071563" y="3429000"/>
            <a:ext cx="500062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1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143250" y="3429000"/>
            <a:ext cx="500063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A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071563" y="4071938"/>
            <a:ext cx="500062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2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143250" y="4071938"/>
            <a:ext cx="500063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B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071563" y="4643438"/>
            <a:ext cx="500062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3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143250" y="4643438"/>
            <a:ext cx="500063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C</a:t>
            </a:r>
            <a:endParaRPr lang="zh-CN" altLang="en-US">
              <a:ea typeface="微软雅黑" pitchFamily="34" charset="-122"/>
            </a:endParaRPr>
          </a:p>
        </p:txBody>
      </p:sp>
      <p:cxnSp>
        <p:nvCxnSpPr>
          <p:cNvPr id="12" name="直接连接符 11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1571625" y="3679825"/>
            <a:ext cx="1571625" cy="642938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1571625" y="4322763"/>
            <a:ext cx="1571625" cy="571500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8" idx="6"/>
            <a:endCxn id="5" idx="2"/>
          </p:cNvCxnSpPr>
          <p:nvPr/>
        </p:nvCxnSpPr>
        <p:spPr bwMode="auto">
          <a:xfrm flipV="1">
            <a:off x="1571625" y="3679825"/>
            <a:ext cx="1571625" cy="1214438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1571625" y="3714750"/>
            <a:ext cx="1571625" cy="1588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0" name="直接连接符 1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1571625" y="4322763"/>
            <a:ext cx="1571625" cy="1587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15" name="内容占位符 2"/>
          <p:cNvSpPr txBox="1">
            <a:spLocks/>
          </p:cNvSpPr>
          <p:nvPr/>
        </p:nvSpPr>
        <p:spPr bwMode="gray">
          <a:xfrm>
            <a:off x="928688" y="2143125"/>
            <a:ext cx="271462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原来的方案：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indent="-342900" eaLnBrk="0" hangingPunct="0">
              <a:spcBef>
                <a:spcPct val="20000"/>
              </a:spcBef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   1 – A    2 - B</a:t>
            </a: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gray">
          <a:xfrm>
            <a:off x="4786313" y="2143125"/>
            <a:ext cx="371475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新方案：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indent="-342900" eaLnBrk="0" hangingPunct="0">
              <a:spcBef>
                <a:spcPct val="20000"/>
              </a:spcBef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   1 – B   2 – C   3 - A</a:t>
            </a:r>
          </a:p>
        </p:txBody>
      </p:sp>
      <p:sp>
        <p:nvSpPr>
          <p:cNvPr id="39" name="椭圆 38"/>
          <p:cNvSpPr>
            <a:spLocks noChangeArrowheads="1"/>
          </p:cNvSpPr>
          <p:nvPr/>
        </p:nvSpPr>
        <p:spPr bwMode="auto">
          <a:xfrm>
            <a:off x="4929188" y="3429000"/>
            <a:ext cx="500062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1</a:t>
            </a:r>
          </a:p>
        </p:txBody>
      </p: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7000875" y="3429000"/>
            <a:ext cx="500063" cy="5000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A</a:t>
            </a:r>
          </a:p>
        </p:txBody>
      </p: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4929188" y="4071938"/>
            <a:ext cx="500062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2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42" name="椭圆 41"/>
          <p:cNvSpPr>
            <a:spLocks noChangeArrowheads="1"/>
          </p:cNvSpPr>
          <p:nvPr/>
        </p:nvSpPr>
        <p:spPr bwMode="auto">
          <a:xfrm>
            <a:off x="7000875" y="4071938"/>
            <a:ext cx="500063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B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43" name="椭圆 42"/>
          <p:cNvSpPr>
            <a:spLocks noChangeArrowheads="1"/>
          </p:cNvSpPr>
          <p:nvPr/>
        </p:nvSpPr>
        <p:spPr bwMode="auto">
          <a:xfrm>
            <a:off x="4929188" y="4643438"/>
            <a:ext cx="500062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3</a:t>
            </a:r>
            <a:endParaRPr lang="zh-CN" altLang="en-US">
              <a:ea typeface="微软雅黑" pitchFamily="34" charset="-122"/>
            </a:endParaRPr>
          </a:p>
        </p:txBody>
      </p:sp>
      <p:sp>
        <p:nvSpPr>
          <p:cNvPr id="44" name="椭圆 43"/>
          <p:cNvSpPr>
            <a:spLocks noChangeArrowheads="1"/>
          </p:cNvSpPr>
          <p:nvPr/>
        </p:nvSpPr>
        <p:spPr bwMode="auto">
          <a:xfrm>
            <a:off x="7000875" y="4643438"/>
            <a:ext cx="500063" cy="5000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>
                <a:ea typeface="微软雅黑" pitchFamily="34" charset="-122"/>
              </a:rPr>
              <a:t>C</a:t>
            </a:r>
            <a:endParaRPr lang="zh-CN" altLang="en-US">
              <a:ea typeface="微软雅黑" pitchFamily="34" charset="-122"/>
            </a:endParaRPr>
          </a:p>
        </p:txBody>
      </p:sp>
      <p:cxnSp>
        <p:nvCxnSpPr>
          <p:cNvPr id="45" name="直接连接符 44"/>
          <p:cNvCxnSpPr>
            <a:cxnSpLocks noChangeShapeType="1"/>
            <a:stCxn id="39" idx="6"/>
            <a:endCxn id="42" idx="2"/>
          </p:cNvCxnSpPr>
          <p:nvPr/>
        </p:nvCxnSpPr>
        <p:spPr bwMode="auto">
          <a:xfrm>
            <a:off x="5429250" y="3679825"/>
            <a:ext cx="1571625" cy="642938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46" name="直接连接符 45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5429250" y="4322763"/>
            <a:ext cx="1571625" cy="57150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47" name="直接连接符 46"/>
          <p:cNvCxnSpPr>
            <a:cxnSpLocks noChangeShapeType="1"/>
            <a:stCxn id="43" idx="6"/>
            <a:endCxn id="40" idx="2"/>
          </p:cNvCxnSpPr>
          <p:nvPr/>
        </p:nvCxnSpPr>
        <p:spPr bwMode="auto">
          <a:xfrm flipV="1">
            <a:off x="5429250" y="3679825"/>
            <a:ext cx="1571625" cy="1214438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48" name="直接连接符 47"/>
          <p:cNvCxnSpPr>
            <a:cxnSpLocks noChangeShapeType="1"/>
          </p:cNvCxnSpPr>
          <p:nvPr/>
        </p:nvCxnSpPr>
        <p:spPr bwMode="auto">
          <a:xfrm>
            <a:off x="5429250" y="3714750"/>
            <a:ext cx="1571625" cy="1588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49" name="直接连接符 48"/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5429250" y="4322763"/>
            <a:ext cx="1571625" cy="1587"/>
          </a:xfrm>
          <a:prstGeom prst="line">
            <a:avLst/>
          </a:prstGeom>
          <a:noFill/>
          <a:ln w="3810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61" name="内容占位符 2"/>
          <p:cNvSpPr txBox="1">
            <a:spLocks/>
          </p:cNvSpPr>
          <p:nvPr/>
        </p:nvSpPr>
        <p:spPr bwMode="gray">
          <a:xfrm>
            <a:off x="1214438" y="5214938"/>
            <a:ext cx="479742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调整序列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传说中的增广路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indent="-342900" eaLnBrk="0" hangingPunct="0">
              <a:spcBef>
                <a:spcPct val="2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 3 – A  ~  1 – B  ~ 2 - C</a:t>
            </a:r>
          </a:p>
        </p:txBody>
      </p:sp>
      <p:sp>
        <p:nvSpPr>
          <p:cNvPr id="65" name="内容占位符 2"/>
          <p:cNvSpPr txBox="1">
            <a:spLocks/>
          </p:cNvSpPr>
          <p:nvPr/>
        </p:nvSpPr>
        <p:spPr bwMode="gray">
          <a:xfrm>
            <a:off x="900113" y="5300663"/>
            <a:ext cx="65722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当存在更优的匹配方案时，必然存在类似这样的增广路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indent="-342900" eaLnBrk="0" hangingPunct="0">
              <a:spcBef>
                <a:spcPct val="20000"/>
              </a:spcBef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内容占位符 2"/>
          <p:cNvSpPr txBox="1">
            <a:spLocks/>
          </p:cNvSpPr>
          <p:nvPr/>
        </p:nvSpPr>
        <p:spPr bwMode="gray">
          <a:xfrm>
            <a:off x="1073150" y="4873625"/>
            <a:ext cx="76755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特点：非匹配边和匹配边交叉出现，长度为奇数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indent="-342900" eaLnBrk="0" hangingPunct="0">
              <a:spcBef>
                <a:spcPct val="20000"/>
              </a:spcBef>
            </a:pP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内容占位符 2"/>
          <p:cNvSpPr txBox="1">
            <a:spLocks/>
          </p:cNvSpPr>
          <p:nvPr/>
        </p:nvSpPr>
        <p:spPr bwMode="gray">
          <a:xfrm>
            <a:off x="900113" y="5734050"/>
            <a:ext cx="6929437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只要沿着这些增广路调整，把非匹配边改为匹配边，匹配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indent="-342900" eaLnBrk="0" hangingPunct="0">
              <a:spcBef>
                <a:spcPct val="2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边改为非匹配边，就可以把匹配数加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8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8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9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0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0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699 " pathEditMode="relative" ptsTypes="AA">
                                      <p:cBhvr>
                                        <p:cTn id="1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5" grpId="0"/>
      <p:bldP spid="15" grpId="1"/>
      <p:bldP spid="29" grpId="0"/>
      <p:bldP spid="29" grpId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61" grpId="0"/>
      <p:bldP spid="61" grpId="1"/>
      <p:bldP spid="65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charset="-122"/>
                <a:ea typeface="宋体" charset="-122"/>
              </a:rPr>
              <a:t>二分图匹配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1075"/>
            <a:ext cx="8229600" cy="1947863"/>
          </a:xfrm>
        </p:spPr>
        <p:txBody>
          <a:bodyPr/>
          <a:lstStyle/>
          <a:p>
            <a:pPr marL="0">
              <a:buFontTx/>
              <a:buNone/>
            </a:pPr>
            <a:r>
              <a:rPr lang="zh-CN" altLang="en-US" sz="2800" smtClean="0"/>
              <a:t>   算法雏形</a:t>
            </a:r>
            <a:r>
              <a:rPr lang="en-US" altLang="zh-CN" sz="2800" smtClean="0"/>
              <a:t>:</a:t>
            </a:r>
          </a:p>
          <a:p>
            <a:pPr marL="0">
              <a:buFontTx/>
              <a:buNone/>
            </a:pPr>
            <a:r>
              <a:rPr lang="zh-CN" altLang="en-US" sz="2800" smtClean="0"/>
              <a:t>       初始时所有都没被匹配，每次找一条交叉增广路，沿着该增广路调整，直到找不到这样的增广路为止，则最大匹配也求出来了</a:t>
            </a:r>
            <a:endParaRPr lang="en-US" altLang="zh-CN" sz="2800" smtClean="0"/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gray">
          <a:xfrm>
            <a:off x="557213" y="283845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问题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  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如何高效地寻在增广路？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gray">
          <a:xfrm>
            <a:off x="557213" y="3267075"/>
            <a:ext cx="82296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    分析：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pPr indent="-342900" eaLnBrk="0" hangingPunct="0">
              <a:spcBef>
                <a:spcPct val="20000"/>
              </a:spcBef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如果以左边的点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（注意一定要是还没有被匹配过的点）为起点，则所有的右边的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的距离为奇数（这是二分图），则沿着所有的交叉路径遍历，只要找到一个还没有被匹配的点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v(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右边噢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~),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就已经找到一条增广路了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</p:bldLst>
  </p:timing>
</p:sld>
</file>

<file path=ppt/theme/theme1.xml><?xml version="1.0" encoding="utf-8"?>
<a:theme xmlns:a="http://schemas.openxmlformats.org/drawingml/2006/main" name="576TGp_report_light">
  <a:themeElements>
    <a:clrScheme name="576TGp_report_light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576TGp_report_ligh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76TGp_report_light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950</Words>
  <Application>Microsoft Office PowerPoint</Application>
  <PresentationFormat>全屏显示(4:3)</PresentationFormat>
  <Paragraphs>163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576TGp_report_light</vt:lpstr>
      <vt:lpstr>二分图&amp;匹配</vt:lpstr>
      <vt:lpstr>二分图判定与构造</vt:lpstr>
      <vt:lpstr>二分图判定与构造</vt:lpstr>
      <vt:lpstr>二分图判定与构造</vt:lpstr>
      <vt:lpstr>二分图判定与构造</vt:lpstr>
      <vt:lpstr>二分图匹配</vt:lpstr>
      <vt:lpstr>二分图匹配</vt:lpstr>
      <vt:lpstr>二分图匹配</vt:lpstr>
      <vt:lpstr>二分图匹配</vt:lpstr>
      <vt:lpstr>二分图匹配</vt:lpstr>
      <vt:lpstr>二分图匹配</vt:lpstr>
      <vt:lpstr>思考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数学学院ACM讲座PPT</dc:title>
  <dc:creator>数学学院ACM;Sayakiss</dc:creator>
  <cp:lastModifiedBy>Windows 用户</cp:lastModifiedBy>
  <cp:revision>223</cp:revision>
  <dcterms:created xsi:type="dcterms:W3CDTF">2010-10-05T11:22:25Z</dcterms:created>
  <dcterms:modified xsi:type="dcterms:W3CDTF">2013-06-16T16:39:03Z</dcterms:modified>
</cp:coreProperties>
</file>