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orient="horz" pos="15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93B"/>
    <a:srgbClr val="0C161F"/>
    <a:srgbClr val="A1C5D2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66"/>
      </p:cViewPr>
      <p:guideLst>
        <p:guide orient="horz" pos="2704"/>
        <p:guide pos="3840"/>
        <p:guide pos="665"/>
        <p:guide pos="7015"/>
        <p:guide orient="horz" pos="15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BE765-D0A3-4630-A075-CDC80B2A1760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3B032-076F-47DE-A98D-F58087271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62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3B032-076F-47DE-A98D-F580872716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29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3B032-076F-47DE-A98D-F580872716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24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3B032-076F-47DE-A98D-F580872716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4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D358-B163-4ECF-A53C-A522E07A2F4C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8607-F169-4FE7-ACBB-D26B2AB4A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3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D358-B163-4ECF-A53C-A522E07A2F4C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8607-F169-4FE7-ACBB-D26B2AB4A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39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D358-B163-4ECF-A53C-A522E07A2F4C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8607-F169-4FE7-ACBB-D26B2AB4A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5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D358-B163-4ECF-A53C-A522E07A2F4C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8607-F169-4FE7-ACBB-D26B2AB4A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D358-B163-4ECF-A53C-A522E07A2F4C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8607-F169-4FE7-ACBB-D26B2AB4A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3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D358-B163-4ECF-A53C-A522E07A2F4C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8607-F169-4FE7-ACBB-D26B2AB4A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2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D358-B163-4ECF-A53C-A522E07A2F4C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8607-F169-4FE7-ACBB-D26B2AB4A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0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D358-B163-4ECF-A53C-A522E07A2F4C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8607-F169-4FE7-ACBB-D26B2AB4A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53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D358-B163-4ECF-A53C-A522E07A2F4C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8607-F169-4FE7-ACBB-D26B2AB4A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8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D358-B163-4ECF-A53C-A522E07A2F4C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8607-F169-4FE7-ACBB-D26B2AB4A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9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D358-B163-4ECF-A53C-A522E07A2F4C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8607-F169-4FE7-ACBB-D26B2AB4A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73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9D358-B163-4ECF-A53C-A522E07A2F4C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8607-F169-4FE7-ACBB-D26B2AB4A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90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1pptmoban.com/" TargetMode="External"/><Relationship Id="rId2" Type="http://schemas.openxmlformats.org/officeDocument/2006/relationships/hyperlink" Target="http://westin.yanj.cn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8256"/>
            <a:ext cx="12192000" cy="6876256"/>
          </a:xfrm>
          <a:prstGeom prst="rect">
            <a:avLst/>
          </a:prstGeom>
          <a:solidFill>
            <a:srgbClr val="11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46274" y="2814851"/>
            <a:ext cx="1228299" cy="122829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91332" y="2435267"/>
            <a:ext cx="3763926" cy="198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贾斯汀</a:t>
            </a:r>
            <a:endParaRPr lang="en-US" altLang="zh-CN" sz="1600" dirty="0" smtClean="0">
              <a:solidFill>
                <a:schemeClr val="bg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男</a:t>
            </a:r>
            <a:endParaRPr lang="en-US" altLang="zh-CN" sz="1600" dirty="0" smtClean="0">
              <a:solidFill>
                <a:schemeClr val="bg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本科</a:t>
            </a:r>
            <a:endParaRPr lang="en-US" altLang="zh-CN" sz="1600" dirty="0" smtClean="0">
              <a:solidFill>
                <a:schemeClr val="bg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联系</a:t>
            </a:r>
            <a:r>
              <a:rPr lang="en-US" altLang="zh-CN" sz="1600" dirty="0" smtClean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QQ</a:t>
            </a:r>
            <a:r>
              <a:rPr lang="zh-CN" altLang="en-US" sz="1600" dirty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1880000</a:t>
            </a: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联系电话 </a:t>
            </a:r>
            <a:r>
              <a:rPr lang="en-US" altLang="zh-CN" sz="1600" dirty="0" smtClean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18800008888</a:t>
            </a: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邮箱        </a:t>
            </a:r>
            <a:r>
              <a:rPr lang="en-US" altLang="zh-CN" sz="1600" dirty="0" smtClean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1880000@163.com</a:t>
            </a:r>
            <a:endParaRPr lang="zh-CN" altLang="en-US" sz="1600" dirty="0">
              <a:solidFill>
                <a:schemeClr val="bg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121559" y="2528888"/>
            <a:ext cx="0" cy="17637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8256"/>
            <a:ext cx="12200297" cy="6876256"/>
          </a:xfrm>
          <a:prstGeom prst="rect">
            <a:avLst/>
          </a:prstGeom>
          <a:solidFill>
            <a:srgbClr val="11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5187218" y="882109"/>
            <a:ext cx="1817564" cy="837044"/>
            <a:chOff x="2328767" y="795643"/>
            <a:chExt cx="1817564" cy="837044"/>
          </a:xfrm>
        </p:grpSpPr>
        <p:sp>
          <p:nvSpPr>
            <p:cNvPr id="23" name="文本框 22"/>
            <p:cNvSpPr txBox="1"/>
            <p:nvPr/>
          </p:nvSpPr>
          <p:spPr>
            <a:xfrm>
              <a:off x="2328767" y="795643"/>
              <a:ext cx="18175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冬青黑体简体中文 W6" panose="020B0600000000000000" pitchFamily="34" charset="-122"/>
                  <a:ea typeface="冬青黑体简体中文 W6" panose="020B0600000000000000" pitchFamily="34" charset="-122"/>
                </a:rPr>
                <a:t>教育记录</a:t>
              </a:r>
              <a:endParaRPr lang="en-US" altLang="zh-CN" sz="2000" dirty="0" smtClean="0">
                <a:solidFill>
                  <a:schemeClr val="bg1"/>
                </a:solidFill>
                <a:latin typeface="冬青黑体简体中文 W6" panose="020B0600000000000000" pitchFamily="34" charset="-122"/>
                <a:ea typeface="冬青黑体简体中文 W6" panose="020B0600000000000000" pitchFamily="34" charset="-122"/>
              </a:endParaRPr>
            </a:p>
          </p:txBody>
        </p:sp>
        <p:sp>
          <p:nvSpPr>
            <p:cNvPr id="8" name="KSO_Shape"/>
            <p:cNvSpPr/>
            <p:nvPr/>
          </p:nvSpPr>
          <p:spPr>
            <a:xfrm rot="5400000">
              <a:off x="3152624" y="1425083"/>
              <a:ext cx="154071" cy="261138"/>
            </a:xfrm>
            <a:prstGeom prst="chevron">
              <a:avLst>
                <a:gd name="adj" fmla="val 88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10273849" y="5462854"/>
            <a:ext cx="824376" cy="82437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712040" y="2213846"/>
            <a:ext cx="8740504" cy="1239070"/>
            <a:chOff x="1712040" y="2213846"/>
            <a:chExt cx="8740504" cy="1239070"/>
          </a:xfrm>
        </p:grpSpPr>
        <p:grpSp>
          <p:nvGrpSpPr>
            <p:cNvPr id="4" name="组合 3"/>
            <p:cNvGrpSpPr/>
            <p:nvPr/>
          </p:nvGrpSpPr>
          <p:grpSpPr>
            <a:xfrm>
              <a:off x="2072008" y="2213846"/>
              <a:ext cx="8030916" cy="408894"/>
              <a:chOff x="2072008" y="2213846"/>
              <a:chExt cx="8030916" cy="408894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072008" y="2213846"/>
                <a:ext cx="834196" cy="408894"/>
                <a:chOff x="1772454" y="2182314"/>
                <a:chExt cx="834196" cy="408894"/>
              </a:xfrm>
            </p:grpSpPr>
            <p:sp>
              <p:nvSpPr>
                <p:cNvPr id="29" name="KSO_Shape"/>
                <p:cNvSpPr/>
                <p:nvPr/>
              </p:nvSpPr>
              <p:spPr>
                <a:xfrm>
                  <a:off x="1844437" y="2190042"/>
                  <a:ext cx="690231" cy="393439"/>
                </a:xfrm>
                <a:prstGeom prst="roundRect">
                  <a:avLst/>
                </a:prstGeom>
                <a:solidFill>
                  <a:srgbClr val="A1C5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772454" y="2182314"/>
                  <a:ext cx="834196" cy="408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zh-CN" altLang="en-US" dirty="0">
                      <a:solidFill>
                        <a:srgbClr val="11293B"/>
                      </a:solidFill>
                      <a:latin typeface="冬青黑体简体中文 W6" panose="020B0600000000000000" pitchFamily="34" charset="-122"/>
                      <a:ea typeface="冬青黑体简体中文 W6" panose="020B0600000000000000" pitchFamily="34" charset="-122"/>
                    </a:rPr>
                    <a:t>年份</a:t>
                  </a:r>
                  <a:endParaRPr lang="en-US" altLang="zh-CN" dirty="0" smtClean="0">
                    <a:solidFill>
                      <a:srgbClr val="11293B"/>
                    </a:solidFill>
                    <a:latin typeface="冬青黑体简体中文 W6" panose="020B0600000000000000" pitchFamily="34" charset="-122"/>
                    <a:ea typeface="冬青黑体简体中文 W6" panose="020B0600000000000000" pitchFamily="34" charset="-122"/>
                  </a:endParaRPr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5678902" y="2213846"/>
                <a:ext cx="834196" cy="408894"/>
                <a:chOff x="1772454" y="2185080"/>
                <a:chExt cx="834196" cy="408894"/>
              </a:xfrm>
            </p:grpSpPr>
            <p:sp>
              <p:nvSpPr>
                <p:cNvPr id="48" name="KSO_Shape"/>
                <p:cNvSpPr/>
                <p:nvPr/>
              </p:nvSpPr>
              <p:spPr>
                <a:xfrm>
                  <a:off x="1844437" y="2192808"/>
                  <a:ext cx="690231" cy="393439"/>
                </a:xfrm>
                <a:prstGeom prst="roundRect">
                  <a:avLst/>
                </a:prstGeom>
                <a:solidFill>
                  <a:srgbClr val="A1C5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772454" y="2185080"/>
                  <a:ext cx="834196" cy="408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zh-CN" altLang="en-US" dirty="0">
                      <a:solidFill>
                        <a:srgbClr val="11293B"/>
                      </a:solidFill>
                      <a:latin typeface="冬青黑体简体中文 W6" panose="020B0600000000000000" pitchFamily="34" charset="-122"/>
                      <a:ea typeface="冬青黑体简体中文 W6" panose="020B0600000000000000" pitchFamily="34" charset="-122"/>
                    </a:rPr>
                    <a:t>学校</a:t>
                  </a:r>
                  <a:endParaRPr lang="en-US" altLang="zh-CN" dirty="0" smtClean="0">
                    <a:solidFill>
                      <a:srgbClr val="11293B"/>
                    </a:solidFill>
                    <a:latin typeface="冬青黑体简体中文 W6" panose="020B0600000000000000" pitchFamily="34" charset="-122"/>
                    <a:ea typeface="冬青黑体简体中文 W6" panose="020B0600000000000000" pitchFamily="34" charset="-122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9268728" y="2213846"/>
                <a:ext cx="834196" cy="408894"/>
                <a:chOff x="1772454" y="2185080"/>
                <a:chExt cx="834196" cy="408894"/>
              </a:xfrm>
            </p:grpSpPr>
            <p:sp>
              <p:nvSpPr>
                <p:cNvPr id="51" name="KSO_Shape"/>
                <p:cNvSpPr/>
                <p:nvPr/>
              </p:nvSpPr>
              <p:spPr>
                <a:xfrm>
                  <a:off x="1844437" y="2192808"/>
                  <a:ext cx="690231" cy="393439"/>
                </a:xfrm>
                <a:prstGeom prst="roundRect">
                  <a:avLst/>
                </a:prstGeom>
                <a:solidFill>
                  <a:srgbClr val="A1C5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772454" y="2185080"/>
                  <a:ext cx="834196" cy="408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zh-CN" altLang="en-US" dirty="0">
                      <a:solidFill>
                        <a:srgbClr val="11293B"/>
                      </a:solidFill>
                      <a:latin typeface="冬青黑体简体中文 W6" panose="020B0600000000000000" pitchFamily="34" charset="-122"/>
                      <a:ea typeface="冬青黑体简体中文 W6" panose="020B0600000000000000" pitchFamily="34" charset="-122"/>
                    </a:rPr>
                    <a:t>专业</a:t>
                  </a:r>
                  <a:endParaRPr lang="en-US" altLang="zh-CN" dirty="0" smtClean="0">
                    <a:solidFill>
                      <a:srgbClr val="11293B"/>
                    </a:solidFill>
                    <a:latin typeface="冬青黑体简体中文 W6" panose="020B0600000000000000" pitchFamily="34" charset="-122"/>
                    <a:ea typeface="冬青黑体简体中文 W6" panose="020B0600000000000000" pitchFamily="34" charset="-122"/>
                  </a:endParaRPr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1712040" y="3065887"/>
              <a:ext cx="8740504" cy="387029"/>
              <a:chOff x="1712040" y="3065887"/>
              <a:chExt cx="8740504" cy="387029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887241" y="3065887"/>
                <a:ext cx="1565303" cy="38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rPr>
                  <a:t>XX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rPr>
                  <a:t>专业</a:t>
                </a:r>
                <a:endParaRPr lang="en-US" altLang="zh-CN" sz="1600" dirty="0" smtClean="0">
                  <a:solidFill>
                    <a:schemeClr val="bg1"/>
                  </a:solidFill>
                  <a:latin typeface="方正兰亭刊黑_GBK" panose="02000000000000000000" pitchFamily="2" charset="-122"/>
                  <a:ea typeface="方正兰亭刊黑_GBK" panose="02000000000000000000" pitchFamily="2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5320447" y="3065887"/>
                <a:ext cx="1565303" cy="38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rPr>
                  <a:t>XX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rPr>
                  <a:t>大学</a:t>
                </a:r>
                <a:endParaRPr lang="en-US" altLang="zh-CN" sz="1600" dirty="0" smtClean="0">
                  <a:solidFill>
                    <a:schemeClr val="bg1"/>
                  </a:solidFill>
                  <a:latin typeface="方正兰亭刊黑_GBK" panose="02000000000000000000" pitchFamily="2" charset="-122"/>
                  <a:ea typeface="方正兰亭刊黑_GBK" panose="02000000000000000000" pitchFamily="2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712040" y="3065887"/>
                <a:ext cx="1565303" cy="38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rPr>
                  <a:t>2012 - 2016</a:t>
                </a:r>
              </a:p>
            </p:txBody>
          </p:sp>
        </p:grpSp>
      </p:grpSp>
      <p:cxnSp>
        <p:nvCxnSpPr>
          <p:cNvPr id="39" name="直接连接符 38"/>
          <p:cNvCxnSpPr/>
          <p:nvPr/>
        </p:nvCxnSpPr>
        <p:spPr>
          <a:xfrm>
            <a:off x="1052603" y="2213846"/>
            <a:ext cx="0" cy="40476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802162" y="4519433"/>
            <a:ext cx="603330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备注：此处根据需要填写备注</a:t>
            </a:r>
            <a:endParaRPr lang="en-US" altLang="zh-CN" sz="1600" dirty="0" smtClean="0">
              <a:solidFill>
                <a:schemeClr val="bg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ctr">
              <a:lnSpc>
                <a:spcPct val="130000"/>
              </a:lnSpc>
            </a:pPr>
            <a:endParaRPr lang="en-US" altLang="zh-CN" sz="1600" dirty="0" smtClean="0">
              <a:solidFill>
                <a:schemeClr val="bg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3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8256"/>
            <a:ext cx="12200297" cy="6876256"/>
          </a:xfrm>
          <a:prstGeom prst="rect">
            <a:avLst/>
          </a:prstGeom>
          <a:solidFill>
            <a:srgbClr val="11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5187218" y="882109"/>
            <a:ext cx="1817564" cy="837044"/>
            <a:chOff x="2328767" y="795643"/>
            <a:chExt cx="1817564" cy="837044"/>
          </a:xfrm>
        </p:grpSpPr>
        <p:sp>
          <p:nvSpPr>
            <p:cNvPr id="23" name="文本框 22"/>
            <p:cNvSpPr txBox="1"/>
            <p:nvPr/>
          </p:nvSpPr>
          <p:spPr>
            <a:xfrm>
              <a:off x="2328767" y="795643"/>
              <a:ext cx="1817564" cy="444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冬青黑体简体中文 W6" panose="020B0600000000000000" pitchFamily="34" charset="-122"/>
                  <a:ea typeface="冬青黑体简体中文 W6" panose="020B0600000000000000" pitchFamily="34" charset="-122"/>
                </a:rPr>
                <a:t>工作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冬青黑体简体中文 W6" panose="020B0600000000000000" pitchFamily="34" charset="-122"/>
                  <a:ea typeface="冬青黑体简体中文 W6" panose="020B0600000000000000" pitchFamily="34" charset="-122"/>
                </a:rPr>
                <a:t>记录</a:t>
              </a:r>
              <a:endParaRPr lang="en-US" altLang="zh-CN" sz="2000" dirty="0" smtClean="0">
                <a:solidFill>
                  <a:schemeClr val="bg1"/>
                </a:solidFill>
                <a:latin typeface="冬青黑体简体中文 W6" panose="020B0600000000000000" pitchFamily="34" charset="-122"/>
                <a:ea typeface="冬青黑体简体中文 W6" panose="020B0600000000000000" pitchFamily="34" charset="-122"/>
              </a:endParaRPr>
            </a:p>
          </p:txBody>
        </p:sp>
        <p:sp>
          <p:nvSpPr>
            <p:cNvPr id="8" name="KSO_Shape"/>
            <p:cNvSpPr/>
            <p:nvPr/>
          </p:nvSpPr>
          <p:spPr>
            <a:xfrm rot="5400000">
              <a:off x="3152624" y="1425083"/>
              <a:ext cx="154071" cy="261138"/>
            </a:xfrm>
            <a:prstGeom prst="chevron">
              <a:avLst>
                <a:gd name="adj" fmla="val 88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10273849" y="5462854"/>
            <a:ext cx="824376" cy="82437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072008" y="2213846"/>
            <a:ext cx="8030916" cy="408894"/>
            <a:chOff x="2072008" y="2213846"/>
            <a:chExt cx="8030916" cy="408894"/>
          </a:xfrm>
        </p:grpSpPr>
        <p:grpSp>
          <p:nvGrpSpPr>
            <p:cNvPr id="65" name="组合 64"/>
            <p:cNvGrpSpPr/>
            <p:nvPr/>
          </p:nvGrpSpPr>
          <p:grpSpPr>
            <a:xfrm>
              <a:off x="2072008" y="2213846"/>
              <a:ext cx="834196" cy="408894"/>
              <a:chOff x="1772454" y="2182314"/>
              <a:chExt cx="834196" cy="408894"/>
            </a:xfrm>
          </p:grpSpPr>
          <p:sp>
            <p:nvSpPr>
              <p:cNvPr id="29" name="KSO_Shape"/>
              <p:cNvSpPr/>
              <p:nvPr/>
            </p:nvSpPr>
            <p:spPr>
              <a:xfrm>
                <a:off x="1844437" y="2190042"/>
                <a:ext cx="690231" cy="393439"/>
              </a:xfrm>
              <a:prstGeom prst="roundRect">
                <a:avLst/>
              </a:prstGeom>
              <a:solidFill>
                <a:srgbClr val="A1C5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772454" y="2182314"/>
                <a:ext cx="834196" cy="408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11293B"/>
                    </a:solidFill>
                    <a:latin typeface="冬青黑体简体中文 W6" panose="020B0600000000000000" pitchFamily="34" charset="-122"/>
                    <a:ea typeface="冬青黑体简体中文 W6" panose="020B0600000000000000" pitchFamily="34" charset="-122"/>
                  </a:rPr>
                  <a:t>年份</a:t>
                </a:r>
                <a:endParaRPr lang="en-US" altLang="zh-CN" dirty="0" smtClean="0">
                  <a:solidFill>
                    <a:srgbClr val="11293B"/>
                  </a:solidFill>
                  <a:latin typeface="冬青黑体简体中文 W6" panose="020B0600000000000000" pitchFamily="34" charset="-122"/>
                  <a:ea typeface="冬青黑体简体中文 W6" panose="020B0600000000000000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678902" y="2213846"/>
              <a:ext cx="834196" cy="408894"/>
              <a:chOff x="1772454" y="2185080"/>
              <a:chExt cx="834196" cy="408894"/>
            </a:xfrm>
          </p:grpSpPr>
          <p:sp>
            <p:nvSpPr>
              <p:cNvPr id="48" name="KSO_Shape"/>
              <p:cNvSpPr/>
              <p:nvPr/>
            </p:nvSpPr>
            <p:spPr>
              <a:xfrm>
                <a:off x="1844437" y="2192808"/>
                <a:ext cx="690231" cy="393439"/>
              </a:xfrm>
              <a:prstGeom prst="roundRect">
                <a:avLst/>
              </a:prstGeom>
              <a:solidFill>
                <a:srgbClr val="A1C5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772454" y="2185080"/>
                <a:ext cx="834196" cy="408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11293B"/>
                    </a:solidFill>
                    <a:latin typeface="冬青黑体简体中文 W6" panose="020B0600000000000000" pitchFamily="34" charset="-122"/>
                    <a:ea typeface="冬青黑体简体中文 W6" panose="020B0600000000000000" pitchFamily="34" charset="-122"/>
                  </a:rPr>
                  <a:t>公司</a:t>
                </a:r>
                <a:endParaRPr lang="en-US" altLang="zh-CN" dirty="0" smtClean="0">
                  <a:solidFill>
                    <a:srgbClr val="11293B"/>
                  </a:solidFill>
                  <a:latin typeface="冬青黑体简体中文 W6" panose="020B0600000000000000" pitchFamily="34" charset="-122"/>
                  <a:ea typeface="冬青黑体简体中文 W6" panose="020B0600000000000000" pitchFamily="34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268728" y="2213846"/>
              <a:ext cx="834196" cy="408894"/>
              <a:chOff x="1772454" y="2185080"/>
              <a:chExt cx="834196" cy="408894"/>
            </a:xfrm>
          </p:grpSpPr>
          <p:sp>
            <p:nvSpPr>
              <p:cNvPr id="51" name="KSO_Shape"/>
              <p:cNvSpPr/>
              <p:nvPr/>
            </p:nvSpPr>
            <p:spPr>
              <a:xfrm>
                <a:off x="1844437" y="2192808"/>
                <a:ext cx="690231" cy="393439"/>
              </a:xfrm>
              <a:prstGeom prst="roundRect">
                <a:avLst/>
              </a:prstGeom>
              <a:solidFill>
                <a:srgbClr val="A1C5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772454" y="2185080"/>
                <a:ext cx="834196" cy="408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11293B"/>
                    </a:solidFill>
                    <a:latin typeface="冬青黑体简体中文 W6" panose="020B0600000000000000" pitchFamily="34" charset="-122"/>
                    <a:ea typeface="冬青黑体简体中文 W6" panose="020B0600000000000000" pitchFamily="34" charset="-122"/>
                  </a:rPr>
                  <a:t>职位</a:t>
                </a:r>
                <a:endParaRPr lang="en-US" altLang="zh-CN" dirty="0" smtClean="0">
                  <a:solidFill>
                    <a:srgbClr val="11293B"/>
                  </a:solidFill>
                  <a:latin typeface="冬青黑体简体中文 W6" panose="020B0600000000000000" pitchFamily="34" charset="-122"/>
                  <a:ea typeface="冬青黑体简体中文 W6" panose="020B0600000000000000" pitchFamily="34" charset="-122"/>
                </a:endParaRPr>
              </a:p>
            </p:txBody>
          </p:sp>
        </p:grpSp>
      </p:grpSp>
      <p:cxnSp>
        <p:nvCxnSpPr>
          <p:cNvPr id="39" name="直接连接符 38"/>
          <p:cNvCxnSpPr/>
          <p:nvPr/>
        </p:nvCxnSpPr>
        <p:spPr>
          <a:xfrm>
            <a:off x="1052603" y="2213846"/>
            <a:ext cx="0" cy="40476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712040" y="3065887"/>
            <a:ext cx="8740504" cy="1192810"/>
            <a:chOff x="1712040" y="3065887"/>
            <a:chExt cx="8740504" cy="1192810"/>
          </a:xfrm>
        </p:grpSpPr>
        <p:grpSp>
          <p:nvGrpSpPr>
            <p:cNvPr id="6" name="组合 5"/>
            <p:cNvGrpSpPr/>
            <p:nvPr/>
          </p:nvGrpSpPr>
          <p:grpSpPr>
            <a:xfrm>
              <a:off x="1712040" y="3065887"/>
              <a:ext cx="8740504" cy="387029"/>
              <a:chOff x="1712040" y="3065887"/>
              <a:chExt cx="8740504" cy="387029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887241" y="3065887"/>
                <a:ext cx="1565303" cy="38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rPr>
                  <a:t>XX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rPr>
                  <a:t>职位</a:t>
                </a:r>
                <a:endParaRPr lang="en-US" altLang="zh-CN" sz="1600" dirty="0" smtClean="0">
                  <a:solidFill>
                    <a:schemeClr val="bg1"/>
                  </a:solidFill>
                  <a:latin typeface="方正兰亭刊黑_GBK" panose="02000000000000000000" pitchFamily="2" charset="-122"/>
                  <a:ea typeface="方正兰亭刊黑_GBK" panose="02000000000000000000" pitchFamily="2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5320447" y="3065887"/>
                <a:ext cx="1565303" cy="38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rPr>
                  <a:t>XX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rPr>
                  <a:t>公司</a:t>
                </a:r>
                <a:endParaRPr lang="en-US" altLang="zh-CN" sz="1600" dirty="0" smtClean="0">
                  <a:solidFill>
                    <a:schemeClr val="bg1"/>
                  </a:solidFill>
                  <a:latin typeface="方正兰亭刊黑_GBK" panose="02000000000000000000" pitchFamily="2" charset="-122"/>
                  <a:ea typeface="方正兰亭刊黑_GBK" panose="02000000000000000000" pitchFamily="2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712040" y="3065887"/>
                <a:ext cx="1565303" cy="38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rPr>
                  <a:t>2012 - 2016</a:t>
                </a: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1802162" y="3526189"/>
              <a:ext cx="6033301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工作描述：此处根据需要填写备注</a:t>
              </a:r>
              <a:endParaRPr lang="en-US" altLang="zh-CN" sz="1600" dirty="0" smtClean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sz="1600" dirty="0" smtClean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712040" y="4254327"/>
            <a:ext cx="8740504" cy="1192810"/>
            <a:chOff x="1712040" y="3065887"/>
            <a:chExt cx="8740504" cy="1192810"/>
          </a:xfrm>
        </p:grpSpPr>
        <p:grpSp>
          <p:nvGrpSpPr>
            <p:cNvPr id="26" name="组合 25"/>
            <p:cNvGrpSpPr/>
            <p:nvPr/>
          </p:nvGrpSpPr>
          <p:grpSpPr>
            <a:xfrm>
              <a:off x="1712040" y="3065887"/>
              <a:ext cx="8740504" cy="412421"/>
              <a:chOff x="1712040" y="3065887"/>
              <a:chExt cx="8740504" cy="412421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887241" y="3065887"/>
                <a:ext cx="1565303" cy="38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rPr>
                  <a:t>XX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rPr>
                  <a:t>职位</a:t>
                </a:r>
                <a:endParaRPr lang="en-US" altLang="zh-CN" sz="1600" dirty="0" smtClean="0">
                  <a:solidFill>
                    <a:schemeClr val="bg1"/>
                  </a:solidFill>
                  <a:latin typeface="方正兰亭刊黑_GBK" panose="02000000000000000000" pitchFamily="2" charset="-122"/>
                  <a:ea typeface="方正兰亭刊黑_GBK" panose="02000000000000000000" pitchFamily="2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5320447" y="3065887"/>
                <a:ext cx="1565303" cy="38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rPr>
                  <a:t>XX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rPr>
                  <a:t>公司</a:t>
                </a:r>
                <a:endParaRPr lang="en-US" altLang="zh-CN" sz="1600" dirty="0" smtClean="0">
                  <a:solidFill>
                    <a:schemeClr val="bg1"/>
                  </a:solidFill>
                  <a:latin typeface="方正兰亭刊黑_GBK" panose="02000000000000000000" pitchFamily="2" charset="-122"/>
                  <a:ea typeface="方正兰亭刊黑_GBK" panose="02000000000000000000" pitchFamily="2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712040" y="3065887"/>
                <a:ext cx="1565303" cy="412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rPr>
                  <a:t>2010 - 2012</a:t>
                </a: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802162" y="3526189"/>
              <a:ext cx="6033301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工作描述：此处根据需要填写备注</a:t>
              </a:r>
              <a:endParaRPr lang="en-US" altLang="zh-CN" sz="1600" dirty="0" smtClean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sz="1600" dirty="0" smtClean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2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794"/>
            <a:ext cx="12200297" cy="6876256"/>
          </a:xfrm>
          <a:prstGeom prst="rect">
            <a:avLst/>
          </a:prstGeom>
          <a:solidFill>
            <a:srgbClr val="11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2664727" y="868019"/>
            <a:ext cx="1817564" cy="837044"/>
            <a:chOff x="2328767" y="795643"/>
            <a:chExt cx="1817564" cy="837044"/>
          </a:xfrm>
        </p:grpSpPr>
        <p:sp>
          <p:nvSpPr>
            <p:cNvPr id="23" name="文本框 22"/>
            <p:cNvSpPr txBox="1"/>
            <p:nvPr/>
          </p:nvSpPr>
          <p:spPr>
            <a:xfrm>
              <a:off x="2328767" y="795643"/>
              <a:ext cx="1817564" cy="444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冬青黑体简体中文 W6" panose="020B0600000000000000" pitchFamily="34" charset="-122"/>
                  <a:ea typeface="冬青黑体简体中文 W6" panose="020B0600000000000000" pitchFamily="34" charset="-122"/>
                </a:rPr>
                <a:t>技能及获奖</a:t>
              </a:r>
              <a:endParaRPr lang="en-US" altLang="zh-CN" sz="2000" dirty="0" smtClean="0">
                <a:solidFill>
                  <a:schemeClr val="bg1"/>
                </a:solidFill>
                <a:latin typeface="冬青黑体简体中文 W6" panose="020B0600000000000000" pitchFamily="34" charset="-122"/>
                <a:ea typeface="冬青黑体简体中文 W6" panose="020B0600000000000000" pitchFamily="34" charset="-122"/>
              </a:endParaRPr>
            </a:p>
          </p:txBody>
        </p:sp>
        <p:sp>
          <p:nvSpPr>
            <p:cNvPr id="8" name="KSO_Shape"/>
            <p:cNvSpPr/>
            <p:nvPr/>
          </p:nvSpPr>
          <p:spPr>
            <a:xfrm rot="5400000">
              <a:off x="3152624" y="1425083"/>
              <a:ext cx="154071" cy="261138"/>
            </a:xfrm>
            <a:prstGeom prst="chevron">
              <a:avLst>
                <a:gd name="adj" fmla="val 88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10273849" y="5462854"/>
            <a:ext cx="824376" cy="82437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6100853" y="2129438"/>
            <a:ext cx="0" cy="33036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7719180" y="868019"/>
            <a:ext cx="1817564" cy="837044"/>
            <a:chOff x="2328767" y="795643"/>
            <a:chExt cx="1817564" cy="837044"/>
          </a:xfrm>
        </p:grpSpPr>
        <p:sp>
          <p:nvSpPr>
            <p:cNvPr id="36" name="文本框 35"/>
            <p:cNvSpPr txBox="1"/>
            <p:nvPr/>
          </p:nvSpPr>
          <p:spPr>
            <a:xfrm>
              <a:off x="2328767" y="795643"/>
              <a:ext cx="1817564" cy="444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冬青黑体简体中文 W6" panose="020B0600000000000000" pitchFamily="34" charset="-122"/>
                  <a:ea typeface="冬青黑体简体中文 W6" panose="020B0600000000000000" pitchFamily="34" charset="-122"/>
                </a:rPr>
                <a:t>自我描述</a:t>
              </a:r>
              <a:endParaRPr lang="en-US" altLang="zh-CN" sz="2000" dirty="0" smtClean="0">
                <a:solidFill>
                  <a:schemeClr val="bg1"/>
                </a:solidFill>
                <a:latin typeface="冬青黑体简体中文 W6" panose="020B0600000000000000" pitchFamily="34" charset="-122"/>
                <a:ea typeface="冬青黑体简体中文 W6" panose="020B0600000000000000" pitchFamily="34" charset="-122"/>
              </a:endParaRPr>
            </a:p>
          </p:txBody>
        </p:sp>
        <p:sp>
          <p:nvSpPr>
            <p:cNvPr id="37" name="KSO_Shape"/>
            <p:cNvSpPr/>
            <p:nvPr/>
          </p:nvSpPr>
          <p:spPr>
            <a:xfrm rot="5400000">
              <a:off x="3152624" y="1425083"/>
              <a:ext cx="154071" cy="261138"/>
            </a:xfrm>
            <a:prstGeom prst="chevron">
              <a:avLst>
                <a:gd name="adj" fmla="val 88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52193" y="2129438"/>
            <a:ext cx="10704979" cy="3582095"/>
            <a:chOff x="1252193" y="2262788"/>
            <a:chExt cx="10704979" cy="3582095"/>
          </a:xfrm>
        </p:grpSpPr>
        <p:grpSp>
          <p:nvGrpSpPr>
            <p:cNvPr id="14" name="组合 13"/>
            <p:cNvGrpSpPr/>
            <p:nvPr/>
          </p:nvGrpSpPr>
          <p:grpSpPr>
            <a:xfrm>
              <a:off x="1252193" y="2262788"/>
              <a:ext cx="4767938" cy="3582095"/>
              <a:chOff x="1252193" y="2262788"/>
              <a:chExt cx="4767938" cy="3582095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1252193" y="2262788"/>
                <a:ext cx="4767938" cy="701339"/>
                <a:chOff x="1788223" y="2218447"/>
                <a:chExt cx="4767938" cy="701339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1788223" y="2218447"/>
                  <a:ext cx="580876" cy="423834"/>
                  <a:chOff x="2072008" y="2462078"/>
                  <a:chExt cx="580876" cy="423834"/>
                </a:xfrm>
              </p:grpSpPr>
              <p:sp>
                <p:nvSpPr>
                  <p:cNvPr id="29" name="KSO_Shape"/>
                  <p:cNvSpPr/>
                  <p:nvPr/>
                </p:nvSpPr>
                <p:spPr>
                  <a:xfrm>
                    <a:off x="2165318" y="2491575"/>
                    <a:ext cx="394257" cy="393439"/>
                  </a:xfrm>
                  <a:prstGeom prst="roundRect">
                    <a:avLst/>
                  </a:prstGeom>
                  <a:solidFill>
                    <a:srgbClr val="A1C5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2072008" y="2462078"/>
                    <a:ext cx="580876" cy="423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altLang="zh-CN" dirty="0">
                        <a:solidFill>
                          <a:srgbClr val="11293B"/>
                        </a:solidFill>
                        <a:latin typeface="方正兰亭刊黑_GBK" panose="02000000000000000000" pitchFamily="2" charset="-122"/>
                        <a:ea typeface="方正兰亭刊黑_GBK" panose="02000000000000000000" pitchFamily="2" charset="-122"/>
                      </a:rPr>
                      <a:t>1</a:t>
                    </a:r>
                    <a:endParaRPr lang="en-US" altLang="zh-CN" dirty="0" smtClean="0">
                      <a:solidFill>
                        <a:srgbClr val="11293B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endParaRPr>
                  </a:p>
                </p:txBody>
              </p:sp>
            </p:grpSp>
            <p:sp>
              <p:nvSpPr>
                <p:cNvPr id="42" name="文本框 41"/>
                <p:cNvSpPr txBox="1"/>
                <p:nvPr/>
              </p:nvSpPr>
              <p:spPr>
                <a:xfrm>
                  <a:off x="2304365" y="2261144"/>
                  <a:ext cx="4251796" cy="658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zh-CN" altLang="zh-CN" sz="1600" dirty="0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rPr>
                    <a:t>全国计算机等级考试二级证书</a:t>
                  </a:r>
                </a:p>
                <a:p>
                  <a:pPr algn="ctr">
                    <a:lnSpc>
                      <a:spcPct val="130000"/>
                    </a:lnSpc>
                  </a:pPr>
                  <a:endParaRPr lang="en-US" altLang="zh-CN" sz="1600" dirty="0" smtClean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endParaRPr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1252193" y="3026241"/>
                <a:ext cx="4767938" cy="423834"/>
                <a:chOff x="1788223" y="2218447"/>
                <a:chExt cx="4767938" cy="423834"/>
              </a:xfrm>
            </p:grpSpPr>
            <p:grpSp>
              <p:nvGrpSpPr>
                <p:cNvPr id="63" name="组合 62"/>
                <p:cNvGrpSpPr/>
                <p:nvPr/>
              </p:nvGrpSpPr>
              <p:grpSpPr>
                <a:xfrm>
                  <a:off x="1788223" y="2218447"/>
                  <a:ext cx="580876" cy="423834"/>
                  <a:chOff x="2072008" y="2462078"/>
                  <a:chExt cx="580876" cy="423834"/>
                </a:xfrm>
              </p:grpSpPr>
              <p:sp>
                <p:nvSpPr>
                  <p:cNvPr id="66" name="KSO_Shape"/>
                  <p:cNvSpPr/>
                  <p:nvPr/>
                </p:nvSpPr>
                <p:spPr>
                  <a:xfrm>
                    <a:off x="2165318" y="2491575"/>
                    <a:ext cx="394257" cy="393439"/>
                  </a:xfrm>
                  <a:prstGeom prst="roundRect">
                    <a:avLst/>
                  </a:prstGeom>
                  <a:solidFill>
                    <a:srgbClr val="A1C5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endParaRPr>
                  </a:p>
                </p:txBody>
              </p:sp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2072008" y="2462078"/>
                    <a:ext cx="580876" cy="423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altLang="zh-CN" dirty="0" smtClean="0">
                        <a:solidFill>
                          <a:srgbClr val="11293B"/>
                        </a:solidFill>
                        <a:latin typeface="方正兰亭刊黑_GBK" panose="02000000000000000000" pitchFamily="2" charset="-122"/>
                        <a:ea typeface="方正兰亭刊黑_GBK" panose="02000000000000000000" pitchFamily="2" charset="-122"/>
                      </a:rPr>
                      <a:t>2</a:t>
                    </a:r>
                  </a:p>
                </p:txBody>
              </p:sp>
            </p:grpSp>
            <p:sp>
              <p:nvSpPr>
                <p:cNvPr id="64" name="文本框 63"/>
                <p:cNvSpPr txBox="1"/>
                <p:nvPr/>
              </p:nvSpPr>
              <p:spPr>
                <a:xfrm>
                  <a:off x="2304365" y="2261144"/>
                  <a:ext cx="42517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zh-CN" altLang="zh-CN" sz="1600" dirty="0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rPr>
                    <a:t>熟练操作计算机及</a:t>
                  </a:r>
                  <a:r>
                    <a:rPr lang="en-US" altLang="zh-CN" sz="1600" dirty="0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rPr>
                    <a:t>Office</a:t>
                  </a:r>
                  <a:r>
                    <a:rPr lang="zh-CN" altLang="zh-CN" sz="1600" dirty="0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rPr>
                    <a:t>，熟悉多款专业软件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endParaRPr>
                </a:p>
              </p:txBody>
            </p:sp>
          </p:grpSp>
          <p:grpSp>
            <p:nvGrpSpPr>
              <p:cNvPr id="68" name="组合 67"/>
              <p:cNvGrpSpPr/>
              <p:nvPr/>
            </p:nvGrpSpPr>
            <p:grpSpPr>
              <a:xfrm>
                <a:off x="1252193" y="3714190"/>
                <a:ext cx="4767938" cy="701339"/>
                <a:chOff x="1788223" y="2218447"/>
                <a:chExt cx="4767938" cy="701339"/>
              </a:xfrm>
            </p:grpSpPr>
            <p:grpSp>
              <p:nvGrpSpPr>
                <p:cNvPr id="69" name="组合 68"/>
                <p:cNvGrpSpPr/>
                <p:nvPr/>
              </p:nvGrpSpPr>
              <p:grpSpPr>
                <a:xfrm>
                  <a:off x="1788223" y="2218447"/>
                  <a:ext cx="580876" cy="423834"/>
                  <a:chOff x="2072008" y="2462078"/>
                  <a:chExt cx="580876" cy="423834"/>
                </a:xfrm>
              </p:grpSpPr>
              <p:sp>
                <p:nvSpPr>
                  <p:cNvPr id="71" name="KSO_Shape"/>
                  <p:cNvSpPr/>
                  <p:nvPr/>
                </p:nvSpPr>
                <p:spPr>
                  <a:xfrm>
                    <a:off x="2165318" y="2491575"/>
                    <a:ext cx="394257" cy="393439"/>
                  </a:xfrm>
                  <a:prstGeom prst="roundRect">
                    <a:avLst/>
                  </a:prstGeom>
                  <a:solidFill>
                    <a:srgbClr val="A1C5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endParaRPr>
                  </a:p>
                </p:txBody>
              </p:sp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2072008" y="2462078"/>
                    <a:ext cx="580876" cy="423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altLang="zh-CN" dirty="0" smtClean="0">
                        <a:solidFill>
                          <a:srgbClr val="11293B"/>
                        </a:solidFill>
                        <a:latin typeface="方正兰亭刊黑_GBK" panose="02000000000000000000" pitchFamily="2" charset="-122"/>
                        <a:ea typeface="方正兰亭刊黑_GBK" panose="02000000000000000000" pitchFamily="2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70" name="文本框 69"/>
                <p:cNvSpPr txBox="1"/>
                <p:nvPr/>
              </p:nvSpPr>
              <p:spPr>
                <a:xfrm>
                  <a:off x="2304365" y="2261144"/>
                  <a:ext cx="4251796" cy="658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zh-CN" altLang="zh-CN" sz="1600" dirty="0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rPr>
                    <a:t>驾驶（</a:t>
                  </a:r>
                  <a:r>
                    <a:rPr lang="en-US" altLang="zh-CN" sz="1600" dirty="0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rPr>
                    <a:t>C1</a:t>
                  </a:r>
                  <a:r>
                    <a:rPr lang="zh-CN" altLang="zh-CN" sz="1600" dirty="0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rPr>
                    <a:t>驾照）</a:t>
                  </a:r>
                </a:p>
                <a:p>
                  <a:pPr algn="ctr">
                    <a:lnSpc>
                      <a:spcPct val="130000"/>
                    </a:lnSpc>
                  </a:pPr>
                  <a:endParaRPr lang="en-US" altLang="zh-CN" sz="1600" dirty="0" smtClean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1252193" y="4424104"/>
                <a:ext cx="4767938" cy="701339"/>
                <a:chOff x="1788223" y="2218447"/>
                <a:chExt cx="4767938" cy="701339"/>
              </a:xfrm>
            </p:grpSpPr>
            <p:grpSp>
              <p:nvGrpSpPr>
                <p:cNvPr id="74" name="组合 73"/>
                <p:cNvGrpSpPr/>
                <p:nvPr/>
              </p:nvGrpSpPr>
              <p:grpSpPr>
                <a:xfrm>
                  <a:off x="1788223" y="2218447"/>
                  <a:ext cx="580876" cy="423834"/>
                  <a:chOff x="2072008" y="2462078"/>
                  <a:chExt cx="580876" cy="423834"/>
                </a:xfrm>
              </p:grpSpPr>
              <p:sp>
                <p:nvSpPr>
                  <p:cNvPr id="76" name="KSO_Shape"/>
                  <p:cNvSpPr/>
                  <p:nvPr/>
                </p:nvSpPr>
                <p:spPr>
                  <a:xfrm>
                    <a:off x="2165318" y="2491575"/>
                    <a:ext cx="394257" cy="393439"/>
                  </a:xfrm>
                  <a:prstGeom prst="roundRect">
                    <a:avLst/>
                  </a:prstGeom>
                  <a:solidFill>
                    <a:srgbClr val="A1C5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endParaRPr>
                  </a:p>
                </p:txBody>
              </p:sp>
              <p:sp>
                <p:nvSpPr>
                  <p:cNvPr id="77" name="文本框 76"/>
                  <p:cNvSpPr txBox="1"/>
                  <p:nvPr/>
                </p:nvSpPr>
                <p:spPr>
                  <a:xfrm>
                    <a:off x="2072008" y="2462078"/>
                    <a:ext cx="580876" cy="423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altLang="zh-CN" dirty="0" smtClean="0">
                        <a:solidFill>
                          <a:srgbClr val="11293B"/>
                        </a:solidFill>
                        <a:latin typeface="方正兰亭刊黑_GBK" panose="02000000000000000000" pitchFamily="2" charset="-122"/>
                        <a:ea typeface="方正兰亭刊黑_GBK" panose="02000000000000000000" pitchFamily="2" charset="-122"/>
                      </a:rPr>
                      <a:t>4</a:t>
                    </a:r>
                  </a:p>
                </p:txBody>
              </p:sp>
            </p:grpSp>
            <p:sp>
              <p:nvSpPr>
                <p:cNvPr id="75" name="文本框 74"/>
                <p:cNvSpPr txBox="1"/>
                <p:nvPr/>
              </p:nvSpPr>
              <p:spPr>
                <a:xfrm>
                  <a:off x="2304365" y="2261144"/>
                  <a:ext cx="4251796" cy="658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zh-CN" altLang="zh-CN" sz="1600" dirty="0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rPr>
                    <a:t>年度优秀员工</a:t>
                  </a:r>
                </a:p>
                <a:p>
                  <a:pPr algn="ctr">
                    <a:lnSpc>
                      <a:spcPct val="130000"/>
                    </a:lnSpc>
                  </a:pPr>
                  <a:endParaRPr lang="en-US" altLang="zh-CN" sz="1600" dirty="0" smtClean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1252193" y="5143544"/>
                <a:ext cx="4767938" cy="701339"/>
                <a:chOff x="1788223" y="2218447"/>
                <a:chExt cx="4767938" cy="701339"/>
              </a:xfrm>
            </p:grpSpPr>
            <p:grpSp>
              <p:nvGrpSpPr>
                <p:cNvPr id="79" name="组合 78"/>
                <p:cNvGrpSpPr/>
                <p:nvPr/>
              </p:nvGrpSpPr>
              <p:grpSpPr>
                <a:xfrm>
                  <a:off x="1788223" y="2218447"/>
                  <a:ext cx="580876" cy="423834"/>
                  <a:chOff x="2072008" y="2462078"/>
                  <a:chExt cx="580876" cy="423834"/>
                </a:xfrm>
              </p:grpSpPr>
              <p:sp>
                <p:nvSpPr>
                  <p:cNvPr id="81" name="KSO_Shape"/>
                  <p:cNvSpPr/>
                  <p:nvPr/>
                </p:nvSpPr>
                <p:spPr>
                  <a:xfrm>
                    <a:off x="2165318" y="2491575"/>
                    <a:ext cx="394257" cy="393439"/>
                  </a:xfrm>
                  <a:prstGeom prst="roundRect">
                    <a:avLst/>
                  </a:prstGeom>
                  <a:solidFill>
                    <a:srgbClr val="A1C5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endParaRPr>
                  </a:p>
                </p:txBody>
              </p:sp>
              <p:sp>
                <p:nvSpPr>
                  <p:cNvPr id="82" name="文本框 81"/>
                  <p:cNvSpPr txBox="1"/>
                  <p:nvPr/>
                </p:nvSpPr>
                <p:spPr>
                  <a:xfrm>
                    <a:off x="2072008" y="2462078"/>
                    <a:ext cx="580876" cy="423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altLang="zh-CN" dirty="0" smtClean="0">
                        <a:solidFill>
                          <a:srgbClr val="11293B"/>
                        </a:solidFill>
                        <a:latin typeface="方正兰亭刊黑_GBK" panose="02000000000000000000" pitchFamily="2" charset="-122"/>
                        <a:ea typeface="方正兰亭刊黑_GBK" panose="02000000000000000000" pitchFamily="2" charset="-122"/>
                      </a:rPr>
                      <a:t>5</a:t>
                    </a:r>
                  </a:p>
                </p:txBody>
              </p:sp>
            </p:grpSp>
            <p:sp>
              <p:nvSpPr>
                <p:cNvPr id="80" name="文本框 79"/>
                <p:cNvSpPr txBox="1"/>
                <p:nvPr/>
              </p:nvSpPr>
              <p:spPr>
                <a:xfrm>
                  <a:off x="2304365" y="2261144"/>
                  <a:ext cx="4251796" cy="658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zh-CN" altLang="zh-CN" sz="1600" dirty="0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rPr>
                    <a:t>良好的英语听读写能力</a:t>
                  </a:r>
                </a:p>
                <a:p>
                  <a:pPr algn="ctr">
                    <a:lnSpc>
                      <a:spcPct val="130000"/>
                    </a:lnSpc>
                  </a:pPr>
                  <a:endParaRPr lang="en-US" altLang="zh-CN" sz="1600" dirty="0" smtClean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endParaRPr>
                </a:p>
              </p:txBody>
            </p:sp>
          </p:grpSp>
        </p:grpSp>
        <p:grpSp>
          <p:nvGrpSpPr>
            <p:cNvPr id="16" name="组合 15"/>
            <p:cNvGrpSpPr/>
            <p:nvPr/>
          </p:nvGrpSpPr>
          <p:grpSpPr>
            <a:xfrm>
              <a:off x="7189234" y="2271798"/>
              <a:ext cx="4767938" cy="3305521"/>
              <a:chOff x="7189234" y="2271798"/>
              <a:chExt cx="4767938" cy="3305521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7189234" y="3011699"/>
                <a:ext cx="4767938" cy="701339"/>
                <a:chOff x="1788223" y="2218447"/>
                <a:chExt cx="4767938" cy="701339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1788223" y="2218447"/>
                  <a:ext cx="580876" cy="423834"/>
                  <a:chOff x="2072008" y="2462078"/>
                  <a:chExt cx="580876" cy="423834"/>
                </a:xfrm>
              </p:grpSpPr>
              <p:sp>
                <p:nvSpPr>
                  <p:cNvPr id="43" name="KSO_Shape"/>
                  <p:cNvSpPr/>
                  <p:nvPr/>
                </p:nvSpPr>
                <p:spPr>
                  <a:xfrm>
                    <a:off x="2165318" y="2491575"/>
                    <a:ext cx="394257" cy="393439"/>
                  </a:xfrm>
                  <a:prstGeom prst="roundRect">
                    <a:avLst/>
                  </a:prstGeom>
                  <a:solidFill>
                    <a:srgbClr val="A1C5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endParaRPr>
                  </a:p>
                </p:txBody>
              </p: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2072008" y="2462078"/>
                    <a:ext cx="580876" cy="423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altLang="zh-CN" dirty="0" smtClean="0">
                        <a:solidFill>
                          <a:srgbClr val="11293B"/>
                        </a:solidFill>
                        <a:latin typeface="方正兰亭刊黑_GBK" panose="02000000000000000000" pitchFamily="2" charset="-122"/>
                        <a:ea typeface="方正兰亭刊黑_GBK" panose="02000000000000000000" pitchFamily="2" charset="-122"/>
                      </a:rPr>
                      <a:t>2</a:t>
                    </a:r>
                  </a:p>
                </p:txBody>
              </p:sp>
            </p:grpSp>
            <p:sp>
              <p:nvSpPr>
                <p:cNvPr id="41" name="文本框 40"/>
                <p:cNvSpPr txBox="1"/>
                <p:nvPr/>
              </p:nvSpPr>
              <p:spPr>
                <a:xfrm>
                  <a:off x="2304365" y="2261144"/>
                  <a:ext cx="4251796" cy="658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zh-CN" altLang="zh-CN" sz="1600" dirty="0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rPr>
                    <a:t>良好的时间管理技巧及跟进意识</a:t>
                  </a:r>
                </a:p>
                <a:p>
                  <a:pPr algn="ctr">
                    <a:lnSpc>
                      <a:spcPct val="130000"/>
                    </a:lnSpc>
                  </a:pPr>
                  <a:endParaRPr lang="en-US" altLang="zh-CN" sz="1600" dirty="0" smtClean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7189234" y="2271798"/>
                <a:ext cx="4767938" cy="701339"/>
                <a:chOff x="1788223" y="2218447"/>
                <a:chExt cx="4767938" cy="701339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1788223" y="2218447"/>
                  <a:ext cx="580876" cy="423834"/>
                  <a:chOff x="2072008" y="2462078"/>
                  <a:chExt cx="580876" cy="423834"/>
                </a:xfrm>
              </p:grpSpPr>
              <p:sp>
                <p:nvSpPr>
                  <p:cNvPr id="54" name="KSO_Shape"/>
                  <p:cNvSpPr/>
                  <p:nvPr/>
                </p:nvSpPr>
                <p:spPr>
                  <a:xfrm>
                    <a:off x="2165318" y="2491575"/>
                    <a:ext cx="394257" cy="393439"/>
                  </a:xfrm>
                  <a:prstGeom prst="roundRect">
                    <a:avLst/>
                  </a:prstGeom>
                  <a:solidFill>
                    <a:srgbClr val="A1C5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2072008" y="2462078"/>
                    <a:ext cx="580876" cy="423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altLang="zh-CN" dirty="0">
                        <a:solidFill>
                          <a:srgbClr val="11293B"/>
                        </a:solidFill>
                        <a:latin typeface="方正兰亭刊黑_GBK" panose="02000000000000000000" pitchFamily="2" charset="-122"/>
                        <a:ea typeface="方正兰亭刊黑_GBK" panose="02000000000000000000" pitchFamily="2" charset="-122"/>
                      </a:rPr>
                      <a:t>1</a:t>
                    </a:r>
                    <a:endParaRPr lang="en-US" altLang="zh-CN" dirty="0" smtClean="0">
                      <a:solidFill>
                        <a:srgbClr val="11293B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endParaRPr>
                  </a:p>
                </p:txBody>
              </p:sp>
            </p:grpSp>
            <p:sp>
              <p:nvSpPr>
                <p:cNvPr id="53" name="文本框 52"/>
                <p:cNvSpPr txBox="1"/>
                <p:nvPr/>
              </p:nvSpPr>
              <p:spPr>
                <a:xfrm>
                  <a:off x="2304365" y="2261144"/>
                  <a:ext cx="4251796" cy="658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zh-CN" altLang="zh-CN" sz="1600" dirty="0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rPr>
                    <a:t>良好的适应能力与学习能力</a:t>
                  </a:r>
                </a:p>
                <a:p>
                  <a:pPr algn="ctr">
                    <a:lnSpc>
                      <a:spcPct val="130000"/>
                    </a:lnSpc>
                  </a:pPr>
                  <a:endParaRPr lang="en-US" altLang="zh-CN" sz="1600" dirty="0" smtClean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endParaRPr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7189234" y="5153485"/>
                <a:ext cx="4767938" cy="423834"/>
                <a:chOff x="1788223" y="2218447"/>
                <a:chExt cx="4767938" cy="423834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1788223" y="2218447"/>
                  <a:ext cx="580876" cy="423834"/>
                  <a:chOff x="2072008" y="2462078"/>
                  <a:chExt cx="580876" cy="423834"/>
                </a:xfrm>
              </p:grpSpPr>
              <p:sp>
                <p:nvSpPr>
                  <p:cNvPr id="91" name="KSO_Shape"/>
                  <p:cNvSpPr/>
                  <p:nvPr/>
                </p:nvSpPr>
                <p:spPr>
                  <a:xfrm>
                    <a:off x="2165318" y="2491575"/>
                    <a:ext cx="394257" cy="393439"/>
                  </a:xfrm>
                  <a:prstGeom prst="roundRect">
                    <a:avLst/>
                  </a:prstGeom>
                  <a:solidFill>
                    <a:srgbClr val="A1C5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2072008" y="2462078"/>
                    <a:ext cx="580876" cy="423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altLang="zh-CN" dirty="0" smtClean="0">
                        <a:solidFill>
                          <a:srgbClr val="11293B"/>
                        </a:solidFill>
                        <a:latin typeface="方正兰亭刊黑_GBK" panose="02000000000000000000" pitchFamily="2" charset="-122"/>
                        <a:ea typeface="方正兰亭刊黑_GBK" panose="02000000000000000000" pitchFamily="2" charset="-122"/>
                      </a:rPr>
                      <a:t>5</a:t>
                    </a:r>
                  </a:p>
                </p:txBody>
              </p:sp>
            </p:grpSp>
            <p:sp>
              <p:nvSpPr>
                <p:cNvPr id="90" name="文本框 89"/>
                <p:cNvSpPr txBox="1"/>
                <p:nvPr/>
              </p:nvSpPr>
              <p:spPr>
                <a:xfrm>
                  <a:off x="2304365" y="2261144"/>
                  <a:ext cx="42517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zh-CN" altLang="zh-CN" sz="1600" dirty="0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rPr>
                    <a:t>坦率、正直、自我控制与合作精神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endParaRPr>
                </a:p>
              </p:txBody>
            </p:sp>
          </p:grpSp>
          <p:grpSp>
            <p:nvGrpSpPr>
              <p:cNvPr id="98" name="组合 97"/>
              <p:cNvGrpSpPr/>
              <p:nvPr/>
            </p:nvGrpSpPr>
            <p:grpSpPr>
              <a:xfrm>
                <a:off x="7189234" y="3713872"/>
                <a:ext cx="4767938" cy="423834"/>
                <a:chOff x="1788223" y="2218447"/>
                <a:chExt cx="4767938" cy="423834"/>
              </a:xfrm>
            </p:grpSpPr>
            <p:grpSp>
              <p:nvGrpSpPr>
                <p:cNvPr id="99" name="组合 98"/>
                <p:cNvGrpSpPr/>
                <p:nvPr/>
              </p:nvGrpSpPr>
              <p:grpSpPr>
                <a:xfrm>
                  <a:off x="1788223" y="2218447"/>
                  <a:ext cx="580876" cy="423834"/>
                  <a:chOff x="2072008" y="2462078"/>
                  <a:chExt cx="580876" cy="423834"/>
                </a:xfrm>
              </p:grpSpPr>
              <p:sp>
                <p:nvSpPr>
                  <p:cNvPr id="101" name="KSO_Shape"/>
                  <p:cNvSpPr/>
                  <p:nvPr/>
                </p:nvSpPr>
                <p:spPr>
                  <a:xfrm>
                    <a:off x="2165318" y="2491575"/>
                    <a:ext cx="394257" cy="393439"/>
                  </a:xfrm>
                  <a:prstGeom prst="roundRect">
                    <a:avLst/>
                  </a:prstGeom>
                  <a:solidFill>
                    <a:srgbClr val="A1C5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endParaRPr>
                  </a:p>
                </p:txBody>
              </p:sp>
              <p:sp>
                <p:nvSpPr>
                  <p:cNvPr id="102" name="文本框 101"/>
                  <p:cNvSpPr txBox="1"/>
                  <p:nvPr/>
                </p:nvSpPr>
                <p:spPr>
                  <a:xfrm>
                    <a:off x="2072008" y="2462078"/>
                    <a:ext cx="580876" cy="423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altLang="zh-CN" dirty="0" smtClean="0">
                        <a:solidFill>
                          <a:srgbClr val="11293B"/>
                        </a:solidFill>
                        <a:latin typeface="方正兰亭刊黑_GBK" panose="02000000000000000000" pitchFamily="2" charset="-122"/>
                        <a:ea typeface="方正兰亭刊黑_GBK" panose="02000000000000000000" pitchFamily="2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100" name="文本框 99"/>
                <p:cNvSpPr txBox="1"/>
                <p:nvPr/>
              </p:nvSpPr>
              <p:spPr>
                <a:xfrm>
                  <a:off x="2304365" y="2261144"/>
                  <a:ext cx="42517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zh-CN" altLang="zh-CN" sz="1600" dirty="0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rPr>
                    <a:t>注重细节、承担责任且主动影响他人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7189234" y="4423479"/>
                <a:ext cx="4767938" cy="423834"/>
                <a:chOff x="1788223" y="2218447"/>
                <a:chExt cx="4767938" cy="423834"/>
              </a:xfrm>
            </p:grpSpPr>
            <p:grpSp>
              <p:nvGrpSpPr>
                <p:cNvPr id="104" name="组合 103"/>
                <p:cNvGrpSpPr/>
                <p:nvPr/>
              </p:nvGrpSpPr>
              <p:grpSpPr>
                <a:xfrm>
                  <a:off x="1788223" y="2218447"/>
                  <a:ext cx="580876" cy="423834"/>
                  <a:chOff x="2072008" y="2462078"/>
                  <a:chExt cx="580876" cy="423834"/>
                </a:xfrm>
              </p:grpSpPr>
              <p:sp>
                <p:nvSpPr>
                  <p:cNvPr id="106" name="KSO_Shape"/>
                  <p:cNvSpPr/>
                  <p:nvPr/>
                </p:nvSpPr>
                <p:spPr>
                  <a:xfrm>
                    <a:off x="2165318" y="2491575"/>
                    <a:ext cx="394257" cy="393439"/>
                  </a:xfrm>
                  <a:prstGeom prst="roundRect">
                    <a:avLst/>
                  </a:prstGeom>
                  <a:solidFill>
                    <a:srgbClr val="A1C5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endParaRPr>
                  </a:p>
                </p:txBody>
              </p:sp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2072008" y="2462078"/>
                    <a:ext cx="580876" cy="423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altLang="zh-CN" dirty="0" smtClean="0">
                        <a:solidFill>
                          <a:srgbClr val="11293B"/>
                        </a:solidFill>
                        <a:latin typeface="方正兰亭刊黑_GBK" panose="02000000000000000000" pitchFamily="2" charset="-122"/>
                        <a:ea typeface="方正兰亭刊黑_GBK" panose="02000000000000000000" pitchFamily="2" charset="-122"/>
                      </a:rPr>
                      <a:t>4</a:t>
                    </a:r>
                  </a:p>
                </p:txBody>
              </p:sp>
            </p:grpSp>
            <p:sp>
              <p:nvSpPr>
                <p:cNvPr id="105" name="文本框 104"/>
                <p:cNvSpPr txBox="1"/>
                <p:nvPr/>
              </p:nvSpPr>
              <p:spPr>
                <a:xfrm>
                  <a:off x="2304365" y="2261144"/>
                  <a:ext cx="42517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zh-CN" altLang="zh-CN" sz="1600" dirty="0">
                      <a:solidFill>
                        <a:schemeClr val="bg1"/>
                      </a:solidFill>
                      <a:latin typeface="方正兰亭刊黑_GBK" panose="02000000000000000000" pitchFamily="2" charset="-122"/>
                      <a:ea typeface="方正兰亭刊黑_GBK" panose="02000000000000000000" pitchFamily="2" charset="-122"/>
                    </a:rPr>
                    <a:t>积极、热情，服从工作安排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方正兰亭刊黑_GBK" panose="02000000000000000000" pitchFamily="2" charset="-122"/>
                    <a:ea typeface="方正兰亭刊黑_GBK" panose="02000000000000000000" pitchFamily="2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371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8256"/>
            <a:ext cx="12201517" cy="6876256"/>
          </a:xfrm>
          <a:prstGeom prst="rect">
            <a:avLst/>
          </a:prstGeom>
          <a:solidFill>
            <a:srgbClr val="11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481851" y="2814851"/>
            <a:ext cx="1228299" cy="122829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758894" y="3214737"/>
            <a:ext cx="376392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期望能成为你们的一员！</a:t>
            </a:r>
            <a:endParaRPr lang="en-US" altLang="zh-CN" sz="1600" dirty="0" smtClean="0">
              <a:solidFill>
                <a:schemeClr val="bg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 smtClean="0">
              <a:solidFill>
                <a:schemeClr val="bg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33230" y="3343589"/>
            <a:ext cx="2106774" cy="170822"/>
            <a:chOff x="3233230" y="3343589"/>
            <a:chExt cx="2106774" cy="17082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3233230" y="3343589"/>
              <a:ext cx="0" cy="1708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350273" y="3343589"/>
              <a:ext cx="0" cy="1708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467316" y="3343589"/>
              <a:ext cx="0" cy="1708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3584359" y="3343589"/>
              <a:ext cx="0" cy="1708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3701402" y="3343589"/>
              <a:ext cx="0" cy="1708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3818445" y="3343589"/>
              <a:ext cx="0" cy="1708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935488" y="3343589"/>
              <a:ext cx="0" cy="1708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4052531" y="3343589"/>
              <a:ext cx="0" cy="1708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169574" y="3343589"/>
              <a:ext cx="0" cy="1708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4286617" y="3343589"/>
              <a:ext cx="0" cy="1708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4403660" y="3343589"/>
              <a:ext cx="0" cy="1708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4520703" y="3343589"/>
              <a:ext cx="0" cy="1708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637746" y="3343589"/>
              <a:ext cx="0" cy="1708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4754789" y="3343589"/>
              <a:ext cx="0" cy="1708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4871832" y="3343589"/>
              <a:ext cx="0" cy="1708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988875" y="3343589"/>
              <a:ext cx="0" cy="1708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105918" y="3343589"/>
              <a:ext cx="0" cy="1708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222961" y="3343589"/>
              <a:ext cx="0" cy="1708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5340004" y="3343589"/>
              <a:ext cx="0" cy="1708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25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307" y="4831307"/>
            <a:ext cx="48613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westin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http://westin.yanj.cn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3"/>
              </a:rPr>
              <a:t>www.51pptmoban.com</a:t>
            </a:r>
            <a:r>
              <a:rPr lang="en-US" altLang="zh-CN" dirty="0" smtClean="0"/>
              <a:t>  </a:t>
            </a:r>
            <a:r>
              <a:rPr lang="zh-CN" altLang="en-US" dirty="0" smtClean="0"/>
              <a:t>授权发布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57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172</Words>
  <Application>Microsoft Office PowerPoint</Application>
  <PresentationFormat>宽屏</PresentationFormat>
  <Paragraphs>58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冬青黑体简体中文 W6</vt:lpstr>
      <vt:lpstr>方正兰亭刊黑_GBK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lzg</dc:creator>
  <cp:lastModifiedBy>YANGS-PC</cp:lastModifiedBy>
  <cp:revision>29</cp:revision>
  <dcterms:created xsi:type="dcterms:W3CDTF">2016-01-10T08:06:06Z</dcterms:created>
  <dcterms:modified xsi:type="dcterms:W3CDTF">2016-02-02T14:02:02Z</dcterms:modified>
</cp:coreProperties>
</file>