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5" r:id="rId12"/>
    <p:sldId id="264" r:id="rId13"/>
    <p:sldId id="270" r:id="rId14"/>
    <p:sldId id="269" r:id="rId15"/>
    <p:sldId id="268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554D624-C475-4AC3-8423-BF287A2E358F}" type="datetimeFigureOut">
              <a:rPr lang="zh-CN" altLang="en-US" smtClean="0"/>
              <a:pPr/>
              <a:t>2021/10/15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F0D1C6E-F80B-460F-8DC2-91D8C67AD5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54D624-C475-4AC3-8423-BF287A2E358F}" type="datetimeFigureOut">
              <a:rPr lang="zh-CN" altLang="en-US" smtClean="0"/>
              <a:pPr/>
              <a:t>2021/10/15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0D1C6E-F80B-460F-8DC2-91D8C67AD5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54D624-C475-4AC3-8423-BF287A2E358F}" type="datetimeFigureOut">
              <a:rPr lang="zh-CN" altLang="en-US" smtClean="0"/>
              <a:pPr/>
              <a:t>2021/10/15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0D1C6E-F80B-460F-8DC2-91D8C67AD5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54D624-C475-4AC3-8423-BF287A2E358F}" type="datetimeFigureOut">
              <a:rPr lang="zh-CN" altLang="en-US" smtClean="0"/>
              <a:pPr/>
              <a:t>2021/10/15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0D1C6E-F80B-460F-8DC2-91D8C67AD5B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54D624-C475-4AC3-8423-BF287A2E358F}" type="datetimeFigureOut">
              <a:rPr lang="zh-CN" altLang="en-US" smtClean="0"/>
              <a:pPr/>
              <a:t>2021/10/15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0D1C6E-F80B-460F-8DC2-91D8C67AD5B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54D624-C475-4AC3-8423-BF287A2E358F}" type="datetimeFigureOut">
              <a:rPr lang="zh-CN" altLang="en-US" smtClean="0"/>
              <a:pPr/>
              <a:t>2021/10/15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0D1C6E-F80B-460F-8DC2-91D8C67AD5B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54D624-C475-4AC3-8423-BF287A2E358F}" type="datetimeFigureOut">
              <a:rPr lang="zh-CN" altLang="en-US" smtClean="0"/>
              <a:pPr/>
              <a:t>2021/10/15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0D1C6E-F80B-460F-8DC2-91D8C67AD5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54D624-C475-4AC3-8423-BF287A2E358F}" type="datetimeFigureOut">
              <a:rPr lang="zh-CN" altLang="en-US" smtClean="0"/>
              <a:pPr/>
              <a:t>2021/10/15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0D1C6E-F80B-460F-8DC2-91D8C67AD5B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54D624-C475-4AC3-8423-BF287A2E358F}" type="datetimeFigureOut">
              <a:rPr lang="zh-CN" altLang="en-US" smtClean="0"/>
              <a:pPr/>
              <a:t>2021/10/15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0D1C6E-F80B-460F-8DC2-91D8C67AD5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554D624-C475-4AC3-8423-BF287A2E358F}" type="datetimeFigureOut">
              <a:rPr lang="zh-CN" altLang="en-US" smtClean="0"/>
              <a:pPr/>
              <a:t>2021/10/15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0D1C6E-F80B-460F-8DC2-91D8C67AD5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554D624-C475-4AC3-8423-BF287A2E358F}" type="datetimeFigureOut">
              <a:rPr lang="zh-CN" altLang="en-US" smtClean="0"/>
              <a:pPr/>
              <a:t>2021/10/15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F0D1C6E-F80B-460F-8DC2-91D8C67AD5B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554D624-C475-4AC3-8423-BF287A2E358F}" type="datetimeFigureOut">
              <a:rPr lang="zh-CN" altLang="en-US" smtClean="0"/>
              <a:pPr/>
              <a:t>2021/10/15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F0D1C6E-F80B-460F-8DC2-91D8C67AD5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785794"/>
            <a:ext cx="7772400" cy="1829761"/>
          </a:xfrm>
        </p:spPr>
        <p:txBody>
          <a:bodyPr/>
          <a:lstStyle/>
          <a:p>
            <a:pPr algn="ctr"/>
            <a:r>
              <a:rPr lang="en-US" altLang="zh-CN" sz="6000" dirty="0" smtClean="0"/>
              <a:t>Python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14348" y="2857496"/>
            <a:ext cx="7772400" cy="1199704"/>
          </a:xfrm>
        </p:spPr>
        <p:txBody>
          <a:bodyPr>
            <a:noAutofit/>
          </a:bodyPr>
          <a:lstStyle/>
          <a:p>
            <a:pPr algn="ctr"/>
            <a:r>
              <a:rPr lang="zh-CN" altLang="en-US" sz="3600" b="1" dirty="0" smtClean="0"/>
              <a:t>第</a:t>
            </a:r>
            <a:r>
              <a:rPr lang="en-US" altLang="zh-CN" sz="3600" b="1" dirty="0" smtClean="0"/>
              <a:t>1</a:t>
            </a:r>
            <a:r>
              <a:rPr lang="zh-CN" altLang="en-US" sz="3600" b="1" dirty="0" smtClean="0"/>
              <a:t>课</a:t>
            </a:r>
            <a:endParaRPr lang="en-US" altLang="zh-CN" sz="3600" b="1" dirty="0" smtClean="0"/>
          </a:p>
          <a:p>
            <a:pPr algn="ctr"/>
            <a:r>
              <a:rPr lang="en-US" altLang="zh-CN" sz="3600" b="1" dirty="0" smtClean="0"/>
              <a:t>[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变量与数据</a:t>
            </a:r>
            <a:r>
              <a:rPr lang="en-US" altLang="zh-CN" sz="3600" b="1" dirty="0" smtClean="0"/>
              <a:t>]</a:t>
            </a:r>
            <a:endParaRPr lang="zh-CN" altLang="en-US" sz="36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0"/>
            <a:ext cx="1343011" cy="1343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r>
              <a:rPr lang="en-US" altLang="zh-CN" dirty="0" smtClean="0"/>
              <a:t>type(2.14)</a:t>
            </a:r>
          </a:p>
          <a:p>
            <a:r>
              <a:rPr lang="en-US" altLang="zh-CN" dirty="0" smtClean="0"/>
              <a:t>         &lt;</a:t>
            </a:r>
            <a:r>
              <a:rPr lang="en-US" altLang="zh-CN" dirty="0" err="1" smtClean="0"/>
              <a:t>type”float</a:t>
            </a:r>
            <a:r>
              <a:rPr lang="en-US" altLang="zh-CN" dirty="0" smtClean="0"/>
              <a:t>”&gt;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number= 2.14</a:t>
            </a:r>
          </a:p>
          <a:p>
            <a:r>
              <a:rPr lang="en-US" altLang="zh-CN" dirty="0" smtClean="0"/>
              <a:t>  Print(type(number))</a:t>
            </a:r>
          </a:p>
          <a:p>
            <a:r>
              <a:rPr lang="en-US" altLang="zh-CN" dirty="0" smtClean="0"/>
              <a:t>           </a:t>
            </a:r>
            <a:r>
              <a:rPr lang="zh-CN" altLang="en-US" dirty="0" smtClean="0"/>
              <a:t>输出</a:t>
            </a:r>
            <a:endParaRPr lang="en-US" altLang="zh-CN" dirty="0" smtClean="0"/>
          </a:p>
          <a:p>
            <a:r>
              <a:rPr lang="en-US" altLang="zh-CN" dirty="0" smtClean="0"/>
              <a:t>   &lt;class “float”&gt;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 rot="5400000">
            <a:off x="1643042" y="4000504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x=1000</a:t>
            </a:r>
          </a:p>
          <a:p>
            <a:r>
              <a:rPr lang="en-US" altLang="zh-CN" dirty="0" smtClean="0"/>
              <a:t>       print(type(x)==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              </a:t>
            </a:r>
            <a:r>
              <a:rPr lang="zh-CN" altLang="en-US" dirty="0" smtClean="0"/>
              <a:t>输出</a:t>
            </a:r>
            <a:endParaRPr lang="en-US" altLang="zh-CN" dirty="0" smtClean="0"/>
          </a:p>
          <a:p>
            <a:r>
              <a:rPr lang="en-US" altLang="zh-CN" dirty="0" smtClean="0"/>
              <a:t>           True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    y=“</a:t>
            </a:r>
            <a:r>
              <a:rPr lang="zh-CN" altLang="en-US" dirty="0" smtClean="0"/>
              <a:t>孙悟空</a:t>
            </a:r>
            <a:r>
              <a:rPr lang="en-US" altLang="zh-CN" dirty="0" smtClean="0"/>
              <a:t>”</a:t>
            </a:r>
          </a:p>
          <a:p>
            <a:r>
              <a:rPr lang="en-US" altLang="zh-CN" dirty="0" smtClean="0"/>
              <a:t>        print(type(y)==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                 </a:t>
            </a:r>
            <a:r>
              <a:rPr lang="zh-CN" altLang="en-US" dirty="0" smtClean="0"/>
              <a:t>输出</a:t>
            </a:r>
            <a:endParaRPr lang="en-US" altLang="zh-CN" dirty="0" smtClean="0"/>
          </a:p>
          <a:p>
            <a:r>
              <a:rPr lang="en-US" altLang="zh-CN" dirty="0" smtClean="0"/>
              <a:t>             False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5" name="直接箭头连接符 4"/>
          <p:cNvCxnSpPr/>
          <p:nvPr/>
        </p:nvCxnSpPr>
        <p:spPr>
          <a:xfrm rot="5400000">
            <a:off x="2107389" y="2678901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rot="5400000">
            <a:off x="2428860" y="5000636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例：年龄可以用数字来存储，名字可以用字符来存储</a:t>
            </a:r>
            <a:endParaRPr lang="en-US" altLang="zh-CN" dirty="0" smtClean="0"/>
          </a:p>
          <a:p>
            <a:r>
              <a:rPr lang="zh-CN" altLang="en-US" dirty="0" smtClean="0"/>
              <a:t>则 </a:t>
            </a:r>
            <a:r>
              <a:rPr lang="en-US" altLang="zh-CN" dirty="0" err="1" smtClean="0"/>
              <a:t>age,name</a:t>
            </a:r>
            <a:r>
              <a:rPr lang="en-US" altLang="zh-CN" dirty="0" smtClean="0"/>
              <a:t>=18,”</a:t>
            </a:r>
            <a:r>
              <a:rPr lang="zh-CN" altLang="en-US" dirty="0" smtClean="0"/>
              <a:t>孙悟空</a:t>
            </a:r>
            <a:r>
              <a:rPr lang="en-US" altLang="zh-CN" dirty="0" smtClean="0"/>
              <a:t>”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五个标准的数据类型：</a:t>
            </a:r>
            <a:endParaRPr lang="en-US" altLang="zh-CN" dirty="0" smtClean="0"/>
          </a:p>
          <a:p>
            <a:r>
              <a:rPr lang="zh-CN" altLang="en-US" dirty="0" smtClean="0"/>
              <a:t>①</a:t>
            </a:r>
            <a:r>
              <a:rPr lang="en-US" altLang="zh-CN" dirty="0" smtClean="0">
                <a:solidFill>
                  <a:srgbClr val="FF0000"/>
                </a:solidFill>
              </a:rPr>
              <a:t>Number</a:t>
            </a:r>
            <a:r>
              <a:rPr lang="zh-CN" altLang="en-US" dirty="0" smtClean="0"/>
              <a:t>（数字）     ②</a:t>
            </a:r>
            <a:r>
              <a:rPr lang="en-US" altLang="zh-CN" dirty="0" smtClean="0">
                <a:solidFill>
                  <a:srgbClr val="FF0000"/>
                </a:solidFill>
              </a:rPr>
              <a:t>String</a:t>
            </a:r>
            <a:r>
              <a:rPr lang="zh-CN" altLang="en-US" dirty="0" smtClean="0"/>
              <a:t>（字符串）</a:t>
            </a:r>
            <a:endParaRPr lang="en-US" altLang="zh-CN" dirty="0" smtClean="0"/>
          </a:p>
          <a:p>
            <a:r>
              <a:rPr lang="zh-CN" altLang="en-US" dirty="0" smtClean="0"/>
              <a:t>③</a:t>
            </a:r>
            <a:r>
              <a:rPr lang="en-US" altLang="zh-CN" dirty="0" smtClean="0">
                <a:solidFill>
                  <a:srgbClr val="FF0000"/>
                </a:solidFill>
              </a:rPr>
              <a:t>List</a:t>
            </a:r>
            <a:r>
              <a:rPr lang="zh-CN" altLang="en-US" dirty="0" smtClean="0"/>
              <a:t>（列表）            ④</a:t>
            </a:r>
            <a:r>
              <a:rPr lang="en-US" altLang="zh-CN" dirty="0" err="1" smtClean="0">
                <a:solidFill>
                  <a:srgbClr val="FF0000"/>
                </a:solidFill>
              </a:rPr>
              <a:t>Tuple</a:t>
            </a:r>
            <a:r>
              <a:rPr lang="zh-CN" altLang="en-US" dirty="0" smtClean="0"/>
              <a:t>（元组）</a:t>
            </a:r>
            <a:endParaRPr lang="en-US" altLang="zh-CN" dirty="0" smtClean="0"/>
          </a:p>
          <a:p>
            <a:r>
              <a:rPr lang="zh-CN" altLang="en-US" dirty="0" smtClean="0"/>
              <a:t>⑤</a:t>
            </a:r>
            <a:r>
              <a:rPr lang="en-US" altLang="zh-CN" dirty="0" smtClean="0">
                <a:solidFill>
                  <a:srgbClr val="FF0000"/>
                </a:solidFill>
              </a:rPr>
              <a:t>Dictionary</a:t>
            </a:r>
            <a:r>
              <a:rPr lang="zh-CN" altLang="en-US" dirty="0" smtClean="0"/>
              <a:t>（字典）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基本的数据类型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数字数据类型</a:t>
            </a:r>
            <a:r>
              <a:rPr lang="zh-CN" altLang="en-US" dirty="0" smtClean="0"/>
              <a:t>用于存储数值</a:t>
            </a:r>
            <a:endParaRPr lang="en-US" altLang="zh-CN" dirty="0" smtClean="0"/>
          </a:p>
          <a:p>
            <a:r>
              <a:rPr lang="zh-CN" altLang="en-US" dirty="0" smtClean="0"/>
              <a:t>例：</a:t>
            </a:r>
            <a:r>
              <a:rPr lang="en-US" altLang="zh-CN" dirty="0" err="1" smtClean="0"/>
              <a:t>a,b,c,d</a:t>
            </a:r>
            <a:r>
              <a:rPr lang="en-US" altLang="zh-CN" dirty="0" smtClean="0"/>
              <a:t>=3,6,8,9</a:t>
            </a:r>
          </a:p>
          <a:p>
            <a:r>
              <a:rPr lang="en-US" altLang="zh-CN" dirty="0" smtClean="0"/>
              <a:t>    print=(</a:t>
            </a:r>
            <a:r>
              <a:rPr lang="en-US" altLang="zh-CN" dirty="0" err="1" smtClean="0"/>
              <a:t>a+b+c+d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支持四种不同的数字类型</a:t>
            </a:r>
            <a:endParaRPr lang="en-US" altLang="zh-CN" dirty="0" smtClean="0"/>
          </a:p>
          <a:p>
            <a:r>
              <a:rPr lang="en-US" altLang="zh-CN" dirty="0" err="1" smtClean="0"/>
              <a:t>int</a:t>
            </a:r>
            <a:r>
              <a:rPr lang="zh-CN" altLang="en-US" dirty="0" smtClean="0"/>
              <a:t>（有符号整型） </a:t>
            </a:r>
            <a:endParaRPr lang="en-US" altLang="zh-CN" dirty="0" smtClean="0"/>
          </a:p>
          <a:p>
            <a:r>
              <a:rPr lang="en-US" altLang="zh-CN" dirty="0" smtClean="0"/>
              <a:t>long</a:t>
            </a:r>
            <a:r>
              <a:rPr lang="zh-CN" altLang="en-US" dirty="0" smtClean="0"/>
              <a:t>（长整数，可以代表八进制和十六进制）</a:t>
            </a:r>
            <a:endParaRPr lang="en-US" altLang="zh-CN" dirty="0" smtClean="0"/>
          </a:p>
          <a:p>
            <a:r>
              <a:rPr lang="en-US" altLang="zh-CN" dirty="0" smtClean="0"/>
              <a:t>float</a:t>
            </a:r>
            <a:r>
              <a:rPr lang="zh-CN" altLang="en-US" dirty="0" smtClean="0"/>
              <a:t>（浮点型）</a:t>
            </a:r>
            <a:endParaRPr lang="en-US" altLang="zh-CN" dirty="0" smtClean="0"/>
          </a:p>
          <a:p>
            <a:r>
              <a:rPr lang="en-US" altLang="zh-CN" dirty="0" smtClean="0"/>
              <a:t>complex</a:t>
            </a:r>
            <a:r>
              <a:rPr lang="zh-CN" altLang="en-US" dirty="0" smtClean="0"/>
              <a:t>（复数）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①</a:t>
            </a:r>
            <a:r>
              <a:rPr lang="en-US" altLang="zh-CN" dirty="0" smtClean="0"/>
              <a:t>Number</a:t>
            </a:r>
            <a:r>
              <a:rPr lang="zh-CN" altLang="en-US" dirty="0" smtClean="0"/>
              <a:t>（数字）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字符串（</a:t>
            </a:r>
            <a:r>
              <a:rPr lang="en-US" altLang="zh-CN" dirty="0" smtClean="0">
                <a:solidFill>
                  <a:srgbClr val="FF0000"/>
                </a:solidFill>
              </a:rPr>
              <a:t>string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r>
              <a:rPr lang="zh-CN" altLang="en-US" dirty="0" smtClean="0"/>
              <a:t>是由数字、字母、下划线组成的一串字符</a:t>
            </a:r>
            <a:endParaRPr lang="en-US" altLang="zh-CN" dirty="0" smtClean="0"/>
          </a:p>
          <a:p>
            <a:r>
              <a:rPr lang="zh-CN" altLang="en-US" dirty="0" smtClean="0"/>
              <a:t>左右两边带成对的引号（单、双、三引号）</a:t>
            </a:r>
            <a:endParaRPr lang="en-US" altLang="zh-CN" dirty="0" smtClean="0"/>
          </a:p>
          <a:p>
            <a:r>
              <a:rPr lang="zh-CN" altLang="en-US" dirty="0" smtClean="0"/>
              <a:t>例：</a:t>
            </a:r>
            <a:r>
              <a:rPr lang="en-US" altLang="zh-CN" dirty="0" err="1" smtClean="0"/>
              <a:t>a,b,c,d</a:t>
            </a:r>
            <a:r>
              <a:rPr lang="en-US" altLang="zh-CN" dirty="0" smtClean="0"/>
              <a:t>=</a:t>
            </a:r>
            <a:r>
              <a:rPr lang="zh-CN" altLang="en-US" dirty="0" smtClean="0"/>
              <a:t>“我是”，“小仙女”，“没有”，“错”</a:t>
            </a:r>
            <a:endParaRPr lang="en-US" altLang="zh-CN" dirty="0" smtClean="0"/>
          </a:p>
          <a:p>
            <a:r>
              <a:rPr lang="en-US" altLang="zh-CN" dirty="0" smtClean="0"/>
              <a:t> print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a+b+c+d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              </a:t>
            </a:r>
            <a:r>
              <a:rPr lang="zh-CN" altLang="en-US" dirty="0" smtClean="0"/>
              <a:t>输出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我是小仙女没有错 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知识点：字符串相加为拼接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②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（字符串）</a:t>
            </a:r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 rot="5400000">
            <a:off x="2035951" y="4393413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的字串列表有</a:t>
            </a:r>
            <a:r>
              <a:rPr lang="en-US" altLang="zh-CN" dirty="0" smtClean="0"/>
              <a:t>2</a:t>
            </a:r>
            <a:r>
              <a:rPr lang="zh-CN" altLang="en-US" dirty="0" smtClean="0"/>
              <a:t>种取值顺序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①从左到右索引默认</a:t>
            </a:r>
            <a:r>
              <a:rPr lang="en-US" altLang="zh-CN" dirty="0" smtClean="0"/>
              <a:t>0</a:t>
            </a:r>
            <a:r>
              <a:rPr lang="zh-CN" altLang="en-US" dirty="0" smtClean="0"/>
              <a:t>开始的，最大范围是字符串长度少</a:t>
            </a:r>
            <a:r>
              <a:rPr lang="en-US" altLang="zh-CN" dirty="0" smtClean="0"/>
              <a:t>1</a:t>
            </a:r>
          </a:p>
          <a:p>
            <a:r>
              <a:rPr lang="zh-CN" altLang="en-US" dirty="0" smtClean="0"/>
              <a:t>②从右到左索引默认</a:t>
            </a:r>
            <a:r>
              <a:rPr lang="en-US" altLang="zh-CN" dirty="0" smtClean="0"/>
              <a:t>-1</a:t>
            </a:r>
            <a:r>
              <a:rPr lang="zh-CN" altLang="en-US" dirty="0" smtClean="0"/>
              <a:t>开始的，最大范围是字符串开头</a:t>
            </a:r>
            <a:endParaRPr lang="en-US" altLang="zh-CN" dirty="0" smtClean="0"/>
          </a:p>
          <a:p>
            <a:r>
              <a:rPr lang="en-US" altLang="zh-CN" dirty="0" smtClean="0"/>
              <a:t> R   U   N   O   </a:t>
            </a:r>
            <a:r>
              <a:rPr lang="en-US" altLang="zh-CN" dirty="0" err="1" smtClean="0"/>
              <a:t>O</a:t>
            </a:r>
            <a:r>
              <a:rPr lang="en-US" altLang="zh-CN" dirty="0" smtClean="0"/>
              <a:t>   B</a:t>
            </a:r>
          </a:p>
          <a:p>
            <a:r>
              <a:rPr lang="en-US" altLang="zh-CN" dirty="0" smtClean="0"/>
              <a:t> 0   1   2   3   </a:t>
            </a:r>
            <a:r>
              <a:rPr lang="en-US" altLang="zh-CN" smtClean="0"/>
              <a:t>4    </a:t>
            </a:r>
            <a:r>
              <a:rPr lang="en-US" altLang="zh-CN" dirty="0" smtClean="0"/>
              <a:t>5</a:t>
            </a:r>
          </a:p>
          <a:p>
            <a:r>
              <a:rPr lang="en-US" altLang="zh-CN" dirty="0" smtClean="0"/>
              <a:t>-6 -5 -4 -3 -2  -1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0519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例：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r>
              <a:rPr lang="en-US" altLang="zh-CN" dirty="0" err="1" smtClean="0"/>
              <a:t>a,b,c,d</a:t>
            </a:r>
            <a:r>
              <a:rPr lang="en-US" altLang="zh-CN" dirty="0" smtClean="0"/>
              <a:t>=</a:t>
            </a:r>
            <a:r>
              <a:rPr lang="zh-CN" altLang="en-US" dirty="0" smtClean="0"/>
              <a:t>“我是”，“小仙女”，“没有”，</a:t>
            </a:r>
            <a:r>
              <a:rPr lang="zh-CN" altLang="en-US" dirty="0" smtClean="0"/>
              <a:t>“错”</a:t>
            </a:r>
            <a:endParaRPr lang="en-US" altLang="zh-CN" dirty="0" smtClean="0"/>
          </a:p>
          <a:p>
            <a:r>
              <a:rPr lang="en-US" altLang="zh-CN" dirty="0" smtClean="0"/>
              <a:t>Print(a[0],c[0],d[0])</a:t>
            </a:r>
          </a:p>
          <a:p>
            <a:r>
              <a:rPr lang="en-US" altLang="zh-CN" dirty="0" smtClean="0"/>
              <a:t>        </a:t>
            </a:r>
            <a:r>
              <a:rPr lang="zh-CN" altLang="en-US" dirty="0" smtClean="0"/>
              <a:t>输出</a:t>
            </a:r>
            <a:endParaRPr lang="en-US" altLang="zh-CN" dirty="0" smtClean="0"/>
          </a:p>
          <a:p>
            <a:r>
              <a:rPr lang="en-US" altLang="zh-CN" dirty="0" smtClean="0"/>
              <a:t>   </a:t>
            </a:r>
            <a:r>
              <a:rPr lang="zh-CN" altLang="en-US" dirty="0" smtClean="0"/>
              <a:t>我没错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回顾上节课：</a:t>
            </a:r>
            <a:endParaRPr lang="en-US" altLang="zh-CN" dirty="0" smtClean="0"/>
          </a:p>
          <a:p>
            <a:r>
              <a:rPr lang="en-US" altLang="zh-CN" dirty="0" smtClean="0"/>
              <a:t>Print(a[0],c[0],d[0</a:t>
            </a:r>
            <a:r>
              <a:rPr lang="en-US" altLang="zh-CN" dirty="0" smtClean="0"/>
              <a:t>],sep=‘.’)</a:t>
            </a:r>
          </a:p>
          <a:p>
            <a:r>
              <a:rPr lang="en-US" altLang="zh-CN" dirty="0" smtClean="0"/>
              <a:t>          </a:t>
            </a:r>
            <a:r>
              <a:rPr lang="zh-CN" altLang="en-US" dirty="0" smtClean="0"/>
              <a:t>输出</a:t>
            </a:r>
            <a:endParaRPr lang="en-US" altLang="zh-CN" dirty="0" smtClean="0"/>
          </a:p>
          <a:p>
            <a:r>
              <a:rPr lang="en-US" altLang="zh-CN" dirty="0" smtClean="0"/>
              <a:t>   </a:t>
            </a:r>
            <a:r>
              <a:rPr lang="zh-CN" altLang="en-US" dirty="0" smtClean="0"/>
              <a:t>我</a:t>
            </a:r>
            <a:r>
              <a:rPr lang="en-US" altLang="zh-CN" dirty="0" smtClean="0"/>
              <a:t>.</a:t>
            </a:r>
            <a:r>
              <a:rPr lang="zh-CN" altLang="en-US" dirty="0" smtClean="0"/>
              <a:t>没</a:t>
            </a:r>
            <a:r>
              <a:rPr lang="en-US" altLang="zh-CN" dirty="0" smtClean="0"/>
              <a:t>.</a:t>
            </a:r>
            <a:r>
              <a:rPr lang="zh-CN" altLang="en-US" dirty="0" smtClean="0"/>
              <a:t>错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 rot="5400000">
            <a:off x="1464447" y="3107529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rot="5400000">
            <a:off x="1714480" y="5429264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字符串切片：</a:t>
            </a:r>
            <a:r>
              <a:rPr lang="en-US" altLang="zh-CN" dirty="0" smtClean="0"/>
              <a:t>s=‘</a:t>
            </a:r>
            <a:r>
              <a:rPr lang="en-US" altLang="zh-CN" dirty="0" err="1" smtClean="0"/>
              <a:t>abcdef</a:t>
            </a:r>
            <a:r>
              <a:rPr lang="en-US" altLang="zh-CN" dirty="0" smtClean="0"/>
              <a:t>’</a:t>
            </a:r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               print(s[1:5])</a:t>
            </a:r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                    </a:t>
            </a:r>
            <a:r>
              <a:rPr lang="zh-CN" altLang="en-US" dirty="0" smtClean="0"/>
              <a:t>输出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                ‘</a:t>
            </a:r>
            <a:r>
              <a:rPr lang="en-US" altLang="zh-CN" dirty="0" err="1" smtClean="0"/>
              <a:t>bcde</a:t>
            </a:r>
            <a:r>
              <a:rPr lang="en-US" altLang="zh-CN" dirty="0" smtClean="0"/>
              <a:t>’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注意：变量的名字不能以数字开关</a:t>
            </a:r>
            <a:endParaRPr lang="en-US" altLang="zh-CN" dirty="0" smtClean="0"/>
          </a:p>
          <a:p>
            <a:r>
              <a:rPr lang="zh-CN" altLang="en-US" dirty="0" smtClean="0"/>
              <a:t>例：</a:t>
            </a:r>
            <a:r>
              <a:rPr lang="en-US" altLang="zh-CN" dirty="0" smtClean="0"/>
              <a:t>1str=“66”</a:t>
            </a:r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          </a:t>
            </a:r>
            <a:r>
              <a:rPr lang="zh-CN" altLang="en-US" dirty="0" smtClean="0"/>
              <a:t>输出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报错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字符串操作</a:t>
            </a:r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 rot="5400000">
            <a:off x="3143240" y="2643182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rot="5400000">
            <a:off x="1964513" y="4964917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例：</a:t>
            </a:r>
            <a:r>
              <a:rPr lang="en-US" altLang="zh-CN" dirty="0" smtClean="0"/>
              <a:t>s=“</a:t>
            </a:r>
            <a:r>
              <a:rPr lang="en-US" altLang="zh-CN" dirty="0" err="1" smtClean="0"/>
              <a:t>abcdef</a:t>
            </a:r>
            <a:r>
              <a:rPr lang="en-US" altLang="zh-CN" dirty="0" smtClean="0"/>
              <a:t>”</a:t>
            </a:r>
            <a:r>
              <a:rPr lang="zh-CN" altLang="en-US" dirty="0" smtClean="0"/>
              <a:t>截取前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   print(s[0:3])</a:t>
            </a:r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        </a:t>
            </a:r>
            <a:r>
              <a:rPr lang="zh-CN" altLang="en-US" dirty="0" smtClean="0"/>
              <a:t>输出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abc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     print(s[3:6])</a:t>
            </a:r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            </a:t>
            </a:r>
            <a:r>
              <a:rPr lang="zh-CN" altLang="en-US" dirty="0" smtClean="0"/>
              <a:t>输出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        def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5" name="直接箭头连接符 4"/>
          <p:cNvCxnSpPr/>
          <p:nvPr/>
        </p:nvCxnSpPr>
        <p:spPr>
          <a:xfrm rot="5400000">
            <a:off x="1750199" y="2678901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rot="5400000">
            <a:off x="2143108" y="4429132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Print(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)     #</a:t>
            </a:r>
            <a:r>
              <a:rPr lang="zh-CN" altLang="en-US" dirty="0" smtClean="0"/>
              <a:t>输出完整字符串</a:t>
            </a:r>
            <a:endParaRPr lang="en-US" altLang="zh-CN" dirty="0" smtClean="0"/>
          </a:p>
          <a:p>
            <a:r>
              <a:rPr lang="en-US" altLang="zh-CN" dirty="0" smtClean="0"/>
              <a:t>Print(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[0])   #</a:t>
            </a:r>
            <a:r>
              <a:rPr lang="zh-CN" altLang="en-US" dirty="0" smtClean="0"/>
              <a:t>输出字符串中的第一个字符</a:t>
            </a:r>
            <a:endParaRPr lang="en-US" altLang="zh-CN" dirty="0" smtClean="0"/>
          </a:p>
          <a:p>
            <a:r>
              <a:rPr lang="en-US" altLang="zh-CN" dirty="0" smtClean="0"/>
              <a:t>Print(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[2:5]) #</a:t>
            </a:r>
            <a:r>
              <a:rPr lang="zh-CN" altLang="en-US" dirty="0" smtClean="0"/>
              <a:t>输出字符串中第三个至第六个之间的字符串</a:t>
            </a:r>
            <a:endParaRPr lang="en-US" altLang="zh-CN" dirty="0" smtClean="0"/>
          </a:p>
          <a:p>
            <a:r>
              <a:rPr lang="en-US" altLang="zh-CN" dirty="0" smtClean="0"/>
              <a:t>Print(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[2: ])  #</a:t>
            </a:r>
            <a:r>
              <a:rPr lang="zh-CN" altLang="en-US" dirty="0" smtClean="0"/>
              <a:t>输出从第三个字符开始的字符串</a:t>
            </a:r>
            <a:endParaRPr lang="en-US" altLang="zh-CN" dirty="0" smtClean="0"/>
          </a:p>
          <a:p>
            <a:r>
              <a:rPr lang="en-US" altLang="zh-CN" dirty="0" smtClean="0"/>
              <a:t>Print(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*2)  #</a:t>
            </a:r>
            <a:r>
              <a:rPr lang="zh-CN" altLang="en-US" dirty="0" smtClean="0"/>
              <a:t>输出字符串两次</a:t>
            </a:r>
            <a:endParaRPr lang="en-US" altLang="zh-CN" dirty="0" smtClean="0"/>
          </a:p>
          <a:p>
            <a:r>
              <a:rPr lang="en-US" altLang="zh-CN" dirty="0" smtClean="0"/>
              <a:t>print(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+”TEST”)  #</a:t>
            </a:r>
            <a:r>
              <a:rPr lang="zh-CN" altLang="en-US" dirty="0" smtClean="0"/>
              <a:t>输出连接的字符串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变量是存储在内存中的值</a:t>
            </a:r>
            <a:endParaRPr lang="en-US" altLang="zh-CN" dirty="0" smtClean="0"/>
          </a:p>
          <a:p>
            <a:r>
              <a:rPr lang="zh-CN" altLang="en-US" dirty="0" smtClean="0"/>
              <a:t>格式：</a:t>
            </a:r>
            <a:r>
              <a:rPr lang="zh-CN" altLang="en-US" dirty="0" smtClean="0">
                <a:solidFill>
                  <a:srgbClr val="FF0000"/>
                </a:solidFill>
              </a:rPr>
              <a:t>名称</a:t>
            </a:r>
            <a:r>
              <a:rPr lang="en-US" altLang="zh-CN" dirty="0" smtClean="0">
                <a:solidFill>
                  <a:srgbClr val="FF0000"/>
                </a:solidFill>
              </a:rPr>
              <a:t>=</a:t>
            </a:r>
            <a:r>
              <a:rPr lang="zh-CN" altLang="en-US" dirty="0" smtClean="0">
                <a:solidFill>
                  <a:srgbClr val="FF0000"/>
                </a:solidFill>
              </a:rPr>
              <a:t>值   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例：</a:t>
            </a:r>
            <a:r>
              <a:rPr lang="en-US" altLang="zh-CN" dirty="0" smtClean="0"/>
              <a:t>name=</a:t>
            </a:r>
            <a:r>
              <a:rPr lang="zh-CN" altLang="en-US" dirty="0" smtClean="0"/>
              <a:t>“帅哥”</a:t>
            </a:r>
            <a:endParaRPr lang="en-US" altLang="zh-CN" dirty="0" smtClean="0"/>
          </a:p>
          <a:p>
            <a:r>
              <a:rPr lang="zh-CN" altLang="en-US" dirty="0" smtClean="0"/>
              <a:t>变量可以指定不同的数据类型，这些变量可以存储</a:t>
            </a:r>
            <a:r>
              <a:rPr lang="zh-CN" altLang="en-US" dirty="0" smtClean="0">
                <a:solidFill>
                  <a:srgbClr val="FF0000"/>
                </a:solidFill>
              </a:rPr>
              <a:t>整数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FF0000"/>
                </a:solidFill>
              </a:rPr>
              <a:t>小数</a:t>
            </a:r>
            <a:r>
              <a:rPr lang="en-US" altLang="zh-CN" dirty="0" smtClean="0">
                <a:solidFill>
                  <a:srgbClr val="FF0000"/>
                </a:solidFill>
              </a:rPr>
              <a:t>float</a:t>
            </a:r>
            <a:r>
              <a:rPr lang="zh-CN" altLang="en-US" dirty="0" smtClean="0"/>
              <a:t>或</a:t>
            </a:r>
            <a:r>
              <a:rPr lang="zh-CN" altLang="en-US" dirty="0" smtClean="0">
                <a:solidFill>
                  <a:srgbClr val="FF0000"/>
                </a:solidFill>
              </a:rPr>
              <a:t>字符</a:t>
            </a:r>
            <a:r>
              <a:rPr lang="en-US" altLang="zh-CN" dirty="0" err="1" smtClean="0">
                <a:solidFill>
                  <a:srgbClr val="FF0000"/>
                </a:solidFill>
              </a:rPr>
              <a:t>str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变量类型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①</a:t>
            </a:r>
            <a:r>
              <a:rPr lang="en-US" altLang="zh-CN" dirty="0" smtClean="0"/>
              <a:t>a=“</a:t>
            </a:r>
            <a:r>
              <a:rPr lang="zh-CN" altLang="en-US" dirty="0" smtClean="0"/>
              <a:t>一天</a:t>
            </a:r>
            <a:r>
              <a:rPr lang="en-US" altLang="zh-CN" dirty="0" smtClean="0"/>
              <a:t>”  b=“</a:t>
            </a:r>
            <a:r>
              <a:rPr lang="zh-CN" altLang="en-US" dirty="0" smtClean="0"/>
              <a:t>道理</a:t>
            </a:r>
            <a:r>
              <a:rPr lang="en-US" altLang="zh-CN" dirty="0" smtClean="0"/>
              <a:t>”  c=“</a:t>
            </a:r>
            <a:r>
              <a:rPr lang="zh-CN" altLang="en-US" dirty="0" smtClean="0"/>
              <a:t>一天的酬劳</a:t>
            </a:r>
            <a:r>
              <a:rPr lang="en-US" altLang="zh-CN" dirty="0" smtClean="0"/>
              <a:t>”  d=“</a:t>
            </a:r>
            <a:r>
              <a:rPr lang="zh-CN" altLang="en-US" dirty="0" smtClean="0"/>
              <a:t>勤奋</a:t>
            </a:r>
            <a:r>
              <a:rPr lang="en-US" altLang="zh-CN" dirty="0" smtClean="0"/>
              <a:t>”</a:t>
            </a:r>
          </a:p>
          <a:p>
            <a:r>
              <a:rPr lang="zh-CN" altLang="en-US" dirty="0" smtClean="0"/>
              <a:t>切片</a:t>
            </a:r>
            <a:r>
              <a:rPr lang="en-US" altLang="zh-CN" dirty="0" err="1" smtClean="0"/>
              <a:t>abcd</a:t>
            </a:r>
            <a:r>
              <a:rPr lang="zh-CN" altLang="en-US" dirty="0" smtClean="0"/>
              <a:t>输出天道酬勤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②今天的上课不听讲，老师罚抄</a:t>
            </a:r>
            <a:r>
              <a:rPr lang="en-US" altLang="zh-CN" dirty="0" smtClean="0"/>
              <a:t>100</a:t>
            </a:r>
            <a:r>
              <a:rPr lang="zh-CN" altLang="en-US" dirty="0" smtClean="0"/>
              <a:t>遍“我下次一定认真”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③</a:t>
            </a:r>
            <a:r>
              <a:rPr lang="en-US" altLang="zh-CN" dirty="0" smtClean="0"/>
              <a:t>a=</a:t>
            </a:r>
            <a:r>
              <a:rPr lang="zh-CN" altLang="en-US" dirty="0" smtClean="0"/>
              <a:t>“孙悟空跟猪八戒吃西瓜”</a:t>
            </a:r>
            <a:endParaRPr lang="en-US" altLang="zh-CN" dirty="0" smtClean="0"/>
          </a:p>
          <a:p>
            <a:r>
              <a:rPr lang="zh-CN" altLang="en-US" dirty="0" smtClean="0"/>
              <a:t>打印输出：猪八戒吃西瓜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课堂练习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1.python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a=121+1.21</a:t>
            </a:r>
            <a:r>
              <a:rPr lang="zh-CN" altLang="en-US" dirty="0" smtClean="0"/>
              <a:t>；</a:t>
            </a:r>
            <a:r>
              <a:rPr lang="en-US" altLang="zh-CN" dirty="0" smtClean="0"/>
              <a:t>print(type(a))</a:t>
            </a:r>
            <a:r>
              <a:rPr lang="zh-CN" altLang="en-US" dirty="0" smtClean="0"/>
              <a:t>的输出结果是（ ）</a:t>
            </a:r>
            <a:endParaRPr lang="en-US" altLang="zh-CN" dirty="0" smtClean="0"/>
          </a:p>
          <a:p>
            <a:r>
              <a:rPr lang="en-US" altLang="zh-CN" dirty="0" smtClean="0"/>
              <a:t>A.&lt;class ‘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’&gt;      B.&lt;class ‘float’&gt;</a:t>
            </a:r>
          </a:p>
          <a:p>
            <a:r>
              <a:rPr lang="en-US" altLang="zh-CN" dirty="0" smtClean="0"/>
              <a:t>C.&lt;class ‘double’&gt;   D.&lt;class ‘long’&gt;</a:t>
            </a:r>
          </a:p>
          <a:p>
            <a:r>
              <a:rPr lang="en-US" altLang="zh-CN" dirty="0" smtClean="0"/>
              <a:t>2.python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x=</a:t>
            </a:r>
            <a:r>
              <a:rPr lang="zh-CN" altLang="en-US" dirty="0" smtClean="0"/>
              <a:t>“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”</a:t>
            </a:r>
            <a:r>
              <a:rPr lang="en-US" altLang="zh-CN" dirty="0" smtClean="0"/>
              <a:t>;y=2;print(</a:t>
            </a:r>
            <a:r>
              <a:rPr lang="en-US" altLang="zh-CN" dirty="0" err="1" smtClean="0"/>
              <a:t>x+y</a:t>
            </a:r>
            <a:r>
              <a:rPr lang="en-US" altLang="zh-CN" dirty="0" smtClean="0"/>
              <a:t>)</a:t>
            </a:r>
            <a:r>
              <a:rPr lang="zh-CN" altLang="en-US" dirty="0" smtClean="0"/>
              <a:t>输出的结果是（ ）</a:t>
            </a:r>
            <a:endParaRPr lang="en-US" altLang="zh-CN" dirty="0" smtClean="0"/>
          </a:p>
          <a:p>
            <a:r>
              <a:rPr lang="en-US" altLang="zh-CN" dirty="0" smtClean="0"/>
              <a:t>A.</a:t>
            </a:r>
            <a:r>
              <a:rPr lang="zh-CN" altLang="en-US" dirty="0" smtClean="0"/>
              <a:t>语法错误         </a:t>
            </a:r>
            <a:r>
              <a:rPr lang="en-US" altLang="zh-CN" dirty="0" smtClean="0"/>
              <a:t>B.2</a:t>
            </a:r>
          </a:p>
          <a:p>
            <a:r>
              <a:rPr lang="en-US" altLang="zh-CN" dirty="0" smtClean="0"/>
              <a:t>C.’python2’       </a:t>
            </a:r>
            <a:r>
              <a:rPr lang="en-US" altLang="zh-CN" dirty="0" err="1" smtClean="0"/>
              <a:t>D.’pythonpython</a:t>
            </a:r>
            <a:r>
              <a:rPr lang="en-US" altLang="zh-CN" dirty="0" smtClean="0"/>
              <a:t>’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课后练习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例：</a:t>
            </a:r>
            <a:r>
              <a:rPr lang="en-US" altLang="zh-CN" dirty="0" smtClean="0"/>
              <a:t>a=100                </a:t>
            </a:r>
            <a:r>
              <a:rPr lang="zh-CN" altLang="en-US" dirty="0" smtClean="0">
                <a:solidFill>
                  <a:srgbClr val="FF0000"/>
                </a:solidFill>
              </a:rPr>
              <a:t>赋值整型变量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       b=1000.0          </a:t>
            </a:r>
            <a:r>
              <a:rPr lang="zh-CN" altLang="en-US" dirty="0" smtClean="0">
                <a:solidFill>
                  <a:srgbClr val="FF0000"/>
                </a:solidFill>
              </a:rPr>
              <a:t>浮点型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       c=</a:t>
            </a:r>
            <a:r>
              <a:rPr lang="zh-CN" altLang="en-US" dirty="0" smtClean="0"/>
              <a:t>“孙悟空”      </a:t>
            </a:r>
            <a:r>
              <a:rPr lang="zh-CN" altLang="en-US" dirty="0" smtClean="0">
                <a:solidFill>
                  <a:srgbClr val="FF0000"/>
                </a:solidFill>
              </a:rPr>
              <a:t>字符串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      </a:t>
            </a:r>
            <a:r>
              <a:rPr lang="zh-CN" altLang="en-US" dirty="0" smtClean="0"/>
              <a:t>分别打印输出这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个变量</a:t>
            </a:r>
            <a:r>
              <a:rPr lang="en-US" altLang="zh-CN" dirty="0" smtClean="0"/>
              <a:t>print(</a:t>
            </a:r>
            <a:r>
              <a:rPr lang="en-US" altLang="zh-CN" dirty="0" err="1" smtClean="0"/>
              <a:t>a,b,c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变量也可以这样创建</a:t>
            </a:r>
            <a:r>
              <a:rPr lang="en-US" altLang="zh-CN" dirty="0" err="1" smtClean="0"/>
              <a:t>a,b,c</a:t>
            </a:r>
            <a:r>
              <a:rPr lang="en-US" altLang="zh-CN" dirty="0" smtClean="0"/>
              <a:t>=100,1000.0,</a:t>
            </a:r>
            <a:r>
              <a:rPr lang="zh-CN" altLang="en-US" dirty="0" smtClean="0"/>
              <a:t>“孙悟空”</a:t>
            </a:r>
            <a:endParaRPr lang="en-US" altLang="zh-CN" dirty="0" smtClean="0"/>
          </a:p>
          <a:p>
            <a:r>
              <a:rPr lang="zh-CN" altLang="en-US" dirty="0" smtClean="0"/>
              <a:t>则：</a:t>
            </a:r>
            <a:r>
              <a:rPr lang="en-US" altLang="zh-CN" dirty="0" smtClean="0"/>
              <a:t>a=100</a:t>
            </a:r>
          </a:p>
          <a:p>
            <a:r>
              <a:rPr lang="en-US" altLang="zh-CN" dirty="0" smtClean="0"/>
              <a:t>       b=1000.0      </a:t>
            </a:r>
            <a:r>
              <a:rPr lang="zh-CN" altLang="en-US" dirty="0" smtClean="0"/>
              <a:t>输出    </a:t>
            </a:r>
            <a:r>
              <a:rPr lang="en-US" altLang="zh-CN" dirty="0" smtClean="0"/>
              <a:t>100 1000.0 </a:t>
            </a:r>
            <a:r>
              <a:rPr lang="zh-CN" altLang="en-US" dirty="0" smtClean="0"/>
              <a:t>“孙悟空”</a:t>
            </a:r>
            <a:endParaRPr lang="en-US" altLang="zh-CN" dirty="0" smtClean="0"/>
          </a:p>
          <a:p>
            <a:r>
              <a:rPr lang="en-US" altLang="zh-CN" dirty="0" smtClean="0"/>
              <a:t>       c=</a:t>
            </a:r>
            <a:r>
              <a:rPr lang="zh-CN" altLang="en-US" dirty="0" smtClean="0"/>
              <a:t>“孙悟空”</a:t>
            </a:r>
            <a:endParaRPr lang="en-US" altLang="zh-CN" dirty="0" smtClean="0"/>
          </a:p>
          <a:p>
            <a:r>
              <a:rPr lang="en-US" altLang="zh-CN" dirty="0" smtClean="0"/>
              <a:t>       print(</a:t>
            </a:r>
            <a:r>
              <a:rPr lang="en-US" altLang="zh-CN" dirty="0" err="1" smtClean="0"/>
              <a:t>a,b,c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变量赋值</a:t>
            </a:r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>
            <a:off x="3786182" y="4714884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分别创建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个整数类型</a:t>
            </a:r>
            <a:r>
              <a:rPr lang="zh-CN" altLang="en-US" dirty="0" smtClean="0"/>
              <a:t>的变量让其相</a:t>
            </a:r>
            <a:r>
              <a:rPr lang="en-US" altLang="zh-CN" dirty="0" smtClean="0"/>
              <a:t>+</a:t>
            </a:r>
            <a:r>
              <a:rPr lang="zh-CN" altLang="en-US" dirty="0" smtClean="0"/>
              <a:t>查看结果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分别创建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个浮点数类型</a:t>
            </a:r>
            <a:r>
              <a:rPr lang="zh-CN" altLang="en-US" dirty="0" smtClean="0"/>
              <a:t>的变量让其相</a:t>
            </a:r>
            <a:r>
              <a:rPr lang="en-US" altLang="zh-CN" dirty="0" smtClean="0"/>
              <a:t>+</a:t>
            </a:r>
            <a:r>
              <a:rPr lang="zh-CN" altLang="en-US" dirty="0" smtClean="0"/>
              <a:t>查看结果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分别创建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个字符串类型</a:t>
            </a:r>
            <a:r>
              <a:rPr lang="zh-CN" altLang="en-US" dirty="0" smtClean="0"/>
              <a:t>的变量让其相</a:t>
            </a:r>
            <a:r>
              <a:rPr lang="en-US" altLang="zh-CN" dirty="0" smtClean="0"/>
              <a:t>+</a:t>
            </a:r>
            <a:r>
              <a:rPr lang="zh-CN" altLang="en-US" dirty="0" smtClean="0"/>
              <a:t>查看结果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课堂练习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number=22                          number1=22</a:t>
            </a:r>
          </a:p>
          <a:p>
            <a:r>
              <a:rPr lang="en-US" altLang="zh-CN" sz="2400" dirty="0" smtClean="0"/>
              <a:t>number=33                          number2=33</a:t>
            </a:r>
          </a:p>
          <a:p>
            <a:r>
              <a:rPr lang="en-US" altLang="zh-CN" sz="2400" dirty="0" smtClean="0"/>
              <a:t>print(</a:t>
            </a:r>
            <a:r>
              <a:rPr lang="en-US" altLang="zh-CN" sz="2400" dirty="0" err="1" smtClean="0"/>
              <a:t>number+number</a:t>
            </a:r>
            <a:r>
              <a:rPr lang="en-US" altLang="zh-CN" sz="2400" dirty="0" smtClean="0"/>
              <a:t>)  print(number1+number2)</a:t>
            </a:r>
          </a:p>
          <a:p>
            <a:r>
              <a:rPr lang="en-US" altLang="zh-CN" dirty="0" smtClean="0"/>
              <a:t>         </a:t>
            </a:r>
            <a:r>
              <a:rPr lang="zh-CN" altLang="en-US" dirty="0" smtClean="0"/>
              <a:t>输出                                   输出</a:t>
            </a:r>
            <a:endParaRPr lang="en-US" altLang="zh-CN" dirty="0" smtClean="0"/>
          </a:p>
          <a:p>
            <a:r>
              <a:rPr lang="en-US" altLang="zh-CN" dirty="0" smtClean="0"/>
              <a:t>       </a:t>
            </a:r>
            <a:r>
              <a:rPr lang="en-US" altLang="zh-CN" sz="2400" dirty="0" smtClean="0"/>
              <a:t>66                                          55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①整数类型</a:t>
            </a:r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 rot="5400000">
            <a:off x="1571604" y="3000372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rot="5400000">
            <a:off x="6072198" y="3000372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number=2.31</a:t>
            </a:r>
          </a:p>
          <a:p>
            <a:r>
              <a:rPr lang="en-US" altLang="zh-CN" dirty="0" smtClean="0"/>
              <a:t>number1=1.21</a:t>
            </a:r>
          </a:p>
          <a:p>
            <a:r>
              <a:rPr lang="en-US" altLang="zh-CN" dirty="0" smtClean="0"/>
              <a:t>print(number+number1)</a:t>
            </a:r>
          </a:p>
          <a:p>
            <a:r>
              <a:rPr lang="en-US" altLang="zh-CN" dirty="0" smtClean="0"/>
              <a:t>            </a:t>
            </a:r>
            <a:r>
              <a:rPr lang="zh-CN" altLang="en-US" dirty="0" smtClean="0"/>
              <a:t>输出</a:t>
            </a:r>
            <a:endParaRPr lang="en-US" altLang="zh-CN" dirty="0" smtClean="0"/>
          </a:p>
          <a:p>
            <a:r>
              <a:rPr lang="en-US" altLang="zh-CN" dirty="0" smtClean="0"/>
              <a:t>        3.52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②浮点数类型</a:t>
            </a:r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 rot="5400000">
            <a:off x="1893075" y="3107529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Number=“</a:t>
            </a:r>
            <a:r>
              <a:rPr lang="zh-CN" altLang="en-US" dirty="0" smtClean="0"/>
              <a:t>孙悟空”</a:t>
            </a:r>
            <a:endParaRPr lang="en-US" altLang="zh-CN" dirty="0" smtClean="0"/>
          </a:p>
          <a:p>
            <a:r>
              <a:rPr lang="en-US" altLang="zh-CN" dirty="0" smtClean="0"/>
              <a:t>Number1=“</a:t>
            </a:r>
            <a:r>
              <a:rPr lang="zh-CN" altLang="en-US" dirty="0" smtClean="0"/>
              <a:t>美少女</a:t>
            </a:r>
            <a:r>
              <a:rPr lang="en-US" altLang="zh-CN" dirty="0" smtClean="0"/>
              <a:t>”</a:t>
            </a:r>
          </a:p>
          <a:p>
            <a:r>
              <a:rPr lang="en-US" altLang="zh-CN" dirty="0" smtClean="0"/>
              <a:t>print(number+number1)</a:t>
            </a:r>
          </a:p>
          <a:p>
            <a:r>
              <a:rPr lang="en-US" altLang="zh-CN" dirty="0" smtClean="0"/>
              <a:t>               </a:t>
            </a:r>
            <a:r>
              <a:rPr lang="zh-CN" altLang="en-US" dirty="0" smtClean="0"/>
              <a:t>输出</a:t>
            </a:r>
            <a:endParaRPr lang="en-US" altLang="zh-CN" dirty="0" smtClean="0"/>
          </a:p>
          <a:p>
            <a:r>
              <a:rPr lang="en-US" altLang="zh-CN" dirty="0" smtClean="0"/>
              <a:t>     </a:t>
            </a:r>
            <a:r>
              <a:rPr lang="zh-CN" altLang="en-US" dirty="0" smtClean="0"/>
              <a:t>孙悟空美少女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③字符串类型</a:t>
            </a:r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 rot="5400000">
            <a:off x="2178827" y="3107529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type( )</a:t>
            </a:r>
            <a:r>
              <a:rPr lang="zh-CN" altLang="en-US" dirty="0" smtClean="0"/>
              <a:t>函数：返回对象的类型</a:t>
            </a:r>
            <a:endParaRPr lang="en-US" altLang="zh-CN" dirty="0" smtClean="0"/>
          </a:p>
          <a:p>
            <a:r>
              <a:rPr lang="zh-CN" altLang="en-US" dirty="0" smtClean="0"/>
              <a:t>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type(100)</a:t>
            </a:r>
          </a:p>
          <a:p>
            <a:r>
              <a:rPr lang="en-US" altLang="zh-CN" dirty="0" smtClean="0"/>
              <a:t>         &lt;</a:t>
            </a:r>
            <a:r>
              <a:rPr lang="en-US" altLang="zh-CN" dirty="0" err="1" smtClean="0"/>
              <a:t>type’int</a:t>
            </a:r>
            <a:r>
              <a:rPr lang="en-US" altLang="zh-CN" dirty="0" smtClean="0"/>
              <a:t>’&gt;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number=25</a:t>
            </a:r>
          </a:p>
          <a:p>
            <a:r>
              <a:rPr lang="en-US" altLang="zh-CN" dirty="0" smtClean="0"/>
              <a:t>Print(type(number))</a:t>
            </a:r>
          </a:p>
          <a:p>
            <a:r>
              <a:rPr lang="en-US" altLang="zh-CN" dirty="0" smtClean="0"/>
              <a:t>           </a:t>
            </a:r>
            <a:r>
              <a:rPr lang="zh-CN" altLang="en-US" dirty="0" smtClean="0"/>
              <a:t>输出</a:t>
            </a:r>
            <a:endParaRPr lang="en-US" altLang="zh-CN" dirty="0" smtClean="0"/>
          </a:p>
          <a:p>
            <a:r>
              <a:rPr lang="en-US" altLang="zh-CN" dirty="0" smtClean="0"/>
              <a:t> &lt;class “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”&gt;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查看变量类型</a:t>
            </a:r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 rot="5400000">
            <a:off x="1750199" y="4964917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type(“</a:t>
            </a:r>
            <a:r>
              <a:rPr lang="zh-CN" altLang="en-US" dirty="0" smtClean="0"/>
              <a:t>孙悟空</a:t>
            </a:r>
            <a:r>
              <a:rPr lang="en-US" altLang="zh-CN" dirty="0" smtClean="0"/>
              <a:t>”)</a:t>
            </a:r>
          </a:p>
          <a:p>
            <a:r>
              <a:rPr lang="en-US" altLang="zh-CN" dirty="0" smtClean="0"/>
              <a:t>         &lt;</a:t>
            </a:r>
            <a:r>
              <a:rPr lang="en-US" altLang="zh-CN" dirty="0" err="1" smtClean="0"/>
              <a:t>type”str</a:t>
            </a:r>
            <a:r>
              <a:rPr lang="en-US" altLang="zh-CN" dirty="0" smtClean="0"/>
              <a:t>”&gt;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number= “</a:t>
            </a:r>
            <a:r>
              <a:rPr lang="zh-CN" altLang="en-US" dirty="0" smtClean="0"/>
              <a:t>孙悟空</a:t>
            </a:r>
            <a:r>
              <a:rPr lang="en-US" altLang="zh-CN" dirty="0" smtClean="0"/>
              <a:t>”</a:t>
            </a:r>
          </a:p>
          <a:p>
            <a:r>
              <a:rPr lang="en-US" altLang="zh-CN" dirty="0" smtClean="0"/>
              <a:t>  Print(type(number))</a:t>
            </a:r>
          </a:p>
          <a:p>
            <a:r>
              <a:rPr lang="en-US" altLang="zh-CN" dirty="0" smtClean="0"/>
              <a:t>           </a:t>
            </a:r>
            <a:r>
              <a:rPr lang="zh-CN" altLang="en-US" dirty="0" smtClean="0"/>
              <a:t>输出</a:t>
            </a:r>
            <a:endParaRPr lang="en-US" altLang="zh-CN" dirty="0" smtClean="0"/>
          </a:p>
          <a:p>
            <a:r>
              <a:rPr lang="en-US" altLang="zh-CN" dirty="0" smtClean="0"/>
              <a:t>   &lt;class “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”&gt;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 rot="5400000">
            <a:off x="1643042" y="4000504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242</TotalTime>
  <Words>840</Words>
  <Application>Microsoft Office PowerPoint</Application>
  <PresentationFormat>全屏显示(4:3)</PresentationFormat>
  <Paragraphs>155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聚合</vt:lpstr>
      <vt:lpstr>Python</vt:lpstr>
      <vt:lpstr>变量类型</vt:lpstr>
      <vt:lpstr>变量赋值</vt:lpstr>
      <vt:lpstr>课堂练习</vt:lpstr>
      <vt:lpstr>①整数类型</vt:lpstr>
      <vt:lpstr>②浮点数类型</vt:lpstr>
      <vt:lpstr>③字符串类型</vt:lpstr>
      <vt:lpstr>查看变量类型</vt:lpstr>
      <vt:lpstr>幻灯片 9</vt:lpstr>
      <vt:lpstr>幻灯片 10</vt:lpstr>
      <vt:lpstr>幻灯片 11</vt:lpstr>
      <vt:lpstr>基本的数据类型</vt:lpstr>
      <vt:lpstr>①Number（数字）</vt:lpstr>
      <vt:lpstr>②String（字符串）</vt:lpstr>
      <vt:lpstr>幻灯片 15</vt:lpstr>
      <vt:lpstr>幻灯片 16</vt:lpstr>
      <vt:lpstr>字符串操作</vt:lpstr>
      <vt:lpstr>幻灯片 18</vt:lpstr>
      <vt:lpstr>幻灯片 19</vt:lpstr>
      <vt:lpstr>课堂练习</vt:lpstr>
      <vt:lpstr>课后练习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ASUS</dc:creator>
  <cp:lastModifiedBy>ASUS</cp:lastModifiedBy>
  <cp:revision>28</cp:revision>
  <dcterms:created xsi:type="dcterms:W3CDTF">2021-10-07T07:11:24Z</dcterms:created>
  <dcterms:modified xsi:type="dcterms:W3CDTF">2021-10-15T08:38:34Z</dcterms:modified>
</cp:coreProperties>
</file>