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80" r:id="rId11"/>
    <p:sldId id="283" r:id="rId12"/>
    <p:sldId id="28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9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54D624-C475-4AC3-8423-BF287A2E358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0D1C6E-F80B-460F-8DC2-91D8C67AD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554D624-C475-4AC3-8423-BF287A2E358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54D624-C475-4AC3-8423-BF287A2E358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0D1C6E-F80B-460F-8DC2-91D8C67AD5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B554D624-C475-4AC3-8423-BF287A2E358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F0D1C6E-F80B-460F-8DC2-91D8C67AD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829761"/>
          </a:xfrm>
        </p:spPr>
        <p:txBody>
          <a:bodyPr/>
          <a:lstStyle/>
          <a:p>
            <a:pPr algn="ctr"/>
            <a:r>
              <a:rPr lang="en-US" altLang="zh-CN" sz="6000" dirty="0"/>
              <a:t>Python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2857496"/>
            <a:ext cx="7772400" cy="1199704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/>
              <a:t>第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课</a:t>
            </a:r>
            <a:endParaRPr lang="en-US" altLang="zh-CN" sz="3600" b="1" dirty="0"/>
          </a:p>
          <a:p>
            <a:pPr algn="ctr"/>
            <a:r>
              <a:rPr lang="en-US" altLang="zh-CN" sz="3600" b="1" dirty="0"/>
              <a:t>[</a:t>
            </a:r>
            <a:r>
              <a:rPr lang="zh-CN" altLang="en-US" sz="3600" b="1" dirty="0">
                <a:solidFill>
                  <a:srgbClr val="FF0000"/>
                </a:solidFill>
              </a:rPr>
              <a:t>转义字符</a:t>
            </a:r>
            <a:r>
              <a:rPr lang="en-US" altLang="zh-CN" sz="3600" b="1" dirty="0"/>
              <a:t>]</a:t>
            </a:r>
            <a:endParaRPr lang="zh-CN" altLang="en-US" sz="36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0"/>
            <a:ext cx="1343011" cy="13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885" y="1156335"/>
            <a:ext cx="8336915" cy="485140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①：</a:t>
            </a:r>
            <a:r>
              <a:rPr lang="en-US" altLang="zh-CN"/>
              <a:t>print(‘{} {}’.format(‘hello’,’world’))</a:t>
            </a:r>
          </a:p>
          <a:p>
            <a:r>
              <a:rPr lang="en-US" altLang="zh-CN"/>
              <a:t>                         </a:t>
            </a:r>
            <a:r>
              <a:rPr lang="zh-CN" altLang="en-US"/>
              <a:t>输出</a:t>
            </a:r>
          </a:p>
          <a:p>
            <a:r>
              <a:rPr lang="en-US" altLang="zh-CN"/>
              <a:t>              </a:t>
            </a:r>
            <a:r>
              <a:rPr lang="en-US" altLang="zh-CN">
                <a:solidFill>
                  <a:srgbClr val="FF0000"/>
                </a:solidFill>
              </a:rPr>
              <a:t> hello world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②：</a:t>
            </a:r>
            <a:r>
              <a:rPr lang="en-US" altLang="zh-CN">
                <a:sym typeface="+mn-ea"/>
              </a:rPr>
              <a:t>print(‘{0} {1}’.format(‘hello’,’world’))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</a:rPr>
              <a:t>                         </a:t>
            </a:r>
            <a:r>
              <a:rPr lang="zh-CN" altLang="en-US">
                <a:solidFill>
                  <a:schemeClr val="tx1"/>
                </a:solidFill>
              </a:rPr>
              <a:t>输出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         </a:t>
            </a:r>
            <a:r>
              <a:rPr lang="en-US" altLang="zh-CN">
                <a:solidFill>
                  <a:srgbClr val="FF0000"/>
                </a:solidFill>
              </a:rPr>
              <a:t> hello world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③：</a:t>
            </a:r>
            <a:r>
              <a:rPr lang="en-US" altLang="zh-CN">
                <a:sym typeface="+mn-ea"/>
              </a:rPr>
              <a:t>print(‘{0} {1} {0}’.format(‘hello’,’world’))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</a:rPr>
              <a:t>                         </a:t>
            </a:r>
            <a:r>
              <a:rPr lang="zh-CN" altLang="en-US">
                <a:solidFill>
                  <a:schemeClr val="tx1"/>
                </a:solidFill>
              </a:rPr>
              <a:t>输出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         </a:t>
            </a:r>
            <a:r>
              <a:rPr lang="en-US" altLang="zh-CN">
                <a:solidFill>
                  <a:srgbClr val="FF0000"/>
                </a:solidFill>
              </a:rPr>
              <a:t>hello world hello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3860" y="44133"/>
            <a:ext cx="8229600" cy="1143000"/>
          </a:xfrm>
        </p:spPr>
        <p:txBody>
          <a:bodyPr/>
          <a:lstStyle/>
          <a:p>
            <a:pPr algn="ctr"/>
            <a:r>
              <a:rPr lang="en-US" altLang="zh-CN"/>
              <a:t>format</a:t>
            </a:r>
            <a:r>
              <a:rPr lang="zh-CN" altLang="en-US"/>
              <a:t>（占位）方法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3491865" y="1556385"/>
            <a:ext cx="5080" cy="502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496945" y="3213100"/>
            <a:ext cx="5080" cy="502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486785" y="4940935"/>
            <a:ext cx="5080" cy="502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④：</a:t>
            </a:r>
            <a:r>
              <a:rPr lang="en-US" altLang="zh-CN">
                <a:sym typeface="+mn-ea"/>
              </a:rPr>
              <a:t>print(‘{1} {1} {0}’.format(‘hello’,’world’))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</a:rPr>
              <a:t>                        </a:t>
            </a:r>
            <a:r>
              <a:rPr lang="zh-CN" altLang="en-US">
                <a:solidFill>
                  <a:schemeClr val="tx1"/>
                </a:solidFill>
              </a:rPr>
              <a:t>输出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     </a:t>
            </a:r>
            <a:r>
              <a:rPr lang="en-US" altLang="zh-CN">
                <a:solidFill>
                  <a:srgbClr val="FF0000"/>
                </a:solidFill>
              </a:rPr>
              <a:t>world world hello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⑤：</a:t>
            </a:r>
            <a:r>
              <a:rPr lang="en-US" altLang="zh-CN" sz="2000">
                <a:sym typeface="+mn-ea"/>
              </a:rPr>
              <a:t>print(‘{a} {tom} {a}’.format(tom=‘hello’,a=’world’))</a:t>
            </a:r>
            <a:endParaRPr lang="en-US" altLang="zh-CN" sz="2000"/>
          </a:p>
          <a:p>
            <a:r>
              <a:rPr lang="en-US" altLang="zh-CN" sz="2000">
                <a:solidFill>
                  <a:schemeClr val="tx1"/>
                </a:solidFill>
              </a:rPr>
              <a:t>                                    </a:t>
            </a:r>
            <a:r>
              <a:rPr lang="zh-CN" altLang="en-US" sz="2000">
                <a:solidFill>
                  <a:schemeClr val="tx1"/>
                </a:solidFill>
              </a:rPr>
              <a:t>输出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               </a:t>
            </a:r>
            <a:r>
              <a:rPr lang="en-US" altLang="zh-CN" sz="2000">
                <a:solidFill>
                  <a:srgbClr val="FF0000"/>
                </a:solidFill>
              </a:rPr>
              <a:t>   world hello world    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问：得出什么结论？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491865" y="1916430"/>
            <a:ext cx="5080" cy="502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708400" y="3860800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/>
              <a:t>①使用转义方法输出：</a:t>
            </a:r>
          </a:p>
          <a:p>
            <a:r>
              <a:rPr lang="en-US" altLang="zh-CN"/>
              <a:t> </a:t>
            </a:r>
            <a:r>
              <a:rPr lang="zh-CN" altLang="en-US"/>
              <a:t>孙悟空</a:t>
            </a:r>
            <a:r>
              <a:rPr lang="en-US" altLang="zh-CN"/>
              <a:t>\</a:t>
            </a:r>
            <a:r>
              <a:rPr lang="zh-CN" altLang="en-US"/>
              <a:t>金箍棒，</a:t>
            </a:r>
            <a:r>
              <a:rPr lang="en-US" altLang="zh-CN"/>
              <a:t>    “</a:t>
            </a:r>
            <a:r>
              <a:rPr lang="zh-CN" altLang="en-US"/>
              <a:t>猪八戒</a:t>
            </a:r>
            <a:r>
              <a:rPr lang="en-US" altLang="zh-CN"/>
              <a:t>”</a:t>
            </a:r>
          </a:p>
          <a:p>
            <a:r>
              <a:rPr lang="en-US" altLang="zh-CN"/>
              <a:t> </a:t>
            </a:r>
            <a:r>
              <a:rPr lang="zh-CN" altLang="en-US"/>
              <a:t>唐僧念经，</a:t>
            </a:r>
          </a:p>
          <a:p>
            <a:r>
              <a:rPr lang="en-US" altLang="zh-CN"/>
              <a:t>                 </a:t>
            </a:r>
            <a:r>
              <a:rPr lang="zh-CN" altLang="en-US"/>
              <a:t>沙和尚</a:t>
            </a:r>
          </a:p>
          <a:p>
            <a:endParaRPr lang="zh-CN" altLang="en-US"/>
          </a:p>
          <a:p>
            <a:r>
              <a:rPr lang="zh-CN" altLang="en-US"/>
              <a:t>②用</a:t>
            </a:r>
            <a:r>
              <a:rPr lang="en-US" altLang="zh-CN"/>
              <a:t>%d</a:t>
            </a:r>
            <a:r>
              <a:rPr lang="zh-CN" altLang="en-US"/>
              <a:t>与</a:t>
            </a:r>
            <a:r>
              <a:rPr lang="en-US" altLang="zh-CN"/>
              <a:t>%s</a:t>
            </a:r>
            <a:r>
              <a:rPr lang="zh-CN" altLang="en-US"/>
              <a:t>输出：</a:t>
            </a:r>
          </a:p>
          <a:p>
            <a:r>
              <a:rPr lang="zh-CN" altLang="en-US"/>
              <a:t>夏令营三班的四个学生中，小明</a:t>
            </a:r>
            <a:r>
              <a:rPr lang="en-US" altLang="zh-CN"/>
              <a:t>6</a:t>
            </a:r>
            <a:r>
              <a:rPr lang="zh-CN" altLang="en-US"/>
              <a:t>岁，小强</a:t>
            </a:r>
            <a:r>
              <a:rPr lang="en-US" altLang="zh-CN"/>
              <a:t>8</a:t>
            </a:r>
            <a:r>
              <a:rPr lang="zh-CN" altLang="en-US"/>
              <a:t>岁，达达</a:t>
            </a:r>
            <a:r>
              <a:rPr lang="en-US" altLang="zh-CN"/>
              <a:t>7</a:t>
            </a:r>
            <a:r>
              <a:rPr lang="zh-CN" altLang="en-US"/>
              <a:t>岁，可可</a:t>
            </a:r>
            <a:r>
              <a:rPr lang="en-US" altLang="zh-CN"/>
              <a:t>8</a:t>
            </a:r>
            <a:r>
              <a:rPr lang="zh-CN" altLang="en-US"/>
              <a:t>岁。</a:t>
            </a:r>
          </a:p>
          <a:p>
            <a:endParaRPr lang="zh-CN" altLang="en-US"/>
          </a:p>
          <a:p>
            <a:r>
              <a:rPr lang="zh-CN" altLang="en-US"/>
              <a:t>③用</a:t>
            </a:r>
            <a:r>
              <a:rPr lang="en-US" altLang="zh-CN"/>
              <a:t>format</a:t>
            </a:r>
            <a:r>
              <a:rPr lang="zh-CN" altLang="en-US"/>
              <a:t>方法输出：</a:t>
            </a:r>
          </a:p>
          <a:p>
            <a:r>
              <a:rPr lang="zh-CN" altLang="en-US"/>
              <a:t>夏令营三班的四个学生中，小明</a:t>
            </a:r>
            <a:r>
              <a:rPr lang="en-US" altLang="zh-CN"/>
              <a:t>6</a:t>
            </a:r>
            <a:r>
              <a:rPr lang="zh-CN" altLang="en-US"/>
              <a:t>岁，小强</a:t>
            </a:r>
            <a:r>
              <a:rPr lang="en-US" altLang="zh-CN"/>
              <a:t>8</a:t>
            </a:r>
            <a:r>
              <a:rPr lang="zh-CN" altLang="en-US"/>
              <a:t>岁，达达</a:t>
            </a:r>
            <a:r>
              <a:rPr lang="en-US" altLang="zh-CN"/>
              <a:t>7</a:t>
            </a:r>
            <a:r>
              <a:rPr lang="zh-CN" altLang="en-US"/>
              <a:t>岁，可可</a:t>
            </a:r>
            <a:r>
              <a:rPr lang="en-US" altLang="zh-CN"/>
              <a:t>8</a:t>
            </a:r>
            <a:r>
              <a:rPr lang="zh-CN" altLang="en-US"/>
              <a:t>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课堂练习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所谓转义，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可以理解为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采用某种方式暂时取消该字符本来的含义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，这里的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某种方式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指的就是在指定字符前添加反斜杠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，以此来表示对该字符进行转义。</a:t>
            </a:r>
          </a:p>
          <a:p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例：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i’m ok      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之前：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print(“i’m ok”)</a:t>
            </a: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现在：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print(‘i\’m ok’)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转义概念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S=‘</a:t>
            </a:r>
            <a:r>
              <a:rPr lang="zh-CN" altLang="en-US" dirty="0"/>
              <a:t>孙悟空</a:t>
            </a:r>
            <a:r>
              <a:rPr lang="en-US" altLang="zh-CN" dirty="0"/>
              <a:t>\n</a:t>
            </a:r>
            <a:r>
              <a:rPr lang="zh-CN" altLang="en-US" dirty="0"/>
              <a:t>猪八戒</a:t>
            </a:r>
            <a:r>
              <a:rPr lang="en-US" altLang="zh-CN" dirty="0"/>
              <a:t>\n</a:t>
            </a:r>
            <a:r>
              <a:rPr lang="zh-CN" altLang="en-US" dirty="0"/>
              <a:t>唐僧</a:t>
            </a:r>
            <a:r>
              <a:rPr lang="en-US" altLang="zh-CN" dirty="0"/>
              <a:t>\n</a:t>
            </a:r>
            <a:r>
              <a:rPr lang="zh-CN" altLang="en-US" dirty="0"/>
              <a:t>沙和尚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       print(s)</a:t>
            </a:r>
          </a:p>
          <a:p>
            <a:r>
              <a:rPr lang="en-US" altLang="zh-CN" dirty="0"/>
              <a:t>            </a:t>
            </a:r>
            <a:r>
              <a:rPr lang="zh-CN" altLang="en-US" dirty="0"/>
              <a:t>输出</a:t>
            </a:r>
            <a:r>
              <a:rPr lang="en-US" altLang="zh-CN" dirty="0"/>
              <a:t>        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\n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：表示换行</a:t>
            </a:r>
            <a:r>
              <a:rPr lang="en-US" altLang="zh-CN" dirty="0"/>
              <a:t>  </a:t>
            </a:r>
            <a:endParaRPr lang="zh-CN" altLang="en-US" dirty="0"/>
          </a:p>
          <a:p>
            <a:r>
              <a:rPr lang="en-US" altLang="zh-CN" dirty="0"/>
              <a:t>       </a:t>
            </a:r>
            <a:r>
              <a:rPr lang="zh-CN" altLang="en-US" dirty="0"/>
              <a:t>孙悟空</a:t>
            </a:r>
          </a:p>
          <a:p>
            <a:r>
              <a:rPr lang="en-US" altLang="zh-CN" dirty="0"/>
              <a:t>       </a:t>
            </a:r>
            <a:r>
              <a:rPr lang="zh-CN" altLang="en-US" dirty="0"/>
              <a:t>猪八戒</a:t>
            </a:r>
          </a:p>
          <a:p>
            <a:r>
              <a:rPr lang="en-US" altLang="zh-CN" dirty="0"/>
              <a:t>       </a:t>
            </a:r>
            <a:r>
              <a:rPr lang="zh-CN" altLang="en-US" dirty="0"/>
              <a:t>唐僧</a:t>
            </a:r>
          </a:p>
          <a:p>
            <a:r>
              <a:rPr lang="en-US" altLang="zh-CN" dirty="0"/>
              <a:t>       </a:t>
            </a:r>
            <a:r>
              <a:rPr lang="zh-CN" altLang="en-US" dirty="0"/>
              <a:t>沙和尚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转义案例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124075" y="2348865"/>
            <a:ext cx="5715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en-US" altLang="zh-CN" dirty="0"/>
              <a:t>  S=‘A\tB\tC\tD’</a:t>
            </a:r>
          </a:p>
          <a:p>
            <a:r>
              <a:rPr lang="en-US" altLang="zh-CN" dirty="0"/>
              <a:t>  print(S)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输出</a:t>
            </a:r>
            <a:r>
              <a:rPr lang="en-US" altLang="zh-CN" dirty="0"/>
              <a:t>              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\t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：横向制表符</a:t>
            </a:r>
          </a:p>
          <a:p>
            <a:r>
              <a:rPr lang="en-US" altLang="zh-CN" dirty="0"/>
              <a:t> A    B    C    D</a:t>
            </a:r>
          </a:p>
          <a:p>
            <a:endParaRPr lang="en-US" altLang="zh-CN" dirty="0"/>
          </a:p>
          <a:p>
            <a:r>
              <a:rPr lang="en-US" altLang="zh-CN" dirty="0">
                <a:sym typeface="+mn-ea"/>
              </a:rPr>
              <a:t> S=‘A\vB\vC\vD’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 print(S)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        </a:t>
            </a:r>
            <a:r>
              <a:rPr lang="zh-CN" altLang="en-US" dirty="0">
                <a:sym typeface="+mn-ea"/>
              </a:rPr>
              <a:t>输出</a:t>
            </a:r>
            <a:r>
              <a:rPr lang="en-US" altLang="zh-CN" dirty="0">
                <a:sym typeface="+mn-ea"/>
              </a:rPr>
              <a:t>            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\v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：纵向制表符</a:t>
            </a:r>
            <a:endParaRPr lang="en-US" altLang="zh-CN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r>
              <a:rPr lang="en-US" altLang="zh-CN" dirty="0">
                <a:sym typeface="+mn-ea"/>
              </a:rPr>
              <a:t>   A   </a:t>
            </a:r>
          </a:p>
          <a:p>
            <a:r>
              <a:rPr lang="en-US" altLang="zh-CN" dirty="0">
                <a:sym typeface="+mn-ea"/>
              </a:rPr>
              <a:t>         B   </a:t>
            </a:r>
          </a:p>
          <a:p>
            <a:r>
              <a:rPr lang="en-US" altLang="zh-CN" dirty="0">
                <a:sym typeface="+mn-ea"/>
              </a:rPr>
              <a:t>               C    </a:t>
            </a:r>
          </a:p>
          <a:p>
            <a:r>
              <a:rPr lang="en-US" altLang="zh-CN" dirty="0">
                <a:sym typeface="+mn-ea"/>
              </a:rPr>
              <a:t>                     D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475740" y="2204720"/>
            <a:ext cx="0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548130" y="3789045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/>
              <a:t>\:</a:t>
            </a:r>
            <a:r>
              <a:rPr lang="zh-CN" altLang="en-US" sz="2400" dirty="0"/>
              <a:t>续行符</a:t>
            </a:r>
            <a:r>
              <a:rPr lang="en-US" altLang="zh-CN" sz="2400" dirty="0"/>
              <a:t>                         \+</a:t>
            </a:r>
            <a:r>
              <a:rPr lang="zh-CN" altLang="en-US" sz="2400" dirty="0"/>
              <a:t>引号：转义引号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\000:</a:t>
            </a:r>
            <a:r>
              <a:rPr lang="zh-CN" altLang="en-US" sz="2400" dirty="0"/>
              <a:t>空字符</a:t>
            </a:r>
            <a:r>
              <a:rPr lang="en-US" altLang="zh-CN" sz="2400" dirty="0"/>
              <a:t>                   \n:</a:t>
            </a:r>
            <a:r>
              <a:rPr lang="zh-CN" altLang="en-US" sz="2400" dirty="0"/>
              <a:t>换行符</a:t>
            </a:r>
          </a:p>
          <a:p>
            <a:r>
              <a:rPr lang="en-US" altLang="zh-CN" sz="2400" dirty="0"/>
              <a:t>\r:</a:t>
            </a:r>
            <a:r>
              <a:rPr lang="zh-CN" altLang="en-US" sz="2400" dirty="0"/>
              <a:t>回车符</a:t>
            </a:r>
            <a:r>
              <a:rPr lang="en-US" altLang="zh-CN" sz="2400" dirty="0"/>
              <a:t>                        \t:</a:t>
            </a:r>
            <a:r>
              <a:rPr lang="zh-CN" altLang="en-US" sz="2400" dirty="0"/>
              <a:t>衡向制表符</a:t>
            </a:r>
          </a:p>
          <a:p>
            <a:r>
              <a:rPr lang="en-US" altLang="zh-CN" sz="2400" dirty="0"/>
              <a:t>\b:</a:t>
            </a:r>
            <a:r>
              <a:rPr lang="zh-CN" altLang="en-US" sz="2400" dirty="0"/>
              <a:t>退一格</a:t>
            </a:r>
            <a:r>
              <a:rPr lang="en-US" altLang="zh-CN" sz="2400" dirty="0"/>
              <a:t>                        \v:</a:t>
            </a:r>
            <a:r>
              <a:rPr lang="zh-CN" altLang="en-US" sz="2400" dirty="0"/>
              <a:t>纵向制表符</a:t>
            </a:r>
          </a:p>
          <a:p>
            <a:endParaRPr lang="zh-CN" altLang="en-US" sz="2400" dirty="0"/>
          </a:p>
          <a:p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例：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a=”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孙悟空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\\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猪八戒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\\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唐僧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\\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沙和尚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</a:p>
          <a:p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print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（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）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</a:t>
            </a:r>
          </a:p>
          <a:p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输出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</a:t>
            </a:r>
            <a:endParaRPr lang="zh-CN" altLang="en-US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孙悟空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\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猪八戒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\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唐僧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\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沙和尚</a:t>
            </a:r>
          </a:p>
          <a:p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注：分别将其它转义字符替换试试看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常见转义字符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1764030" y="4076700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8300" y="207010"/>
            <a:ext cx="8318500" cy="5800725"/>
          </a:xfrm>
        </p:spPr>
        <p:txBody>
          <a:bodyPr/>
          <a:lstStyle/>
          <a:p>
            <a:r>
              <a:rPr lang="zh-CN" altLang="en-US" sz="2400" dirty="0"/>
              <a:t>下面实例变量</a:t>
            </a:r>
            <a:r>
              <a:rPr lang="en-US" altLang="zh-CN" sz="2400" dirty="0"/>
              <a:t>a</a:t>
            </a:r>
            <a:r>
              <a:rPr lang="zh-CN" altLang="en-US" sz="2400" dirty="0"/>
              <a:t>值为字符串</a:t>
            </a:r>
            <a:r>
              <a:rPr lang="en-US" altLang="zh-CN" sz="2400" dirty="0"/>
              <a:t>“Hello”</a:t>
            </a:r>
            <a:r>
              <a:rPr lang="zh-CN" altLang="en-US" sz="2400" dirty="0"/>
              <a:t>，</a:t>
            </a:r>
            <a:r>
              <a:rPr lang="en-US" altLang="zh-CN" sz="2400" dirty="0"/>
              <a:t>b</a:t>
            </a:r>
            <a:r>
              <a:rPr lang="zh-CN" altLang="en-US" sz="2400" dirty="0"/>
              <a:t>变量值为</a:t>
            </a:r>
            <a:r>
              <a:rPr lang="en-US" altLang="zh-CN" sz="2400" dirty="0"/>
              <a:t>“Python”</a:t>
            </a:r>
          </a:p>
          <a:p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1893075" y="310752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11505" y="764540"/>
          <a:ext cx="7869555" cy="578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6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91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/>
                        <a:t>操作符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/>
                        <a:t>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/>
                        <a:t>案例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 indent="0"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n-US" altLang="zh-CN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zh-CN" altLang="en-US"/>
                        <a:t>字符串连接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n-US" altLang="zh-CN"/>
                        <a:t>print(a+b)</a:t>
                      </a:r>
                    </a:p>
                    <a:p>
                      <a:pPr indent="0"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n-US" altLang="zh-CN"/>
                        <a:t>‘Hello Python’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重复输出字符串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a*2</a:t>
                      </a:r>
                    </a:p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‘Hello Hello’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通过索引获取字符串中字符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a[1]</a:t>
                      </a:r>
                    </a:p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‘e’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成员运算符</a:t>
                      </a:r>
                      <a:r>
                        <a:rPr lang="en-US" altLang="zh-CN"/>
                        <a:t>-</a:t>
                      </a:r>
                      <a:r>
                        <a:rPr lang="zh-CN" altLang="en-US"/>
                        <a:t>如果字符串中包含给定的字符返回</a:t>
                      </a:r>
                      <a:r>
                        <a:rPr lang="en-US" altLang="zh-CN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“H” in a</a:t>
                      </a:r>
                    </a:p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sym typeface="+mn-ea"/>
                        </a:rPr>
                        <a:t>成员运算符</a:t>
                      </a:r>
                      <a:r>
                        <a:rPr lang="en-US" altLang="zh-CN">
                          <a:sym typeface="+mn-ea"/>
                        </a:rPr>
                        <a:t>-</a:t>
                      </a:r>
                      <a:r>
                        <a:rPr lang="zh-CN" altLang="en-US">
                          <a:sym typeface="+mn-ea"/>
                        </a:rPr>
                        <a:t>如果字符串中包含给定的字符返回</a:t>
                      </a:r>
                      <a:r>
                        <a:rPr lang="en-US" altLang="zh-CN">
                          <a:sym typeface="+mn-ea"/>
                        </a:rPr>
                        <a:t>True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“M” not in a</a:t>
                      </a:r>
                    </a:p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 r</a:t>
                      </a:r>
                      <a:r>
                        <a:rPr lang="zh-CN" altLang="en-US"/>
                        <a:t>或</a:t>
                      </a:r>
                      <a:r>
                        <a:rPr lang="en-US" altLang="zh-CN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原始字符串：，没有转义特殊或不能打印的字符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print r’\n</a:t>
                      </a:r>
                    </a:p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原始字符串</a:t>
            </a:r>
          </a:p>
          <a:p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例：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print(r’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孙悟空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\v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猪八戒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\v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唐僧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\v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沙和尚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‘)</a:t>
            </a:r>
          </a:p>
          <a:p>
            <a:endParaRPr lang="en-US" altLang="zh-CN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孙悟空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\v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猪八戒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\v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唐僧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\v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沙和尚</a:t>
            </a:r>
            <a:endParaRPr lang="en-US" altLang="zh-CN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1874662" y="267001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分别打印下面四行代码查看效果并告诉老师你得出的结论。</a:t>
            </a:r>
          </a:p>
          <a:p>
            <a:r>
              <a:rPr lang="zh-CN" altLang="en-US" dirty="0"/>
              <a:t>①</a:t>
            </a:r>
            <a:r>
              <a:rPr lang="en-US" altLang="zh-CN" dirty="0"/>
              <a:t>print(“His name is %s”%(“jim”))</a:t>
            </a:r>
          </a:p>
          <a:p>
            <a:r>
              <a:rPr lang="zh-CN" altLang="en-US" dirty="0"/>
              <a:t>②打印整数</a:t>
            </a:r>
          </a:p>
          <a:p>
            <a:r>
              <a:rPr lang="en-US" altLang="zh-CN" dirty="0"/>
              <a:t>   print(“He is %d years old”%(25))</a:t>
            </a:r>
          </a:p>
          <a:p>
            <a:r>
              <a:rPr lang="zh-CN" altLang="en-US" dirty="0"/>
              <a:t>③打印浮点数</a:t>
            </a:r>
          </a:p>
          <a:p>
            <a:r>
              <a:rPr lang="en-US" altLang="zh-CN" dirty="0"/>
              <a:t>  print(“His height is %f m”%(1.83)) </a:t>
            </a:r>
          </a:p>
          <a:p>
            <a:r>
              <a:rPr lang="zh-CN" altLang="en-US" dirty="0"/>
              <a:t>④打印多种格式的输出方式</a:t>
            </a:r>
          </a:p>
          <a:p>
            <a:r>
              <a:rPr lang="en-US" altLang="zh-CN" dirty="0"/>
              <a:t>  print(“He name is %s,He is %d years                                                old.</a:t>
            </a:r>
            <a:r>
              <a:rPr lang="zh-CN" altLang="en-US" dirty="0"/>
              <a:t>。</a:t>
            </a:r>
            <a:r>
              <a:rPr lang="en-US" altLang="zh-CN" dirty="0"/>
              <a:t>”%(‘jim’,8))</a:t>
            </a:r>
          </a:p>
          <a:p>
            <a:pPr marL="109855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格式化输出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855" indent="0" algn="l">
              <a:buNone/>
            </a:pPr>
            <a:r>
              <a:rPr lang="en-US" altLang="zh-CN" dirty="0"/>
              <a:t>           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%s</a:t>
            </a:r>
            <a:r>
              <a:rPr lang="en-US" altLang="zh-CN" dirty="0"/>
              <a:t>     </a:t>
            </a:r>
            <a:r>
              <a:rPr lang="zh-CN" altLang="en-US" dirty="0"/>
              <a:t>字符串（采用</a:t>
            </a:r>
            <a:r>
              <a:rPr lang="en-US" altLang="zh-CN" dirty="0"/>
              <a:t>str()</a:t>
            </a:r>
            <a:r>
              <a:rPr lang="zh-CN" altLang="en-US" dirty="0"/>
              <a:t>的显示）</a:t>
            </a:r>
          </a:p>
          <a:p>
            <a:pPr marL="109855" indent="0" algn="l">
              <a:buNone/>
            </a:pPr>
            <a:r>
              <a:rPr lang="en-US" altLang="zh-CN" dirty="0"/>
              <a:t>           %r     </a:t>
            </a:r>
            <a:r>
              <a:rPr lang="zh-CN" altLang="en-US" dirty="0"/>
              <a:t>字符串（采用</a:t>
            </a:r>
            <a:r>
              <a:rPr lang="en-US" altLang="zh-CN" dirty="0"/>
              <a:t>repr()</a:t>
            </a:r>
            <a:r>
              <a:rPr lang="zh-CN" altLang="en-US" dirty="0"/>
              <a:t>的显示）</a:t>
            </a:r>
          </a:p>
          <a:p>
            <a:pPr marL="109855" indent="0" algn="l">
              <a:buNone/>
            </a:pPr>
            <a:r>
              <a:rPr lang="en-US" altLang="zh-CN" dirty="0"/>
              <a:t>           %c     </a:t>
            </a:r>
            <a:r>
              <a:rPr lang="zh-CN" altLang="en-US" dirty="0"/>
              <a:t>单个字符</a:t>
            </a:r>
          </a:p>
          <a:p>
            <a:pPr marL="109855" indent="0">
              <a:buNone/>
            </a:pPr>
            <a:r>
              <a:rPr lang="en-US" altLang="zh-CN" dirty="0"/>
              <a:t>           %b     </a:t>
            </a:r>
            <a:r>
              <a:rPr lang="zh-CN" altLang="en-US" dirty="0"/>
              <a:t>二进制整数</a:t>
            </a:r>
          </a:p>
          <a:p>
            <a:pPr marL="109855" indent="0">
              <a:buNone/>
            </a:pPr>
            <a:r>
              <a:rPr lang="en-US" altLang="zh-CN" dirty="0"/>
              <a:t>          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%d </a:t>
            </a:r>
            <a:r>
              <a:rPr lang="en-US" altLang="zh-CN" dirty="0"/>
              <a:t>    </a:t>
            </a:r>
            <a:r>
              <a:rPr lang="zh-CN" altLang="en-US" dirty="0"/>
              <a:t>十进制整数</a:t>
            </a:r>
          </a:p>
          <a:p>
            <a:pPr marL="109855" indent="0">
              <a:buNone/>
            </a:pPr>
            <a:r>
              <a:rPr lang="en-US" altLang="zh-CN" dirty="0"/>
              <a:t>           %f      </a:t>
            </a:r>
            <a:r>
              <a:rPr lang="zh-CN" altLang="en-US" dirty="0"/>
              <a:t>浮点数</a:t>
            </a:r>
          </a:p>
          <a:p>
            <a:pPr marL="109855" indent="0">
              <a:buNone/>
            </a:pPr>
            <a:r>
              <a:rPr lang="en-US" altLang="zh-CN" dirty="0"/>
              <a:t>           %o     </a:t>
            </a:r>
            <a:r>
              <a:rPr lang="zh-CN" altLang="en-US" dirty="0"/>
              <a:t>八进制整数</a:t>
            </a:r>
          </a:p>
          <a:p>
            <a:pPr marL="109855" indent="0">
              <a:buNone/>
            </a:pPr>
            <a:r>
              <a:rPr lang="en-US" altLang="zh-CN" dirty="0"/>
              <a:t>           %x     </a:t>
            </a:r>
            <a:r>
              <a:rPr lang="zh-CN" altLang="en-US" dirty="0"/>
              <a:t>十六进制整数</a:t>
            </a:r>
          </a:p>
          <a:p>
            <a:pPr marL="109855" indent="0">
              <a:buNone/>
            </a:pPr>
            <a:r>
              <a:rPr lang="en-US" altLang="zh-CN" dirty="0"/>
              <a:t>           %e     </a:t>
            </a:r>
            <a:r>
              <a:rPr lang="zh-CN" altLang="en-US" dirty="0"/>
              <a:t>指数（基底写为</a:t>
            </a:r>
            <a:r>
              <a:rPr lang="en-US" altLang="zh-CN" dirty="0"/>
              <a:t>e</a:t>
            </a:r>
            <a:r>
              <a:rPr lang="zh-CN" altLang="en-US" dirty="0"/>
              <a:t>）</a:t>
            </a:r>
          </a:p>
          <a:p>
            <a:pPr marL="109855" indent="0">
              <a:buNone/>
            </a:pPr>
            <a:r>
              <a:rPr lang="en-US" altLang="zh-CN" dirty="0"/>
              <a:t>           %E     </a:t>
            </a:r>
            <a:r>
              <a:rPr lang="zh-CN" altLang="en-US" dirty="0"/>
              <a:t>指数（基底写为</a:t>
            </a:r>
            <a:r>
              <a:rPr lang="en-US" altLang="zh-CN" dirty="0"/>
              <a:t>E</a:t>
            </a:r>
            <a:r>
              <a:rPr lang="zh-CN" altLang="en-US" dirty="0"/>
              <a:t>）</a:t>
            </a:r>
          </a:p>
          <a:p>
            <a:pPr marL="109855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格式化输出方法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f9c4b58-9e47-4730-b447-678b3bb6cac5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784</Words>
  <Application>Microsoft Office PowerPoint</Application>
  <PresentationFormat>全屏显示(4:3)</PresentationFormat>
  <Paragraphs>123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Lucida Sans Unicode</vt:lpstr>
      <vt:lpstr>Verdana</vt:lpstr>
      <vt:lpstr>Wingdings 2</vt:lpstr>
      <vt:lpstr>Wingdings 3</vt:lpstr>
      <vt:lpstr>聚合</vt:lpstr>
      <vt:lpstr>Python</vt:lpstr>
      <vt:lpstr>转义概念</vt:lpstr>
      <vt:lpstr>转义案例</vt:lpstr>
      <vt:lpstr>PowerPoint 演示文稿</vt:lpstr>
      <vt:lpstr>常见转义字符</vt:lpstr>
      <vt:lpstr>PowerPoint 演示文稿</vt:lpstr>
      <vt:lpstr>PowerPoint 演示文稿</vt:lpstr>
      <vt:lpstr>格式化输出</vt:lpstr>
      <vt:lpstr>格式化输出方法</vt:lpstr>
      <vt:lpstr>format（占位）方法</vt:lpstr>
      <vt:lpstr>PowerPoint 演示文稿</vt:lpstr>
      <vt:lpstr>课堂练习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ASUS</dc:creator>
  <cp:lastModifiedBy>zhang</cp:lastModifiedBy>
  <cp:revision>33</cp:revision>
  <dcterms:created xsi:type="dcterms:W3CDTF">2021-10-07T07:11:00Z</dcterms:created>
  <dcterms:modified xsi:type="dcterms:W3CDTF">2022-02-18T12:22:17Z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5B3C55DFF2BC42AAB211149FEEEBBFD4</vt:lpwstr>
  </property>
  <property fmtid="{D5CDD505-2E9C-101B-9397-08002B2CF9AE}" pid="3" name="KSOProductBuildVer">
    <vt:lpwstr>2052-11.1.0.11045</vt:lpwstr>
  </property>
</Properties>
</file>