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9" r:id="rId15"/>
    <p:sldId id="268" r:id="rId16"/>
    <p:sldId id="271" r:id="rId17"/>
    <p:sldId id="270" r:id="rId18"/>
    <p:sldId id="272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829761"/>
          </a:xfrm>
        </p:spPr>
        <p:txBody>
          <a:bodyPr/>
          <a:lstStyle/>
          <a:p>
            <a:pPr algn="ctr"/>
            <a:r>
              <a:rPr lang="en-US" altLang="zh-CN" sz="6000" dirty="0" smtClean="0"/>
              <a:t>Python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857496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课</a:t>
            </a:r>
            <a:endParaRPr lang="en-US" altLang="zh-CN" sz="3600" b="1" dirty="0" smtClean="0"/>
          </a:p>
          <a:p>
            <a:pPr algn="ctr"/>
            <a:r>
              <a:rPr lang="en-US" altLang="zh-CN" sz="3600" b="1" dirty="0" smtClean="0"/>
              <a:t>[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函数</a:t>
            </a:r>
            <a:r>
              <a:rPr lang="en-US" altLang="zh-CN" sz="3600" b="1" dirty="0" smtClean="0"/>
              <a:t>]</a:t>
            </a:r>
            <a:endParaRPr lang="zh-CN" altLang="en-US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全局与局部变量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全局变量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区别在于作用域，全局变量在整个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文件中声明，</a:t>
            </a:r>
            <a:r>
              <a:rPr lang="zh-CN" altLang="en-US" dirty="0" smtClean="0">
                <a:solidFill>
                  <a:srgbClr val="FF0000"/>
                </a:solidFill>
              </a:rPr>
              <a:t>全局范围内可以使用</a:t>
            </a:r>
            <a:r>
              <a:rPr lang="zh-CN" altLang="en-US" dirty="0" smtClean="0"/>
              <a:t>；局部变量是在某个函数内部声明的，只能在</a:t>
            </a:r>
            <a:r>
              <a:rPr lang="zh-CN" altLang="en-US" dirty="0" smtClean="0">
                <a:solidFill>
                  <a:srgbClr val="FF0000"/>
                </a:solidFill>
              </a:rPr>
              <a:t>函数内部使用</a:t>
            </a:r>
            <a:r>
              <a:rPr lang="zh-CN" altLang="en-US" dirty="0" smtClean="0"/>
              <a:t>，如果超出使用范围（函数外部），则会报错。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A=100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#</a:t>
            </a:r>
            <a:r>
              <a:rPr lang="zh-CN" altLang="en-US" sz="1800" dirty="0" smtClean="0">
                <a:solidFill>
                  <a:srgbClr val="FF0000"/>
                </a:solidFill>
              </a:rPr>
              <a:t>全局变量一般用于大写字母表示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def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):   </a:t>
            </a:r>
            <a:r>
              <a:rPr lang="en-US" altLang="zh-CN" sz="2000" dirty="0" smtClean="0">
                <a:solidFill>
                  <a:srgbClr val="FF0000"/>
                </a:solidFill>
              </a:rPr>
              <a:t>#function:</a:t>
            </a:r>
            <a:r>
              <a:rPr lang="zh-CN" altLang="en-US" sz="2000" dirty="0" smtClean="0">
                <a:solidFill>
                  <a:srgbClr val="FF0000"/>
                </a:solidFill>
              </a:rPr>
              <a:t>函数的单词，可用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f,fun,func</a:t>
            </a:r>
            <a:r>
              <a:rPr lang="zh-CN" altLang="en-US" sz="2000" dirty="0" smtClean="0">
                <a:solidFill>
                  <a:srgbClr val="FF0000"/>
                </a:solidFill>
              </a:rPr>
              <a:t>来表示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smtClean="0"/>
              <a:t>a=50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#</a:t>
            </a:r>
            <a:r>
              <a:rPr lang="zh-CN" altLang="en-US" sz="2000" dirty="0" smtClean="0">
                <a:solidFill>
                  <a:srgbClr val="FF0000"/>
                </a:solidFill>
              </a:rPr>
              <a:t>局部变量一般用小写字母表示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  </a:t>
            </a:r>
            <a:r>
              <a:rPr lang="en-US" altLang="zh-CN" dirty="0" smtClean="0"/>
              <a:t> print(</a:t>
            </a:r>
            <a:r>
              <a:rPr lang="en-US" altLang="zh-CN" dirty="0" err="1" smtClean="0"/>
              <a:t>a+A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print(A)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print(a)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#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</a:rPr>
              <a:t>是局部变量，不能放到大循环里面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#</a:t>
            </a:r>
            <a:r>
              <a:rPr lang="zh-CN" altLang="en-US" dirty="0" smtClean="0">
                <a:solidFill>
                  <a:srgbClr val="FF0000"/>
                </a:solidFill>
              </a:rPr>
              <a:t>报错信息</a:t>
            </a:r>
            <a:r>
              <a:rPr lang="en-US" altLang="zh-CN" dirty="0" err="1" smtClean="0">
                <a:solidFill>
                  <a:srgbClr val="FF0000"/>
                </a:solidFill>
              </a:rPr>
              <a:t>NameError:name</a:t>
            </a:r>
            <a:r>
              <a:rPr lang="en-US" altLang="zh-CN" dirty="0" smtClean="0">
                <a:solidFill>
                  <a:srgbClr val="FF0000"/>
                </a:solidFill>
              </a:rPr>
              <a:t> ’a’ is not defined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defined:</a:t>
            </a:r>
            <a:r>
              <a:rPr lang="zh-CN" altLang="en-US" dirty="0" smtClean="0"/>
              <a:t>定义的单词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正确示范：输出结果是什么呢？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643042" y="1857364"/>
            <a:ext cx="5461033" cy="343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函数内改变全局变量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    </a:t>
            </a:r>
            <a:r>
              <a:rPr lang="zh-CN" altLang="en-US" dirty="0" smtClean="0"/>
              <a:t>如果想在函数内部改变全局变量，需要在前面加上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关键字，在执行函数之后，全局变量值也会改变。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A=100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def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):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global A         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           100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A=200                               200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print(A)                              200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print(A)    </a:t>
            </a:r>
            <a:r>
              <a:rPr lang="en-US" altLang="zh-CN" sz="1900" dirty="0" smtClean="0">
                <a:solidFill>
                  <a:srgbClr val="FF0000"/>
                </a:solidFill>
              </a:rPr>
              <a:t>#</a:t>
            </a:r>
            <a:r>
              <a:rPr lang="zh-CN" altLang="en-US" sz="1900" dirty="0" smtClean="0">
                <a:solidFill>
                  <a:srgbClr val="FF0000"/>
                </a:solidFill>
              </a:rPr>
              <a:t>打印全局变量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        </a:t>
            </a:r>
            <a:r>
              <a:rPr lang="en-US" altLang="zh-CN" sz="1900" dirty="0" smtClean="0">
                <a:solidFill>
                  <a:srgbClr val="FF0000"/>
                </a:solidFill>
              </a:rPr>
              <a:t>#</a:t>
            </a:r>
            <a:r>
              <a:rPr lang="zh-CN" altLang="en-US" sz="1900" dirty="0" smtClean="0">
                <a:solidFill>
                  <a:srgbClr val="FF0000"/>
                </a:solidFill>
              </a:rPr>
              <a:t>局部变量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print(A)      </a:t>
            </a:r>
            <a:r>
              <a:rPr lang="en-US" altLang="zh-CN" sz="1900" dirty="0" smtClean="0">
                <a:solidFill>
                  <a:srgbClr val="FF0000"/>
                </a:solidFill>
              </a:rPr>
              <a:t>#</a:t>
            </a:r>
            <a:r>
              <a:rPr lang="zh-CN" altLang="en-US" sz="1900" dirty="0" smtClean="0">
                <a:solidFill>
                  <a:srgbClr val="FF0000"/>
                </a:solidFill>
              </a:rPr>
              <a:t>改变后的</a:t>
            </a:r>
            <a:r>
              <a:rPr lang="zh-CN" altLang="en-US" sz="1900" dirty="0" smtClean="0">
                <a:solidFill>
                  <a:srgbClr val="FF0000"/>
                </a:solidFill>
              </a:rPr>
              <a:t>全局变量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endParaRPr lang="en-US" altLang="zh-CN" sz="1900" dirty="0" smtClean="0">
              <a:solidFill>
                <a:srgbClr val="FF0000"/>
              </a:solidFill>
            </a:endParaRPr>
          </a:p>
          <a:p>
            <a:r>
              <a:rPr lang="en-US" altLang="zh-CN" sz="19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unc</a:t>
            </a:r>
            <a:r>
              <a:rPr lang="en-US" altLang="zh-CN" sz="1900" dirty="0" smtClean="0">
                <a:solidFill>
                  <a:srgbClr val="FF0000"/>
                </a:solidFill>
              </a:rPr>
              <a:t>( )</a:t>
            </a:r>
            <a:r>
              <a:rPr lang="zh-CN" altLang="en-US" sz="1900" dirty="0" smtClean="0">
                <a:solidFill>
                  <a:srgbClr val="FF0000"/>
                </a:solidFill>
              </a:rPr>
              <a:t>代表函数启动使用了，所以全局变量发生改变</a:t>
            </a:r>
            <a:endParaRPr lang="zh-CN" altLang="en-US" sz="1900" dirty="0" smtClean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71868" y="385762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A=100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def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):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A=200       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        200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print(A)                       100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#</a:t>
            </a:r>
            <a:r>
              <a:rPr lang="zh-CN" altLang="en-US" sz="1800" dirty="0" smtClean="0">
                <a:solidFill>
                  <a:srgbClr val="FF0000"/>
                </a:solidFill>
              </a:rPr>
              <a:t>局部变量为</a:t>
            </a:r>
            <a:r>
              <a:rPr lang="en-US" altLang="zh-CN" sz="1800" dirty="0" smtClean="0">
                <a:solidFill>
                  <a:srgbClr val="FF0000"/>
                </a:solidFill>
              </a:rPr>
              <a:t>200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print(A)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#</a:t>
            </a:r>
            <a:r>
              <a:rPr lang="zh-CN" altLang="en-US" sz="1800" dirty="0" smtClean="0">
                <a:solidFill>
                  <a:srgbClr val="FF0000"/>
                </a:solidFill>
              </a:rPr>
              <a:t>全局变量，不受影响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786182" y="285749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定义一个常用函数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例：定义一个正方形方块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61912" y="2500313"/>
            <a:ext cx="2600701" cy="221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285984" y="1785926"/>
            <a:ext cx="4144338" cy="367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想办法用方法砌一堵墙如下效果：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2428868"/>
            <a:ext cx="7916317" cy="209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500298" y="1428736"/>
            <a:ext cx="3063890" cy="43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</a:t>
            </a:r>
            <a:r>
              <a:rPr lang="zh-CN" altLang="en-US"/>
              <a:t>联系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46300" y="1822450"/>
            <a:ext cx="4851400" cy="3213100"/>
          </a:xfrm>
          <a:prstGeom prst="rect">
            <a:avLst/>
          </a:prstGeom>
        </p:spPr>
      </p:pic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C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CN" alt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函数是组织好的，可重复使用的，用来实现单一或相关联功能的代码段。</a:t>
            </a:r>
            <a:endParaRPr lang="en-US" altLang="zh-CN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zh-CN" alt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函数能提高应用的模块性，和代码的重复利用率。你已经知道</a:t>
            </a:r>
            <a:r>
              <a:rPr lang="en-US" altLang="zh-CN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提供了许多内建函数，比如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（）</a:t>
            </a:r>
            <a:r>
              <a:rPr lang="zh-CN" alt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。但你也可以自己创建函数，这被叫做用户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自定义函数</a:t>
            </a:r>
            <a:r>
              <a:rPr lang="zh-CN" altLang="en-US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4120" y="692785"/>
            <a:ext cx="3849370" cy="58661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1111250"/>
            <a:ext cx="4441190" cy="5162550"/>
          </a:xfrm>
          <a:prstGeom prst="rect">
            <a:avLst/>
          </a:prstGeom>
        </p:spPr>
      </p:pic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5925" y="548640"/>
            <a:ext cx="305054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自定义函数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你可以定义一个由自己想要功能的函数，以下是简单的规则：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函数代码块以</a:t>
            </a:r>
            <a:r>
              <a:rPr lang="en-US" altLang="zh-CN" dirty="0" smtClean="0">
                <a:solidFill>
                  <a:srgbClr val="FF0000"/>
                </a:solidFill>
              </a:rPr>
              <a:t>def</a:t>
            </a:r>
            <a:r>
              <a:rPr lang="zh-CN" altLang="en-US" dirty="0" smtClean="0"/>
              <a:t>关键词开头，后接函数标识符名称和圆括号（）。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任何传入参数和自变量必须放在圆括号中间。圆括号之间可以用于定义参数。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函数的第一行语句可以选择性地使用文档字符串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用于存放函数说明。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函数内容以冒号起始，并且缩进。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en-US" altLang="zh-CN" dirty="0" smtClean="0"/>
              <a:t>[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结束函数，选择性地返回一个值给调用方。不带表达式地</a:t>
            </a:r>
            <a:r>
              <a:rPr lang="en-US" altLang="zh-CN" dirty="0" smtClean="0">
                <a:solidFill>
                  <a:srgbClr val="FF0000"/>
                </a:solidFill>
              </a:rPr>
              <a:t>return</a:t>
            </a:r>
            <a:r>
              <a:rPr lang="zh-CN" altLang="en-US" dirty="0" smtClean="0"/>
              <a:t>相当于返回</a:t>
            </a:r>
            <a:r>
              <a:rPr lang="en-US" altLang="zh-CN" dirty="0" smtClean="0">
                <a:solidFill>
                  <a:srgbClr val="FF0000"/>
                </a:solidFill>
              </a:rPr>
              <a:t>None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创建第一个函数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8186766" cy="473375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 def name( ):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print(“my name is </a:t>
            </a:r>
            <a:r>
              <a:rPr lang="zh-CN" altLang="en-US" dirty="0" smtClean="0"/>
              <a:t>美少女</a:t>
            </a:r>
            <a:r>
              <a:rPr lang="en-US" altLang="zh-CN" dirty="0" smtClean="0"/>
              <a:t>”)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name(  )     #</a:t>
            </a:r>
            <a:r>
              <a:rPr lang="zh-CN" altLang="en-US" dirty="0" smtClean="0">
                <a:solidFill>
                  <a:srgbClr val="FF0000"/>
                </a:solidFill>
              </a:rPr>
              <a:t>定义后可直接调用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def </a:t>
            </a:r>
            <a:r>
              <a:rPr lang="zh-CN" altLang="en-US" dirty="0" smtClean="0">
                <a:solidFill>
                  <a:srgbClr val="FF0000"/>
                </a:solidFill>
              </a:rPr>
              <a:t>名称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（）：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为定义函数地格式，括号内可以写入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例：定义一个计算长方形面积的函数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长方形面积公式：</a:t>
            </a:r>
            <a:r>
              <a:rPr lang="en-US" altLang="zh-CN" sz="2400" dirty="0" smtClean="0"/>
              <a:t>S=</a:t>
            </a:r>
            <a:r>
              <a:rPr lang="en-US" altLang="zh-CN" sz="2400" dirty="0" err="1" smtClean="0"/>
              <a:t>ab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zh-CN" altLang="en-US" sz="2400" dirty="0" smtClean="0"/>
              <a:t>公式描述：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公式中</a:t>
            </a:r>
            <a:r>
              <a:rPr lang="en-US" altLang="zh-CN" sz="2400" dirty="0" err="1" smtClean="0"/>
              <a:t>a,b</a:t>
            </a:r>
            <a:r>
              <a:rPr lang="zh-CN" altLang="en-US" sz="2400" dirty="0" smtClean="0"/>
              <a:t>分别为长方形的长和宽，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为面积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def Area(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):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 S=a*b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      print(“</a:t>
            </a:r>
            <a:r>
              <a:rPr lang="zh-CN" altLang="en-US" sz="2400" dirty="0" smtClean="0"/>
              <a:t>这个长方形的面积是</a:t>
            </a:r>
            <a:r>
              <a:rPr lang="en-US" altLang="zh-CN" sz="2400" dirty="0" smtClean="0"/>
              <a:t>%d”%s)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一般自定义名称都是大写开头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定义含参数函数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则：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857364"/>
            <a:ext cx="7215238" cy="26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492919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如果直接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（“这个长方形的面积是：”</a:t>
            </a:r>
            <a:r>
              <a:rPr lang="en-US" altLang="zh-CN" dirty="0" smtClean="0"/>
              <a:t>,s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可以吗？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n-ea"/>
              </a:rPr>
              <a:t>      return</a:t>
            </a:r>
            <a:r>
              <a:rPr lang="zh-CN" altLang="en-US" sz="2400" dirty="0" smtClean="0">
                <a:latin typeface="+mn-ea"/>
              </a:rPr>
              <a:t>语句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zh-CN" altLang="en-US" sz="2400" dirty="0" smtClean="0">
                <a:latin typeface="+mn-ea"/>
              </a:rPr>
              <a:t>表达式</a:t>
            </a:r>
            <a:r>
              <a:rPr lang="en-US" altLang="zh-CN" sz="2400" dirty="0" smtClean="0">
                <a:latin typeface="+mn-ea"/>
              </a:rPr>
              <a:t>]</a:t>
            </a:r>
            <a:r>
              <a:rPr lang="zh-CN" altLang="en-US" sz="2400" dirty="0" smtClean="0">
                <a:latin typeface="+mn-ea"/>
              </a:rPr>
              <a:t>退出函数，选择性地向调用返回一个表达式。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</a:t>
            </a:r>
            <a:r>
              <a:rPr lang="zh-CN" altLang="en-US" sz="2400" dirty="0" smtClean="0">
                <a:latin typeface="+mn-ea"/>
              </a:rPr>
              <a:t>不带参数值地</a:t>
            </a:r>
            <a:r>
              <a:rPr lang="en-US" altLang="zh-CN" sz="2400" dirty="0" smtClean="0">
                <a:latin typeface="+mn-ea"/>
              </a:rPr>
              <a:t>return</a:t>
            </a:r>
            <a:r>
              <a:rPr lang="zh-CN" altLang="en-US" sz="2400" dirty="0" smtClean="0">
                <a:latin typeface="+mn-ea"/>
              </a:rPr>
              <a:t>语句返回</a:t>
            </a:r>
            <a:r>
              <a:rPr lang="en-US" altLang="zh-CN" sz="2400" dirty="0" smtClean="0">
                <a:latin typeface="+mn-ea"/>
              </a:rPr>
              <a:t>None</a:t>
            </a:r>
            <a:r>
              <a:rPr lang="zh-CN" altLang="en-US" sz="2400" dirty="0" smtClean="0">
                <a:latin typeface="+mn-ea"/>
              </a:rPr>
              <a:t>。之前地例子都没有示范如何返回数值，下例便告诉你怎么做：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def sum(</a:t>
            </a:r>
            <a:r>
              <a:rPr lang="en-US" altLang="zh-CN" sz="2400" dirty="0" err="1" smtClean="0">
                <a:latin typeface="+mn-ea"/>
              </a:rPr>
              <a:t>a,b</a:t>
            </a:r>
            <a:r>
              <a:rPr lang="en-US" altLang="zh-CN" sz="2400" dirty="0" smtClean="0">
                <a:latin typeface="+mn-ea"/>
              </a:rPr>
              <a:t>)                 def sum(</a:t>
            </a:r>
            <a:r>
              <a:rPr lang="en-US" altLang="zh-CN" sz="2400" dirty="0" err="1" smtClean="0">
                <a:latin typeface="+mn-ea"/>
              </a:rPr>
              <a:t>a,b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if a</a:t>
            </a:r>
            <a:r>
              <a:rPr lang="zh-CN" altLang="en-US" sz="2400" dirty="0" smtClean="0">
                <a:latin typeface="+mn-ea"/>
              </a:rPr>
              <a:t>＞</a:t>
            </a:r>
            <a:r>
              <a:rPr lang="en-US" altLang="zh-CN" sz="2400" dirty="0" smtClean="0">
                <a:latin typeface="+mn-ea"/>
              </a:rPr>
              <a:t>b:                      a=a*3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return a                 b=b*3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else:                         return(</a:t>
            </a:r>
            <a:r>
              <a:rPr lang="en-US" altLang="zh-CN" sz="2400" dirty="0" err="1" smtClean="0">
                <a:latin typeface="+mn-ea"/>
              </a:rPr>
              <a:t>a,b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return b            print(sum(9,8))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print(sum(6,10))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Return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分别输出什么结果呢？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71472" y="1928802"/>
            <a:ext cx="434695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071678"/>
            <a:ext cx="4089568" cy="235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分别是什么结果？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14282" y="2143116"/>
            <a:ext cx="516305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30" y="2143116"/>
            <a:ext cx="464347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60,&quot;width&quot;:764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1903</Words>
  <Application>WPS 演示</Application>
  <PresentationFormat>全屏显示(4:3)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Symbol</vt:lpstr>
      <vt:lpstr>Verdana</vt:lpstr>
      <vt:lpstr>Wingdings 2</vt:lpstr>
      <vt:lpstr>Wingdings</vt:lpstr>
      <vt:lpstr>Lucida Sans Unicode</vt:lpstr>
      <vt:lpstr>黑体</vt:lpstr>
      <vt:lpstr>微软雅黑</vt:lpstr>
      <vt:lpstr>Arial Unicode MS</vt:lpstr>
      <vt:lpstr>Calibri</vt:lpstr>
      <vt:lpstr>聚合</vt:lpstr>
      <vt:lpstr>Python</vt:lpstr>
      <vt:lpstr>Python函数</vt:lpstr>
      <vt:lpstr>自定义函数</vt:lpstr>
      <vt:lpstr>创建第一个函数</vt:lpstr>
      <vt:lpstr>定义含参数函数</vt:lpstr>
      <vt:lpstr>则：</vt:lpstr>
      <vt:lpstr>Return语句</vt:lpstr>
      <vt:lpstr>分别输出什么结果呢？</vt:lpstr>
      <vt:lpstr>分别是什么结果？</vt:lpstr>
      <vt:lpstr>全局与局部变量</vt:lpstr>
      <vt:lpstr>例如：</vt:lpstr>
      <vt:lpstr>正确示范：输出结果是什么呢？</vt:lpstr>
      <vt:lpstr>函数内改变全局变量</vt:lpstr>
      <vt:lpstr>例如：</vt:lpstr>
      <vt:lpstr>定义一个常用函数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ASUS</dc:creator>
  <cp:lastModifiedBy>Administrator</cp:lastModifiedBy>
  <cp:revision>66</cp:revision>
  <dcterms:created xsi:type="dcterms:W3CDTF">2021-10-07T07:11:00Z</dcterms:created>
  <dcterms:modified xsi:type="dcterms:W3CDTF">2022-01-04T17:11:49Z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5B3C55DFF2BC42AAB211149FEEEBBFD4</vt:lpwstr>
  </property>
  <property fmtid="{D5CDD505-2E9C-101B-9397-08002B2CF9AE}" pid="3" name="KSOProductBuildVer">
    <vt:lpwstr>2052-11.1.0.10577</vt:lpwstr>
  </property>
</Properties>
</file>