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5" r:id="rId10"/>
    <p:sldId id="265" r:id="rId11"/>
    <p:sldId id="264" r:id="rId12"/>
    <p:sldId id="263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6B832-298A-4013-98C5-985DCE47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611E3-331F-4335-B959-F87C8CBF8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31276-628F-41B3-83EA-15CA240A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D86C1-F73D-4E96-A4C8-A5BBDBBD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AF953-6629-4465-BD39-8389EFB9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6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9E10-C2D5-401B-8FAA-8F890E41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D2204-F114-4B83-96E5-AC190F865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D7A95-D8F7-4E23-8976-62DCC599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897FE-984F-4730-A9B9-E26FE8C1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B7BD-094C-445D-8CC8-F9F64546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7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ACE332-1B38-49AF-8438-997261A4A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167D3-74BB-407D-8404-3273615F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E97E6-F564-4EE8-97BC-DBDEA31D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29A00-BB9B-4FF4-AC24-A780E5B3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053B4-04B2-474F-8813-F39BA65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20DC1-CAD2-4999-910E-5EA811EC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DF564-FB7F-4351-AD7F-55A4B0EA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16B6B-DD1E-4C1E-9B0C-81B7D112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43ABD-7461-4D21-B8FE-92231FA8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CDE93-1C46-4956-90F9-9EA07DE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2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9EF8-88D2-433B-A659-B1825CE0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553D-5DE9-4A92-8358-B48309E3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43D8-E9D2-4EC6-BAC7-489242F1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93AF0-3B90-4989-9786-70A105C0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F9784-E8AA-436B-BD1B-8DD78604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5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4740C-9837-4934-908E-7AF2AE75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EDDC9-19D8-4390-BB3B-A1CBC6C7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49A3E-8FFD-4A61-AE50-1AD1B83C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82192-747C-4558-AE6D-19B8A7FA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9E240-8E6A-47EF-8F6C-B40DA234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1F850-DB62-4714-B41C-2B41A03C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5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BAF2-FC21-4B4C-88D6-F6FC9FAC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B5510-3BF9-4B41-87FD-89FEF1A00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72547-C432-4EAC-8A68-A5601FBE8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CA5174-D395-47CB-8C5D-9E0F92834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02F3EE-D8C4-4CA3-BB85-229E1F193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ACDFE5-AC5E-47DF-9CB0-F2A323B7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8B0A0-7B4B-43AC-9D43-26A1141E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8BC88E-79BE-4CAE-80B5-1AE6BAF7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3FE4D-2297-430F-9802-EF897EA0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894282-A65B-4B99-A9A1-6892A66D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F0932-CF96-4510-B77D-09AA374A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95937-14F1-4CE6-BBFC-83753CD3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8B8CBE-5F64-467F-8759-6233FDC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F2514C-D735-4537-AD64-18D43EEE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64E72-3355-48AA-BE64-B86804B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3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4E058-5B16-43B8-946D-71F2D266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67B32-19ED-4016-A442-8A220FF3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7787E8-BCE9-44E6-A1A5-52762DEE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C2FBA-61F1-4614-B412-E0846C1C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600B4-C81F-42A5-ADF0-F47D64A6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81804-2BDC-4042-90BD-C237A15B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3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DE1CA-92FB-4853-B67F-23FF7A7F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203635-FD8B-4725-8DF9-03682DE0D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BB307-56C0-4C57-BE63-8A3E46CCC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11719-3B8A-484B-9BBA-75B10568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00A63-951F-41A4-8800-5057CF49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6FC7C-A26D-4896-BDF0-7BA1E642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3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90DDA5-C1E1-4655-B5C7-FDBE69FA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9DB25-671C-4496-8313-46C1517E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ABDBD-0BF0-4C4A-AE69-280A5B192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C07D-23B6-416A-87E9-92E06746333F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05F3A-537C-4909-BCCC-BD5DAF9A2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38E45-2C68-4904-99AA-6707B5063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6D9C-100D-4C51-9334-9EA455B73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屏幕截图&#10;&#10;已生成高可信度的说明">
            <a:extLst>
              <a:ext uri="{FF2B5EF4-FFF2-40B4-BE49-F238E27FC236}">
                <a16:creationId xmlns:a16="http://schemas.microsoft.com/office/drawing/2014/main" id="{57C32CE0-DA81-4B4E-916B-7588EB309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6" t="9970" r="-1"/>
          <a:stretch/>
        </p:blipFill>
        <p:spPr>
          <a:xfrm rot="262487">
            <a:off x="8646542" y="558260"/>
            <a:ext cx="3228699" cy="28910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图片 9" descr="图片包含 屏幕截图&#10;&#10;已生成极高可信度的说明">
            <a:extLst>
              <a:ext uri="{FF2B5EF4-FFF2-40B4-BE49-F238E27FC236}">
                <a16:creationId xmlns:a16="http://schemas.microsoft.com/office/drawing/2014/main" id="{A2307DCB-4773-431B-8786-E5A0B22CF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59" y="1080619"/>
            <a:ext cx="3921052" cy="23483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3387B2-B436-46D7-BD08-3DDF8AF4A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3769" y="3429000"/>
            <a:ext cx="9144000" cy="2387600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基于性别的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diabete</a:t>
            </a:r>
            <a:b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443ED8-0C00-458B-A466-B0D3C160A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4470407"/>
            <a:ext cx="9144000" cy="1655762"/>
          </a:xfrm>
        </p:spPr>
        <p:txBody>
          <a:bodyPr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n-US" altLang="zh-CN" sz="1500" b="1" dirty="0">
                <a:ln/>
              </a:rPr>
              <a:t>       </a:t>
            </a:r>
          </a:p>
          <a:p>
            <a:pPr algn="l"/>
            <a:endParaRPr lang="en-US" altLang="zh-CN" sz="1500" b="1" dirty="0">
              <a:ln/>
            </a:endParaRPr>
          </a:p>
          <a:p>
            <a:pPr algn="l"/>
            <a:endParaRPr lang="en-US" altLang="zh-CN" sz="1500" b="1" dirty="0">
              <a:ln/>
            </a:endParaRPr>
          </a:p>
          <a:p>
            <a:pPr algn="l"/>
            <a:r>
              <a:rPr lang="en-US" altLang="zh-CN" sz="1500" b="1" dirty="0">
                <a:ln/>
              </a:rPr>
              <a:t>                     </a:t>
            </a:r>
          </a:p>
          <a:p>
            <a:pPr algn="l"/>
            <a:r>
              <a:rPr lang="zh-CN" altLang="en-US" sz="1500" dirty="0"/>
              <a:t>汇报人：高艳鑫</a:t>
            </a:r>
            <a:endParaRPr lang="zh-CN" altLang="en-US" sz="1500" dirty="0">
              <a:ln/>
            </a:endParaRPr>
          </a:p>
        </p:txBody>
      </p:sp>
      <p:pic>
        <p:nvPicPr>
          <p:cNvPr id="5" name="图片 4" descr="图片包含 屏幕截图&#10;&#10;已生成高可信度的说明">
            <a:extLst>
              <a:ext uri="{FF2B5EF4-FFF2-40B4-BE49-F238E27FC236}">
                <a16:creationId xmlns:a16="http://schemas.microsoft.com/office/drawing/2014/main" id="{0C4551BF-1B5A-44DF-8A1C-243B11F4E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619">
            <a:off x="7396456" y="1389161"/>
            <a:ext cx="3565797" cy="2530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7D661DD-C652-4326-B527-2C55EF13CA8E}"/>
              </a:ext>
            </a:extLst>
          </p:cNvPr>
          <p:cNvCxnSpPr>
            <a:cxnSpLocks/>
          </p:cNvCxnSpPr>
          <p:nvPr/>
        </p:nvCxnSpPr>
        <p:spPr>
          <a:xfrm>
            <a:off x="8702040" y="3893509"/>
            <a:ext cx="0" cy="2232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6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2718A-AABE-4BDA-A4AC-9B275338E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AA4418D9-8DD0-40A9-B630-75F41FC9E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209" y="1027906"/>
            <a:ext cx="7032371" cy="57313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DEDCDD-1883-4D2B-B603-B10DC7492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73" y="1104537"/>
            <a:ext cx="6938345" cy="56547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448E51-BD4F-4B9D-91A8-FD1B344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）空腹血糖与左侧收缩压</a:t>
            </a:r>
          </a:p>
        </p:txBody>
      </p:sp>
    </p:spTree>
    <p:extLst>
      <p:ext uri="{BB962C8B-B14F-4D97-AF65-F5344CB8AC3E}">
        <p14:creationId xmlns:p14="http://schemas.microsoft.com/office/powerpoint/2010/main" val="330783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E687-6789-4D8E-A56D-FC4F0749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3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饮酒情况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0D6A8-E73F-4B30-899D-0C0F4E414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61DC556D-4062-4BC9-934B-2ECC7A2A8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6526688" cy="4823630"/>
          </a:xfrm>
          <a:prstGeom prst="rect">
            <a:avLst/>
          </a:prstGeom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9029BED7-5E20-4E5C-8E9F-02504ADB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40" y="1725525"/>
            <a:ext cx="6616148" cy="50547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0A99F7-8DE3-4833-A030-28C788EE177C}"/>
              </a:ext>
            </a:extLst>
          </p:cNvPr>
          <p:cNvSpPr txBox="1"/>
          <p:nvPr/>
        </p:nvSpPr>
        <p:spPr>
          <a:xfrm>
            <a:off x="10178716" y="1421456"/>
            <a:ext cx="263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Left </a:t>
            </a:r>
            <a:r>
              <a:rPr lang="zh-CN" altLang="en-US" b="1" dirty="0"/>
              <a:t>女  </a:t>
            </a:r>
            <a:r>
              <a:rPr lang="en-US" altLang="zh-CN" b="1" dirty="0"/>
              <a:t>Right </a:t>
            </a:r>
            <a:r>
              <a:rPr lang="zh-CN" altLang="en-US" b="1" dirty="0"/>
              <a:t>男</a:t>
            </a:r>
          </a:p>
        </p:txBody>
      </p:sp>
    </p:spTree>
    <p:extLst>
      <p:ext uri="{BB962C8B-B14F-4D97-AF65-F5344CB8AC3E}">
        <p14:creationId xmlns:p14="http://schemas.microsoft.com/office/powerpoint/2010/main" val="419472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F530CA37-264D-4946-95D5-A8B6989F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974"/>
            <a:ext cx="12192000" cy="53780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A73E161-BD00-4E6B-9570-03EDE5E8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36" y="383494"/>
            <a:ext cx="10515600" cy="1325563"/>
          </a:xfrm>
        </p:spPr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饮酒种类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33F275-4738-4DF0-995E-E862FD1DB171}"/>
              </a:ext>
            </a:extLst>
          </p:cNvPr>
          <p:cNvSpPr txBox="1"/>
          <p:nvPr/>
        </p:nvSpPr>
        <p:spPr>
          <a:xfrm>
            <a:off x="9177230" y="1339725"/>
            <a:ext cx="263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Left </a:t>
            </a:r>
            <a:r>
              <a:rPr lang="zh-CN" altLang="en-US" b="1" dirty="0"/>
              <a:t>男  </a:t>
            </a:r>
            <a:r>
              <a:rPr lang="en-US" altLang="zh-CN" b="1" dirty="0"/>
              <a:t>Right </a:t>
            </a:r>
            <a:r>
              <a:rPr lang="zh-CN" altLang="en-US" b="1" dirty="0"/>
              <a:t>女</a:t>
            </a:r>
          </a:p>
        </p:txBody>
      </p:sp>
    </p:spTree>
    <p:extLst>
      <p:ext uri="{BB962C8B-B14F-4D97-AF65-F5344CB8AC3E}">
        <p14:creationId xmlns:p14="http://schemas.microsoft.com/office/powerpoint/2010/main" val="345862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C2604-70CB-4967-B850-0236E0B5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45EDF153-1ADA-4537-B349-E4404BDBE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103" y="1312281"/>
            <a:ext cx="12192000" cy="53780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BB02C55-1D72-4E8B-B822-7023111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禽畜栏</a:t>
            </a:r>
          </a:p>
        </p:txBody>
      </p:sp>
    </p:spTree>
    <p:extLst>
      <p:ext uri="{BB962C8B-B14F-4D97-AF65-F5344CB8AC3E}">
        <p14:creationId xmlns:p14="http://schemas.microsoft.com/office/powerpoint/2010/main" val="240101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C73F1-C494-4C08-BCC5-1199EB6B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2E37E-7E3A-4595-9A48-06543DD2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881" y="1019364"/>
            <a:ext cx="11434375" cy="5815299"/>
          </a:xfrm>
          <a:prstGeom prst="rect">
            <a:avLst/>
          </a:prstGeom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AF050E91-015D-440C-9535-7CE0A5B78F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3" t="3635"/>
          <a:stretch/>
        </p:blipFill>
        <p:spPr>
          <a:xfrm>
            <a:off x="6096000" y="1121668"/>
            <a:ext cx="8112944" cy="56106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D1C5D8-1FBA-4870-990A-4F90A210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7.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93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79510-2841-4CC5-B32A-EBB080D1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6717"/>
            <a:ext cx="10515600" cy="1325563"/>
          </a:xfrm>
        </p:spPr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8.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与慢性病关系</a:t>
            </a:r>
          </a:p>
        </p:txBody>
      </p:sp>
      <p:pic>
        <p:nvPicPr>
          <p:cNvPr id="4" name="图片 3" descr="D:\合作申报国家项目\慢性病序号.png">
            <a:extLst>
              <a:ext uri="{FF2B5EF4-FFF2-40B4-BE49-F238E27FC236}">
                <a16:creationId xmlns:a16="http://schemas.microsoft.com/office/drawing/2014/main" id="{4A0F3E78-C5C9-4F2A-95DC-C26AE2A282D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316"/>
          <a:stretch/>
        </p:blipFill>
        <p:spPr bwMode="auto">
          <a:xfrm>
            <a:off x="1868478" y="2241939"/>
            <a:ext cx="8972459" cy="3503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1022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B0D2-70F0-4F3E-8616-F5878B08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2BB721-F974-414D-94B2-B1AA0B9D5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F3E9A596-1598-4305-A4F4-368F055D9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" y="63106"/>
            <a:ext cx="3309132" cy="2414632"/>
          </a:xfrm>
          <a:prstGeom prst="rect">
            <a:avLst/>
          </a:prstGeom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61E1AF71-87C1-4F5A-9158-BF8A5DC5F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4" y="34130"/>
            <a:ext cx="3194117" cy="2360652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931EDC85-2033-4340-9926-AB7F4DDF3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82" y="40894"/>
            <a:ext cx="3263690" cy="2412070"/>
          </a:xfrm>
          <a:prstGeom prst="rect">
            <a:avLst/>
          </a:prstGeom>
        </p:spPr>
      </p:pic>
      <p:pic>
        <p:nvPicPr>
          <p:cNvPr id="11" name="图片 10" descr="图片包含 屏幕截图&#10;&#10;已生成极高可信度的说明">
            <a:extLst>
              <a:ext uri="{FF2B5EF4-FFF2-40B4-BE49-F238E27FC236}">
                <a16:creationId xmlns:a16="http://schemas.microsoft.com/office/drawing/2014/main" id="{EDA79A92-4B9A-4E2A-897B-985680480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78" y="40894"/>
            <a:ext cx="3194117" cy="2360652"/>
          </a:xfrm>
          <a:prstGeom prst="rect">
            <a:avLst/>
          </a:prstGeom>
        </p:spPr>
      </p:pic>
      <p:pic>
        <p:nvPicPr>
          <p:cNvPr id="13" name="图片 12" descr="图片包含 屏幕截图&#10;&#10;已生成极高可信度的说明">
            <a:extLst>
              <a:ext uri="{FF2B5EF4-FFF2-40B4-BE49-F238E27FC236}">
                <a16:creationId xmlns:a16="http://schemas.microsoft.com/office/drawing/2014/main" id="{1DA57293-3777-44BE-B366-5BEDD4A1E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" y="2299732"/>
            <a:ext cx="3309132" cy="2445655"/>
          </a:xfrm>
          <a:prstGeom prst="rect">
            <a:avLst/>
          </a:prstGeom>
        </p:spPr>
      </p:pic>
      <p:pic>
        <p:nvPicPr>
          <p:cNvPr id="15" name="图片 14" descr="图片包含 屏幕截图&#10;&#10;已生成极高可信度的说明">
            <a:extLst>
              <a:ext uri="{FF2B5EF4-FFF2-40B4-BE49-F238E27FC236}">
                <a16:creationId xmlns:a16="http://schemas.microsoft.com/office/drawing/2014/main" id="{D0C25447-715F-4419-86D8-D50E3DB6DB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68" y="2281657"/>
            <a:ext cx="3268886" cy="2415912"/>
          </a:xfrm>
          <a:prstGeom prst="rect">
            <a:avLst/>
          </a:prstGeom>
        </p:spPr>
      </p:pic>
      <p:pic>
        <p:nvPicPr>
          <p:cNvPr id="17" name="图片 16" descr="图片包含 屏幕截图&#10;&#10;已生成极高可信度的说明">
            <a:extLst>
              <a:ext uri="{FF2B5EF4-FFF2-40B4-BE49-F238E27FC236}">
                <a16:creationId xmlns:a16="http://schemas.microsoft.com/office/drawing/2014/main" id="{6E4EFFD7-D63B-4FDE-979D-D89DF230B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82" y="2309566"/>
            <a:ext cx="3268887" cy="2415912"/>
          </a:xfrm>
          <a:prstGeom prst="rect">
            <a:avLst/>
          </a:prstGeom>
        </p:spPr>
      </p:pic>
      <p:pic>
        <p:nvPicPr>
          <p:cNvPr id="19" name="图片 18" descr="图片包含 屏幕截图&#10;&#10;已生成极高可信度的说明">
            <a:extLst>
              <a:ext uri="{FF2B5EF4-FFF2-40B4-BE49-F238E27FC236}">
                <a16:creationId xmlns:a16="http://schemas.microsoft.com/office/drawing/2014/main" id="{CA279657-1A1E-45E2-94B1-B25326DD0B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7" y="4542192"/>
            <a:ext cx="3194117" cy="2360652"/>
          </a:xfrm>
          <a:prstGeom prst="rect">
            <a:avLst/>
          </a:prstGeom>
        </p:spPr>
      </p:pic>
      <p:pic>
        <p:nvPicPr>
          <p:cNvPr id="21" name="图片 20" descr="图片包含 屏幕截图&#10;&#10;已生成极高可信度的说明">
            <a:extLst>
              <a:ext uri="{FF2B5EF4-FFF2-40B4-BE49-F238E27FC236}">
                <a16:creationId xmlns:a16="http://schemas.microsoft.com/office/drawing/2014/main" id="{526E0DCE-2CB3-45D2-B689-679CE34984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16" y="4560884"/>
            <a:ext cx="3196621" cy="2362503"/>
          </a:xfrm>
          <a:prstGeom prst="rect">
            <a:avLst/>
          </a:prstGeom>
        </p:spPr>
      </p:pic>
      <p:pic>
        <p:nvPicPr>
          <p:cNvPr id="23" name="图片 22" descr="图片包含 屏幕截图&#10;&#10;已生成极高可信度的说明">
            <a:extLst>
              <a:ext uri="{FF2B5EF4-FFF2-40B4-BE49-F238E27FC236}">
                <a16:creationId xmlns:a16="http://schemas.microsoft.com/office/drawing/2014/main" id="{B5DE2C14-483E-4919-8B6C-3A1B5E1328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07" y="2360065"/>
            <a:ext cx="3268887" cy="2415912"/>
          </a:xfrm>
          <a:prstGeom prst="rect">
            <a:avLst/>
          </a:prstGeom>
        </p:spPr>
      </p:pic>
      <p:pic>
        <p:nvPicPr>
          <p:cNvPr id="25" name="图片 24" descr="图片包含 屏幕截图&#10;&#10;已生成极高可信度的说明">
            <a:extLst>
              <a:ext uri="{FF2B5EF4-FFF2-40B4-BE49-F238E27FC236}">
                <a16:creationId xmlns:a16="http://schemas.microsoft.com/office/drawing/2014/main" id="{7B1EDD30-74A3-4DF1-BFAF-389987B67F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" y="4571692"/>
            <a:ext cx="3196621" cy="2362503"/>
          </a:xfrm>
          <a:prstGeom prst="rect">
            <a:avLst/>
          </a:prstGeom>
        </p:spPr>
      </p:pic>
      <p:pic>
        <p:nvPicPr>
          <p:cNvPr id="27" name="图片 26" descr="图片包含 屏幕截图&#10;&#10;已生成极高可信度的说明">
            <a:extLst>
              <a:ext uri="{FF2B5EF4-FFF2-40B4-BE49-F238E27FC236}">
                <a16:creationId xmlns:a16="http://schemas.microsoft.com/office/drawing/2014/main" id="{39330B46-1358-494B-801E-168A552FB1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78" y="4606588"/>
            <a:ext cx="3160072" cy="23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07843D9C-CFA3-4B02-AA82-D8F82187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45" y="693198"/>
            <a:ext cx="5852172" cy="4270256"/>
          </a:xfrm>
          <a:prstGeom prst="rect">
            <a:avLst/>
          </a:prstGeom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655B699E-7070-406C-9866-1A4B662A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97" y="693198"/>
            <a:ext cx="5852172" cy="43251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8143D3-9ED9-4B1D-9996-D9156D75AE4B}"/>
              </a:ext>
            </a:extLst>
          </p:cNvPr>
          <p:cNvSpPr txBox="1"/>
          <p:nvPr/>
        </p:nvSpPr>
        <p:spPr>
          <a:xfrm>
            <a:off x="1202635" y="5337313"/>
            <a:ext cx="5138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病 高血压</a:t>
            </a:r>
            <a:endParaRPr lang="en-US" altLang="zh-CN" b="1" dirty="0"/>
          </a:p>
          <a:p>
            <a:r>
              <a:rPr lang="en-US" altLang="zh-CN" dirty="0"/>
              <a:t>P(</a:t>
            </a:r>
            <a:r>
              <a:rPr lang="zh-CN" altLang="en-US" dirty="0"/>
              <a:t>男高血压</a:t>
            </a:r>
            <a:r>
              <a:rPr lang="en-US" altLang="zh-CN" dirty="0"/>
              <a:t>&amp;</a:t>
            </a:r>
            <a:r>
              <a:rPr lang="zh-CN" altLang="en-US" dirty="0"/>
              <a:t>男糖尿病</a:t>
            </a:r>
            <a:r>
              <a:rPr lang="en-US" altLang="zh-CN" dirty="0"/>
              <a:t>)=0.4504636553993419</a:t>
            </a:r>
            <a:endParaRPr lang="zh-CN" altLang="zh-CN" dirty="0"/>
          </a:p>
          <a:p>
            <a:r>
              <a:rPr lang="en-US" altLang="zh-CN" dirty="0"/>
              <a:t>P(</a:t>
            </a:r>
            <a:r>
              <a:rPr lang="zh-CN" altLang="en-US" dirty="0"/>
              <a:t>女高血压</a:t>
            </a:r>
            <a:r>
              <a:rPr lang="en-US" altLang="zh-CN" dirty="0"/>
              <a:t>&amp;</a:t>
            </a:r>
            <a:r>
              <a:rPr lang="zh-CN" altLang="en-US" dirty="0"/>
              <a:t>女糖尿病</a:t>
            </a:r>
            <a:r>
              <a:rPr lang="en-US" altLang="zh-CN" dirty="0"/>
              <a:t>)=0.47380218548613057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C452F2-E2A9-4C4D-88B1-AB8558E7DCC6}"/>
              </a:ext>
            </a:extLst>
          </p:cNvPr>
          <p:cNvSpPr txBox="1"/>
          <p:nvPr/>
        </p:nvSpPr>
        <p:spPr>
          <a:xfrm>
            <a:off x="7060096" y="5337313"/>
            <a:ext cx="460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病 糖尿病</a:t>
            </a:r>
          </a:p>
        </p:txBody>
      </p:sp>
    </p:spTree>
    <p:extLst>
      <p:ext uri="{BB962C8B-B14F-4D97-AF65-F5344CB8AC3E}">
        <p14:creationId xmlns:p14="http://schemas.microsoft.com/office/powerpoint/2010/main" val="113271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ABE5CED6-9B70-47C4-80C5-B697C760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2" y="732327"/>
            <a:ext cx="5852172" cy="4325121"/>
          </a:xfrm>
          <a:prstGeom prst="rect">
            <a:avLst/>
          </a:prstGeom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DE446132-3B5F-473E-85EA-BE12A36A4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2327"/>
            <a:ext cx="5852172" cy="43251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110F05-5B3E-4045-85A2-623E5F2A57D4}"/>
              </a:ext>
            </a:extLst>
          </p:cNvPr>
          <p:cNvSpPr/>
          <p:nvPr/>
        </p:nvSpPr>
        <p:spPr>
          <a:xfrm>
            <a:off x="1218038" y="5321613"/>
            <a:ext cx="5048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病 冠心病</a:t>
            </a:r>
            <a:endParaRPr lang="en-US" altLang="zh-CN" b="1" dirty="0"/>
          </a:p>
          <a:p>
            <a:r>
              <a:rPr lang="en-US" altLang="zh-CN" dirty="0"/>
              <a:t>P(</a:t>
            </a:r>
            <a:r>
              <a:rPr lang="zh-CN" altLang="en-US" dirty="0"/>
              <a:t>男冠心病</a:t>
            </a:r>
            <a:r>
              <a:rPr lang="en-US" altLang="zh-CN" dirty="0"/>
              <a:t>&amp;</a:t>
            </a:r>
            <a:r>
              <a:rPr lang="zh-CN" altLang="en-US" dirty="0"/>
              <a:t>男糖尿病</a:t>
            </a:r>
            <a:r>
              <a:rPr lang="en-US" altLang="zh-CN" dirty="0"/>
              <a:t>)=0.020101705055339515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女冠心病</a:t>
            </a:r>
            <a:r>
              <a:rPr lang="en-US" altLang="zh-CN" dirty="0"/>
              <a:t>&amp;</a:t>
            </a:r>
            <a:r>
              <a:rPr lang="zh-CN" altLang="en-US" dirty="0"/>
              <a:t>女糖尿病</a:t>
            </a:r>
            <a:r>
              <a:rPr lang="en-US" altLang="zh-CN" dirty="0"/>
              <a:t>)=0.031013589240683665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A39AE-C964-4CE1-B19E-2CF846DDDAF2}"/>
              </a:ext>
            </a:extLst>
          </p:cNvPr>
          <p:cNvSpPr/>
          <p:nvPr/>
        </p:nvSpPr>
        <p:spPr>
          <a:xfrm>
            <a:off x="6497997" y="5321613"/>
            <a:ext cx="4754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13</a:t>
            </a:r>
            <a:r>
              <a:rPr lang="zh-CN" altLang="en-US" b="1" dirty="0"/>
              <a:t>病 其他</a:t>
            </a:r>
            <a:endParaRPr lang="en-US" altLang="zh-CN" b="1" dirty="0"/>
          </a:p>
          <a:p>
            <a:r>
              <a:rPr lang="en-US" altLang="zh-CN" dirty="0"/>
              <a:t>P(</a:t>
            </a:r>
            <a:r>
              <a:rPr lang="zh-CN" altLang="en-US" dirty="0"/>
              <a:t>男其他</a:t>
            </a:r>
            <a:r>
              <a:rPr lang="en-US" altLang="zh-CN" dirty="0"/>
              <a:t>&amp;</a:t>
            </a:r>
            <a:r>
              <a:rPr lang="zh-CN" altLang="en-US" dirty="0"/>
              <a:t>男糖尿病</a:t>
            </a:r>
            <a:r>
              <a:rPr lang="en-US" altLang="zh-CN" dirty="0"/>
              <a:t>)=0.020101705055339515</a:t>
            </a:r>
          </a:p>
          <a:p>
            <a:r>
              <a:rPr lang="en-US" altLang="zh-CN" dirty="0"/>
              <a:t>P(</a:t>
            </a:r>
            <a:r>
              <a:rPr lang="zh-CN" altLang="en-US" dirty="0"/>
              <a:t>女其他</a:t>
            </a:r>
            <a:r>
              <a:rPr lang="en-US" altLang="zh-CN" dirty="0"/>
              <a:t>&amp;</a:t>
            </a:r>
            <a:r>
              <a:rPr lang="zh-CN" altLang="en-US" dirty="0"/>
              <a:t>女糖尿病</a:t>
            </a:r>
            <a:r>
              <a:rPr lang="en-US" altLang="zh-CN" dirty="0"/>
              <a:t>)=0.031013589240683665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64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B5051-028B-4B8E-9288-FF579113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Conclusion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1BDE23-3C06-48BD-BBCF-FCC644F5C23E}"/>
              </a:ext>
            </a:extLst>
          </p:cNvPr>
          <p:cNvSpPr txBox="1"/>
          <p:nvPr/>
        </p:nvSpPr>
        <p:spPr>
          <a:xfrm>
            <a:off x="957943" y="2079171"/>
            <a:ext cx="10863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dirty="0"/>
              <a:t>基于以上针对性别的实验研究，并没有发现明显的不同导致男女患糖尿病病的因素，但是可以得出以下结论：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1.</a:t>
            </a:r>
            <a:r>
              <a:rPr lang="zh-CN" altLang="en-US" sz="2400" dirty="0"/>
              <a:t>女性患病率略高于男性，且</a:t>
            </a:r>
            <a:r>
              <a:rPr lang="en-US" altLang="zh-CN" sz="2400" dirty="0"/>
              <a:t>60-80</a:t>
            </a:r>
            <a:r>
              <a:rPr lang="zh-CN" altLang="en-US" sz="2400" dirty="0"/>
              <a:t>年龄段患病人数最多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2.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空腹血糖</a:t>
            </a:r>
            <a:r>
              <a:rPr lang="zh-CN" altLang="en-US" sz="2400" dirty="0"/>
              <a:t>与糖尿病患病相关性最大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3.</a:t>
            </a:r>
            <a:r>
              <a:rPr lang="zh-CN" altLang="en-US" sz="2400" dirty="0"/>
              <a:t>糖尿病患病与血压，尤其是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收缩压</a:t>
            </a:r>
            <a:r>
              <a:rPr lang="zh-CN" altLang="en-US" sz="2400" dirty="0"/>
              <a:t>，具有很强相关性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57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B7C38E1-FB62-4159-BA1D-9C211A8B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8" r="1" b="1"/>
          <a:stretch/>
        </p:blipFill>
        <p:spPr>
          <a:xfrm>
            <a:off x="5120640" y="1904282"/>
            <a:ext cx="6233160" cy="42726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563236-5067-4EAF-B75D-AC19D660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总体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7B3E82-B38E-46A8-ADD2-50E053AA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zh-CN" altLang="en-US" sz="2000" dirty="0"/>
              <a:t>男性患病频率</a:t>
            </a:r>
            <a:r>
              <a:rPr lang="en-US" altLang="zh-CN" sz="2000" dirty="0"/>
              <a:t>=0.1293465349599347</a:t>
            </a:r>
            <a:endParaRPr lang="zh-CN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女性患病频率</a:t>
            </a:r>
            <a:r>
              <a:rPr lang="en-US" altLang="zh-CN" sz="2000" dirty="0"/>
              <a:t>=0.1720627096019935</a:t>
            </a:r>
            <a:endParaRPr lang="zh-CN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P(</a:t>
            </a:r>
            <a:r>
              <a:rPr lang="zh-CN" altLang="en-US" sz="2400" b="1" dirty="0"/>
              <a:t>女性患病</a:t>
            </a:r>
            <a:r>
              <a:rPr lang="en-US" altLang="zh-CN" sz="2400" b="1" dirty="0"/>
              <a:t>)&gt;P(</a:t>
            </a:r>
            <a:r>
              <a:rPr lang="zh-CN" altLang="en-US" sz="2400" b="1" dirty="0"/>
              <a:t>男性患病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865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1815F9-C186-469C-B35E-E21010266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r="301" b="-1"/>
          <a:stretch/>
        </p:blipFill>
        <p:spPr>
          <a:xfrm>
            <a:off x="-1" y="-28"/>
            <a:ext cx="12192000" cy="6855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1680235B-9181-4460-94C4-828D0BE923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1" r="17393" b="1"/>
          <a:stretch/>
        </p:blipFill>
        <p:spPr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78A6AF-4566-457C-9E2C-08BDDA51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7651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you~</a:t>
            </a:r>
          </a:p>
        </p:txBody>
      </p:sp>
    </p:spTree>
    <p:extLst>
      <p:ext uri="{BB962C8B-B14F-4D97-AF65-F5344CB8AC3E}">
        <p14:creationId xmlns:p14="http://schemas.microsoft.com/office/powerpoint/2010/main" val="4239716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A8163C0F-2432-467B-BAAE-CFF915A1A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r="1604"/>
          <a:stretch/>
        </p:blipFill>
        <p:spPr>
          <a:xfrm>
            <a:off x="441695" y="629266"/>
            <a:ext cx="6916329" cy="5577837"/>
          </a:xfrm>
          <a:prstGeom prst="rect">
            <a:avLst/>
          </a:prstGeom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1296145-711E-42D4-A096-C43FA21B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024" y="608874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年龄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450226-90F7-4B16-887F-7CDCC158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026" y="2597426"/>
            <a:ext cx="3667037" cy="378541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纵坐标</a:t>
            </a:r>
            <a:r>
              <a:rPr lang="en-US" altLang="zh-CN" sz="1800" dirty="0"/>
              <a:t>-</a:t>
            </a:r>
            <a:r>
              <a:rPr lang="zh-CN" altLang="en-US" sz="1800" dirty="0"/>
              <a:t>年龄</a:t>
            </a:r>
            <a:endParaRPr lang="en-US" altLang="zh-CN" sz="1800" dirty="0"/>
          </a:p>
          <a:p>
            <a:r>
              <a:rPr lang="zh-CN" altLang="en-US" sz="1800" dirty="0"/>
              <a:t>横坐标</a:t>
            </a:r>
            <a:r>
              <a:rPr lang="en-US" altLang="zh-CN" sz="1800" dirty="0"/>
              <a:t>-</a:t>
            </a:r>
            <a:r>
              <a:rPr lang="zh-CN" altLang="en-US" sz="1800" dirty="0"/>
              <a:t>性别</a:t>
            </a:r>
            <a:endParaRPr lang="en-US" altLang="zh-CN" sz="1800" dirty="0"/>
          </a:p>
          <a:p>
            <a:r>
              <a:rPr lang="en-US" altLang="zh-CN" sz="1800" b="1" dirty="0">
                <a:solidFill>
                  <a:srgbClr val="FF0000"/>
                </a:solidFill>
              </a:rPr>
              <a:t>red</a:t>
            </a:r>
            <a:r>
              <a:rPr lang="zh-CN" altLang="en-US" sz="1800" dirty="0"/>
              <a:t>不患病</a:t>
            </a:r>
            <a:endParaRPr lang="en-US" altLang="zh-CN" sz="1800" dirty="0"/>
          </a:p>
          <a:p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zh-CN" altLang="en-US" sz="1800" dirty="0"/>
              <a:t>患病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b="1" dirty="0"/>
              <a:t>男女均为</a:t>
            </a:r>
            <a:r>
              <a:rPr lang="en-US" altLang="zh-CN" sz="1800" b="1" dirty="0"/>
              <a:t>60-80</a:t>
            </a:r>
            <a:r>
              <a:rPr lang="zh-CN" altLang="en-US" sz="1800" b="1" dirty="0"/>
              <a:t>区间患病人数多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sz="1800" b="1" dirty="0"/>
              <a:t>60</a:t>
            </a:r>
            <a:r>
              <a:rPr lang="zh-CN" altLang="en-US" sz="1800" b="1" dirty="0"/>
              <a:t>岁左右均出现人数骤减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5342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B7D9F168-2DB2-463D-BBAC-1AA9B6F7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3.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 descr="图片包含 屏幕截图&#10;&#10;已生成极高可信度的说明">
            <a:extLst>
              <a:ext uri="{FF2B5EF4-FFF2-40B4-BE49-F238E27FC236}">
                <a16:creationId xmlns:a16="http://schemas.microsoft.com/office/drawing/2014/main" id="{0766778F-FC30-42D7-8514-E2446E123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50" y="1341171"/>
            <a:ext cx="10151141" cy="515170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54E48A-028D-4D85-9503-059D974035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r="14371"/>
          <a:stretch/>
        </p:blipFill>
        <p:spPr>
          <a:xfrm>
            <a:off x="-2426543" y="1341169"/>
            <a:ext cx="8439717" cy="5151705"/>
          </a:xfrm>
        </p:spPr>
      </p:pic>
    </p:spTree>
    <p:extLst>
      <p:ext uri="{BB962C8B-B14F-4D97-AF65-F5344CB8AC3E}">
        <p14:creationId xmlns:p14="http://schemas.microsoft.com/office/powerpoint/2010/main" val="30151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E6D8-0967-4458-A96A-67DB961F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56C5158-5BFF-4694-9FFC-EFD72751EF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9922" y="1296236"/>
            <a:ext cx="8752933" cy="4451568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4B82CB-C8CA-4CBD-A903-4655DA062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0" t="123" r="1845" b="153"/>
          <a:stretch/>
        </p:blipFill>
        <p:spPr>
          <a:xfrm>
            <a:off x="5734137" y="1293106"/>
            <a:ext cx="6457863" cy="4454698"/>
          </a:xfrm>
        </p:spPr>
      </p:pic>
    </p:spTree>
    <p:extLst>
      <p:ext uri="{BB962C8B-B14F-4D97-AF65-F5344CB8AC3E}">
        <p14:creationId xmlns:p14="http://schemas.microsoft.com/office/powerpoint/2010/main" val="47898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竖排文字占位符 23">
            <a:extLst>
              <a:ext uri="{FF2B5EF4-FFF2-40B4-BE49-F238E27FC236}">
                <a16:creationId xmlns:a16="http://schemas.microsoft.com/office/drawing/2014/main" id="{09D2C1EC-EE39-45B7-B54C-0DE20DA1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3" name="内容占位符 5">
            <a:extLst>
              <a:ext uri="{FF2B5EF4-FFF2-40B4-BE49-F238E27FC236}">
                <a16:creationId xmlns:a16="http://schemas.microsoft.com/office/drawing/2014/main" id="{22855CC1-A31C-4815-A468-4E5B1F6E492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r="1011" b="-2"/>
          <a:stretch/>
        </p:blipFill>
        <p:spPr>
          <a:xfrm>
            <a:off x="1886820" y="1131010"/>
            <a:ext cx="9862000" cy="5740567"/>
          </a:xfrm>
          <a:prstGeom prst="rect">
            <a:avLst/>
          </a:prstGeom>
        </p:spPr>
      </p:pic>
      <p:sp>
        <p:nvSpPr>
          <p:cNvPr id="22" name="标题 21">
            <a:extLst>
              <a:ext uri="{FF2B5EF4-FFF2-40B4-BE49-F238E27FC236}">
                <a16:creationId xmlns:a16="http://schemas.microsoft.com/office/drawing/2014/main" id="{186D7E0B-FE16-4054-9B09-67E42E4C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）空腹血糖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C09E65-F10B-4918-9B40-A00D7453C4A2}"/>
              </a:ext>
            </a:extLst>
          </p:cNvPr>
          <p:cNvSpPr txBox="1"/>
          <p:nvPr/>
        </p:nvSpPr>
        <p:spPr>
          <a:xfrm>
            <a:off x="7543800" y="138882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Median(</a:t>
            </a:r>
            <a:r>
              <a:rPr lang="zh-CN" altLang="en-US" b="1" dirty="0"/>
              <a:t>患病</a:t>
            </a:r>
            <a:r>
              <a:rPr lang="en-US" altLang="zh-CN" b="1" dirty="0"/>
              <a:t>} &gt; </a:t>
            </a:r>
            <a:r>
              <a:rPr lang="en-US" altLang="zh-CN" b="1" dirty="0" err="1"/>
              <a:t>Madian</a:t>
            </a:r>
            <a:r>
              <a:rPr lang="en-US" altLang="zh-CN" b="1" dirty="0"/>
              <a:t>(</a:t>
            </a:r>
            <a:r>
              <a:rPr lang="zh-CN" altLang="en-US" b="1" dirty="0"/>
              <a:t>不患病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6141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>
            <a:extLst>
              <a:ext uri="{FF2B5EF4-FFF2-40B4-BE49-F238E27FC236}">
                <a16:creationId xmlns:a16="http://schemas.microsoft.com/office/drawing/2014/main" id="{AC3C1256-328E-405B-BE80-28E6406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）收缩压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C3A7D16-81D4-4642-9D5F-45BB15F200A0}"/>
              </a:ext>
            </a:extLst>
          </p:cNvPr>
          <p:cNvSpPr txBox="1"/>
          <p:nvPr/>
        </p:nvSpPr>
        <p:spPr>
          <a:xfrm>
            <a:off x="8646695" y="1027906"/>
            <a:ext cx="251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</a:rPr>
              <a:t>Red</a:t>
            </a:r>
            <a:r>
              <a:rPr lang="zh-CN" altLang="en-US" dirty="0"/>
              <a:t>患病</a:t>
            </a:r>
            <a:endParaRPr lang="en-US" altLang="zh-CN" dirty="0"/>
          </a:p>
          <a:p>
            <a:pPr algn="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zh-CN" altLang="en-US" dirty="0"/>
              <a:t>不患病</a:t>
            </a:r>
          </a:p>
        </p:txBody>
      </p:sp>
      <p:pic>
        <p:nvPicPr>
          <p:cNvPr id="41" name="图片 40" descr="图片包含 屏幕截图&#10;&#10;已生成极高可信度的说明">
            <a:extLst>
              <a:ext uri="{FF2B5EF4-FFF2-40B4-BE49-F238E27FC236}">
                <a16:creationId xmlns:a16="http://schemas.microsoft.com/office/drawing/2014/main" id="{68E71CA5-A278-4888-A7E0-F693C120F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865091"/>
            <a:ext cx="5852172" cy="4325121"/>
          </a:xfrm>
          <a:prstGeom prst="rect">
            <a:avLst/>
          </a:prstGeom>
        </p:spPr>
      </p:pic>
      <p:pic>
        <p:nvPicPr>
          <p:cNvPr id="43" name="图片 42" descr="图片包含 屏幕截图&#10;&#10;已生成极高可信度的说明">
            <a:extLst>
              <a:ext uri="{FF2B5EF4-FFF2-40B4-BE49-F238E27FC236}">
                <a16:creationId xmlns:a16="http://schemas.microsoft.com/office/drawing/2014/main" id="{90D5E70D-3BE7-4B72-8088-5FDF0BBA4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50" y="1865090"/>
            <a:ext cx="5852172" cy="43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天空, 时钟, 物体, 天线&#10;&#10;已生成极高可信度的说明">
            <a:extLst>
              <a:ext uri="{FF2B5EF4-FFF2-40B4-BE49-F238E27FC236}">
                <a16:creationId xmlns:a16="http://schemas.microsoft.com/office/drawing/2014/main" id="{1FF5F935-910C-4505-858D-9E8C7930C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5" y="757536"/>
            <a:ext cx="5874026" cy="5595732"/>
          </a:xfrm>
          <a:prstGeom prst="rect">
            <a:avLst/>
          </a:prstGeom>
        </p:spPr>
      </p:pic>
      <p:pic>
        <p:nvPicPr>
          <p:cNvPr id="7" name="图片 6" descr="图片包含 物体, 天线&#10;&#10;已生成高可信度的说明">
            <a:extLst>
              <a:ext uri="{FF2B5EF4-FFF2-40B4-BE49-F238E27FC236}">
                <a16:creationId xmlns:a16="http://schemas.microsoft.com/office/drawing/2014/main" id="{DD95775B-33CD-4B5D-8E82-B140C1395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09" y="757536"/>
            <a:ext cx="6319077" cy="55957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5FEDC2-45EC-428D-A8E6-912E719E4857}"/>
              </a:ext>
            </a:extLst>
          </p:cNvPr>
          <p:cNvSpPr txBox="1"/>
          <p:nvPr/>
        </p:nvSpPr>
        <p:spPr>
          <a:xfrm>
            <a:off x="1153886" y="914400"/>
            <a:ext cx="24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左侧收缩压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231E32-0BEC-4A28-9152-FFD7574ECD84}"/>
              </a:ext>
            </a:extLst>
          </p:cNvPr>
          <p:cNvSpPr txBox="1"/>
          <p:nvPr/>
        </p:nvSpPr>
        <p:spPr>
          <a:xfrm>
            <a:off x="6518450" y="914400"/>
            <a:ext cx="24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右侧收缩压</a:t>
            </a:r>
          </a:p>
        </p:txBody>
      </p:sp>
    </p:spTree>
    <p:extLst>
      <p:ext uri="{BB962C8B-B14F-4D97-AF65-F5344CB8AC3E}">
        <p14:creationId xmlns:p14="http://schemas.microsoft.com/office/powerpoint/2010/main" val="88788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>
            <a:extLst>
              <a:ext uri="{FF2B5EF4-FFF2-40B4-BE49-F238E27FC236}">
                <a16:creationId xmlns:a16="http://schemas.microsoft.com/office/drawing/2014/main" id="{AC3C1256-328E-405B-BE80-28E6406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）舒张压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C3A7D16-81D4-4642-9D5F-45BB15F200A0}"/>
              </a:ext>
            </a:extLst>
          </p:cNvPr>
          <p:cNvSpPr txBox="1"/>
          <p:nvPr/>
        </p:nvSpPr>
        <p:spPr>
          <a:xfrm>
            <a:off x="8646695" y="1027906"/>
            <a:ext cx="251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</a:rPr>
              <a:t>Red</a:t>
            </a:r>
            <a:r>
              <a:rPr lang="zh-CN" altLang="en-US" dirty="0"/>
              <a:t>患病</a:t>
            </a:r>
            <a:endParaRPr lang="en-US" altLang="zh-CN" dirty="0"/>
          </a:p>
          <a:p>
            <a:pPr algn="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zh-CN" altLang="en-US" dirty="0"/>
              <a:t>不患病</a:t>
            </a:r>
          </a:p>
        </p:txBody>
      </p:sp>
      <p:pic>
        <p:nvPicPr>
          <p:cNvPr id="3" name="图片 2" descr="图片包含 屏幕截图&#10;&#10;已生成极高可信度的说明">
            <a:extLst>
              <a:ext uri="{FF2B5EF4-FFF2-40B4-BE49-F238E27FC236}">
                <a16:creationId xmlns:a16="http://schemas.microsoft.com/office/drawing/2014/main" id="{5CD8D58C-A222-4CDC-A921-4A93DF36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690688"/>
            <a:ext cx="5852172" cy="4325121"/>
          </a:xfrm>
          <a:prstGeom prst="rect">
            <a:avLst/>
          </a:prstGeom>
        </p:spPr>
      </p:pic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A6105398-BCEE-4440-ACDF-7212A4023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7" y="1690688"/>
            <a:ext cx="5852172" cy="43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1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272</Words>
  <Application>Microsoft Office PowerPoint</Application>
  <PresentationFormat>宽屏</PresentationFormat>
  <Paragraphs>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基于性别的diabete 分析</vt:lpstr>
      <vt:lpstr>1.总体</vt:lpstr>
      <vt:lpstr>2.年龄</vt:lpstr>
      <vt:lpstr>3.</vt:lpstr>
      <vt:lpstr>PowerPoint 演示文稿</vt:lpstr>
      <vt:lpstr>1）空腹血糖</vt:lpstr>
      <vt:lpstr>2）收缩压</vt:lpstr>
      <vt:lpstr>PowerPoint 演示文稿</vt:lpstr>
      <vt:lpstr>3）舒张压</vt:lpstr>
      <vt:lpstr>4）空腹血糖与左侧收缩压</vt:lpstr>
      <vt:lpstr>4.饮酒情况</vt:lpstr>
      <vt:lpstr>5.饮酒种类</vt:lpstr>
      <vt:lpstr>6.禽畜栏</vt:lpstr>
      <vt:lpstr>7.</vt:lpstr>
      <vt:lpstr>8.与慢性病关系</vt:lpstr>
      <vt:lpstr>PowerPoint 演示文稿</vt:lpstr>
      <vt:lpstr>PowerPoint 演示文稿</vt:lpstr>
      <vt:lpstr>PowerPoint 演示文稿</vt:lpstr>
      <vt:lpstr>Conclusion</vt:lpstr>
      <vt:lpstr>Thank you~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基于性别的diabete分析</dc:title>
  <dc:creator>SAMSUNG</dc:creator>
  <cp:lastModifiedBy>SAMSUNG</cp:lastModifiedBy>
  <cp:revision>37</cp:revision>
  <dcterms:created xsi:type="dcterms:W3CDTF">2018-05-26T13:05:21Z</dcterms:created>
  <dcterms:modified xsi:type="dcterms:W3CDTF">2018-05-27T03:44:12Z</dcterms:modified>
</cp:coreProperties>
</file>