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1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image" Target="../media/image15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image" Target="../media/image16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image" Target="../media/image17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19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、脉率随年龄的变化关系</a:t>
            </a:r>
            <a:endParaRPr lang="zh-CN" altLang="en-US"/>
          </a:p>
        </p:txBody>
      </p:sp>
      <p:pic>
        <p:nvPicPr>
          <p:cNvPr id="7" name="图片占位符 6" descr="年龄与bmi、脉率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45100" y="891540"/>
            <a:ext cx="6048375" cy="4533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轴为年龄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轴为</a:t>
            </a:r>
            <a:r>
              <a:rPr lang="en-US" altLang="zh-CN"/>
              <a:t>bmi/</a:t>
            </a:r>
            <a:r>
              <a:rPr lang="zh-CN" altLang="en-US"/>
              <a:t>脉率的值</a:t>
            </a:r>
            <a:endParaRPr lang="zh-CN" altLang="en-US"/>
          </a:p>
          <a:p>
            <a:r>
              <a:rPr lang="en-US" altLang="zh-CN"/>
              <a:t>bmi</a:t>
            </a:r>
            <a:r>
              <a:rPr lang="zh-CN" altLang="en-US"/>
              <a:t>为黑色，脉率为蓝色</a:t>
            </a:r>
            <a:endParaRPr lang="zh-CN" altLang="en-US"/>
          </a:p>
          <a:p>
            <a:r>
              <a:rPr lang="zh-CN" altLang="en-US"/>
              <a:t>可以看出</a:t>
            </a:r>
            <a:r>
              <a:rPr lang="en-US" altLang="zh-CN"/>
              <a:t>bmi</a:t>
            </a:r>
            <a:r>
              <a:rPr lang="zh-CN" altLang="en-US"/>
              <a:t>数据存在异常：</a:t>
            </a:r>
            <a:r>
              <a:rPr lang="en-US" altLang="zh-CN"/>
              <a:t>bmi</a:t>
            </a:r>
            <a:r>
              <a:rPr lang="zh-CN" altLang="en-US"/>
              <a:t>有低于</a:t>
            </a:r>
            <a:r>
              <a:rPr lang="en-US" altLang="zh-CN"/>
              <a:t>10</a:t>
            </a:r>
            <a:r>
              <a:rPr lang="zh-CN" altLang="en-US"/>
              <a:t>的数据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1.png村镇与糖尿病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1980" y="547370"/>
            <a:ext cx="10281285" cy="5631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2.png村镇与糖尿病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88925" y="748665"/>
            <a:ext cx="11355070" cy="55079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3.png村镇与糖尿病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3250" y="702310"/>
            <a:ext cx="10453370" cy="5836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4.png村镇与糖尿病0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27710" y="676910"/>
            <a:ext cx="10723880" cy="53270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5.png村镇与糖尿病0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7525" y="520065"/>
            <a:ext cx="11404600" cy="5483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6.png村镇与糖尿病0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96545" y="322580"/>
            <a:ext cx="11292840" cy="58559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7.png村镇与糖尿病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75640" y="322580"/>
            <a:ext cx="11087735" cy="5953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8.png村镇与糖尿病0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99085" y="652145"/>
            <a:ext cx="11144250" cy="538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9.png村镇与糖尿病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89915" y="389255"/>
            <a:ext cx="10998835" cy="57892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857375"/>
            <a:ext cx="673735" cy="2605405"/>
          </a:xfrm>
        </p:spPr>
        <p:txBody>
          <a:bodyPr>
            <a:normAutofit fontScale="90000"/>
          </a:bodyPr>
          <a:p>
            <a:r>
              <a:rPr lang="zh-CN" altLang="en-US"/>
              <a:t>各个数据间的相关性</a:t>
            </a:r>
            <a:endParaRPr lang="zh-CN" altLang="en-US"/>
          </a:p>
        </p:txBody>
      </p:sp>
      <p:pic>
        <p:nvPicPr>
          <p:cNvPr id="5" name="图片占位符 4" descr="感人的第一张热力图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194435" y="772160"/>
            <a:ext cx="9704705" cy="544322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数据的准确性</a:t>
            </a:r>
            <a:endParaRPr lang="zh-CN" altLang="en-US"/>
          </a:p>
        </p:txBody>
      </p:sp>
      <p:pic>
        <p:nvPicPr>
          <p:cNvPr id="5" name="图片占位符 4" descr="accuracyOFbm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42890" y="963930"/>
            <a:ext cx="5852160" cy="438912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经计算得到总数据数为</a:t>
            </a:r>
            <a:r>
              <a:rPr lang="en-US" altLang="zh-CN"/>
              <a:t>854047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其中为空的数据有</a:t>
            </a:r>
            <a:r>
              <a:rPr lang="en-US" altLang="zh-CN"/>
              <a:t>19494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小于</a:t>
            </a:r>
            <a:r>
              <a:rPr lang="en-US" altLang="zh-CN"/>
              <a:t>15/</a:t>
            </a:r>
            <a:r>
              <a:rPr lang="zh-CN" altLang="en-US"/>
              <a:t>大于</a:t>
            </a:r>
            <a:r>
              <a:rPr lang="en-US" altLang="zh-CN"/>
              <a:t>50</a:t>
            </a:r>
            <a:r>
              <a:rPr lang="zh-CN" altLang="en-US"/>
              <a:t>的数据有</a:t>
            </a:r>
            <a:r>
              <a:rPr lang="en-US" altLang="zh-CN"/>
              <a:t>6158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正常的数据有</a:t>
            </a:r>
            <a:r>
              <a:rPr lang="en-US" altLang="zh-CN"/>
              <a:t>828395</a:t>
            </a:r>
            <a:r>
              <a:rPr lang="zh-CN" altLang="en-US"/>
              <a:t>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与尿糖的关系</a:t>
            </a:r>
            <a:endParaRPr lang="zh-CN" altLang="en-US"/>
          </a:p>
        </p:txBody>
      </p:sp>
      <p:pic>
        <p:nvPicPr>
          <p:cNvPr id="5" name="图片占位符 4" descr="bmi&amp;sug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42890" y="963930"/>
            <a:ext cx="5852160" cy="438912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轴为</a:t>
            </a:r>
            <a:r>
              <a:rPr lang="en-US" altLang="zh-CN"/>
              <a:t>BMI</a:t>
            </a:r>
            <a:r>
              <a:rPr lang="zh-CN" altLang="en-US"/>
              <a:t>的取值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轴为</a:t>
            </a:r>
            <a:r>
              <a:rPr lang="en-US" altLang="zh-CN"/>
              <a:t>BMI</a:t>
            </a:r>
            <a:r>
              <a:rPr lang="zh-CN" altLang="en-US"/>
              <a:t>值下对应的患尿糖的人数</a:t>
            </a:r>
            <a:r>
              <a:rPr lang="en-US" altLang="zh-CN"/>
              <a:t>/BMI</a:t>
            </a:r>
            <a:r>
              <a:rPr lang="zh-CN" altLang="en-US"/>
              <a:t>值下总人数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血清谷丙转氨酶对应的样本人数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血清谷丙转氨酶的取值：</a:t>
            </a:r>
            <a:endParaRPr lang="zh-CN" altLang="en-US"/>
          </a:p>
          <a:p>
            <a:r>
              <a:rPr lang="en-US" altLang="zh-CN"/>
              <a:t>[0:200]</a:t>
            </a:r>
            <a:endParaRPr lang="en-US" altLang="zh-CN"/>
          </a:p>
        </p:txBody>
      </p:sp>
      <p:pic>
        <p:nvPicPr>
          <p:cNvPr id="7" name="内容占位符 6" descr="血清酶人数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3810" y="2665095"/>
            <a:ext cx="4698365" cy="352425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/>
          </a:bodyPr>
          <a:p>
            <a:endParaRPr lang="en-US" altLang="zh-CN"/>
          </a:p>
          <a:p>
            <a:r>
              <a:rPr lang="en-US" altLang="zh-CN"/>
              <a:t>[60:200]</a:t>
            </a:r>
            <a:endParaRPr lang="en-US" altLang="zh-CN"/>
          </a:p>
        </p:txBody>
      </p:sp>
      <p:pic>
        <p:nvPicPr>
          <p:cNvPr id="8" name="内容占位符 7" descr="血清酶人数60to2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5715" y="2665095"/>
            <a:ext cx="469836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0099" y="613213"/>
            <a:ext cx="4918648" cy="831532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血清谷丙转氨酶与乙肝抗原的关系</a:t>
            </a:r>
            <a:endParaRPr lang="zh-CN" altLang="en-US"/>
          </a:p>
        </p:txBody>
      </p:sp>
      <p:pic>
        <p:nvPicPr>
          <p:cNvPr id="7" name="内容占位符 6" descr="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1410" y="2877820"/>
            <a:ext cx="4873625" cy="331152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7155" y="613213"/>
            <a:ext cx="4942872" cy="831532"/>
          </a:xfrm>
        </p:spPr>
        <p:txBody>
          <a:bodyPr/>
          <a:p>
            <a:endParaRPr lang="zh-CN" altLang="en-US"/>
          </a:p>
        </p:txBody>
      </p:sp>
      <p:pic>
        <p:nvPicPr>
          <p:cNvPr id="8" name="内容占位符 7" descr="血清酶人数60to2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5715" y="2665095"/>
            <a:ext cx="469836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血清谷丙转氨酶的取值：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[0:200]</a:t>
            </a:r>
            <a:endParaRPr lang="en-US" altLang="zh-CN"/>
          </a:p>
        </p:txBody>
      </p:sp>
      <p:pic>
        <p:nvPicPr>
          <p:cNvPr id="7" name="内容占位符 6" descr="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6815" y="2771140"/>
            <a:ext cx="4873625" cy="331152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[0:300]</a:t>
            </a:r>
            <a:endParaRPr lang="en-US" altLang="zh-CN"/>
          </a:p>
        </p:txBody>
      </p:sp>
      <p:pic>
        <p:nvPicPr>
          <p:cNvPr id="8" name="内容占位符 7" descr="0to3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6655" y="2816860"/>
            <a:ext cx="489775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5365" y="541655"/>
            <a:ext cx="4165600" cy="657225"/>
          </a:xfrm>
        </p:spPr>
        <p:txBody>
          <a:bodyPr>
            <a:normAutofit fontScale="90000"/>
          </a:bodyPr>
          <a:p>
            <a:r>
              <a:rPr lang="zh-CN" altLang="en-US"/>
              <a:t>慢性病与糖尿病的关系</a:t>
            </a:r>
            <a:endParaRPr lang="zh-CN" altLang="en-US"/>
          </a:p>
        </p:txBody>
      </p:sp>
      <p:pic>
        <p:nvPicPr>
          <p:cNvPr id="5" name="图片占位符 4" descr="慢性病与糖尿病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741170" y="1198880"/>
            <a:ext cx="9539605" cy="53352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9555" y="1960245"/>
            <a:ext cx="1491615" cy="3811905"/>
          </a:xfrm>
        </p:spPr>
        <p:txBody>
          <a:bodyPr/>
          <a:p>
            <a:r>
              <a:rPr lang="zh-CN" altLang="en-US"/>
              <a:t>由图可知患有糖尿病的人大概率患有高血压，且患糖尿病与冠心病，慢性阻塞性肺疾病，脑卒中等也有一定相关性。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年龄与患糖尿病的关系</a:t>
            </a:r>
            <a:endParaRPr lang="zh-CN" altLang="en-US"/>
          </a:p>
        </p:txBody>
      </p:sp>
      <p:pic>
        <p:nvPicPr>
          <p:cNvPr id="5" name="内容占位符 4" descr="年龄与患病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58035"/>
            <a:ext cx="5181600" cy="3886200"/>
          </a:xfrm>
          <a:prstGeom prst="rect">
            <a:avLst/>
          </a:prstGeom>
        </p:spPr>
      </p:pic>
      <p:pic>
        <p:nvPicPr>
          <p:cNvPr id="6" name="内容占位符 5" descr="年龄与不患病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2145"/>
            <a:ext cx="5181600" cy="415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375603"/>
            <a:ext cx="9144000" cy="23876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43873"/>
            <a:ext cx="9144000" cy="1655762"/>
          </a:xfrm>
        </p:spPr>
        <p:txBody>
          <a:bodyPr/>
          <a:p>
            <a:r>
              <a:rPr lang="zh-CN" altLang="en-US"/>
              <a:t>不同村镇中患有糖尿病的人占村镇中全体人数的比例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2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6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0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8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2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6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3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8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bmi、脉率随年龄的变化关系</vt:lpstr>
      <vt:lpstr>BMI数据的准确性</vt:lpstr>
      <vt:lpstr>BMI与尿糖的关系</vt:lpstr>
      <vt:lpstr>血清谷丙转氨酶对应的样本人数</vt:lpstr>
      <vt:lpstr>PowerPoint 演示文稿</vt:lpstr>
      <vt:lpstr>血清谷丙转氨酶的取值：</vt:lpstr>
      <vt:lpstr>PowerPoint 演示文稿</vt:lpstr>
      <vt:lpstr>年龄与患糖尿病的关系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2018-05-13T12:50:00Z</dcterms:created>
  <dcterms:modified xsi:type="dcterms:W3CDTF">2018-06-02T02:20:34Z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