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91" r:id="rId5"/>
    <p:sldId id="290" r:id="rId6"/>
    <p:sldId id="292" r:id="rId7"/>
    <p:sldId id="293" r:id="rId8"/>
    <p:sldId id="280" r:id="rId9"/>
    <p:sldId id="295" r:id="rId10"/>
    <p:sldId id="297" r:id="rId11"/>
    <p:sldId id="260" r:id="rId12"/>
    <p:sldId id="294" r:id="rId13"/>
    <p:sldId id="265" r:id="rId14"/>
    <p:sldId id="266" r:id="rId15"/>
    <p:sldId id="296" r:id="rId16"/>
    <p:sldId id="298" r:id="rId17"/>
    <p:sldId id="287" r:id="rId18"/>
    <p:sldId id="272" r:id="rId19"/>
    <p:sldId id="270" r:id="rId20"/>
    <p:sldId id="303" r:id="rId21"/>
    <p:sldId id="301" r:id="rId22"/>
    <p:sldId id="302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C54"/>
    <a:srgbClr val="00B0F0"/>
    <a:srgbClr val="F2F2F2"/>
    <a:srgbClr val="25B9EC"/>
    <a:srgbClr val="E6E6E6"/>
    <a:srgbClr val="9AC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0"/>
    <p:restoredTop sz="90550" autoAdjust="0"/>
  </p:normalViewPr>
  <p:slideViewPr>
    <p:cSldViewPr>
      <p:cViewPr varScale="1">
        <p:scale>
          <a:sx n="61" d="100"/>
          <a:sy n="61" d="100"/>
        </p:scale>
        <p:origin x="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C5D7-B691-41A3-8111-EB0196FE6D2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385E-BD9C-443B-83B0-83D819C99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7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 err="1"/>
              <a:t>sudo</a:t>
            </a:r>
            <a:r>
              <a:rPr lang="en" altLang="zh-CN" dirty="0"/>
              <a:t> docker login --username=humbertzhang0623 </a:t>
            </a:r>
            <a:r>
              <a:rPr lang="en" altLang="zh-CN" dirty="0" err="1"/>
              <a:t>registry.cn-shanghai.aliyuncs.com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6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7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4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6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7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9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、容器是分离的，共享</a:t>
            </a:r>
            <a:r>
              <a:rPr lang="en-US" altLang="zh-CN" dirty="0"/>
              <a:t>OS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、更快的部署，大大减少性能开销，更容易迁移，启动速度更快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9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宿主机观察：先 </a:t>
            </a:r>
            <a:r>
              <a:rPr kumimoji="1" lang="en-US" altLang="zh-CN" dirty="0" err="1"/>
              <a:t>ps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ef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grep</a:t>
            </a:r>
            <a:r>
              <a:rPr kumimoji="1" lang="zh-CN" altLang="en-US" dirty="0"/>
              <a:t> 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zh-CN" altLang="en-US" dirty="0"/>
              <a:t> 起一个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后，</a:t>
            </a:r>
            <a:r>
              <a:rPr kumimoji="1" lang="en-US" altLang="zh-CN" dirty="0"/>
              <a:t>sleep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3600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，并在宿主机再次 </a:t>
            </a:r>
            <a:r>
              <a:rPr kumimoji="1" lang="en-US" altLang="zh-CN" dirty="0" err="1"/>
              <a:t>ps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ef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grep</a:t>
            </a:r>
            <a:r>
              <a:rPr kumimoji="1" lang="zh-CN" altLang="en-US" dirty="0"/>
              <a:t> 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  以说明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就是一个进程。  </a:t>
            </a:r>
            <a:endParaRPr kumimoji="1" lang="en-US" altLang="zh-CN" dirty="0"/>
          </a:p>
          <a:p>
            <a:r>
              <a:rPr kumimoji="1" lang="zh-CN" altLang="en-US" dirty="0"/>
              <a:t>再起另一个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ps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ef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grep</a:t>
            </a:r>
            <a:r>
              <a:rPr kumimoji="1" lang="zh-CN" altLang="en-US" dirty="0"/>
              <a:t> </a:t>
            </a:r>
            <a:r>
              <a:rPr kumimoji="1" lang="en-US" altLang="zh-CN" dirty="0"/>
              <a:t>sleep</a:t>
            </a:r>
            <a:r>
              <a:rPr kumimoji="1" lang="zh-CN" altLang="en-US" dirty="0"/>
              <a:t>，以验证隔离性。</a:t>
            </a:r>
            <a:endParaRPr kumimoji="1" lang="en-US" altLang="zh-CN" dirty="0"/>
          </a:p>
          <a:p>
            <a:r>
              <a:rPr kumimoji="1" lang="en-US" altLang="zh-CN" dirty="0"/>
              <a:t>---</a:t>
            </a:r>
          </a:p>
          <a:p>
            <a:r>
              <a:rPr kumimoji="1" lang="en-US" altLang="zh-CN" dirty="0" err="1"/>
              <a:t>Cgroups</a:t>
            </a:r>
            <a:r>
              <a:rPr kumimoji="1" lang="zh-CN" altLang="en-US" dirty="0"/>
              <a:t>：宿主机进行</a:t>
            </a:r>
            <a:r>
              <a:rPr kumimoji="1" lang="en-US" altLang="zh-CN" dirty="0"/>
              <a:t>top</a:t>
            </a:r>
            <a:r>
              <a:rPr kumimoji="1" lang="zh-CN" altLang="en-US" dirty="0"/>
              <a:t>以观察。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4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1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33B2-4600-4FF9-B3F1-2B5C39CCB751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bertzhang/spring-docker-examp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192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Docker 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介绍与实践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71728" y="3957638"/>
            <a:ext cx="4757726" cy="47149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384C5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张可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主要用途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提供一次性的环境。</a:t>
            </a:r>
            <a:r>
              <a:rPr lang="zh-CN" altLang="en-US" dirty="0"/>
              <a:t>比如，本地测试他人的软件、持续集成的时候提供单元测试和构建的环境。</a:t>
            </a:r>
            <a:endParaRPr lang="en-US" altLang="zh-CN" dirty="0"/>
          </a:p>
          <a:p>
            <a:r>
              <a:rPr lang="zh-CN" altLang="en-US" b="1" dirty="0"/>
              <a:t>提供弹性的云服务。</a:t>
            </a:r>
            <a:r>
              <a:rPr lang="zh-CN" altLang="en-US" dirty="0"/>
              <a:t>因为 </a:t>
            </a:r>
            <a:r>
              <a:rPr lang="en" altLang="zh-CN" dirty="0"/>
              <a:t>Docker </a:t>
            </a:r>
            <a:r>
              <a:rPr lang="zh-CN" altLang="en-US" dirty="0"/>
              <a:t>容器可以随开随关，很适合动态扩容和缩容。</a:t>
            </a:r>
            <a:endParaRPr lang="en-US" altLang="zh-CN" dirty="0"/>
          </a:p>
          <a:p>
            <a:r>
              <a:rPr lang="zh-CN" altLang="en-US" b="1" dirty="0"/>
              <a:t>组建微服务架构。</a:t>
            </a:r>
            <a:r>
              <a:rPr lang="zh-CN" altLang="en-US" dirty="0"/>
              <a:t>通过多个容器，一台机器可以跑多个服务，因此在本机就可以模拟出微服务架构。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126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VS VM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://img.blog.csdn.net/201403060948287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71612"/>
            <a:ext cx="8717218" cy="4214842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166718" y="2138353"/>
            <a:ext cx="8763000" cy="3081359"/>
            <a:chOff x="142844" y="1633525"/>
            <a:chExt cx="8763000" cy="3081359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752609"/>
              <a:ext cx="8763000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147607" y="1633525"/>
              <a:ext cx="8748744" cy="142876"/>
            </a:xfrm>
            <a:prstGeom prst="rect">
              <a:avLst/>
            </a:prstGeom>
            <a:solidFill>
              <a:srgbClr val="384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Namespace</a:t>
            </a:r>
          </a:p>
          <a:p>
            <a:pPr lvl="1"/>
            <a:r>
              <a:rPr lang="en-US" altLang="zh-CN" sz="2000" dirty="0"/>
              <a:t>docker</a:t>
            </a:r>
            <a:r>
              <a:rPr lang="zh-CN" altLang="en-US" sz="2000" dirty="0"/>
              <a:t> </a:t>
            </a:r>
            <a:r>
              <a:rPr lang="en-US" altLang="zh-CN" sz="2000" dirty="0"/>
              <a:t>run</a:t>
            </a:r>
            <a:r>
              <a:rPr lang="zh-CN" altLang="en-US" sz="2000" dirty="0"/>
              <a:t> </a:t>
            </a:r>
            <a:r>
              <a:rPr lang="en-US" altLang="zh-CN" sz="2000" dirty="0"/>
              <a:t>–it</a:t>
            </a:r>
            <a:r>
              <a:rPr lang="zh-CN" altLang="en-US" sz="2000" dirty="0"/>
              <a:t> </a:t>
            </a:r>
            <a:r>
              <a:rPr lang="en-US" altLang="zh-CN" sz="2000" dirty="0"/>
              <a:t>ubuntu</a:t>
            </a:r>
          </a:p>
          <a:p>
            <a:pPr lvl="1"/>
            <a:r>
              <a:rPr lang="en-US" altLang="zh-CN" sz="2000" dirty="0"/>
              <a:t>sleep</a:t>
            </a:r>
            <a:r>
              <a:rPr lang="zh-CN" altLang="en-US" sz="2000" dirty="0"/>
              <a:t> </a:t>
            </a:r>
            <a:r>
              <a:rPr lang="en-US" altLang="zh-CN" sz="2000" dirty="0"/>
              <a:t>3600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</a:p>
          <a:p>
            <a:pPr lvl="1"/>
            <a:r>
              <a:rPr lang="zh-CN" altLang="en-US" sz="2000" dirty="0"/>
              <a:t>启动另一个容器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ps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ef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 dirty="0" err="1"/>
              <a:t>Cgroups</a:t>
            </a:r>
            <a:endParaRPr lang="en-US" altLang="zh-CN" sz="2400" dirty="0"/>
          </a:p>
          <a:p>
            <a:pPr lvl="1"/>
            <a:r>
              <a:rPr lang="en-US" altLang="zh-CN" sz="2000" dirty="0"/>
              <a:t>docker run -it --</a:t>
            </a:r>
            <a:r>
              <a:rPr lang="en-US" altLang="zh-CN" sz="2000" dirty="0" err="1"/>
              <a:t>cpus</a:t>
            </a:r>
            <a:r>
              <a:rPr lang="en-US" altLang="zh-CN" sz="2000" dirty="0"/>
              <a:t>=0.1 ubuntu</a:t>
            </a:r>
          </a:p>
          <a:p>
            <a:pPr lvl="1"/>
            <a:r>
              <a:rPr lang="en" altLang="zh-CN" sz="2000" dirty="0"/>
              <a:t>while (( 1 )); do    echo "test"; done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412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第二部分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196302" y="1340768"/>
            <a:ext cx="3567910" cy="571504"/>
          </a:xfrm>
          <a:prstGeom prst="roundRect">
            <a:avLst>
              <a:gd name="adj" fmla="val 159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核心概念及基本操作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://www.itclips.net/wp-content/plugins/RSSPoster_PRO/cache/0c6aa_solomon_hykes_twit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14422"/>
            <a:ext cx="4071966" cy="4088255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三大核心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概念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2245769" y="5252840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566738" y="2629502"/>
            <a:ext cx="2428892" cy="24288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23928" y="1700808"/>
            <a:ext cx="1500198" cy="1500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>
                <a:solidFill>
                  <a:srgbClr val="384C54"/>
                </a:solidFill>
              </a:rPr>
              <a:t>容器</a:t>
            </a:r>
            <a:endParaRPr lang="en-US" altLang="zh-CN" sz="1700" dirty="0">
              <a:solidFill>
                <a:srgbClr val="384C54"/>
              </a:solidFill>
            </a:endParaRPr>
          </a:p>
          <a:p>
            <a:pPr algn="ctr"/>
            <a:r>
              <a:rPr lang="en-US" altLang="zh-CN" sz="1700" dirty="0">
                <a:solidFill>
                  <a:srgbClr val="384C54"/>
                </a:solidFill>
              </a:rPr>
              <a:t>Container</a:t>
            </a:r>
            <a:endParaRPr lang="zh-CN" altLang="en-US" sz="1700" dirty="0">
              <a:solidFill>
                <a:srgbClr val="384C54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09482" y="3629634"/>
            <a:ext cx="1500198" cy="1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镜像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images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24126" y="3629634"/>
            <a:ext cx="1500198" cy="15001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仓库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300" dirty="0">
                <a:solidFill>
                  <a:schemeClr val="accent3">
                    <a:lumMod val="75000"/>
                  </a:schemeClr>
                </a:solidFill>
              </a:rPr>
              <a:t>Repositories</a:t>
            </a:r>
            <a:endParaRPr lang="zh-CN" altLang="en-US" sz="13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镜像 </a:t>
            </a:r>
            <a:r>
              <a:rPr lang="en-US" altLang="zh-CN" sz="2400" dirty="0"/>
              <a:t>&amp;</a:t>
            </a:r>
            <a:r>
              <a:rPr lang="zh-CN" altLang="en-US" sz="2400" dirty="0"/>
              <a:t> 容器：</a:t>
            </a:r>
            <a:r>
              <a:rPr lang="en" altLang="zh-CN" b="1" dirty="0"/>
              <a:t> </a:t>
            </a:r>
          </a:p>
          <a:p>
            <a:pPr marL="0" indent="0">
              <a:buNone/>
            </a:pPr>
            <a:r>
              <a:rPr lang="en" altLang="zh-CN" sz="2400" dirty="0"/>
              <a:t>Docker </a:t>
            </a:r>
            <a:r>
              <a:rPr lang="zh-CN" altLang="en-US" sz="2400" dirty="0"/>
              <a:t>把</a:t>
            </a:r>
            <a:r>
              <a:rPr lang="zh-CN" altLang="en-US" sz="2400" dirty="0">
                <a:solidFill>
                  <a:srgbClr val="FF0000"/>
                </a:solidFill>
              </a:rPr>
              <a:t>应用程序及其依赖</a:t>
            </a:r>
            <a:r>
              <a:rPr lang="zh-CN" altLang="en-US" sz="2400" dirty="0"/>
              <a:t>，打包在 镜像</a:t>
            </a:r>
            <a:r>
              <a:rPr lang="en-US" altLang="zh-CN" sz="2400" dirty="0"/>
              <a:t>(</a:t>
            </a:r>
            <a:r>
              <a:rPr lang="en" altLang="zh-CN" sz="2400" dirty="0"/>
              <a:t>image</a:t>
            </a:r>
            <a:r>
              <a:rPr lang="en-US" altLang="zh-CN" sz="2400" dirty="0"/>
              <a:t>)</a:t>
            </a:r>
            <a:r>
              <a:rPr lang="en" altLang="zh-CN" sz="2400" dirty="0"/>
              <a:t> </a:t>
            </a:r>
            <a:r>
              <a:rPr lang="zh-CN" altLang="en-US" sz="2400" dirty="0"/>
              <a:t>文件里面。只有通过这个文件，才能生成 </a:t>
            </a:r>
            <a:r>
              <a:rPr lang="en" altLang="zh-CN" sz="2400" dirty="0"/>
              <a:t>Docker </a:t>
            </a:r>
            <a:r>
              <a:rPr lang="zh-CN" altLang="en-US" sz="2400" dirty="0"/>
              <a:t>容器。</a:t>
            </a:r>
            <a:r>
              <a:rPr lang="en" altLang="zh-CN" sz="2400" dirty="0"/>
              <a:t>image </a:t>
            </a:r>
            <a:r>
              <a:rPr lang="zh-CN" altLang="en-US" sz="2400" dirty="0"/>
              <a:t>文件可以看作是容器的模板。</a:t>
            </a:r>
            <a:r>
              <a:rPr lang="en" altLang="zh-CN" sz="2400" dirty="0"/>
              <a:t>Docker </a:t>
            </a:r>
            <a:r>
              <a:rPr lang="zh-CN" altLang="en-US" sz="2400" dirty="0"/>
              <a:t>根据 </a:t>
            </a:r>
            <a:r>
              <a:rPr lang="en" altLang="zh-CN" sz="2400" dirty="0"/>
              <a:t>image </a:t>
            </a:r>
            <a:r>
              <a:rPr lang="zh-CN" altLang="en-US" sz="2400" dirty="0"/>
              <a:t>文件生成容器的实例。同一个 </a:t>
            </a:r>
            <a:r>
              <a:rPr lang="en" altLang="zh-CN" sz="2400" dirty="0"/>
              <a:t>image </a:t>
            </a:r>
            <a:r>
              <a:rPr lang="zh-CN" altLang="en-US" sz="2400" dirty="0"/>
              <a:t>文件，可以生成多个同时运行的容器实例。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（与类和对象的关系相似）。</a:t>
            </a:r>
            <a:endParaRPr lang="en-US" altLang="zh-CN" sz="2400" dirty="0"/>
          </a:p>
          <a:p>
            <a:pPr marL="0" indent="0">
              <a:buNone/>
            </a:pPr>
            <a:r>
              <a:rPr lang="en" altLang="zh-CN" sz="2400" dirty="0"/>
              <a:t>image </a:t>
            </a:r>
            <a:r>
              <a:rPr lang="zh-CN" altLang="en-US" sz="2400" dirty="0"/>
              <a:t>文件是通用的，在一台机器上打包好的 </a:t>
            </a:r>
            <a:r>
              <a:rPr lang="en" altLang="zh-CN" sz="2400" dirty="0"/>
              <a:t>image </a:t>
            </a:r>
            <a:r>
              <a:rPr lang="zh-CN" altLang="en-US" sz="2400" dirty="0"/>
              <a:t>文件换到另一台机器上，照样可以使用。一般来说，为了节省时间，我们应该尽量使用别人制作好的 </a:t>
            </a:r>
            <a:r>
              <a:rPr lang="en" altLang="zh-CN" sz="2400" dirty="0"/>
              <a:t>image </a:t>
            </a:r>
            <a:r>
              <a:rPr lang="zh-CN" altLang="en-US" sz="2400" dirty="0"/>
              <a:t>文件，以他们为基础进行加工，而不是从零开始制作。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6277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镜像仓库：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为了方便共享，</a:t>
            </a:r>
            <a:r>
              <a:rPr lang="en" altLang="zh-CN" sz="2400" dirty="0"/>
              <a:t>image </a:t>
            </a:r>
            <a:r>
              <a:rPr lang="zh-CN" altLang="en-US" sz="2400" dirty="0"/>
              <a:t>文件制作完成后，可以上传到网上的镜像仓库。</a:t>
            </a:r>
            <a:endParaRPr lang="en-US" altLang="zh-CN" sz="2400" dirty="0"/>
          </a:p>
          <a:p>
            <a:pPr marL="0" indent="0">
              <a:buNone/>
            </a:pPr>
            <a:r>
              <a:rPr lang="en" altLang="zh-CN" sz="2400" dirty="0"/>
              <a:t>Docker </a:t>
            </a:r>
            <a:r>
              <a:rPr lang="zh-CN" altLang="en-US" sz="2400" dirty="0"/>
              <a:t>的官方仓库 </a:t>
            </a:r>
            <a:r>
              <a:rPr lang="en" altLang="zh-CN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Hub</a:t>
            </a:r>
            <a:r>
              <a:rPr lang="en" altLang="zh-CN" sz="2400" dirty="0"/>
              <a:t> </a:t>
            </a:r>
            <a:r>
              <a:rPr lang="zh-CN" altLang="en-US" sz="2400" dirty="0"/>
              <a:t>是最重要、最常用的 </a:t>
            </a:r>
            <a:r>
              <a:rPr lang="en" altLang="zh-CN" sz="2400" dirty="0"/>
              <a:t>image </a:t>
            </a:r>
            <a:r>
              <a:rPr lang="zh-CN" altLang="en-US" sz="2400" dirty="0"/>
              <a:t>仓库。此外我们还可以使用其他云服务厂商提供的镜像仓库，或者自己建设一个镜像仓库。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8455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56207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组件架构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 descr="D:\Program Files\WizNote\note\temp\d9c07f65-bdae-40da-959c-5e42928a39dc\128\index_files\31d1d158-e353-4d03-9397-5514ee3a7d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9" y="1412776"/>
            <a:ext cx="831222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2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第三部分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357298"/>
            <a:ext cx="2571768" cy="571504"/>
          </a:xfrm>
          <a:prstGeom prst="roundRect">
            <a:avLst>
              <a:gd name="adj" fmla="val 1594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实践案例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 descr="https://d3oypxn00j2a10.cloudfront.net/0.8.0/images/pages/company/containership_g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071678"/>
            <a:ext cx="4762500" cy="317182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"/>
          <p:cNvGrpSpPr/>
          <p:nvPr/>
        </p:nvGrpSpPr>
        <p:grpSpPr>
          <a:xfrm>
            <a:off x="357158" y="1247761"/>
            <a:ext cx="8103274" cy="4357717"/>
            <a:chOff x="338327" y="1617349"/>
            <a:chExt cx="9501366" cy="4378516"/>
          </a:xfrm>
        </p:grpSpPr>
        <p:grpSp>
          <p:nvGrpSpPr>
            <p:cNvPr id="5" name="组合 17"/>
            <p:cNvGrpSpPr/>
            <p:nvPr/>
          </p:nvGrpSpPr>
          <p:grpSpPr>
            <a:xfrm>
              <a:off x="338327" y="1617350"/>
              <a:ext cx="9501366" cy="4378515"/>
              <a:chOff x="338327" y="1617351"/>
              <a:chExt cx="7989128" cy="4334994"/>
            </a:xfrm>
          </p:grpSpPr>
          <p:sp>
            <p:nvSpPr>
              <p:cNvPr id="24" name="Rounded Rectangle 9"/>
              <p:cNvSpPr/>
              <p:nvPr/>
            </p:nvSpPr>
            <p:spPr>
              <a:xfrm>
                <a:off x="338328" y="2132288"/>
                <a:ext cx="7989127" cy="3820057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br>
                  <a:rPr lang="zh-CN" altLang="en-US" dirty="0"/>
                </a:br>
                <a:r>
                  <a:rPr lang="zh-CN" altLang="en-US" dirty="0">
                    <a:solidFill>
                      <a:schemeClr val="tx1"/>
                    </a:solidFill>
                  </a:rPr>
                  <a:t>学会使用 </a:t>
                </a:r>
                <a:r>
                  <a:rPr lang="en" altLang="zh-CN" dirty="0">
                    <a:solidFill>
                      <a:schemeClr val="tx1"/>
                    </a:solidFill>
                  </a:rPr>
                  <a:t>image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文件以后，接下来的问题就是，如何可以生成 </a:t>
                </a:r>
                <a:r>
                  <a:rPr lang="en" altLang="zh-CN" dirty="0">
                    <a:solidFill>
                      <a:schemeClr val="tx1"/>
                    </a:solidFill>
                  </a:rPr>
                  <a:t>image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文件？如果你想要自己的程序通过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Docker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运行在任何地方，势必要自己制作 </a:t>
                </a:r>
                <a:r>
                  <a:rPr lang="en" altLang="zh-CN" dirty="0">
                    <a:solidFill>
                      <a:schemeClr val="tx1"/>
                    </a:solidFill>
                  </a:rPr>
                  <a:t>image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文件。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这就需要用到 </a:t>
                </a:r>
                <a:r>
                  <a:rPr lang="en" altLang="zh-CN" dirty="0" err="1">
                    <a:solidFill>
                      <a:schemeClr val="tx1"/>
                    </a:solidFill>
                  </a:rPr>
                  <a:t>Dockerfile</a:t>
                </a:r>
                <a:r>
                  <a:rPr lang="en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文件。它是一个文本文件，用来配置 </a:t>
                </a:r>
                <a:r>
                  <a:rPr lang="en" altLang="zh-CN" dirty="0">
                    <a:solidFill>
                      <a:schemeClr val="tx1"/>
                    </a:solidFill>
                  </a:rPr>
                  <a:t>image</a:t>
                </a:r>
                <a:r>
                  <a:rPr lang="zh-CN" altLang="en" dirty="0">
                    <a:solidFill>
                      <a:schemeClr val="tx1"/>
                    </a:solidFill>
                  </a:rPr>
                  <a:t>。</a:t>
                </a:r>
                <a:r>
                  <a:rPr lang="en" altLang="zh-CN" dirty="0">
                    <a:solidFill>
                      <a:schemeClr val="tx1"/>
                    </a:solidFill>
                  </a:rPr>
                  <a:t>Docker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根据 该文件生成二进制的 </a:t>
                </a:r>
                <a:r>
                  <a:rPr lang="en" altLang="zh-CN" dirty="0">
                    <a:solidFill>
                      <a:schemeClr val="tx1"/>
                    </a:solidFill>
                  </a:rPr>
                  <a:t>image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文件。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下面通过一个实例，介绍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Dockerfile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，并演示如何通过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Dockerfile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文件构建镜像，之后以该镜像运行一个容器，再将其上传到阿里云的一个镜像仓库中，之后在服务器端拉下来运行。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7"/>
              <p:cNvSpPr/>
              <p:nvPr/>
            </p:nvSpPr>
            <p:spPr>
              <a:xfrm>
                <a:off x="338327" y="1617351"/>
                <a:ext cx="4225537" cy="441374"/>
              </a:xfrm>
              <a:prstGeom prst="roundRect">
                <a:avLst>
                  <a:gd name="adj" fmla="val 15942"/>
                </a:avLst>
              </a:prstGeom>
              <a:solidFill>
                <a:srgbClr val="9AC8D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84C54"/>
                  </a:solidFill>
                </a:endParaRPr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14282" y="1617349"/>
              <a:ext cx="5017382" cy="34197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zh-CN" sz="2200" b="1" dirty="0" err="1">
                  <a:solidFill>
                    <a:srgbClr val="384C54"/>
                  </a:solidFill>
                </a:rPr>
                <a:t>Dockerfile</a:t>
              </a:r>
              <a:r>
                <a:rPr lang="zh-CN" altLang="en-US" sz="2200" b="1" dirty="0">
                  <a:solidFill>
                    <a:srgbClr val="384C54"/>
                  </a:solidFill>
                </a:rPr>
                <a:t>介绍</a:t>
              </a:r>
              <a:endPara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主要内容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755576" y="1268760"/>
            <a:ext cx="2643206" cy="428628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384C54"/>
                </a:solidFill>
              </a:rPr>
              <a:t>一、</a:t>
            </a:r>
            <a:r>
              <a:rPr lang="en-US" altLang="zh-CN" b="1" dirty="0" err="1">
                <a:solidFill>
                  <a:srgbClr val="384C54"/>
                </a:solidFill>
              </a:rPr>
              <a:t>Docker</a:t>
            </a:r>
            <a:r>
              <a:rPr lang="zh-CN" altLang="en-US" b="1" dirty="0">
                <a:solidFill>
                  <a:srgbClr val="384C54"/>
                </a:solidFill>
              </a:rPr>
              <a:t>介绍及原理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755576" y="2933109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384C54"/>
                </a:solidFill>
              </a:rPr>
              <a:t>二、</a:t>
            </a:r>
            <a:r>
              <a:rPr lang="en-US" altLang="zh-CN" b="1" dirty="0">
                <a:solidFill>
                  <a:srgbClr val="384C54"/>
                </a:solidFill>
              </a:rPr>
              <a:t>Docker</a:t>
            </a:r>
            <a:r>
              <a:rPr lang="zh-CN" altLang="en-US" b="1" dirty="0">
                <a:solidFill>
                  <a:srgbClr val="384C54"/>
                </a:solidFill>
              </a:rPr>
              <a:t>核心概念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576" y="4587803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384C54"/>
                </a:solidFill>
              </a:rPr>
              <a:t>三、实践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013" y="1720860"/>
            <a:ext cx="2428892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为什么会有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Docker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是什么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与虚拟化的差别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856" y="3361737"/>
            <a:ext cx="2643206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镜像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Dockerfile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仓库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容器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562" y="4995099"/>
            <a:ext cx="2428892" cy="74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实践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学习资料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Rounded Rectangle 9"/>
          <p:cNvSpPr/>
          <p:nvPr/>
        </p:nvSpPr>
        <p:spPr>
          <a:xfrm>
            <a:off x="395536" y="1124744"/>
            <a:ext cx="8103273" cy="5128806"/>
          </a:xfrm>
          <a:prstGeom prst="roundRect">
            <a:avLst>
              <a:gd name="adj" fmla="val 3630"/>
            </a:avLst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实践</a:t>
            </a:r>
            <a:endParaRPr lang="en-US" altLang="zh-CN" dirty="0">
              <a:solidFill>
                <a:srgbClr val="FF0000"/>
              </a:solidFill>
            </a:endParaRPr>
          </a:p>
          <a:p>
            <a:br>
              <a:rPr lang="zh-CN" altLang="en-US" dirty="0">
                <a:solidFill>
                  <a:schemeClr val="tx1"/>
                </a:solidFill>
              </a:rPr>
            </a:br>
            <a:r>
              <a:rPr lang="en" altLang="zh-CN" dirty="0">
                <a:solidFill>
                  <a:schemeClr val="tx1"/>
                </a:solidFill>
                <a:hlinkClick r:id="rId3"/>
              </a:rPr>
              <a:t>https://github.com/Humbertzhang/spring-docker-example</a:t>
            </a:r>
            <a:endParaRPr lang="en" altLang="zh-CN" dirty="0">
              <a:solidFill>
                <a:schemeClr val="tx1"/>
              </a:solidFill>
            </a:endParaRPr>
          </a:p>
          <a:p>
            <a:r>
              <a:rPr lang="zh-CN" altLang="en" dirty="0">
                <a:solidFill>
                  <a:schemeClr val="tx1"/>
                </a:solidFill>
              </a:rPr>
              <a:t>我已经</a:t>
            </a:r>
            <a:r>
              <a:rPr lang="zh-CN" altLang="en-US" dirty="0">
                <a:solidFill>
                  <a:schemeClr val="tx1"/>
                </a:solidFill>
              </a:rPr>
              <a:t>将刚才的实践项目放到了我的</a:t>
            </a:r>
            <a:r>
              <a:rPr lang="en-US" altLang="zh-CN" dirty="0">
                <a:solidFill>
                  <a:schemeClr val="tx1"/>
                </a:solidFill>
              </a:rPr>
              <a:t>GitHub</a:t>
            </a:r>
            <a:r>
              <a:rPr lang="zh-CN" altLang="en-US" dirty="0">
                <a:solidFill>
                  <a:schemeClr val="tx1"/>
                </a:solidFill>
              </a:rPr>
              <a:t>上，大家可以将他</a:t>
            </a:r>
            <a:r>
              <a:rPr lang="en-US" altLang="zh-CN" dirty="0">
                <a:solidFill>
                  <a:schemeClr val="tx1"/>
                </a:solidFill>
              </a:rPr>
              <a:t>clone</a:t>
            </a:r>
            <a:r>
              <a:rPr lang="zh-CN" altLang="en-US" dirty="0">
                <a:solidFill>
                  <a:schemeClr val="tx1"/>
                </a:solidFill>
              </a:rPr>
              <a:t>下来，参照</a:t>
            </a:r>
            <a:r>
              <a:rPr lang="en-US" altLang="zh-CN" dirty="0">
                <a:solidFill>
                  <a:schemeClr val="tx1"/>
                </a:solidFill>
              </a:rPr>
              <a:t>README</a:t>
            </a:r>
            <a:r>
              <a:rPr lang="zh-CN" altLang="en-US" dirty="0">
                <a:solidFill>
                  <a:schemeClr val="tx1"/>
                </a:solidFill>
              </a:rPr>
              <a:t>中的指示尝试编译、运行、并将其打包为</a:t>
            </a:r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镜像，在确定该</a:t>
            </a:r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镜像可以运行后，将该</a:t>
            </a:r>
            <a:r>
              <a:rPr lang="zh-CN" altLang="en-US" dirty="0">
                <a:solidFill>
                  <a:srgbClr val="FF0000"/>
                </a:solidFill>
              </a:rPr>
              <a:t>镜像打标记为自己的学号</a:t>
            </a:r>
            <a:r>
              <a:rPr lang="zh-CN" altLang="en-US" dirty="0">
                <a:solidFill>
                  <a:schemeClr val="tx1"/>
                </a:solidFill>
              </a:rPr>
              <a:t>，并上传到之前展示的镜像仓库中。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大家可以尝试修改该</a:t>
            </a:r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项目。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在上传之后，大家可以小组内尝试使用</a:t>
            </a:r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pull</a:t>
            </a:r>
            <a:r>
              <a:rPr lang="zh-CN" altLang="en-US" dirty="0">
                <a:solidFill>
                  <a:schemeClr val="tx1"/>
                </a:solidFill>
              </a:rPr>
              <a:t>命令获取其他同学的镜像，并尝试在自己本地运行起来。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一些可能用到的参考链接我也放到了这个仓库中，大家遇到问题可以先看看文档，并尝试自己搜索解决，之后再考虑寻求帮助。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1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一些用到的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Rounded Rectangle 9"/>
          <p:cNvSpPr/>
          <p:nvPr/>
        </p:nvSpPr>
        <p:spPr>
          <a:xfrm>
            <a:off x="357159" y="1196752"/>
            <a:ext cx="8103273" cy="4408726"/>
          </a:xfrm>
          <a:prstGeom prst="roundRect">
            <a:avLst>
              <a:gd name="adj" fmla="val 3630"/>
            </a:avLst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zh-CN" altLang="en-US" dirty="0"/>
            </a:br>
            <a:r>
              <a:rPr lang="en" altLang="zh-CN" dirty="0">
                <a:solidFill>
                  <a:schemeClr val="tx1"/>
                </a:solidFill>
              </a:rPr>
              <a:t>docker login --username=humbertzhang0623 </a:t>
            </a:r>
            <a:r>
              <a:rPr lang="en" altLang="zh-CN" dirty="0" err="1">
                <a:solidFill>
                  <a:schemeClr val="tx1"/>
                </a:solidFill>
              </a:rPr>
              <a:t>registry.cn-shanghai.aliyuncs.com</a:t>
            </a:r>
            <a:endParaRPr lang="en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Password: fdse2021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F06DFA-5C1B-D141-B23D-E301E903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1" y="1252522"/>
            <a:ext cx="7924027" cy="12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一些用到的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命令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Rounded Rectangle 9"/>
          <p:cNvSpPr/>
          <p:nvPr/>
        </p:nvSpPr>
        <p:spPr>
          <a:xfrm>
            <a:off x="357159" y="1196752"/>
            <a:ext cx="8607329" cy="4408726"/>
          </a:xfrm>
          <a:prstGeom prst="roundRect">
            <a:avLst>
              <a:gd name="adj" fmla="val 3630"/>
            </a:avLst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docker tag cb242ffdb6d1 </a:t>
            </a:r>
            <a:r>
              <a:rPr lang="en-US" altLang="zh-CN" dirty="0" err="1">
                <a:solidFill>
                  <a:schemeClr val="tx1"/>
                </a:solidFill>
              </a:rPr>
              <a:t>registry.cn-shanghai.aliyuncs.com</a:t>
            </a:r>
            <a:r>
              <a:rPr lang="en-US" altLang="zh-CN" dirty="0">
                <a:solidFill>
                  <a:schemeClr val="tx1"/>
                </a:solidFill>
              </a:rPr>
              <a:t>/se2021/</a:t>
            </a:r>
            <a:r>
              <a:rPr lang="en-US" altLang="zh-CN" dirty="0">
                <a:solidFill>
                  <a:srgbClr val="FF0000"/>
                </a:solidFill>
              </a:rPr>
              <a:t>20212010001</a:t>
            </a:r>
            <a:r>
              <a:rPr lang="en-US" altLang="zh-CN" dirty="0">
                <a:solidFill>
                  <a:schemeClr val="tx1"/>
                </a:solidFill>
              </a:rPr>
              <a:t>:v1.0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docker push </a:t>
            </a:r>
            <a:r>
              <a:rPr lang="en-US" altLang="zh-CN" dirty="0" err="1">
                <a:solidFill>
                  <a:schemeClr val="tx1"/>
                </a:solidFill>
              </a:rPr>
              <a:t>registry.cn-shanghai.aliyuncs.com</a:t>
            </a:r>
            <a:r>
              <a:rPr lang="en-US" altLang="zh-CN" dirty="0">
                <a:solidFill>
                  <a:schemeClr val="tx1"/>
                </a:solidFill>
              </a:rPr>
              <a:t>/se2021/</a:t>
            </a:r>
            <a:r>
              <a:rPr lang="en-US" altLang="zh-CN" dirty="0">
                <a:solidFill>
                  <a:srgbClr val="FF0000"/>
                </a:solidFill>
              </a:rPr>
              <a:t>20212010001</a:t>
            </a:r>
            <a:r>
              <a:rPr lang="en-US" altLang="zh-CN" dirty="0">
                <a:solidFill>
                  <a:schemeClr val="tx1"/>
                </a:solidFill>
              </a:rPr>
              <a:t>:v1.0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pull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registry.cn-shanghai.aliyuncs.com</a:t>
            </a:r>
            <a:r>
              <a:rPr lang="en-US" altLang="zh-CN" dirty="0">
                <a:solidFill>
                  <a:schemeClr val="tx1"/>
                </a:solidFill>
              </a:rPr>
              <a:t>/se2021/</a:t>
            </a:r>
            <a:r>
              <a:rPr lang="en-US" altLang="zh-CN" dirty="0">
                <a:solidFill>
                  <a:srgbClr val="FF0000"/>
                </a:solidFill>
              </a:rPr>
              <a:t>20212010001</a:t>
            </a:r>
            <a:r>
              <a:rPr lang="en-US" altLang="zh-CN" dirty="0">
                <a:solidFill>
                  <a:schemeClr val="tx1"/>
                </a:solidFill>
              </a:rPr>
              <a:t>:v1.0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run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8080:8080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registry.cn-shanghai.aliyuncs.com</a:t>
            </a:r>
            <a:r>
              <a:rPr lang="en-US" altLang="zh-CN" dirty="0">
                <a:solidFill>
                  <a:schemeClr val="tx1"/>
                </a:solidFill>
              </a:rPr>
              <a:t>/se2021/</a:t>
            </a:r>
            <a:r>
              <a:rPr lang="en-US" altLang="zh-CN" dirty="0">
                <a:solidFill>
                  <a:srgbClr val="FF0000"/>
                </a:solidFill>
              </a:rPr>
              <a:t>20212010001</a:t>
            </a:r>
            <a:r>
              <a:rPr lang="en-US" altLang="zh-CN" dirty="0">
                <a:solidFill>
                  <a:schemeClr val="tx1"/>
                </a:solidFill>
              </a:rPr>
              <a:t>:v1.0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9E5C0-F4B1-4F4B-AFA9-FD3392FD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64904"/>
            <a:ext cx="8961852" cy="34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9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6116" y="2786058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Q &amp; A</a:t>
            </a:r>
            <a:endParaRPr lang="zh-CN" altLang="en-US" sz="5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428736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介绍及原理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/>
        </p:blipFill>
        <p:spPr>
          <a:xfrm>
            <a:off x="428596" y="1785926"/>
            <a:ext cx="7573785" cy="3293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为什么会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62C58-D4EE-2F41-AA54-20EF569F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34" y="0"/>
            <a:ext cx="4119532" cy="67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5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一些软件开发的问题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Rounded Rectangle 6"/>
          <p:cNvSpPr/>
          <p:nvPr/>
        </p:nvSpPr>
        <p:spPr>
          <a:xfrm>
            <a:off x="323528" y="1758976"/>
            <a:ext cx="8424935" cy="3758256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在软件开发过程中，一直以来环境配置都是很麻烦的事情。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软件都需要一定的其他依赖才能运行起来，有的时候可能是一种编程语言，有时候可能会是各种库和组件的安装。如果某些模块和你当前的环境不兼容，甚至你的软件根本就跑不起来。而当你的软件需要泡在成百上千台服务器上时，这个问题就更加难以解决了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因此，很多人想到，或许可以带环境安装，也就是说安装软件时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把原始环境一模一样的复制过来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5" name="Rounded Rectangle 7"/>
          <p:cNvSpPr/>
          <p:nvPr/>
        </p:nvSpPr>
        <p:spPr>
          <a:xfrm>
            <a:off x="326729" y="1144249"/>
            <a:ext cx="3690989" cy="507391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84C54"/>
                </a:solidFill>
              </a:rPr>
              <a:t>环境配置问题</a:t>
            </a:r>
            <a:endParaRPr lang="en-US" sz="2400" dirty="0">
              <a:solidFill>
                <a:srgbClr val="384C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9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一些软件开发的问题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Rounded Rectangle 6"/>
          <p:cNvSpPr/>
          <p:nvPr/>
        </p:nvSpPr>
        <p:spPr>
          <a:xfrm>
            <a:off x="323528" y="1758976"/>
            <a:ext cx="8424935" cy="3758256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虚拟机就是带环境安装的一种解决方案。它可以在一种操作系统中运行另一种操作系统，如在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Windows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系统中运行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系统，而应用程序对此无感知。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虽然用户可以通过虚拟机还原软件的原始环境，但是虚拟机方案有几个缺点：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资源占用多。虚拟机为了使用软件模拟硬件，本身就会独占一部分内存和硬盘空间。当它运行的时候其他程序就不能使用这些资源了，且占用资源较多（如至少需要几百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MB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的内存）。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冗余步骤多。虚拟机是完整的操作系统，一些系统级别的操作步骤如用户登录往往无法跳过。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启动慢。启动虚拟机与操作系统所需时间基本一致，常常需要等待几分钟程序才能开始运行。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5" name="Rounded Rectangle 7"/>
          <p:cNvSpPr/>
          <p:nvPr/>
        </p:nvSpPr>
        <p:spPr>
          <a:xfrm>
            <a:off x="326729" y="1144249"/>
            <a:ext cx="3690989" cy="507391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84C54"/>
                </a:solidFill>
              </a:rPr>
              <a:t>虚拟机以及它的问题</a:t>
            </a:r>
            <a:endParaRPr lang="en-US" sz="2400" dirty="0">
              <a:solidFill>
                <a:srgbClr val="384C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0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Linux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Containers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Rounded Rectangle 6"/>
          <p:cNvSpPr/>
          <p:nvPr/>
        </p:nvSpPr>
        <p:spPr>
          <a:xfrm>
            <a:off x="323528" y="1758976"/>
            <a:ext cx="8424935" cy="3758256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由于虚拟机存在这些缺点，</a:t>
            </a:r>
            <a:r>
              <a:rPr lang="e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发展出了另一种虚拟化技术：</a:t>
            </a:r>
            <a:r>
              <a:rPr lang="e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容器（</a:t>
            </a:r>
            <a:r>
              <a:rPr lang="e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 Containers</a:t>
            </a:r>
            <a:r>
              <a:rPr lang="zh-CN" altLang="e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容器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不是模拟一个完整的操作系统，而是对进程进行隔离与限制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隔离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: namespace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技术，使一个进程以为自己运行在一个独立的操作系统中，其独占所有的文件系统、网络等资源。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限制：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cgroups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技术，限制一个进程能够使用的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CPU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、内存等资源。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3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Docker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Docker基于容器技术的</a:t>
            </a:r>
            <a:r>
              <a:rPr lang="zh-CN" altLang="en-US" sz="2400" dirty="0">
                <a:solidFill>
                  <a:srgbClr val="FF0000"/>
                </a:solidFill>
              </a:rPr>
              <a:t>轻量级</a:t>
            </a:r>
            <a:r>
              <a:rPr lang="zh-CN" altLang="en-US" sz="2400" dirty="0"/>
              <a:t>虚拟化解决方案</a:t>
            </a:r>
          </a:p>
          <a:p>
            <a:r>
              <a:rPr lang="zh-CN" altLang="en-US" sz="2400" dirty="0"/>
              <a:t>Docker是容器引擎，把Linux的</a:t>
            </a:r>
            <a:r>
              <a:rPr lang="zh-CN" altLang="en-US" sz="2400" dirty="0">
                <a:solidFill>
                  <a:srgbClr val="FF0000"/>
                </a:solidFill>
              </a:rPr>
              <a:t>cgroup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、namespace</a:t>
            </a:r>
            <a:r>
              <a:rPr lang="zh-CN" altLang="en-US" sz="2400" dirty="0"/>
              <a:t>等容器底层技术进行封装抽象，为用户提供了创建和管理容器的便捷界面（包括命令行和API）</a:t>
            </a:r>
          </a:p>
          <a:p>
            <a:r>
              <a:rPr lang="zh-CN" altLang="en-US" sz="2400" dirty="0"/>
              <a:t>Docker 是一个开源项目，诞生于 2013 年初，基于 Go</a:t>
            </a:r>
            <a:r>
              <a:rPr lang="en-US" altLang="zh-CN" sz="2400" dirty="0" err="1"/>
              <a:t>lang</a:t>
            </a:r>
            <a:r>
              <a:rPr lang="zh-CN" altLang="en-US" sz="2400" dirty="0"/>
              <a:t> 实现。</a:t>
            </a:r>
            <a:r>
              <a:rPr lang="en-US" altLang="zh-CN" sz="2400" dirty="0"/>
              <a:t>(https://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moby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moby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容器技术在工业界已经得到了大规模的应用。微软，红帽Linux，IBM，Oracle等主流IT厂商已经在自己的产品里增加对Docker的支持。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882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DE27C-07DE-B941-A279-50DEE29B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DDCA3C2-F091-F54C-83CB-DAA1623C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像" descr="图像">
            <a:extLst>
              <a:ext uri="{FF2B5EF4-FFF2-40B4-BE49-F238E27FC236}">
                <a16:creationId xmlns:a16="http://schemas.microsoft.com/office/drawing/2014/main" id="{08C65377-8E2D-F242-95B5-5741A863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54" y="217816"/>
            <a:ext cx="9156211" cy="64223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8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1392</Words>
  <Application>Microsoft Macintosh PowerPoint</Application>
  <PresentationFormat>全屏显示(4:3)</PresentationFormat>
  <Paragraphs>126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</vt:lpstr>
      <vt:lpstr>Microsoft YaHei</vt:lpstr>
      <vt:lpstr>Arial Unicode MS</vt:lpstr>
      <vt:lpstr>Arial</vt:lpstr>
      <vt:lpstr>Bauhaus 93</vt:lpstr>
      <vt:lpstr>Calibri</vt:lpstr>
      <vt:lpstr>Wingdings</vt:lpstr>
      <vt:lpstr>Office 主题</vt:lpstr>
      <vt:lpstr>Docker 介绍与实践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</vt:lpstr>
      <vt:lpstr>PowerPoint 演示文稿</vt:lpstr>
      <vt:lpstr>主要用途</vt:lpstr>
      <vt:lpstr>PowerPoint 演示文稿</vt:lpstr>
      <vt:lpstr>演示</vt:lpstr>
      <vt:lpstr>PowerPoint 演示文稿</vt:lpstr>
      <vt:lpstr>PowerPoint 演示文稿</vt:lpstr>
      <vt:lpstr>PowerPoint 演示文稿</vt:lpstr>
      <vt:lpstr>PowerPoint 演示文稿</vt:lpstr>
      <vt:lpstr>组件架构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</dc:creator>
  <cp:lastModifiedBy>28635</cp:lastModifiedBy>
  <cp:revision>2262</cp:revision>
  <dcterms:created xsi:type="dcterms:W3CDTF">2014-10-10T08:34:32Z</dcterms:created>
  <dcterms:modified xsi:type="dcterms:W3CDTF">2021-03-10T02:48:11Z</dcterms:modified>
</cp:coreProperties>
</file>