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70" r:id="rId6"/>
    <p:sldId id="259" r:id="rId7"/>
    <p:sldId id="260" r:id="rId8"/>
    <p:sldId id="263" r:id="rId9"/>
    <p:sldId id="261" r:id="rId10"/>
    <p:sldId id="264" r:id="rId11"/>
    <p:sldId id="262" r:id="rId12"/>
    <p:sldId id="265" r:id="rId13"/>
    <p:sldId id="271" r:id="rId14"/>
    <p:sldId id="266" r:id="rId15"/>
    <p:sldId id="267" r:id="rId16"/>
    <p:sldId id="27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2CFF6-828C-480B-8728-FB2DA9242B4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47D2455-0B82-4667-979A-722C899860C8}">
      <dgm:prSet phldrT="[Text]" custT="1"/>
      <dgm:spPr/>
      <dgm:t>
        <a:bodyPr/>
        <a:lstStyle/>
        <a:p>
          <a:r>
            <a:rPr lang="en-US" sz="1800" b="1" dirty="0" smtClean="0"/>
            <a:t>Salmon</a:t>
          </a:r>
        </a:p>
        <a:p>
          <a:r>
            <a:rPr lang="en-US" sz="1500" dirty="0" err="1" smtClean="0"/>
            <a:t>ExternalTask</a:t>
          </a:r>
          <a:endParaRPr lang="en-US" sz="1500" dirty="0" smtClean="0"/>
        </a:p>
        <a:p>
          <a:r>
            <a:rPr lang="en-US" sz="1500" dirty="0" smtClean="0"/>
            <a:t>Check program exist</a:t>
          </a:r>
          <a:endParaRPr lang="en-US" sz="1500" dirty="0"/>
        </a:p>
      </dgm:t>
    </dgm:pt>
    <dgm:pt modelId="{08B77929-6A13-4176-9523-7969817CE76C}" type="parTrans" cxnId="{0D932623-E4F3-41A3-9362-731FC0F9185D}">
      <dgm:prSet/>
      <dgm:spPr/>
      <dgm:t>
        <a:bodyPr/>
        <a:lstStyle/>
        <a:p>
          <a:endParaRPr lang="en-US"/>
        </a:p>
      </dgm:t>
    </dgm:pt>
    <dgm:pt modelId="{CE509E40-A271-43B7-B319-5F8124586B0C}" type="sibTrans" cxnId="{0D932623-E4F3-41A3-9362-731FC0F9185D}">
      <dgm:prSet/>
      <dgm:spPr/>
      <dgm:t>
        <a:bodyPr/>
        <a:lstStyle/>
        <a:p>
          <a:endParaRPr lang="en-US"/>
        </a:p>
      </dgm:t>
    </dgm:pt>
    <dgm:pt modelId="{894807E5-3EB7-4F42-9440-3B877AC35D94}">
      <dgm:prSet phldrT="[Text]"/>
      <dgm:spPr/>
      <dgm:t>
        <a:bodyPr/>
        <a:lstStyle/>
        <a:p>
          <a:pPr algn="ctr"/>
          <a:r>
            <a:rPr lang="en-US" b="1" dirty="0" err="1" smtClean="0"/>
            <a:t>SalmonIndex</a:t>
          </a:r>
          <a:endParaRPr lang="en-US" b="1" dirty="0" smtClean="0"/>
        </a:p>
        <a:p>
          <a:pPr algn="ctr"/>
          <a:r>
            <a:rPr lang="en-US" dirty="0" smtClean="0"/>
            <a:t>Task</a:t>
          </a:r>
        </a:p>
        <a:p>
          <a:pPr algn="ctr"/>
          <a:r>
            <a:rPr lang="en-US" dirty="0" smtClean="0"/>
            <a:t>Build Index</a:t>
          </a:r>
          <a:endParaRPr lang="en-US" dirty="0"/>
        </a:p>
      </dgm:t>
    </dgm:pt>
    <dgm:pt modelId="{B6144951-C896-4FDF-BC83-D5111F42D181}" type="parTrans" cxnId="{6E67869B-C8A4-488B-8D20-00395B475A20}">
      <dgm:prSet/>
      <dgm:spPr/>
      <dgm:t>
        <a:bodyPr/>
        <a:lstStyle/>
        <a:p>
          <a:endParaRPr lang="en-US"/>
        </a:p>
      </dgm:t>
    </dgm:pt>
    <dgm:pt modelId="{95D6E348-E231-43CA-BB42-EF1A9F45EEF1}" type="sibTrans" cxnId="{6E67869B-C8A4-488B-8D20-00395B475A20}">
      <dgm:prSet/>
      <dgm:spPr/>
      <dgm:t>
        <a:bodyPr/>
        <a:lstStyle/>
        <a:p>
          <a:endParaRPr lang="en-US"/>
        </a:p>
      </dgm:t>
    </dgm:pt>
    <dgm:pt modelId="{ACE32FEA-D651-406B-8ABF-D4CCBD47178F}">
      <dgm:prSet phldrT="[Text]" custT="1"/>
      <dgm:spPr/>
      <dgm:t>
        <a:bodyPr/>
        <a:lstStyle/>
        <a:p>
          <a:r>
            <a:rPr lang="en-US" sz="1800" b="1" dirty="0" err="1" smtClean="0"/>
            <a:t>TranscriptomeFASTA</a:t>
          </a:r>
          <a:endParaRPr lang="en-US" sz="1800" b="1" dirty="0" smtClean="0"/>
        </a:p>
        <a:p>
          <a:r>
            <a:rPr lang="en-US" sz="1500" dirty="0" err="1" smtClean="0"/>
            <a:t>ExternalTask</a:t>
          </a:r>
          <a:endParaRPr lang="en-US" sz="1500" dirty="0" smtClean="0"/>
        </a:p>
        <a:p>
          <a:r>
            <a:rPr lang="en-US" sz="1500" dirty="0" smtClean="0"/>
            <a:t>Check file exists</a:t>
          </a:r>
          <a:endParaRPr lang="en-US" sz="1500" dirty="0"/>
        </a:p>
      </dgm:t>
    </dgm:pt>
    <dgm:pt modelId="{0A8F31CE-2E7B-429C-8B1E-1AC77772273C}" type="parTrans" cxnId="{4E7F8BCE-5CE9-430C-89F0-2619C1136CCA}">
      <dgm:prSet/>
      <dgm:spPr/>
      <dgm:t>
        <a:bodyPr/>
        <a:lstStyle/>
        <a:p>
          <a:endParaRPr lang="en-US"/>
        </a:p>
      </dgm:t>
    </dgm:pt>
    <dgm:pt modelId="{FBCD18A4-F497-45AB-AB17-7A2E6123956F}" type="sibTrans" cxnId="{4E7F8BCE-5CE9-430C-89F0-2619C1136CCA}">
      <dgm:prSet/>
      <dgm:spPr/>
      <dgm:t>
        <a:bodyPr/>
        <a:lstStyle/>
        <a:p>
          <a:endParaRPr lang="en-US"/>
        </a:p>
      </dgm:t>
    </dgm:pt>
    <dgm:pt modelId="{6EE2E115-0215-417B-885F-56799C2EF468}" type="pres">
      <dgm:prSet presAssocID="{AD72CFF6-828C-480B-8728-FB2DA9242B47}" presName="cycle" presStyleCnt="0">
        <dgm:presLayoutVars>
          <dgm:chMax val="1"/>
          <dgm:dir/>
          <dgm:animLvl val="ctr"/>
          <dgm:resizeHandles val="exact"/>
        </dgm:presLayoutVars>
      </dgm:prSet>
      <dgm:spPr/>
      <dgm:t>
        <a:bodyPr/>
        <a:lstStyle/>
        <a:p>
          <a:endParaRPr lang="en-US"/>
        </a:p>
      </dgm:t>
    </dgm:pt>
    <dgm:pt modelId="{E81498BF-8B58-4597-84E0-93C2BAC6B2BB}" type="pres">
      <dgm:prSet presAssocID="{894807E5-3EB7-4F42-9440-3B877AC35D94}" presName="centerShape" presStyleLbl="node0" presStyleIdx="0" presStyleCnt="1" custLinFactNeighborX="706" custLinFactNeighborY="3182"/>
      <dgm:spPr/>
      <dgm:t>
        <a:bodyPr/>
        <a:lstStyle/>
        <a:p>
          <a:endParaRPr lang="en-US"/>
        </a:p>
      </dgm:t>
    </dgm:pt>
    <dgm:pt modelId="{3325A0B8-6774-4CD2-A17D-903091C681B0}" type="pres">
      <dgm:prSet presAssocID="{0A8F31CE-2E7B-429C-8B1E-1AC77772273C}" presName="parTrans" presStyleLbl="bgSibTrans2D1" presStyleIdx="0" presStyleCnt="2"/>
      <dgm:spPr/>
      <dgm:t>
        <a:bodyPr/>
        <a:lstStyle/>
        <a:p>
          <a:endParaRPr lang="en-US"/>
        </a:p>
      </dgm:t>
    </dgm:pt>
    <dgm:pt modelId="{6EC3B8EC-C36E-49E9-BFBB-393724DB49BB}" type="pres">
      <dgm:prSet presAssocID="{ACE32FEA-D651-406B-8ABF-D4CCBD47178F}" presName="node" presStyleLbl="node1" presStyleIdx="0" presStyleCnt="2" custScaleX="119970" custRadScaleRad="92673" custRadScaleInc="-4594">
        <dgm:presLayoutVars>
          <dgm:bulletEnabled val="1"/>
        </dgm:presLayoutVars>
      </dgm:prSet>
      <dgm:spPr/>
      <dgm:t>
        <a:bodyPr/>
        <a:lstStyle/>
        <a:p>
          <a:endParaRPr lang="en-US"/>
        </a:p>
      </dgm:t>
    </dgm:pt>
    <dgm:pt modelId="{51961FA4-46F9-44DF-8AB7-44E88F10F5DB}" type="pres">
      <dgm:prSet presAssocID="{08B77929-6A13-4176-9523-7969817CE76C}" presName="parTrans" presStyleLbl="bgSibTrans2D1" presStyleIdx="1" presStyleCnt="2"/>
      <dgm:spPr/>
      <dgm:t>
        <a:bodyPr/>
        <a:lstStyle/>
        <a:p>
          <a:endParaRPr lang="en-US"/>
        </a:p>
      </dgm:t>
    </dgm:pt>
    <dgm:pt modelId="{BF640287-4DE5-4DE9-94A4-010F395ACB42}" type="pres">
      <dgm:prSet presAssocID="{347D2455-0B82-4667-979A-722C899860C8}" presName="node" presStyleLbl="node1" presStyleIdx="1" presStyleCnt="2" custRadScaleRad="96638" custRadScaleInc="-195971">
        <dgm:presLayoutVars>
          <dgm:bulletEnabled val="1"/>
        </dgm:presLayoutVars>
      </dgm:prSet>
      <dgm:spPr/>
      <dgm:t>
        <a:bodyPr/>
        <a:lstStyle/>
        <a:p>
          <a:endParaRPr lang="en-US"/>
        </a:p>
      </dgm:t>
    </dgm:pt>
  </dgm:ptLst>
  <dgm:cxnLst>
    <dgm:cxn modelId="{7A271D27-1A6E-4BFF-B393-3F45DD5E107C}" type="presOf" srcId="{08B77929-6A13-4176-9523-7969817CE76C}" destId="{51961FA4-46F9-44DF-8AB7-44E88F10F5DB}" srcOrd="0" destOrd="0" presId="urn:microsoft.com/office/officeart/2005/8/layout/radial4"/>
    <dgm:cxn modelId="{0D932623-E4F3-41A3-9362-731FC0F9185D}" srcId="{894807E5-3EB7-4F42-9440-3B877AC35D94}" destId="{347D2455-0B82-4667-979A-722C899860C8}" srcOrd="1" destOrd="0" parTransId="{08B77929-6A13-4176-9523-7969817CE76C}" sibTransId="{CE509E40-A271-43B7-B319-5F8124586B0C}"/>
    <dgm:cxn modelId="{800FC7BC-4D11-427B-AB11-49B40FB20258}" type="presOf" srcId="{AD72CFF6-828C-480B-8728-FB2DA9242B47}" destId="{6EE2E115-0215-417B-885F-56799C2EF468}" srcOrd="0" destOrd="0" presId="urn:microsoft.com/office/officeart/2005/8/layout/radial4"/>
    <dgm:cxn modelId="{4E7F8BCE-5CE9-430C-89F0-2619C1136CCA}" srcId="{894807E5-3EB7-4F42-9440-3B877AC35D94}" destId="{ACE32FEA-D651-406B-8ABF-D4CCBD47178F}" srcOrd="0" destOrd="0" parTransId="{0A8F31CE-2E7B-429C-8B1E-1AC77772273C}" sibTransId="{FBCD18A4-F497-45AB-AB17-7A2E6123956F}"/>
    <dgm:cxn modelId="{B75BB20D-6D42-4F75-8252-29FA7FDCCD9E}" type="presOf" srcId="{ACE32FEA-D651-406B-8ABF-D4CCBD47178F}" destId="{6EC3B8EC-C36E-49E9-BFBB-393724DB49BB}" srcOrd="0" destOrd="0" presId="urn:microsoft.com/office/officeart/2005/8/layout/radial4"/>
    <dgm:cxn modelId="{B47BA99E-DF90-4747-B7BD-5FAB2043A4BA}" type="presOf" srcId="{894807E5-3EB7-4F42-9440-3B877AC35D94}" destId="{E81498BF-8B58-4597-84E0-93C2BAC6B2BB}" srcOrd="0" destOrd="0" presId="urn:microsoft.com/office/officeart/2005/8/layout/radial4"/>
    <dgm:cxn modelId="{EF172FAC-8F0E-47AC-8039-E7B92E58CDFA}" type="presOf" srcId="{347D2455-0B82-4667-979A-722C899860C8}" destId="{BF640287-4DE5-4DE9-94A4-010F395ACB42}" srcOrd="0" destOrd="0" presId="urn:microsoft.com/office/officeart/2005/8/layout/radial4"/>
    <dgm:cxn modelId="{6E67869B-C8A4-488B-8D20-00395B475A20}" srcId="{AD72CFF6-828C-480B-8728-FB2DA9242B47}" destId="{894807E5-3EB7-4F42-9440-3B877AC35D94}" srcOrd="0" destOrd="0" parTransId="{B6144951-C896-4FDF-BC83-D5111F42D181}" sibTransId="{95D6E348-E231-43CA-BB42-EF1A9F45EEF1}"/>
    <dgm:cxn modelId="{B6DE2FCF-7878-4CA3-9549-EF1BDEC8620E}" type="presOf" srcId="{0A8F31CE-2E7B-429C-8B1E-1AC77772273C}" destId="{3325A0B8-6774-4CD2-A17D-903091C681B0}" srcOrd="0" destOrd="0" presId="urn:microsoft.com/office/officeart/2005/8/layout/radial4"/>
    <dgm:cxn modelId="{1748CBDB-4DF3-4ECC-9D9F-BC32E26255E0}" type="presParOf" srcId="{6EE2E115-0215-417B-885F-56799C2EF468}" destId="{E81498BF-8B58-4597-84E0-93C2BAC6B2BB}" srcOrd="0" destOrd="0" presId="urn:microsoft.com/office/officeart/2005/8/layout/radial4"/>
    <dgm:cxn modelId="{9DB9123A-C390-4405-84C6-F2B9EFC5731E}" type="presParOf" srcId="{6EE2E115-0215-417B-885F-56799C2EF468}" destId="{3325A0B8-6774-4CD2-A17D-903091C681B0}" srcOrd="1" destOrd="0" presId="urn:microsoft.com/office/officeart/2005/8/layout/radial4"/>
    <dgm:cxn modelId="{CD2AF71B-6E65-4D3B-8972-722A4BE89C1F}" type="presParOf" srcId="{6EE2E115-0215-417B-885F-56799C2EF468}" destId="{6EC3B8EC-C36E-49E9-BFBB-393724DB49BB}" srcOrd="2" destOrd="0" presId="urn:microsoft.com/office/officeart/2005/8/layout/radial4"/>
    <dgm:cxn modelId="{214237CD-7610-44B0-A934-5F7EAF0DC713}" type="presParOf" srcId="{6EE2E115-0215-417B-885F-56799C2EF468}" destId="{51961FA4-46F9-44DF-8AB7-44E88F10F5DB}" srcOrd="3" destOrd="0" presId="urn:microsoft.com/office/officeart/2005/8/layout/radial4"/>
    <dgm:cxn modelId="{E3F61C78-53F1-477E-B285-A11E40F143DD}" type="presParOf" srcId="{6EE2E115-0215-417B-885F-56799C2EF468}" destId="{BF640287-4DE5-4DE9-94A4-010F395ACB42}"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72CFF6-828C-480B-8728-FB2DA9242B4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47D2455-0B82-4667-979A-722C899860C8}">
      <dgm:prSet phldrT="[Text]" custT="1"/>
      <dgm:spPr/>
      <dgm:t>
        <a:bodyPr/>
        <a:lstStyle/>
        <a:p>
          <a:r>
            <a:rPr lang="en-US" sz="1800" b="1" dirty="0" smtClean="0"/>
            <a:t>Salmon</a:t>
          </a:r>
        </a:p>
        <a:p>
          <a:r>
            <a:rPr lang="en-US" sz="1500" dirty="0" err="1" smtClean="0"/>
            <a:t>ExternalTask</a:t>
          </a:r>
          <a:endParaRPr lang="en-US" sz="1500" dirty="0" smtClean="0"/>
        </a:p>
        <a:p>
          <a:r>
            <a:rPr lang="en-US" sz="1500" dirty="0" smtClean="0"/>
            <a:t>Check program exist</a:t>
          </a:r>
          <a:endParaRPr lang="en-US" sz="1500" dirty="0"/>
        </a:p>
      </dgm:t>
    </dgm:pt>
    <dgm:pt modelId="{08B77929-6A13-4176-9523-7969817CE76C}" type="parTrans" cxnId="{0D932623-E4F3-41A3-9362-731FC0F9185D}">
      <dgm:prSet/>
      <dgm:spPr/>
      <dgm:t>
        <a:bodyPr/>
        <a:lstStyle/>
        <a:p>
          <a:endParaRPr lang="en-US"/>
        </a:p>
      </dgm:t>
    </dgm:pt>
    <dgm:pt modelId="{CE509E40-A271-43B7-B319-5F8124586B0C}" type="sibTrans" cxnId="{0D932623-E4F3-41A3-9362-731FC0F9185D}">
      <dgm:prSet/>
      <dgm:spPr/>
      <dgm:t>
        <a:bodyPr/>
        <a:lstStyle/>
        <a:p>
          <a:endParaRPr lang="en-US"/>
        </a:p>
      </dgm:t>
    </dgm:pt>
    <dgm:pt modelId="{894807E5-3EB7-4F42-9440-3B877AC35D94}">
      <dgm:prSet phldrT="[Text]" custT="1"/>
      <dgm:spPr/>
      <dgm:t>
        <a:bodyPr/>
        <a:lstStyle/>
        <a:p>
          <a:pPr algn="ctr"/>
          <a:r>
            <a:rPr lang="en-US" sz="1800" b="1" dirty="0" err="1" smtClean="0"/>
            <a:t>SalmonQuant</a:t>
          </a:r>
          <a:endParaRPr lang="en-US" sz="1800" b="1" dirty="0" smtClean="0"/>
        </a:p>
        <a:p>
          <a:pPr algn="ctr"/>
          <a:r>
            <a:rPr lang="en-US" sz="1400" dirty="0" err="1" smtClean="0"/>
            <a:t>ExternalProgramTask</a:t>
          </a:r>
          <a:endParaRPr lang="en-US" sz="1400" dirty="0" smtClean="0"/>
        </a:p>
        <a:p>
          <a:pPr algn="ctr"/>
          <a:r>
            <a:rPr lang="en-US" sz="1400" dirty="0" smtClean="0"/>
            <a:t>Quantify gene expression</a:t>
          </a:r>
          <a:endParaRPr lang="en-US" sz="1400" dirty="0"/>
        </a:p>
      </dgm:t>
    </dgm:pt>
    <dgm:pt modelId="{B6144951-C896-4FDF-BC83-D5111F42D181}" type="parTrans" cxnId="{6E67869B-C8A4-488B-8D20-00395B475A20}">
      <dgm:prSet/>
      <dgm:spPr/>
      <dgm:t>
        <a:bodyPr/>
        <a:lstStyle/>
        <a:p>
          <a:endParaRPr lang="en-US"/>
        </a:p>
      </dgm:t>
    </dgm:pt>
    <dgm:pt modelId="{95D6E348-E231-43CA-BB42-EF1A9F45EEF1}" type="sibTrans" cxnId="{6E67869B-C8A4-488B-8D20-00395B475A20}">
      <dgm:prSet/>
      <dgm:spPr/>
      <dgm:t>
        <a:bodyPr/>
        <a:lstStyle/>
        <a:p>
          <a:endParaRPr lang="en-US"/>
        </a:p>
      </dgm:t>
    </dgm:pt>
    <dgm:pt modelId="{ACE32FEA-D651-406B-8ABF-D4CCBD47178F}">
      <dgm:prSet phldrT="[Text]" custT="1"/>
      <dgm:spPr/>
      <dgm:t>
        <a:bodyPr/>
        <a:lstStyle/>
        <a:p>
          <a:r>
            <a:rPr lang="en-US" sz="1800" b="1" dirty="0" err="1" smtClean="0"/>
            <a:t>FASTQInput</a:t>
          </a:r>
          <a:endParaRPr lang="en-US" sz="1800" b="1" dirty="0" smtClean="0"/>
        </a:p>
        <a:p>
          <a:r>
            <a:rPr lang="en-US" sz="1500" dirty="0" err="1" smtClean="0"/>
            <a:t>ExternalTask</a:t>
          </a:r>
          <a:endParaRPr lang="en-US" sz="1500" dirty="0" smtClean="0"/>
        </a:p>
        <a:p>
          <a:r>
            <a:rPr lang="en-US" sz="1500" dirty="0" smtClean="0"/>
            <a:t>Check file exists</a:t>
          </a:r>
          <a:endParaRPr lang="en-US" sz="1500" dirty="0"/>
        </a:p>
      </dgm:t>
    </dgm:pt>
    <dgm:pt modelId="{0A8F31CE-2E7B-429C-8B1E-1AC77772273C}" type="parTrans" cxnId="{4E7F8BCE-5CE9-430C-89F0-2619C1136CCA}">
      <dgm:prSet/>
      <dgm:spPr/>
      <dgm:t>
        <a:bodyPr/>
        <a:lstStyle/>
        <a:p>
          <a:endParaRPr lang="en-US"/>
        </a:p>
      </dgm:t>
    </dgm:pt>
    <dgm:pt modelId="{FBCD18A4-F497-45AB-AB17-7A2E6123956F}" type="sibTrans" cxnId="{4E7F8BCE-5CE9-430C-89F0-2619C1136CCA}">
      <dgm:prSet/>
      <dgm:spPr/>
      <dgm:t>
        <a:bodyPr/>
        <a:lstStyle/>
        <a:p>
          <a:endParaRPr lang="en-US"/>
        </a:p>
      </dgm:t>
    </dgm:pt>
    <dgm:pt modelId="{D969F628-76EB-44C0-9C27-C734D315D12D}">
      <dgm:prSet phldrT="[Text]" custT="1"/>
      <dgm:spPr/>
      <dgm:t>
        <a:bodyPr/>
        <a:lstStyle/>
        <a:p>
          <a:r>
            <a:rPr lang="en-US" sz="1800" b="1" dirty="0" err="1" smtClean="0"/>
            <a:t>SalmonIndex</a:t>
          </a:r>
          <a:endParaRPr lang="en-US" sz="1800" b="1" dirty="0" smtClean="0"/>
        </a:p>
        <a:p>
          <a:r>
            <a:rPr lang="en-US" sz="1500" dirty="0" smtClean="0"/>
            <a:t>Task</a:t>
          </a:r>
        </a:p>
        <a:p>
          <a:r>
            <a:rPr lang="en-US" sz="1500" dirty="0" smtClean="0"/>
            <a:t>Build Index</a:t>
          </a:r>
          <a:endParaRPr lang="en-US" sz="1500" dirty="0"/>
        </a:p>
      </dgm:t>
    </dgm:pt>
    <dgm:pt modelId="{94ACB02C-A97D-4803-A244-6B0E2EAD96DF}" type="parTrans" cxnId="{8711262E-94FC-481A-A545-9CC6345F67B1}">
      <dgm:prSet/>
      <dgm:spPr/>
      <dgm:t>
        <a:bodyPr/>
        <a:lstStyle/>
        <a:p>
          <a:endParaRPr lang="en-US"/>
        </a:p>
      </dgm:t>
    </dgm:pt>
    <dgm:pt modelId="{82FE074A-7F20-4D64-B795-9134C734F302}" type="sibTrans" cxnId="{8711262E-94FC-481A-A545-9CC6345F67B1}">
      <dgm:prSet/>
      <dgm:spPr/>
      <dgm:t>
        <a:bodyPr/>
        <a:lstStyle/>
        <a:p>
          <a:endParaRPr lang="en-US"/>
        </a:p>
      </dgm:t>
    </dgm:pt>
    <dgm:pt modelId="{6EE2E115-0215-417B-885F-56799C2EF468}" type="pres">
      <dgm:prSet presAssocID="{AD72CFF6-828C-480B-8728-FB2DA9242B47}" presName="cycle" presStyleCnt="0">
        <dgm:presLayoutVars>
          <dgm:chMax val="1"/>
          <dgm:dir/>
          <dgm:animLvl val="ctr"/>
          <dgm:resizeHandles val="exact"/>
        </dgm:presLayoutVars>
      </dgm:prSet>
      <dgm:spPr/>
      <dgm:t>
        <a:bodyPr/>
        <a:lstStyle/>
        <a:p>
          <a:endParaRPr lang="en-US"/>
        </a:p>
      </dgm:t>
    </dgm:pt>
    <dgm:pt modelId="{E81498BF-8B58-4597-84E0-93C2BAC6B2BB}" type="pres">
      <dgm:prSet presAssocID="{894807E5-3EB7-4F42-9440-3B877AC35D94}" presName="centerShape" presStyleLbl="node0" presStyleIdx="0" presStyleCnt="1" custScaleX="123950" custLinFactNeighborX="-13039" custLinFactNeighborY="-21865"/>
      <dgm:spPr/>
      <dgm:t>
        <a:bodyPr/>
        <a:lstStyle/>
        <a:p>
          <a:endParaRPr lang="en-US"/>
        </a:p>
      </dgm:t>
    </dgm:pt>
    <dgm:pt modelId="{3325A0B8-6774-4CD2-A17D-903091C681B0}" type="pres">
      <dgm:prSet presAssocID="{0A8F31CE-2E7B-429C-8B1E-1AC77772273C}" presName="parTrans" presStyleLbl="bgSibTrans2D1" presStyleIdx="0" presStyleCnt="3"/>
      <dgm:spPr/>
      <dgm:t>
        <a:bodyPr/>
        <a:lstStyle/>
        <a:p>
          <a:endParaRPr lang="en-US"/>
        </a:p>
      </dgm:t>
    </dgm:pt>
    <dgm:pt modelId="{6EC3B8EC-C36E-49E9-BFBB-393724DB49BB}" type="pres">
      <dgm:prSet presAssocID="{ACE32FEA-D651-406B-8ABF-D4CCBD47178F}" presName="node" presStyleLbl="node1" presStyleIdx="0" presStyleCnt="3" custScaleX="90292" custScaleY="80345" custRadScaleRad="134901" custRadScaleInc="-28818">
        <dgm:presLayoutVars>
          <dgm:bulletEnabled val="1"/>
        </dgm:presLayoutVars>
      </dgm:prSet>
      <dgm:spPr/>
      <dgm:t>
        <a:bodyPr/>
        <a:lstStyle/>
        <a:p>
          <a:endParaRPr lang="en-US"/>
        </a:p>
      </dgm:t>
    </dgm:pt>
    <dgm:pt modelId="{51961FA4-46F9-44DF-8AB7-44E88F10F5DB}" type="pres">
      <dgm:prSet presAssocID="{08B77929-6A13-4176-9523-7969817CE76C}" presName="parTrans" presStyleLbl="bgSibTrans2D1" presStyleIdx="1" presStyleCnt="3"/>
      <dgm:spPr/>
      <dgm:t>
        <a:bodyPr/>
        <a:lstStyle/>
        <a:p>
          <a:endParaRPr lang="en-US"/>
        </a:p>
      </dgm:t>
    </dgm:pt>
    <dgm:pt modelId="{BF640287-4DE5-4DE9-94A4-010F395ACB42}" type="pres">
      <dgm:prSet presAssocID="{347D2455-0B82-4667-979A-722C899860C8}" presName="node" presStyleLbl="node1" presStyleIdx="1" presStyleCnt="3" custScaleX="90760" custScaleY="78480" custRadScaleRad="130939" custRadScaleInc="-159555">
        <dgm:presLayoutVars>
          <dgm:bulletEnabled val="1"/>
        </dgm:presLayoutVars>
      </dgm:prSet>
      <dgm:spPr/>
      <dgm:t>
        <a:bodyPr/>
        <a:lstStyle/>
        <a:p>
          <a:endParaRPr lang="en-US"/>
        </a:p>
      </dgm:t>
    </dgm:pt>
    <dgm:pt modelId="{232D610D-130E-4BBF-8CCD-65C473639197}" type="pres">
      <dgm:prSet presAssocID="{94ACB02C-A97D-4803-A244-6B0E2EAD96DF}" presName="parTrans" presStyleLbl="bgSibTrans2D1" presStyleIdx="2" presStyleCnt="3"/>
      <dgm:spPr/>
      <dgm:t>
        <a:bodyPr/>
        <a:lstStyle/>
        <a:p>
          <a:endParaRPr lang="en-US"/>
        </a:p>
      </dgm:t>
    </dgm:pt>
    <dgm:pt modelId="{6111A4D4-AEE1-4F35-9077-5FB7C328BBAA}" type="pres">
      <dgm:prSet presAssocID="{D969F628-76EB-44C0-9C27-C734D315D12D}" presName="node" presStyleLbl="node1" presStyleIdx="2" presStyleCnt="3" custScaleX="87736" custScaleY="83034" custRadScaleRad="160283" custRadScaleInc="-180137">
        <dgm:presLayoutVars>
          <dgm:bulletEnabled val="1"/>
        </dgm:presLayoutVars>
      </dgm:prSet>
      <dgm:spPr/>
      <dgm:t>
        <a:bodyPr/>
        <a:lstStyle/>
        <a:p>
          <a:endParaRPr lang="en-US"/>
        </a:p>
      </dgm:t>
    </dgm:pt>
  </dgm:ptLst>
  <dgm:cxnLst>
    <dgm:cxn modelId="{EF172FAC-8F0E-47AC-8039-E7B92E58CDFA}" type="presOf" srcId="{347D2455-0B82-4667-979A-722C899860C8}" destId="{BF640287-4DE5-4DE9-94A4-010F395ACB42}" srcOrd="0" destOrd="0" presId="urn:microsoft.com/office/officeart/2005/8/layout/radial4"/>
    <dgm:cxn modelId="{0D932623-E4F3-41A3-9362-731FC0F9185D}" srcId="{894807E5-3EB7-4F42-9440-3B877AC35D94}" destId="{347D2455-0B82-4667-979A-722C899860C8}" srcOrd="1" destOrd="0" parTransId="{08B77929-6A13-4176-9523-7969817CE76C}" sibTransId="{CE509E40-A271-43B7-B319-5F8124586B0C}"/>
    <dgm:cxn modelId="{800FC7BC-4D11-427B-AB11-49B40FB20258}" type="presOf" srcId="{AD72CFF6-828C-480B-8728-FB2DA9242B47}" destId="{6EE2E115-0215-417B-885F-56799C2EF468}" srcOrd="0" destOrd="0" presId="urn:microsoft.com/office/officeart/2005/8/layout/radial4"/>
    <dgm:cxn modelId="{30D2E680-B0E3-4684-88F5-34D6CC439537}" type="presOf" srcId="{94ACB02C-A97D-4803-A244-6B0E2EAD96DF}" destId="{232D610D-130E-4BBF-8CCD-65C473639197}" srcOrd="0" destOrd="0" presId="urn:microsoft.com/office/officeart/2005/8/layout/radial4"/>
    <dgm:cxn modelId="{7A271D27-1A6E-4BFF-B393-3F45DD5E107C}" type="presOf" srcId="{08B77929-6A13-4176-9523-7969817CE76C}" destId="{51961FA4-46F9-44DF-8AB7-44E88F10F5DB}" srcOrd="0" destOrd="0" presId="urn:microsoft.com/office/officeart/2005/8/layout/radial4"/>
    <dgm:cxn modelId="{B47BA99E-DF90-4747-B7BD-5FAB2043A4BA}" type="presOf" srcId="{894807E5-3EB7-4F42-9440-3B877AC35D94}" destId="{E81498BF-8B58-4597-84E0-93C2BAC6B2BB}" srcOrd="0" destOrd="0" presId="urn:microsoft.com/office/officeart/2005/8/layout/radial4"/>
    <dgm:cxn modelId="{4E7F8BCE-5CE9-430C-89F0-2619C1136CCA}" srcId="{894807E5-3EB7-4F42-9440-3B877AC35D94}" destId="{ACE32FEA-D651-406B-8ABF-D4CCBD47178F}" srcOrd="0" destOrd="0" parTransId="{0A8F31CE-2E7B-429C-8B1E-1AC77772273C}" sibTransId="{FBCD18A4-F497-45AB-AB17-7A2E6123956F}"/>
    <dgm:cxn modelId="{8711262E-94FC-481A-A545-9CC6345F67B1}" srcId="{894807E5-3EB7-4F42-9440-3B877AC35D94}" destId="{D969F628-76EB-44C0-9C27-C734D315D12D}" srcOrd="2" destOrd="0" parTransId="{94ACB02C-A97D-4803-A244-6B0E2EAD96DF}" sibTransId="{82FE074A-7F20-4D64-B795-9134C734F302}"/>
    <dgm:cxn modelId="{6E67869B-C8A4-488B-8D20-00395B475A20}" srcId="{AD72CFF6-828C-480B-8728-FB2DA9242B47}" destId="{894807E5-3EB7-4F42-9440-3B877AC35D94}" srcOrd="0" destOrd="0" parTransId="{B6144951-C896-4FDF-BC83-D5111F42D181}" sibTransId="{95D6E348-E231-43CA-BB42-EF1A9F45EEF1}"/>
    <dgm:cxn modelId="{B6DE2FCF-7878-4CA3-9549-EF1BDEC8620E}" type="presOf" srcId="{0A8F31CE-2E7B-429C-8B1E-1AC77772273C}" destId="{3325A0B8-6774-4CD2-A17D-903091C681B0}" srcOrd="0" destOrd="0" presId="urn:microsoft.com/office/officeart/2005/8/layout/radial4"/>
    <dgm:cxn modelId="{FA134D20-4C12-4447-A9B5-9CEF6F4F9214}" type="presOf" srcId="{D969F628-76EB-44C0-9C27-C734D315D12D}" destId="{6111A4D4-AEE1-4F35-9077-5FB7C328BBAA}" srcOrd="0" destOrd="0" presId="urn:microsoft.com/office/officeart/2005/8/layout/radial4"/>
    <dgm:cxn modelId="{B75BB20D-6D42-4F75-8252-29FA7FDCCD9E}" type="presOf" srcId="{ACE32FEA-D651-406B-8ABF-D4CCBD47178F}" destId="{6EC3B8EC-C36E-49E9-BFBB-393724DB49BB}" srcOrd="0" destOrd="0" presId="urn:microsoft.com/office/officeart/2005/8/layout/radial4"/>
    <dgm:cxn modelId="{1748CBDB-4DF3-4ECC-9D9F-BC32E26255E0}" type="presParOf" srcId="{6EE2E115-0215-417B-885F-56799C2EF468}" destId="{E81498BF-8B58-4597-84E0-93C2BAC6B2BB}" srcOrd="0" destOrd="0" presId="urn:microsoft.com/office/officeart/2005/8/layout/radial4"/>
    <dgm:cxn modelId="{9DB9123A-C390-4405-84C6-F2B9EFC5731E}" type="presParOf" srcId="{6EE2E115-0215-417B-885F-56799C2EF468}" destId="{3325A0B8-6774-4CD2-A17D-903091C681B0}" srcOrd="1" destOrd="0" presId="urn:microsoft.com/office/officeart/2005/8/layout/radial4"/>
    <dgm:cxn modelId="{CD2AF71B-6E65-4D3B-8972-722A4BE89C1F}" type="presParOf" srcId="{6EE2E115-0215-417B-885F-56799C2EF468}" destId="{6EC3B8EC-C36E-49E9-BFBB-393724DB49BB}" srcOrd="2" destOrd="0" presId="urn:microsoft.com/office/officeart/2005/8/layout/radial4"/>
    <dgm:cxn modelId="{214237CD-7610-44B0-A934-5F7EAF0DC713}" type="presParOf" srcId="{6EE2E115-0215-417B-885F-56799C2EF468}" destId="{51961FA4-46F9-44DF-8AB7-44E88F10F5DB}" srcOrd="3" destOrd="0" presId="urn:microsoft.com/office/officeart/2005/8/layout/radial4"/>
    <dgm:cxn modelId="{E3F61C78-53F1-477E-B285-A11E40F143DD}" type="presParOf" srcId="{6EE2E115-0215-417B-885F-56799C2EF468}" destId="{BF640287-4DE5-4DE9-94A4-010F395ACB42}" srcOrd="4" destOrd="0" presId="urn:microsoft.com/office/officeart/2005/8/layout/radial4"/>
    <dgm:cxn modelId="{05CA4190-DF68-4F44-A357-C8B13A9A5711}" type="presParOf" srcId="{6EE2E115-0215-417B-885F-56799C2EF468}" destId="{232D610D-130E-4BBF-8CCD-65C473639197}" srcOrd="5" destOrd="0" presId="urn:microsoft.com/office/officeart/2005/8/layout/radial4"/>
    <dgm:cxn modelId="{41A40B61-1953-4EE6-9BA6-12FF30A30F5C}" type="presParOf" srcId="{6EE2E115-0215-417B-885F-56799C2EF468}" destId="{6111A4D4-AEE1-4F35-9077-5FB7C328BBAA}"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72CFF6-828C-480B-8728-FB2DA9242B4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47D2455-0B82-4667-979A-722C899860C8}">
      <dgm:prSet phldrT="[Text]" custT="1"/>
      <dgm:spPr/>
      <dgm:t>
        <a:bodyPr/>
        <a:lstStyle/>
        <a:p>
          <a:r>
            <a:rPr lang="en-US" sz="1800" b="1" dirty="0" smtClean="0"/>
            <a:t>Salmon</a:t>
          </a:r>
        </a:p>
        <a:p>
          <a:r>
            <a:rPr lang="en-US" sz="1500" dirty="0" err="1" smtClean="0"/>
            <a:t>ExternalTask</a:t>
          </a:r>
          <a:endParaRPr lang="en-US" sz="1500" dirty="0" smtClean="0"/>
        </a:p>
        <a:p>
          <a:r>
            <a:rPr lang="en-US" sz="1500" dirty="0" smtClean="0"/>
            <a:t>Check program exist</a:t>
          </a:r>
          <a:endParaRPr lang="en-US" sz="1500" dirty="0"/>
        </a:p>
      </dgm:t>
    </dgm:pt>
    <dgm:pt modelId="{08B77929-6A13-4176-9523-7969817CE76C}" type="parTrans" cxnId="{0D932623-E4F3-41A3-9362-731FC0F9185D}">
      <dgm:prSet/>
      <dgm:spPr/>
      <dgm:t>
        <a:bodyPr/>
        <a:lstStyle/>
        <a:p>
          <a:endParaRPr lang="en-US"/>
        </a:p>
      </dgm:t>
    </dgm:pt>
    <dgm:pt modelId="{CE509E40-A271-43B7-B319-5F8124586B0C}" type="sibTrans" cxnId="{0D932623-E4F3-41A3-9362-731FC0F9185D}">
      <dgm:prSet/>
      <dgm:spPr/>
      <dgm:t>
        <a:bodyPr/>
        <a:lstStyle/>
        <a:p>
          <a:endParaRPr lang="en-US"/>
        </a:p>
      </dgm:t>
    </dgm:pt>
    <dgm:pt modelId="{894807E5-3EB7-4F42-9440-3B877AC35D94}">
      <dgm:prSet phldrT="[Text]" custT="1"/>
      <dgm:spPr/>
      <dgm:t>
        <a:bodyPr/>
        <a:lstStyle/>
        <a:p>
          <a:pPr algn="ctr"/>
          <a:r>
            <a:rPr lang="en-US" sz="1800" b="1" dirty="0" err="1" smtClean="0"/>
            <a:t>SalmonQuant</a:t>
          </a:r>
          <a:endParaRPr lang="en-US" sz="1800" b="1" dirty="0" smtClean="0"/>
        </a:p>
        <a:p>
          <a:pPr algn="ctr"/>
          <a:r>
            <a:rPr lang="en-US" sz="1400" dirty="0" err="1" smtClean="0"/>
            <a:t>ExternalProgramTask</a:t>
          </a:r>
          <a:endParaRPr lang="en-US" sz="1400" dirty="0" smtClean="0"/>
        </a:p>
        <a:p>
          <a:pPr algn="ctr"/>
          <a:r>
            <a:rPr lang="en-US" sz="1400" dirty="0" smtClean="0"/>
            <a:t>Quantify gene expression</a:t>
          </a:r>
          <a:endParaRPr lang="en-US" sz="1400" dirty="0"/>
        </a:p>
      </dgm:t>
    </dgm:pt>
    <dgm:pt modelId="{B6144951-C896-4FDF-BC83-D5111F42D181}" type="parTrans" cxnId="{6E67869B-C8A4-488B-8D20-00395B475A20}">
      <dgm:prSet/>
      <dgm:spPr/>
      <dgm:t>
        <a:bodyPr/>
        <a:lstStyle/>
        <a:p>
          <a:endParaRPr lang="en-US"/>
        </a:p>
      </dgm:t>
    </dgm:pt>
    <dgm:pt modelId="{95D6E348-E231-43CA-BB42-EF1A9F45EEF1}" type="sibTrans" cxnId="{6E67869B-C8A4-488B-8D20-00395B475A20}">
      <dgm:prSet/>
      <dgm:spPr/>
      <dgm:t>
        <a:bodyPr/>
        <a:lstStyle/>
        <a:p>
          <a:endParaRPr lang="en-US"/>
        </a:p>
      </dgm:t>
    </dgm:pt>
    <dgm:pt modelId="{ACE32FEA-D651-406B-8ABF-D4CCBD47178F}">
      <dgm:prSet phldrT="[Text]" custT="1"/>
      <dgm:spPr/>
      <dgm:t>
        <a:bodyPr/>
        <a:lstStyle/>
        <a:p>
          <a:r>
            <a:rPr lang="en-US" sz="1800" b="1" dirty="0" err="1" smtClean="0"/>
            <a:t>FASTQInput</a:t>
          </a:r>
          <a:endParaRPr lang="en-US" sz="1800" b="1" dirty="0" smtClean="0"/>
        </a:p>
        <a:p>
          <a:r>
            <a:rPr lang="en-US" sz="1500" dirty="0" err="1" smtClean="0"/>
            <a:t>ExternalTask</a:t>
          </a:r>
          <a:endParaRPr lang="en-US" sz="1500" dirty="0" smtClean="0"/>
        </a:p>
        <a:p>
          <a:r>
            <a:rPr lang="en-US" sz="1500" dirty="0" smtClean="0"/>
            <a:t>Check file exists</a:t>
          </a:r>
          <a:endParaRPr lang="en-US" sz="1500" dirty="0"/>
        </a:p>
      </dgm:t>
    </dgm:pt>
    <dgm:pt modelId="{0A8F31CE-2E7B-429C-8B1E-1AC77772273C}" type="parTrans" cxnId="{4E7F8BCE-5CE9-430C-89F0-2619C1136CCA}">
      <dgm:prSet/>
      <dgm:spPr/>
      <dgm:t>
        <a:bodyPr/>
        <a:lstStyle/>
        <a:p>
          <a:endParaRPr lang="en-US"/>
        </a:p>
      </dgm:t>
    </dgm:pt>
    <dgm:pt modelId="{FBCD18A4-F497-45AB-AB17-7A2E6123956F}" type="sibTrans" cxnId="{4E7F8BCE-5CE9-430C-89F0-2619C1136CCA}">
      <dgm:prSet/>
      <dgm:spPr/>
      <dgm:t>
        <a:bodyPr/>
        <a:lstStyle/>
        <a:p>
          <a:endParaRPr lang="en-US"/>
        </a:p>
      </dgm:t>
    </dgm:pt>
    <dgm:pt modelId="{D969F628-76EB-44C0-9C27-C734D315D12D}">
      <dgm:prSet phldrT="[Text]" custT="1"/>
      <dgm:spPr/>
      <dgm:t>
        <a:bodyPr/>
        <a:lstStyle/>
        <a:p>
          <a:r>
            <a:rPr lang="en-US" sz="1800" b="1" dirty="0" err="1" smtClean="0"/>
            <a:t>SalmonIndex</a:t>
          </a:r>
          <a:endParaRPr lang="en-US" sz="1800" b="1" dirty="0" smtClean="0"/>
        </a:p>
        <a:p>
          <a:r>
            <a:rPr lang="en-US" sz="1500" dirty="0" smtClean="0"/>
            <a:t>Task</a:t>
          </a:r>
        </a:p>
        <a:p>
          <a:r>
            <a:rPr lang="en-US" sz="1500" dirty="0" smtClean="0"/>
            <a:t>Build Index</a:t>
          </a:r>
          <a:endParaRPr lang="en-US" sz="1500" dirty="0"/>
        </a:p>
      </dgm:t>
    </dgm:pt>
    <dgm:pt modelId="{94ACB02C-A97D-4803-A244-6B0E2EAD96DF}" type="parTrans" cxnId="{8711262E-94FC-481A-A545-9CC6345F67B1}">
      <dgm:prSet/>
      <dgm:spPr/>
      <dgm:t>
        <a:bodyPr/>
        <a:lstStyle/>
        <a:p>
          <a:endParaRPr lang="en-US"/>
        </a:p>
      </dgm:t>
    </dgm:pt>
    <dgm:pt modelId="{82FE074A-7F20-4D64-B795-9134C734F302}" type="sibTrans" cxnId="{8711262E-94FC-481A-A545-9CC6345F67B1}">
      <dgm:prSet/>
      <dgm:spPr/>
      <dgm:t>
        <a:bodyPr/>
        <a:lstStyle/>
        <a:p>
          <a:endParaRPr lang="en-US"/>
        </a:p>
      </dgm:t>
    </dgm:pt>
    <dgm:pt modelId="{6EE2E115-0215-417B-885F-56799C2EF468}" type="pres">
      <dgm:prSet presAssocID="{AD72CFF6-828C-480B-8728-FB2DA9242B47}" presName="cycle" presStyleCnt="0">
        <dgm:presLayoutVars>
          <dgm:chMax val="1"/>
          <dgm:dir/>
          <dgm:animLvl val="ctr"/>
          <dgm:resizeHandles val="exact"/>
        </dgm:presLayoutVars>
      </dgm:prSet>
      <dgm:spPr/>
      <dgm:t>
        <a:bodyPr/>
        <a:lstStyle/>
        <a:p>
          <a:endParaRPr lang="en-US"/>
        </a:p>
      </dgm:t>
    </dgm:pt>
    <dgm:pt modelId="{E81498BF-8B58-4597-84E0-93C2BAC6B2BB}" type="pres">
      <dgm:prSet presAssocID="{894807E5-3EB7-4F42-9440-3B877AC35D94}" presName="centerShape" presStyleLbl="node0" presStyleIdx="0" presStyleCnt="1" custScaleX="123950" custLinFactNeighborX="-13039" custLinFactNeighborY="-21865"/>
      <dgm:spPr/>
      <dgm:t>
        <a:bodyPr/>
        <a:lstStyle/>
        <a:p>
          <a:endParaRPr lang="en-US"/>
        </a:p>
      </dgm:t>
    </dgm:pt>
    <dgm:pt modelId="{3325A0B8-6774-4CD2-A17D-903091C681B0}" type="pres">
      <dgm:prSet presAssocID="{0A8F31CE-2E7B-429C-8B1E-1AC77772273C}" presName="parTrans" presStyleLbl="bgSibTrans2D1" presStyleIdx="0" presStyleCnt="3"/>
      <dgm:spPr/>
      <dgm:t>
        <a:bodyPr/>
        <a:lstStyle/>
        <a:p>
          <a:endParaRPr lang="en-US"/>
        </a:p>
      </dgm:t>
    </dgm:pt>
    <dgm:pt modelId="{6EC3B8EC-C36E-49E9-BFBB-393724DB49BB}" type="pres">
      <dgm:prSet presAssocID="{ACE32FEA-D651-406B-8ABF-D4CCBD47178F}" presName="node" presStyleLbl="node1" presStyleIdx="0" presStyleCnt="3" custScaleX="90292" custScaleY="80345" custRadScaleRad="134901" custRadScaleInc="-28818">
        <dgm:presLayoutVars>
          <dgm:bulletEnabled val="1"/>
        </dgm:presLayoutVars>
      </dgm:prSet>
      <dgm:spPr/>
      <dgm:t>
        <a:bodyPr/>
        <a:lstStyle/>
        <a:p>
          <a:endParaRPr lang="en-US"/>
        </a:p>
      </dgm:t>
    </dgm:pt>
    <dgm:pt modelId="{51961FA4-46F9-44DF-8AB7-44E88F10F5DB}" type="pres">
      <dgm:prSet presAssocID="{08B77929-6A13-4176-9523-7969817CE76C}" presName="parTrans" presStyleLbl="bgSibTrans2D1" presStyleIdx="1" presStyleCnt="3"/>
      <dgm:spPr/>
      <dgm:t>
        <a:bodyPr/>
        <a:lstStyle/>
        <a:p>
          <a:endParaRPr lang="en-US"/>
        </a:p>
      </dgm:t>
    </dgm:pt>
    <dgm:pt modelId="{BF640287-4DE5-4DE9-94A4-010F395ACB42}" type="pres">
      <dgm:prSet presAssocID="{347D2455-0B82-4667-979A-722C899860C8}" presName="node" presStyleLbl="node1" presStyleIdx="1" presStyleCnt="3" custScaleX="90760" custScaleY="78480" custRadScaleRad="130939" custRadScaleInc="-159555">
        <dgm:presLayoutVars>
          <dgm:bulletEnabled val="1"/>
        </dgm:presLayoutVars>
      </dgm:prSet>
      <dgm:spPr/>
      <dgm:t>
        <a:bodyPr/>
        <a:lstStyle/>
        <a:p>
          <a:endParaRPr lang="en-US"/>
        </a:p>
      </dgm:t>
    </dgm:pt>
    <dgm:pt modelId="{232D610D-130E-4BBF-8CCD-65C473639197}" type="pres">
      <dgm:prSet presAssocID="{94ACB02C-A97D-4803-A244-6B0E2EAD96DF}" presName="parTrans" presStyleLbl="bgSibTrans2D1" presStyleIdx="2" presStyleCnt="3"/>
      <dgm:spPr/>
      <dgm:t>
        <a:bodyPr/>
        <a:lstStyle/>
        <a:p>
          <a:endParaRPr lang="en-US"/>
        </a:p>
      </dgm:t>
    </dgm:pt>
    <dgm:pt modelId="{6111A4D4-AEE1-4F35-9077-5FB7C328BBAA}" type="pres">
      <dgm:prSet presAssocID="{D969F628-76EB-44C0-9C27-C734D315D12D}" presName="node" presStyleLbl="node1" presStyleIdx="2" presStyleCnt="3" custScaleX="87736" custScaleY="83034" custRadScaleRad="160283" custRadScaleInc="-180137">
        <dgm:presLayoutVars>
          <dgm:bulletEnabled val="1"/>
        </dgm:presLayoutVars>
      </dgm:prSet>
      <dgm:spPr/>
      <dgm:t>
        <a:bodyPr/>
        <a:lstStyle/>
        <a:p>
          <a:endParaRPr lang="en-US"/>
        </a:p>
      </dgm:t>
    </dgm:pt>
  </dgm:ptLst>
  <dgm:cxnLst>
    <dgm:cxn modelId="{EF172FAC-8F0E-47AC-8039-E7B92E58CDFA}" type="presOf" srcId="{347D2455-0B82-4667-979A-722C899860C8}" destId="{BF640287-4DE5-4DE9-94A4-010F395ACB42}" srcOrd="0" destOrd="0" presId="urn:microsoft.com/office/officeart/2005/8/layout/radial4"/>
    <dgm:cxn modelId="{0D932623-E4F3-41A3-9362-731FC0F9185D}" srcId="{894807E5-3EB7-4F42-9440-3B877AC35D94}" destId="{347D2455-0B82-4667-979A-722C899860C8}" srcOrd="1" destOrd="0" parTransId="{08B77929-6A13-4176-9523-7969817CE76C}" sibTransId="{CE509E40-A271-43B7-B319-5F8124586B0C}"/>
    <dgm:cxn modelId="{800FC7BC-4D11-427B-AB11-49B40FB20258}" type="presOf" srcId="{AD72CFF6-828C-480B-8728-FB2DA9242B47}" destId="{6EE2E115-0215-417B-885F-56799C2EF468}" srcOrd="0" destOrd="0" presId="urn:microsoft.com/office/officeart/2005/8/layout/radial4"/>
    <dgm:cxn modelId="{30D2E680-B0E3-4684-88F5-34D6CC439537}" type="presOf" srcId="{94ACB02C-A97D-4803-A244-6B0E2EAD96DF}" destId="{232D610D-130E-4BBF-8CCD-65C473639197}" srcOrd="0" destOrd="0" presId="urn:microsoft.com/office/officeart/2005/8/layout/radial4"/>
    <dgm:cxn modelId="{7A271D27-1A6E-4BFF-B393-3F45DD5E107C}" type="presOf" srcId="{08B77929-6A13-4176-9523-7969817CE76C}" destId="{51961FA4-46F9-44DF-8AB7-44E88F10F5DB}" srcOrd="0" destOrd="0" presId="urn:microsoft.com/office/officeart/2005/8/layout/radial4"/>
    <dgm:cxn modelId="{B47BA99E-DF90-4747-B7BD-5FAB2043A4BA}" type="presOf" srcId="{894807E5-3EB7-4F42-9440-3B877AC35D94}" destId="{E81498BF-8B58-4597-84E0-93C2BAC6B2BB}" srcOrd="0" destOrd="0" presId="urn:microsoft.com/office/officeart/2005/8/layout/radial4"/>
    <dgm:cxn modelId="{4E7F8BCE-5CE9-430C-89F0-2619C1136CCA}" srcId="{894807E5-3EB7-4F42-9440-3B877AC35D94}" destId="{ACE32FEA-D651-406B-8ABF-D4CCBD47178F}" srcOrd="0" destOrd="0" parTransId="{0A8F31CE-2E7B-429C-8B1E-1AC77772273C}" sibTransId="{FBCD18A4-F497-45AB-AB17-7A2E6123956F}"/>
    <dgm:cxn modelId="{8711262E-94FC-481A-A545-9CC6345F67B1}" srcId="{894807E5-3EB7-4F42-9440-3B877AC35D94}" destId="{D969F628-76EB-44C0-9C27-C734D315D12D}" srcOrd="2" destOrd="0" parTransId="{94ACB02C-A97D-4803-A244-6B0E2EAD96DF}" sibTransId="{82FE074A-7F20-4D64-B795-9134C734F302}"/>
    <dgm:cxn modelId="{6E67869B-C8A4-488B-8D20-00395B475A20}" srcId="{AD72CFF6-828C-480B-8728-FB2DA9242B47}" destId="{894807E5-3EB7-4F42-9440-3B877AC35D94}" srcOrd="0" destOrd="0" parTransId="{B6144951-C896-4FDF-BC83-D5111F42D181}" sibTransId="{95D6E348-E231-43CA-BB42-EF1A9F45EEF1}"/>
    <dgm:cxn modelId="{B6DE2FCF-7878-4CA3-9549-EF1BDEC8620E}" type="presOf" srcId="{0A8F31CE-2E7B-429C-8B1E-1AC77772273C}" destId="{3325A0B8-6774-4CD2-A17D-903091C681B0}" srcOrd="0" destOrd="0" presId="urn:microsoft.com/office/officeart/2005/8/layout/radial4"/>
    <dgm:cxn modelId="{FA134D20-4C12-4447-A9B5-9CEF6F4F9214}" type="presOf" srcId="{D969F628-76EB-44C0-9C27-C734D315D12D}" destId="{6111A4D4-AEE1-4F35-9077-5FB7C328BBAA}" srcOrd="0" destOrd="0" presId="urn:microsoft.com/office/officeart/2005/8/layout/radial4"/>
    <dgm:cxn modelId="{B75BB20D-6D42-4F75-8252-29FA7FDCCD9E}" type="presOf" srcId="{ACE32FEA-D651-406B-8ABF-D4CCBD47178F}" destId="{6EC3B8EC-C36E-49E9-BFBB-393724DB49BB}" srcOrd="0" destOrd="0" presId="urn:microsoft.com/office/officeart/2005/8/layout/radial4"/>
    <dgm:cxn modelId="{1748CBDB-4DF3-4ECC-9D9F-BC32E26255E0}" type="presParOf" srcId="{6EE2E115-0215-417B-885F-56799C2EF468}" destId="{E81498BF-8B58-4597-84E0-93C2BAC6B2BB}" srcOrd="0" destOrd="0" presId="urn:microsoft.com/office/officeart/2005/8/layout/radial4"/>
    <dgm:cxn modelId="{9DB9123A-C390-4405-84C6-F2B9EFC5731E}" type="presParOf" srcId="{6EE2E115-0215-417B-885F-56799C2EF468}" destId="{3325A0B8-6774-4CD2-A17D-903091C681B0}" srcOrd="1" destOrd="0" presId="urn:microsoft.com/office/officeart/2005/8/layout/radial4"/>
    <dgm:cxn modelId="{CD2AF71B-6E65-4D3B-8972-722A4BE89C1F}" type="presParOf" srcId="{6EE2E115-0215-417B-885F-56799C2EF468}" destId="{6EC3B8EC-C36E-49E9-BFBB-393724DB49BB}" srcOrd="2" destOrd="0" presId="urn:microsoft.com/office/officeart/2005/8/layout/radial4"/>
    <dgm:cxn modelId="{214237CD-7610-44B0-A934-5F7EAF0DC713}" type="presParOf" srcId="{6EE2E115-0215-417B-885F-56799C2EF468}" destId="{51961FA4-46F9-44DF-8AB7-44E88F10F5DB}" srcOrd="3" destOrd="0" presId="urn:microsoft.com/office/officeart/2005/8/layout/radial4"/>
    <dgm:cxn modelId="{E3F61C78-53F1-477E-B285-A11E40F143DD}" type="presParOf" srcId="{6EE2E115-0215-417B-885F-56799C2EF468}" destId="{BF640287-4DE5-4DE9-94A4-010F395ACB42}" srcOrd="4" destOrd="0" presId="urn:microsoft.com/office/officeart/2005/8/layout/radial4"/>
    <dgm:cxn modelId="{05CA4190-DF68-4F44-A357-C8B13A9A5711}" type="presParOf" srcId="{6EE2E115-0215-417B-885F-56799C2EF468}" destId="{232D610D-130E-4BBF-8CCD-65C473639197}" srcOrd="5" destOrd="0" presId="urn:microsoft.com/office/officeart/2005/8/layout/radial4"/>
    <dgm:cxn modelId="{41A40B61-1953-4EE6-9BA6-12FF30A30F5C}" type="presParOf" srcId="{6EE2E115-0215-417B-885F-56799C2EF468}" destId="{6111A4D4-AEE1-4F35-9077-5FB7C328BBAA}"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498BF-8B58-4597-84E0-93C2BAC6B2BB}">
      <dsp:nvSpPr>
        <dsp:cNvPr id="0" name=""/>
        <dsp:cNvSpPr/>
      </dsp:nvSpPr>
      <dsp:spPr>
        <a:xfrm>
          <a:off x="2577658" y="2615711"/>
          <a:ext cx="2240110" cy="224011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1" kern="1200" dirty="0" err="1" smtClean="0"/>
            <a:t>SalmonIndex</a:t>
          </a:r>
          <a:endParaRPr lang="en-US" sz="1900" b="1" kern="1200" dirty="0" smtClean="0"/>
        </a:p>
        <a:p>
          <a:pPr lvl="0" algn="ctr" defTabSz="844550">
            <a:lnSpc>
              <a:spcPct val="90000"/>
            </a:lnSpc>
            <a:spcBef>
              <a:spcPct val="0"/>
            </a:spcBef>
            <a:spcAft>
              <a:spcPct val="35000"/>
            </a:spcAft>
          </a:pPr>
          <a:r>
            <a:rPr lang="en-US" sz="1900" kern="1200" dirty="0" smtClean="0"/>
            <a:t>Task</a:t>
          </a:r>
        </a:p>
        <a:p>
          <a:pPr lvl="0" algn="ctr" defTabSz="844550">
            <a:lnSpc>
              <a:spcPct val="90000"/>
            </a:lnSpc>
            <a:spcBef>
              <a:spcPct val="0"/>
            </a:spcBef>
            <a:spcAft>
              <a:spcPct val="35000"/>
            </a:spcAft>
          </a:pPr>
          <a:r>
            <a:rPr lang="en-US" sz="1900" kern="1200" dirty="0" smtClean="0"/>
            <a:t>Build Index</a:t>
          </a:r>
          <a:endParaRPr lang="en-US" sz="1900" kern="1200" dirty="0"/>
        </a:p>
      </dsp:txBody>
      <dsp:txXfrm>
        <a:off x="2905715" y="2943768"/>
        <a:ext cx="1583996" cy="1583996"/>
      </dsp:txXfrm>
    </dsp:sp>
    <dsp:sp modelId="{3325A0B8-6774-4CD2-A17D-903091C681B0}">
      <dsp:nvSpPr>
        <dsp:cNvPr id="0" name=""/>
        <dsp:cNvSpPr/>
      </dsp:nvSpPr>
      <dsp:spPr>
        <a:xfrm rot="12819461">
          <a:off x="1100250" y="2261735"/>
          <a:ext cx="1726233" cy="63843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C3B8EC-C36E-49E9-BFBB-393724DB49BB}">
      <dsp:nvSpPr>
        <dsp:cNvPr id="0" name=""/>
        <dsp:cNvSpPr/>
      </dsp:nvSpPr>
      <dsp:spPr>
        <a:xfrm>
          <a:off x="-31603" y="1251343"/>
          <a:ext cx="2553087" cy="170248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TranscriptomeFASTA</a:t>
          </a:r>
          <a:endParaRPr lang="en-US" sz="1800" b="1" kern="1200" dirty="0" smtClean="0"/>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file exists</a:t>
          </a:r>
          <a:endParaRPr lang="en-US" sz="1500" kern="1200" dirty="0"/>
        </a:p>
      </dsp:txBody>
      <dsp:txXfrm>
        <a:off x="18261" y="1301207"/>
        <a:ext cx="2453359" cy="1602755"/>
      </dsp:txXfrm>
    </dsp:sp>
    <dsp:sp modelId="{51961FA4-46F9-44DF-8AB7-44E88F10F5DB}">
      <dsp:nvSpPr>
        <dsp:cNvPr id="0" name=""/>
        <dsp:cNvSpPr/>
      </dsp:nvSpPr>
      <dsp:spPr>
        <a:xfrm rot="9476745">
          <a:off x="1099140" y="4158602"/>
          <a:ext cx="1533850" cy="63843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640287-4DE5-4DE9-94A4-010F395ACB42}">
      <dsp:nvSpPr>
        <dsp:cNvPr id="0" name=""/>
        <dsp:cNvSpPr/>
      </dsp:nvSpPr>
      <dsp:spPr>
        <a:xfrm>
          <a:off x="91205" y="3914544"/>
          <a:ext cx="2128104" cy="170248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t>Salmon</a:t>
          </a:r>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program exist</a:t>
          </a:r>
          <a:endParaRPr lang="en-US" sz="1500" kern="1200" dirty="0"/>
        </a:p>
      </dsp:txBody>
      <dsp:txXfrm>
        <a:off x="141069" y="3964408"/>
        <a:ext cx="2028376" cy="1602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498BF-8B58-4597-84E0-93C2BAC6B2BB}">
      <dsp:nvSpPr>
        <dsp:cNvPr id="0" name=""/>
        <dsp:cNvSpPr/>
      </dsp:nvSpPr>
      <dsp:spPr>
        <a:xfrm>
          <a:off x="3256115" y="1220759"/>
          <a:ext cx="2621372" cy="2114862"/>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t>SalmonQuant</a:t>
          </a:r>
          <a:endParaRPr lang="en-US" sz="1800" b="1" kern="1200" dirty="0" smtClean="0"/>
        </a:p>
        <a:p>
          <a:pPr lvl="0" algn="ctr" defTabSz="800100">
            <a:lnSpc>
              <a:spcPct val="90000"/>
            </a:lnSpc>
            <a:spcBef>
              <a:spcPct val="0"/>
            </a:spcBef>
            <a:spcAft>
              <a:spcPct val="35000"/>
            </a:spcAft>
          </a:pPr>
          <a:r>
            <a:rPr lang="en-US" sz="1400" kern="1200" dirty="0" err="1" smtClean="0"/>
            <a:t>ExternalProgramTask</a:t>
          </a:r>
          <a:endParaRPr lang="en-US" sz="1400" kern="1200" dirty="0" smtClean="0"/>
        </a:p>
        <a:p>
          <a:pPr lvl="0" algn="ctr" defTabSz="800100">
            <a:lnSpc>
              <a:spcPct val="90000"/>
            </a:lnSpc>
            <a:spcBef>
              <a:spcPct val="0"/>
            </a:spcBef>
            <a:spcAft>
              <a:spcPct val="35000"/>
            </a:spcAft>
          </a:pPr>
          <a:r>
            <a:rPr lang="en-US" sz="1400" kern="1200" dirty="0" smtClean="0"/>
            <a:t>Quantify gene expression</a:t>
          </a:r>
          <a:endParaRPr lang="en-US" sz="1400" kern="1200" dirty="0"/>
        </a:p>
      </dsp:txBody>
      <dsp:txXfrm>
        <a:off x="3640006" y="1530473"/>
        <a:ext cx="1853590" cy="1495434"/>
      </dsp:txXfrm>
    </dsp:sp>
    <dsp:sp modelId="{3325A0B8-6774-4CD2-A17D-903091C681B0}">
      <dsp:nvSpPr>
        <dsp:cNvPr id="0" name=""/>
        <dsp:cNvSpPr/>
      </dsp:nvSpPr>
      <dsp:spPr>
        <a:xfrm rot="10709572">
          <a:off x="1727164" y="2032516"/>
          <a:ext cx="1445780"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C3B8EC-C36E-49E9-BFBB-393724DB49BB}">
      <dsp:nvSpPr>
        <dsp:cNvPr id="0" name=""/>
        <dsp:cNvSpPr/>
      </dsp:nvSpPr>
      <dsp:spPr>
        <a:xfrm>
          <a:off x="820378" y="1707206"/>
          <a:ext cx="1814074" cy="129138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FASTQInput</a:t>
          </a:r>
          <a:endParaRPr lang="en-US" sz="1800" b="1" kern="1200" dirty="0" smtClean="0"/>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file exists</a:t>
          </a:r>
          <a:endParaRPr lang="en-US" sz="1500" kern="1200" dirty="0"/>
        </a:p>
      </dsp:txBody>
      <dsp:txXfrm>
        <a:off x="858201" y="1745029"/>
        <a:ext cx="1738428" cy="1215735"/>
      </dsp:txXfrm>
    </dsp:sp>
    <dsp:sp modelId="{51961FA4-46F9-44DF-8AB7-44E88F10F5DB}">
      <dsp:nvSpPr>
        <dsp:cNvPr id="0" name=""/>
        <dsp:cNvSpPr/>
      </dsp:nvSpPr>
      <dsp:spPr>
        <a:xfrm rot="9084130">
          <a:off x="1559843" y="3087261"/>
          <a:ext cx="1940174"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640287-4DE5-4DE9-94A4-010F395ACB42}">
      <dsp:nvSpPr>
        <dsp:cNvPr id="0" name=""/>
        <dsp:cNvSpPr/>
      </dsp:nvSpPr>
      <dsp:spPr>
        <a:xfrm>
          <a:off x="766454" y="3222266"/>
          <a:ext cx="1823476" cy="126140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t>Salmon</a:t>
          </a:r>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program exist</a:t>
          </a:r>
          <a:endParaRPr lang="en-US" sz="1500" kern="1200" dirty="0"/>
        </a:p>
      </dsp:txBody>
      <dsp:txXfrm>
        <a:off x="803399" y="3259211"/>
        <a:ext cx="1749586" cy="1187515"/>
      </dsp:txXfrm>
    </dsp:sp>
    <dsp:sp modelId="{232D610D-130E-4BBF-8CCD-65C473639197}">
      <dsp:nvSpPr>
        <dsp:cNvPr id="0" name=""/>
        <dsp:cNvSpPr/>
      </dsp:nvSpPr>
      <dsp:spPr>
        <a:xfrm rot="12434428">
          <a:off x="1635822" y="939691"/>
          <a:ext cx="1832880"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11A4D4-AEE1-4F35-9077-5FB7C328BBAA}">
      <dsp:nvSpPr>
        <dsp:cNvPr id="0" name=""/>
        <dsp:cNvSpPr/>
      </dsp:nvSpPr>
      <dsp:spPr>
        <a:xfrm>
          <a:off x="856101" y="154279"/>
          <a:ext cx="1762721" cy="13346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SalmonIndex</a:t>
          </a:r>
          <a:endParaRPr lang="en-US" sz="1800" b="1" kern="1200" dirty="0" smtClean="0"/>
        </a:p>
        <a:p>
          <a:pPr lvl="0" algn="ctr" defTabSz="800100">
            <a:lnSpc>
              <a:spcPct val="90000"/>
            </a:lnSpc>
            <a:spcBef>
              <a:spcPct val="0"/>
            </a:spcBef>
            <a:spcAft>
              <a:spcPct val="35000"/>
            </a:spcAft>
          </a:pPr>
          <a:r>
            <a:rPr lang="en-US" sz="1500" kern="1200" dirty="0" smtClean="0"/>
            <a:t>Task</a:t>
          </a:r>
        </a:p>
        <a:p>
          <a:pPr lvl="0" algn="ctr" defTabSz="800100">
            <a:lnSpc>
              <a:spcPct val="90000"/>
            </a:lnSpc>
            <a:spcBef>
              <a:spcPct val="0"/>
            </a:spcBef>
            <a:spcAft>
              <a:spcPct val="35000"/>
            </a:spcAft>
          </a:pPr>
          <a:r>
            <a:rPr lang="en-US" sz="1500" kern="1200" dirty="0" smtClean="0"/>
            <a:t>Build Index</a:t>
          </a:r>
          <a:endParaRPr lang="en-US" sz="1500" kern="1200" dirty="0"/>
        </a:p>
      </dsp:txBody>
      <dsp:txXfrm>
        <a:off x="895190" y="193368"/>
        <a:ext cx="1684543" cy="1256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498BF-8B58-4597-84E0-93C2BAC6B2BB}">
      <dsp:nvSpPr>
        <dsp:cNvPr id="0" name=""/>
        <dsp:cNvSpPr/>
      </dsp:nvSpPr>
      <dsp:spPr>
        <a:xfrm>
          <a:off x="3256115" y="1220759"/>
          <a:ext cx="2621372" cy="2114862"/>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t>SalmonQuant</a:t>
          </a:r>
          <a:endParaRPr lang="en-US" sz="1800" b="1" kern="1200" dirty="0" smtClean="0"/>
        </a:p>
        <a:p>
          <a:pPr lvl="0" algn="ctr" defTabSz="800100">
            <a:lnSpc>
              <a:spcPct val="90000"/>
            </a:lnSpc>
            <a:spcBef>
              <a:spcPct val="0"/>
            </a:spcBef>
            <a:spcAft>
              <a:spcPct val="35000"/>
            </a:spcAft>
          </a:pPr>
          <a:r>
            <a:rPr lang="en-US" sz="1400" kern="1200" dirty="0" err="1" smtClean="0"/>
            <a:t>ExternalProgramTask</a:t>
          </a:r>
          <a:endParaRPr lang="en-US" sz="1400" kern="1200" dirty="0" smtClean="0"/>
        </a:p>
        <a:p>
          <a:pPr lvl="0" algn="ctr" defTabSz="800100">
            <a:lnSpc>
              <a:spcPct val="90000"/>
            </a:lnSpc>
            <a:spcBef>
              <a:spcPct val="0"/>
            </a:spcBef>
            <a:spcAft>
              <a:spcPct val="35000"/>
            </a:spcAft>
          </a:pPr>
          <a:r>
            <a:rPr lang="en-US" sz="1400" kern="1200" dirty="0" smtClean="0"/>
            <a:t>Quantify gene expression</a:t>
          </a:r>
          <a:endParaRPr lang="en-US" sz="1400" kern="1200" dirty="0"/>
        </a:p>
      </dsp:txBody>
      <dsp:txXfrm>
        <a:off x="3640006" y="1530473"/>
        <a:ext cx="1853590" cy="1495434"/>
      </dsp:txXfrm>
    </dsp:sp>
    <dsp:sp modelId="{3325A0B8-6774-4CD2-A17D-903091C681B0}">
      <dsp:nvSpPr>
        <dsp:cNvPr id="0" name=""/>
        <dsp:cNvSpPr/>
      </dsp:nvSpPr>
      <dsp:spPr>
        <a:xfrm rot="10709572">
          <a:off x="1727164" y="2032516"/>
          <a:ext cx="1445780"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C3B8EC-C36E-49E9-BFBB-393724DB49BB}">
      <dsp:nvSpPr>
        <dsp:cNvPr id="0" name=""/>
        <dsp:cNvSpPr/>
      </dsp:nvSpPr>
      <dsp:spPr>
        <a:xfrm>
          <a:off x="820378" y="1707206"/>
          <a:ext cx="1814074" cy="129138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FASTQInput</a:t>
          </a:r>
          <a:endParaRPr lang="en-US" sz="1800" b="1" kern="1200" dirty="0" smtClean="0"/>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file exists</a:t>
          </a:r>
          <a:endParaRPr lang="en-US" sz="1500" kern="1200" dirty="0"/>
        </a:p>
      </dsp:txBody>
      <dsp:txXfrm>
        <a:off x="858201" y="1745029"/>
        <a:ext cx="1738428" cy="1215735"/>
      </dsp:txXfrm>
    </dsp:sp>
    <dsp:sp modelId="{51961FA4-46F9-44DF-8AB7-44E88F10F5DB}">
      <dsp:nvSpPr>
        <dsp:cNvPr id="0" name=""/>
        <dsp:cNvSpPr/>
      </dsp:nvSpPr>
      <dsp:spPr>
        <a:xfrm rot="9084130">
          <a:off x="1559843" y="3087261"/>
          <a:ext cx="1940174"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640287-4DE5-4DE9-94A4-010F395ACB42}">
      <dsp:nvSpPr>
        <dsp:cNvPr id="0" name=""/>
        <dsp:cNvSpPr/>
      </dsp:nvSpPr>
      <dsp:spPr>
        <a:xfrm>
          <a:off x="766454" y="3222266"/>
          <a:ext cx="1823476" cy="126140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t>Salmon</a:t>
          </a:r>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program exist</a:t>
          </a:r>
          <a:endParaRPr lang="en-US" sz="1500" kern="1200" dirty="0"/>
        </a:p>
      </dsp:txBody>
      <dsp:txXfrm>
        <a:off x="803399" y="3259211"/>
        <a:ext cx="1749586" cy="1187515"/>
      </dsp:txXfrm>
    </dsp:sp>
    <dsp:sp modelId="{232D610D-130E-4BBF-8CCD-65C473639197}">
      <dsp:nvSpPr>
        <dsp:cNvPr id="0" name=""/>
        <dsp:cNvSpPr/>
      </dsp:nvSpPr>
      <dsp:spPr>
        <a:xfrm rot="12434428">
          <a:off x="1635822" y="939691"/>
          <a:ext cx="1832880"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11A4D4-AEE1-4F35-9077-5FB7C328BBAA}">
      <dsp:nvSpPr>
        <dsp:cNvPr id="0" name=""/>
        <dsp:cNvSpPr/>
      </dsp:nvSpPr>
      <dsp:spPr>
        <a:xfrm>
          <a:off x="856101" y="154279"/>
          <a:ext cx="1762721" cy="13346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SalmonIndex</a:t>
          </a:r>
          <a:endParaRPr lang="en-US" sz="1800" b="1" kern="1200" dirty="0" smtClean="0"/>
        </a:p>
        <a:p>
          <a:pPr lvl="0" algn="ctr" defTabSz="800100">
            <a:lnSpc>
              <a:spcPct val="90000"/>
            </a:lnSpc>
            <a:spcBef>
              <a:spcPct val="0"/>
            </a:spcBef>
            <a:spcAft>
              <a:spcPct val="35000"/>
            </a:spcAft>
          </a:pPr>
          <a:r>
            <a:rPr lang="en-US" sz="1500" kern="1200" dirty="0" smtClean="0"/>
            <a:t>Task</a:t>
          </a:r>
        </a:p>
        <a:p>
          <a:pPr lvl="0" algn="ctr" defTabSz="800100">
            <a:lnSpc>
              <a:spcPct val="90000"/>
            </a:lnSpc>
            <a:spcBef>
              <a:spcPct val="0"/>
            </a:spcBef>
            <a:spcAft>
              <a:spcPct val="35000"/>
            </a:spcAft>
          </a:pPr>
          <a:r>
            <a:rPr lang="en-US" sz="1500" kern="1200" dirty="0" smtClean="0"/>
            <a:t>Build Index</a:t>
          </a:r>
          <a:endParaRPr lang="en-US" sz="1500" kern="1200" dirty="0"/>
        </a:p>
      </dsp:txBody>
      <dsp:txXfrm>
        <a:off x="895190" y="193368"/>
        <a:ext cx="1684543" cy="125642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sci-e-29/2019fa-final-project-zhangchipku" TargetMode="Externa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Luigi to control </a:t>
            </a:r>
            <a:r>
              <a:rPr lang="en-US" dirty="0" smtClean="0"/>
              <a:t>RNA-</a:t>
            </a:r>
            <a:r>
              <a:rPr lang="en-US" dirty="0" err="1" smtClean="0"/>
              <a:t>seq</a:t>
            </a:r>
            <a:r>
              <a:rPr lang="en-US" dirty="0" smtClean="0"/>
              <a:t> </a:t>
            </a:r>
            <a:r>
              <a:rPr lang="en-US" dirty="0"/>
              <a:t>data processing </a:t>
            </a:r>
            <a:r>
              <a:rPr lang="en-US" dirty="0" smtClean="0"/>
              <a:t>pipeline</a:t>
            </a:r>
            <a:r>
              <a:rPr lang="en-US" dirty="0"/>
              <a:t/>
            </a:r>
            <a:br>
              <a:rPr lang="en-US" dirty="0"/>
            </a:br>
            <a:endParaRPr lang="en-US" dirty="0"/>
          </a:p>
        </p:txBody>
      </p:sp>
      <p:sp>
        <p:nvSpPr>
          <p:cNvPr id="3" name="Subtitle 2"/>
          <p:cNvSpPr>
            <a:spLocks noGrp="1"/>
          </p:cNvSpPr>
          <p:nvPr>
            <p:ph type="subTitle" idx="1"/>
          </p:nvPr>
        </p:nvSpPr>
        <p:spPr>
          <a:xfrm>
            <a:off x="7088778" y="4998570"/>
            <a:ext cx="5042261" cy="1680148"/>
          </a:xfrm>
        </p:spPr>
        <p:txBody>
          <a:bodyPr>
            <a:noAutofit/>
          </a:bodyPr>
          <a:lstStyle/>
          <a:p>
            <a:r>
              <a:rPr lang="en-US" sz="2800" dirty="0" smtClean="0"/>
              <a:t>Final </a:t>
            </a:r>
            <a:r>
              <a:rPr lang="en-US" sz="2800" dirty="0"/>
              <a:t>Project</a:t>
            </a:r>
          </a:p>
          <a:p>
            <a:r>
              <a:rPr lang="en-US" sz="2800" dirty="0" smtClean="0"/>
              <a:t>CSCI-29</a:t>
            </a:r>
            <a:r>
              <a:rPr lang="en-US" sz="2800" dirty="0"/>
              <a:t>, Fall </a:t>
            </a:r>
            <a:r>
              <a:rPr lang="en-US" sz="2800" dirty="0" smtClean="0"/>
              <a:t>2019</a:t>
            </a:r>
          </a:p>
          <a:p>
            <a:r>
              <a:rPr lang="en-US" sz="2800" dirty="0" smtClean="0"/>
              <a:t>Harvard Extension School</a:t>
            </a:r>
            <a:endParaRPr lang="en-US" sz="2800"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97" y="127162"/>
            <a:ext cx="4319451" cy="178001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57349" y="5280845"/>
            <a:ext cx="4989909" cy="1254937"/>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endParaRPr lang="en-US" sz="2800" dirty="0" smtClean="0"/>
          </a:p>
        </p:txBody>
      </p:sp>
      <p:sp>
        <p:nvSpPr>
          <p:cNvPr id="7" name="Subtitle 2"/>
          <p:cNvSpPr txBox="1">
            <a:spLocks/>
          </p:cNvSpPr>
          <p:nvPr/>
        </p:nvSpPr>
        <p:spPr>
          <a:xfrm>
            <a:off x="378824" y="5068239"/>
            <a:ext cx="5508169" cy="1680148"/>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2800" dirty="0" smtClean="0"/>
              <a:t>Chi Zhang, Ph.D</a:t>
            </a:r>
          </a:p>
          <a:p>
            <a:r>
              <a:rPr lang="en-US" sz="2800" dirty="0" smtClean="0"/>
              <a:t>Senior Scientist, Bioinformatics</a:t>
            </a:r>
          </a:p>
          <a:p>
            <a:r>
              <a:rPr lang="en-US" sz="2800" dirty="0" smtClean="0"/>
              <a:t>Eisai </a:t>
            </a:r>
            <a:r>
              <a:rPr lang="en-US" sz="2800" dirty="0" err="1" smtClean="0"/>
              <a:t>Inc</a:t>
            </a:r>
            <a:endParaRPr lang="en-US" sz="2800" dirty="0"/>
          </a:p>
        </p:txBody>
      </p:sp>
    </p:spTree>
    <p:extLst>
      <p:ext uri="{BB962C8B-B14F-4D97-AF65-F5344CB8AC3E}">
        <p14:creationId xmlns:p14="http://schemas.microsoft.com/office/powerpoint/2010/main" val="366620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Summarize</a:t>
            </a:r>
            <a:endParaRPr lang="en-US" dirty="0"/>
          </a:p>
        </p:txBody>
      </p:sp>
      <p:grpSp>
        <p:nvGrpSpPr>
          <p:cNvPr id="7" name="Group 6"/>
          <p:cNvGrpSpPr/>
          <p:nvPr/>
        </p:nvGrpSpPr>
        <p:grpSpPr>
          <a:xfrm>
            <a:off x="105047" y="2386148"/>
            <a:ext cx="5780128" cy="4317412"/>
            <a:chOff x="-835478" y="2351314"/>
            <a:chExt cx="5780128" cy="4317412"/>
          </a:xfrm>
        </p:grpSpPr>
        <p:sp>
          <p:nvSpPr>
            <p:cNvPr id="8" name="Freeform 7"/>
            <p:cNvSpPr/>
            <p:nvPr/>
          </p:nvSpPr>
          <p:spPr>
            <a:xfrm>
              <a:off x="-835478" y="2351314"/>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1" name="Freeform 10"/>
            <p:cNvSpPr/>
            <p:nvPr/>
          </p:nvSpPr>
          <p:spPr>
            <a:xfrm>
              <a:off x="2117441" y="2855768"/>
              <a:ext cx="2827209" cy="159900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SummarizeMapping</a:t>
              </a:r>
              <a:endParaRPr lang="en-US" b="1" kern="1200" dirty="0" smtClean="0"/>
            </a:p>
            <a:p>
              <a:pPr lvl="0" algn="ctr" defTabSz="1066800">
                <a:lnSpc>
                  <a:spcPct val="90000"/>
                </a:lnSpc>
                <a:spcBef>
                  <a:spcPct val="0"/>
                </a:spcBef>
                <a:spcAft>
                  <a:spcPct val="35000"/>
                </a:spcAft>
              </a:pPr>
              <a:r>
                <a:rPr lang="en-US" sz="1600" kern="1200" dirty="0" err="1" smtClean="0"/>
                <a:t>ExternaProgramlTask</a:t>
              </a:r>
              <a:endParaRPr lang="en-US" sz="1600" kern="1200" dirty="0" smtClean="0"/>
            </a:p>
            <a:p>
              <a:pPr lvl="0" algn="ctr" defTabSz="1066800">
                <a:lnSpc>
                  <a:spcPct val="90000"/>
                </a:lnSpc>
                <a:spcBef>
                  <a:spcPct val="0"/>
                </a:spcBef>
                <a:spcAft>
                  <a:spcPct val="35000"/>
                </a:spcAft>
              </a:pPr>
              <a:r>
                <a:rPr lang="en-US" sz="1600" kern="1200" dirty="0" smtClean="0"/>
                <a:t>Get mapping QC</a:t>
              </a:r>
              <a:endParaRPr lang="en-US" sz="1600" kern="1200" dirty="0"/>
            </a:p>
          </p:txBody>
        </p:sp>
        <p:sp>
          <p:nvSpPr>
            <p:cNvPr id="12" name="Freeform 11"/>
            <p:cNvSpPr/>
            <p:nvPr/>
          </p:nvSpPr>
          <p:spPr>
            <a:xfrm>
              <a:off x="2429130" y="4946468"/>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SummarizeCount</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counts and </a:t>
              </a:r>
              <a:r>
                <a:rPr lang="en-US" sz="1600" kern="1200" dirty="0" err="1" smtClean="0"/>
                <a:t>tpm</a:t>
              </a:r>
              <a:r>
                <a:rPr lang="en-US" sz="1600" kern="1200" dirty="0" smtClean="0"/>
                <a:t> table</a:t>
              </a:r>
              <a:endParaRPr lang="en-US" sz="1600" kern="1200" dirty="0"/>
            </a:p>
          </p:txBody>
        </p:sp>
      </p:grpSp>
      <p:sp>
        <p:nvSpPr>
          <p:cNvPr id="13" name="Freeform 12"/>
          <p:cNvSpPr/>
          <p:nvPr/>
        </p:nvSpPr>
        <p:spPr>
          <a:xfrm>
            <a:off x="105047" y="3906137"/>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4" name="Freeform 13"/>
          <p:cNvSpPr/>
          <p:nvPr/>
        </p:nvSpPr>
        <p:spPr>
          <a:xfrm>
            <a:off x="105047" y="5447211"/>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5" name="Right Arrow 14"/>
          <p:cNvSpPr/>
          <p:nvPr/>
        </p:nvSpPr>
        <p:spPr>
          <a:xfrm rot="1544963">
            <a:off x="2255170" y="3162615"/>
            <a:ext cx="83688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493307">
            <a:off x="2197577" y="4057015"/>
            <a:ext cx="1134215" cy="31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7121987">
            <a:off x="1360432" y="5300009"/>
            <a:ext cx="2653583" cy="29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3985109">
            <a:off x="1484259" y="4159821"/>
            <a:ext cx="2662013"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3128224">
            <a:off x="1925340" y="5073529"/>
            <a:ext cx="1737994"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20337907">
            <a:off x="2211069" y="6069559"/>
            <a:ext cx="1329355"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786041252"/>
              </p:ext>
            </p:extLst>
          </p:nvPr>
        </p:nvGraphicFramePr>
        <p:xfrm>
          <a:off x="8632013" y="2064274"/>
          <a:ext cx="4613244" cy="4534715"/>
        </p:xfrm>
        <a:graphic>
          <a:graphicData uri="http://schemas.openxmlformats.org/drawingml/2006/table">
            <a:tbl>
              <a:tblPr/>
              <a:tblGrid>
                <a:gridCol w="1258158">
                  <a:extLst>
                    <a:ext uri="{9D8B030D-6E8A-4147-A177-3AD203B41FA5}">
                      <a16:colId xmlns:a16="http://schemas.microsoft.com/office/drawing/2014/main" val="3796949822"/>
                    </a:ext>
                  </a:extLst>
                </a:gridCol>
                <a:gridCol w="559181">
                  <a:extLst>
                    <a:ext uri="{9D8B030D-6E8A-4147-A177-3AD203B41FA5}">
                      <a16:colId xmlns:a16="http://schemas.microsoft.com/office/drawing/2014/main" val="3767807351"/>
                    </a:ext>
                  </a:extLst>
                </a:gridCol>
                <a:gridCol w="559181">
                  <a:extLst>
                    <a:ext uri="{9D8B030D-6E8A-4147-A177-3AD203B41FA5}">
                      <a16:colId xmlns:a16="http://schemas.microsoft.com/office/drawing/2014/main" val="3932081053"/>
                    </a:ext>
                  </a:extLst>
                </a:gridCol>
                <a:gridCol w="559181">
                  <a:extLst>
                    <a:ext uri="{9D8B030D-6E8A-4147-A177-3AD203B41FA5}">
                      <a16:colId xmlns:a16="http://schemas.microsoft.com/office/drawing/2014/main" val="3022272675"/>
                    </a:ext>
                  </a:extLst>
                </a:gridCol>
                <a:gridCol w="559181">
                  <a:extLst>
                    <a:ext uri="{9D8B030D-6E8A-4147-A177-3AD203B41FA5}">
                      <a16:colId xmlns:a16="http://schemas.microsoft.com/office/drawing/2014/main" val="1284508489"/>
                    </a:ext>
                  </a:extLst>
                </a:gridCol>
                <a:gridCol w="559181">
                  <a:extLst>
                    <a:ext uri="{9D8B030D-6E8A-4147-A177-3AD203B41FA5}">
                      <a16:colId xmlns:a16="http://schemas.microsoft.com/office/drawing/2014/main" val="4035895456"/>
                    </a:ext>
                  </a:extLst>
                </a:gridCol>
                <a:gridCol w="559181">
                  <a:extLst>
                    <a:ext uri="{9D8B030D-6E8A-4147-A177-3AD203B41FA5}">
                      <a16:colId xmlns:a16="http://schemas.microsoft.com/office/drawing/2014/main" val="2972375795"/>
                    </a:ext>
                  </a:extLst>
                </a:gridCol>
              </a:tblGrid>
              <a:tr h="333531">
                <a:tc>
                  <a:txBody>
                    <a:bodyPr/>
                    <a:lstStyle/>
                    <a:p>
                      <a:pPr algn="l" fontAlgn="b"/>
                      <a:r>
                        <a:rPr lang="en-US" sz="1100" b="0" i="0" u="none" strike="noStrike">
                          <a:solidFill>
                            <a:schemeClr val="tx1"/>
                          </a:solidFill>
                          <a:effectLst/>
                          <a:latin typeface="Calibri" panose="020F0502020204030204" pitchFamily="34" charset="0"/>
                        </a:rPr>
                        <a:t>transcript_ID</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SRR6940400</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SRR6940401</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SRR6940402</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SRR6940403</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SRR6940404</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SRR6940405</a:t>
                      </a:r>
                    </a:p>
                  </a:txBody>
                  <a:tcPr marL="7043" marR="7043" marT="7043" marB="0" anchor="b">
                    <a:lnL>
                      <a:noFill/>
                    </a:lnL>
                    <a:lnR>
                      <a:noFill/>
                    </a:lnR>
                    <a:lnT>
                      <a:noFill/>
                    </a:lnT>
                    <a:lnB>
                      <a:noFill/>
                    </a:lnB>
                  </a:tcPr>
                </a:tc>
                <a:extLst>
                  <a:ext uri="{0D108BD9-81ED-4DB2-BD59-A6C34878D82A}">
                    <a16:rowId xmlns:a16="http://schemas.microsoft.com/office/drawing/2014/main" val="3823334509"/>
                  </a:ext>
                </a:extLst>
              </a:tr>
              <a:tr h="170287">
                <a:tc>
                  <a:txBody>
                    <a:bodyPr/>
                    <a:lstStyle/>
                    <a:p>
                      <a:pPr algn="l" fontAlgn="b"/>
                      <a:r>
                        <a:rPr lang="en-US" sz="1100" b="0" i="0" u="none" strike="noStrike">
                          <a:solidFill>
                            <a:schemeClr val="tx1"/>
                          </a:solidFill>
                          <a:effectLst/>
                          <a:latin typeface="Calibri" panose="020F0502020204030204" pitchFamily="34" charset="0"/>
                        </a:rPr>
                        <a:t>ENST00000456328.2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30.6969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27.0049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25.6706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16.4826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17.0259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16.4441</a:t>
                      </a:r>
                    </a:p>
                  </a:txBody>
                  <a:tcPr marL="7043" marR="7043" marT="7043" marB="0" anchor="b">
                    <a:lnL>
                      <a:noFill/>
                    </a:lnL>
                    <a:lnR>
                      <a:noFill/>
                    </a:lnR>
                    <a:lnT>
                      <a:noFill/>
                    </a:lnT>
                    <a:lnB>
                      <a:noFill/>
                    </a:lnB>
                  </a:tcPr>
                </a:tc>
                <a:extLst>
                  <a:ext uri="{0D108BD9-81ED-4DB2-BD59-A6C34878D82A}">
                    <a16:rowId xmlns:a16="http://schemas.microsoft.com/office/drawing/2014/main" val="4028526688"/>
                  </a:ext>
                </a:extLst>
              </a:tr>
              <a:tr h="170287">
                <a:tc>
                  <a:txBody>
                    <a:bodyPr/>
                    <a:lstStyle/>
                    <a:p>
                      <a:pPr algn="l" fontAlgn="b"/>
                      <a:r>
                        <a:rPr lang="en-US" sz="1100" b="0" i="0" u="none" strike="noStrike">
                          <a:solidFill>
                            <a:schemeClr val="tx1"/>
                          </a:solidFill>
                          <a:effectLst/>
                          <a:latin typeface="Calibri" panose="020F0502020204030204" pitchFamily="34" charset="0"/>
                        </a:rPr>
                        <a:t>ENST00000450305.2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1628453121"/>
                  </a:ext>
                </a:extLst>
              </a:tr>
              <a:tr h="170287">
                <a:tc>
                  <a:txBody>
                    <a:bodyPr/>
                    <a:lstStyle/>
                    <a:p>
                      <a:pPr algn="l" fontAlgn="b"/>
                      <a:r>
                        <a:rPr lang="en-US" sz="1100" b="0" i="0" u="none" strike="noStrike">
                          <a:solidFill>
                            <a:schemeClr val="tx1"/>
                          </a:solidFill>
                          <a:effectLst/>
                          <a:latin typeface="Calibri" panose="020F0502020204030204" pitchFamily="34" charset="0"/>
                        </a:rPr>
                        <a:t>ENST00000488147.1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141.643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92.6522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63.2951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62.4215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87.9552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55.5739</a:t>
                      </a:r>
                    </a:p>
                  </a:txBody>
                  <a:tcPr marL="7043" marR="7043" marT="7043" marB="0" anchor="b">
                    <a:lnL>
                      <a:noFill/>
                    </a:lnL>
                    <a:lnR>
                      <a:noFill/>
                    </a:lnR>
                    <a:lnT>
                      <a:noFill/>
                    </a:lnT>
                    <a:lnB>
                      <a:noFill/>
                    </a:lnB>
                  </a:tcPr>
                </a:tc>
                <a:extLst>
                  <a:ext uri="{0D108BD9-81ED-4DB2-BD59-A6C34878D82A}">
                    <a16:rowId xmlns:a16="http://schemas.microsoft.com/office/drawing/2014/main" val="3515360961"/>
                  </a:ext>
                </a:extLst>
              </a:tr>
              <a:tr h="170287">
                <a:tc>
                  <a:txBody>
                    <a:bodyPr/>
                    <a:lstStyle/>
                    <a:p>
                      <a:pPr algn="l" fontAlgn="b"/>
                      <a:r>
                        <a:rPr lang="en-US" sz="1100" b="0" i="0" u="none" strike="noStrike">
                          <a:solidFill>
                            <a:schemeClr val="tx1"/>
                          </a:solidFill>
                          <a:effectLst/>
                          <a:latin typeface="Calibri" panose="020F0502020204030204" pitchFamily="34" charset="0"/>
                        </a:rPr>
                        <a:t>ENST00000619216.1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803239477"/>
                  </a:ext>
                </a:extLst>
              </a:tr>
              <a:tr h="170287">
                <a:tc>
                  <a:txBody>
                    <a:bodyPr/>
                    <a:lstStyle/>
                    <a:p>
                      <a:pPr algn="l" fontAlgn="b"/>
                      <a:r>
                        <a:rPr lang="en-US" sz="1100" b="0" i="0" u="none" strike="noStrike">
                          <a:solidFill>
                            <a:schemeClr val="tx1"/>
                          </a:solidFill>
                          <a:effectLst/>
                          <a:latin typeface="Calibri" panose="020F0502020204030204" pitchFamily="34" charset="0"/>
                        </a:rPr>
                        <a:t>ENST00000473358.1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475854753"/>
                  </a:ext>
                </a:extLst>
              </a:tr>
              <a:tr h="170287">
                <a:tc>
                  <a:txBody>
                    <a:bodyPr/>
                    <a:lstStyle/>
                    <a:p>
                      <a:pPr algn="l" fontAlgn="b"/>
                      <a:r>
                        <a:rPr lang="en-US" sz="1100" b="0" i="0" u="none" strike="noStrike">
                          <a:solidFill>
                            <a:schemeClr val="tx1"/>
                          </a:solidFill>
                          <a:effectLst/>
                          <a:latin typeface="Calibri" panose="020F0502020204030204" pitchFamily="34" charset="0"/>
                        </a:rPr>
                        <a:t>ENST00000469289.1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1.02309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982231934"/>
                  </a:ext>
                </a:extLst>
              </a:tr>
              <a:tr h="170287">
                <a:tc>
                  <a:txBody>
                    <a:bodyPr/>
                    <a:lstStyle/>
                    <a:p>
                      <a:pPr algn="l" fontAlgn="b"/>
                      <a:r>
                        <a:rPr lang="en-US" sz="1100" b="0" i="0" u="none" strike="noStrike">
                          <a:solidFill>
                            <a:schemeClr val="tx1"/>
                          </a:solidFill>
                          <a:effectLst/>
                          <a:latin typeface="Calibri" panose="020F0502020204030204" pitchFamily="34" charset="0"/>
                        </a:rPr>
                        <a:t>ENST00000607096.1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dirty="0">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852572975"/>
                  </a:ext>
                </a:extLst>
              </a:tr>
              <a:tr h="170287">
                <a:tc>
                  <a:txBody>
                    <a:bodyPr/>
                    <a:lstStyle/>
                    <a:p>
                      <a:pPr algn="l" fontAlgn="b"/>
                      <a:r>
                        <a:rPr lang="en-US" sz="1100" b="0" i="0" u="none" strike="noStrike">
                          <a:solidFill>
                            <a:schemeClr val="tx1"/>
                          </a:solidFill>
                          <a:effectLst/>
                          <a:latin typeface="Calibri" panose="020F0502020204030204" pitchFamily="34" charset="0"/>
                        </a:rPr>
                        <a:t>ENST00000417324.1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0.089388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1007932369"/>
                  </a:ext>
                </a:extLst>
              </a:tr>
              <a:tr h="170287">
                <a:tc>
                  <a:txBody>
                    <a:bodyPr/>
                    <a:lstStyle/>
                    <a:p>
                      <a:pPr algn="l" fontAlgn="b"/>
                      <a:r>
                        <a:rPr lang="en-US" sz="1100" b="0" i="0" u="none" strike="noStrike">
                          <a:solidFill>
                            <a:schemeClr val="tx1"/>
                          </a:solidFill>
                          <a:effectLst/>
                          <a:latin typeface="Calibri" panose="020F0502020204030204" pitchFamily="34" charset="0"/>
                        </a:rPr>
                        <a:t>ENST00000461467.1</a:t>
                      </a:r>
                    </a:p>
                  </a:txBody>
                  <a:tcPr marL="7043" marR="7043" marT="7043" marB="0" anchor="b">
                    <a:lnL>
                      <a:noFill/>
                    </a:lnL>
                    <a:lnR>
                      <a:noFill/>
                    </a:lnR>
                    <a:lnT>
                      <a:noFill/>
                    </a:lnT>
                    <a:lnB>
                      <a:noFill/>
                    </a:lnB>
                  </a:tcPr>
                </a:tc>
                <a:tc>
                  <a:txBody>
                    <a:bodyPr/>
                    <a:lstStyle/>
                    <a:p>
                      <a:pPr algn="r" fontAlgn="b"/>
                      <a:r>
                        <a:rPr lang="en-US" sz="1100" b="0" i="0" u="none" strike="noStrike" dirty="0">
                          <a:solidFill>
                            <a:schemeClr val="tx1"/>
                          </a:solidFill>
                          <a:effectLst/>
                          <a:latin typeface="Calibri" panose="020F0502020204030204" pitchFamily="34" charset="0"/>
                        </a:rPr>
                        <a:t>37.0488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17.9204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43.7439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32.6434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43.3825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25.1489</a:t>
                      </a:r>
                    </a:p>
                  </a:txBody>
                  <a:tcPr marL="7043" marR="7043" marT="7043" marB="0" anchor="b">
                    <a:lnL>
                      <a:noFill/>
                    </a:lnL>
                    <a:lnR>
                      <a:noFill/>
                    </a:lnR>
                    <a:lnT>
                      <a:noFill/>
                    </a:lnT>
                    <a:lnB>
                      <a:noFill/>
                    </a:lnB>
                  </a:tcPr>
                </a:tc>
                <a:extLst>
                  <a:ext uri="{0D108BD9-81ED-4DB2-BD59-A6C34878D82A}">
                    <a16:rowId xmlns:a16="http://schemas.microsoft.com/office/drawing/2014/main" val="181603728"/>
                  </a:ext>
                </a:extLst>
              </a:tr>
              <a:tr h="170287">
                <a:tc>
                  <a:txBody>
                    <a:bodyPr/>
                    <a:lstStyle/>
                    <a:p>
                      <a:pPr algn="l" fontAlgn="b"/>
                      <a:r>
                        <a:rPr lang="en-US" sz="1100" b="0" i="0" u="none" strike="noStrike">
                          <a:solidFill>
                            <a:schemeClr val="tx1"/>
                          </a:solidFill>
                          <a:effectLst/>
                          <a:latin typeface="Calibri" panose="020F0502020204030204" pitchFamily="34" charset="0"/>
                        </a:rPr>
                        <a:t>ENST00000606857.1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838087711"/>
                  </a:ext>
                </a:extLst>
              </a:tr>
              <a:tr h="170287">
                <a:tc>
                  <a:txBody>
                    <a:bodyPr/>
                    <a:lstStyle/>
                    <a:p>
                      <a:pPr algn="l" fontAlgn="b"/>
                      <a:r>
                        <a:rPr lang="en-US" sz="1100" b="0" i="0" u="none" strike="noStrike">
                          <a:solidFill>
                            <a:schemeClr val="tx1"/>
                          </a:solidFill>
                          <a:effectLst/>
                          <a:latin typeface="Calibri" panose="020F0502020204030204" pitchFamily="34" charset="0"/>
                        </a:rPr>
                        <a:t>ENST00000642116.1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579624331"/>
                  </a:ext>
                </a:extLst>
              </a:tr>
              <a:tr h="170287">
                <a:tc>
                  <a:txBody>
                    <a:bodyPr/>
                    <a:lstStyle/>
                    <a:p>
                      <a:pPr algn="l" fontAlgn="b"/>
                      <a:r>
                        <a:rPr lang="en-US" sz="1100" b="0" i="0" u="none" strike="noStrike">
                          <a:solidFill>
                            <a:schemeClr val="tx1"/>
                          </a:solidFill>
                          <a:effectLst/>
                          <a:latin typeface="Calibri" panose="020F0502020204030204" pitchFamily="34" charset="0"/>
                        </a:rPr>
                        <a:t>ENST00000492842.2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627675079"/>
                  </a:ext>
                </a:extLst>
              </a:tr>
              <a:tr h="170287">
                <a:tc>
                  <a:txBody>
                    <a:bodyPr/>
                    <a:lstStyle/>
                    <a:p>
                      <a:pPr algn="l" fontAlgn="b"/>
                      <a:r>
                        <a:rPr lang="en-US" sz="1100" b="0" i="0" u="none" strike="noStrike">
                          <a:solidFill>
                            <a:schemeClr val="tx1"/>
                          </a:solidFill>
                          <a:effectLst/>
                          <a:latin typeface="Calibri" panose="020F0502020204030204" pitchFamily="34" charset="0"/>
                        </a:rPr>
                        <a:t>ENST00000641515.1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1.55655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471794832"/>
                  </a:ext>
                </a:extLst>
              </a:tr>
              <a:tr h="170287">
                <a:tc>
                  <a:txBody>
                    <a:bodyPr/>
                    <a:lstStyle/>
                    <a:p>
                      <a:pPr algn="l" fontAlgn="b"/>
                      <a:r>
                        <a:rPr lang="en-US" sz="1100" b="0" i="0" u="none" strike="noStrike">
                          <a:solidFill>
                            <a:schemeClr val="tx1"/>
                          </a:solidFill>
                          <a:effectLst/>
                          <a:latin typeface="Calibri" panose="020F0502020204030204" pitchFamily="34" charset="0"/>
                        </a:rPr>
                        <a:t>ENST00000335137.4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0.222117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669136154"/>
                  </a:ext>
                </a:extLst>
              </a:tr>
              <a:tr h="170287">
                <a:tc>
                  <a:txBody>
                    <a:bodyPr/>
                    <a:lstStyle/>
                    <a:p>
                      <a:pPr algn="l" fontAlgn="b"/>
                      <a:r>
                        <a:rPr lang="en-US" sz="1100" b="0" i="0" u="none" strike="noStrike">
                          <a:solidFill>
                            <a:schemeClr val="tx1"/>
                          </a:solidFill>
                          <a:effectLst/>
                          <a:latin typeface="Calibri" panose="020F0502020204030204" pitchFamily="34" charset="0"/>
                        </a:rPr>
                        <a:t>ENST00000466430.5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59.2709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33.8226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46.2818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16.7093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19.6444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6.57742</a:t>
                      </a:r>
                    </a:p>
                  </a:txBody>
                  <a:tcPr marL="7043" marR="7043" marT="7043" marB="0" anchor="b">
                    <a:lnL>
                      <a:noFill/>
                    </a:lnL>
                    <a:lnR>
                      <a:noFill/>
                    </a:lnR>
                    <a:lnT>
                      <a:noFill/>
                    </a:lnT>
                    <a:lnB>
                      <a:noFill/>
                    </a:lnB>
                  </a:tcPr>
                </a:tc>
                <a:extLst>
                  <a:ext uri="{0D108BD9-81ED-4DB2-BD59-A6C34878D82A}">
                    <a16:rowId xmlns:a16="http://schemas.microsoft.com/office/drawing/2014/main" val="742498884"/>
                  </a:ext>
                </a:extLst>
              </a:tr>
              <a:tr h="170287">
                <a:tc>
                  <a:txBody>
                    <a:bodyPr/>
                    <a:lstStyle/>
                    <a:p>
                      <a:pPr algn="l" fontAlgn="b"/>
                      <a:r>
                        <a:rPr lang="en-US" sz="1100" b="0" i="0" u="none" strike="noStrike">
                          <a:solidFill>
                            <a:schemeClr val="tx1"/>
                          </a:solidFill>
                          <a:effectLst/>
                          <a:latin typeface="Calibri" panose="020F0502020204030204" pitchFamily="34" charset="0"/>
                        </a:rPr>
                        <a:t>ENST00000477740.5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1865859542"/>
                  </a:ext>
                </a:extLst>
              </a:tr>
              <a:tr h="170287">
                <a:tc>
                  <a:txBody>
                    <a:bodyPr/>
                    <a:lstStyle/>
                    <a:p>
                      <a:pPr algn="l" fontAlgn="b"/>
                      <a:r>
                        <a:rPr lang="en-US" sz="1100" b="0" i="0" u="none" strike="noStrike">
                          <a:solidFill>
                            <a:schemeClr val="tx1"/>
                          </a:solidFill>
                          <a:effectLst/>
                          <a:latin typeface="Calibri" panose="020F0502020204030204" pitchFamily="34" charset="0"/>
                        </a:rPr>
                        <a:t>ENST00000471248.1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7.86672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11.1442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9.06342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9.17123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22.919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6.69799</a:t>
                      </a:r>
                    </a:p>
                  </a:txBody>
                  <a:tcPr marL="7043" marR="7043" marT="7043" marB="0" anchor="b">
                    <a:lnL>
                      <a:noFill/>
                    </a:lnL>
                    <a:lnR>
                      <a:noFill/>
                    </a:lnR>
                    <a:lnT>
                      <a:noFill/>
                    </a:lnT>
                    <a:lnB>
                      <a:noFill/>
                    </a:lnB>
                  </a:tcPr>
                </a:tc>
                <a:extLst>
                  <a:ext uri="{0D108BD9-81ED-4DB2-BD59-A6C34878D82A}">
                    <a16:rowId xmlns:a16="http://schemas.microsoft.com/office/drawing/2014/main" val="1518122815"/>
                  </a:ext>
                </a:extLst>
              </a:tr>
              <a:tr h="170287">
                <a:tc>
                  <a:txBody>
                    <a:bodyPr/>
                    <a:lstStyle/>
                    <a:p>
                      <a:pPr algn="l" fontAlgn="b"/>
                      <a:r>
                        <a:rPr lang="en-US" sz="1100" b="0" i="0" u="none" strike="noStrike">
                          <a:solidFill>
                            <a:schemeClr val="tx1"/>
                          </a:solidFill>
                          <a:effectLst/>
                          <a:latin typeface="Calibri" panose="020F0502020204030204" pitchFamily="34" charset="0"/>
                        </a:rPr>
                        <a:t>ENST00000610542.1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2.83742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10.246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2.15104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963929791"/>
                  </a:ext>
                </a:extLst>
              </a:tr>
              <a:tr h="170287">
                <a:tc>
                  <a:txBody>
                    <a:bodyPr/>
                    <a:lstStyle/>
                    <a:p>
                      <a:pPr algn="l" fontAlgn="b"/>
                      <a:r>
                        <a:rPr lang="en-US" sz="1100" b="0" i="0" u="none" strike="noStrike">
                          <a:solidFill>
                            <a:schemeClr val="tx1"/>
                          </a:solidFill>
                          <a:effectLst/>
                          <a:latin typeface="Calibri" panose="020F0502020204030204" pitchFamily="34" charset="0"/>
                        </a:rPr>
                        <a:t>ENST00000453576.2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1.96356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4.35338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1.32073</a:t>
                      </a:r>
                    </a:p>
                  </a:txBody>
                  <a:tcPr marL="7043" marR="7043" marT="7043" marB="0" anchor="b">
                    <a:lnL>
                      <a:noFill/>
                    </a:lnL>
                    <a:lnR>
                      <a:noFill/>
                    </a:lnR>
                    <a:lnT>
                      <a:noFill/>
                    </a:lnT>
                    <a:lnB>
                      <a:noFill/>
                    </a:lnB>
                  </a:tcPr>
                </a:tc>
                <a:extLst>
                  <a:ext uri="{0D108BD9-81ED-4DB2-BD59-A6C34878D82A}">
                    <a16:rowId xmlns:a16="http://schemas.microsoft.com/office/drawing/2014/main" val="2276457261"/>
                  </a:ext>
                </a:extLst>
              </a:tr>
              <a:tr h="170287">
                <a:tc>
                  <a:txBody>
                    <a:bodyPr/>
                    <a:lstStyle/>
                    <a:p>
                      <a:pPr algn="l" fontAlgn="b"/>
                      <a:r>
                        <a:rPr lang="en-US" sz="1100" b="0" i="0" u="none" strike="noStrike">
                          <a:solidFill>
                            <a:schemeClr val="tx1"/>
                          </a:solidFill>
                          <a:effectLst/>
                          <a:latin typeface="Calibri" panose="020F0502020204030204" pitchFamily="34" charset="0"/>
                        </a:rPr>
                        <a:t>ENST00000495576.1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5.85878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6.20162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3.70267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18.2404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3.51284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4.37391</a:t>
                      </a:r>
                    </a:p>
                  </a:txBody>
                  <a:tcPr marL="7043" marR="7043" marT="7043" marB="0" anchor="b">
                    <a:lnL>
                      <a:noFill/>
                    </a:lnL>
                    <a:lnR>
                      <a:noFill/>
                    </a:lnR>
                    <a:lnT>
                      <a:noFill/>
                    </a:lnT>
                    <a:lnB>
                      <a:noFill/>
                    </a:lnB>
                  </a:tcPr>
                </a:tc>
                <a:extLst>
                  <a:ext uri="{0D108BD9-81ED-4DB2-BD59-A6C34878D82A}">
                    <a16:rowId xmlns:a16="http://schemas.microsoft.com/office/drawing/2014/main" val="2443968416"/>
                  </a:ext>
                </a:extLst>
              </a:tr>
              <a:tr h="170287">
                <a:tc>
                  <a:txBody>
                    <a:bodyPr/>
                    <a:lstStyle/>
                    <a:p>
                      <a:pPr algn="l" fontAlgn="b"/>
                      <a:r>
                        <a:rPr lang="en-US" sz="1100" b="0" i="0" u="none" strike="noStrike">
                          <a:solidFill>
                            <a:schemeClr val="tx1"/>
                          </a:solidFill>
                          <a:effectLst/>
                          <a:latin typeface="Calibri" panose="020F0502020204030204" pitchFamily="34" charset="0"/>
                        </a:rPr>
                        <a:t>ENST00000442987.3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162.93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127.832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199.444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133.336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251.116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197.69</a:t>
                      </a:r>
                    </a:p>
                  </a:txBody>
                  <a:tcPr marL="7043" marR="7043" marT="7043" marB="0" anchor="b">
                    <a:lnL>
                      <a:noFill/>
                    </a:lnL>
                    <a:lnR>
                      <a:noFill/>
                    </a:lnR>
                    <a:lnT>
                      <a:noFill/>
                    </a:lnT>
                    <a:lnB>
                      <a:noFill/>
                    </a:lnB>
                  </a:tcPr>
                </a:tc>
                <a:extLst>
                  <a:ext uri="{0D108BD9-81ED-4DB2-BD59-A6C34878D82A}">
                    <a16:rowId xmlns:a16="http://schemas.microsoft.com/office/drawing/2014/main" val="3288131196"/>
                  </a:ext>
                </a:extLst>
              </a:tr>
              <a:tr h="170287">
                <a:tc>
                  <a:txBody>
                    <a:bodyPr/>
                    <a:lstStyle/>
                    <a:p>
                      <a:pPr algn="l" fontAlgn="b"/>
                      <a:r>
                        <a:rPr lang="en-US" sz="1100" b="0" i="0" u="none" strike="noStrike">
                          <a:solidFill>
                            <a:schemeClr val="tx1"/>
                          </a:solidFill>
                          <a:effectLst/>
                          <a:latin typeface="Calibri" panose="020F0502020204030204" pitchFamily="34" charset="0"/>
                        </a:rPr>
                        <a:t>ENST00000494149.2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25.3397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32.5211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126.879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66.0557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118.769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78.5791</a:t>
                      </a:r>
                    </a:p>
                  </a:txBody>
                  <a:tcPr marL="7043" marR="7043" marT="7043" marB="0" anchor="b">
                    <a:lnL>
                      <a:noFill/>
                    </a:lnL>
                    <a:lnR>
                      <a:noFill/>
                    </a:lnR>
                    <a:lnT>
                      <a:noFill/>
                    </a:lnT>
                    <a:lnB>
                      <a:noFill/>
                    </a:lnB>
                  </a:tcPr>
                </a:tc>
                <a:extLst>
                  <a:ext uri="{0D108BD9-81ED-4DB2-BD59-A6C34878D82A}">
                    <a16:rowId xmlns:a16="http://schemas.microsoft.com/office/drawing/2014/main" val="3106708503"/>
                  </a:ext>
                </a:extLst>
              </a:tr>
              <a:tr h="170287">
                <a:tc>
                  <a:txBody>
                    <a:bodyPr/>
                    <a:lstStyle/>
                    <a:p>
                      <a:pPr algn="l" fontAlgn="b"/>
                      <a:r>
                        <a:rPr lang="en-US" sz="1100" b="0" i="0" u="none" strike="noStrike">
                          <a:solidFill>
                            <a:schemeClr val="tx1"/>
                          </a:solidFill>
                          <a:effectLst/>
                          <a:latin typeface="Calibri" panose="020F0502020204030204" pitchFamily="34" charset="0"/>
                        </a:rPr>
                        <a:t>ENST00000595919.1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4.73878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19.987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10.3388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34.5172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12.0874</a:t>
                      </a:r>
                    </a:p>
                  </a:txBody>
                  <a:tcPr marL="7043" marR="7043" marT="7043" marB="0" anchor="b">
                    <a:lnL>
                      <a:noFill/>
                    </a:lnL>
                    <a:lnR>
                      <a:noFill/>
                    </a:lnR>
                    <a:lnT>
                      <a:noFill/>
                    </a:lnT>
                    <a:lnB>
                      <a:noFill/>
                    </a:lnB>
                  </a:tcPr>
                </a:tc>
                <a:extLst>
                  <a:ext uri="{0D108BD9-81ED-4DB2-BD59-A6C34878D82A}">
                    <a16:rowId xmlns:a16="http://schemas.microsoft.com/office/drawing/2014/main" val="3436895568"/>
                  </a:ext>
                </a:extLst>
              </a:tr>
              <a:tr h="170287">
                <a:tc>
                  <a:txBody>
                    <a:bodyPr/>
                    <a:lstStyle/>
                    <a:p>
                      <a:pPr algn="l" fontAlgn="b"/>
                      <a:r>
                        <a:rPr lang="en-US" sz="1100" b="0" i="0" u="none" strike="noStrike">
                          <a:solidFill>
                            <a:schemeClr val="tx1"/>
                          </a:solidFill>
                          <a:effectLst/>
                          <a:latin typeface="Calibri" panose="020F0502020204030204" pitchFamily="34" charset="0"/>
                        </a:rPr>
                        <a:t>ENST00000493797.1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dirty="0">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1809839049"/>
                  </a:ext>
                </a:extLst>
              </a:tr>
            </a:tbl>
          </a:graphicData>
        </a:graphic>
      </p:graphicFrame>
      <p:sp>
        <p:nvSpPr>
          <p:cNvPr id="4" name="Rounded Rectangular Callout 3"/>
          <p:cNvSpPr/>
          <p:nvPr/>
        </p:nvSpPr>
        <p:spPr>
          <a:xfrm>
            <a:off x="5835993" y="5316926"/>
            <a:ext cx="2606471" cy="1386634"/>
          </a:xfrm>
          <a:prstGeom prst="wedgeRoundRectCallout">
            <a:avLst>
              <a:gd name="adj1" fmla="val 83210"/>
              <a:gd name="adj2" fmla="val -11063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Arial" panose="020B0604020202020204" pitchFamily="34" charset="0"/>
              <a:buChar char="•"/>
            </a:pPr>
            <a:r>
              <a:rPr lang="en-US" dirty="0" smtClean="0"/>
              <a:t>Cryptic ID name</a:t>
            </a:r>
          </a:p>
          <a:p>
            <a:pPr marL="285750" indent="-285750">
              <a:buFont typeface="Arial" panose="020B0604020202020204" pitchFamily="34" charset="0"/>
              <a:buChar char="•"/>
            </a:pPr>
            <a:r>
              <a:rPr lang="en-US" dirty="0" smtClean="0"/>
              <a:t>Each gene can have multiple transcripts</a:t>
            </a:r>
          </a:p>
        </p:txBody>
      </p:sp>
      <p:sp>
        <p:nvSpPr>
          <p:cNvPr id="23" name="Rounded Rectangular Callout 22"/>
          <p:cNvSpPr/>
          <p:nvPr/>
        </p:nvSpPr>
        <p:spPr>
          <a:xfrm>
            <a:off x="6264270" y="2386148"/>
            <a:ext cx="1988647" cy="1131772"/>
          </a:xfrm>
          <a:prstGeom prst="wedgeRoundRectCallout">
            <a:avLst>
              <a:gd name="adj1" fmla="val 190742"/>
              <a:gd name="adj2" fmla="val -6105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All samples on the columns</a:t>
            </a:r>
            <a:endParaRPr lang="en-US" dirty="0"/>
          </a:p>
        </p:txBody>
      </p:sp>
      <p:sp>
        <p:nvSpPr>
          <p:cNvPr id="5" name="Oval Callout 4"/>
          <p:cNvSpPr/>
          <p:nvPr/>
        </p:nvSpPr>
        <p:spPr>
          <a:xfrm>
            <a:off x="6030837" y="3926960"/>
            <a:ext cx="2455511" cy="1053737"/>
          </a:xfrm>
          <a:prstGeom prst="wedgeEllipseCallout">
            <a:avLst>
              <a:gd name="adj1" fmla="val 153411"/>
              <a:gd name="adj2" fmla="val -1159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Lots of </a:t>
            </a:r>
            <a:r>
              <a:rPr lang="en-US" dirty="0" smtClean="0"/>
              <a:t>genes with no expression</a:t>
            </a:r>
            <a:endParaRPr lang="en-US" dirty="0"/>
          </a:p>
        </p:txBody>
      </p:sp>
    </p:spTree>
    <p:extLst>
      <p:ext uri="{BB962C8B-B14F-4D97-AF65-F5344CB8AC3E}">
        <p14:creationId xmlns:p14="http://schemas.microsoft.com/office/powerpoint/2010/main" val="279122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Preprocess</a:t>
            </a:r>
            <a:endParaRPr lang="en-US" dirty="0"/>
          </a:p>
        </p:txBody>
      </p:sp>
      <p:grpSp>
        <p:nvGrpSpPr>
          <p:cNvPr id="4" name="Group 3"/>
          <p:cNvGrpSpPr/>
          <p:nvPr/>
        </p:nvGrpSpPr>
        <p:grpSpPr>
          <a:xfrm>
            <a:off x="48457" y="2280734"/>
            <a:ext cx="5468318" cy="4363010"/>
            <a:chOff x="-883359" y="2385237"/>
            <a:chExt cx="5468318" cy="4363010"/>
          </a:xfrm>
        </p:grpSpPr>
        <p:sp>
          <p:nvSpPr>
            <p:cNvPr id="5" name="Freeform 4"/>
            <p:cNvSpPr/>
            <p:nvPr/>
          </p:nvSpPr>
          <p:spPr>
            <a:xfrm>
              <a:off x="-883359" y="2385237"/>
              <a:ext cx="2463982"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a:t>SummarizeMapping</a:t>
              </a:r>
              <a:endParaRPr lang="en-US" b="1" dirty="0"/>
            </a:p>
            <a:p>
              <a:pPr lvl="0" algn="ctr" defTabSz="1066800">
                <a:lnSpc>
                  <a:spcPct val="90000"/>
                </a:lnSpc>
                <a:spcBef>
                  <a:spcPct val="0"/>
                </a:spcBef>
                <a:spcAft>
                  <a:spcPct val="35000"/>
                </a:spcAft>
              </a:pPr>
              <a:r>
                <a:rPr lang="en-US" dirty="0" err="1"/>
                <a:t>ExternaProgramlTask</a:t>
              </a:r>
              <a:endParaRPr lang="en-US" dirty="0"/>
            </a:p>
            <a:p>
              <a:pPr lvl="0" algn="ctr" defTabSz="1066800">
                <a:lnSpc>
                  <a:spcPct val="90000"/>
                </a:lnSpc>
                <a:spcBef>
                  <a:spcPct val="0"/>
                </a:spcBef>
                <a:spcAft>
                  <a:spcPct val="35000"/>
                </a:spcAft>
              </a:pPr>
              <a:r>
                <a:rPr lang="en-US" dirty="0"/>
                <a:t>Get mapping QC</a:t>
              </a:r>
            </a:p>
          </p:txBody>
        </p:sp>
        <p:sp>
          <p:nvSpPr>
            <p:cNvPr id="6" name="Freeform 5"/>
            <p:cNvSpPr/>
            <p:nvPr/>
          </p:nvSpPr>
          <p:spPr>
            <a:xfrm>
              <a:off x="2334316" y="2577912"/>
              <a:ext cx="2216046" cy="144657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MapFigure</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QC Plots</a:t>
              </a:r>
              <a:endParaRPr lang="en-US" sz="1600" kern="1200" dirty="0"/>
            </a:p>
          </p:txBody>
        </p:sp>
        <p:sp>
          <p:nvSpPr>
            <p:cNvPr id="7" name="Freeform 6"/>
            <p:cNvSpPr/>
            <p:nvPr/>
          </p:nvSpPr>
          <p:spPr>
            <a:xfrm>
              <a:off x="2381127" y="5025989"/>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CleanCounts</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Sum by gene</a:t>
              </a:r>
            </a:p>
            <a:p>
              <a:pPr lvl="0" algn="ctr" defTabSz="1066800">
                <a:lnSpc>
                  <a:spcPct val="90000"/>
                </a:lnSpc>
                <a:spcBef>
                  <a:spcPct val="0"/>
                </a:spcBef>
                <a:spcAft>
                  <a:spcPct val="35000"/>
                </a:spcAft>
              </a:pPr>
              <a:r>
                <a:rPr lang="en-US" sz="1600" dirty="0" smtClean="0"/>
                <a:t>Filter expression</a:t>
              </a:r>
              <a:endParaRPr lang="en-US" sz="1600" kern="1200" dirty="0"/>
            </a:p>
          </p:txBody>
        </p:sp>
      </p:grpSp>
      <p:sp>
        <p:nvSpPr>
          <p:cNvPr id="8" name="Freeform 7"/>
          <p:cNvSpPr/>
          <p:nvPr/>
        </p:nvSpPr>
        <p:spPr>
          <a:xfrm>
            <a:off x="96338" y="3766800"/>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a:t>SummarizeCount</a:t>
            </a:r>
            <a:endParaRPr lang="en-US" b="1" dirty="0"/>
          </a:p>
          <a:p>
            <a:pPr lvl="0" algn="ctr" defTabSz="1066800">
              <a:lnSpc>
                <a:spcPct val="90000"/>
              </a:lnSpc>
              <a:spcBef>
                <a:spcPct val="0"/>
              </a:spcBef>
              <a:spcAft>
                <a:spcPct val="35000"/>
              </a:spcAft>
            </a:pPr>
            <a:r>
              <a:rPr lang="en-US" dirty="0"/>
              <a:t>Task</a:t>
            </a:r>
          </a:p>
          <a:p>
            <a:pPr lvl="0" algn="ctr" defTabSz="1066800">
              <a:lnSpc>
                <a:spcPct val="90000"/>
              </a:lnSpc>
              <a:spcBef>
                <a:spcPct val="0"/>
              </a:spcBef>
              <a:spcAft>
                <a:spcPct val="35000"/>
              </a:spcAft>
            </a:pPr>
            <a:r>
              <a:rPr lang="en-US" dirty="0"/>
              <a:t>Get counts and </a:t>
            </a:r>
            <a:r>
              <a:rPr lang="en-US" dirty="0" err="1"/>
              <a:t>tpm</a:t>
            </a:r>
            <a:r>
              <a:rPr lang="en-US" dirty="0"/>
              <a:t> table</a:t>
            </a:r>
          </a:p>
        </p:txBody>
      </p:sp>
      <p:sp>
        <p:nvSpPr>
          <p:cNvPr id="9" name="Freeform 8"/>
          <p:cNvSpPr/>
          <p:nvPr/>
        </p:nvSpPr>
        <p:spPr>
          <a:xfrm>
            <a:off x="96338" y="5307874"/>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AnnotationFile</a:t>
            </a:r>
            <a:endParaRPr lang="en-US" b="1" kern="1200" dirty="0" smtClean="0"/>
          </a:p>
          <a:p>
            <a:pPr lvl="0" algn="ctr" defTabSz="1066800">
              <a:lnSpc>
                <a:spcPct val="90000"/>
              </a:lnSpc>
              <a:spcBef>
                <a:spcPct val="0"/>
              </a:spcBef>
              <a:spcAft>
                <a:spcPct val="35000"/>
              </a:spcAft>
            </a:pPr>
            <a:r>
              <a:rPr lang="en-US" sz="1600" kern="1200" dirty="0" err="1" smtClean="0"/>
              <a:t>ExternalTask</a:t>
            </a:r>
            <a:endParaRPr lang="en-US" sz="1600" kern="1200" dirty="0" smtClean="0"/>
          </a:p>
          <a:p>
            <a:pPr lvl="0" algn="ctr" defTabSz="1066800">
              <a:lnSpc>
                <a:spcPct val="90000"/>
              </a:lnSpc>
              <a:spcBef>
                <a:spcPct val="0"/>
              </a:spcBef>
              <a:spcAft>
                <a:spcPct val="35000"/>
              </a:spcAft>
            </a:pPr>
            <a:r>
              <a:rPr lang="en-US" sz="1600" kern="1200" dirty="0" smtClean="0"/>
              <a:t>Check file exist</a:t>
            </a:r>
            <a:endParaRPr lang="en-US" sz="1600" kern="1200" dirty="0"/>
          </a:p>
        </p:txBody>
      </p:sp>
      <p:sp>
        <p:nvSpPr>
          <p:cNvPr id="10" name="Right Arrow 9"/>
          <p:cNvSpPr/>
          <p:nvPr/>
        </p:nvSpPr>
        <p:spPr>
          <a:xfrm rot="1121859">
            <a:off x="2427431" y="2831244"/>
            <a:ext cx="87921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3842421" y="4259862"/>
            <a:ext cx="951034" cy="29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3128224">
            <a:off x="1941361" y="4885066"/>
            <a:ext cx="1737994"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20337907">
            <a:off x="2202360" y="5930222"/>
            <a:ext cx="1329355"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stretch>
            <a:fillRect/>
          </a:stretch>
        </p:blipFill>
        <p:spPr>
          <a:xfrm>
            <a:off x="5757731" y="1940186"/>
            <a:ext cx="4668710" cy="3367688"/>
          </a:xfrm>
          <a:prstGeom prst="rect">
            <a:avLst/>
          </a:prstGeom>
        </p:spPr>
      </p:pic>
      <p:pic>
        <p:nvPicPr>
          <p:cNvPr id="17" name="Picture 16"/>
          <p:cNvPicPr>
            <a:picLocks noChangeAspect="1"/>
          </p:cNvPicPr>
          <p:nvPr/>
        </p:nvPicPr>
        <p:blipFill>
          <a:blip r:embed="rId3"/>
          <a:stretch>
            <a:fillRect/>
          </a:stretch>
        </p:blipFill>
        <p:spPr>
          <a:xfrm>
            <a:off x="8012721" y="3335383"/>
            <a:ext cx="4073675" cy="3451490"/>
          </a:xfrm>
          <a:prstGeom prst="rect">
            <a:avLst/>
          </a:prstGeom>
        </p:spPr>
      </p:pic>
      <p:sp>
        <p:nvSpPr>
          <p:cNvPr id="3" name="Rectangular Callout 2"/>
          <p:cNvSpPr/>
          <p:nvPr/>
        </p:nvSpPr>
        <p:spPr>
          <a:xfrm>
            <a:off x="9474926" y="2037806"/>
            <a:ext cx="2412274" cy="931817"/>
          </a:xfrm>
          <a:prstGeom prst="wedgeRectCallout">
            <a:avLst>
              <a:gd name="adj1" fmla="val -97728"/>
              <a:gd name="adj2" fmla="val -2722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SuffixPreserving</a:t>
            </a:r>
            <a:r>
              <a:rPr lang="en-US" dirty="0" smtClean="0"/>
              <a:t> Atomic output</a:t>
            </a:r>
            <a:endParaRPr lang="en-US" dirty="0"/>
          </a:p>
        </p:txBody>
      </p:sp>
    </p:spTree>
    <p:extLst>
      <p:ext uri="{BB962C8B-B14F-4D97-AF65-F5344CB8AC3E}">
        <p14:creationId xmlns:p14="http://schemas.microsoft.com/office/powerpoint/2010/main" val="35648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Preprocess</a:t>
            </a:r>
            <a:endParaRPr lang="en-US" dirty="0"/>
          </a:p>
        </p:txBody>
      </p:sp>
      <p:grpSp>
        <p:nvGrpSpPr>
          <p:cNvPr id="4" name="Group 3"/>
          <p:cNvGrpSpPr/>
          <p:nvPr/>
        </p:nvGrpSpPr>
        <p:grpSpPr>
          <a:xfrm>
            <a:off x="48457" y="2280734"/>
            <a:ext cx="5468318" cy="4363010"/>
            <a:chOff x="-883359" y="2385237"/>
            <a:chExt cx="5468318" cy="4363010"/>
          </a:xfrm>
        </p:grpSpPr>
        <p:sp>
          <p:nvSpPr>
            <p:cNvPr id="5" name="Freeform 4"/>
            <p:cNvSpPr/>
            <p:nvPr/>
          </p:nvSpPr>
          <p:spPr>
            <a:xfrm>
              <a:off x="-883359" y="2385237"/>
              <a:ext cx="2463982"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a:t>SummarizeMapping</a:t>
              </a:r>
              <a:endParaRPr lang="en-US" b="1" dirty="0"/>
            </a:p>
            <a:p>
              <a:pPr lvl="0" algn="ctr" defTabSz="1066800">
                <a:lnSpc>
                  <a:spcPct val="90000"/>
                </a:lnSpc>
                <a:spcBef>
                  <a:spcPct val="0"/>
                </a:spcBef>
                <a:spcAft>
                  <a:spcPct val="35000"/>
                </a:spcAft>
              </a:pPr>
              <a:r>
                <a:rPr lang="en-US" dirty="0" err="1"/>
                <a:t>ExternaProgramlTask</a:t>
              </a:r>
              <a:endParaRPr lang="en-US" dirty="0"/>
            </a:p>
            <a:p>
              <a:pPr lvl="0" algn="ctr" defTabSz="1066800">
                <a:lnSpc>
                  <a:spcPct val="90000"/>
                </a:lnSpc>
                <a:spcBef>
                  <a:spcPct val="0"/>
                </a:spcBef>
                <a:spcAft>
                  <a:spcPct val="35000"/>
                </a:spcAft>
              </a:pPr>
              <a:r>
                <a:rPr lang="en-US" dirty="0"/>
                <a:t>Get mapping QC</a:t>
              </a:r>
            </a:p>
          </p:txBody>
        </p:sp>
        <p:sp>
          <p:nvSpPr>
            <p:cNvPr id="6" name="Freeform 5"/>
            <p:cNvSpPr/>
            <p:nvPr/>
          </p:nvSpPr>
          <p:spPr>
            <a:xfrm>
              <a:off x="2334316" y="2577912"/>
              <a:ext cx="2216046" cy="144657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MapFigure</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QC Plots</a:t>
              </a:r>
              <a:endParaRPr lang="en-US" sz="1600" kern="1200" dirty="0"/>
            </a:p>
          </p:txBody>
        </p:sp>
        <p:sp>
          <p:nvSpPr>
            <p:cNvPr id="7" name="Freeform 6"/>
            <p:cNvSpPr/>
            <p:nvPr/>
          </p:nvSpPr>
          <p:spPr>
            <a:xfrm>
              <a:off x="2381127" y="5025989"/>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CleanCounts</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Sum by gene</a:t>
              </a:r>
            </a:p>
            <a:p>
              <a:pPr lvl="0" algn="ctr" defTabSz="1066800">
                <a:lnSpc>
                  <a:spcPct val="90000"/>
                </a:lnSpc>
                <a:spcBef>
                  <a:spcPct val="0"/>
                </a:spcBef>
                <a:spcAft>
                  <a:spcPct val="35000"/>
                </a:spcAft>
              </a:pPr>
              <a:r>
                <a:rPr lang="en-US" sz="1600" dirty="0" smtClean="0"/>
                <a:t>Filter expression</a:t>
              </a:r>
              <a:endParaRPr lang="en-US" sz="1600" kern="1200" dirty="0"/>
            </a:p>
          </p:txBody>
        </p:sp>
      </p:grpSp>
      <p:sp>
        <p:nvSpPr>
          <p:cNvPr id="8" name="Freeform 7"/>
          <p:cNvSpPr/>
          <p:nvPr/>
        </p:nvSpPr>
        <p:spPr>
          <a:xfrm>
            <a:off x="96338" y="3766800"/>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a:t>SummarizeCount</a:t>
            </a:r>
            <a:endParaRPr lang="en-US" b="1" dirty="0"/>
          </a:p>
          <a:p>
            <a:pPr lvl="0" algn="ctr" defTabSz="1066800">
              <a:lnSpc>
                <a:spcPct val="90000"/>
              </a:lnSpc>
              <a:spcBef>
                <a:spcPct val="0"/>
              </a:spcBef>
              <a:spcAft>
                <a:spcPct val="35000"/>
              </a:spcAft>
            </a:pPr>
            <a:r>
              <a:rPr lang="en-US" dirty="0"/>
              <a:t>Task</a:t>
            </a:r>
          </a:p>
          <a:p>
            <a:pPr lvl="0" algn="ctr" defTabSz="1066800">
              <a:lnSpc>
                <a:spcPct val="90000"/>
              </a:lnSpc>
              <a:spcBef>
                <a:spcPct val="0"/>
              </a:spcBef>
              <a:spcAft>
                <a:spcPct val="35000"/>
              </a:spcAft>
            </a:pPr>
            <a:r>
              <a:rPr lang="en-US" dirty="0"/>
              <a:t>Get counts and </a:t>
            </a:r>
            <a:r>
              <a:rPr lang="en-US" dirty="0" err="1"/>
              <a:t>tpm</a:t>
            </a:r>
            <a:r>
              <a:rPr lang="en-US" dirty="0"/>
              <a:t> table</a:t>
            </a:r>
          </a:p>
        </p:txBody>
      </p:sp>
      <p:sp>
        <p:nvSpPr>
          <p:cNvPr id="9" name="Freeform 8"/>
          <p:cNvSpPr/>
          <p:nvPr/>
        </p:nvSpPr>
        <p:spPr>
          <a:xfrm>
            <a:off x="96338" y="5307874"/>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AnnotationFile</a:t>
            </a:r>
            <a:endParaRPr lang="en-US" b="1" kern="1200" dirty="0" smtClean="0"/>
          </a:p>
          <a:p>
            <a:pPr lvl="0" algn="ctr" defTabSz="1066800">
              <a:lnSpc>
                <a:spcPct val="90000"/>
              </a:lnSpc>
              <a:spcBef>
                <a:spcPct val="0"/>
              </a:spcBef>
              <a:spcAft>
                <a:spcPct val="35000"/>
              </a:spcAft>
            </a:pPr>
            <a:r>
              <a:rPr lang="en-US" sz="1600" kern="1200" dirty="0" err="1" smtClean="0"/>
              <a:t>ExternalTask</a:t>
            </a:r>
            <a:endParaRPr lang="en-US" sz="1600" kern="1200" dirty="0" smtClean="0"/>
          </a:p>
          <a:p>
            <a:pPr lvl="0" algn="ctr" defTabSz="1066800">
              <a:lnSpc>
                <a:spcPct val="90000"/>
              </a:lnSpc>
              <a:spcBef>
                <a:spcPct val="0"/>
              </a:spcBef>
              <a:spcAft>
                <a:spcPct val="35000"/>
              </a:spcAft>
            </a:pPr>
            <a:r>
              <a:rPr lang="en-US" sz="1600" kern="1200" dirty="0" smtClean="0"/>
              <a:t>Check file exist</a:t>
            </a:r>
            <a:endParaRPr lang="en-US" sz="1600" kern="1200" dirty="0"/>
          </a:p>
        </p:txBody>
      </p:sp>
      <p:sp>
        <p:nvSpPr>
          <p:cNvPr id="10" name="Right Arrow 9"/>
          <p:cNvSpPr/>
          <p:nvPr/>
        </p:nvSpPr>
        <p:spPr>
          <a:xfrm rot="1121859">
            <a:off x="2427431" y="2831244"/>
            <a:ext cx="87921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3128224">
            <a:off x="1941361" y="4885066"/>
            <a:ext cx="1737994"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20337907">
            <a:off x="2202360" y="5930222"/>
            <a:ext cx="1329355"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342" t="10265" r="8324"/>
          <a:stretch/>
        </p:blipFill>
        <p:spPr>
          <a:xfrm>
            <a:off x="8264433" y="1992100"/>
            <a:ext cx="3831771" cy="2655117"/>
          </a:xfrm>
          <a:prstGeom prst="rect">
            <a:avLst/>
          </a:prstGeom>
        </p:spPr>
      </p:pic>
      <p:sp>
        <p:nvSpPr>
          <p:cNvPr id="11" name="Rectangular Callout 10"/>
          <p:cNvSpPr/>
          <p:nvPr/>
        </p:nvSpPr>
        <p:spPr>
          <a:xfrm>
            <a:off x="5913119" y="2603863"/>
            <a:ext cx="1541417" cy="731520"/>
          </a:xfrm>
          <a:prstGeom prst="wedgeRectCallout">
            <a:avLst>
              <a:gd name="adj1" fmla="val 156429"/>
              <a:gd name="adj2" fmla="val 1278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QC issues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681182698"/>
              </p:ext>
            </p:extLst>
          </p:nvPr>
        </p:nvGraphicFramePr>
        <p:xfrm>
          <a:off x="8200246" y="4875292"/>
          <a:ext cx="3960143" cy="1827097"/>
        </p:xfrm>
        <a:graphic>
          <a:graphicData uri="http://schemas.openxmlformats.org/drawingml/2006/table">
            <a:tbl>
              <a:tblPr/>
              <a:tblGrid>
                <a:gridCol w="1215207">
                  <a:extLst>
                    <a:ext uri="{9D8B030D-6E8A-4147-A177-3AD203B41FA5}">
                      <a16:colId xmlns:a16="http://schemas.microsoft.com/office/drawing/2014/main" val="315559668"/>
                    </a:ext>
                  </a:extLst>
                </a:gridCol>
                <a:gridCol w="686234">
                  <a:extLst>
                    <a:ext uri="{9D8B030D-6E8A-4147-A177-3AD203B41FA5}">
                      <a16:colId xmlns:a16="http://schemas.microsoft.com/office/drawing/2014/main" val="1761345552"/>
                    </a:ext>
                  </a:extLst>
                </a:gridCol>
                <a:gridCol w="686234">
                  <a:extLst>
                    <a:ext uri="{9D8B030D-6E8A-4147-A177-3AD203B41FA5}">
                      <a16:colId xmlns:a16="http://schemas.microsoft.com/office/drawing/2014/main" val="94406582"/>
                    </a:ext>
                  </a:extLst>
                </a:gridCol>
                <a:gridCol w="686234">
                  <a:extLst>
                    <a:ext uri="{9D8B030D-6E8A-4147-A177-3AD203B41FA5}">
                      <a16:colId xmlns:a16="http://schemas.microsoft.com/office/drawing/2014/main" val="6754110"/>
                    </a:ext>
                  </a:extLst>
                </a:gridCol>
                <a:gridCol w="686234">
                  <a:extLst>
                    <a:ext uri="{9D8B030D-6E8A-4147-A177-3AD203B41FA5}">
                      <a16:colId xmlns:a16="http://schemas.microsoft.com/office/drawing/2014/main" val="2012086053"/>
                    </a:ext>
                  </a:extLst>
                </a:gridCol>
              </a:tblGrid>
              <a:tr h="386007">
                <a:tc>
                  <a:txBody>
                    <a:bodyPr/>
                    <a:lstStyle/>
                    <a:p>
                      <a:pPr algn="l" fontAlgn="b"/>
                      <a:r>
                        <a:rPr lang="en-US" sz="1200" b="0" i="0" u="none" strike="noStrike">
                          <a:solidFill>
                            <a:schemeClr val="tx1"/>
                          </a:solidFill>
                          <a:effectLst/>
                          <a:latin typeface="Calibri" panose="020F0502020204030204" pitchFamily="34" charset="0"/>
                        </a:rPr>
                        <a:t>gene_name</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SRR6940400</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SRR6940401</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SRR6940402</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SRR6940403</a:t>
                      </a:r>
                    </a:p>
                  </a:txBody>
                  <a:tcPr marL="8578" marR="8578" marT="8578" marB="0" anchor="b">
                    <a:lnL>
                      <a:noFill/>
                    </a:lnL>
                    <a:lnR>
                      <a:noFill/>
                    </a:lnR>
                    <a:lnT>
                      <a:noFill/>
                    </a:lnT>
                    <a:lnB>
                      <a:noFill/>
                    </a:lnB>
                  </a:tcPr>
                </a:tc>
                <a:extLst>
                  <a:ext uri="{0D108BD9-81ED-4DB2-BD59-A6C34878D82A}">
                    <a16:rowId xmlns:a16="http://schemas.microsoft.com/office/drawing/2014/main" val="2146386076"/>
                  </a:ext>
                </a:extLst>
              </a:tr>
              <a:tr h="205870">
                <a:tc>
                  <a:txBody>
                    <a:bodyPr/>
                    <a:lstStyle/>
                    <a:p>
                      <a:pPr algn="l" fontAlgn="b"/>
                      <a:r>
                        <a:rPr lang="en-US" sz="1200" b="0" i="0" u="none" strike="noStrike">
                          <a:solidFill>
                            <a:schemeClr val="tx1"/>
                          </a:solidFill>
                          <a:effectLst/>
                          <a:latin typeface="Calibri" panose="020F0502020204030204" pitchFamily="34" charset="0"/>
                        </a:rPr>
                        <a:t>5S_rRNA</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7.46473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15.87387</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11.33042</a:t>
                      </a:r>
                    </a:p>
                  </a:txBody>
                  <a:tcPr marL="8578" marR="8578" marT="8578" marB="0" anchor="b">
                    <a:lnL>
                      <a:noFill/>
                    </a:lnL>
                    <a:lnR>
                      <a:noFill/>
                    </a:lnR>
                    <a:lnT>
                      <a:noFill/>
                    </a:lnT>
                    <a:lnB>
                      <a:noFill/>
                    </a:lnB>
                  </a:tcPr>
                </a:tc>
                <a:extLst>
                  <a:ext uri="{0D108BD9-81ED-4DB2-BD59-A6C34878D82A}">
                    <a16:rowId xmlns:a16="http://schemas.microsoft.com/office/drawing/2014/main" val="1312756662"/>
                  </a:ext>
                </a:extLst>
              </a:tr>
              <a:tr h="205870">
                <a:tc>
                  <a:txBody>
                    <a:bodyPr/>
                    <a:lstStyle/>
                    <a:p>
                      <a:pPr algn="l" fontAlgn="b"/>
                      <a:r>
                        <a:rPr lang="en-US" sz="1200" b="0" i="0" u="none" strike="noStrike">
                          <a:solidFill>
                            <a:schemeClr val="tx1"/>
                          </a:solidFill>
                          <a:effectLst/>
                          <a:latin typeface="Calibri" panose="020F0502020204030204" pitchFamily="34" charset="0"/>
                        </a:rPr>
                        <a:t>5_8S_rRNA</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extLst>
                  <a:ext uri="{0D108BD9-81ED-4DB2-BD59-A6C34878D82A}">
                    <a16:rowId xmlns:a16="http://schemas.microsoft.com/office/drawing/2014/main" val="64413408"/>
                  </a:ext>
                </a:extLst>
              </a:tr>
              <a:tr h="205870">
                <a:tc>
                  <a:txBody>
                    <a:bodyPr/>
                    <a:lstStyle/>
                    <a:p>
                      <a:pPr algn="l" fontAlgn="b"/>
                      <a:r>
                        <a:rPr lang="en-US" sz="1200" b="0" i="0" u="none" strike="noStrike">
                          <a:solidFill>
                            <a:schemeClr val="tx1"/>
                          </a:solidFill>
                          <a:effectLst/>
                          <a:latin typeface="Calibri" panose="020F0502020204030204" pitchFamily="34" charset="0"/>
                        </a:rPr>
                        <a:t>7SK</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1166.602</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1539.49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595.3314</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486.2188</a:t>
                      </a:r>
                    </a:p>
                  </a:txBody>
                  <a:tcPr marL="8578" marR="8578" marT="8578" marB="0" anchor="b">
                    <a:lnL>
                      <a:noFill/>
                    </a:lnL>
                    <a:lnR>
                      <a:noFill/>
                    </a:lnR>
                    <a:lnT>
                      <a:noFill/>
                    </a:lnT>
                    <a:lnB>
                      <a:noFill/>
                    </a:lnB>
                  </a:tcPr>
                </a:tc>
                <a:extLst>
                  <a:ext uri="{0D108BD9-81ED-4DB2-BD59-A6C34878D82A}">
                    <a16:rowId xmlns:a16="http://schemas.microsoft.com/office/drawing/2014/main" val="2729559661"/>
                  </a:ext>
                </a:extLst>
              </a:tr>
              <a:tr h="205870">
                <a:tc>
                  <a:txBody>
                    <a:bodyPr/>
                    <a:lstStyle/>
                    <a:p>
                      <a:pPr algn="l" fontAlgn="b"/>
                      <a:r>
                        <a:rPr lang="en-US" sz="1200" b="0" i="0" u="none" strike="noStrike">
                          <a:solidFill>
                            <a:schemeClr val="tx1"/>
                          </a:solidFill>
                          <a:effectLst/>
                          <a:latin typeface="Calibri" panose="020F0502020204030204" pitchFamily="34" charset="0"/>
                        </a:rPr>
                        <a:t>A1BG</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112.4053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71.6409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108.1643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76.5447</a:t>
                      </a:r>
                    </a:p>
                  </a:txBody>
                  <a:tcPr marL="8578" marR="8578" marT="8578" marB="0" anchor="b">
                    <a:lnL>
                      <a:noFill/>
                    </a:lnL>
                    <a:lnR>
                      <a:noFill/>
                    </a:lnR>
                    <a:lnT>
                      <a:noFill/>
                    </a:lnT>
                    <a:lnB>
                      <a:noFill/>
                    </a:lnB>
                  </a:tcPr>
                </a:tc>
                <a:extLst>
                  <a:ext uri="{0D108BD9-81ED-4DB2-BD59-A6C34878D82A}">
                    <a16:rowId xmlns:a16="http://schemas.microsoft.com/office/drawing/2014/main" val="2614180809"/>
                  </a:ext>
                </a:extLst>
              </a:tr>
              <a:tr h="205870">
                <a:tc>
                  <a:txBody>
                    <a:bodyPr/>
                    <a:lstStyle/>
                    <a:p>
                      <a:pPr algn="l" fontAlgn="b"/>
                      <a:r>
                        <a:rPr lang="en-US" sz="1200" b="0" i="0" u="none" strike="noStrike">
                          <a:solidFill>
                            <a:schemeClr val="tx1"/>
                          </a:solidFill>
                          <a:effectLst/>
                          <a:latin typeface="Calibri" panose="020F0502020204030204" pitchFamily="34" charset="0"/>
                        </a:rPr>
                        <a:t>A1BG-AS1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49.49673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52.08008</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33.42115</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22.6428</a:t>
                      </a:r>
                    </a:p>
                  </a:txBody>
                  <a:tcPr marL="8578" marR="8578" marT="8578" marB="0" anchor="b">
                    <a:lnL>
                      <a:noFill/>
                    </a:lnL>
                    <a:lnR>
                      <a:noFill/>
                    </a:lnR>
                    <a:lnT>
                      <a:noFill/>
                    </a:lnT>
                    <a:lnB>
                      <a:noFill/>
                    </a:lnB>
                  </a:tcPr>
                </a:tc>
                <a:extLst>
                  <a:ext uri="{0D108BD9-81ED-4DB2-BD59-A6C34878D82A}">
                    <a16:rowId xmlns:a16="http://schemas.microsoft.com/office/drawing/2014/main" val="3392904305"/>
                  </a:ext>
                </a:extLst>
              </a:tr>
              <a:tr h="205870">
                <a:tc>
                  <a:txBody>
                    <a:bodyPr/>
                    <a:lstStyle/>
                    <a:p>
                      <a:pPr algn="l" fontAlgn="b"/>
                      <a:r>
                        <a:rPr lang="en-US" sz="1200" b="0" i="0" u="none" strike="noStrike">
                          <a:solidFill>
                            <a:schemeClr val="tx1"/>
                          </a:solidFill>
                          <a:effectLst/>
                          <a:latin typeface="Calibri" panose="020F0502020204030204" pitchFamily="34" charset="0"/>
                        </a:rPr>
                        <a:t>A1CF</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15.02241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9.019261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15.02231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12.0545</a:t>
                      </a:r>
                    </a:p>
                  </a:txBody>
                  <a:tcPr marL="8578" marR="8578" marT="8578" marB="0" anchor="b">
                    <a:lnL>
                      <a:noFill/>
                    </a:lnL>
                    <a:lnR>
                      <a:noFill/>
                    </a:lnR>
                    <a:lnT>
                      <a:noFill/>
                    </a:lnT>
                    <a:lnB>
                      <a:noFill/>
                    </a:lnB>
                  </a:tcPr>
                </a:tc>
                <a:extLst>
                  <a:ext uri="{0D108BD9-81ED-4DB2-BD59-A6C34878D82A}">
                    <a16:rowId xmlns:a16="http://schemas.microsoft.com/office/drawing/2014/main" val="2926011993"/>
                  </a:ext>
                </a:extLst>
              </a:tr>
              <a:tr h="205870">
                <a:tc>
                  <a:txBody>
                    <a:bodyPr/>
                    <a:lstStyle/>
                    <a:p>
                      <a:pPr algn="l" fontAlgn="b"/>
                      <a:r>
                        <a:rPr lang="en-US" sz="1200" b="0" i="0" u="none" strike="noStrike">
                          <a:solidFill>
                            <a:schemeClr val="tx1"/>
                          </a:solidFill>
                          <a:effectLst/>
                          <a:latin typeface="Calibri" panose="020F0502020204030204" pitchFamily="34" charset="0"/>
                        </a:rPr>
                        <a:t>A2M</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35188.52</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27924.49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23316.32</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17498.9</a:t>
                      </a:r>
                    </a:p>
                  </a:txBody>
                  <a:tcPr marL="8578" marR="8578" marT="8578" marB="0" anchor="b">
                    <a:lnL>
                      <a:noFill/>
                    </a:lnL>
                    <a:lnR>
                      <a:noFill/>
                    </a:lnR>
                    <a:lnT>
                      <a:noFill/>
                    </a:lnT>
                    <a:lnB>
                      <a:noFill/>
                    </a:lnB>
                  </a:tcPr>
                </a:tc>
                <a:extLst>
                  <a:ext uri="{0D108BD9-81ED-4DB2-BD59-A6C34878D82A}">
                    <a16:rowId xmlns:a16="http://schemas.microsoft.com/office/drawing/2014/main" val="1563889614"/>
                  </a:ext>
                </a:extLst>
              </a:tr>
            </a:tbl>
          </a:graphicData>
        </a:graphic>
      </p:graphicFrame>
      <p:sp>
        <p:nvSpPr>
          <p:cNvPr id="18" name="Rounded Rectangular Callout 17"/>
          <p:cNvSpPr/>
          <p:nvPr/>
        </p:nvSpPr>
        <p:spPr>
          <a:xfrm>
            <a:off x="5706545" y="3691524"/>
            <a:ext cx="2122461" cy="2852182"/>
          </a:xfrm>
          <a:prstGeom prst="wedgeRoundRectCallout">
            <a:avLst>
              <a:gd name="adj1" fmla="val 68799"/>
              <a:gd name="adj2" fmla="val 13546"/>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smtClean="0"/>
              <a:t>Readable name</a:t>
            </a:r>
          </a:p>
          <a:p>
            <a:pPr marL="285750" indent="-285750">
              <a:buFont typeface="Arial" panose="020B0604020202020204" pitchFamily="34" charset="0"/>
              <a:buChar char="•"/>
            </a:pPr>
            <a:r>
              <a:rPr lang="en-US" dirty="0" smtClean="0"/>
              <a:t>One value for each gene</a:t>
            </a:r>
          </a:p>
          <a:p>
            <a:pPr marL="285750" indent="-285750">
              <a:buFont typeface="Arial" panose="020B0604020202020204" pitchFamily="34" charset="0"/>
              <a:buChar char="•"/>
            </a:pPr>
            <a:r>
              <a:rPr lang="en-US" dirty="0" smtClean="0"/>
              <a:t>Non-expressing genes removed</a:t>
            </a:r>
            <a:endParaRPr lang="en-US" dirty="0"/>
          </a:p>
        </p:txBody>
      </p:sp>
    </p:spTree>
    <p:extLst>
      <p:ext uri="{BB962C8B-B14F-4D97-AF65-F5344CB8AC3E}">
        <p14:creationId xmlns:p14="http://schemas.microsoft.com/office/powerpoint/2010/main" val="377001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a:t>
            </a:r>
            <a:r>
              <a:rPr lang="en-US" dirty="0" err="1" smtClean="0"/>
              <a:t>Wrapup</a:t>
            </a:r>
            <a:endParaRPr lang="en-US" dirty="0"/>
          </a:p>
        </p:txBody>
      </p:sp>
      <p:sp>
        <p:nvSpPr>
          <p:cNvPr id="4" name="Freeform 3"/>
          <p:cNvSpPr/>
          <p:nvPr/>
        </p:nvSpPr>
        <p:spPr>
          <a:xfrm>
            <a:off x="423180" y="2415219"/>
            <a:ext cx="2216046" cy="144657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MapFigure</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QC Plots</a:t>
            </a:r>
            <a:endParaRPr lang="en-US" sz="1600" kern="1200" dirty="0"/>
          </a:p>
        </p:txBody>
      </p:sp>
      <p:sp>
        <p:nvSpPr>
          <p:cNvPr id="5" name="Freeform 4"/>
          <p:cNvSpPr/>
          <p:nvPr/>
        </p:nvSpPr>
        <p:spPr>
          <a:xfrm>
            <a:off x="469991" y="4863296"/>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CleanCounts</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Sum by gene</a:t>
            </a:r>
          </a:p>
          <a:p>
            <a:pPr lvl="0" algn="ctr" defTabSz="1066800">
              <a:lnSpc>
                <a:spcPct val="90000"/>
              </a:lnSpc>
              <a:spcBef>
                <a:spcPct val="0"/>
              </a:spcBef>
              <a:spcAft>
                <a:spcPct val="35000"/>
              </a:spcAft>
            </a:pPr>
            <a:r>
              <a:rPr lang="en-US" sz="1600" dirty="0" smtClean="0"/>
              <a:t>Filter expression</a:t>
            </a:r>
            <a:endParaRPr lang="en-US" sz="1600" kern="1200" dirty="0"/>
          </a:p>
        </p:txBody>
      </p:sp>
      <p:sp>
        <p:nvSpPr>
          <p:cNvPr id="6" name="Right Arrow 5"/>
          <p:cNvSpPr/>
          <p:nvPr/>
        </p:nvSpPr>
        <p:spPr>
          <a:xfrm rot="3631409">
            <a:off x="2393541" y="3356048"/>
            <a:ext cx="110442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252278" y="3831332"/>
            <a:ext cx="2216046" cy="144657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AllReports</a:t>
            </a:r>
            <a:endParaRPr lang="en-US" b="1" kern="1200" dirty="0" smtClean="0"/>
          </a:p>
          <a:p>
            <a:pPr lvl="0" algn="ctr" defTabSz="1066800">
              <a:lnSpc>
                <a:spcPct val="90000"/>
              </a:lnSpc>
              <a:spcBef>
                <a:spcPct val="0"/>
              </a:spcBef>
              <a:spcAft>
                <a:spcPct val="35000"/>
              </a:spcAft>
            </a:pPr>
            <a:r>
              <a:rPr lang="en-US" sz="1600" kern="1200" dirty="0" err="1" smtClean="0"/>
              <a:t>WrapperTask</a:t>
            </a:r>
            <a:endParaRPr lang="en-US" sz="1600" kern="1200" dirty="0" smtClean="0"/>
          </a:p>
          <a:p>
            <a:pPr lvl="0" algn="ctr" defTabSz="1066800">
              <a:lnSpc>
                <a:spcPct val="90000"/>
              </a:lnSpc>
              <a:spcBef>
                <a:spcPct val="0"/>
              </a:spcBef>
              <a:spcAft>
                <a:spcPct val="35000"/>
              </a:spcAft>
            </a:pPr>
            <a:r>
              <a:rPr lang="en-US" sz="1600" kern="1200" dirty="0" smtClean="0"/>
              <a:t>Get all reports</a:t>
            </a:r>
            <a:endParaRPr lang="en-US" sz="1600" kern="1200" dirty="0"/>
          </a:p>
        </p:txBody>
      </p:sp>
      <p:sp>
        <p:nvSpPr>
          <p:cNvPr id="8" name="Right Arrow 7"/>
          <p:cNvSpPr/>
          <p:nvPr/>
        </p:nvSpPr>
        <p:spPr>
          <a:xfrm rot="18375979">
            <a:off x="2438514" y="5463510"/>
            <a:ext cx="110442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5645776" y="1938504"/>
            <a:ext cx="4542857" cy="2400000"/>
          </a:xfrm>
          <a:prstGeom prst="rect">
            <a:avLst/>
          </a:prstGeom>
        </p:spPr>
      </p:pic>
      <p:sp>
        <p:nvSpPr>
          <p:cNvPr id="10" name="Rectangular Callout 9"/>
          <p:cNvSpPr/>
          <p:nvPr/>
        </p:nvSpPr>
        <p:spPr>
          <a:xfrm>
            <a:off x="6049435" y="5285535"/>
            <a:ext cx="2608762" cy="1321724"/>
          </a:xfrm>
          <a:prstGeom prst="wedgeRectCallout">
            <a:avLst>
              <a:gd name="adj1" fmla="val -62503"/>
              <a:gd name="adj2" fmla="val -2054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New trick: </a:t>
            </a:r>
            <a:r>
              <a:rPr lang="en-US" dirty="0" err="1" smtClean="0"/>
              <a:t>luigi</a:t>
            </a:r>
            <a:r>
              <a:rPr lang="en-US" dirty="0" smtClean="0"/>
              <a:t> inherit decorator, inherits parameters only</a:t>
            </a:r>
            <a:endParaRPr lang="en-US" dirty="0"/>
          </a:p>
        </p:txBody>
      </p:sp>
      <p:sp>
        <p:nvSpPr>
          <p:cNvPr id="11" name="Rectangular Callout 10"/>
          <p:cNvSpPr/>
          <p:nvPr/>
        </p:nvSpPr>
        <p:spPr>
          <a:xfrm>
            <a:off x="9426633" y="4806631"/>
            <a:ext cx="2560320" cy="1778923"/>
          </a:xfrm>
          <a:prstGeom prst="wedgeRectCallout">
            <a:avLst>
              <a:gd name="adj1" fmla="val -68236"/>
              <a:gd name="adj2" fmla="val -1267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New trick: </a:t>
            </a:r>
            <a:r>
              <a:rPr lang="en-US" dirty="0" err="1" smtClean="0"/>
              <a:t>WrapperTask</a:t>
            </a:r>
            <a:r>
              <a:rPr lang="en-US" dirty="0" smtClean="0"/>
              <a:t>, wrapper to pull multiple independent tasks together</a:t>
            </a:r>
            <a:endParaRPr lang="en-US" dirty="0"/>
          </a:p>
        </p:txBody>
      </p:sp>
    </p:spTree>
    <p:extLst>
      <p:ext uri="{BB962C8B-B14F-4D97-AF65-F5344CB8AC3E}">
        <p14:creationId xmlns:p14="http://schemas.microsoft.com/office/powerpoint/2010/main" val="303710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cli.py</a:t>
            </a:r>
            <a:r>
              <a:rPr lang="en-US" dirty="0"/>
              <a:t> </a:t>
            </a:r>
            <a:r>
              <a:rPr lang="en-US" dirty="0" smtClean="0"/>
              <a:t>and unit tests</a:t>
            </a:r>
            <a:endParaRPr lang="en-US" dirty="0"/>
          </a:p>
        </p:txBody>
      </p:sp>
      <p:pic>
        <p:nvPicPr>
          <p:cNvPr id="4" name="Content Placeholder 3"/>
          <p:cNvPicPr>
            <a:picLocks noGrp="1" noChangeAspect="1"/>
          </p:cNvPicPr>
          <p:nvPr>
            <p:ph idx="1"/>
          </p:nvPr>
        </p:nvPicPr>
        <p:blipFill>
          <a:blip r:embed="rId2"/>
          <a:stretch>
            <a:fillRect/>
          </a:stretch>
        </p:blipFill>
        <p:spPr>
          <a:xfrm>
            <a:off x="-7499" y="1934396"/>
            <a:ext cx="3456093" cy="4849581"/>
          </a:xfrm>
          <a:prstGeom prst="rect">
            <a:avLst/>
          </a:prstGeom>
        </p:spPr>
      </p:pic>
      <p:pic>
        <p:nvPicPr>
          <p:cNvPr id="5" name="Picture 4"/>
          <p:cNvPicPr>
            <a:picLocks noChangeAspect="1"/>
          </p:cNvPicPr>
          <p:nvPr/>
        </p:nvPicPr>
        <p:blipFill>
          <a:blip r:embed="rId3"/>
          <a:stretch>
            <a:fillRect/>
          </a:stretch>
        </p:blipFill>
        <p:spPr>
          <a:xfrm>
            <a:off x="7684743" y="1934396"/>
            <a:ext cx="4507257" cy="4849581"/>
          </a:xfrm>
          <a:prstGeom prst="rect">
            <a:avLst/>
          </a:prstGeom>
        </p:spPr>
      </p:pic>
      <p:pic>
        <p:nvPicPr>
          <p:cNvPr id="6" name="Picture 5"/>
          <p:cNvPicPr>
            <a:picLocks noChangeAspect="1"/>
          </p:cNvPicPr>
          <p:nvPr/>
        </p:nvPicPr>
        <p:blipFill>
          <a:blip r:embed="rId4"/>
          <a:stretch>
            <a:fillRect/>
          </a:stretch>
        </p:blipFill>
        <p:spPr>
          <a:xfrm>
            <a:off x="3600444" y="1934396"/>
            <a:ext cx="3911954" cy="4849581"/>
          </a:xfrm>
          <a:prstGeom prst="rect">
            <a:avLst/>
          </a:prstGeom>
        </p:spPr>
      </p:pic>
      <p:sp>
        <p:nvSpPr>
          <p:cNvPr id="7" name="Rectangle 6"/>
          <p:cNvSpPr/>
          <p:nvPr/>
        </p:nvSpPr>
        <p:spPr>
          <a:xfrm>
            <a:off x="3620939" y="2971416"/>
            <a:ext cx="3755221" cy="7384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6777" y="2740639"/>
            <a:ext cx="3755221" cy="7384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197" y="5962810"/>
            <a:ext cx="3254477" cy="664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85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cli.py and unit tests</a:t>
            </a:r>
          </a:p>
        </p:txBody>
      </p:sp>
      <p:pic>
        <p:nvPicPr>
          <p:cNvPr id="4" name="Content Placeholder 3"/>
          <p:cNvPicPr>
            <a:picLocks noGrp="1" noChangeAspect="1"/>
          </p:cNvPicPr>
          <p:nvPr>
            <p:ph idx="1"/>
          </p:nvPr>
        </p:nvPicPr>
        <p:blipFill rotWithShape="1">
          <a:blip r:embed="rId2"/>
          <a:srcRect r="6746"/>
          <a:stretch/>
        </p:blipFill>
        <p:spPr>
          <a:xfrm>
            <a:off x="6165668" y="3495857"/>
            <a:ext cx="6026332" cy="3200677"/>
          </a:xfrm>
          <a:prstGeom prst="rect">
            <a:avLst/>
          </a:prstGeom>
        </p:spPr>
      </p:pic>
      <p:pic>
        <p:nvPicPr>
          <p:cNvPr id="5" name="Picture 4"/>
          <p:cNvPicPr>
            <a:picLocks noChangeAspect="1"/>
          </p:cNvPicPr>
          <p:nvPr/>
        </p:nvPicPr>
        <p:blipFill rotWithShape="1">
          <a:blip r:embed="rId3"/>
          <a:srcRect r="35273"/>
          <a:stretch/>
        </p:blipFill>
        <p:spPr>
          <a:xfrm>
            <a:off x="48580" y="3799181"/>
            <a:ext cx="6047419" cy="2781541"/>
          </a:xfrm>
          <a:prstGeom prst="rect">
            <a:avLst/>
          </a:prstGeom>
        </p:spPr>
      </p:pic>
      <p:sp>
        <p:nvSpPr>
          <p:cNvPr id="6" name="TextBox 5"/>
          <p:cNvSpPr txBox="1"/>
          <p:nvPr/>
        </p:nvSpPr>
        <p:spPr>
          <a:xfrm>
            <a:off x="365759" y="2743199"/>
            <a:ext cx="4889480"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b="1" dirty="0" smtClean="0"/>
              <a:t>Ran on 55 samples with success</a:t>
            </a:r>
            <a:endParaRPr lang="en-US" sz="2400" b="1" dirty="0"/>
          </a:p>
        </p:txBody>
      </p:sp>
      <p:sp>
        <p:nvSpPr>
          <p:cNvPr id="7" name="TextBox 6"/>
          <p:cNvSpPr txBox="1"/>
          <p:nvPr/>
        </p:nvSpPr>
        <p:spPr>
          <a:xfrm>
            <a:off x="7397931" y="2751907"/>
            <a:ext cx="4047903"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400" b="1" dirty="0" smtClean="0"/>
              <a:t>Test coverage looks good</a:t>
            </a:r>
            <a:endParaRPr lang="en-US" sz="2400" b="1" dirty="0"/>
          </a:p>
        </p:txBody>
      </p:sp>
    </p:spTree>
    <p:extLst>
      <p:ext uri="{BB962C8B-B14F-4D97-AF65-F5344CB8AC3E}">
        <p14:creationId xmlns:p14="http://schemas.microsoft.com/office/powerpoint/2010/main" val="17403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and Travis integration</a:t>
            </a:r>
            <a:endParaRPr lang="en-US" dirty="0"/>
          </a:p>
        </p:txBody>
      </p:sp>
      <p:pic>
        <p:nvPicPr>
          <p:cNvPr id="4" name="Picture 3"/>
          <p:cNvPicPr>
            <a:picLocks noChangeAspect="1"/>
          </p:cNvPicPr>
          <p:nvPr/>
        </p:nvPicPr>
        <p:blipFill>
          <a:blip r:embed="rId2"/>
          <a:stretch>
            <a:fillRect/>
          </a:stretch>
        </p:blipFill>
        <p:spPr>
          <a:xfrm>
            <a:off x="50819" y="2294313"/>
            <a:ext cx="4319416" cy="4106487"/>
          </a:xfrm>
          <a:prstGeom prst="rect">
            <a:avLst/>
          </a:prstGeom>
        </p:spPr>
      </p:pic>
      <p:pic>
        <p:nvPicPr>
          <p:cNvPr id="7" name="Picture 6"/>
          <p:cNvPicPr>
            <a:picLocks noChangeAspect="1"/>
          </p:cNvPicPr>
          <p:nvPr/>
        </p:nvPicPr>
        <p:blipFill>
          <a:blip r:embed="rId3"/>
          <a:stretch>
            <a:fillRect/>
          </a:stretch>
        </p:blipFill>
        <p:spPr>
          <a:xfrm>
            <a:off x="8189659" y="4794178"/>
            <a:ext cx="4002341" cy="2063822"/>
          </a:xfrm>
          <a:prstGeom prst="rect">
            <a:avLst/>
          </a:prstGeom>
        </p:spPr>
      </p:pic>
      <p:pic>
        <p:nvPicPr>
          <p:cNvPr id="8" name="Picture 7"/>
          <p:cNvPicPr>
            <a:picLocks noChangeAspect="1"/>
          </p:cNvPicPr>
          <p:nvPr/>
        </p:nvPicPr>
        <p:blipFill>
          <a:blip r:embed="rId4"/>
          <a:stretch>
            <a:fillRect/>
          </a:stretch>
        </p:blipFill>
        <p:spPr>
          <a:xfrm>
            <a:off x="5643376" y="1932790"/>
            <a:ext cx="6548624" cy="2861388"/>
          </a:xfrm>
          <a:prstGeom prst="rect">
            <a:avLst/>
          </a:prstGeom>
        </p:spPr>
      </p:pic>
      <p:sp>
        <p:nvSpPr>
          <p:cNvPr id="9" name="TextBox 8"/>
          <p:cNvSpPr txBox="1"/>
          <p:nvPr/>
        </p:nvSpPr>
        <p:spPr>
          <a:xfrm>
            <a:off x="4605251" y="5120640"/>
            <a:ext cx="3466407"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smtClean="0"/>
              <a:t>Travis implemented with just one stage</a:t>
            </a:r>
            <a:endParaRPr lang="en-US" dirty="0"/>
          </a:p>
        </p:txBody>
      </p:sp>
    </p:spTree>
    <p:extLst>
      <p:ext uri="{BB962C8B-B14F-4D97-AF65-F5344CB8AC3E}">
        <p14:creationId xmlns:p14="http://schemas.microsoft.com/office/powerpoint/2010/main" val="809185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and README</a:t>
            </a:r>
            <a:endParaRPr lang="en-US" dirty="0"/>
          </a:p>
        </p:txBody>
      </p:sp>
      <p:pic>
        <p:nvPicPr>
          <p:cNvPr id="5" name="Picture 4"/>
          <p:cNvPicPr>
            <a:picLocks noChangeAspect="1"/>
          </p:cNvPicPr>
          <p:nvPr/>
        </p:nvPicPr>
        <p:blipFill>
          <a:blip r:embed="rId2"/>
          <a:stretch>
            <a:fillRect/>
          </a:stretch>
        </p:blipFill>
        <p:spPr>
          <a:xfrm>
            <a:off x="5787220" y="2266044"/>
            <a:ext cx="6279449" cy="3237773"/>
          </a:xfrm>
          <a:prstGeom prst="rect">
            <a:avLst/>
          </a:prstGeom>
        </p:spPr>
      </p:pic>
      <p:sp>
        <p:nvSpPr>
          <p:cNvPr id="6" name="TextBox 5"/>
          <p:cNvSpPr txBox="1"/>
          <p:nvPr/>
        </p:nvSpPr>
        <p:spPr>
          <a:xfrm>
            <a:off x="6282997" y="5649341"/>
            <a:ext cx="5700545"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All code accessible via GitHub</a:t>
            </a:r>
          </a:p>
          <a:p>
            <a:r>
              <a:rPr lang="en-US" dirty="0">
                <a:hlinkClick r:id="rId3"/>
              </a:rPr>
              <a:t>https://github.com/csci-e-29/2019fa-final-project-zhangchipku</a:t>
            </a:r>
            <a:endParaRPr lang="en-US" dirty="0"/>
          </a:p>
        </p:txBody>
      </p:sp>
      <p:pic>
        <p:nvPicPr>
          <p:cNvPr id="8" name="Picture 7"/>
          <p:cNvPicPr>
            <a:picLocks noChangeAspect="1"/>
          </p:cNvPicPr>
          <p:nvPr/>
        </p:nvPicPr>
        <p:blipFill>
          <a:blip r:embed="rId4"/>
          <a:stretch>
            <a:fillRect/>
          </a:stretch>
        </p:blipFill>
        <p:spPr>
          <a:xfrm>
            <a:off x="220231" y="2267801"/>
            <a:ext cx="4732430" cy="1455546"/>
          </a:xfrm>
          <a:prstGeom prst="rect">
            <a:avLst/>
          </a:prstGeom>
        </p:spPr>
      </p:pic>
      <p:pic>
        <p:nvPicPr>
          <p:cNvPr id="9" name="Picture 8"/>
          <p:cNvPicPr>
            <a:picLocks noChangeAspect="1"/>
          </p:cNvPicPr>
          <p:nvPr/>
        </p:nvPicPr>
        <p:blipFill>
          <a:blip r:embed="rId5"/>
          <a:stretch>
            <a:fillRect/>
          </a:stretch>
        </p:blipFill>
        <p:spPr>
          <a:xfrm>
            <a:off x="220231" y="3997234"/>
            <a:ext cx="5440062" cy="1294337"/>
          </a:xfrm>
          <a:prstGeom prst="rect">
            <a:avLst/>
          </a:prstGeom>
        </p:spPr>
      </p:pic>
      <p:pic>
        <p:nvPicPr>
          <p:cNvPr id="10" name="Picture 9"/>
          <p:cNvPicPr>
            <a:picLocks noChangeAspect="1"/>
          </p:cNvPicPr>
          <p:nvPr/>
        </p:nvPicPr>
        <p:blipFill>
          <a:blip r:embed="rId6"/>
          <a:stretch>
            <a:fillRect/>
          </a:stretch>
        </p:blipFill>
        <p:spPr>
          <a:xfrm>
            <a:off x="220231" y="5649341"/>
            <a:ext cx="5963013" cy="1219707"/>
          </a:xfrm>
          <a:prstGeom prst="rect">
            <a:avLst/>
          </a:prstGeom>
        </p:spPr>
      </p:pic>
    </p:spTree>
    <p:extLst>
      <p:ext uri="{BB962C8B-B14F-4D97-AF65-F5344CB8AC3E}">
        <p14:creationId xmlns:p14="http://schemas.microsoft.com/office/powerpoint/2010/main" val="258333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RNA-</a:t>
            </a:r>
            <a:r>
              <a:rPr lang="en-US" dirty="0" err="1" smtClean="0"/>
              <a:t>seq</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RNA-</a:t>
            </a:r>
            <a:r>
              <a:rPr lang="en-US" dirty="0" err="1" smtClean="0"/>
              <a:t>seq</a:t>
            </a:r>
            <a:r>
              <a:rPr lang="en-US" dirty="0" smtClean="0"/>
              <a:t> uses Next-Generation-Sequencing (NGS) method to quantify the expression levels of all 60,000 genes for a sample.</a:t>
            </a:r>
          </a:p>
          <a:p>
            <a:r>
              <a:rPr lang="en-US" dirty="0" smtClean="0"/>
              <a:t>By comparing the gene expression levels across samples, we can have an understanding of what’s changed before and after treatment</a:t>
            </a:r>
          </a:p>
          <a:p>
            <a:r>
              <a:rPr lang="en-US" dirty="0" smtClean="0"/>
              <a:t>It is frequently used in the pharmaceutical industry to identify biomarkers for diseases and treatments.</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2095" y="2222499"/>
            <a:ext cx="5066212" cy="4221843"/>
          </a:xfrm>
        </p:spPr>
      </p:pic>
    </p:spTree>
    <p:extLst>
      <p:ext uri="{BB962C8B-B14F-4D97-AF65-F5344CB8AC3E}">
        <p14:creationId xmlns:p14="http://schemas.microsoft.com/office/powerpoint/2010/main" val="81874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RNA-</a:t>
            </a:r>
            <a:r>
              <a:rPr lang="en-US" dirty="0" err="1" smtClean="0"/>
              <a:t>seq</a:t>
            </a:r>
            <a:r>
              <a:rPr lang="en-US" dirty="0" smtClean="0"/>
              <a:t> Pipeline</a:t>
            </a:r>
            <a:endParaRPr lang="en-US" dirty="0"/>
          </a:p>
        </p:txBody>
      </p:sp>
      <p:sp>
        <p:nvSpPr>
          <p:cNvPr id="4" name="Content Placeholder 3"/>
          <p:cNvSpPr>
            <a:spLocks noGrp="1"/>
          </p:cNvSpPr>
          <p:nvPr>
            <p:ph sz="half" idx="2"/>
          </p:nvPr>
        </p:nvSpPr>
        <p:spPr/>
        <p:txBody>
          <a:bodyPr>
            <a:normAutofit lnSpcReduction="10000"/>
          </a:bodyPr>
          <a:lstStyle/>
          <a:p>
            <a:r>
              <a:rPr lang="en-US" dirty="0"/>
              <a:t>A commonly used solution is to use shell scripts containing for loops to batch submit all samples. However, we will still need to wait for the samples to be quantified before manually executing the next step.</a:t>
            </a:r>
          </a:p>
          <a:p>
            <a:r>
              <a:rPr lang="en-US" dirty="0" smtClean="0"/>
              <a:t>I </a:t>
            </a:r>
            <a:r>
              <a:rPr lang="en-US" dirty="0"/>
              <a:t>built this pipeline to provide full automation for RNA-</a:t>
            </a:r>
            <a:r>
              <a:rPr lang="en-US" dirty="0" err="1"/>
              <a:t>seq</a:t>
            </a:r>
            <a:r>
              <a:rPr lang="en-US" dirty="0"/>
              <a:t> processing. All we need to do is to specify where all the input files are and run. If there is some run failures, </a:t>
            </a:r>
            <a:r>
              <a:rPr lang="en-US" dirty="0" err="1"/>
              <a:t>luigi</a:t>
            </a:r>
            <a:r>
              <a:rPr lang="en-US" dirty="0"/>
              <a:t> will tell us which job failed so the user can easily make necessary changes</a:t>
            </a:r>
            <a:r>
              <a:rPr lang="en-US" dirty="0" smtClean="0"/>
              <a:t>.</a:t>
            </a:r>
            <a:endParaRPr lang="en-US" dirty="0"/>
          </a:p>
        </p:txBody>
      </p:sp>
      <p:sp>
        <p:nvSpPr>
          <p:cNvPr id="5" name="Content Placeholder 3"/>
          <p:cNvSpPr>
            <a:spLocks noGrp="1"/>
          </p:cNvSpPr>
          <p:nvPr>
            <p:ph sz="half" idx="1"/>
          </p:nvPr>
        </p:nvSpPr>
        <p:spPr/>
        <p:txBody>
          <a:bodyPr>
            <a:normAutofit lnSpcReduction="10000"/>
          </a:bodyPr>
          <a:lstStyle/>
          <a:p>
            <a:r>
              <a:rPr lang="en-US" dirty="0" smtClean="0"/>
              <a:t>The project can range from a couple to thousands of samples</a:t>
            </a:r>
          </a:p>
          <a:p>
            <a:r>
              <a:rPr lang="en-US" dirty="0" smtClean="0"/>
              <a:t>Processing Pipeline</a:t>
            </a:r>
          </a:p>
          <a:p>
            <a:pPr marL="800100" lvl="1" indent="-342900">
              <a:buFont typeface="+mj-lt"/>
              <a:buAutoNum type="arabicPeriod"/>
            </a:pPr>
            <a:r>
              <a:rPr lang="en-US" dirty="0" smtClean="0"/>
              <a:t>Build </a:t>
            </a:r>
            <a:r>
              <a:rPr lang="en-US" dirty="0"/>
              <a:t>genome indexes using genome annotations.</a:t>
            </a:r>
          </a:p>
          <a:p>
            <a:pPr marL="800100" lvl="1" indent="-342900">
              <a:buFont typeface="+mj-lt"/>
              <a:buAutoNum type="arabicPeriod"/>
            </a:pPr>
            <a:r>
              <a:rPr lang="en-US" dirty="0" smtClean="0"/>
              <a:t>Map </a:t>
            </a:r>
            <a:r>
              <a:rPr lang="en-US" dirty="0"/>
              <a:t>sample sequences to human genome.</a:t>
            </a:r>
          </a:p>
          <a:p>
            <a:pPr marL="800100" lvl="1" indent="-342900">
              <a:buFont typeface="+mj-lt"/>
              <a:buAutoNum type="arabicPeriod"/>
            </a:pPr>
            <a:r>
              <a:rPr lang="en-US" dirty="0" smtClean="0"/>
              <a:t>Summarize </a:t>
            </a:r>
            <a:r>
              <a:rPr lang="en-US" dirty="0"/>
              <a:t>all sample files.</a:t>
            </a:r>
          </a:p>
          <a:p>
            <a:pPr marL="800100" lvl="1" indent="-342900">
              <a:buFont typeface="+mj-lt"/>
              <a:buAutoNum type="arabicPeriod"/>
            </a:pPr>
            <a:r>
              <a:rPr lang="en-US" dirty="0" smtClean="0"/>
              <a:t>Preprocess </a:t>
            </a:r>
            <a:r>
              <a:rPr lang="en-US" dirty="0"/>
              <a:t>to remove non-expressing genes. Visualize sample quality</a:t>
            </a:r>
            <a:r>
              <a:rPr lang="en-US" dirty="0" smtClean="0"/>
              <a:t>.</a:t>
            </a:r>
            <a:endParaRPr lang="en-US" dirty="0"/>
          </a:p>
        </p:txBody>
      </p:sp>
    </p:spTree>
    <p:extLst>
      <p:ext uri="{BB962C8B-B14F-4D97-AF65-F5344CB8AC3E}">
        <p14:creationId xmlns:p14="http://schemas.microsoft.com/office/powerpoint/2010/main" val="287002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Inputs and outputs of pipeline</a:t>
            </a:r>
            <a:endParaRPr lang="en-US" dirty="0"/>
          </a:p>
        </p:txBody>
      </p:sp>
      <p:sp>
        <p:nvSpPr>
          <p:cNvPr id="5" name="Text Placeholder 4"/>
          <p:cNvSpPr>
            <a:spLocks noGrp="1"/>
          </p:cNvSpPr>
          <p:nvPr>
            <p:ph type="body" idx="1"/>
          </p:nvPr>
        </p:nvSpPr>
        <p:spPr>
          <a:xfrm>
            <a:off x="208331" y="1906067"/>
            <a:ext cx="5189857" cy="576262"/>
          </a:xfrm>
        </p:spPr>
        <p:txBody>
          <a:bodyPr/>
          <a:lstStyle/>
          <a:p>
            <a:r>
              <a:rPr lang="en-US" dirty="0" smtClean="0"/>
              <a:t>Input: Sample sequences</a:t>
            </a:r>
            <a:endParaRPr lang="en-US" dirty="0"/>
          </a:p>
        </p:txBody>
      </p:sp>
      <p:pic>
        <p:nvPicPr>
          <p:cNvPr id="9" name="Content Placeholder 8"/>
          <p:cNvPicPr>
            <a:picLocks noGrp="1" noChangeAspect="1"/>
          </p:cNvPicPr>
          <p:nvPr>
            <p:ph sz="half" idx="2"/>
          </p:nvPr>
        </p:nvPicPr>
        <p:blipFill rotWithShape="1">
          <a:blip r:embed="rId2"/>
          <a:srcRect b="21236"/>
          <a:stretch/>
        </p:blipFill>
        <p:spPr>
          <a:xfrm>
            <a:off x="112537" y="2581638"/>
            <a:ext cx="5887668" cy="2373539"/>
          </a:xfrm>
          <a:prstGeom prst="rect">
            <a:avLst/>
          </a:prstGeom>
        </p:spPr>
      </p:pic>
      <p:sp>
        <p:nvSpPr>
          <p:cNvPr id="7" name="Text Placeholder 6"/>
          <p:cNvSpPr>
            <a:spLocks noGrp="1"/>
          </p:cNvSpPr>
          <p:nvPr>
            <p:ph type="body" sz="quarter" idx="3"/>
          </p:nvPr>
        </p:nvSpPr>
        <p:spPr>
          <a:xfrm>
            <a:off x="6500647" y="1874997"/>
            <a:ext cx="5194583" cy="576262"/>
          </a:xfrm>
        </p:spPr>
        <p:txBody>
          <a:bodyPr/>
          <a:lstStyle/>
          <a:p>
            <a:r>
              <a:rPr lang="en-US" dirty="0" smtClean="0"/>
              <a:t>Output: QC and Counts table</a:t>
            </a:r>
            <a:endParaRPr lang="en-US"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342" t="10265" r="8324"/>
          <a:stretch/>
        </p:blipFill>
        <p:spPr>
          <a:xfrm>
            <a:off x="6186756" y="2576558"/>
            <a:ext cx="5822367" cy="2310051"/>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096316983"/>
              </p:ext>
            </p:extLst>
          </p:nvPr>
        </p:nvGraphicFramePr>
        <p:xfrm>
          <a:off x="6186756" y="5068388"/>
          <a:ext cx="5822367" cy="1545363"/>
        </p:xfrm>
        <a:graphic>
          <a:graphicData uri="http://schemas.openxmlformats.org/drawingml/2006/table">
            <a:tbl>
              <a:tblPr/>
              <a:tblGrid>
                <a:gridCol w="1786647">
                  <a:extLst>
                    <a:ext uri="{9D8B030D-6E8A-4147-A177-3AD203B41FA5}">
                      <a16:colId xmlns:a16="http://schemas.microsoft.com/office/drawing/2014/main" val="315559668"/>
                    </a:ext>
                  </a:extLst>
                </a:gridCol>
                <a:gridCol w="1008930">
                  <a:extLst>
                    <a:ext uri="{9D8B030D-6E8A-4147-A177-3AD203B41FA5}">
                      <a16:colId xmlns:a16="http://schemas.microsoft.com/office/drawing/2014/main" val="1761345552"/>
                    </a:ext>
                  </a:extLst>
                </a:gridCol>
                <a:gridCol w="1008930">
                  <a:extLst>
                    <a:ext uri="{9D8B030D-6E8A-4147-A177-3AD203B41FA5}">
                      <a16:colId xmlns:a16="http://schemas.microsoft.com/office/drawing/2014/main" val="94406582"/>
                    </a:ext>
                  </a:extLst>
                </a:gridCol>
                <a:gridCol w="1008930">
                  <a:extLst>
                    <a:ext uri="{9D8B030D-6E8A-4147-A177-3AD203B41FA5}">
                      <a16:colId xmlns:a16="http://schemas.microsoft.com/office/drawing/2014/main" val="6754110"/>
                    </a:ext>
                  </a:extLst>
                </a:gridCol>
                <a:gridCol w="1008930">
                  <a:extLst>
                    <a:ext uri="{9D8B030D-6E8A-4147-A177-3AD203B41FA5}">
                      <a16:colId xmlns:a16="http://schemas.microsoft.com/office/drawing/2014/main" val="2012086053"/>
                    </a:ext>
                  </a:extLst>
                </a:gridCol>
              </a:tblGrid>
              <a:tr h="205157">
                <a:tc>
                  <a:txBody>
                    <a:bodyPr/>
                    <a:lstStyle/>
                    <a:p>
                      <a:pPr algn="l" fontAlgn="b"/>
                      <a:r>
                        <a:rPr lang="en-US" sz="1200" b="0" i="0" u="none" strike="noStrike" dirty="0" err="1">
                          <a:solidFill>
                            <a:schemeClr val="tx1"/>
                          </a:solidFill>
                          <a:effectLst/>
                          <a:latin typeface="Calibri" panose="020F0502020204030204" pitchFamily="34" charset="0"/>
                        </a:rPr>
                        <a:t>gene_name</a:t>
                      </a:r>
                      <a:endParaRPr lang="en-US" sz="1200" b="0" i="0" u="none" strike="noStrike" dirty="0">
                        <a:solidFill>
                          <a:schemeClr val="tx1"/>
                        </a:solidFill>
                        <a:effectLst/>
                        <a:latin typeface="Calibri" panose="020F0502020204030204" pitchFamily="34" charset="0"/>
                      </a:endParaRP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SRR6940400</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SRR6940401</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SRR6940402</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SRR6940403</a:t>
                      </a:r>
                    </a:p>
                  </a:txBody>
                  <a:tcPr marL="8578" marR="8578" marT="8578" marB="0" anchor="b">
                    <a:lnL>
                      <a:noFill/>
                    </a:lnL>
                    <a:lnR>
                      <a:noFill/>
                    </a:lnR>
                    <a:lnT>
                      <a:noFill/>
                    </a:lnT>
                    <a:lnB>
                      <a:noFill/>
                    </a:lnB>
                  </a:tcPr>
                </a:tc>
                <a:extLst>
                  <a:ext uri="{0D108BD9-81ED-4DB2-BD59-A6C34878D82A}">
                    <a16:rowId xmlns:a16="http://schemas.microsoft.com/office/drawing/2014/main" val="2146386076"/>
                  </a:ext>
                </a:extLst>
              </a:tr>
              <a:tr h="180959">
                <a:tc>
                  <a:txBody>
                    <a:bodyPr/>
                    <a:lstStyle/>
                    <a:p>
                      <a:pPr algn="l" fontAlgn="b"/>
                      <a:r>
                        <a:rPr lang="en-US" sz="1200" b="0" i="0" u="none" strike="noStrike">
                          <a:solidFill>
                            <a:schemeClr val="tx1"/>
                          </a:solidFill>
                          <a:effectLst/>
                          <a:latin typeface="Calibri" panose="020F0502020204030204" pitchFamily="34" charset="0"/>
                        </a:rPr>
                        <a:t>5S_rRNA</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5</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7.46473</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15.87387</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11.33042</a:t>
                      </a:r>
                    </a:p>
                  </a:txBody>
                  <a:tcPr marL="8578" marR="8578" marT="8578" marB="0" anchor="b">
                    <a:lnL>
                      <a:noFill/>
                    </a:lnL>
                    <a:lnR>
                      <a:noFill/>
                    </a:lnR>
                    <a:lnT>
                      <a:noFill/>
                    </a:lnT>
                    <a:lnB>
                      <a:noFill/>
                    </a:lnB>
                  </a:tcPr>
                </a:tc>
                <a:extLst>
                  <a:ext uri="{0D108BD9-81ED-4DB2-BD59-A6C34878D82A}">
                    <a16:rowId xmlns:a16="http://schemas.microsoft.com/office/drawing/2014/main" val="1312756662"/>
                  </a:ext>
                </a:extLst>
              </a:tr>
              <a:tr h="180959">
                <a:tc>
                  <a:txBody>
                    <a:bodyPr/>
                    <a:lstStyle/>
                    <a:p>
                      <a:pPr algn="l" fontAlgn="b"/>
                      <a:r>
                        <a:rPr lang="en-US" sz="1200" b="0" i="0" u="none" strike="noStrike">
                          <a:solidFill>
                            <a:schemeClr val="tx1"/>
                          </a:solidFill>
                          <a:effectLst/>
                          <a:latin typeface="Calibri" panose="020F0502020204030204" pitchFamily="34" charset="0"/>
                        </a:rPr>
                        <a:t>5_8S_rRNA</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extLst>
                  <a:ext uri="{0D108BD9-81ED-4DB2-BD59-A6C34878D82A}">
                    <a16:rowId xmlns:a16="http://schemas.microsoft.com/office/drawing/2014/main" val="64413408"/>
                  </a:ext>
                </a:extLst>
              </a:tr>
              <a:tr h="180959">
                <a:tc>
                  <a:txBody>
                    <a:bodyPr/>
                    <a:lstStyle/>
                    <a:p>
                      <a:pPr algn="l" fontAlgn="b"/>
                      <a:r>
                        <a:rPr lang="en-US" sz="1200" b="0" i="0" u="none" strike="noStrike">
                          <a:solidFill>
                            <a:schemeClr val="tx1"/>
                          </a:solidFill>
                          <a:effectLst/>
                          <a:latin typeface="Calibri" panose="020F0502020204030204" pitchFamily="34" charset="0"/>
                        </a:rPr>
                        <a:t>7SK</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1166.602</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1539.49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595.3314</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486.2188</a:t>
                      </a:r>
                    </a:p>
                  </a:txBody>
                  <a:tcPr marL="8578" marR="8578" marT="8578" marB="0" anchor="b">
                    <a:lnL>
                      <a:noFill/>
                    </a:lnL>
                    <a:lnR>
                      <a:noFill/>
                    </a:lnR>
                    <a:lnT>
                      <a:noFill/>
                    </a:lnT>
                    <a:lnB>
                      <a:noFill/>
                    </a:lnB>
                  </a:tcPr>
                </a:tc>
                <a:extLst>
                  <a:ext uri="{0D108BD9-81ED-4DB2-BD59-A6C34878D82A}">
                    <a16:rowId xmlns:a16="http://schemas.microsoft.com/office/drawing/2014/main" val="2729559661"/>
                  </a:ext>
                </a:extLst>
              </a:tr>
              <a:tr h="180959">
                <a:tc>
                  <a:txBody>
                    <a:bodyPr/>
                    <a:lstStyle/>
                    <a:p>
                      <a:pPr algn="l" fontAlgn="b"/>
                      <a:r>
                        <a:rPr lang="en-US" sz="1200" b="0" i="0" u="none" strike="noStrike">
                          <a:solidFill>
                            <a:schemeClr val="tx1"/>
                          </a:solidFill>
                          <a:effectLst/>
                          <a:latin typeface="Calibri" panose="020F0502020204030204" pitchFamily="34" charset="0"/>
                        </a:rPr>
                        <a:t>A1BG</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112.4053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71.6409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108.1643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76.5447</a:t>
                      </a:r>
                    </a:p>
                  </a:txBody>
                  <a:tcPr marL="8578" marR="8578" marT="8578" marB="0" anchor="b">
                    <a:lnL>
                      <a:noFill/>
                    </a:lnL>
                    <a:lnR>
                      <a:noFill/>
                    </a:lnR>
                    <a:lnT>
                      <a:noFill/>
                    </a:lnT>
                    <a:lnB>
                      <a:noFill/>
                    </a:lnB>
                  </a:tcPr>
                </a:tc>
                <a:extLst>
                  <a:ext uri="{0D108BD9-81ED-4DB2-BD59-A6C34878D82A}">
                    <a16:rowId xmlns:a16="http://schemas.microsoft.com/office/drawing/2014/main" val="2614180809"/>
                  </a:ext>
                </a:extLst>
              </a:tr>
              <a:tr h="180959">
                <a:tc>
                  <a:txBody>
                    <a:bodyPr/>
                    <a:lstStyle/>
                    <a:p>
                      <a:pPr algn="l" fontAlgn="b"/>
                      <a:r>
                        <a:rPr lang="en-US" sz="1200" b="0" i="0" u="none" strike="noStrike">
                          <a:solidFill>
                            <a:schemeClr val="tx1"/>
                          </a:solidFill>
                          <a:effectLst/>
                          <a:latin typeface="Calibri" panose="020F0502020204030204" pitchFamily="34" charset="0"/>
                        </a:rPr>
                        <a:t>A1BG-AS1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49.49673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52.08008</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33.42115</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22.6428</a:t>
                      </a:r>
                    </a:p>
                  </a:txBody>
                  <a:tcPr marL="8578" marR="8578" marT="8578" marB="0" anchor="b">
                    <a:lnL>
                      <a:noFill/>
                    </a:lnL>
                    <a:lnR>
                      <a:noFill/>
                    </a:lnR>
                    <a:lnT>
                      <a:noFill/>
                    </a:lnT>
                    <a:lnB>
                      <a:noFill/>
                    </a:lnB>
                  </a:tcPr>
                </a:tc>
                <a:extLst>
                  <a:ext uri="{0D108BD9-81ED-4DB2-BD59-A6C34878D82A}">
                    <a16:rowId xmlns:a16="http://schemas.microsoft.com/office/drawing/2014/main" val="3392904305"/>
                  </a:ext>
                </a:extLst>
              </a:tr>
              <a:tr h="180959">
                <a:tc>
                  <a:txBody>
                    <a:bodyPr/>
                    <a:lstStyle/>
                    <a:p>
                      <a:pPr algn="l" fontAlgn="b"/>
                      <a:r>
                        <a:rPr lang="en-US" sz="1200" b="0" i="0" u="none" strike="noStrike">
                          <a:solidFill>
                            <a:schemeClr val="tx1"/>
                          </a:solidFill>
                          <a:effectLst/>
                          <a:latin typeface="Calibri" panose="020F0502020204030204" pitchFamily="34" charset="0"/>
                        </a:rPr>
                        <a:t>A1CF</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15.02241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9.019261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15.02231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12.0545</a:t>
                      </a:r>
                    </a:p>
                  </a:txBody>
                  <a:tcPr marL="8578" marR="8578" marT="8578" marB="0" anchor="b">
                    <a:lnL>
                      <a:noFill/>
                    </a:lnL>
                    <a:lnR>
                      <a:noFill/>
                    </a:lnR>
                    <a:lnT>
                      <a:noFill/>
                    </a:lnT>
                    <a:lnB>
                      <a:noFill/>
                    </a:lnB>
                  </a:tcPr>
                </a:tc>
                <a:extLst>
                  <a:ext uri="{0D108BD9-81ED-4DB2-BD59-A6C34878D82A}">
                    <a16:rowId xmlns:a16="http://schemas.microsoft.com/office/drawing/2014/main" val="2926011993"/>
                  </a:ext>
                </a:extLst>
              </a:tr>
              <a:tr h="180959">
                <a:tc>
                  <a:txBody>
                    <a:bodyPr/>
                    <a:lstStyle/>
                    <a:p>
                      <a:pPr algn="l" fontAlgn="b"/>
                      <a:r>
                        <a:rPr lang="en-US" sz="1200" b="0" i="0" u="none" strike="noStrike">
                          <a:solidFill>
                            <a:schemeClr val="tx1"/>
                          </a:solidFill>
                          <a:effectLst/>
                          <a:latin typeface="Calibri" panose="020F0502020204030204" pitchFamily="34" charset="0"/>
                        </a:rPr>
                        <a:t>A2M</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35188.52</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27924.49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23316.32</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17498.9</a:t>
                      </a:r>
                    </a:p>
                  </a:txBody>
                  <a:tcPr marL="8578" marR="8578" marT="8578" marB="0" anchor="b">
                    <a:lnL>
                      <a:noFill/>
                    </a:lnL>
                    <a:lnR>
                      <a:noFill/>
                    </a:lnR>
                    <a:lnT>
                      <a:noFill/>
                    </a:lnT>
                    <a:lnB>
                      <a:noFill/>
                    </a:lnB>
                  </a:tcPr>
                </a:tc>
                <a:extLst>
                  <a:ext uri="{0D108BD9-81ED-4DB2-BD59-A6C34878D82A}">
                    <a16:rowId xmlns:a16="http://schemas.microsoft.com/office/drawing/2014/main" val="1563889614"/>
                  </a:ext>
                </a:extLst>
              </a:tr>
            </a:tbl>
          </a:graphicData>
        </a:graphic>
      </p:graphicFrame>
      <p:pic>
        <p:nvPicPr>
          <p:cNvPr id="12" name="Picture 11"/>
          <p:cNvPicPr>
            <a:picLocks noChangeAspect="1"/>
          </p:cNvPicPr>
          <p:nvPr/>
        </p:nvPicPr>
        <p:blipFill>
          <a:blip r:embed="rId4"/>
          <a:stretch>
            <a:fillRect/>
          </a:stretch>
        </p:blipFill>
        <p:spPr>
          <a:xfrm>
            <a:off x="112537" y="4955177"/>
            <a:ext cx="5887668" cy="1660159"/>
          </a:xfrm>
          <a:prstGeom prst="rect">
            <a:avLst/>
          </a:prstGeom>
        </p:spPr>
      </p:pic>
    </p:spTree>
    <p:extLst>
      <p:ext uri="{BB962C8B-B14F-4D97-AF65-F5344CB8AC3E}">
        <p14:creationId xmlns:p14="http://schemas.microsoft.com/office/powerpoint/2010/main" val="284034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workflow</a:t>
            </a:r>
            <a:endParaRPr lang="en-US" dirty="0"/>
          </a:p>
        </p:txBody>
      </p:sp>
      <p:sp>
        <p:nvSpPr>
          <p:cNvPr id="4" name="Freeform 3"/>
          <p:cNvSpPr/>
          <p:nvPr/>
        </p:nvSpPr>
        <p:spPr>
          <a:xfrm>
            <a:off x="269965" y="2360023"/>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Transcriptome </a:t>
            </a:r>
            <a:r>
              <a:rPr lang="en-US" b="1" dirty="0" err="1" smtClean="0"/>
              <a:t>fasta</a:t>
            </a:r>
            <a:r>
              <a:rPr lang="en-US" b="1" dirty="0" smtClean="0"/>
              <a:t> file</a:t>
            </a:r>
            <a:endParaRPr lang="en-US" dirty="0"/>
          </a:p>
        </p:txBody>
      </p:sp>
      <p:sp>
        <p:nvSpPr>
          <p:cNvPr id="5" name="Right Arrow 4"/>
          <p:cNvSpPr/>
          <p:nvPr/>
        </p:nvSpPr>
        <p:spPr>
          <a:xfrm>
            <a:off x="2146567" y="2657528"/>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73112" y="2987958"/>
            <a:ext cx="1011815" cy="646331"/>
          </a:xfrm>
          <a:prstGeom prst="rect">
            <a:avLst/>
          </a:prstGeom>
          <a:noFill/>
        </p:spPr>
        <p:txBody>
          <a:bodyPr wrap="none" rtlCol="0">
            <a:spAutoFit/>
          </a:bodyPr>
          <a:lstStyle/>
          <a:p>
            <a:r>
              <a:rPr lang="en-US" dirty="0" smtClean="0"/>
              <a:t>Salmon</a:t>
            </a:r>
          </a:p>
          <a:p>
            <a:r>
              <a:rPr lang="en-US" dirty="0" smtClean="0"/>
              <a:t>Index</a:t>
            </a:r>
            <a:endParaRPr lang="en-US" dirty="0"/>
          </a:p>
        </p:txBody>
      </p:sp>
      <p:sp>
        <p:nvSpPr>
          <p:cNvPr id="7" name="Freeform 6"/>
          <p:cNvSpPr/>
          <p:nvPr/>
        </p:nvSpPr>
        <p:spPr>
          <a:xfrm>
            <a:off x="3251016" y="2360022"/>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Salmon Index folder</a:t>
            </a:r>
            <a:endParaRPr lang="en-US" dirty="0"/>
          </a:p>
        </p:txBody>
      </p:sp>
      <p:sp>
        <p:nvSpPr>
          <p:cNvPr id="8" name="Freeform 7"/>
          <p:cNvSpPr/>
          <p:nvPr/>
        </p:nvSpPr>
        <p:spPr>
          <a:xfrm>
            <a:off x="3251016" y="3540596"/>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Sample1 sequence </a:t>
            </a:r>
            <a:r>
              <a:rPr lang="en-US" b="1" dirty="0" err="1" smtClean="0"/>
              <a:t>fastq</a:t>
            </a:r>
            <a:r>
              <a:rPr lang="en-US" b="1" dirty="0" smtClean="0"/>
              <a:t> file</a:t>
            </a:r>
            <a:endParaRPr lang="en-US" dirty="0"/>
          </a:p>
        </p:txBody>
      </p:sp>
      <p:sp>
        <p:nvSpPr>
          <p:cNvPr id="9" name="Right Arrow 8"/>
          <p:cNvSpPr/>
          <p:nvPr/>
        </p:nvSpPr>
        <p:spPr>
          <a:xfrm rot="20263689">
            <a:off x="5093736" y="3854319"/>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232067" y="2942571"/>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Sample1 expression table</a:t>
            </a:r>
            <a:endParaRPr lang="en-US" dirty="0"/>
          </a:p>
        </p:txBody>
      </p:sp>
      <p:sp>
        <p:nvSpPr>
          <p:cNvPr id="12" name="Right Arrow 11"/>
          <p:cNvSpPr/>
          <p:nvPr/>
        </p:nvSpPr>
        <p:spPr>
          <a:xfrm rot="1538618">
            <a:off x="5093736" y="2812412"/>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6232067" y="4288045"/>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Sample2 expression table</a:t>
            </a:r>
            <a:endParaRPr lang="en-US" dirty="0"/>
          </a:p>
        </p:txBody>
      </p:sp>
      <p:sp>
        <p:nvSpPr>
          <p:cNvPr id="14" name="Freeform 13"/>
          <p:cNvSpPr/>
          <p:nvPr/>
        </p:nvSpPr>
        <p:spPr>
          <a:xfrm>
            <a:off x="6232067" y="5873005"/>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smtClean="0"/>
              <a:t>SampleN</a:t>
            </a:r>
            <a:r>
              <a:rPr lang="en-US" b="1" dirty="0" smtClean="0"/>
              <a:t> expression table</a:t>
            </a:r>
            <a:endParaRPr lang="en-US" dirty="0"/>
          </a:p>
        </p:txBody>
      </p:sp>
      <p:sp>
        <p:nvSpPr>
          <p:cNvPr id="15" name="TextBox 14"/>
          <p:cNvSpPr txBox="1"/>
          <p:nvPr/>
        </p:nvSpPr>
        <p:spPr>
          <a:xfrm>
            <a:off x="6936549" y="5340727"/>
            <a:ext cx="415498" cy="369332"/>
          </a:xfrm>
          <a:prstGeom prst="rect">
            <a:avLst/>
          </a:prstGeom>
          <a:noFill/>
        </p:spPr>
        <p:txBody>
          <a:bodyPr wrap="none" rtlCol="0">
            <a:spAutoFit/>
          </a:bodyPr>
          <a:lstStyle/>
          <a:p>
            <a:r>
              <a:rPr lang="en-US" dirty="0" smtClean="0"/>
              <a:t>…</a:t>
            </a:r>
            <a:endParaRPr lang="en-US" dirty="0"/>
          </a:p>
        </p:txBody>
      </p:sp>
      <p:sp>
        <p:nvSpPr>
          <p:cNvPr id="16" name="Freeform 15"/>
          <p:cNvSpPr/>
          <p:nvPr/>
        </p:nvSpPr>
        <p:spPr>
          <a:xfrm>
            <a:off x="9441176" y="4288045"/>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All sample summary</a:t>
            </a:r>
            <a:endParaRPr lang="en-US" dirty="0"/>
          </a:p>
        </p:txBody>
      </p:sp>
      <p:sp>
        <p:nvSpPr>
          <p:cNvPr id="17" name="Right Arrow 16"/>
          <p:cNvSpPr/>
          <p:nvPr/>
        </p:nvSpPr>
        <p:spPr>
          <a:xfrm rot="2386695">
            <a:off x="8019975" y="3854319"/>
            <a:ext cx="1481999"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092399" y="4504692"/>
            <a:ext cx="133715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714398">
            <a:off x="7782517" y="5491227"/>
            <a:ext cx="1956915"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3258170">
            <a:off x="4711017" y="3609633"/>
            <a:ext cx="1885509"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240955" y="4721170"/>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Sample2 sequence </a:t>
            </a:r>
            <a:r>
              <a:rPr lang="en-US" b="1" dirty="0" err="1" smtClean="0"/>
              <a:t>fastq</a:t>
            </a:r>
            <a:r>
              <a:rPr lang="en-US" b="1" dirty="0" smtClean="0"/>
              <a:t> file</a:t>
            </a:r>
            <a:endParaRPr lang="en-US" dirty="0"/>
          </a:p>
        </p:txBody>
      </p:sp>
      <p:sp>
        <p:nvSpPr>
          <p:cNvPr id="23" name="Right Arrow 22"/>
          <p:cNvSpPr/>
          <p:nvPr/>
        </p:nvSpPr>
        <p:spPr>
          <a:xfrm rot="20730026">
            <a:off x="5098633" y="4844720"/>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4313722">
            <a:off x="4163378" y="4547103"/>
            <a:ext cx="2923539"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19239" y="4260338"/>
            <a:ext cx="1011815" cy="646331"/>
          </a:xfrm>
          <a:prstGeom prst="rect">
            <a:avLst/>
          </a:prstGeom>
          <a:noFill/>
        </p:spPr>
        <p:txBody>
          <a:bodyPr wrap="none" rtlCol="0">
            <a:spAutoFit/>
          </a:bodyPr>
          <a:lstStyle/>
          <a:p>
            <a:r>
              <a:rPr lang="en-US" dirty="0" smtClean="0"/>
              <a:t>Salmon</a:t>
            </a:r>
          </a:p>
          <a:p>
            <a:r>
              <a:rPr lang="en-US" dirty="0" smtClean="0"/>
              <a:t>Quant</a:t>
            </a:r>
            <a:endParaRPr lang="en-US" dirty="0"/>
          </a:p>
        </p:txBody>
      </p:sp>
      <p:sp>
        <p:nvSpPr>
          <p:cNvPr id="26" name="TextBox 25"/>
          <p:cNvSpPr txBox="1"/>
          <p:nvPr/>
        </p:nvSpPr>
        <p:spPr>
          <a:xfrm>
            <a:off x="8192969" y="4089449"/>
            <a:ext cx="1241045" cy="923330"/>
          </a:xfrm>
          <a:prstGeom prst="rect">
            <a:avLst/>
          </a:prstGeom>
          <a:noFill/>
        </p:spPr>
        <p:txBody>
          <a:bodyPr wrap="none" rtlCol="0">
            <a:spAutoFit/>
          </a:bodyPr>
          <a:lstStyle/>
          <a:p>
            <a:r>
              <a:rPr lang="en-US" dirty="0" smtClean="0"/>
              <a:t>Pandas</a:t>
            </a:r>
          </a:p>
          <a:p>
            <a:r>
              <a:rPr lang="en-US" dirty="0" err="1" smtClean="0"/>
              <a:t>Seaborn</a:t>
            </a:r>
            <a:endParaRPr lang="en-US" dirty="0" smtClean="0"/>
          </a:p>
          <a:p>
            <a:r>
              <a:rPr lang="en-US" dirty="0" smtClean="0"/>
              <a:t>Perl script</a:t>
            </a:r>
            <a:endParaRPr lang="en-US" dirty="0"/>
          </a:p>
        </p:txBody>
      </p:sp>
      <p:sp>
        <p:nvSpPr>
          <p:cNvPr id="27" name="Freeform 26"/>
          <p:cNvSpPr/>
          <p:nvPr/>
        </p:nvSpPr>
        <p:spPr>
          <a:xfrm>
            <a:off x="3240767" y="5873005"/>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smtClean="0"/>
              <a:t>SampleN</a:t>
            </a:r>
            <a:r>
              <a:rPr lang="en-US" b="1" dirty="0" smtClean="0"/>
              <a:t> sequence </a:t>
            </a:r>
            <a:r>
              <a:rPr lang="en-US" b="1" dirty="0" err="1" smtClean="0"/>
              <a:t>fastq</a:t>
            </a:r>
            <a:r>
              <a:rPr lang="en-US" b="1" dirty="0" smtClean="0"/>
              <a:t> file</a:t>
            </a:r>
            <a:endParaRPr lang="en-US" dirty="0"/>
          </a:p>
        </p:txBody>
      </p:sp>
      <p:sp>
        <p:nvSpPr>
          <p:cNvPr id="28" name="Right Arrow 27"/>
          <p:cNvSpPr/>
          <p:nvPr/>
        </p:nvSpPr>
        <p:spPr>
          <a:xfrm>
            <a:off x="5120146" y="6167995"/>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9441176" y="2205138"/>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Transcriptome annotation file</a:t>
            </a:r>
            <a:endParaRPr lang="en-US" dirty="0"/>
          </a:p>
        </p:txBody>
      </p:sp>
      <p:sp>
        <p:nvSpPr>
          <p:cNvPr id="30" name="Right Arrow 29"/>
          <p:cNvSpPr/>
          <p:nvPr/>
        </p:nvSpPr>
        <p:spPr>
          <a:xfrm rot="5400000">
            <a:off x="9778196" y="3530245"/>
            <a:ext cx="1150420"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54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Index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8971430"/>
              </p:ext>
            </p:extLst>
          </p:nvPr>
        </p:nvGraphicFramePr>
        <p:xfrm>
          <a:off x="130735" y="1079863"/>
          <a:ext cx="7097379" cy="5617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stretch>
            <a:fillRect/>
          </a:stretch>
        </p:blipFill>
        <p:spPr>
          <a:xfrm>
            <a:off x="6840071" y="1980897"/>
            <a:ext cx="5275234" cy="4877103"/>
          </a:xfrm>
          <a:prstGeom prst="rect">
            <a:avLst/>
          </a:prstGeom>
        </p:spPr>
      </p:pic>
      <p:sp>
        <p:nvSpPr>
          <p:cNvPr id="9" name="Rounded Rectangular Callout 8"/>
          <p:cNvSpPr/>
          <p:nvPr/>
        </p:nvSpPr>
        <p:spPr>
          <a:xfrm>
            <a:off x="4720046" y="2321859"/>
            <a:ext cx="1906095" cy="1855694"/>
          </a:xfrm>
          <a:prstGeom prst="wedgeRoundRectCallout">
            <a:avLst>
              <a:gd name="adj1" fmla="val 73455"/>
              <a:gd name="adj2" fmla="val 66774"/>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Requirement Descriptor composition</a:t>
            </a:r>
            <a:endParaRPr lang="en-US" dirty="0"/>
          </a:p>
        </p:txBody>
      </p:sp>
      <p:sp>
        <p:nvSpPr>
          <p:cNvPr id="10" name="Rectangular Callout 9"/>
          <p:cNvSpPr/>
          <p:nvPr/>
        </p:nvSpPr>
        <p:spPr>
          <a:xfrm>
            <a:off x="9861176" y="2877670"/>
            <a:ext cx="1727887" cy="1299883"/>
          </a:xfrm>
          <a:prstGeom prst="wedgeRectCallout">
            <a:avLst>
              <a:gd name="adj1" fmla="val -133872"/>
              <a:gd name="adj2" fmla="val -29846"/>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Flag success after completion</a:t>
            </a:r>
            <a:endParaRPr lang="en-US" dirty="0"/>
          </a:p>
        </p:txBody>
      </p:sp>
    </p:spTree>
    <p:extLst>
      <p:ext uri="{BB962C8B-B14F-4D97-AF65-F5344CB8AC3E}">
        <p14:creationId xmlns:p14="http://schemas.microsoft.com/office/powerpoint/2010/main" val="390544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Quantify</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269864634"/>
              </p:ext>
            </p:extLst>
          </p:nvPr>
        </p:nvGraphicFramePr>
        <p:xfrm>
          <a:off x="-570380" y="2222500"/>
          <a:ext cx="10553700" cy="4635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5336463" y="1962286"/>
            <a:ext cx="4763398" cy="4895714"/>
          </a:xfrm>
          <a:prstGeom prst="rect">
            <a:avLst/>
          </a:prstGeom>
        </p:spPr>
      </p:pic>
      <p:pic>
        <p:nvPicPr>
          <p:cNvPr id="6" name="Picture 5"/>
          <p:cNvPicPr>
            <a:picLocks noChangeAspect="1"/>
          </p:cNvPicPr>
          <p:nvPr/>
        </p:nvPicPr>
        <p:blipFill>
          <a:blip r:embed="rId8"/>
          <a:stretch>
            <a:fillRect/>
          </a:stretch>
        </p:blipFill>
        <p:spPr>
          <a:xfrm>
            <a:off x="8419124" y="1962286"/>
            <a:ext cx="3708989" cy="4823996"/>
          </a:xfrm>
          <a:prstGeom prst="rect">
            <a:avLst/>
          </a:prstGeom>
        </p:spPr>
      </p:pic>
      <p:sp>
        <p:nvSpPr>
          <p:cNvPr id="7" name="Rectangle 6"/>
          <p:cNvSpPr/>
          <p:nvPr/>
        </p:nvSpPr>
        <p:spPr>
          <a:xfrm>
            <a:off x="5468471" y="6158753"/>
            <a:ext cx="2950653" cy="6992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51132" y="6454588"/>
            <a:ext cx="2950653" cy="3316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8470" y="3989293"/>
            <a:ext cx="2950653" cy="201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02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Quantify</a:t>
            </a:r>
            <a:endParaRPr lang="en-US" dirty="0"/>
          </a:p>
        </p:txBody>
      </p:sp>
      <p:graphicFrame>
        <p:nvGraphicFramePr>
          <p:cNvPr id="4" name="Content Placeholder 4"/>
          <p:cNvGraphicFramePr>
            <a:graphicFrameLocks noGrp="1"/>
          </p:cNvGraphicFramePr>
          <p:nvPr>
            <p:ph idx="1"/>
          </p:nvPr>
        </p:nvGraphicFramePr>
        <p:xfrm>
          <a:off x="-570380" y="2222500"/>
          <a:ext cx="10553700" cy="4635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6793000" y="2003639"/>
            <a:ext cx="5311600" cy="4854361"/>
          </a:xfrm>
          <a:prstGeom prst="rect">
            <a:avLst/>
          </a:prstGeom>
        </p:spPr>
      </p:pic>
      <p:sp>
        <p:nvSpPr>
          <p:cNvPr id="10" name="Rounded Rectangular Callout 9"/>
          <p:cNvSpPr/>
          <p:nvPr/>
        </p:nvSpPr>
        <p:spPr>
          <a:xfrm>
            <a:off x="5495109" y="2935456"/>
            <a:ext cx="1135206" cy="1131772"/>
          </a:xfrm>
          <a:prstGeom prst="wedgeRoundRectCallout">
            <a:avLst>
              <a:gd name="adj1" fmla="val 240997"/>
              <a:gd name="adj2" fmla="val -10876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smtClean="0"/>
              <a:t>One sample per file</a:t>
            </a:r>
            <a:endParaRPr lang="en-US" dirty="0"/>
          </a:p>
        </p:txBody>
      </p:sp>
    </p:spTree>
    <p:extLst>
      <p:ext uri="{BB962C8B-B14F-4D97-AF65-F5344CB8AC3E}">
        <p14:creationId xmlns:p14="http://schemas.microsoft.com/office/powerpoint/2010/main" val="265765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Summarize</a:t>
            </a:r>
            <a:endParaRPr lang="en-US" dirty="0"/>
          </a:p>
        </p:txBody>
      </p:sp>
      <p:grpSp>
        <p:nvGrpSpPr>
          <p:cNvPr id="7" name="Group 6"/>
          <p:cNvGrpSpPr/>
          <p:nvPr/>
        </p:nvGrpSpPr>
        <p:grpSpPr>
          <a:xfrm>
            <a:off x="105047" y="2386148"/>
            <a:ext cx="5780128" cy="4317412"/>
            <a:chOff x="-835478" y="2351314"/>
            <a:chExt cx="5780128" cy="4317412"/>
          </a:xfrm>
        </p:grpSpPr>
        <p:sp>
          <p:nvSpPr>
            <p:cNvPr id="8" name="Freeform 7"/>
            <p:cNvSpPr/>
            <p:nvPr/>
          </p:nvSpPr>
          <p:spPr>
            <a:xfrm>
              <a:off x="-835478" y="2351314"/>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1" name="Freeform 10"/>
            <p:cNvSpPr/>
            <p:nvPr/>
          </p:nvSpPr>
          <p:spPr>
            <a:xfrm>
              <a:off x="2117441" y="2855768"/>
              <a:ext cx="2827209" cy="159900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SummarizeMapping</a:t>
              </a:r>
              <a:endParaRPr lang="en-US" b="1" kern="1200" dirty="0" smtClean="0"/>
            </a:p>
            <a:p>
              <a:pPr lvl="0" algn="ctr" defTabSz="1066800">
                <a:lnSpc>
                  <a:spcPct val="90000"/>
                </a:lnSpc>
                <a:spcBef>
                  <a:spcPct val="0"/>
                </a:spcBef>
                <a:spcAft>
                  <a:spcPct val="35000"/>
                </a:spcAft>
              </a:pPr>
              <a:r>
                <a:rPr lang="en-US" sz="1600" kern="1200" dirty="0" err="1" smtClean="0"/>
                <a:t>ExternaProgramlTask</a:t>
              </a:r>
              <a:endParaRPr lang="en-US" sz="1600" kern="1200" dirty="0" smtClean="0"/>
            </a:p>
            <a:p>
              <a:pPr lvl="0" algn="ctr" defTabSz="1066800">
                <a:lnSpc>
                  <a:spcPct val="90000"/>
                </a:lnSpc>
                <a:spcBef>
                  <a:spcPct val="0"/>
                </a:spcBef>
                <a:spcAft>
                  <a:spcPct val="35000"/>
                </a:spcAft>
              </a:pPr>
              <a:r>
                <a:rPr lang="en-US" sz="1600" kern="1200" dirty="0" smtClean="0"/>
                <a:t>Get mapping QC</a:t>
              </a:r>
              <a:endParaRPr lang="en-US" sz="1600" kern="1200" dirty="0"/>
            </a:p>
          </p:txBody>
        </p:sp>
        <p:sp>
          <p:nvSpPr>
            <p:cNvPr id="12" name="Freeform 11"/>
            <p:cNvSpPr/>
            <p:nvPr/>
          </p:nvSpPr>
          <p:spPr>
            <a:xfrm>
              <a:off x="2429130" y="4946468"/>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SummarizeCount</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counts and </a:t>
              </a:r>
              <a:r>
                <a:rPr lang="en-US" sz="1600" kern="1200" dirty="0" err="1" smtClean="0"/>
                <a:t>tpm</a:t>
              </a:r>
              <a:r>
                <a:rPr lang="en-US" sz="1600" kern="1200" dirty="0" smtClean="0"/>
                <a:t> table</a:t>
              </a:r>
              <a:endParaRPr lang="en-US" sz="1600" kern="1200" dirty="0"/>
            </a:p>
          </p:txBody>
        </p:sp>
      </p:grpSp>
      <p:sp>
        <p:nvSpPr>
          <p:cNvPr id="13" name="Freeform 12"/>
          <p:cNvSpPr/>
          <p:nvPr/>
        </p:nvSpPr>
        <p:spPr>
          <a:xfrm>
            <a:off x="105047" y="3906137"/>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4" name="Freeform 13"/>
          <p:cNvSpPr/>
          <p:nvPr/>
        </p:nvSpPr>
        <p:spPr>
          <a:xfrm>
            <a:off x="105047" y="5447211"/>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5" name="Right Arrow 14"/>
          <p:cNvSpPr/>
          <p:nvPr/>
        </p:nvSpPr>
        <p:spPr>
          <a:xfrm rot="1544963">
            <a:off x="2255170" y="3162615"/>
            <a:ext cx="83688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493307">
            <a:off x="2197577" y="4057015"/>
            <a:ext cx="1134215" cy="31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7121987">
            <a:off x="1360432" y="5300009"/>
            <a:ext cx="2653583" cy="29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3985109">
            <a:off x="1484259" y="4159821"/>
            <a:ext cx="2662013"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3128224">
            <a:off x="1925340" y="5073529"/>
            <a:ext cx="1737994"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20337907">
            <a:off x="2211069" y="6069559"/>
            <a:ext cx="1329355"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2"/>
          <a:stretch>
            <a:fillRect/>
          </a:stretch>
        </p:blipFill>
        <p:spPr>
          <a:xfrm>
            <a:off x="5885175" y="1978711"/>
            <a:ext cx="6274669" cy="2880671"/>
          </a:xfrm>
          <a:prstGeom prst="rect">
            <a:avLst/>
          </a:prstGeom>
        </p:spPr>
      </p:pic>
      <p:sp>
        <p:nvSpPr>
          <p:cNvPr id="22" name="Rectangular Callout 21"/>
          <p:cNvSpPr/>
          <p:nvPr/>
        </p:nvSpPr>
        <p:spPr>
          <a:xfrm>
            <a:off x="10154195" y="5705711"/>
            <a:ext cx="1828800" cy="893788"/>
          </a:xfrm>
          <a:prstGeom prst="wedgeRectCallout">
            <a:avLst>
              <a:gd name="adj1" fmla="val -158929"/>
              <a:gd name="adj2" fmla="val -40616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Output Descriptor</a:t>
            </a:r>
            <a:endParaRPr lang="en-US" dirty="0"/>
          </a:p>
        </p:txBody>
      </p:sp>
      <p:sp>
        <p:nvSpPr>
          <p:cNvPr id="24" name="Rectangular Callout 23"/>
          <p:cNvSpPr/>
          <p:nvPr/>
        </p:nvSpPr>
        <p:spPr>
          <a:xfrm>
            <a:off x="6897189" y="5705711"/>
            <a:ext cx="1828800" cy="893788"/>
          </a:xfrm>
          <a:prstGeom prst="wedgeRectCallout">
            <a:avLst>
              <a:gd name="adj1" fmla="val -54643"/>
              <a:gd name="adj2" fmla="val -15965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Batch require</a:t>
            </a:r>
            <a:endParaRPr lang="en-US" dirty="0"/>
          </a:p>
        </p:txBody>
      </p:sp>
    </p:spTree>
    <p:extLst>
      <p:ext uri="{BB962C8B-B14F-4D97-AF65-F5344CB8AC3E}">
        <p14:creationId xmlns:p14="http://schemas.microsoft.com/office/powerpoint/2010/main" val="1501988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847</TotalTime>
  <Words>863</Words>
  <Application>Microsoft Office PowerPoint</Application>
  <PresentationFormat>Widescreen</PresentationFormat>
  <Paragraphs>435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2</vt:lpstr>
      <vt:lpstr>Quotable</vt:lpstr>
      <vt:lpstr>Using Luigi to control RNA-seq data processing pipeline </vt:lpstr>
      <vt:lpstr>What’s RNA-seq?</vt:lpstr>
      <vt:lpstr>RNA-seq Pipeline</vt:lpstr>
      <vt:lpstr>Overview: Inputs and outputs of pipeline</vt:lpstr>
      <vt:lpstr>Overview: workflow</vt:lpstr>
      <vt:lpstr>Luigi Tasks: Index </vt:lpstr>
      <vt:lpstr>Luigi Tasks: Quantify</vt:lpstr>
      <vt:lpstr>Luigi Tasks: Quantify</vt:lpstr>
      <vt:lpstr>Luigi Tasks: Summarize</vt:lpstr>
      <vt:lpstr>Luigi Tasks: Summarize</vt:lpstr>
      <vt:lpstr>Luigi Tasks: Preprocess</vt:lpstr>
      <vt:lpstr>Luigi Tasks: Preprocess</vt:lpstr>
      <vt:lpstr>Luigi tasks: Wrapup</vt:lpstr>
      <vt:lpstr>cli.py and unit tests</vt:lpstr>
      <vt:lpstr>cli.py and unit tests</vt:lpstr>
      <vt:lpstr>Docker and Travis integration</vt:lpstr>
      <vt:lpstr>Documentation and README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Luigi to control RNA-seq data processing pipeline</dc:title>
  <dc:creator>Chi Zhang</dc:creator>
  <cp:lastModifiedBy>Chi Zhang</cp:lastModifiedBy>
  <cp:revision>34</cp:revision>
  <dcterms:created xsi:type="dcterms:W3CDTF">2019-11-30T04:31:28Z</dcterms:created>
  <dcterms:modified xsi:type="dcterms:W3CDTF">2019-12-02T15:33:21Z</dcterms:modified>
</cp:coreProperties>
</file>