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Helvetica Neue Medium"/>
        <a:ea typeface="Helvetica Neue Medium"/>
        <a:cs typeface="Helvetica Neue Medium"/>
        <a:sym typeface="Helvetica Neue Medium"/>
      </a:defRPr>
    </a:lvl1pPr>
    <a:lvl2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Helvetica Neue Medium"/>
        <a:ea typeface="Helvetica Neue Medium"/>
        <a:cs typeface="Helvetica Neue Medium"/>
        <a:sym typeface="Helvetica Neue Medium"/>
      </a:defRPr>
    </a:lvl2pPr>
    <a:lvl3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Helvetica Neue Medium"/>
        <a:ea typeface="Helvetica Neue Medium"/>
        <a:cs typeface="Helvetica Neue Medium"/>
        <a:sym typeface="Helvetica Neue Medium"/>
      </a:defRPr>
    </a:lvl3pPr>
    <a:lvl4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Helvetica Neue Medium"/>
        <a:ea typeface="Helvetica Neue Medium"/>
        <a:cs typeface="Helvetica Neue Medium"/>
        <a:sym typeface="Helvetica Neue Medium"/>
      </a:defRPr>
    </a:lvl4pPr>
    <a:lvl5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Helvetica Neue Medium"/>
        <a:ea typeface="Helvetica Neue Medium"/>
        <a:cs typeface="Helvetica Neue Medium"/>
        <a:sym typeface="Helvetica Neue Medium"/>
      </a:defRPr>
    </a:lvl5pPr>
    <a:lvl6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Helvetica Neue Medium"/>
        <a:ea typeface="Helvetica Neue Medium"/>
        <a:cs typeface="Helvetica Neue Medium"/>
        <a:sym typeface="Helvetica Neue Medium"/>
      </a:defRPr>
    </a:lvl6pPr>
    <a:lvl7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Helvetica Neue Medium"/>
        <a:ea typeface="Helvetica Neue Medium"/>
        <a:cs typeface="Helvetica Neue Medium"/>
        <a:sym typeface="Helvetica Neue Medium"/>
      </a:defRPr>
    </a:lvl7pPr>
    <a:lvl8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Helvetica Neue Medium"/>
        <a:ea typeface="Helvetica Neue Medium"/>
        <a:cs typeface="Helvetica Neue Medium"/>
        <a:sym typeface="Helvetica Neue Medium"/>
      </a:defRPr>
    </a:lvl8pPr>
    <a:lvl9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Helvetica Neue Medium"/>
        <a:ea typeface="Helvetica Neue Medium"/>
        <a:cs typeface="Helvetica Neue Medium"/>
        <a:sym typeface="Helvetica Neue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Medium"/>
          <a:ea typeface="Helvetica Neue Medium"/>
          <a:cs typeface="Helvetica Neue Medium"/>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076BA"/>
          </a:solidFill>
        </a:fill>
      </a:tcStyle>
    </a:firstCol>
    <a:lastRow>
      <a:tcTxStyle b="off" i="off">
        <a:font>
          <a:latin typeface="Helvetica Neue Medium"/>
          <a:ea typeface="Helvetica Neue Medium"/>
          <a:cs typeface="Helvetica Neue Medium"/>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04D80"/>
          </a:solidFill>
        </a:fill>
      </a:tcStyle>
    </a:firstRow>
  </a:tblStyle>
  <a:tblStyle styleId="{C7B018BB-80A7-4F77-B60F-C8B233D01FF8}"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b="def" i="def"/>
      <a:tcStyle>
        <a:tcBdr/>
        <a:fill>
          <a:solidFill>
            <a:srgbClr val="E6F0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b="def" i="def"/>
      <a:tcStyle>
        <a:tcBdr/>
        <a:fill>
          <a:solidFill>
            <a:srgbClr val="EAF8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D1E1"/>
          </a:solidFill>
        </a:fill>
      </a:tcStyle>
    </a:wholeTbl>
    <a:band2H>
      <a:tcTxStyle b="def" i="def"/>
      <a:tcStyle>
        <a:tcBdr/>
        <a:fill>
          <a:solidFill>
            <a:srgbClr val="FCE9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
          <a:latin typeface="Helvetica Neue Medium"/>
          <a:ea typeface="Helvetica Neue Medium"/>
          <a:cs typeface="Helvetica Neue Medium"/>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33" name="Shape 133"/>
          <p:cNvSpPr/>
          <p:nvPr>
            <p:ph type="sldImg"/>
          </p:nvPr>
        </p:nvSpPr>
        <p:spPr>
          <a:xfrm>
            <a:off x="1143000" y="685800"/>
            <a:ext cx="4572000" cy="3429000"/>
          </a:xfrm>
          <a:prstGeom prst="rect">
            <a:avLst/>
          </a:prstGeom>
        </p:spPr>
        <p:txBody>
          <a:bodyPr/>
          <a:lstStyle/>
          <a:p>
            <a:pPr/>
          </a:p>
        </p:txBody>
      </p:sp>
      <p:sp>
        <p:nvSpPr>
          <p:cNvPr id="134" name="Shape 13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amp; Subtitle">
    <p:bg>
      <p:bgPr>
        <a:solidFill>
          <a:srgbClr val="FFFFFF"/>
        </a:solidFill>
      </p:bgPr>
    </p:bg>
    <p:spTree>
      <p:nvGrpSpPr>
        <p:cNvPr id="1" name=""/>
        <p:cNvGrpSpPr/>
        <p:nvPr/>
      </p:nvGrpSpPr>
      <p:grpSpPr>
        <a:xfrm>
          <a:off x="0" y="0"/>
          <a:ext cx="0" cy="0"/>
          <a:chOff x="0" y="0"/>
          <a:chExt cx="0" cy="0"/>
        </a:xfrm>
      </p:grpSpPr>
      <p:sp>
        <p:nvSpPr>
          <p:cNvPr id="12" name="标题文本"/>
          <p:cNvSpPr txBox="1"/>
          <p:nvPr>
            <p:ph type="title"/>
          </p:nvPr>
        </p:nvSpPr>
        <p:spPr>
          <a:xfrm>
            <a:off x="1778000" y="2298700"/>
            <a:ext cx="20828000" cy="4648200"/>
          </a:xfrm>
          <a:prstGeom prst="rect">
            <a:avLst/>
          </a:prstGeom>
        </p:spPr>
        <p:txBody>
          <a:bodyPr anchor="b"/>
          <a:lstStyle/>
          <a:p>
            <a:pPr/>
            <a:r>
              <a:t>标题文本</a:t>
            </a:r>
          </a:p>
        </p:txBody>
      </p:sp>
      <p:sp>
        <p:nvSpPr>
          <p:cNvPr id="13" name="正文级别 1…"/>
          <p:cNvSpPr txBox="1"/>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正文级别 1</a:t>
            </a:r>
          </a:p>
          <a:p>
            <a:pPr lvl="1"/>
            <a:r>
              <a:t>正文级别 2</a:t>
            </a:r>
          </a:p>
          <a:p>
            <a:pPr lvl="2"/>
            <a:r>
              <a:t>正文级别 3</a:t>
            </a:r>
          </a:p>
          <a:p>
            <a:pPr lvl="3"/>
            <a:r>
              <a:t>正文级别 4</a:t>
            </a:r>
          </a:p>
          <a:p>
            <a:pPr lvl="4"/>
            <a:r>
              <a:t>正文级别 5</a:t>
            </a:r>
          </a:p>
        </p:txBody>
      </p:sp>
      <p:sp>
        <p:nvSpPr>
          <p:cNvPr id="14" name="幻灯片编号"/>
          <p:cNvSpPr txBox="1"/>
          <p:nvPr>
            <p:ph type="sldNum" sz="quarter" idx="2"/>
          </p:nvPr>
        </p:nvSpPr>
        <p:spPr>
          <a:xfrm>
            <a:off x="11959031" y="13081000"/>
            <a:ext cx="453238" cy="46105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标题与副标题">
    <p:bg>
      <p:bgPr>
        <a:solidFill>
          <a:srgbClr val="FFFFFF"/>
        </a:solidFill>
      </p:bgPr>
    </p:bg>
    <p:spTree>
      <p:nvGrpSpPr>
        <p:cNvPr id="1" name=""/>
        <p:cNvGrpSpPr/>
        <p:nvPr/>
      </p:nvGrpSpPr>
      <p:grpSpPr>
        <a:xfrm>
          <a:off x="0" y="0"/>
          <a:ext cx="0" cy="0"/>
          <a:chOff x="0" y="0"/>
          <a:chExt cx="0" cy="0"/>
        </a:xfrm>
      </p:grpSpPr>
      <p:sp>
        <p:nvSpPr>
          <p:cNvPr id="91" name="标题文本"/>
          <p:cNvSpPr txBox="1"/>
          <p:nvPr>
            <p:ph type="title"/>
          </p:nvPr>
        </p:nvSpPr>
        <p:spPr>
          <a:xfrm>
            <a:off x="1778000" y="2298700"/>
            <a:ext cx="20828000" cy="4648200"/>
          </a:xfrm>
          <a:prstGeom prst="rect">
            <a:avLst/>
          </a:prstGeom>
        </p:spPr>
        <p:txBody>
          <a:bodyPr anchor="b"/>
          <a:lstStyle>
            <a:lvl1pPr>
              <a:defRPr>
                <a:latin typeface="Helvetica Light"/>
                <a:ea typeface="Helvetica Light"/>
                <a:cs typeface="Helvetica Light"/>
                <a:sym typeface="Helvetica Light"/>
              </a:defRPr>
            </a:lvl1pPr>
          </a:lstStyle>
          <a:p>
            <a:pPr/>
            <a:r>
              <a:t>标题文本</a:t>
            </a:r>
          </a:p>
        </p:txBody>
      </p:sp>
      <p:sp>
        <p:nvSpPr>
          <p:cNvPr id="92" name="正文级别 1…"/>
          <p:cNvSpPr txBox="1"/>
          <p:nvPr>
            <p:ph type="body" sz="quarter" idx="1"/>
          </p:nvPr>
        </p:nvSpPr>
        <p:spPr>
          <a:xfrm>
            <a:off x="1778000" y="7073900"/>
            <a:ext cx="20828000" cy="1587500"/>
          </a:xfrm>
          <a:prstGeom prst="rect">
            <a:avLst/>
          </a:prstGeom>
        </p:spPr>
        <p:txBody>
          <a:bodyPr anchor="t"/>
          <a:lstStyle>
            <a:lvl1pPr marL="0" indent="0" algn="ctr">
              <a:spcBef>
                <a:spcPts val="0"/>
              </a:spcBef>
              <a:buSzTx/>
              <a:buNone/>
              <a:defRPr sz="4400">
                <a:latin typeface="Helvetica Light"/>
                <a:ea typeface="Helvetica Light"/>
                <a:cs typeface="Helvetica Light"/>
                <a:sym typeface="Helvetica Light"/>
              </a:defRPr>
            </a:lvl1pPr>
            <a:lvl2pPr marL="0" indent="0" algn="ctr">
              <a:spcBef>
                <a:spcPts val="0"/>
              </a:spcBef>
              <a:buSzTx/>
              <a:buNone/>
              <a:defRPr sz="4400">
                <a:latin typeface="Helvetica Light"/>
                <a:ea typeface="Helvetica Light"/>
                <a:cs typeface="Helvetica Light"/>
                <a:sym typeface="Helvetica Light"/>
              </a:defRPr>
            </a:lvl2pPr>
            <a:lvl3pPr marL="0" indent="0" algn="ctr">
              <a:spcBef>
                <a:spcPts val="0"/>
              </a:spcBef>
              <a:buSzTx/>
              <a:buNone/>
              <a:defRPr sz="4400">
                <a:latin typeface="Helvetica Light"/>
                <a:ea typeface="Helvetica Light"/>
                <a:cs typeface="Helvetica Light"/>
                <a:sym typeface="Helvetica Light"/>
              </a:defRPr>
            </a:lvl3pPr>
            <a:lvl4pPr marL="0" indent="0" algn="ctr">
              <a:spcBef>
                <a:spcPts val="0"/>
              </a:spcBef>
              <a:buSzTx/>
              <a:buNone/>
              <a:defRPr sz="4400">
                <a:latin typeface="Helvetica Light"/>
                <a:ea typeface="Helvetica Light"/>
                <a:cs typeface="Helvetica Light"/>
                <a:sym typeface="Helvetica Light"/>
              </a:defRPr>
            </a:lvl4pPr>
            <a:lvl5pPr marL="0" indent="0" algn="ctr">
              <a:spcBef>
                <a:spcPts val="0"/>
              </a:spcBef>
              <a:buSzTx/>
              <a:buNone/>
              <a:defRPr sz="4400">
                <a:latin typeface="Helvetica Light"/>
                <a:ea typeface="Helvetica Light"/>
                <a:cs typeface="Helvetica Light"/>
                <a:sym typeface="Helvetica Light"/>
              </a:defRPr>
            </a:lvl5pPr>
          </a:lstStyle>
          <a:p>
            <a:pPr/>
            <a:r>
              <a:t>正文级别 1</a:t>
            </a:r>
          </a:p>
          <a:p>
            <a:pPr lvl="1"/>
            <a:r>
              <a:t>正文级别 2</a:t>
            </a:r>
          </a:p>
          <a:p>
            <a:pPr lvl="2"/>
            <a:r>
              <a:t>正文级别 3</a:t>
            </a:r>
          </a:p>
          <a:p>
            <a:pPr lvl="3"/>
            <a:r>
              <a:t>正文级别 4</a:t>
            </a:r>
          </a:p>
          <a:p>
            <a:pPr lvl="4"/>
            <a:r>
              <a:t>正文级别 5</a:t>
            </a:r>
          </a:p>
        </p:txBody>
      </p:sp>
      <p:sp>
        <p:nvSpPr>
          <p:cNvPr id="93" name="幻灯片编号"/>
          <p:cNvSpPr txBox="1"/>
          <p:nvPr>
            <p:ph type="sldNum" sz="quarter" idx="2"/>
          </p:nvPr>
        </p:nvSpPr>
        <p:spPr>
          <a:xfrm>
            <a:off x="11959031" y="13081000"/>
            <a:ext cx="453238" cy="469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Subtitle">
    <p:bg>
      <p:bgPr>
        <a:solidFill>
          <a:srgbClr val="FFFFFF"/>
        </a:solidFill>
      </p:bgPr>
    </p:bg>
    <p:spTree>
      <p:nvGrpSpPr>
        <p:cNvPr id="1" name=""/>
        <p:cNvGrpSpPr/>
        <p:nvPr/>
      </p:nvGrpSpPr>
      <p:grpSpPr>
        <a:xfrm>
          <a:off x="0" y="0"/>
          <a:ext cx="0" cy="0"/>
          <a:chOff x="0" y="0"/>
          <a:chExt cx="0" cy="0"/>
        </a:xfrm>
      </p:grpSpPr>
      <p:sp>
        <p:nvSpPr>
          <p:cNvPr id="100" name="标题文本"/>
          <p:cNvSpPr txBox="1"/>
          <p:nvPr>
            <p:ph type="title"/>
          </p:nvPr>
        </p:nvSpPr>
        <p:spPr>
          <a:xfrm>
            <a:off x="4833937" y="2303858"/>
            <a:ext cx="14716127" cy="4643439"/>
          </a:xfrm>
          <a:prstGeom prst="rect">
            <a:avLst/>
          </a:prstGeom>
        </p:spPr>
        <p:txBody>
          <a:bodyPr lIns="71436" tIns="71436" rIns="71436" bIns="71436" anchor="b"/>
          <a:lstStyle>
            <a:lvl1pPr defTabSz="821689"/>
          </a:lstStyle>
          <a:p>
            <a:pPr/>
            <a:r>
              <a:t>标题文本</a:t>
            </a:r>
          </a:p>
        </p:txBody>
      </p:sp>
      <p:sp>
        <p:nvSpPr>
          <p:cNvPr id="101" name="正文级别 1…"/>
          <p:cNvSpPr txBox="1"/>
          <p:nvPr>
            <p:ph type="body" sz="quarter" idx="1"/>
          </p:nvPr>
        </p:nvSpPr>
        <p:spPr>
          <a:xfrm>
            <a:off x="4833937" y="7090171"/>
            <a:ext cx="14716127" cy="1589487"/>
          </a:xfrm>
          <a:prstGeom prst="rect">
            <a:avLst/>
          </a:prstGeom>
        </p:spPr>
        <p:txBody>
          <a:bodyPr lIns="71436" tIns="71436" rIns="71436" bIns="71436" anchor="t"/>
          <a:lstStyle>
            <a:lvl1pPr marL="0" indent="0" algn="ctr" defTabSz="821689">
              <a:spcBef>
                <a:spcPts val="0"/>
              </a:spcBef>
              <a:buSzTx/>
              <a:buNone/>
            </a:lvl1pPr>
            <a:lvl2pPr marL="0" indent="0" algn="ctr" defTabSz="821689">
              <a:spcBef>
                <a:spcPts val="0"/>
              </a:spcBef>
              <a:buSzTx/>
              <a:buNone/>
            </a:lvl2pPr>
            <a:lvl3pPr marL="0" indent="0" algn="ctr" defTabSz="821689">
              <a:spcBef>
                <a:spcPts val="0"/>
              </a:spcBef>
              <a:buSzTx/>
              <a:buNone/>
            </a:lvl3pPr>
            <a:lvl4pPr marL="0" indent="0" algn="ctr" defTabSz="821689">
              <a:spcBef>
                <a:spcPts val="0"/>
              </a:spcBef>
              <a:buSzTx/>
              <a:buNone/>
            </a:lvl4pPr>
            <a:lvl5pPr marL="0" indent="0" algn="ctr" defTabSz="821689">
              <a:spcBef>
                <a:spcPts val="0"/>
              </a:spcBef>
              <a:buSzTx/>
              <a:buNone/>
            </a:lvl5pPr>
          </a:lstStyle>
          <a:p>
            <a:pPr/>
            <a:r>
              <a:t>正文级别 1</a:t>
            </a:r>
          </a:p>
          <a:p>
            <a:pPr lvl="1"/>
            <a:r>
              <a:t>正文级别 2</a:t>
            </a:r>
          </a:p>
          <a:p>
            <a:pPr lvl="2"/>
            <a:r>
              <a:t>正文级别 3</a:t>
            </a:r>
          </a:p>
          <a:p>
            <a:pPr lvl="3"/>
            <a:r>
              <a:t>正文级别 4</a:t>
            </a:r>
          </a:p>
          <a:p>
            <a:pPr lvl="4"/>
            <a:r>
              <a:t>正文级别 5</a:t>
            </a:r>
          </a:p>
        </p:txBody>
      </p:sp>
      <p:sp>
        <p:nvSpPr>
          <p:cNvPr id="102" name="幻灯片编号"/>
          <p:cNvSpPr txBox="1"/>
          <p:nvPr>
            <p:ph type="sldNum" sz="quarter" idx="2"/>
          </p:nvPr>
        </p:nvSpPr>
        <p:spPr>
          <a:xfrm>
            <a:off x="11954104" y="13073062"/>
            <a:ext cx="466267" cy="477670"/>
          </a:xfrm>
          <a:prstGeom prst="rect">
            <a:avLst/>
          </a:prstGeom>
        </p:spPr>
        <p:txBody>
          <a:bodyPr lIns="71436" tIns="71436" rIns="71436" bIns="71436"/>
          <a:lstStyle>
            <a:lvl1pPr defTabSz="821689">
              <a:defRPr sz="2200">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空白">
    <p:bg>
      <p:bgPr>
        <a:solidFill>
          <a:srgbClr val="FFFFFF"/>
        </a:solidFill>
      </p:bgPr>
    </p:bg>
    <p:spTree>
      <p:nvGrpSpPr>
        <p:cNvPr id="1" name=""/>
        <p:cNvGrpSpPr/>
        <p:nvPr/>
      </p:nvGrpSpPr>
      <p:grpSpPr>
        <a:xfrm>
          <a:off x="0" y="0"/>
          <a:ext cx="0" cy="0"/>
          <a:chOff x="0" y="0"/>
          <a:chExt cx="0" cy="0"/>
        </a:xfrm>
      </p:grpSpPr>
      <p:sp>
        <p:nvSpPr>
          <p:cNvPr id="109" name="正文级别 1…"/>
          <p:cNvSpPr txBox="1"/>
          <p:nvPr>
            <p:ph type="body" idx="1"/>
          </p:nvPr>
        </p:nvSpPr>
        <p:spPr>
          <a:xfrm>
            <a:off x="1037460" y="2778642"/>
            <a:ext cx="22495934" cy="9564577"/>
          </a:xfrm>
          <a:prstGeom prst="rect">
            <a:avLst/>
          </a:prstGeom>
        </p:spPr>
        <p:txBody>
          <a:bodyPr/>
          <a:lstStyle>
            <a:lvl1pPr>
              <a:defRPr b="1">
                <a:latin typeface="微软雅黑 Light"/>
                <a:ea typeface="微软雅黑 Light"/>
                <a:cs typeface="微软雅黑 Light"/>
                <a:sym typeface="微软雅黑 Light"/>
              </a:defRPr>
            </a:lvl1pPr>
            <a:lvl2pPr>
              <a:defRPr b="1">
                <a:latin typeface="微软雅黑 Light"/>
                <a:ea typeface="微软雅黑 Light"/>
                <a:cs typeface="微软雅黑 Light"/>
                <a:sym typeface="微软雅黑 Light"/>
              </a:defRPr>
            </a:lvl2pPr>
            <a:lvl3pPr>
              <a:defRPr b="1">
                <a:latin typeface="微软雅黑 Light"/>
                <a:ea typeface="微软雅黑 Light"/>
                <a:cs typeface="微软雅黑 Light"/>
                <a:sym typeface="微软雅黑 Light"/>
              </a:defRPr>
            </a:lvl3pPr>
            <a:lvl4pPr>
              <a:defRPr b="1">
                <a:latin typeface="微软雅黑 Light"/>
                <a:ea typeface="微软雅黑 Light"/>
                <a:cs typeface="微软雅黑 Light"/>
                <a:sym typeface="微软雅黑 Light"/>
              </a:defRPr>
            </a:lvl4pPr>
            <a:lvl5pPr>
              <a:defRPr b="1">
                <a:latin typeface="微软雅黑 Light"/>
                <a:ea typeface="微软雅黑 Light"/>
                <a:cs typeface="微软雅黑 Light"/>
                <a:sym typeface="微软雅黑 Light"/>
              </a:defRPr>
            </a:lvl5pPr>
          </a:lstStyle>
          <a:p>
            <a:pPr/>
            <a:r>
              <a:t>正文级别 1</a:t>
            </a:r>
          </a:p>
          <a:p>
            <a:pPr lvl="1"/>
            <a:r>
              <a:t>正文级别 2</a:t>
            </a:r>
          </a:p>
          <a:p>
            <a:pPr lvl="2"/>
            <a:r>
              <a:t>正文级别 3</a:t>
            </a:r>
          </a:p>
          <a:p>
            <a:pPr lvl="3"/>
            <a:r>
              <a:t>正文级别 4</a:t>
            </a:r>
          </a:p>
          <a:p>
            <a:pPr lvl="4"/>
            <a:r>
              <a:t>正文级别 5</a:t>
            </a:r>
          </a:p>
        </p:txBody>
      </p:sp>
      <p:sp>
        <p:nvSpPr>
          <p:cNvPr id="110" name="标题文本"/>
          <p:cNvSpPr txBox="1"/>
          <p:nvPr>
            <p:ph type="title"/>
          </p:nvPr>
        </p:nvSpPr>
        <p:spPr>
          <a:xfrm flipH="1" flipV="1" rot="10800000">
            <a:off x="661580" y="131661"/>
            <a:ext cx="18905094" cy="1327091"/>
          </a:xfrm>
          <a:prstGeom prst="rect">
            <a:avLst/>
          </a:prstGeom>
        </p:spPr>
        <p:txBody>
          <a:bodyPr/>
          <a:lstStyle>
            <a:lvl1pPr>
              <a:defRPr b="1" sz="7400">
                <a:solidFill>
                  <a:srgbClr val="FFFFFF"/>
                </a:solidFill>
                <a:latin typeface="微软雅黑"/>
                <a:ea typeface="微软雅黑"/>
                <a:cs typeface="微软雅黑"/>
                <a:sym typeface="微软雅黑"/>
              </a:defRPr>
            </a:lvl1pPr>
          </a:lstStyle>
          <a:p>
            <a:pPr/>
            <a:r>
              <a:t>标题文本</a:t>
            </a:r>
          </a:p>
        </p:txBody>
      </p:sp>
      <p:sp>
        <p:nvSpPr>
          <p:cNvPr id="111" name="幻灯片编号"/>
          <p:cNvSpPr txBox="1"/>
          <p:nvPr>
            <p:ph type="sldNum" sz="quarter" idx="2"/>
          </p:nvPr>
        </p:nvSpPr>
        <p:spPr>
          <a:xfrm>
            <a:off x="11908828" y="13044008"/>
            <a:ext cx="566342" cy="584201"/>
          </a:xfrm>
          <a:prstGeom prst="rect">
            <a:avLst/>
          </a:prstGeom>
        </p:spPr>
        <p:txBody>
          <a:bodyPr/>
          <a:lstStyle>
            <a:lvl1pPr>
              <a:defRPr b="1" sz="3200">
                <a:latin typeface="微软雅黑 Light"/>
                <a:ea typeface="微软雅黑 Light"/>
                <a:cs typeface="微软雅黑 Light"/>
                <a:sym typeface="微软雅黑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_空白">
    <p:spTree>
      <p:nvGrpSpPr>
        <p:cNvPr id="1" name=""/>
        <p:cNvGrpSpPr/>
        <p:nvPr/>
      </p:nvGrpSpPr>
      <p:grpSpPr>
        <a:xfrm>
          <a:off x="0" y="0"/>
          <a:ext cx="0" cy="0"/>
          <a:chOff x="0" y="0"/>
          <a:chExt cx="0" cy="0"/>
        </a:xfrm>
      </p:grpSpPr>
      <p:sp>
        <p:nvSpPr>
          <p:cNvPr id="11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标题和内容">
    <p:bg>
      <p:bgPr>
        <a:solidFill>
          <a:srgbClr val="FFFFFF"/>
        </a:solidFill>
      </p:bgPr>
    </p:bg>
    <p:spTree>
      <p:nvGrpSpPr>
        <p:cNvPr id="1" name=""/>
        <p:cNvGrpSpPr/>
        <p:nvPr/>
      </p:nvGrpSpPr>
      <p:grpSpPr>
        <a:xfrm>
          <a:off x="0" y="0"/>
          <a:ext cx="0" cy="0"/>
          <a:chOff x="0" y="0"/>
          <a:chExt cx="0" cy="0"/>
        </a:xfrm>
      </p:grpSpPr>
      <p:sp>
        <p:nvSpPr>
          <p:cNvPr id="125" name="矩形 3"/>
          <p:cNvSpPr/>
          <p:nvPr/>
        </p:nvSpPr>
        <p:spPr>
          <a:xfrm flipH="1">
            <a:off x="579969" y="579967"/>
            <a:ext cx="114299" cy="863601"/>
          </a:xfrm>
          <a:prstGeom prst="rect">
            <a:avLst/>
          </a:prstGeom>
          <a:solidFill>
            <a:srgbClr val="0028D2"/>
          </a:solidFill>
          <a:ln w="12700">
            <a:miter lim="400000"/>
          </a:ln>
        </p:spPr>
        <p:txBody>
          <a:bodyPr lIns="0" tIns="0" rIns="0" bIns="0" anchor="ctr"/>
          <a:lstStyle/>
          <a:p>
            <a:pPr>
              <a:defRPr b="1" sz="2900">
                <a:solidFill>
                  <a:srgbClr val="FFFFFF"/>
                </a:solidFill>
                <a:latin typeface="微软雅黑"/>
                <a:ea typeface="微软雅黑"/>
                <a:cs typeface="微软雅黑"/>
                <a:sym typeface="微软雅黑"/>
              </a:defRPr>
            </a:pPr>
          </a:p>
        </p:txBody>
      </p:sp>
      <p:pic>
        <p:nvPicPr>
          <p:cNvPr id="126" name="图片 4" descr="图片 4"/>
          <p:cNvPicPr>
            <a:picLocks noChangeAspect="1"/>
          </p:cNvPicPr>
          <p:nvPr/>
        </p:nvPicPr>
        <p:blipFill>
          <a:blip r:embed="rId2">
            <a:extLst/>
          </a:blip>
          <a:stretch>
            <a:fillRect/>
          </a:stretch>
        </p:blipFill>
        <p:spPr>
          <a:xfrm>
            <a:off x="21674667" y="681567"/>
            <a:ext cx="2108201" cy="660401"/>
          </a:xfrm>
          <a:prstGeom prst="rect">
            <a:avLst/>
          </a:prstGeom>
          <a:ln w="12700">
            <a:miter lim="400000"/>
          </a:ln>
        </p:spPr>
      </p:pic>
      <p:sp>
        <p:nvSpPr>
          <p:cNvPr id="127"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ullets">
    <p:bg>
      <p:bgPr>
        <a:solidFill>
          <a:srgbClr val="FFFFFF"/>
        </a:solidFill>
      </p:bgPr>
    </p:bg>
    <p:spTree>
      <p:nvGrpSpPr>
        <p:cNvPr id="1" name=""/>
        <p:cNvGrpSpPr/>
        <p:nvPr/>
      </p:nvGrpSpPr>
      <p:grpSpPr>
        <a:xfrm>
          <a:off x="0" y="0"/>
          <a:ext cx="0" cy="0"/>
          <a:chOff x="0" y="0"/>
          <a:chExt cx="0" cy="0"/>
        </a:xfrm>
      </p:grpSpPr>
      <p:sp>
        <p:nvSpPr>
          <p:cNvPr id="21" name="正文级别 1…"/>
          <p:cNvSpPr txBox="1"/>
          <p:nvPr>
            <p:ph type="body" idx="1"/>
          </p:nvPr>
        </p:nvSpPr>
        <p:spPr>
          <a:xfrm>
            <a:off x="1689100" y="1778000"/>
            <a:ext cx="21005800" cy="10160000"/>
          </a:xfrm>
          <a:prstGeom prst="rect">
            <a:avLst/>
          </a:prstGeom>
        </p:spPr>
        <p:txBody>
          <a:bodyPr/>
          <a:lstStyle>
            <a:lvl1pPr>
              <a:defRPr sz="4800"/>
            </a:lvl1pPr>
            <a:lvl2pPr>
              <a:defRPr sz="4800"/>
            </a:lvl2pPr>
            <a:lvl3pPr>
              <a:defRPr sz="4800"/>
            </a:lvl3pPr>
            <a:lvl4pPr>
              <a:defRPr sz="4800"/>
            </a:lvl4pPr>
            <a:lvl5pPr>
              <a:defRPr sz="4800"/>
            </a:lvl5pPr>
          </a:lstStyle>
          <a:p>
            <a:pPr/>
            <a:r>
              <a:t>正文级别 1</a:t>
            </a:r>
          </a:p>
          <a:p>
            <a:pPr lvl="1"/>
            <a:r>
              <a:t>正文级别 2</a:t>
            </a:r>
          </a:p>
          <a:p>
            <a:pPr lvl="2"/>
            <a:r>
              <a:t>正文级别 3</a:t>
            </a:r>
          </a:p>
          <a:p>
            <a:pPr lvl="3"/>
            <a:r>
              <a:t>正文级别 4</a:t>
            </a:r>
          </a:p>
          <a:p>
            <a:pPr lvl="4"/>
            <a:r>
              <a:t>正文级别 5</a:t>
            </a:r>
          </a:p>
        </p:txBody>
      </p:sp>
      <p:sp>
        <p:nvSpPr>
          <p:cNvPr id="22" name="幻灯片编号"/>
          <p:cNvSpPr txBox="1"/>
          <p:nvPr>
            <p:ph type="sldNum" sz="quarter" idx="2"/>
          </p:nvPr>
        </p:nvSpPr>
        <p:spPr>
          <a:xfrm>
            <a:off x="11959031" y="13081000"/>
            <a:ext cx="453238" cy="46105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bg>
      <p:bgPr>
        <a:solidFill>
          <a:srgbClr val="FFFFFF"/>
        </a:solidFill>
      </p:bgPr>
    </p:bg>
    <p:spTree>
      <p:nvGrpSpPr>
        <p:cNvPr id="1" name=""/>
        <p:cNvGrpSpPr/>
        <p:nvPr/>
      </p:nvGrpSpPr>
      <p:grpSpPr>
        <a:xfrm>
          <a:off x="0" y="0"/>
          <a:ext cx="0" cy="0"/>
          <a:chOff x="0" y="0"/>
          <a:chExt cx="0" cy="0"/>
        </a:xfrm>
      </p:grpSpPr>
      <p:sp>
        <p:nvSpPr>
          <p:cNvPr id="29" name="Image"/>
          <p:cNvSpPr/>
          <p:nvPr>
            <p:ph type="pic" sz="quarter" idx="13"/>
          </p:nvPr>
        </p:nvSpPr>
        <p:spPr>
          <a:xfrm>
            <a:off x="15760700" y="7048500"/>
            <a:ext cx="7404100" cy="5549900"/>
          </a:xfrm>
          <a:prstGeom prst="rect">
            <a:avLst/>
          </a:prstGeom>
        </p:spPr>
        <p:txBody>
          <a:bodyPr lIns="91439" tIns="45719" rIns="91439" bIns="45719" anchor="t">
            <a:noAutofit/>
          </a:bodyPr>
          <a:lstStyle/>
          <a:p>
            <a:pPr/>
          </a:p>
        </p:txBody>
      </p:sp>
      <p:sp>
        <p:nvSpPr>
          <p:cNvPr id="30" name="Image"/>
          <p:cNvSpPr/>
          <p:nvPr>
            <p:ph type="pic" sz="quarter" idx="14"/>
          </p:nvPr>
        </p:nvSpPr>
        <p:spPr>
          <a:xfrm>
            <a:off x="15760700" y="1130300"/>
            <a:ext cx="7404100" cy="5549900"/>
          </a:xfrm>
          <a:prstGeom prst="rect">
            <a:avLst/>
          </a:prstGeom>
        </p:spPr>
        <p:txBody>
          <a:bodyPr lIns="91439" tIns="45719" rIns="91439" bIns="45719" anchor="t">
            <a:noAutofit/>
          </a:bodyPr>
          <a:lstStyle/>
          <a:p>
            <a:pPr/>
          </a:p>
        </p:txBody>
      </p:sp>
      <p:sp>
        <p:nvSpPr>
          <p:cNvPr id="31" name="Image"/>
          <p:cNvSpPr/>
          <p:nvPr>
            <p:ph type="pic" idx="15"/>
          </p:nvPr>
        </p:nvSpPr>
        <p:spPr>
          <a:xfrm>
            <a:off x="1206500" y="1130300"/>
            <a:ext cx="14173200" cy="11468100"/>
          </a:xfrm>
          <a:prstGeom prst="rect">
            <a:avLst/>
          </a:prstGeom>
        </p:spPr>
        <p:txBody>
          <a:bodyPr lIns="91439" tIns="45719" rIns="91439" bIns="45719" anchor="t">
            <a:noAutofit/>
          </a:bodyPr>
          <a:lstStyle/>
          <a:p>
            <a:pPr/>
          </a:p>
        </p:txBody>
      </p:sp>
      <p:sp>
        <p:nvSpPr>
          <p:cNvPr id="32" name="幻灯片编号"/>
          <p:cNvSpPr txBox="1"/>
          <p:nvPr>
            <p:ph type="sldNum" sz="quarter" idx="2"/>
          </p:nvPr>
        </p:nvSpPr>
        <p:spPr>
          <a:xfrm>
            <a:off x="11959031" y="13081000"/>
            <a:ext cx="453238" cy="46105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p:bg>
      <p:bgPr>
        <a:solidFill>
          <a:srgbClr val="FFFFFF"/>
        </a:solidFill>
      </p:bgPr>
    </p:bg>
    <p:spTree>
      <p:nvGrpSpPr>
        <p:cNvPr id="1" name=""/>
        <p:cNvGrpSpPr/>
        <p:nvPr/>
      </p:nvGrpSpPr>
      <p:grpSpPr>
        <a:xfrm>
          <a:off x="0" y="0"/>
          <a:ext cx="0" cy="0"/>
          <a:chOff x="0" y="0"/>
          <a:chExt cx="0" cy="0"/>
        </a:xfrm>
      </p:grpSpPr>
      <p:sp>
        <p:nvSpPr>
          <p:cNvPr id="39" name="正文级别 1…"/>
          <p:cNvSpPr txBox="1"/>
          <p:nvPr>
            <p:ph type="body" sz="quarter" idx="1"/>
          </p:nvPr>
        </p:nvSpPr>
        <p:spPr>
          <a:xfrm>
            <a:off x="2387600" y="8953500"/>
            <a:ext cx="19621500" cy="585521"/>
          </a:xfrm>
          <a:prstGeom prst="rect">
            <a:avLst/>
          </a:prstGeom>
        </p:spPr>
        <p:txBody>
          <a:bodyPr anchor="t"/>
          <a:lstStyle>
            <a:lvl1pPr marL="0" indent="0" algn="ctr">
              <a:spcBef>
                <a:spcPts val="0"/>
              </a:spcBef>
              <a:buSzTx/>
              <a:buNone/>
              <a:defRPr i="1" sz="3200"/>
            </a:lvl1pPr>
            <a:lvl2pPr marL="1025769" indent="-390769" algn="ctr">
              <a:spcBef>
                <a:spcPts val="0"/>
              </a:spcBef>
              <a:defRPr i="1" sz="3200"/>
            </a:lvl2pPr>
            <a:lvl3pPr marL="1660769" indent="-390769" algn="ctr">
              <a:spcBef>
                <a:spcPts val="0"/>
              </a:spcBef>
              <a:defRPr i="1" sz="3200"/>
            </a:lvl3pPr>
            <a:lvl4pPr marL="2295769" indent="-390769" algn="ctr">
              <a:spcBef>
                <a:spcPts val="0"/>
              </a:spcBef>
              <a:defRPr i="1" sz="3200"/>
            </a:lvl4pPr>
            <a:lvl5pPr marL="2930769" indent="-390769" algn="ctr">
              <a:spcBef>
                <a:spcPts val="0"/>
              </a:spcBef>
              <a:defRPr i="1" sz="3200"/>
            </a:lvl5pPr>
          </a:lstStyle>
          <a:p>
            <a:pPr/>
            <a:r>
              <a:t>正文级别 1</a:t>
            </a:r>
          </a:p>
          <a:p>
            <a:pPr lvl="1"/>
            <a:r>
              <a:t>正文级别 2</a:t>
            </a:r>
          </a:p>
          <a:p>
            <a:pPr lvl="2"/>
            <a:r>
              <a:t>正文级别 3</a:t>
            </a:r>
          </a:p>
          <a:p>
            <a:pPr lvl="3"/>
            <a:r>
              <a:t>正文级别 4</a:t>
            </a:r>
          </a:p>
          <a:p>
            <a:pPr lvl="4"/>
            <a:r>
              <a:t>正文级别 5</a:t>
            </a:r>
          </a:p>
        </p:txBody>
      </p:sp>
      <p:sp>
        <p:nvSpPr>
          <p:cNvPr id="40" name="“Type a quote here.”"/>
          <p:cNvSpPr txBox="1"/>
          <p:nvPr>
            <p:ph type="body" sz="quarter" idx="13"/>
          </p:nvPr>
        </p:nvSpPr>
        <p:spPr>
          <a:xfrm>
            <a:off x="2387600" y="6076950"/>
            <a:ext cx="19621500" cy="825500"/>
          </a:xfrm>
          <a:prstGeom prst="rect">
            <a:avLst/>
          </a:prstGeom>
        </p:spPr>
        <p:txBody>
          <a:bodyPr/>
          <a:lstStyle/>
          <a:p>
            <a:pPr marL="0" indent="0" algn="ctr">
              <a:spcBef>
                <a:spcPts val="0"/>
              </a:spcBef>
              <a:buSzTx/>
              <a:buNone/>
              <a:defRPr sz="4800">
                <a:latin typeface="Helvetica Neue Medium"/>
                <a:ea typeface="Helvetica Neue Medium"/>
                <a:cs typeface="Helvetica Neue Medium"/>
                <a:sym typeface="Helvetica Neue Medium"/>
              </a:defRPr>
            </a:pPr>
          </a:p>
        </p:txBody>
      </p:sp>
      <p:sp>
        <p:nvSpPr>
          <p:cNvPr id="41" name="幻灯片编号"/>
          <p:cNvSpPr txBox="1"/>
          <p:nvPr>
            <p:ph type="sldNum" sz="quarter" idx="2"/>
          </p:nvPr>
        </p:nvSpPr>
        <p:spPr>
          <a:xfrm>
            <a:off x="11959031" y="13081000"/>
            <a:ext cx="453238" cy="46105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bg>
      <p:bgPr>
        <a:solidFill>
          <a:srgbClr val="FFFFFF"/>
        </a:solidFill>
      </p:bgPr>
    </p:bg>
    <p:spTree>
      <p:nvGrpSpPr>
        <p:cNvPr id="1" name=""/>
        <p:cNvGrpSpPr/>
        <p:nvPr/>
      </p:nvGrpSpPr>
      <p:grpSpPr>
        <a:xfrm>
          <a:off x="0" y="0"/>
          <a:ext cx="0" cy="0"/>
          <a:chOff x="0" y="0"/>
          <a:chExt cx="0" cy="0"/>
        </a:xfrm>
      </p:grpSpPr>
      <p:sp>
        <p:nvSpPr>
          <p:cNvPr id="48" name="Image"/>
          <p:cNvSpPr/>
          <p:nvPr>
            <p:ph type="pic" idx="13"/>
          </p:nvPr>
        </p:nvSpPr>
        <p:spPr>
          <a:xfrm>
            <a:off x="0" y="0"/>
            <a:ext cx="24384000" cy="13716000"/>
          </a:xfrm>
          <a:prstGeom prst="rect">
            <a:avLst/>
          </a:prstGeom>
        </p:spPr>
        <p:txBody>
          <a:bodyPr lIns="91439" tIns="45719" rIns="91439" bIns="45719" anchor="t">
            <a:noAutofit/>
          </a:bodyPr>
          <a:lstStyle/>
          <a:p>
            <a:pPr/>
          </a:p>
        </p:txBody>
      </p:sp>
      <p:sp>
        <p:nvSpPr>
          <p:cNvPr id="49" name="幻灯片编号"/>
          <p:cNvSpPr txBox="1"/>
          <p:nvPr>
            <p:ph type="sldNum" sz="quarter" idx="2"/>
          </p:nvPr>
        </p:nvSpPr>
        <p:spPr>
          <a:xfrm>
            <a:off x="11959031" y="13081000"/>
            <a:ext cx="453238" cy="46105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FFFFFF"/>
        </a:solidFill>
      </p:bgPr>
    </p:bg>
    <p:spTree>
      <p:nvGrpSpPr>
        <p:cNvPr id="1" name=""/>
        <p:cNvGrpSpPr/>
        <p:nvPr/>
      </p:nvGrpSpPr>
      <p:grpSpPr>
        <a:xfrm>
          <a:off x="0" y="0"/>
          <a:ext cx="0" cy="0"/>
          <a:chOff x="0" y="0"/>
          <a:chExt cx="0" cy="0"/>
        </a:xfrm>
      </p:grpSpPr>
      <p:sp>
        <p:nvSpPr>
          <p:cNvPr id="56" name="幻灯片编号"/>
          <p:cNvSpPr txBox="1"/>
          <p:nvPr>
            <p:ph type="sldNum" sz="quarter" idx="2"/>
          </p:nvPr>
        </p:nvSpPr>
        <p:spPr>
          <a:xfrm>
            <a:off x="11959031" y="13081000"/>
            <a:ext cx="453238" cy="46105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Subtitle">
    <p:bg>
      <p:bgPr>
        <a:solidFill>
          <a:srgbClr val="FFFFFF"/>
        </a:solidFill>
      </p:bgPr>
    </p:bg>
    <p:spTree>
      <p:nvGrpSpPr>
        <p:cNvPr id="1" name=""/>
        <p:cNvGrpSpPr/>
        <p:nvPr/>
      </p:nvGrpSpPr>
      <p:grpSpPr>
        <a:xfrm>
          <a:off x="0" y="0"/>
          <a:ext cx="0" cy="0"/>
          <a:chOff x="0" y="0"/>
          <a:chExt cx="0" cy="0"/>
        </a:xfrm>
      </p:grpSpPr>
      <p:sp>
        <p:nvSpPr>
          <p:cNvPr id="63" name="标题文本"/>
          <p:cNvSpPr txBox="1"/>
          <p:nvPr>
            <p:ph type="title"/>
          </p:nvPr>
        </p:nvSpPr>
        <p:spPr>
          <a:xfrm>
            <a:off x="4833937" y="2303858"/>
            <a:ext cx="14716127" cy="4643439"/>
          </a:xfrm>
          <a:prstGeom prst="rect">
            <a:avLst/>
          </a:prstGeom>
        </p:spPr>
        <p:txBody>
          <a:bodyPr lIns="71436" tIns="71436" rIns="71436" bIns="71436" anchor="b"/>
          <a:lstStyle>
            <a:lvl1pPr defTabSz="821689"/>
          </a:lstStyle>
          <a:p>
            <a:pPr/>
            <a:r>
              <a:t>标题文本</a:t>
            </a:r>
          </a:p>
        </p:txBody>
      </p:sp>
      <p:sp>
        <p:nvSpPr>
          <p:cNvPr id="64" name="正文级别 1…"/>
          <p:cNvSpPr txBox="1"/>
          <p:nvPr>
            <p:ph type="body" sz="quarter" idx="1"/>
          </p:nvPr>
        </p:nvSpPr>
        <p:spPr>
          <a:xfrm>
            <a:off x="4833937" y="7090171"/>
            <a:ext cx="14716127" cy="1589487"/>
          </a:xfrm>
          <a:prstGeom prst="rect">
            <a:avLst/>
          </a:prstGeom>
        </p:spPr>
        <p:txBody>
          <a:bodyPr lIns="71436" tIns="71436" rIns="71436" bIns="71436" anchor="t"/>
          <a:lstStyle>
            <a:lvl1pPr marL="0" indent="0" algn="ctr" defTabSz="821689">
              <a:spcBef>
                <a:spcPts val="0"/>
              </a:spcBef>
              <a:buSzTx/>
              <a:buNone/>
            </a:lvl1pPr>
            <a:lvl2pPr marL="0" indent="0" algn="ctr" defTabSz="821689">
              <a:spcBef>
                <a:spcPts val="0"/>
              </a:spcBef>
              <a:buSzTx/>
              <a:buNone/>
            </a:lvl2pPr>
            <a:lvl3pPr marL="0" indent="0" algn="ctr" defTabSz="821689">
              <a:spcBef>
                <a:spcPts val="0"/>
              </a:spcBef>
              <a:buSzTx/>
              <a:buNone/>
            </a:lvl3pPr>
            <a:lvl4pPr marL="0" indent="0" algn="ctr" defTabSz="821689">
              <a:spcBef>
                <a:spcPts val="0"/>
              </a:spcBef>
              <a:buSzTx/>
              <a:buNone/>
            </a:lvl4pPr>
            <a:lvl5pPr marL="0" indent="0" algn="ctr" defTabSz="821689">
              <a:spcBef>
                <a:spcPts val="0"/>
              </a:spcBef>
              <a:buSzTx/>
              <a:buNone/>
            </a:lvl5pPr>
          </a:lstStyle>
          <a:p>
            <a:pPr/>
            <a:r>
              <a:t>正文级别 1</a:t>
            </a:r>
          </a:p>
          <a:p>
            <a:pPr lvl="1"/>
            <a:r>
              <a:t>正文级别 2</a:t>
            </a:r>
          </a:p>
          <a:p>
            <a:pPr lvl="2"/>
            <a:r>
              <a:t>正文级别 3</a:t>
            </a:r>
          </a:p>
          <a:p>
            <a:pPr lvl="3"/>
            <a:r>
              <a:t>正文级别 4</a:t>
            </a:r>
          </a:p>
          <a:p>
            <a:pPr lvl="4"/>
            <a:r>
              <a:t>正文级别 5</a:t>
            </a:r>
          </a:p>
        </p:txBody>
      </p:sp>
      <p:sp>
        <p:nvSpPr>
          <p:cNvPr id="65" name="幻灯片编号"/>
          <p:cNvSpPr txBox="1"/>
          <p:nvPr>
            <p:ph type="sldNum" sz="quarter" idx="2"/>
          </p:nvPr>
        </p:nvSpPr>
        <p:spPr>
          <a:xfrm>
            <a:off x="11954104" y="13073062"/>
            <a:ext cx="466267" cy="477670"/>
          </a:xfrm>
          <a:prstGeom prst="rect">
            <a:avLst/>
          </a:prstGeom>
        </p:spPr>
        <p:txBody>
          <a:bodyPr lIns="71436" tIns="71436" rIns="71436" bIns="71436"/>
          <a:lstStyle>
            <a:lvl1pPr defTabSz="821689">
              <a:defRPr sz="2200">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比较">
    <p:bg>
      <p:bgPr>
        <a:solidFill>
          <a:srgbClr val="FFFFFF"/>
        </a:solidFill>
      </p:bgPr>
    </p:bg>
    <p:spTree>
      <p:nvGrpSpPr>
        <p:cNvPr id="1" name=""/>
        <p:cNvGrpSpPr/>
        <p:nvPr/>
      </p:nvGrpSpPr>
      <p:grpSpPr>
        <a:xfrm>
          <a:off x="0" y="0"/>
          <a:ext cx="0" cy="0"/>
          <a:chOff x="0" y="0"/>
          <a:chExt cx="0" cy="0"/>
        </a:xfrm>
      </p:grpSpPr>
      <p:sp>
        <p:nvSpPr>
          <p:cNvPr id="72" name="标题文本"/>
          <p:cNvSpPr txBox="1"/>
          <p:nvPr>
            <p:ph type="title"/>
          </p:nvPr>
        </p:nvSpPr>
        <p:spPr>
          <a:xfrm>
            <a:off x="1679575" y="730250"/>
            <a:ext cx="21031202" cy="2651126"/>
          </a:xfrm>
          <a:prstGeom prst="rect">
            <a:avLst/>
          </a:prstGeom>
        </p:spPr>
        <p:txBody>
          <a:bodyPr lIns="91438" tIns="91438" rIns="91438" bIns="91438"/>
          <a:lstStyle>
            <a:lvl1pPr algn="l" defTabSz="1828800">
              <a:lnSpc>
                <a:spcPct val="90000"/>
              </a:lnSpc>
              <a:defRPr sz="8800">
                <a:latin typeface="等线 Light"/>
                <a:ea typeface="等线 Light"/>
                <a:cs typeface="等线 Light"/>
                <a:sym typeface="等线 Light"/>
              </a:defRPr>
            </a:lvl1pPr>
          </a:lstStyle>
          <a:p>
            <a:pPr/>
            <a:r>
              <a:t>标题文本</a:t>
            </a:r>
          </a:p>
        </p:txBody>
      </p:sp>
      <p:sp>
        <p:nvSpPr>
          <p:cNvPr id="73" name="正文级别 1…"/>
          <p:cNvSpPr txBox="1"/>
          <p:nvPr>
            <p:ph type="body" sz="quarter" idx="1"/>
          </p:nvPr>
        </p:nvSpPr>
        <p:spPr>
          <a:xfrm>
            <a:off x="1679575" y="3362326"/>
            <a:ext cx="10315576" cy="1647826"/>
          </a:xfrm>
          <a:prstGeom prst="rect">
            <a:avLst/>
          </a:prstGeom>
        </p:spPr>
        <p:txBody>
          <a:bodyPr lIns="91438" tIns="91438" rIns="91438" bIns="91438" anchor="b"/>
          <a:lstStyle>
            <a:lvl1pPr marL="0" indent="0" defTabSz="1828800">
              <a:lnSpc>
                <a:spcPct val="90000"/>
              </a:lnSpc>
              <a:spcBef>
                <a:spcPts val="2000"/>
              </a:spcBef>
              <a:buSzTx/>
              <a:buNone/>
              <a:defRPr b="1" sz="4800">
                <a:latin typeface="等线"/>
                <a:ea typeface="等线"/>
                <a:cs typeface="等线"/>
                <a:sym typeface="等线"/>
              </a:defRPr>
            </a:lvl1pPr>
            <a:lvl2pPr marL="0" indent="0" defTabSz="1828800">
              <a:lnSpc>
                <a:spcPct val="90000"/>
              </a:lnSpc>
              <a:spcBef>
                <a:spcPts val="2000"/>
              </a:spcBef>
              <a:buSzTx/>
              <a:buNone/>
              <a:defRPr b="1" sz="4800">
                <a:latin typeface="等线"/>
                <a:ea typeface="等线"/>
                <a:cs typeface="等线"/>
                <a:sym typeface="等线"/>
              </a:defRPr>
            </a:lvl2pPr>
            <a:lvl3pPr marL="0" indent="0" defTabSz="1828800">
              <a:lnSpc>
                <a:spcPct val="90000"/>
              </a:lnSpc>
              <a:spcBef>
                <a:spcPts val="2000"/>
              </a:spcBef>
              <a:buSzTx/>
              <a:buNone/>
              <a:defRPr b="1" sz="4800">
                <a:latin typeface="等线"/>
                <a:ea typeface="等线"/>
                <a:cs typeface="等线"/>
                <a:sym typeface="等线"/>
              </a:defRPr>
            </a:lvl3pPr>
            <a:lvl4pPr marL="0" indent="0" defTabSz="1828800">
              <a:lnSpc>
                <a:spcPct val="90000"/>
              </a:lnSpc>
              <a:spcBef>
                <a:spcPts val="2000"/>
              </a:spcBef>
              <a:buSzTx/>
              <a:buNone/>
              <a:defRPr b="1" sz="4800">
                <a:latin typeface="等线"/>
                <a:ea typeface="等线"/>
                <a:cs typeface="等线"/>
                <a:sym typeface="等线"/>
              </a:defRPr>
            </a:lvl4pPr>
            <a:lvl5pPr marL="0" indent="0" defTabSz="1828800">
              <a:lnSpc>
                <a:spcPct val="90000"/>
              </a:lnSpc>
              <a:spcBef>
                <a:spcPts val="2000"/>
              </a:spcBef>
              <a:buSzTx/>
              <a:buNone/>
              <a:defRPr b="1" sz="4800">
                <a:latin typeface="等线"/>
                <a:ea typeface="等线"/>
                <a:cs typeface="等线"/>
                <a:sym typeface="等线"/>
              </a:defRPr>
            </a:lvl5pPr>
          </a:lstStyle>
          <a:p>
            <a:pPr/>
            <a:r>
              <a:t>正文级别 1</a:t>
            </a:r>
          </a:p>
          <a:p>
            <a:pPr lvl="1"/>
            <a:r>
              <a:t>正文级别 2</a:t>
            </a:r>
          </a:p>
          <a:p>
            <a:pPr lvl="2"/>
            <a:r>
              <a:t>正文级别 3</a:t>
            </a:r>
          </a:p>
          <a:p>
            <a:pPr lvl="3"/>
            <a:r>
              <a:t>正文级别 4</a:t>
            </a:r>
          </a:p>
          <a:p>
            <a:pPr lvl="4"/>
            <a:r>
              <a:t>正文级别 5</a:t>
            </a:r>
          </a:p>
        </p:txBody>
      </p:sp>
      <p:sp>
        <p:nvSpPr>
          <p:cNvPr id="74" name="文本占位符 4"/>
          <p:cNvSpPr/>
          <p:nvPr>
            <p:ph type="body" sz="quarter" idx="13"/>
          </p:nvPr>
        </p:nvSpPr>
        <p:spPr>
          <a:xfrm>
            <a:off x="12344400" y="3362326"/>
            <a:ext cx="10366376" cy="1647826"/>
          </a:xfrm>
          <a:prstGeom prst="rect">
            <a:avLst/>
          </a:prstGeom>
        </p:spPr>
        <p:txBody>
          <a:bodyPr lIns="91438" tIns="91438" rIns="91438" bIns="91438" anchor="b"/>
          <a:lstStyle/>
          <a:p>
            <a:pPr/>
          </a:p>
        </p:txBody>
      </p:sp>
      <p:sp>
        <p:nvSpPr>
          <p:cNvPr id="75" name="幻灯片编号"/>
          <p:cNvSpPr txBox="1"/>
          <p:nvPr>
            <p:ph type="sldNum" sz="quarter" idx="2"/>
          </p:nvPr>
        </p:nvSpPr>
        <p:spPr>
          <a:xfrm>
            <a:off x="22172991" y="12802235"/>
            <a:ext cx="534610" cy="551179"/>
          </a:xfrm>
          <a:prstGeom prst="rect">
            <a:avLst/>
          </a:prstGeom>
        </p:spPr>
        <p:txBody>
          <a:bodyPr lIns="91438" tIns="91438" rIns="91438" bIns="91438" anchor="ctr"/>
          <a:lstStyle>
            <a:lvl1pPr algn="r" defTabSz="1828800">
              <a:defRPr>
                <a:solidFill>
                  <a:srgbClr val="888888"/>
                </a:solidFill>
                <a:latin typeface="等线"/>
                <a:ea typeface="等线"/>
                <a:cs typeface="等线"/>
                <a:sym typeface="等线"/>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Subtitle">
    <p:bg>
      <p:bgPr>
        <a:solidFill>
          <a:srgbClr val="FFFFFF"/>
        </a:solidFill>
      </p:bgPr>
    </p:bg>
    <p:spTree>
      <p:nvGrpSpPr>
        <p:cNvPr id="1" name=""/>
        <p:cNvGrpSpPr/>
        <p:nvPr/>
      </p:nvGrpSpPr>
      <p:grpSpPr>
        <a:xfrm>
          <a:off x="0" y="0"/>
          <a:ext cx="0" cy="0"/>
          <a:chOff x="0" y="0"/>
          <a:chExt cx="0" cy="0"/>
        </a:xfrm>
      </p:grpSpPr>
      <p:sp>
        <p:nvSpPr>
          <p:cNvPr id="82" name="标题文本"/>
          <p:cNvSpPr txBox="1"/>
          <p:nvPr>
            <p:ph type="title"/>
          </p:nvPr>
        </p:nvSpPr>
        <p:spPr>
          <a:xfrm>
            <a:off x="4833937" y="2303858"/>
            <a:ext cx="14716127" cy="4643440"/>
          </a:xfrm>
          <a:prstGeom prst="rect">
            <a:avLst/>
          </a:prstGeom>
        </p:spPr>
        <p:txBody>
          <a:bodyPr lIns="71435" tIns="71435" rIns="71435" bIns="71435" anchor="b"/>
          <a:lstStyle>
            <a:lvl1pPr defTabSz="821689"/>
          </a:lstStyle>
          <a:p>
            <a:pPr/>
            <a:r>
              <a:t>标题文本</a:t>
            </a:r>
          </a:p>
        </p:txBody>
      </p:sp>
      <p:sp>
        <p:nvSpPr>
          <p:cNvPr id="83" name="正文级别 1…"/>
          <p:cNvSpPr txBox="1"/>
          <p:nvPr>
            <p:ph type="body" sz="quarter" idx="1"/>
          </p:nvPr>
        </p:nvSpPr>
        <p:spPr>
          <a:xfrm>
            <a:off x="4833937" y="7090171"/>
            <a:ext cx="14716127" cy="1589488"/>
          </a:xfrm>
          <a:prstGeom prst="rect">
            <a:avLst/>
          </a:prstGeom>
        </p:spPr>
        <p:txBody>
          <a:bodyPr lIns="71435" tIns="71435" rIns="71435" bIns="71435" anchor="t"/>
          <a:lstStyle>
            <a:lvl1pPr marL="0" indent="0" algn="ctr" defTabSz="821689">
              <a:spcBef>
                <a:spcPts val="0"/>
              </a:spcBef>
              <a:buSzTx/>
              <a:buNone/>
            </a:lvl1pPr>
            <a:lvl2pPr marL="0" indent="0" algn="ctr" defTabSz="821689">
              <a:spcBef>
                <a:spcPts val="0"/>
              </a:spcBef>
              <a:buSzTx/>
              <a:buNone/>
            </a:lvl2pPr>
            <a:lvl3pPr marL="0" indent="0" algn="ctr" defTabSz="821689">
              <a:spcBef>
                <a:spcPts val="0"/>
              </a:spcBef>
              <a:buSzTx/>
              <a:buNone/>
            </a:lvl3pPr>
            <a:lvl4pPr marL="0" indent="0" algn="ctr" defTabSz="821689">
              <a:spcBef>
                <a:spcPts val="0"/>
              </a:spcBef>
              <a:buSzTx/>
              <a:buNone/>
            </a:lvl4pPr>
            <a:lvl5pPr marL="0" indent="0" algn="ctr" defTabSz="821689">
              <a:spcBef>
                <a:spcPts val="0"/>
              </a:spcBef>
              <a:buSzTx/>
              <a:buNone/>
            </a:lvl5pPr>
          </a:lstStyle>
          <a:p>
            <a:pPr/>
            <a:r>
              <a:t>正文级别 1</a:t>
            </a:r>
          </a:p>
          <a:p>
            <a:pPr lvl="1"/>
            <a:r>
              <a:t>正文级别 2</a:t>
            </a:r>
          </a:p>
          <a:p>
            <a:pPr lvl="2"/>
            <a:r>
              <a:t>正文级别 3</a:t>
            </a:r>
          </a:p>
          <a:p>
            <a:pPr lvl="3"/>
            <a:r>
              <a:t>正文级别 4</a:t>
            </a:r>
          </a:p>
          <a:p>
            <a:pPr lvl="4"/>
            <a:r>
              <a:t>正文级别 5</a:t>
            </a:r>
          </a:p>
        </p:txBody>
      </p:sp>
      <p:sp>
        <p:nvSpPr>
          <p:cNvPr id="84" name="幻灯片编号"/>
          <p:cNvSpPr txBox="1"/>
          <p:nvPr>
            <p:ph type="sldNum" sz="quarter" idx="2"/>
          </p:nvPr>
        </p:nvSpPr>
        <p:spPr>
          <a:xfrm>
            <a:off x="11954105" y="13073062"/>
            <a:ext cx="466265" cy="477668"/>
          </a:xfrm>
          <a:prstGeom prst="rect">
            <a:avLst/>
          </a:prstGeom>
        </p:spPr>
        <p:txBody>
          <a:bodyPr lIns="71435" tIns="71435" rIns="71435" bIns="71435"/>
          <a:lstStyle>
            <a:lvl1pPr defTabSz="821689">
              <a:defRPr sz="2200">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gradFill flip="none" rotWithShape="1">
          <a:gsLst>
            <a:gs pos="0">
              <a:srgbClr val="000000"/>
            </a:gs>
            <a:gs pos="100000">
              <a:srgbClr val="262626"/>
            </a:gs>
          </a:gsLst>
          <a:lin ang="5400000" scaled="0"/>
        </a:gradFill>
      </p:bgPr>
    </p:bg>
    <p:spTree>
      <p:nvGrpSpPr>
        <p:cNvPr id="1" name=""/>
        <p:cNvGrpSpPr/>
        <p:nvPr/>
      </p:nvGrpSpPr>
      <p:grpSpPr>
        <a:xfrm>
          <a:off x="0" y="0"/>
          <a:ext cx="0" cy="0"/>
          <a:chOff x="0" y="0"/>
          <a:chExt cx="0" cy="0"/>
        </a:xfrm>
      </p:grpSpPr>
      <p:pic>
        <p:nvPicPr>
          <p:cNvPr id="2" name="图片 4" descr="图片 4"/>
          <p:cNvPicPr>
            <a:picLocks noChangeAspect="1"/>
          </p:cNvPicPr>
          <p:nvPr/>
        </p:nvPicPr>
        <p:blipFill>
          <a:blip r:embed="rId2">
            <a:extLst/>
          </a:blip>
          <a:stretch>
            <a:fillRect/>
          </a:stretch>
        </p:blipFill>
        <p:spPr>
          <a:xfrm>
            <a:off x="20775167" y="-813487"/>
            <a:ext cx="4340353" cy="3766124"/>
          </a:xfrm>
          <a:prstGeom prst="rect">
            <a:avLst/>
          </a:prstGeom>
          <a:ln w="12700">
            <a:miter lim="400000"/>
          </a:ln>
        </p:spPr>
      </p:pic>
      <p:sp>
        <p:nvSpPr>
          <p:cNvPr id="3" name="标题文本"/>
          <p:cNvSpPr txBox="1"/>
          <p:nvPr>
            <p:ph type="title"/>
          </p:nvPr>
        </p:nvSpPr>
        <p:spPr>
          <a:xfrm>
            <a:off x="1219200" y="449643"/>
            <a:ext cx="21945600" cy="24852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4" name="正文级别 1…"/>
          <p:cNvSpPr txBox="1"/>
          <p:nvPr>
            <p:ph type="body" idx="1"/>
          </p:nvPr>
        </p:nvSpPr>
        <p:spPr>
          <a:xfrm>
            <a:off x="1219200" y="2934906"/>
            <a:ext cx="21945600" cy="958291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5" name="幻灯片编号"/>
          <p:cNvSpPr txBox="1"/>
          <p:nvPr>
            <p:ph type="sldNum" sz="quarter" idx="2"/>
          </p:nvPr>
        </p:nvSpPr>
        <p:spPr>
          <a:xfrm>
            <a:off x="14630400" y="12712700"/>
            <a:ext cx="5689600" cy="736600"/>
          </a:xfrm>
          <a:prstGeom prst="rect">
            <a:avLst/>
          </a:prstGeom>
          <a:ln w="12700">
            <a:miter lim="400000"/>
          </a:ln>
        </p:spPr>
        <p:txBody>
          <a:bodyPr wrap="none" lIns="50800" tIns="50800" rIns="50800" bIns="50800">
            <a:spAutoFit/>
          </a:bodyPr>
          <a:lstStyle>
            <a:lvl1pPr>
              <a:defRPr sz="24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Helvetica Neue Medium"/>
          <a:ea typeface="Helvetica Neue Medium"/>
          <a:cs typeface="Helvetica Neue Medium"/>
          <a:sym typeface="Helvetica Neue Medium"/>
        </a:defRPr>
      </a:lvl1pPr>
      <a:lvl2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Helvetica Neue Medium"/>
          <a:ea typeface="Helvetica Neue Medium"/>
          <a:cs typeface="Helvetica Neue Medium"/>
          <a:sym typeface="Helvetica Neue Medium"/>
        </a:defRPr>
      </a:lvl2pPr>
      <a:lvl3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Helvetica Neue Medium"/>
          <a:ea typeface="Helvetica Neue Medium"/>
          <a:cs typeface="Helvetica Neue Medium"/>
          <a:sym typeface="Helvetica Neue Medium"/>
        </a:defRPr>
      </a:lvl3pPr>
      <a:lvl4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Helvetica Neue Medium"/>
          <a:ea typeface="Helvetica Neue Medium"/>
          <a:cs typeface="Helvetica Neue Medium"/>
          <a:sym typeface="Helvetica Neue Medium"/>
        </a:defRPr>
      </a:lvl4pPr>
      <a:lvl5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Helvetica Neue Medium"/>
          <a:ea typeface="Helvetica Neue Medium"/>
          <a:cs typeface="Helvetica Neue Medium"/>
          <a:sym typeface="Helvetica Neue Medium"/>
        </a:defRPr>
      </a:lvl5pPr>
      <a:lvl6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Helvetica Neue Medium"/>
          <a:ea typeface="Helvetica Neue Medium"/>
          <a:cs typeface="Helvetica Neue Medium"/>
          <a:sym typeface="Helvetica Neue Medium"/>
        </a:defRPr>
      </a:lvl6pPr>
      <a:lvl7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Helvetica Neue Medium"/>
          <a:ea typeface="Helvetica Neue Medium"/>
          <a:cs typeface="Helvetica Neue Medium"/>
          <a:sym typeface="Helvetica Neue Medium"/>
        </a:defRPr>
      </a:lvl7pPr>
      <a:lvl8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Helvetica Neue Medium"/>
          <a:ea typeface="Helvetica Neue Medium"/>
          <a:cs typeface="Helvetica Neue Medium"/>
          <a:sym typeface="Helvetica Neue Medium"/>
        </a:defRPr>
      </a:lvl8pPr>
      <a:lvl9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Helvetica Neue Medium"/>
          <a:ea typeface="Helvetica Neue Medium"/>
          <a:cs typeface="Helvetica Neue Medium"/>
          <a:sym typeface="Helvetica Neue Medium"/>
        </a:defRPr>
      </a:lvl9pPr>
    </p:titleStyle>
    <p:bodyStyle>
      <a:lvl1pPr marL="635000" marR="0" indent="-635000" algn="l" defTabSz="825500" rtl="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mn-lt"/>
          <a:ea typeface="+mn-ea"/>
          <a:cs typeface="+mn-cs"/>
          <a:sym typeface="Helvetica Neue"/>
        </a:defRPr>
      </a:lvl1pPr>
      <a:lvl2pPr marL="1270000" marR="0" indent="-635000" algn="l" defTabSz="825500" rtl="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mn-lt"/>
          <a:ea typeface="+mn-ea"/>
          <a:cs typeface="+mn-cs"/>
          <a:sym typeface="Helvetica Neue"/>
        </a:defRPr>
      </a:lvl2pPr>
      <a:lvl3pPr marL="1905000" marR="0" indent="-635000" algn="l" defTabSz="825500" rtl="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mn-lt"/>
          <a:ea typeface="+mn-ea"/>
          <a:cs typeface="+mn-cs"/>
          <a:sym typeface="Helvetica Neue"/>
        </a:defRPr>
      </a:lvl3pPr>
      <a:lvl4pPr marL="2540000" marR="0" indent="-635000" algn="l" defTabSz="825500" rtl="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mn-lt"/>
          <a:ea typeface="+mn-ea"/>
          <a:cs typeface="+mn-cs"/>
          <a:sym typeface="Helvetica Neue"/>
        </a:defRPr>
      </a:lvl4pPr>
      <a:lvl5pPr marL="3175000" marR="0" indent="-635000" algn="l" defTabSz="825500" rtl="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mn-lt"/>
          <a:ea typeface="+mn-ea"/>
          <a:cs typeface="+mn-cs"/>
          <a:sym typeface="Helvetica Neue"/>
        </a:defRPr>
      </a:lvl5pPr>
      <a:lvl6pPr marL="3810000" marR="0" indent="-635000" algn="l" defTabSz="825500" rtl="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mn-lt"/>
          <a:ea typeface="+mn-ea"/>
          <a:cs typeface="+mn-cs"/>
          <a:sym typeface="Helvetica Neue"/>
        </a:defRPr>
      </a:lvl6pPr>
      <a:lvl7pPr marL="4445000" marR="0" indent="-635000" algn="l" defTabSz="825500" rtl="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mn-lt"/>
          <a:ea typeface="+mn-ea"/>
          <a:cs typeface="+mn-cs"/>
          <a:sym typeface="Helvetica Neue"/>
        </a:defRPr>
      </a:lvl7pPr>
      <a:lvl8pPr marL="5080000" marR="0" indent="-635000" algn="l" defTabSz="825500" rtl="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mn-lt"/>
          <a:ea typeface="+mn-ea"/>
          <a:cs typeface="+mn-cs"/>
          <a:sym typeface="Helvetica Neue"/>
        </a:defRPr>
      </a:lvl8pPr>
      <a:lvl9pPr marL="5715000" marR="0" indent="-635000" algn="l" defTabSz="825500" rtl="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mn-lt"/>
          <a:ea typeface="+mn-ea"/>
          <a:cs typeface="+mn-cs"/>
          <a:sym typeface="Helvetica Neue"/>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1pPr>
      <a:lvl2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2pPr>
      <a:lvl3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3pPr>
      <a:lvl4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4pPr>
      <a:lvl5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5pPr>
      <a:lvl6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6pPr>
      <a:lvl7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7pPr>
      <a:lvl8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8pPr>
      <a:lvl9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tif"/></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 Id="rId3" Type="http://schemas.openxmlformats.org/officeDocument/2006/relationships/image" Target="../media/image6.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tif"/><Relationship Id="rId3" Type="http://schemas.openxmlformats.org/officeDocument/2006/relationships/image" Target="../media/image13.tif"/><Relationship Id="rId4" Type="http://schemas.openxmlformats.org/officeDocument/2006/relationships/image" Target="../media/image14.tif"/></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tif"/><Relationship Id="rId3" Type="http://schemas.openxmlformats.org/officeDocument/2006/relationships/image" Target="../media/image16.tif"/><Relationship Id="rId4" Type="http://schemas.openxmlformats.org/officeDocument/2006/relationships/image" Target="../media/image17.tif"/><Relationship Id="rId5" Type="http://schemas.openxmlformats.org/officeDocument/2006/relationships/image" Target="../media/image18.tif"/><Relationship Id="rId6" Type="http://schemas.openxmlformats.org/officeDocument/2006/relationships/image" Target="../media/image19.tif"/><Relationship Id="rId7" Type="http://schemas.openxmlformats.org/officeDocument/2006/relationships/image" Target="../media/image20.tif"/><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 Id="rId11" Type="http://schemas.openxmlformats.org/officeDocument/2006/relationships/image" Target="../media/image11.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tif"/><Relationship Id="rId3" Type="http://schemas.openxmlformats.org/officeDocument/2006/relationships/image" Target="../media/image22.tif"/><Relationship Id="rId4" Type="http://schemas.openxmlformats.org/officeDocument/2006/relationships/image" Target="../media/image23.tif"/><Relationship Id="rId5" Type="http://schemas.openxmlformats.org/officeDocument/2006/relationships/image" Target="../media/image24.tif"/><Relationship Id="rId6" Type="http://schemas.openxmlformats.org/officeDocument/2006/relationships/image" Target="../media/image25.tif"/><Relationship Id="rId7" Type="http://schemas.openxmlformats.org/officeDocument/2006/relationships/image" Target="../media/image26.tif"/><Relationship Id="rId8" Type="http://schemas.openxmlformats.org/officeDocument/2006/relationships/image" Target="../media/image27.tif"/><Relationship Id="rId9" Type="http://schemas.openxmlformats.org/officeDocument/2006/relationships/image" Target="../media/image28.tif"/><Relationship Id="rId10" Type="http://schemas.openxmlformats.org/officeDocument/2006/relationships/image" Target="../media/image12.png"/><Relationship Id="rId11" Type="http://schemas.openxmlformats.org/officeDocument/2006/relationships/image" Target="../media/image13.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9.tif"/><Relationship Id="rId3" Type="http://schemas.openxmlformats.org/officeDocument/2006/relationships/image" Target="../media/image30.tif"/><Relationship Id="rId4" Type="http://schemas.openxmlformats.org/officeDocument/2006/relationships/image" Target="../media/image31.tif"/><Relationship Id="rId5" Type="http://schemas.openxmlformats.org/officeDocument/2006/relationships/image" Target="../media/image14.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git-scm.com/book/zh/v2/Git-%E5%88%86%E6%94%AF-%E5%8F%98%E5%9F%BA" TargetMode="External"/><Relationship Id="rId3" Type="http://schemas.openxmlformats.org/officeDocument/2006/relationships/image" Target="../media/image32.tif"/><Relationship Id="rId4" Type="http://schemas.openxmlformats.org/officeDocument/2006/relationships/image" Target="../media/image33.tif"/><Relationship Id="rId5" Type="http://schemas.openxmlformats.org/officeDocument/2006/relationships/image" Target="../media/image15.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4.tif"/></Relationships>

</file>

<file path=ppt/slides/_rels/slide2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5.tif"/></Relationships>

</file>

<file path=ppt/slides/_rels/slide2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6.tif"/><Relationship Id="rId3" Type="http://schemas.openxmlformats.org/officeDocument/2006/relationships/image" Target="../media/image37.tif"/><Relationship Id="rId4" Type="http://schemas.openxmlformats.org/officeDocument/2006/relationships/image" Target="../media/image38.tif"/></Relationships>

</file>

<file path=ppt/slides/_rels/slide2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tif"/><Relationship Id="rId3" Type="http://schemas.openxmlformats.org/officeDocument/2006/relationships/image" Target="../media/image3.tif"/><Relationship Id="rId4" Type="http://schemas.openxmlformats.org/officeDocument/2006/relationships/image" Target="../media/image4.tif"/></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git-scm.com/book/zh/v1/Git-%E5%86%85%E9%83%A8%E5%8E%9F%E7%90%86-Git-%E5%AF%B9%E8%B1%A1" TargetMode="External"/><Relationship Id="rId3" Type="http://schemas.openxmlformats.org/officeDocument/2006/relationships/image" Target="../media/image7.tif"/><Relationship Id="rId4" Type="http://schemas.openxmlformats.org/officeDocument/2006/relationships/image" Target="../media/image8.tif"/><Relationship Id="rId5" Type="http://schemas.openxmlformats.org/officeDocument/2006/relationships/image" Target="../media/image9.tif"/><Relationship Id="rId6" Type="http://schemas.openxmlformats.org/officeDocument/2006/relationships/image" Target="../media/image10.tif"/></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6" name="Image" descr="Image"/>
          <p:cNvPicPr>
            <a:picLocks noChangeAspect="1"/>
          </p:cNvPicPr>
          <p:nvPr/>
        </p:nvPicPr>
        <p:blipFill>
          <a:blip r:embed="rId2">
            <a:extLst/>
          </a:blip>
          <a:stretch>
            <a:fillRect/>
          </a:stretch>
        </p:blipFill>
        <p:spPr>
          <a:xfrm>
            <a:off x="-84414" y="-922148"/>
            <a:ext cx="24552829" cy="14663496"/>
          </a:xfrm>
          <a:prstGeom prst="rect">
            <a:avLst/>
          </a:prstGeom>
          <a:ln w="12700">
            <a:miter lim="400000"/>
          </a:ln>
        </p:spPr>
      </p:pic>
      <p:sp>
        <p:nvSpPr>
          <p:cNvPr id="137" name="2019.04.06"/>
          <p:cNvSpPr txBox="1"/>
          <p:nvPr/>
        </p:nvSpPr>
        <p:spPr>
          <a:xfrm>
            <a:off x="2739002" y="11623491"/>
            <a:ext cx="2697607" cy="750440"/>
          </a:xfrm>
          <a:prstGeom prst="rect">
            <a:avLst/>
          </a:prstGeom>
          <a:ln w="12700">
            <a:miter lim="400000"/>
          </a:ln>
          <a:extLst>
            <a:ext uri="{C572A759-6A51-4108-AA02-DFA0A04FC94B}">
              <ma14:wrappingTextBoxFlag xmlns:ma14="http://schemas.microsoft.com/office/mac/drawingml/2011/main" val="1"/>
            </a:ext>
          </a:extLst>
        </p:spPr>
        <p:txBody>
          <a:bodyPr wrap="none" lIns="71436" tIns="71436" rIns="71436" bIns="71436" anchor="ctr">
            <a:spAutoFit/>
          </a:bodyPr>
          <a:lstStyle/>
          <a:p>
            <a:pPr defTabSz="821689">
              <a:defRPr b="1" sz="4000">
                <a:solidFill>
                  <a:srgbClr val="FFFFFF"/>
                </a:solidFill>
                <a:latin typeface="+mn-lt"/>
                <a:ea typeface="+mn-ea"/>
                <a:cs typeface="+mn-cs"/>
                <a:sym typeface="Helvetica Neue"/>
              </a:defRPr>
            </a:pPr>
            <a:r>
              <a:t>2019.05.</a:t>
            </a:r>
            <a:r>
              <a:t>10</a:t>
            </a:r>
          </a:p>
        </p:txBody>
      </p:sp>
      <p:sp>
        <p:nvSpPr>
          <p:cNvPr id="138" name="Git 使用培训"/>
          <p:cNvSpPr txBox="1"/>
          <p:nvPr/>
        </p:nvSpPr>
        <p:spPr>
          <a:xfrm>
            <a:off x="14543283" y="5965100"/>
            <a:ext cx="3269845" cy="889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400">
                <a:solidFill>
                  <a:srgbClr val="FFFFFF"/>
                </a:solidFill>
                <a:latin typeface="+mn-lt"/>
                <a:ea typeface="+mn-ea"/>
                <a:cs typeface="+mn-cs"/>
                <a:sym typeface="Helvetica Neue"/>
              </a:defRPr>
            </a:lvl1pPr>
          </a:lstStyle>
          <a:p>
            <a:pPr/>
            <a:r>
              <a:t>Git 使用培训</a:t>
            </a:r>
          </a:p>
        </p:txBody>
      </p:sp>
      <p:sp>
        <p:nvSpPr>
          <p:cNvPr id="139" name="运维部"/>
          <p:cNvSpPr txBox="1"/>
          <p:nvPr/>
        </p:nvSpPr>
        <p:spPr>
          <a:xfrm>
            <a:off x="2808816" y="10824633"/>
            <a:ext cx="1257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运维部</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Git 常用命令"/>
          <p:cNvSpPr txBox="1"/>
          <p:nvPr/>
        </p:nvSpPr>
        <p:spPr>
          <a:xfrm>
            <a:off x="1620261" y="1267883"/>
            <a:ext cx="3126411" cy="850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200">
                <a:latin typeface="+mn-lt"/>
                <a:ea typeface="+mn-ea"/>
                <a:cs typeface="+mn-cs"/>
                <a:sym typeface="Helvetica Neue"/>
              </a:defRPr>
            </a:lvl1pPr>
          </a:lstStyle>
          <a:p>
            <a:pPr/>
            <a:r>
              <a:t>Git 常用命令</a:t>
            </a:r>
          </a:p>
        </p:txBody>
      </p:sp>
      <p:sp>
        <p:nvSpPr>
          <p:cNvPr id="181" name="git add        # 将工作区的修改提交到暂存区…"/>
          <p:cNvSpPr txBox="1"/>
          <p:nvPr/>
        </p:nvSpPr>
        <p:spPr>
          <a:xfrm>
            <a:off x="3357414" y="3479575"/>
            <a:ext cx="7953757" cy="607951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2" algn="l"/>
            <a:r>
              <a:t>git add        </a:t>
            </a:r>
            <a:r>
              <a:rPr>
                <a:solidFill>
                  <a:srgbClr val="535353"/>
                </a:solidFill>
              </a:rPr>
              <a:t># 将工作区的修改提交到暂存区</a:t>
            </a:r>
          </a:p>
          <a:p>
            <a:pPr algn="l"/>
            <a:r>
              <a:t>git commit  </a:t>
            </a:r>
            <a:r>
              <a:rPr>
                <a:solidFill>
                  <a:srgbClr val="535353"/>
                </a:solidFill>
              </a:rPr>
              <a:t># 将暂存区的修改提交到当前分支</a:t>
            </a:r>
          </a:p>
          <a:p>
            <a:pPr algn="l"/>
            <a:r>
              <a:t>git reset      </a:t>
            </a:r>
            <a:r>
              <a:rPr>
                <a:solidFill>
                  <a:srgbClr val="535353"/>
                </a:solidFill>
              </a:rPr>
              <a:t># 回退到某一个版本</a:t>
            </a:r>
          </a:p>
          <a:p>
            <a:pPr algn="l"/>
            <a:r>
              <a:t>git stash     </a:t>
            </a:r>
            <a:r>
              <a:rPr>
                <a:solidFill>
                  <a:srgbClr val="535353"/>
                </a:solidFill>
              </a:rPr>
              <a:t># 保存某次修改</a:t>
            </a:r>
          </a:p>
          <a:p>
            <a:pPr algn="l"/>
            <a:r>
              <a:t>git pull        </a:t>
            </a:r>
            <a:r>
              <a:rPr>
                <a:solidFill>
                  <a:srgbClr val="535353"/>
                </a:solidFill>
              </a:rPr>
              <a:t># 从远程更新代码</a:t>
            </a:r>
          </a:p>
          <a:p>
            <a:pPr algn="l"/>
            <a:r>
              <a:t>git push      </a:t>
            </a:r>
            <a:r>
              <a:rPr>
                <a:solidFill>
                  <a:srgbClr val="535353"/>
                </a:solidFill>
              </a:rPr>
              <a:t># 将本地代码更新到远程分支上</a:t>
            </a:r>
          </a:p>
          <a:p>
            <a:pPr algn="l"/>
            <a:r>
              <a:t>git reflog     </a:t>
            </a:r>
            <a:r>
              <a:rPr>
                <a:solidFill>
                  <a:srgbClr val="535353"/>
                </a:solidFill>
              </a:rPr>
              <a:t># 查看历史命令</a:t>
            </a:r>
          </a:p>
          <a:p>
            <a:pPr algn="l"/>
            <a:r>
              <a:t>git status    </a:t>
            </a:r>
            <a:r>
              <a:rPr>
                <a:solidFill>
                  <a:srgbClr val="535353"/>
                </a:solidFill>
              </a:rPr>
              <a:t># 查看当前仓库的状态</a:t>
            </a:r>
          </a:p>
          <a:p>
            <a:pPr algn="l"/>
            <a:r>
              <a:t>git diff         </a:t>
            </a:r>
            <a:r>
              <a:rPr>
                <a:solidFill>
                  <a:srgbClr val="535353"/>
                </a:solidFill>
              </a:rPr>
              <a:t># 查看修改</a:t>
            </a:r>
          </a:p>
          <a:p>
            <a:pPr algn="l"/>
            <a:r>
              <a:t>git log         </a:t>
            </a:r>
            <a:r>
              <a:rPr>
                <a:solidFill>
                  <a:srgbClr val="535353"/>
                </a:solidFill>
              </a:rPr>
              <a:t># 查看提交历史</a:t>
            </a:r>
            <a:endParaRPr>
              <a:solidFill>
                <a:srgbClr val="535353"/>
              </a:solidFill>
            </a:endParaRPr>
          </a:p>
          <a:p>
            <a:pPr algn="l"/>
            <a:r>
              <a:t>git revert     </a:t>
            </a:r>
            <a:r>
              <a:rPr>
                <a:solidFill>
                  <a:srgbClr val="535353"/>
                </a:solidFill>
              </a:rPr>
              <a:t># 回退某个修改</a:t>
            </a:r>
          </a:p>
        </p:txBody>
      </p:sp>
      <p:pic>
        <p:nvPicPr>
          <p:cNvPr id="182" name="图像" descr="图像"/>
          <p:cNvPicPr>
            <a:picLocks noChangeAspect="1"/>
          </p:cNvPicPr>
          <p:nvPr/>
        </p:nvPicPr>
        <p:blipFill>
          <a:blip r:embed="rId2">
            <a:extLst/>
          </a:blip>
          <a:stretch>
            <a:fillRect/>
          </a:stretch>
        </p:blipFill>
        <p:spPr>
          <a:xfrm>
            <a:off x="13294783" y="3651207"/>
            <a:ext cx="8126358" cy="5736253"/>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创建远程仓库"/>
          <p:cNvSpPr txBox="1"/>
          <p:nvPr/>
        </p:nvSpPr>
        <p:spPr>
          <a:xfrm>
            <a:off x="1644650" y="1341966"/>
            <a:ext cx="2400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创建远程仓库</a:t>
            </a:r>
          </a:p>
        </p:txBody>
      </p:sp>
      <p:sp>
        <p:nvSpPr>
          <p:cNvPr id="185" name="公司git地址：http://git.tech.nanhaicorp.com"/>
          <p:cNvSpPr txBox="1"/>
          <p:nvPr/>
        </p:nvSpPr>
        <p:spPr>
          <a:xfrm>
            <a:off x="1610063" y="2391833"/>
            <a:ext cx="7820407"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公司git地址：http://git.tech.nanhaicorp.com</a:t>
            </a:r>
          </a:p>
        </p:txBody>
      </p:sp>
      <p:pic>
        <p:nvPicPr>
          <p:cNvPr id="186" name="图像" descr="图像"/>
          <p:cNvPicPr>
            <a:picLocks noChangeAspect="1"/>
          </p:cNvPicPr>
          <p:nvPr/>
        </p:nvPicPr>
        <p:blipFill>
          <a:blip r:embed="rId2">
            <a:extLst/>
          </a:blip>
          <a:stretch>
            <a:fillRect/>
          </a:stretch>
        </p:blipFill>
        <p:spPr>
          <a:xfrm>
            <a:off x="1557866" y="3530599"/>
            <a:ext cx="8292836" cy="3670141"/>
          </a:xfrm>
          <a:prstGeom prst="rect">
            <a:avLst/>
          </a:prstGeom>
          <a:ln w="12700">
            <a:miter lim="400000"/>
          </a:ln>
        </p:spPr>
      </p:pic>
      <p:pic>
        <p:nvPicPr>
          <p:cNvPr id="187" name="图像" descr="图像"/>
          <p:cNvPicPr>
            <a:picLocks noChangeAspect="1"/>
          </p:cNvPicPr>
          <p:nvPr/>
        </p:nvPicPr>
        <p:blipFill>
          <a:blip r:embed="rId3">
            <a:extLst/>
          </a:blip>
          <a:stretch>
            <a:fillRect/>
          </a:stretch>
        </p:blipFill>
        <p:spPr>
          <a:xfrm>
            <a:off x="11967633" y="2836333"/>
            <a:ext cx="9259111" cy="6839343"/>
          </a:xfrm>
          <a:prstGeom prst="rect">
            <a:avLst/>
          </a:prstGeom>
          <a:ln w="12700">
            <a:miter lim="400000"/>
          </a:ln>
        </p:spPr>
      </p:pic>
      <p:sp>
        <p:nvSpPr>
          <p:cNvPr id="188" name="箭头"/>
          <p:cNvSpPr/>
          <p:nvPr/>
        </p:nvSpPr>
        <p:spPr>
          <a:xfrm>
            <a:off x="10274167" y="5261159"/>
            <a:ext cx="1270001" cy="993511"/>
          </a:xfrm>
          <a:prstGeom prst="rightArrow">
            <a:avLst>
              <a:gd name="adj1" fmla="val 32959"/>
              <a:gd name="adj2" fmla="val 63076"/>
            </a:avLst>
          </a:prstGeom>
          <a:solidFill>
            <a:srgbClr val="FFFFFF"/>
          </a:solidFill>
          <a:ln w="25400">
            <a:solidFill>
              <a:schemeClr val="accent1"/>
            </a:solidFill>
          </a:ln>
        </p:spPr>
        <p:txBody>
          <a:bodyPr lIns="0" tIns="0" rIns="0" bIns="0" anchor="ctr"/>
          <a:lstStyle/>
          <a:p>
            <a:pPr/>
          </a:p>
        </p:txBody>
      </p:sp>
      <p:sp>
        <p:nvSpPr>
          <p:cNvPr id="189" name="说明：…"/>
          <p:cNvSpPr txBox="1"/>
          <p:nvPr/>
        </p:nvSpPr>
        <p:spPr>
          <a:xfrm>
            <a:off x="6340977" y="8585132"/>
            <a:ext cx="4183991" cy="179506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solidFill>
                  <a:srgbClr val="535353"/>
                </a:solidFill>
                <a:latin typeface="+mn-lt"/>
                <a:ea typeface="+mn-ea"/>
                <a:cs typeface="+mn-cs"/>
                <a:sym typeface="Helvetica Neue"/>
              </a:defRPr>
            </a:pPr>
            <a:r>
              <a:t>说明：</a:t>
            </a:r>
          </a:p>
          <a:p>
            <a:pPr algn="l">
              <a:defRPr sz="2400">
                <a:solidFill>
                  <a:srgbClr val="535353"/>
                </a:solidFill>
                <a:latin typeface="+mn-lt"/>
                <a:ea typeface="+mn-ea"/>
                <a:cs typeface="+mn-cs"/>
                <a:sym typeface="Helvetica Neue"/>
              </a:defRPr>
            </a:pPr>
            <a:r>
              <a:t>1.项目名称</a:t>
            </a:r>
          </a:p>
          <a:p>
            <a:pPr algn="l">
              <a:defRPr sz="2400">
                <a:solidFill>
                  <a:srgbClr val="535353"/>
                </a:solidFill>
                <a:latin typeface="+mn-lt"/>
                <a:ea typeface="+mn-ea"/>
                <a:cs typeface="+mn-cs"/>
                <a:sym typeface="Helvetica Neue"/>
              </a:defRPr>
            </a:pPr>
            <a:r>
              <a:t>2.group组，以前叫空间</a:t>
            </a:r>
          </a:p>
          <a:p>
            <a:pPr algn="l">
              <a:defRPr sz="2400">
                <a:solidFill>
                  <a:srgbClr val="535353"/>
                </a:solidFill>
                <a:latin typeface="+mn-lt"/>
                <a:ea typeface="+mn-ea"/>
                <a:cs typeface="+mn-cs"/>
                <a:sym typeface="Helvetica Neue"/>
              </a:defRPr>
            </a:pPr>
            <a:r>
              <a:t>3.可见级别(私有、内部、公开)</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1" name="图像" descr="图像"/>
          <p:cNvPicPr>
            <a:picLocks noChangeAspect="1"/>
          </p:cNvPicPr>
          <p:nvPr/>
        </p:nvPicPr>
        <p:blipFill>
          <a:blip r:embed="rId2">
            <a:extLst/>
          </a:blip>
          <a:stretch>
            <a:fillRect/>
          </a:stretch>
        </p:blipFill>
        <p:spPr>
          <a:xfrm>
            <a:off x="11116733" y="2008716"/>
            <a:ext cx="12446001" cy="11087101"/>
          </a:xfrm>
          <a:prstGeom prst="rect">
            <a:avLst/>
          </a:prstGeom>
          <a:ln w="12700">
            <a:miter lim="400000"/>
          </a:ln>
        </p:spPr>
      </p:pic>
      <p:sp>
        <p:nvSpPr>
          <p:cNvPr id="192" name="第一次git提交"/>
          <p:cNvSpPr txBox="1"/>
          <p:nvPr/>
        </p:nvSpPr>
        <p:spPr>
          <a:xfrm>
            <a:off x="1602642" y="1098549"/>
            <a:ext cx="3432582" cy="850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200">
                <a:latin typeface="+mn-lt"/>
                <a:ea typeface="+mn-ea"/>
                <a:cs typeface="+mn-cs"/>
                <a:sym typeface="Helvetica Neue"/>
              </a:defRPr>
            </a:lvl1pPr>
          </a:lstStyle>
          <a:p>
            <a:pPr/>
            <a:r>
              <a:t>第一次git提交</a:t>
            </a:r>
          </a:p>
        </p:txBody>
      </p:sp>
      <p:sp>
        <p:nvSpPr>
          <p:cNvPr id="193" name="# git clone http://git.tech.nanhaicorp.com/xuliang/mygit.git…"/>
          <p:cNvSpPr txBox="1"/>
          <p:nvPr/>
        </p:nvSpPr>
        <p:spPr>
          <a:xfrm>
            <a:off x="1727365" y="2451099"/>
            <a:ext cx="7941767" cy="2311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1828800">
              <a:defRPr sz="2400">
                <a:latin typeface="等线"/>
                <a:ea typeface="等线"/>
                <a:cs typeface="等线"/>
                <a:sym typeface="等线"/>
              </a:defRPr>
            </a:pPr>
            <a:r>
              <a:rPr>
                <a:solidFill>
                  <a:srgbClr val="535353"/>
                </a:solidFill>
              </a:rPr>
              <a:t>#</a:t>
            </a:r>
            <a:r>
              <a:t> git clone http://git.tech.nanhaicorp.com/xuliang/mygit.git</a:t>
            </a:r>
          </a:p>
          <a:p>
            <a:pPr algn="l" defTabSz="1828800">
              <a:defRPr sz="2400">
                <a:latin typeface="等线"/>
                <a:ea typeface="等线"/>
                <a:cs typeface="等线"/>
                <a:sym typeface="等线"/>
              </a:defRPr>
            </a:pPr>
            <a:r>
              <a:rPr>
                <a:solidFill>
                  <a:srgbClr val="535353"/>
                </a:solidFill>
              </a:rPr>
              <a:t>#</a:t>
            </a:r>
            <a:r>
              <a:t> cd mygit</a:t>
            </a:r>
          </a:p>
          <a:p>
            <a:pPr algn="l" defTabSz="1828800">
              <a:defRPr sz="2400">
                <a:latin typeface="等线"/>
                <a:ea typeface="等线"/>
                <a:cs typeface="等线"/>
                <a:sym typeface="等线"/>
              </a:defRPr>
            </a:pPr>
            <a:r>
              <a:rPr>
                <a:solidFill>
                  <a:srgbClr val="535353"/>
                </a:solidFill>
              </a:rPr>
              <a:t>#</a:t>
            </a:r>
            <a:r>
              <a:t> touch README.md</a:t>
            </a:r>
          </a:p>
          <a:p>
            <a:pPr algn="l" defTabSz="1828800">
              <a:defRPr sz="2400">
                <a:latin typeface="等线"/>
                <a:ea typeface="等线"/>
                <a:cs typeface="等线"/>
                <a:sym typeface="等线"/>
              </a:defRPr>
            </a:pPr>
            <a:r>
              <a:rPr>
                <a:solidFill>
                  <a:srgbClr val="535353"/>
                </a:solidFill>
              </a:rPr>
              <a:t>#</a:t>
            </a:r>
            <a:r>
              <a:t> git add README.md</a:t>
            </a:r>
          </a:p>
          <a:p>
            <a:pPr algn="l" defTabSz="1828800">
              <a:defRPr sz="2400">
                <a:latin typeface="等线"/>
                <a:ea typeface="等线"/>
                <a:cs typeface="等线"/>
                <a:sym typeface="等线"/>
              </a:defRPr>
            </a:pPr>
            <a:r>
              <a:rPr>
                <a:solidFill>
                  <a:srgbClr val="535353"/>
                </a:solidFill>
              </a:rPr>
              <a:t>#</a:t>
            </a:r>
            <a:r>
              <a:t> git commit -m "add README"</a:t>
            </a:r>
          </a:p>
          <a:p>
            <a:pPr algn="l" defTabSz="1828800">
              <a:defRPr sz="2400">
                <a:latin typeface="等线"/>
                <a:ea typeface="等线"/>
                <a:cs typeface="等线"/>
                <a:sym typeface="等线"/>
              </a:defRPr>
            </a:pPr>
            <a:r>
              <a:rPr>
                <a:solidFill>
                  <a:srgbClr val="535353"/>
                </a:solidFill>
              </a:rPr>
              <a:t>#</a:t>
            </a:r>
            <a:r>
              <a:t> git push -u origin master</a:t>
            </a:r>
          </a:p>
        </p:txBody>
      </p:sp>
      <p:sp>
        <p:nvSpPr>
          <p:cNvPr id="194" name="特别注意：…"/>
          <p:cNvSpPr txBox="1"/>
          <p:nvPr/>
        </p:nvSpPr>
        <p:spPr>
          <a:xfrm>
            <a:off x="1392724" y="6292850"/>
            <a:ext cx="9017450" cy="1130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000">
                <a:solidFill>
                  <a:srgbClr val="FF1702"/>
                </a:solidFill>
              </a:defRPr>
            </a:pPr>
            <a:r>
              <a:t>特别注意：</a:t>
            </a:r>
          </a:p>
          <a:p>
            <a:pPr algn="l">
              <a:defRPr sz="2000"/>
            </a:pPr>
            <a:r>
              <a:t>master分支默认为受保护分支，除Owner和Maintainer外，其他用户无权限merge</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分支操作：…"/>
          <p:cNvSpPr txBox="1"/>
          <p:nvPr/>
        </p:nvSpPr>
        <p:spPr>
          <a:xfrm>
            <a:off x="2239390" y="2609849"/>
            <a:ext cx="6974385" cy="2197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pPr>
            <a:r>
              <a:t>分支操作：</a:t>
            </a:r>
          </a:p>
          <a:p>
            <a:pPr algn="l" defTabSz="1828800">
              <a:defRPr sz="2400">
                <a:solidFill>
                  <a:srgbClr val="888888"/>
                </a:solidFill>
                <a:latin typeface="等线"/>
                <a:ea typeface="等线"/>
                <a:cs typeface="等线"/>
                <a:sym typeface="等线"/>
              </a:defRPr>
            </a:pPr>
            <a:r>
              <a:t>$ git branch dev         // 新建dev分支</a:t>
            </a:r>
          </a:p>
          <a:p>
            <a:pPr algn="l" defTabSz="1828800">
              <a:defRPr sz="2400">
                <a:solidFill>
                  <a:srgbClr val="888888"/>
                </a:solidFill>
                <a:latin typeface="等线"/>
                <a:ea typeface="等线"/>
                <a:cs typeface="等线"/>
                <a:sym typeface="等线"/>
              </a:defRPr>
            </a:pPr>
            <a:r>
              <a:t>$ git branch -d dev     // 删除dev分支</a:t>
            </a:r>
          </a:p>
          <a:p>
            <a:pPr algn="l" defTabSz="1828800">
              <a:defRPr sz="2400">
                <a:solidFill>
                  <a:srgbClr val="888888"/>
                </a:solidFill>
                <a:latin typeface="等线"/>
                <a:ea typeface="等线"/>
                <a:cs typeface="等线"/>
                <a:sym typeface="等线"/>
              </a:defRPr>
            </a:pPr>
            <a:r>
              <a:t>$ git checkout -b dev  // 切换并新创建一个dev分支</a:t>
            </a:r>
          </a:p>
          <a:p>
            <a:pPr algn="l" defTabSz="1828800">
              <a:defRPr sz="2400">
                <a:solidFill>
                  <a:srgbClr val="888888"/>
                </a:solidFill>
                <a:latin typeface="等线"/>
                <a:ea typeface="等线"/>
                <a:cs typeface="等线"/>
                <a:sym typeface="等线"/>
              </a:defRPr>
            </a:pPr>
            <a:r>
              <a:t>$ git merge dev          // 合并当前分支到dev分支</a:t>
            </a:r>
          </a:p>
        </p:txBody>
      </p:sp>
      <p:sp>
        <p:nvSpPr>
          <p:cNvPr id="197" name="日常操作"/>
          <p:cNvSpPr txBox="1"/>
          <p:nvPr/>
        </p:nvSpPr>
        <p:spPr>
          <a:xfrm>
            <a:off x="1365250" y="946149"/>
            <a:ext cx="2247901" cy="850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200">
                <a:latin typeface="+mn-lt"/>
                <a:ea typeface="+mn-ea"/>
                <a:cs typeface="+mn-cs"/>
                <a:sym typeface="Helvetica Neue"/>
              </a:defRPr>
            </a:lvl1pPr>
          </a:lstStyle>
          <a:p>
            <a:pPr/>
            <a:r>
              <a:t>日常操作</a:t>
            </a:r>
          </a:p>
        </p:txBody>
      </p:sp>
      <p:sp>
        <p:nvSpPr>
          <p:cNvPr id="198" name="版本回退：…"/>
          <p:cNvSpPr txBox="1"/>
          <p:nvPr/>
        </p:nvSpPr>
        <p:spPr>
          <a:xfrm>
            <a:off x="2132243" y="5759449"/>
            <a:ext cx="12397979" cy="2197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pPr>
            <a:r>
              <a:t>版本回退：</a:t>
            </a:r>
          </a:p>
          <a:p>
            <a:pPr algn="l" defTabSz="1828800">
              <a:defRPr sz="2400">
                <a:solidFill>
                  <a:srgbClr val="888888"/>
                </a:solidFill>
                <a:latin typeface="等线"/>
                <a:ea typeface="等线"/>
                <a:cs typeface="等线"/>
                <a:sym typeface="等线"/>
              </a:defRPr>
            </a:pPr>
            <a:r>
              <a:t>$ git </a:t>
            </a:r>
            <a:r>
              <a:rPr>
                <a:solidFill>
                  <a:srgbClr val="A7A7A7"/>
                </a:solidFill>
              </a:rPr>
              <a:t>log</a:t>
            </a:r>
            <a:r>
              <a:t>                                // 从近到远查看提交日志</a:t>
            </a:r>
          </a:p>
          <a:p>
            <a:pPr algn="l" defTabSz="1828800">
              <a:defRPr sz="2400">
                <a:solidFill>
                  <a:srgbClr val="888888"/>
                </a:solidFill>
                <a:latin typeface="等线"/>
                <a:ea typeface="等线"/>
                <a:cs typeface="等线"/>
                <a:sym typeface="等线"/>
              </a:defRPr>
            </a:pPr>
            <a:r>
              <a:t>$ git reset --hard HEAD^     // 回退到上一个版本，^^两个箭头就表示上上个版本，依次类推</a:t>
            </a:r>
          </a:p>
          <a:p>
            <a:pPr algn="l" defTabSz="1828800">
              <a:defRPr sz="2400">
                <a:solidFill>
                  <a:srgbClr val="888888"/>
                </a:solidFill>
                <a:latin typeface="等线"/>
                <a:ea typeface="等线"/>
                <a:cs typeface="等线"/>
                <a:sym typeface="等线"/>
              </a:defRPr>
            </a:pPr>
            <a:r>
              <a:t>$ git reset --hard 3628164  // 回退到指定版本号</a:t>
            </a:r>
          </a:p>
          <a:p>
            <a:pPr algn="l" defTabSz="1828800">
              <a:defRPr sz="2400">
                <a:solidFill>
                  <a:srgbClr val="888888"/>
                </a:solidFill>
                <a:latin typeface="等线"/>
                <a:ea typeface="等线"/>
                <a:cs typeface="等线"/>
                <a:sym typeface="等线"/>
              </a:defRPr>
            </a:pPr>
            <a:r>
              <a:t>$ git reflog                           // 查看最近几次提交记录的版本号</a:t>
            </a:r>
          </a:p>
        </p:txBody>
      </p:sp>
      <p:sp>
        <p:nvSpPr>
          <p:cNvPr id="199" name="撤销修改：…"/>
          <p:cNvSpPr txBox="1"/>
          <p:nvPr/>
        </p:nvSpPr>
        <p:spPr>
          <a:xfrm>
            <a:off x="2118783" y="9114366"/>
            <a:ext cx="10953751" cy="1358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1" sz="2400">
                <a:solidFill>
                  <a:srgbClr val="2F2F2F"/>
                </a:solidFill>
                <a:latin typeface="+mn-lt"/>
                <a:ea typeface="+mn-ea"/>
                <a:cs typeface="+mn-cs"/>
                <a:sym typeface="Helvetica Neue"/>
              </a:defRPr>
            </a:pPr>
            <a:r>
              <a:t>撤销修改：</a:t>
            </a:r>
          </a:p>
          <a:p>
            <a:pPr algn="l" defTabSz="1828800">
              <a:defRPr sz="2400">
                <a:solidFill>
                  <a:srgbClr val="888888"/>
                </a:solidFill>
                <a:latin typeface="等线"/>
                <a:ea typeface="等线"/>
                <a:cs typeface="等线"/>
                <a:sym typeface="等线"/>
              </a:defRPr>
            </a:pPr>
            <a:r>
              <a:t>$ git checkout -- readme.txt // 把readme.txt在工作区的修改全部撤销</a:t>
            </a:r>
          </a:p>
          <a:p>
            <a:pPr algn="l" defTabSz="1828800">
              <a:defRPr sz="2400">
                <a:solidFill>
                  <a:srgbClr val="888888"/>
                </a:solidFill>
                <a:latin typeface="等线"/>
                <a:ea typeface="等线"/>
                <a:cs typeface="等线"/>
                <a:sym typeface="等线"/>
              </a:defRPr>
            </a:pPr>
            <a:r>
              <a:t>$ git reset HEAD readme.txt // 把readme.txt暂存区的修改撤销，重新放回工作区 </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打标签…"/>
          <p:cNvSpPr txBox="1"/>
          <p:nvPr/>
        </p:nvSpPr>
        <p:spPr>
          <a:xfrm>
            <a:off x="1735606" y="4127449"/>
            <a:ext cx="20912787" cy="54611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1" sz="2400">
                <a:latin typeface="+mn-lt"/>
                <a:ea typeface="+mn-ea"/>
                <a:cs typeface="+mn-cs"/>
                <a:sym typeface="Helvetica Neue"/>
              </a:defRPr>
            </a:pPr>
            <a:r>
              <a:t>打标签</a:t>
            </a:r>
          </a:p>
          <a:p>
            <a:pPr algn="l" defTabSz="457200">
              <a:defRPr sz="2400">
                <a:solidFill>
                  <a:srgbClr val="A7A7A7"/>
                </a:solidFill>
                <a:latin typeface="等线"/>
                <a:ea typeface="等线"/>
                <a:cs typeface="等线"/>
                <a:sym typeface="等线"/>
              </a:defRPr>
            </a:pPr>
            <a:r>
              <a:t>$ git tag                                               // 列显已有的标签</a:t>
            </a:r>
          </a:p>
          <a:p>
            <a:pPr algn="l" defTabSz="457200">
              <a:defRPr sz="2400">
                <a:solidFill>
                  <a:srgbClr val="A7A7A7"/>
                </a:solidFill>
                <a:latin typeface="等线"/>
                <a:ea typeface="等线"/>
                <a:cs typeface="等线"/>
                <a:sym typeface="等线"/>
              </a:defRPr>
            </a:pPr>
            <a:r>
              <a:t>$ git tag -a v1.4 -m 'my version 1.4’    // 创建一个含附注类型的标签，-a 指定标签名字，-m 选项则指定了对应的标签说明</a:t>
            </a:r>
          </a:p>
          <a:p>
            <a:pPr algn="l" defTabSz="457200">
              <a:defRPr sz="2400">
                <a:solidFill>
                  <a:srgbClr val="A7A7A7"/>
                </a:solidFill>
                <a:latin typeface="等线"/>
                <a:ea typeface="等线"/>
                <a:cs typeface="等线"/>
                <a:sym typeface="等线"/>
              </a:defRPr>
            </a:pPr>
            <a:r>
              <a:t>$ git show v1.4                                    // 查看相应标签的版本信息</a:t>
            </a:r>
          </a:p>
          <a:p>
            <a:pPr algn="l" defTabSz="457200">
              <a:defRPr sz="2400">
                <a:solidFill>
                  <a:srgbClr val="A7A7A7"/>
                </a:solidFill>
                <a:latin typeface="等线"/>
                <a:ea typeface="等线"/>
                <a:cs typeface="等线"/>
                <a:sym typeface="等线"/>
              </a:defRPr>
            </a:pPr>
            <a:r>
              <a:t>$ git tag v1.4-lw                                   // 创建一个轻量级标签，不用跟任何选项即可</a:t>
            </a:r>
          </a:p>
          <a:p>
            <a:pPr algn="l" defTabSz="457200">
              <a:defRPr sz="2400">
                <a:solidFill>
                  <a:srgbClr val="A7A7A7"/>
                </a:solidFill>
                <a:latin typeface="等线"/>
                <a:ea typeface="等线"/>
                <a:cs typeface="等线"/>
                <a:sym typeface="等线"/>
              </a:defRPr>
            </a:pPr>
            <a:r>
              <a:t>$ git push origin v1.5                           // 默认情况下，</a:t>
            </a:r>
            <a:r>
              <a:t>git push</a:t>
            </a:r>
            <a:r>
              <a:t> 并不会把标签传送到远端服务器上，只有通过显式命令才能分享标签到远端仓库。</a:t>
            </a:r>
          </a:p>
          <a:p>
            <a:pPr algn="l" defTabSz="457200">
              <a:defRPr sz="2400">
                <a:solidFill>
                  <a:srgbClr val="A7A7A7"/>
                </a:solidFill>
                <a:latin typeface="等线"/>
                <a:ea typeface="等线"/>
                <a:cs typeface="等线"/>
                <a:sym typeface="等线"/>
              </a:defRPr>
            </a:pPr>
            <a:r>
              <a:t>                                                               其命令格式如同推送分支，运行 </a:t>
            </a:r>
            <a:r>
              <a:t>git push origin [tagname]</a:t>
            </a:r>
          </a:p>
          <a:p>
            <a:pPr algn="l" defTabSz="457200">
              <a:defRPr b="1" sz="2400">
                <a:latin typeface="+mn-lt"/>
                <a:ea typeface="+mn-ea"/>
                <a:cs typeface="+mn-cs"/>
                <a:sym typeface="Helvetica Neue"/>
              </a:defRPr>
            </a:pPr>
            <a:r>
              <a:rPr b="0">
                <a:solidFill>
                  <a:srgbClr val="A7A7A7"/>
                </a:solidFill>
                <a:latin typeface="等线"/>
                <a:ea typeface="等线"/>
                <a:cs typeface="等线"/>
                <a:sym typeface="等线"/>
              </a:rPr>
              <a:t>$ git push origin —tags                       // 一次推送所有本地新增的标签上去</a:t>
            </a:r>
          </a:p>
          <a:p>
            <a:pPr algn="l" defTabSz="457200">
              <a:defRPr b="1" sz="2400">
                <a:latin typeface="+mn-lt"/>
                <a:ea typeface="+mn-ea"/>
                <a:cs typeface="+mn-cs"/>
                <a:sym typeface="Helvetica Neue"/>
              </a:defRPr>
            </a:pPr>
          </a:p>
          <a:p>
            <a:pPr algn="l" defTabSz="457200">
              <a:defRPr b="1" sz="2000">
                <a:solidFill>
                  <a:schemeClr val="accent5">
                    <a:satOff val="-41871"/>
                    <a:lumOff val="-13058"/>
                  </a:schemeClr>
                </a:solidFill>
                <a:latin typeface="+mn-lt"/>
                <a:ea typeface="+mn-ea"/>
                <a:cs typeface="+mn-cs"/>
                <a:sym typeface="Helvetica Neue"/>
              </a:defRPr>
            </a:pPr>
            <a:r>
              <a:t>说明：</a:t>
            </a:r>
          </a:p>
          <a:p>
            <a:pPr marL="320842" indent="-320842" algn="l" defTabSz="457200">
              <a:buSzPct val="100000"/>
              <a:buAutoNum type="arabicPeriod" startAt="1"/>
              <a:defRPr sz="1800">
                <a:latin typeface="+mn-lt"/>
                <a:ea typeface="+mn-ea"/>
                <a:cs typeface="+mn-cs"/>
                <a:sym typeface="Helvetica Neue"/>
              </a:defRPr>
            </a:pPr>
            <a:r>
              <a:t>Git 使用的标签有两种类型：轻量级的（lightweight）和含附注的（annotated）</a:t>
            </a:r>
          </a:p>
          <a:p>
            <a:pPr marL="320842" indent="-320842" algn="l" defTabSz="457200">
              <a:buSzPct val="100000"/>
              <a:buAutoNum type="arabicPeriod" startAt="1"/>
              <a:defRPr sz="1800">
                <a:latin typeface="+mn-lt"/>
                <a:ea typeface="+mn-ea"/>
                <a:cs typeface="+mn-cs"/>
                <a:sym typeface="Helvetica Neue"/>
              </a:defRPr>
            </a:pPr>
            <a:r>
              <a:t>轻量级标签就像是个不会变化的分支，实际上它就是个指向特定提交对象的引用。</a:t>
            </a:r>
          </a:p>
          <a:p>
            <a:pPr marL="187157" indent="-187157" algn="l" defTabSz="457200">
              <a:buSzPct val="100000"/>
              <a:buAutoNum type="arabicPeriod" startAt="1"/>
              <a:defRPr sz="1800">
                <a:latin typeface="+mn-lt"/>
                <a:ea typeface="+mn-ea"/>
                <a:cs typeface="+mn-cs"/>
                <a:sym typeface="Helvetica Neue"/>
              </a:defRPr>
            </a:pPr>
            <a:r>
              <a:t>  含附注标签，实际上是存储在仓库中的一个独立对象，它有自身的校验和信息，包含着标签的名字，电子邮件地址和日期，以及标签说明，标签本身也允许使用 GNU Privacy Guard (GPG) 来签署或验证。</a:t>
            </a:r>
          </a:p>
          <a:p>
            <a:pPr marL="187157" indent="-187157" algn="l" defTabSz="457200">
              <a:buSzPct val="100000"/>
              <a:buAutoNum type="arabicPeriod" startAt="1"/>
              <a:defRPr sz="1800">
                <a:latin typeface="+mn-lt"/>
                <a:ea typeface="+mn-ea"/>
                <a:cs typeface="+mn-cs"/>
                <a:sym typeface="Helvetica Neue"/>
              </a:defRPr>
            </a:pPr>
            <a:r>
              <a:t>  一般我们都建议使用含附注型的标签，以便保留相关信息；当然，如果只是临时性加注标签，或者不需要旁注额外信息，用轻量级标签也没问题。</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分支 branch"/>
          <p:cNvSpPr txBox="1"/>
          <p:nvPr/>
        </p:nvSpPr>
        <p:spPr>
          <a:xfrm>
            <a:off x="1528758" y="984250"/>
            <a:ext cx="2395018" cy="673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200">
                <a:latin typeface="+mn-lt"/>
                <a:ea typeface="+mn-ea"/>
                <a:cs typeface="+mn-cs"/>
                <a:sym typeface="Helvetica Neue"/>
              </a:defRPr>
            </a:lvl1pPr>
          </a:lstStyle>
          <a:p>
            <a:pPr/>
            <a:r>
              <a:t>分支 branch</a:t>
            </a:r>
          </a:p>
        </p:txBody>
      </p:sp>
      <p:sp>
        <p:nvSpPr>
          <p:cNvPr id="204" name="Git 中的分支，其实本质上仅仅是个指向 commit 对象的可变指针。Git 会使用 master 作为分支的默认名字。在若干次提交后，你其实已经有了一个指向最后一次提交对象的 master 分支，它在每次提交的时候都会自动向前移动。…"/>
          <p:cNvSpPr txBox="1"/>
          <p:nvPr/>
        </p:nvSpPr>
        <p:spPr>
          <a:xfrm>
            <a:off x="11790891" y="3377214"/>
            <a:ext cx="8076718" cy="25589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indent="609600" algn="l" defTabSz="457200">
              <a:lnSpc>
                <a:spcPct val="120000"/>
              </a:lnSpc>
              <a:defRPr sz="2400"/>
            </a:pPr>
            <a:r>
              <a:t>Git 中的分支，其实本质上仅仅是个指向 commit 对象的可变指针。Git 会使用 master 作为分支的默认名字。在若干次提交后，你其实已经有了一个指向最后一次提交对象的 master 分支，它在每次提交的时候都会自动向前移动。</a:t>
            </a:r>
          </a:p>
          <a:p>
            <a:pPr indent="609600" algn="l" defTabSz="457200">
              <a:lnSpc>
                <a:spcPct val="120000"/>
              </a:lnSpc>
              <a:defRPr sz="2400"/>
            </a:pPr>
            <a:r>
              <a:t>创建分支：</a:t>
            </a:r>
            <a:r>
              <a:rPr>
                <a:solidFill>
                  <a:srgbClr val="535353"/>
                </a:solidFill>
              </a:rPr>
              <a:t>git branch dev</a:t>
            </a:r>
          </a:p>
        </p:txBody>
      </p:sp>
      <p:pic>
        <p:nvPicPr>
          <p:cNvPr id="205" name="图像" descr="图像"/>
          <p:cNvPicPr>
            <a:picLocks noChangeAspect="1"/>
          </p:cNvPicPr>
          <p:nvPr/>
        </p:nvPicPr>
        <p:blipFill>
          <a:blip r:embed="rId2">
            <a:extLst/>
          </a:blip>
          <a:stretch>
            <a:fillRect/>
          </a:stretch>
        </p:blipFill>
        <p:spPr>
          <a:xfrm>
            <a:off x="1845733" y="2557174"/>
            <a:ext cx="7582817" cy="4198986"/>
          </a:xfrm>
          <a:prstGeom prst="rect">
            <a:avLst/>
          </a:prstGeom>
          <a:ln w="12700">
            <a:miter lim="400000"/>
          </a:ln>
        </p:spPr>
      </p:pic>
      <p:pic>
        <p:nvPicPr>
          <p:cNvPr id="206" name="图像" descr="图像"/>
          <p:cNvPicPr>
            <a:picLocks noChangeAspect="1"/>
          </p:cNvPicPr>
          <p:nvPr/>
        </p:nvPicPr>
        <p:blipFill>
          <a:blip r:embed="rId3">
            <a:extLst/>
          </a:blip>
          <a:stretch>
            <a:fillRect/>
          </a:stretch>
        </p:blipFill>
        <p:spPr>
          <a:xfrm>
            <a:off x="1710266" y="8160063"/>
            <a:ext cx="9328362" cy="3090021"/>
          </a:xfrm>
          <a:prstGeom prst="rect">
            <a:avLst/>
          </a:prstGeom>
          <a:ln w="12700">
            <a:miter lim="400000"/>
          </a:ln>
        </p:spPr>
      </p:pic>
      <p:pic>
        <p:nvPicPr>
          <p:cNvPr id="207" name="图像" descr="图像"/>
          <p:cNvPicPr>
            <a:picLocks noChangeAspect="1"/>
          </p:cNvPicPr>
          <p:nvPr/>
        </p:nvPicPr>
        <p:blipFill>
          <a:blip r:embed="rId4">
            <a:extLst/>
          </a:blip>
          <a:stretch>
            <a:fillRect/>
          </a:stretch>
        </p:blipFill>
        <p:spPr>
          <a:xfrm>
            <a:off x="12446000" y="6278033"/>
            <a:ext cx="10160001" cy="5461001"/>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11" name="成组"/>
          <p:cNvGrpSpPr/>
          <p:nvPr/>
        </p:nvGrpSpPr>
        <p:grpSpPr>
          <a:xfrm>
            <a:off x="1949450" y="2139950"/>
            <a:ext cx="5651501" cy="2832101"/>
            <a:chOff x="0" y="0"/>
            <a:chExt cx="5651500" cy="2832100"/>
          </a:xfrm>
        </p:grpSpPr>
        <p:pic>
          <p:nvPicPr>
            <p:cNvPr id="209" name="图像" descr="图像"/>
            <p:cNvPicPr>
              <a:picLocks noChangeAspect="1"/>
            </p:cNvPicPr>
            <p:nvPr/>
          </p:nvPicPr>
          <p:blipFill>
            <a:blip r:embed="rId2">
              <a:extLst/>
            </a:blip>
            <a:stretch>
              <a:fillRect/>
            </a:stretch>
          </p:blipFill>
          <p:spPr>
            <a:xfrm>
              <a:off x="0" y="0"/>
              <a:ext cx="5651500" cy="2832100"/>
            </a:xfrm>
            <a:prstGeom prst="rect">
              <a:avLst/>
            </a:prstGeom>
            <a:ln w="12700" cap="flat">
              <a:noFill/>
              <a:miter lim="400000"/>
            </a:ln>
            <a:effectLst/>
          </p:spPr>
        </p:pic>
        <p:sp>
          <p:nvSpPr>
            <p:cNvPr id="210" name="git branch testing"/>
            <p:cNvSpPr txBox="1"/>
            <p:nvPr/>
          </p:nvSpPr>
          <p:spPr>
            <a:xfrm>
              <a:off x="633835" y="2033292"/>
              <a:ext cx="3198496" cy="5604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chemeClr val="accent5">
                      <a:satOff val="-41871"/>
                      <a:lumOff val="-13058"/>
                    </a:schemeClr>
                  </a:solidFill>
                </a:defRPr>
              </a:lvl1pPr>
            </a:lstStyle>
            <a:p>
              <a:pPr/>
              <a:r>
                <a:t>git branch testing</a:t>
              </a:r>
            </a:p>
          </p:txBody>
        </p:sp>
      </p:grpSp>
      <p:pic>
        <p:nvPicPr>
          <p:cNvPr id="212" name="图像" descr="图像"/>
          <p:cNvPicPr>
            <a:picLocks noChangeAspect="1"/>
          </p:cNvPicPr>
          <p:nvPr/>
        </p:nvPicPr>
        <p:blipFill>
          <a:blip r:embed="rId3">
            <a:extLst/>
          </a:blip>
          <a:stretch>
            <a:fillRect/>
          </a:stretch>
        </p:blipFill>
        <p:spPr>
          <a:xfrm>
            <a:off x="8933391" y="1079500"/>
            <a:ext cx="5651501" cy="3937001"/>
          </a:xfrm>
          <a:prstGeom prst="rect">
            <a:avLst/>
          </a:prstGeom>
          <a:ln w="12700">
            <a:miter lim="400000"/>
          </a:ln>
        </p:spPr>
      </p:pic>
      <p:grpSp>
        <p:nvGrpSpPr>
          <p:cNvPr id="215" name="成组"/>
          <p:cNvGrpSpPr/>
          <p:nvPr/>
        </p:nvGrpSpPr>
        <p:grpSpPr>
          <a:xfrm>
            <a:off x="15917333" y="2180166"/>
            <a:ext cx="4978401" cy="3937001"/>
            <a:chOff x="0" y="0"/>
            <a:chExt cx="4978400" cy="3937000"/>
          </a:xfrm>
        </p:grpSpPr>
        <p:pic>
          <p:nvPicPr>
            <p:cNvPr id="213" name="图像" descr="图像"/>
            <p:cNvPicPr>
              <a:picLocks noChangeAspect="1"/>
            </p:cNvPicPr>
            <p:nvPr/>
          </p:nvPicPr>
          <p:blipFill>
            <a:blip r:embed="rId4">
              <a:extLst/>
            </a:blip>
            <a:stretch>
              <a:fillRect/>
            </a:stretch>
          </p:blipFill>
          <p:spPr>
            <a:xfrm>
              <a:off x="0" y="0"/>
              <a:ext cx="4978400" cy="3937000"/>
            </a:xfrm>
            <a:prstGeom prst="rect">
              <a:avLst/>
            </a:prstGeom>
            <a:ln w="12700" cap="flat">
              <a:noFill/>
              <a:miter lim="400000"/>
            </a:ln>
            <a:effectLst/>
          </p:spPr>
        </p:pic>
        <p:sp>
          <p:nvSpPr>
            <p:cNvPr id="214" name="git checkout testing"/>
            <p:cNvSpPr txBox="1"/>
            <p:nvPr/>
          </p:nvSpPr>
          <p:spPr>
            <a:xfrm>
              <a:off x="28384" y="2399475"/>
              <a:ext cx="3600832" cy="5604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chemeClr val="accent5">
                      <a:satOff val="-41871"/>
                      <a:lumOff val="-13058"/>
                    </a:schemeClr>
                  </a:solidFill>
                </a:defRPr>
              </a:lvl1pPr>
            </a:lstStyle>
            <a:p>
              <a:pPr/>
              <a:r>
                <a:t>git checkout testing</a:t>
              </a:r>
            </a:p>
          </p:txBody>
        </p:sp>
      </p:grpSp>
      <p:grpSp>
        <p:nvGrpSpPr>
          <p:cNvPr id="218" name="成组"/>
          <p:cNvGrpSpPr/>
          <p:nvPr/>
        </p:nvGrpSpPr>
        <p:grpSpPr>
          <a:xfrm>
            <a:off x="15231533" y="7558616"/>
            <a:ext cx="6350001" cy="3644901"/>
            <a:chOff x="0" y="0"/>
            <a:chExt cx="6350000" cy="3644900"/>
          </a:xfrm>
        </p:grpSpPr>
        <p:pic>
          <p:nvPicPr>
            <p:cNvPr id="216" name="图像" descr="图像"/>
            <p:cNvPicPr>
              <a:picLocks noChangeAspect="1"/>
            </p:cNvPicPr>
            <p:nvPr/>
          </p:nvPicPr>
          <p:blipFill>
            <a:blip r:embed="rId5">
              <a:extLst/>
            </a:blip>
            <a:stretch>
              <a:fillRect/>
            </a:stretch>
          </p:blipFill>
          <p:spPr>
            <a:xfrm>
              <a:off x="0" y="0"/>
              <a:ext cx="6350000" cy="3644900"/>
            </a:xfrm>
            <a:prstGeom prst="rect">
              <a:avLst/>
            </a:prstGeom>
            <a:ln w="12700" cap="flat">
              <a:noFill/>
              <a:miter lim="400000"/>
            </a:ln>
            <a:effectLst/>
          </p:spPr>
        </p:pic>
        <p:sp>
          <p:nvSpPr>
            <p:cNvPr id="217" name="git commit -a -m “xx”"/>
            <p:cNvSpPr txBox="1"/>
            <p:nvPr/>
          </p:nvSpPr>
          <p:spPr>
            <a:xfrm>
              <a:off x="519175" y="2456625"/>
              <a:ext cx="3889249" cy="5604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chemeClr val="accent5">
                      <a:satOff val="-41871"/>
                      <a:lumOff val="-13058"/>
                    </a:schemeClr>
                  </a:solidFill>
                </a:defRPr>
              </a:lvl1pPr>
            </a:lstStyle>
            <a:p>
              <a:pPr/>
              <a:r>
                <a:t>git commit -a -m “xx”</a:t>
              </a:r>
            </a:p>
          </p:txBody>
        </p:sp>
      </p:grpSp>
      <p:grpSp>
        <p:nvGrpSpPr>
          <p:cNvPr id="221" name="成组"/>
          <p:cNvGrpSpPr/>
          <p:nvPr/>
        </p:nvGrpSpPr>
        <p:grpSpPr>
          <a:xfrm>
            <a:off x="7984066" y="6559549"/>
            <a:ext cx="6350001" cy="3644901"/>
            <a:chOff x="0" y="0"/>
            <a:chExt cx="6350000" cy="3644900"/>
          </a:xfrm>
        </p:grpSpPr>
        <p:pic>
          <p:nvPicPr>
            <p:cNvPr id="219" name="图像" descr="图像"/>
            <p:cNvPicPr>
              <a:picLocks noChangeAspect="1"/>
            </p:cNvPicPr>
            <p:nvPr/>
          </p:nvPicPr>
          <p:blipFill>
            <a:blip r:embed="rId6">
              <a:extLst/>
            </a:blip>
            <a:stretch>
              <a:fillRect/>
            </a:stretch>
          </p:blipFill>
          <p:spPr>
            <a:xfrm>
              <a:off x="0" y="0"/>
              <a:ext cx="6350000" cy="3644900"/>
            </a:xfrm>
            <a:prstGeom prst="rect">
              <a:avLst/>
            </a:prstGeom>
            <a:ln w="12700" cap="flat">
              <a:noFill/>
              <a:miter lim="400000"/>
            </a:ln>
            <a:effectLst/>
          </p:spPr>
        </p:pic>
        <p:sp>
          <p:nvSpPr>
            <p:cNvPr id="220" name="git checkout master"/>
            <p:cNvSpPr txBox="1"/>
            <p:nvPr/>
          </p:nvSpPr>
          <p:spPr>
            <a:xfrm>
              <a:off x="876469" y="2998491"/>
              <a:ext cx="3614929" cy="5604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chemeClr val="accent5">
                      <a:satOff val="-41871"/>
                      <a:lumOff val="-13058"/>
                    </a:schemeClr>
                  </a:solidFill>
                </a:defRPr>
              </a:lvl1pPr>
            </a:lstStyle>
            <a:p>
              <a:pPr/>
              <a:r>
                <a:t>git checkout master</a:t>
              </a:r>
            </a:p>
          </p:txBody>
        </p:sp>
      </p:grpSp>
      <p:grpSp>
        <p:nvGrpSpPr>
          <p:cNvPr id="224" name="成组"/>
          <p:cNvGrpSpPr/>
          <p:nvPr/>
        </p:nvGrpSpPr>
        <p:grpSpPr>
          <a:xfrm>
            <a:off x="736600" y="5956299"/>
            <a:ext cx="6350001" cy="4851401"/>
            <a:chOff x="0" y="0"/>
            <a:chExt cx="6350000" cy="4851400"/>
          </a:xfrm>
        </p:grpSpPr>
        <p:pic>
          <p:nvPicPr>
            <p:cNvPr id="222" name="图像" descr="图像"/>
            <p:cNvPicPr>
              <a:picLocks noChangeAspect="1"/>
            </p:cNvPicPr>
            <p:nvPr/>
          </p:nvPicPr>
          <p:blipFill>
            <a:blip r:embed="rId7">
              <a:extLst/>
            </a:blip>
            <a:stretch>
              <a:fillRect/>
            </a:stretch>
          </p:blipFill>
          <p:spPr>
            <a:xfrm>
              <a:off x="0" y="0"/>
              <a:ext cx="6350000" cy="4851400"/>
            </a:xfrm>
            <a:prstGeom prst="rect">
              <a:avLst/>
            </a:prstGeom>
            <a:ln w="12700" cap="flat">
              <a:noFill/>
              <a:miter lim="400000"/>
            </a:ln>
            <a:effectLst/>
          </p:spPr>
        </p:pic>
        <p:sp>
          <p:nvSpPr>
            <p:cNvPr id="223" name="git commit -a -m “xxx”"/>
            <p:cNvSpPr txBox="1"/>
            <p:nvPr/>
          </p:nvSpPr>
          <p:spPr>
            <a:xfrm>
              <a:off x="653944" y="3965810"/>
              <a:ext cx="4093846" cy="5604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chemeClr val="accent5">
                      <a:satOff val="-41871"/>
                      <a:lumOff val="-13058"/>
                    </a:schemeClr>
                  </a:solidFill>
                </a:defRPr>
              </a:lvl1pPr>
            </a:lstStyle>
            <a:p>
              <a:pPr/>
              <a:r>
                <a:t>git commit -a -m “xxx”</a:t>
              </a:r>
            </a:p>
          </p:txBody>
        </p:sp>
      </p:grpSp>
      <p:pic>
        <p:nvPicPr>
          <p:cNvPr id="225" name="箭头" descr="箭头"/>
          <p:cNvPicPr>
            <a:picLocks noChangeAspect="0"/>
          </p:cNvPicPr>
          <p:nvPr/>
        </p:nvPicPr>
        <p:blipFill>
          <a:blip r:embed="rId8">
            <a:extLst/>
          </a:blip>
          <a:stretch>
            <a:fillRect/>
          </a:stretch>
        </p:blipFill>
        <p:spPr>
          <a:xfrm rot="5400000">
            <a:off x="17793774" y="6251150"/>
            <a:ext cx="1209260" cy="960805"/>
          </a:xfrm>
          <a:prstGeom prst="rect">
            <a:avLst/>
          </a:prstGeom>
        </p:spPr>
      </p:pic>
      <p:pic>
        <p:nvPicPr>
          <p:cNvPr id="227" name="箭头" descr="箭头"/>
          <p:cNvPicPr>
            <a:picLocks noChangeAspect="0"/>
          </p:cNvPicPr>
          <p:nvPr/>
        </p:nvPicPr>
        <p:blipFill>
          <a:blip r:embed="rId9">
            <a:extLst/>
          </a:blip>
          <a:stretch>
            <a:fillRect/>
          </a:stretch>
        </p:blipFill>
        <p:spPr>
          <a:xfrm>
            <a:off x="7805578" y="3291630"/>
            <a:ext cx="931316" cy="782740"/>
          </a:xfrm>
          <a:prstGeom prst="rect">
            <a:avLst/>
          </a:prstGeom>
        </p:spPr>
      </p:pic>
      <p:pic>
        <p:nvPicPr>
          <p:cNvPr id="229" name="箭头" descr="箭头"/>
          <p:cNvPicPr>
            <a:picLocks noChangeAspect="0"/>
          </p:cNvPicPr>
          <p:nvPr/>
        </p:nvPicPr>
        <p:blipFill>
          <a:blip r:embed="rId10">
            <a:extLst/>
          </a:blip>
          <a:stretch>
            <a:fillRect/>
          </a:stretch>
        </p:blipFill>
        <p:spPr>
          <a:xfrm>
            <a:off x="14789520" y="3291630"/>
            <a:ext cx="942751" cy="782740"/>
          </a:xfrm>
          <a:prstGeom prst="rect">
            <a:avLst/>
          </a:prstGeom>
        </p:spPr>
      </p:pic>
      <p:pic>
        <p:nvPicPr>
          <p:cNvPr id="231" name="箭头" descr="箭头"/>
          <p:cNvPicPr>
            <a:picLocks noChangeAspect="0"/>
          </p:cNvPicPr>
          <p:nvPr/>
        </p:nvPicPr>
        <p:blipFill>
          <a:blip r:embed="rId11">
            <a:extLst/>
          </a:blip>
          <a:stretch>
            <a:fillRect/>
          </a:stretch>
        </p:blipFill>
        <p:spPr>
          <a:xfrm flipH="1">
            <a:off x="6937597" y="8533760"/>
            <a:ext cx="944597" cy="678613"/>
          </a:xfrm>
          <a:prstGeom prst="rect">
            <a:avLst/>
          </a:prstGeom>
        </p:spPr>
      </p:pic>
      <p:pic>
        <p:nvPicPr>
          <p:cNvPr id="233" name="箭头" descr="箭头"/>
          <p:cNvPicPr>
            <a:picLocks noChangeAspect="0"/>
          </p:cNvPicPr>
          <p:nvPr/>
        </p:nvPicPr>
        <p:blipFill>
          <a:blip r:embed="rId11">
            <a:extLst/>
          </a:blip>
          <a:stretch>
            <a:fillRect/>
          </a:stretch>
        </p:blipFill>
        <p:spPr>
          <a:xfrm flipH="1">
            <a:off x="14290497" y="8533760"/>
            <a:ext cx="944597" cy="678613"/>
          </a:xfrm>
          <a:prstGeom prst="rect">
            <a:avLst/>
          </a:prstGeom>
        </p:spPr>
      </p:pic>
      <p:sp>
        <p:nvSpPr>
          <p:cNvPr id="235" name="分支与指针HEAD"/>
          <p:cNvSpPr txBox="1"/>
          <p:nvPr/>
        </p:nvSpPr>
        <p:spPr>
          <a:xfrm>
            <a:off x="1228322" y="912283"/>
            <a:ext cx="4282822" cy="850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200">
                <a:latin typeface="+mn-lt"/>
                <a:ea typeface="+mn-ea"/>
                <a:cs typeface="+mn-cs"/>
                <a:sym typeface="Helvetica Neue"/>
              </a:defRPr>
            </a:lvl1pPr>
          </a:lstStyle>
          <a:p>
            <a:pPr/>
            <a:r>
              <a:t>分支与指针HEAD</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分支的新建与合并"/>
          <p:cNvSpPr txBox="1"/>
          <p:nvPr/>
        </p:nvSpPr>
        <p:spPr>
          <a:xfrm>
            <a:off x="1297516" y="967316"/>
            <a:ext cx="3365501" cy="673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1" sz="3200">
                <a:latin typeface="+mn-lt"/>
                <a:ea typeface="+mn-ea"/>
                <a:cs typeface="+mn-cs"/>
                <a:sym typeface="Helvetica Neue"/>
              </a:defRPr>
            </a:lvl1pPr>
          </a:lstStyle>
          <a:p>
            <a:pPr/>
            <a:r>
              <a:t>分支的新建与合并</a:t>
            </a:r>
          </a:p>
        </p:txBody>
      </p:sp>
      <p:pic>
        <p:nvPicPr>
          <p:cNvPr id="238" name="图像" descr="图像"/>
          <p:cNvPicPr>
            <a:picLocks noChangeAspect="1"/>
          </p:cNvPicPr>
          <p:nvPr/>
        </p:nvPicPr>
        <p:blipFill>
          <a:blip r:embed="rId2">
            <a:extLst/>
          </a:blip>
          <a:stretch>
            <a:fillRect/>
          </a:stretch>
        </p:blipFill>
        <p:spPr>
          <a:xfrm>
            <a:off x="1898650" y="2199216"/>
            <a:ext cx="2908300" cy="1460501"/>
          </a:xfrm>
          <a:prstGeom prst="rect">
            <a:avLst/>
          </a:prstGeom>
          <a:ln w="12700">
            <a:miter lim="400000"/>
          </a:ln>
        </p:spPr>
      </p:pic>
      <p:pic>
        <p:nvPicPr>
          <p:cNvPr id="239" name="图像" descr="图像"/>
          <p:cNvPicPr>
            <a:picLocks noChangeAspect="1"/>
          </p:cNvPicPr>
          <p:nvPr/>
        </p:nvPicPr>
        <p:blipFill>
          <a:blip r:embed="rId3">
            <a:extLst/>
          </a:blip>
          <a:stretch>
            <a:fillRect/>
          </a:stretch>
        </p:blipFill>
        <p:spPr>
          <a:xfrm>
            <a:off x="6013450" y="2188633"/>
            <a:ext cx="2908301" cy="2362201"/>
          </a:xfrm>
          <a:prstGeom prst="rect">
            <a:avLst/>
          </a:prstGeom>
          <a:ln w="12700">
            <a:miter lim="400000"/>
          </a:ln>
        </p:spPr>
      </p:pic>
      <p:pic>
        <p:nvPicPr>
          <p:cNvPr id="240" name="图像" descr="图像"/>
          <p:cNvPicPr>
            <a:picLocks noChangeAspect="1"/>
          </p:cNvPicPr>
          <p:nvPr/>
        </p:nvPicPr>
        <p:blipFill>
          <a:blip r:embed="rId4">
            <a:extLst/>
          </a:blip>
          <a:stretch>
            <a:fillRect/>
          </a:stretch>
        </p:blipFill>
        <p:spPr>
          <a:xfrm>
            <a:off x="10602383" y="2182283"/>
            <a:ext cx="3924301" cy="2374901"/>
          </a:xfrm>
          <a:prstGeom prst="rect">
            <a:avLst/>
          </a:prstGeom>
          <a:ln w="12700">
            <a:miter lim="400000"/>
          </a:ln>
        </p:spPr>
      </p:pic>
      <p:pic>
        <p:nvPicPr>
          <p:cNvPr id="241" name="图像" descr="图像"/>
          <p:cNvPicPr>
            <a:picLocks noChangeAspect="1"/>
          </p:cNvPicPr>
          <p:nvPr/>
        </p:nvPicPr>
        <p:blipFill>
          <a:blip r:embed="rId5">
            <a:extLst/>
          </a:blip>
          <a:stretch>
            <a:fillRect/>
          </a:stretch>
        </p:blipFill>
        <p:spPr>
          <a:xfrm>
            <a:off x="16207316" y="2169583"/>
            <a:ext cx="3949701" cy="3213101"/>
          </a:xfrm>
          <a:prstGeom prst="rect">
            <a:avLst/>
          </a:prstGeom>
          <a:ln w="12700">
            <a:miter lim="400000"/>
          </a:ln>
        </p:spPr>
      </p:pic>
      <p:pic>
        <p:nvPicPr>
          <p:cNvPr id="242" name="图像" descr="图像"/>
          <p:cNvPicPr>
            <a:picLocks noChangeAspect="1"/>
          </p:cNvPicPr>
          <p:nvPr/>
        </p:nvPicPr>
        <p:blipFill>
          <a:blip r:embed="rId6">
            <a:extLst/>
          </a:blip>
          <a:stretch>
            <a:fillRect/>
          </a:stretch>
        </p:blipFill>
        <p:spPr>
          <a:xfrm>
            <a:off x="16213666" y="7351183"/>
            <a:ext cx="3937001" cy="3873501"/>
          </a:xfrm>
          <a:prstGeom prst="rect">
            <a:avLst/>
          </a:prstGeom>
          <a:ln w="12700">
            <a:miter lim="400000"/>
          </a:ln>
        </p:spPr>
      </p:pic>
      <p:pic>
        <p:nvPicPr>
          <p:cNvPr id="243" name="图像" descr="图像"/>
          <p:cNvPicPr>
            <a:picLocks noChangeAspect="1"/>
          </p:cNvPicPr>
          <p:nvPr/>
        </p:nvPicPr>
        <p:blipFill>
          <a:blip r:embed="rId7">
            <a:extLst/>
          </a:blip>
          <a:stretch>
            <a:fillRect/>
          </a:stretch>
        </p:blipFill>
        <p:spPr>
          <a:xfrm>
            <a:off x="10100733" y="8242300"/>
            <a:ext cx="4927601" cy="3124201"/>
          </a:xfrm>
          <a:prstGeom prst="rect">
            <a:avLst/>
          </a:prstGeom>
          <a:ln w="12700">
            <a:miter lim="400000"/>
          </a:ln>
        </p:spPr>
      </p:pic>
      <p:pic>
        <p:nvPicPr>
          <p:cNvPr id="244" name="图像" descr="图像"/>
          <p:cNvPicPr>
            <a:picLocks noChangeAspect="1"/>
          </p:cNvPicPr>
          <p:nvPr/>
        </p:nvPicPr>
        <p:blipFill>
          <a:blip r:embed="rId8">
            <a:extLst/>
          </a:blip>
          <a:stretch>
            <a:fillRect/>
          </a:stretch>
        </p:blipFill>
        <p:spPr>
          <a:xfrm>
            <a:off x="2302933" y="7279216"/>
            <a:ext cx="6350001" cy="5473701"/>
          </a:xfrm>
          <a:prstGeom prst="rect">
            <a:avLst/>
          </a:prstGeom>
          <a:ln w="12700">
            <a:miter lim="400000"/>
          </a:ln>
        </p:spPr>
      </p:pic>
      <p:grpSp>
        <p:nvGrpSpPr>
          <p:cNvPr id="247" name="图像"/>
          <p:cNvGrpSpPr/>
          <p:nvPr/>
        </p:nvGrpSpPr>
        <p:grpSpPr>
          <a:xfrm>
            <a:off x="7901516" y="5093308"/>
            <a:ext cx="5337375" cy="2879767"/>
            <a:chOff x="0" y="0"/>
            <a:chExt cx="5337373" cy="2879765"/>
          </a:xfrm>
        </p:grpSpPr>
        <p:pic>
          <p:nvPicPr>
            <p:cNvPr id="246" name="图像" descr="图像"/>
            <p:cNvPicPr>
              <a:picLocks noChangeAspect="1"/>
            </p:cNvPicPr>
            <p:nvPr/>
          </p:nvPicPr>
          <p:blipFill>
            <a:blip r:embed="rId9">
              <a:extLst/>
            </a:blip>
            <a:stretch>
              <a:fillRect/>
            </a:stretch>
          </p:blipFill>
          <p:spPr>
            <a:xfrm>
              <a:off x="50800" y="50800"/>
              <a:ext cx="5235774" cy="2778166"/>
            </a:xfrm>
            <a:prstGeom prst="rect">
              <a:avLst/>
            </a:prstGeom>
            <a:ln>
              <a:noFill/>
            </a:ln>
            <a:effectLst/>
          </p:spPr>
        </p:pic>
        <p:pic>
          <p:nvPicPr>
            <p:cNvPr id="245" name="图像" descr="图像"/>
            <p:cNvPicPr>
              <a:picLocks noChangeAspect="0"/>
            </p:cNvPicPr>
            <p:nvPr/>
          </p:nvPicPr>
          <p:blipFill>
            <a:blip r:embed="rId10">
              <a:extLst/>
            </a:blip>
            <a:stretch>
              <a:fillRect/>
            </a:stretch>
          </p:blipFill>
          <p:spPr>
            <a:xfrm>
              <a:off x="0" y="0"/>
              <a:ext cx="5337374" cy="2879766"/>
            </a:xfrm>
            <a:prstGeom prst="rect">
              <a:avLst/>
            </a:prstGeom>
            <a:effectLst/>
          </p:spPr>
        </p:pic>
      </p:grpSp>
      <p:sp>
        <p:nvSpPr>
          <p:cNvPr id="248" name="$ git checkout -b iss53"/>
          <p:cNvSpPr txBox="1"/>
          <p:nvPr/>
        </p:nvSpPr>
        <p:spPr>
          <a:xfrm>
            <a:off x="5977466" y="4573587"/>
            <a:ext cx="2568341" cy="317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1400">
                <a:solidFill>
                  <a:srgbClr val="F14E32"/>
                </a:solidFill>
                <a:latin typeface="Courier"/>
                <a:ea typeface="Courier"/>
                <a:cs typeface="Courier"/>
                <a:sym typeface="Courier"/>
              </a:defRPr>
            </a:lvl1pPr>
          </a:lstStyle>
          <a:p>
            <a:pPr/>
            <a:r>
              <a:t>$ git checkout -b iss53</a:t>
            </a:r>
          </a:p>
        </p:txBody>
      </p:sp>
      <p:sp>
        <p:nvSpPr>
          <p:cNvPr id="249" name="git commit -a -m 'added a new footer [issue 53]'"/>
          <p:cNvSpPr txBox="1"/>
          <p:nvPr/>
        </p:nvSpPr>
        <p:spPr>
          <a:xfrm>
            <a:off x="10128250" y="4573587"/>
            <a:ext cx="5235774" cy="317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1400">
                <a:solidFill>
                  <a:srgbClr val="F14E32"/>
                </a:solidFill>
                <a:latin typeface="Courier"/>
                <a:ea typeface="Courier"/>
                <a:cs typeface="Courier"/>
                <a:sym typeface="Courier"/>
              </a:defRPr>
            </a:lvl1pPr>
          </a:lstStyle>
          <a:p>
            <a:pPr/>
            <a:r>
              <a:t>git commit -a -m 'added a new footer [issue 53]'</a:t>
            </a:r>
          </a:p>
        </p:txBody>
      </p:sp>
      <p:sp>
        <p:nvSpPr>
          <p:cNvPr id="250" name="git checkout -b hotfix…"/>
          <p:cNvSpPr txBox="1"/>
          <p:nvPr/>
        </p:nvSpPr>
        <p:spPr>
          <a:xfrm>
            <a:off x="16560799" y="4465637"/>
            <a:ext cx="256834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sz="1400">
                <a:solidFill>
                  <a:srgbClr val="F14E32"/>
                </a:solidFill>
                <a:latin typeface="Courier"/>
                <a:ea typeface="Courier"/>
                <a:cs typeface="Courier"/>
                <a:sym typeface="Courier"/>
              </a:defRPr>
            </a:pPr>
            <a:r>
              <a:t>git checkout -b hotfix</a:t>
            </a:r>
          </a:p>
          <a:p>
            <a:pPr algn="l" defTabSz="457200">
              <a:defRPr sz="1400">
                <a:solidFill>
                  <a:srgbClr val="F14E32"/>
                </a:solidFill>
                <a:latin typeface="Courier"/>
                <a:ea typeface="Courier"/>
                <a:cs typeface="Courier"/>
                <a:sym typeface="Courier"/>
              </a:defRPr>
            </a:pPr>
            <a:r>
              <a:t>git commit -a -m ‘xxx'</a:t>
            </a:r>
          </a:p>
        </p:txBody>
      </p:sp>
      <p:sp>
        <p:nvSpPr>
          <p:cNvPr id="251" name="git checkout master…"/>
          <p:cNvSpPr txBox="1"/>
          <p:nvPr/>
        </p:nvSpPr>
        <p:spPr>
          <a:xfrm>
            <a:off x="16871776" y="10553700"/>
            <a:ext cx="224824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sz="1400">
                <a:solidFill>
                  <a:srgbClr val="F14E32"/>
                </a:solidFill>
                <a:latin typeface="Courier"/>
                <a:ea typeface="Courier"/>
                <a:cs typeface="Courier"/>
                <a:sym typeface="Courier"/>
              </a:defRPr>
            </a:pPr>
            <a:r>
              <a:t>git checkout master</a:t>
            </a:r>
          </a:p>
          <a:p>
            <a:pPr algn="l" defTabSz="457200">
              <a:defRPr sz="1400">
                <a:solidFill>
                  <a:srgbClr val="F14E32"/>
                </a:solidFill>
                <a:latin typeface="Courier"/>
                <a:ea typeface="Courier"/>
                <a:cs typeface="Courier"/>
                <a:sym typeface="Courier"/>
              </a:defRPr>
            </a:pPr>
            <a:r>
              <a:t>git merge hotfix</a:t>
            </a:r>
          </a:p>
        </p:txBody>
      </p:sp>
      <p:sp>
        <p:nvSpPr>
          <p:cNvPr id="252" name="git branch -d hotfix…"/>
          <p:cNvSpPr txBox="1"/>
          <p:nvPr/>
        </p:nvSpPr>
        <p:spPr>
          <a:xfrm>
            <a:off x="10752666" y="10445750"/>
            <a:ext cx="2568341" cy="74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sz="1400">
                <a:solidFill>
                  <a:srgbClr val="F14E32"/>
                </a:solidFill>
                <a:latin typeface="Courier"/>
                <a:ea typeface="Courier"/>
                <a:cs typeface="Courier"/>
                <a:sym typeface="Courier"/>
              </a:defRPr>
            </a:pPr>
            <a:r>
              <a:t>git branch -d hotfix</a:t>
            </a:r>
          </a:p>
          <a:p>
            <a:pPr algn="l" defTabSz="457200">
              <a:defRPr sz="1400">
                <a:solidFill>
                  <a:srgbClr val="F14E32"/>
                </a:solidFill>
                <a:latin typeface="Courier"/>
                <a:ea typeface="Courier"/>
                <a:cs typeface="Courier"/>
                <a:sym typeface="Courier"/>
              </a:defRPr>
            </a:pPr>
            <a:r>
              <a:t>git checkout iss53</a:t>
            </a:r>
          </a:p>
          <a:p>
            <a:pPr algn="l" defTabSz="457200">
              <a:defRPr sz="1400">
                <a:solidFill>
                  <a:srgbClr val="F14E32"/>
                </a:solidFill>
                <a:latin typeface="Courier"/>
                <a:ea typeface="Courier"/>
                <a:cs typeface="Courier"/>
                <a:sym typeface="Courier"/>
              </a:defRPr>
            </a:pPr>
            <a:r>
              <a:t>git commit -a -m 'xxxx'</a:t>
            </a:r>
          </a:p>
        </p:txBody>
      </p:sp>
      <p:sp>
        <p:nvSpPr>
          <p:cNvPr id="253" name="git checkout master…"/>
          <p:cNvSpPr txBox="1"/>
          <p:nvPr/>
        </p:nvSpPr>
        <p:spPr>
          <a:xfrm>
            <a:off x="2556933" y="10790766"/>
            <a:ext cx="224824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sz="1400">
                <a:solidFill>
                  <a:srgbClr val="F14E32"/>
                </a:solidFill>
                <a:latin typeface="Courier"/>
                <a:ea typeface="Courier"/>
                <a:cs typeface="Courier"/>
                <a:sym typeface="Courier"/>
              </a:defRPr>
            </a:pPr>
            <a:r>
              <a:t>git checkout master</a:t>
            </a:r>
          </a:p>
          <a:p>
            <a:pPr algn="l" defTabSz="457200">
              <a:defRPr sz="1400">
                <a:solidFill>
                  <a:srgbClr val="F14E32"/>
                </a:solidFill>
                <a:latin typeface="Courier"/>
                <a:ea typeface="Courier"/>
                <a:cs typeface="Courier"/>
                <a:sym typeface="Courier"/>
              </a:defRPr>
            </a:pPr>
            <a:r>
              <a:t>git merge iss53</a:t>
            </a:r>
          </a:p>
        </p:txBody>
      </p:sp>
      <p:grpSp>
        <p:nvGrpSpPr>
          <p:cNvPr id="256" name="箭头"/>
          <p:cNvGrpSpPr/>
          <p:nvPr/>
        </p:nvGrpSpPr>
        <p:grpSpPr>
          <a:xfrm>
            <a:off x="4896704" y="3040796"/>
            <a:ext cx="1037776" cy="657875"/>
            <a:chOff x="0" y="0"/>
            <a:chExt cx="1037775" cy="657873"/>
          </a:xfrm>
        </p:grpSpPr>
        <p:sp>
          <p:nvSpPr>
            <p:cNvPr id="255" name="箭头"/>
            <p:cNvSpPr/>
            <p:nvPr/>
          </p:nvSpPr>
          <p:spPr>
            <a:xfrm>
              <a:off x="53881" y="74936"/>
              <a:ext cx="919230" cy="508001"/>
            </a:xfrm>
            <a:prstGeom prst="rightArrow">
              <a:avLst>
                <a:gd name="adj1" fmla="val 31232"/>
                <a:gd name="adj2" fmla="val 68568"/>
              </a:avLst>
            </a:prstGeom>
            <a:solidFill>
              <a:srgbClr val="FFFFFF"/>
            </a:solidFill>
            <a:ln>
              <a:noFill/>
            </a:ln>
            <a:effectLst/>
          </p:spPr>
          <p:txBody>
            <a:bodyPr wrap="square" lIns="0" tIns="0" rIns="0" bIns="0" numCol="1" anchor="ctr">
              <a:noAutofit/>
            </a:bodyPr>
            <a:lstStyle/>
            <a:p>
              <a:pPr/>
            </a:p>
          </p:txBody>
        </p:sp>
        <p:pic>
          <p:nvPicPr>
            <p:cNvPr id="254" name="箭头" descr="箭头"/>
            <p:cNvPicPr>
              <a:picLocks noChangeAspect="0"/>
            </p:cNvPicPr>
            <p:nvPr/>
          </p:nvPicPr>
          <p:blipFill>
            <a:blip r:embed="rId11">
              <a:extLst/>
            </a:blip>
            <a:stretch>
              <a:fillRect/>
            </a:stretch>
          </p:blipFill>
          <p:spPr>
            <a:xfrm>
              <a:off x="0" y="-1"/>
              <a:ext cx="1037776" cy="657875"/>
            </a:xfrm>
            <a:prstGeom prst="rect">
              <a:avLst/>
            </a:prstGeom>
            <a:effectLst/>
          </p:spPr>
        </p:pic>
      </p:grpSp>
      <p:grpSp>
        <p:nvGrpSpPr>
          <p:cNvPr id="259" name="箭头"/>
          <p:cNvGrpSpPr/>
          <p:nvPr/>
        </p:nvGrpSpPr>
        <p:grpSpPr>
          <a:xfrm>
            <a:off x="9243179" y="3040796"/>
            <a:ext cx="1037776" cy="657875"/>
            <a:chOff x="0" y="0"/>
            <a:chExt cx="1037775" cy="657873"/>
          </a:xfrm>
        </p:grpSpPr>
        <p:sp>
          <p:nvSpPr>
            <p:cNvPr id="258" name="箭头"/>
            <p:cNvSpPr/>
            <p:nvPr/>
          </p:nvSpPr>
          <p:spPr>
            <a:xfrm>
              <a:off x="53881" y="74936"/>
              <a:ext cx="919230" cy="508001"/>
            </a:xfrm>
            <a:prstGeom prst="rightArrow">
              <a:avLst>
                <a:gd name="adj1" fmla="val 31232"/>
                <a:gd name="adj2" fmla="val 68568"/>
              </a:avLst>
            </a:prstGeom>
            <a:solidFill>
              <a:srgbClr val="FFFFFF"/>
            </a:solidFill>
            <a:ln>
              <a:noFill/>
            </a:ln>
            <a:effectLst/>
          </p:spPr>
          <p:txBody>
            <a:bodyPr wrap="square" lIns="0" tIns="0" rIns="0" bIns="0" numCol="1" anchor="ctr">
              <a:noAutofit/>
            </a:bodyPr>
            <a:lstStyle/>
            <a:p>
              <a:pPr/>
            </a:p>
          </p:txBody>
        </p:sp>
        <p:pic>
          <p:nvPicPr>
            <p:cNvPr id="257" name="箭头" descr="箭头"/>
            <p:cNvPicPr>
              <a:picLocks noChangeAspect="0"/>
            </p:cNvPicPr>
            <p:nvPr/>
          </p:nvPicPr>
          <p:blipFill>
            <a:blip r:embed="rId11">
              <a:extLst/>
            </a:blip>
            <a:stretch>
              <a:fillRect/>
            </a:stretch>
          </p:blipFill>
          <p:spPr>
            <a:xfrm>
              <a:off x="0" y="-1"/>
              <a:ext cx="1037776" cy="657875"/>
            </a:xfrm>
            <a:prstGeom prst="rect">
              <a:avLst/>
            </a:prstGeom>
            <a:effectLst/>
          </p:spPr>
        </p:pic>
      </p:grpSp>
      <p:grpSp>
        <p:nvGrpSpPr>
          <p:cNvPr id="262" name="箭头"/>
          <p:cNvGrpSpPr/>
          <p:nvPr/>
        </p:nvGrpSpPr>
        <p:grpSpPr>
          <a:xfrm>
            <a:off x="14848112" y="3040796"/>
            <a:ext cx="1037776" cy="657875"/>
            <a:chOff x="0" y="0"/>
            <a:chExt cx="1037775" cy="657873"/>
          </a:xfrm>
        </p:grpSpPr>
        <p:sp>
          <p:nvSpPr>
            <p:cNvPr id="261" name="箭头"/>
            <p:cNvSpPr/>
            <p:nvPr/>
          </p:nvSpPr>
          <p:spPr>
            <a:xfrm>
              <a:off x="53881" y="74936"/>
              <a:ext cx="919230" cy="508001"/>
            </a:xfrm>
            <a:prstGeom prst="rightArrow">
              <a:avLst>
                <a:gd name="adj1" fmla="val 31232"/>
                <a:gd name="adj2" fmla="val 68568"/>
              </a:avLst>
            </a:prstGeom>
            <a:solidFill>
              <a:srgbClr val="FFFFFF"/>
            </a:solidFill>
            <a:ln>
              <a:noFill/>
            </a:ln>
            <a:effectLst/>
          </p:spPr>
          <p:txBody>
            <a:bodyPr wrap="square" lIns="0" tIns="0" rIns="0" bIns="0" numCol="1" anchor="ctr">
              <a:noAutofit/>
            </a:bodyPr>
            <a:lstStyle/>
            <a:p>
              <a:pPr/>
            </a:p>
          </p:txBody>
        </p:sp>
        <p:pic>
          <p:nvPicPr>
            <p:cNvPr id="260" name="箭头" descr="箭头"/>
            <p:cNvPicPr>
              <a:picLocks noChangeAspect="0"/>
            </p:cNvPicPr>
            <p:nvPr/>
          </p:nvPicPr>
          <p:blipFill>
            <a:blip r:embed="rId11">
              <a:extLst/>
            </a:blip>
            <a:stretch>
              <a:fillRect/>
            </a:stretch>
          </p:blipFill>
          <p:spPr>
            <a:xfrm>
              <a:off x="0" y="-1"/>
              <a:ext cx="1037776" cy="657875"/>
            </a:xfrm>
            <a:prstGeom prst="rect">
              <a:avLst/>
            </a:prstGeom>
            <a:effectLst/>
          </p:spPr>
        </p:pic>
      </p:grpSp>
      <p:grpSp>
        <p:nvGrpSpPr>
          <p:cNvPr id="265" name="箭头"/>
          <p:cNvGrpSpPr/>
          <p:nvPr/>
        </p:nvGrpSpPr>
        <p:grpSpPr>
          <a:xfrm rot="5400000">
            <a:off x="18051587" y="6204254"/>
            <a:ext cx="1037776" cy="657875"/>
            <a:chOff x="0" y="0"/>
            <a:chExt cx="1037775" cy="657873"/>
          </a:xfrm>
        </p:grpSpPr>
        <p:sp>
          <p:nvSpPr>
            <p:cNvPr id="264" name="箭头"/>
            <p:cNvSpPr/>
            <p:nvPr/>
          </p:nvSpPr>
          <p:spPr>
            <a:xfrm>
              <a:off x="53881" y="74936"/>
              <a:ext cx="919230" cy="508001"/>
            </a:xfrm>
            <a:prstGeom prst="rightArrow">
              <a:avLst>
                <a:gd name="adj1" fmla="val 31232"/>
                <a:gd name="adj2" fmla="val 68568"/>
              </a:avLst>
            </a:prstGeom>
            <a:solidFill>
              <a:srgbClr val="FFFFFF"/>
            </a:solidFill>
            <a:ln>
              <a:noFill/>
            </a:ln>
            <a:effectLst/>
          </p:spPr>
          <p:txBody>
            <a:bodyPr wrap="square" lIns="0" tIns="0" rIns="0" bIns="0" numCol="1" anchor="ctr">
              <a:noAutofit/>
            </a:bodyPr>
            <a:lstStyle/>
            <a:p>
              <a:pPr/>
            </a:p>
          </p:txBody>
        </p:sp>
        <p:pic>
          <p:nvPicPr>
            <p:cNvPr id="263" name="箭头" descr="箭头"/>
            <p:cNvPicPr>
              <a:picLocks noChangeAspect="0"/>
            </p:cNvPicPr>
            <p:nvPr/>
          </p:nvPicPr>
          <p:blipFill>
            <a:blip r:embed="rId11">
              <a:extLst/>
            </a:blip>
            <a:stretch>
              <a:fillRect/>
            </a:stretch>
          </p:blipFill>
          <p:spPr>
            <a:xfrm>
              <a:off x="0" y="-1"/>
              <a:ext cx="1037776" cy="657875"/>
            </a:xfrm>
            <a:prstGeom prst="rect">
              <a:avLst/>
            </a:prstGeom>
            <a:effectLst/>
          </p:spPr>
        </p:pic>
      </p:grpSp>
      <p:grpSp>
        <p:nvGrpSpPr>
          <p:cNvPr id="268" name="箭头"/>
          <p:cNvGrpSpPr/>
          <p:nvPr/>
        </p:nvGrpSpPr>
        <p:grpSpPr>
          <a:xfrm flipH="1">
            <a:off x="14837329" y="8958996"/>
            <a:ext cx="1037776" cy="657875"/>
            <a:chOff x="0" y="0"/>
            <a:chExt cx="1037775" cy="657873"/>
          </a:xfrm>
        </p:grpSpPr>
        <p:sp>
          <p:nvSpPr>
            <p:cNvPr id="267" name="箭头"/>
            <p:cNvSpPr/>
            <p:nvPr/>
          </p:nvSpPr>
          <p:spPr>
            <a:xfrm>
              <a:off x="53881" y="74936"/>
              <a:ext cx="919230" cy="508001"/>
            </a:xfrm>
            <a:prstGeom prst="rightArrow">
              <a:avLst>
                <a:gd name="adj1" fmla="val 31232"/>
                <a:gd name="adj2" fmla="val 68568"/>
              </a:avLst>
            </a:prstGeom>
            <a:solidFill>
              <a:srgbClr val="FFFFFF"/>
            </a:solidFill>
            <a:ln>
              <a:noFill/>
            </a:ln>
            <a:effectLst/>
          </p:spPr>
          <p:txBody>
            <a:bodyPr wrap="square" lIns="0" tIns="0" rIns="0" bIns="0" numCol="1" anchor="ctr">
              <a:noAutofit/>
            </a:bodyPr>
            <a:lstStyle/>
            <a:p>
              <a:pPr/>
            </a:p>
          </p:txBody>
        </p:sp>
        <p:pic>
          <p:nvPicPr>
            <p:cNvPr id="266" name="箭头" descr="箭头"/>
            <p:cNvPicPr>
              <a:picLocks noChangeAspect="0"/>
            </p:cNvPicPr>
            <p:nvPr/>
          </p:nvPicPr>
          <p:blipFill>
            <a:blip r:embed="rId11">
              <a:extLst/>
            </a:blip>
            <a:stretch>
              <a:fillRect/>
            </a:stretch>
          </p:blipFill>
          <p:spPr>
            <a:xfrm>
              <a:off x="0" y="-1"/>
              <a:ext cx="1037776" cy="657875"/>
            </a:xfrm>
            <a:prstGeom prst="rect">
              <a:avLst/>
            </a:prstGeom>
            <a:effectLst/>
          </p:spPr>
        </p:pic>
      </p:grpSp>
      <p:grpSp>
        <p:nvGrpSpPr>
          <p:cNvPr id="271" name="箭头"/>
          <p:cNvGrpSpPr/>
          <p:nvPr/>
        </p:nvGrpSpPr>
        <p:grpSpPr>
          <a:xfrm flipH="1">
            <a:off x="8614329" y="9100813"/>
            <a:ext cx="1037776" cy="657874"/>
            <a:chOff x="0" y="0"/>
            <a:chExt cx="1037775" cy="657873"/>
          </a:xfrm>
        </p:grpSpPr>
        <p:sp>
          <p:nvSpPr>
            <p:cNvPr id="270" name="箭头"/>
            <p:cNvSpPr/>
            <p:nvPr/>
          </p:nvSpPr>
          <p:spPr>
            <a:xfrm>
              <a:off x="53881" y="74936"/>
              <a:ext cx="919230" cy="508001"/>
            </a:xfrm>
            <a:prstGeom prst="rightArrow">
              <a:avLst>
                <a:gd name="adj1" fmla="val 31232"/>
                <a:gd name="adj2" fmla="val 68568"/>
              </a:avLst>
            </a:prstGeom>
            <a:solidFill>
              <a:srgbClr val="FFFFFF"/>
            </a:solidFill>
            <a:ln>
              <a:noFill/>
            </a:ln>
            <a:effectLst/>
          </p:spPr>
          <p:txBody>
            <a:bodyPr wrap="square" lIns="0" tIns="0" rIns="0" bIns="0" numCol="1" anchor="ctr">
              <a:noAutofit/>
            </a:bodyPr>
            <a:lstStyle/>
            <a:p>
              <a:pPr/>
            </a:p>
          </p:txBody>
        </p:sp>
        <p:pic>
          <p:nvPicPr>
            <p:cNvPr id="269" name="箭头" descr="箭头"/>
            <p:cNvPicPr>
              <a:picLocks noChangeAspect="0"/>
            </p:cNvPicPr>
            <p:nvPr/>
          </p:nvPicPr>
          <p:blipFill>
            <a:blip r:embed="rId11">
              <a:extLst/>
            </a:blip>
            <a:stretch>
              <a:fillRect/>
            </a:stretch>
          </p:blipFill>
          <p:spPr>
            <a:xfrm>
              <a:off x="0" y="-1"/>
              <a:ext cx="1037776" cy="657875"/>
            </a:xfrm>
            <a:prstGeom prst="rect">
              <a:avLst/>
            </a:prstGeom>
            <a:effectLst/>
          </p:spPr>
        </p:pic>
      </p:grpSp>
      <p:grpSp>
        <p:nvGrpSpPr>
          <p:cNvPr id="274" name="箭头"/>
          <p:cNvGrpSpPr/>
          <p:nvPr/>
        </p:nvGrpSpPr>
        <p:grpSpPr>
          <a:xfrm flipH="1" rot="8932555">
            <a:off x="7294209" y="8026196"/>
            <a:ext cx="1037776" cy="657875"/>
            <a:chOff x="0" y="0"/>
            <a:chExt cx="1037775" cy="657873"/>
          </a:xfrm>
        </p:grpSpPr>
        <p:sp>
          <p:nvSpPr>
            <p:cNvPr id="273" name="箭头"/>
            <p:cNvSpPr/>
            <p:nvPr/>
          </p:nvSpPr>
          <p:spPr>
            <a:xfrm>
              <a:off x="53881" y="74936"/>
              <a:ext cx="919230" cy="508001"/>
            </a:xfrm>
            <a:prstGeom prst="rightArrow">
              <a:avLst>
                <a:gd name="adj1" fmla="val 31232"/>
                <a:gd name="adj2" fmla="val 68568"/>
              </a:avLst>
            </a:prstGeom>
            <a:solidFill>
              <a:srgbClr val="FFFFFF"/>
            </a:solidFill>
            <a:ln>
              <a:noFill/>
            </a:ln>
            <a:effectLst/>
          </p:spPr>
          <p:txBody>
            <a:bodyPr wrap="square" lIns="0" tIns="0" rIns="0" bIns="0" numCol="1" anchor="ctr">
              <a:noAutofit/>
            </a:bodyPr>
            <a:lstStyle/>
            <a:p>
              <a:pPr/>
            </a:p>
          </p:txBody>
        </p:sp>
        <p:pic>
          <p:nvPicPr>
            <p:cNvPr id="272" name="箭头" descr="箭头"/>
            <p:cNvPicPr>
              <a:picLocks noChangeAspect="0"/>
            </p:cNvPicPr>
            <p:nvPr/>
          </p:nvPicPr>
          <p:blipFill>
            <a:blip r:embed="rId11">
              <a:extLst/>
            </a:blip>
            <a:stretch>
              <a:fillRect/>
            </a:stretch>
          </p:blipFill>
          <p:spPr>
            <a:xfrm>
              <a:off x="0" y="-1"/>
              <a:ext cx="1037776" cy="657875"/>
            </a:xfrm>
            <a:prstGeom prst="rect">
              <a:avLst/>
            </a:prstGeom>
            <a:effectLst/>
          </p:spPr>
        </p:pic>
      </p:gr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6" name="遇到冲突时的分支合并"/>
          <p:cNvSpPr txBox="1"/>
          <p:nvPr/>
        </p:nvSpPr>
        <p:spPr>
          <a:xfrm>
            <a:off x="1619249" y="1136650"/>
            <a:ext cx="4178301" cy="673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1" sz="3200">
                <a:latin typeface="+mn-lt"/>
                <a:ea typeface="+mn-ea"/>
                <a:cs typeface="+mn-cs"/>
                <a:sym typeface="Helvetica Neue"/>
              </a:defRPr>
            </a:lvl1pPr>
          </a:lstStyle>
          <a:p>
            <a:pPr/>
            <a:r>
              <a:t>遇到冲突时的分支合并</a:t>
            </a:r>
          </a:p>
        </p:txBody>
      </p:sp>
      <p:sp>
        <p:nvSpPr>
          <p:cNvPr id="277" name="有时候合并操作并不会如此顺利。如果在不同的分支中都修改了同一个文件的同一部分，Git 就无法干净地把两者合到一起，如下："/>
          <p:cNvSpPr txBox="1"/>
          <p:nvPr/>
        </p:nvSpPr>
        <p:spPr>
          <a:xfrm>
            <a:off x="1815277" y="2146299"/>
            <a:ext cx="13388170"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1" sz="1800">
                <a:solidFill>
                  <a:srgbClr val="4E443C"/>
                </a:solidFill>
                <a:latin typeface="Georgia"/>
                <a:ea typeface="Georgia"/>
                <a:cs typeface="Georgia"/>
                <a:sym typeface="Georgia"/>
              </a:defRPr>
            </a:lvl1pPr>
          </a:lstStyle>
          <a:p>
            <a:pPr/>
            <a:r>
              <a:t>有时候合并操作并不会如此顺利。如果在不同的分支中都修改了同一个文件的同一部分，Git 就无法干净地把两者合到一起，如下：</a:t>
            </a:r>
          </a:p>
        </p:txBody>
      </p:sp>
      <p:sp>
        <p:nvSpPr>
          <p:cNvPr id="278" name="$ git merge iss53…"/>
          <p:cNvSpPr txBox="1"/>
          <p:nvPr/>
        </p:nvSpPr>
        <p:spPr>
          <a:xfrm>
            <a:off x="1876919" y="2796116"/>
            <a:ext cx="7062329" cy="977901"/>
          </a:xfrm>
          <a:prstGeom prst="rect">
            <a:avLst/>
          </a:prstGeom>
          <a:ln w="12700">
            <a:solidFill>
              <a:srgbClr val="A7A7A7"/>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sz="1400">
                <a:solidFill>
                  <a:srgbClr val="F14E32"/>
                </a:solidFill>
                <a:latin typeface="Courier"/>
                <a:ea typeface="Courier"/>
                <a:cs typeface="Courier"/>
                <a:sym typeface="Courier"/>
              </a:defRPr>
            </a:pPr>
            <a:r>
              <a:t>$ git merge iss53</a:t>
            </a:r>
          </a:p>
          <a:p>
            <a:pPr algn="l" defTabSz="457200">
              <a:defRPr sz="1400">
                <a:solidFill>
                  <a:srgbClr val="F14E32"/>
                </a:solidFill>
                <a:latin typeface="Courier"/>
                <a:ea typeface="Courier"/>
                <a:cs typeface="Courier"/>
                <a:sym typeface="Courier"/>
              </a:defRPr>
            </a:pPr>
            <a:r>
              <a:t>Auto-merging index.html</a:t>
            </a:r>
          </a:p>
          <a:p>
            <a:pPr algn="l" defTabSz="457200">
              <a:defRPr sz="1400">
                <a:solidFill>
                  <a:srgbClr val="F14E32"/>
                </a:solidFill>
                <a:latin typeface="Courier"/>
                <a:ea typeface="Courier"/>
                <a:cs typeface="Courier"/>
                <a:sym typeface="Courier"/>
              </a:defRPr>
            </a:pPr>
            <a:r>
              <a:t>CONFLICT (content): Merge conflict in index.html</a:t>
            </a:r>
          </a:p>
          <a:p>
            <a:pPr algn="l" defTabSz="457200">
              <a:defRPr sz="1400">
                <a:solidFill>
                  <a:srgbClr val="F14E32"/>
                </a:solidFill>
                <a:latin typeface="Courier"/>
                <a:ea typeface="Courier"/>
                <a:cs typeface="Courier"/>
                <a:sym typeface="Courier"/>
              </a:defRPr>
            </a:pPr>
            <a:r>
              <a:t>Automatic merge failed; fix conflicts and then commit the result.</a:t>
            </a:r>
          </a:p>
        </p:txBody>
      </p:sp>
      <p:sp>
        <p:nvSpPr>
          <p:cNvPr id="279" name="$ git status…"/>
          <p:cNvSpPr txBox="1"/>
          <p:nvPr/>
        </p:nvSpPr>
        <p:spPr>
          <a:xfrm>
            <a:off x="1876919" y="5376333"/>
            <a:ext cx="7062329" cy="2489201"/>
          </a:xfrm>
          <a:prstGeom prst="rect">
            <a:avLst/>
          </a:prstGeom>
          <a:ln w="12700">
            <a:solidFill>
              <a:srgbClr val="A7A7A7"/>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sz="1400">
                <a:solidFill>
                  <a:srgbClr val="F14E32"/>
                </a:solidFill>
                <a:latin typeface="Courier"/>
                <a:ea typeface="Courier"/>
                <a:cs typeface="Courier"/>
                <a:sym typeface="Courier"/>
              </a:defRPr>
            </a:pPr>
            <a:r>
              <a:t>$ git status</a:t>
            </a:r>
          </a:p>
          <a:p>
            <a:pPr algn="l" defTabSz="457200">
              <a:defRPr sz="1400">
                <a:solidFill>
                  <a:srgbClr val="F14E32"/>
                </a:solidFill>
                <a:latin typeface="Courier"/>
                <a:ea typeface="Courier"/>
                <a:cs typeface="Courier"/>
                <a:sym typeface="Courier"/>
              </a:defRPr>
            </a:pPr>
            <a:r>
              <a:t>On branch master</a:t>
            </a:r>
          </a:p>
          <a:p>
            <a:pPr algn="l" defTabSz="457200">
              <a:defRPr sz="1400">
                <a:solidFill>
                  <a:srgbClr val="F14E32"/>
                </a:solidFill>
                <a:latin typeface="Courier"/>
                <a:ea typeface="Courier"/>
                <a:cs typeface="Courier"/>
                <a:sym typeface="Courier"/>
              </a:defRPr>
            </a:pPr>
            <a:r>
              <a:t>You have unmerged paths.</a:t>
            </a:r>
          </a:p>
          <a:p>
            <a:pPr algn="l" defTabSz="457200">
              <a:defRPr sz="1400">
                <a:solidFill>
                  <a:srgbClr val="F14E32"/>
                </a:solidFill>
                <a:latin typeface="Courier"/>
                <a:ea typeface="Courier"/>
                <a:cs typeface="Courier"/>
                <a:sym typeface="Courier"/>
              </a:defRPr>
            </a:pPr>
            <a:r>
              <a:t>  (fix conflicts and run "git commit")</a:t>
            </a:r>
          </a:p>
          <a:p>
            <a:pPr algn="l" defTabSz="457200">
              <a:defRPr sz="1400">
                <a:solidFill>
                  <a:srgbClr val="F14E32"/>
                </a:solidFill>
                <a:latin typeface="Courier"/>
                <a:ea typeface="Courier"/>
                <a:cs typeface="Courier"/>
                <a:sym typeface="Courier"/>
              </a:defRPr>
            </a:pPr>
          </a:p>
          <a:p>
            <a:pPr algn="l" defTabSz="457200">
              <a:defRPr sz="1400">
                <a:solidFill>
                  <a:srgbClr val="F14E32"/>
                </a:solidFill>
                <a:latin typeface="Courier"/>
                <a:ea typeface="Courier"/>
                <a:cs typeface="Courier"/>
                <a:sym typeface="Courier"/>
              </a:defRPr>
            </a:pPr>
            <a:r>
              <a:t>Unmerged paths:</a:t>
            </a:r>
          </a:p>
          <a:p>
            <a:pPr algn="l" defTabSz="457200">
              <a:defRPr sz="1400">
                <a:solidFill>
                  <a:srgbClr val="F14E32"/>
                </a:solidFill>
                <a:latin typeface="Courier"/>
                <a:ea typeface="Courier"/>
                <a:cs typeface="Courier"/>
                <a:sym typeface="Courier"/>
              </a:defRPr>
            </a:pPr>
            <a:r>
              <a:t>  (use "git add &lt;file&gt;..." to mark resolution)</a:t>
            </a:r>
          </a:p>
          <a:p>
            <a:pPr algn="l" defTabSz="457200">
              <a:defRPr sz="1400">
                <a:solidFill>
                  <a:srgbClr val="F14E32"/>
                </a:solidFill>
                <a:latin typeface="Courier"/>
                <a:ea typeface="Courier"/>
                <a:cs typeface="Courier"/>
                <a:sym typeface="Courier"/>
              </a:defRPr>
            </a:pPr>
          </a:p>
          <a:p>
            <a:pPr algn="l" defTabSz="457200">
              <a:defRPr sz="1400">
                <a:solidFill>
                  <a:srgbClr val="F14E32"/>
                </a:solidFill>
                <a:latin typeface="Courier"/>
                <a:ea typeface="Courier"/>
                <a:cs typeface="Courier"/>
                <a:sym typeface="Courier"/>
              </a:defRPr>
            </a:pPr>
            <a:r>
              <a:t>        both modified:      index.html</a:t>
            </a:r>
          </a:p>
          <a:p>
            <a:pPr algn="l" defTabSz="457200">
              <a:defRPr sz="1400">
                <a:solidFill>
                  <a:srgbClr val="F14E32"/>
                </a:solidFill>
                <a:latin typeface="Courier"/>
                <a:ea typeface="Courier"/>
                <a:cs typeface="Courier"/>
                <a:sym typeface="Courier"/>
              </a:defRPr>
            </a:pPr>
          </a:p>
          <a:p>
            <a:pPr algn="l" defTabSz="457200">
              <a:defRPr sz="1400">
                <a:solidFill>
                  <a:srgbClr val="F14E32"/>
                </a:solidFill>
                <a:latin typeface="Courier"/>
                <a:ea typeface="Courier"/>
                <a:cs typeface="Courier"/>
                <a:sym typeface="Courier"/>
              </a:defRPr>
            </a:pPr>
            <a:r>
              <a:t>no changes added to commit (use "git add" and/or "git commit -a")</a:t>
            </a:r>
          </a:p>
        </p:txBody>
      </p:sp>
      <p:sp>
        <p:nvSpPr>
          <p:cNvPr id="280" name="查看哪些文件在合并时发生冲突，任何包含未解决冲突的文件都会以未合并（unmerged）的状态列出："/>
          <p:cNvSpPr txBox="1"/>
          <p:nvPr/>
        </p:nvSpPr>
        <p:spPr>
          <a:xfrm>
            <a:off x="1852083" y="4760383"/>
            <a:ext cx="10695199"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1" sz="1800">
                <a:solidFill>
                  <a:srgbClr val="4E443C"/>
                </a:solidFill>
                <a:latin typeface="Georgia"/>
                <a:ea typeface="Georgia"/>
                <a:cs typeface="Georgia"/>
                <a:sym typeface="Georgia"/>
              </a:defRPr>
            </a:lvl1pPr>
          </a:lstStyle>
          <a:p>
            <a:pPr/>
            <a:r>
              <a:t>查看哪些文件在合并时发生冲突，任何包含未解决冲突的文件都会以未合并（unmerged）的状态列出：</a:t>
            </a:r>
          </a:p>
        </p:txBody>
      </p:sp>
      <p:sp>
        <p:nvSpPr>
          <p:cNvPr id="281" name="&lt;&lt;&lt;&lt;&lt;&lt;&lt; HEAD…"/>
          <p:cNvSpPr txBox="1"/>
          <p:nvPr/>
        </p:nvSpPr>
        <p:spPr>
          <a:xfrm>
            <a:off x="12139426" y="6165850"/>
            <a:ext cx="6315448" cy="1625601"/>
          </a:xfrm>
          <a:prstGeom prst="rect">
            <a:avLst/>
          </a:prstGeom>
          <a:ln w="12700">
            <a:solidFill>
              <a:srgbClr val="A7A7A7"/>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sz="1400">
                <a:solidFill>
                  <a:srgbClr val="F14E32"/>
                </a:solidFill>
                <a:latin typeface="Courier"/>
                <a:ea typeface="Courier"/>
                <a:cs typeface="Courier"/>
                <a:sym typeface="Courier"/>
              </a:defRPr>
            </a:pPr>
            <a:r>
              <a:t>&lt;&lt;&lt;&lt;&lt;&lt;&lt; HEAD</a:t>
            </a:r>
          </a:p>
          <a:p>
            <a:pPr algn="l" defTabSz="457200">
              <a:defRPr sz="1400">
                <a:solidFill>
                  <a:srgbClr val="F14E32"/>
                </a:solidFill>
                <a:latin typeface="Courier"/>
                <a:ea typeface="Courier"/>
                <a:cs typeface="Courier"/>
                <a:sym typeface="Courier"/>
              </a:defRPr>
            </a:pPr>
            <a:r>
              <a:t>&lt;div id="footer"&gt;contact : email.support@github.com&lt;/div&gt;</a:t>
            </a:r>
          </a:p>
          <a:p>
            <a:pPr algn="l" defTabSz="457200">
              <a:defRPr sz="1400">
                <a:solidFill>
                  <a:srgbClr val="F14E32"/>
                </a:solidFill>
                <a:latin typeface="Courier"/>
                <a:ea typeface="Courier"/>
                <a:cs typeface="Courier"/>
                <a:sym typeface="Courier"/>
              </a:defRPr>
            </a:pPr>
            <a:r>
              <a:t>=======</a:t>
            </a:r>
          </a:p>
          <a:p>
            <a:pPr algn="l" defTabSz="457200">
              <a:defRPr sz="1400">
                <a:solidFill>
                  <a:srgbClr val="F14E32"/>
                </a:solidFill>
                <a:latin typeface="Courier"/>
                <a:ea typeface="Courier"/>
                <a:cs typeface="Courier"/>
                <a:sym typeface="Courier"/>
              </a:defRPr>
            </a:pPr>
            <a:r>
              <a:t>&lt;div id="footer"&gt;</a:t>
            </a:r>
          </a:p>
          <a:p>
            <a:pPr algn="l" defTabSz="457200">
              <a:defRPr sz="1400">
                <a:solidFill>
                  <a:srgbClr val="F14E32"/>
                </a:solidFill>
                <a:latin typeface="Courier"/>
                <a:ea typeface="Courier"/>
                <a:cs typeface="Courier"/>
                <a:sym typeface="Courier"/>
              </a:defRPr>
            </a:pPr>
            <a:r>
              <a:t>  please contact us at support@github.com</a:t>
            </a:r>
          </a:p>
          <a:p>
            <a:pPr algn="l" defTabSz="457200">
              <a:defRPr sz="1400">
                <a:solidFill>
                  <a:srgbClr val="F14E32"/>
                </a:solidFill>
                <a:latin typeface="Courier"/>
                <a:ea typeface="Courier"/>
                <a:cs typeface="Courier"/>
                <a:sym typeface="Courier"/>
              </a:defRPr>
            </a:pPr>
            <a:r>
              <a:t>&lt;/div&gt;</a:t>
            </a:r>
          </a:p>
          <a:p>
            <a:pPr algn="l" defTabSz="457200">
              <a:defRPr sz="1400">
                <a:solidFill>
                  <a:srgbClr val="F14E32"/>
                </a:solidFill>
                <a:latin typeface="Courier"/>
                <a:ea typeface="Courier"/>
                <a:cs typeface="Courier"/>
                <a:sym typeface="Courier"/>
              </a:defRPr>
            </a:pPr>
            <a:r>
              <a:t>&gt;&gt;&gt;&gt;&gt;&gt;&gt; iss53</a:t>
            </a:r>
          </a:p>
        </p:txBody>
      </p:sp>
      <p:sp>
        <p:nvSpPr>
          <p:cNvPr id="282" name="可以看到 ======= 隔开的上半部分，是 HEAD（即 master 分支，在运行 merge 命令时所切换到的分支）中的内容，下半部分是在 iss53 分支中的内容。…"/>
          <p:cNvSpPr txBox="1"/>
          <p:nvPr/>
        </p:nvSpPr>
        <p:spPr>
          <a:xfrm>
            <a:off x="12101642" y="8024283"/>
            <a:ext cx="8889741" cy="1054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b="1" sz="1800">
                <a:solidFill>
                  <a:srgbClr val="4E443C"/>
                </a:solidFill>
                <a:latin typeface="Georgia"/>
                <a:ea typeface="Georgia"/>
                <a:cs typeface="Georgia"/>
                <a:sym typeface="Georgia"/>
              </a:defRPr>
            </a:pPr>
            <a:r>
              <a:t>可以看到 </a:t>
            </a:r>
            <a:r>
              <a:rPr>
                <a:solidFill>
                  <a:srgbClr val="F14E32"/>
                </a:solidFill>
                <a:latin typeface="Courier"/>
                <a:ea typeface="Courier"/>
                <a:cs typeface="Courier"/>
                <a:sym typeface="Courier"/>
              </a:rPr>
              <a:t>=======</a:t>
            </a:r>
            <a:r>
              <a:t> 隔开的上半部分，是 </a:t>
            </a:r>
            <a:r>
              <a:rPr>
                <a:solidFill>
                  <a:srgbClr val="F14E32"/>
                </a:solidFill>
                <a:latin typeface="Courier"/>
                <a:ea typeface="Courier"/>
                <a:cs typeface="Courier"/>
                <a:sym typeface="Courier"/>
              </a:rPr>
              <a:t>HEAD</a:t>
            </a:r>
            <a:r>
              <a:t>（即 </a:t>
            </a:r>
            <a:r>
              <a:rPr>
                <a:solidFill>
                  <a:srgbClr val="F14E32"/>
                </a:solidFill>
                <a:latin typeface="Courier"/>
                <a:ea typeface="Courier"/>
                <a:cs typeface="Courier"/>
                <a:sym typeface="Courier"/>
              </a:rPr>
              <a:t>master</a:t>
            </a:r>
            <a:r>
              <a:t> 分支，在运行 </a:t>
            </a:r>
            <a:r>
              <a:rPr>
                <a:solidFill>
                  <a:srgbClr val="F14E32"/>
                </a:solidFill>
                <a:latin typeface="Courier"/>
                <a:ea typeface="Courier"/>
                <a:cs typeface="Courier"/>
                <a:sym typeface="Courier"/>
              </a:rPr>
              <a:t>merge</a:t>
            </a:r>
            <a:r>
              <a:t> 命令时所切换到的分支）中的内容，下半部分是在 </a:t>
            </a:r>
            <a:r>
              <a:rPr>
                <a:solidFill>
                  <a:srgbClr val="F14E32"/>
                </a:solidFill>
                <a:latin typeface="Courier"/>
                <a:ea typeface="Courier"/>
                <a:cs typeface="Courier"/>
                <a:sym typeface="Courier"/>
              </a:rPr>
              <a:t>iss53</a:t>
            </a:r>
            <a:r>
              <a:t> 分支中的内容。</a:t>
            </a:r>
          </a:p>
          <a:p>
            <a:pPr algn="l" defTabSz="457200">
              <a:defRPr b="1" sz="1800">
                <a:solidFill>
                  <a:srgbClr val="4E443C"/>
                </a:solidFill>
                <a:latin typeface="Georgia"/>
                <a:ea typeface="Georgia"/>
                <a:cs typeface="Georgia"/>
                <a:sym typeface="Georgia"/>
              </a:defRPr>
            </a:pPr>
            <a:r>
              <a:t>解决冲突的方法就是二选一</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4" name="远程分支"/>
          <p:cNvSpPr txBox="1"/>
          <p:nvPr/>
        </p:nvSpPr>
        <p:spPr>
          <a:xfrm>
            <a:off x="1178983" y="831850"/>
            <a:ext cx="1739901" cy="673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200">
                <a:latin typeface="+mn-lt"/>
                <a:ea typeface="+mn-ea"/>
                <a:cs typeface="+mn-cs"/>
                <a:sym typeface="Helvetica Neue"/>
              </a:defRPr>
            </a:lvl1pPr>
          </a:lstStyle>
          <a:p>
            <a:pPr/>
            <a:r>
              <a:t>远程分支</a:t>
            </a:r>
          </a:p>
        </p:txBody>
      </p:sp>
      <p:sp>
        <p:nvSpPr>
          <p:cNvPr id="285" name="远程分支（remote branch）是对远程仓库中的分支的索引。它们是一些无法移动的本地分支；只有在 Git 进行网络交互时才会更新。…"/>
          <p:cNvSpPr txBox="1"/>
          <p:nvPr/>
        </p:nvSpPr>
        <p:spPr>
          <a:xfrm>
            <a:off x="1192059" y="1837628"/>
            <a:ext cx="14213540" cy="164181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indent="558800" algn="l" defTabSz="457200">
              <a:defRPr sz="2200">
                <a:solidFill>
                  <a:srgbClr val="4E443C"/>
                </a:solidFill>
              </a:defRPr>
            </a:pPr>
            <a:r>
              <a:t>远程分支（remote branch）是对远程仓库中的分支的索引。它们是一些无法移动的本地分支；只有在 Git 进行网络交互时才会更新。</a:t>
            </a:r>
          </a:p>
          <a:p>
            <a:pPr indent="558800" algn="l" defTabSz="457200">
              <a:defRPr sz="2200">
                <a:solidFill>
                  <a:srgbClr val="F14E32"/>
                </a:solidFill>
              </a:defRPr>
            </a:pPr>
            <a:r>
              <a:rPr>
                <a:solidFill>
                  <a:srgbClr val="4E443C"/>
                </a:solidFill>
              </a:rPr>
              <a:t>用 </a:t>
            </a:r>
            <a:r>
              <a:t>(远程仓库名)/(分支名)</a:t>
            </a:r>
            <a:r>
              <a:rPr>
                <a:solidFill>
                  <a:srgbClr val="4E443C"/>
                </a:solidFill>
              </a:rPr>
              <a:t> 这样的形式表示远程分支，例如：origin/master；</a:t>
            </a:r>
            <a:endParaRPr>
              <a:solidFill>
                <a:srgbClr val="4E443C"/>
              </a:solidFill>
            </a:endParaRPr>
          </a:p>
          <a:p>
            <a:pPr indent="558800" algn="l" defTabSz="457200">
              <a:defRPr sz="2200">
                <a:solidFill>
                  <a:srgbClr val="4E443C"/>
                </a:solidFill>
              </a:defRPr>
            </a:pPr>
            <a:r>
              <a:t>本地分支dev，推送远程分支后，则为：origin/dev</a:t>
            </a:r>
          </a:p>
        </p:txBody>
      </p:sp>
      <p:pic>
        <p:nvPicPr>
          <p:cNvPr id="286" name="图像" descr="图像"/>
          <p:cNvPicPr>
            <a:picLocks noChangeAspect="1"/>
          </p:cNvPicPr>
          <p:nvPr/>
        </p:nvPicPr>
        <p:blipFill>
          <a:blip r:embed="rId2">
            <a:extLst/>
          </a:blip>
          <a:stretch>
            <a:fillRect/>
          </a:stretch>
        </p:blipFill>
        <p:spPr>
          <a:xfrm>
            <a:off x="16281399" y="1792816"/>
            <a:ext cx="6350001" cy="6134101"/>
          </a:xfrm>
          <a:prstGeom prst="rect">
            <a:avLst/>
          </a:prstGeom>
          <a:ln w="12700">
            <a:miter lim="400000"/>
          </a:ln>
        </p:spPr>
      </p:pic>
      <p:grpSp>
        <p:nvGrpSpPr>
          <p:cNvPr id="292" name="成组"/>
          <p:cNvGrpSpPr/>
          <p:nvPr/>
        </p:nvGrpSpPr>
        <p:grpSpPr>
          <a:xfrm>
            <a:off x="2049656" y="6589183"/>
            <a:ext cx="12498346" cy="5268614"/>
            <a:chOff x="0" y="0"/>
            <a:chExt cx="12498345" cy="5268613"/>
          </a:xfrm>
        </p:grpSpPr>
        <p:pic>
          <p:nvPicPr>
            <p:cNvPr id="287" name="图像" descr="图像"/>
            <p:cNvPicPr>
              <a:picLocks noChangeAspect="1"/>
            </p:cNvPicPr>
            <p:nvPr/>
          </p:nvPicPr>
          <p:blipFill>
            <a:blip r:embed="rId3">
              <a:extLst/>
            </a:blip>
            <a:stretch>
              <a:fillRect/>
            </a:stretch>
          </p:blipFill>
          <p:spPr>
            <a:xfrm>
              <a:off x="0" y="16933"/>
              <a:ext cx="6350000" cy="4610101"/>
            </a:xfrm>
            <a:prstGeom prst="rect">
              <a:avLst/>
            </a:prstGeom>
            <a:ln w="12700" cap="flat">
              <a:noFill/>
              <a:miter lim="400000"/>
            </a:ln>
            <a:effectLst/>
          </p:spPr>
        </p:pic>
        <p:pic>
          <p:nvPicPr>
            <p:cNvPr id="288" name="图像" descr="图像"/>
            <p:cNvPicPr>
              <a:picLocks noChangeAspect="1"/>
            </p:cNvPicPr>
            <p:nvPr/>
          </p:nvPicPr>
          <p:blipFill>
            <a:blip r:embed="rId4">
              <a:extLst/>
            </a:blip>
            <a:stretch>
              <a:fillRect/>
            </a:stretch>
          </p:blipFill>
          <p:spPr>
            <a:xfrm>
              <a:off x="7619999" y="0"/>
              <a:ext cx="4878347" cy="5268614"/>
            </a:xfrm>
            <a:prstGeom prst="rect">
              <a:avLst/>
            </a:prstGeom>
            <a:ln w="12700" cap="flat">
              <a:noFill/>
              <a:miter lim="400000"/>
            </a:ln>
            <a:effectLst/>
          </p:spPr>
        </p:pic>
        <p:grpSp>
          <p:nvGrpSpPr>
            <p:cNvPr id="291" name="箭头"/>
            <p:cNvGrpSpPr/>
            <p:nvPr/>
          </p:nvGrpSpPr>
          <p:grpSpPr>
            <a:xfrm>
              <a:off x="5492419" y="1749481"/>
              <a:ext cx="1398991" cy="1145005"/>
              <a:chOff x="0" y="0"/>
              <a:chExt cx="1398989" cy="1145003"/>
            </a:xfrm>
          </p:grpSpPr>
          <p:sp>
            <p:nvSpPr>
              <p:cNvPr id="290" name="箭头"/>
              <p:cNvSpPr/>
              <p:nvPr/>
            </p:nvSpPr>
            <p:spPr>
              <a:xfrm>
                <a:off x="50800" y="110241"/>
                <a:ext cx="1270000" cy="924522"/>
              </a:xfrm>
              <a:prstGeom prst="rightArrow">
                <a:avLst>
                  <a:gd name="adj1" fmla="val 30500"/>
                  <a:gd name="adj2" fmla="val 58503"/>
                </a:avLst>
              </a:prstGeom>
              <a:solidFill>
                <a:srgbClr val="FFFFFF"/>
              </a:solidFill>
              <a:ln>
                <a:noFill/>
              </a:ln>
              <a:effectLst/>
            </p:spPr>
            <p:txBody>
              <a:bodyPr wrap="square" lIns="0" tIns="0" rIns="0" bIns="0" numCol="1" anchor="ctr">
                <a:noAutofit/>
              </a:bodyPr>
              <a:lstStyle/>
              <a:p>
                <a:pPr/>
              </a:p>
            </p:txBody>
          </p:sp>
          <p:pic>
            <p:nvPicPr>
              <p:cNvPr id="289" name="箭头" descr="箭头"/>
              <p:cNvPicPr>
                <a:picLocks noChangeAspect="0"/>
              </p:cNvPicPr>
              <p:nvPr/>
            </p:nvPicPr>
            <p:blipFill>
              <a:blip r:embed="rId5">
                <a:extLst/>
              </a:blip>
              <a:stretch>
                <a:fillRect/>
              </a:stretch>
            </p:blipFill>
            <p:spPr>
              <a:xfrm>
                <a:off x="-1" y="-1"/>
                <a:ext cx="1398991" cy="1145005"/>
              </a:xfrm>
              <a:prstGeom prst="rect">
                <a:avLst/>
              </a:prstGeom>
              <a:effectLst/>
            </p:spPr>
          </p:pic>
        </p:grpSp>
      </p:grpSp>
      <p:sp>
        <p:nvSpPr>
          <p:cNvPr id="293" name="远程分支有提交，可以使用：…"/>
          <p:cNvSpPr txBox="1"/>
          <p:nvPr/>
        </p:nvSpPr>
        <p:spPr>
          <a:xfrm>
            <a:off x="1193607" y="4038962"/>
            <a:ext cx="14210445" cy="164181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indent="558800" algn="l">
              <a:defRPr sz="2200"/>
            </a:pPr>
            <a:r>
              <a:t>远程分支有提交，可以使用：</a:t>
            </a:r>
          </a:p>
          <a:p>
            <a:pPr indent="558800" algn="l">
              <a:defRPr sz="2200"/>
            </a:pPr>
            <a:r>
              <a:t>git fetch origin，该命令首先找到 </a:t>
            </a:r>
            <a:r>
              <a:rPr>
                <a:solidFill>
                  <a:srgbClr val="F14E32"/>
                </a:solidFill>
              </a:rPr>
              <a:t>origin</a:t>
            </a:r>
            <a:r>
              <a:t> 是哪个服务器（本例为 </a:t>
            </a:r>
            <a:r>
              <a:rPr>
                <a:solidFill>
                  <a:srgbClr val="F14E32"/>
                </a:solidFill>
              </a:rPr>
              <a:t>git.ourcompany.com</a:t>
            </a:r>
            <a:r>
              <a:t>），从上面获取你尚未拥有的数据，更新你本地的数据库，然后把 </a:t>
            </a:r>
            <a:r>
              <a:rPr>
                <a:solidFill>
                  <a:srgbClr val="F14E32"/>
                </a:solidFill>
              </a:rPr>
              <a:t>origin/master</a:t>
            </a:r>
            <a:r>
              <a:t> 的指针移到它最新的位置上，而后通过git merge origin/master，合并到当前分支。</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一、Git 历史…"/>
          <p:cNvSpPr txBox="1"/>
          <p:nvPr/>
        </p:nvSpPr>
        <p:spPr>
          <a:xfrm>
            <a:off x="6373262" y="3516026"/>
            <a:ext cx="4623055" cy="499061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一、Git 历史</a:t>
            </a:r>
          </a:p>
          <a:p>
            <a:pPr algn="l"/>
            <a:r>
              <a:t>二、Git vs. SVN</a:t>
            </a:r>
          </a:p>
          <a:p>
            <a:pPr algn="l"/>
            <a:r>
              <a:t>三、Git 原理</a:t>
            </a:r>
          </a:p>
          <a:p>
            <a:pPr algn="l"/>
            <a:r>
              <a:t>四、Git 常用命令</a:t>
            </a:r>
          </a:p>
          <a:p>
            <a:pPr algn="l"/>
            <a:r>
              <a:t>五、Git 远程仓库</a:t>
            </a:r>
          </a:p>
          <a:p>
            <a:pPr algn="l"/>
            <a:r>
              <a:t>六、Git 日常操作</a:t>
            </a:r>
          </a:p>
          <a:p>
            <a:pPr algn="l"/>
            <a:r>
              <a:t>七、Git 分支</a:t>
            </a:r>
          </a:p>
          <a:p>
            <a:pPr algn="l"/>
            <a:r>
              <a:t>八、Git 工作流</a:t>
            </a:r>
          </a:p>
          <a:p>
            <a:pPr algn="l"/>
            <a:r>
              <a:t>九、Git 工具 - Submodule</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5" name="跟踪远程分支…"/>
          <p:cNvSpPr txBox="1"/>
          <p:nvPr/>
        </p:nvSpPr>
        <p:spPr>
          <a:xfrm>
            <a:off x="1747706" y="1391823"/>
            <a:ext cx="20149236" cy="1676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b="1" sz="2600">
                <a:solidFill>
                  <a:srgbClr val="0388A6"/>
                </a:solidFill>
                <a:latin typeface="Georgia"/>
                <a:ea typeface="Georgia"/>
                <a:cs typeface="Georgia"/>
                <a:sym typeface="Georgia"/>
              </a:defRPr>
            </a:pPr>
            <a:r>
              <a:t>跟踪远程分支</a:t>
            </a:r>
          </a:p>
          <a:p>
            <a:pPr algn="l" defTabSz="457200">
              <a:defRPr b="1" sz="2100">
                <a:solidFill>
                  <a:srgbClr val="4E443C"/>
                </a:solidFill>
                <a:latin typeface="Georgia"/>
                <a:ea typeface="Georgia"/>
                <a:cs typeface="Georgia"/>
                <a:sym typeface="Georgia"/>
              </a:defRPr>
            </a:pPr>
            <a:r>
              <a:t>从远程分支 </a:t>
            </a:r>
            <a:r>
              <a:rPr>
                <a:solidFill>
                  <a:srgbClr val="F14E32"/>
                </a:solidFill>
                <a:latin typeface="Courier"/>
                <a:ea typeface="Courier"/>
                <a:cs typeface="Courier"/>
                <a:sym typeface="Courier"/>
              </a:rPr>
              <a:t>checkout</a:t>
            </a:r>
            <a:r>
              <a:t> 出来的本地分支，称为 </a:t>
            </a:r>
            <a:r>
              <a:rPr i="1"/>
              <a:t>跟踪分支</a:t>
            </a:r>
            <a:r>
              <a:t> (tracking branch)。跟踪分支是一种和某个远程分支有直接联系的本地分支。在跟踪分支里输入 </a:t>
            </a:r>
            <a:r>
              <a:rPr>
                <a:solidFill>
                  <a:srgbClr val="F14E32"/>
                </a:solidFill>
                <a:latin typeface="Courier"/>
                <a:ea typeface="Courier"/>
                <a:cs typeface="Courier"/>
                <a:sym typeface="Courier"/>
              </a:rPr>
              <a:t>git push</a:t>
            </a:r>
            <a:r>
              <a:t>，Git 会自行推断应该向哪个服务器的哪个分支推送数据。同样，在这些分支里运行 </a:t>
            </a:r>
            <a:r>
              <a:rPr>
                <a:solidFill>
                  <a:srgbClr val="F14E32"/>
                </a:solidFill>
                <a:latin typeface="Courier"/>
                <a:ea typeface="Courier"/>
                <a:cs typeface="Courier"/>
                <a:sym typeface="Courier"/>
              </a:rPr>
              <a:t>git pull</a:t>
            </a:r>
            <a:r>
              <a:t> 会获取所有远程索引，并把它们的数据都合并到本地分支中来。</a:t>
            </a:r>
          </a:p>
          <a:p>
            <a:pPr algn="l" defTabSz="457200">
              <a:defRPr sz="2100">
                <a:solidFill>
                  <a:srgbClr val="F14E32"/>
                </a:solidFill>
                <a:latin typeface="Courier"/>
                <a:ea typeface="Courier"/>
                <a:cs typeface="Courier"/>
                <a:sym typeface="Courier"/>
              </a:defRPr>
            </a:pPr>
            <a:r>
              <a:rPr>
                <a:solidFill>
                  <a:srgbClr val="535353"/>
                </a:solidFill>
              </a:rPr>
              <a:t>为本地分支设定不同于远程分支的名字：</a:t>
            </a:r>
            <a:r>
              <a:t>git checkout -b [分支名] [远程名]/[分支名]，</a:t>
            </a:r>
            <a:r>
              <a:rPr>
                <a:solidFill>
                  <a:srgbClr val="535353"/>
                </a:solidFill>
              </a:rPr>
              <a:t>例如：</a:t>
            </a:r>
          </a:p>
        </p:txBody>
      </p:sp>
      <p:sp>
        <p:nvSpPr>
          <p:cNvPr id="296" name="$ git checkout -b sf origin/serverfix…"/>
          <p:cNvSpPr txBox="1"/>
          <p:nvPr/>
        </p:nvSpPr>
        <p:spPr>
          <a:xfrm>
            <a:off x="5875866" y="3187699"/>
            <a:ext cx="7809211" cy="838201"/>
          </a:xfrm>
          <a:prstGeom prst="rect">
            <a:avLst/>
          </a:prstGeom>
          <a:ln w="12700">
            <a:solidFill>
              <a:srgbClr val="A7A7A7"/>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sz="1600">
                <a:solidFill>
                  <a:srgbClr val="F14E32"/>
                </a:solidFill>
                <a:latin typeface="Courier"/>
                <a:ea typeface="Courier"/>
                <a:cs typeface="Courier"/>
                <a:sym typeface="Courier"/>
              </a:defRPr>
            </a:pPr>
            <a:r>
              <a:t>$ git checkout -b sf origin/serverfix</a:t>
            </a:r>
          </a:p>
          <a:p>
            <a:pPr algn="l" defTabSz="457200">
              <a:defRPr sz="1600">
                <a:solidFill>
                  <a:srgbClr val="F14E32"/>
                </a:solidFill>
                <a:latin typeface="Courier"/>
                <a:ea typeface="Courier"/>
                <a:cs typeface="Courier"/>
                <a:sym typeface="Courier"/>
              </a:defRPr>
            </a:pPr>
            <a:r>
              <a:t>Branch sf set up to track remote branch serverfix from origin.</a:t>
            </a:r>
          </a:p>
          <a:p>
            <a:pPr algn="l" defTabSz="457200">
              <a:defRPr sz="1600">
                <a:solidFill>
                  <a:srgbClr val="F14E32"/>
                </a:solidFill>
                <a:latin typeface="Courier"/>
                <a:ea typeface="Courier"/>
                <a:cs typeface="Courier"/>
                <a:sym typeface="Courier"/>
              </a:defRPr>
            </a:pPr>
            <a:r>
              <a:t>Switched to a new branch 'sf'</a:t>
            </a:r>
          </a:p>
        </p:txBody>
      </p:sp>
      <p:sp>
        <p:nvSpPr>
          <p:cNvPr id="297" name="删除远程分支…"/>
          <p:cNvSpPr txBox="1"/>
          <p:nvPr/>
        </p:nvSpPr>
        <p:spPr>
          <a:xfrm>
            <a:off x="1747706" y="5355166"/>
            <a:ext cx="20149236" cy="12446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b="1" sz="2200">
                <a:solidFill>
                  <a:srgbClr val="0388A6"/>
                </a:solidFill>
                <a:latin typeface="Georgia"/>
                <a:ea typeface="Georgia"/>
                <a:cs typeface="Georgia"/>
                <a:sym typeface="Georgia"/>
              </a:defRPr>
            </a:pPr>
            <a:r>
              <a:t>删除远程分支</a:t>
            </a:r>
            <a:endParaRPr>
              <a:solidFill>
                <a:srgbClr val="4E443C"/>
              </a:solidFill>
            </a:endParaRPr>
          </a:p>
          <a:p>
            <a:pPr algn="l" defTabSz="457200">
              <a:defRPr sz="2200">
                <a:solidFill>
                  <a:srgbClr val="4E443C"/>
                </a:solidFill>
                <a:latin typeface="Georgia"/>
                <a:ea typeface="Georgia"/>
                <a:cs typeface="Georgia"/>
                <a:sym typeface="Georgia"/>
              </a:defRPr>
            </a:pPr>
            <a:r>
              <a:t>如果不再需要某个远程分支了，比如搞定了某个特性并把它合并进了远程的 </a:t>
            </a:r>
            <a:r>
              <a:rPr>
                <a:solidFill>
                  <a:srgbClr val="F14E32"/>
                </a:solidFill>
                <a:latin typeface="Courier"/>
                <a:ea typeface="Courier"/>
                <a:cs typeface="Courier"/>
                <a:sym typeface="Courier"/>
              </a:rPr>
              <a:t>master</a:t>
            </a:r>
            <a:r>
              <a:t> 分支（或任何其他存放稳定代码的分支），可以用这个非常无厘头的语法来删除它：</a:t>
            </a:r>
            <a:r>
              <a:rPr>
                <a:solidFill>
                  <a:srgbClr val="F14E32"/>
                </a:solidFill>
                <a:latin typeface="Courier"/>
                <a:ea typeface="Courier"/>
                <a:cs typeface="Courier"/>
                <a:sym typeface="Courier"/>
              </a:rPr>
              <a:t>git push [远程名] :[分支名]</a:t>
            </a:r>
            <a:r>
              <a:t>。如果想在服务器上删除 </a:t>
            </a:r>
            <a:r>
              <a:rPr>
                <a:solidFill>
                  <a:srgbClr val="F14E32"/>
                </a:solidFill>
                <a:latin typeface="Courier"/>
                <a:ea typeface="Courier"/>
                <a:cs typeface="Courier"/>
                <a:sym typeface="Courier"/>
              </a:rPr>
              <a:t>serverfix</a:t>
            </a:r>
            <a:r>
              <a:t> 分支，运行下面的命令：</a:t>
            </a:r>
          </a:p>
        </p:txBody>
      </p:sp>
      <p:sp>
        <p:nvSpPr>
          <p:cNvPr id="298" name="$ git push origin :serverfix…"/>
          <p:cNvSpPr txBox="1"/>
          <p:nvPr/>
        </p:nvSpPr>
        <p:spPr>
          <a:xfrm>
            <a:off x="5960533" y="7065433"/>
            <a:ext cx="5004595" cy="838201"/>
          </a:xfrm>
          <a:prstGeom prst="rect">
            <a:avLst/>
          </a:prstGeom>
          <a:ln w="12700">
            <a:solidFill>
              <a:srgbClr val="A7A7A7"/>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sz="1600">
                <a:solidFill>
                  <a:srgbClr val="F14E32"/>
                </a:solidFill>
                <a:latin typeface="Courier"/>
                <a:ea typeface="Courier"/>
                <a:cs typeface="Courier"/>
                <a:sym typeface="Courier"/>
              </a:defRPr>
            </a:pPr>
            <a:r>
              <a:t>$ git push origin :serverfix</a:t>
            </a:r>
          </a:p>
          <a:p>
            <a:pPr algn="l" defTabSz="457200">
              <a:defRPr sz="1600">
                <a:solidFill>
                  <a:srgbClr val="F14E32"/>
                </a:solidFill>
                <a:latin typeface="Courier"/>
                <a:ea typeface="Courier"/>
                <a:cs typeface="Courier"/>
                <a:sym typeface="Courier"/>
              </a:defRPr>
            </a:pPr>
            <a:r>
              <a:t>To git@github.com:schacon/simplegit.git</a:t>
            </a:r>
          </a:p>
          <a:p>
            <a:pPr algn="l" defTabSz="457200">
              <a:defRPr sz="1600">
                <a:solidFill>
                  <a:srgbClr val="F14E32"/>
                </a:solidFill>
                <a:latin typeface="Courier"/>
                <a:ea typeface="Courier"/>
                <a:cs typeface="Courier"/>
                <a:sym typeface="Courier"/>
              </a:defRPr>
            </a:pPr>
            <a:r>
              <a:t> - [deleted]         serverfix</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0" name="分支的变基"/>
          <p:cNvSpPr txBox="1"/>
          <p:nvPr/>
        </p:nvSpPr>
        <p:spPr>
          <a:xfrm>
            <a:off x="1424516" y="764116"/>
            <a:ext cx="2146301" cy="673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1" sz="3200">
                <a:latin typeface="+mn-lt"/>
                <a:ea typeface="+mn-ea"/>
                <a:cs typeface="+mn-cs"/>
                <a:sym typeface="Helvetica Neue"/>
              </a:defRPr>
            </a:lvl1pPr>
          </a:lstStyle>
          <a:p>
            <a:pPr/>
            <a:r>
              <a:t>分支的变基</a:t>
            </a:r>
          </a:p>
        </p:txBody>
      </p:sp>
      <p:sp>
        <p:nvSpPr>
          <p:cNvPr id="301" name="把一个分支中的修改整合到另一个分支的办法有两种：merge 和 rebase，而 rebase 操作就叫做变基，它可以把在一个分支里提交的改变移到另一个分支里重放一遍。git rebase [主分支] [特性分支] 命令会先取出特性分支 server，然后在主分支 master 上重演：git rebase master server"/>
          <p:cNvSpPr txBox="1"/>
          <p:nvPr/>
        </p:nvSpPr>
        <p:spPr>
          <a:xfrm>
            <a:off x="1868142" y="2420366"/>
            <a:ext cx="18816297" cy="84886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indent="533400" algn="l" defTabSz="457200">
              <a:defRPr b="1" sz="2100">
                <a:solidFill>
                  <a:srgbClr val="4E443C"/>
                </a:solidFill>
                <a:latin typeface="+mn-lt"/>
                <a:ea typeface="+mn-ea"/>
                <a:cs typeface="+mn-cs"/>
                <a:sym typeface="Helvetica Neue"/>
              </a:defRPr>
            </a:pPr>
            <a:r>
              <a:rPr>
                <a:solidFill>
                  <a:srgbClr val="000000"/>
                </a:solidFill>
              </a:rPr>
              <a:t>把一个分支中的修改整合到另一个分支的办法有两种：</a:t>
            </a:r>
            <a:r>
              <a:rPr>
                <a:solidFill>
                  <a:schemeClr val="accent5"/>
                </a:solidFill>
              </a:rPr>
              <a:t>merge</a:t>
            </a:r>
            <a:r>
              <a:t> </a:t>
            </a:r>
            <a:r>
              <a:rPr>
                <a:solidFill>
                  <a:srgbClr val="000000"/>
                </a:solidFill>
              </a:rPr>
              <a:t>和</a:t>
            </a:r>
            <a:r>
              <a:t> </a:t>
            </a:r>
            <a:r>
              <a:rPr>
                <a:solidFill>
                  <a:schemeClr val="accent5"/>
                </a:solidFill>
              </a:rPr>
              <a:t>rebase</a:t>
            </a:r>
            <a:r>
              <a:rPr>
                <a:solidFill>
                  <a:srgbClr val="F14E32"/>
                </a:solidFill>
              </a:rPr>
              <a:t>，</a:t>
            </a:r>
            <a:r>
              <a:rPr>
                <a:solidFill>
                  <a:srgbClr val="000000"/>
                </a:solidFill>
              </a:rPr>
              <a:t>而 </a:t>
            </a:r>
            <a:r>
              <a:rPr>
                <a:solidFill>
                  <a:schemeClr val="accent5"/>
                </a:solidFill>
              </a:rPr>
              <a:t>rebase</a:t>
            </a:r>
            <a:r>
              <a:rPr>
                <a:solidFill>
                  <a:srgbClr val="F14E32"/>
                </a:solidFill>
              </a:rPr>
              <a:t> </a:t>
            </a:r>
            <a:r>
              <a:rPr>
                <a:solidFill>
                  <a:srgbClr val="000000"/>
                </a:solidFill>
              </a:rPr>
              <a:t>操作就叫做</a:t>
            </a:r>
            <a:r>
              <a:rPr u="sng">
                <a:solidFill>
                  <a:srgbClr val="0000FF"/>
                </a:solidFill>
                <a:uFill>
                  <a:solidFill>
                    <a:srgbClr val="0000FF"/>
                  </a:solidFill>
                </a:uFill>
                <a:hlinkClick r:id="rId2" invalidUrl="" action="" tgtFrame="" tooltip="" history="1" highlightClick="0" endSnd="0"/>
              </a:rPr>
              <a:t>变基</a:t>
            </a:r>
            <a:r>
              <a:rPr>
                <a:solidFill>
                  <a:srgbClr val="000000"/>
                </a:solidFill>
              </a:rPr>
              <a:t>，它可以把在一个分支里提交的改变移到另一个分支里重放一遍。</a:t>
            </a:r>
            <a:r>
              <a:rPr>
                <a:solidFill>
                  <a:schemeClr val="accent5"/>
                </a:solidFill>
              </a:rPr>
              <a:t>git rebase [主分支] [特性分支] </a:t>
            </a:r>
            <a:r>
              <a:rPr>
                <a:solidFill>
                  <a:srgbClr val="000000"/>
                </a:solidFill>
              </a:rPr>
              <a:t>命令会先取出特性分支</a:t>
            </a:r>
            <a:r>
              <a:rPr>
                <a:solidFill>
                  <a:schemeClr val="accent5"/>
                </a:solidFill>
              </a:rPr>
              <a:t> server</a:t>
            </a:r>
            <a:r>
              <a:rPr>
                <a:solidFill>
                  <a:srgbClr val="000000"/>
                </a:solidFill>
              </a:rPr>
              <a:t>，然后在主分支 </a:t>
            </a:r>
            <a:r>
              <a:rPr>
                <a:solidFill>
                  <a:schemeClr val="accent5"/>
                </a:solidFill>
              </a:rPr>
              <a:t>master</a:t>
            </a:r>
            <a:r>
              <a:rPr>
                <a:solidFill>
                  <a:srgbClr val="000000"/>
                </a:solidFill>
              </a:rPr>
              <a:t> 上重演：</a:t>
            </a:r>
            <a:r>
              <a:rPr>
                <a:solidFill>
                  <a:schemeClr val="accent5"/>
                </a:solidFill>
              </a:rPr>
              <a:t>git rebase master server</a:t>
            </a:r>
          </a:p>
        </p:txBody>
      </p:sp>
      <p:pic>
        <p:nvPicPr>
          <p:cNvPr id="302" name="图像" descr="图像"/>
          <p:cNvPicPr>
            <a:picLocks noChangeAspect="1"/>
          </p:cNvPicPr>
          <p:nvPr/>
        </p:nvPicPr>
        <p:blipFill>
          <a:blip r:embed="rId3">
            <a:extLst/>
          </a:blip>
          <a:stretch>
            <a:fillRect/>
          </a:stretch>
        </p:blipFill>
        <p:spPr>
          <a:xfrm>
            <a:off x="2311399" y="5530849"/>
            <a:ext cx="6350001" cy="3263901"/>
          </a:xfrm>
          <a:prstGeom prst="rect">
            <a:avLst/>
          </a:prstGeom>
          <a:ln w="12700">
            <a:miter lim="400000"/>
          </a:ln>
        </p:spPr>
      </p:pic>
      <p:pic>
        <p:nvPicPr>
          <p:cNvPr id="303" name="图像" descr="图像"/>
          <p:cNvPicPr>
            <a:picLocks noChangeAspect="1"/>
          </p:cNvPicPr>
          <p:nvPr/>
        </p:nvPicPr>
        <p:blipFill>
          <a:blip r:embed="rId4">
            <a:extLst/>
          </a:blip>
          <a:stretch>
            <a:fillRect/>
          </a:stretch>
        </p:blipFill>
        <p:spPr>
          <a:xfrm>
            <a:off x="12473155" y="5960595"/>
            <a:ext cx="7355779" cy="1794810"/>
          </a:xfrm>
          <a:prstGeom prst="rect">
            <a:avLst/>
          </a:prstGeom>
          <a:ln w="12700">
            <a:miter lim="400000"/>
          </a:ln>
        </p:spPr>
      </p:pic>
      <p:grpSp>
        <p:nvGrpSpPr>
          <p:cNvPr id="306" name="箭头"/>
          <p:cNvGrpSpPr/>
          <p:nvPr/>
        </p:nvGrpSpPr>
        <p:grpSpPr>
          <a:xfrm>
            <a:off x="10018183" y="6465186"/>
            <a:ext cx="1395048" cy="1145131"/>
            <a:chOff x="0" y="0"/>
            <a:chExt cx="1395046" cy="1145130"/>
          </a:xfrm>
        </p:grpSpPr>
        <p:sp>
          <p:nvSpPr>
            <p:cNvPr id="305" name="箭头"/>
            <p:cNvSpPr/>
            <p:nvPr/>
          </p:nvSpPr>
          <p:spPr>
            <a:xfrm>
              <a:off x="50800" y="117316"/>
              <a:ext cx="1270000" cy="910498"/>
            </a:xfrm>
            <a:prstGeom prst="rightArrow">
              <a:avLst>
                <a:gd name="adj1" fmla="val 32746"/>
                <a:gd name="adj2" fmla="val 53295"/>
              </a:avLst>
            </a:prstGeom>
            <a:solidFill>
              <a:srgbClr val="FFFFFF"/>
            </a:solidFill>
            <a:ln>
              <a:noFill/>
            </a:ln>
            <a:effectLst/>
          </p:spPr>
          <p:txBody>
            <a:bodyPr wrap="square" lIns="0" tIns="0" rIns="0" bIns="0" numCol="1" anchor="ctr">
              <a:noAutofit/>
            </a:bodyPr>
            <a:lstStyle/>
            <a:p>
              <a:pPr/>
            </a:p>
          </p:txBody>
        </p:sp>
        <p:pic>
          <p:nvPicPr>
            <p:cNvPr id="304" name="箭头" descr="箭头"/>
            <p:cNvPicPr>
              <a:picLocks noChangeAspect="0"/>
            </p:cNvPicPr>
            <p:nvPr/>
          </p:nvPicPr>
          <p:blipFill>
            <a:blip r:embed="rId5">
              <a:extLst/>
            </a:blip>
            <a:stretch>
              <a:fillRect/>
            </a:stretch>
          </p:blipFill>
          <p:spPr>
            <a:xfrm>
              <a:off x="-1" y="0"/>
              <a:ext cx="1395048" cy="1145131"/>
            </a:xfrm>
            <a:prstGeom prst="rect">
              <a:avLst/>
            </a:prstGeom>
            <a:effectLst/>
          </p:spPr>
        </p:pic>
      </p:grpSp>
      <p:sp>
        <p:nvSpPr>
          <p:cNvPr id="307" name="变基需要遵循的准则：不要对在你的仓库外有副本的分支执行变基。"/>
          <p:cNvSpPr txBox="1"/>
          <p:nvPr/>
        </p:nvSpPr>
        <p:spPr>
          <a:xfrm>
            <a:off x="2609850" y="10448231"/>
            <a:ext cx="6972301"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1" sz="1800">
                <a:solidFill>
                  <a:srgbClr val="4E443C"/>
                </a:solidFill>
                <a:latin typeface="+mn-lt"/>
                <a:ea typeface="+mn-ea"/>
                <a:cs typeface="+mn-cs"/>
                <a:sym typeface="Helvetica Neue"/>
              </a:defRPr>
            </a:pPr>
            <a:r>
              <a:rPr>
                <a:solidFill>
                  <a:srgbClr val="FF0000"/>
                </a:solidFill>
              </a:rPr>
              <a:t>变基需要遵循的准则：</a:t>
            </a:r>
            <a:r>
              <a:t>不要对在你的仓库外有副本的分支执行变基。</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9" name="gitFlow工作流程"/>
          <p:cNvSpPr txBox="1"/>
          <p:nvPr/>
        </p:nvSpPr>
        <p:spPr>
          <a:xfrm>
            <a:off x="1600695" y="1001183"/>
            <a:ext cx="3161082" cy="673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1" sz="3200">
                <a:solidFill>
                  <a:srgbClr val="2F2F2F"/>
                </a:solidFill>
                <a:latin typeface="+mn-lt"/>
                <a:ea typeface="+mn-ea"/>
                <a:cs typeface="+mn-cs"/>
                <a:sym typeface="Helvetica Neue"/>
              </a:defRPr>
            </a:lvl1pPr>
          </a:lstStyle>
          <a:p>
            <a:pPr/>
            <a:r>
              <a:t>gitFlow工作流程</a:t>
            </a:r>
          </a:p>
        </p:txBody>
      </p:sp>
      <p:pic>
        <p:nvPicPr>
          <p:cNvPr id="310" name="图像" descr="图像"/>
          <p:cNvPicPr>
            <a:picLocks noChangeAspect="1"/>
          </p:cNvPicPr>
          <p:nvPr/>
        </p:nvPicPr>
        <p:blipFill>
          <a:blip r:embed="rId2">
            <a:extLst/>
          </a:blip>
          <a:stretch>
            <a:fillRect/>
          </a:stretch>
        </p:blipFill>
        <p:spPr>
          <a:xfrm>
            <a:off x="14598370" y="1137834"/>
            <a:ext cx="8942273" cy="12036300"/>
          </a:xfrm>
          <a:prstGeom prst="rect">
            <a:avLst/>
          </a:prstGeom>
          <a:ln w="12700">
            <a:miter lim="400000"/>
          </a:ln>
        </p:spPr>
      </p:pic>
      <p:sp>
        <p:nvSpPr>
          <p:cNvPr id="311" name="master 分支始终是最稳定的代码分支，我们每一次迭代开发完后发布到市场版本的代码分支，一个项目的master 分支只能有一个…"/>
          <p:cNvSpPr txBox="1"/>
          <p:nvPr/>
        </p:nvSpPr>
        <p:spPr>
          <a:xfrm>
            <a:off x="1431277" y="2289287"/>
            <a:ext cx="12867272" cy="511429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indent="533400" algn="l" defTabSz="1828800">
              <a:spcBef>
                <a:spcPts val="1000"/>
              </a:spcBef>
              <a:defRPr sz="2100"/>
            </a:pPr>
            <a:r>
              <a:rPr>
                <a:solidFill>
                  <a:schemeClr val="accent5">
                    <a:satOff val="-41871"/>
                    <a:lumOff val="-13058"/>
                  </a:schemeClr>
                </a:solidFill>
              </a:rPr>
              <a:t>master</a:t>
            </a:r>
            <a:r>
              <a:t> 分支始终是最稳定的代码分支，我们每一次迭代开发完后发布到市场版本的代码分支，一个项目的master 分支只能有一个</a:t>
            </a:r>
          </a:p>
          <a:p>
            <a:pPr indent="533400" algn="l">
              <a:spcBef>
                <a:spcPts val="1000"/>
              </a:spcBef>
              <a:defRPr sz="2100"/>
            </a:pPr>
            <a:r>
              <a:rPr>
                <a:solidFill>
                  <a:schemeClr val="accent5">
                    <a:satOff val="-41871"/>
                    <a:lumOff val="-13058"/>
                  </a:schemeClr>
                </a:solidFill>
              </a:rPr>
              <a:t>develop</a:t>
            </a:r>
            <a:r>
              <a:t> 分支是我们的主要开发分支，我们每一次的需求迭代开发都是从这个develop 分支上来拉一个新的feature 分支来进行开发，develop 分支是从master 分支上拉去的</a:t>
            </a:r>
          </a:p>
          <a:p>
            <a:pPr indent="533400" algn="l">
              <a:spcBef>
                <a:spcPts val="1000"/>
              </a:spcBef>
              <a:defRPr sz="2100"/>
            </a:pPr>
            <a:r>
              <a:rPr>
                <a:solidFill>
                  <a:schemeClr val="accent5">
                    <a:satOff val="-41871"/>
                    <a:lumOff val="-13058"/>
                  </a:schemeClr>
                </a:solidFill>
              </a:rPr>
              <a:t>feature</a:t>
            </a:r>
            <a:r>
              <a:t> 分支就是我们每一次需求迭代开发的分支，每一个需求迭代，我们可以在develop 分支上拉去多个 feature 分支，也可以在别人的 feature 分支上拉去 另一个feature 分支，等feature 分支开发完成后，我们需要将feature 分支 合回到 develop 分支上</a:t>
            </a:r>
          </a:p>
          <a:p>
            <a:pPr indent="533400" algn="l" defTabSz="1828800">
              <a:spcBef>
                <a:spcPts val="1000"/>
              </a:spcBef>
              <a:defRPr sz="2100"/>
            </a:pPr>
            <a:r>
              <a:rPr>
                <a:solidFill>
                  <a:schemeClr val="accent5">
                    <a:satOff val="-41871"/>
                    <a:lumOff val="-13058"/>
                  </a:schemeClr>
                </a:solidFill>
              </a:rPr>
              <a:t>release</a:t>
            </a:r>
            <a:r>
              <a:t> 分支是类似于预生产的分支，当我们的一个迭代的需求开发完成后，开发分支 feature 已经合并回了 develop 分支上后，我们需要拉取 release 分支，也可以理解为当我们开始提测的时候，我们来拉去 release 分支，在这个分支上进行修改bug</a:t>
            </a:r>
          </a:p>
          <a:p>
            <a:pPr indent="533400" algn="l" defTabSz="1828800">
              <a:spcBef>
                <a:spcPts val="1000"/>
              </a:spcBef>
              <a:defRPr sz="2100"/>
            </a:pPr>
            <a:r>
              <a:rPr>
                <a:solidFill>
                  <a:schemeClr val="accent5">
                    <a:satOff val="-41871"/>
                    <a:lumOff val="-13058"/>
                  </a:schemeClr>
                </a:solidFill>
              </a:rPr>
              <a:t>hotfix</a:t>
            </a:r>
            <a:r>
              <a:t> 分支是当我们线上应用出现了重大的bug，这时我们需要发布一个紧急修复版本，这时我们需要在 master 分支上拉去 一个 hotfix分支</a:t>
            </a:r>
          </a:p>
        </p:txBody>
      </p:sp>
      <p:sp>
        <p:nvSpPr>
          <p:cNvPr id="312" name="注意：…"/>
          <p:cNvSpPr txBox="1"/>
          <p:nvPr/>
        </p:nvSpPr>
        <p:spPr>
          <a:xfrm>
            <a:off x="1924049" y="8018589"/>
            <a:ext cx="9182471" cy="226651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1" sz="1700">
                <a:solidFill>
                  <a:srgbClr val="2F2F2F"/>
                </a:solidFill>
                <a:latin typeface="+mn-lt"/>
                <a:ea typeface="+mn-ea"/>
                <a:cs typeface="+mn-cs"/>
                <a:sym typeface="Helvetica Neue"/>
              </a:defRPr>
            </a:pPr>
            <a:r>
              <a:t>注意：</a:t>
            </a:r>
          </a:p>
          <a:p>
            <a:pPr marL="213894" indent="-213894" algn="l" defTabSz="457200">
              <a:buClr>
                <a:srgbClr val="000000"/>
              </a:buClr>
              <a:buSzPct val="100000"/>
              <a:buAutoNum type="arabicPeriod" startAt="1"/>
              <a:defRPr sz="1700">
                <a:solidFill>
                  <a:srgbClr val="FF0B00"/>
                </a:solidFill>
              </a:defRPr>
            </a:pPr>
            <a:r>
              <a:t>master 分支只能从其他分支合并进来，严格禁止在master分支修改代码</a:t>
            </a:r>
          </a:p>
          <a:p>
            <a:pPr marL="213894" indent="-213894" algn="l" defTabSz="457200">
              <a:buClr>
                <a:srgbClr val="000000"/>
              </a:buClr>
              <a:buSzPct val="100000"/>
              <a:buAutoNum type="arabicPeriod" startAt="1"/>
              <a:defRPr sz="1700">
                <a:solidFill>
                  <a:srgbClr val="FF0B00"/>
                </a:solidFill>
              </a:defRPr>
            </a:pPr>
            <a:r>
              <a:t>一个项目也是只能有一个 develop 分支，develop 分支上也是不允许直接进行代码的修改</a:t>
            </a:r>
          </a:p>
          <a:p>
            <a:pPr marL="213894" indent="-213894" algn="l" defTabSz="457200">
              <a:buClr>
                <a:srgbClr val="000000"/>
              </a:buClr>
              <a:buSzPct val="100000"/>
              <a:buAutoNum type="arabicPeriod" startAt="1"/>
              <a:defRPr sz="1700">
                <a:solidFill>
                  <a:srgbClr val="FF0B00"/>
                </a:solidFill>
              </a:defRPr>
            </a:pPr>
            <a:r>
              <a:t>当我们的 release 分支开发完后，我们需要将 release 分支合回 develop 分支 和master 分支</a:t>
            </a:r>
          </a:p>
          <a:p>
            <a:pPr marL="213894" indent="-213894" algn="l" defTabSz="457200">
              <a:buClr>
                <a:srgbClr val="000000"/>
              </a:buClr>
              <a:buSzPct val="100000"/>
              <a:buAutoNum type="arabicPeriod" startAt="1"/>
              <a:defRPr sz="1700">
                <a:solidFill>
                  <a:srgbClr val="FF0B00"/>
                </a:solidFill>
              </a:defRPr>
            </a:pPr>
            <a:r>
              <a:t>当release 分支合并到 master 分支上后，我们记得在 master 分支上打一个 tag</a:t>
            </a:r>
          </a:p>
          <a:p>
            <a:pPr marL="213894" indent="-213894" algn="l" defTabSz="457200">
              <a:buClr>
                <a:srgbClr val="000000"/>
              </a:buClr>
              <a:buSzPct val="100000"/>
              <a:buAutoNum type="arabicPeriod" startAt="1"/>
              <a:defRPr sz="1700">
                <a:solidFill>
                  <a:srgbClr val="FF0B00"/>
                </a:solidFill>
              </a:defRPr>
            </a:pPr>
            <a:r>
              <a:t>hotfix分支 开发完后，我们同样是需要合并回 master 分支 和 develop 分支</a:t>
            </a:r>
          </a:p>
          <a:p>
            <a:pPr marL="213894" indent="-213894" algn="l" defTabSz="457200">
              <a:buClr>
                <a:srgbClr val="000000"/>
              </a:buClr>
              <a:buSzPct val="100000"/>
              <a:buAutoNum type="arabicPeriod" startAt="1"/>
              <a:defRPr sz="1700">
                <a:solidFill>
                  <a:srgbClr val="FF0B00"/>
                </a:solidFill>
              </a:defRPr>
            </a:pPr>
            <a:r>
              <a:t>当hotfix 分支合并到 master 分支上后，我们记得在 master 分支上打一个 tag</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4" name="master: master 分支就叫master 分支…"/>
          <p:cNvSpPr txBox="1"/>
          <p:nvPr/>
        </p:nvSpPr>
        <p:spPr>
          <a:xfrm>
            <a:off x="2225069" y="4216743"/>
            <a:ext cx="16516396" cy="433424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00789" indent="-300789" algn="l">
              <a:buSzPct val="100000"/>
              <a:buChar char="•"/>
              <a:defRPr sz="2600"/>
            </a:pPr>
            <a:r>
              <a:t>master: master 分支就叫master 分支</a:t>
            </a:r>
          </a:p>
          <a:p>
            <a:pPr marL="300789" indent="-300789" algn="l">
              <a:buSzPct val="100000"/>
              <a:buChar char="•"/>
              <a:defRPr sz="2600"/>
            </a:pPr>
            <a:r>
              <a:t>develop: develop 分支就叫develop 分支</a:t>
            </a:r>
          </a:p>
          <a:p>
            <a:pPr marL="300789" indent="-300789" algn="l">
              <a:buSzPct val="100000"/>
              <a:buChar char="•"/>
              <a:defRPr sz="2600"/>
            </a:pPr>
            <a:r>
              <a:t>feature: feature 分支 咱们暂时可以按 feature_wechat_v2.0.1 这种命名规范来，后面有更好的命名规范咱们再改。v2.0.1 表示当前迭代的版本号，wechat 表示当前迭代的名称，这里我们是开发小程序迭代，就命名了 wechat</a:t>
            </a:r>
          </a:p>
          <a:p>
            <a:pPr marL="300789" indent="-300789" algn="l">
              <a:buSzPct val="100000"/>
              <a:buChar char="•"/>
              <a:defRPr sz="2600"/>
            </a:pPr>
            <a:r>
              <a:t>release: release 分支的名称我们直接命名为这次需求的版本号，比如：2.0.1， 因为后面当我们使用gitFlow 工具时，当我们完成release 分支时，这个 release 分支名会直接 当做 在master 上的 tag名，这样我们就不需要再 在master 分支上打 tag了</a:t>
            </a:r>
          </a:p>
          <a:p>
            <a:pPr marL="300789" indent="-300789" algn="l">
              <a:buSzPct val="100000"/>
              <a:buChar char="•"/>
              <a:defRPr sz="2600"/>
            </a:pPr>
            <a:r>
              <a:t>hotfix: hotfix 分支的命名我们暂时可以按 hotfix_v2.0.2 这种来进行命名，v2.0.2 表示这次修复的版本的版本号</a:t>
            </a:r>
          </a:p>
        </p:txBody>
      </p:sp>
      <p:sp>
        <p:nvSpPr>
          <p:cNvPr id="315" name="分支命名规范"/>
          <p:cNvSpPr txBox="1"/>
          <p:nvPr/>
        </p:nvSpPr>
        <p:spPr>
          <a:xfrm>
            <a:off x="1754716" y="2889250"/>
            <a:ext cx="2552701" cy="673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1" sz="3200">
                <a:solidFill>
                  <a:schemeClr val="accent5">
                    <a:satOff val="-41871"/>
                    <a:lumOff val="-13058"/>
                  </a:schemeClr>
                </a:solidFill>
                <a:latin typeface="+mn-lt"/>
                <a:ea typeface="+mn-ea"/>
                <a:cs typeface="+mn-cs"/>
                <a:sym typeface="Helvetica Neue"/>
              </a:defRPr>
            </a:lvl1pPr>
          </a:lstStyle>
          <a:p>
            <a:pPr/>
            <a:r>
              <a:t>分支命名规范</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7" name="GitHub Flow 是大型程序员交友社区 GitHub 制定并使用的工作流模型，由 scott chacon 在 2011 年 8月 31 号正式发布。"/>
          <p:cNvSpPr txBox="1"/>
          <p:nvPr/>
        </p:nvSpPr>
        <p:spPr>
          <a:xfrm>
            <a:off x="1010476" y="882650"/>
            <a:ext cx="22091194" cy="673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1" sz="3200">
                <a:latin typeface="+mn-lt"/>
                <a:ea typeface="+mn-ea"/>
                <a:cs typeface="+mn-cs"/>
                <a:sym typeface="Helvetica Neue"/>
              </a:defRPr>
            </a:lvl1pPr>
          </a:lstStyle>
          <a:p>
            <a:pPr/>
            <a:r>
              <a:t>GitHub Flow 是大型程序员交友社区 GitHub 制定并使用的工作流模型，由 scott chacon 在 2011 年 8月 31 号正式发布。</a:t>
            </a:r>
          </a:p>
        </p:txBody>
      </p:sp>
      <p:pic>
        <p:nvPicPr>
          <p:cNvPr id="318" name="图像" descr="图像"/>
          <p:cNvPicPr>
            <a:picLocks noChangeAspect="1"/>
          </p:cNvPicPr>
          <p:nvPr/>
        </p:nvPicPr>
        <p:blipFill>
          <a:blip r:embed="rId2">
            <a:extLst/>
          </a:blip>
          <a:stretch>
            <a:fillRect/>
          </a:stretch>
        </p:blipFill>
        <p:spPr>
          <a:xfrm>
            <a:off x="2686931" y="1603314"/>
            <a:ext cx="18738285" cy="6655779"/>
          </a:xfrm>
          <a:prstGeom prst="rect">
            <a:avLst/>
          </a:prstGeom>
          <a:ln w="12700">
            <a:miter lim="400000"/>
          </a:ln>
        </p:spPr>
      </p:pic>
      <p:sp>
        <p:nvSpPr>
          <p:cNvPr id="319" name="只有一个长期分支 master ,而且 master 分支上的代码，永远是可发布状态,一般 master 会设置 protected 分支保护，只有有权限的人才能推送代码到 master 分支。…"/>
          <p:cNvSpPr txBox="1"/>
          <p:nvPr/>
        </p:nvSpPr>
        <p:spPr>
          <a:xfrm>
            <a:off x="2013182" y="8548561"/>
            <a:ext cx="19821733" cy="234234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280736" indent="-280736" algn="l">
              <a:buSzPct val="100000"/>
              <a:buAutoNum type="arabicPeriod" startAt="1"/>
              <a:defRPr sz="2100"/>
            </a:pPr>
            <a:r>
              <a:t>只有一个长期分支 master ,而且 master 分支上的代码，永远是可发布状态,一般 master 会设置 protected 分支保护，只有有权限的人才能推送代码到 master 分支。</a:t>
            </a:r>
          </a:p>
          <a:p>
            <a:pPr marL="280736" indent="-280736" algn="l">
              <a:buSzPct val="100000"/>
              <a:buAutoNum type="arabicPeriod" startAt="1"/>
              <a:defRPr sz="2100"/>
            </a:pPr>
            <a:r>
              <a:t>如果有新功能开发，可以从 master 分支上检出新分支。</a:t>
            </a:r>
          </a:p>
          <a:p>
            <a:pPr marL="280736" indent="-280736" algn="l">
              <a:buSzPct val="100000"/>
              <a:buAutoNum type="arabicPeriod" startAt="1"/>
              <a:defRPr sz="2100"/>
            </a:pPr>
            <a:r>
              <a:t>在本地分支提交代码，并且保证按时向远程仓库推送。</a:t>
            </a:r>
          </a:p>
          <a:p>
            <a:pPr marL="280736" indent="-280736" algn="l">
              <a:buSzPct val="100000"/>
              <a:buAutoNum type="arabicPeriod" startAt="1"/>
              <a:defRPr sz="2100"/>
            </a:pPr>
            <a:r>
              <a:t>当你需要反馈或者帮助，或者你想合并分支时，可以发起一个 pull request。</a:t>
            </a:r>
          </a:p>
          <a:p>
            <a:pPr marL="280736" indent="-280736" algn="l">
              <a:buSzPct val="100000"/>
              <a:buAutoNum type="arabicPeriod" startAt="1"/>
              <a:defRPr sz="2100"/>
            </a:pPr>
            <a:r>
              <a:t>当 review 或者讨论通过后，代码会合并到目标分支。</a:t>
            </a:r>
          </a:p>
          <a:p>
            <a:pPr marL="280736" indent="-280736" algn="l">
              <a:buSzPct val="100000"/>
              <a:buAutoNum type="arabicPeriod" startAt="1"/>
              <a:defRPr sz="2100"/>
            </a:pPr>
            <a:r>
              <a:t>一旦合并到 master 分支，应该立即发布。</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1" name="AoneFlow分支管理，开发流程管理"/>
          <p:cNvSpPr txBox="1"/>
          <p:nvPr/>
        </p:nvSpPr>
        <p:spPr>
          <a:xfrm>
            <a:off x="1201466" y="899583"/>
            <a:ext cx="6510631" cy="673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1" sz="3200">
                <a:latin typeface="+mn-lt"/>
                <a:ea typeface="+mn-ea"/>
                <a:cs typeface="+mn-cs"/>
                <a:sym typeface="Helvetica Neue"/>
              </a:defRPr>
            </a:lvl1pPr>
          </a:lstStyle>
          <a:p>
            <a:pPr/>
            <a:r>
              <a:t>AoneFlow分支管理，开发流程管理</a:t>
            </a:r>
          </a:p>
        </p:txBody>
      </p:sp>
      <p:sp>
        <p:nvSpPr>
          <p:cNvPr id="322" name="AoneFlow 只使用三种分支类型：主干分支、特性分支、发布分支，以及三条基本规则。"/>
          <p:cNvSpPr txBox="1"/>
          <p:nvPr/>
        </p:nvSpPr>
        <p:spPr>
          <a:xfrm>
            <a:off x="1190396" y="1974849"/>
            <a:ext cx="9000669"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sz="1800">
                <a:solidFill>
                  <a:srgbClr val="2F2F2F"/>
                </a:solidFill>
              </a:defRPr>
            </a:pPr>
            <a:r>
              <a:rPr>
                <a:solidFill>
                  <a:srgbClr val="000000"/>
                </a:solidFill>
              </a:rPr>
              <a:t>AoneFlow 只使用三种分支类型：</a:t>
            </a:r>
            <a:r>
              <a:rPr>
                <a:solidFill>
                  <a:schemeClr val="accent5">
                    <a:satOff val="-41871"/>
                    <a:lumOff val="-13058"/>
                  </a:schemeClr>
                </a:solidFill>
              </a:rPr>
              <a:t>主干分支、特性分支、发布分支</a:t>
            </a:r>
            <a:r>
              <a:rPr>
                <a:solidFill>
                  <a:srgbClr val="000000"/>
                </a:solidFill>
              </a:rPr>
              <a:t>，以及</a:t>
            </a:r>
            <a:r>
              <a:rPr>
                <a:solidFill>
                  <a:schemeClr val="accent5">
                    <a:satOff val="-41871"/>
                    <a:lumOff val="-13058"/>
                  </a:schemeClr>
                </a:solidFill>
              </a:rPr>
              <a:t>三条基本规则</a:t>
            </a:r>
            <a:r>
              <a:rPr>
                <a:solidFill>
                  <a:srgbClr val="000000"/>
                </a:solidFill>
              </a:rPr>
              <a:t>。</a:t>
            </a:r>
          </a:p>
        </p:txBody>
      </p:sp>
      <p:sp>
        <p:nvSpPr>
          <p:cNvPr id="323" name="规则一，开始工作前，从主干创建特性分支。"/>
          <p:cNvSpPr txBox="1"/>
          <p:nvPr/>
        </p:nvSpPr>
        <p:spPr>
          <a:xfrm>
            <a:off x="1229783" y="2751666"/>
            <a:ext cx="5448301"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1" sz="2100">
                <a:solidFill>
                  <a:srgbClr val="FF0000"/>
                </a:solidFill>
                <a:latin typeface="+mn-lt"/>
                <a:ea typeface="+mn-ea"/>
                <a:cs typeface="+mn-cs"/>
                <a:sym typeface="Helvetica Neue"/>
              </a:defRPr>
            </a:lvl1pPr>
          </a:lstStyle>
          <a:p>
            <a:pPr/>
            <a:r>
              <a:t>规则一，开始工作前，从主干创建特性分支。</a:t>
            </a:r>
          </a:p>
        </p:txBody>
      </p:sp>
      <p:pic>
        <p:nvPicPr>
          <p:cNvPr id="324" name="图像" descr="图像"/>
          <p:cNvPicPr>
            <a:picLocks noChangeAspect="1"/>
          </p:cNvPicPr>
          <p:nvPr/>
        </p:nvPicPr>
        <p:blipFill>
          <a:blip r:embed="rId2">
            <a:extLst/>
          </a:blip>
          <a:stretch>
            <a:fillRect/>
          </a:stretch>
        </p:blipFill>
        <p:spPr>
          <a:xfrm>
            <a:off x="1574799" y="3579283"/>
            <a:ext cx="9834596" cy="2763522"/>
          </a:xfrm>
          <a:prstGeom prst="rect">
            <a:avLst/>
          </a:prstGeom>
          <a:ln w="12700">
            <a:miter lim="400000"/>
          </a:ln>
        </p:spPr>
      </p:pic>
      <p:sp>
        <p:nvSpPr>
          <p:cNvPr id="325" name="规则二，通过合并特性分支，形成发布分支。"/>
          <p:cNvSpPr txBox="1"/>
          <p:nvPr/>
        </p:nvSpPr>
        <p:spPr>
          <a:xfrm>
            <a:off x="15758583" y="2751666"/>
            <a:ext cx="5448301"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1" sz="2100">
                <a:solidFill>
                  <a:srgbClr val="FF0201"/>
                </a:solidFill>
                <a:latin typeface="+mn-lt"/>
                <a:ea typeface="+mn-ea"/>
                <a:cs typeface="+mn-cs"/>
                <a:sym typeface="Helvetica Neue"/>
              </a:defRPr>
            </a:lvl1pPr>
          </a:lstStyle>
          <a:p>
            <a:pPr/>
            <a:r>
              <a:t>规则二，通过合并特性分支，形成发布分支。</a:t>
            </a:r>
          </a:p>
        </p:txBody>
      </p:sp>
      <p:pic>
        <p:nvPicPr>
          <p:cNvPr id="326" name="图像" descr="图像"/>
          <p:cNvPicPr>
            <a:picLocks noChangeAspect="1"/>
          </p:cNvPicPr>
          <p:nvPr/>
        </p:nvPicPr>
        <p:blipFill>
          <a:blip r:embed="rId3">
            <a:extLst/>
          </a:blip>
          <a:stretch>
            <a:fillRect/>
          </a:stretch>
        </p:blipFill>
        <p:spPr>
          <a:xfrm>
            <a:off x="13668295" y="3543300"/>
            <a:ext cx="9628877" cy="4217449"/>
          </a:xfrm>
          <a:prstGeom prst="rect">
            <a:avLst/>
          </a:prstGeom>
          <a:ln w="12700">
            <a:miter lim="400000"/>
          </a:ln>
        </p:spPr>
      </p:pic>
      <p:sp>
        <p:nvSpPr>
          <p:cNvPr id="327" name="规则三，发布到线上正式环境后，合并相应的发布分支到主干，在主干添加标签，同时删除该发布分支关联的特性分支。"/>
          <p:cNvSpPr txBox="1"/>
          <p:nvPr/>
        </p:nvSpPr>
        <p:spPr>
          <a:xfrm>
            <a:off x="1331383" y="7247043"/>
            <a:ext cx="14249401"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1" sz="2100">
                <a:solidFill>
                  <a:srgbClr val="FF0709"/>
                </a:solidFill>
                <a:latin typeface="+mn-lt"/>
                <a:ea typeface="+mn-ea"/>
                <a:cs typeface="+mn-cs"/>
                <a:sym typeface="Helvetica Neue"/>
              </a:defRPr>
            </a:lvl1pPr>
          </a:lstStyle>
          <a:p>
            <a:pPr/>
            <a:r>
              <a:t>规则三，发布到线上正式环境后，合并相应的发布分支到主干，在主干添加标签，同时删除该发布分支关联的特性分支。</a:t>
            </a:r>
          </a:p>
        </p:txBody>
      </p:sp>
      <p:pic>
        <p:nvPicPr>
          <p:cNvPr id="328" name="图像" descr="图像"/>
          <p:cNvPicPr>
            <a:picLocks noChangeAspect="1"/>
          </p:cNvPicPr>
          <p:nvPr/>
        </p:nvPicPr>
        <p:blipFill>
          <a:blip r:embed="rId4">
            <a:extLst/>
          </a:blip>
          <a:stretch>
            <a:fillRect/>
          </a:stretch>
        </p:blipFill>
        <p:spPr>
          <a:xfrm>
            <a:off x="5984263" y="8349404"/>
            <a:ext cx="10559604" cy="4530071"/>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0" name="Git工具 - 子模块Submodule"/>
          <p:cNvSpPr txBox="1"/>
          <p:nvPr/>
        </p:nvSpPr>
        <p:spPr>
          <a:xfrm>
            <a:off x="1249154" y="899583"/>
            <a:ext cx="5291025" cy="673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200">
                <a:latin typeface="+mn-lt"/>
                <a:ea typeface="+mn-ea"/>
                <a:cs typeface="+mn-cs"/>
                <a:sym typeface="Helvetica Neue"/>
              </a:defRPr>
            </a:lvl1pPr>
          </a:lstStyle>
          <a:p>
            <a:pPr/>
            <a:r>
              <a:t>Git工具 - 子模块Submodule</a:t>
            </a:r>
          </a:p>
        </p:txBody>
      </p:sp>
      <p:sp>
        <p:nvSpPr>
          <p:cNvPr id="331" name="说明：Git Submodule 中文通常翻译为 Git 子模块，它允许我们在一个代码仓库中优雅的嵌套使用另外一个或多个代码仓库，从而达到减少代码重复提交，优化工作流程的目的，是内部团队和开源社区协作都非常依赖的 Git 特性。"/>
          <p:cNvSpPr txBox="1"/>
          <p:nvPr/>
        </p:nvSpPr>
        <p:spPr>
          <a:xfrm>
            <a:off x="1315504" y="1677317"/>
            <a:ext cx="21752991" cy="74323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indent="457200" algn="l" defTabSz="457200">
              <a:lnSpc>
                <a:spcPts val="3800"/>
              </a:lnSpc>
              <a:defRPr sz="1800"/>
            </a:pPr>
            <a:r>
              <a:rPr>
                <a:solidFill>
                  <a:schemeClr val="accent5">
                    <a:satOff val="-41871"/>
                    <a:lumOff val="-13058"/>
                  </a:schemeClr>
                </a:solidFill>
              </a:rPr>
              <a:t>说明：</a:t>
            </a:r>
            <a:r>
              <a:t>Git Submodule 中文通常翻译为 Git 子模块，它允许我们在一个代码仓库中优雅的嵌套使用另外一个或多个代码仓库，从而达到减少代码重复提交，优化工作流程的目的，是内部团队和开源社区协作都非常依赖的 Git 特性。</a:t>
            </a:r>
          </a:p>
        </p:txBody>
      </p:sp>
      <p:sp>
        <p:nvSpPr>
          <p:cNvPr id="332" name="创建子模块…"/>
          <p:cNvSpPr txBox="1"/>
          <p:nvPr/>
        </p:nvSpPr>
        <p:spPr>
          <a:xfrm>
            <a:off x="1852083" y="2636767"/>
            <a:ext cx="8662790" cy="2603501"/>
          </a:xfrm>
          <a:prstGeom prst="rect">
            <a:avLst/>
          </a:prstGeom>
          <a:ln w="12700">
            <a:solidFill>
              <a:srgbClr val="A7A7A7"/>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lnSpc>
                <a:spcPts val="3300"/>
              </a:lnSpc>
              <a:defRPr b="1" sz="1400">
                <a:solidFill>
                  <a:srgbClr val="172B4D"/>
                </a:solidFill>
                <a:latin typeface="+mj-lt"/>
                <a:ea typeface="+mj-ea"/>
                <a:cs typeface="+mj-cs"/>
                <a:sym typeface="Helvetica"/>
              </a:defRPr>
            </a:pPr>
            <a:r>
              <a:t>创建子模块</a:t>
            </a:r>
          </a:p>
          <a:p>
            <a:pPr algn="l" defTabSz="457200">
              <a:lnSpc>
                <a:spcPts val="3600"/>
              </a:lnSpc>
              <a:defRPr sz="1400">
                <a:solidFill>
                  <a:srgbClr val="008200"/>
                </a:solidFill>
                <a:latin typeface="Courier New"/>
                <a:ea typeface="Courier New"/>
                <a:cs typeface="Courier New"/>
                <a:sym typeface="Courier New"/>
              </a:defRPr>
            </a:pPr>
            <a:r>
              <a:t># Usage</a:t>
            </a:r>
            <a:endParaRPr>
              <a:solidFill>
                <a:srgbClr val="333333"/>
              </a:solidFill>
            </a:endParaRPr>
          </a:p>
          <a:p>
            <a:pPr algn="l" defTabSz="457200">
              <a:lnSpc>
                <a:spcPts val="3600"/>
              </a:lnSpc>
              <a:defRPr sz="1400">
                <a:latin typeface="Courier New"/>
                <a:ea typeface="Courier New"/>
                <a:cs typeface="Courier New"/>
                <a:sym typeface="Courier New"/>
              </a:defRPr>
            </a:pPr>
            <a:r>
              <a:t>$ git submodule add [url] [path]</a:t>
            </a:r>
            <a:endParaRPr>
              <a:solidFill>
                <a:srgbClr val="333333"/>
              </a:solidFill>
            </a:endParaRPr>
          </a:p>
          <a:p>
            <a:pPr algn="l" defTabSz="457200">
              <a:lnSpc>
                <a:spcPts val="3600"/>
              </a:lnSpc>
              <a:defRPr sz="1400">
                <a:solidFill>
                  <a:srgbClr val="333333"/>
                </a:solidFill>
                <a:latin typeface="Courier New"/>
                <a:ea typeface="Courier New"/>
                <a:cs typeface="Courier New"/>
                <a:sym typeface="Courier New"/>
              </a:defRPr>
            </a:pPr>
            <a:r>
              <a:t> </a:t>
            </a:r>
          </a:p>
          <a:p>
            <a:pPr algn="l" defTabSz="457200">
              <a:lnSpc>
                <a:spcPts val="3600"/>
              </a:lnSpc>
              <a:defRPr sz="1400">
                <a:solidFill>
                  <a:srgbClr val="008200"/>
                </a:solidFill>
                <a:latin typeface="Courier New"/>
                <a:ea typeface="Courier New"/>
                <a:cs typeface="Courier New"/>
                <a:sym typeface="Courier New"/>
              </a:defRPr>
            </a:pPr>
            <a:r>
              <a:t># With path</a:t>
            </a:r>
            <a:endParaRPr>
              <a:solidFill>
                <a:srgbClr val="333333"/>
              </a:solidFill>
            </a:endParaRPr>
          </a:p>
          <a:p>
            <a:pPr algn="l" defTabSz="457200">
              <a:lnSpc>
                <a:spcPts val="3600"/>
              </a:lnSpc>
              <a:defRPr sz="1400">
                <a:latin typeface="Courier New"/>
                <a:ea typeface="Courier New"/>
                <a:cs typeface="Courier New"/>
                <a:sym typeface="Courier New"/>
              </a:defRPr>
            </a:pPr>
            <a:r>
              <a:t>$ git submodule add http://git.tech.nanhaicorp.com/oristarcloud/ctm.git src/ctm</a:t>
            </a:r>
            <a:endParaRPr>
              <a:solidFill>
                <a:srgbClr val="333333"/>
              </a:solidFill>
            </a:endParaRPr>
          </a:p>
          <a:p>
            <a:pPr algn="l" defTabSz="457200">
              <a:lnSpc>
                <a:spcPts val="3600"/>
              </a:lnSpc>
              <a:defRPr sz="1400">
                <a:solidFill>
                  <a:srgbClr val="333333"/>
                </a:solidFill>
                <a:latin typeface="Courier New"/>
                <a:ea typeface="Courier New"/>
                <a:cs typeface="Courier New"/>
                <a:sym typeface="Courier New"/>
              </a:defRPr>
            </a:pPr>
            <a:r>
              <a:t> </a:t>
            </a:r>
          </a:p>
          <a:p>
            <a:pPr algn="l" defTabSz="457200">
              <a:lnSpc>
                <a:spcPts val="3600"/>
              </a:lnSpc>
              <a:defRPr sz="1400">
                <a:solidFill>
                  <a:srgbClr val="008200"/>
                </a:solidFill>
                <a:latin typeface="Courier New"/>
                <a:ea typeface="Courier New"/>
                <a:cs typeface="Courier New"/>
                <a:sym typeface="Courier New"/>
              </a:defRPr>
            </a:pPr>
            <a:r>
              <a:t># Without path</a:t>
            </a:r>
            <a:endParaRPr>
              <a:solidFill>
                <a:srgbClr val="333333"/>
              </a:solidFill>
            </a:endParaRPr>
          </a:p>
          <a:p>
            <a:pPr algn="l" defTabSz="457200">
              <a:lnSpc>
                <a:spcPts val="3600"/>
              </a:lnSpc>
              <a:defRPr sz="1400">
                <a:latin typeface="Courier New"/>
                <a:ea typeface="Courier New"/>
                <a:cs typeface="Courier New"/>
                <a:sym typeface="Courier New"/>
              </a:defRPr>
            </a:pPr>
            <a:r>
              <a:t>$ </a:t>
            </a:r>
            <a:r>
              <a:rPr>
                <a:solidFill>
                  <a:srgbClr val="FF1493"/>
                </a:solidFill>
              </a:rPr>
              <a:t>cd</a:t>
            </a:r>
            <a:r>
              <a:rPr>
                <a:solidFill>
                  <a:srgbClr val="333333"/>
                </a:solidFill>
              </a:rPr>
              <a:t> </a:t>
            </a:r>
            <a:r>
              <a:t>src</a:t>
            </a:r>
            <a:endParaRPr>
              <a:solidFill>
                <a:srgbClr val="333333"/>
              </a:solidFill>
            </a:endParaRPr>
          </a:p>
          <a:p>
            <a:pPr algn="l" defTabSz="457200">
              <a:lnSpc>
                <a:spcPts val="3600"/>
              </a:lnSpc>
              <a:defRPr sz="1400">
                <a:latin typeface="Courier New"/>
                <a:ea typeface="Courier New"/>
                <a:cs typeface="Courier New"/>
                <a:sym typeface="Courier New"/>
              </a:defRPr>
            </a:pPr>
            <a:r>
              <a:t>$ git submodule add http://git.tech.nanhaicorp.com/oristarcloud/ctm.git</a:t>
            </a:r>
          </a:p>
        </p:txBody>
      </p:sp>
      <p:sp>
        <p:nvSpPr>
          <p:cNvPr id="333" name="子模块批处理…"/>
          <p:cNvSpPr txBox="1"/>
          <p:nvPr/>
        </p:nvSpPr>
        <p:spPr>
          <a:xfrm>
            <a:off x="11758784" y="10503836"/>
            <a:ext cx="9843393" cy="1803401"/>
          </a:xfrm>
          <a:prstGeom prst="rect">
            <a:avLst/>
          </a:prstGeom>
          <a:ln w="12700">
            <a:solidFill>
              <a:srgbClr val="A7A7A7"/>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ts val="3300"/>
              </a:lnSpc>
              <a:defRPr b="1" sz="1400">
                <a:solidFill>
                  <a:srgbClr val="172B4D"/>
                </a:solidFill>
                <a:latin typeface="+mj-lt"/>
                <a:ea typeface="+mj-ea"/>
                <a:cs typeface="+mj-cs"/>
                <a:sym typeface="Helvetica"/>
              </a:defRPr>
            </a:pPr>
            <a:r>
              <a:t>子模块批处理</a:t>
            </a:r>
          </a:p>
          <a:p>
            <a:pPr algn="l" defTabSz="457200">
              <a:lnSpc>
                <a:spcPts val="3100"/>
              </a:lnSpc>
              <a:defRPr sz="1200">
                <a:solidFill>
                  <a:srgbClr val="172B4D"/>
                </a:solidFill>
                <a:latin typeface="+mj-lt"/>
                <a:ea typeface="+mj-ea"/>
                <a:cs typeface="+mj-cs"/>
                <a:sym typeface="Helvetica"/>
              </a:defRPr>
            </a:pPr>
            <a:r>
              <a:t>对于像 src/ 这种包含了多个子模块的仓库怎么管理呢，使用 foreach 循环指令就可以啦。</a:t>
            </a:r>
          </a:p>
          <a:p>
            <a:pPr algn="l" defTabSz="457200">
              <a:lnSpc>
                <a:spcPts val="3600"/>
              </a:lnSpc>
              <a:defRPr sz="1400">
                <a:solidFill>
                  <a:srgbClr val="008200"/>
                </a:solidFill>
                <a:latin typeface="Courier New"/>
                <a:ea typeface="Courier New"/>
                <a:cs typeface="Courier New"/>
                <a:sym typeface="Courier New"/>
              </a:defRPr>
            </a:pPr>
            <a:r>
              <a:t># Nested submodule</a:t>
            </a:r>
            <a:endParaRPr>
              <a:solidFill>
                <a:srgbClr val="333333"/>
              </a:solidFill>
            </a:endParaRPr>
          </a:p>
          <a:p>
            <a:pPr algn="l" defTabSz="457200">
              <a:lnSpc>
                <a:spcPts val="3600"/>
              </a:lnSpc>
              <a:defRPr sz="1400">
                <a:latin typeface="Courier New"/>
                <a:ea typeface="Courier New"/>
                <a:cs typeface="Courier New"/>
                <a:sym typeface="Courier New"/>
              </a:defRPr>
            </a:pPr>
            <a:r>
              <a:t>$ git submodule foreach git submodule update</a:t>
            </a:r>
            <a:endParaRPr>
              <a:solidFill>
                <a:srgbClr val="333333"/>
              </a:solidFill>
            </a:endParaRPr>
          </a:p>
          <a:p>
            <a:pPr algn="l" defTabSz="457200">
              <a:lnSpc>
                <a:spcPts val="3600"/>
              </a:lnSpc>
              <a:defRPr sz="1400">
                <a:solidFill>
                  <a:srgbClr val="333333"/>
                </a:solidFill>
                <a:latin typeface="Courier New"/>
                <a:ea typeface="Courier New"/>
                <a:cs typeface="Courier New"/>
                <a:sym typeface="Courier New"/>
              </a:defRPr>
            </a:pPr>
            <a:r>
              <a:t> </a:t>
            </a:r>
          </a:p>
          <a:p>
            <a:pPr algn="l" defTabSz="457200">
              <a:lnSpc>
                <a:spcPts val="3600"/>
              </a:lnSpc>
              <a:defRPr sz="1400">
                <a:solidFill>
                  <a:srgbClr val="008200"/>
                </a:solidFill>
                <a:latin typeface="Courier New"/>
                <a:ea typeface="Courier New"/>
                <a:cs typeface="Courier New"/>
                <a:sym typeface="Courier New"/>
              </a:defRPr>
            </a:pPr>
            <a:r>
              <a:t># Checkout master then pull</a:t>
            </a:r>
            <a:endParaRPr>
              <a:solidFill>
                <a:srgbClr val="333333"/>
              </a:solidFill>
            </a:endParaRPr>
          </a:p>
          <a:p>
            <a:pPr algn="l" defTabSz="457200">
              <a:lnSpc>
                <a:spcPts val="3600"/>
              </a:lnSpc>
              <a:defRPr sz="1400">
                <a:solidFill>
                  <a:srgbClr val="003366"/>
                </a:solidFill>
                <a:latin typeface="Courier New"/>
                <a:ea typeface="Courier New"/>
                <a:cs typeface="Courier New"/>
                <a:sym typeface="Courier New"/>
              </a:defRPr>
            </a:pPr>
            <a:r>
              <a:rPr>
                <a:solidFill>
                  <a:srgbClr val="000000"/>
                </a:solidFill>
              </a:rPr>
              <a:t>git submodule foreach </a:t>
            </a:r>
            <a:r>
              <a:t>'git checkout master; git pull'</a:t>
            </a:r>
          </a:p>
        </p:txBody>
      </p:sp>
      <p:sp>
        <p:nvSpPr>
          <p:cNvPr id="334" name="子模块引用文件…"/>
          <p:cNvSpPr txBox="1"/>
          <p:nvPr/>
        </p:nvSpPr>
        <p:spPr>
          <a:xfrm>
            <a:off x="1843616" y="5667234"/>
            <a:ext cx="8679723" cy="1765301"/>
          </a:xfrm>
          <a:prstGeom prst="rect">
            <a:avLst/>
          </a:prstGeom>
          <a:ln w="12700">
            <a:solidFill>
              <a:srgbClr val="A7A7A7"/>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ts val="3300"/>
              </a:lnSpc>
              <a:defRPr b="1" sz="1400">
                <a:solidFill>
                  <a:srgbClr val="172B4D"/>
                </a:solidFill>
                <a:latin typeface="+mj-lt"/>
                <a:ea typeface="+mj-ea"/>
                <a:cs typeface="+mj-cs"/>
                <a:sym typeface="Helvetica"/>
              </a:defRPr>
            </a:pPr>
            <a:r>
              <a:t>子模块引用文件</a:t>
            </a:r>
          </a:p>
          <a:p>
            <a:pPr algn="l" defTabSz="457200">
              <a:lnSpc>
                <a:spcPts val="3100"/>
              </a:lnSpc>
              <a:defRPr sz="1200">
                <a:solidFill>
                  <a:srgbClr val="172B4D"/>
                </a:solidFill>
                <a:latin typeface="+mj-lt"/>
                <a:ea typeface="+mj-ea"/>
                <a:cs typeface="+mj-cs"/>
                <a:sym typeface="Helvetica"/>
              </a:defRPr>
            </a:pPr>
            <a:r>
              <a:t>在 hyy 这个仓库下面多出了一个 .gitmodules 文件，该文件列出了所包含的子模块列表，并为列表中每一个子模块指定了本地路径（path）和远程仓库地址（url），除此以外我们还可选为子模块指定 branch 分支，不指定默认为 master 分支。</a:t>
            </a:r>
          </a:p>
          <a:p>
            <a:pPr algn="l" defTabSz="457200">
              <a:lnSpc>
                <a:spcPts val="3600"/>
              </a:lnSpc>
              <a:defRPr sz="1400">
                <a:latin typeface="Courier New"/>
                <a:ea typeface="Courier New"/>
                <a:cs typeface="Courier New"/>
                <a:sym typeface="Courier New"/>
              </a:defRPr>
            </a:pPr>
          </a:p>
          <a:p>
            <a:pPr algn="l" defTabSz="457200">
              <a:lnSpc>
                <a:spcPts val="3600"/>
              </a:lnSpc>
              <a:defRPr sz="1400">
                <a:latin typeface="Courier New"/>
                <a:ea typeface="Courier New"/>
                <a:cs typeface="Courier New"/>
                <a:sym typeface="Courier New"/>
              </a:defRPr>
            </a:pPr>
            <a:r>
              <a:t>[submodule </a:t>
            </a:r>
            <a:r>
              <a:rPr>
                <a:solidFill>
                  <a:srgbClr val="003366"/>
                </a:solidFill>
              </a:rPr>
              <a:t>"src/ctm"</a:t>
            </a:r>
            <a:r>
              <a:t>]</a:t>
            </a:r>
            <a:endParaRPr>
              <a:solidFill>
                <a:srgbClr val="333333"/>
              </a:solidFill>
            </a:endParaRPr>
          </a:p>
          <a:p>
            <a:pPr algn="l" defTabSz="457200">
              <a:lnSpc>
                <a:spcPts val="3600"/>
              </a:lnSpc>
              <a:defRPr sz="1400">
                <a:latin typeface="Courier New"/>
                <a:ea typeface="Courier New"/>
                <a:cs typeface="Courier New"/>
                <a:sym typeface="Courier New"/>
              </a:defRPr>
            </a:pPr>
            <a:r>
              <a:rPr>
                <a:solidFill>
                  <a:srgbClr val="333333"/>
                </a:solidFill>
              </a:rPr>
              <a:t>    </a:t>
            </a:r>
            <a:r>
              <a:t>path = src/ctm</a:t>
            </a:r>
            <a:endParaRPr>
              <a:solidFill>
                <a:srgbClr val="333333"/>
              </a:solidFill>
            </a:endParaRPr>
          </a:p>
          <a:p>
            <a:pPr algn="l" defTabSz="457200">
              <a:lnSpc>
                <a:spcPts val="3600"/>
              </a:lnSpc>
              <a:defRPr sz="1400">
                <a:latin typeface="Courier New"/>
                <a:ea typeface="Courier New"/>
                <a:cs typeface="Courier New"/>
                <a:sym typeface="Courier New"/>
              </a:defRPr>
            </a:pPr>
            <a:r>
              <a:rPr>
                <a:solidFill>
                  <a:srgbClr val="333333"/>
                </a:solidFill>
              </a:rPr>
              <a:t>    </a:t>
            </a:r>
            <a:r>
              <a:t>url = http://git.tech.nanhaicorp.com/oristarcloud/ctm.git</a:t>
            </a:r>
          </a:p>
        </p:txBody>
      </p:sp>
      <p:sp>
        <p:nvSpPr>
          <p:cNvPr id="335" name="查看子模块…"/>
          <p:cNvSpPr txBox="1"/>
          <p:nvPr/>
        </p:nvSpPr>
        <p:spPr>
          <a:xfrm>
            <a:off x="1837266" y="7859501"/>
            <a:ext cx="8692423" cy="1803401"/>
          </a:xfrm>
          <a:prstGeom prst="rect">
            <a:avLst/>
          </a:prstGeom>
          <a:ln w="12700">
            <a:solidFill>
              <a:srgbClr val="A7A7A7"/>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ts val="3300"/>
              </a:lnSpc>
              <a:defRPr b="1" sz="1400">
                <a:solidFill>
                  <a:srgbClr val="172B4D"/>
                </a:solidFill>
                <a:latin typeface="+mj-lt"/>
                <a:ea typeface="+mj-ea"/>
                <a:cs typeface="+mj-cs"/>
                <a:sym typeface="Helvetica"/>
              </a:defRPr>
            </a:pPr>
            <a:r>
              <a:t>查看子模块</a:t>
            </a:r>
          </a:p>
          <a:p>
            <a:pPr algn="l" defTabSz="457200">
              <a:lnSpc>
                <a:spcPts val="3100"/>
              </a:lnSpc>
              <a:defRPr sz="1200">
                <a:solidFill>
                  <a:srgbClr val="172B4D"/>
                </a:solidFill>
                <a:latin typeface="+mj-lt"/>
                <a:ea typeface="+mj-ea"/>
                <a:cs typeface="+mj-cs"/>
                <a:sym typeface="Helvetica"/>
              </a:defRPr>
            </a:pPr>
            <a:r>
              <a:t>要查看当前代码仓库所使用的子模块及其状态，除了看 .gitmodules 文件外，还可以执行 git submodule 命令。</a:t>
            </a:r>
          </a:p>
          <a:p>
            <a:pPr algn="l" defTabSz="457200">
              <a:lnSpc>
                <a:spcPts val="3600"/>
              </a:lnSpc>
              <a:defRPr sz="1400">
                <a:latin typeface="Courier New"/>
                <a:ea typeface="Courier New"/>
                <a:cs typeface="Courier New"/>
                <a:sym typeface="Courier New"/>
              </a:defRPr>
            </a:pPr>
            <a:r>
              <a:t>$ git submodule</a:t>
            </a:r>
            <a:endParaRPr>
              <a:solidFill>
                <a:srgbClr val="333333"/>
              </a:solidFill>
            </a:endParaRPr>
          </a:p>
          <a:p>
            <a:pPr algn="l" defTabSz="457200">
              <a:lnSpc>
                <a:spcPts val="3600"/>
              </a:lnSpc>
              <a:defRPr sz="1400">
                <a:solidFill>
                  <a:srgbClr val="008200"/>
                </a:solidFill>
                <a:latin typeface="Courier New"/>
                <a:ea typeface="Courier New"/>
                <a:cs typeface="Courier New"/>
                <a:sym typeface="Courier New"/>
              </a:defRPr>
            </a:pPr>
            <a:r>
              <a:t># 已检出子模块代码</a:t>
            </a:r>
            <a:endParaRPr>
              <a:solidFill>
                <a:srgbClr val="333333"/>
              </a:solidFill>
            </a:endParaRPr>
          </a:p>
          <a:p>
            <a:pPr algn="l" defTabSz="457200">
              <a:lnSpc>
                <a:spcPts val="3600"/>
              </a:lnSpc>
              <a:defRPr sz="1400">
                <a:latin typeface="Courier New"/>
                <a:ea typeface="Courier New"/>
                <a:cs typeface="Courier New"/>
                <a:sym typeface="Courier New"/>
              </a:defRPr>
            </a:pPr>
            <a:r>
              <a:t>5d8101fe20220a22253a73b8593da2682fe7a6d4 src/ccm</a:t>
            </a:r>
            <a:r>
              <a:rPr>
                <a:solidFill>
                  <a:srgbClr val="333333"/>
                </a:solidFill>
              </a:rPr>
              <a:t> </a:t>
            </a:r>
            <a:r>
              <a:t>(heads/master)</a:t>
            </a:r>
            <a:endParaRPr>
              <a:solidFill>
                <a:srgbClr val="333333"/>
              </a:solidFill>
            </a:endParaRPr>
          </a:p>
          <a:p>
            <a:pPr algn="l" defTabSz="457200">
              <a:lnSpc>
                <a:spcPts val="3600"/>
              </a:lnSpc>
              <a:defRPr sz="1400">
                <a:solidFill>
                  <a:srgbClr val="008200"/>
                </a:solidFill>
                <a:latin typeface="Courier New"/>
                <a:ea typeface="Courier New"/>
                <a:cs typeface="Courier New"/>
                <a:sym typeface="Courier New"/>
              </a:defRPr>
            </a:pPr>
            <a:r>
              <a:t># 前面带 - 表示未检出代码，子模块是空文件夹</a:t>
            </a:r>
            <a:endParaRPr>
              <a:solidFill>
                <a:srgbClr val="333333"/>
              </a:solidFill>
            </a:endParaRPr>
          </a:p>
          <a:p>
            <a:pPr algn="l" defTabSz="457200">
              <a:lnSpc>
                <a:spcPts val="3600"/>
              </a:lnSpc>
              <a:defRPr sz="1400">
                <a:latin typeface="Courier New"/>
                <a:ea typeface="Courier New"/>
                <a:cs typeface="Courier New"/>
                <a:sym typeface="Courier New"/>
              </a:defRPr>
            </a:pPr>
            <a:r>
              <a:t>-eefa3ba35e8b4e8b8bad415bbc50aec5acc9cfab src/rpt</a:t>
            </a:r>
            <a:r>
              <a:rPr>
                <a:solidFill>
                  <a:srgbClr val="333333"/>
                </a:solidFill>
              </a:rPr>
              <a:t> </a:t>
            </a:r>
            <a:r>
              <a:t>(heads/master)</a:t>
            </a:r>
          </a:p>
        </p:txBody>
      </p:sp>
      <p:sp>
        <p:nvSpPr>
          <p:cNvPr id="336" name="克隆包含子模块的项目…"/>
          <p:cNvSpPr txBox="1"/>
          <p:nvPr/>
        </p:nvSpPr>
        <p:spPr>
          <a:xfrm>
            <a:off x="1823150" y="10089869"/>
            <a:ext cx="8720655" cy="2311401"/>
          </a:xfrm>
          <a:prstGeom prst="rect">
            <a:avLst/>
          </a:prstGeom>
          <a:ln w="12700">
            <a:solidFill>
              <a:srgbClr val="A7A7A7"/>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ts val="3300"/>
              </a:lnSpc>
              <a:defRPr b="1" sz="1400">
                <a:solidFill>
                  <a:srgbClr val="172B4D"/>
                </a:solidFill>
                <a:latin typeface="+mj-lt"/>
                <a:ea typeface="+mj-ea"/>
                <a:cs typeface="+mj-cs"/>
                <a:sym typeface="Helvetica"/>
              </a:defRPr>
            </a:pPr>
            <a:r>
              <a:t>克隆包含子模块的项目</a:t>
            </a:r>
          </a:p>
          <a:p>
            <a:pPr algn="l" defTabSz="457200">
              <a:lnSpc>
                <a:spcPts val="3100"/>
              </a:lnSpc>
              <a:defRPr sz="1200">
                <a:solidFill>
                  <a:srgbClr val="172B4D"/>
                </a:solidFill>
                <a:latin typeface="+mj-lt"/>
                <a:ea typeface="+mj-ea"/>
                <a:cs typeface="+mj-cs"/>
                <a:sym typeface="Helvetica"/>
              </a:defRPr>
            </a:pPr>
            <a:r>
              <a:t>当你需要克隆一个包含了子模块的远程代码仓库，有两种方式（第二种更加简洁，更优）。</a:t>
            </a:r>
          </a:p>
          <a:p>
            <a:pPr algn="l" defTabSz="457200">
              <a:lnSpc>
                <a:spcPts val="3600"/>
              </a:lnSpc>
              <a:defRPr sz="1400">
                <a:solidFill>
                  <a:srgbClr val="008200"/>
                </a:solidFill>
                <a:latin typeface="Courier New"/>
                <a:ea typeface="Courier New"/>
                <a:cs typeface="Courier New"/>
                <a:sym typeface="Courier New"/>
              </a:defRPr>
            </a:pPr>
            <a:r>
              <a:t># Clone =&gt; Init =&gt; Update</a:t>
            </a:r>
            <a:endParaRPr>
              <a:solidFill>
                <a:srgbClr val="333333"/>
              </a:solidFill>
            </a:endParaRPr>
          </a:p>
          <a:p>
            <a:pPr algn="l" defTabSz="457200">
              <a:lnSpc>
                <a:spcPts val="3600"/>
              </a:lnSpc>
              <a:defRPr sz="1400">
                <a:latin typeface="Courier New"/>
                <a:ea typeface="Courier New"/>
                <a:cs typeface="Courier New"/>
                <a:sym typeface="Courier New"/>
              </a:defRPr>
            </a:pPr>
            <a:r>
              <a:t>$ git clone http://git.tech.nanhaicorp.com/oristarcloud/hyy.git</a:t>
            </a:r>
            <a:endParaRPr>
              <a:solidFill>
                <a:srgbClr val="333333"/>
              </a:solidFill>
            </a:endParaRPr>
          </a:p>
          <a:p>
            <a:pPr algn="l" defTabSz="457200">
              <a:lnSpc>
                <a:spcPts val="3600"/>
              </a:lnSpc>
              <a:defRPr sz="1400">
                <a:latin typeface="Courier New"/>
                <a:ea typeface="Courier New"/>
                <a:cs typeface="Courier New"/>
                <a:sym typeface="Courier New"/>
              </a:defRPr>
            </a:pPr>
            <a:r>
              <a:t>$ git submodule init</a:t>
            </a:r>
            <a:endParaRPr>
              <a:solidFill>
                <a:srgbClr val="333333"/>
              </a:solidFill>
            </a:endParaRPr>
          </a:p>
          <a:p>
            <a:pPr algn="l" defTabSz="457200">
              <a:lnSpc>
                <a:spcPts val="3600"/>
              </a:lnSpc>
              <a:defRPr sz="1400">
                <a:latin typeface="Courier New"/>
                <a:ea typeface="Courier New"/>
                <a:cs typeface="Courier New"/>
                <a:sym typeface="Courier New"/>
              </a:defRPr>
            </a:pPr>
            <a:r>
              <a:t>$ git submodule update</a:t>
            </a:r>
            <a:endParaRPr>
              <a:solidFill>
                <a:srgbClr val="333333"/>
              </a:solidFill>
            </a:endParaRPr>
          </a:p>
          <a:p>
            <a:pPr algn="l" defTabSz="457200">
              <a:lnSpc>
                <a:spcPts val="3600"/>
              </a:lnSpc>
              <a:defRPr sz="1400">
                <a:solidFill>
                  <a:srgbClr val="333333"/>
                </a:solidFill>
                <a:latin typeface="Courier New"/>
                <a:ea typeface="Courier New"/>
                <a:cs typeface="Courier New"/>
                <a:sym typeface="Courier New"/>
              </a:defRPr>
            </a:pPr>
            <a:r>
              <a:t> </a:t>
            </a:r>
          </a:p>
          <a:p>
            <a:pPr algn="l" defTabSz="457200">
              <a:lnSpc>
                <a:spcPts val="3600"/>
              </a:lnSpc>
              <a:defRPr sz="1400">
                <a:solidFill>
                  <a:srgbClr val="008200"/>
                </a:solidFill>
                <a:latin typeface="Courier New"/>
                <a:ea typeface="Courier New"/>
                <a:cs typeface="Courier New"/>
                <a:sym typeface="Courier New"/>
              </a:defRPr>
            </a:pPr>
            <a:r>
              <a:t># Clone recursive</a:t>
            </a:r>
            <a:endParaRPr>
              <a:solidFill>
                <a:srgbClr val="333333"/>
              </a:solidFill>
            </a:endParaRPr>
          </a:p>
          <a:p>
            <a:pPr algn="l" defTabSz="457200">
              <a:lnSpc>
                <a:spcPts val="3600"/>
              </a:lnSpc>
              <a:defRPr sz="1400">
                <a:latin typeface="Courier New"/>
                <a:ea typeface="Courier New"/>
                <a:cs typeface="Courier New"/>
                <a:sym typeface="Courier New"/>
              </a:defRPr>
            </a:pPr>
            <a:r>
              <a:t>$ git clone --recursive http://git.tech.nanhaicorp.com/oristarcloud/hyy.git</a:t>
            </a:r>
          </a:p>
        </p:txBody>
      </p:sp>
      <p:sp>
        <p:nvSpPr>
          <p:cNvPr id="337" name="拉取子模块更新…"/>
          <p:cNvSpPr txBox="1"/>
          <p:nvPr/>
        </p:nvSpPr>
        <p:spPr>
          <a:xfrm>
            <a:off x="11799463" y="2531833"/>
            <a:ext cx="9762034" cy="3505201"/>
          </a:xfrm>
          <a:prstGeom prst="rect">
            <a:avLst/>
          </a:prstGeom>
          <a:ln w="12700">
            <a:solidFill>
              <a:srgbClr val="A7A7A7"/>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ts val="3300"/>
              </a:lnSpc>
              <a:defRPr b="1" sz="1400">
                <a:solidFill>
                  <a:srgbClr val="172B4D"/>
                </a:solidFill>
                <a:latin typeface="+mj-lt"/>
                <a:ea typeface="+mj-ea"/>
                <a:cs typeface="+mj-cs"/>
                <a:sym typeface="Helvetica"/>
              </a:defRPr>
            </a:pPr>
            <a:r>
              <a:t>拉取子模块更新</a:t>
            </a:r>
          </a:p>
          <a:p>
            <a:pPr algn="l" defTabSz="457200">
              <a:lnSpc>
                <a:spcPts val="3100"/>
              </a:lnSpc>
              <a:defRPr sz="1200">
                <a:solidFill>
                  <a:srgbClr val="172B4D"/>
                </a:solidFill>
                <a:latin typeface="+mj-lt"/>
                <a:ea typeface="+mj-ea"/>
                <a:cs typeface="+mj-cs"/>
                <a:sym typeface="Helvetica"/>
              </a:defRPr>
            </a:pPr>
            <a:r>
              <a:t>拉取子模块更新不再需要 clone 和 init 操作，只需 update 即可，当你的主代码仓库执行 pull 或者切换分支操作后，别忘了执行 update 操作，以保证子模块中的代码与新的 .gitmodules 中版本一致。为了防止误提交旧的子模块依赖信息，每次执行 pull 后，可使用 git status 查看文件状态。</a:t>
            </a:r>
          </a:p>
          <a:p>
            <a:pPr algn="l" defTabSz="457200">
              <a:lnSpc>
                <a:spcPts val="3600"/>
              </a:lnSpc>
              <a:defRPr sz="1400">
                <a:solidFill>
                  <a:srgbClr val="008200"/>
                </a:solidFill>
                <a:latin typeface="Courier New"/>
                <a:ea typeface="Courier New"/>
                <a:cs typeface="Courier New"/>
                <a:sym typeface="Courier New"/>
              </a:defRPr>
            </a:pPr>
            <a:r>
              <a:t># After Pull</a:t>
            </a:r>
            <a:endParaRPr>
              <a:solidFill>
                <a:srgbClr val="333333"/>
              </a:solidFill>
            </a:endParaRPr>
          </a:p>
          <a:p>
            <a:pPr algn="l" defTabSz="457200">
              <a:lnSpc>
                <a:spcPts val="3600"/>
              </a:lnSpc>
              <a:defRPr sz="1400">
                <a:latin typeface="Courier New"/>
                <a:ea typeface="Courier New"/>
                <a:cs typeface="Courier New"/>
                <a:sym typeface="Courier New"/>
              </a:defRPr>
            </a:pPr>
            <a:r>
              <a:t>$ git pull http://git.tech.nanhaicorp.com/oristarcloud/hyy.git</a:t>
            </a:r>
            <a:endParaRPr>
              <a:solidFill>
                <a:srgbClr val="333333"/>
              </a:solidFill>
            </a:endParaRPr>
          </a:p>
          <a:p>
            <a:pPr algn="l" defTabSz="457200">
              <a:lnSpc>
                <a:spcPts val="3600"/>
              </a:lnSpc>
              <a:defRPr sz="1400">
                <a:solidFill>
                  <a:srgbClr val="008200"/>
                </a:solidFill>
                <a:latin typeface="Courier New"/>
                <a:ea typeface="Courier New"/>
                <a:cs typeface="Courier New"/>
                <a:sym typeface="Courier New"/>
              </a:defRPr>
            </a:pPr>
            <a:r>
              <a:t># After Checkout</a:t>
            </a:r>
            <a:endParaRPr>
              <a:solidFill>
                <a:srgbClr val="333333"/>
              </a:solidFill>
            </a:endParaRPr>
          </a:p>
          <a:p>
            <a:pPr algn="l" defTabSz="457200">
              <a:lnSpc>
                <a:spcPts val="3600"/>
              </a:lnSpc>
              <a:defRPr sz="1400">
                <a:latin typeface="Courier New"/>
                <a:ea typeface="Courier New"/>
                <a:cs typeface="Courier New"/>
                <a:sym typeface="Courier New"/>
              </a:defRPr>
            </a:pPr>
            <a:r>
              <a:t>$ git checkout -b develop origin/develop</a:t>
            </a:r>
            <a:endParaRPr>
              <a:solidFill>
                <a:srgbClr val="333333"/>
              </a:solidFill>
            </a:endParaRPr>
          </a:p>
          <a:p>
            <a:pPr algn="l" defTabSz="457200">
              <a:lnSpc>
                <a:spcPts val="3600"/>
              </a:lnSpc>
              <a:defRPr sz="1400">
                <a:solidFill>
                  <a:srgbClr val="008200"/>
                </a:solidFill>
                <a:latin typeface="Courier New"/>
                <a:ea typeface="Courier New"/>
                <a:cs typeface="Courier New"/>
                <a:sym typeface="Courier New"/>
              </a:defRPr>
            </a:pPr>
            <a:r>
              <a:t># You need</a:t>
            </a:r>
            <a:endParaRPr>
              <a:solidFill>
                <a:srgbClr val="333333"/>
              </a:solidFill>
            </a:endParaRPr>
          </a:p>
          <a:p>
            <a:pPr algn="l" defTabSz="457200">
              <a:lnSpc>
                <a:spcPts val="3600"/>
              </a:lnSpc>
              <a:defRPr sz="1400">
                <a:latin typeface="Courier New"/>
                <a:ea typeface="Courier New"/>
                <a:cs typeface="Courier New"/>
                <a:sym typeface="Courier New"/>
              </a:defRPr>
            </a:pPr>
            <a:r>
              <a:t>$ git status -s</a:t>
            </a:r>
            <a:endParaRPr>
              <a:solidFill>
                <a:srgbClr val="333333"/>
              </a:solidFill>
            </a:endParaRPr>
          </a:p>
          <a:p>
            <a:pPr algn="l" defTabSz="457200">
              <a:lnSpc>
                <a:spcPts val="3600"/>
              </a:lnSpc>
              <a:defRPr sz="1400">
                <a:latin typeface="Courier New"/>
                <a:ea typeface="Courier New"/>
                <a:cs typeface="Courier New"/>
                <a:sym typeface="Courier New"/>
              </a:defRPr>
            </a:pPr>
            <a:r>
              <a:t>$ git submodule update</a:t>
            </a:r>
            <a:endParaRPr>
              <a:solidFill>
                <a:srgbClr val="333333"/>
              </a:solidFill>
            </a:endParaRPr>
          </a:p>
          <a:p>
            <a:pPr algn="l" defTabSz="457200">
              <a:lnSpc>
                <a:spcPts val="3600"/>
              </a:lnSpc>
              <a:defRPr sz="1400">
                <a:solidFill>
                  <a:srgbClr val="333333"/>
                </a:solidFill>
                <a:latin typeface="Courier New"/>
                <a:ea typeface="Courier New"/>
                <a:cs typeface="Courier New"/>
                <a:sym typeface="Courier New"/>
              </a:defRPr>
            </a:pPr>
            <a:r>
              <a:t> </a:t>
            </a:r>
          </a:p>
          <a:p>
            <a:pPr algn="l" defTabSz="457200">
              <a:lnSpc>
                <a:spcPts val="3600"/>
              </a:lnSpc>
              <a:defRPr sz="1400">
                <a:solidFill>
                  <a:srgbClr val="008200"/>
                </a:solidFill>
                <a:latin typeface="Courier New"/>
                <a:ea typeface="Courier New"/>
                <a:cs typeface="Courier New"/>
                <a:sym typeface="Courier New"/>
              </a:defRPr>
            </a:pPr>
            <a:r>
              <a:t># 在主库目录下，将所有子库从上游拉取数据并合并到本地，</a:t>
            </a:r>
            <a:r>
              <a:rPr>
                <a:solidFill>
                  <a:schemeClr val="accent3">
                    <a:satOff val="-7500"/>
                    <a:lumOff val="-10588"/>
                  </a:schemeClr>
                </a:solidFill>
              </a:rPr>
              <a:t>如果后面跟上具体的子模块名称，则只更新此模块</a:t>
            </a:r>
            <a:endParaRPr>
              <a:solidFill>
                <a:srgbClr val="333333"/>
              </a:solidFill>
            </a:endParaRPr>
          </a:p>
          <a:p>
            <a:pPr algn="l" defTabSz="457200">
              <a:lnSpc>
                <a:spcPts val="3600"/>
              </a:lnSpc>
              <a:defRPr sz="1400">
                <a:latin typeface="Courier New"/>
                <a:ea typeface="Courier New"/>
                <a:cs typeface="Courier New"/>
                <a:sym typeface="Courier New"/>
              </a:defRPr>
            </a:pPr>
            <a:r>
              <a:t>$ git submodule update --remote —merge module_name</a:t>
            </a:r>
          </a:p>
        </p:txBody>
      </p:sp>
      <p:sp>
        <p:nvSpPr>
          <p:cNvPr id="338" name="提交子模块修改…"/>
          <p:cNvSpPr txBox="1"/>
          <p:nvPr/>
        </p:nvSpPr>
        <p:spPr>
          <a:xfrm>
            <a:off x="11775717" y="6154367"/>
            <a:ext cx="9809526" cy="1803401"/>
          </a:xfrm>
          <a:prstGeom prst="rect">
            <a:avLst/>
          </a:prstGeom>
          <a:ln w="12700">
            <a:solidFill>
              <a:srgbClr val="A7A7A7"/>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ts val="3300"/>
              </a:lnSpc>
              <a:defRPr b="1" sz="1400">
                <a:solidFill>
                  <a:srgbClr val="172B4D"/>
                </a:solidFill>
                <a:latin typeface="+mj-lt"/>
                <a:ea typeface="+mj-ea"/>
                <a:cs typeface="+mj-cs"/>
                <a:sym typeface="Helvetica"/>
              </a:defRPr>
            </a:pPr>
            <a:r>
              <a:t>提交子模块修改</a:t>
            </a:r>
          </a:p>
          <a:p>
            <a:pPr algn="l" defTabSz="457200">
              <a:lnSpc>
                <a:spcPts val="3100"/>
              </a:lnSpc>
              <a:defRPr sz="1200">
                <a:solidFill>
                  <a:srgbClr val="172B4D"/>
                </a:solidFill>
                <a:latin typeface="+mj-lt"/>
                <a:ea typeface="+mj-ea"/>
                <a:cs typeface="+mj-cs"/>
                <a:sym typeface="Helvetica"/>
              </a:defRPr>
            </a:pPr>
            <a:r>
              <a:t>当你需要对当前使用的某个子模块进行修改，并且希望所做修改能够提交到子模块的主仓库，一定要记得切换到 master 分支再修改并提交。</a:t>
            </a:r>
          </a:p>
          <a:p>
            <a:pPr algn="l" defTabSz="457200">
              <a:lnSpc>
                <a:spcPts val="3600"/>
              </a:lnSpc>
              <a:defRPr sz="1400">
                <a:latin typeface="Courier New"/>
                <a:ea typeface="Courier New"/>
                <a:cs typeface="Courier New"/>
                <a:sym typeface="Courier New"/>
              </a:defRPr>
            </a:pPr>
            <a:r>
              <a:t>$ </a:t>
            </a:r>
            <a:r>
              <a:rPr>
                <a:solidFill>
                  <a:srgbClr val="FF1493"/>
                </a:solidFill>
              </a:rPr>
              <a:t>cd</a:t>
            </a:r>
            <a:r>
              <a:rPr>
                <a:solidFill>
                  <a:srgbClr val="333333"/>
                </a:solidFill>
              </a:rPr>
              <a:t> </a:t>
            </a:r>
            <a:r>
              <a:t>src/ctm</a:t>
            </a:r>
            <a:endParaRPr>
              <a:solidFill>
                <a:srgbClr val="333333"/>
              </a:solidFill>
            </a:endParaRPr>
          </a:p>
          <a:p>
            <a:pPr algn="l" defTabSz="457200">
              <a:lnSpc>
                <a:spcPts val="3600"/>
              </a:lnSpc>
              <a:defRPr sz="1400">
                <a:latin typeface="Courier New"/>
                <a:ea typeface="Courier New"/>
                <a:cs typeface="Courier New"/>
                <a:sym typeface="Courier New"/>
              </a:defRPr>
            </a:pPr>
            <a:r>
              <a:t>$ git checkout master</a:t>
            </a:r>
            <a:endParaRPr>
              <a:solidFill>
                <a:srgbClr val="333333"/>
              </a:solidFill>
            </a:endParaRPr>
          </a:p>
          <a:p>
            <a:pPr algn="l" defTabSz="457200">
              <a:lnSpc>
                <a:spcPts val="3600"/>
              </a:lnSpc>
              <a:defRPr sz="1400">
                <a:latin typeface="Courier New"/>
                <a:ea typeface="Courier New"/>
                <a:cs typeface="Courier New"/>
                <a:sym typeface="Courier New"/>
              </a:defRPr>
            </a:pPr>
            <a:r>
              <a:t>$ git add .</a:t>
            </a:r>
            <a:endParaRPr>
              <a:solidFill>
                <a:srgbClr val="333333"/>
              </a:solidFill>
            </a:endParaRPr>
          </a:p>
          <a:p>
            <a:pPr algn="l" defTabSz="457200">
              <a:lnSpc>
                <a:spcPts val="3600"/>
              </a:lnSpc>
              <a:defRPr sz="1400">
                <a:solidFill>
                  <a:srgbClr val="003366"/>
                </a:solidFill>
                <a:latin typeface="Courier New"/>
                <a:ea typeface="Courier New"/>
                <a:cs typeface="Courier New"/>
                <a:sym typeface="Courier New"/>
              </a:defRPr>
            </a:pPr>
            <a:r>
              <a:rPr>
                <a:solidFill>
                  <a:srgbClr val="000000"/>
                </a:solidFill>
              </a:rPr>
              <a:t>$ git commit -m </a:t>
            </a:r>
            <a:r>
              <a:t>"Create shortcode for stackblitz"</a:t>
            </a:r>
            <a:endParaRPr>
              <a:solidFill>
                <a:srgbClr val="333333"/>
              </a:solidFill>
            </a:endParaRPr>
          </a:p>
          <a:p>
            <a:pPr algn="l" defTabSz="457200">
              <a:lnSpc>
                <a:spcPts val="3600"/>
              </a:lnSpc>
              <a:defRPr sz="1400">
                <a:latin typeface="Courier New"/>
                <a:ea typeface="Courier New"/>
                <a:cs typeface="Courier New"/>
                <a:sym typeface="Courier New"/>
              </a:defRPr>
            </a:pPr>
            <a:r>
              <a:t>$ git push orgin master</a:t>
            </a:r>
          </a:p>
        </p:txBody>
      </p:sp>
      <p:sp>
        <p:nvSpPr>
          <p:cNvPr id="339" name="删除子模块…"/>
          <p:cNvSpPr txBox="1"/>
          <p:nvPr/>
        </p:nvSpPr>
        <p:spPr>
          <a:xfrm>
            <a:off x="11767250" y="8075102"/>
            <a:ext cx="9826460" cy="2311401"/>
          </a:xfrm>
          <a:prstGeom prst="rect">
            <a:avLst/>
          </a:prstGeom>
          <a:ln w="12700">
            <a:solidFill>
              <a:srgbClr val="A7A7A7"/>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ts val="3300"/>
              </a:lnSpc>
              <a:defRPr b="1" sz="1400">
                <a:solidFill>
                  <a:srgbClr val="172B4D"/>
                </a:solidFill>
                <a:latin typeface="+mj-lt"/>
                <a:ea typeface="+mj-ea"/>
                <a:cs typeface="+mj-cs"/>
                <a:sym typeface="Helvetica"/>
              </a:defRPr>
            </a:pPr>
            <a:r>
              <a:t>删除子模块</a:t>
            </a:r>
          </a:p>
          <a:p>
            <a:pPr algn="l" defTabSz="457200">
              <a:lnSpc>
                <a:spcPts val="3100"/>
              </a:lnSpc>
              <a:defRPr sz="1200">
                <a:solidFill>
                  <a:srgbClr val="172B4D"/>
                </a:solidFill>
                <a:latin typeface="+mj-lt"/>
                <a:ea typeface="+mj-ea"/>
                <a:cs typeface="+mj-cs"/>
                <a:sym typeface="Helvetica"/>
              </a:defRPr>
            </a:pPr>
            <a:r>
              <a:t>Git 中删除子模块略微麻烦一些，因为目前还没有 git submodule rm 这样的命令行，我们要做很多工作才能删得干净：</a:t>
            </a:r>
          </a:p>
          <a:p>
            <a:pPr algn="l" defTabSz="457200">
              <a:lnSpc>
                <a:spcPts val="3600"/>
              </a:lnSpc>
              <a:defRPr sz="1400">
                <a:latin typeface="Courier New"/>
                <a:ea typeface="Courier New"/>
                <a:cs typeface="Courier New"/>
                <a:sym typeface="Courier New"/>
              </a:defRPr>
            </a:pPr>
            <a:r>
              <a:t>$ git submodule deinit src/ctm</a:t>
            </a:r>
            <a:endParaRPr>
              <a:solidFill>
                <a:srgbClr val="333333"/>
              </a:solidFill>
            </a:endParaRPr>
          </a:p>
          <a:p>
            <a:pPr algn="l" defTabSz="457200">
              <a:lnSpc>
                <a:spcPts val="3600"/>
              </a:lnSpc>
              <a:defRPr sz="1400">
                <a:latin typeface="Courier New"/>
                <a:ea typeface="Courier New"/>
                <a:cs typeface="Courier New"/>
                <a:sym typeface="Courier New"/>
              </a:defRPr>
            </a:pPr>
            <a:r>
              <a:t>$ vim .gitmodules </a:t>
            </a:r>
            <a:r>
              <a:rPr>
                <a:solidFill>
                  <a:srgbClr val="008200"/>
                </a:solidFill>
              </a:rPr>
              <a:t># 移除要删除的子模块</a:t>
            </a:r>
            <a:endParaRPr>
              <a:solidFill>
                <a:srgbClr val="333333"/>
              </a:solidFill>
            </a:endParaRPr>
          </a:p>
          <a:p>
            <a:pPr algn="l" defTabSz="457200">
              <a:lnSpc>
                <a:spcPts val="3600"/>
              </a:lnSpc>
              <a:defRPr sz="1400">
                <a:latin typeface="Courier New"/>
                <a:ea typeface="Courier New"/>
                <a:cs typeface="Courier New"/>
                <a:sym typeface="Courier New"/>
              </a:defRPr>
            </a:pPr>
            <a:r>
              <a:t>$ git add .gitmodules</a:t>
            </a:r>
            <a:endParaRPr>
              <a:solidFill>
                <a:srgbClr val="333333"/>
              </a:solidFill>
            </a:endParaRPr>
          </a:p>
          <a:p>
            <a:pPr algn="l" defTabSz="457200">
              <a:lnSpc>
                <a:spcPts val="3600"/>
              </a:lnSpc>
              <a:defRPr sz="1400">
                <a:latin typeface="Courier New"/>
                <a:ea typeface="Courier New"/>
                <a:cs typeface="Courier New"/>
                <a:sym typeface="Courier New"/>
              </a:defRPr>
            </a:pPr>
            <a:r>
              <a:t>$ git </a:t>
            </a:r>
            <a:r>
              <a:rPr>
                <a:solidFill>
                  <a:srgbClr val="FF1493"/>
                </a:solidFill>
              </a:rPr>
              <a:t>rm</a:t>
            </a:r>
            <a:r>
              <a:rPr>
                <a:solidFill>
                  <a:srgbClr val="333333"/>
                </a:solidFill>
              </a:rPr>
              <a:t> </a:t>
            </a:r>
            <a:r>
              <a:t>--cached src/ctm</a:t>
            </a:r>
            <a:endParaRPr>
              <a:solidFill>
                <a:srgbClr val="333333"/>
              </a:solidFill>
            </a:endParaRPr>
          </a:p>
          <a:p>
            <a:pPr algn="l" defTabSz="457200">
              <a:lnSpc>
                <a:spcPts val="3600"/>
              </a:lnSpc>
              <a:defRPr sz="1400">
                <a:latin typeface="Courier New"/>
                <a:ea typeface="Courier New"/>
                <a:cs typeface="Courier New"/>
                <a:sym typeface="Courier New"/>
              </a:defRPr>
            </a:pPr>
            <a:r>
              <a:t>$ </a:t>
            </a:r>
            <a:r>
              <a:rPr>
                <a:solidFill>
                  <a:srgbClr val="FF1493"/>
                </a:solidFill>
              </a:rPr>
              <a:t>rm</a:t>
            </a:r>
            <a:r>
              <a:rPr>
                <a:solidFill>
                  <a:srgbClr val="333333"/>
                </a:solidFill>
              </a:rPr>
              <a:t> </a:t>
            </a:r>
            <a:r>
              <a:t>-rf .git/modules/src/ctm</a:t>
            </a:r>
            <a:endParaRPr>
              <a:solidFill>
                <a:srgbClr val="333333"/>
              </a:solidFill>
            </a:endParaRPr>
          </a:p>
          <a:p>
            <a:pPr algn="l" defTabSz="457200">
              <a:lnSpc>
                <a:spcPts val="3600"/>
              </a:lnSpc>
              <a:defRPr sz="1400">
                <a:latin typeface="Courier New"/>
                <a:ea typeface="Courier New"/>
                <a:cs typeface="Courier New"/>
                <a:sym typeface="Courier New"/>
              </a:defRPr>
            </a:pPr>
            <a:r>
              <a:t>$ </a:t>
            </a:r>
            <a:r>
              <a:rPr>
                <a:solidFill>
                  <a:srgbClr val="FF1493"/>
                </a:solidFill>
              </a:rPr>
              <a:t>rm</a:t>
            </a:r>
            <a:r>
              <a:rPr>
                <a:solidFill>
                  <a:srgbClr val="333333"/>
                </a:solidFill>
              </a:rPr>
              <a:t> </a:t>
            </a:r>
            <a:r>
              <a:t>-rf src/ctm</a:t>
            </a:r>
            <a:endParaRPr>
              <a:solidFill>
                <a:srgbClr val="333333"/>
              </a:solidFill>
            </a:endParaRPr>
          </a:p>
          <a:p>
            <a:pPr algn="l" defTabSz="457200">
              <a:lnSpc>
                <a:spcPts val="3600"/>
              </a:lnSpc>
              <a:defRPr sz="1400">
                <a:solidFill>
                  <a:srgbClr val="003366"/>
                </a:solidFill>
                <a:latin typeface="Courier New"/>
                <a:ea typeface="Courier New"/>
                <a:cs typeface="Courier New"/>
                <a:sym typeface="Courier New"/>
              </a:defRPr>
            </a:pPr>
            <a:r>
              <a:rPr>
                <a:solidFill>
                  <a:srgbClr val="000000"/>
                </a:solidFill>
              </a:rPr>
              <a:t>$ git commit -m </a:t>
            </a:r>
            <a:r>
              <a:t>"Remove submodule src/ctm"</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1" name="git submodule使用的注意事项：…"/>
          <p:cNvSpPr txBox="1"/>
          <p:nvPr/>
        </p:nvSpPr>
        <p:spPr>
          <a:xfrm>
            <a:off x="1485149" y="1412528"/>
            <a:ext cx="14542670" cy="574321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ts val="4200"/>
              </a:lnSpc>
              <a:defRPr b="1" sz="2100">
                <a:solidFill>
                  <a:srgbClr val="172B4D"/>
                </a:solidFill>
                <a:latin typeface="+mj-lt"/>
                <a:ea typeface="+mj-ea"/>
                <a:cs typeface="+mj-cs"/>
                <a:sym typeface="Helvetica"/>
              </a:defRPr>
            </a:pPr>
            <a:r>
              <a:t>git submodule使用的注意事项：</a:t>
            </a:r>
            <a:endParaRPr b="0"/>
          </a:p>
          <a:p>
            <a:pPr marL="187157" indent="-187157" algn="l" defTabSz="457200">
              <a:lnSpc>
                <a:spcPts val="3800"/>
              </a:lnSpc>
              <a:spcBef>
                <a:spcPts val="1200"/>
              </a:spcBef>
              <a:buSzPct val="100000"/>
              <a:buAutoNum type="arabicPeriod" startAt="1"/>
              <a:defRPr sz="1800">
                <a:solidFill>
                  <a:srgbClr val="FF0000"/>
                </a:solidFill>
              </a:defRPr>
            </a:pPr>
            <a:r>
              <a:rPr>
                <a:solidFill>
                  <a:srgbClr val="172B4D"/>
                </a:solidFill>
              </a:rPr>
              <a:t>有些时候你需要对 submodule 做一些修改，很常见的做法就是切到 submodule 的目录，然后做修改，然后 commit 和 push。</a:t>
            </a:r>
            <a:br>
              <a:rPr>
                <a:solidFill>
                  <a:srgbClr val="172B4D"/>
                </a:solidFill>
              </a:rPr>
            </a:br>
            <a:r>
              <a:rPr>
                <a:solidFill>
                  <a:srgbClr val="172B4D"/>
                </a:solidFill>
              </a:rPr>
              <a:t>这里的坑在于，</a:t>
            </a:r>
            <a:r>
              <a:t>默认 git submodule update 并不会将 submodule 切到任何 branch，所以，默认下 submodule 的 HEAD 是处于游离状态的 (‘detached HEAD’ state)。所以在修改前，记得一定要用 git checkout master 将当前的 submodule 分支切换到 master，然后才能做修改和提交。</a:t>
            </a:r>
            <a:endParaRPr>
              <a:solidFill>
                <a:srgbClr val="172B4D"/>
              </a:solidFill>
            </a:endParaRPr>
          </a:p>
          <a:p>
            <a:pPr marL="187157" indent="-187157" algn="l" defTabSz="457200">
              <a:lnSpc>
                <a:spcPts val="3800"/>
              </a:lnSpc>
              <a:spcBef>
                <a:spcPts val="1200"/>
              </a:spcBef>
              <a:buSzPct val="100000"/>
              <a:buAutoNum type="arabicPeriod" startAt="1"/>
              <a:defRPr sz="1800">
                <a:solidFill>
                  <a:srgbClr val="172B4D"/>
                </a:solidFill>
              </a:defRPr>
            </a:pPr>
            <a:r>
              <a:t>如果你不慎忘记切换到 master 分支，又做了提交，可以用 cherry-pick 命令挽救。具体做法如下：</a:t>
            </a:r>
            <a:br/>
            <a:r>
              <a:t>用 git checkout master 将 HEAD 从游离状态切换到 master 分支 , 这时候，git 会报 Warning 说有一个提交没有在 branch 上，记住这个提交的 change-id（假如 change-id 为 aaaa)</a:t>
            </a:r>
            <a:br/>
            <a:r>
              <a:t>用 git cherry-pick aaaa 来将刚刚的提交作用在 master 分支上</a:t>
            </a:r>
            <a:br/>
            <a:r>
              <a:t>用 git push 将更新提交到远程版本库中</a:t>
            </a:r>
          </a:p>
          <a:p>
            <a:pPr marL="187157" indent="-187157" algn="l" defTabSz="457200">
              <a:lnSpc>
                <a:spcPts val="3800"/>
              </a:lnSpc>
              <a:spcBef>
                <a:spcPts val="1200"/>
              </a:spcBef>
              <a:buSzPct val="100000"/>
              <a:buAutoNum type="arabicPeriod" startAt="1"/>
              <a:defRPr sz="1800">
                <a:solidFill>
                  <a:srgbClr val="172B4D"/>
                </a:solidFill>
              </a:defRPr>
            </a:pPr>
            <a:r>
              <a:t>git pull 之后，立即执行 git status, 如果发现 submodule 有修改，立即执行 git submodule update</a:t>
            </a:r>
          </a:p>
          <a:p>
            <a:pPr marL="187157" indent="-187157" algn="l" defTabSz="457200">
              <a:lnSpc>
                <a:spcPts val="3800"/>
              </a:lnSpc>
              <a:spcBef>
                <a:spcPts val="1200"/>
              </a:spcBef>
              <a:buSzPct val="100000"/>
              <a:buAutoNum type="arabicPeriod" startAt="1"/>
              <a:defRPr sz="1800">
                <a:solidFill>
                  <a:srgbClr val="172B4D"/>
                </a:solidFill>
              </a:defRPr>
            </a:pPr>
            <a:r>
              <a:t>尽量不要使用 git commit -a， git add 命令存在的意义就是让你对加入暂存区的文件做二次确认，而 git commit -a 相当于跳过了这个确认过程。</a:t>
            </a:r>
          </a:p>
          <a:p>
            <a:pPr marL="187157" indent="-187157" algn="l" defTabSz="457200">
              <a:lnSpc>
                <a:spcPts val="3800"/>
              </a:lnSpc>
              <a:spcBef>
                <a:spcPts val="1200"/>
              </a:spcBef>
              <a:buSzPct val="100000"/>
              <a:buAutoNum type="arabicPeriod" startAt="1"/>
              <a:defRPr sz="1800">
                <a:solidFill>
                  <a:srgbClr val="172B4D"/>
                </a:solidFill>
              </a:defRPr>
            </a:pPr>
            <a:r>
              <a:t>子库开发者只开发提交各自子库，对于主库只做拉取操作，主库和子库、子库和子库之间，主要各自的开发分支，联调时注意切换到对应分支上，一定要注意</a:t>
            </a:r>
            <a:r>
              <a:rPr>
                <a:solidFill>
                  <a:srgbClr val="FF0000"/>
                </a:solidFill>
              </a:rPr>
              <a:t>默认 git submodule update 并不会将 submodule 切到任何 branch</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3" name="谢谢"/>
          <p:cNvSpPr txBox="1"/>
          <p:nvPr/>
        </p:nvSpPr>
        <p:spPr>
          <a:xfrm>
            <a:off x="11753850" y="6540500"/>
            <a:ext cx="876300"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谢谢</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Git的诞生"/>
          <p:cNvSpPr txBox="1"/>
          <p:nvPr>
            <p:ph type="title"/>
          </p:nvPr>
        </p:nvSpPr>
        <p:spPr>
          <a:xfrm>
            <a:off x="2052108" y="781050"/>
            <a:ext cx="6708115" cy="1647825"/>
          </a:xfrm>
          <a:prstGeom prst="rect">
            <a:avLst/>
          </a:prstGeom>
        </p:spPr>
        <p:txBody>
          <a:bodyPr/>
          <a:lstStyle>
            <a:lvl1pPr defTabSz="457200">
              <a:lnSpc>
                <a:spcPct val="100000"/>
              </a:lnSpc>
              <a:defRPr sz="4200">
                <a:latin typeface="Helvetica Neue Medium"/>
                <a:ea typeface="Helvetica Neue Medium"/>
                <a:cs typeface="Helvetica Neue Medium"/>
                <a:sym typeface="Helvetica Neue Medium"/>
              </a:defRPr>
            </a:lvl1pPr>
          </a:lstStyle>
          <a:p>
            <a:pPr/>
            <a:r>
              <a:t>Git的诞生</a:t>
            </a:r>
          </a:p>
        </p:txBody>
      </p:sp>
      <p:sp>
        <p:nvSpPr>
          <p:cNvPr id="144" name="同生活中的许多伟大事物一样，Git 诞生于一个极富纷争大举创新的年代。…"/>
          <p:cNvSpPr txBox="1"/>
          <p:nvPr/>
        </p:nvSpPr>
        <p:spPr>
          <a:xfrm>
            <a:off x="6690783" y="1759075"/>
            <a:ext cx="14389564" cy="71498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indent="609600" algn="l">
              <a:defRPr sz="2400">
                <a:solidFill>
                  <a:srgbClr val="535353"/>
                </a:solidFill>
                <a:latin typeface="+mn-lt"/>
                <a:ea typeface="+mn-ea"/>
                <a:cs typeface="+mn-cs"/>
                <a:sym typeface="Helvetica Neue"/>
              </a:defRPr>
            </a:pPr>
            <a:r>
              <a:t>同生活中的许多伟大事物一样，Git 诞生于一个极富纷争大举创新的年代。</a:t>
            </a:r>
          </a:p>
          <a:p>
            <a:pPr indent="609600" algn="l">
              <a:defRPr sz="2400">
                <a:solidFill>
                  <a:srgbClr val="535353"/>
                </a:solidFill>
                <a:latin typeface="+mn-lt"/>
                <a:ea typeface="+mn-ea"/>
                <a:cs typeface="+mn-cs"/>
                <a:sym typeface="Helvetica Neue"/>
              </a:defRPr>
            </a:pPr>
            <a:r>
              <a:t>Linux 内核开源项目有着为数众广的参与者。 绝大多数的 Linux 内核维护工作都花在了提交补丁和保存归档的繁琐事务上(1991－2002年间)。 到 2002 年，整个项目组开始启用一个专有的分布式版本控制系统 BitKeeper 来管理和维护代码。</a:t>
            </a:r>
          </a:p>
          <a:p>
            <a:pPr indent="609600" algn="l">
              <a:defRPr sz="2400">
                <a:solidFill>
                  <a:srgbClr val="535353"/>
                </a:solidFill>
                <a:latin typeface="+mn-lt"/>
                <a:ea typeface="+mn-ea"/>
                <a:cs typeface="+mn-cs"/>
                <a:sym typeface="Helvetica Neue"/>
              </a:defRPr>
            </a:pPr>
            <a:r>
              <a:t>到了 2005 年，开发 BitKeeper 的商业公司同 Linux 内核开源社区的合作关系结束，他们收回了 Linux 内核社区免费使用 BitKeeper 的权力。 这就迫使 Linux 开源社区(特别是 Linux 的缔造者 Linus Torvalds)基于使用 BitKeeper 时的经验教训，开发出自己的版本系统。 他们对新的系统制订了若干目标：</a:t>
            </a:r>
          </a:p>
          <a:p>
            <a:pPr indent="609600" algn="l">
              <a:defRPr sz="2400">
                <a:solidFill>
                  <a:srgbClr val="535353"/>
                </a:solidFill>
                <a:latin typeface="+mn-lt"/>
                <a:ea typeface="+mn-ea"/>
                <a:cs typeface="+mn-cs"/>
                <a:sym typeface="Helvetica Neue"/>
              </a:defRPr>
            </a:pPr>
          </a:p>
          <a:p>
            <a:pPr marL="850231" indent="-240631" algn="l">
              <a:lnSpc>
                <a:spcPct val="110000"/>
              </a:lnSpc>
              <a:buSzPct val="100000"/>
              <a:buChar char="•"/>
              <a:defRPr sz="2200">
                <a:solidFill>
                  <a:srgbClr val="535353"/>
                </a:solidFill>
              </a:defRPr>
            </a:pPr>
            <a:r>
              <a:t>速度很快</a:t>
            </a:r>
          </a:p>
          <a:p>
            <a:pPr marL="850231" indent="-240631" algn="l">
              <a:lnSpc>
                <a:spcPct val="110000"/>
              </a:lnSpc>
              <a:buSzPct val="100000"/>
              <a:buChar char="•"/>
              <a:defRPr sz="2200">
                <a:solidFill>
                  <a:srgbClr val="535353"/>
                </a:solidFill>
              </a:defRPr>
            </a:pPr>
            <a:r>
              <a:t>设计简单</a:t>
            </a:r>
          </a:p>
          <a:p>
            <a:pPr marL="850231" indent="-240631" algn="l">
              <a:lnSpc>
                <a:spcPct val="110000"/>
              </a:lnSpc>
              <a:buSzPct val="100000"/>
              <a:buChar char="•"/>
              <a:defRPr sz="2200">
                <a:solidFill>
                  <a:srgbClr val="535353"/>
                </a:solidFill>
              </a:defRPr>
            </a:pPr>
            <a:r>
              <a:t>对非线性开发模式的强力支持(允许成千上万个并行开发的分支)</a:t>
            </a:r>
          </a:p>
          <a:p>
            <a:pPr marL="850231" indent="-240631" algn="l">
              <a:lnSpc>
                <a:spcPct val="110000"/>
              </a:lnSpc>
              <a:buSzPct val="100000"/>
              <a:buChar char="•"/>
              <a:defRPr sz="2200">
                <a:solidFill>
                  <a:srgbClr val="535353"/>
                </a:solidFill>
              </a:defRPr>
            </a:pPr>
            <a:r>
              <a:t>完全分布式</a:t>
            </a:r>
          </a:p>
          <a:p>
            <a:pPr marL="850231" indent="-240631" algn="l">
              <a:lnSpc>
                <a:spcPct val="110000"/>
              </a:lnSpc>
              <a:buSzPct val="100000"/>
              <a:buChar char="•"/>
              <a:defRPr sz="2200">
                <a:solidFill>
                  <a:srgbClr val="535353"/>
                </a:solidFill>
              </a:defRPr>
            </a:pPr>
            <a:r>
              <a:t>有能力高效管理类似 Linux 内核一样的超大规模项目(速度和数据量)</a:t>
            </a:r>
          </a:p>
          <a:p>
            <a:pPr indent="609600" algn="l">
              <a:defRPr sz="2400">
                <a:solidFill>
                  <a:srgbClr val="535353"/>
                </a:solidFill>
                <a:latin typeface="+mn-lt"/>
                <a:ea typeface="+mn-ea"/>
                <a:cs typeface="+mn-cs"/>
                <a:sym typeface="Helvetica Neue"/>
              </a:defRPr>
            </a:pPr>
          </a:p>
          <a:p>
            <a:pPr indent="609600" algn="l">
              <a:defRPr sz="2400">
                <a:solidFill>
                  <a:srgbClr val="535353"/>
                </a:solidFill>
                <a:latin typeface="+mn-lt"/>
                <a:ea typeface="+mn-ea"/>
                <a:cs typeface="+mn-cs"/>
                <a:sym typeface="Helvetica Neue"/>
              </a:defRPr>
            </a:pPr>
            <a:r>
              <a:t>自诞生于 2005 年以来，Git 日臻成熟完善，在高度易用的同时，仍然保留着初期设定的目标。 它的速度飞快，极其适合管理大项目，有着令人难以置信的非线性分支管理系统</a:t>
            </a:r>
          </a:p>
        </p:txBody>
      </p:sp>
      <p:pic>
        <p:nvPicPr>
          <p:cNvPr id="145" name="图像" descr="图像"/>
          <p:cNvPicPr>
            <a:picLocks noChangeAspect="1"/>
          </p:cNvPicPr>
          <p:nvPr/>
        </p:nvPicPr>
        <p:blipFill>
          <a:blip r:embed="rId2">
            <a:extLst/>
          </a:blip>
          <a:stretch>
            <a:fillRect/>
          </a:stretch>
        </p:blipFill>
        <p:spPr>
          <a:xfrm>
            <a:off x="1866899" y="6599766"/>
            <a:ext cx="9880601" cy="6375401"/>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147" name="表格"/>
          <p:cNvGraphicFramePr/>
          <p:nvPr/>
        </p:nvGraphicFramePr>
        <p:xfrm>
          <a:off x="8851899" y="1993225"/>
          <a:ext cx="11720448" cy="7924801"/>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2523772"/>
                <a:gridCol w="5281392"/>
                <a:gridCol w="5283200"/>
              </a:tblGrid>
              <a:tr h="980096">
                <a:tc>
                  <a:txBody>
                    <a:bodyPr/>
                    <a:lstStyle/>
                    <a:p>
                      <a:pPr indent="228600">
                        <a:defRPr>
                          <a:sym typeface="Helvetica Neue"/>
                        </a:defRPr>
                      </a:pPr>
                    </a:p>
                  </a:txBody>
                  <a:tcPr marL="0" marR="0" marT="0" marB="0" anchor="t" anchorCtr="0" horzOverflow="overflow"/>
                </a:tc>
                <a:tc>
                  <a:txBody>
                    <a:bodyPr/>
                    <a:lstStyle/>
                    <a:p>
                      <a:pPr indent="228600">
                        <a:defRPr b="0" sz="1800">
                          <a:solidFill>
                            <a:srgbClr val="000000"/>
                          </a:solidFill>
                        </a:defRPr>
                      </a:pPr>
                      <a:r>
                        <a:rPr b="1" sz="2400">
                          <a:solidFill>
                            <a:srgbClr val="FFFFFF"/>
                          </a:solidFill>
                          <a:sym typeface="Helvetica Neue"/>
                        </a:rPr>
                        <a:t>集中式（SVN）</a:t>
                      </a:r>
                    </a:p>
                  </a:txBody>
                  <a:tcPr marL="0" marR="0" marT="0" marB="0" anchor="ctr" anchorCtr="0" horzOverflow="overflow"/>
                </a:tc>
                <a:tc>
                  <a:txBody>
                    <a:bodyPr/>
                    <a:lstStyle/>
                    <a:p>
                      <a:pPr>
                        <a:defRPr b="0" sz="1800">
                          <a:solidFill>
                            <a:srgbClr val="000000"/>
                          </a:solidFill>
                        </a:defRPr>
                      </a:pPr>
                      <a:r>
                        <a:rPr b="1" sz="2400">
                          <a:solidFill>
                            <a:srgbClr val="FFFFFF"/>
                          </a:solidFill>
                          <a:latin typeface="Microsoft YaHei"/>
                          <a:ea typeface="Microsoft YaHei"/>
                          <a:cs typeface="Microsoft YaHei"/>
                          <a:sym typeface="Microsoft YaHei"/>
                        </a:rPr>
                        <a:t>分布式（Git）</a:t>
                      </a:r>
                    </a:p>
                  </a:txBody>
                  <a:tcPr marL="0" marR="0" marT="0" marB="0" anchor="ctr" anchorCtr="0" horzOverflow="overflow"/>
                </a:tc>
              </a:tr>
              <a:tr h="1582420">
                <a:tc>
                  <a:txBody>
                    <a:bodyPr/>
                    <a:lstStyle/>
                    <a:p>
                      <a:pPr>
                        <a:defRPr b="0" sz="1800">
                          <a:solidFill>
                            <a:srgbClr val="000000"/>
                          </a:solidFill>
                        </a:defRPr>
                      </a:pPr>
                      <a:r>
                        <a:rPr b="1" sz="2400">
                          <a:solidFill>
                            <a:srgbClr val="FFFFFF"/>
                          </a:solidFill>
                          <a:latin typeface="Microsoft YaHei"/>
                          <a:ea typeface="Microsoft YaHei"/>
                          <a:cs typeface="Microsoft YaHei"/>
                          <a:sym typeface="Microsoft YaHei"/>
                        </a:rPr>
                        <a:t>是否有中央服务器</a:t>
                      </a:r>
                    </a:p>
                  </a:txBody>
                  <a:tcPr marL="0" marR="0" marT="0" marB="0" anchor="ctr" anchorCtr="0" horzOverflow="overflow"/>
                </a:tc>
                <a:tc>
                  <a:txBody>
                    <a:bodyPr/>
                    <a:lstStyle/>
                    <a:p>
                      <a:pPr marL="127000" marR="127000" algn="l" defTabSz="1828800">
                        <a:defRPr sz="1800"/>
                      </a:pPr>
                      <a:r>
                        <a:rPr sz="1500">
                          <a:solidFill>
                            <a:srgbClr val="888888"/>
                          </a:solidFill>
                          <a:latin typeface="等线"/>
                          <a:ea typeface="等线"/>
                          <a:cs typeface="等线"/>
                          <a:sym typeface="等线"/>
                        </a:rPr>
                        <a:t>有。开发人员需要从中央服务器获得最新版本的项目然后在本地开发，开发完推送给中央服务器。因此脱离服务器开发者是几乎无法工作的</a:t>
                      </a:r>
                    </a:p>
                  </a:txBody>
                  <a:tcPr marL="0" marR="0" marT="0" marB="0" anchor="ctr" anchorCtr="0" horzOverflow="overflow">
                    <a:lnR w="12700">
                      <a:solidFill>
                        <a:schemeClr val="accent1">
                          <a:lumOff val="-9999"/>
                        </a:schemeClr>
                      </a:solidFill>
                      <a:miter lim="400000"/>
                    </a:lnR>
                  </a:tcPr>
                </a:tc>
                <a:tc>
                  <a:txBody>
                    <a:bodyPr/>
                    <a:lstStyle/>
                    <a:p>
                      <a:pPr marL="127000" marR="127000" algn="l" defTabSz="1828800">
                        <a:defRPr sz="1800"/>
                      </a:pPr>
                      <a:r>
                        <a:rPr sz="1500">
                          <a:solidFill>
                            <a:srgbClr val="888888"/>
                          </a:solidFill>
                          <a:latin typeface="等线"/>
                          <a:ea typeface="等线"/>
                          <a:cs typeface="等线"/>
                          <a:sym typeface="等线"/>
                        </a:rPr>
                        <a:t>没有中央服务器，开发人员本地都有 Local Repository</a:t>
                      </a:r>
                    </a:p>
                  </a:txBody>
                  <a:tcPr marL="0" marR="0" marT="0" marB="0" anchor="ctr" anchorCtr="0" horzOverflow="overflow">
                    <a:lnL w="12700">
                      <a:solidFill>
                        <a:schemeClr val="accent1">
                          <a:lumOff val="-9999"/>
                        </a:schemeClr>
                      </a:solidFill>
                      <a:miter lim="400000"/>
                    </a:lnL>
                  </a:tcPr>
                </a:tc>
              </a:tr>
              <a:tr h="1582420">
                <a:tc>
                  <a:txBody>
                    <a:bodyPr/>
                    <a:lstStyle/>
                    <a:p>
                      <a:pPr>
                        <a:defRPr b="0" sz="1800">
                          <a:solidFill>
                            <a:srgbClr val="000000"/>
                          </a:solidFill>
                        </a:defRPr>
                      </a:pPr>
                      <a:r>
                        <a:rPr b="1" sz="2400">
                          <a:solidFill>
                            <a:srgbClr val="FFFFFF"/>
                          </a:solidFill>
                          <a:latin typeface="Microsoft YaHei"/>
                          <a:ea typeface="Microsoft YaHei"/>
                          <a:cs typeface="Microsoft YaHei"/>
                          <a:sym typeface="Microsoft YaHei"/>
                        </a:rPr>
                        <a:t> 网络依赖</a:t>
                      </a:r>
                    </a:p>
                  </a:txBody>
                  <a:tcPr marL="0" marR="0" marT="0" marB="0" anchor="ctr" anchorCtr="0" horzOverflow="overflow"/>
                </a:tc>
                <a:tc>
                  <a:txBody>
                    <a:bodyPr/>
                    <a:lstStyle/>
                    <a:p>
                      <a:pPr marL="127000" marR="127000" algn="l" defTabSz="1828800">
                        <a:defRPr sz="1800"/>
                      </a:pPr>
                      <a:r>
                        <a:rPr sz="1500">
                          <a:solidFill>
                            <a:srgbClr val="888888"/>
                          </a:solidFill>
                          <a:latin typeface="等线"/>
                          <a:ea typeface="等线"/>
                          <a:cs typeface="等线"/>
                          <a:sym typeface="等线"/>
                        </a:rPr>
                        <a:t>必须要联网才能工作，而且对网络的依赖性较强，如果推送的文件比较大而且网络状况欠佳，则提交文件的速度会受到很大的限制。</a:t>
                      </a:r>
                    </a:p>
                  </a:txBody>
                  <a:tcPr marL="0" marR="0" marT="0" marB="0" anchor="ctr" anchorCtr="0" horzOverflow="overflow">
                    <a:lnR w="12700">
                      <a:solidFill>
                        <a:schemeClr val="accent1">
                          <a:lumOff val="-9999"/>
                        </a:schemeClr>
                      </a:solidFill>
                      <a:miter lim="400000"/>
                    </a:lnR>
                  </a:tcPr>
                </a:tc>
                <a:tc>
                  <a:txBody>
                    <a:bodyPr/>
                    <a:lstStyle/>
                    <a:p>
                      <a:pPr marL="127000" marR="127000" algn="l" defTabSz="1828800">
                        <a:defRPr sz="1800"/>
                      </a:pPr>
                      <a:r>
                        <a:rPr sz="1500">
                          <a:solidFill>
                            <a:srgbClr val="888888"/>
                          </a:solidFill>
                          <a:latin typeface="等线"/>
                          <a:ea typeface="等线"/>
                          <a:cs typeface="等线"/>
                          <a:sym typeface="等线"/>
                        </a:rPr>
                        <a:t>分布式在没有网络的情况下也可以执行commit、查看版本提交记录、以及分支操作，在有网络的情况下执行 push 到 Remote Repository。</a:t>
                      </a:r>
                    </a:p>
                  </a:txBody>
                  <a:tcPr marL="0" marR="0" marT="0" marB="0" anchor="ctr" anchorCtr="0" horzOverflow="overflow">
                    <a:lnL w="12700">
                      <a:solidFill>
                        <a:schemeClr val="accent1">
                          <a:lumOff val="-9999"/>
                        </a:schemeClr>
                      </a:solidFill>
                      <a:miter lim="400000"/>
                    </a:lnL>
                  </a:tcPr>
                </a:tc>
              </a:tr>
              <a:tr h="1582420">
                <a:tc>
                  <a:txBody>
                    <a:bodyPr/>
                    <a:lstStyle/>
                    <a:p>
                      <a:pPr>
                        <a:defRPr b="0" sz="1800">
                          <a:solidFill>
                            <a:srgbClr val="000000"/>
                          </a:solidFill>
                        </a:defRPr>
                      </a:pPr>
                      <a:r>
                        <a:rPr b="1" sz="2400">
                          <a:solidFill>
                            <a:srgbClr val="FFFFFF"/>
                          </a:solidFill>
                          <a:latin typeface="Microsoft YaHei"/>
                          <a:ea typeface="Microsoft YaHei"/>
                          <a:cs typeface="Microsoft YaHei"/>
                          <a:sym typeface="Microsoft YaHei"/>
                        </a:rPr>
                        <a:t>文件存储格式</a:t>
                      </a:r>
                    </a:p>
                  </a:txBody>
                  <a:tcPr marL="0" marR="0" marT="0" marB="0" anchor="ctr" anchorCtr="0" horzOverflow="overflow"/>
                </a:tc>
                <a:tc>
                  <a:txBody>
                    <a:bodyPr/>
                    <a:lstStyle/>
                    <a:p>
                      <a:pPr marL="127000" marR="127000" algn="l" defTabSz="1828800">
                        <a:defRPr sz="1800"/>
                      </a:pPr>
                      <a:r>
                        <a:rPr sz="1500">
                          <a:solidFill>
                            <a:srgbClr val="888888"/>
                          </a:solidFill>
                          <a:latin typeface="等线"/>
                          <a:ea typeface="等线"/>
                          <a:cs typeface="等线"/>
                          <a:sym typeface="等线"/>
                        </a:rPr>
                        <a:t>按照原始文件存储，体积较大</a:t>
                      </a:r>
                    </a:p>
                  </a:txBody>
                  <a:tcPr marL="0" marR="0" marT="0" marB="0" anchor="ctr" anchorCtr="0" horzOverflow="overflow">
                    <a:lnR w="12700">
                      <a:solidFill>
                        <a:schemeClr val="accent1">
                          <a:lumOff val="-9999"/>
                        </a:schemeClr>
                      </a:solidFill>
                      <a:miter lim="400000"/>
                    </a:lnR>
                  </a:tcPr>
                </a:tc>
                <a:tc>
                  <a:txBody>
                    <a:bodyPr/>
                    <a:lstStyle/>
                    <a:p>
                      <a:pPr marL="127000" marR="127000" algn="l" defTabSz="1828800">
                        <a:defRPr sz="1800"/>
                      </a:pPr>
                      <a:r>
                        <a:rPr sz="1500">
                          <a:solidFill>
                            <a:srgbClr val="888888"/>
                          </a:solidFill>
                          <a:latin typeface="等线"/>
                          <a:ea typeface="等线"/>
                          <a:cs typeface="等线"/>
                          <a:sym typeface="等线"/>
                        </a:rPr>
                        <a:t>按照元数据方式存储，体积很小</a:t>
                      </a:r>
                    </a:p>
                  </a:txBody>
                  <a:tcPr marL="0" marR="0" marT="0" marB="0" anchor="ctr" anchorCtr="0" horzOverflow="overflow">
                    <a:lnL w="12700">
                      <a:solidFill>
                        <a:schemeClr val="accent1">
                          <a:lumOff val="-9999"/>
                        </a:schemeClr>
                      </a:solidFill>
                      <a:miter lim="400000"/>
                    </a:lnL>
                  </a:tcPr>
                </a:tc>
              </a:tr>
              <a:tr h="1582420">
                <a:tc>
                  <a:txBody>
                    <a:bodyPr/>
                    <a:lstStyle/>
                    <a:p>
                      <a:pPr>
                        <a:defRPr b="0" sz="1800">
                          <a:solidFill>
                            <a:srgbClr val="000000"/>
                          </a:solidFill>
                        </a:defRPr>
                      </a:pPr>
                      <a:r>
                        <a:rPr b="1" sz="2400">
                          <a:solidFill>
                            <a:srgbClr val="FFFFFF"/>
                          </a:solidFill>
                          <a:latin typeface="Microsoft YaHei"/>
                          <a:ea typeface="Microsoft YaHei"/>
                          <a:cs typeface="Microsoft YaHei"/>
                          <a:sym typeface="Microsoft YaHei"/>
                        </a:rPr>
                        <a:t> 是否有版本号</a:t>
                      </a:r>
                    </a:p>
                  </a:txBody>
                  <a:tcPr marL="0" marR="0" marT="0" marB="0" anchor="ctr" anchorCtr="0" horzOverflow="overflow"/>
                </a:tc>
                <a:tc>
                  <a:txBody>
                    <a:bodyPr/>
                    <a:lstStyle/>
                    <a:p>
                      <a:pPr marL="127000" marR="127000" algn="l" defTabSz="1828800">
                        <a:defRPr sz="1800"/>
                      </a:pPr>
                      <a:r>
                        <a:rPr sz="1500">
                          <a:solidFill>
                            <a:srgbClr val="888888"/>
                          </a:solidFill>
                          <a:latin typeface="等线"/>
                          <a:ea typeface="等线"/>
                          <a:cs typeface="等线"/>
                          <a:sym typeface="等线"/>
                        </a:rPr>
                        <a:t>有</a:t>
                      </a:r>
                    </a:p>
                  </a:txBody>
                  <a:tcPr marL="0" marR="0" marT="0" marB="0" anchor="ctr" anchorCtr="0" horzOverflow="overflow">
                    <a:lnR w="12700">
                      <a:solidFill>
                        <a:schemeClr val="accent1">
                          <a:lumOff val="-9999"/>
                        </a:schemeClr>
                      </a:solidFill>
                      <a:miter lim="400000"/>
                    </a:lnR>
                  </a:tcPr>
                </a:tc>
                <a:tc>
                  <a:txBody>
                    <a:bodyPr/>
                    <a:lstStyle/>
                    <a:p>
                      <a:pPr marL="127000" marR="127000" algn="l" defTabSz="1828800">
                        <a:defRPr sz="1800"/>
                      </a:pPr>
                      <a:r>
                        <a:rPr sz="1500">
                          <a:solidFill>
                            <a:srgbClr val="888888"/>
                          </a:solidFill>
                          <a:latin typeface="等线"/>
                          <a:ea typeface="等线"/>
                          <a:cs typeface="等线"/>
                          <a:sym typeface="等线"/>
                        </a:rPr>
                        <a:t>没有</a:t>
                      </a:r>
                    </a:p>
                  </a:txBody>
                  <a:tcPr marL="0" marR="0" marT="0" marB="0" anchor="ctr" anchorCtr="0" horzOverflow="overflow">
                    <a:lnL w="12700">
                      <a:solidFill>
                        <a:schemeClr val="accent1">
                          <a:lumOff val="-9999"/>
                        </a:schemeClr>
                      </a:solidFill>
                      <a:miter lim="400000"/>
                    </a:lnL>
                  </a:tcPr>
                </a:tc>
              </a:tr>
              <a:tr h="1582420">
                <a:tc>
                  <a:txBody>
                    <a:bodyPr/>
                    <a:lstStyle/>
                    <a:p>
                      <a:pPr>
                        <a:defRPr b="0" sz="1800">
                          <a:solidFill>
                            <a:srgbClr val="000000"/>
                          </a:solidFill>
                        </a:defRPr>
                      </a:pPr>
                      <a:r>
                        <a:rPr b="1" sz="2400">
                          <a:solidFill>
                            <a:srgbClr val="FFFFFF"/>
                          </a:solidFill>
                          <a:latin typeface="Microsoft YaHei"/>
                          <a:ea typeface="Microsoft YaHei"/>
                          <a:cs typeface="Microsoft YaHei"/>
                          <a:sym typeface="Microsoft YaHei"/>
                        </a:rPr>
                        <a:t>分支操作的影响</a:t>
                      </a:r>
                    </a:p>
                  </a:txBody>
                  <a:tcPr marL="0" marR="0" marT="0" marB="0" anchor="ctr" anchorCtr="0" horzOverflow="overflow"/>
                </a:tc>
                <a:tc>
                  <a:txBody>
                    <a:bodyPr/>
                    <a:lstStyle/>
                    <a:p>
                      <a:pPr marL="127000" marR="127000" algn="l" defTabSz="1828800">
                        <a:defRPr sz="1800"/>
                      </a:pPr>
                      <a:r>
                        <a:rPr sz="1500">
                          <a:solidFill>
                            <a:srgbClr val="888888"/>
                          </a:solidFill>
                          <a:latin typeface="等线"/>
                          <a:ea typeface="等线"/>
                          <a:cs typeface="等线"/>
                          <a:sym typeface="等线"/>
                        </a:rPr>
                        <a:t>创建新的分支则所有的人都会拥有和你一样的分支</a:t>
                      </a:r>
                    </a:p>
                  </a:txBody>
                  <a:tcPr marL="0" marR="0" marT="0" marB="0" anchor="ctr" anchorCtr="0" horzOverflow="overflow">
                    <a:lnR w="12700">
                      <a:solidFill>
                        <a:schemeClr val="accent1">
                          <a:lumOff val="-9999"/>
                        </a:schemeClr>
                      </a:solidFill>
                      <a:miter lim="400000"/>
                    </a:lnR>
                  </a:tcPr>
                </a:tc>
                <a:tc>
                  <a:txBody>
                    <a:bodyPr/>
                    <a:lstStyle/>
                    <a:p>
                      <a:pPr marL="127000" marR="127000" algn="l" defTabSz="1828800">
                        <a:defRPr sz="1800"/>
                      </a:pPr>
                      <a:r>
                        <a:rPr sz="1500">
                          <a:solidFill>
                            <a:srgbClr val="888888"/>
                          </a:solidFill>
                          <a:latin typeface="等线"/>
                          <a:ea typeface="等线"/>
                          <a:cs typeface="等线"/>
                          <a:sym typeface="等线"/>
                        </a:rPr>
                        <a:t>分支操作不会影响其他开发人员</a:t>
                      </a:r>
                    </a:p>
                  </a:txBody>
                  <a:tcPr marL="0" marR="0" marT="0" marB="0" anchor="ctr" anchorCtr="0" horzOverflow="overflow">
                    <a:lnL w="12700">
                      <a:solidFill>
                        <a:schemeClr val="accent1">
                          <a:lumOff val="-9999"/>
                        </a:schemeClr>
                      </a:solidFill>
                      <a:miter lim="400000"/>
                    </a:lnL>
                  </a:tcPr>
                </a:tc>
              </a:tr>
              <a:tr h="1582420">
                <a:tc>
                  <a:txBody>
                    <a:bodyPr/>
                    <a:lstStyle/>
                    <a:p>
                      <a:pPr>
                        <a:defRPr b="0" sz="1800">
                          <a:solidFill>
                            <a:srgbClr val="000000"/>
                          </a:solidFill>
                        </a:defRPr>
                      </a:pPr>
                      <a:r>
                        <a:rPr b="1" sz="2400">
                          <a:solidFill>
                            <a:srgbClr val="FFFFFF"/>
                          </a:solidFill>
                          <a:latin typeface="Microsoft YaHei"/>
                          <a:ea typeface="Microsoft YaHei"/>
                          <a:cs typeface="Microsoft YaHei"/>
                          <a:sym typeface="Microsoft YaHei"/>
                        </a:rPr>
                        <a:t>提交</a:t>
                      </a:r>
                    </a:p>
                  </a:txBody>
                  <a:tcPr marL="0" marR="0" marT="0" marB="0" anchor="ctr" anchorCtr="0" horzOverflow="overflow"/>
                </a:tc>
                <a:tc>
                  <a:txBody>
                    <a:bodyPr/>
                    <a:lstStyle/>
                    <a:p>
                      <a:pPr marL="127000" marR="127000" algn="l" defTabSz="1828800">
                        <a:defRPr sz="1800"/>
                      </a:pPr>
                      <a:r>
                        <a:rPr sz="1500">
                          <a:solidFill>
                            <a:srgbClr val="888888"/>
                          </a:solidFill>
                          <a:latin typeface="等线"/>
                          <a:ea typeface="等线"/>
                          <a:cs typeface="等线"/>
                          <a:sym typeface="等线"/>
                        </a:rPr>
                        <a:t>提交的文件会直接记录到中央版本库</a:t>
                      </a:r>
                    </a:p>
                  </a:txBody>
                  <a:tcPr marL="0" marR="0" marT="0" marB="0" anchor="ctr" anchorCtr="0" horzOverflow="overflow">
                    <a:lnR w="12700">
                      <a:solidFill>
                        <a:schemeClr val="accent1">
                          <a:lumOff val="-9999"/>
                        </a:schemeClr>
                      </a:solidFill>
                      <a:miter lim="400000"/>
                    </a:lnR>
                  </a:tcPr>
                </a:tc>
                <a:tc>
                  <a:txBody>
                    <a:bodyPr/>
                    <a:lstStyle/>
                    <a:p>
                      <a:pPr marL="127000" marR="127000" algn="l" defTabSz="1828800">
                        <a:defRPr sz="1800"/>
                      </a:pPr>
                      <a:r>
                        <a:rPr sz="1500">
                          <a:solidFill>
                            <a:srgbClr val="888888"/>
                          </a:solidFill>
                          <a:latin typeface="等线"/>
                          <a:ea typeface="等线"/>
                          <a:cs typeface="等线"/>
                          <a:sym typeface="等线"/>
                        </a:rPr>
                        <a:t>提交是本地操作，需要执行push操作才会到主要版本库</a:t>
                      </a:r>
                    </a:p>
                  </a:txBody>
                  <a:tcPr marL="0" marR="0" marT="0" marB="0" anchor="ctr" anchorCtr="0" horzOverflow="overflow">
                    <a:lnL w="12700">
                      <a:solidFill>
                        <a:schemeClr val="accent1">
                          <a:lumOff val="-9999"/>
                        </a:schemeClr>
                      </a:solidFill>
                      <a:miter lim="400000"/>
                    </a:lnL>
                  </a:tcPr>
                </a:tc>
              </a:tr>
            </a:tbl>
          </a:graphicData>
        </a:graphic>
      </p:graphicFrame>
      <p:sp>
        <p:nvSpPr>
          <p:cNvPr id="148" name="集中式（SVN）和分布式（Git）版本控制系统的简单比较"/>
          <p:cNvSpPr txBox="1"/>
          <p:nvPr/>
        </p:nvSpPr>
        <p:spPr>
          <a:xfrm>
            <a:off x="789082" y="736600"/>
            <a:ext cx="13011913"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1" sz="4000">
                <a:latin typeface="+mn-lt"/>
                <a:ea typeface="+mn-ea"/>
                <a:cs typeface="+mn-cs"/>
                <a:sym typeface="Helvetica Neue"/>
              </a:defRPr>
            </a:lvl1pPr>
          </a:lstStyle>
          <a:p>
            <a:pPr/>
            <a:r>
              <a:t>集中式（SVN）和分布式（Git）版本控制系统的简单比较</a:t>
            </a:r>
          </a:p>
        </p:txBody>
      </p:sp>
      <p:pic>
        <p:nvPicPr>
          <p:cNvPr id="149" name="图像" descr="图像"/>
          <p:cNvPicPr>
            <a:picLocks noChangeAspect="1"/>
          </p:cNvPicPr>
          <p:nvPr/>
        </p:nvPicPr>
        <p:blipFill>
          <a:blip r:embed="rId2">
            <a:extLst/>
          </a:blip>
          <a:stretch>
            <a:fillRect/>
          </a:stretch>
        </p:blipFill>
        <p:spPr>
          <a:xfrm>
            <a:off x="3191933" y="8329959"/>
            <a:ext cx="2794001" cy="1168401"/>
          </a:xfrm>
          <a:prstGeom prst="rect">
            <a:avLst/>
          </a:prstGeom>
          <a:ln w="12700">
            <a:miter lim="400000"/>
          </a:ln>
        </p:spPr>
      </p:pic>
      <p:grpSp>
        <p:nvGrpSpPr>
          <p:cNvPr id="152" name="成组"/>
          <p:cNvGrpSpPr/>
          <p:nvPr/>
        </p:nvGrpSpPr>
        <p:grpSpPr>
          <a:xfrm>
            <a:off x="3513705" y="4217640"/>
            <a:ext cx="2150457" cy="2435920"/>
            <a:chOff x="0" y="0"/>
            <a:chExt cx="2150455" cy="2435919"/>
          </a:xfrm>
        </p:grpSpPr>
        <p:pic>
          <p:nvPicPr>
            <p:cNvPr id="150" name="图像" descr="图像"/>
            <p:cNvPicPr>
              <a:picLocks noChangeAspect="1"/>
            </p:cNvPicPr>
            <p:nvPr/>
          </p:nvPicPr>
          <p:blipFill>
            <a:blip r:embed="rId3">
              <a:extLst/>
            </a:blip>
            <a:stretch>
              <a:fillRect/>
            </a:stretch>
          </p:blipFill>
          <p:spPr>
            <a:xfrm>
              <a:off x="0" y="1898305"/>
              <a:ext cx="2150456" cy="537615"/>
            </a:xfrm>
            <a:prstGeom prst="rect">
              <a:avLst/>
            </a:prstGeom>
            <a:ln w="12700" cap="flat">
              <a:noFill/>
              <a:miter lim="400000"/>
            </a:ln>
            <a:effectLst/>
          </p:spPr>
        </p:pic>
        <p:pic>
          <p:nvPicPr>
            <p:cNvPr id="151" name="图像" descr="图像"/>
            <p:cNvPicPr>
              <a:picLocks noChangeAspect="1"/>
            </p:cNvPicPr>
            <p:nvPr/>
          </p:nvPicPr>
          <p:blipFill>
            <a:blip r:embed="rId4">
              <a:extLst/>
            </a:blip>
            <a:stretch>
              <a:fillRect/>
            </a:stretch>
          </p:blipFill>
          <p:spPr>
            <a:xfrm>
              <a:off x="125026" y="0"/>
              <a:ext cx="1900404" cy="1900403"/>
            </a:xfrm>
            <a:prstGeom prst="rect">
              <a:avLst/>
            </a:prstGeom>
            <a:ln w="12700" cap="flat">
              <a:noFill/>
              <a:miter lim="400000"/>
            </a:ln>
            <a:effectLst/>
          </p:spPr>
        </p:pic>
      </p:grpSp>
      <p:sp>
        <p:nvSpPr>
          <p:cNvPr id="153" name="VS."/>
          <p:cNvSpPr txBox="1"/>
          <p:nvPr/>
        </p:nvSpPr>
        <p:spPr>
          <a:xfrm>
            <a:off x="4175853" y="7168190"/>
            <a:ext cx="826161"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600">
                <a:latin typeface="+mn-lt"/>
                <a:ea typeface="+mn-ea"/>
                <a:cs typeface="+mn-cs"/>
                <a:sym typeface="Helvetica Neue"/>
              </a:defRPr>
            </a:lvl1pPr>
          </a:lstStyle>
          <a:p>
            <a:pPr/>
            <a:r>
              <a:t>VS.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Git 原理"/>
          <p:cNvSpPr txBox="1"/>
          <p:nvPr/>
        </p:nvSpPr>
        <p:spPr>
          <a:xfrm>
            <a:off x="1256195" y="793749"/>
            <a:ext cx="2059610" cy="850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200">
                <a:latin typeface="+mn-lt"/>
                <a:ea typeface="+mn-ea"/>
                <a:cs typeface="+mn-cs"/>
                <a:sym typeface="Helvetica Neue"/>
              </a:defRPr>
            </a:lvl1pPr>
          </a:lstStyle>
          <a:p>
            <a:pPr/>
            <a:r>
              <a:t>Git 原理</a:t>
            </a:r>
          </a:p>
        </p:txBody>
      </p:sp>
      <p:sp>
        <p:nvSpPr>
          <p:cNvPr id="156" name="Git 的文件管理机制：Git 把数据看作是小型文件系统的一组快照。每次提交更新时 Git 都会对当前的全部文件制作一个快照并保存这个快照的索引。为了高效，如果文件没有修改，Git 不再重新存储该文件，而是只保留一个链接指向之前存储的文件。所以 Git 的工作方式可以称之为快照流。下图中Version2及其之后的实线框中的文件表示该版本的该文件相较于上个版本有变动，虚线框中的文件表示该版本的该文件相较于上一版本没有变动(只保存上一个版本的指针，而无需保存文件)，这样根据当前版本的文件和指向上一版本的指针就可以找到该版本的所有文件的状态"/>
          <p:cNvSpPr txBox="1"/>
          <p:nvPr/>
        </p:nvSpPr>
        <p:spPr>
          <a:xfrm>
            <a:off x="1789663" y="3054350"/>
            <a:ext cx="14294866" cy="298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indent="609600" algn="l" defTabSz="1828800">
              <a:defRPr sz="2400">
                <a:solidFill>
                  <a:srgbClr val="535353"/>
                </a:solidFill>
                <a:latin typeface="等线"/>
                <a:ea typeface="等线"/>
                <a:cs typeface="等线"/>
                <a:sym typeface="等线"/>
              </a:defRPr>
            </a:lvl1pPr>
          </a:lstStyle>
          <a:p>
            <a:pPr/>
            <a:r>
              <a:t>Git 的文件管理机制：Git 把数据看作是小型文件系统的一组快照。每次提交更新时 Git 都会对当前的全部文件制作一个快照并保存这个快照的索引。为了高效，如果文件没有修改，Git 不再重新存储该文件，而是只保留一个链接指向之前存储的文件。所以 Git 的工作方式可以称之为快照流。下图中Version2及其之后的实线框中的文件表示该版本的该文件相较于上个版本有变动，虚线框中的文件表示该版本的该文件相较于上一版本没有变动(只保存上一个版本的指针，而无需保存文件)，这样根据当前版本的文件和指向上一版本的指针就可以找到该版本的所有文件的状态</a:t>
            </a:r>
          </a:p>
        </p:txBody>
      </p:sp>
      <p:pic>
        <p:nvPicPr>
          <p:cNvPr id="157" name="图像" descr="图像"/>
          <p:cNvPicPr>
            <a:picLocks noChangeAspect="1"/>
          </p:cNvPicPr>
          <p:nvPr/>
        </p:nvPicPr>
        <p:blipFill>
          <a:blip r:embed="rId2">
            <a:extLst/>
          </a:blip>
          <a:stretch>
            <a:fillRect/>
          </a:stretch>
        </p:blipFill>
        <p:spPr>
          <a:xfrm>
            <a:off x="9364133" y="5530850"/>
            <a:ext cx="11862729" cy="4522666"/>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Git 仓库目录是 Git 用来保存项目的元数据和对象数据库的地方。 这是 Git 中最重要的部分，从其它计算机克隆仓库时，拷贝的就是这里的数据。…"/>
          <p:cNvSpPr txBox="1"/>
          <p:nvPr/>
        </p:nvSpPr>
        <p:spPr>
          <a:xfrm>
            <a:off x="11658097" y="3385355"/>
            <a:ext cx="11397868" cy="755489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indent="609600" algn="l">
              <a:lnSpc>
                <a:spcPct val="120000"/>
              </a:lnSpc>
              <a:defRPr sz="2400"/>
            </a:pPr>
            <a:r>
              <a:t>Git 仓库目录是 Git 用来保存项目的元数据和对象数据库的地方。 这是 Git 中最重要的部分，从其它计算机克隆仓库时，拷贝的就是这里的数据。</a:t>
            </a:r>
          </a:p>
          <a:p>
            <a:pPr indent="609600" algn="l">
              <a:lnSpc>
                <a:spcPct val="120000"/>
              </a:lnSpc>
              <a:defRPr sz="2400"/>
            </a:pPr>
            <a:r>
              <a:t>工作目录是对项目的某个版本独立提取出来的内容。 这些从 Git 仓库的压缩数据库中提取出来的文件，放在磁盘上供你使用或修改。</a:t>
            </a:r>
          </a:p>
          <a:p>
            <a:pPr indent="609600" algn="l">
              <a:lnSpc>
                <a:spcPct val="120000"/>
              </a:lnSpc>
              <a:defRPr sz="2400"/>
            </a:pPr>
            <a:r>
              <a:t>暂存区域是一个文件，保存了下次将提交的文件列表信息，一般在 Git 仓库目录中。 有时候也被称作‘索引’，不过一般说法还是叫暂存区域。</a:t>
            </a:r>
          </a:p>
          <a:p>
            <a:pPr indent="609600" algn="l">
              <a:lnSpc>
                <a:spcPct val="120000"/>
              </a:lnSpc>
              <a:defRPr sz="2400"/>
            </a:pPr>
            <a:r>
              <a:t>基本的 Git 工作流程如下：</a:t>
            </a:r>
          </a:p>
          <a:p>
            <a:pPr indent="609600" algn="l">
              <a:defRPr sz="2400"/>
            </a:pPr>
          </a:p>
          <a:p>
            <a:pPr marL="1010652" indent="-401052" algn="l">
              <a:buSzPct val="100000"/>
              <a:buAutoNum type="arabicPeriod" startAt="1"/>
              <a:defRPr sz="2400">
                <a:solidFill>
                  <a:srgbClr val="535353"/>
                </a:solidFill>
              </a:defRPr>
            </a:pPr>
            <a:r>
              <a:t>在工作目录中修改文件。</a:t>
            </a:r>
          </a:p>
          <a:p>
            <a:pPr marL="1010652" indent="-401052" algn="l">
              <a:buSzPct val="100000"/>
              <a:buAutoNum type="arabicPeriod" startAt="1"/>
              <a:defRPr sz="2400">
                <a:solidFill>
                  <a:srgbClr val="535353"/>
                </a:solidFill>
              </a:defRPr>
            </a:pPr>
            <a:r>
              <a:t>暂存文件，将文件的快照放入暂存区域。</a:t>
            </a:r>
          </a:p>
          <a:p>
            <a:pPr marL="1010652" indent="-401052" algn="l">
              <a:buSzPct val="100000"/>
              <a:buAutoNum type="arabicPeriod" startAt="1"/>
              <a:defRPr sz="2400">
                <a:solidFill>
                  <a:srgbClr val="535353"/>
                </a:solidFill>
              </a:defRPr>
            </a:pPr>
            <a:r>
              <a:t>提交更新，找到暂存区域的文件，将快照永久性存储到 Git 仓库目录。</a:t>
            </a:r>
          </a:p>
          <a:p>
            <a:pPr indent="609600" algn="l">
              <a:defRPr sz="2400"/>
            </a:pPr>
          </a:p>
          <a:p>
            <a:pPr indent="609600" algn="l">
              <a:lnSpc>
                <a:spcPct val="120000"/>
              </a:lnSpc>
              <a:defRPr sz="2400"/>
            </a:pPr>
            <a:r>
              <a:t>如果 Git 目录中保存着的特定版本文件，就属于已提交状态。 如果作了修改并已放入暂存区域，就属于已暂存状态。 如果自上次取出后，作了修改但还没有放到暂存区域，就是已修改状态。</a:t>
            </a:r>
          </a:p>
        </p:txBody>
      </p:sp>
      <p:sp>
        <p:nvSpPr>
          <p:cNvPr id="160" name="Git 项目的三个工作区域的概念：Git 仓库、工作目录、暂存区"/>
          <p:cNvSpPr txBox="1"/>
          <p:nvPr/>
        </p:nvSpPr>
        <p:spPr>
          <a:xfrm>
            <a:off x="1507087" y="1308099"/>
            <a:ext cx="10485883"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Git 项目的三个工作区域的概念：Git 仓库、工作目录、暂存区</a:t>
            </a:r>
          </a:p>
        </p:txBody>
      </p:sp>
      <p:pic>
        <p:nvPicPr>
          <p:cNvPr id="161" name="图像" descr="图像"/>
          <p:cNvPicPr>
            <a:picLocks noChangeAspect="1"/>
          </p:cNvPicPr>
          <p:nvPr/>
        </p:nvPicPr>
        <p:blipFill>
          <a:blip r:embed="rId2">
            <a:extLst/>
          </a:blip>
          <a:stretch>
            <a:fillRect/>
          </a:stretch>
        </p:blipFill>
        <p:spPr>
          <a:xfrm>
            <a:off x="1399095" y="4362449"/>
            <a:ext cx="10160001" cy="560070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核心文件包括：config文件、objects文件夹、HEAD文件、index文件以及refs文件夹。下面依次对其进行说明。…"/>
          <p:cNvSpPr txBox="1"/>
          <p:nvPr/>
        </p:nvSpPr>
        <p:spPr>
          <a:xfrm>
            <a:off x="5696544" y="5135033"/>
            <a:ext cx="16796612" cy="7226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sz="2400">
                <a:latin typeface="Verdana"/>
                <a:ea typeface="Verdana"/>
                <a:cs typeface="Verdana"/>
                <a:sym typeface="Verdana"/>
              </a:defRPr>
            </a:pPr>
            <a:r>
              <a:t>核心文件包括：config文件、objects文件夹、HEAD文件、index文件以及refs文件夹。下面依次对其进行说明。</a:t>
            </a:r>
          </a:p>
          <a:p>
            <a:pPr marL="457200" indent="-317500" algn="just" defTabSz="457200">
              <a:buSzPct val="100000"/>
              <a:buFont typeface="Verdana"/>
              <a:buChar char="•"/>
              <a:defRPr sz="2400">
                <a:latin typeface="Verdana"/>
                <a:ea typeface="Verdana"/>
                <a:cs typeface="Verdana"/>
                <a:sym typeface="Verdana"/>
              </a:defRPr>
            </a:pPr>
            <a:r>
              <a:rPr b="1"/>
              <a:t>config文件</a:t>
            </a:r>
            <a:r>
              <a:t>：该文件主要记录针对该项目的一些配置信息，例如是否以bare方式初始化、remote的信息等，通过git remote add命令增加的远程分支的信息就保存在这里；</a:t>
            </a:r>
          </a:p>
          <a:p>
            <a:pPr marL="457200" indent="-317500" algn="just" defTabSz="457200">
              <a:buSzPct val="100000"/>
              <a:buFont typeface="Verdana"/>
              <a:buChar char="•"/>
              <a:defRPr sz="2400">
                <a:latin typeface="Verdana"/>
                <a:ea typeface="Verdana"/>
                <a:cs typeface="Verdana"/>
                <a:sym typeface="Verdana"/>
              </a:defRPr>
            </a:pPr>
            <a:r>
              <a:rPr b="1"/>
              <a:t>objects文件夹：</a:t>
            </a:r>
            <a:r>
              <a:t>该文件夹主要包含git对象。关于什么是git对象，将会在下一节进行详细介绍。Git中的文件和一些操作都会以git对象来保存，git对象分为BLOB、tree和commit三种类型，例如git commit便是git中的commit对象，而各个版本之间是通过</a:t>
            </a:r>
            <a:r>
              <a:rPr b="1"/>
              <a:t>版本树</a:t>
            </a:r>
            <a:r>
              <a:t>来组织的，比如当前的HEAD会指向某个commit对象，而该commit对象又会指向几个BLOB对象或者tree对象。objects文件夹中会包含很多的子文件夹，其中Git对象保存在以其sha-1值的前两位为子文件夹、后38位位文件名的文件中；除此以外，Git为了节省存储对象所占用的磁盘空间，会定期对Git对象进行压缩和打包，其中pack文件夹用于存储打包压缩的对象，而info文件夹用于从打包的文件中查找git对象；</a:t>
            </a:r>
          </a:p>
          <a:p>
            <a:pPr marL="457200" indent="-317500" algn="just" defTabSz="457200">
              <a:buSzPct val="100000"/>
              <a:buFont typeface="Verdana"/>
              <a:buChar char="•"/>
              <a:defRPr sz="2400">
                <a:latin typeface="Verdana"/>
                <a:ea typeface="Verdana"/>
                <a:cs typeface="Verdana"/>
                <a:sym typeface="Verdana"/>
              </a:defRPr>
            </a:pPr>
            <a:r>
              <a:rPr b="1"/>
              <a:t>HEAD文件：</a:t>
            </a:r>
            <a:r>
              <a:t>该文件指明了git branch（即当前分支）的结果，比如当前分支是master，则该文件就会指向master，但是并不是存储一个master字符串，而是分支在refs中的表示，例如ref: refs/heads/master。</a:t>
            </a:r>
          </a:p>
          <a:p>
            <a:pPr marL="457200" indent="-317500" algn="just" defTabSz="457200">
              <a:buSzPct val="100000"/>
              <a:buFont typeface="Verdana"/>
              <a:buChar char="•"/>
              <a:defRPr sz="2400">
                <a:latin typeface="Verdana"/>
                <a:ea typeface="Verdana"/>
                <a:cs typeface="Verdana"/>
                <a:sym typeface="Verdana"/>
              </a:defRPr>
            </a:pPr>
            <a:r>
              <a:rPr b="1"/>
              <a:t>index文件：</a:t>
            </a:r>
            <a:r>
              <a:t>该文件保存了暂存区域的信息。该文件某种程度就是缓冲区（staging area），内容包括它指向的文件的时间戳、文件名、sha1值等；</a:t>
            </a:r>
          </a:p>
          <a:p>
            <a:pPr marL="457200" indent="-317500" algn="just" defTabSz="457200">
              <a:buSzPct val="100000"/>
              <a:buFont typeface="Verdana"/>
              <a:buChar char="•"/>
              <a:defRPr sz="2400">
                <a:latin typeface="Verdana"/>
                <a:ea typeface="Verdana"/>
                <a:cs typeface="Verdana"/>
                <a:sym typeface="Verdana"/>
              </a:defRPr>
            </a:pPr>
            <a:r>
              <a:rPr b="1"/>
              <a:t>Refs文件夹</a:t>
            </a:r>
            <a:r>
              <a:t>：该文件夹存储指向数据（分支）的提交对象的指针。其中heads文件夹存储本地每一个分支最近一次commit的sha-1值（也就是commit对象的sha-1值），每个分支一个文件；remotes文件夹则记录你最后一次和每一个远程仓库的通信，Git会把你最后一次推送到这个remote的每个分支的值都记录在这个文件夹中；tag文件夹则是分支的别名，这里不需要对其有过多的了解；</a:t>
            </a:r>
          </a:p>
        </p:txBody>
      </p:sp>
      <p:sp>
        <p:nvSpPr>
          <p:cNvPr id="164" name=".git目录结构"/>
          <p:cNvSpPr txBox="1"/>
          <p:nvPr/>
        </p:nvSpPr>
        <p:spPr>
          <a:xfrm>
            <a:off x="1581044" y="1494366"/>
            <a:ext cx="2188846"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.git目录结构</a:t>
            </a:r>
          </a:p>
        </p:txBody>
      </p:sp>
      <p:pic>
        <p:nvPicPr>
          <p:cNvPr id="165" name="图像" descr="图像"/>
          <p:cNvPicPr>
            <a:picLocks noChangeAspect="1"/>
          </p:cNvPicPr>
          <p:nvPr/>
        </p:nvPicPr>
        <p:blipFill>
          <a:blip r:embed="rId2">
            <a:extLst/>
          </a:blip>
          <a:stretch>
            <a:fillRect/>
          </a:stretch>
        </p:blipFill>
        <p:spPr>
          <a:xfrm>
            <a:off x="1631949" y="2421466"/>
            <a:ext cx="6896101" cy="264160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Git 对象"/>
          <p:cNvSpPr txBox="1"/>
          <p:nvPr/>
        </p:nvSpPr>
        <p:spPr>
          <a:xfrm>
            <a:off x="1878996" y="1200149"/>
            <a:ext cx="2147628" cy="850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1" sz="4200">
                <a:latin typeface="Georgia"/>
                <a:ea typeface="Georgia"/>
                <a:cs typeface="Georgia"/>
                <a:sym typeface="Georgia"/>
              </a:defRPr>
            </a:lvl1pPr>
          </a:lstStyle>
          <a:p>
            <a:pPr/>
            <a:r>
              <a:t>Git 对象</a:t>
            </a:r>
          </a:p>
        </p:txBody>
      </p:sp>
      <p:sp>
        <p:nvSpPr>
          <p:cNvPr id="168" name="BLOB…"/>
          <p:cNvSpPr txBox="1"/>
          <p:nvPr/>
        </p:nvSpPr>
        <p:spPr>
          <a:xfrm>
            <a:off x="3039847" y="3312054"/>
            <a:ext cx="3462261" cy="152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280736" indent="-280736" algn="l" defTabSz="457200">
              <a:buSzPct val="100000"/>
              <a:buChar char="•"/>
              <a:defRPr sz="2800">
                <a:latin typeface="Georgia"/>
                <a:ea typeface="Georgia"/>
                <a:cs typeface="Georgia"/>
                <a:sym typeface="Georgia"/>
              </a:defRPr>
            </a:pPr>
            <a:r>
              <a:t>BLOB</a:t>
            </a:r>
          </a:p>
          <a:p>
            <a:pPr marL="280736" indent="-280736" algn="l" defTabSz="457200">
              <a:buSzPct val="100000"/>
              <a:buChar char="•"/>
              <a:defRPr sz="2800">
                <a:latin typeface="Georgia"/>
                <a:ea typeface="Georgia"/>
                <a:cs typeface="Georgia"/>
                <a:sym typeface="Georgia"/>
              </a:defRPr>
            </a:pPr>
            <a:r>
              <a:t>tree (树) 对象</a:t>
            </a:r>
          </a:p>
          <a:p>
            <a:pPr marL="280736" indent="-280736" algn="l" defTabSz="457200">
              <a:buSzPct val="100000"/>
              <a:buChar char="•"/>
              <a:defRPr sz="2800">
                <a:latin typeface="Georgia"/>
                <a:ea typeface="Georgia"/>
                <a:cs typeface="Georgia"/>
                <a:sym typeface="Georgia"/>
              </a:defRPr>
            </a:pPr>
            <a:r>
              <a:t>commit (提交) 对象</a:t>
            </a:r>
          </a:p>
        </p:txBody>
      </p:sp>
      <p:sp>
        <p:nvSpPr>
          <p:cNvPr id="169" name="BLOB对象可以存储几乎所有的文件类型，全称为binary large object，顾名思义，就是大的二进制表示的对象，这种对象类型和数据库中的BLOB类型（经常用来在数据库中存储图片、视频等）是一样的，当作一种数据类型即可；tree对象是用来组织BLOB对象的一种数据类型，你完全可以把它想象成二叉树中的树节点，只不过Git中的树不是二叉树，而是&quot;多叉树&quot;；commit对象表示每一次的提交操作，由tree对象衍生，每一个commit对象表示一次提交，在创建的过程中可以指定该commit对象的父节点，这样所有的commit操作便可以连接在一起，而这些commit对象便组成了提交树，branch只不过是这个树中的某一个子树。参考链接"/>
          <p:cNvSpPr txBox="1"/>
          <p:nvPr/>
        </p:nvSpPr>
        <p:spPr>
          <a:xfrm>
            <a:off x="9494310" y="3067439"/>
            <a:ext cx="12171343" cy="201323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indent="457200" algn="l" defTabSz="457200">
              <a:defRPr sz="1800">
                <a:latin typeface="Verdana"/>
                <a:ea typeface="Verdana"/>
                <a:cs typeface="Verdana"/>
                <a:sym typeface="Verdana"/>
              </a:defRPr>
            </a:pPr>
            <a:r>
              <a:t>BLOB对象可以存储几乎所有的文件类型，全称为binary large object，顾名思义，就是大的二进制表示的对象，这种对象类型和数据库中的BLOB类型（经常用来在数据库中存储图片、视频等）是一样的，当作一种数据类型即可；tree对象是用来组织BLOB对象的一种数据类型，你完全可以把它想象成二叉树中的树节点，只不过Git中的树不是二叉树，而是"多叉树"；commit对象表示每一次的提交操作，由tree对象衍生，每一个commit对象表示一次提交，在创建的过程中可以指定该commit对象的父节点，这样所有的commit操作便可以连接在一起，而这些commit对象便组成了提交树，branch只不过是这个树中的某一个子树。</a:t>
            </a:r>
            <a:r>
              <a:rPr u="sng">
                <a:solidFill>
                  <a:srgbClr val="0000FF"/>
                </a:solidFill>
                <a:uFill>
                  <a:solidFill>
                    <a:srgbClr val="0000FF"/>
                  </a:solidFill>
                </a:uFill>
                <a:hlinkClick r:id="rId2" invalidUrl="" action="" tgtFrame="" tooltip="" history="1" highlightClick="0" endSnd="0"/>
              </a:rPr>
              <a:t>参考链接</a:t>
            </a:r>
          </a:p>
        </p:txBody>
      </p:sp>
      <p:pic>
        <p:nvPicPr>
          <p:cNvPr id="170" name="图像" descr="图像"/>
          <p:cNvPicPr>
            <a:picLocks noChangeAspect="1"/>
          </p:cNvPicPr>
          <p:nvPr/>
        </p:nvPicPr>
        <p:blipFill>
          <a:blip r:embed="rId3">
            <a:extLst/>
          </a:blip>
          <a:stretch>
            <a:fillRect/>
          </a:stretch>
        </p:blipFill>
        <p:spPr>
          <a:xfrm>
            <a:off x="1456266" y="5118927"/>
            <a:ext cx="5566189" cy="4125938"/>
          </a:xfrm>
          <a:prstGeom prst="rect">
            <a:avLst/>
          </a:prstGeom>
          <a:ln w="12700">
            <a:miter lim="400000"/>
          </a:ln>
        </p:spPr>
      </p:pic>
      <p:pic>
        <p:nvPicPr>
          <p:cNvPr id="171" name="图像" descr="图像"/>
          <p:cNvPicPr>
            <a:picLocks noChangeAspect="1"/>
          </p:cNvPicPr>
          <p:nvPr/>
        </p:nvPicPr>
        <p:blipFill>
          <a:blip r:embed="rId4">
            <a:extLst/>
          </a:blip>
          <a:stretch>
            <a:fillRect/>
          </a:stretch>
        </p:blipFill>
        <p:spPr>
          <a:xfrm>
            <a:off x="7528340" y="6590459"/>
            <a:ext cx="6868856" cy="5108712"/>
          </a:xfrm>
          <a:prstGeom prst="rect">
            <a:avLst/>
          </a:prstGeom>
          <a:ln w="12700">
            <a:miter lim="400000"/>
          </a:ln>
        </p:spPr>
      </p:pic>
      <p:pic>
        <p:nvPicPr>
          <p:cNvPr id="172" name="图像" descr="图像"/>
          <p:cNvPicPr>
            <a:picLocks noChangeAspect="1"/>
          </p:cNvPicPr>
          <p:nvPr/>
        </p:nvPicPr>
        <p:blipFill>
          <a:blip r:embed="rId5">
            <a:extLst/>
          </a:blip>
          <a:stretch>
            <a:fillRect/>
          </a:stretch>
        </p:blipFill>
        <p:spPr>
          <a:xfrm>
            <a:off x="1843984" y="9062575"/>
            <a:ext cx="4790753" cy="3551147"/>
          </a:xfrm>
          <a:prstGeom prst="rect">
            <a:avLst/>
          </a:prstGeom>
          <a:ln w="12700">
            <a:miter lim="400000"/>
          </a:ln>
        </p:spPr>
      </p:pic>
      <p:pic>
        <p:nvPicPr>
          <p:cNvPr id="173" name="图像" descr="图像"/>
          <p:cNvPicPr>
            <a:picLocks noChangeAspect="1"/>
          </p:cNvPicPr>
          <p:nvPr/>
        </p:nvPicPr>
        <p:blipFill>
          <a:blip r:embed="rId6">
            <a:extLst/>
          </a:blip>
          <a:stretch>
            <a:fillRect/>
          </a:stretch>
        </p:blipFill>
        <p:spPr>
          <a:xfrm>
            <a:off x="14903082" y="6629561"/>
            <a:ext cx="8371151" cy="4426246"/>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Git 传输协议及常用的Git仓库"/>
          <p:cNvSpPr txBox="1"/>
          <p:nvPr/>
        </p:nvSpPr>
        <p:spPr>
          <a:xfrm>
            <a:off x="2448983" y="1894416"/>
            <a:ext cx="7245921" cy="850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1" sz="4200">
                <a:latin typeface="Georgia"/>
                <a:ea typeface="Georgia"/>
                <a:cs typeface="Georgia"/>
                <a:sym typeface="Georgia"/>
              </a:defRPr>
            </a:lvl1pPr>
          </a:lstStyle>
          <a:p>
            <a:pPr/>
            <a:r>
              <a:t>Git 传输协议及常用的Git仓库</a:t>
            </a:r>
          </a:p>
        </p:txBody>
      </p:sp>
      <p:sp>
        <p:nvSpPr>
          <p:cNvPr id="176" name="“哑（dumb）”协议：HTTP…"/>
          <p:cNvSpPr txBox="1"/>
          <p:nvPr/>
        </p:nvSpPr>
        <p:spPr>
          <a:xfrm>
            <a:off x="3372255" y="4089399"/>
            <a:ext cx="4990605" cy="12192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140368" indent="-140368" algn="l" defTabSz="457200">
              <a:lnSpc>
                <a:spcPct val="120000"/>
              </a:lnSpc>
              <a:buSzPct val="100000"/>
              <a:buChar char="•"/>
              <a:defRPr b="1" sz="2800">
                <a:latin typeface="Georgia"/>
                <a:ea typeface="Georgia"/>
                <a:cs typeface="Georgia"/>
                <a:sym typeface="Georgia"/>
              </a:defRPr>
            </a:pPr>
            <a:r>
              <a:t>“哑（dumb）”协议：HTTP</a:t>
            </a:r>
          </a:p>
          <a:p>
            <a:pPr marL="140368" indent="-140368" algn="l" defTabSz="457200">
              <a:lnSpc>
                <a:spcPct val="120000"/>
              </a:lnSpc>
              <a:buSzPct val="100000"/>
              <a:buChar char="•"/>
              <a:defRPr b="1" sz="2800">
                <a:latin typeface="Georgia"/>
                <a:ea typeface="Georgia"/>
                <a:cs typeface="Georgia"/>
                <a:sym typeface="Georgia"/>
              </a:defRPr>
            </a:pPr>
            <a:r>
              <a:t>智能（smart）”协议：ssh</a:t>
            </a:r>
          </a:p>
        </p:txBody>
      </p:sp>
      <p:sp>
        <p:nvSpPr>
          <p:cNvPr id="177" name="常用的公有仓库：…"/>
          <p:cNvSpPr txBox="1"/>
          <p:nvPr/>
        </p:nvSpPr>
        <p:spPr>
          <a:xfrm>
            <a:off x="9691872" y="4069525"/>
            <a:ext cx="3268219" cy="34433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常用的公有仓库：</a:t>
            </a:r>
          </a:p>
          <a:p>
            <a:pPr algn="l"/>
            <a:r>
              <a:t>github.com</a:t>
            </a:r>
          </a:p>
          <a:p>
            <a:pPr algn="l"/>
            <a:r>
              <a:t>gitlab.com</a:t>
            </a:r>
          </a:p>
          <a:p>
            <a:pPr algn="l"/>
            <a:r>
              <a:t>coding.net</a:t>
            </a:r>
          </a:p>
          <a:p>
            <a:pPr algn="l"/>
            <a:r>
              <a:t>git.oschina.net</a:t>
            </a:r>
          </a:p>
          <a:p>
            <a:pPr algn="l"/>
            <a:r>
              <a:t>gitee.com</a:t>
            </a:r>
          </a:p>
          <a:p>
            <a:pPr algn="l"/>
            <a:r>
              <a:t>code.aliyun.com</a:t>
            </a:r>
          </a:p>
        </p:txBody>
      </p:sp>
      <p:sp>
        <p:nvSpPr>
          <p:cNvPr id="178" name="自建仓库：…"/>
          <p:cNvSpPr txBox="1"/>
          <p:nvPr/>
        </p:nvSpPr>
        <p:spPr>
          <a:xfrm>
            <a:off x="14878727" y="4067409"/>
            <a:ext cx="2125219" cy="29734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自建仓库：</a:t>
            </a:r>
          </a:p>
          <a:p>
            <a:pPr algn="l">
              <a:defRPr>
                <a:solidFill>
                  <a:schemeClr val="accent5">
                    <a:satOff val="-41871"/>
                    <a:lumOff val="-13058"/>
                  </a:schemeClr>
                </a:solidFill>
              </a:defRPr>
            </a:pPr>
            <a:r>
              <a:t>gitlab</a:t>
            </a:r>
          </a:p>
          <a:p>
            <a:pPr algn="l"/>
            <a:r>
              <a:t>gogs</a:t>
            </a:r>
          </a:p>
          <a:p>
            <a:pPr algn="l"/>
            <a:r>
              <a:t>gitblit</a:t>
            </a:r>
          </a:p>
          <a:p>
            <a:pPr algn="l"/>
            <a:r>
              <a:t>gitbucket</a:t>
            </a:r>
          </a:p>
          <a:p>
            <a:pPr algn="l"/>
            <a:r>
              <a:t>gitolite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