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92" r:id="rId2"/>
    <p:sldId id="274" r:id="rId3"/>
    <p:sldId id="282" r:id="rId4"/>
    <p:sldId id="310" r:id="rId5"/>
    <p:sldId id="272" r:id="rId6"/>
    <p:sldId id="273" r:id="rId7"/>
    <p:sldId id="335" r:id="rId8"/>
    <p:sldId id="334" r:id="rId9"/>
    <p:sldId id="306" r:id="rId10"/>
    <p:sldId id="313" r:id="rId11"/>
    <p:sldId id="315" r:id="rId12"/>
    <p:sldId id="314" r:id="rId13"/>
    <p:sldId id="300" r:id="rId14"/>
    <p:sldId id="317" r:id="rId15"/>
    <p:sldId id="316" r:id="rId16"/>
    <p:sldId id="320" r:id="rId17"/>
    <p:sldId id="318" r:id="rId18"/>
    <p:sldId id="319" r:id="rId19"/>
    <p:sldId id="271" r:id="rId20"/>
    <p:sldId id="312" r:id="rId21"/>
    <p:sldId id="277" r:id="rId22"/>
    <p:sldId id="321" r:id="rId23"/>
    <p:sldId id="322" r:id="rId24"/>
    <p:sldId id="323" r:id="rId25"/>
    <p:sldId id="324" r:id="rId26"/>
    <p:sldId id="279" r:id="rId27"/>
    <p:sldId id="325" r:id="rId28"/>
    <p:sldId id="326" r:id="rId29"/>
    <p:sldId id="327" r:id="rId30"/>
    <p:sldId id="307" r:id="rId31"/>
    <p:sldId id="275" r:id="rId32"/>
    <p:sldId id="329" r:id="rId33"/>
    <p:sldId id="330" r:id="rId34"/>
    <p:sldId id="331" r:id="rId35"/>
    <p:sldId id="332" r:id="rId36"/>
    <p:sldId id="333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pos="70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5A"/>
    <a:srgbClr val="FF9600"/>
    <a:srgbClr val="FFB547"/>
    <a:srgbClr val="FFA41D"/>
    <a:srgbClr val="3E3D4F"/>
    <a:srgbClr val="F76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94660" autoAdjust="0"/>
  </p:normalViewPr>
  <p:slideViewPr>
    <p:cSldViewPr snapToGrid="0">
      <p:cViewPr varScale="1">
        <p:scale>
          <a:sx n="71" d="100"/>
          <a:sy n="71" d="100"/>
        </p:scale>
        <p:origin x="630" y="66"/>
      </p:cViewPr>
      <p:guideLst>
        <p:guide orient="horz" pos="2160"/>
        <p:guide pos="3840"/>
        <p:guide pos="665"/>
        <p:guide pos="70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28A9F57-FE1D-478E-A8DC-EA6E6E29E2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6ED347-B407-4C13-9D6F-056867A2E4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FD58D-7F29-4AF5-B978-9760DA70608E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01BB9E-EAAA-4FD1-A06F-0DBCD08C8C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6CC0E5-2D58-4A4F-B1EC-8E0367E8FF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CD62C-6790-466A-8BBF-98B2631C6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54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654BA-D776-4004-B621-63C6FC9A374A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868E5-5012-45F8-9BF1-47386CDDA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01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40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75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042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B3F63FD5-041D-4558-89FD-F85FAF2D8E75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684213" y="1141413"/>
            <a:ext cx="5486400" cy="3086100"/>
          </a:xfrm>
          <a:ln/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A7B4274C-762E-4DB7-B6E3-620FEAC13348}"/>
              </a:ext>
            </a:extLst>
          </p:cNvPr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08013" y="1598613"/>
            <a:ext cx="1097280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>
                <a:ea typeface="宋体" panose="02010600030101010101" pitchFamily="2" charset="-122"/>
              </a:rPr>
              <a:t>更改文字</a:t>
            </a:r>
            <a:r>
              <a:rPr lang="en-US" altLang="zh-CN"/>
              <a:t>】</a:t>
            </a:r>
            <a:r>
              <a:rPr lang="zh-CN" altLang="en-US">
                <a:ea typeface="宋体" panose="02010600030101010101" pitchFamily="2" charset="-122"/>
              </a:rPr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>
                <a:ea typeface="宋体" panose="02010600030101010101" pitchFamily="2" charset="-122"/>
              </a:rPr>
              <a:t>更改图片</a:t>
            </a:r>
            <a:r>
              <a:rPr lang="en-US" altLang="zh-CN"/>
              <a:t>】</a:t>
            </a:r>
            <a:r>
              <a:rPr lang="zh-CN" altLang="en-US">
                <a:ea typeface="宋体" panose="02010600030101010101" pitchFamily="2" charset="-122"/>
              </a:rPr>
              <a:t>：点中图片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绘图工具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格式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填充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图片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>
                <a:ea typeface="宋体" panose="02010600030101010101" pitchFamily="2" charset="-122"/>
              </a:rPr>
              <a:t>增加减少图片</a:t>
            </a:r>
            <a:r>
              <a:rPr lang="en-US" altLang="zh-CN"/>
              <a:t>】</a:t>
            </a:r>
            <a:r>
              <a:rPr lang="zh-CN" altLang="en-US">
                <a:ea typeface="宋体" panose="02010600030101010101" pitchFamily="2" charset="-122"/>
              </a:rPr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>
                <a:ea typeface="宋体" panose="02010600030101010101" pitchFamily="2" charset="-122"/>
              </a:rPr>
              <a:t>更改图片</a:t>
            </a:r>
            <a:r>
              <a:rPr lang="en-US" altLang="zh-CN"/>
              <a:t>】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>
                <a:ea typeface="宋体" panose="02010600030101010101" pitchFamily="2" charset="-122"/>
              </a:rPr>
              <a:t>更改图片色彩</a:t>
            </a:r>
            <a:r>
              <a:rPr lang="en-US" altLang="zh-CN"/>
              <a:t>】</a:t>
            </a:r>
            <a:r>
              <a:rPr lang="zh-CN" altLang="en-US">
                <a:ea typeface="宋体" panose="02010600030101010101" pitchFamily="2" charset="-122"/>
              </a:rPr>
              <a:t>：点中图片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图片工具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格式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色彩（重新着色）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选择您喜欢的色彩</a:t>
            </a:r>
            <a:br>
              <a:rPr lang="zh-CN" altLang="en-US"/>
            </a:br>
            <a:r>
              <a:rPr lang="zh-CN" altLang="en-US">
                <a:ea typeface="宋体" panose="02010600030101010101" pitchFamily="2" charset="-122"/>
              </a:rPr>
              <a:t>下载更多模板、视频教程：</a:t>
            </a:r>
            <a:r>
              <a:rPr lang="en-US" altLang="zh-CN"/>
              <a:t>http://www.mysoeasy.com</a:t>
            </a:r>
          </a:p>
        </p:txBody>
      </p:sp>
    </p:spTree>
    <p:extLst>
      <p:ext uri="{BB962C8B-B14F-4D97-AF65-F5344CB8AC3E}">
        <p14:creationId xmlns:p14="http://schemas.microsoft.com/office/powerpoint/2010/main" val="2526127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22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3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E7D-B732-454A-8175-464476B8FA2F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09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19" userDrawn="1">
          <p15:clr>
            <a:srgbClr val="FBAE40"/>
          </p15:clr>
        </p15:guide>
        <p15:guide id="4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E7D-B732-454A-8175-464476B8FA2F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8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E7D-B732-454A-8175-464476B8FA2F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0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E7D-B732-454A-8175-464476B8FA2F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8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515600" cy="47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7AE7D-B732-454A-8175-464476B8FA2F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05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 spc="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/>
          <p:cNvSpPr>
            <a:spLocks/>
          </p:cNvSpPr>
          <p:nvPr/>
        </p:nvSpPr>
        <p:spPr bwMode="auto">
          <a:xfrm>
            <a:off x="6096000" y="4725160"/>
            <a:ext cx="12191331" cy="1242370"/>
          </a:xfrm>
          <a:custGeom>
            <a:avLst/>
            <a:gdLst>
              <a:gd name="T0" fmla="*/ 5699 w 5699"/>
              <a:gd name="T1" fmla="*/ 0 h 581"/>
              <a:gd name="T2" fmla="*/ 5699 w 5699"/>
              <a:gd name="T3" fmla="*/ 141 h 581"/>
              <a:gd name="T4" fmla="*/ 5473 w 5699"/>
              <a:gd name="T5" fmla="*/ 202 h 581"/>
              <a:gd name="T6" fmla="*/ 5238 w 5699"/>
              <a:gd name="T7" fmla="*/ 258 h 581"/>
              <a:gd name="T8" fmla="*/ 4996 w 5699"/>
              <a:gd name="T9" fmla="*/ 310 h 581"/>
              <a:gd name="T10" fmla="*/ 4745 w 5699"/>
              <a:gd name="T11" fmla="*/ 357 h 581"/>
              <a:gd name="T12" fmla="*/ 4485 w 5699"/>
              <a:gd name="T13" fmla="*/ 399 h 581"/>
              <a:gd name="T14" fmla="*/ 4217 w 5699"/>
              <a:gd name="T15" fmla="*/ 437 h 581"/>
              <a:gd name="T16" fmla="*/ 3942 w 5699"/>
              <a:gd name="T17" fmla="*/ 470 h 581"/>
              <a:gd name="T18" fmla="*/ 3658 w 5699"/>
              <a:gd name="T19" fmla="*/ 500 h 581"/>
              <a:gd name="T20" fmla="*/ 3368 w 5699"/>
              <a:gd name="T21" fmla="*/ 524 h 581"/>
              <a:gd name="T22" fmla="*/ 3068 w 5699"/>
              <a:gd name="T23" fmla="*/ 545 h 581"/>
              <a:gd name="T24" fmla="*/ 2760 w 5699"/>
              <a:gd name="T25" fmla="*/ 561 h 581"/>
              <a:gd name="T26" fmla="*/ 2443 w 5699"/>
              <a:gd name="T27" fmla="*/ 571 h 581"/>
              <a:gd name="T28" fmla="*/ 2119 w 5699"/>
              <a:gd name="T29" fmla="*/ 578 h 581"/>
              <a:gd name="T30" fmla="*/ 1787 w 5699"/>
              <a:gd name="T31" fmla="*/ 581 h 581"/>
              <a:gd name="T32" fmla="*/ 1445 w 5699"/>
              <a:gd name="T33" fmla="*/ 580 h 581"/>
              <a:gd name="T34" fmla="*/ 1095 w 5699"/>
              <a:gd name="T35" fmla="*/ 573 h 581"/>
              <a:gd name="T36" fmla="*/ 738 w 5699"/>
              <a:gd name="T37" fmla="*/ 561 h 581"/>
              <a:gd name="T38" fmla="*/ 375 w 5699"/>
              <a:gd name="T39" fmla="*/ 547 h 581"/>
              <a:gd name="T40" fmla="*/ 0 w 5699"/>
              <a:gd name="T41" fmla="*/ 526 h 581"/>
              <a:gd name="T42" fmla="*/ 0 w 5699"/>
              <a:gd name="T43" fmla="*/ 503 h 581"/>
              <a:gd name="T44" fmla="*/ 394 w 5699"/>
              <a:gd name="T45" fmla="*/ 515 h 581"/>
              <a:gd name="T46" fmla="*/ 779 w 5699"/>
              <a:gd name="T47" fmla="*/ 524 h 581"/>
              <a:gd name="T48" fmla="*/ 1155 w 5699"/>
              <a:gd name="T49" fmla="*/ 527 h 581"/>
              <a:gd name="T50" fmla="*/ 1522 w 5699"/>
              <a:gd name="T51" fmla="*/ 526 h 581"/>
              <a:gd name="T52" fmla="*/ 1879 w 5699"/>
              <a:gd name="T53" fmla="*/ 519 h 581"/>
              <a:gd name="T54" fmla="*/ 2227 w 5699"/>
              <a:gd name="T55" fmla="*/ 507 h 581"/>
              <a:gd name="T56" fmla="*/ 2567 w 5699"/>
              <a:gd name="T57" fmla="*/ 491 h 581"/>
              <a:gd name="T58" fmla="*/ 2898 w 5699"/>
              <a:gd name="T59" fmla="*/ 470 h 581"/>
              <a:gd name="T60" fmla="*/ 3218 w 5699"/>
              <a:gd name="T61" fmla="*/ 446 h 581"/>
              <a:gd name="T62" fmla="*/ 3530 w 5699"/>
              <a:gd name="T63" fmla="*/ 414 h 581"/>
              <a:gd name="T64" fmla="*/ 3832 w 5699"/>
              <a:gd name="T65" fmla="*/ 380 h 581"/>
              <a:gd name="T66" fmla="*/ 4127 w 5699"/>
              <a:gd name="T67" fmla="*/ 339 h 581"/>
              <a:gd name="T68" fmla="*/ 4412 w 5699"/>
              <a:gd name="T69" fmla="*/ 294 h 581"/>
              <a:gd name="T70" fmla="*/ 4687 w 5699"/>
              <a:gd name="T71" fmla="*/ 245 h 581"/>
              <a:gd name="T72" fmla="*/ 4954 w 5699"/>
              <a:gd name="T73" fmla="*/ 192 h 581"/>
              <a:gd name="T74" fmla="*/ 5211 w 5699"/>
              <a:gd name="T75" fmla="*/ 132 h 581"/>
              <a:gd name="T76" fmla="*/ 5459 w 5699"/>
              <a:gd name="T77" fmla="*/ 68 h 581"/>
              <a:gd name="T78" fmla="*/ 5699 w 5699"/>
              <a:gd name="T79" fmla="*/ 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99" h="581">
                <a:moveTo>
                  <a:pt x="5699" y="0"/>
                </a:moveTo>
                <a:lnTo>
                  <a:pt x="5699" y="141"/>
                </a:lnTo>
                <a:lnTo>
                  <a:pt x="5473" y="202"/>
                </a:lnTo>
                <a:lnTo>
                  <a:pt x="5238" y="258"/>
                </a:lnTo>
                <a:lnTo>
                  <a:pt x="4996" y="310"/>
                </a:lnTo>
                <a:lnTo>
                  <a:pt x="4745" y="357"/>
                </a:lnTo>
                <a:lnTo>
                  <a:pt x="4485" y="399"/>
                </a:lnTo>
                <a:lnTo>
                  <a:pt x="4217" y="437"/>
                </a:lnTo>
                <a:lnTo>
                  <a:pt x="3942" y="470"/>
                </a:lnTo>
                <a:lnTo>
                  <a:pt x="3658" y="500"/>
                </a:lnTo>
                <a:lnTo>
                  <a:pt x="3368" y="524"/>
                </a:lnTo>
                <a:lnTo>
                  <a:pt x="3068" y="545"/>
                </a:lnTo>
                <a:lnTo>
                  <a:pt x="2760" y="561"/>
                </a:lnTo>
                <a:lnTo>
                  <a:pt x="2443" y="571"/>
                </a:lnTo>
                <a:lnTo>
                  <a:pt x="2119" y="578"/>
                </a:lnTo>
                <a:lnTo>
                  <a:pt x="1787" y="581"/>
                </a:lnTo>
                <a:lnTo>
                  <a:pt x="1445" y="580"/>
                </a:lnTo>
                <a:lnTo>
                  <a:pt x="1095" y="573"/>
                </a:lnTo>
                <a:lnTo>
                  <a:pt x="738" y="561"/>
                </a:lnTo>
                <a:lnTo>
                  <a:pt x="375" y="547"/>
                </a:lnTo>
                <a:lnTo>
                  <a:pt x="0" y="526"/>
                </a:lnTo>
                <a:lnTo>
                  <a:pt x="0" y="503"/>
                </a:lnTo>
                <a:lnTo>
                  <a:pt x="394" y="515"/>
                </a:lnTo>
                <a:lnTo>
                  <a:pt x="779" y="524"/>
                </a:lnTo>
                <a:lnTo>
                  <a:pt x="1155" y="527"/>
                </a:lnTo>
                <a:lnTo>
                  <a:pt x="1522" y="526"/>
                </a:lnTo>
                <a:lnTo>
                  <a:pt x="1879" y="519"/>
                </a:lnTo>
                <a:lnTo>
                  <a:pt x="2227" y="507"/>
                </a:lnTo>
                <a:lnTo>
                  <a:pt x="2567" y="491"/>
                </a:lnTo>
                <a:lnTo>
                  <a:pt x="2898" y="470"/>
                </a:lnTo>
                <a:lnTo>
                  <a:pt x="3218" y="446"/>
                </a:lnTo>
                <a:lnTo>
                  <a:pt x="3530" y="414"/>
                </a:lnTo>
                <a:lnTo>
                  <a:pt x="3832" y="380"/>
                </a:lnTo>
                <a:lnTo>
                  <a:pt x="4127" y="339"/>
                </a:lnTo>
                <a:lnTo>
                  <a:pt x="4412" y="294"/>
                </a:lnTo>
                <a:lnTo>
                  <a:pt x="4687" y="245"/>
                </a:lnTo>
                <a:lnTo>
                  <a:pt x="4954" y="192"/>
                </a:lnTo>
                <a:lnTo>
                  <a:pt x="5211" y="132"/>
                </a:lnTo>
                <a:lnTo>
                  <a:pt x="5459" y="68"/>
                </a:lnTo>
                <a:lnTo>
                  <a:pt x="569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>
            <a:off x="-6550624" y="1320297"/>
            <a:ext cx="12191331" cy="2200342"/>
          </a:xfrm>
          <a:custGeom>
            <a:avLst/>
            <a:gdLst>
              <a:gd name="T0" fmla="*/ 4995 w 5699"/>
              <a:gd name="T1" fmla="*/ 0 h 1029"/>
              <a:gd name="T2" fmla="*/ 5344 w 5699"/>
              <a:gd name="T3" fmla="*/ 3 h 1029"/>
              <a:gd name="T4" fmla="*/ 5699 w 5699"/>
              <a:gd name="T5" fmla="*/ 12 h 1029"/>
              <a:gd name="T6" fmla="*/ 5699 w 5699"/>
              <a:gd name="T7" fmla="*/ 43 h 1029"/>
              <a:gd name="T8" fmla="*/ 5324 w 5699"/>
              <a:gd name="T9" fmla="*/ 45 h 1029"/>
              <a:gd name="T10" fmla="*/ 4959 w 5699"/>
              <a:gd name="T11" fmla="*/ 52 h 1029"/>
              <a:gd name="T12" fmla="*/ 4602 w 5699"/>
              <a:gd name="T13" fmla="*/ 66 h 1029"/>
              <a:gd name="T14" fmla="*/ 4254 w 5699"/>
              <a:gd name="T15" fmla="*/ 85 h 1029"/>
              <a:gd name="T16" fmla="*/ 3912 w 5699"/>
              <a:gd name="T17" fmla="*/ 109 h 1029"/>
              <a:gd name="T18" fmla="*/ 3580 w 5699"/>
              <a:gd name="T19" fmla="*/ 139 h 1029"/>
              <a:gd name="T20" fmla="*/ 3256 w 5699"/>
              <a:gd name="T21" fmla="*/ 174 h 1029"/>
              <a:gd name="T22" fmla="*/ 2939 w 5699"/>
              <a:gd name="T23" fmla="*/ 214 h 1029"/>
              <a:gd name="T24" fmla="*/ 2631 w 5699"/>
              <a:gd name="T25" fmla="*/ 261 h 1029"/>
              <a:gd name="T26" fmla="*/ 2331 w 5699"/>
              <a:gd name="T27" fmla="*/ 313 h 1029"/>
              <a:gd name="T28" fmla="*/ 2039 w 5699"/>
              <a:gd name="T29" fmla="*/ 371 h 1029"/>
              <a:gd name="T30" fmla="*/ 1757 w 5699"/>
              <a:gd name="T31" fmla="*/ 433 h 1029"/>
              <a:gd name="T32" fmla="*/ 1480 w 5699"/>
              <a:gd name="T33" fmla="*/ 501 h 1029"/>
              <a:gd name="T34" fmla="*/ 1214 w 5699"/>
              <a:gd name="T35" fmla="*/ 576 h 1029"/>
              <a:gd name="T36" fmla="*/ 954 w 5699"/>
              <a:gd name="T37" fmla="*/ 654 h 1029"/>
              <a:gd name="T38" fmla="*/ 703 w 5699"/>
              <a:gd name="T39" fmla="*/ 740 h 1029"/>
              <a:gd name="T40" fmla="*/ 461 w 5699"/>
              <a:gd name="T41" fmla="*/ 830 h 1029"/>
              <a:gd name="T42" fmla="*/ 226 w 5699"/>
              <a:gd name="T43" fmla="*/ 926 h 1029"/>
              <a:gd name="T44" fmla="*/ 0 w 5699"/>
              <a:gd name="T45" fmla="*/ 1029 h 1029"/>
              <a:gd name="T46" fmla="*/ 0 w 5699"/>
              <a:gd name="T47" fmla="*/ 832 h 1029"/>
              <a:gd name="T48" fmla="*/ 214 w 5699"/>
              <a:gd name="T49" fmla="*/ 741 h 1029"/>
              <a:gd name="T50" fmla="*/ 437 w 5699"/>
              <a:gd name="T51" fmla="*/ 656 h 1029"/>
              <a:gd name="T52" fmla="*/ 667 w 5699"/>
              <a:gd name="T53" fmla="*/ 576 h 1029"/>
              <a:gd name="T54" fmla="*/ 904 w 5699"/>
              <a:gd name="T55" fmla="*/ 501 h 1029"/>
              <a:gd name="T56" fmla="*/ 1147 w 5699"/>
              <a:gd name="T57" fmla="*/ 432 h 1029"/>
              <a:gd name="T58" fmla="*/ 1400 w 5699"/>
              <a:gd name="T59" fmla="*/ 367 h 1029"/>
              <a:gd name="T60" fmla="*/ 1659 w 5699"/>
              <a:gd name="T61" fmla="*/ 308 h 1029"/>
              <a:gd name="T62" fmla="*/ 1926 w 5699"/>
              <a:gd name="T63" fmla="*/ 254 h 1029"/>
              <a:gd name="T64" fmla="*/ 2199 w 5699"/>
              <a:gd name="T65" fmla="*/ 205 h 1029"/>
              <a:gd name="T66" fmla="*/ 2481 w 5699"/>
              <a:gd name="T67" fmla="*/ 162 h 1029"/>
              <a:gd name="T68" fmla="*/ 2768 w 5699"/>
              <a:gd name="T69" fmla="*/ 123 h 1029"/>
              <a:gd name="T70" fmla="*/ 3064 w 5699"/>
              <a:gd name="T71" fmla="*/ 90 h 1029"/>
              <a:gd name="T72" fmla="*/ 3367 w 5699"/>
              <a:gd name="T73" fmla="*/ 62 h 1029"/>
              <a:gd name="T74" fmla="*/ 3679 w 5699"/>
              <a:gd name="T75" fmla="*/ 40 h 1029"/>
              <a:gd name="T76" fmla="*/ 3998 w 5699"/>
              <a:gd name="T77" fmla="*/ 21 h 1029"/>
              <a:gd name="T78" fmla="*/ 4323 w 5699"/>
              <a:gd name="T79" fmla="*/ 8 h 1029"/>
              <a:gd name="T80" fmla="*/ 4656 w 5699"/>
              <a:gd name="T81" fmla="*/ 2 h 1029"/>
              <a:gd name="T82" fmla="*/ 4995 w 5699"/>
              <a:gd name="T83" fmla="*/ 0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699" h="1029">
                <a:moveTo>
                  <a:pt x="4995" y="0"/>
                </a:moveTo>
                <a:lnTo>
                  <a:pt x="5344" y="3"/>
                </a:lnTo>
                <a:lnTo>
                  <a:pt x="5699" y="12"/>
                </a:lnTo>
                <a:lnTo>
                  <a:pt x="5699" y="43"/>
                </a:lnTo>
                <a:lnTo>
                  <a:pt x="5324" y="45"/>
                </a:lnTo>
                <a:lnTo>
                  <a:pt x="4959" y="52"/>
                </a:lnTo>
                <a:lnTo>
                  <a:pt x="4602" y="66"/>
                </a:lnTo>
                <a:lnTo>
                  <a:pt x="4254" y="85"/>
                </a:lnTo>
                <a:lnTo>
                  <a:pt x="3912" y="109"/>
                </a:lnTo>
                <a:lnTo>
                  <a:pt x="3580" y="139"/>
                </a:lnTo>
                <a:lnTo>
                  <a:pt x="3256" y="174"/>
                </a:lnTo>
                <a:lnTo>
                  <a:pt x="2939" y="214"/>
                </a:lnTo>
                <a:lnTo>
                  <a:pt x="2631" y="261"/>
                </a:lnTo>
                <a:lnTo>
                  <a:pt x="2331" y="313"/>
                </a:lnTo>
                <a:lnTo>
                  <a:pt x="2039" y="371"/>
                </a:lnTo>
                <a:lnTo>
                  <a:pt x="1757" y="433"/>
                </a:lnTo>
                <a:lnTo>
                  <a:pt x="1480" y="501"/>
                </a:lnTo>
                <a:lnTo>
                  <a:pt x="1214" y="576"/>
                </a:lnTo>
                <a:lnTo>
                  <a:pt x="954" y="654"/>
                </a:lnTo>
                <a:lnTo>
                  <a:pt x="703" y="740"/>
                </a:lnTo>
                <a:lnTo>
                  <a:pt x="461" y="830"/>
                </a:lnTo>
                <a:lnTo>
                  <a:pt x="226" y="926"/>
                </a:lnTo>
                <a:lnTo>
                  <a:pt x="0" y="1029"/>
                </a:lnTo>
                <a:lnTo>
                  <a:pt x="0" y="832"/>
                </a:lnTo>
                <a:lnTo>
                  <a:pt x="214" y="741"/>
                </a:lnTo>
                <a:lnTo>
                  <a:pt x="437" y="656"/>
                </a:lnTo>
                <a:lnTo>
                  <a:pt x="667" y="576"/>
                </a:lnTo>
                <a:lnTo>
                  <a:pt x="904" y="501"/>
                </a:lnTo>
                <a:lnTo>
                  <a:pt x="1147" y="432"/>
                </a:lnTo>
                <a:lnTo>
                  <a:pt x="1400" y="367"/>
                </a:lnTo>
                <a:lnTo>
                  <a:pt x="1659" y="308"/>
                </a:lnTo>
                <a:lnTo>
                  <a:pt x="1926" y="254"/>
                </a:lnTo>
                <a:lnTo>
                  <a:pt x="2199" y="205"/>
                </a:lnTo>
                <a:lnTo>
                  <a:pt x="2481" y="162"/>
                </a:lnTo>
                <a:lnTo>
                  <a:pt x="2768" y="123"/>
                </a:lnTo>
                <a:lnTo>
                  <a:pt x="3064" y="90"/>
                </a:lnTo>
                <a:lnTo>
                  <a:pt x="3367" y="62"/>
                </a:lnTo>
                <a:lnTo>
                  <a:pt x="3679" y="40"/>
                </a:lnTo>
                <a:lnTo>
                  <a:pt x="3998" y="21"/>
                </a:lnTo>
                <a:lnTo>
                  <a:pt x="4323" y="8"/>
                </a:lnTo>
                <a:lnTo>
                  <a:pt x="4656" y="2"/>
                </a:lnTo>
                <a:lnTo>
                  <a:pt x="4995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2245659" y="2420468"/>
            <a:ext cx="7691717" cy="5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>
                <a:latin typeface="Arial" panose="020B0604020202020204" pitchFamily="34" charset="0"/>
                <a:cs typeface="Arial" panose="020B0604020202020204" pitchFamily="34" charset="0"/>
              </a:rPr>
              <a:t>从零到百亿互联网金融架构发展史</a:t>
            </a:r>
          </a:p>
        </p:txBody>
      </p:sp>
      <p:sp>
        <p:nvSpPr>
          <p:cNvPr id="22" name="矩形 259"/>
          <p:cNvSpPr>
            <a:spLocks noChangeArrowheads="1"/>
          </p:cNvSpPr>
          <p:nvPr/>
        </p:nvSpPr>
        <p:spPr bwMode="auto">
          <a:xfrm>
            <a:off x="7490011" y="3777159"/>
            <a:ext cx="20752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2000" cap="all" dirty="0">
                <a:cs typeface="Arial" panose="020B0604020202020204" pitchFamily="34" charset="0"/>
              </a:rPr>
              <a:t>纯洁的微笑</a:t>
            </a:r>
            <a:endParaRPr lang="en-US" altLang="zh-CN" sz="2000" cap="all" dirty="0">
              <a:cs typeface="Arial" panose="020B0604020202020204" pitchFamily="34" charset="0"/>
            </a:endParaRPr>
          </a:p>
        </p:txBody>
      </p:sp>
      <p:sp>
        <p:nvSpPr>
          <p:cNvPr id="7" name="矩形 259">
            <a:extLst>
              <a:ext uri="{FF2B5EF4-FFF2-40B4-BE49-F238E27FC236}">
                <a16:creationId xmlns:a16="http://schemas.microsoft.com/office/drawing/2014/main" id="{83DFFA60-987B-4E95-AC94-42FECCC90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4140" y="4273272"/>
            <a:ext cx="19810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1800" cap="all" dirty="0">
                <a:cs typeface="Arial" panose="020B0604020202020204" pitchFamily="34" charset="0"/>
              </a:rPr>
              <a:t>2018 </a:t>
            </a:r>
            <a:r>
              <a:rPr lang="zh-CN" altLang="en-US" sz="1800" cap="all" dirty="0">
                <a:cs typeface="Arial" panose="020B0604020202020204" pitchFamily="34" charset="0"/>
              </a:rPr>
              <a:t>年 </a:t>
            </a:r>
            <a:r>
              <a:rPr lang="en-US" altLang="zh-CN" sz="1800" cap="all" dirty="0">
                <a:cs typeface="Arial" panose="020B0604020202020204" pitchFamily="34" charset="0"/>
              </a:rPr>
              <a:t>3 </a:t>
            </a:r>
            <a:r>
              <a:rPr lang="zh-CN" altLang="en-US" sz="1800" cap="all" dirty="0">
                <a:cs typeface="Arial" panose="020B0604020202020204" pitchFamily="34" charset="0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59800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0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400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00"/>
                            </p:stCondLst>
                            <p:childTnLst>
                              <p:par>
                                <p:cTn id="4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/>
      <p:bldP spid="21" grpId="1"/>
      <p:bldP spid="22" grpId="0"/>
      <p:bldP spid="22" grpId="1"/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第一代系统架构</a:t>
            </a:r>
            <a:endParaRPr lang="zh-CN" altLang="en-US" sz="3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0699269" y="61287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/>
                </a:solidFill>
              </a:rPr>
              <a:t>LOGO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100" name="Picture 4" descr="http://www.ityouknow.com/assets/images/2017/architecture/framework1.jpg">
            <a:extLst>
              <a:ext uri="{FF2B5EF4-FFF2-40B4-BE49-F238E27FC236}">
                <a16:creationId xmlns:a16="http://schemas.microsoft.com/office/drawing/2014/main" id="{E1DCA425-12FC-4A8E-B169-00E2EF9C2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690" y="1072156"/>
            <a:ext cx="7798527" cy="561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56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3539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第</a:t>
            </a:r>
            <a:r>
              <a:rPr lang="en-US" altLang="zh-CN" sz="3600" dirty="0"/>
              <a:t>1.1</a:t>
            </a:r>
            <a:r>
              <a:rPr lang="zh-CN" altLang="en-US" sz="3600" dirty="0"/>
              <a:t>代系统架构</a:t>
            </a:r>
            <a:endParaRPr lang="zh-CN" altLang="en-US" sz="3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0699269" y="61287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/>
                </a:solidFill>
              </a:rPr>
              <a:t>LOGO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148" name="Picture 4" descr="http://www.ityouknow.com/assets/images/2017/architecture/framework1.1.jpg">
            <a:extLst>
              <a:ext uri="{FF2B5EF4-FFF2-40B4-BE49-F238E27FC236}">
                <a16:creationId xmlns:a16="http://schemas.microsoft.com/office/drawing/2014/main" id="{B3221703-47D7-4B3A-BF85-DA4756853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040" y="1136094"/>
            <a:ext cx="7547790" cy="543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57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真正解决千万并发技术方案是什么？</a:t>
            </a:r>
            <a:endParaRPr lang="zh-CN" altLang="en-US" sz="3600" dirty="0"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99269" y="61287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/>
                </a:solidFill>
              </a:rPr>
              <a:t>LOGO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152" name="Picture 8" descr="http://www.ityouknow.com/assets/images/2017/optimize/buy.png">
            <a:extLst>
              <a:ext uri="{FF2B5EF4-FFF2-40B4-BE49-F238E27FC236}">
                <a16:creationId xmlns:a16="http://schemas.microsoft.com/office/drawing/2014/main" id="{7155A0FD-C345-4A99-B10A-0A8370201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794" y="612874"/>
            <a:ext cx="9013344" cy="594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95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角矩形 46"/>
          <p:cNvSpPr/>
          <p:nvPr/>
        </p:nvSpPr>
        <p:spPr bwMode="auto">
          <a:xfrm>
            <a:off x="4640834" y="1790418"/>
            <a:ext cx="2859488" cy="1531613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7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4640834" y="3662396"/>
            <a:ext cx="2859488" cy="1531613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7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154709" y="2006414"/>
            <a:ext cx="2763885" cy="1132354"/>
            <a:chOff x="4304043" y="1286668"/>
            <a:chExt cx="3837944" cy="2757793"/>
          </a:xfrm>
          <a:solidFill>
            <a:srgbClr val="108136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5" name="圆角矩形 4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154709" y="3898023"/>
            <a:ext cx="2763885" cy="1132354"/>
            <a:chOff x="4304043" y="1286668"/>
            <a:chExt cx="3837944" cy="2757793"/>
          </a:xfrm>
          <a:solidFill>
            <a:srgbClr val="108136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9" name="圆角矩形 4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146720" y="1895151"/>
            <a:ext cx="3211198" cy="131561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圆角矩形 57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112237" y="3786761"/>
            <a:ext cx="3211198" cy="131561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1" name="圆角矩形 6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266646" y="1976013"/>
            <a:ext cx="2763885" cy="1132354"/>
            <a:chOff x="4304043" y="1286668"/>
            <a:chExt cx="3837944" cy="2757793"/>
          </a:xfrm>
          <a:solidFill>
            <a:srgbClr val="8CC94C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圆角矩形 5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266646" y="3867623"/>
            <a:ext cx="2763885" cy="1132354"/>
            <a:chOff x="4304043" y="1286668"/>
            <a:chExt cx="3837944" cy="2757793"/>
          </a:xfrm>
          <a:solidFill>
            <a:srgbClr val="8CC94C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圆角矩形 5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827319" y="1895151"/>
            <a:ext cx="3211198" cy="131561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1" name="圆角矩形 7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792836" y="3786761"/>
            <a:ext cx="3211198" cy="131561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4" name="圆角矩形 7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350682" y="2294412"/>
            <a:ext cx="1468132" cy="500858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>
              <a:defRPr/>
            </a:pPr>
            <a:r>
              <a:rPr lang="zh-CN" altLang="en-US" sz="2655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前    端</a:t>
            </a:r>
            <a:endParaRPr lang="zh-CN" altLang="en-US" sz="2655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02933" y="4151255"/>
            <a:ext cx="1297004" cy="500858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>
              <a:defRPr/>
            </a:pPr>
            <a:r>
              <a:rPr lang="zh-CN" altLang="en-US" sz="2655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后    端</a:t>
            </a:r>
            <a:endParaRPr lang="zh-CN" altLang="en-US" sz="2655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06634" y="2320128"/>
            <a:ext cx="2483991" cy="421542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/>
              <a:t>安卓和</a:t>
            </a:r>
            <a:r>
              <a:rPr lang="en-US" altLang="zh-CN" dirty="0"/>
              <a:t>IOS</a:t>
            </a:r>
            <a:r>
              <a:rPr lang="zh-CN" altLang="en-US" dirty="0"/>
              <a:t>移动端</a:t>
            </a:r>
            <a:endParaRPr lang="en-GB" altLang="zh-CN" sz="996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187080" y="2294002"/>
            <a:ext cx="2483991" cy="421542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网站和</a:t>
            </a:r>
            <a:r>
              <a:rPr lang="en-US" altLang="zh-CN" dirty="0"/>
              <a:t>H5</a:t>
            </a:r>
            <a:endParaRPr lang="en-GB" altLang="zh-CN" sz="996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06634" y="4196380"/>
            <a:ext cx="2483991" cy="421990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dirty="0"/>
              <a:t>PHP+JAVA</a:t>
            </a:r>
            <a:endParaRPr lang="en-GB" altLang="zh-CN" sz="996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187080" y="4104939"/>
            <a:ext cx="2483991" cy="812482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ActiveMQ+Tomcat6+Memcached+ActiveMQ</a:t>
            </a:r>
            <a:endParaRPr lang="en-GB" altLang="zh-CN" sz="996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任意多边形 36"/>
          <p:cNvSpPr/>
          <p:nvPr/>
        </p:nvSpPr>
        <p:spPr>
          <a:xfrm flipH="1">
            <a:off x="6096000" y="420914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97043" y="334058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第一代架构技术栈</a:t>
            </a:r>
          </a:p>
        </p:txBody>
      </p:sp>
    </p:spTree>
    <p:extLst>
      <p:ext uri="{BB962C8B-B14F-4D97-AF65-F5344CB8AC3E}">
        <p14:creationId xmlns:p14="http://schemas.microsoft.com/office/powerpoint/2010/main" val="39887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9" grpId="0" animBg="1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30123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/>
              <a:t>发展</a:t>
            </a:r>
            <a:r>
              <a:rPr lang="en-US" altLang="zh-CN" sz="5400" b="1" dirty="0"/>
              <a:t>-</a:t>
            </a:r>
            <a:r>
              <a:rPr lang="zh-CN" altLang="en-US" sz="3200" b="1" dirty="0"/>
              <a:t>大爆发</a:t>
            </a:r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03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4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第二代系统架构</a:t>
            </a:r>
            <a:endParaRPr lang="zh-CN" altLang="en-US" sz="3600" dirty="0"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99269" y="61287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/>
                </a:solidFill>
              </a:rPr>
              <a:t>LOGO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218" name="Picture 2" descr="http://www.ityouknow.com/assets/images/2017/architecture/framework2.jpg">
            <a:extLst>
              <a:ext uri="{FF2B5EF4-FFF2-40B4-BE49-F238E27FC236}">
                <a16:creationId xmlns:a16="http://schemas.microsoft.com/office/drawing/2014/main" id="{F1CD61CE-A794-4E04-8C81-9759CACB1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407" y="1085850"/>
            <a:ext cx="7803441" cy="543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87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组合 39">
            <a:extLst>
              <a:ext uri="{FF2B5EF4-FFF2-40B4-BE49-F238E27FC236}">
                <a16:creationId xmlns:a16="http://schemas.microsoft.com/office/drawing/2014/main" id="{C2649003-E89D-4F64-AF80-3BD801168A44}"/>
              </a:ext>
            </a:extLst>
          </p:cNvPr>
          <p:cNvGrpSpPr>
            <a:grpSpLocks/>
          </p:cNvGrpSpPr>
          <p:nvPr/>
        </p:nvGrpSpPr>
        <p:grpSpPr bwMode="auto">
          <a:xfrm>
            <a:off x="2628107" y="823913"/>
            <a:ext cx="7069130" cy="5935662"/>
            <a:chOff x="0" y="0"/>
            <a:chExt cx="7068778" cy="5936808"/>
          </a:xfrm>
        </p:grpSpPr>
        <p:sp>
          <p:nvSpPr>
            <p:cNvPr id="46083" name="椭圆 40">
              <a:extLst>
                <a:ext uri="{FF2B5EF4-FFF2-40B4-BE49-F238E27FC236}">
                  <a16:creationId xmlns:a16="http://schemas.microsoft.com/office/drawing/2014/main" id="{2DFC426E-C75B-4769-975A-B64A53C3C8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629728">
              <a:off x="-170338" y="287830"/>
              <a:ext cx="3922731" cy="3582055"/>
            </a:xfrm>
            <a:prstGeom prst="ellipse">
              <a:avLst/>
            </a:prstGeom>
            <a:gradFill rotWithShape="1">
              <a:gsLst>
                <a:gs pos="0">
                  <a:srgbClr val="494949"/>
                </a:gs>
                <a:gs pos="100000">
                  <a:srgbClr val="7F7F7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084" name="椭圆 41">
              <a:extLst>
                <a:ext uri="{FF2B5EF4-FFF2-40B4-BE49-F238E27FC236}">
                  <a16:creationId xmlns:a16="http://schemas.microsoft.com/office/drawing/2014/main" id="{66740D0C-CCB9-4011-89F8-A3C271C3B1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749498">
              <a:off x="3316385" y="405487"/>
              <a:ext cx="3922731" cy="3582055"/>
            </a:xfrm>
            <a:prstGeom prst="ellipse">
              <a:avLst/>
            </a:prstGeom>
            <a:gradFill rotWithShape="1">
              <a:gsLst>
                <a:gs pos="0">
                  <a:srgbClr val="494949"/>
                </a:gs>
                <a:gs pos="100000">
                  <a:srgbClr val="7F7F7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085" name="椭圆 42">
              <a:extLst>
                <a:ext uri="{FF2B5EF4-FFF2-40B4-BE49-F238E27FC236}">
                  <a16:creationId xmlns:a16="http://schemas.microsoft.com/office/drawing/2014/main" id="{6815FCF6-A065-47EB-9CF5-0EC583728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947" y="2354753"/>
              <a:ext cx="4107960" cy="3582055"/>
            </a:xfrm>
            <a:prstGeom prst="ellipse">
              <a:avLst/>
            </a:prstGeom>
            <a:gradFill rotWithShape="1">
              <a:gsLst>
                <a:gs pos="0">
                  <a:srgbClr val="494949"/>
                </a:gs>
                <a:gs pos="100000">
                  <a:srgbClr val="7F7F7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086" name="椭圆 14">
              <a:extLst>
                <a:ext uri="{FF2B5EF4-FFF2-40B4-BE49-F238E27FC236}">
                  <a16:creationId xmlns:a16="http://schemas.microsoft.com/office/drawing/2014/main" id="{24AF47D4-2C00-40D6-A707-CC2167B06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1885" y="1828969"/>
              <a:ext cx="4152025" cy="3982173"/>
            </a:xfrm>
            <a:custGeom>
              <a:avLst/>
              <a:gdLst>
                <a:gd name="T0" fmla="*/ 0 w 3374613"/>
                <a:gd name="T1" fmla="*/ 0 h 3236563"/>
                <a:gd name="T2" fmla="*/ 3374613 w 3374613"/>
                <a:gd name="T3" fmla="*/ 3236563 h 3236563"/>
              </a:gdLst>
              <a:ahLst/>
              <a:cxnLst/>
              <a:rect l="T0" t="T1" r="T2" b="T3"/>
              <a:pathLst>
                <a:path w="3374613" h="3236563">
                  <a:moveTo>
                    <a:pt x="995527" y="0"/>
                  </a:moveTo>
                  <a:cubicBezTo>
                    <a:pt x="985799" y="67986"/>
                    <a:pt x="981504" y="137392"/>
                    <a:pt x="981504" y="207801"/>
                  </a:cubicBezTo>
                  <a:cubicBezTo>
                    <a:pt x="981504" y="1143547"/>
                    <a:pt x="1740076" y="1902119"/>
                    <a:pt x="2675822" y="1902119"/>
                  </a:cubicBezTo>
                  <a:cubicBezTo>
                    <a:pt x="2925223" y="1902119"/>
                    <a:pt x="3162037" y="1848233"/>
                    <a:pt x="3374613" y="1750046"/>
                  </a:cubicBezTo>
                  <a:cubicBezTo>
                    <a:pt x="3273477" y="2587852"/>
                    <a:pt x="2559655" y="3236563"/>
                    <a:pt x="1694318" y="3236563"/>
                  </a:cubicBezTo>
                  <a:cubicBezTo>
                    <a:pt x="758572" y="3236563"/>
                    <a:pt x="0" y="2477991"/>
                    <a:pt x="0" y="1542245"/>
                  </a:cubicBezTo>
                  <a:cubicBezTo>
                    <a:pt x="0" y="855900"/>
                    <a:pt x="408100" y="264871"/>
                    <a:pt x="99552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B3621F"/>
                </a:gs>
                <a:gs pos="17999">
                  <a:srgbClr val="B3621F"/>
                </a:gs>
                <a:gs pos="81000">
                  <a:srgbClr val="FFAC61"/>
                </a:gs>
                <a:gs pos="100000">
                  <a:srgbClr val="FFAC6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087" name="椭圆 16">
              <a:extLst>
                <a:ext uri="{FF2B5EF4-FFF2-40B4-BE49-F238E27FC236}">
                  <a16:creationId xmlns:a16="http://schemas.microsoft.com/office/drawing/2014/main" id="{CBC74A0A-D3BD-43E3-918B-C9521CF1B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451" y="1"/>
              <a:ext cx="3264325" cy="4169279"/>
            </a:xfrm>
            <a:custGeom>
              <a:avLst/>
              <a:gdLst>
                <a:gd name="T0" fmla="*/ 0 w 2653122"/>
                <a:gd name="T1" fmla="*/ 0 h 3388636"/>
                <a:gd name="T2" fmla="*/ 2653122 w 2653122"/>
                <a:gd name="T3" fmla="*/ 3388636 h 3388636"/>
              </a:gdLst>
              <a:ahLst/>
              <a:cxnLst/>
              <a:rect l="T0" t="T1" r="T2" b="T3"/>
              <a:pathLst>
                <a:path w="2653122" h="3388636">
                  <a:moveTo>
                    <a:pt x="958804" y="0"/>
                  </a:moveTo>
                  <a:cubicBezTo>
                    <a:pt x="1894550" y="0"/>
                    <a:pt x="2653122" y="758572"/>
                    <a:pt x="2653122" y="1694318"/>
                  </a:cubicBezTo>
                  <a:cubicBezTo>
                    <a:pt x="2653122" y="2630064"/>
                    <a:pt x="1894550" y="3388636"/>
                    <a:pt x="958804" y="3388636"/>
                  </a:cubicBezTo>
                  <a:cubicBezTo>
                    <a:pt x="602758" y="3388636"/>
                    <a:pt x="272363" y="3278813"/>
                    <a:pt x="0" y="3090678"/>
                  </a:cubicBezTo>
                  <a:cubicBezTo>
                    <a:pt x="444384" y="2785721"/>
                    <a:pt x="735514" y="2274018"/>
                    <a:pt x="735514" y="1694318"/>
                  </a:cubicBezTo>
                  <a:cubicBezTo>
                    <a:pt x="735514" y="1114618"/>
                    <a:pt x="444384" y="602915"/>
                    <a:pt x="0" y="297959"/>
                  </a:cubicBezTo>
                  <a:cubicBezTo>
                    <a:pt x="272363" y="109823"/>
                    <a:pt x="602758" y="0"/>
                    <a:pt x="95880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693AC"/>
                </a:gs>
                <a:gs pos="14000">
                  <a:srgbClr val="3693AC"/>
                </a:gs>
                <a:gs pos="84000">
                  <a:srgbClr val="87CEE1"/>
                </a:gs>
                <a:gs pos="100000">
                  <a:srgbClr val="87CEE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088" name="椭圆 17">
              <a:extLst>
                <a:ext uri="{FF2B5EF4-FFF2-40B4-BE49-F238E27FC236}">
                  <a16:creationId xmlns:a16="http://schemas.microsoft.com/office/drawing/2014/main" id="{1CEDE7CF-6CC7-44A9-9DD8-1D8FC9371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71" y="0"/>
              <a:ext cx="4157115" cy="3948835"/>
            </a:xfrm>
            <a:custGeom>
              <a:avLst/>
              <a:gdLst>
                <a:gd name="T0" fmla="*/ 0 w 3378749"/>
                <a:gd name="T1" fmla="*/ 0 h 3209467"/>
                <a:gd name="T2" fmla="*/ 3378749 w 3378749"/>
                <a:gd name="T3" fmla="*/ 3209467 h 3209467"/>
              </a:gdLst>
              <a:ahLst/>
              <a:cxnLst/>
              <a:rect l="T0" t="T1" r="T2" b="T3"/>
              <a:pathLst>
                <a:path w="3378749" h="3209467">
                  <a:moveTo>
                    <a:pt x="1694318" y="0"/>
                  </a:moveTo>
                  <a:cubicBezTo>
                    <a:pt x="2569009" y="0"/>
                    <a:pt x="3288892" y="662811"/>
                    <a:pt x="3378749" y="1513614"/>
                  </a:cubicBezTo>
                  <a:cubicBezTo>
                    <a:pt x="3152023" y="1398361"/>
                    <a:pt x="2895330" y="1334445"/>
                    <a:pt x="2623709" y="1334445"/>
                  </a:cubicBezTo>
                  <a:cubicBezTo>
                    <a:pt x="1687963" y="1334445"/>
                    <a:pt x="929391" y="2093017"/>
                    <a:pt x="929391" y="3028763"/>
                  </a:cubicBezTo>
                  <a:cubicBezTo>
                    <a:pt x="929391" y="3089819"/>
                    <a:pt x="932621" y="3150120"/>
                    <a:pt x="939279" y="3209467"/>
                  </a:cubicBezTo>
                  <a:cubicBezTo>
                    <a:pt x="382103" y="2933323"/>
                    <a:pt x="0" y="2358443"/>
                    <a:pt x="0" y="1694318"/>
                  </a:cubicBezTo>
                  <a:cubicBezTo>
                    <a:pt x="0" y="758572"/>
                    <a:pt x="758572" y="0"/>
                    <a:pt x="169431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58863"/>
                </a:gs>
                <a:gs pos="3000">
                  <a:srgbClr val="A58863"/>
                </a:gs>
                <a:gs pos="87000">
                  <a:srgbClr val="E2D0B8"/>
                </a:gs>
                <a:gs pos="100000">
                  <a:srgbClr val="E2D0B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089" name="椭圆 46">
              <a:extLst>
                <a:ext uri="{FF2B5EF4-FFF2-40B4-BE49-F238E27FC236}">
                  <a16:creationId xmlns:a16="http://schemas.microsoft.com/office/drawing/2014/main" id="{ADA9FA83-9966-4966-9FA0-59ADFB7E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295" y="1430964"/>
              <a:ext cx="2403505" cy="240350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090" name="椭圆 14">
              <a:extLst>
                <a:ext uri="{FF2B5EF4-FFF2-40B4-BE49-F238E27FC236}">
                  <a16:creationId xmlns:a16="http://schemas.microsoft.com/office/drawing/2014/main" id="{7A5199ED-6726-4792-AAB3-FBAE19A96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124" y="1832353"/>
              <a:ext cx="4152025" cy="3982173"/>
            </a:xfrm>
            <a:custGeom>
              <a:avLst/>
              <a:gdLst>
                <a:gd name="T0" fmla="*/ 0 w 3374613"/>
                <a:gd name="T1" fmla="*/ 0 h 3236563"/>
                <a:gd name="T2" fmla="*/ 3374613 w 3374613"/>
                <a:gd name="T3" fmla="*/ 3236563 h 3236563"/>
              </a:gdLst>
              <a:ahLst/>
              <a:cxnLst/>
              <a:rect l="T0" t="T1" r="T2" b="T3"/>
              <a:pathLst>
                <a:path w="3374613" h="3236563">
                  <a:moveTo>
                    <a:pt x="995527" y="0"/>
                  </a:moveTo>
                  <a:cubicBezTo>
                    <a:pt x="985799" y="67986"/>
                    <a:pt x="981504" y="137392"/>
                    <a:pt x="981504" y="207801"/>
                  </a:cubicBezTo>
                  <a:cubicBezTo>
                    <a:pt x="981504" y="1143547"/>
                    <a:pt x="1740076" y="1902119"/>
                    <a:pt x="2675822" y="1902119"/>
                  </a:cubicBezTo>
                  <a:cubicBezTo>
                    <a:pt x="2925223" y="1902119"/>
                    <a:pt x="3162037" y="1848233"/>
                    <a:pt x="3374613" y="1750046"/>
                  </a:cubicBezTo>
                  <a:cubicBezTo>
                    <a:pt x="3273477" y="2587852"/>
                    <a:pt x="2559655" y="3236563"/>
                    <a:pt x="1694318" y="3236563"/>
                  </a:cubicBezTo>
                  <a:cubicBezTo>
                    <a:pt x="758572" y="3236563"/>
                    <a:pt x="0" y="2477991"/>
                    <a:pt x="0" y="1542245"/>
                  </a:cubicBezTo>
                  <a:cubicBezTo>
                    <a:pt x="0" y="855900"/>
                    <a:pt x="408100" y="264871"/>
                    <a:pt x="99552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F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091" name="椭圆 48">
              <a:extLst>
                <a:ext uri="{FF2B5EF4-FFF2-40B4-BE49-F238E27FC236}">
                  <a16:creationId xmlns:a16="http://schemas.microsoft.com/office/drawing/2014/main" id="{CAC1B3AE-8A7B-4BAE-8423-D3F8A34E3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394" y="1124321"/>
              <a:ext cx="3034375" cy="30343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path path="rect">
                <a:fillToRect l="50000" t="50000" r="50000" b="50000"/>
              </a:path>
            </a:gradFill>
            <a:ln w="25400" cap="flat" cmpd="sng">
              <a:solidFill>
                <a:srgbClr val="FFFFFF">
                  <a:alpha val="37000"/>
                </a:srgbClr>
              </a:solidFill>
              <a:prstDash val="sys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092" name="TextBox 49">
              <a:extLst>
                <a:ext uri="{FF2B5EF4-FFF2-40B4-BE49-F238E27FC236}">
                  <a16:creationId xmlns:a16="http://schemas.microsoft.com/office/drawing/2014/main" id="{E675F57E-998A-4C36-812D-D33ABE3E8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313" y="1955861"/>
              <a:ext cx="151216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rgbClr val="3F3F3F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前端产品</a:t>
              </a:r>
              <a:endParaRPr lang="zh-CN" altLang="en-US" dirty="0"/>
            </a:p>
          </p:txBody>
        </p:sp>
        <p:sp>
          <p:nvSpPr>
            <p:cNvPr id="46093" name="TextBox 50">
              <a:extLst>
                <a:ext uri="{FF2B5EF4-FFF2-40B4-BE49-F238E27FC236}">
                  <a16:creationId xmlns:a16="http://schemas.microsoft.com/office/drawing/2014/main" id="{7FACA4F5-F713-46F3-B11E-73DBD5F5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227" y="703513"/>
              <a:ext cx="9427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4000" b="1">
                  <a:solidFill>
                    <a:srgbClr val="61523D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4000" b="1">
                <a:solidFill>
                  <a:srgbClr val="61523D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094" name="TextBox 51">
              <a:extLst>
                <a:ext uri="{FF2B5EF4-FFF2-40B4-BE49-F238E27FC236}">
                  <a16:creationId xmlns:a16="http://schemas.microsoft.com/office/drawing/2014/main" id="{AFE60AE1-5D85-4521-A99D-B589413C2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604" y="2624438"/>
              <a:ext cx="9427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4000" b="1">
                  <a:solidFill>
                    <a:srgbClr val="7055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4000" b="1">
                <a:solidFill>
                  <a:srgbClr val="705500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095" name="TextBox 52">
              <a:extLst>
                <a:ext uri="{FF2B5EF4-FFF2-40B4-BE49-F238E27FC236}">
                  <a16:creationId xmlns:a16="http://schemas.microsoft.com/office/drawing/2014/main" id="{68673C65-4104-4736-9EB5-E0245E211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654" y="3388551"/>
              <a:ext cx="9427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4000" b="1">
                  <a:solidFill>
                    <a:srgbClr val="205867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4000" b="1">
                <a:solidFill>
                  <a:srgbClr val="205867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096" name="TextBox 53">
              <a:extLst>
                <a:ext uri="{FF2B5EF4-FFF2-40B4-BE49-F238E27FC236}">
                  <a16:creationId xmlns:a16="http://schemas.microsoft.com/office/drawing/2014/main" id="{C1C598D5-53BD-4953-84BE-98575637B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41" y="1040265"/>
              <a:ext cx="1959499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3200" b="1" dirty="0">
                  <a:solidFill>
                    <a:srgbClr val="61523D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产品组件</a:t>
              </a:r>
              <a:endParaRPr lang="zh-CN" altLang="en-US" dirty="0"/>
            </a:p>
          </p:txBody>
        </p:sp>
        <p:sp>
          <p:nvSpPr>
            <p:cNvPr id="46097" name="TextBox 54">
              <a:extLst>
                <a:ext uri="{FF2B5EF4-FFF2-40B4-BE49-F238E27FC236}">
                  <a16:creationId xmlns:a16="http://schemas.microsoft.com/office/drawing/2014/main" id="{27A0E897-D863-4546-B16D-B710FACF21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546">
              <a:off x="516963" y="1702173"/>
              <a:ext cx="161007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dirty="0">
                  <a:solidFill>
                    <a:srgbClr val="3F3F3F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负责各个业务的专有产品</a:t>
              </a:r>
              <a:r>
                <a:rPr lang="en-US" altLang="zh-CN" sz="1400" dirty="0">
                  <a:solidFill>
                    <a:srgbClr val="3F3F3F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</a:p>
          </p:txBody>
        </p:sp>
        <p:sp>
          <p:nvSpPr>
            <p:cNvPr id="46098" name="TextBox 55">
              <a:extLst>
                <a:ext uri="{FF2B5EF4-FFF2-40B4-BE49-F238E27FC236}">
                  <a16:creationId xmlns:a16="http://schemas.microsoft.com/office/drawing/2014/main" id="{79727462-7D92-454D-84E0-1C4C47B4B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502" y="1472313"/>
              <a:ext cx="1728243" cy="437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800" b="1" dirty="0">
                  <a:solidFill>
                    <a:srgbClr val="205867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运营平台</a:t>
              </a:r>
              <a:endParaRPr lang="zh-CN" altLang="en-US" dirty="0"/>
            </a:p>
          </p:txBody>
        </p:sp>
        <p:sp>
          <p:nvSpPr>
            <p:cNvPr id="46099" name="TextBox 56">
              <a:extLst>
                <a:ext uri="{FF2B5EF4-FFF2-40B4-BE49-F238E27FC236}">
                  <a16:creationId xmlns:a16="http://schemas.microsoft.com/office/drawing/2014/main" id="{FCC5EA66-5202-4EAD-9724-D291FD38E1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546">
              <a:off x="5086011" y="2154447"/>
              <a:ext cx="1621824" cy="523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>
                  <a:solidFill>
                    <a:srgbClr val="3F3F3F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众信后台、CMS、大数据后台</a:t>
              </a:r>
              <a:endParaRPr lang="zh-CN" altLang="en-US"/>
            </a:p>
          </p:txBody>
        </p:sp>
        <p:sp>
          <p:nvSpPr>
            <p:cNvPr id="46100" name="TextBox 57">
              <a:extLst>
                <a:ext uri="{FF2B5EF4-FFF2-40B4-BE49-F238E27FC236}">
                  <a16:creationId xmlns:a16="http://schemas.microsoft.com/office/drawing/2014/main" id="{BC481C54-4B63-49DD-9C3D-63658E156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540" y="4330442"/>
              <a:ext cx="2504997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3200" b="1">
                  <a:solidFill>
                    <a:srgbClr val="704B1A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基础组件</a:t>
              </a:r>
              <a:endParaRPr lang="zh-CN" altLang="en-US"/>
            </a:p>
          </p:txBody>
        </p:sp>
        <p:sp>
          <p:nvSpPr>
            <p:cNvPr id="46101" name="TextBox 58">
              <a:extLst>
                <a:ext uri="{FF2B5EF4-FFF2-40B4-BE49-F238E27FC236}">
                  <a16:creationId xmlns:a16="http://schemas.microsoft.com/office/drawing/2014/main" id="{4E1BFDCB-BEA5-4ABF-A839-E879D23C23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546">
              <a:off x="2654251" y="4872013"/>
              <a:ext cx="189355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>
                  <a:solidFill>
                    <a:srgbClr val="3F3F3F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支持产品、产品组件底层服务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907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大数据部署架构</a:t>
            </a:r>
            <a:endParaRPr lang="zh-CN" altLang="en-US" sz="3600" dirty="0"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99269" y="61287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/>
                </a:solidFill>
              </a:rPr>
              <a:t>LOGO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0242" name="Picture 2" descr="http://www.ityouknow.com/assets/images/2017/architecture/db.jpg">
            <a:extLst>
              <a:ext uri="{FF2B5EF4-FFF2-40B4-BE49-F238E27FC236}">
                <a16:creationId xmlns:a16="http://schemas.microsoft.com/office/drawing/2014/main" id="{0DCAE665-70E0-48FA-BD70-6767B4BD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149" y="936074"/>
            <a:ext cx="6100898" cy="558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89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大数据业务架构</a:t>
            </a:r>
            <a:endParaRPr lang="zh-CN" altLang="en-US" sz="3600" dirty="0"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99269" y="61287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/>
                </a:solidFill>
              </a:rPr>
              <a:t>LOGO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1266" name="Picture 2" descr="http://www.ityouknow.com/assets/images/2017/architecture/bigdata.jpg">
            <a:extLst>
              <a:ext uri="{FF2B5EF4-FFF2-40B4-BE49-F238E27FC236}">
                <a16:creationId xmlns:a16="http://schemas.microsoft.com/office/drawing/2014/main" id="{3CC08AD6-A829-4B6F-8469-C5EB070C5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17" y="952792"/>
            <a:ext cx="6405154" cy="557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72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黑客攻击</a:t>
            </a:r>
          </a:p>
        </p:txBody>
      </p:sp>
      <p:sp>
        <p:nvSpPr>
          <p:cNvPr id="9" name="矩形 8"/>
          <p:cNvSpPr/>
          <p:nvPr/>
        </p:nvSpPr>
        <p:spPr>
          <a:xfrm>
            <a:off x="771733" y="4456761"/>
            <a:ext cx="468000" cy="468000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39734" y="4456760"/>
            <a:ext cx="2775242" cy="468000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DDOS</a:t>
            </a:r>
            <a:r>
              <a:rPr lang="zh-CN" altLang="en-US" dirty="0"/>
              <a:t>攻击</a:t>
            </a:r>
          </a:p>
        </p:txBody>
      </p:sp>
      <p:sp>
        <p:nvSpPr>
          <p:cNvPr id="11" name="Freeform 1102"/>
          <p:cNvSpPr>
            <a:spLocks noChangeAspect="1" noEditPoints="1"/>
          </p:cNvSpPr>
          <p:nvPr/>
        </p:nvSpPr>
        <p:spPr bwMode="auto">
          <a:xfrm>
            <a:off x="825734" y="4510760"/>
            <a:ext cx="360000" cy="360000"/>
          </a:xfrm>
          <a:custGeom>
            <a:avLst/>
            <a:gdLst>
              <a:gd name="T0" fmla="*/ 73 w 146"/>
              <a:gd name="T1" fmla="*/ 0 h 146"/>
              <a:gd name="T2" fmla="*/ 0 w 146"/>
              <a:gd name="T3" fmla="*/ 73 h 146"/>
              <a:gd name="T4" fmla="*/ 73 w 146"/>
              <a:gd name="T5" fmla="*/ 146 h 146"/>
              <a:gd name="T6" fmla="*/ 146 w 146"/>
              <a:gd name="T7" fmla="*/ 73 h 146"/>
              <a:gd name="T8" fmla="*/ 73 w 146"/>
              <a:gd name="T9" fmla="*/ 0 h 146"/>
              <a:gd name="T10" fmla="*/ 104 w 146"/>
              <a:gd name="T11" fmla="*/ 119 h 146"/>
              <a:gd name="T12" fmla="*/ 73 w 146"/>
              <a:gd name="T13" fmla="*/ 100 h 146"/>
              <a:gd name="T14" fmla="*/ 42 w 146"/>
              <a:gd name="T15" fmla="*/ 119 h 146"/>
              <a:gd name="T16" fmla="*/ 50 w 146"/>
              <a:gd name="T17" fmla="*/ 83 h 146"/>
              <a:gd name="T18" fmla="*/ 22 w 146"/>
              <a:gd name="T19" fmla="*/ 59 h 146"/>
              <a:gd name="T20" fmla="*/ 59 w 146"/>
              <a:gd name="T21" fmla="*/ 56 h 146"/>
              <a:gd name="T22" fmla="*/ 73 w 146"/>
              <a:gd name="T23" fmla="*/ 22 h 146"/>
              <a:gd name="T24" fmla="*/ 87 w 146"/>
              <a:gd name="T25" fmla="*/ 56 h 146"/>
              <a:gd name="T26" fmla="*/ 124 w 146"/>
              <a:gd name="T27" fmla="*/ 59 h 146"/>
              <a:gd name="T28" fmla="*/ 96 w 146"/>
              <a:gd name="T29" fmla="*/ 83 h 146"/>
              <a:gd name="T30" fmla="*/ 104 w 146"/>
              <a:gd name="T31" fmla="*/ 11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6" h="146">
                <a:moveTo>
                  <a:pt x="73" y="0"/>
                </a:moveTo>
                <a:cubicBezTo>
                  <a:pt x="33" y="0"/>
                  <a:pt x="0" y="33"/>
                  <a:pt x="0" y="73"/>
                </a:cubicBezTo>
                <a:cubicBezTo>
                  <a:pt x="0" y="113"/>
                  <a:pt x="33" y="146"/>
                  <a:pt x="73" y="146"/>
                </a:cubicBezTo>
                <a:cubicBezTo>
                  <a:pt x="113" y="146"/>
                  <a:pt x="146" y="113"/>
                  <a:pt x="146" y="73"/>
                </a:cubicBezTo>
                <a:cubicBezTo>
                  <a:pt x="146" y="33"/>
                  <a:pt x="113" y="0"/>
                  <a:pt x="73" y="0"/>
                </a:cubicBezTo>
                <a:close/>
                <a:moveTo>
                  <a:pt x="104" y="119"/>
                </a:moveTo>
                <a:cubicBezTo>
                  <a:pt x="73" y="100"/>
                  <a:pt x="73" y="100"/>
                  <a:pt x="73" y="100"/>
                </a:cubicBezTo>
                <a:cubicBezTo>
                  <a:pt x="42" y="119"/>
                  <a:pt x="42" y="119"/>
                  <a:pt x="42" y="119"/>
                </a:cubicBezTo>
                <a:cubicBezTo>
                  <a:pt x="50" y="83"/>
                  <a:pt x="50" y="83"/>
                  <a:pt x="50" y="83"/>
                </a:cubicBezTo>
                <a:cubicBezTo>
                  <a:pt x="22" y="59"/>
                  <a:pt x="22" y="59"/>
                  <a:pt x="22" y="59"/>
                </a:cubicBezTo>
                <a:cubicBezTo>
                  <a:pt x="59" y="56"/>
                  <a:pt x="59" y="56"/>
                  <a:pt x="59" y="56"/>
                </a:cubicBezTo>
                <a:cubicBezTo>
                  <a:pt x="73" y="22"/>
                  <a:pt x="73" y="22"/>
                  <a:pt x="73" y="22"/>
                </a:cubicBezTo>
                <a:cubicBezTo>
                  <a:pt x="87" y="56"/>
                  <a:pt x="87" y="56"/>
                  <a:pt x="87" y="56"/>
                </a:cubicBezTo>
                <a:cubicBezTo>
                  <a:pt x="124" y="59"/>
                  <a:pt x="124" y="59"/>
                  <a:pt x="124" y="59"/>
                </a:cubicBezTo>
                <a:cubicBezTo>
                  <a:pt x="96" y="83"/>
                  <a:pt x="96" y="83"/>
                  <a:pt x="96" y="83"/>
                </a:cubicBezTo>
                <a:lnTo>
                  <a:pt x="104" y="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4614088" y="4456761"/>
            <a:ext cx="468000" cy="468000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82089" y="4456760"/>
            <a:ext cx="2775242" cy="468000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SQL</a:t>
            </a:r>
            <a:r>
              <a:rPr lang="zh-CN" altLang="en-US" dirty="0"/>
              <a:t>注入</a:t>
            </a:r>
          </a:p>
        </p:txBody>
      </p:sp>
      <p:sp>
        <p:nvSpPr>
          <p:cNvPr id="14" name="矩形 13"/>
          <p:cNvSpPr/>
          <p:nvPr/>
        </p:nvSpPr>
        <p:spPr>
          <a:xfrm>
            <a:off x="8453601" y="4456761"/>
            <a:ext cx="468000" cy="468000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21602" y="4456760"/>
            <a:ext cx="2775242" cy="468000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短信攻击</a:t>
            </a: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8507071" y="4510760"/>
            <a:ext cx="361059" cy="360000"/>
            <a:chOff x="4351844" y="5426076"/>
            <a:chExt cx="541338" cy="539750"/>
          </a:xfrm>
          <a:solidFill>
            <a:schemeClr val="bg1"/>
          </a:solidFill>
        </p:grpSpPr>
        <p:sp>
          <p:nvSpPr>
            <p:cNvPr id="17" name="Freeform 1104"/>
            <p:cNvSpPr>
              <a:spLocks noEditPoints="1"/>
            </p:cNvSpPr>
            <p:nvPr/>
          </p:nvSpPr>
          <p:spPr bwMode="auto">
            <a:xfrm>
              <a:off x="4351844" y="5426076"/>
              <a:ext cx="541338" cy="539750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110 w 144"/>
                <a:gd name="T11" fmla="*/ 91 h 144"/>
                <a:gd name="T12" fmla="*/ 108 w 144"/>
                <a:gd name="T13" fmla="*/ 93 h 144"/>
                <a:gd name="T14" fmla="*/ 84 w 144"/>
                <a:gd name="T15" fmla="*/ 93 h 144"/>
                <a:gd name="T16" fmla="*/ 84 w 144"/>
                <a:gd name="T17" fmla="*/ 100 h 144"/>
                <a:gd name="T18" fmla="*/ 101 w 144"/>
                <a:gd name="T19" fmla="*/ 100 h 144"/>
                <a:gd name="T20" fmla="*/ 103 w 144"/>
                <a:gd name="T21" fmla="*/ 102 h 144"/>
                <a:gd name="T22" fmla="*/ 103 w 144"/>
                <a:gd name="T23" fmla="*/ 108 h 144"/>
                <a:gd name="T24" fmla="*/ 101 w 144"/>
                <a:gd name="T25" fmla="*/ 110 h 144"/>
                <a:gd name="T26" fmla="*/ 43 w 144"/>
                <a:gd name="T27" fmla="*/ 110 h 144"/>
                <a:gd name="T28" fmla="*/ 41 w 144"/>
                <a:gd name="T29" fmla="*/ 108 h 144"/>
                <a:gd name="T30" fmla="*/ 41 w 144"/>
                <a:gd name="T31" fmla="*/ 102 h 144"/>
                <a:gd name="T32" fmla="*/ 43 w 144"/>
                <a:gd name="T33" fmla="*/ 100 h 144"/>
                <a:gd name="T34" fmla="*/ 60 w 144"/>
                <a:gd name="T35" fmla="*/ 100 h 144"/>
                <a:gd name="T36" fmla="*/ 60 w 144"/>
                <a:gd name="T37" fmla="*/ 93 h 144"/>
                <a:gd name="T38" fmla="*/ 36 w 144"/>
                <a:gd name="T39" fmla="*/ 93 h 144"/>
                <a:gd name="T40" fmla="*/ 34 w 144"/>
                <a:gd name="T41" fmla="*/ 91 h 144"/>
                <a:gd name="T42" fmla="*/ 34 w 144"/>
                <a:gd name="T43" fmla="*/ 37 h 144"/>
                <a:gd name="T44" fmla="*/ 36 w 144"/>
                <a:gd name="T45" fmla="*/ 35 h 144"/>
                <a:gd name="T46" fmla="*/ 108 w 144"/>
                <a:gd name="T47" fmla="*/ 35 h 144"/>
                <a:gd name="T48" fmla="*/ 110 w 144"/>
                <a:gd name="T49" fmla="*/ 37 h 144"/>
                <a:gd name="T50" fmla="*/ 110 w 144"/>
                <a:gd name="T51" fmla="*/ 9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110" y="91"/>
                  </a:moveTo>
                  <a:cubicBezTo>
                    <a:pt x="110" y="92"/>
                    <a:pt x="109" y="93"/>
                    <a:pt x="108" y="93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2" y="100"/>
                    <a:pt x="103" y="101"/>
                    <a:pt x="103" y="102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3" y="109"/>
                    <a:pt x="102" y="110"/>
                    <a:pt x="101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2" y="110"/>
                    <a:pt x="41" y="109"/>
                    <a:pt x="41" y="108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41" y="101"/>
                    <a:pt x="42" y="100"/>
                    <a:pt x="43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5" y="93"/>
                    <a:pt x="34" y="92"/>
                    <a:pt x="34" y="91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5" y="35"/>
                    <a:pt x="36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5"/>
                    <a:pt x="110" y="36"/>
                    <a:pt x="110" y="37"/>
                  </a:cubicBezTo>
                  <a:lnTo>
                    <a:pt x="11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05"/>
            <p:cNvSpPr>
              <a:spLocks/>
            </p:cNvSpPr>
            <p:nvPr/>
          </p:nvSpPr>
          <p:spPr bwMode="auto">
            <a:xfrm>
              <a:off x="4516944" y="5597526"/>
              <a:ext cx="211138" cy="134938"/>
            </a:xfrm>
            <a:custGeom>
              <a:avLst/>
              <a:gdLst>
                <a:gd name="T0" fmla="*/ 54 w 56"/>
                <a:gd name="T1" fmla="*/ 0 h 36"/>
                <a:gd name="T2" fmla="*/ 2 w 56"/>
                <a:gd name="T3" fmla="*/ 0 h 36"/>
                <a:gd name="T4" fmla="*/ 0 w 56"/>
                <a:gd name="T5" fmla="*/ 2 h 36"/>
                <a:gd name="T6" fmla="*/ 0 w 56"/>
                <a:gd name="T7" fmla="*/ 34 h 36"/>
                <a:gd name="T8" fmla="*/ 2 w 56"/>
                <a:gd name="T9" fmla="*/ 36 h 36"/>
                <a:gd name="T10" fmla="*/ 54 w 56"/>
                <a:gd name="T11" fmla="*/ 36 h 36"/>
                <a:gd name="T12" fmla="*/ 56 w 56"/>
                <a:gd name="T13" fmla="*/ 34 h 36"/>
                <a:gd name="T14" fmla="*/ 56 w 56"/>
                <a:gd name="T15" fmla="*/ 2 h 36"/>
                <a:gd name="T16" fmla="*/ 54 w 56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6">
                  <a:moveTo>
                    <a:pt x="5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0"/>
                    <a:pt x="55" y="0"/>
                    <a:pt x="5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1103"/>
          <p:cNvSpPr>
            <a:spLocks noChangeAspect="1" noEditPoints="1"/>
          </p:cNvSpPr>
          <p:nvPr/>
        </p:nvSpPr>
        <p:spPr bwMode="auto">
          <a:xfrm>
            <a:off x="4668088" y="4510760"/>
            <a:ext cx="360000" cy="360000"/>
          </a:xfrm>
          <a:custGeom>
            <a:avLst/>
            <a:gdLst>
              <a:gd name="T0" fmla="*/ 72 w 144"/>
              <a:gd name="T1" fmla="*/ 0 h 144"/>
              <a:gd name="T2" fmla="*/ 0 w 144"/>
              <a:gd name="T3" fmla="*/ 72 h 144"/>
              <a:gd name="T4" fmla="*/ 72 w 144"/>
              <a:gd name="T5" fmla="*/ 144 h 144"/>
              <a:gd name="T6" fmla="*/ 144 w 144"/>
              <a:gd name="T7" fmla="*/ 72 h 144"/>
              <a:gd name="T8" fmla="*/ 72 w 144"/>
              <a:gd name="T9" fmla="*/ 0 h 144"/>
              <a:gd name="T10" fmla="*/ 41 w 144"/>
              <a:gd name="T11" fmla="*/ 109 h 144"/>
              <a:gd name="T12" fmla="*/ 35 w 144"/>
              <a:gd name="T13" fmla="*/ 103 h 144"/>
              <a:gd name="T14" fmla="*/ 37 w 144"/>
              <a:gd name="T15" fmla="*/ 79 h 144"/>
              <a:gd name="T16" fmla="*/ 65 w 144"/>
              <a:gd name="T17" fmla="*/ 107 h 144"/>
              <a:gd name="T18" fmla="*/ 41 w 144"/>
              <a:gd name="T19" fmla="*/ 109 h 144"/>
              <a:gd name="T20" fmla="*/ 78 w 144"/>
              <a:gd name="T21" fmla="*/ 105 h 144"/>
              <a:gd name="T22" fmla="*/ 39 w 144"/>
              <a:gd name="T23" fmla="*/ 65 h 144"/>
              <a:gd name="T24" fmla="*/ 40 w 144"/>
              <a:gd name="T25" fmla="*/ 51 h 144"/>
              <a:gd name="T26" fmla="*/ 92 w 144"/>
              <a:gd name="T27" fmla="*/ 104 h 144"/>
              <a:gd name="T28" fmla="*/ 78 w 144"/>
              <a:gd name="T29" fmla="*/ 105 h 144"/>
              <a:gd name="T30" fmla="*/ 106 w 144"/>
              <a:gd name="T31" fmla="*/ 103 h 144"/>
              <a:gd name="T32" fmla="*/ 41 w 144"/>
              <a:gd name="T33" fmla="*/ 38 h 144"/>
              <a:gd name="T34" fmla="*/ 43 w 144"/>
              <a:gd name="T35" fmla="*/ 24 h 144"/>
              <a:gd name="T36" fmla="*/ 120 w 144"/>
              <a:gd name="T37" fmla="*/ 101 h 144"/>
              <a:gd name="T38" fmla="*/ 106 w 144"/>
              <a:gd name="T39" fmla="*/ 10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41" y="109"/>
                </a:moveTo>
                <a:cubicBezTo>
                  <a:pt x="38" y="109"/>
                  <a:pt x="35" y="106"/>
                  <a:pt x="35" y="103"/>
                </a:cubicBezTo>
                <a:cubicBezTo>
                  <a:pt x="37" y="79"/>
                  <a:pt x="37" y="79"/>
                  <a:pt x="37" y="79"/>
                </a:cubicBezTo>
                <a:cubicBezTo>
                  <a:pt x="52" y="81"/>
                  <a:pt x="63" y="92"/>
                  <a:pt x="65" y="107"/>
                </a:cubicBezTo>
                <a:lnTo>
                  <a:pt x="41" y="109"/>
                </a:lnTo>
                <a:close/>
                <a:moveTo>
                  <a:pt x="78" y="105"/>
                </a:moveTo>
                <a:cubicBezTo>
                  <a:pt x="77" y="84"/>
                  <a:pt x="60" y="67"/>
                  <a:pt x="39" y="65"/>
                </a:cubicBezTo>
                <a:cubicBezTo>
                  <a:pt x="40" y="51"/>
                  <a:pt x="40" y="51"/>
                  <a:pt x="40" y="51"/>
                </a:cubicBezTo>
                <a:cubicBezTo>
                  <a:pt x="68" y="54"/>
                  <a:pt x="90" y="76"/>
                  <a:pt x="92" y="104"/>
                </a:cubicBezTo>
                <a:lnTo>
                  <a:pt x="78" y="105"/>
                </a:lnTo>
                <a:close/>
                <a:moveTo>
                  <a:pt x="106" y="103"/>
                </a:moveTo>
                <a:cubicBezTo>
                  <a:pt x="103" y="68"/>
                  <a:pt x="76" y="41"/>
                  <a:pt x="41" y="38"/>
                </a:cubicBezTo>
                <a:cubicBezTo>
                  <a:pt x="43" y="24"/>
                  <a:pt x="43" y="24"/>
                  <a:pt x="43" y="24"/>
                </a:cubicBezTo>
                <a:cubicBezTo>
                  <a:pt x="84" y="28"/>
                  <a:pt x="116" y="60"/>
                  <a:pt x="120" y="101"/>
                </a:cubicBezTo>
                <a:lnTo>
                  <a:pt x="106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771733" y="4924760"/>
            <a:ext cx="32432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B2831"/>
                </a:solidFill>
                <a:latin typeface="Helvetica" panose="020B0604020202020204" pitchFamily="34" charset="0"/>
              </a:rPr>
              <a:t>周年庆的</a:t>
            </a:r>
            <a:r>
              <a:rPr lang="en-US" altLang="zh-CN" sz="1200" dirty="0">
                <a:solidFill>
                  <a:srgbClr val="1B2831"/>
                </a:solidFill>
                <a:latin typeface="Helvetica" panose="020B0604020202020204" pitchFamily="34" charset="0"/>
              </a:rPr>
              <a:t>DDOS</a:t>
            </a:r>
            <a:r>
              <a:rPr lang="zh-CN" altLang="en-US" sz="1200" dirty="0">
                <a:solidFill>
                  <a:srgbClr val="1B2831"/>
                </a:solidFill>
                <a:latin typeface="Helvetica" panose="020B0604020202020204" pitchFamily="34" charset="0"/>
              </a:rPr>
              <a:t>攻击</a:t>
            </a:r>
            <a:br>
              <a:rPr lang="en-US" altLang="zh-CN" sz="1200" i="0" dirty="0">
                <a:solidFill>
                  <a:srgbClr val="1B283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sz="1200" i="0" dirty="0">
                <a:solidFill>
                  <a:srgbClr val="1B2831"/>
                </a:solidFill>
                <a:effectLst/>
                <a:latin typeface="Helvetica" panose="020B0604020202020204" pitchFamily="34" charset="0"/>
              </a:rPr>
              <a:t>QQ</a:t>
            </a:r>
            <a:r>
              <a:rPr lang="zh-CN" altLang="en-US" sz="1200" dirty="0">
                <a:solidFill>
                  <a:srgbClr val="1B2831"/>
                </a:solidFill>
                <a:latin typeface="Helvetica" panose="020B0604020202020204" pitchFamily="34" charset="0"/>
              </a:rPr>
              <a:t>敲诈</a:t>
            </a:r>
            <a:br>
              <a:rPr lang="en-US" altLang="zh-CN" sz="1200" dirty="0">
                <a:solidFill>
                  <a:srgbClr val="1B2831"/>
                </a:solidFill>
                <a:latin typeface="Helvetica" panose="020B0604020202020204" pitchFamily="34" charset="0"/>
              </a:rPr>
            </a:br>
            <a:r>
              <a:rPr lang="zh-CN" altLang="en-US" sz="1200" dirty="0">
                <a:solidFill>
                  <a:srgbClr val="1B2831"/>
                </a:solidFill>
                <a:latin typeface="Helvetica" panose="020B0604020202020204" pitchFamily="34" charset="0"/>
              </a:rPr>
              <a:t>正确防范</a:t>
            </a:r>
            <a:r>
              <a:rPr lang="en-US" altLang="zh-CN" sz="1200" dirty="0">
                <a:solidFill>
                  <a:srgbClr val="1B2831"/>
                </a:solidFill>
                <a:latin typeface="Helvetica" panose="020B0604020202020204" pitchFamily="34" charset="0"/>
              </a:rPr>
              <a:t>DDOS</a:t>
            </a:r>
            <a:r>
              <a:rPr lang="zh-CN" altLang="en-US" sz="1200" dirty="0">
                <a:solidFill>
                  <a:srgbClr val="1B2831"/>
                </a:solidFill>
                <a:latin typeface="Helvetica" panose="020B0604020202020204" pitchFamily="34" charset="0"/>
              </a:rPr>
              <a:t>攻击</a:t>
            </a:r>
            <a:endParaRPr lang="zh-CN" altLang="en-US" sz="1200" dirty="0">
              <a:solidFill>
                <a:srgbClr val="1B283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03626" y="4924760"/>
            <a:ext cx="3243243" cy="89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i="0" dirty="0">
                <a:solidFill>
                  <a:srgbClr val="1B2831"/>
                </a:solidFill>
                <a:effectLst/>
                <a:latin typeface="Helvetica" panose="020B0604020202020204" pitchFamily="34" charset="0"/>
              </a:rPr>
              <a:t>拼接</a:t>
            </a:r>
            <a:r>
              <a:rPr lang="en-US" altLang="zh-CN" sz="1200" i="0" dirty="0">
                <a:solidFill>
                  <a:srgbClr val="1B2831"/>
                </a:solidFill>
                <a:effectLst/>
                <a:latin typeface="Helvetica" panose="020B0604020202020204" pitchFamily="34" charset="0"/>
              </a:rPr>
              <a:t>SQL</a:t>
            </a:r>
            <a:br>
              <a:rPr lang="en-US" altLang="zh-CN" sz="1200" i="0" dirty="0">
                <a:solidFill>
                  <a:srgbClr val="1B283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sz="1200" i="0" dirty="0">
                <a:solidFill>
                  <a:srgbClr val="1B2831"/>
                </a:solidFill>
                <a:effectLst/>
                <a:latin typeface="Helvetica" panose="020B0604020202020204" pitchFamily="34" charset="0"/>
              </a:rPr>
              <a:t>扫描工具</a:t>
            </a:r>
            <a:br>
              <a:rPr lang="en-US" altLang="zh-CN" sz="1200" i="0" dirty="0">
                <a:solidFill>
                  <a:srgbClr val="1B283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sz="1200" dirty="0"/>
              <a:t>漏洞盒子、乌云</a:t>
            </a:r>
            <a:endParaRPr lang="zh-CN" altLang="en-US" sz="1200" dirty="0">
              <a:solidFill>
                <a:srgbClr val="1B283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45981" y="4924760"/>
            <a:ext cx="3243243" cy="89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B2831"/>
                </a:solidFill>
              </a:rPr>
              <a:t>验证码漏洞</a:t>
            </a:r>
            <a:br>
              <a:rPr lang="en-US" altLang="zh-CN" sz="1200" dirty="0">
                <a:solidFill>
                  <a:srgbClr val="1B2831"/>
                </a:solidFill>
              </a:rPr>
            </a:br>
            <a:r>
              <a:rPr lang="zh-CN" altLang="en-US" sz="1200" dirty="0">
                <a:solidFill>
                  <a:srgbClr val="1B2831"/>
                </a:solidFill>
              </a:rPr>
              <a:t>前端验证</a:t>
            </a:r>
            <a:r>
              <a:rPr lang="en-US" altLang="zh-CN" sz="1200" dirty="0">
                <a:solidFill>
                  <a:srgbClr val="1B2831"/>
                </a:solidFill>
              </a:rPr>
              <a:t>+</a:t>
            </a:r>
            <a:r>
              <a:rPr lang="zh-CN" altLang="en-US" sz="1200" dirty="0">
                <a:solidFill>
                  <a:srgbClr val="1B2831"/>
                </a:solidFill>
              </a:rPr>
              <a:t>后端验证</a:t>
            </a:r>
            <a:br>
              <a:rPr lang="en-US" altLang="zh-CN" sz="1200" dirty="0">
                <a:solidFill>
                  <a:srgbClr val="1B2831"/>
                </a:solidFill>
              </a:rPr>
            </a:br>
            <a:r>
              <a:rPr lang="zh-CN" altLang="en-US" sz="1200" dirty="0">
                <a:solidFill>
                  <a:srgbClr val="1B2831"/>
                </a:solidFill>
              </a:rPr>
              <a:t> 业务验证</a:t>
            </a:r>
          </a:p>
        </p:txBody>
      </p:sp>
      <p:sp>
        <p:nvSpPr>
          <p:cNvPr id="23" name="任意多边形 64">
            <a:extLst>
              <a:ext uri="{FF2B5EF4-FFF2-40B4-BE49-F238E27FC236}">
                <a16:creationId xmlns:a16="http://schemas.microsoft.com/office/drawing/2014/main" id="{757F3716-0E76-416F-96BB-E995382C8ECB}"/>
              </a:ext>
            </a:extLst>
          </p:cNvPr>
          <p:cNvSpPr/>
          <p:nvPr/>
        </p:nvSpPr>
        <p:spPr>
          <a:xfrm flipH="1">
            <a:off x="6096000" y="487629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FJ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wKX/Wt9ak2ZhjJOF55pZFCSMX654WmysWijJ96YgD7n2gYXnj8Khp8X3/AMD/ACplAyQf8e5/3v6VHUg/49z/AL39KjoAef8AUj/eplFFIC3aSJFl2xuVlIJ7c80hu3MQiUenzd+v/wCr8qbBbtcHgqFBAJJ6Zq9FDBBtJ4fA+djwDnr+taxUmiG0mU4rR5FLudi4JBI+9/nBq9CkEDsqMFKuQJGPJGAf8fzqvLfcOgG/OQGJ6e4/M1FDDPcvkDgtgu3Cj6mqVk9BO7WpZ+25hZdowVxk9Ryen4HFRJHNcsSiMwVsbscL6ZNSLaIkb+Y25jAXCr0Vg2MGr/2iCElztXjHlJ1+ZU5H0wa0V3uS3bYrRWSoGZnWRkYkIoypGwsD+NWWkhh3wyERx+awKovK7o8E4+pqg9+yyEwsY1yhU5+YbRtHP0qCNZriX90pYlgu4+p9fypXS2Cze5alv2Sdmh+TLhlbuNoIFVmlknZ3CvIfvs2OnuasnSwkE8kkysyFNojOdyt/FzWysMdv58luhjt1JMqg9F8n5QfXJJ/GmlJg3FGPa6U8t3bxXLiJZYvMXPXbzgAepxV7SbeDyLNgmJ/tJBcnnOwlQPxxTBcOJ7GZULPFEysX4zy3f8az5ZniAhDHaH3kdt2MVXKo6k8zloaU0q2Zijn3CSOzMTjuGYPgH/voVQuNRa5tVhWBUcqiyOCSZAowv0qGKG4uzsijklKDdhV3YHrVldJm+xrcGaFQdhZCTlFY4DH2qG29ilZEAjEhDzzFjwuB8xxVu3tbia3kntbX92iEs/Uj1xn+laVlbWVl4nt4FU3EZEZjLcAsyg7iPxPH0qWxRks7C9x/o0ENx5rdg53AL9TlatR0Icita6QzyadLPKSbyfaVByVXAOT7kH+VE1xCtja6hDZwROtxJGqBcggKCpPqRn8abp955MOnrGMzQXTzYYfKRtX/AOJNV7y5S5WOKKEQW8as0cSsW5PUknr0H5VXTQnrqa1+qXF/rto9xFFNLLG6tM20Hb15/HNZGqyJd6mfJOYkRIkYjG4KoXP44qGRnfc7szMcHc3JJpuC0m8AsFALY7Um7gtCJIxgZGd2efSg/wCpXjHzVqW+jXdxZ+ajQqxjaWOJ3xJIg+8VHpwfyNPTSoB4cuL55g1yHj2xoc7FYnlvc46UuUfMZOeh5YbcNitC00O7vo4niaGMyA+RHJJh5tvXaO9X7ZrdvCWoxQwFZVMJllbqzFjwPRRWjHauviLRbnYy2lvZwzNJj5VVQS3P1zVKNyeexk6TpEF1bS3F1IuRbzNFEp+ZmUElj6AfrTfCk0MOt2oaDzJ5JkRGY/KgJ+Y4/venpTdMu4bXULuWdyqSW0yJxnll4H61n2N09hfwXaKrPC4dQ3QkUtE0Vvc1bGFp9P8AEUUKl5iFIVRklRJ839Kg1FGs/DljYzKUuGme4aM9VUgAZHbOCazluZ47lp4ZXilYk7o2KkZqKRnlcvI7OzclmOSaTeg0tSHFJipNtOjhkmcJFG7ueiquTUWKuQYpMVMYnEnllG35xtxzmtHU9CuNLhtDcYEk6FzH/c5xg+9LlbHzJGPjNKkbyuqRqWZjgKBkk11Ph7SrFjI106TXL20kkcA5EYCnl/f0FU/Dq+Vbarer/rra1zEf7pY4zT9nsLn3sU5NC1G0ha4mtisaghiGBK8fxAHinaLop1GaOSd/JtPMCFzwXb+6vqf5Vc8OMfs+shyTGbJy31yMVQ0RnbW9OQsxUTrgZ4HNOyug5nZgNPjk8THT4wViNyYxz0Gal1PU7hNZZLeRoobeTZDGhwFCnHSkuro2Pi2a6258q6ZseuGqzcnRDqb6h9skmRn8wWyxENnrgseMUd7dw10v2I/ErtaeJXmt2Mcm1XyvZiKIiz+Drx2JLG6UknvxWVf3kmoX0t1LgPI2cDoPQU0Xk62bWgkIgZt7J6n1qHL3mylB8qRWrXe6gPhmO1D/AL8TlymO2KyKKzTtc0auW7DUZtOkZotpDjDowyGFSy6vK0TxQxQ26P8AeES4LfjWfSUuaSVhcqvcKKXGaCMHFSUJRS4xQRiiwCUUUoBPQZpAC9/pSVIEOecDjuabgdz+VMBtFO+UdiaM+wpANopdx9aKAHznMzE9c0P/AKmP8aJv9a31of8A1Mf40xCRff8AwP8AKmYpykqciimkMXJ27c8daZTqbTkhBTqbT6cAJ4ZxFE6hfmYgg56UBLi7cDlgo6noozTrRIiXaRS23aQO33hnNW/tqQnaAGUArtXgffz/ACrVRTWpDdthiWEcas0h8w4YHGQF96sm6tkV8n5W4Mcfboc/0rNluZpWcKWCtnKr6f5FTW+nSybfMcRKWUEMOcHHP6j86E7O0UJrS8mMlu2YjkDgjC+hOadBY3U7HYuwYGN/BIPp68c1oWFrCiqwXLAHzS4B+Xdhv0qybuNGBibzJEZmRh935uxPsP51cYN6slztoipaaZb+YDuMp3xlNy4BUhuo+oq0LpIJSko582F2RUAOSh3HH49KqvLyWZvKTC7UDfd29Oe9RxyGaQi3iLlnAJ7bj05/OtFFRIbbJmcyB4hlYSqICw+bCdOPeopZYlcPK2+TGDk5zxj+VWX02QQSNc3G07S6CJdysgxk5/Hj6VoR2kFrJMlvGTCxKyFxn5PJ3c+nJzVbbInfqZlvHcXciKAIIygYSy5I252jp71M+kQR28jXTy/aY9kku0jG1m24Hv3zU41O2MNuLmc/Nbx58tclSjk7cdsiqd7rbXkLIIAkjkeZJuzuCklRjt1/Spk49XcEn00NgQKt5I1pEIo4ryCSXYeEjEeefbr+NZd/d2r2czwzKz3UcMflAHMYTGc/iBisqaaWeRnkkZmbG4+uOBTYonldI0Us7kKqgfeOe1ZuV9EaKNtS897I95Hdx5iljRVQg5xsULn9KgB2sAOFK55+laVlo0lxuimmSBzK0Easu4vIBkrx0HTn3qy+m2iWU8bRy/abeCKd5A/3txXKhfYMOfUVaTIbRmaejy3cMUaNJIWICj6GrtloN5dasti6fZyqgu7YIVSOD757Y61twxpPdq1rbiMvo7eVEhyep/M4z+tV/Mjsdd0gXD7RawxRzf7LYY4P03CqUe5Dn2Kel2lokVi15bfaPttyYVBcgRoCoLDH8WW/SprRUi0zXLCOFd6J80x+8+JVAHsKbZ6nb2tlAk1q8s9nKZrdg4C7mx976EZ4rPF3NHJL+8wtwqibj7wzu/nRog1Z0KW7RXdpqpBFlHpoVXz8pby2XZ9dx6VzMeqWlrot5ZkM880kTDH3cLnOT+NZU97LKojU7UBOMVUrnnW6RN4Uf5jQGs3aW01sjhYpipcBeTt6c1G2qX72v2ZrycwZz5W87c/SqVLWLnJ9TVRiuhL9plzkuT9aet2f4lB+lVqKSmx8qNJHWX7p59O9aGpaPdaVHatdLsa4i80J/EozjB96wYpXhlSWJysiEMrDqDWxJrNzqkEMN5JveBdqMepGSTn1OTW1Oaej3MZwa1RsNoNvb+Gbq6klSW+R4sqjZEStng9ixH5UTNLpPhmwNpK8M15vmlkjOGYBtqrn0HpS29xbxeGtUiaVBJNNCYkzywAOfyqKLVbCbSLay1G0uJGtS3lNDIF3KTna2R69xXT7qMLyZY1y6kg1Gx1CJtt5JYRyPJgZ3EY3fX3qtr2+TRNAYlmZrdySeSTvrP1LUJdRvZLl1VNyhEReiIBgKKryXVxNFFFJM7RwrsjUnhR6Cpck7lqLVjS8P3MFrqlw9xKkafZJUBbuxXAFUtH1MabJMJYPPt7iIxTR7tpKn0PrVIimEVndlpI1X1SFbWSy0+1NvDLkys8m95MA4BPYe1Y6syMHRirLyCDgipoh8/Tja3P4VGkTSNtUZNJ3ZSsiNiWYkkknqT3phqzLazwsBNDJFkZHmKV/nTGjAkCjvipaZVyCkqwD+824G3OMUxVfcdik89cUrFXIypDYPWl2gNtJ5qZ4ysx3FV57mmmNA+WfIz1UUrBchxgkE0rjgU5mTcSFJ+poMvTCqMegqdNRjUViQFBP0pTGwfnA57mkLsepJppOTU3AkZFB+9n6CkYp2Un6mo6KGxj93oAPwpCxPVjTaKkBy9/pTacvf6Gm0wCiiikAUUUUASTf65qTJ2gZ4FJ1orSwgpcE1qyeHNSgtLW5ng8uO5kWNAW+bLdOPeumt9Itba88R2Vv/qvsipCW5JYru6/8BNNCuYFh4bnuWXzmEZMkK7ep2yAtuz2wqk1lX728l/M1rH5dvvPlrnOF7V6Pa28c1tq8O/ZcSBILfHXcttzj8M/nXl561MgQlSVHUtVTGx8cckhIjVm45xV+HTMkCaQKf7o65yBUFnJsSYAMWZflwO/+TVmSd2wXYR9funk5rohG+pjOT2ROpt7djtCxNySMnJGFO3+lRC5keLAQq/ynzHPpjt9VpqxTSZeOL72f3khxk+n1qeKyjJBuZGkAZGxGcKVO3I/8e/SqsiblMvGGOSZG5OBzjPJqz9nupI5HcrBhQw39W43fh8vNWJnis7eNRsRXjdVOBkgrz/49xVV9WUwNHsaRygActjB27T9eKTlbQEr6lyDT7ZLqRGLTyJMgVm6EEE9Pc4qRr9IJ3juGC/vInkUL824xkOfwzWFLdzzPIzORvxuC8A46VLBp91c7WWMhXYje/C+p5PpS5v5UPl/mZoXesxyW5t4oNwVBCkrHHyYGfl9TtrOlvbqfeHmfDgBlBwGx0yO9aNvoZUCS6bCq8ivGp+bCLk/nWlbWFlDcLGkZZhdQgNJz8jDO369qrllLcnmjHY5yGznmJ2ISNpcn0UdTWvb+HyWtjPcRIsjhZQTzHkBgD74Par0t88ass77ZptPbzlcbSzZO0H8MfpUN/q0Bljltm8xmuFuHG0rtwoGznv16e1NRgiW5MYun2S2OpxlWM0NwiKx/hXft/Ort3cz280TbzE8OpSQwHGPLiAUEL6DpWC93Ixu9uAl02XB5/i3CmzXVxdsrXM8kzKu0GRs4HpUuS6DSfU6JbyyjnaWSbElrezzxoqk+aGxjB6dR37VUuNSS4tiqQGOeWOJZ5C+Qyp02jt0BP0rLiV3GxAWz2AzVyPSruSwa9WNfJVS3LjcVBwWC9SoPerUmyeVdQS5kknhPmHdGgjTHylVGf8arbySW7nnn1rftvDzw3mmi6fAuEklkROsaqDkf72PyzUtvaaalzpd79lfyZzj7MZNw3rIF5brt6GnaTJ5oo5+GGa5kSGJGkduEReSahvYJItJa74WN5PJUk8s2MnH0GPzFdlo0n2fxhNFFFGPNupYmbbyF+bgeme9cPrl80y29iBiO23n6sxyT+WB+FZ1fdhc0pvmlYxqWkpa4jrCiiimAlFLRRYBKcjlHDL1FNNFIDaTEkYcDgigp6Vd8LQ6den7Le3MsMjyBIykQcfN3Jzxz6Vq2mjR2+p3dtqL+XHasVkCD55ecbU/xrthHmSZyTlyto5sRM3I4HqTipv7MvPJ89rWZYO8pQ7PzrsJtFtZfHyWKxRLaLccwr6BQcY98UmiajLqHi6aOa5llguElR4j/AKsKFPGPbFX7NdSPaPocva6M9xDJdTXEVrZo/l+dNn5m/uqByTRqWiyWN5axqyTRXKq0MsZ4kBOO9a2uFE8M6EYkBibzjkn+LdTNemeHQdAh/wBXMIXkKgYIUt8tJxSuNSbsTjQ7W20G8mMi3F7G4R/LOUi4Pyg9D7mqemRtp3hmfUUZUupZvIjk6mNcZOPc0+zl8zwVqW5xva6TjPJ+U1V069sZ9Bm0i+ne2/fCeGYIXAOMEECndaCSepPDPJqPg/U/tk7zm2kjeJ35K5OCATXNySRiTKR5wB95q1ry+tLXR20vT5HmWSQSTzuuzeR0AHpWGRWUmbQW5Kbja25FCn2A4quzs33mJ+ppSKbjNZPU0Q0nccmkp7IyjkEUyky0JRS0lSAUlLRUsYlFFFIAooopAOXv9DTacvf6Gm0wCilCljgAn6UEEHBGDRYBKKKKQGzbeHb+e2ju3iMds0yxFifm5bbnH1q3qv2C10S2t7K0AkmkYSXEhy7bDjj0Bz+latg8r3sXmzebmCMu2chmNxuz+lYF6wa10jecKwdyT7yt/hWr0JOxewWTU4UgukuGa+DyrnAhMcRKr/jUM5/si6hllljcGaxSSRT8rAI4Y59Kx9Y12wjN3b6WJZhcNI8s8ny/M+B8o9AuR+Nc/LdXV1FFFLK7xxqFVOwA6U1qKx09/wCIYLPVBNaETPDqcs+1fusm1VUZ9wDXIzv5txLIqBA7lgo6Lk9KnAVBzgewqNplQnYoz6mrlTSWrEpdhqW7tycKPU1LmGPqd5qu0jv1YmmipUkvhQ+Vvc0LVjcuybvLVRnA6nkVf2W8MUjIoB2tnzCCT6f0rDikeNsxsQTxx1q7DaXN2d4UsWIyzHrk4zWsJtkSjYuT6rCpbarO7HPoAQSQf/Hqzmvrh4vJDYTjgD0GOv4VeOkqIWeWU5APCjo2N348CtG2t4LUs0SKmG/dyPjJ55GT/sihxk3qSnFLQwYrC6nV3WJiFG4k/wCea0oNEVGl+0SqTC+1o1PJG0sf5YpzapB9mZdxLLHtQBfZlA9sBgaqjU5vOd4UA3MrYIz91cfkRmj3F5hebNmC0t4Q4tY2+0K7+WT8xb93lR9RmrF3e2ircRG4RY508obfm2MN24lR7/zrmSbm4dmdzlm346c+oH0qe206SZwFUvltvoOmeT24yfwrRSfREOK6stvrI+0zSpDuV7h5MOcAqy7dpx7VUluri4klbJUSFXZV6fL0/KtGDQ5Ny+ZsRfNMLHO4/dLbh7YFXY9OsmEoE8rl1haIEY2pIyj5vfnFHK3uw5ktjD+zzTSF5ZCzsepO4lverVvphlkiCqcOXQM5wu5VyTn0Fby3EaXaGK2hRpYbpeFxt27wCPfHGaq2morJY2KXM6IF+0Qg4/1YaNQGIHv3+tPliiHKQwaEGQRSzqrOcWrRpuWX93vznj5Txz6mrVto9ijTfuS0thzIXbcsx8pn+72AZfxFMk1mzjSFB5sr2S7bd1GEc+WEJOeQMjI9aqtr85ZHghjhl3B5n+95rBNnIPGME8e5ofKCUmjXspFS/gkS3hE15pzNKVjAwfLfO0DgbtozSDEempeFo/JOlG2A3DPmliNu3r33VgyXVxcTmd5MORtGz5QoxgAAdBjjFIqZOcc01ITgbtpqcELaUAGl8kXCzqODtcngH1xVK41BC9qtpGyQ2oHleaQWJ3bizY45PaobSFmuI+OG3YJ+lWX0a9t5IYpraVJZv9UpXl/pTvJiSiis91PJeNdB9kzOz7o/lwT1rkLmTzLmV89WNd/eaQ1gmqG6cIdOjBkI+bczcKo/E/oa87zzXLiOiOmhZ3aEpRR2oXrXOjcfijHFPApdtWSRYpD1qUrTGFAJjDSUGjtUFG/4Qjmn8QwQQsFLnLOzYCqvzMxPsAa2tbvEvvEV5eRN+5lnJU/7Of8A61cXbymGdJB2NdUkDSvgcD1NdVCV42OarHW5panrCReNJdXsHEqLMroTkBxtAI/nUUmsafam6l0qxnhublWQyTShhCrdQgA/U1nCIFWds4Bxgd6jkiVWU5Oxl3e9bamVkS2mt3tjZ/ZI/Jkg3b1jnhWQI3quelULy6ub65e4upWllfqzVZaJDdKu3C4Bx+FQhmeOXecjGR7c1LT2KTW5XhjJdmA4VWyfwNRCPK7idq9Ku25JWQdhGePwNVyheBAvJUnIpW0GnqQmH58Z+XGcj0phRWRioII569asFlVgpPATaSKhJVEYBgxbjipaRSbGRheeMnB5piDCO3cCnx534VSzMMACrcujapaW5uJbC4SHHzM0Zxj3qSzPUfupKhNT/NIwjVeSeFUdTWhqeg3GlWFtcXJCvOxHlY5T61LTa0K5knqY5pKuWGn3GozmK3QHA3MxOFUepNa+r6RZWOg208EgmleUq8yk4PB4HtSUG1cbmk0jnKdtOM4OPWtvQLKF47u/uYxJFaR7hGejN2zRa+Ir430fmSKYGYK0WwBdp7Yo5Fo29wcnd2WxhVasdPuNQnEUC5Pdj0H1q94hs4rHWpI41xEcPtHbPUVo6HqjXGqxW0EKW9sAx8tO5x1J70Rprn5ZClN8nNE5maNoZniYglGKnFTWdhcXz7YYyVH3mPCr9TSX/wDyELj/AK6N/OmrdTLb+QJGEWdxQHgms9FLUvVrQ1NT0yCxsLZ4n8x33bnB4bjtVLSrIX98sTEhB8zY9K1NW/5AWm/7n9KreHJFTUirHBdCB9a2lGPtEuhkpS5G+o271SSKdobLbBChwAijJ9yas7v7U0WWWZQZ4c4cDk96yLuCSC7kjdSGDHt1rVjB07QZRMNstwflQ9cURbcnzbBJKytuYNFFFcxsdHca7i2tYLC38nydu6Z+Wk25C8eg3GsQhnCh2JVeFyeg9qc0ijvn6VCXJbOTXVJQiQrslEaqMnn60xpW6Dge1MJJ6nNKKG+2gW7jSxNNp7UysJXKFpaSloQy/p0scTP5jIh42ueqnParr6khjYBWZv4CemNx/pWXb2z3O7YVAXG4scYycf1rTt9NiyBJLuO0nao9H2kZ/wA9a6ad9kYzUd2VrnU55FKLsRWUhsDr/kcVFb2tzet8qyPlsfU/Xp0Fa/2e2jWRlhUYV9287uPx9MgetPGo2wR984XzBtKxrnaeDux+GKbjr7zJ5tPdRQXSpBE8jqECwmX5zgkBsfzrVt9LthJ5bSeYT86lOFwoViPx3Y/CsqS9aZmZYmyUkU5P95s/pmpFvLsLtEqIuVwVGSMBcYP4L+VOLS2QpJ9zVtzCCRBbpHKWRkO7ozQsQoz05pX1KNZpopbgKvnEEgbtpaIqzcdfmxWNta4lLyyPI8hyxJ781PDaStKFW2IZZkVgR91mH3Tnp0qryIsi0uphLp2giaUebGVzxuVEKn881FJcTytJ5arFE8aoF3ZKqmCBn14FWE0qZLdzLJEpjyVUNneuVJZSOMfMOasS6fBFLfo9yHkt4PNUJ0dmVeh/ujP48VXL3J5uxQnaa7nE11cvJJtK5Ix0Gcfr/OlihjEsQ8vcd23r944zWxZxWA1XSR5LTRzw5bfxukJZSxHpx0rS0gkRWaSHFuIIJIyRx5xcjOfXt+FNJEuTMJdF1GdPIS2dWQIdkmEOSDx83c+neoU0a5Fjb3hUBLibyogxwW46+w7Zro4sR2mnwXU0cNzaSQT3AmfDBQXOOerDI46/NWJJeRzaS8O4iVrxpdvohXA/Wpko3HFyNVdEtrCa5a5/0mG3SBspJ5ayNJ/tf3Rz9eKtS6dYWUGuQFi9zDH8kjDPlpvXH/AjmqA1a3eWRZrV5reWCBGTfsO6IDnPPHX8DUT6hcTTXshC7r3/AFgx23BuPyFWmuhDjLqdhp7xrq0ti2Wt7SS1EKHAVGJXBH1yxPrWJeXFxZaPAXjeG6N3Oyb879u0Kzc+pzVJL2/u1t4JZmeJPujAHRSFyepwOBmq7Ca4cPPO0jEAB3YsT6cmndi5ddSfxpqoS21i0Ta6XUkGHQ8fKMmvNa7XWIVGizs3JGOPQ5rjG4NcVe/NqdlC3KIegoHWlI+UGkAyaxNy0i5FO20kfC4NSgVoiCLbUUgwKskiq8xycYpPYEQGjt70UHpWZYV2VsR+5djgbVJJ+lcjBEZ544l6uwFepzC38P6XppSxtbm5uoftErXKbwqZwqKO3A610Ydbs5672Ry42+W0bEjJyDjNMnU/J8jKu35SRjcPWum1qz03S/Ejb7WSSyeFZ0t0fbyy5Clv7uc+9N8ZyefLpMwjSMPp0bbIxhV5PA9q6XsYJ6o56Cxu78zTWsJItovMlbPCqP8APSqiRzXUqwQQl5JDwka5LGuy0HUprnS9WsgkUNtDprsEjXG5+AXY9S1clb3VzZO720zwu6FGZDg7T1GaTQ1rctaroU2hS2sdxKpkuLdpHVeidflz3pZdO03R7O0fUoZ7q6uoxN5McvlrHGemTg5JrQ8SLmz0D1/sw/1o8U2N1qc2mX1jbS3EE9nGimJC2GXgqcdDTatewlJu1zG17SLexnsprSVvsd7EJYjL1T1B+lasNvpMfhbWlsd1xLFGge6dcbiW6IOw4/Gqvix0hi0rS9ytNY22ybac7XPJX8Ki0meGDwvr0MsqJLKsYRGbBbnsKnTmZWrihvhiMQWuramoBntLf9yT/CzZ+am+Ebu4k8SxRSSvIlwrrKGYkMNp61FoOowWK3kF6rmyvI/KkZBllPZgO9T2dxpehGS7tLqS8u9pSFjCY0jz/Ec8k0l0KfUx0vZtJ1C6+xlUYM0auVBZRnsex961Nad5PCOjPIxZ2eQlmOSea5+VW3bid27nPrWheai1zolpYtEqi1JwwbJbPrWa2aLa1TMgMyggMQDwQD1ror//AJEfTf8Ars39awAo2Fjz2AqxJfXE2nJaNJ+4hbcqY4BNTHRM0au0a3ht0nsNR00uqy3CZi3HGT6VWstAvUvEe8iNtBEwaSSX5RgfzrIjIDDrn+VEsskhw8jtj+82aOZWV+guV3dupe1y+XUdWmni/wBX91foO9LoF1DZ6tHNcNtjCsM4z2rPU5B4wMU1PvVF3zKRXKuXlJbtllvJnQ5VnYj6ZqDvR3pW+8ah66lLTQ0bjUDd2UFsYgogQ/MDnPFZysUYMpII6EU+Hq/+6f5VHRKTdmJJLQ0P7Zv9oH2gkjuVGfzqnLNLPIXldnY92OajFFDk3uxqKWwUUUUhi5pB1pcUlU79QHUhNJRTuIU0lK3akpSWoIKcKbTxQgZLFKYt+ADuGOfqD/SrIupiQwcqeT8vHU5/nS2EMUiTtIm8ImeuMe/9PxraLW0NtJs8hPvbV4yV54/76210U4mM5GI1tdXLblikfO5s46461Yh0q6D7W8tNzpHuZhjLf/qOa0ZdVtVYsXZmLb8KvdWJ/wDHs/pVKTUElkZokIVWR13+oLNj82P5U3GKZKlJosW2nRvsd5i28soCfwtv2jOfzq9ZWdkzxYi3xyqmWk6r8m4/meKzIryWIMEK/wAX8OfvHOfqMUkc8vksiyMEZVXaW4OOgP61oiJamzDKkcpWWOKBy1u8ny7NrfNxjsOhpEvvKuDFPMW2SQb8HdlghVznvj+lYs0u4uS+4sp5PJ7d6VZhvbJJDY6fTBo5hW0Nue7t/sfkKXLRQtbRybcKykJub17HH1qu0xe5kbAXzoBbuvXHyr0/75rPWYbjlCVJ6Zxxgf4VN5srncE5U5JA/AZp8yFZluGV1ks23MHt8IhXjrlv5sakjaY2awhnKRjdEmcjcV5IFEelapJL5P2aRZIlDbWwpwenXqeOO/FPg0m6kjtXf91DMsjo7k4VE5Zsen86afkS15kM+0xyJ8uPOzx9DVeNRxWs+hyRQX0rTxEWsauu08yhtuCB1xhgc/hVqfRbO3wDdSoILkW907ICMld2UA+hXn2qJJtlRkkjLjA8t/lGcDmrCt+8U8DKYNdBFptha6jLG9qJ45NS+xIJGOUTHJGP4uRz7U20tbN9NW38n94upRRTTMeWUlhgegwKtIhtGTaOiTxsf7uMfgafDbzPcw2aQSNOWVUjxglu3H41vXN3K8LXMyxvJbalJHAroCFXYflx6DC8VM9zcQ+Pg8chV5p4VdgOSCEz9M+1Mm5y17pU91oWoMWiiSHILSPt3OOdi+p+U154fu17RHYHVNNe0jKDZqUjTbnC7Y2GN/PYYNeQXkAtNRuLfcWWORkzjqAeDXNiFszqw8tGjsfCvg/Trl0ufEV01pYrGJG+baz5HAWvRdH8B/DPVJFEE87N12yzbSa4PUPEGjeIUs5p7R7e7jiVJI05jdlGMp6Z9D0qmsiPZNNaWIWaN9piM7Kyjs3/ANeuWx6EWkrn0BZfDDwbbKDDpML+7sWrQfwP4cEe1dItR9ErxDR/EWv6JZx3c+om1hklKCF5N+f9r6e9et+GPFUmuWyxrKk0uOWT9ah6bm0PeV0W5Ph54amXD6VCR9KwtS+D/hO4jZltWgPqj4xWr4g8Xf2KSk7pG23gN3NeT+IPFOu6hbm8ilmubSVim2KQKqkevp/9aha7BO0VeRU8RfDHR9OlYReILeEDs2WI+uK851TTn028e3aWOZVJCyRnKt7117PbLbW8l9azu9wchRcfOF/vYx0rH8RnSIoVt7AM0xbcx5wo/HvVnPOzV0ZugQmbVFIGRGrOfyr0qY6drWmacbm/+yS2MPkTK0TPvQNkFcd+ehriPB8BM89wR8qgLn9TW8udkgJ4CcD8a7aCtE86u7yJtdvF1fVJLtB5UBCxQq/Xao2jNR6vdrqbWMaxtF9ktUt3LkfMR3FQugkjjAZRtyGycd6gkZWut/8ADvzWpkhbDUJNN+2xxrGRcwNbuz5+VSeo96ovAv2hY1J2kDmpJRl2PYk0kkgEyyKPugdaRfoSPeTagUjnbcttbskPH3VAPFVba7uIIJIoJ54wyksFkKg/gKkikQO/l5yyMDk9Bg1TDbN2ADuXFJsEirnaxOAT6mkuR/pDU9hUcpLsWbqajoaW1Edi9uxP94VEyloE284JzilYnaVzx6UzJUcHFS2NIJRtjRT1HNMXHlP9RSGmmpbLQAgxlCcHORTThUKg5J9KQ001Ny0CHawPpSNyTSUVBQobGeOtNBxzRRUjF3H2ptLSUgHJ1P0NNpyd/oabSAKKKKQBRRRQA7NJS45pK1YgooopIBzdvpTac3b6U2nLcEFPFMqQUITHA4zVhBwMdaksWhUyGWNHxtI3n/aGf0rUt7mBGA3RINuNwHQ+Zwf6/hW9OJjNmQ8Er5KRuwVSzEL0A61Zg0u+bIEewE7GMjBcfX0rQn1KHDgzEsofZhfvdf55zmnRavasJPMWdywCsRjpkHPPfNVyx5tyeaVtiomlXZi3SOseYy6qW5b73HsflarkOgKXZHussPm/drkMoCluf+BcfSmR6kgRkaDJIcBt33WLNz+TmpodXkiyojhVxgbj2G1Qw+h21ajEluXQVNLs0DS5llCNv8tvl+TyjIoJHc+1XU0+0iaTyrffNFLIwEnzA4iLquO+D69aoQ6rKs3nK6RnIbYqccKVAx6AdqF1Cfzi/wBpkDmTf5i9d23BanaJN5M1LqFIYJRFZQgx3qMdw4bKE7f90HtV5JPKv9TWZoli+2xTvwM/LJkj8B2rm/tW92MjSNuYuee+cinmcOwYLyd2ee5GOKpOJFpHWReRbpbQXF7AJLWf7VIQ+7cAzttUjqfmBx/tVTtJ7fybeCeZxuW5hkbaWKb1Xbj2GP0rFVpJW/dwkkKzEKCeo5NTRLcztD5ULMzPtTaud7YH64xRzIXKzQur22aO5aESMs1utqjkY+5swxH/AAE/nSahqcV7E4hgeN5p/tE5ZgwLhduF9up59aqNY3i+dC1vIptgZJVI/wBWOOT+lS2+lXswtdsOFuiwiZztDBfvH6D1qG7stJI1Idak+0zz+RCzS3P2hA+T5MmD8y+v4+gqtFK4tfIB/dzSLIfUMAcHP41PbaHfS3TwxeWyrF9o85WzGU2kgg++CMVNDpU0tiJluEEzwmdLfadzRg7c56Dvx6VaZm7Ab661CaBrmUyFFcjKjrjk8Dr71Xd3keV3YtIVUliee1ajaMLaVfJvFkeG4+zT712LG5UnIbPK8Hn2obRraLX47B75RblY2acr97cqn5R6nPFO4aGa4xknn58pnnjFcT4ttxDrbSqPlmXd+PQ16TBbaPba3cQ6rfLbWsMroodsF8E4+bsOOTXnnifUdOv4bT7LJI9xGziQlcJt+Xbj1PWsKzTib0E+YyYCVUFeR3H9RXqvgvxaNSkttGv9KsL5mGyGWUpGzf7JLcE/zryi3YVZBZW3RkA9x2Nc9ro6ozcHdHtWu/DXWbm4U2WgwwrIf+eits+teifD/wADJ4SsJDPIJr2bBkYfdX/ZWvFvD3xj8R6RZx2Es0dzGhAU3Sl3VfQNn5vxr2rQ/iX4Y1i3iYazawTsvzwzt5TK3/AqycHc6fbc8bGX8TfB114mW3exZPtEGSkLYCyeozXk8OitpcskOo+Hr1ezLHE3+TXrPjH4maJoVhNNY6jZXmo7cQQRyb+T3O3tXj3iL4x+JNbsPsAkiskcYk+yAq8nsW/hH0pKLuX7VRVmZGteILOMSQ6XpZgcfK09wcsv4f41xEjM0hZmLEnJJ71bkZmGXP0A6CqbnLGraSOZzcmek+DdBivtCjjgv1F/NvlW2aNsNt7bum7AzitTQfDr61dxiWVbe1MojaRmGWb+6o7t/KqvhHxD4etvEOnsLw21vb87pxsAAT8ep/nWj4UMNx4q0+ZJFZftG5QpyB1rthaySPPqc122Z2m6PFfarcwzSOlrapJLM6/e2L6e54p7WOm6po9/dWFtPaz2IWRkkm8wSRk4z0GGFaWiPAmpapbTSJH9vimt0d2wobdkZPbNNWzfw7oer/bDGs14i28MO9XYjOWY47VpYz5it4X0rSLmX/S5RdXT28si2yqdkW1Ty57n0ArL8NWVvK19fXUKzx2FqZxE/wB126Ln2rR8LS29rrJuJpI4YzZzcucDdtxVXw/f2tvHewX7eVBeQG3eVUzszyCQPeiwXepLpl2/iC01S1vobZpIbV57eSOFUaNh1Hy9uelcYQWHAzXaW0ljoml6gIb6C7urqJoI/s4YhFIyWYkDnjpXKTFo1iCEqNgbj1pSRcHq7Gew5qN0K8EYq7cfJcMVUZ9x0plwM3Sbu4XNZ8ppzFJoJMZ2++Krmr5B+2+++qkn32x0zUyRSZARTDUjCmGoNEMNNNONNNQykN70lKaSpLEooopMYUlLSVADk7/Q02nJ3+hptDAKKKKQBRRRQA89abSnrSVrLcQUuKKKAHN2plPft9Kb3oluC2AVJUYqQU0Jk8FtLcZ8pC+3GcdsnA/U1oLpdyI84Tgc/MOPmC/1FZ8E3k7+M7lA6+4P9K0pdR8+Lb5QXKkH5s91/ooreHKYzuO/sWaSQKZYwxLIoznLA4x7Zp0eiruLG6BiUjJRPm27c5x9eKYdXlilLrEm4szqTn5WJzn8KSPWJUmd1iiCNj93yVwBjHX3NU+S5Hv2LqaCoTLzMzbG+4vCuCw5z2+X9ambRrWOFyZJT8oZZOBjCozfL77+PpVJdZuRGyrt+ZWUkr03EnI9/mP50o1SdoZIWwY32gjAzgKAMHt90Z9cVS5CXzmxJpFjC8qGORlSXduEnzbPNCbPTPOc1NDp9mstwBAGaG7kwSdwKrG7Ku30+UZ9ax21a7kVlZ+HfzGHHLZBz+nSlj1C5Scyq7BjJ5mQxzuwRnPryad4k8sjroNNthcwxG3g2SJ5xxGOJtygLn05+770/wCzM2no8i7RPbO15iMAeZ5a7M+nPP1NcmuoXZ3bpnYNIZWUscFv7314p63tySxaVmL8vvYncc5yfU1alEjkl3Owsg89zbyxYikaGzkcQjaFjUtu/wCA8Lmm2Txy21rHuQJE9zFCMhRl412/TJbrXIpI42/N90FR9DU6TSjbhugx0FHMhOD7nS3Mv2eO+sWlChNNjjfD8PIABj3I6fgajsL2IwaelzdDdi6hLO2fLDIFTPoKwGkcxqhbIB4FQS3tvbf62VQf7o5NRKaLjB2OxguLa2v7JGnRktrFonlRsoX2vwPXlsZqxbXtlBawXfnDzorIWnkEHO7P3t3TGDXnNx4kk2FLaLA/vPyfyrIudQu7s5nndx6Z4/KodZLYpUG9z0vWfF2hWkVyLSZ7uS6ujcsipjy/lbCkngnLHp6VyGq+Nb/ULzz7dEtCEjQbPmYbVAByfpXNZo28VlKrJm0aMYj7m5mupnnuJXllclmdzksfWmxw5snkI6ng03HFblrBHN4QSTA3x3rxv/usikf+gtWEmbwOdDlehqRbhx3qN1KOVPUHFIATQmDRdS8BG2RARVqKRHT5XyB2POKyQcVKGx2qlIloluH2yEK231CioBIVHyjFKxqM0mNAXY9TTaD1oNSyhKmguZrZ98Mrxt6o2KhopXA3bXxJeqojm2Topz8wwfzrVTxLay7xPA8YbH3eQK5KIcGnmt41ZJGMqUWdkmp2krDy5YyoXbsZscUsjBk2ooC5zwc5ri6cs0kf3HdfocVft31I9iuh10THJTthj/46arGQhQCqtt6bh0rGttZuYHy+JRgjDdemOtbmj282v3C2+nxNJMeWX+6PUn0960jUUtiZQ5dWU3yzFjyTUUzFzk9cYrV1vTH0fVp7CSRZXhwCyDAOQD/Wrc/huGz8qPVNWgs7qVQ4hMTPsB6byOFp2ZKkjmmlcjG72z3qu1a2p6PeaXfPaToGdcFSnIcHoVq4vhK8XRbvUrsm2EMe9ImX5357j+EUuVsalFHMMKjNaum6RcarqCWcWFYjczv0RR1JrQi0PSLu5+x22qy/aGO2N5YAsbn0HOankbL5kjmDTTVuaxuYtQaxMTG4V9mxRklvatseE3g0i8u72Xy54Y9ywIwJX/e9PpWfI2XzpbnLmkq3YWE2o3kdtCBukbGT0FalzaaFYXBtpmvJ3Q7XljKqoPfApKDauXzpOxz1Fa2r6P8A2fJE8MvnW0674pMYyPelsdCluIkuLmRLa1Y8SOeW/wB0d6nkle1g542uZNJWx4h0+DTtREEAITyw3zHJzVC0sZ72byoVBYDcSTgAetTKDTsNSTXMQJ1P0NMrpo9Gs4tIvJfOW4njX7yH5VPoPWucVC7hFGSTgCicHG1wjNSvYbRW7d2tloyRxSwC5umG5tzEKv5UWkNjq2+AW4trgLlWQkqfwNV7F3tfUn2ite2hg0VJJE0UjRsMMpII96Kz5WXcaaTvSmitGgCg9KKKQDn7U2nv2pnemxIB1qUVGO1SCmhMtWkUMvm+bvG1Qw2/7wB/Q1u22l2khC4k5Z1JLdMFv6Lj8a5tSwztz05xV6KW4VTtkkGeuCeef8a3ptdUY1EzUbTrRiT5b5+YYLfdzjH5Z70tvYWDGd/JlfygjqjNwwMZbBx71ky3FwJGPmyBmDbzuPOeuaSK4uInDxzSKy4OVY9uBTbXNsSk7bnTSaPYJM0IjcFVkUPu6kKrBj9MkVZj0nTpLgobZkJ2fKHOAPNKH3yQK5b7TdMFV5pSFVkALHgHqKn+13jSl3uJjJwCS5z8vT8qtSj2IcJdzcez0/yTIbZlZmt3YI+AqtnKrnp0q/Dpmnm5uF+y8x3vQtkbdrkJj/gIrl2ubiZneSaRzIQzEtndjpmplvLpZC/2iUOZBKTuOd46N9aakuxLhLudDcWunpbTsbLa++3dij7cB0JKr/dGRV97Sz86eNLKJEmaQYxkoFt1dcE9OST71yrXdzNv8yeRvMbc+W+83rVlNRvfLlj+1zbJAA43/e7U+ZC5H3Oos4bIGzuIbGMeZb26eW43/ekZWJz1JxjPvVDUpdL03TYWltVMUF86PhzvnG0Hr6fSslNVurBfPS7ki8uLYCrdF67R+NcheX017LvkZiq8IpPCioqVVFbFU6Lbu2bGreKJ76e9+yQx2dtcvkxooyF/u7uw9hWDnNNBBGadmuRyb1Z1qKWiHUhFKKUUguIKd0pduaUDPvTC4wKe31qa0vntIbm1P+pn2nHoy/dP6kfjShRUU0O4ZA5pNDTsyK72tKJB0cZNKkQZcxtu9R3qDOV2nt0pFYqcg4NQnYt6ltrfevHDVXIIOD1qxFdno4z70TFJOQDuq9GRqVzTCakZMDPSoz7VI0JSUtJUlBRRTkG5gKAJ0G1BQacVxTTxWliLiUw081HnOaQIQmp7S7msrhJ4HKOpzwevsfaoKQ9RS2KO8utdg13xHFqoQRrLJEZY252sNoP4cVP47Vh4svN/Q7SP93AxXDWN21rNkH5G4YYzXaL4rvDFF59vY3kkSgRTXEAd1Hbnv+NdlOpzLU46lNxldFjxo7Q6po+xttxFZxkkdVOeKZpU8s2heKZpJXkkMaZd23Hqaw7zVr29uXuLibzJn6uUXP4cVHb6xdWdleWkYjMd2oWTcnPHpV86vclQdrG54SIa81OMczSWDBPU+tc7p6O+v2aoCWM6YA+optvqd3Z3aXUEuyaP7rBRWi3i25VjNDY6fDcnP7+OD5+epHpUuaaKUWnoQ+LJzF4vvJbdyrqw+ZTyDtGataKzP4V1xmYligyT361zcs8krs7sGdjkkgEk1attZubSwubJFjMdyMOSvI+lQppNtmjg3FI0fB7omu2wb+JXA+uKxr9WS6ukcfMJmzn61FDdzW8iyRMFdTuBAHBrUk8SmZxJc6bZTzj/AJashBP1AOKnmi42ZXLJSui7rR8vw5osL8SbScH0x/8AXrnYXZruEFiQHGMnpzUt7qlzqF19ouHVmHAG0YA9AKrLKyyK4C5Bz0qZzTZUYNKxt+Mv+Q2P+uS/1rCYkAc4yKvalq02pXXnypGrbQuFX/GqBcscnH5VFSScm11KhFqKTOh0hj/wjWpf57ViWTrHfQO/CrIpP51YtNTktrC4tFjQrNyWPUcVQ3H2/KiU01HyFGLu/M2/FCt/aoc/daMYNR+HEZtVDDoqNmo49ZcwpDd28VyifdL8EfjQ+tMsLRWltFbB/vFOSfxq+aHNz3J5ZcnJYr6hIJNRuGQ/KZDjFFVN5HpRUOomzRRsrFy9kE8scoijjMiAlY12qOSOB+FaDrZJN5zWSNHCrIYg7AOVYKGJ65+b9KpajN50sTmKOJvKGVjGBk5Ocduua0or+GNYb1LNSVjdpIpW3pIxZVJx6d8eoqhFCe1t7eG4ZgxYymOLnoF5JP5gfnTr2zt4bKF4hJ5y4WcseCWXcMencfhVy5NvLaTQSQZm3zSJOWORg5wR0OQKr6hjy7z086LH/fDUWC5DpunHUZ5AX8uOKJpGf6DgfUnAqW5stLt9MiY3V19veNZPL8pfL+b/AGs56e1Q6RI329V3HaVfIHQ/I1W7qzgvdMivLa9ieWCBFmttrB0A+Xd6Ecjp60gIxpVlNpZubXUvNuY0Dz2zQlSi5wSGzhsZFWJNCt4tMS6k1mzWdoRKLUq+8g9ADjbn8aTS9PaLSL7VDPAUWJofJWTMgZjtBZey+/0qbVtIv206z1NLZ2svssKGZSCobGMH059aqKE2Zllc/ZjJhyNwXGB3DA/0rqtHsr/Vo3ms4jJDEGVm4XnfvAXuxx82BzXIQWk1wXESbiuMjPqcD9TXTSJcQaLof2beJ4XmkYJ/A3mhQ34kAZ9q2g2jKokOSYXM32eJlkmfcqog5lz2H94savvHcWE08FyiW10MARPtQrNhT0PT5c+1LLE1h4k1jUYQAYLeeWDaOFZn8vI+m4ms3VLhr7wzpdzKZGuFaW1YtzlUIZM9+j/kKvm1M+VWJmYTW7zQ2qtAsE6eYqHAPmEjn+8RWpZJDcS8W8YiJVnCR5CkJHsHqMnP15q5Z38lnqum+E95Fg9ukFzHn5WklXcXx/eDMuD/ALNctp2q6roupPdabcG3nIMbsoXkdwQeKak0TKKZuRLAXJktI1mXY7gpgM3ks2zb0wGGcU4RWn2pv9FjLRT+Y+fusfILbcem4Vp2Pi/WNR8O6xNq8yypCIPJ2wIjeYz5HzADsprio7m6SXzVmkEnmb92ed/r9eafOTyHV2lnYSSlPJVXFwjHDYARo95QfkadHY2FzuKx7HligeIKfkjWTarY79ScZrmY766WYyid/MaQSlu5YZwf1NOu9YuIYri5eQb5AqnCgfdIKgY6YwOnpTdRWF7N33K3jO9s2vFsrKIxLCWWQbsg4Py8/Tk+9crnrT55pLm4knlbdJI5d29SeTUdcE580rndCKjGwvSpAc/lTe1Ko/lUjY9DlRTwKii5Ue1WVHf9KaEIBxxTtu7leKcOuKZ9x/Y0wHbhjDCngfL6ikwtAUjlCPpTEZ867JSO3Wo6s3YJYMVIPeq1ZNami2Cik/GloGFJS5pKQCikoooAKnt0JbPpUNXoU2xj1NVFCloKRURHzZqZuKjqyCJuuajX7tSyfd96ZjCipYxuKb3p5pg70hoDWlp9zkeQx5H3f8KzTSo5RwynBByKqMrO4NXVjdkicLu2HHriqz1d0wy6pewpFgzSttILbR+Z7Vu3nh6zsPDdzfJeR3V3HOkZMLZjjz1H+0feutR5ldHK5crszkHBUkHg1GynGcHHritKKxuNR1T7NbRNLIedo9B1Nauq+H103Rkvmu1lnNx5TJEwaNR6Z7mp5L3HzpWRyhphzWzpmjvqd3MA6RW8Cl5ZX6Iv9asrothqTCDT9SL3IUlI5odgk+hzUcjZpzpHNGm1YKGGYxSRkSK21gexqOQZmI96zsaJkVFSu21yqgAD2prgAgjvUtFJjDSUtJWbGOTv9DTacnf6Gm0AFFFFIAooooAllleeVpJWLOxySauQX8f2hDcwb7cR+U0UbbTt68HnnPNUKK3Eay6hbSW1w8qyC5Jfygo+TD9c+mOfrmi+nt3sIjFMHlmKvKmDmMqu3B+vJrJFLTuKxd0n/kJR/wC4/wD6A1T6XBMqXkzRuIvskmWKnHPA/XFZgJBBHB9qttqt+9gtg15ObRTlYC52D8KQE+kZ8y9HO02cu78sj9cVPoDt/aZh3Hy54ZY5F7MNjHn8QD+FRNr102lDT1htETaEaWOBVkdQc7WYdecflVq21bTrXTisOlMuomJovtRuCy/NwzbMdcHHWqiSzMhnMRc43blA/UH+ldTomtWEsK2WoWVy4EjvHLbuNy7jnaQeCOB+vrXNWaQy+d5yv8qgjaenzAH9DXVeHtPsba4N9LKGW3kJFufvyMrEKP8AdHBY1tTTbMajSRpXd0Fu/EKu4ZYFkGBzsHnKAv4n+dOivEl8IsyOFuGunxKflG7y05z+Y/GqVjaNPdXcMk3mm+gkQbfvtIWV1GPUkdKl1HQ7+00DTdPMbee7Szyw5AOGwF3c8fc/WtrO9jD3bGjqtxGfiAGWKEkONrKPu4dcH6kfpUV5aWb6zeRfZUEZmcnbn5SoQgA/7RJz65pw09rrx/ptyUHlXXk3J5+5tVd+foUasa4kubiRrybzkSaTIZcqGwTt56EinFMUmrHWW/hyX/hDXvGtT9kuHW8aKN/4ViOPmySBuc+9c8NPtVm+WeVUjnBZQM7YxEX692OMVa1G8uoNF0G2S4YvKJryQsM72Zyo3eo2rWbFLOLgybo5BLKGZWG3dlCuPYbSRQk2Ju3UvQaSrfLFeICJ1RAy8hGXfub/AICDx3rjfEl1FLqH2a3mWW2ixsYLjOQOo9v8a6W41SawhnvTEnMiuq5OPlUoF/Jv0rz8kk5PWufETsuU6MPC75hRSj1retvBHim6hSeDw9qckTjKutq2GH5U/wD4QPxYpIbw1quP+vR/8K5DqMFen0pV547gYrdHgjxUOvhzVR/26P8A4UqeCvE6yEnw9qg4/wCfR/8ACmSYqJgbamU8Vrjwh4kU5OgaoP8At0f/AApR4T8Q5/5AWp/+Aj/4VQjK60Fdy1rDwvr44bRNSH/brJ/hS/8ACM66P+YNqGP+vV/8KYjIT5lwaQhk5Dbh6Vqnw7rSvk6PqA/7dX/wpT4f1gf8wm//APAZ/wDCgDMWRHG1x+Bqlc23lHenKH9K2n0DVR/zC77/AMBn/wAKjOjaoqkf2de49Dbv/hSauNOxz9FaEmkX6zGNbK539dnlNkfpTTpGpDrYXX/flv8ACosy7oo0uKtnTL4dbK4H/bJv8KYbC8B5tZx/2zNKwXK9FWPsN3/z6z/9+2qSLTrhz80MgH+4aLXC5XgiMj9OK0OKetu8a7RG4/4CaY6uP4W/KtErEN3IZOvFN/CnEEnoaMYWgCFzl/pTfajuTmkyPUfnUjEbjNM7U5yMcGmgUikFJSkUnakMsWly1tLkHAPDV21uf+Lb3+D/AMvyfyFcDWpa6ldDTX08TuLdnDtF2Y+tbUaltGY1ad9UDzOZDIGKk/3Tiujmk/4t5A5UZ+3H88GuXY1YbVLltIXTCV+zLL5oG3nd9a1U7XM3G9jb0Jt/hXxAq/63YrHH93/Oax9Dd217TggOVmUfrUOnapcaVc+fbleV2ujDKuvoRV+LxDb2kjT2WkW8FyQcSb2YL/uqelLmWl3sPletluVvEpQeJr0p93ze3rgZrIdsyFh606WV5pXkkYs7Elie5qM1lKV2bRVkkPYqxznHtTWbcfYU2iocrlWCkooqBjk7/Q02nJ3+hptD2AKKKKQBRRRQA6itD+yLo2wnQKyFA4G7BIPoPz/KqckUkW3ejJuGRuGMitxEYpaSloAKQ9adTTSYkKO1SiogalFNCY9A5BKhsDqR2rUsbueIE7zkHvz3yf1qnZXRtWf5mXdt6eoYH+lbllcwXDbWETZBxuXnPmZH55rpo/EYVditJrE0U2/apblkKkrsbsRj0xWxpmsG/kk+0vM00ibGldt3y/L83PU5H61QurK1l35iKuNykhuFbrnHoOmKlsdMjjZ2huSF6kyJ/Bxzx33dq2jzKoYSUXA66HVZPsktoYoh5iTKtxtzLEpb7qt6H+tdzolslzpgtZoI2gjQIY3Tj7vIA6cV5dGlzGd7xZ2o0rbW6Ddjn8RXq3g/V4f7MhtmDR7AF+cYOcdT9a3raQvFHNT1klJksXh+1Os75tNtWsoYvJs2OH+XIz8v1zVXWvh5pWoKslhGLGZcN+6+5IVbGNp+716iu0CRyxYwMYwMdqjgKMBGcq4wnHYnn+dcCqM7XBL5nzF42t5tJv20mUMskUhdgTzyBisTQZVh16xleNZAkytsYZBxWt8QtW/trxzqlyrl4kmMMR/2U+X+hP41haYcalbn/bFc85887nTGHLCyPfLL4naz0NyCP9oA1rxfEnU2HLp/3zXk0Bx0rSikbA5rqSi90cLclsz1OL4iagx5MZ/4DV1PHt2RyI/yry2GVqvRzH1p8kOxPPPuemJ45uDjKx/lU6eNZjjKpXmqSsKtRyse9L2cOwe0n3PSE8Xu38CVMPFTf3ErzuKZs1ZSY560vZQ7D9tU7nfL4oJ/gWnjxNx9xfzrhRM341Kkppeyj2H7afc7ceJQf4B+dKPEYJ5QfnXGrIPU1IJcnqaXsoj9tPudh/b0Z58tc+tH9ux/88lrkPOx3pDcHHej2UQ9tPudedci7wJ+VINehHSFBXIecT3prTEd6PZRD20+52J8QxjpCtRt4hiH/LvGa48Tt71E9wcYzR7KIvbT7nYN4it+9rEfwFRt4itO9lCf+AiuLe4xUJuDzzT9lAPbT7naN4jsR/zD7f8A74FQP4l08Z/4llqf+2Y/wripLgjvVSa5b1p+yh2F7Wp3O2fxRYd9Isj9Yl/wqu/irTh/zBbE/wDbFf8ACuFkuW9aqvctu60/Zw7B7Sp3O8k8WaYOuhaefrAv+FVJfGGlrn/intLP/buv+FcLLcOe9UpZ29aPZw7DU59zu5PGuljP/FNaQf8At2T/AArzX4ly6dqNva6lBZWtpcNIUK20QjDLjuBUrSknrWH4zf8A0GwT1LNUVIxUXZGtJyc1dnHU5G2uDTaSuM7TQcKzgR9DjFBjTfs3HPTOOKgtpNrDPY5q++n3QgF8YWFqz7VlPQmumL5lcwa5XYoFG3FcEn0pJEKYz3p0rZlYr3NLcIyJHuVl47jFJrcpdCDaWOAM0hBBIPWnoxyFzxmkfmUj3qehaGbT6UlPc/OaR+x9RUNDG0lFFQMcnf6Gm05O/wBDTaACiiikAUUUUAdFp1xFPEIhMqyhRFGjnG4lfXoBnP51au1t7rVdPt2aSWLDFt3RePur7cZ/GuVqaG6lgkV0c5XIGecVvcjlNz/hHvtLLHbnEzGTEf8AulVA/HLH8Kzb7TWsbiOFZ4p3c42xZJU54BHvV8eInnMfn5jKOMMgxhcgt7nOD+dPllDeJYJZTFJDGgdTAV+aNVJ6j+LjvzQCv1OfxjrxTa7gqrvaWVpELpAjSiylh3M+1Plyw9xjAIrF1zTrPT4V2Q3KTyyOUbIMW0MQVB65UjHU0mNMwR1qUVEKlFOIMt2tstzvBlEbDbjI45YDn86txadchfkUSDr8p/2to/Ws6KV4idpxnGffnP8AStGz1Da+ZU4wVJX3bcTW9O1zGd7EU0lxbsyhnjypRhnGR3FXbDWZYVZJUjlRvvZGCRx8uR09asG/hnikXzRtVHG1+Mpzx+JwamFhZzrJKbcKqkMfLbHUhdo+nWrSfNdMy05bNF+zvUn+U7lZo5UJHQkvnP612Gj3y+Yzifg4yHbkkqgH15rz6KxMGTHcBtsTSNxtPD7do9elbCNf2k2+SEvtYBu/zEDA4/Cu6nK61OKrCz0PZtKv5mjVCSDsXgc7c/1ql4k1w6Hpt/fh8MkBkQdPnxgfrXH+HfEKW7JHOHBUbcD8Qc/nWf8AFnWkk0KytIZQ3myc4GNyqOv5kVz1qagnI0oyc2onkDMXYsxySckmp7A4v7f/AHxVap7Q4vIf98fzry1ueq9juYDWlEeBWTAa0om4HNdkdjgkaMLE9quxe9UIXq2jVRmy9HVqN8VnxvzVpGJ6UyTQjfLVZVqoxtirAfNAFxWzUwPvVJZKmD0AW1bipFciqyNmpM0hlgEHrSHHrUIalLcUgH5ppb2qMtjvSFsd6YClqikOKcZBUEj57GhCI2PNQufeh2qItTGRufWqrtmppG5qq5xQIikU+lU5vlqxJLgVUkfcKRSK0jnNVZGqaQ1WkNIpDCfmrn/Gb/vLFPSMn9a3N3zVzfi992pQp/diFZVX7pvSXvHPUlLSVynWT21w1rcxzqiOUbIV13KfqO9dfqmoXGpeBobm5cM5vNvyqFAABwABXFVvrqMEvhBNNDEXKXXmYI4K49a2pStdGVSN7Mt+GkS20zVNVKK81sgWHcMhWPf+VR6Trl1fajHZalJ9rtrhtjLKAduehU9qj0C9gSC/0y7kEMV4m1ZG6I46ZqbSvD9zaapDdXbwR2kDeY03mqVOPTnmtVfSxDt71zE1Sz/s7VLi2ByInIBPp2qoSSxJ61e1m8W/1e6uY/uO5K59OgrPrCW7sbR2VxxYHqOaRjk0lFS2UJRRRUAOTv8AQ02nJ3+hptMAooopAFFFFADqKdIuyQr1wabW1xBTlYqcqSCRjim0UAbEWuyr5RkhjMsY2+cuQ5XcGwex6H86Zq80M8No1vd+ZEI8eQQwMTd89uc9RWVSUBYWpBUfeninETNLTpIlLJKsbBnj4cdfm5q3DZW0yg5kjOwMcfNn5mDH8hwKyoLeS4DmMAlQDjPJyccDv1qWKWezl/iUg42sMg4PStou25lJdi1caXPGGdWR1VSThuepHT14zioYrm80+TCNJEVb7p6bu/B4zU6aqRFIJEJdgxVlOMMc9f8Avo1sW1zBe5AaOVmf5Y5OT947zg+qnr7e1VZN6Mi7S1RmWepuvyuMgxNHn6tuzXTWeqW0koLyYdQUHHXcEG7Pttrn3sbN0Z4TJEVtxIoJ3Bjv2kk9uKfNo11CzmNlnAk8tfLzubpyB6c4raEpRVjGcYyZ2Vi0Um/LROYyGL/eDsIctk9xkVxXjq787Xjbqcx26BVHpn5j/OprO8uLKUEFkKt3HQjqK5u/upL6/nupGLPK5Ykmpxda9NRHhqNqjkVqlt/+PmL/AHx/OoalhP7+P/eFecjvZ2kB5rRiPFZcDCtCNuBXXE4pLU0om6VbRqz424qyjVZkaCN3q1G1Z8bZqzG3NMmxoo3HNTq+O9Ukap0bNAi2j1MGqojVMrj1oAtI1Shiaqq5NSq/uaQE5fFJvqLf3pM5oAmZzimFs0zPOKbuoAVyR3qF2pzNULnvTAYzc1C7UrmoXagdhrt71Ulf3qV261Vkai4EMhqu5qSQjFVnakVYilaqcjVPI9VJHpXKSGg/PXL+KH3ay4/uoorpVbLj61yevPv1m4I7HFY1X7pvSXvGZRRRXMdIU+MkNxTKVSVORwaa0YMnlfExIApJGJjT8aiNKWyoGOla825Nh5O2NcdT1NNb5k3d6AQVwe3ekJG3aKTY7Aqgkc03HOKcn3hSA4b8anoAEAcZ5pCMHmlb7xobtSaGKgJJx6GmVLCfmb/db+VRd6HsIKKKKkYUUUUAWp9kk7ZwjZ69j/hTZYzHFGSuCc8+tMn/ANc/1qQyFbeIYDLz8p+tWIgoqxFGskmYjzg/IevTt61XPBqkwCkpcHGe1JSAWnDimU+qQmWLeVo2IVdxfC8deoP9K2FnP2pra6jKSLuUxTpgqfMDBeelUNJeOG5WZ03NE0bqc9MOK7bbp2pwEQiO7VF3R2spKzSzD5eT12kDHDelbRuZytc5ifTreQuV3xyAsCBjG7jj2HWqj6TdrnYglAIUeWd244zwPx61qa1YroaB7KeR1ZmikSUAhSw3Daf93H41XstWiMbROTDI6eUH/hUcHJPXqv61Xut6ke8loZsdxPCHTecMnlkHnC5zgfiK24deRlJkV4pmdcPGeFXKk++fl/Wo5JLa7GTEhHkTFCPlwQ5IY+pxSPoiyMfs8rFjt2IVwWyqk/TG4VceZfCyJWe5d1HUIjocku5JELhIkLfdbMmTjqOCp9+K4mrN3lJ2jJUlDtJVsgn61XrkrVOeR0UocqEp8ZxKh/2hTKVfvr9ayRodhC1aUJ+UGsiA9MVpQngV0xehySWpoo3SrCNVKNqtIa0uZtFxDVqM1SjPNW4jzjNO5Ni4jVYjNVENTocUxWLSmpkOKqh6kVqAsWg1SBqrqcGng5oFYm30uRUWaTOKQWJi3NIOvNRbqQmgdhXbtUbPxQxqJjRcLDHaoXbjrTmbJqFzRcLEbnIqpI2Kmc9aqyNii40iGSq0hqZ29arSHNK5ViCRqqyGppDVWQ96lstIarfvB9a5DUm36jcN6ua6oMd9cfcNuuZG9WNY1HobUlqRUUUVibBRRRQBYtRbtcoLpnWDPzmMZb8K6ZF0ybwzqT2Vqy+XtHmTYZzz19q5VWCg+vaui0vLeEtW4/iX+ldFJmVRdTI0uwfU7+O1Rtu7ksewq7La6Gty1utzdqQdvnFVK5+nXFSeEpFj1oBmALoyL9axriNo7mWNhhlYg/nRZKCdh3bk1cm1HT5dNuTDKQ3GVdejD1FVUR5HCIpZicAAZJroNfXOk6SW/wBZ5WOeuMCq2n6vLA9vbwwwR/MqtIqfO3PrSlBKdmEZtxuZlxbzWkxinQo452moTzWz4o/5Dcn+6v8AKsWs5rlk0VB3SZJG20t/umo6cvf6Gm1PQoKKKKQBRRRQBLP/AK5vrSyf8e8X4/zouARcOCMHND/6iL8f51QugkP+s/A/yp3mhxiUbv8AaHUf402H/Wfgf5VHTAstGRaFlO5d45H071WqdHZLcspwd/8ASjMcvXEb+v8ACf8ACmBBT6kdGjgUMMHcfx4qLNUgLNmHFzHIpZVjdWZx/AMjmu+jsNO1YveRzBJGVtxiVUVTncOM88EcDB4rgrS48h2PPzAD2+8Dz+Va5lEQFxbTGFyCyunQ8gEsO/3mrWHdGU9dDQ1E3EkQtbuUTpFHIUUnJjjBK59vuD8MVVOi20qZt3ZFGCxkGSF45z654/KqWsG8vbtrmSKPaqlB5K4XapwWx2yTn8antdXcxrG6CbcAHCj58DGB6HpmtYNN+8jOUWl7rKM9pJaSEKWUlT7ZXpx61atdbls1JeEPIi7UbOAvAU8d+FFaf2wXEc5kI3iEiVGP3V+c4H0JX9Kr6lbWkujySW8PkSJhlUHduXCklj6/MOlOUbXcRKV9JHKE5OaKKK846wpR1FJRQB1NucqK0ojWVanKL9K0ojW8Wc8kX4zVtDxVGM9qtRmtLmbRdQ1ajziqUZq1GadybFxKnQ1VQ1Oh5ouKxaWpFqBWqVTRcLFgHApwPvUQNPB5ouFiTNJmmk0uaLhYdTSaM8U0mi4WEY1Exp5PaomNFwsRsBUEhqVqgc0XCxDIapyGrUhqnIaVx2IJDVZ2qaTmq74pXKsV3NVZD2qxIaqSnilcpIgZsBj7VyTHLsfeuouG2wyHP8Jrlu9YzNoISiiioNAooooAUdealErJGyI7AN94ZwDUVSb5O+T9Rmri7CYRO0cqujFWU5BHatVtahnlEl7p8M8o6yBihb6gcGsrIPWP8uKTCn+8PqM01NrYTinuXNU1OXUrgPIqoqDaiL0UVBbFVvYGYgAOpJP1qPb6Mp+tNZWHJBx60OWtwSSVka3iOVJdWkeN1dSq/MpyOlY45oB65oHWiUuZ3YRXKrDkxk/Q0w09ep+hpp61L2KEopc0lIAopaKLAWJWV5WWTrnh/T60kylIogffB7Hmo5/9c/1qXzNtvErDcpzx+PamIjh/1n4H+VR1OqYYMp3Jg8/h3qCmMlH/AB6n/f8A6VFUv/Lsf9/+lRUxFhJSlsFOGXeflPTpSeWsnMJ5/uHr+HrTP+Xcf75/lTKdwLVpbrOZQzbWVCVz0znv6UkkM1sxDAgHI3DowB/lkU63uDuYPk5RhuHXGP1rUtLiKUESMpQklvRsk4H5kVrCz0Ik2tSKx1GLzP8ASflG8yMQMhsnpirEltBNK7yMVlBUySRkH+EngdM8Cqs+nK5do22OpbchHAPHA/M1UiknsZuUIK4LRuODkdx9DV8zWjI5U9UW5rK4XO9d4+Zyy84G7bk/j61dtL4RwpCWV4nYCQNy+OAR+QH5VXtb+OSMrM4RgGZiejn5uP8Ax6ppYYJYjIUVJHRWBU4VcImeP+BfpVqXYiSezOccYdh6Gm1PdRGC6ljYglXIJHSoK4HudSCiiikB0dmf3a/StSI8Csix5jT6VrRVqmYyLsRq1Gapx9atJVXIsXENWYzzVSOrUdO4rFtDVhKqpVhDRcVicVKpqJCDUq0XCxMtPHtTFp4p3FYWg80dKDRcdgJpCaUikNK4WGMaiepGFQtxRcLEbVA5qZzVd6Lj5UV3NVZKsvVZ6VwsVXNV3OKsuKqyUXKsVpDmqkpwKtSD3qnNU3GkZ98+LaT6Vzlbuoti3esKokax2CiiipKCiiigBQdrAjtXT29ybm1SXC5PXjvXL1u6NlrSQNyFbik3YaLMjH0FVZPoKtSKB/DVRx9annL5Su/0FQMasOKrtRzBYgc1HUjCoyKpEtCUUUUyQooooAKKKKAFJzSliVCk8DpTaKAJIpWibcuDxgg9DTWILHAwPSm0U7gSBx5RTHO7NMpKKLgS5HkAd91R0o61MlHONRI0YqSfYilR2jbcrYPtVtNp6qD+FWEhhf70aflR7UfIyK2vgmQQASDjP3c+tXYnSVJFljEgBRgrdXIjYdR1HFC2No/WIA+xIq9a6dbp9xpFG4Nw/Qj09KuOIS3IdFvYyrzS2hdvIYuEBaTOBtwAfx4IqqLieCKW3yVWT7ylef8A61daujwSqgMz5UMMnBLZGOfwqW48M294HeS5fzW6SEZ2jcT/ACOPwqnWp9GCpT6o4a8nNxdyzbdu9t2M5xVeusfwcXkbZfoEz8u6M5/GsrWNBudH2GRllifpInTPpWLnFvRlcjS1RkUUUUCN3Tz8iVtxrwDisPTj+7St6AfKKszZOnFWkqqn3qtJTuTYsxnpVqOqsYq1HTuTYtR1OlQRirKCi4WJU4NTpUS1Ip6Ci4idfWn1EtSCi4WHClox7UhouOwGmk0HmmmlcLDWNRN1qQjmomouOxCw4qB6nY1A5ouFitJ0qs9Wn5qtJSuFis9VZDzVqSqslFx2KslUpulXJKpT0rlGNqbYhP1rGrV1U/IB71lVJaCiiigYUUVs6VoUt8TJMskcIHB243fSk2lqxqLbsjJiieZwkalmPYVv2WnrZgSOxMpHQdB/jW1aaLFZoxiLDd94k5pZLL/b/SsJVb6I6I0basyJWzmqjsM1qTWpBPzZ/CqLwdc/ypJlcpRdh2qu59KuSQ4qtJHVpkNFZjmmGpWTFRkVojNoYaKU0lUZhRRRQAUUUUAFFFFABRRRQAUCigUAPAqVFqNRU6CoZoiaNKuRJioIlPpV2KMntWbNETxKSetX4F+hFQQRE/wmtGCEY+635VDZokWbcL6VfGBHjpn2qG3h56NWgkGV6N+VZ8xpYqQgD+EY+lWzZxXULRyxq0bjBVlyKkjtip/iP4VehgKgHn8qXOHLc4zUPh9BODJp05if/nnLyv4HqK4O8tJrG7ktriMpLG21lPY177FDkDg1j6x4E0vWnlmKPDdyHJmjJPPup4NbU63RmNSj/KeWaafkWuhh4ArKewOl6pc6eziQ28rR7wMbsd8VrxDiulM45IkTrVuMZxVdBzVmMU7kFmMVajFQItWUHrRcLFhKsIMVAnFWUBNO4rEi88VOq1EoNWFUilcdhyinikUU/bxRcLB1pCKfto20rjsR44phFSEetMYUXDlImqJ+lSsMVCRSuFiFxxULjirDA1C4PNFx2Kz96rOKtSA+lV36UXCxTkqrJ3q44qrIKLhYqPVCfrWjItULgcUrjsc7qvVR71m11Fp4b1HxJevDYIhEQBkd3Chc9K6Wy+ExUhtS1MKO6W6ZP/fTf4VMqsY7s2hRnP4UeZ1t6X4V1bVQrxWxjgP/AC1l+Vf8T+Fes6d4R8P6SA8FiJZR/wAtJvnP68CtCeeNf4W+mcYrnniltE6oYN/aOL0zwhp2lIJJ8XVx/ecfKPoP8avyCEHO0fjWpNNHj+Lj3rLmkTccIT7ZrndSUndnQqSirIh3wbSNi/TNVpSgJ4QfSns6A/dx/wACqtK6n1/OqTDlKc2zJwFrPnZck4Wr8zpzwPzrPmdOeB+daRMpIoykDriqch9BVuUr6CqkjAelaoxZWeoWNTuy1AxGeK1iZyGGm0402tDFhRRRQIKKKKACiiigAooooAKB1oooAkU1OhqqDUqN61LRomX42PHSrsT89vyrLjbmrcbismaI2YZOnArSgkPp/OueSUqw+atKGZjj5/1rNmsTobeZsjgD8a04p27E/nXOQTbcZbPtmtOK5AA5/Wsmao2Yp2U9Tj61ehuGxxn86wUu2J4q/b3L5wGOfpUXY7HQQSvjkNV+OYKhdt2AMmsO2uJehY1HrGozQaXMqrtaUeWh6cmlcfKeWalOLnxLqM3aS4Zq0ocFRzWb4nMek6+yorSGSNZGDcYJHb8qpxeI44wM2jH6Sf8A1q9GDvFM8ypG0mjpYxzVyMVz1l4osWmC3EMkMf8AfB3fpWsniTw/wPtkg/7YtVEWNWNcmrSrjFZieJ/DSj/j+b8YWqwnirwz31Ej/ti/+FLULGnGntVtEzXN33jrQrNoxarNe7hlig2bf++qhT4l6UGGdMuwO5Ei8UajsdmkfSpwlZKeM/CIUE6t1/6Yv/hUo8beEP8AoLf+QX/wpDsaqx57U4R8Dis0eOPB4/5i4/78v/hTh458HZ/5C6/9+X/woux2NMJ7UFMCs3/hOfCH/QYXP/XF/wD4mkPjjwh1/thD/wBsn/8AiaV2Fi8U9aaUz2qgfG/hHtq6f9+n/wAKYfG3hL/oLL/36f8Awo1HZF14z3FRGKqh8aeEyP8AkLL/AN+n/wAKgbxl4WxxqgP/AGyf/ClqFkXXSoZEqi/jLwyTxqQ/79P/AIVG3jHwz/0ED/36b/CjULIsyJVeRKrv4v8ADn/P8f8Av03+FQP4s8PH/l9P/fpv8KNQsSSISarSLz0pr+KdAPS7P/fpv8KgfxLoRUn7UxPoImo1Cwsi+1ULlflqnJ4utXyBZS/9/B/hVSbxLFIuFtGH1f8A+tTsxHdfDkbH1ZwCSWjT9GNdhLcOh9P+BV5FofjhtDt544rJZGmkDsWfGMDGKvS/E67kB/4l8Iz/ALRrjq0KkptpHpUK9KEEmz0KW5bnPT1zWfPcu2SMmuDf4iXrDC2cC/iarP48v3P+ohH51Kw1Q0eLpHaT3EueM/iKznlmck/0rlZPGN/IMeXEPwNS2es6leSDFqjITy2MVXsJRV2T9ZhJ2RtySSdCcZ4qnNLjq1TFmC8rjjpmq8j8HIGaSRbZUln64JzVOSVuSKtSk9eKpPzngVrEwkyB5HNV3LGppAPaq7VrExkRMeajNPamGtUYyENJSmkqjIKKKKACiiigAooooAKKKKACiiigApwOKbQKBonSTHc1Osw9TVQVInWoaNYsvxz47ircdyQe34Vmr0qzF1H0rJo1RrQ3nt+tXYrzCdAT6ZrKj6CrMXX8KyaNUbMV2AM7wD6GrqX23HzrkVlJ9wVYXoayZojXTUzwd4B/GnNcyalqNtB94R5kOP0/z7VnR/eFX9E/5D0n/XL+pqSjz7xhNJN4pvjJjKOEAHYAYFYWK2/GH/I3an/12/oKw69KC91Hlzd5Mnht2n+6y59Oc05rORBkj9D/AIUyH7w+tTS/eb61qkiBv2NyCR0/H/CmfZz18xPzqU/6kfU/0pfSqUUyW2Q/Z85/exj8TThZk/8ALaL8z/hUg6Cpougp8iFzMhNiV5M0R4zwx/wqv5XH+sT861B91v8AdNZY7/WhxSHGTYnlc/fT86Xyf+mifnSDr+NO71PKh3E8n/pon50eV/00T86Ud6KOVBcb5f8A00T86PL/ANtaU9/pSHqaOVBcTZ/trRs/21opKXKh3FKAfxqaTaP7wpKWlZABGO4pPxopO9FhhRRRUgFFFFABRRRQA5FZ2CqpYnoAM1vWHhDVLwB5ITbxnvIMH8qseBf+Q8P92vTm+81c1es4OyOrD0Yz1Zxdt4UsLIAujzyerjj8qtPCqjaseAOmBW5ddB9KzJPu1xucpPVncqcYrRGdJGewNUZYpM56/hWrJ1b6VTl7fWqiyGZMyOOq4qnID6GtK6+61Z8nQ/St4mMmU5AfQ1XbNTydKrSda2iYsjYk0w049TTTWqMpDaKKKZmFFFFABRRRQB//2Q==">
            <a:extLst>
              <a:ext uri="{FF2B5EF4-FFF2-40B4-BE49-F238E27FC236}">
                <a16:creationId xmlns:a16="http://schemas.microsoft.com/office/drawing/2014/main" id="{2C4B12AA-24A8-48A3-B527-B0DA6C8833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877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AutoShape 4" descr="data:image/jpeg;base64,/9j/4AAQSkZJRgABAQAAAQABAAD/2wBDAAgGBgcGBQgHBwcJCQgKDBQNDAsLDBkSEw8UHRofHh0aHBwgJC4nICIsIxwcKDcpLDAxNDQ0Hyc5PTgyPC4zNDL/2wBDAQkJCQwLDBgNDRgyIRwhMjIyMjIyMjIyMjIyMjIyMjIyMjIyMjIyMjIyMjIyMjIyMjIyMjIyMjIyMjIyMjIyMjL/wAARCAFJ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wKX/Wt9ak2ZhjJOF55pZFCSMX654WmysWijJ96YgD7n2gYXnj8Khp8X3/AMD/ACplAyQf8e5/3v6VHUg/49z/AL39KjoAef8AUj/eplFFIC3aSJFl2xuVlIJ7c80hu3MQiUenzd+v/wCr8qbBbtcHgqFBAJJ6Zq9FDBBtJ4fA+djwDnr+taxUmiG0mU4rR5FLudi4JBI+9/nBq9CkEDsqMFKuQJGPJGAf8fzqvLfcOgG/OQGJ6e4/M1FDDPcvkDgtgu3Cj6mqVk9BO7WpZ+25hZdowVxk9Ryen4HFRJHNcsSiMwVsbscL6ZNSLaIkb+Y25jAXCr0Vg2MGr/2iCElztXjHlJ1+ZU5H0wa0V3uS3bYrRWSoGZnWRkYkIoypGwsD+NWWkhh3wyERx+awKovK7o8E4+pqg9+yyEwsY1yhU5+YbRtHP0qCNZriX90pYlgu4+p9fypXS2Cze5alv2Sdmh+TLhlbuNoIFVmlknZ3CvIfvs2OnuasnSwkE8kkysyFNojOdyt/FzWysMdv58luhjt1JMqg9F8n5QfXJJ/GmlJg3FGPa6U8t3bxXLiJZYvMXPXbzgAepxV7SbeDyLNgmJ/tJBcnnOwlQPxxTBcOJ7GZULPFEysX4zy3f8az5ZniAhDHaH3kdt2MVXKo6k8zloaU0q2Zijn3CSOzMTjuGYPgH/voVQuNRa5tVhWBUcqiyOCSZAowv0qGKG4uzsijklKDdhV3YHrVldJm+xrcGaFQdhZCTlFY4DH2qG29ilZEAjEhDzzFjwuB8xxVu3tbia3kntbX92iEs/Uj1xn+laVlbWVl4nt4FU3EZEZjLcAsyg7iPxPH0qWxRks7C9x/o0ENx5rdg53AL9TlatR0Icita6QzyadLPKSbyfaVByVXAOT7kH+VE1xCtja6hDZwROtxJGqBcggKCpPqRn8abp955MOnrGMzQXTzYYfKRtX/AOJNV7y5S5WOKKEQW8as0cSsW5PUknr0H5VXTQnrqa1+qXF/rto9xFFNLLG6tM20Hb15/HNZGqyJd6mfJOYkRIkYjG4KoXP44qGRnfc7szMcHc3JJpuC0m8AsFALY7Um7gtCJIxgZGd2efSg/wCpXjHzVqW+jXdxZ+ajQqxjaWOJ3xJIg+8VHpwfyNPTSoB4cuL55g1yHj2xoc7FYnlvc46UuUfMZOeh5YbcNitC00O7vo4niaGMyA+RHJJh5tvXaO9X7ZrdvCWoxQwFZVMJllbqzFjwPRRWjHauviLRbnYy2lvZwzNJj5VVQS3P1zVKNyeexk6TpEF1bS3F1IuRbzNFEp+ZmUElj6AfrTfCk0MOt2oaDzJ5JkRGY/KgJ+Y4/venpTdMu4bXULuWdyqSW0yJxnll4H61n2N09hfwXaKrPC4dQ3QkUtE0Vvc1bGFp9P8AEUUKl5iFIVRklRJ839Kg1FGs/DljYzKUuGme4aM9VUgAZHbOCazluZ47lp4ZXilYk7o2KkZqKRnlcvI7OzclmOSaTeg0tSHFJipNtOjhkmcJFG7ueiquTUWKuQYpMVMYnEnllG35xtxzmtHU9CuNLhtDcYEk6FzH/c5xg+9LlbHzJGPjNKkbyuqRqWZjgKBkk11Ph7SrFjI106TXL20kkcA5EYCnl/f0FU/Dq+Vbarer/rra1zEf7pY4zT9nsLn3sU5NC1G0ha4mtisaghiGBK8fxAHinaLop1GaOSd/JtPMCFzwXb+6vqf5Vc8OMfs+shyTGbJy31yMVQ0RnbW9OQsxUTrgZ4HNOyug5nZgNPjk8THT4wViNyYxz0Gal1PU7hNZZLeRoobeTZDGhwFCnHSkuro2Pi2a6258q6ZseuGqzcnRDqb6h9skmRn8wWyxENnrgseMUd7dw10v2I/ErtaeJXmt2Mcm1XyvZiKIiz+Drx2JLG6UknvxWVf3kmoX0t1LgPI2cDoPQU0Xk62bWgkIgZt7J6n1qHL3mylB8qRWrXe6gPhmO1D/AL8TlymO2KyKKzTtc0auW7DUZtOkZotpDjDowyGFSy6vK0TxQxQ26P8AeES4LfjWfSUuaSVhcqvcKKXGaCMHFSUJRS4xQRiiwCUUUoBPQZpAC9/pSVIEOecDjuabgdz+VMBtFO+UdiaM+wpANopdx9aKAHznMzE9c0P/AKmP8aJv9a31of8A1Mf40xCRff8AwP8AKmYpykqciimkMXJ27c8daZTqbTkhBTqbT6cAJ4ZxFE6hfmYgg56UBLi7cDlgo6noozTrRIiXaRS23aQO33hnNW/tqQnaAGUArtXgffz/ACrVRTWpDdthiWEcas0h8w4YHGQF96sm6tkV8n5W4Mcfboc/0rNluZpWcKWCtnKr6f5FTW+nSybfMcRKWUEMOcHHP6j86E7O0UJrS8mMlu2YjkDgjC+hOadBY3U7HYuwYGN/BIPp68c1oWFrCiqwXLAHzS4B+Xdhv0qybuNGBibzJEZmRh935uxPsP51cYN6slztoipaaZb+YDuMp3xlNy4BUhuo+oq0LpIJSko582F2RUAOSh3HH49KqvLyWZvKTC7UDfd29Oe9RxyGaQi3iLlnAJ7bj05/OtFFRIbbJmcyB4hlYSqICw+bCdOPeopZYlcPK2+TGDk5zxj+VWX02QQSNc3G07S6CJdysgxk5/Hj6VoR2kFrJMlvGTCxKyFxn5PJ3c+nJzVbbInfqZlvHcXciKAIIygYSy5I252jp71M+kQR28jXTy/aY9kku0jG1m24Hv3zU41O2MNuLmc/Nbx58tclSjk7cdsiqd7rbXkLIIAkjkeZJuzuCklRjt1/Spk49XcEn00NgQKt5I1pEIo4ryCSXYeEjEeefbr+NZd/d2r2czwzKz3UcMflAHMYTGc/iBisqaaWeRnkkZmbG4+uOBTYonldI0Us7kKqgfeOe1ZuV9EaKNtS897I95Hdx5iljRVQg5xsULn9KgB2sAOFK55+laVlo0lxuimmSBzK0Easu4vIBkrx0HTn3qy+m2iWU8bRy/abeCKd5A/3txXKhfYMOfUVaTIbRmaejy3cMUaNJIWICj6GrtloN5dasti6fZyqgu7YIVSOD757Y61twxpPdq1rbiMvo7eVEhyep/M4z+tV/Mjsdd0gXD7RawxRzf7LYY4P03CqUe5Dn2Kel2lokVi15bfaPttyYVBcgRoCoLDH8WW/SprRUi0zXLCOFd6J80x+8+JVAHsKbZ6nb2tlAk1q8s9nKZrdg4C7mx976EZ4rPF3NHJL+8wtwqibj7wzu/nRog1Z0KW7RXdpqpBFlHpoVXz8pby2XZ9dx6VzMeqWlrot5ZkM880kTDH3cLnOT+NZU97LKojU7UBOMVUrnnW6RN4Uf5jQGs3aW01sjhYpipcBeTt6c1G2qX72v2ZrycwZz5W87c/SqVLWLnJ9TVRiuhL9plzkuT9aet2f4lB+lVqKSmx8qNJHWX7p59O9aGpaPdaVHatdLsa4i80J/EozjB96wYpXhlSWJysiEMrDqDWxJrNzqkEMN5JveBdqMepGSTn1OTW1Oaej3MZwa1RsNoNvb+Gbq6klSW+R4sqjZEStng9ixH5UTNLpPhmwNpK8M15vmlkjOGYBtqrn0HpS29xbxeGtUiaVBJNNCYkzywAOfyqKLVbCbSLay1G0uJGtS3lNDIF3KTna2R69xXT7qMLyZY1y6kg1Gx1CJtt5JYRyPJgZ3EY3fX3qtr2+TRNAYlmZrdySeSTvrP1LUJdRvZLl1VNyhEReiIBgKKryXVxNFFFJM7RwrsjUnhR6Cpck7lqLVjS8P3MFrqlw9xKkafZJUBbuxXAFUtH1MabJMJYPPt7iIxTR7tpKn0PrVIimEVndlpI1X1SFbWSy0+1NvDLkys8m95MA4BPYe1Y6syMHRirLyCDgipoh8/Tja3P4VGkTSNtUZNJ3ZSsiNiWYkkknqT3phqzLazwsBNDJFkZHmKV/nTGjAkCjvipaZVyCkqwD+824G3OMUxVfcdik89cUrFXIypDYPWl2gNtJ5qZ4ysx3FV57mmmNA+WfIz1UUrBchxgkE0rjgU5mTcSFJ+poMvTCqMegqdNRjUViQFBP0pTGwfnA57mkLsepJppOTU3AkZFB+9n6CkYp2Un6mo6KGxj93oAPwpCxPVjTaKkBy9/pTacvf6Gm0wCiiikAUUUUASTf65qTJ2gZ4FJ1orSwgpcE1qyeHNSgtLW5ng8uO5kWNAW+bLdOPeumt9Itba88R2Vv/qvsipCW5JYru6/8BNNCuYFh4bnuWXzmEZMkK7ep2yAtuz2wqk1lX728l/M1rH5dvvPlrnOF7V6Pa28c1tq8O/ZcSBILfHXcttzj8M/nXl561MgQlSVHUtVTGx8cckhIjVm45xV+HTMkCaQKf7o65yBUFnJsSYAMWZflwO/+TVmSd2wXYR9funk5rohG+pjOT2ROpt7djtCxNySMnJGFO3+lRC5keLAQq/ynzHPpjt9VpqxTSZeOL72f3khxk+n1qeKyjJBuZGkAZGxGcKVO3I/8e/SqsiblMvGGOSZG5OBzjPJqz9nupI5HcrBhQw39W43fh8vNWJnis7eNRsRXjdVOBkgrz/49xVV9WUwNHsaRygActjB27T9eKTlbQEr6lyDT7ZLqRGLTyJMgVm6EEE9Pc4qRr9IJ3juGC/vInkUL824xkOfwzWFLdzzPIzORvxuC8A46VLBp91c7WWMhXYje/C+p5PpS5v5UPl/mZoXesxyW5t4oNwVBCkrHHyYGfl9TtrOlvbqfeHmfDgBlBwGx0yO9aNvoZUCS6bCq8ivGp+bCLk/nWlbWFlDcLGkZZhdQgNJz8jDO369qrllLcnmjHY5yGznmJ2ISNpcn0UdTWvb+HyWtjPcRIsjhZQTzHkBgD74Par0t88ass77ZptPbzlcbSzZO0H8MfpUN/q0Bljltm8xmuFuHG0rtwoGznv16e1NRgiW5MYun2S2OpxlWM0NwiKx/hXft/Ort3cz280TbzE8OpSQwHGPLiAUEL6DpWC93Ixu9uAl02XB5/i3CmzXVxdsrXM8kzKu0GRs4HpUuS6DSfU6JbyyjnaWSbElrezzxoqk+aGxjB6dR37VUuNSS4tiqQGOeWOJZ5C+Qyp02jt0BP0rLiV3GxAWz2AzVyPSruSwa9WNfJVS3LjcVBwWC9SoPerUmyeVdQS5kknhPmHdGgjTHylVGf8arbySW7nnn1rftvDzw3mmi6fAuEklkROsaqDkf72PyzUtvaaalzpd79lfyZzj7MZNw3rIF5brt6GnaTJ5oo5+GGa5kSGJGkduEReSahvYJItJa74WN5PJUk8s2MnH0GPzFdlo0n2fxhNFFFGPNupYmbbyF+bgeme9cPrl80y29iBiO23n6sxyT+WB+FZ1fdhc0pvmlYxqWkpa4jrCiiimAlFLRRYBKcjlHDL1FNNFIDaTEkYcDgigp6Vd8LQ6den7Le3MsMjyBIykQcfN3Jzxz6Vq2mjR2+p3dtqL+XHasVkCD55ecbU/xrthHmSZyTlyto5sRM3I4HqTipv7MvPJ89rWZYO8pQ7PzrsJtFtZfHyWKxRLaLccwr6BQcY98UmiajLqHi6aOa5llguElR4j/AKsKFPGPbFX7NdSPaPocva6M9xDJdTXEVrZo/l+dNn5m/uqByTRqWiyWN5axqyTRXKq0MsZ4kBOO9a2uFE8M6EYkBibzjkn+LdTNemeHQdAh/wBXMIXkKgYIUt8tJxSuNSbsTjQ7W20G8mMi3F7G4R/LOUi4Pyg9D7mqemRtp3hmfUUZUupZvIjk6mNcZOPc0+zl8zwVqW5xva6TjPJ+U1V069sZ9Bm0i+ne2/fCeGYIXAOMEECndaCSepPDPJqPg/U/tk7zm2kjeJ35K5OCATXNySRiTKR5wB95q1ry+tLXR20vT5HmWSQSTzuuzeR0AHpWGRWUmbQW5Kbja25FCn2A4quzs33mJ+ppSKbjNZPU0Q0nccmkp7IyjkEUyky0JRS0lSAUlLRUsYlFFFIAooopAOXv9DTacvf6Gm0wCilCljgAn6UEEHBGDRYBKKKKQGzbeHb+e2ju3iMds0yxFifm5bbnH1q3qv2C10S2t7K0AkmkYSXEhy7bDjj0Bz+latg8r3sXmzebmCMu2chmNxuz+lYF6wa10jecKwdyT7yt/hWr0JOxewWTU4UgukuGa+DyrnAhMcRKr/jUM5/si6hllljcGaxSSRT8rAI4Y59Kx9Y12wjN3b6WJZhcNI8s8ny/M+B8o9AuR+Nc/LdXV1FFFLK7xxqFVOwA6U1qKx09/wCIYLPVBNaETPDqcs+1fusm1VUZ9wDXIzv5txLIqBA7lgo6Lk9KnAVBzgewqNplQnYoz6mrlTSWrEpdhqW7tycKPU1LmGPqd5qu0jv1YmmipUkvhQ+Vvc0LVjcuybvLVRnA6nkVf2W8MUjIoB2tnzCCT6f0rDikeNsxsQTxx1q7DaXN2d4UsWIyzHrk4zWsJtkSjYuT6rCpbarO7HPoAQSQf/Hqzmvrh4vJDYTjgD0GOv4VeOkqIWeWU5APCjo2N348CtG2t4LUs0SKmG/dyPjJ55GT/sihxk3qSnFLQwYrC6nV3WJiFG4k/wCea0oNEVGl+0SqTC+1o1PJG0sf5YpzapB9mZdxLLHtQBfZlA9sBgaqjU5vOd4UA3MrYIz91cfkRmj3F5hebNmC0t4Q4tY2+0K7+WT8xb93lR9RmrF3e2ircRG4RY508obfm2MN24lR7/zrmSbm4dmdzlm346c+oH0qe206SZwFUvltvoOmeT24yfwrRSfREOK6stvrI+0zSpDuV7h5MOcAqy7dpx7VUluri4klbJUSFXZV6fL0/KtGDQ5Ny+ZsRfNMLHO4/dLbh7YFXY9OsmEoE8rl1haIEY2pIyj5vfnFHK3uw5ktjD+zzTSF5ZCzsepO4lverVvphlkiCqcOXQM5wu5VyTn0Fby3EaXaGK2hRpYbpeFxt27wCPfHGaq2morJY2KXM6IF+0Qg4/1YaNQGIHv3+tPliiHKQwaEGQRSzqrOcWrRpuWX93vznj5Txz6mrVto9ijTfuS0thzIXbcsx8pn+72AZfxFMk1mzjSFB5sr2S7bd1GEc+WEJOeQMjI9aqtr85ZHghjhl3B5n+95rBNnIPGME8e5ofKCUmjXspFS/gkS3hE15pzNKVjAwfLfO0DgbtozSDEempeFo/JOlG2A3DPmliNu3r33VgyXVxcTmd5MORtGz5QoxgAAdBjjFIqZOcc01ITgbtpqcELaUAGl8kXCzqODtcngH1xVK41BC9qtpGyQ2oHleaQWJ3bizY45PaobSFmuI+OG3YJ+lWX0a9t5IYpraVJZv9UpXl/pTvJiSiis91PJeNdB9kzOz7o/lwT1rkLmTzLmV89WNd/eaQ1gmqG6cIdOjBkI+bczcKo/E/oa87zzXLiOiOmhZ3aEpRR2oXrXOjcfijHFPApdtWSRYpD1qUrTGFAJjDSUGjtUFG/4Qjmn8QwQQsFLnLOzYCqvzMxPsAa2tbvEvvEV5eRN+5lnJU/7Of8A61cXbymGdJB2NdUkDSvgcD1NdVCV42OarHW5panrCReNJdXsHEqLMroTkBxtAI/nUUmsafam6l0qxnhublWQyTShhCrdQgA/U1nCIFWds4Bxgd6jkiVWU5Oxl3e9bamVkS2mt3tjZ/ZI/Jkg3b1jnhWQI3quelULy6ub65e4upWllfqzVZaJDdKu3C4Bx+FQhmeOXecjGR7c1LT2KTW5XhjJdmA4VWyfwNRCPK7idq9Ku25JWQdhGePwNVyheBAvJUnIpW0GnqQmH58Z+XGcj0phRWRioII569asFlVgpPATaSKhJVEYBgxbjipaRSbGRheeMnB5piDCO3cCnx534VSzMMACrcujapaW5uJbC4SHHzM0Zxj3qSzPUfupKhNT/NIwjVeSeFUdTWhqeg3GlWFtcXJCvOxHlY5T61LTa0K5knqY5pKuWGn3GozmK3QHA3MxOFUepNa+r6RZWOg208EgmleUq8yk4PB4HtSUG1cbmk0jnKdtOM4OPWtvQLKF47u/uYxJFaR7hGejN2zRa+Ir430fmSKYGYK0WwBdp7Yo5Fo29wcnd2WxhVasdPuNQnEUC5Pdj0H1q94hs4rHWpI41xEcPtHbPUVo6HqjXGqxW0EKW9sAx8tO5x1J70Rprn5ZClN8nNE5maNoZniYglGKnFTWdhcXz7YYyVH3mPCr9TSX/wDyELj/AK6N/OmrdTLb+QJGEWdxQHgms9FLUvVrQ1NT0yCxsLZ4n8x33bnB4bjtVLSrIX98sTEhB8zY9K1NW/5AWm/7n9KreHJFTUirHBdCB9a2lGPtEuhkpS5G+o271SSKdobLbBChwAijJ9yas7v7U0WWWZQZ4c4cDk96yLuCSC7kjdSGDHt1rVjB07QZRMNstwflQ9cURbcnzbBJKytuYNFFFcxsdHca7i2tYLC38nydu6Z+Wk25C8eg3GsQhnCh2JVeFyeg9qc0ijvn6VCXJbOTXVJQiQrslEaqMnn60xpW6Dge1MJJ6nNKKG+2gW7jSxNNp7UysJXKFpaSloQy/p0scTP5jIh42ueqnParr6khjYBWZv4CemNx/pWXb2z3O7YVAXG4scYycf1rTt9NiyBJLuO0nao9H2kZ/wA9a6ad9kYzUd2VrnU55FKLsRWUhsDr/kcVFb2tzet8qyPlsfU/Xp0Fa/2e2jWRlhUYV9287uPx9MgetPGo2wR984XzBtKxrnaeDux+GKbjr7zJ5tPdRQXSpBE8jqECwmX5zgkBsfzrVt9LthJ5bSeYT86lOFwoViPx3Y/CsqS9aZmZYmyUkU5P95s/pmpFvLsLtEqIuVwVGSMBcYP4L+VOLS2QpJ9zVtzCCRBbpHKWRkO7ozQsQoz05pX1KNZpopbgKvnEEgbtpaIqzcdfmxWNta4lLyyPI8hyxJ781PDaStKFW2IZZkVgR91mH3Tnp0qryIsi0uphLp2giaUebGVzxuVEKn881FJcTytJ5arFE8aoF3ZKqmCBn14FWE0qZLdzLJEpjyVUNneuVJZSOMfMOasS6fBFLfo9yHkt4PNUJ0dmVeh/ujP48VXL3J5uxQnaa7nE11cvJJtK5Ix0Gcfr/OlihjEsQ8vcd23r944zWxZxWA1XSR5LTRzw5bfxukJZSxHpx0rS0gkRWaSHFuIIJIyRx5xcjOfXt+FNJEuTMJdF1GdPIS2dWQIdkmEOSDx83c+neoU0a5Fjb3hUBLibyogxwW46+w7Zro4sR2mnwXU0cNzaSQT3AmfDBQXOOerDI46/NWJJeRzaS8O4iVrxpdvohXA/Wpko3HFyNVdEtrCa5a5/0mG3SBspJ5ayNJ/tf3Rz9eKtS6dYWUGuQFi9zDH8kjDPlpvXH/AjmqA1a3eWRZrV5reWCBGTfsO6IDnPPHX8DUT6hcTTXshC7r3/AFgx23BuPyFWmuhDjLqdhp7xrq0ti2Wt7SS1EKHAVGJXBH1yxPrWJeXFxZaPAXjeG6N3Oyb879u0Kzc+pzVJL2/u1t4JZmeJPujAHRSFyepwOBmq7Ca4cPPO0jEAB3YsT6cmndi5ddSfxpqoS21i0Ta6XUkGHQ8fKMmvNa7XWIVGizs3JGOPQ5rjG4NcVe/NqdlC3KIegoHWlI+UGkAyaxNy0i5FO20kfC4NSgVoiCLbUUgwKskiq8xycYpPYEQGjt70UHpWZYV2VsR+5djgbVJJ+lcjBEZ544l6uwFepzC38P6XppSxtbm5uoftErXKbwqZwqKO3A610Ydbs5672Ry42+W0bEjJyDjNMnU/J8jKu35SRjcPWum1qz03S/Ejb7WSSyeFZ0t0fbyy5Clv7uc+9N8ZyefLpMwjSMPp0bbIxhV5PA9q6XsYJ6o56Cxu78zTWsJItovMlbPCqP8APSqiRzXUqwQQl5JDwka5LGuy0HUprnS9WsgkUNtDprsEjXG5+AXY9S1clb3VzZO720zwu6FGZDg7T1GaTQ1rctaroU2hS2sdxKpkuLdpHVeidflz3pZdO03R7O0fUoZ7q6uoxN5McvlrHGemTg5JrQ8SLmz0D1/sw/1o8U2N1qc2mX1jbS3EE9nGimJC2GXgqcdDTatewlJu1zG17SLexnsprSVvsd7EJYjL1T1B+lasNvpMfhbWlsd1xLFGge6dcbiW6IOw4/Gqvix0hi0rS9ytNY22ybac7XPJX8Ki0meGDwvr0MsqJLKsYRGbBbnsKnTmZWrihvhiMQWuramoBntLf9yT/CzZ+am+Ebu4k8SxRSSvIlwrrKGYkMNp61FoOowWK3kF6rmyvI/KkZBllPZgO9T2dxpehGS7tLqS8u9pSFjCY0jz/Ec8k0l0KfUx0vZtJ1C6+xlUYM0auVBZRnsex961Nad5PCOjPIxZ2eQlmOSea5+VW3bid27nPrWheai1zolpYtEqi1JwwbJbPrWa2aLa1TMgMyggMQDwQD1ror//AJEfTf8Ars39awAo2Fjz2AqxJfXE2nJaNJ+4hbcqY4BNTHRM0au0a3ht0nsNR00uqy3CZi3HGT6VWstAvUvEe8iNtBEwaSSX5RgfzrIjIDDrn+VEsskhw8jtj+82aOZWV+guV3dupe1y+XUdWmni/wBX91foO9LoF1DZ6tHNcNtjCsM4z2rPU5B4wMU1PvVF3zKRXKuXlJbtllvJnQ5VnYj6ZqDvR3pW+8ah66lLTQ0bjUDd2UFsYgogQ/MDnPFZysUYMpII6EU+Hq/+6f5VHRKTdmJJLQ0P7Zv9oH2gkjuVGfzqnLNLPIXldnY92OajFFDk3uxqKWwUUUUhi5pB1pcUlU79QHUhNJRTuIU0lK3akpSWoIKcKbTxQgZLFKYt+ADuGOfqD/SrIupiQwcqeT8vHU5/nS2EMUiTtIm8ImeuMe/9PxraLW0NtJs8hPvbV4yV54/76210U4mM5GI1tdXLblikfO5s46461Yh0q6D7W8tNzpHuZhjLf/qOa0ZdVtVYsXZmLb8KvdWJ/wDHs/pVKTUElkZokIVWR13+oLNj82P5U3GKZKlJosW2nRvsd5i28soCfwtv2jOfzq9ZWdkzxYi3xyqmWk6r8m4/meKzIryWIMEK/wAX8OfvHOfqMUkc8vksiyMEZVXaW4OOgP61oiJamzDKkcpWWOKBy1u8ny7NrfNxjsOhpEvvKuDFPMW2SQb8HdlghVznvj+lYs0u4uS+4sp5PJ7d6VZhvbJJDY6fTBo5hW0Nue7t/sfkKXLRQtbRybcKykJub17HH1qu0xe5kbAXzoBbuvXHyr0/75rPWYbjlCVJ6Zxxgf4VN5srncE5U5JA/AZp8yFZluGV1ks23MHt8IhXjrlv5sakjaY2awhnKRjdEmcjcV5IFEelapJL5P2aRZIlDbWwpwenXqeOO/FPg0m6kjtXf91DMsjo7k4VE5Zsen86afkS15kM+0xyJ8uPOzx9DVeNRxWs+hyRQX0rTxEWsauu08yhtuCB1xhgc/hVqfRbO3wDdSoILkW907ICMld2UA+hXn2qJJtlRkkjLjA8t/lGcDmrCt+8U8DKYNdBFptha6jLG9qJ45NS+xIJGOUTHJGP4uRz7U20tbN9NW38n94upRRTTMeWUlhgegwKtIhtGTaOiTxsf7uMfgafDbzPcw2aQSNOWVUjxglu3H41vXN3K8LXMyxvJbalJHAroCFXYflx6DC8VM9zcQ+Pg8chV5p4VdgOSCEz9M+1Mm5y17pU91oWoMWiiSHILSPt3OOdi+p+U154fu17RHYHVNNe0jKDZqUjTbnC7Y2GN/PYYNeQXkAtNRuLfcWWORkzjqAeDXNiFszqw8tGjsfCvg/Trl0ufEV01pYrGJG+baz5HAWvRdH8B/DPVJFEE87N12yzbSa4PUPEGjeIUs5p7R7e7jiVJI05jdlGMp6Z9D0qmsiPZNNaWIWaN9piM7Kyjs3/ANeuWx6EWkrn0BZfDDwbbKDDpML+7sWrQfwP4cEe1dItR9ErxDR/EWv6JZx3c+om1hklKCF5N+f9r6e9et+GPFUmuWyxrKk0uOWT9ah6bm0PeV0W5Ph54amXD6VCR9KwtS+D/hO4jZltWgPqj4xWr4g8Xf2KSk7pG23gN3NeT+IPFOu6hbm8ilmubSVim2KQKqkevp/9aha7BO0VeRU8RfDHR9OlYReILeEDs2WI+uK851TTn028e3aWOZVJCyRnKt7117PbLbW8l9azu9wchRcfOF/vYx0rH8RnSIoVt7AM0xbcx5wo/HvVnPOzV0ZugQmbVFIGRGrOfyr0qY6drWmacbm/+yS2MPkTK0TPvQNkFcd+ehriPB8BM89wR8qgLn9TW8udkgJ4CcD8a7aCtE86u7yJtdvF1fVJLtB5UBCxQq/Xao2jNR6vdrqbWMaxtF9ktUt3LkfMR3FQugkjjAZRtyGycd6gkZWut/8ADvzWpkhbDUJNN+2xxrGRcwNbuz5+VSeo96ovAv2hY1J2kDmpJRl2PYk0kkgEyyKPugdaRfoSPeTagUjnbcttbskPH3VAPFVba7uIIJIoJ54wyksFkKg/gKkikQO/l5yyMDk9Bg1TDbN2ADuXFJsEirnaxOAT6mkuR/pDU9hUcpLsWbqajoaW1Edi9uxP94VEyloE284JzilYnaVzx6UzJUcHFS2NIJRtjRT1HNMXHlP9RSGmmpbLQAgxlCcHORTThUKg5J9KQ001Ny0CHawPpSNyTSUVBQobGeOtNBxzRRUjF3H2ptLSUgHJ1P0NNpyd/oabSAKKKKQBRRRQA7NJS45pK1YgooopIBzdvpTac3b6U2nLcEFPFMqQUITHA4zVhBwMdaksWhUyGWNHxtI3n/aGf0rUt7mBGA3RINuNwHQ+Zwf6/hW9OJjNmQ8Er5KRuwVSzEL0A61Zg0u+bIEewE7GMjBcfX0rQn1KHDgzEsofZhfvdf55zmnRavasJPMWdywCsRjpkHPPfNVyx5tyeaVtiomlXZi3SOseYy6qW5b73HsflarkOgKXZHussPm/drkMoCluf+BcfSmR6kgRkaDJIcBt33WLNz+TmpodXkiyojhVxgbj2G1Qw+h21ajEluXQVNLs0DS5llCNv8tvl+TyjIoJHc+1XU0+0iaTyrffNFLIwEnzA4iLquO+D69aoQ6rKs3nK6RnIbYqccKVAx6AdqF1Cfzi/wBpkDmTf5i9d23BanaJN5M1LqFIYJRFZQgx3qMdw4bKE7f90HtV5JPKv9TWZoli+2xTvwM/LJkj8B2rm/tW92MjSNuYuee+cinmcOwYLyd2ee5GOKpOJFpHWReRbpbQXF7AJLWf7VIQ+7cAzttUjqfmBx/tVTtJ7fybeCeZxuW5hkbaWKb1Xbj2GP0rFVpJW/dwkkKzEKCeo5NTRLcztD5ULMzPtTaud7YH64xRzIXKzQur22aO5aESMs1utqjkY+5swxH/AAE/nSahqcV7E4hgeN5p/tE5ZgwLhduF9up59aqNY3i+dC1vIptgZJVI/wBWOOT+lS2+lXswtdsOFuiwiZztDBfvH6D1qG7stJI1Idak+0zz+RCzS3P2hA+T5MmD8y+v4+gqtFK4tfIB/dzSLIfUMAcHP41PbaHfS3TwxeWyrF9o85WzGU2kgg++CMVNDpU0tiJluEEzwmdLfadzRg7c56Dvx6VaZm7Ab661CaBrmUyFFcjKjrjk8Dr71Xd3keV3YtIVUliee1ajaMLaVfJvFkeG4+zT712LG5UnIbPK8Hn2obRraLX47B75RblY2acr97cqn5R6nPFO4aGa4xknn58pnnjFcT4ttxDrbSqPlmXd+PQ16TBbaPba3cQ6rfLbWsMroodsF8E4+bsOOTXnnifUdOv4bT7LJI9xGziQlcJt+Xbj1PWsKzTib0E+YyYCVUFeR3H9RXqvgvxaNSkttGv9KsL5mGyGWUpGzf7JLcE/zryi3YVZBZW3RkA9x2Nc9ro6ozcHdHtWu/DXWbm4U2WgwwrIf+eits+teifD/wADJ4SsJDPIJr2bBkYfdX/ZWvFvD3xj8R6RZx2Es0dzGhAU3Sl3VfQNn5vxr2rQ/iX4Y1i3iYazawTsvzwzt5TK3/AqycHc6fbc8bGX8TfB114mW3exZPtEGSkLYCyeozXk8OitpcskOo+Hr1ezLHE3+TXrPjH4maJoVhNNY6jZXmo7cQQRyb+T3O3tXj3iL4x+JNbsPsAkiskcYk+yAq8nsW/hH0pKLuX7VRVmZGteILOMSQ6XpZgcfK09wcsv4f41xEjM0hZmLEnJJ71bkZmGXP0A6CqbnLGraSOZzcmek+DdBivtCjjgv1F/NvlW2aNsNt7bum7AzitTQfDr61dxiWVbe1MojaRmGWb+6o7t/KqvhHxD4etvEOnsLw21vb87pxsAAT8ep/nWj4UMNx4q0+ZJFZftG5QpyB1rthaySPPqc122Z2m6PFfarcwzSOlrapJLM6/e2L6e54p7WOm6po9/dWFtPaz2IWRkkm8wSRk4z0GGFaWiPAmpapbTSJH9vimt0d2wobdkZPbNNWzfw7oer/bDGs14i28MO9XYjOWY47VpYz5it4X0rSLmX/S5RdXT28si2yqdkW1Ty57n0ArL8NWVvK19fXUKzx2FqZxE/wB126Ln2rR8LS29rrJuJpI4YzZzcucDdtxVXw/f2tvHewX7eVBeQG3eVUzszyCQPeiwXepLpl2/iC01S1vobZpIbV57eSOFUaNh1Hy9uelcYQWHAzXaW0ljoml6gIb6C7urqJoI/s4YhFIyWYkDnjpXKTFo1iCEqNgbj1pSRcHq7Gew5qN0K8EYq7cfJcMVUZ9x0plwM3Sbu4XNZ8ppzFJoJMZ2++Krmr5B+2+++qkn32x0zUyRSZARTDUjCmGoNEMNNNONNNQykN70lKaSpLEooopMYUlLSVADk7/Q02nJ3+hptDAKKKKQBRRRQA89abSnrSVrLcQUuKKKAHN2plPft9Kb3oluC2AVJUYqQU0Jk8FtLcZ8pC+3GcdsnA/U1oLpdyI84Tgc/MOPmC/1FZ8E3k7+M7lA6+4P9K0pdR8+Lb5QXKkH5s91/ooreHKYzuO/sWaSQKZYwxLIoznLA4x7Zp0eiruLG6BiUjJRPm27c5x9eKYdXlilLrEm4szqTn5WJzn8KSPWJUmd1iiCNj93yVwBjHX3NU+S5Hv2LqaCoTLzMzbG+4vCuCw5z2+X9ambRrWOFyZJT8oZZOBjCozfL77+PpVJdZuRGyrt+ZWUkr03EnI9/mP50o1SdoZIWwY32gjAzgKAMHt90Z9cVS5CXzmxJpFjC8qGORlSXduEnzbPNCbPTPOc1NDp9mstwBAGaG7kwSdwKrG7Ku30+UZ9ax21a7kVlZ+HfzGHHLZBz+nSlj1C5Scyq7BjJ5mQxzuwRnPryad4k8sjroNNthcwxG3g2SJ5xxGOJtygLn05+770/wCzM2no8i7RPbO15iMAeZ5a7M+nPP1NcmuoXZ3bpnYNIZWUscFv7314p63tySxaVmL8vvYncc5yfU1alEjkl3Owsg89zbyxYikaGzkcQjaFjUtu/wCA8Lmm2Txy21rHuQJE9zFCMhRl412/TJbrXIpI42/N90FR9DU6TSjbhugx0FHMhOD7nS3Mv2eO+sWlChNNjjfD8PIABj3I6fgajsL2IwaelzdDdi6hLO2fLDIFTPoKwGkcxqhbIB4FQS3tvbf62VQf7o5NRKaLjB2OxguLa2v7JGnRktrFonlRsoX2vwPXlsZqxbXtlBawXfnDzorIWnkEHO7P3t3TGDXnNx4kk2FLaLA/vPyfyrIudQu7s5nndx6Z4/KodZLYpUG9z0vWfF2hWkVyLSZ7uS6ujcsipjy/lbCkngnLHp6VyGq+Nb/ULzz7dEtCEjQbPmYbVAByfpXNZo28VlKrJm0aMYj7m5mupnnuJXllclmdzksfWmxw5snkI6ng03HFblrBHN4QSTA3x3rxv/usikf+gtWEmbwOdDlehqRbhx3qN1KOVPUHFIATQmDRdS8BG2RARVqKRHT5XyB2POKyQcVKGx2qlIloluH2yEK231CioBIVHyjFKxqM0mNAXY9TTaD1oNSyhKmguZrZ98Mrxt6o2KhopXA3bXxJeqojm2Topz8wwfzrVTxLay7xPA8YbH3eQK5KIcGnmt41ZJGMqUWdkmp2krDy5YyoXbsZscUsjBk2ooC5zwc5ri6cs0kf3HdfocVft31I9iuh10THJTthj/46arGQhQCqtt6bh0rGttZuYHy+JRgjDdemOtbmj282v3C2+nxNJMeWX+6PUn0960jUUtiZQ5dWU3yzFjyTUUzFzk9cYrV1vTH0fVp7CSRZXhwCyDAOQD/Wrc/huGz8qPVNWgs7qVQ4hMTPsB6byOFp2ZKkjmmlcjG72z3qu1a2p6PeaXfPaToGdcFSnIcHoVq4vhK8XRbvUrsm2EMe9ImX5357j+EUuVsalFHMMKjNaum6RcarqCWcWFYjczv0RR1JrQi0PSLu5+x22qy/aGO2N5YAsbn0HOankbL5kjmDTTVuaxuYtQaxMTG4V9mxRklvatseE3g0i8u72Xy54Y9ywIwJX/e9PpWfI2XzpbnLmkq3YWE2o3kdtCBukbGT0FalzaaFYXBtpmvJ3Q7XljKqoPfApKDauXzpOxz1Fa2r6P8A2fJE8MvnW0674pMYyPelsdCluIkuLmRLa1Y8SOeW/wB0d6nkle1g542uZNJWx4h0+DTtREEAITyw3zHJzVC0sZ72byoVBYDcSTgAetTKDTsNSTXMQJ1P0NMrpo9Gs4tIvJfOW4njX7yH5VPoPWucVC7hFGSTgCicHG1wjNSvYbRW7d2tloyRxSwC5umG5tzEKv5UWkNjq2+AW4trgLlWQkqfwNV7F3tfUn2ite2hg0VJJE0UjRsMMpII96Kz5WXcaaTvSmitGgCg9KKKQDn7U2nv2pnemxIB1qUVGO1SCmhMtWkUMvm+bvG1Qw2/7wB/Q1u22l2khC4k5Z1JLdMFv6Lj8a5tSwztz05xV6KW4VTtkkGeuCeef8a3ptdUY1EzUbTrRiT5b5+YYLfdzjH5Z70tvYWDGd/JlfygjqjNwwMZbBx71ky3FwJGPmyBmDbzuPOeuaSK4uInDxzSKy4OVY9uBTbXNsSk7bnTSaPYJM0IjcFVkUPu6kKrBj9MkVZj0nTpLgobZkJ2fKHOAPNKH3yQK5b7TdMFV5pSFVkALHgHqKn+13jSl3uJjJwCS5z8vT8qtSj2IcJdzcez0/yTIbZlZmt3YI+AqtnKrnp0q/Dpmnm5uF+y8x3vQtkbdrkJj/gIrl2ubiZneSaRzIQzEtndjpmplvLpZC/2iUOZBKTuOd46N9aakuxLhLudDcWunpbTsbLa++3dij7cB0JKr/dGRV97Sz86eNLKJEmaQYxkoFt1dcE9OST71yrXdzNv8yeRvMbc+W+83rVlNRvfLlj+1zbJAA43/e7U+ZC5H3Oos4bIGzuIbGMeZb26eW43/ekZWJz1JxjPvVDUpdL03TYWltVMUF86PhzvnG0Hr6fSslNVurBfPS7ki8uLYCrdF67R+NcheX017LvkZiq8IpPCioqVVFbFU6Lbu2bGreKJ76e9+yQx2dtcvkxooyF/u7uw9hWDnNNBBGadmuRyb1Z1qKWiHUhFKKUUguIKd0pduaUDPvTC4wKe31qa0vntIbm1P+pn2nHoy/dP6kfjShRUU0O4ZA5pNDTsyK72tKJB0cZNKkQZcxtu9R3qDOV2nt0pFYqcg4NQnYt6ltrfevHDVXIIOD1qxFdno4z70TFJOQDuq9GRqVzTCakZMDPSoz7VI0JSUtJUlBRRTkG5gKAJ0G1BQacVxTTxWliLiUw081HnOaQIQmp7S7msrhJ4HKOpzwevsfaoKQ9RS2KO8utdg13xHFqoQRrLJEZY252sNoP4cVP47Vh4svN/Q7SP93AxXDWN21rNkH5G4YYzXaL4rvDFF59vY3kkSgRTXEAd1Hbnv+NdlOpzLU46lNxldFjxo7Q6po+xttxFZxkkdVOeKZpU8s2heKZpJXkkMaZd23Hqaw7zVr29uXuLibzJn6uUXP4cVHb6xdWdleWkYjMd2oWTcnPHpV86vclQdrG54SIa81OMczSWDBPU+tc7p6O+v2aoCWM6YA+optvqd3Z3aXUEuyaP7rBRWi3i25VjNDY6fDcnP7+OD5+epHpUuaaKUWnoQ+LJzF4vvJbdyrqw+ZTyDtGataKzP4V1xmYligyT361zcs8krs7sGdjkkgEk1attZubSwubJFjMdyMOSvI+lQppNtmjg3FI0fB7omu2wb+JXA+uKxr9WS6ukcfMJmzn61FDdzW8iyRMFdTuBAHBrUk8SmZxJc6bZTzj/AJashBP1AOKnmi42ZXLJSui7rR8vw5osL8SbScH0x/8AXrnYXZruEFiQHGMnpzUt7qlzqF19ouHVmHAG0YA9AKrLKyyK4C5Bz0qZzTZUYNKxt+Mv+Q2P+uS/1rCYkAc4yKvalq02pXXnypGrbQuFX/GqBcscnH5VFSScm11KhFqKTOh0hj/wjWpf57ViWTrHfQO/CrIpP51YtNTktrC4tFjQrNyWPUcVQ3H2/KiU01HyFGLu/M2/FCt/aoc/daMYNR+HEZtVDDoqNmo49ZcwpDd28VyifdL8EfjQ+tMsLRWltFbB/vFOSfxq+aHNz3J5ZcnJYr6hIJNRuGQ/KZDjFFVN5HpRUOomzRRsrFy9kE8scoijjMiAlY12qOSOB+FaDrZJN5zWSNHCrIYg7AOVYKGJ65+b9KpajN50sTmKOJvKGVjGBk5Ocduua0or+GNYb1LNSVjdpIpW3pIxZVJx6d8eoqhFCe1t7eG4ZgxYymOLnoF5JP5gfnTr2zt4bKF4hJ5y4WcseCWXcMencfhVy5NvLaTQSQZm3zSJOWORg5wR0OQKr6hjy7z086LH/fDUWC5DpunHUZ5AX8uOKJpGf6DgfUnAqW5stLt9MiY3V19veNZPL8pfL+b/AGs56e1Q6RI329V3HaVfIHQ/I1W7qzgvdMivLa9ieWCBFmttrB0A+Xd6Ecjp60gIxpVlNpZubXUvNuY0Dz2zQlSi5wSGzhsZFWJNCt4tMS6k1mzWdoRKLUq+8g9ADjbn8aTS9PaLSL7VDPAUWJofJWTMgZjtBZey+/0qbVtIv206z1NLZ2svssKGZSCobGMH059aqKE2Zllc/ZjJhyNwXGB3DA/0rqtHsr/Vo3ms4jJDEGVm4XnfvAXuxx82BzXIQWk1wXESbiuMjPqcD9TXTSJcQaLof2beJ4XmkYJ/A3mhQ34kAZ9q2g2jKokOSYXM32eJlkmfcqog5lz2H94savvHcWE08FyiW10MARPtQrNhT0PT5c+1LLE1h4k1jUYQAYLeeWDaOFZn8vI+m4ms3VLhr7wzpdzKZGuFaW1YtzlUIZM9+j/kKvm1M+VWJmYTW7zQ2qtAsE6eYqHAPmEjn+8RWpZJDcS8W8YiJVnCR5CkJHsHqMnP15q5Z38lnqum+E95Fg9ukFzHn5WklXcXx/eDMuD/ALNctp2q6roupPdabcG3nIMbsoXkdwQeKak0TKKZuRLAXJktI1mXY7gpgM3ks2zb0wGGcU4RWn2pv9FjLRT+Y+fusfILbcem4Vp2Pi/WNR8O6xNq8yypCIPJ2wIjeYz5HzADsprio7m6SXzVmkEnmb92ed/r9eafOTyHV2lnYSSlPJVXFwjHDYARo95QfkadHY2FzuKx7HligeIKfkjWTarY79ScZrmY766WYyid/MaQSlu5YZwf1NOu9YuIYri5eQb5AqnCgfdIKgY6YwOnpTdRWF7N33K3jO9s2vFsrKIxLCWWQbsg4Py8/Tk+9crnrT55pLm4knlbdJI5d29SeTUdcE580rndCKjGwvSpAc/lTe1Ko/lUjY9DlRTwKii5Ue1WVHf9KaEIBxxTtu7leKcOuKZ9x/Y0wHbhjDCngfL6ikwtAUjlCPpTEZ867JSO3Wo6s3YJYMVIPeq1ZNami2Cik/GloGFJS5pKQCikoooAKnt0JbPpUNXoU2xj1NVFCloKRURHzZqZuKjqyCJuuajX7tSyfd96ZjCipYxuKb3p5pg70hoDWlp9zkeQx5H3f8KzTSo5RwynBByKqMrO4NXVjdkicLu2HHriqz1d0wy6pewpFgzSttILbR+Z7Vu3nh6zsPDdzfJeR3V3HOkZMLZjjz1H+0feutR5ldHK5crszkHBUkHg1GynGcHHritKKxuNR1T7NbRNLIedo9B1Nauq+H103Rkvmu1lnNx5TJEwaNR6Z7mp5L3HzpWRyhphzWzpmjvqd3MA6RW8Cl5ZX6Iv9asrothqTCDT9SL3IUlI5odgk+hzUcjZpzpHNGm1YKGGYxSRkSK21gexqOQZmI96zsaJkVFSu21yqgAD2prgAgjvUtFJjDSUtJWbGOTv9DTacnf6Gm0AFFFFIAooooAllleeVpJWLOxySauQX8f2hDcwb7cR+U0UbbTt68HnnPNUKK3Eay6hbSW1w8qyC5Jfygo+TD9c+mOfrmi+nt3sIjFMHlmKvKmDmMqu3B+vJrJFLTuKxd0n/kJR/wC4/wD6A1T6XBMqXkzRuIvskmWKnHPA/XFZgJBBHB9qttqt+9gtg15ObRTlYC52D8KQE+kZ8y9HO02cu78sj9cVPoDt/aZh3Hy54ZY5F7MNjHn8QD+FRNr102lDT1htETaEaWOBVkdQc7WYdecflVq21bTrXTisOlMuomJovtRuCy/NwzbMdcHHWqiSzMhnMRc43blA/UH+ldTomtWEsK2WoWVy4EjvHLbuNy7jnaQeCOB+vrXNWaQy+d5yv8qgjaenzAH9DXVeHtPsba4N9LKGW3kJFufvyMrEKP8AdHBY1tTTbMajSRpXd0Fu/EKu4ZYFkGBzsHnKAv4n+dOivEl8IsyOFuGunxKflG7y05z+Y/GqVjaNPdXcMk3mm+gkQbfvtIWV1GPUkdKl1HQ7+00DTdPMbee7Szyw5AOGwF3c8fc/WtrO9jD3bGjqtxGfiAGWKEkONrKPu4dcH6kfpUV5aWb6zeRfZUEZmcnbn5SoQgA/7RJz65pw09rrx/ptyUHlXXk3J5+5tVd+foUasa4kubiRrybzkSaTIZcqGwTt56EinFMUmrHWW/hyX/hDXvGtT9kuHW8aKN/4ViOPmySBuc+9c8NPtVm+WeVUjnBZQM7YxEX692OMVa1G8uoNF0G2S4YvKJryQsM72Zyo3eo2rWbFLOLgybo5BLKGZWG3dlCuPYbSRQk2Ju3UvQaSrfLFeICJ1RAy8hGXfub/AICDx3rjfEl1FLqH2a3mWW2ixsYLjOQOo9v8a6W41SawhnvTEnMiuq5OPlUoF/Jv0rz8kk5PWufETsuU6MPC75hRSj1retvBHim6hSeDw9qckTjKutq2GH5U/wD4QPxYpIbw1quP+vR/8K5DqMFen0pV547gYrdHgjxUOvhzVR/26P8A4UqeCvE6yEnw9qg4/wCfR/8ACmSYqJgbamU8Vrjwh4kU5OgaoP8At0f/AApR4T8Q5/5AWp/+Aj/4VQjK60Fdy1rDwvr44bRNSH/brJ/hS/8ACM66P+YNqGP+vV/8KYjIT5lwaQhk5Dbh6Vqnw7rSvk6PqA/7dX/wpT4f1gf8wm//APAZ/wDCgDMWRHG1x+Bqlc23lHenKH9K2n0DVR/zC77/AMBn/wAKjOjaoqkf2de49Dbv/hSauNOxz9FaEmkX6zGNbK539dnlNkfpTTpGpDrYXX/flv8ACosy7oo0uKtnTL4dbK4H/bJv8KYbC8B5tZx/2zNKwXK9FWPsN3/z6z/9+2qSLTrhz80MgH+4aLXC5XgiMj9OK0OKetu8a7RG4/4CaY6uP4W/KtErEN3IZOvFN/CnEEnoaMYWgCFzl/pTfajuTmkyPUfnUjEbjNM7U5yMcGmgUikFJSkUnakMsWly1tLkHAPDV21uf+Lb3+D/AMvyfyFcDWpa6ldDTX08TuLdnDtF2Y+tbUaltGY1ad9UDzOZDIGKk/3Tiujmk/4t5A5UZ+3H88GuXY1YbVLltIXTCV+zLL5oG3nd9a1U7XM3G9jb0Jt/hXxAq/63YrHH93/Oax9Dd217TggOVmUfrUOnapcaVc+fbleV2ujDKuvoRV+LxDb2kjT2WkW8FyQcSb2YL/uqelLmWl3sPletluVvEpQeJr0p93ze3rgZrIdsyFh606WV5pXkkYs7Elie5qM1lKV2bRVkkPYqxznHtTWbcfYU2iocrlWCkooqBjk7/Q02nJ3+hptD2AKKKKQBRRRQA6itD+yLo2wnQKyFA4G7BIPoPz/KqckUkW3ejJuGRuGMitxEYpaSloAKQ9adTTSYkKO1SiogalFNCY9A5BKhsDqR2rUsbueIE7zkHvz3yf1qnZXRtWf5mXdt6eoYH+lbllcwXDbWETZBxuXnPmZH55rpo/EYVditJrE0U2/apblkKkrsbsRj0xWxpmsG/kk+0vM00ibGldt3y/L83PU5H61QurK1l35iKuNykhuFbrnHoOmKlsdMjjZ2huSF6kyJ/Bxzx33dq2jzKoYSUXA66HVZPsktoYoh5iTKtxtzLEpb7qt6H+tdzolslzpgtZoI2gjQIY3Tj7vIA6cV5dGlzGd7xZ2o0rbW6Ddjn8RXq3g/V4f7MhtmDR7AF+cYOcdT9a3raQvFHNT1klJksXh+1Os75tNtWsoYvJs2OH+XIz8v1zVXWvh5pWoKslhGLGZcN+6+5IVbGNp+716iu0CRyxYwMYwMdqjgKMBGcq4wnHYnn+dcCqM7XBL5nzF42t5tJv20mUMskUhdgTzyBisTQZVh16xleNZAkytsYZBxWt8QtW/trxzqlyrl4kmMMR/2U+X+hP41haYcalbn/bFc85887nTGHLCyPfLL4naz0NyCP9oA1rxfEnU2HLp/3zXk0Bx0rSikbA5rqSi90cLclsz1OL4iagx5MZ/4DV1PHt2RyI/yry2GVqvRzH1p8kOxPPPuemJ45uDjKx/lU6eNZjjKpXmqSsKtRyse9L2cOwe0n3PSE8Xu38CVMPFTf3ErzuKZs1ZSY560vZQ7D9tU7nfL4oJ/gWnjxNx9xfzrhRM341Kkppeyj2H7afc7ceJQf4B+dKPEYJ5QfnXGrIPU1IJcnqaXsoj9tPudh/b0Z58tc+tH9ux/88lrkPOx3pDcHHej2UQ9tPudedci7wJ+VINehHSFBXIecT3prTEd6PZRD20+52J8QxjpCtRt4hiH/LvGa48Tt71E9wcYzR7KIvbT7nYN4it+9rEfwFRt4itO9lCf+AiuLe4xUJuDzzT9lAPbT7naN4jsR/zD7f8A74FQP4l08Z/4llqf+2Y/wripLgjvVSa5b1p+yh2F7Wp3O2fxRYd9Isj9Yl/wqu/irTh/zBbE/wDbFf8ACuFkuW9aqvctu60/Zw7B7Sp3O8k8WaYOuhaefrAv+FVJfGGlrn/intLP/buv+FcLLcOe9UpZ29aPZw7DU59zu5PGuljP/FNaQf8At2T/AArzX4ly6dqNva6lBZWtpcNIUK20QjDLjuBUrSknrWH4zf8A0GwT1LNUVIxUXZGtJyc1dnHU5G2uDTaSuM7TQcKzgR9DjFBjTfs3HPTOOKgtpNrDPY5q++n3QgF8YWFqz7VlPQmumL5lcwa5XYoFG3FcEn0pJEKYz3p0rZlYr3NLcIyJHuVl47jFJrcpdCDaWOAM0hBBIPWnoxyFzxmkfmUj3qehaGbT6UlPc/OaR+x9RUNDG0lFFQMcnf6Gm05O/wBDTaACiiikAUUUUAdFp1xFPEIhMqyhRFGjnG4lfXoBnP51au1t7rVdPt2aSWLDFt3RePur7cZ/GuVqaG6lgkV0c5XIGecVvcjlNz/hHvtLLHbnEzGTEf8AulVA/HLH8Kzb7TWsbiOFZ4p3c42xZJU54BHvV8eInnMfn5jKOMMgxhcgt7nOD+dPllDeJYJZTFJDGgdTAV+aNVJ6j+LjvzQCv1OfxjrxTa7gqrvaWVpELpAjSiylh3M+1Plyw9xjAIrF1zTrPT4V2Q3KTyyOUbIMW0MQVB65UjHU0mNMwR1qUVEKlFOIMt2tstzvBlEbDbjI45YDn86txadchfkUSDr8p/2to/Ws6KV4idpxnGffnP8AStGz1Da+ZU4wVJX3bcTW9O1zGd7EU0lxbsyhnjypRhnGR3FXbDWZYVZJUjlRvvZGCRx8uR09asG/hnikXzRtVHG1+Mpzx+JwamFhZzrJKbcKqkMfLbHUhdo+nWrSfNdMy05bNF+zvUn+U7lZo5UJHQkvnP612Gj3y+Yzifg4yHbkkqgH15rz6KxMGTHcBtsTSNxtPD7do9elbCNf2k2+SEvtYBu/zEDA4/Cu6nK61OKrCz0PZtKv5mjVCSDsXgc7c/1ql4k1w6Hpt/fh8MkBkQdPnxgfrXH+HfEKW7JHOHBUbcD8Qc/nWf8AFnWkk0KytIZQ3myc4GNyqOv5kVz1qagnI0oyc2onkDMXYsxySckmp7A4v7f/AHxVap7Q4vIf98fzry1ueq9juYDWlEeBWTAa0om4HNdkdjgkaMLE9quxe9UIXq2jVRmy9HVqN8VnxvzVpGJ6UyTQjfLVZVqoxtirAfNAFxWzUwPvVJZKmD0AW1bipFciqyNmpM0hlgEHrSHHrUIalLcUgH5ppb2qMtjvSFsd6YClqikOKcZBUEj57GhCI2PNQufeh2qItTGRufWqrtmppG5qq5xQIikU+lU5vlqxJLgVUkfcKRSK0jnNVZGqaQ1WkNIpDCfmrn/Gb/vLFPSMn9a3N3zVzfi992pQp/diFZVX7pvSXvHPUlLSVynWT21w1rcxzqiOUbIV13KfqO9dfqmoXGpeBobm5cM5vNvyqFAABwABXFVvrqMEvhBNNDEXKXXmYI4K49a2pStdGVSN7Mt+GkS20zVNVKK81sgWHcMhWPf+VR6Trl1fajHZalJ9rtrhtjLKAduehU9qj0C9gSC/0y7kEMV4m1ZG6I46ZqbSvD9zaapDdXbwR2kDeY03mqVOPTnmtVfSxDt71zE1Sz/s7VLi2ByInIBPp2qoSSxJ61e1m8W/1e6uY/uO5K59OgrPrCW7sbR2VxxYHqOaRjk0lFS2UJRRRUAOTv8AQ02nJ3+hptMAooopAFFFFADqKdIuyQr1wabW1xBTlYqcqSCRjim0UAbEWuyr5RkhjMsY2+cuQ5XcGwex6H86Zq80M8No1vd+ZEI8eQQwMTd89uc9RWVSUBYWpBUfeninETNLTpIlLJKsbBnj4cdfm5q3DZW0yg5kjOwMcfNn5mDH8hwKyoLeS4DmMAlQDjPJyccDv1qWKWezl/iUg42sMg4PStou25lJdi1caXPGGdWR1VSThuepHT14zioYrm80+TCNJEVb7p6bu/B4zU6aqRFIJEJdgxVlOMMc9f8Avo1sW1zBe5AaOVmf5Y5OT947zg+qnr7e1VZN6Mi7S1RmWepuvyuMgxNHn6tuzXTWeqW0koLyYdQUHHXcEG7Pttrn3sbN0Z4TJEVtxIoJ3Bjv2kk9uKfNo11CzmNlnAk8tfLzubpyB6c4raEpRVjGcYyZ2Vi0Um/LROYyGL/eDsIctk9xkVxXjq787Xjbqcx26BVHpn5j/OprO8uLKUEFkKt3HQjqK5u/upL6/nupGLPK5Ykmpxda9NRHhqNqjkVqlt/+PmL/AHx/OoalhP7+P/eFecjvZ2kB5rRiPFZcDCtCNuBXXE4pLU0om6VbRqz424qyjVZkaCN3q1G1Z8bZqzG3NMmxoo3HNTq+O9Ukap0bNAi2j1MGqojVMrj1oAtI1Shiaqq5NSq/uaQE5fFJvqLf3pM5oAmZzimFs0zPOKbuoAVyR3qF2pzNULnvTAYzc1C7UrmoXagdhrt71Ulf3qV261Vkai4EMhqu5qSQjFVnakVYilaqcjVPI9VJHpXKSGg/PXL+KH3ay4/uoorpVbLj61yevPv1m4I7HFY1X7pvSXvGZRRRXMdIU+MkNxTKVSVORwaa0YMnlfExIApJGJjT8aiNKWyoGOla825Nh5O2NcdT1NNb5k3d6AQVwe3ekJG3aKTY7Aqgkc03HOKcn3hSA4b8anoAEAcZ5pCMHmlb7xobtSaGKgJJx6GmVLCfmb/db+VRd6HsIKKKKkYUUUUAWp9kk7ZwjZ69j/hTZYzHFGSuCc8+tMn/ANc/1qQyFbeIYDLz8p+tWIgoqxFGskmYjzg/IevTt61XPBqkwCkpcHGe1JSAWnDimU+qQmWLeVo2IVdxfC8deoP9K2FnP2pra6jKSLuUxTpgqfMDBeelUNJeOG5WZ03NE0bqc9MOK7bbp2pwEQiO7VF3R2spKzSzD5eT12kDHDelbRuZytc5ifTreQuV3xyAsCBjG7jj2HWqj6TdrnYglAIUeWd244zwPx61qa1YroaB7KeR1ZmikSUAhSw3Daf93H41XstWiMbROTDI6eUH/hUcHJPXqv61Xut6ke8loZsdxPCHTecMnlkHnC5zgfiK24deRlJkV4pmdcPGeFXKk++fl/Wo5JLa7GTEhHkTFCPlwQ5IY+pxSPoiyMfs8rFjt2IVwWyqk/TG4VceZfCyJWe5d1HUIjocku5JELhIkLfdbMmTjqOCp9+K4mrN3lJ2jJUlDtJVsgn61XrkrVOeR0UocqEp8ZxKh/2hTKVfvr9ayRodhC1aUJ+UGsiA9MVpQngV0xehySWpoo3SrCNVKNqtIa0uZtFxDVqM1SjPNW4jzjNO5Ni4jVYjNVENTocUxWLSmpkOKqh6kVqAsWg1SBqrqcGng5oFYm30uRUWaTOKQWJi3NIOvNRbqQmgdhXbtUbPxQxqJjRcLDHaoXbjrTmbJqFzRcLEbnIqpI2Kmc9aqyNii40iGSq0hqZ29arSHNK5ViCRqqyGppDVWQ96lstIarfvB9a5DUm36jcN6ua6oMd9cfcNuuZG9WNY1HobUlqRUUUVibBRRRQBYtRbtcoLpnWDPzmMZb8K6ZF0ybwzqT2Vqy+XtHmTYZzz19q5VWCg+vaui0vLeEtW4/iX+ldFJmVRdTI0uwfU7+O1Rtu7ksewq7La6Gty1utzdqQdvnFVK5+nXFSeEpFj1oBmALoyL9axriNo7mWNhhlYg/nRZKCdh3bk1cm1HT5dNuTDKQ3GVdejD1FVUR5HCIpZicAAZJroNfXOk6SW/wBZ5WOeuMCq2n6vLA9vbwwwR/MqtIqfO3PrSlBKdmEZtxuZlxbzWkxinQo452moTzWz4o/5Dcn+6v8AKsWs5rlk0VB3SZJG20t/umo6cvf6Gm1PQoKKKKQBRRRQBLP/AK5vrSyf8e8X4/zouARcOCMHND/6iL8f51QugkP+s/A/yp3mhxiUbv8AaHUf402H/Wfgf5VHTAstGRaFlO5d45H071WqdHZLcspwd/8ASjMcvXEb+v8ACf8ACmBBT6kdGjgUMMHcfx4qLNUgLNmHFzHIpZVjdWZx/AMjmu+jsNO1YveRzBJGVtxiVUVTncOM88EcDB4rgrS48h2PPzAD2+8Dz+Va5lEQFxbTGFyCyunQ8gEsO/3mrWHdGU9dDQ1E3EkQtbuUTpFHIUUnJjjBK59vuD8MVVOi20qZt3ZFGCxkGSF45z654/KqWsG8vbtrmSKPaqlB5K4XapwWx2yTn8antdXcxrG6CbcAHCj58DGB6HpmtYNN+8jOUWl7rKM9pJaSEKWUlT7ZXpx61atdbls1JeEPIi7UbOAvAU8d+FFaf2wXEc5kI3iEiVGP3V+c4H0JX9Kr6lbWkujySW8PkSJhlUHduXCklj6/MOlOUbXcRKV9JHKE5OaKKK846wpR1FJRQB1NucqK0ojWVanKL9K0ojW8Wc8kX4zVtDxVGM9qtRmtLmbRdQ1ajziqUZq1GadybFxKnQ1VQ1Oh5ouKxaWpFqBWqVTRcLFgHApwPvUQNPB5ouFiTNJmmk0uaLhYdTSaM8U0mi4WEY1Exp5PaomNFwsRsBUEhqVqgc0XCxDIapyGrUhqnIaVx2IJDVZ2qaTmq74pXKsV3NVZD2qxIaqSnilcpIgZsBj7VyTHLsfeuouG2wyHP8Jrlu9YzNoISiiioNAooooAUdealErJGyI7AN94ZwDUVSb5O+T9Rmri7CYRO0cqujFWU5BHatVtahnlEl7p8M8o6yBihb6gcGsrIPWP8uKTCn+8PqM01NrYTinuXNU1OXUrgPIqoqDaiL0UVBbFVvYGYgAOpJP1qPb6Mp+tNZWHJBx60OWtwSSVka3iOVJdWkeN1dSq/MpyOlY45oB65oHWiUuZ3YRXKrDkxk/Q0w09ep+hpp61L2KEopc0lIAopaKLAWJWV5WWTrnh/T60kylIogffB7Hmo5/9c/1qXzNtvErDcpzx+PamIjh/1n4H+VR1OqYYMp3Jg8/h3qCmMlH/AB6n/f8A6VFUv/Lsf9/+lRUxFhJSlsFOGXeflPTpSeWsnMJ5/uHr+HrTP+Xcf75/lTKdwLVpbrOZQzbWVCVz0znv6UkkM1sxDAgHI3DowB/lkU63uDuYPk5RhuHXGP1rUtLiKUESMpQklvRsk4H5kVrCz0Ik2tSKx1GLzP8ASflG8yMQMhsnpirEltBNK7yMVlBUySRkH+EngdM8Cqs+nK5do22OpbchHAPHA/M1UiknsZuUIK4LRuODkdx9DV8zWjI5U9UW5rK4XO9d4+Zyy84G7bk/j61dtL4RwpCWV4nYCQNy+OAR+QH5VXtb+OSMrM4RgGZiejn5uP8Ax6ppYYJYjIUVJHRWBU4VcImeP+BfpVqXYiSezOccYdh6Gm1PdRGC6ljYglXIJHSoK4HudSCiiikB0dmf3a/StSI8Csix5jT6VrRVqmYyLsRq1Gapx9atJVXIsXENWYzzVSOrUdO4rFtDVhKqpVhDRcVicVKpqJCDUq0XCxMtPHtTFp4p3FYWg80dKDRcdgJpCaUikNK4WGMaiepGFQtxRcLEbVA5qZzVd6Lj5UV3NVZKsvVZ6VwsVXNV3OKsuKqyUXKsVpDmqkpwKtSD3qnNU3GkZ98+LaT6Vzlbuoti3esKokax2CiiipKCiiigBQdrAjtXT29ybm1SXC5PXjvXL1u6NlrSQNyFbik3YaLMjH0FVZPoKtSKB/DVRx9annL5Su/0FQMasOKrtRzBYgc1HUjCoyKpEtCUUUUyQooooAKKKKAFJzSliVCk8DpTaKAJIpWibcuDxgg9DTWILHAwPSm0U7gSBx5RTHO7NMpKKLgS5HkAd91R0o61MlHONRI0YqSfYilR2jbcrYPtVtNp6qD+FWEhhf70aflR7UfIyK2vgmQQASDjP3c+tXYnSVJFljEgBRgrdXIjYdR1HFC2No/WIA+xIq9a6dbp9xpFG4Nw/Qj09KuOIS3IdFvYyrzS2hdvIYuEBaTOBtwAfx4IqqLieCKW3yVWT7ylef8A61daujwSqgMz5UMMnBLZGOfwqW48M294HeS5fzW6SEZ2jcT/ACOPwqnWp9GCpT6o4a8nNxdyzbdu9t2M5xVeusfwcXkbZfoEz8u6M5/GsrWNBudH2GRllifpInTPpWLnFvRlcjS1RkUUUUCN3Tz8iVtxrwDisPTj+7St6AfKKszZOnFWkqqn3qtJTuTYsxnpVqOqsYq1HTuTYtR1OlQRirKCi4WJU4NTpUS1Ip6Ci4idfWn1EtSCi4WHClox7UhouOwGmk0HmmmlcLDWNRN1qQjmomouOxCw4qB6nY1A5ouFitJ0qs9Wn5qtJSuFis9VZDzVqSqslFx2KslUpulXJKpT0rlGNqbYhP1rGrV1U/IB71lVJaCiiigYUUVs6VoUt8TJMskcIHB243fSk2lqxqLbsjJiieZwkalmPYVv2WnrZgSOxMpHQdB/jW1aaLFZoxiLDd94k5pZLL/b/SsJVb6I6I0basyJWzmqjsM1qTWpBPzZ/CqLwdc/ypJlcpRdh2qu59KuSQ4qtJHVpkNFZjmmGpWTFRkVojNoYaKU0lUZhRRRQAUUUUAFFFFABRRRQAUCigUAPAqVFqNRU6CoZoiaNKuRJioIlPpV2KMntWbNETxKSetX4F+hFQQRE/wmtGCEY+635VDZokWbcL6VfGBHjpn2qG3h56NWgkGV6N+VZ8xpYqQgD+EY+lWzZxXULRyxq0bjBVlyKkjtip/iP4VehgKgHn8qXOHLc4zUPh9BODJp05if/nnLyv4HqK4O8tJrG7ktriMpLG21lPY177FDkDg1j6x4E0vWnlmKPDdyHJmjJPPup4NbU63RmNSj/KeWaafkWuhh4ArKewOl6pc6eziQ28rR7wMbsd8VrxDiulM45IkTrVuMZxVdBzVmMU7kFmMVajFQItWUHrRcLFhKsIMVAnFWUBNO4rEi88VOq1EoNWFUilcdhyinikUU/bxRcLB1pCKfto20rjsR44phFSEetMYUXDlImqJ+lSsMVCRSuFiFxxULjirDA1C4PNFx2Kz96rOKtSA+lV36UXCxTkqrJ3q44qrIKLhYqPVCfrWjItULgcUrjsc7qvVR71m11Fp4b1HxJevDYIhEQBkd3Chc9K6Wy+ExUhtS1MKO6W6ZP/fTf4VMqsY7s2hRnP4UeZ1t6X4V1bVQrxWxjgP/AC1l+Vf8T+Fes6d4R8P6SA8FiJZR/wAtJvnP68CtCeeNf4W+mcYrnniltE6oYN/aOL0zwhp2lIJJ8XVx/ecfKPoP8avyCEHO0fjWpNNHj+Lj3rLmkTccIT7ZrndSUndnQqSirIh3wbSNi/TNVpSgJ4QfSns6A/dx/wACqtK6n1/OqTDlKc2zJwFrPnZck4Wr8zpzwPzrPmdOeB+daRMpIoykDriqch9BVuUr6CqkjAelaoxZWeoWNTuy1AxGeK1iZyGGm0402tDFhRRRQIKKKKACiiigAooooAKB1oooAkU1OhqqDUqN61LRomX42PHSrsT89vyrLjbmrcbismaI2YZOnArSgkPp/OueSUqw+atKGZjj5/1rNmsTobeZsjgD8a04p27E/nXOQTbcZbPtmtOK5AA5/Wsmao2Yp2U9Tj61ehuGxxn86wUu2J4q/b3L5wGOfpUXY7HQQSvjkNV+OYKhdt2AMmsO2uJehY1HrGozQaXMqrtaUeWh6cmlcfKeWalOLnxLqM3aS4Zq0ocFRzWb4nMek6+yorSGSNZGDcYJHb8qpxeI44wM2jH6Sf8A1q9GDvFM8ypG0mjpYxzVyMVz1l4osWmC3EMkMf8AfB3fpWsniTw/wPtkg/7YtVEWNWNcmrSrjFZieJ/DSj/j+b8YWqwnirwz31Ej/ti/+FLULGnGntVtEzXN33jrQrNoxarNe7hlig2bf++qhT4l6UGGdMuwO5Ei8UajsdmkfSpwlZKeM/CIUE6t1/6Yv/hUo8beEP8AoLf+QX/wpDsaqx57U4R8Dis0eOPB4/5i4/78v/hTh458HZ/5C6/9+X/woux2NMJ7UFMCs3/hOfCH/QYXP/XF/wD4mkPjjwh1/thD/wBsn/8AiaV2Fi8U9aaUz2qgfG/hHtq6f9+n/wAKYfG3hL/oLL/36f8Awo1HZF14z3FRGKqh8aeEyP8AkLL/AN+n/wAKgbxl4WxxqgP/AGyf/ClqFkXXSoZEqi/jLwyTxqQ/79P/AIVG3jHwz/0ED/36b/CjULIsyJVeRKrv4v8ADn/P8f8Av03+FQP4s8PH/l9P/fpv8KNQsSSISarSLz0pr+KdAPS7P/fpv8KgfxLoRUn7UxPoImo1Cwsi+1ULlflqnJ4utXyBZS/9/B/hVSbxLFIuFtGH1f8A+tTsxHdfDkbH1ZwCSWjT9GNdhLcOh9P+BV5FofjhtDt544rJZGmkDsWfGMDGKvS/E67kB/4l8Iz/ALRrjq0KkptpHpUK9KEEmz0KW5bnPT1zWfPcu2SMmuDf4iXrDC2cC/iarP48v3P+ohH51Kw1Q0eLpHaT3EueM/iKznlmck/0rlZPGN/IMeXEPwNS2es6leSDFqjITy2MVXsJRV2T9ZhJ2RtySSdCcZ4qnNLjq1TFmC8rjjpmq8j8HIGaSRbZUln64JzVOSVuSKtSk9eKpPzngVrEwkyB5HNV3LGppAPaq7VrExkRMeajNPamGtUYyENJSmkqjIKKKKACiiigAooooAKKKKACiiigApwOKbQKBonSTHc1Osw9TVQVInWoaNYsvxz47ircdyQe34Vmr0qzF1H0rJo1RrQ3nt+tXYrzCdAT6ZrKj6CrMXX8KyaNUbMV2AM7wD6GrqX23HzrkVlJ9wVYXoayZojXTUzwd4B/GnNcyalqNtB94R5kOP0/z7VnR/eFX9E/5D0n/XL+pqSjz7xhNJN4pvjJjKOEAHYAYFYWK2/GH/I3an/12/oKw69KC91Hlzd5Mnht2n+6y59Oc05rORBkj9D/AIUyH7w+tTS/eb61qkiBv2NyCR0/H/CmfZz18xPzqU/6kfU/0pfSqUUyW2Q/Z85/exj8TThZk/8ALaL8z/hUg6Cpougp8iFzMhNiV5M0R4zwx/wqv5XH+sT861B91v8AdNZY7/WhxSHGTYnlc/fT86Xyf+mifnSDr+NO71PKh3E8n/pon50eV/00T86Ud6KOVBcb5f8A00T86PL/ANtaU9/pSHqaOVBcTZ/trRs/21opKXKh3FKAfxqaTaP7wpKWlZABGO4pPxopO9FhhRRRUgFFFFABRRRQA5FZ2CqpYnoAM1vWHhDVLwB5ITbxnvIMH8qseBf+Q8P92vTm+81c1es4OyOrD0Yz1Zxdt4UsLIAujzyerjj8qtPCqjaseAOmBW5ddB9KzJPu1xucpPVncqcYrRGdJGewNUZYpM56/hWrJ1b6VTl7fWqiyGZMyOOq4qnID6GtK6+61Z8nQ/St4mMmU5AfQ1XbNTydKrSda2iYsjYk0w049TTTWqMpDaKKKZmFFFFABRRRQB//2Q==">
            <a:extLst>
              <a:ext uri="{FF2B5EF4-FFF2-40B4-BE49-F238E27FC236}">
                <a16:creationId xmlns:a16="http://schemas.microsoft.com/office/drawing/2014/main" id="{1F0E878A-78F9-4FD8-B95C-C45DD17900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31029" y="664029"/>
            <a:ext cx="3069771" cy="30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294" name="Picture 6" descr="http://i6.hexunimg.cn/2015-08-06/178120096.jpg">
            <a:extLst>
              <a:ext uri="{FF2B5EF4-FFF2-40B4-BE49-F238E27FC236}">
                <a16:creationId xmlns:a16="http://schemas.microsoft.com/office/drawing/2014/main" id="{5900DD55-8FAC-4370-8AAD-127686F28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33" y="2328384"/>
            <a:ext cx="3243243" cy="213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http://img2.cache.netease.com/digi/2016/4/17/20160417112725492e7_550.jpg">
            <a:extLst>
              <a:ext uri="{FF2B5EF4-FFF2-40B4-BE49-F238E27FC236}">
                <a16:creationId xmlns:a16="http://schemas.microsoft.com/office/drawing/2014/main" id="{3B9A9C26-4D1F-4BB8-BAE3-FC5D86E9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151" y="2294596"/>
            <a:ext cx="3243243" cy="21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2" name="Picture 14" descr="https://timgsa.baidu.com/timg?image&amp;quality=80&amp;size=b9999_10000&amp;sec=1520592365049&amp;di=bf0de69773a1f2323178da4055a6af81&amp;imgtype=jpg&amp;src=http%3A%2F%2Fimg1.imgtn.bdimg.com%2Fit%2Fu%3D2687875531%2C450021887%26fm%3D214%26gp%3D0.jpg">
            <a:extLst>
              <a:ext uri="{FF2B5EF4-FFF2-40B4-BE49-F238E27FC236}">
                <a16:creationId xmlns:a16="http://schemas.microsoft.com/office/drawing/2014/main" id="{DCCCC612-1CA5-407B-B795-F2D822839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519" y="2328384"/>
            <a:ext cx="3243243" cy="213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8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/>
      <p:bldP spid="21" grpId="0"/>
      <p:bldP spid="22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26193" y="377433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/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769257" y="1875245"/>
            <a:ext cx="1190171" cy="1107997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1</a:t>
            </a:r>
            <a:endParaRPr lang="zh-CN" altLang="en-US" sz="8000" dirty="0"/>
          </a:p>
        </p:txBody>
      </p:sp>
      <p:sp>
        <p:nvSpPr>
          <p:cNvPr id="8" name="矩形 7"/>
          <p:cNvSpPr/>
          <p:nvPr/>
        </p:nvSpPr>
        <p:spPr>
          <a:xfrm>
            <a:off x="1959428" y="1875246"/>
            <a:ext cx="3904343" cy="1107996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357258" y="1875246"/>
            <a:ext cx="1190171" cy="1107996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2</a:t>
            </a:r>
            <a:endParaRPr lang="zh-CN" altLang="en-US" sz="8000" dirty="0"/>
          </a:p>
        </p:txBody>
      </p:sp>
      <p:sp>
        <p:nvSpPr>
          <p:cNvPr id="12" name="矩形 11"/>
          <p:cNvSpPr/>
          <p:nvPr/>
        </p:nvSpPr>
        <p:spPr>
          <a:xfrm>
            <a:off x="7547429" y="1875246"/>
            <a:ext cx="3904343" cy="1107996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095954" y="2024742"/>
            <a:ext cx="2763429" cy="8617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bg1"/>
                </a:solidFill>
              </a:rPr>
              <a:t>背景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架构背景，行业背景</a:t>
            </a:r>
          </a:p>
        </p:txBody>
      </p:sp>
      <p:sp>
        <p:nvSpPr>
          <p:cNvPr id="17" name="矩形 16"/>
          <p:cNvSpPr/>
          <p:nvPr/>
        </p:nvSpPr>
        <p:spPr>
          <a:xfrm>
            <a:off x="7835363" y="2024742"/>
            <a:ext cx="3324116" cy="8617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bg1"/>
                </a:solidFill>
              </a:rPr>
              <a:t>起步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sz="1600" b="1" dirty="0">
                <a:solidFill>
                  <a:schemeClr val="bg1"/>
                </a:solidFill>
              </a:rPr>
              <a:t>第一代架构，快速上线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4B01CD2-56B5-4F62-BDC0-8DF9977FA6CC}"/>
              </a:ext>
            </a:extLst>
          </p:cNvPr>
          <p:cNvSpPr/>
          <p:nvPr/>
        </p:nvSpPr>
        <p:spPr>
          <a:xfrm>
            <a:off x="764902" y="3451497"/>
            <a:ext cx="1190171" cy="1107997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3</a:t>
            </a:r>
            <a:endParaRPr lang="zh-CN" altLang="en-US" sz="8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34EDD96-1C6A-4D0F-83B1-96F82FD7789B}"/>
              </a:ext>
            </a:extLst>
          </p:cNvPr>
          <p:cNvSpPr/>
          <p:nvPr/>
        </p:nvSpPr>
        <p:spPr>
          <a:xfrm>
            <a:off x="1955073" y="3451498"/>
            <a:ext cx="3904343" cy="1107996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2006797-9123-41C3-9312-508C26F63CCF}"/>
              </a:ext>
            </a:extLst>
          </p:cNvPr>
          <p:cNvSpPr/>
          <p:nvPr/>
        </p:nvSpPr>
        <p:spPr>
          <a:xfrm>
            <a:off x="6352903" y="3451498"/>
            <a:ext cx="1190171" cy="1107996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4</a:t>
            </a:r>
            <a:endParaRPr lang="zh-CN" altLang="en-US" sz="8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A32FE80-E7DF-4AFA-AC50-706F132C0C84}"/>
              </a:ext>
            </a:extLst>
          </p:cNvPr>
          <p:cNvSpPr/>
          <p:nvPr/>
        </p:nvSpPr>
        <p:spPr>
          <a:xfrm>
            <a:off x="7543074" y="3451498"/>
            <a:ext cx="3904343" cy="1107996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2250838-1873-4516-BC17-B66C018A6DAF}"/>
              </a:ext>
            </a:extLst>
          </p:cNvPr>
          <p:cNvSpPr/>
          <p:nvPr/>
        </p:nvSpPr>
        <p:spPr>
          <a:xfrm>
            <a:off x="2095954" y="3548910"/>
            <a:ext cx="3319761" cy="8617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bg1"/>
                </a:solidFill>
              </a:rPr>
              <a:t>发展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zh-CN" altLang="en-US" sz="1600" b="1" dirty="0">
                <a:solidFill>
                  <a:schemeClr val="bg1"/>
                </a:solidFill>
              </a:rPr>
              <a:t>大爆发 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b="1" dirty="0">
                <a:solidFill>
                  <a:schemeClr val="bg1"/>
                </a:solidFill>
              </a:rPr>
              <a:t>第二代架构，分布式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39D135A-D296-4BD8-93CD-1B2B284A1507}"/>
              </a:ext>
            </a:extLst>
          </p:cNvPr>
          <p:cNvSpPr/>
          <p:nvPr/>
        </p:nvSpPr>
        <p:spPr>
          <a:xfrm>
            <a:off x="7785462" y="3575036"/>
            <a:ext cx="3317410" cy="8617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bg1"/>
                </a:solidFill>
              </a:rPr>
              <a:t>稳定和创新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sz="1600" b="1" dirty="0">
                <a:solidFill>
                  <a:schemeClr val="bg1"/>
                </a:solidFill>
              </a:rPr>
              <a:t>第三代架构，服务治理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B098B16-92D5-409F-AE29-8D2C896B142B}"/>
              </a:ext>
            </a:extLst>
          </p:cNvPr>
          <p:cNvSpPr/>
          <p:nvPr/>
        </p:nvSpPr>
        <p:spPr>
          <a:xfrm>
            <a:off x="734420" y="5145315"/>
            <a:ext cx="1190171" cy="1107997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5</a:t>
            </a:r>
            <a:endParaRPr lang="zh-CN" altLang="en-US" sz="8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33549C4-4273-4EBB-BA16-6146A43E0B1B}"/>
              </a:ext>
            </a:extLst>
          </p:cNvPr>
          <p:cNvSpPr/>
          <p:nvPr/>
        </p:nvSpPr>
        <p:spPr>
          <a:xfrm>
            <a:off x="1924591" y="5157370"/>
            <a:ext cx="3904343" cy="1107996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460066F-1FD4-4C2D-9EDD-8A3ED208B840}"/>
              </a:ext>
            </a:extLst>
          </p:cNvPr>
          <p:cNvSpPr/>
          <p:nvPr/>
        </p:nvSpPr>
        <p:spPr>
          <a:xfrm>
            <a:off x="6322421" y="5145316"/>
            <a:ext cx="1190171" cy="1107996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6</a:t>
            </a:r>
            <a:endParaRPr lang="zh-CN" altLang="en-US" sz="8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945447D-B1A2-4E23-9897-9450651696CF}"/>
              </a:ext>
            </a:extLst>
          </p:cNvPr>
          <p:cNvSpPr/>
          <p:nvPr/>
        </p:nvSpPr>
        <p:spPr>
          <a:xfrm>
            <a:off x="7512592" y="5145316"/>
            <a:ext cx="3904343" cy="1107996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8E86244-C198-4988-BB15-B9A7A5E2EE63}"/>
              </a:ext>
            </a:extLst>
          </p:cNvPr>
          <p:cNvSpPr/>
          <p:nvPr/>
        </p:nvSpPr>
        <p:spPr>
          <a:xfrm>
            <a:off x="2065472" y="5229666"/>
            <a:ext cx="3319761" cy="8617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bg1"/>
                </a:solidFill>
              </a:rPr>
              <a:t>新的挑战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sz="1600" b="1" dirty="0">
                <a:solidFill>
                  <a:schemeClr val="bg1"/>
                </a:solidFill>
              </a:rPr>
              <a:t>第四代架构，微服务实践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792FF52-0410-4016-BD5B-4019F33BD44F}"/>
              </a:ext>
            </a:extLst>
          </p:cNvPr>
          <p:cNvSpPr/>
          <p:nvPr/>
        </p:nvSpPr>
        <p:spPr>
          <a:xfrm>
            <a:off x="7804881" y="5229665"/>
            <a:ext cx="3319761" cy="8617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bg1"/>
                </a:solidFill>
              </a:rPr>
              <a:t>总结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sz="1600" b="1" dirty="0">
                <a:solidFill>
                  <a:schemeClr val="bg1"/>
                </a:solidFill>
              </a:rPr>
              <a:t>透过现象看本质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4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活动常态化</a:t>
            </a:r>
          </a:p>
        </p:txBody>
      </p:sp>
      <p:sp>
        <p:nvSpPr>
          <p:cNvPr id="24" name="任意多边形 23"/>
          <p:cNvSpPr/>
          <p:nvPr/>
        </p:nvSpPr>
        <p:spPr>
          <a:xfrm>
            <a:off x="2783769" y="3545183"/>
            <a:ext cx="2493882" cy="2493882"/>
          </a:xfrm>
          <a:custGeom>
            <a:avLst/>
            <a:gdLst>
              <a:gd name="connsiteX0" fmla="*/ 1770168 w 2493882"/>
              <a:gd name="connsiteY0" fmla="*/ 397621 h 2493882"/>
              <a:gd name="connsiteX1" fmla="*/ 1964153 w 2493882"/>
              <a:gd name="connsiteY1" fmla="*/ 234840 h 2493882"/>
              <a:gd name="connsiteX2" fmla="*/ 2119124 w 2493882"/>
              <a:gd name="connsiteY2" fmla="*/ 364876 h 2493882"/>
              <a:gd name="connsiteX3" fmla="*/ 1992501 w 2493882"/>
              <a:gd name="connsiteY3" fmla="*/ 584180 h 2493882"/>
              <a:gd name="connsiteX4" fmla="*/ 2193689 w 2493882"/>
              <a:gd name="connsiteY4" fmla="*/ 932648 h 2493882"/>
              <a:gd name="connsiteX5" fmla="*/ 2446923 w 2493882"/>
              <a:gd name="connsiteY5" fmla="*/ 932641 h 2493882"/>
              <a:gd name="connsiteX6" fmla="*/ 2482052 w 2493882"/>
              <a:gd name="connsiteY6" fmla="*/ 1131868 h 2493882"/>
              <a:gd name="connsiteX7" fmla="*/ 2244088 w 2493882"/>
              <a:gd name="connsiteY7" fmla="*/ 1218473 h 2493882"/>
              <a:gd name="connsiteX8" fmla="*/ 2174216 w 2493882"/>
              <a:gd name="connsiteY8" fmla="*/ 1614736 h 2493882"/>
              <a:gd name="connsiteX9" fmla="*/ 2368209 w 2493882"/>
              <a:gd name="connsiteY9" fmla="*/ 1777507 h 2493882"/>
              <a:gd name="connsiteX10" fmla="*/ 2267058 w 2493882"/>
              <a:gd name="connsiteY10" fmla="*/ 1952704 h 2493882"/>
              <a:gd name="connsiteX11" fmla="*/ 2029098 w 2493882"/>
              <a:gd name="connsiteY11" fmla="*/ 1866087 h 2493882"/>
              <a:gd name="connsiteX12" fmla="*/ 1720860 w 2493882"/>
              <a:gd name="connsiteY12" fmla="*/ 2124729 h 2493882"/>
              <a:gd name="connsiteX13" fmla="*/ 1764841 w 2493882"/>
              <a:gd name="connsiteY13" fmla="*/ 2374115 h 2493882"/>
              <a:gd name="connsiteX14" fmla="*/ 1574740 w 2493882"/>
              <a:gd name="connsiteY14" fmla="*/ 2443306 h 2493882"/>
              <a:gd name="connsiteX15" fmla="*/ 1448129 w 2493882"/>
              <a:gd name="connsiteY15" fmla="*/ 2223995 h 2493882"/>
              <a:gd name="connsiteX16" fmla="*/ 1045753 w 2493882"/>
              <a:gd name="connsiteY16" fmla="*/ 2223995 h 2493882"/>
              <a:gd name="connsiteX17" fmla="*/ 919142 w 2493882"/>
              <a:gd name="connsiteY17" fmla="*/ 2443306 h 2493882"/>
              <a:gd name="connsiteX18" fmla="*/ 729041 w 2493882"/>
              <a:gd name="connsiteY18" fmla="*/ 2374115 h 2493882"/>
              <a:gd name="connsiteX19" fmla="*/ 773022 w 2493882"/>
              <a:gd name="connsiteY19" fmla="*/ 2124729 h 2493882"/>
              <a:gd name="connsiteX20" fmla="*/ 464784 w 2493882"/>
              <a:gd name="connsiteY20" fmla="*/ 1866087 h 2493882"/>
              <a:gd name="connsiteX21" fmla="*/ 226824 w 2493882"/>
              <a:gd name="connsiteY21" fmla="*/ 1952704 h 2493882"/>
              <a:gd name="connsiteX22" fmla="*/ 125673 w 2493882"/>
              <a:gd name="connsiteY22" fmla="*/ 1777507 h 2493882"/>
              <a:gd name="connsiteX23" fmla="*/ 319666 w 2493882"/>
              <a:gd name="connsiteY23" fmla="*/ 1614736 h 2493882"/>
              <a:gd name="connsiteX24" fmla="*/ 249794 w 2493882"/>
              <a:gd name="connsiteY24" fmla="*/ 1218473 h 2493882"/>
              <a:gd name="connsiteX25" fmla="*/ 11830 w 2493882"/>
              <a:gd name="connsiteY25" fmla="*/ 1131868 h 2493882"/>
              <a:gd name="connsiteX26" fmla="*/ 46959 w 2493882"/>
              <a:gd name="connsiteY26" fmla="*/ 932641 h 2493882"/>
              <a:gd name="connsiteX27" fmla="*/ 300193 w 2493882"/>
              <a:gd name="connsiteY27" fmla="*/ 932648 h 2493882"/>
              <a:gd name="connsiteX28" fmla="*/ 501381 w 2493882"/>
              <a:gd name="connsiteY28" fmla="*/ 584180 h 2493882"/>
              <a:gd name="connsiteX29" fmla="*/ 374758 w 2493882"/>
              <a:gd name="connsiteY29" fmla="*/ 364876 h 2493882"/>
              <a:gd name="connsiteX30" fmla="*/ 529729 w 2493882"/>
              <a:gd name="connsiteY30" fmla="*/ 234840 h 2493882"/>
              <a:gd name="connsiteX31" fmla="*/ 723714 w 2493882"/>
              <a:gd name="connsiteY31" fmla="*/ 397621 h 2493882"/>
              <a:gd name="connsiteX32" fmla="*/ 1101824 w 2493882"/>
              <a:gd name="connsiteY32" fmla="*/ 260000 h 2493882"/>
              <a:gd name="connsiteX33" fmla="*/ 1145791 w 2493882"/>
              <a:gd name="connsiteY33" fmla="*/ 10612 h 2493882"/>
              <a:gd name="connsiteX34" fmla="*/ 1348091 w 2493882"/>
              <a:gd name="connsiteY34" fmla="*/ 10612 h 2493882"/>
              <a:gd name="connsiteX35" fmla="*/ 1392058 w 2493882"/>
              <a:gd name="connsiteY35" fmla="*/ 260000 h 2493882"/>
              <a:gd name="connsiteX36" fmla="*/ 1770168 w 2493882"/>
              <a:gd name="connsiteY36" fmla="*/ 397621 h 249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493882" h="2493882">
                <a:moveTo>
                  <a:pt x="1770168" y="397621"/>
                </a:moveTo>
                <a:lnTo>
                  <a:pt x="1964153" y="234840"/>
                </a:lnTo>
                <a:lnTo>
                  <a:pt x="2119124" y="364876"/>
                </a:lnTo>
                <a:lnTo>
                  <a:pt x="1992501" y="584180"/>
                </a:lnTo>
                <a:cubicBezTo>
                  <a:pt x="2082537" y="685464"/>
                  <a:pt x="2150992" y="804032"/>
                  <a:pt x="2193689" y="932648"/>
                </a:cubicBezTo>
                <a:lnTo>
                  <a:pt x="2446923" y="932641"/>
                </a:lnTo>
                <a:lnTo>
                  <a:pt x="2482052" y="1131868"/>
                </a:lnTo>
                <a:lnTo>
                  <a:pt x="2244088" y="1218473"/>
                </a:lnTo>
                <a:cubicBezTo>
                  <a:pt x="2247955" y="1353936"/>
                  <a:pt x="2224181" y="1488766"/>
                  <a:pt x="2174216" y="1614736"/>
                </a:cubicBezTo>
                <a:lnTo>
                  <a:pt x="2368209" y="1777507"/>
                </a:lnTo>
                <a:lnTo>
                  <a:pt x="2267058" y="1952704"/>
                </a:lnTo>
                <a:lnTo>
                  <a:pt x="2029098" y="1866087"/>
                </a:lnTo>
                <a:cubicBezTo>
                  <a:pt x="1944987" y="1972343"/>
                  <a:pt x="1840108" y="2060347"/>
                  <a:pt x="1720860" y="2124729"/>
                </a:cubicBezTo>
                <a:lnTo>
                  <a:pt x="1764841" y="2374115"/>
                </a:lnTo>
                <a:lnTo>
                  <a:pt x="1574740" y="2443306"/>
                </a:lnTo>
                <a:lnTo>
                  <a:pt x="1448129" y="2223995"/>
                </a:lnTo>
                <a:cubicBezTo>
                  <a:pt x="1315396" y="2251326"/>
                  <a:pt x="1178486" y="2251326"/>
                  <a:pt x="1045753" y="2223995"/>
                </a:cubicBezTo>
                <a:lnTo>
                  <a:pt x="919142" y="2443306"/>
                </a:lnTo>
                <a:lnTo>
                  <a:pt x="729041" y="2374115"/>
                </a:lnTo>
                <a:lnTo>
                  <a:pt x="773022" y="2124729"/>
                </a:lnTo>
                <a:cubicBezTo>
                  <a:pt x="653774" y="2060347"/>
                  <a:pt x="548895" y="1972343"/>
                  <a:pt x="464784" y="1866087"/>
                </a:cubicBezTo>
                <a:lnTo>
                  <a:pt x="226824" y="1952704"/>
                </a:lnTo>
                <a:lnTo>
                  <a:pt x="125673" y="1777507"/>
                </a:lnTo>
                <a:lnTo>
                  <a:pt x="319666" y="1614736"/>
                </a:lnTo>
                <a:cubicBezTo>
                  <a:pt x="269701" y="1488766"/>
                  <a:pt x="245927" y="1353935"/>
                  <a:pt x="249794" y="1218473"/>
                </a:cubicBezTo>
                <a:lnTo>
                  <a:pt x="11830" y="1131868"/>
                </a:lnTo>
                <a:lnTo>
                  <a:pt x="46959" y="932641"/>
                </a:lnTo>
                <a:lnTo>
                  <a:pt x="300193" y="932648"/>
                </a:lnTo>
                <a:cubicBezTo>
                  <a:pt x="342890" y="804032"/>
                  <a:pt x="411345" y="685465"/>
                  <a:pt x="501381" y="584180"/>
                </a:cubicBezTo>
                <a:lnTo>
                  <a:pt x="374758" y="364876"/>
                </a:lnTo>
                <a:lnTo>
                  <a:pt x="529729" y="234840"/>
                </a:lnTo>
                <a:lnTo>
                  <a:pt x="723714" y="397621"/>
                </a:lnTo>
                <a:cubicBezTo>
                  <a:pt x="839094" y="326540"/>
                  <a:pt x="967748" y="279714"/>
                  <a:pt x="1101824" y="260000"/>
                </a:cubicBezTo>
                <a:lnTo>
                  <a:pt x="1145791" y="10612"/>
                </a:lnTo>
                <a:lnTo>
                  <a:pt x="1348091" y="10612"/>
                </a:lnTo>
                <a:lnTo>
                  <a:pt x="1392058" y="260000"/>
                </a:lnTo>
                <a:cubicBezTo>
                  <a:pt x="1526134" y="279714"/>
                  <a:pt x="1654788" y="326540"/>
                  <a:pt x="1770168" y="3976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131" tIns="615930" rIns="533131" bIns="65954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500" kern="1200" dirty="0"/>
              <a:t>活动标</a:t>
            </a:r>
          </a:p>
        </p:txBody>
      </p:sp>
      <p:sp>
        <p:nvSpPr>
          <p:cNvPr id="25" name="任意多边形 24"/>
          <p:cNvSpPr/>
          <p:nvPr/>
        </p:nvSpPr>
        <p:spPr>
          <a:xfrm>
            <a:off x="1332783" y="2955720"/>
            <a:ext cx="1813732" cy="1813732"/>
          </a:xfrm>
          <a:custGeom>
            <a:avLst/>
            <a:gdLst>
              <a:gd name="connsiteX0" fmla="*/ 1357120 w 1813732"/>
              <a:gd name="connsiteY0" fmla="*/ 459372 h 1813732"/>
              <a:gd name="connsiteX1" fmla="*/ 1624706 w 1813732"/>
              <a:gd name="connsiteY1" fmla="*/ 378727 h 1813732"/>
              <a:gd name="connsiteX2" fmla="*/ 1723168 w 1813732"/>
              <a:gd name="connsiteY2" fmla="*/ 549268 h 1813732"/>
              <a:gd name="connsiteX3" fmla="*/ 1519534 w 1813732"/>
              <a:gd name="connsiteY3" fmla="*/ 740682 h 1813732"/>
              <a:gd name="connsiteX4" fmla="*/ 1519534 w 1813732"/>
              <a:gd name="connsiteY4" fmla="*/ 1073050 h 1813732"/>
              <a:gd name="connsiteX5" fmla="*/ 1723168 w 1813732"/>
              <a:gd name="connsiteY5" fmla="*/ 1264464 h 1813732"/>
              <a:gd name="connsiteX6" fmla="*/ 1624706 w 1813732"/>
              <a:gd name="connsiteY6" fmla="*/ 1435005 h 1813732"/>
              <a:gd name="connsiteX7" fmla="*/ 1357120 w 1813732"/>
              <a:gd name="connsiteY7" fmla="*/ 1354360 h 1813732"/>
              <a:gd name="connsiteX8" fmla="*/ 1069281 w 1813732"/>
              <a:gd name="connsiteY8" fmla="*/ 1520544 h 1813732"/>
              <a:gd name="connsiteX9" fmla="*/ 1005328 w 1813732"/>
              <a:gd name="connsiteY9" fmla="*/ 1792604 h 1813732"/>
              <a:gd name="connsiteX10" fmla="*/ 808404 w 1813732"/>
              <a:gd name="connsiteY10" fmla="*/ 1792604 h 1813732"/>
              <a:gd name="connsiteX11" fmla="*/ 744452 w 1813732"/>
              <a:gd name="connsiteY11" fmla="*/ 1520544 h 1813732"/>
              <a:gd name="connsiteX12" fmla="*/ 456613 w 1813732"/>
              <a:gd name="connsiteY12" fmla="*/ 1354360 h 1813732"/>
              <a:gd name="connsiteX13" fmla="*/ 189026 w 1813732"/>
              <a:gd name="connsiteY13" fmla="*/ 1435005 h 1813732"/>
              <a:gd name="connsiteX14" fmla="*/ 90564 w 1813732"/>
              <a:gd name="connsiteY14" fmla="*/ 1264464 h 1813732"/>
              <a:gd name="connsiteX15" fmla="*/ 294198 w 1813732"/>
              <a:gd name="connsiteY15" fmla="*/ 1073050 h 1813732"/>
              <a:gd name="connsiteX16" fmla="*/ 294198 w 1813732"/>
              <a:gd name="connsiteY16" fmla="*/ 740682 h 1813732"/>
              <a:gd name="connsiteX17" fmla="*/ 90564 w 1813732"/>
              <a:gd name="connsiteY17" fmla="*/ 549268 h 1813732"/>
              <a:gd name="connsiteX18" fmla="*/ 189026 w 1813732"/>
              <a:gd name="connsiteY18" fmla="*/ 378727 h 1813732"/>
              <a:gd name="connsiteX19" fmla="*/ 456612 w 1813732"/>
              <a:gd name="connsiteY19" fmla="*/ 459372 h 1813732"/>
              <a:gd name="connsiteX20" fmla="*/ 744451 w 1813732"/>
              <a:gd name="connsiteY20" fmla="*/ 293188 h 1813732"/>
              <a:gd name="connsiteX21" fmla="*/ 808404 w 1813732"/>
              <a:gd name="connsiteY21" fmla="*/ 21128 h 1813732"/>
              <a:gd name="connsiteX22" fmla="*/ 1005328 w 1813732"/>
              <a:gd name="connsiteY22" fmla="*/ 21128 h 1813732"/>
              <a:gd name="connsiteX23" fmla="*/ 1069280 w 1813732"/>
              <a:gd name="connsiteY23" fmla="*/ 293188 h 1813732"/>
              <a:gd name="connsiteX24" fmla="*/ 1357119 w 1813732"/>
              <a:gd name="connsiteY24" fmla="*/ 459372 h 1813732"/>
              <a:gd name="connsiteX25" fmla="*/ 1357120 w 1813732"/>
              <a:gd name="connsiteY25" fmla="*/ 459372 h 181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13732" h="1813732">
                <a:moveTo>
                  <a:pt x="1357120" y="459372"/>
                </a:moveTo>
                <a:lnTo>
                  <a:pt x="1624706" y="378727"/>
                </a:lnTo>
                <a:lnTo>
                  <a:pt x="1723168" y="549268"/>
                </a:lnTo>
                <a:lnTo>
                  <a:pt x="1519534" y="740682"/>
                </a:lnTo>
                <a:cubicBezTo>
                  <a:pt x="1549052" y="849505"/>
                  <a:pt x="1549052" y="964227"/>
                  <a:pt x="1519534" y="1073050"/>
                </a:cubicBezTo>
                <a:lnTo>
                  <a:pt x="1723168" y="1264464"/>
                </a:lnTo>
                <a:lnTo>
                  <a:pt x="1624706" y="1435005"/>
                </a:lnTo>
                <a:lnTo>
                  <a:pt x="1357120" y="1354360"/>
                </a:lnTo>
                <a:cubicBezTo>
                  <a:pt x="1277635" y="1434335"/>
                  <a:pt x="1178283" y="1491696"/>
                  <a:pt x="1069281" y="1520544"/>
                </a:cubicBezTo>
                <a:lnTo>
                  <a:pt x="1005328" y="1792604"/>
                </a:lnTo>
                <a:lnTo>
                  <a:pt x="808404" y="1792604"/>
                </a:lnTo>
                <a:lnTo>
                  <a:pt x="744452" y="1520544"/>
                </a:lnTo>
                <a:cubicBezTo>
                  <a:pt x="635449" y="1491696"/>
                  <a:pt x="536097" y="1434335"/>
                  <a:pt x="456613" y="1354360"/>
                </a:cubicBezTo>
                <a:lnTo>
                  <a:pt x="189026" y="1435005"/>
                </a:lnTo>
                <a:lnTo>
                  <a:pt x="90564" y="1264464"/>
                </a:lnTo>
                <a:lnTo>
                  <a:pt x="294198" y="1073050"/>
                </a:lnTo>
                <a:cubicBezTo>
                  <a:pt x="264680" y="964227"/>
                  <a:pt x="264680" y="849505"/>
                  <a:pt x="294198" y="740682"/>
                </a:cubicBezTo>
                <a:lnTo>
                  <a:pt x="90564" y="549268"/>
                </a:lnTo>
                <a:lnTo>
                  <a:pt x="189026" y="378727"/>
                </a:lnTo>
                <a:lnTo>
                  <a:pt x="456612" y="459372"/>
                </a:lnTo>
                <a:cubicBezTo>
                  <a:pt x="536097" y="379397"/>
                  <a:pt x="635449" y="322036"/>
                  <a:pt x="744451" y="293188"/>
                </a:cubicBezTo>
                <a:lnTo>
                  <a:pt x="808404" y="21128"/>
                </a:lnTo>
                <a:lnTo>
                  <a:pt x="1005328" y="21128"/>
                </a:lnTo>
                <a:lnTo>
                  <a:pt x="1069280" y="293188"/>
                </a:lnTo>
                <a:cubicBezTo>
                  <a:pt x="1178283" y="322036"/>
                  <a:pt x="1277635" y="379397"/>
                  <a:pt x="1357119" y="459372"/>
                </a:cubicBezTo>
                <a:lnTo>
                  <a:pt x="1357120" y="459372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8362" tIns="491122" rIns="488362" bIns="491122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500" kern="1200" dirty="0"/>
              <a:t>返现</a:t>
            </a:r>
          </a:p>
        </p:txBody>
      </p:sp>
      <p:sp>
        <p:nvSpPr>
          <p:cNvPr id="26" name="任意多边形 25"/>
          <p:cNvSpPr/>
          <p:nvPr/>
        </p:nvSpPr>
        <p:spPr>
          <a:xfrm>
            <a:off x="2148962" y="1504733"/>
            <a:ext cx="2176479" cy="2176479"/>
          </a:xfrm>
          <a:custGeom>
            <a:avLst/>
            <a:gdLst>
              <a:gd name="connsiteX0" fmla="*/ 1329700 w 1777087"/>
              <a:gd name="connsiteY0" fmla="*/ 450091 h 1777087"/>
              <a:gd name="connsiteX1" fmla="*/ 1591880 w 1777087"/>
              <a:gd name="connsiteY1" fmla="*/ 371075 h 1777087"/>
              <a:gd name="connsiteX2" fmla="*/ 1688353 w 1777087"/>
              <a:gd name="connsiteY2" fmla="*/ 538170 h 1777087"/>
              <a:gd name="connsiteX3" fmla="*/ 1488833 w 1777087"/>
              <a:gd name="connsiteY3" fmla="*/ 725717 h 1777087"/>
              <a:gd name="connsiteX4" fmla="*/ 1488833 w 1777087"/>
              <a:gd name="connsiteY4" fmla="*/ 1051370 h 1777087"/>
              <a:gd name="connsiteX5" fmla="*/ 1688353 w 1777087"/>
              <a:gd name="connsiteY5" fmla="*/ 1238917 h 1777087"/>
              <a:gd name="connsiteX6" fmla="*/ 1591880 w 1777087"/>
              <a:gd name="connsiteY6" fmla="*/ 1406012 h 1777087"/>
              <a:gd name="connsiteX7" fmla="*/ 1329700 w 1777087"/>
              <a:gd name="connsiteY7" fmla="*/ 1326996 h 1777087"/>
              <a:gd name="connsiteX8" fmla="*/ 1047676 w 1777087"/>
              <a:gd name="connsiteY8" fmla="*/ 1489822 h 1777087"/>
              <a:gd name="connsiteX9" fmla="*/ 985016 w 1777087"/>
              <a:gd name="connsiteY9" fmla="*/ 1756386 h 1777087"/>
              <a:gd name="connsiteX10" fmla="*/ 792071 w 1777087"/>
              <a:gd name="connsiteY10" fmla="*/ 1756386 h 1777087"/>
              <a:gd name="connsiteX11" fmla="*/ 729411 w 1777087"/>
              <a:gd name="connsiteY11" fmla="*/ 1489823 h 1777087"/>
              <a:gd name="connsiteX12" fmla="*/ 447387 w 1777087"/>
              <a:gd name="connsiteY12" fmla="*/ 1326997 h 1777087"/>
              <a:gd name="connsiteX13" fmla="*/ 185207 w 1777087"/>
              <a:gd name="connsiteY13" fmla="*/ 1406012 h 1777087"/>
              <a:gd name="connsiteX14" fmla="*/ 88734 w 1777087"/>
              <a:gd name="connsiteY14" fmla="*/ 1238917 h 1777087"/>
              <a:gd name="connsiteX15" fmla="*/ 288254 w 1777087"/>
              <a:gd name="connsiteY15" fmla="*/ 1051370 h 1777087"/>
              <a:gd name="connsiteX16" fmla="*/ 288254 w 1777087"/>
              <a:gd name="connsiteY16" fmla="*/ 725717 h 1777087"/>
              <a:gd name="connsiteX17" fmla="*/ 88734 w 1777087"/>
              <a:gd name="connsiteY17" fmla="*/ 538170 h 1777087"/>
              <a:gd name="connsiteX18" fmla="*/ 185207 w 1777087"/>
              <a:gd name="connsiteY18" fmla="*/ 371075 h 1777087"/>
              <a:gd name="connsiteX19" fmla="*/ 447387 w 1777087"/>
              <a:gd name="connsiteY19" fmla="*/ 450091 h 1777087"/>
              <a:gd name="connsiteX20" fmla="*/ 729411 w 1777087"/>
              <a:gd name="connsiteY20" fmla="*/ 287265 h 1777087"/>
              <a:gd name="connsiteX21" fmla="*/ 792071 w 1777087"/>
              <a:gd name="connsiteY21" fmla="*/ 20701 h 1777087"/>
              <a:gd name="connsiteX22" fmla="*/ 985016 w 1777087"/>
              <a:gd name="connsiteY22" fmla="*/ 20701 h 1777087"/>
              <a:gd name="connsiteX23" fmla="*/ 1047676 w 1777087"/>
              <a:gd name="connsiteY23" fmla="*/ 287264 h 1777087"/>
              <a:gd name="connsiteX24" fmla="*/ 1329700 w 1777087"/>
              <a:gd name="connsiteY24" fmla="*/ 450090 h 1777087"/>
              <a:gd name="connsiteX25" fmla="*/ 1329700 w 1777087"/>
              <a:gd name="connsiteY25" fmla="*/ 450091 h 177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77087" h="1777087">
                <a:moveTo>
                  <a:pt x="1143817" y="449520"/>
                </a:moveTo>
                <a:lnTo>
                  <a:pt x="1333893" y="331797"/>
                </a:lnTo>
                <a:lnTo>
                  <a:pt x="1445291" y="443193"/>
                </a:lnTo>
                <a:lnTo>
                  <a:pt x="1327567" y="633270"/>
                </a:lnTo>
                <a:cubicBezTo>
                  <a:pt x="1372910" y="711251"/>
                  <a:pt x="1396664" y="799900"/>
                  <a:pt x="1396386" y="890105"/>
                </a:cubicBezTo>
                <a:lnTo>
                  <a:pt x="1593376" y="995855"/>
                </a:lnTo>
                <a:lnTo>
                  <a:pt x="1552601" y="1148025"/>
                </a:lnTo>
                <a:lnTo>
                  <a:pt x="1329128" y="1141113"/>
                </a:lnTo>
                <a:cubicBezTo>
                  <a:pt x="1284266" y="1219370"/>
                  <a:pt x="1219371" y="1284266"/>
                  <a:pt x="1141112" y="1329128"/>
                </a:cubicBezTo>
                <a:lnTo>
                  <a:pt x="1148026" y="1552602"/>
                </a:lnTo>
                <a:lnTo>
                  <a:pt x="995855" y="1593376"/>
                </a:lnTo>
                <a:lnTo>
                  <a:pt x="890105" y="1396386"/>
                </a:lnTo>
                <a:cubicBezTo>
                  <a:pt x="799901" y="1396664"/>
                  <a:pt x="711251" y="1372910"/>
                  <a:pt x="633271" y="1327568"/>
                </a:cubicBezTo>
                <a:lnTo>
                  <a:pt x="443194" y="1445290"/>
                </a:lnTo>
                <a:lnTo>
                  <a:pt x="331796" y="1333894"/>
                </a:lnTo>
                <a:lnTo>
                  <a:pt x="449520" y="1143817"/>
                </a:lnTo>
                <a:cubicBezTo>
                  <a:pt x="404177" y="1065836"/>
                  <a:pt x="380423" y="977187"/>
                  <a:pt x="380701" y="886982"/>
                </a:cubicBezTo>
                <a:lnTo>
                  <a:pt x="183711" y="781232"/>
                </a:lnTo>
                <a:lnTo>
                  <a:pt x="224486" y="629062"/>
                </a:lnTo>
                <a:lnTo>
                  <a:pt x="447959" y="635974"/>
                </a:lnTo>
                <a:cubicBezTo>
                  <a:pt x="492821" y="557717"/>
                  <a:pt x="557716" y="492821"/>
                  <a:pt x="635975" y="447959"/>
                </a:cubicBezTo>
                <a:lnTo>
                  <a:pt x="629061" y="224485"/>
                </a:lnTo>
                <a:lnTo>
                  <a:pt x="781232" y="183711"/>
                </a:lnTo>
                <a:lnTo>
                  <a:pt x="886982" y="380701"/>
                </a:lnTo>
                <a:cubicBezTo>
                  <a:pt x="977186" y="380423"/>
                  <a:pt x="1065836" y="404177"/>
                  <a:pt x="1143816" y="449519"/>
                </a:cubicBezTo>
                <a:lnTo>
                  <a:pt x="1143817" y="44952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21214" tIns="621214" rIns="621212" bIns="621212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500" dirty="0"/>
              <a:t>返卷</a:t>
            </a:r>
          </a:p>
        </p:txBody>
      </p:sp>
      <p:sp>
        <p:nvSpPr>
          <p:cNvPr id="27" name="环形箭头 26"/>
          <p:cNvSpPr/>
          <p:nvPr/>
        </p:nvSpPr>
        <p:spPr>
          <a:xfrm>
            <a:off x="2595753" y="3166727"/>
            <a:ext cx="3192169" cy="3192169"/>
          </a:xfrm>
          <a:prstGeom prst="circularArrow">
            <a:avLst>
              <a:gd name="adj1" fmla="val 4687"/>
              <a:gd name="adj2" fmla="val 299029"/>
              <a:gd name="adj3" fmla="val 2523745"/>
              <a:gd name="adj4" fmla="val 15845044"/>
              <a:gd name="adj5" fmla="val 5469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形状 27"/>
          <p:cNvSpPr/>
          <p:nvPr/>
        </p:nvSpPr>
        <p:spPr>
          <a:xfrm>
            <a:off x="1011574" y="2552950"/>
            <a:ext cx="2319310" cy="2319310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环形箭头 28"/>
          <p:cNvSpPr/>
          <p:nvPr/>
        </p:nvSpPr>
        <p:spPr>
          <a:xfrm>
            <a:off x="1937599" y="1313722"/>
            <a:ext cx="2500684" cy="2500684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文本框 9"/>
          <p:cNvSpPr txBox="1"/>
          <p:nvPr/>
        </p:nvSpPr>
        <p:spPr>
          <a:xfrm>
            <a:off x="6629405" y="1732660"/>
            <a:ext cx="501105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E8146"/>
                </a:solidFill>
                <a:cs typeface="Arial" panose="020B0604020202020204" pitchFamily="34" charset="0"/>
              </a:rPr>
              <a:t>合作伙伴</a:t>
            </a:r>
            <a:endParaRPr lang="en-US" altLang="zh-CN" sz="3200" b="1" dirty="0">
              <a:solidFill>
                <a:srgbClr val="0E8146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网贷之家、京北金融、滴滴打车、艺龙、火币网、各种第三方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63657" y="3771900"/>
            <a:ext cx="638629" cy="4662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02285" y="3771900"/>
            <a:ext cx="3599543" cy="466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L 形 12"/>
          <p:cNvSpPr>
            <a:spLocks noChangeAspect="1"/>
          </p:cNvSpPr>
          <p:nvPr/>
        </p:nvSpPr>
        <p:spPr>
          <a:xfrm rot="17700086">
            <a:off x="6924820" y="3850990"/>
            <a:ext cx="316306" cy="222545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63657" y="4428879"/>
            <a:ext cx="638629" cy="466271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02286" y="4428879"/>
            <a:ext cx="3599542" cy="466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L 形 15"/>
          <p:cNvSpPr>
            <a:spLocks noChangeAspect="1"/>
          </p:cNvSpPr>
          <p:nvPr/>
        </p:nvSpPr>
        <p:spPr>
          <a:xfrm rot="17700086">
            <a:off x="6924820" y="4507969"/>
            <a:ext cx="316306" cy="222545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54839" y="5085858"/>
            <a:ext cx="638629" cy="466271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93468" y="5085858"/>
            <a:ext cx="3608360" cy="466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L 形 18"/>
          <p:cNvSpPr>
            <a:spLocks noChangeAspect="1"/>
          </p:cNvSpPr>
          <p:nvPr/>
        </p:nvSpPr>
        <p:spPr>
          <a:xfrm rot="17700086">
            <a:off x="6916002" y="5164948"/>
            <a:ext cx="316306" cy="222545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19704" y="3853544"/>
            <a:ext cx="35821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通过活动标让用户免费体验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11103" y="4496496"/>
            <a:ext cx="35907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做活动返体验卷、加息卷、抵现卷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97876" y="5081252"/>
            <a:ext cx="36039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投资排行榜，返还现金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任意多边形 64">
            <a:extLst>
              <a:ext uri="{FF2B5EF4-FFF2-40B4-BE49-F238E27FC236}">
                <a16:creationId xmlns:a16="http://schemas.microsoft.com/office/drawing/2014/main" id="{ADAA6149-BF7B-43AE-88BA-02342CE5BD9D}"/>
              </a:ext>
            </a:extLst>
          </p:cNvPr>
          <p:cNvSpPr/>
          <p:nvPr/>
        </p:nvSpPr>
        <p:spPr>
          <a:xfrm flipH="1">
            <a:off x="6096000" y="487629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477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第二代架构变化点</a:t>
            </a:r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5434009" y="4401790"/>
            <a:ext cx="1342369" cy="2155959"/>
          </a:xfrm>
          <a:custGeom>
            <a:avLst/>
            <a:gdLst>
              <a:gd name="connsiteX0" fmla="*/ 616199 w 1342369"/>
              <a:gd name="connsiteY0" fmla="*/ 690 h 2155959"/>
              <a:gd name="connsiteX1" fmla="*/ 644718 w 1342369"/>
              <a:gd name="connsiteY1" fmla="*/ 7198 h 2155959"/>
              <a:gd name="connsiteX2" fmla="*/ 891891 w 1342369"/>
              <a:gd name="connsiteY2" fmla="*/ 594450 h 2155959"/>
              <a:gd name="connsiteX3" fmla="*/ 1184379 w 1342369"/>
              <a:gd name="connsiteY3" fmla="*/ 382215 h 2155959"/>
              <a:gd name="connsiteX4" fmla="*/ 1340922 w 1342369"/>
              <a:gd name="connsiteY4" fmla="*/ 349247 h 2155959"/>
              <a:gd name="connsiteX5" fmla="*/ 1027836 w 1342369"/>
              <a:gd name="connsiteY5" fmla="*/ 1080737 h 2155959"/>
              <a:gd name="connsiteX6" fmla="*/ 1036689 w 1342369"/>
              <a:gd name="connsiteY6" fmla="*/ 2096039 h 2155959"/>
              <a:gd name="connsiteX7" fmla="*/ 1046134 w 1342369"/>
              <a:gd name="connsiteY7" fmla="*/ 2155959 h 2155959"/>
              <a:gd name="connsiteX8" fmla="*/ 543956 w 1342369"/>
              <a:gd name="connsiteY8" fmla="*/ 2155959 h 2155959"/>
              <a:gd name="connsiteX9" fmla="*/ 544822 w 1342369"/>
              <a:gd name="connsiteY9" fmla="*/ 2146849 h 2155959"/>
              <a:gd name="connsiteX10" fmla="*/ 587044 w 1342369"/>
              <a:gd name="connsiteY10" fmla="*/ 1332122 h 2155959"/>
              <a:gd name="connsiteX11" fmla="*/ 138013 w 1342369"/>
              <a:gd name="connsiteY11" fmla="*/ 796383 h 2155959"/>
              <a:gd name="connsiteX12" fmla="*/ 53562 w 1342369"/>
              <a:gd name="connsiteY12" fmla="*/ 608874 h 2155959"/>
              <a:gd name="connsiteX13" fmla="*/ 333692 w 1342369"/>
              <a:gd name="connsiteY13" fmla="*/ 755172 h 2155959"/>
              <a:gd name="connsiteX14" fmla="*/ 39144 w 1342369"/>
              <a:gd name="connsiteY14" fmla="*/ 417244 h 2155959"/>
              <a:gd name="connsiteX15" fmla="*/ 45323 w 1342369"/>
              <a:gd name="connsiteY15" fmla="*/ 264765 h 2155959"/>
              <a:gd name="connsiteX16" fmla="*/ 407844 w 1342369"/>
              <a:gd name="connsiteY16" fmla="*/ 596511 h 2155959"/>
              <a:gd name="connsiteX17" fmla="*/ 189508 w 1342369"/>
              <a:gd name="connsiteY17" fmla="*/ 101982 h 2155959"/>
              <a:gd name="connsiteX18" fmla="*/ 372828 w 1342369"/>
              <a:gd name="connsiteY18" fmla="*/ 242099 h 2155959"/>
              <a:gd name="connsiteX19" fmla="*/ 620001 w 1342369"/>
              <a:gd name="connsiteY19" fmla="*/ 396639 h 2155959"/>
              <a:gd name="connsiteX20" fmla="*/ 616199 w 1342369"/>
              <a:gd name="connsiteY20" fmla="*/ 690 h 215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42369" h="2155959">
                <a:moveTo>
                  <a:pt x="616199" y="690"/>
                </a:moveTo>
                <a:cubicBezTo>
                  <a:pt x="623960" y="-1205"/>
                  <a:pt x="633390" y="758"/>
                  <a:pt x="644718" y="7198"/>
                </a:cubicBezTo>
                <a:cubicBezTo>
                  <a:pt x="735348" y="56650"/>
                  <a:pt x="768305" y="567663"/>
                  <a:pt x="891891" y="594450"/>
                </a:cubicBezTo>
                <a:cubicBezTo>
                  <a:pt x="1017538" y="621237"/>
                  <a:pt x="1151423" y="456394"/>
                  <a:pt x="1184379" y="382215"/>
                </a:cubicBezTo>
                <a:cubicBezTo>
                  <a:pt x="1217336" y="305975"/>
                  <a:pt x="1322384" y="266825"/>
                  <a:pt x="1340922" y="349247"/>
                </a:cubicBezTo>
                <a:cubicBezTo>
                  <a:pt x="1361520" y="431668"/>
                  <a:pt x="1157602" y="542937"/>
                  <a:pt x="1027836" y="1080737"/>
                </a:cubicBezTo>
                <a:cubicBezTo>
                  <a:pt x="956002" y="1382090"/>
                  <a:pt x="991702" y="1793626"/>
                  <a:pt x="1036689" y="2096039"/>
                </a:cubicBezTo>
                <a:lnTo>
                  <a:pt x="1046134" y="2155959"/>
                </a:lnTo>
                <a:lnTo>
                  <a:pt x="543956" y="2155959"/>
                </a:lnTo>
                <a:lnTo>
                  <a:pt x="544822" y="2146849"/>
                </a:lnTo>
                <a:cubicBezTo>
                  <a:pt x="564210" y="1938701"/>
                  <a:pt x="594125" y="1568698"/>
                  <a:pt x="587044" y="1332122"/>
                </a:cubicBezTo>
                <a:cubicBezTo>
                  <a:pt x="576746" y="988013"/>
                  <a:pt x="265719" y="887047"/>
                  <a:pt x="138013" y="796383"/>
                </a:cubicBezTo>
                <a:cubicBezTo>
                  <a:pt x="10307" y="705719"/>
                  <a:pt x="-18530" y="604753"/>
                  <a:pt x="53562" y="608874"/>
                </a:cubicBezTo>
                <a:cubicBezTo>
                  <a:pt x="123595" y="612995"/>
                  <a:pt x="319274" y="788141"/>
                  <a:pt x="333692" y="755172"/>
                </a:cubicBezTo>
                <a:cubicBezTo>
                  <a:pt x="348110" y="724264"/>
                  <a:pt x="113296" y="532634"/>
                  <a:pt x="39144" y="417244"/>
                </a:cubicBezTo>
                <a:cubicBezTo>
                  <a:pt x="-37068" y="303915"/>
                  <a:pt x="16486" y="275067"/>
                  <a:pt x="45323" y="264765"/>
                </a:cubicBezTo>
                <a:cubicBezTo>
                  <a:pt x="76220" y="254462"/>
                  <a:pt x="391366" y="617116"/>
                  <a:pt x="407844" y="596511"/>
                </a:cubicBezTo>
                <a:cubicBezTo>
                  <a:pt x="426382" y="573845"/>
                  <a:pt x="177149" y="137011"/>
                  <a:pt x="189508" y="101982"/>
                </a:cubicBezTo>
                <a:cubicBezTo>
                  <a:pt x="199806" y="66953"/>
                  <a:pt x="263660" y="-3105"/>
                  <a:pt x="372828" y="242099"/>
                </a:cubicBezTo>
                <a:cubicBezTo>
                  <a:pt x="481996" y="487303"/>
                  <a:pt x="655017" y="600632"/>
                  <a:pt x="620001" y="396639"/>
                </a:cubicBezTo>
                <a:cubicBezTo>
                  <a:pt x="589362" y="216342"/>
                  <a:pt x="561877" y="13959"/>
                  <a:pt x="616199" y="69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541402" y="2141323"/>
            <a:ext cx="2595563" cy="2455862"/>
          </a:xfrm>
          <a:custGeom>
            <a:avLst/>
            <a:gdLst>
              <a:gd name="T0" fmla="*/ 388 w 1261"/>
              <a:gd name="T1" fmla="*/ 1185 h 1192"/>
              <a:gd name="T2" fmla="*/ 659 w 1261"/>
              <a:gd name="T3" fmla="*/ 0 h 1192"/>
              <a:gd name="T4" fmla="*/ 490 w 1261"/>
              <a:gd name="T5" fmla="*/ 1192 h 1192"/>
              <a:gd name="T6" fmla="*/ 595 w 1261"/>
              <a:gd name="T7" fmla="*/ 548 h 1192"/>
              <a:gd name="T8" fmla="*/ 388 w 1261"/>
              <a:gd name="T9" fmla="*/ 1185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1" h="1192">
                <a:moveTo>
                  <a:pt x="388" y="1185"/>
                </a:moveTo>
                <a:cubicBezTo>
                  <a:pt x="388" y="1185"/>
                  <a:pt x="0" y="615"/>
                  <a:pt x="659" y="0"/>
                </a:cubicBezTo>
                <a:cubicBezTo>
                  <a:pt x="659" y="0"/>
                  <a:pt x="1261" y="710"/>
                  <a:pt x="490" y="1192"/>
                </a:cubicBezTo>
                <a:cubicBezTo>
                  <a:pt x="490" y="1192"/>
                  <a:pt x="508" y="734"/>
                  <a:pt x="595" y="548"/>
                </a:cubicBezTo>
                <a:cubicBezTo>
                  <a:pt x="595" y="548"/>
                  <a:pt x="363" y="953"/>
                  <a:pt x="388" y="1185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879665" y="3662148"/>
            <a:ext cx="1920875" cy="1884362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3399864" y="3268448"/>
            <a:ext cx="1997075" cy="2111375"/>
          </a:xfrm>
          <a:custGeom>
            <a:avLst/>
            <a:gdLst>
              <a:gd name="T0" fmla="*/ 966 w 970"/>
              <a:gd name="T1" fmla="*/ 703 h 1025"/>
              <a:gd name="T2" fmla="*/ 0 w 970"/>
              <a:gd name="T3" fmla="*/ 498 h 1025"/>
              <a:gd name="T4" fmla="*/ 970 w 970"/>
              <a:gd name="T5" fmla="*/ 620 h 1025"/>
              <a:gd name="T6" fmla="*/ 445 w 970"/>
              <a:gd name="T7" fmla="*/ 543 h 1025"/>
              <a:gd name="T8" fmla="*/ 966 w 970"/>
              <a:gd name="T9" fmla="*/ 703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0" h="1025">
                <a:moveTo>
                  <a:pt x="966" y="703"/>
                </a:moveTo>
                <a:cubicBezTo>
                  <a:pt x="966" y="703"/>
                  <a:pt x="507" y="1025"/>
                  <a:pt x="0" y="498"/>
                </a:cubicBezTo>
                <a:cubicBezTo>
                  <a:pt x="0" y="498"/>
                  <a:pt x="568" y="0"/>
                  <a:pt x="970" y="620"/>
                </a:cubicBezTo>
                <a:cubicBezTo>
                  <a:pt x="970" y="620"/>
                  <a:pt x="598" y="611"/>
                  <a:pt x="445" y="543"/>
                </a:cubicBezTo>
                <a:cubicBezTo>
                  <a:pt x="445" y="543"/>
                  <a:pt x="778" y="726"/>
                  <a:pt x="966" y="703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4401577" y="2327061"/>
            <a:ext cx="1993900" cy="2078037"/>
          </a:xfrm>
          <a:custGeom>
            <a:avLst/>
            <a:gdLst>
              <a:gd name="T0" fmla="*/ 594 w 968"/>
              <a:gd name="T1" fmla="*/ 1009 h 1009"/>
              <a:gd name="T2" fmla="*/ 142 w 968"/>
              <a:gd name="T3" fmla="*/ 0 h 1009"/>
              <a:gd name="T4" fmla="*/ 671 w 968"/>
              <a:gd name="T5" fmla="*/ 958 h 1009"/>
              <a:gd name="T6" fmla="*/ 395 w 968"/>
              <a:gd name="T7" fmla="*/ 433 h 1009"/>
              <a:gd name="T8" fmla="*/ 594 w 968"/>
              <a:gd name="T9" fmla="*/ 1009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8" h="1009">
                <a:moveTo>
                  <a:pt x="594" y="1009"/>
                </a:moveTo>
                <a:cubicBezTo>
                  <a:pt x="594" y="1009"/>
                  <a:pt x="0" y="806"/>
                  <a:pt x="142" y="0"/>
                </a:cubicBezTo>
                <a:cubicBezTo>
                  <a:pt x="142" y="0"/>
                  <a:pt x="968" y="186"/>
                  <a:pt x="671" y="958"/>
                </a:cubicBezTo>
                <a:cubicBezTo>
                  <a:pt x="671" y="958"/>
                  <a:pt x="435" y="615"/>
                  <a:pt x="395" y="433"/>
                </a:cubicBezTo>
                <a:cubicBezTo>
                  <a:pt x="395" y="433"/>
                  <a:pt x="449" y="854"/>
                  <a:pt x="594" y="1009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6472" y="3968099"/>
            <a:ext cx="3120538" cy="493914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大数据投入使用</a:t>
            </a:r>
          </a:p>
        </p:txBody>
      </p:sp>
      <p:sp>
        <p:nvSpPr>
          <p:cNvPr id="12" name="矩形 11"/>
          <p:cNvSpPr/>
          <p:nvPr/>
        </p:nvSpPr>
        <p:spPr>
          <a:xfrm>
            <a:off x="1373853" y="2301162"/>
            <a:ext cx="3120538" cy="538605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产品线急剧扩展</a:t>
            </a:r>
          </a:p>
        </p:txBody>
      </p:sp>
      <p:sp>
        <p:nvSpPr>
          <p:cNvPr id="13" name="矩形 12"/>
          <p:cNvSpPr/>
          <p:nvPr/>
        </p:nvSpPr>
        <p:spPr>
          <a:xfrm>
            <a:off x="7522114" y="2289990"/>
            <a:ext cx="2995613" cy="538605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初具系统规模</a:t>
            </a:r>
          </a:p>
        </p:txBody>
      </p:sp>
      <p:sp>
        <p:nvSpPr>
          <p:cNvPr id="14" name="矩形 13"/>
          <p:cNvSpPr/>
          <p:nvPr/>
        </p:nvSpPr>
        <p:spPr>
          <a:xfrm>
            <a:off x="8800540" y="4154833"/>
            <a:ext cx="3120538" cy="493914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业务监控上线</a:t>
            </a:r>
          </a:p>
        </p:txBody>
      </p:sp>
      <p:sp>
        <p:nvSpPr>
          <p:cNvPr id="17" name="任意多边形 16"/>
          <p:cNvSpPr/>
          <p:nvPr/>
        </p:nvSpPr>
        <p:spPr>
          <a:xfrm>
            <a:off x="4685710" y="6479827"/>
            <a:ext cx="3154392" cy="379881"/>
          </a:xfrm>
          <a:custGeom>
            <a:avLst/>
            <a:gdLst>
              <a:gd name="connsiteX0" fmla="*/ 1577196 w 3154392"/>
              <a:gd name="connsiteY0" fmla="*/ 0 h 301959"/>
              <a:gd name="connsiteX1" fmla="*/ 3112307 w 3154392"/>
              <a:gd name="connsiteY1" fmla="*/ 275763 h 301959"/>
              <a:gd name="connsiteX2" fmla="*/ 3154392 w 3154392"/>
              <a:gd name="connsiteY2" fmla="*/ 301959 h 301959"/>
              <a:gd name="connsiteX3" fmla="*/ 0 w 3154392"/>
              <a:gd name="connsiteY3" fmla="*/ 301959 h 301959"/>
              <a:gd name="connsiteX4" fmla="*/ 42085 w 3154392"/>
              <a:gd name="connsiteY4" fmla="*/ 275763 h 301959"/>
              <a:gd name="connsiteX5" fmla="*/ 1577196 w 3154392"/>
              <a:gd name="connsiteY5" fmla="*/ 0 h 30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4392" h="301959">
                <a:moveTo>
                  <a:pt x="1577196" y="0"/>
                </a:moveTo>
                <a:cubicBezTo>
                  <a:pt x="2216218" y="0"/>
                  <a:pt x="2779619" y="109388"/>
                  <a:pt x="3112307" y="275763"/>
                </a:cubicBezTo>
                <a:lnTo>
                  <a:pt x="3154392" y="301959"/>
                </a:lnTo>
                <a:lnTo>
                  <a:pt x="0" y="301959"/>
                </a:lnTo>
                <a:lnTo>
                  <a:pt x="42085" y="275763"/>
                </a:lnTo>
                <a:cubicBezTo>
                  <a:pt x="374774" y="109388"/>
                  <a:pt x="938175" y="0"/>
                  <a:pt x="1577196" y="0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64">
            <a:extLst>
              <a:ext uri="{FF2B5EF4-FFF2-40B4-BE49-F238E27FC236}">
                <a16:creationId xmlns:a16="http://schemas.microsoft.com/office/drawing/2014/main" id="{822517BB-A2EB-4F17-A541-7E950A32C62C}"/>
              </a:ext>
            </a:extLst>
          </p:cNvPr>
          <p:cNvSpPr/>
          <p:nvPr/>
        </p:nvSpPr>
        <p:spPr>
          <a:xfrm flipH="1">
            <a:off x="6096000" y="487629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146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36471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/>
              <a:t>稳定和创新</a:t>
            </a:r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4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82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遇到问题</a:t>
            </a:r>
            <a:endParaRPr lang="zh-CN" altLang="en-US" sz="3600" dirty="0"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99269" y="61287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/>
                </a:solidFill>
              </a:rPr>
              <a:t>LOGO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6388" name="Picture 4" descr="http://www.ityouknow.com/assets/images/2017/architecture/calling_relation.png">
            <a:extLst>
              <a:ext uri="{FF2B5EF4-FFF2-40B4-BE49-F238E27FC236}">
                <a16:creationId xmlns:a16="http://schemas.microsoft.com/office/drawing/2014/main" id="{EC23AAEF-954F-4CB7-9F58-4072C8405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299" y="1038225"/>
            <a:ext cx="5391035" cy="504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72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统一后台</a:t>
            </a:r>
            <a:endParaRPr lang="zh-CN" altLang="en-US" sz="3600" dirty="0"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99269" y="61287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/>
                </a:solidFill>
              </a:rPr>
              <a:t>LOGO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0482" name="Picture 2" descr="http://www.ityouknow.com/assets/images/2017/architecture/framework3.1.jpg">
            <a:extLst>
              <a:ext uri="{FF2B5EF4-FFF2-40B4-BE49-F238E27FC236}">
                <a16:creationId xmlns:a16="http://schemas.microsoft.com/office/drawing/2014/main" id="{B71A0F63-0D4D-486D-8AD4-DE37FEF2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5" y="1136094"/>
            <a:ext cx="66675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14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第三代系统架构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699269" y="61287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/>
                </a:solidFill>
              </a:rPr>
              <a:t>LOGO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9458" name="Picture 2" descr="http://www.ityouknow.com/assets/images/2017/architecture/framework3.jpg">
            <a:extLst>
              <a:ext uri="{FF2B5EF4-FFF2-40B4-BE49-F238E27FC236}">
                <a16:creationId xmlns:a16="http://schemas.microsoft.com/office/drawing/2014/main" id="{7AFAD775-4A21-4A25-86FA-F012D58AF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091" y="980389"/>
            <a:ext cx="7796685" cy="559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52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第三代架构变化点</a:t>
            </a:r>
          </a:p>
        </p:txBody>
      </p:sp>
      <p:sp>
        <p:nvSpPr>
          <p:cNvPr id="6" name="六边形 5"/>
          <p:cNvSpPr/>
          <p:nvPr/>
        </p:nvSpPr>
        <p:spPr>
          <a:xfrm rot="5400000">
            <a:off x="6247517" y="2232783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六边形 6"/>
          <p:cNvSpPr/>
          <p:nvPr/>
        </p:nvSpPr>
        <p:spPr>
          <a:xfrm rot="5400000">
            <a:off x="4911661" y="2232783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六边形 7"/>
          <p:cNvSpPr/>
          <p:nvPr/>
        </p:nvSpPr>
        <p:spPr>
          <a:xfrm rot="5400000">
            <a:off x="6826358" y="3351490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六边形 8"/>
          <p:cNvSpPr/>
          <p:nvPr/>
        </p:nvSpPr>
        <p:spPr>
          <a:xfrm rot="5400000">
            <a:off x="6247517" y="4455682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六边形 9"/>
          <p:cNvSpPr/>
          <p:nvPr/>
        </p:nvSpPr>
        <p:spPr>
          <a:xfrm rot="5400000">
            <a:off x="4882633" y="4426654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六边形 14"/>
          <p:cNvSpPr/>
          <p:nvPr/>
        </p:nvSpPr>
        <p:spPr>
          <a:xfrm>
            <a:off x="5280000" y="4397105"/>
            <a:ext cx="666394" cy="76597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sp>
        <p:nvSpPr>
          <p:cNvPr id="12" name="六边形 11"/>
          <p:cNvSpPr/>
          <p:nvPr/>
        </p:nvSpPr>
        <p:spPr>
          <a:xfrm rot="5400000">
            <a:off x="4277578" y="3346333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六边形 12"/>
          <p:cNvSpPr/>
          <p:nvPr/>
        </p:nvSpPr>
        <p:spPr>
          <a:xfrm rot="5400000">
            <a:off x="5373103" y="3164210"/>
            <a:ext cx="1525763" cy="1327414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5C53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Freeform 902"/>
          <p:cNvSpPr>
            <a:spLocks noEditPoints="1"/>
          </p:cNvSpPr>
          <p:nvPr/>
        </p:nvSpPr>
        <p:spPr bwMode="auto">
          <a:xfrm>
            <a:off x="5801815" y="3569533"/>
            <a:ext cx="668338" cy="517525"/>
          </a:xfrm>
          <a:custGeom>
            <a:avLst/>
            <a:gdLst>
              <a:gd name="T0" fmla="*/ 51 w 178"/>
              <a:gd name="T1" fmla="*/ 100 h 138"/>
              <a:gd name="T2" fmla="*/ 63 w 178"/>
              <a:gd name="T3" fmla="*/ 112 h 138"/>
              <a:gd name="T4" fmla="*/ 89 w 178"/>
              <a:gd name="T5" fmla="*/ 101 h 138"/>
              <a:gd name="T6" fmla="*/ 115 w 178"/>
              <a:gd name="T7" fmla="*/ 112 h 138"/>
              <a:gd name="T8" fmla="*/ 127 w 178"/>
              <a:gd name="T9" fmla="*/ 100 h 138"/>
              <a:gd name="T10" fmla="*/ 89 w 178"/>
              <a:gd name="T11" fmla="*/ 84 h 138"/>
              <a:gd name="T12" fmla="*/ 51 w 178"/>
              <a:gd name="T13" fmla="*/ 100 h 138"/>
              <a:gd name="T14" fmla="*/ 89 w 178"/>
              <a:gd name="T15" fmla="*/ 120 h 138"/>
              <a:gd name="T16" fmla="*/ 76 w 178"/>
              <a:gd name="T17" fmla="*/ 125 h 138"/>
              <a:gd name="T18" fmla="*/ 89 w 178"/>
              <a:gd name="T19" fmla="*/ 138 h 138"/>
              <a:gd name="T20" fmla="*/ 102 w 178"/>
              <a:gd name="T21" fmla="*/ 125 h 138"/>
              <a:gd name="T22" fmla="*/ 89 w 178"/>
              <a:gd name="T23" fmla="*/ 120 h 138"/>
              <a:gd name="T24" fmla="*/ 177 w 178"/>
              <a:gd name="T25" fmla="*/ 49 h 138"/>
              <a:gd name="T26" fmla="*/ 1 w 178"/>
              <a:gd name="T27" fmla="*/ 49 h 138"/>
              <a:gd name="T28" fmla="*/ 0 w 178"/>
              <a:gd name="T29" fmla="*/ 49 h 138"/>
              <a:gd name="T30" fmla="*/ 13 w 178"/>
              <a:gd name="T31" fmla="*/ 62 h 138"/>
              <a:gd name="T32" fmla="*/ 89 w 178"/>
              <a:gd name="T33" fmla="*/ 29 h 138"/>
              <a:gd name="T34" fmla="*/ 165 w 178"/>
              <a:gd name="T35" fmla="*/ 62 h 138"/>
              <a:gd name="T36" fmla="*/ 178 w 178"/>
              <a:gd name="T37" fmla="*/ 49 h 138"/>
              <a:gd name="T38" fmla="*/ 177 w 178"/>
              <a:gd name="T39" fmla="*/ 49 h 138"/>
              <a:gd name="T40" fmla="*/ 89 w 178"/>
              <a:gd name="T41" fmla="*/ 48 h 138"/>
              <a:gd name="T42" fmla="*/ 26 w 178"/>
              <a:gd name="T43" fmla="*/ 74 h 138"/>
              <a:gd name="T44" fmla="*/ 26 w 178"/>
              <a:gd name="T45" fmla="*/ 75 h 138"/>
              <a:gd name="T46" fmla="*/ 38 w 178"/>
              <a:gd name="T47" fmla="*/ 87 h 138"/>
              <a:gd name="T48" fmla="*/ 89 w 178"/>
              <a:gd name="T49" fmla="*/ 66 h 138"/>
              <a:gd name="T50" fmla="*/ 140 w 178"/>
              <a:gd name="T51" fmla="*/ 87 h 138"/>
              <a:gd name="T52" fmla="*/ 152 w 178"/>
              <a:gd name="T53" fmla="*/ 75 h 138"/>
              <a:gd name="T54" fmla="*/ 152 w 178"/>
              <a:gd name="T55" fmla="*/ 74 h 138"/>
              <a:gd name="T56" fmla="*/ 89 w 178"/>
              <a:gd name="T57" fmla="*/ 4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8" h="138">
                <a:moveTo>
                  <a:pt x="51" y="100"/>
                </a:moveTo>
                <a:cubicBezTo>
                  <a:pt x="63" y="112"/>
                  <a:pt x="63" y="112"/>
                  <a:pt x="63" y="112"/>
                </a:cubicBezTo>
                <a:cubicBezTo>
                  <a:pt x="70" y="106"/>
                  <a:pt x="79" y="101"/>
                  <a:pt x="89" y="101"/>
                </a:cubicBezTo>
                <a:cubicBezTo>
                  <a:pt x="99" y="101"/>
                  <a:pt x="108" y="106"/>
                  <a:pt x="115" y="112"/>
                </a:cubicBezTo>
                <a:cubicBezTo>
                  <a:pt x="127" y="100"/>
                  <a:pt x="127" y="100"/>
                  <a:pt x="127" y="100"/>
                </a:cubicBezTo>
                <a:cubicBezTo>
                  <a:pt x="117" y="90"/>
                  <a:pt x="104" y="84"/>
                  <a:pt x="89" y="84"/>
                </a:cubicBezTo>
                <a:cubicBezTo>
                  <a:pt x="74" y="84"/>
                  <a:pt x="61" y="90"/>
                  <a:pt x="51" y="100"/>
                </a:cubicBezTo>
                <a:close/>
                <a:moveTo>
                  <a:pt x="89" y="120"/>
                </a:moveTo>
                <a:cubicBezTo>
                  <a:pt x="84" y="120"/>
                  <a:pt x="79" y="122"/>
                  <a:pt x="76" y="125"/>
                </a:cubicBezTo>
                <a:cubicBezTo>
                  <a:pt x="89" y="138"/>
                  <a:pt x="89" y="138"/>
                  <a:pt x="89" y="138"/>
                </a:cubicBezTo>
                <a:cubicBezTo>
                  <a:pt x="102" y="125"/>
                  <a:pt x="102" y="125"/>
                  <a:pt x="102" y="125"/>
                </a:cubicBezTo>
                <a:cubicBezTo>
                  <a:pt x="99" y="122"/>
                  <a:pt x="94" y="120"/>
                  <a:pt x="89" y="120"/>
                </a:cubicBezTo>
                <a:close/>
                <a:moveTo>
                  <a:pt x="177" y="49"/>
                </a:moveTo>
                <a:cubicBezTo>
                  <a:pt x="128" y="0"/>
                  <a:pt x="50" y="0"/>
                  <a:pt x="1" y="49"/>
                </a:cubicBezTo>
                <a:cubicBezTo>
                  <a:pt x="1" y="49"/>
                  <a:pt x="1" y="49"/>
                  <a:pt x="0" y="49"/>
                </a:cubicBezTo>
                <a:cubicBezTo>
                  <a:pt x="13" y="62"/>
                  <a:pt x="13" y="62"/>
                  <a:pt x="13" y="62"/>
                </a:cubicBezTo>
                <a:cubicBezTo>
                  <a:pt x="32" y="42"/>
                  <a:pt x="59" y="29"/>
                  <a:pt x="89" y="29"/>
                </a:cubicBezTo>
                <a:cubicBezTo>
                  <a:pt x="119" y="29"/>
                  <a:pt x="146" y="42"/>
                  <a:pt x="165" y="62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7" y="49"/>
                  <a:pt x="177" y="49"/>
                  <a:pt x="177" y="49"/>
                </a:cubicBezTo>
                <a:close/>
                <a:moveTo>
                  <a:pt x="89" y="48"/>
                </a:moveTo>
                <a:cubicBezTo>
                  <a:pt x="65" y="48"/>
                  <a:pt x="43" y="57"/>
                  <a:pt x="26" y="74"/>
                </a:cubicBezTo>
                <a:cubicBezTo>
                  <a:pt x="26" y="74"/>
                  <a:pt x="26" y="74"/>
                  <a:pt x="26" y="75"/>
                </a:cubicBezTo>
                <a:cubicBezTo>
                  <a:pt x="38" y="87"/>
                  <a:pt x="38" y="87"/>
                  <a:pt x="38" y="87"/>
                </a:cubicBezTo>
                <a:cubicBezTo>
                  <a:pt x="51" y="74"/>
                  <a:pt x="69" y="66"/>
                  <a:pt x="89" y="66"/>
                </a:cubicBezTo>
                <a:cubicBezTo>
                  <a:pt x="109" y="66"/>
                  <a:pt x="127" y="74"/>
                  <a:pt x="140" y="87"/>
                </a:cubicBezTo>
                <a:cubicBezTo>
                  <a:pt x="152" y="75"/>
                  <a:pt x="152" y="75"/>
                  <a:pt x="152" y="75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35" y="57"/>
                  <a:pt x="113" y="48"/>
                  <a:pt x="8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97"/>
          <p:cNvSpPr>
            <a:spLocks noEditPoints="1"/>
          </p:cNvSpPr>
          <p:nvPr/>
        </p:nvSpPr>
        <p:spPr bwMode="auto">
          <a:xfrm>
            <a:off x="4691105" y="3662817"/>
            <a:ext cx="330200" cy="330200"/>
          </a:xfrm>
          <a:custGeom>
            <a:avLst/>
            <a:gdLst>
              <a:gd name="T0" fmla="*/ 44 w 88"/>
              <a:gd name="T1" fmla="*/ 0 h 88"/>
              <a:gd name="T2" fmla="*/ 0 w 88"/>
              <a:gd name="T3" fmla="*/ 44 h 88"/>
              <a:gd name="T4" fmla="*/ 44 w 88"/>
              <a:gd name="T5" fmla="*/ 88 h 88"/>
              <a:gd name="T6" fmla="*/ 88 w 88"/>
              <a:gd name="T7" fmla="*/ 44 h 88"/>
              <a:gd name="T8" fmla="*/ 44 w 88"/>
              <a:gd name="T9" fmla="*/ 0 h 88"/>
              <a:gd name="T10" fmla="*/ 61 w 88"/>
              <a:gd name="T11" fmla="*/ 52 h 88"/>
              <a:gd name="T12" fmla="*/ 52 w 88"/>
              <a:gd name="T13" fmla="*/ 52 h 88"/>
              <a:gd name="T14" fmla="*/ 52 w 88"/>
              <a:gd name="T15" fmla="*/ 61 h 88"/>
              <a:gd name="T16" fmla="*/ 44 w 88"/>
              <a:gd name="T17" fmla="*/ 69 h 88"/>
              <a:gd name="T18" fmla="*/ 36 w 88"/>
              <a:gd name="T19" fmla="*/ 61 h 88"/>
              <a:gd name="T20" fmla="*/ 36 w 88"/>
              <a:gd name="T21" fmla="*/ 52 h 88"/>
              <a:gd name="T22" fmla="*/ 28 w 88"/>
              <a:gd name="T23" fmla="*/ 52 h 88"/>
              <a:gd name="T24" fmla="*/ 20 w 88"/>
              <a:gd name="T25" fmla="*/ 44 h 88"/>
              <a:gd name="T26" fmla="*/ 28 w 88"/>
              <a:gd name="T27" fmla="*/ 36 h 88"/>
              <a:gd name="T28" fmla="*/ 36 w 88"/>
              <a:gd name="T29" fmla="*/ 36 h 88"/>
              <a:gd name="T30" fmla="*/ 36 w 88"/>
              <a:gd name="T31" fmla="*/ 28 h 88"/>
              <a:gd name="T32" fmla="*/ 44 w 88"/>
              <a:gd name="T33" fmla="*/ 20 h 88"/>
              <a:gd name="T34" fmla="*/ 52 w 88"/>
              <a:gd name="T35" fmla="*/ 28 h 88"/>
              <a:gd name="T36" fmla="*/ 52 w 88"/>
              <a:gd name="T37" fmla="*/ 36 h 88"/>
              <a:gd name="T38" fmla="*/ 61 w 88"/>
              <a:gd name="T39" fmla="*/ 36 h 88"/>
              <a:gd name="T40" fmla="*/ 69 w 88"/>
              <a:gd name="T41" fmla="*/ 44 h 88"/>
              <a:gd name="T42" fmla="*/ 61 w 88"/>
              <a:gd name="T43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8" h="8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9"/>
                  <a:pt x="20" y="88"/>
                  <a:pt x="44" y="88"/>
                </a:cubicBezTo>
                <a:cubicBezTo>
                  <a:pt x="69" y="88"/>
                  <a:pt x="88" y="69"/>
                  <a:pt x="88" y="44"/>
                </a:cubicBezTo>
                <a:cubicBezTo>
                  <a:pt x="88" y="20"/>
                  <a:pt x="69" y="0"/>
                  <a:pt x="44" y="0"/>
                </a:cubicBezTo>
                <a:close/>
                <a:moveTo>
                  <a:pt x="61" y="52"/>
                </a:moveTo>
                <a:cubicBezTo>
                  <a:pt x="52" y="52"/>
                  <a:pt x="52" y="52"/>
                  <a:pt x="52" y="52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5"/>
                  <a:pt x="49" y="69"/>
                  <a:pt x="44" y="69"/>
                </a:cubicBezTo>
                <a:cubicBezTo>
                  <a:pt x="40" y="69"/>
                  <a:pt x="36" y="65"/>
                  <a:pt x="36" y="61"/>
                </a:cubicBezTo>
                <a:cubicBezTo>
                  <a:pt x="36" y="52"/>
                  <a:pt x="36" y="52"/>
                  <a:pt x="36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3" y="52"/>
                  <a:pt x="20" y="49"/>
                  <a:pt x="20" y="44"/>
                </a:cubicBezTo>
                <a:cubicBezTo>
                  <a:pt x="20" y="40"/>
                  <a:pt x="23" y="36"/>
                  <a:pt x="28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3"/>
                  <a:pt x="40" y="20"/>
                  <a:pt x="44" y="20"/>
                </a:cubicBezTo>
                <a:cubicBezTo>
                  <a:pt x="49" y="20"/>
                  <a:pt x="52" y="23"/>
                  <a:pt x="52" y="28"/>
                </a:cubicBezTo>
                <a:cubicBezTo>
                  <a:pt x="52" y="36"/>
                  <a:pt x="52" y="36"/>
                  <a:pt x="52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5" y="36"/>
                  <a:pt x="69" y="40"/>
                  <a:pt x="69" y="44"/>
                </a:cubicBezTo>
                <a:cubicBezTo>
                  <a:pt x="69" y="49"/>
                  <a:pt x="65" y="52"/>
                  <a:pt x="6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98"/>
          <p:cNvSpPr>
            <a:spLocks noEditPoints="1"/>
          </p:cNvSpPr>
          <p:nvPr/>
        </p:nvSpPr>
        <p:spPr bwMode="auto">
          <a:xfrm>
            <a:off x="6617129" y="4779357"/>
            <a:ext cx="365125" cy="363538"/>
          </a:xfrm>
          <a:custGeom>
            <a:avLst/>
            <a:gdLst>
              <a:gd name="T0" fmla="*/ 17 w 97"/>
              <a:gd name="T1" fmla="*/ 17 h 97"/>
              <a:gd name="T2" fmla="*/ 17 w 97"/>
              <a:gd name="T3" fmla="*/ 79 h 97"/>
              <a:gd name="T4" fmla="*/ 80 w 97"/>
              <a:gd name="T5" fmla="*/ 79 h 97"/>
              <a:gd name="T6" fmla="*/ 80 w 97"/>
              <a:gd name="T7" fmla="*/ 17 h 97"/>
              <a:gd name="T8" fmla="*/ 17 w 97"/>
              <a:gd name="T9" fmla="*/ 17 h 97"/>
              <a:gd name="T10" fmla="*/ 66 w 97"/>
              <a:gd name="T11" fmla="*/ 42 h 97"/>
              <a:gd name="T12" fmla="*/ 60 w 97"/>
              <a:gd name="T13" fmla="*/ 48 h 97"/>
              <a:gd name="T14" fmla="*/ 66 w 97"/>
              <a:gd name="T15" fmla="*/ 54 h 97"/>
              <a:gd name="T16" fmla="*/ 66 w 97"/>
              <a:gd name="T17" fmla="*/ 66 h 97"/>
              <a:gd name="T18" fmla="*/ 55 w 97"/>
              <a:gd name="T19" fmla="*/ 66 h 97"/>
              <a:gd name="T20" fmla="*/ 49 w 97"/>
              <a:gd name="T21" fmla="*/ 59 h 97"/>
              <a:gd name="T22" fmla="*/ 42 w 97"/>
              <a:gd name="T23" fmla="*/ 66 h 97"/>
              <a:gd name="T24" fmla="*/ 31 w 97"/>
              <a:gd name="T25" fmla="*/ 66 h 97"/>
              <a:gd name="T26" fmla="*/ 31 w 97"/>
              <a:gd name="T27" fmla="*/ 54 h 97"/>
              <a:gd name="T28" fmla="*/ 37 w 97"/>
              <a:gd name="T29" fmla="*/ 48 h 97"/>
              <a:gd name="T30" fmla="*/ 31 w 97"/>
              <a:gd name="T31" fmla="*/ 42 h 97"/>
              <a:gd name="T32" fmla="*/ 31 w 97"/>
              <a:gd name="T33" fmla="*/ 31 h 97"/>
              <a:gd name="T34" fmla="*/ 42 w 97"/>
              <a:gd name="T35" fmla="*/ 31 h 97"/>
              <a:gd name="T36" fmla="*/ 49 w 97"/>
              <a:gd name="T37" fmla="*/ 37 h 97"/>
              <a:gd name="T38" fmla="*/ 55 w 97"/>
              <a:gd name="T39" fmla="*/ 31 h 97"/>
              <a:gd name="T40" fmla="*/ 66 w 97"/>
              <a:gd name="T41" fmla="*/ 31 h 97"/>
              <a:gd name="T42" fmla="*/ 66 w 97"/>
              <a:gd name="T43" fmla="*/ 4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7" h="97">
                <a:moveTo>
                  <a:pt x="17" y="17"/>
                </a:moveTo>
                <a:cubicBezTo>
                  <a:pt x="0" y="34"/>
                  <a:pt x="0" y="62"/>
                  <a:pt x="17" y="79"/>
                </a:cubicBezTo>
                <a:cubicBezTo>
                  <a:pt x="35" y="97"/>
                  <a:pt x="62" y="97"/>
                  <a:pt x="80" y="79"/>
                </a:cubicBezTo>
                <a:cubicBezTo>
                  <a:pt x="97" y="62"/>
                  <a:pt x="97" y="34"/>
                  <a:pt x="80" y="17"/>
                </a:cubicBezTo>
                <a:cubicBezTo>
                  <a:pt x="62" y="0"/>
                  <a:pt x="35" y="0"/>
                  <a:pt x="17" y="17"/>
                </a:cubicBezTo>
                <a:close/>
                <a:moveTo>
                  <a:pt x="66" y="42"/>
                </a:moveTo>
                <a:cubicBezTo>
                  <a:pt x="60" y="48"/>
                  <a:pt x="60" y="48"/>
                  <a:pt x="60" y="4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8"/>
                  <a:pt x="69" y="63"/>
                  <a:pt x="66" y="66"/>
                </a:cubicBezTo>
                <a:cubicBezTo>
                  <a:pt x="63" y="69"/>
                  <a:pt x="58" y="69"/>
                  <a:pt x="55" y="66"/>
                </a:cubicBezTo>
                <a:cubicBezTo>
                  <a:pt x="49" y="59"/>
                  <a:pt x="49" y="59"/>
                  <a:pt x="49" y="59"/>
                </a:cubicBezTo>
                <a:cubicBezTo>
                  <a:pt x="42" y="66"/>
                  <a:pt x="42" y="66"/>
                  <a:pt x="42" y="66"/>
                </a:cubicBezTo>
                <a:cubicBezTo>
                  <a:pt x="39" y="69"/>
                  <a:pt x="34" y="69"/>
                  <a:pt x="31" y="66"/>
                </a:cubicBezTo>
                <a:cubicBezTo>
                  <a:pt x="28" y="63"/>
                  <a:pt x="28" y="58"/>
                  <a:pt x="31" y="54"/>
                </a:cubicBezTo>
                <a:cubicBezTo>
                  <a:pt x="37" y="48"/>
                  <a:pt x="37" y="48"/>
                  <a:pt x="37" y="48"/>
                </a:cubicBezTo>
                <a:cubicBezTo>
                  <a:pt x="31" y="42"/>
                  <a:pt x="31" y="42"/>
                  <a:pt x="31" y="42"/>
                </a:cubicBezTo>
                <a:cubicBezTo>
                  <a:pt x="28" y="39"/>
                  <a:pt x="28" y="34"/>
                  <a:pt x="31" y="31"/>
                </a:cubicBezTo>
                <a:cubicBezTo>
                  <a:pt x="34" y="28"/>
                  <a:pt x="39" y="28"/>
                  <a:pt x="42" y="31"/>
                </a:cubicBezTo>
                <a:cubicBezTo>
                  <a:pt x="49" y="37"/>
                  <a:pt x="49" y="37"/>
                  <a:pt x="49" y="37"/>
                </a:cubicBezTo>
                <a:cubicBezTo>
                  <a:pt x="55" y="31"/>
                  <a:pt x="55" y="31"/>
                  <a:pt x="55" y="31"/>
                </a:cubicBezTo>
                <a:cubicBezTo>
                  <a:pt x="58" y="28"/>
                  <a:pt x="63" y="28"/>
                  <a:pt x="66" y="31"/>
                </a:cubicBezTo>
                <a:cubicBezTo>
                  <a:pt x="69" y="34"/>
                  <a:pt x="69" y="39"/>
                  <a:pt x="66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00"/>
          <p:cNvSpPr>
            <a:spLocks noEditPoints="1"/>
          </p:cNvSpPr>
          <p:nvPr/>
        </p:nvSpPr>
        <p:spPr bwMode="auto">
          <a:xfrm>
            <a:off x="5238610" y="4741685"/>
            <a:ext cx="363538" cy="363538"/>
          </a:xfrm>
          <a:custGeom>
            <a:avLst/>
            <a:gdLst>
              <a:gd name="T0" fmla="*/ 80 w 97"/>
              <a:gd name="T1" fmla="*/ 17 h 97"/>
              <a:gd name="T2" fmla="*/ 17 w 97"/>
              <a:gd name="T3" fmla="*/ 17 h 97"/>
              <a:gd name="T4" fmla="*/ 17 w 97"/>
              <a:gd name="T5" fmla="*/ 79 h 97"/>
              <a:gd name="T6" fmla="*/ 80 w 97"/>
              <a:gd name="T7" fmla="*/ 79 h 97"/>
              <a:gd name="T8" fmla="*/ 80 w 97"/>
              <a:gd name="T9" fmla="*/ 17 h 97"/>
              <a:gd name="T10" fmla="*/ 79 w 97"/>
              <a:gd name="T11" fmla="*/ 43 h 97"/>
              <a:gd name="T12" fmla="*/ 50 w 97"/>
              <a:gd name="T13" fmla="*/ 72 h 97"/>
              <a:gd name="T14" fmla="*/ 50 w 97"/>
              <a:gd name="T15" fmla="*/ 72 h 97"/>
              <a:gd name="T16" fmla="*/ 44 w 97"/>
              <a:gd name="T17" fmla="*/ 75 h 97"/>
              <a:gd name="T18" fmla="*/ 38 w 97"/>
              <a:gd name="T19" fmla="*/ 72 h 97"/>
              <a:gd name="T20" fmla="*/ 38 w 97"/>
              <a:gd name="T21" fmla="*/ 72 h 97"/>
              <a:gd name="T22" fmla="*/ 21 w 97"/>
              <a:gd name="T23" fmla="*/ 55 h 97"/>
              <a:gd name="T24" fmla="*/ 21 w 97"/>
              <a:gd name="T25" fmla="*/ 44 h 97"/>
              <a:gd name="T26" fmla="*/ 32 w 97"/>
              <a:gd name="T27" fmla="*/ 44 h 97"/>
              <a:gd name="T28" fmla="*/ 44 w 97"/>
              <a:gd name="T29" fmla="*/ 55 h 97"/>
              <a:gd name="T30" fmla="*/ 68 w 97"/>
              <a:gd name="T31" fmla="*/ 32 h 97"/>
              <a:gd name="T32" fmla="*/ 79 w 97"/>
              <a:gd name="T33" fmla="*/ 32 h 97"/>
              <a:gd name="T34" fmla="*/ 79 w 97"/>
              <a:gd name="T35" fmla="*/ 4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7" h="97">
                <a:moveTo>
                  <a:pt x="80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79"/>
                </a:cubicBezTo>
                <a:cubicBezTo>
                  <a:pt x="34" y="97"/>
                  <a:pt x="62" y="97"/>
                  <a:pt x="80" y="79"/>
                </a:cubicBezTo>
                <a:cubicBezTo>
                  <a:pt x="97" y="62"/>
                  <a:pt x="97" y="34"/>
                  <a:pt x="80" y="17"/>
                </a:cubicBezTo>
                <a:close/>
                <a:moveTo>
                  <a:pt x="79" y="43"/>
                </a:moveTo>
                <a:cubicBezTo>
                  <a:pt x="50" y="72"/>
                  <a:pt x="50" y="72"/>
                  <a:pt x="50" y="72"/>
                </a:cubicBezTo>
                <a:cubicBezTo>
                  <a:pt x="50" y="72"/>
                  <a:pt x="50" y="72"/>
                  <a:pt x="50" y="72"/>
                </a:cubicBezTo>
                <a:cubicBezTo>
                  <a:pt x="48" y="74"/>
                  <a:pt x="46" y="75"/>
                  <a:pt x="44" y="75"/>
                </a:cubicBezTo>
                <a:cubicBezTo>
                  <a:pt x="42" y="75"/>
                  <a:pt x="40" y="74"/>
                  <a:pt x="38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21" y="55"/>
                  <a:pt x="21" y="55"/>
                  <a:pt x="21" y="55"/>
                </a:cubicBezTo>
                <a:cubicBezTo>
                  <a:pt x="18" y="52"/>
                  <a:pt x="18" y="47"/>
                  <a:pt x="21" y="44"/>
                </a:cubicBezTo>
                <a:cubicBezTo>
                  <a:pt x="24" y="41"/>
                  <a:pt x="29" y="41"/>
                  <a:pt x="32" y="44"/>
                </a:cubicBezTo>
                <a:cubicBezTo>
                  <a:pt x="44" y="55"/>
                  <a:pt x="44" y="55"/>
                  <a:pt x="44" y="55"/>
                </a:cubicBezTo>
                <a:cubicBezTo>
                  <a:pt x="68" y="32"/>
                  <a:pt x="68" y="32"/>
                  <a:pt x="68" y="32"/>
                </a:cubicBezTo>
                <a:cubicBezTo>
                  <a:pt x="71" y="29"/>
                  <a:pt x="76" y="29"/>
                  <a:pt x="79" y="32"/>
                </a:cubicBezTo>
                <a:cubicBezTo>
                  <a:pt x="82" y="35"/>
                  <a:pt x="82" y="40"/>
                  <a:pt x="79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8"/>
          <p:cNvSpPr>
            <a:spLocks noEditPoints="1"/>
          </p:cNvSpPr>
          <p:nvPr/>
        </p:nvSpPr>
        <p:spPr bwMode="auto">
          <a:xfrm>
            <a:off x="6694487" y="2516771"/>
            <a:ext cx="365125" cy="363538"/>
          </a:xfrm>
          <a:custGeom>
            <a:avLst/>
            <a:gdLst>
              <a:gd name="T0" fmla="*/ 79 w 97"/>
              <a:gd name="T1" fmla="*/ 17 h 97"/>
              <a:gd name="T2" fmla="*/ 17 w 97"/>
              <a:gd name="T3" fmla="*/ 17 h 97"/>
              <a:gd name="T4" fmla="*/ 17 w 97"/>
              <a:gd name="T5" fmla="*/ 80 h 97"/>
              <a:gd name="T6" fmla="*/ 79 w 97"/>
              <a:gd name="T7" fmla="*/ 80 h 97"/>
              <a:gd name="T8" fmla="*/ 79 w 97"/>
              <a:gd name="T9" fmla="*/ 17 h 97"/>
              <a:gd name="T10" fmla="*/ 75 w 97"/>
              <a:gd name="T11" fmla="*/ 53 h 97"/>
              <a:gd name="T12" fmla="*/ 59 w 97"/>
              <a:gd name="T13" fmla="*/ 66 h 97"/>
              <a:gd name="T14" fmla="*/ 54 w 97"/>
              <a:gd name="T15" fmla="*/ 63 h 97"/>
              <a:gd name="T16" fmla="*/ 53 w 97"/>
              <a:gd name="T17" fmla="*/ 58 h 97"/>
              <a:gd name="T18" fmla="*/ 48 w 97"/>
              <a:gd name="T19" fmla="*/ 57 h 97"/>
              <a:gd name="T20" fmla="*/ 27 w 97"/>
              <a:gd name="T21" fmla="*/ 57 h 97"/>
              <a:gd name="T22" fmla="*/ 18 w 97"/>
              <a:gd name="T23" fmla="*/ 48 h 97"/>
              <a:gd name="T24" fmla="*/ 27 w 97"/>
              <a:gd name="T25" fmla="*/ 39 h 97"/>
              <a:gd name="T26" fmla="*/ 49 w 97"/>
              <a:gd name="T27" fmla="*/ 39 h 97"/>
              <a:gd name="T28" fmla="*/ 53 w 97"/>
              <a:gd name="T29" fmla="*/ 39 h 97"/>
              <a:gd name="T30" fmla="*/ 54 w 97"/>
              <a:gd name="T31" fmla="*/ 34 h 97"/>
              <a:gd name="T32" fmla="*/ 59 w 97"/>
              <a:gd name="T33" fmla="*/ 31 h 97"/>
              <a:gd name="T34" fmla="*/ 75 w 97"/>
              <a:gd name="T35" fmla="*/ 44 h 97"/>
              <a:gd name="T36" fmla="*/ 75 w 97"/>
              <a:gd name="T37" fmla="*/ 5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7" h="97">
                <a:moveTo>
                  <a:pt x="79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80"/>
                </a:cubicBezTo>
                <a:cubicBezTo>
                  <a:pt x="34" y="97"/>
                  <a:pt x="62" y="97"/>
                  <a:pt x="79" y="80"/>
                </a:cubicBezTo>
                <a:cubicBezTo>
                  <a:pt x="97" y="62"/>
                  <a:pt x="97" y="34"/>
                  <a:pt x="79" y="17"/>
                </a:cubicBezTo>
                <a:close/>
                <a:moveTo>
                  <a:pt x="75" y="53"/>
                </a:moveTo>
                <a:cubicBezTo>
                  <a:pt x="59" y="66"/>
                  <a:pt x="59" y="66"/>
                  <a:pt x="59" y="66"/>
                </a:cubicBezTo>
                <a:cubicBezTo>
                  <a:pt x="56" y="68"/>
                  <a:pt x="54" y="67"/>
                  <a:pt x="54" y="63"/>
                </a:cubicBezTo>
                <a:cubicBezTo>
                  <a:pt x="54" y="63"/>
                  <a:pt x="54" y="59"/>
                  <a:pt x="53" y="58"/>
                </a:cubicBezTo>
                <a:cubicBezTo>
                  <a:pt x="52" y="57"/>
                  <a:pt x="48" y="57"/>
                  <a:pt x="48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2" y="57"/>
                  <a:pt x="18" y="53"/>
                  <a:pt x="18" y="48"/>
                </a:cubicBezTo>
                <a:cubicBezTo>
                  <a:pt x="18" y="43"/>
                  <a:pt x="22" y="39"/>
                  <a:pt x="27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39"/>
                  <a:pt x="52" y="40"/>
                  <a:pt x="53" y="39"/>
                </a:cubicBezTo>
                <a:cubicBezTo>
                  <a:pt x="54" y="38"/>
                  <a:pt x="54" y="34"/>
                  <a:pt x="54" y="34"/>
                </a:cubicBezTo>
                <a:cubicBezTo>
                  <a:pt x="54" y="30"/>
                  <a:pt x="56" y="29"/>
                  <a:pt x="59" y="31"/>
                </a:cubicBezTo>
                <a:cubicBezTo>
                  <a:pt x="75" y="44"/>
                  <a:pt x="75" y="44"/>
                  <a:pt x="75" y="44"/>
                </a:cubicBezTo>
                <a:cubicBezTo>
                  <a:pt x="79" y="46"/>
                  <a:pt x="79" y="50"/>
                  <a:pt x="75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49"/>
          <p:cNvSpPr>
            <a:spLocks noEditPoints="1"/>
          </p:cNvSpPr>
          <p:nvPr/>
        </p:nvSpPr>
        <p:spPr bwMode="auto">
          <a:xfrm>
            <a:off x="7169824" y="3646148"/>
            <a:ext cx="360363" cy="363538"/>
          </a:xfrm>
          <a:custGeom>
            <a:avLst/>
            <a:gdLst>
              <a:gd name="T0" fmla="*/ 79 w 96"/>
              <a:gd name="T1" fmla="*/ 17 h 97"/>
              <a:gd name="T2" fmla="*/ 17 w 96"/>
              <a:gd name="T3" fmla="*/ 17 h 97"/>
              <a:gd name="T4" fmla="*/ 17 w 96"/>
              <a:gd name="T5" fmla="*/ 80 h 97"/>
              <a:gd name="T6" fmla="*/ 79 w 96"/>
              <a:gd name="T7" fmla="*/ 80 h 97"/>
              <a:gd name="T8" fmla="*/ 79 w 96"/>
              <a:gd name="T9" fmla="*/ 17 h 97"/>
              <a:gd name="T10" fmla="*/ 69 w 96"/>
              <a:gd name="T11" fmla="*/ 57 h 97"/>
              <a:gd name="T12" fmla="*/ 47 w 96"/>
              <a:gd name="T13" fmla="*/ 57 h 97"/>
              <a:gd name="T14" fmla="*/ 43 w 96"/>
              <a:gd name="T15" fmla="*/ 58 h 97"/>
              <a:gd name="T16" fmla="*/ 42 w 96"/>
              <a:gd name="T17" fmla="*/ 63 h 97"/>
              <a:gd name="T18" fmla="*/ 37 w 96"/>
              <a:gd name="T19" fmla="*/ 66 h 97"/>
              <a:gd name="T20" fmla="*/ 21 w 96"/>
              <a:gd name="T21" fmla="*/ 53 h 97"/>
              <a:gd name="T22" fmla="*/ 21 w 96"/>
              <a:gd name="T23" fmla="*/ 44 h 97"/>
              <a:gd name="T24" fmla="*/ 37 w 96"/>
              <a:gd name="T25" fmla="*/ 31 h 97"/>
              <a:gd name="T26" fmla="*/ 42 w 96"/>
              <a:gd name="T27" fmla="*/ 34 h 97"/>
              <a:gd name="T28" fmla="*/ 43 w 96"/>
              <a:gd name="T29" fmla="*/ 39 h 97"/>
              <a:gd name="T30" fmla="*/ 48 w 96"/>
              <a:gd name="T31" fmla="*/ 39 h 97"/>
              <a:gd name="T32" fmla="*/ 69 w 96"/>
              <a:gd name="T33" fmla="*/ 39 h 97"/>
              <a:gd name="T34" fmla="*/ 78 w 96"/>
              <a:gd name="T35" fmla="*/ 48 h 97"/>
              <a:gd name="T36" fmla="*/ 69 w 96"/>
              <a:gd name="T37" fmla="*/ 5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6" h="97">
                <a:moveTo>
                  <a:pt x="79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80"/>
                </a:cubicBezTo>
                <a:cubicBezTo>
                  <a:pt x="34" y="97"/>
                  <a:pt x="62" y="97"/>
                  <a:pt x="79" y="80"/>
                </a:cubicBezTo>
                <a:cubicBezTo>
                  <a:pt x="96" y="62"/>
                  <a:pt x="96" y="34"/>
                  <a:pt x="79" y="17"/>
                </a:cubicBezTo>
                <a:close/>
                <a:moveTo>
                  <a:pt x="69" y="57"/>
                </a:moveTo>
                <a:cubicBezTo>
                  <a:pt x="47" y="57"/>
                  <a:pt x="47" y="57"/>
                  <a:pt x="47" y="57"/>
                </a:cubicBezTo>
                <a:cubicBezTo>
                  <a:pt x="47" y="57"/>
                  <a:pt x="44" y="57"/>
                  <a:pt x="43" y="58"/>
                </a:cubicBezTo>
                <a:cubicBezTo>
                  <a:pt x="42" y="59"/>
                  <a:pt x="42" y="63"/>
                  <a:pt x="42" y="63"/>
                </a:cubicBezTo>
                <a:cubicBezTo>
                  <a:pt x="42" y="67"/>
                  <a:pt x="40" y="68"/>
                  <a:pt x="37" y="66"/>
                </a:cubicBezTo>
                <a:cubicBezTo>
                  <a:pt x="21" y="53"/>
                  <a:pt x="21" y="53"/>
                  <a:pt x="21" y="53"/>
                </a:cubicBezTo>
                <a:cubicBezTo>
                  <a:pt x="18" y="50"/>
                  <a:pt x="18" y="46"/>
                  <a:pt x="21" y="44"/>
                </a:cubicBezTo>
                <a:cubicBezTo>
                  <a:pt x="37" y="31"/>
                  <a:pt x="37" y="31"/>
                  <a:pt x="37" y="31"/>
                </a:cubicBezTo>
                <a:cubicBezTo>
                  <a:pt x="40" y="29"/>
                  <a:pt x="42" y="30"/>
                  <a:pt x="42" y="34"/>
                </a:cubicBezTo>
                <a:cubicBezTo>
                  <a:pt x="42" y="34"/>
                  <a:pt x="42" y="37"/>
                  <a:pt x="43" y="39"/>
                </a:cubicBezTo>
                <a:cubicBezTo>
                  <a:pt x="44" y="40"/>
                  <a:pt x="48" y="39"/>
                  <a:pt x="48" y="39"/>
                </a:cubicBezTo>
                <a:cubicBezTo>
                  <a:pt x="69" y="39"/>
                  <a:pt x="69" y="39"/>
                  <a:pt x="69" y="39"/>
                </a:cubicBezTo>
                <a:cubicBezTo>
                  <a:pt x="74" y="39"/>
                  <a:pt x="78" y="43"/>
                  <a:pt x="78" y="48"/>
                </a:cubicBezTo>
                <a:cubicBezTo>
                  <a:pt x="78" y="53"/>
                  <a:pt x="74" y="57"/>
                  <a:pt x="6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99"/>
          <p:cNvSpPr>
            <a:spLocks noEditPoints="1"/>
          </p:cNvSpPr>
          <p:nvPr/>
        </p:nvSpPr>
        <p:spPr bwMode="auto">
          <a:xfrm>
            <a:off x="5300977" y="2510662"/>
            <a:ext cx="330200" cy="330200"/>
          </a:xfrm>
          <a:custGeom>
            <a:avLst/>
            <a:gdLst>
              <a:gd name="T0" fmla="*/ 44 w 88"/>
              <a:gd name="T1" fmla="*/ 0 h 88"/>
              <a:gd name="T2" fmla="*/ 0 w 88"/>
              <a:gd name="T3" fmla="*/ 44 h 88"/>
              <a:gd name="T4" fmla="*/ 44 w 88"/>
              <a:gd name="T5" fmla="*/ 88 h 88"/>
              <a:gd name="T6" fmla="*/ 88 w 88"/>
              <a:gd name="T7" fmla="*/ 44 h 88"/>
              <a:gd name="T8" fmla="*/ 44 w 88"/>
              <a:gd name="T9" fmla="*/ 0 h 88"/>
              <a:gd name="T10" fmla="*/ 61 w 88"/>
              <a:gd name="T11" fmla="*/ 52 h 88"/>
              <a:gd name="T12" fmla="*/ 27 w 88"/>
              <a:gd name="T13" fmla="*/ 52 h 88"/>
              <a:gd name="T14" fmla="*/ 19 w 88"/>
              <a:gd name="T15" fmla="*/ 44 h 88"/>
              <a:gd name="T16" fmla="*/ 27 w 88"/>
              <a:gd name="T17" fmla="*/ 36 h 88"/>
              <a:gd name="T18" fmla="*/ 61 w 88"/>
              <a:gd name="T19" fmla="*/ 36 h 88"/>
              <a:gd name="T20" fmla="*/ 68 w 88"/>
              <a:gd name="T21" fmla="*/ 44 h 88"/>
              <a:gd name="T22" fmla="*/ 61 w 88"/>
              <a:gd name="T23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" h="8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8"/>
                  <a:pt x="20" y="88"/>
                  <a:pt x="44" y="88"/>
                </a:cubicBezTo>
                <a:cubicBezTo>
                  <a:pt x="68" y="88"/>
                  <a:pt x="88" y="68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61" y="52"/>
                </a:moveTo>
                <a:cubicBezTo>
                  <a:pt x="27" y="52"/>
                  <a:pt x="27" y="52"/>
                  <a:pt x="27" y="52"/>
                </a:cubicBezTo>
                <a:cubicBezTo>
                  <a:pt x="23" y="52"/>
                  <a:pt x="19" y="48"/>
                  <a:pt x="19" y="44"/>
                </a:cubicBezTo>
                <a:cubicBezTo>
                  <a:pt x="19" y="39"/>
                  <a:pt x="23" y="36"/>
                  <a:pt x="27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5" y="36"/>
                  <a:pt x="68" y="39"/>
                  <a:pt x="68" y="44"/>
                </a:cubicBezTo>
                <a:cubicBezTo>
                  <a:pt x="68" y="48"/>
                  <a:pt x="65" y="52"/>
                  <a:pt x="6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836021" y="2372393"/>
            <a:ext cx="3975252" cy="4832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H5+Vue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开发混合应用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3135" y="3473976"/>
            <a:ext cx="3432296" cy="4001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统一后台登陆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cas+shiro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</p:txBody>
      </p:sp>
      <p:sp>
        <p:nvSpPr>
          <p:cNvPr id="23" name="矩形 22"/>
          <p:cNvSpPr/>
          <p:nvPr/>
        </p:nvSpPr>
        <p:spPr>
          <a:xfrm>
            <a:off x="1198254" y="4688242"/>
            <a:ext cx="3593462" cy="4001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定时任务调度中心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(quartz) </a:t>
            </a:r>
          </a:p>
        </p:txBody>
      </p:sp>
      <p:sp>
        <p:nvSpPr>
          <p:cNvPr id="24" name="矩形 23"/>
          <p:cNvSpPr/>
          <p:nvPr/>
        </p:nvSpPr>
        <p:spPr>
          <a:xfrm>
            <a:off x="7965816" y="3651431"/>
            <a:ext cx="3593462" cy="4001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FastDFS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用做文件服务器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39510" y="2519661"/>
            <a:ext cx="3593462" cy="4001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服务治理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(Dubbo)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30186" y="4717886"/>
            <a:ext cx="3460617" cy="4001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统一接入平台（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7" name="任意多边形 64">
            <a:extLst>
              <a:ext uri="{FF2B5EF4-FFF2-40B4-BE49-F238E27FC236}">
                <a16:creationId xmlns:a16="http://schemas.microsoft.com/office/drawing/2014/main" id="{B2D79A72-2F09-4683-8954-623355037D80}"/>
              </a:ext>
            </a:extLst>
          </p:cNvPr>
          <p:cNvSpPr/>
          <p:nvPr/>
        </p:nvSpPr>
        <p:spPr>
          <a:xfrm flipH="1">
            <a:off x="6096000" y="487629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87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/>
              <a:t>新的挑战</a:t>
            </a:r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05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86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第四代系统架构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699269" y="61287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/>
                </a:solidFill>
              </a:rPr>
              <a:t>LOGO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1506" name="Picture 2" descr="http://www.ityouknow.com/assets/images/2017/architecture/framework4.jpg">
            <a:extLst>
              <a:ext uri="{FF2B5EF4-FFF2-40B4-BE49-F238E27FC236}">
                <a16:creationId xmlns:a16="http://schemas.microsoft.com/office/drawing/2014/main" id="{029650DE-F7DD-4A89-9901-FE1F8A27F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7" y="980389"/>
            <a:ext cx="6105525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14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 noEditPoints="1"/>
          </p:cNvSpPr>
          <p:nvPr/>
        </p:nvSpPr>
        <p:spPr bwMode="auto">
          <a:xfrm>
            <a:off x="981555" y="2233539"/>
            <a:ext cx="3743921" cy="3200005"/>
          </a:xfrm>
          <a:custGeom>
            <a:avLst/>
            <a:gdLst/>
            <a:ahLst/>
            <a:cxnLst>
              <a:cxn ang="0">
                <a:pos x="585" y="0"/>
              </a:cxn>
              <a:cxn ang="0">
                <a:pos x="0" y="2016"/>
              </a:cxn>
              <a:cxn ang="0">
                <a:pos x="1769" y="1749"/>
              </a:cxn>
              <a:cxn ang="0">
                <a:pos x="585" y="0"/>
              </a:cxn>
              <a:cxn ang="0">
                <a:pos x="624" y="254"/>
              </a:cxn>
              <a:cxn ang="0">
                <a:pos x="1587" y="1683"/>
              </a:cxn>
              <a:cxn ang="0">
                <a:pos x="149" y="1905"/>
              </a:cxn>
              <a:cxn ang="0">
                <a:pos x="624" y="254"/>
              </a:cxn>
            </a:cxnLst>
            <a:rect l="0" t="0" r="r" b="b"/>
            <a:pathLst>
              <a:path w="1769" h="2016">
                <a:moveTo>
                  <a:pt x="585" y="0"/>
                </a:moveTo>
                <a:lnTo>
                  <a:pt x="0" y="2016"/>
                </a:lnTo>
                <a:lnTo>
                  <a:pt x="1769" y="1749"/>
                </a:lnTo>
                <a:lnTo>
                  <a:pt x="585" y="0"/>
                </a:lnTo>
                <a:close/>
                <a:moveTo>
                  <a:pt x="624" y="254"/>
                </a:moveTo>
                <a:lnTo>
                  <a:pt x="1587" y="1683"/>
                </a:lnTo>
                <a:lnTo>
                  <a:pt x="149" y="1905"/>
                </a:lnTo>
                <a:lnTo>
                  <a:pt x="624" y="254"/>
                </a:lnTo>
                <a:close/>
              </a:path>
            </a:pathLst>
          </a:custGeom>
          <a:solidFill>
            <a:srgbClr val="108036"/>
          </a:solidFill>
          <a:ln w="9525">
            <a:noFill/>
            <a:round/>
            <a:headEnd/>
            <a:tailEnd/>
          </a:ln>
        </p:spPr>
        <p:txBody>
          <a:bodyPr vert="horz" wrap="square" lIns="121905" tIns="60953" rIns="121905" bIns="60953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1999545" y="2677984"/>
            <a:ext cx="2725930" cy="2331749"/>
          </a:xfrm>
          <a:custGeom>
            <a:avLst/>
            <a:gdLst/>
            <a:ahLst/>
            <a:cxnLst>
              <a:cxn ang="0">
                <a:pos x="839" y="0"/>
              </a:cxn>
              <a:cxn ang="0">
                <a:pos x="0" y="1273"/>
              </a:cxn>
              <a:cxn ang="0">
                <a:pos x="1288" y="1469"/>
              </a:cxn>
              <a:cxn ang="0">
                <a:pos x="839" y="0"/>
              </a:cxn>
              <a:cxn ang="0">
                <a:pos x="800" y="222"/>
              </a:cxn>
              <a:cxn ang="0">
                <a:pos x="1145" y="1345"/>
              </a:cxn>
              <a:cxn ang="0">
                <a:pos x="162" y="1195"/>
              </a:cxn>
              <a:cxn ang="0">
                <a:pos x="800" y="222"/>
              </a:cxn>
            </a:cxnLst>
            <a:rect l="0" t="0" r="r" b="b"/>
            <a:pathLst>
              <a:path w="1288" h="1469">
                <a:moveTo>
                  <a:pt x="839" y="0"/>
                </a:moveTo>
                <a:lnTo>
                  <a:pt x="0" y="1273"/>
                </a:lnTo>
                <a:lnTo>
                  <a:pt x="1288" y="1469"/>
                </a:lnTo>
                <a:lnTo>
                  <a:pt x="839" y="0"/>
                </a:lnTo>
                <a:close/>
                <a:moveTo>
                  <a:pt x="800" y="222"/>
                </a:moveTo>
                <a:lnTo>
                  <a:pt x="1145" y="1345"/>
                </a:lnTo>
                <a:lnTo>
                  <a:pt x="162" y="1195"/>
                </a:lnTo>
                <a:lnTo>
                  <a:pt x="800" y="222"/>
                </a:lnTo>
                <a:close/>
              </a:path>
            </a:pathLst>
          </a:custGeom>
          <a:solidFill>
            <a:srgbClr val="8CC94C"/>
          </a:solidFill>
          <a:ln w="9525">
            <a:noFill/>
            <a:round/>
            <a:headEnd/>
            <a:tailEnd/>
          </a:ln>
        </p:spPr>
        <p:txBody>
          <a:bodyPr vert="horz" wrap="square" lIns="121905" tIns="60953" rIns="121905" bIns="60953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grpSp>
        <p:nvGrpSpPr>
          <p:cNvPr id="26" name="组合 25"/>
          <p:cNvGrpSpPr/>
          <p:nvPr/>
        </p:nvGrpSpPr>
        <p:grpSpPr>
          <a:xfrm>
            <a:off x="2619651" y="2212902"/>
            <a:ext cx="2035983" cy="61905"/>
            <a:chOff x="3219432" y="1768462"/>
            <a:chExt cx="1527176" cy="61912"/>
          </a:xfrm>
          <a:solidFill>
            <a:srgbClr val="92D050"/>
          </a:solidFill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3219432" y="1798625"/>
              <a:ext cx="1497013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4684695" y="1768462"/>
              <a:ext cx="61913" cy="61912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367803" y="3238300"/>
            <a:ext cx="1815877" cy="61905"/>
            <a:chOff x="4530707" y="2793987"/>
            <a:chExt cx="1362076" cy="61912"/>
          </a:xfrm>
          <a:solidFill>
            <a:srgbClr val="92D050"/>
          </a:solidFill>
        </p:grpSpPr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H="1">
              <a:off x="4530707" y="2814625"/>
              <a:ext cx="1331913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830870" y="2793987"/>
              <a:ext cx="61913" cy="61912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013310" y="4749414"/>
            <a:ext cx="675134" cy="63492"/>
            <a:chOff x="5014895" y="4305287"/>
            <a:chExt cx="506413" cy="63500"/>
          </a:xfrm>
          <a:solidFill>
            <a:srgbClr val="92D050"/>
          </a:solidFill>
        </p:grpSpPr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 flipH="1">
              <a:off x="5014895" y="4337037"/>
              <a:ext cx="476250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459395" y="4305287"/>
              <a:ext cx="61913" cy="63500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</p:grpSp>
      <p:sp>
        <p:nvSpPr>
          <p:cNvPr id="1031" name="Freeform 7"/>
          <p:cNvSpPr>
            <a:spLocks noEditPoints="1"/>
          </p:cNvSpPr>
          <p:nvPr/>
        </p:nvSpPr>
        <p:spPr bwMode="auto">
          <a:xfrm>
            <a:off x="3164627" y="3320842"/>
            <a:ext cx="2091009" cy="1688892"/>
          </a:xfrm>
          <a:custGeom>
            <a:avLst/>
            <a:gdLst/>
            <a:ahLst/>
            <a:cxnLst>
              <a:cxn ang="0">
                <a:pos x="0" y="463"/>
              </a:cxn>
              <a:cxn ang="0">
                <a:pos x="709" y="1064"/>
              </a:cxn>
              <a:cxn ang="0">
                <a:pos x="988" y="0"/>
              </a:cxn>
              <a:cxn ang="0">
                <a:pos x="0" y="463"/>
              </a:cxn>
              <a:cxn ang="0">
                <a:pos x="663" y="914"/>
              </a:cxn>
              <a:cxn ang="0">
                <a:pos x="149" y="483"/>
              </a:cxn>
              <a:cxn ang="0">
                <a:pos x="865" y="144"/>
              </a:cxn>
              <a:cxn ang="0">
                <a:pos x="663" y="914"/>
              </a:cxn>
            </a:cxnLst>
            <a:rect l="0" t="0" r="r" b="b"/>
            <a:pathLst>
              <a:path w="988" h="1064">
                <a:moveTo>
                  <a:pt x="0" y="463"/>
                </a:moveTo>
                <a:lnTo>
                  <a:pt x="709" y="1064"/>
                </a:lnTo>
                <a:lnTo>
                  <a:pt x="988" y="0"/>
                </a:lnTo>
                <a:lnTo>
                  <a:pt x="0" y="463"/>
                </a:lnTo>
                <a:close/>
                <a:moveTo>
                  <a:pt x="663" y="914"/>
                </a:moveTo>
                <a:lnTo>
                  <a:pt x="149" y="483"/>
                </a:lnTo>
                <a:lnTo>
                  <a:pt x="865" y="144"/>
                </a:lnTo>
                <a:lnTo>
                  <a:pt x="663" y="914"/>
                </a:lnTo>
                <a:close/>
              </a:path>
            </a:pathLst>
          </a:custGeom>
          <a:solidFill>
            <a:srgbClr val="108036"/>
          </a:solidFill>
          <a:ln w="9525">
            <a:noFill/>
            <a:round/>
            <a:headEnd/>
            <a:tailEnd/>
          </a:ln>
        </p:spPr>
        <p:txBody>
          <a:bodyPr vert="horz" wrap="square" lIns="121905" tIns="60953" rIns="121905" bIns="60953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cxnSp>
        <p:nvCxnSpPr>
          <p:cNvPr id="3" name="直接连接符 2"/>
          <p:cNvCxnSpPr/>
          <p:nvPr/>
        </p:nvCxnSpPr>
        <p:spPr>
          <a:xfrm>
            <a:off x="6243105" y="1812859"/>
            <a:ext cx="0" cy="681554"/>
          </a:xfrm>
          <a:prstGeom prst="line">
            <a:avLst/>
          </a:prstGeom>
          <a:ln w="28575">
            <a:solidFill>
              <a:srgbClr val="108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363574" y="1836537"/>
            <a:ext cx="22448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微服务化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482696" y="1889777"/>
            <a:ext cx="527717" cy="527717"/>
            <a:chOff x="5747657" y="2305619"/>
            <a:chExt cx="556576" cy="556576"/>
          </a:xfrm>
        </p:grpSpPr>
        <p:sp>
          <p:nvSpPr>
            <p:cNvPr id="39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108036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30000"/>
                </a:lnSpc>
                <a:defRPr/>
              </a:pPr>
              <a:endParaRPr lang="en-US" sz="1138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6697241" y="4441342"/>
            <a:ext cx="0" cy="681554"/>
          </a:xfrm>
          <a:prstGeom prst="line">
            <a:avLst/>
          </a:prstGeom>
          <a:ln w="28575">
            <a:solidFill>
              <a:srgbClr val="108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5936831" y="4518260"/>
            <a:ext cx="527717" cy="527717"/>
            <a:chOff x="5747657" y="2305619"/>
            <a:chExt cx="556576" cy="556576"/>
          </a:xfrm>
        </p:grpSpPr>
        <p:sp>
          <p:nvSpPr>
            <p:cNvPr id="52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108036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30000"/>
                </a:lnSpc>
                <a:defRPr/>
              </a:pPr>
              <a:endParaRPr lang="en-US" sz="1138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7110092" y="2968842"/>
            <a:ext cx="0" cy="681554"/>
          </a:xfrm>
          <a:prstGeom prst="line">
            <a:avLst/>
          </a:prstGeom>
          <a:ln w="28575">
            <a:solidFill>
              <a:srgbClr val="8CC9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6355678" y="3045758"/>
            <a:ext cx="527717" cy="527717"/>
            <a:chOff x="5747657" y="2305619"/>
            <a:chExt cx="556576" cy="556576"/>
          </a:xfrm>
        </p:grpSpPr>
        <p:sp>
          <p:nvSpPr>
            <p:cNvPr id="58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8CC94C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30000"/>
                </a:lnSpc>
                <a:defRPr/>
              </a:pPr>
              <a:endParaRPr lang="en-US" sz="1138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燕尾形 58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97043" y="334058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第三代架构变化点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9AD895-20B3-4FC4-93C4-B886257437F9}"/>
              </a:ext>
            </a:extLst>
          </p:cNvPr>
          <p:cNvSpPr txBox="1"/>
          <p:nvPr/>
        </p:nvSpPr>
        <p:spPr>
          <a:xfrm>
            <a:off x="7122169" y="4481571"/>
            <a:ext cx="28763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组建升级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942D451-C7F3-451F-97D4-853B53D23F0D}"/>
              </a:ext>
            </a:extLst>
          </p:cNvPr>
          <p:cNvSpPr txBox="1"/>
          <p:nvPr/>
        </p:nvSpPr>
        <p:spPr>
          <a:xfrm>
            <a:off x="7290307" y="3033943"/>
            <a:ext cx="29021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新老共存</a:t>
            </a:r>
          </a:p>
        </p:txBody>
      </p:sp>
      <p:sp>
        <p:nvSpPr>
          <p:cNvPr id="42" name="任意多边形 64">
            <a:extLst>
              <a:ext uri="{FF2B5EF4-FFF2-40B4-BE49-F238E27FC236}">
                <a16:creationId xmlns:a16="http://schemas.microsoft.com/office/drawing/2014/main" id="{11BB0C4E-EE49-4260-A089-6C3F3DF8BCDB}"/>
              </a:ext>
            </a:extLst>
          </p:cNvPr>
          <p:cNvSpPr/>
          <p:nvPr/>
        </p:nvSpPr>
        <p:spPr>
          <a:xfrm flipH="1">
            <a:off x="6096000" y="487629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3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1030" grpId="0" animBg="1"/>
      <p:bldP spid="1031" grpId="0" animBg="1"/>
      <p:bldP spid="38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/>
              <a:t>背景</a:t>
            </a:r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01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16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/>
              <a:t>总结</a:t>
            </a:r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06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21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561724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单体式架构 </a:t>
            </a:r>
            <a:r>
              <a:rPr lang="en-US" altLang="zh-CN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lang="zh-CN" altLang="en-US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分布式架构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44" name="图片 143">
            <a:extLst>
              <a:ext uri="{FF2B5EF4-FFF2-40B4-BE49-F238E27FC236}">
                <a16:creationId xmlns:a16="http://schemas.microsoft.com/office/drawing/2014/main" id="{69C209AD-922E-4964-91A2-36D33D283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23" y="2413362"/>
            <a:ext cx="9781081" cy="29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3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82856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开发框架 </a:t>
            </a:r>
            <a:r>
              <a:rPr lang="en-US" altLang="zh-CN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zh-CN" altLang="en-US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从</a:t>
            </a:r>
            <a:r>
              <a:rPr lang="en-US" altLang="zh-CN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SSH</a:t>
            </a:r>
            <a:r>
              <a:rPr lang="zh-CN" altLang="en-US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说起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3BFDE8-DB29-4084-B5AC-39CF4B5B5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550" y="1853151"/>
            <a:ext cx="9410900" cy="431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1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586891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分布式框架 </a:t>
            </a:r>
            <a:r>
              <a:rPr lang="en-US" altLang="zh-CN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Dubbo</a:t>
            </a:r>
            <a:r>
              <a:rPr lang="zh-CN" altLang="en-US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的出现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7EB36F-56FC-45AE-9CDF-1F60AF150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655" y="1599509"/>
            <a:ext cx="7279409" cy="480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4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729879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微服务架构</a:t>
            </a:r>
            <a:r>
              <a:rPr lang="en-US" altLang="zh-CN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lang="zh-CN" altLang="en-US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Boot/Cloud</a:t>
            </a:r>
          </a:p>
        </p:txBody>
      </p:sp>
      <p:pic>
        <p:nvPicPr>
          <p:cNvPr id="24578" name="Picture 2" descr="http://www.ityouknow.com/assets/images/2017/chat/spring_cloud_structure.png">
            <a:extLst>
              <a:ext uri="{FF2B5EF4-FFF2-40B4-BE49-F238E27FC236}">
                <a16:creationId xmlns:a16="http://schemas.microsoft.com/office/drawing/2014/main" id="{3A8D2978-EFE9-434B-B1BC-5B5E4D93A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828" y="1029492"/>
            <a:ext cx="6975567" cy="567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35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656064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下一代微服务</a:t>
            </a:r>
            <a:r>
              <a:rPr lang="en-US" altLang="zh-CN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lang="zh-CN" altLang="en-US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Service Mesh</a:t>
            </a:r>
          </a:p>
        </p:txBody>
      </p:sp>
      <p:pic>
        <p:nvPicPr>
          <p:cNvPr id="29702" name="Picture 6" descr="http://philcalcado.com/img/service-mesh/mesh3.png">
            <a:extLst>
              <a:ext uri="{FF2B5EF4-FFF2-40B4-BE49-F238E27FC236}">
                <a16:creationId xmlns:a16="http://schemas.microsoft.com/office/drawing/2014/main" id="{8CC54312-CDA8-405C-A04F-25A27A00A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17" y="924989"/>
            <a:ext cx="6949595" cy="583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65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/>
          <p:cNvSpPr>
            <a:spLocks/>
          </p:cNvSpPr>
          <p:nvPr/>
        </p:nvSpPr>
        <p:spPr bwMode="auto">
          <a:xfrm>
            <a:off x="6096000" y="4725160"/>
            <a:ext cx="12191331" cy="1242370"/>
          </a:xfrm>
          <a:custGeom>
            <a:avLst/>
            <a:gdLst>
              <a:gd name="T0" fmla="*/ 5699 w 5699"/>
              <a:gd name="T1" fmla="*/ 0 h 581"/>
              <a:gd name="T2" fmla="*/ 5699 w 5699"/>
              <a:gd name="T3" fmla="*/ 141 h 581"/>
              <a:gd name="T4" fmla="*/ 5473 w 5699"/>
              <a:gd name="T5" fmla="*/ 202 h 581"/>
              <a:gd name="T6" fmla="*/ 5238 w 5699"/>
              <a:gd name="T7" fmla="*/ 258 h 581"/>
              <a:gd name="T8" fmla="*/ 4996 w 5699"/>
              <a:gd name="T9" fmla="*/ 310 h 581"/>
              <a:gd name="T10" fmla="*/ 4745 w 5699"/>
              <a:gd name="T11" fmla="*/ 357 h 581"/>
              <a:gd name="T12" fmla="*/ 4485 w 5699"/>
              <a:gd name="T13" fmla="*/ 399 h 581"/>
              <a:gd name="T14" fmla="*/ 4217 w 5699"/>
              <a:gd name="T15" fmla="*/ 437 h 581"/>
              <a:gd name="T16" fmla="*/ 3942 w 5699"/>
              <a:gd name="T17" fmla="*/ 470 h 581"/>
              <a:gd name="T18" fmla="*/ 3658 w 5699"/>
              <a:gd name="T19" fmla="*/ 500 h 581"/>
              <a:gd name="T20" fmla="*/ 3368 w 5699"/>
              <a:gd name="T21" fmla="*/ 524 h 581"/>
              <a:gd name="T22" fmla="*/ 3068 w 5699"/>
              <a:gd name="T23" fmla="*/ 545 h 581"/>
              <a:gd name="T24" fmla="*/ 2760 w 5699"/>
              <a:gd name="T25" fmla="*/ 561 h 581"/>
              <a:gd name="T26" fmla="*/ 2443 w 5699"/>
              <a:gd name="T27" fmla="*/ 571 h 581"/>
              <a:gd name="T28" fmla="*/ 2119 w 5699"/>
              <a:gd name="T29" fmla="*/ 578 h 581"/>
              <a:gd name="T30" fmla="*/ 1787 w 5699"/>
              <a:gd name="T31" fmla="*/ 581 h 581"/>
              <a:gd name="T32" fmla="*/ 1445 w 5699"/>
              <a:gd name="T33" fmla="*/ 580 h 581"/>
              <a:gd name="T34" fmla="*/ 1095 w 5699"/>
              <a:gd name="T35" fmla="*/ 573 h 581"/>
              <a:gd name="T36" fmla="*/ 738 w 5699"/>
              <a:gd name="T37" fmla="*/ 561 h 581"/>
              <a:gd name="T38" fmla="*/ 375 w 5699"/>
              <a:gd name="T39" fmla="*/ 547 h 581"/>
              <a:gd name="T40" fmla="*/ 0 w 5699"/>
              <a:gd name="T41" fmla="*/ 526 h 581"/>
              <a:gd name="T42" fmla="*/ 0 w 5699"/>
              <a:gd name="T43" fmla="*/ 503 h 581"/>
              <a:gd name="T44" fmla="*/ 394 w 5699"/>
              <a:gd name="T45" fmla="*/ 515 h 581"/>
              <a:gd name="T46" fmla="*/ 779 w 5699"/>
              <a:gd name="T47" fmla="*/ 524 h 581"/>
              <a:gd name="T48" fmla="*/ 1155 w 5699"/>
              <a:gd name="T49" fmla="*/ 527 h 581"/>
              <a:gd name="T50" fmla="*/ 1522 w 5699"/>
              <a:gd name="T51" fmla="*/ 526 h 581"/>
              <a:gd name="T52" fmla="*/ 1879 w 5699"/>
              <a:gd name="T53" fmla="*/ 519 h 581"/>
              <a:gd name="T54" fmla="*/ 2227 w 5699"/>
              <a:gd name="T55" fmla="*/ 507 h 581"/>
              <a:gd name="T56" fmla="*/ 2567 w 5699"/>
              <a:gd name="T57" fmla="*/ 491 h 581"/>
              <a:gd name="T58" fmla="*/ 2898 w 5699"/>
              <a:gd name="T59" fmla="*/ 470 h 581"/>
              <a:gd name="T60" fmla="*/ 3218 w 5699"/>
              <a:gd name="T61" fmla="*/ 446 h 581"/>
              <a:gd name="T62" fmla="*/ 3530 w 5699"/>
              <a:gd name="T63" fmla="*/ 414 h 581"/>
              <a:gd name="T64" fmla="*/ 3832 w 5699"/>
              <a:gd name="T65" fmla="*/ 380 h 581"/>
              <a:gd name="T66" fmla="*/ 4127 w 5699"/>
              <a:gd name="T67" fmla="*/ 339 h 581"/>
              <a:gd name="T68" fmla="*/ 4412 w 5699"/>
              <a:gd name="T69" fmla="*/ 294 h 581"/>
              <a:gd name="T70" fmla="*/ 4687 w 5699"/>
              <a:gd name="T71" fmla="*/ 245 h 581"/>
              <a:gd name="T72" fmla="*/ 4954 w 5699"/>
              <a:gd name="T73" fmla="*/ 192 h 581"/>
              <a:gd name="T74" fmla="*/ 5211 w 5699"/>
              <a:gd name="T75" fmla="*/ 132 h 581"/>
              <a:gd name="T76" fmla="*/ 5459 w 5699"/>
              <a:gd name="T77" fmla="*/ 68 h 581"/>
              <a:gd name="T78" fmla="*/ 5699 w 5699"/>
              <a:gd name="T79" fmla="*/ 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99" h="581">
                <a:moveTo>
                  <a:pt x="5699" y="0"/>
                </a:moveTo>
                <a:lnTo>
                  <a:pt x="5699" y="141"/>
                </a:lnTo>
                <a:lnTo>
                  <a:pt x="5473" y="202"/>
                </a:lnTo>
                <a:lnTo>
                  <a:pt x="5238" y="258"/>
                </a:lnTo>
                <a:lnTo>
                  <a:pt x="4996" y="310"/>
                </a:lnTo>
                <a:lnTo>
                  <a:pt x="4745" y="357"/>
                </a:lnTo>
                <a:lnTo>
                  <a:pt x="4485" y="399"/>
                </a:lnTo>
                <a:lnTo>
                  <a:pt x="4217" y="437"/>
                </a:lnTo>
                <a:lnTo>
                  <a:pt x="3942" y="470"/>
                </a:lnTo>
                <a:lnTo>
                  <a:pt x="3658" y="500"/>
                </a:lnTo>
                <a:lnTo>
                  <a:pt x="3368" y="524"/>
                </a:lnTo>
                <a:lnTo>
                  <a:pt x="3068" y="545"/>
                </a:lnTo>
                <a:lnTo>
                  <a:pt x="2760" y="561"/>
                </a:lnTo>
                <a:lnTo>
                  <a:pt x="2443" y="571"/>
                </a:lnTo>
                <a:lnTo>
                  <a:pt x="2119" y="578"/>
                </a:lnTo>
                <a:lnTo>
                  <a:pt x="1787" y="581"/>
                </a:lnTo>
                <a:lnTo>
                  <a:pt x="1445" y="580"/>
                </a:lnTo>
                <a:lnTo>
                  <a:pt x="1095" y="573"/>
                </a:lnTo>
                <a:lnTo>
                  <a:pt x="738" y="561"/>
                </a:lnTo>
                <a:lnTo>
                  <a:pt x="375" y="547"/>
                </a:lnTo>
                <a:lnTo>
                  <a:pt x="0" y="526"/>
                </a:lnTo>
                <a:lnTo>
                  <a:pt x="0" y="503"/>
                </a:lnTo>
                <a:lnTo>
                  <a:pt x="394" y="515"/>
                </a:lnTo>
                <a:lnTo>
                  <a:pt x="779" y="524"/>
                </a:lnTo>
                <a:lnTo>
                  <a:pt x="1155" y="527"/>
                </a:lnTo>
                <a:lnTo>
                  <a:pt x="1522" y="526"/>
                </a:lnTo>
                <a:lnTo>
                  <a:pt x="1879" y="519"/>
                </a:lnTo>
                <a:lnTo>
                  <a:pt x="2227" y="507"/>
                </a:lnTo>
                <a:lnTo>
                  <a:pt x="2567" y="491"/>
                </a:lnTo>
                <a:lnTo>
                  <a:pt x="2898" y="470"/>
                </a:lnTo>
                <a:lnTo>
                  <a:pt x="3218" y="446"/>
                </a:lnTo>
                <a:lnTo>
                  <a:pt x="3530" y="414"/>
                </a:lnTo>
                <a:lnTo>
                  <a:pt x="3832" y="380"/>
                </a:lnTo>
                <a:lnTo>
                  <a:pt x="4127" y="339"/>
                </a:lnTo>
                <a:lnTo>
                  <a:pt x="4412" y="294"/>
                </a:lnTo>
                <a:lnTo>
                  <a:pt x="4687" y="245"/>
                </a:lnTo>
                <a:lnTo>
                  <a:pt x="4954" y="192"/>
                </a:lnTo>
                <a:lnTo>
                  <a:pt x="5211" y="132"/>
                </a:lnTo>
                <a:lnTo>
                  <a:pt x="5459" y="68"/>
                </a:lnTo>
                <a:lnTo>
                  <a:pt x="569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>
            <a:off x="-6590965" y="1329406"/>
            <a:ext cx="12191331" cy="2200342"/>
          </a:xfrm>
          <a:custGeom>
            <a:avLst/>
            <a:gdLst>
              <a:gd name="T0" fmla="*/ 4995 w 5699"/>
              <a:gd name="T1" fmla="*/ 0 h 1029"/>
              <a:gd name="T2" fmla="*/ 5344 w 5699"/>
              <a:gd name="T3" fmla="*/ 3 h 1029"/>
              <a:gd name="T4" fmla="*/ 5699 w 5699"/>
              <a:gd name="T5" fmla="*/ 12 h 1029"/>
              <a:gd name="T6" fmla="*/ 5699 w 5699"/>
              <a:gd name="T7" fmla="*/ 43 h 1029"/>
              <a:gd name="T8" fmla="*/ 5324 w 5699"/>
              <a:gd name="T9" fmla="*/ 45 h 1029"/>
              <a:gd name="T10" fmla="*/ 4959 w 5699"/>
              <a:gd name="T11" fmla="*/ 52 h 1029"/>
              <a:gd name="T12" fmla="*/ 4602 w 5699"/>
              <a:gd name="T13" fmla="*/ 66 h 1029"/>
              <a:gd name="T14" fmla="*/ 4254 w 5699"/>
              <a:gd name="T15" fmla="*/ 85 h 1029"/>
              <a:gd name="T16" fmla="*/ 3912 w 5699"/>
              <a:gd name="T17" fmla="*/ 109 h 1029"/>
              <a:gd name="T18" fmla="*/ 3580 w 5699"/>
              <a:gd name="T19" fmla="*/ 139 h 1029"/>
              <a:gd name="T20" fmla="*/ 3256 w 5699"/>
              <a:gd name="T21" fmla="*/ 174 h 1029"/>
              <a:gd name="T22" fmla="*/ 2939 w 5699"/>
              <a:gd name="T23" fmla="*/ 214 h 1029"/>
              <a:gd name="T24" fmla="*/ 2631 w 5699"/>
              <a:gd name="T25" fmla="*/ 261 h 1029"/>
              <a:gd name="T26" fmla="*/ 2331 w 5699"/>
              <a:gd name="T27" fmla="*/ 313 h 1029"/>
              <a:gd name="T28" fmla="*/ 2039 w 5699"/>
              <a:gd name="T29" fmla="*/ 371 h 1029"/>
              <a:gd name="T30" fmla="*/ 1757 w 5699"/>
              <a:gd name="T31" fmla="*/ 433 h 1029"/>
              <a:gd name="T32" fmla="*/ 1480 w 5699"/>
              <a:gd name="T33" fmla="*/ 501 h 1029"/>
              <a:gd name="T34" fmla="*/ 1214 w 5699"/>
              <a:gd name="T35" fmla="*/ 576 h 1029"/>
              <a:gd name="T36" fmla="*/ 954 w 5699"/>
              <a:gd name="T37" fmla="*/ 654 h 1029"/>
              <a:gd name="T38" fmla="*/ 703 w 5699"/>
              <a:gd name="T39" fmla="*/ 740 h 1029"/>
              <a:gd name="T40" fmla="*/ 461 w 5699"/>
              <a:gd name="T41" fmla="*/ 830 h 1029"/>
              <a:gd name="T42" fmla="*/ 226 w 5699"/>
              <a:gd name="T43" fmla="*/ 926 h 1029"/>
              <a:gd name="T44" fmla="*/ 0 w 5699"/>
              <a:gd name="T45" fmla="*/ 1029 h 1029"/>
              <a:gd name="T46" fmla="*/ 0 w 5699"/>
              <a:gd name="T47" fmla="*/ 832 h 1029"/>
              <a:gd name="T48" fmla="*/ 214 w 5699"/>
              <a:gd name="T49" fmla="*/ 741 h 1029"/>
              <a:gd name="T50" fmla="*/ 437 w 5699"/>
              <a:gd name="T51" fmla="*/ 656 h 1029"/>
              <a:gd name="T52" fmla="*/ 667 w 5699"/>
              <a:gd name="T53" fmla="*/ 576 h 1029"/>
              <a:gd name="T54" fmla="*/ 904 w 5699"/>
              <a:gd name="T55" fmla="*/ 501 h 1029"/>
              <a:gd name="T56" fmla="*/ 1147 w 5699"/>
              <a:gd name="T57" fmla="*/ 432 h 1029"/>
              <a:gd name="T58" fmla="*/ 1400 w 5699"/>
              <a:gd name="T59" fmla="*/ 367 h 1029"/>
              <a:gd name="T60" fmla="*/ 1659 w 5699"/>
              <a:gd name="T61" fmla="*/ 308 h 1029"/>
              <a:gd name="T62" fmla="*/ 1926 w 5699"/>
              <a:gd name="T63" fmla="*/ 254 h 1029"/>
              <a:gd name="T64" fmla="*/ 2199 w 5699"/>
              <a:gd name="T65" fmla="*/ 205 h 1029"/>
              <a:gd name="T66" fmla="*/ 2481 w 5699"/>
              <a:gd name="T67" fmla="*/ 162 h 1029"/>
              <a:gd name="T68" fmla="*/ 2768 w 5699"/>
              <a:gd name="T69" fmla="*/ 123 h 1029"/>
              <a:gd name="T70" fmla="*/ 3064 w 5699"/>
              <a:gd name="T71" fmla="*/ 90 h 1029"/>
              <a:gd name="T72" fmla="*/ 3367 w 5699"/>
              <a:gd name="T73" fmla="*/ 62 h 1029"/>
              <a:gd name="T74" fmla="*/ 3679 w 5699"/>
              <a:gd name="T75" fmla="*/ 40 h 1029"/>
              <a:gd name="T76" fmla="*/ 3998 w 5699"/>
              <a:gd name="T77" fmla="*/ 21 h 1029"/>
              <a:gd name="T78" fmla="*/ 4323 w 5699"/>
              <a:gd name="T79" fmla="*/ 8 h 1029"/>
              <a:gd name="T80" fmla="*/ 4656 w 5699"/>
              <a:gd name="T81" fmla="*/ 2 h 1029"/>
              <a:gd name="T82" fmla="*/ 4995 w 5699"/>
              <a:gd name="T83" fmla="*/ 0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699" h="1029">
                <a:moveTo>
                  <a:pt x="4995" y="0"/>
                </a:moveTo>
                <a:lnTo>
                  <a:pt x="5344" y="3"/>
                </a:lnTo>
                <a:lnTo>
                  <a:pt x="5699" y="12"/>
                </a:lnTo>
                <a:lnTo>
                  <a:pt x="5699" y="43"/>
                </a:lnTo>
                <a:lnTo>
                  <a:pt x="5324" y="45"/>
                </a:lnTo>
                <a:lnTo>
                  <a:pt x="4959" y="52"/>
                </a:lnTo>
                <a:lnTo>
                  <a:pt x="4602" y="66"/>
                </a:lnTo>
                <a:lnTo>
                  <a:pt x="4254" y="85"/>
                </a:lnTo>
                <a:lnTo>
                  <a:pt x="3912" y="109"/>
                </a:lnTo>
                <a:lnTo>
                  <a:pt x="3580" y="139"/>
                </a:lnTo>
                <a:lnTo>
                  <a:pt x="3256" y="174"/>
                </a:lnTo>
                <a:lnTo>
                  <a:pt x="2939" y="214"/>
                </a:lnTo>
                <a:lnTo>
                  <a:pt x="2631" y="261"/>
                </a:lnTo>
                <a:lnTo>
                  <a:pt x="2331" y="313"/>
                </a:lnTo>
                <a:lnTo>
                  <a:pt x="2039" y="371"/>
                </a:lnTo>
                <a:lnTo>
                  <a:pt x="1757" y="433"/>
                </a:lnTo>
                <a:lnTo>
                  <a:pt x="1480" y="501"/>
                </a:lnTo>
                <a:lnTo>
                  <a:pt x="1214" y="576"/>
                </a:lnTo>
                <a:lnTo>
                  <a:pt x="954" y="654"/>
                </a:lnTo>
                <a:lnTo>
                  <a:pt x="703" y="740"/>
                </a:lnTo>
                <a:lnTo>
                  <a:pt x="461" y="830"/>
                </a:lnTo>
                <a:lnTo>
                  <a:pt x="226" y="926"/>
                </a:lnTo>
                <a:lnTo>
                  <a:pt x="0" y="1029"/>
                </a:lnTo>
                <a:lnTo>
                  <a:pt x="0" y="832"/>
                </a:lnTo>
                <a:lnTo>
                  <a:pt x="214" y="741"/>
                </a:lnTo>
                <a:lnTo>
                  <a:pt x="437" y="656"/>
                </a:lnTo>
                <a:lnTo>
                  <a:pt x="667" y="576"/>
                </a:lnTo>
                <a:lnTo>
                  <a:pt x="904" y="501"/>
                </a:lnTo>
                <a:lnTo>
                  <a:pt x="1147" y="432"/>
                </a:lnTo>
                <a:lnTo>
                  <a:pt x="1400" y="367"/>
                </a:lnTo>
                <a:lnTo>
                  <a:pt x="1659" y="308"/>
                </a:lnTo>
                <a:lnTo>
                  <a:pt x="1926" y="254"/>
                </a:lnTo>
                <a:lnTo>
                  <a:pt x="2199" y="205"/>
                </a:lnTo>
                <a:lnTo>
                  <a:pt x="2481" y="162"/>
                </a:lnTo>
                <a:lnTo>
                  <a:pt x="2768" y="123"/>
                </a:lnTo>
                <a:lnTo>
                  <a:pt x="3064" y="90"/>
                </a:lnTo>
                <a:lnTo>
                  <a:pt x="3367" y="62"/>
                </a:lnTo>
                <a:lnTo>
                  <a:pt x="3679" y="40"/>
                </a:lnTo>
                <a:lnTo>
                  <a:pt x="3998" y="21"/>
                </a:lnTo>
                <a:lnTo>
                  <a:pt x="4323" y="8"/>
                </a:lnTo>
                <a:lnTo>
                  <a:pt x="4656" y="2"/>
                </a:lnTo>
                <a:lnTo>
                  <a:pt x="4995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3136806" y="3954537"/>
            <a:ext cx="59183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dirty="0"/>
              <a:t>变化就是永远的不变</a:t>
            </a:r>
            <a:endParaRPr lang="zh-CN" altLang="en-US" sz="3413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59"/>
          <p:cNvSpPr>
            <a:spLocks noChangeArrowheads="1"/>
          </p:cNvSpPr>
          <p:nvPr/>
        </p:nvSpPr>
        <p:spPr bwMode="auto">
          <a:xfrm>
            <a:off x="4457928" y="2025931"/>
            <a:ext cx="3276144" cy="201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084" cap="all" dirty="0">
                <a:latin typeface="Impact" panose="020B0806030902050204" pitchFamily="34" charset="0"/>
                <a:cs typeface="Arial" panose="020B0604020202020204" pitchFamily="34" charset="0"/>
              </a:rPr>
              <a:t>FAQ</a:t>
            </a:r>
            <a:endParaRPr lang="zh-CN" altLang="en-US" sz="13084" cap="all" dirty="0"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www.1ppt.com/jiaoan/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论坛：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www.1ppt.cn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1954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/>
      <p:bldP spid="21" grpId="1"/>
      <p:bldP spid="24" grpId="0"/>
      <p:bldP spid="2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flipH="1">
            <a:off x="6096000" y="420914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两个问题</a:t>
            </a:r>
          </a:p>
        </p:txBody>
      </p:sp>
      <p:sp>
        <p:nvSpPr>
          <p:cNvPr id="11" name="矩形 10"/>
          <p:cNvSpPr/>
          <p:nvPr/>
        </p:nvSpPr>
        <p:spPr>
          <a:xfrm>
            <a:off x="2641887" y="2139280"/>
            <a:ext cx="7649422" cy="1045712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如果从零开始搭建一套交易系统，你</a:t>
            </a:r>
            <a:r>
              <a:rPr lang="zh-CN" altLang="en-US"/>
              <a:t>会如何进行技术</a:t>
            </a:r>
            <a:r>
              <a:rPr lang="zh-CN" altLang="en-US" dirty="0"/>
              <a:t>选型？</a:t>
            </a:r>
            <a:endParaRPr lang="zh-CN" altLang="en-US" dirty="0"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41821" y="4132806"/>
            <a:ext cx="1045712" cy="1045712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88225" y="2139280"/>
            <a:ext cx="1045712" cy="1045712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717026" y="2297486"/>
            <a:ext cx="608013" cy="676275"/>
            <a:chOff x="6735763" y="10544176"/>
            <a:chExt cx="608013" cy="676275"/>
          </a:xfrm>
          <a:solidFill>
            <a:schemeClr val="bg1"/>
          </a:solidFill>
        </p:grpSpPr>
        <p:sp>
          <p:nvSpPr>
            <p:cNvPr id="17" name="Freeform 1008"/>
            <p:cNvSpPr>
              <a:spLocks/>
            </p:cNvSpPr>
            <p:nvPr/>
          </p:nvSpPr>
          <p:spPr bwMode="auto">
            <a:xfrm>
              <a:off x="6735763" y="10544176"/>
              <a:ext cx="608013" cy="153988"/>
            </a:xfrm>
            <a:custGeom>
              <a:avLst/>
              <a:gdLst>
                <a:gd name="T0" fmla="*/ 0 w 383"/>
                <a:gd name="T1" fmla="*/ 97 h 97"/>
                <a:gd name="T2" fmla="*/ 383 w 383"/>
                <a:gd name="T3" fmla="*/ 97 h 97"/>
                <a:gd name="T4" fmla="*/ 192 w 383"/>
                <a:gd name="T5" fmla="*/ 0 h 97"/>
                <a:gd name="T6" fmla="*/ 0 w 383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3" h="97">
                  <a:moveTo>
                    <a:pt x="0" y="97"/>
                  </a:moveTo>
                  <a:lnTo>
                    <a:pt x="383" y="97"/>
                  </a:lnTo>
                  <a:lnTo>
                    <a:pt x="192" y="0"/>
                  </a:lnTo>
                  <a:lnTo>
                    <a:pt x="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Rectangle 1010"/>
            <p:cNvSpPr>
              <a:spLocks noChangeArrowheads="1"/>
            </p:cNvSpPr>
            <p:nvPr/>
          </p:nvSpPr>
          <p:spPr bwMode="auto">
            <a:xfrm>
              <a:off x="6777039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Rectangle 1011"/>
            <p:cNvSpPr>
              <a:spLocks noChangeArrowheads="1"/>
            </p:cNvSpPr>
            <p:nvPr/>
          </p:nvSpPr>
          <p:spPr bwMode="auto">
            <a:xfrm>
              <a:off x="6983414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Rectangle 1012"/>
            <p:cNvSpPr>
              <a:spLocks noChangeArrowheads="1"/>
            </p:cNvSpPr>
            <p:nvPr/>
          </p:nvSpPr>
          <p:spPr bwMode="auto">
            <a:xfrm>
              <a:off x="7189789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013"/>
            <p:cNvSpPr>
              <a:spLocks/>
            </p:cNvSpPr>
            <p:nvPr/>
          </p:nvSpPr>
          <p:spPr bwMode="auto">
            <a:xfrm>
              <a:off x="6740526" y="11080751"/>
              <a:ext cx="187325" cy="87313"/>
            </a:xfrm>
            <a:custGeom>
              <a:avLst/>
              <a:gdLst>
                <a:gd name="T0" fmla="*/ 50 w 50"/>
                <a:gd name="T1" fmla="*/ 6 h 23"/>
                <a:gd name="T2" fmla="*/ 44 w 50"/>
                <a:gd name="T3" fmla="*/ 0 h 23"/>
                <a:gd name="T4" fmla="*/ 6 w 50"/>
                <a:gd name="T5" fmla="*/ 0 h 23"/>
                <a:gd name="T6" fmla="*/ 0 w 50"/>
                <a:gd name="T7" fmla="*/ 6 h 23"/>
                <a:gd name="T8" fmla="*/ 0 w 50"/>
                <a:gd name="T9" fmla="*/ 17 h 23"/>
                <a:gd name="T10" fmla="*/ 6 w 50"/>
                <a:gd name="T11" fmla="*/ 23 h 23"/>
                <a:gd name="T12" fmla="*/ 44 w 50"/>
                <a:gd name="T13" fmla="*/ 23 h 23"/>
                <a:gd name="T14" fmla="*/ 50 w 50"/>
                <a:gd name="T15" fmla="*/ 17 h 23"/>
                <a:gd name="T16" fmla="*/ 50 w 50"/>
                <a:gd name="T1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3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014"/>
            <p:cNvSpPr>
              <a:spLocks/>
            </p:cNvSpPr>
            <p:nvPr/>
          </p:nvSpPr>
          <p:spPr bwMode="auto">
            <a:xfrm>
              <a:off x="7148514" y="11080751"/>
              <a:ext cx="187325" cy="87313"/>
            </a:xfrm>
            <a:custGeom>
              <a:avLst/>
              <a:gdLst>
                <a:gd name="T0" fmla="*/ 50 w 50"/>
                <a:gd name="T1" fmla="*/ 6 h 23"/>
                <a:gd name="T2" fmla="*/ 44 w 50"/>
                <a:gd name="T3" fmla="*/ 0 h 23"/>
                <a:gd name="T4" fmla="*/ 6 w 50"/>
                <a:gd name="T5" fmla="*/ 0 h 23"/>
                <a:gd name="T6" fmla="*/ 0 w 50"/>
                <a:gd name="T7" fmla="*/ 6 h 23"/>
                <a:gd name="T8" fmla="*/ 0 w 50"/>
                <a:gd name="T9" fmla="*/ 17 h 23"/>
                <a:gd name="T10" fmla="*/ 6 w 50"/>
                <a:gd name="T11" fmla="*/ 23 h 23"/>
                <a:gd name="T12" fmla="*/ 44 w 50"/>
                <a:gd name="T13" fmla="*/ 23 h 23"/>
                <a:gd name="T14" fmla="*/ 50 w 50"/>
                <a:gd name="T15" fmla="*/ 17 h 23"/>
                <a:gd name="T16" fmla="*/ 50 w 50"/>
                <a:gd name="T1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15"/>
            <p:cNvSpPr>
              <a:spLocks/>
            </p:cNvSpPr>
            <p:nvPr/>
          </p:nvSpPr>
          <p:spPr bwMode="auto">
            <a:xfrm>
              <a:off x="6950075" y="11080751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16"/>
            <p:cNvSpPr>
              <a:spLocks/>
            </p:cNvSpPr>
            <p:nvPr/>
          </p:nvSpPr>
          <p:spPr bwMode="auto">
            <a:xfrm>
              <a:off x="6950075" y="11141076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17"/>
            <p:cNvSpPr>
              <a:spLocks/>
            </p:cNvSpPr>
            <p:nvPr/>
          </p:nvSpPr>
          <p:spPr bwMode="auto">
            <a:xfrm>
              <a:off x="6950075" y="11201401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659751" y="4404518"/>
            <a:ext cx="646112" cy="449263"/>
            <a:chOff x="7767638" y="10672763"/>
            <a:chExt cx="646112" cy="449263"/>
          </a:xfrm>
          <a:solidFill>
            <a:schemeClr val="bg1"/>
          </a:solidFill>
        </p:grpSpPr>
        <p:sp>
          <p:nvSpPr>
            <p:cNvPr id="27" name="Freeform 1018"/>
            <p:cNvSpPr>
              <a:spLocks/>
            </p:cNvSpPr>
            <p:nvPr/>
          </p:nvSpPr>
          <p:spPr bwMode="auto">
            <a:xfrm>
              <a:off x="7959725" y="10672763"/>
              <a:ext cx="261938" cy="123825"/>
            </a:xfrm>
            <a:custGeom>
              <a:avLst/>
              <a:gdLst>
                <a:gd name="T0" fmla="*/ 70 w 70"/>
                <a:gd name="T1" fmla="*/ 26 h 33"/>
                <a:gd name="T2" fmla="*/ 63 w 70"/>
                <a:gd name="T3" fmla="*/ 33 h 33"/>
                <a:gd name="T4" fmla="*/ 7 w 70"/>
                <a:gd name="T5" fmla="*/ 33 h 33"/>
                <a:gd name="T6" fmla="*/ 0 w 70"/>
                <a:gd name="T7" fmla="*/ 26 h 33"/>
                <a:gd name="T8" fmla="*/ 0 w 70"/>
                <a:gd name="T9" fmla="*/ 8 h 33"/>
                <a:gd name="T10" fmla="*/ 7 w 70"/>
                <a:gd name="T11" fmla="*/ 0 h 33"/>
                <a:gd name="T12" fmla="*/ 63 w 70"/>
                <a:gd name="T13" fmla="*/ 0 h 33"/>
                <a:gd name="T14" fmla="*/ 70 w 70"/>
                <a:gd name="T15" fmla="*/ 8 h 33"/>
                <a:gd name="T16" fmla="*/ 70 w 70"/>
                <a:gd name="T17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33">
                  <a:moveTo>
                    <a:pt x="70" y="26"/>
                  </a:moveTo>
                  <a:cubicBezTo>
                    <a:pt x="70" y="30"/>
                    <a:pt x="67" y="33"/>
                    <a:pt x="63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3" y="33"/>
                    <a:pt x="0" y="30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70" y="4"/>
                    <a:pt x="70" y="8"/>
                  </a:cubicBezTo>
                  <a:lnTo>
                    <a:pt x="7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019"/>
            <p:cNvSpPr>
              <a:spLocks/>
            </p:cNvSpPr>
            <p:nvPr/>
          </p:nvSpPr>
          <p:spPr bwMode="auto">
            <a:xfrm>
              <a:off x="7767638" y="10995026"/>
              <a:ext cx="184150" cy="127000"/>
            </a:xfrm>
            <a:custGeom>
              <a:avLst/>
              <a:gdLst>
                <a:gd name="T0" fmla="*/ 49 w 49"/>
                <a:gd name="T1" fmla="*/ 7 h 34"/>
                <a:gd name="T2" fmla="*/ 42 w 49"/>
                <a:gd name="T3" fmla="*/ 0 h 34"/>
                <a:gd name="T4" fmla="*/ 8 w 49"/>
                <a:gd name="T5" fmla="*/ 0 h 34"/>
                <a:gd name="T6" fmla="*/ 0 w 49"/>
                <a:gd name="T7" fmla="*/ 7 h 34"/>
                <a:gd name="T8" fmla="*/ 0 w 49"/>
                <a:gd name="T9" fmla="*/ 26 h 34"/>
                <a:gd name="T10" fmla="*/ 8 w 49"/>
                <a:gd name="T11" fmla="*/ 34 h 34"/>
                <a:gd name="T12" fmla="*/ 42 w 49"/>
                <a:gd name="T13" fmla="*/ 34 h 34"/>
                <a:gd name="T14" fmla="*/ 49 w 49"/>
                <a:gd name="T15" fmla="*/ 26 h 34"/>
                <a:gd name="T16" fmla="*/ 49 w 4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4">
                  <a:moveTo>
                    <a:pt x="49" y="7"/>
                  </a:moveTo>
                  <a:cubicBezTo>
                    <a:pt x="49" y="3"/>
                    <a:pt x="46" y="0"/>
                    <a:pt x="4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6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020"/>
            <p:cNvSpPr>
              <a:spLocks/>
            </p:cNvSpPr>
            <p:nvPr/>
          </p:nvSpPr>
          <p:spPr bwMode="auto">
            <a:xfrm>
              <a:off x="8001000" y="10995026"/>
              <a:ext cx="179388" cy="127000"/>
            </a:xfrm>
            <a:custGeom>
              <a:avLst/>
              <a:gdLst>
                <a:gd name="T0" fmla="*/ 48 w 48"/>
                <a:gd name="T1" fmla="*/ 7 h 34"/>
                <a:gd name="T2" fmla="*/ 41 w 48"/>
                <a:gd name="T3" fmla="*/ 0 h 34"/>
                <a:gd name="T4" fmla="*/ 7 w 48"/>
                <a:gd name="T5" fmla="*/ 0 h 34"/>
                <a:gd name="T6" fmla="*/ 0 w 48"/>
                <a:gd name="T7" fmla="*/ 7 h 34"/>
                <a:gd name="T8" fmla="*/ 0 w 48"/>
                <a:gd name="T9" fmla="*/ 26 h 34"/>
                <a:gd name="T10" fmla="*/ 7 w 48"/>
                <a:gd name="T11" fmla="*/ 34 h 34"/>
                <a:gd name="T12" fmla="*/ 41 w 48"/>
                <a:gd name="T13" fmla="*/ 34 h 34"/>
                <a:gd name="T14" fmla="*/ 48 w 48"/>
                <a:gd name="T15" fmla="*/ 26 h 34"/>
                <a:gd name="T16" fmla="*/ 48 w 48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4">
                  <a:moveTo>
                    <a:pt x="48" y="7"/>
                  </a:moveTo>
                  <a:cubicBezTo>
                    <a:pt x="48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8" y="30"/>
                    <a:pt x="48" y="26"/>
                  </a:cubicBezTo>
                  <a:lnTo>
                    <a:pt x="4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21"/>
            <p:cNvSpPr>
              <a:spLocks/>
            </p:cNvSpPr>
            <p:nvPr/>
          </p:nvSpPr>
          <p:spPr bwMode="auto">
            <a:xfrm>
              <a:off x="8229600" y="10995026"/>
              <a:ext cx="184150" cy="127000"/>
            </a:xfrm>
            <a:custGeom>
              <a:avLst/>
              <a:gdLst>
                <a:gd name="T0" fmla="*/ 49 w 49"/>
                <a:gd name="T1" fmla="*/ 7 h 34"/>
                <a:gd name="T2" fmla="*/ 41 w 49"/>
                <a:gd name="T3" fmla="*/ 0 h 34"/>
                <a:gd name="T4" fmla="*/ 7 w 49"/>
                <a:gd name="T5" fmla="*/ 0 h 34"/>
                <a:gd name="T6" fmla="*/ 0 w 49"/>
                <a:gd name="T7" fmla="*/ 7 h 34"/>
                <a:gd name="T8" fmla="*/ 0 w 49"/>
                <a:gd name="T9" fmla="*/ 26 h 34"/>
                <a:gd name="T10" fmla="*/ 7 w 49"/>
                <a:gd name="T11" fmla="*/ 34 h 34"/>
                <a:gd name="T12" fmla="*/ 41 w 49"/>
                <a:gd name="T13" fmla="*/ 34 h 34"/>
                <a:gd name="T14" fmla="*/ 49 w 49"/>
                <a:gd name="T15" fmla="*/ 26 h 34"/>
                <a:gd name="T16" fmla="*/ 49 w 4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4">
                  <a:moveTo>
                    <a:pt x="49" y="7"/>
                  </a:moveTo>
                  <a:cubicBezTo>
                    <a:pt x="49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022"/>
            <p:cNvSpPr>
              <a:spLocks/>
            </p:cNvSpPr>
            <p:nvPr/>
          </p:nvSpPr>
          <p:spPr bwMode="auto">
            <a:xfrm>
              <a:off x="7835901" y="10821988"/>
              <a:ext cx="498475" cy="150813"/>
            </a:xfrm>
            <a:custGeom>
              <a:avLst/>
              <a:gdLst>
                <a:gd name="T0" fmla="*/ 123 w 133"/>
                <a:gd name="T1" fmla="*/ 17 h 40"/>
                <a:gd name="T2" fmla="*/ 72 w 133"/>
                <a:gd name="T3" fmla="*/ 17 h 40"/>
                <a:gd name="T4" fmla="*/ 72 w 133"/>
                <a:gd name="T5" fmla="*/ 0 h 40"/>
                <a:gd name="T6" fmla="*/ 65 w 133"/>
                <a:gd name="T7" fmla="*/ 0 h 40"/>
                <a:gd name="T8" fmla="*/ 65 w 133"/>
                <a:gd name="T9" fmla="*/ 17 h 40"/>
                <a:gd name="T10" fmla="*/ 10 w 133"/>
                <a:gd name="T11" fmla="*/ 17 h 40"/>
                <a:gd name="T12" fmla="*/ 0 w 133"/>
                <a:gd name="T13" fmla="*/ 26 h 40"/>
                <a:gd name="T14" fmla="*/ 0 w 133"/>
                <a:gd name="T15" fmla="*/ 40 h 40"/>
                <a:gd name="T16" fmla="*/ 5 w 133"/>
                <a:gd name="T17" fmla="*/ 40 h 40"/>
                <a:gd name="T18" fmla="*/ 5 w 133"/>
                <a:gd name="T19" fmla="*/ 26 h 40"/>
                <a:gd name="T20" fmla="*/ 10 w 133"/>
                <a:gd name="T21" fmla="*/ 22 h 40"/>
                <a:gd name="T22" fmla="*/ 65 w 133"/>
                <a:gd name="T23" fmla="*/ 22 h 40"/>
                <a:gd name="T24" fmla="*/ 65 w 133"/>
                <a:gd name="T25" fmla="*/ 40 h 40"/>
                <a:gd name="T26" fmla="*/ 72 w 133"/>
                <a:gd name="T27" fmla="*/ 40 h 40"/>
                <a:gd name="T28" fmla="*/ 72 w 133"/>
                <a:gd name="T29" fmla="*/ 22 h 40"/>
                <a:gd name="T30" fmla="*/ 123 w 133"/>
                <a:gd name="T31" fmla="*/ 22 h 40"/>
                <a:gd name="T32" fmla="*/ 128 w 133"/>
                <a:gd name="T33" fmla="*/ 26 h 40"/>
                <a:gd name="T34" fmla="*/ 128 w 133"/>
                <a:gd name="T35" fmla="*/ 40 h 40"/>
                <a:gd name="T36" fmla="*/ 133 w 133"/>
                <a:gd name="T37" fmla="*/ 40 h 40"/>
                <a:gd name="T38" fmla="*/ 133 w 133"/>
                <a:gd name="T39" fmla="*/ 26 h 40"/>
                <a:gd name="T40" fmla="*/ 123 w 133"/>
                <a:gd name="T4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3" h="40">
                  <a:moveTo>
                    <a:pt x="123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4" y="17"/>
                    <a:pt x="0" y="21"/>
                    <a:pt x="0" y="2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4"/>
                    <a:pt x="7" y="22"/>
                    <a:pt x="10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5" y="22"/>
                    <a:pt x="128" y="24"/>
                    <a:pt x="128" y="26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21"/>
                    <a:pt x="128" y="17"/>
                    <a:pt x="12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2DF75292-4C5E-4150-8CBA-C8EEB6D44F6F}"/>
              </a:ext>
            </a:extLst>
          </p:cNvPr>
          <p:cNvSpPr/>
          <p:nvPr/>
        </p:nvSpPr>
        <p:spPr>
          <a:xfrm>
            <a:off x="2641887" y="4132806"/>
            <a:ext cx="7649422" cy="1045712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架构就是使用各种开源框架吗？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364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H="1">
            <a:off x="6096000" y="420914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软件架构</a:t>
            </a:r>
          </a:p>
        </p:txBody>
      </p:sp>
      <p:sp>
        <p:nvSpPr>
          <p:cNvPr id="6" name="任意多边形 5"/>
          <p:cNvSpPr/>
          <p:nvPr/>
        </p:nvSpPr>
        <p:spPr>
          <a:xfrm rot="16200000">
            <a:off x="4284684" y="4681887"/>
            <a:ext cx="1409700" cy="1179188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</a:rPr>
              <a:t>01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6200000">
            <a:off x="6098241" y="4681885"/>
            <a:ext cx="1409700" cy="1179188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</a:rPr>
              <a:t>02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86887" y="4566627"/>
            <a:ext cx="3319761" cy="101565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基本架构</a:t>
            </a:r>
            <a:endParaRPr lang="en-US" altLang="zh-CN" sz="16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软件架构是一个系统的草图，有关软件整体结构与组件的抽象描述，用于指导大型软件系统各个方面的设计。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5623" y="4566627"/>
            <a:ext cx="3319761" cy="123110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来源于建筑</a:t>
            </a:r>
          </a:p>
          <a:p>
            <a:pPr algn="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鉴于软件工程与建筑工程一样是一项系统的工程性工作，引入到计算机领域后，软件架构就成为了描述软件规划设计技术的专有名词。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30" name="Picture 6" descr="“what is”的图片搜索结果">
            <a:extLst>
              <a:ext uri="{FF2B5EF4-FFF2-40B4-BE49-F238E27FC236}">
                <a16:creationId xmlns:a16="http://schemas.microsoft.com/office/drawing/2014/main" id="{45CD331B-3E28-476A-A249-C3EBE428C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7" y="1538238"/>
            <a:ext cx="98393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73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H="1">
            <a:off x="6096468" y="409883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架构特征</a:t>
            </a:r>
          </a:p>
        </p:txBody>
      </p:sp>
      <p:sp>
        <p:nvSpPr>
          <p:cNvPr id="6" name="任意多边形 5"/>
          <p:cNvSpPr/>
          <p:nvPr/>
        </p:nvSpPr>
        <p:spPr>
          <a:xfrm rot="2773790">
            <a:off x="3007083" y="3132246"/>
            <a:ext cx="1247761" cy="1182838"/>
          </a:xfrm>
          <a:custGeom>
            <a:avLst/>
            <a:gdLst>
              <a:gd name="connsiteX0" fmla="*/ 173223 w 1247761"/>
              <a:gd name="connsiteY0" fmla="*/ 173223 h 1182838"/>
              <a:gd name="connsiteX1" fmla="*/ 591419 w 1247761"/>
              <a:gd name="connsiteY1" fmla="*/ 0 h 1182838"/>
              <a:gd name="connsiteX2" fmla="*/ 1247761 w 1247761"/>
              <a:gd name="connsiteY2" fmla="*/ 0 h 1182838"/>
              <a:gd name="connsiteX3" fmla="*/ 1247760 w 1247761"/>
              <a:gd name="connsiteY3" fmla="*/ 1182838 h 1182838"/>
              <a:gd name="connsiteX4" fmla="*/ 591419 w 1247761"/>
              <a:gd name="connsiteY4" fmla="*/ 1182837 h 1182838"/>
              <a:gd name="connsiteX5" fmla="*/ 0 w 1247761"/>
              <a:gd name="connsiteY5" fmla="*/ 591418 h 1182838"/>
              <a:gd name="connsiteX6" fmla="*/ 0 w 1247761"/>
              <a:gd name="connsiteY6" fmla="*/ 591419 h 1182838"/>
              <a:gd name="connsiteX7" fmla="*/ 173223 w 1247761"/>
              <a:gd name="connsiteY7" fmla="*/ 173223 h 118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7761" h="1182838">
                <a:moveTo>
                  <a:pt x="173223" y="173223"/>
                </a:moveTo>
                <a:cubicBezTo>
                  <a:pt x="280248" y="66197"/>
                  <a:pt x="428103" y="0"/>
                  <a:pt x="591419" y="0"/>
                </a:cubicBezTo>
                <a:lnTo>
                  <a:pt x="1247761" y="0"/>
                </a:lnTo>
                <a:lnTo>
                  <a:pt x="1247760" y="1182838"/>
                </a:lnTo>
                <a:lnTo>
                  <a:pt x="591419" y="1182837"/>
                </a:lnTo>
                <a:cubicBezTo>
                  <a:pt x="264787" y="1182837"/>
                  <a:pt x="0" y="918050"/>
                  <a:pt x="0" y="591418"/>
                </a:cubicBezTo>
                <a:lnTo>
                  <a:pt x="0" y="591419"/>
                </a:lnTo>
                <a:cubicBezTo>
                  <a:pt x="0" y="428103"/>
                  <a:pt x="66197" y="280248"/>
                  <a:pt x="173223" y="173223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25"/>
          <p:cNvSpPr/>
          <p:nvPr/>
        </p:nvSpPr>
        <p:spPr>
          <a:xfrm rot="2773790">
            <a:off x="3964568" y="4175734"/>
            <a:ext cx="1325381" cy="1182837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825228 w 1325381"/>
              <a:gd name="connsiteY6" fmla="*/ 118030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16596" y="883012"/>
                  <a:pt x="1092461" y="1163062"/>
                  <a:pt x="825228" y="1180303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25"/>
          <p:cNvSpPr/>
          <p:nvPr/>
        </p:nvSpPr>
        <p:spPr>
          <a:xfrm rot="18826210" flipV="1">
            <a:off x="5000767" y="3123366"/>
            <a:ext cx="1269420" cy="1284673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747962 w 1325381"/>
              <a:gd name="connsiteY6" fmla="*/ 1181917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07444" y="901474"/>
                  <a:pt x="1082705" y="1151972"/>
                  <a:pt x="747962" y="1181917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25"/>
          <p:cNvSpPr/>
          <p:nvPr/>
        </p:nvSpPr>
        <p:spPr>
          <a:xfrm rot="18826210" flipH="1">
            <a:off x="6030623" y="4124815"/>
            <a:ext cx="1269420" cy="1284673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747962 w 1325381"/>
              <a:gd name="connsiteY6" fmla="*/ 1181917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07444" y="901474"/>
                  <a:pt x="1082705" y="1151972"/>
                  <a:pt x="747962" y="1181917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2761155">
            <a:off x="6945795" y="2127229"/>
            <a:ext cx="2348628" cy="2465222"/>
          </a:xfrm>
          <a:custGeom>
            <a:avLst/>
            <a:gdLst>
              <a:gd name="connsiteX0" fmla="*/ 1174314 w 2348628"/>
              <a:gd name="connsiteY0" fmla="*/ 0 h 2465222"/>
              <a:gd name="connsiteX1" fmla="*/ 2348628 w 2348628"/>
              <a:gd name="connsiteY1" fmla="*/ 1334390 h 2465222"/>
              <a:gd name="connsiteX2" fmla="*/ 1811939 w 2348628"/>
              <a:gd name="connsiteY2" fmla="*/ 1334390 h 2465222"/>
              <a:gd name="connsiteX3" fmla="*/ 1807782 w 2348628"/>
              <a:gd name="connsiteY3" fmla="*/ 2465222 h 2465222"/>
              <a:gd name="connsiteX4" fmla="*/ 528461 w 2348628"/>
              <a:gd name="connsiteY4" fmla="*/ 2460520 h 2465222"/>
              <a:gd name="connsiteX5" fmla="*/ 532600 w 2348628"/>
              <a:gd name="connsiteY5" fmla="*/ 1334390 h 2465222"/>
              <a:gd name="connsiteX6" fmla="*/ 0 w 2348628"/>
              <a:gd name="connsiteY6" fmla="*/ 1334390 h 246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8628" h="2465222">
                <a:moveTo>
                  <a:pt x="1174314" y="0"/>
                </a:moveTo>
                <a:lnTo>
                  <a:pt x="2348628" y="1334390"/>
                </a:lnTo>
                <a:lnTo>
                  <a:pt x="1811939" y="1334390"/>
                </a:lnTo>
                <a:lnTo>
                  <a:pt x="1807782" y="2465222"/>
                </a:lnTo>
                <a:lnTo>
                  <a:pt x="528461" y="2460520"/>
                </a:lnTo>
                <a:lnTo>
                  <a:pt x="532600" y="1334390"/>
                </a:lnTo>
                <a:lnTo>
                  <a:pt x="0" y="133439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52199" y="2100473"/>
            <a:ext cx="1822608" cy="76943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可用性</a:t>
            </a:r>
          </a:p>
          <a:p>
            <a:pPr algn="ctr"/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指定时间内的提供服务能力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81349" y="2074347"/>
            <a:ext cx="1822608" cy="76943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安全性</a:t>
            </a:r>
            <a:endParaRPr lang="en-US" altLang="zh-CN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安全性是软件系统的一个重要的指标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60720" y="5538651"/>
            <a:ext cx="2429691" cy="76943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可扩展</a:t>
            </a:r>
          </a:p>
          <a:p>
            <a:pPr algn="ctr"/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通过很少改动就能实现整个系统处理能力的线性增长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14982" y="5580219"/>
            <a:ext cx="1822608" cy="76943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稳定性</a:t>
            </a:r>
            <a:endParaRPr lang="en-US" altLang="zh-CN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使用周期内长期稳定运行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7" name="组合 16"/>
          <p:cNvGrpSpPr>
            <a:grpSpLocks noChangeAspect="1"/>
          </p:cNvGrpSpPr>
          <p:nvPr/>
        </p:nvGrpSpPr>
        <p:grpSpPr>
          <a:xfrm>
            <a:off x="3297014" y="3469011"/>
            <a:ext cx="592981" cy="540000"/>
            <a:chOff x="1549401" y="1663700"/>
            <a:chExt cx="461963" cy="420688"/>
          </a:xfrm>
          <a:solidFill>
            <a:schemeClr val="bg1"/>
          </a:solidFill>
        </p:grpSpPr>
        <p:sp>
          <p:nvSpPr>
            <p:cNvPr id="18" name="Freeform 299"/>
            <p:cNvSpPr>
              <a:spLocks/>
            </p:cNvSpPr>
            <p:nvPr/>
          </p:nvSpPr>
          <p:spPr bwMode="auto">
            <a:xfrm>
              <a:off x="1903414" y="1873250"/>
              <a:ext cx="25400" cy="30163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3 h 8"/>
                <a:gd name="T4" fmla="*/ 0 w 7"/>
                <a:gd name="T5" fmla="*/ 8 h 8"/>
                <a:gd name="T6" fmla="*/ 2 w 7"/>
                <a:gd name="T7" fmla="*/ 8 h 8"/>
                <a:gd name="T8" fmla="*/ 7 w 7"/>
                <a:gd name="T9" fmla="*/ 3 h 8"/>
                <a:gd name="T10" fmla="*/ 3 w 7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00"/>
            <p:cNvSpPr>
              <a:spLocks noEditPoints="1"/>
            </p:cNvSpPr>
            <p:nvPr/>
          </p:nvSpPr>
          <p:spPr bwMode="auto">
            <a:xfrm>
              <a:off x="1549401" y="1663700"/>
              <a:ext cx="420688" cy="420688"/>
            </a:xfrm>
            <a:custGeom>
              <a:avLst/>
              <a:gdLst>
                <a:gd name="T0" fmla="*/ 74 w 112"/>
                <a:gd name="T1" fmla="*/ 64 h 112"/>
                <a:gd name="T2" fmla="*/ 74 w 112"/>
                <a:gd name="T3" fmla="*/ 59 h 112"/>
                <a:gd name="T4" fmla="*/ 97 w 112"/>
                <a:gd name="T5" fmla="*/ 36 h 112"/>
                <a:gd name="T6" fmla="*/ 112 w 112"/>
                <a:gd name="T7" fmla="*/ 41 h 112"/>
                <a:gd name="T8" fmla="*/ 110 w 112"/>
                <a:gd name="T9" fmla="*/ 38 h 112"/>
                <a:gd name="T10" fmla="*/ 75 w 112"/>
                <a:gd name="T11" fmla="*/ 3 h 112"/>
                <a:gd name="T12" fmla="*/ 63 w 112"/>
                <a:gd name="T13" fmla="*/ 3 h 112"/>
                <a:gd name="T14" fmla="*/ 4 w 112"/>
                <a:gd name="T15" fmla="*/ 62 h 112"/>
                <a:gd name="T16" fmla="*/ 4 w 112"/>
                <a:gd name="T17" fmla="*/ 74 h 112"/>
                <a:gd name="T18" fmla="*/ 39 w 112"/>
                <a:gd name="T19" fmla="*/ 109 h 112"/>
                <a:gd name="T20" fmla="*/ 51 w 112"/>
                <a:gd name="T21" fmla="*/ 109 h 112"/>
                <a:gd name="T22" fmla="*/ 66 w 112"/>
                <a:gd name="T23" fmla="*/ 93 h 112"/>
                <a:gd name="T24" fmla="*/ 66 w 112"/>
                <a:gd name="T25" fmla="*/ 89 h 112"/>
                <a:gd name="T26" fmla="*/ 68 w 112"/>
                <a:gd name="T27" fmla="*/ 82 h 112"/>
                <a:gd name="T28" fmla="*/ 66 w 112"/>
                <a:gd name="T29" fmla="*/ 75 h 112"/>
                <a:gd name="T30" fmla="*/ 74 w 112"/>
                <a:gd name="T31" fmla="*/ 64 h 112"/>
                <a:gd name="T32" fmla="*/ 26 w 112"/>
                <a:gd name="T33" fmla="*/ 90 h 112"/>
                <a:gd name="T34" fmla="*/ 25 w 112"/>
                <a:gd name="T35" fmla="*/ 88 h 112"/>
                <a:gd name="T36" fmla="*/ 54 w 112"/>
                <a:gd name="T37" fmla="*/ 59 h 112"/>
                <a:gd name="T38" fmla="*/ 56 w 112"/>
                <a:gd name="T39" fmla="*/ 59 h 112"/>
                <a:gd name="T40" fmla="*/ 56 w 112"/>
                <a:gd name="T41" fmla="*/ 61 h 112"/>
                <a:gd name="T42" fmla="*/ 27 w 112"/>
                <a:gd name="T43" fmla="*/ 90 h 112"/>
                <a:gd name="T44" fmla="*/ 26 w 112"/>
                <a:gd name="T45" fmla="*/ 90 h 112"/>
                <a:gd name="T46" fmla="*/ 55 w 112"/>
                <a:gd name="T47" fmla="*/ 84 h 112"/>
                <a:gd name="T48" fmla="*/ 38 w 112"/>
                <a:gd name="T49" fmla="*/ 101 h 112"/>
                <a:gd name="T50" fmla="*/ 36 w 112"/>
                <a:gd name="T51" fmla="*/ 100 h 112"/>
                <a:gd name="T52" fmla="*/ 36 w 112"/>
                <a:gd name="T53" fmla="*/ 99 h 112"/>
                <a:gd name="T54" fmla="*/ 53 w 112"/>
                <a:gd name="T55" fmla="*/ 81 h 112"/>
                <a:gd name="T56" fmla="*/ 55 w 112"/>
                <a:gd name="T57" fmla="*/ 82 h 112"/>
                <a:gd name="T58" fmla="*/ 55 w 112"/>
                <a:gd name="T59" fmla="*/ 84 h 112"/>
                <a:gd name="T60" fmla="*/ 59 w 112"/>
                <a:gd name="T61" fmla="*/ 69 h 112"/>
                <a:gd name="T62" fmla="*/ 33 w 112"/>
                <a:gd name="T63" fmla="*/ 95 h 112"/>
                <a:gd name="T64" fmla="*/ 31 w 112"/>
                <a:gd name="T65" fmla="*/ 95 h 112"/>
                <a:gd name="T66" fmla="*/ 31 w 112"/>
                <a:gd name="T67" fmla="*/ 93 h 112"/>
                <a:gd name="T68" fmla="*/ 57 w 112"/>
                <a:gd name="T69" fmla="*/ 67 h 112"/>
                <a:gd name="T70" fmla="*/ 59 w 112"/>
                <a:gd name="T71" fmla="*/ 67 h 112"/>
                <a:gd name="T72" fmla="*/ 59 w 112"/>
                <a:gd name="T73" fmla="*/ 69 h 112"/>
                <a:gd name="T74" fmla="*/ 20 w 112"/>
                <a:gd name="T75" fmla="*/ 80 h 112"/>
                <a:gd name="T76" fmla="*/ 16 w 112"/>
                <a:gd name="T77" fmla="*/ 80 h 112"/>
                <a:gd name="T78" fmla="*/ 9 w 112"/>
                <a:gd name="T79" fmla="*/ 73 h 112"/>
                <a:gd name="T80" fmla="*/ 9 w 112"/>
                <a:gd name="T81" fmla="*/ 69 h 112"/>
                <a:gd name="T82" fmla="*/ 70 w 112"/>
                <a:gd name="T83" fmla="*/ 8 h 112"/>
                <a:gd name="T84" fmla="*/ 74 w 112"/>
                <a:gd name="T85" fmla="*/ 8 h 112"/>
                <a:gd name="T86" fmla="*/ 80 w 112"/>
                <a:gd name="T87" fmla="*/ 15 h 112"/>
                <a:gd name="T88" fmla="*/ 80 w 112"/>
                <a:gd name="T89" fmla="*/ 19 h 112"/>
                <a:gd name="T90" fmla="*/ 20 w 112"/>
                <a:gd name="T91" fmla="*/ 8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2" h="112">
                  <a:moveTo>
                    <a:pt x="74" y="64"/>
                  </a:moveTo>
                  <a:cubicBezTo>
                    <a:pt x="74" y="59"/>
                    <a:pt x="74" y="59"/>
                    <a:pt x="74" y="59"/>
                  </a:cubicBezTo>
                  <a:cubicBezTo>
                    <a:pt x="74" y="47"/>
                    <a:pt x="84" y="36"/>
                    <a:pt x="97" y="36"/>
                  </a:cubicBezTo>
                  <a:cubicBezTo>
                    <a:pt x="103" y="36"/>
                    <a:pt x="108" y="38"/>
                    <a:pt x="112" y="41"/>
                  </a:cubicBezTo>
                  <a:cubicBezTo>
                    <a:pt x="111" y="40"/>
                    <a:pt x="111" y="39"/>
                    <a:pt x="110" y="38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1" y="0"/>
                    <a:pt x="66" y="0"/>
                    <a:pt x="63" y="3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0" y="65"/>
                    <a:pt x="0" y="71"/>
                    <a:pt x="4" y="74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12"/>
                    <a:pt x="47" y="112"/>
                    <a:pt x="51" y="109"/>
                  </a:cubicBezTo>
                  <a:cubicBezTo>
                    <a:pt x="66" y="93"/>
                    <a:pt x="66" y="93"/>
                    <a:pt x="66" y="93"/>
                  </a:cubicBezTo>
                  <a:cubicBezTo>
                    <a:pt x="66" y="92"/>
                    <a:pt x="66" y="90"/>
                    <a:pt x="66" y="89"/>
                  </a:cubicBezTo>
                  <a:cubicBezTo>
                    <a:pt x="66" y="86"/>
                    <a:pt x="66" y="84"/>
                    <a:pt x="68" y="82"/>
                  </a:cubicBezTo>
                  <a:cubicBezTo>
                    <a:pt x="66" y="80"/>
                    <a:pt x="66" y="78"/>
                    <a:pt x="66" y="75"/>
                  </a:cubicBezTo>
                  <a:cubicBezTo>
                    <a:pt x="66" y="70"/>
                    <a:pt x="69" y="65"/>
                    <a:pt x="74" y="64"/>
                  </a:cubicBezTo>
                  <a:close/>
                  <a:moveTo>
                    <a:pt x="26" y="90"/>
                  </a:moveTo>
                  <a:cubicBezTo>
                    <a:pt x="25" y="89"/>
                    <a:pt x="25" y="88"/>
                    <a:pt x="25" y="88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5" y="59"/>
                    <a:pt x="55" y="59"/>
                    <a:pt x="56" y="59"/>
                  </a:cubicBezTo>
                  <a:cubicBezTo>
                    <a:pt x="56" y="60"/>
                    <a:pt x="57" y="61"/>
                    <a:pt x="56" y="61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7" y="90"/>
                    <a:pt x="26" y="90"/>
                    <a:pt x="26" y="90"/>
                  </a:cubicBezTo>
                  <a:close/>
                  <a:moveTo>
                    <a:pt x="55" y="84"/>
                  </a:move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7" y="101"/>
                    <a:pt x="36" y="100"/>
                  </a:cubicBezTo>
                  <a:cubicBezTo>
                    <a:pt x="36" y="100"/>
                    <a:pt x="36" y="99"/>
                    <a:pt x="36" y="99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4" y="81"/>
                    <a:pt x="55" y="81"/>
                    <a:pt x="55" y="82"/>
                  </a:cubicBezTo>
                  <a:cubicBezTo>
                    <a:pt x="56" y="82"/>
                    <a:pt x="56" y="83"/>
                    <a:pt x="55" y="84"/>
                  </a:cubicBezTo>
                  <a:close/>
                  <a:moveTo>
                    <a:pt x="59" y="69"/>
                  </a:moveTo>
                  <a:cubicBezTo>
                    <a:pt x="33" y="95"/>
                    <a:pt x="33" y="95"/>
                    <a:pt x="33" y="95"/>
                  </a:cubicBezTo>
                  <a:cubicBezTo>
                    <a:pt x="32" y="96"/>
                    <a:pt x="32" y="96"/>
                    <a:pt x="31" y="95"/>
                  </a:cubicBezTo>
                  <a:cubicBezTo>
                    <a:pt x="30" y="94"/>
                    <a:pt x="30" y="94"/>
                    <a:pt x="31" y="9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8" y="66"/>
                    <a:pt x="58" y="66"/>
                    <a:pt x="59" y="67"/>
                  </a:cubicBezTo>
                  <a:cubicBezTo>
                    <a:pt x="60" y="68"/>
                    <a:pt x="60" y="68"/>
                    <a:pt x="59" y="69"/>
                  </a:cubicBezTo>
                  <a:close/>
                  <a:moveTo>
                    <a:pt x="20" y="80"/>
                  </a:moveTo>
                  <a:cubicBezTo>
                    <a:pt x="18" y="81"/>
                    <a:pt x="17" y="81"/>
                    <a:pt x="16" y="80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8" y="72"/>
                    <a:pt x="8" y="70"/>
                    <a:pt x="9" y="6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1" y="7"/>
                    <a:pt x="73" y="7"/>
                    <a:pt x="74" y="8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6"/>
                    <a:pt x="82" y="18"/>
                    <a:pt x="80" y="19"/>
                  </a:cubicBezTo>
                  <a:lnTo>
                    <a:pt x="2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01"/>
            <p:cNvSpPr>
              <a:spLocks/>
            </p:cNvSpPr>
            <p:nvPr/>
          </p:nvSpPr>
          <p:spPr bwMode="auto">
            <a:xfrm>
              <a:off x="1846264" y="1817688"/>
              <a:ext cx="139700" cy="96838"/>
            </a:xfrm>
            <a:custGeom>
              <a:avLst/>
              <a:gdLst>
                <a:gd name="T0" fmla="*/ 18 w 37"/>
                <a:gd name="T1" fmla="*/ 0 h 26"/>
                <a:gd name="T2" fmla="*/ 0 w 37"/>
                <a:gd name="T3" fmla="*/ 18 h 26"/>
                <a:gd name="T4" fmla="*/ 0 w 37"/>
                <a:gd name="T5" fmla="*/ 26 h 26"/>
                <a:gd name="T6" fmla="*/ 10 w 37"/>
                <a:gd name="T7" fmla="*/ 26 h 26"/>
                <a:gd name="T8" fmla="*/ 10 w 37"/>
                <a:gd name="T9" fmla="*/ 18 h 26"/>
                <a:gd name="T10" fmla="*/ 18 w 37"/>
                <a:gd name="T11" fmla="*/ 10 h 26"/>
                <a:gd name="T12" fmla="*/ 27 w 37"/>
                <a:gd name="T13" fmla="*/ 18 h 26"/>
                <a:gd name="T14" fmla="*/ 27 w 37"/>
                <a:gd name="T15" fmla="*/ 26 h 26"/>
                <a:gd name="T16" fmla="*/ 37 w 37"/>
                <a:gd name="T17" fmla="*/ 26 h 26"/>
                <a:gd name="T18" fmla="*/ 37 w 37"/>
                <a:gd name="T19" fmla="*/ 18 h 26"/>
                <a:gd name="T20" fmla="*/ 18 w 37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2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4"/>
                    <a:pt x="14" y="10"/>
                    <a:pt x="18" y="10"/>
                  </a:cubicBezTo>
                  <a:cubicBezTo>
                    <a:pt x="23" y="10"/>
                    <a:pt x="27" y="14"/>
                    <a:pt x="27" y="18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02"/>
            <p:cNvSpPr>
              <a:spLocks/>
            </p:cNvSpPr>
            <p:nvPr/>
          </p:nvSpPr>
          <p:spPr bwMode="auto">
            <a:xfrm>
              <a:off x="1812926" y="1922463"/>
              <a:ext cx="198438" cy="44450"/>
            </a:xfrm>
            <a:custGeom>
              <a:avLst/>
              <a:gdLst>
                <a:gd name="T0" fmla="*/ 0 w 53"/>
                <a:gd name="T1" fmla="*/ 6 h 12"/>
                <a:gd name="T2" fmla="*/ 7 w 53"/>
                <a:gd name="T3" fmla="*/ 12 h 12"/>
                <a:gd name="T4" fmla="*/ 12 w 53"/>
                <a:gd name="T5" fmla="*/ 12 h 12"/>
                <a:gd name="T6" fmla="*/ 19 w 53"/>
                <a:gd name="T7" fmla="*/ 12 h 12"/>
                <a:gd name="T8" fmla="*/ 27 w 53"/>
                <a:gd name="T9" fmla="*/ 7 h 12"/>
                <a:gd name="T10" fmla="*/ 34 w 53"/>
                <a:gd name="T11" fmla="*/ 12 h 12"/>
                <a:gd name="T12" fmla="*/ 41 w 53"/>
                <a:gd name="T13" fmla="*/ 12 h 12"/>
                <a:gd name="T14" fmla="*/ 43 w 53"/>
                <a:gd name="T15" fmla="*/ 12 h 12"/>
                <a:gd name="T16" fmla="*/ 46 w 53"/>
                <a:gd name="T17" fmla="*/ 12 h 12"/>
                <a:gd name="T18" fmla="*/ 53 w 53"/>
                <a:gd name="T19" fmla="*/ 6 h 12"/>
                <a:gd name="T20" fmla="*/ 46 w 53"/>
                <a:gd name="T21" fmla="*/ 0 h 12"/>
                <a:gd name="T22" fmla="*/ 7 w 53"/>
                <a:gd name="T23" fmla="*/ 0 h 12"/>
                <a:gd name="T24" fmla="*/ 0 w 53"/>
                <a:gd name="T2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12">
                  <a:moveTo>
                    <a:pt x="0" y="6"/>
                  </a:moveTo>
                  <a:cubicBezTo>
                    <a:pt x="0" y="9"/>
                    <a:pt x="3" y="12"/>
                    <a:pt x="7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9"/>
                    <a:pt x="23" y="7"/>
                    <a:pt x="27" y="7"/>
                  </a:cubicBezTo>
                  <a:cubicBezTo>
                    <a:pt x="30" y="7"/>
                    <a:pt x="33" y="9"/>
                    <a:pt x="3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50" y="12"/>
                    <a:pt x="53" y="9"/>
                    <a:pt x="53" y="6"/>
                  </a:cubicBezTo>
                  <a:cubicBezTo>
                    <a:pt x="53" y="2"/>
                    <a:pt x="50" y="0"/>
                    <a:pt x="4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03"/>
            <p:cNvSpPr>
              <a:spLocks/>
            </p:cNvSpPr>
            <p:nvPr/>
          </p:nvSpPr>
          <p:spPr bwMode="auto">
            <a:xfrm>
              <a:off x="1928814" y="1971675"/>
              <a:ext cx="82550" cy="49213"/>
            </a:xfrm>
            <a:custGeom>
              <a:avLst/>
              <a:gdLst>
                <a:gd name="T0" fmla="*/ 15 w 22"/>
                <a:gd name="T1" fmla="*/ 0 h 13"/>
                <a:gd name="T2" fmla="*/ 14 w 22"/>
                <a:gd name="T3" fmla="*/ 0 h 13"/>
                <a:gd name="T4" fmla="*/ 11 w 22"/>
                <a:gd name="T5" fmla="*/ 0 h 13"/>
                <a:gd name="T6" fmla="*/ 3 w 22"/>
                <a:gd name="T7" fmla="*/ 0 h 13"/>
                <a:gd name="T8" fmla="*/ 3 w 22"/>
                <a:gd name="T9" fmla="*/ 1 h 13"/>
                <a:gd name="T10" fmla="*/ 0 w 22"/>
                <a:gd name="T11" fmla="*/ 7 h 13"/>
                <a:gd name="T12" fmla="*/ 0 w 22"/>
                <a:gd name="T13" fmla="*/ 13 h 13"/>
                <a:gd name="T14" fmla="*/ 11 w 22"/>
                <a:gd name="T15" fmla="*/ 13 h 13"/>
                <a:gd name="T16" fmla="*/ 14 w 22"/>
                <a:gd name="T17" fmla="*/ 13 h 13"/>
                <a:gd name="T18" fmla="*/ 15 w 22"/>
                <a:gd name="T19" fmla="*/ 13 h 13"/>
                <a:gd name="T20" fmla="*/ 22 w 22"/>
                <a:gd name="T21" fmla="*/ 7 h 13"/>
                <a:gd name="T22" fmla="*/ 15 w 2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13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4"/>
                    <a:pt x="2" y="6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9" y="13"/>
                    <a:pt x="22" y="10"/>
                    <a:pt x="22" y="7"/>
                  </a:cubicBezTo>
                  <a:cubicBezTo>
                    <a:pt x="22" y="3"/>
                    <a:pt x="19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04"/>
            <p:cNvSpPr>
              <a:spLocks/>
            </p:cNvSpPr>
            <p:nvPr/>
          </p:nvSpPr>
          <p:spPr bwMode="auto">
            <a:xfrm>
              <a:off x="1812926" y="1971675"/>
              <a:ext cx="82550" cy="49213"/>
            </a:xfrm>
            <a:custGeom>
              <a:avLst/>
              <a:gdLst>
                <a:gd name="T0" fmla="*/ 11 w 22"/>
                <a:gd name="T1" fmla="*/ 0 h 13"/>
                <a:gd name="T2" fmla="*/ 9 w 22"/>
                <a:gd name="T3" fmla="*/ 0 h 13"/>
                <a:gd name="T4" fmla="*/ 7 w 22"/>
                <a:gd name="T5" fmla="*/ 0 h 13"/>
                <a:gd name="T6" fmla="*/ 0 w 22"/>
                <a:gd name="T7" fmla="*/ 7 h 13"/>
                <a:gd name="T8" fmla="*/ 7 w 22"/>
                <a:gd name="T9" fmla="*/ 13 h 13"/>
                <a:gd name="T10" fmla="*/ 9 w 22"/>
                <a:gd name="T11" fmla="*/ 13 h 13"/>
                <a:gd name="T12" fmla="*/ 11 w 22"/>
                <a:gd name="T13" fmla="*/ 13 h 13"/>
                <a:gd name="T14" fmla="*/ 22 w 22"/>
                <a:gd name="T15" fmla="*/ 13 h 13"/>
                <a:gd name="T16" fmla="*/ 22 w 22"/>
                <a:gd name="T17" fmla="*/ 7 h 13"/>
                <a:gd name="T18" fmla="*/ 19 w 22"/>
                <a:gd name="T19" fmla="*/ 1 h 13"/>
                <a:gd name="T20" fmla="*/ 19 w 22"/>
                <a:gd name="T21" fmla="*/ 0 h 13"/>
                <a:gd name="T22" fmla="*/ 11 w 2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13">
                  <a:moveTo>
                    <a:pt x="11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0" y="6"/>
                    <a:pt x="19" y="4"/>
                    <a:pt x="19" y="1"/>
                  </a:cubicBezTo>
                  <a:cubicBezTo>
                    <a:pt x="19" y="1"/>
                    <a:pt x="19" y="1"/>
                    <a:pt x="19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05"/>
            <p:cNvSpPr>
              <a:spLocks/>
            </p:cNvSpPr>
            <p:nvPr/>
          </p:nvSpPr>
          <p:spPr bwMode="auto">
            <a:xfrm>
              <a:off x="1812926" y="2024063"/>
              <a:ext cx="198438" cy="49213"/>
            </a:xfrm>
            <a:custGeom>
              <a:avLst/>
              <a:gdLst>
                <a:gd name="T0" fmla="*/ 46 w 53"/>
                <a:gd name="T1" fmla="*/ 0 h 13"/>
                <a:gd name="T2" fmla="*/ 44 w 53"/>
                <a:gd name="T3" fmla="*/ 0 h 13"/>
                <a:gd name="T4" fmla="*/ 41 w 53"/>
                <a:gd name="T5" fmla="*/ 0 h 13"/>
                <a:gd name="T6" fmla="*/ 31 w 53"/>
                <a:gd name="T7" fmla="*/ 0 h 13"/>
                <a:gd name="T8" fmla="*/ 31 w 53"/>
                <a:gd name="T9" fmla="*/ 2 h 13"/>
                <a:gd name="T10" fmla="*/ 27 w 53"/>
                <a:gd name="T11" fmla="*/ 7 h 13"/>
                <a:gd name="T12" fmla="*/ 22 w 53"/>
                <a:gd name="T13" fmla="*/ 2 h 13"/>
                <a:gd name="T14" fmla="*/ 22 w 53"/>
                <a:gd name="T15" fmla="*/ 0 h 13"/>
                <a:gd name="T16" fmla="*/ 12 w 53"/>
                <a:gd name="T17" fmla="*/ 0 h 13"/>
                <a:gd name="T18" fmla="*/ 8 w 53"/>
                <a:gd name="T19" fmla="*/ 0 h 13"/>
                <a:gd name="T20" fmla="*/ 7 w 53"/>
                <a:gd name="T21" fmla="*/ 0 h 13"/>
                <a:gd name="T22" fmla="*/ 0 w 53"/>
                <a:gd name="T23" fmla="*/ 7 h 13"/>
                <a:gd name="T24" fmla="*/ 7 w 53"/>
                <a:gd name="T25" fmla="*/ 13 h 13"/>
                <a:gd name="T26" fmla="*/ 46 w 53"/>
                <a:gd name="T27" fmla="*/ 13 h 13"/>
                <a:gd name="T28" fmla="*/ 53 w 53"/>
                <a:gd name="T29" fmla="*/ 7 h 13"/>
                <a:gd name="T30" fmla="*/ 46 w 53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13">
                  <a:moveTo>
                    <a:pt x="4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5"/>
                    <a:pt x="29" y="7"/>
                    <a:pt x="27" y="7"/>
                  </a:cubicBezTo>
                  <a:cubicBezTo>
                    <a:pt x="24" y="7"/>
                    <a:pt x="22" y="5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50" y="13"/>
                    <a:pt x="53" y="10"/>
                    <a:pt x="53" y="7"/>
                  </a:cubicBezTo>
                  <a:cubicBezTo>
                    <a:pt x="53" y="3"/>
                    <a:pt x="50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4373722" y="4405896"/>
            <a:ext cx="567931" cy="540000"/>
            <a:chOff x="3441701" y="1069975"/>
            <a:chExt cx="387351" cy="368301"/>
          </a:xfrm>
          <a:solidFill>
            <a:schemeClr val="bg1"/>
          </a:solidFill>
        </p:grpSpPr>
        <p:sp>
          <p:nvSpPr>
            <p:cNvPr id="26" name="Freeform 287"/>
            <p:cNvSpPr>
              <a:spLocks/>
            </p:cNvSpPr>
            <p:nvPr/>
          </p:nvSpPr>
          <p:spPr bwMode="auto">
            <a:xfrm>
              <a:off x="3441701" y="1171575"/>
              <a:ext cx="131763" cy="228600"/>
            </a:xfrm>
            <a:custGeom>
              <a:avLst/>
              <a:gdLst>
                <a:gd name="T0" fmla="*/ 30 w 35"/>
                <a:gd name="T1" fmla="*/ 17 h 61"/>
                <a:gd name="T2" fmla="*/ 35 w 35"/>
                <a:gd name="T3" fmla="*/ 0 h 61"/>
                <a:gd name="T4" fmla="*/ 34 w 35"/>
                <a:gd name="T5" fmla="*/ 0 h 61"/>
                <a:gd name="T6" fmla="*/ 17 w 35"/>
                <a:gd name="T7" fmla="*/ 0 h 61"/>
                <a:gd name="T8" fmla="*/ 11 w 35"/>
                <a:gd name="T9" fmla="*/ 4 h 61"/>
                <a:gd name="T10" fmla="*/ 6 w 35"/>
                <a:gd name="T11" fmla="*/ 8 h 61"/>
                <a:gd name="T12" fmla="*/ 6 w 35"/>
                <a:gd name="T13" fmla="*/ 8 h 61"/>
                <a:gd name="T14" fmla="*/ 1 w 35"/>
                <a:gd name="T15" fmla="*/ 14 h 61"/>
                <a:gd name="T16" fmla="*/ 4 w 35"/>
                <a:gd name="T17" fmla="*/ 61 h 61"/>
                <a:gd name="T18" fmla="*/ 19 w 35"/>
                <a:gd name="T19" fmla="*/ 24 h 61"/>
                <a:gd name="T20" fmla="*/ 30 w 35"/>
                <a:gd name="T21" fmla="*/ 1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61">
                  <a:moveTo>
                    <a:pt x="30" y="17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0"/>
                    <a:pt x="11" y="2"/>
                    <a:pt x="11" y="4"/>
                  </a:cubicBezTo>
                  <a:cubicBezTo>
                    <a:pt x="12" y="6"/>
                    <a:pt x="9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1"/>
                    <a:pt x="1" y="14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1" y="20"/>
                    <a:pt x="25" y="17"/>
                    <a:pt x="3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88"/>
            <p:cNvSpPr>
              <a:spLocks/>
            </p:cNvSpPr>
            <p:nvPr/>
          </p:nvSpPr>
          <p:spPr bwMode="auto">
            <a:xfrm>
              <a:off x="3460751" y="1246188"/>
              <a:ext cx="368300" cy="192088"/>
            </a:xfrm>
            <a:custGeom>
              <a:avLst/>
              <a:gdLst>
                <a:gd name="T0" fmla="*/ 94 w 98"/>
                <a:gd name="T1" fmla="*/ 0 h 51"/>
                <a:gd name="T2" fmla="*/ 25 w 98"/>
                <a:gd name="T3" fmla="*/ 0 h 51"/>
                <a:gd name="T4" fmla="*/ 18 w 98"/>
                <a:gd name="T5" fmla="*/ 6 h 51"/>
                <a:gd name="T6" fmla="*/ 2 w 98"/>
                <a:gd name="T7" fmla="*/ 46 h 51"/>
                <a:gd name="T8" fmla="*/ 5 w 98"/>
                <a:gd name="T9" fmla="*/ 51 h 51"/>
                <a:gd name="T10" fmla="*/ 73 w 98"/>
                <a:gd name="T11" fmla="*/ 51 h 51"/>
                <a:gd name="T12" fmla="*/ 81 w 98"/>
                <a:gd name="T13" fmla="*/ 46 h 51"/>
                <a:gd name="T14" fmla="*/ 97 w 98"/>
                <a:gd name="T15" fmla="*/ 5 h 51"/>
                <a:gd name="T16" fmla="*/ 94 w 98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1">
                  <a:moveTo>
                    <a:pt x="94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19" y="3"/>
                    <a:pt x="18" y="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0" y="49"/>
                    <a:pt x="2" y="51"/>
                    <a:pt x="5" y="51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76" y="51"/>
                    <a:pt x="80" y="49"/>
                    <a:pt x="81" y="46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8" y="3"/>
                    <a:pt x="97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9"/>
            <p:cNvSpPr>
              <a:spLocks/>
            </p:cNvSpPr>
            <p:nvPr/>
          </p:nvSpPr>
          <p:spPr bwMode="auto">
            <a:xfrm>
              <a:off x="3570289" y="1069975"/>
              <a:ext cx="258763" cy="161925"/>
            </a:xfrm>
            <a:custGeom>
              <a:avLst/>
              <a:gdLst>
                <a:gd name="T0" fmla="*/ 6 w 69"/>
                <a:gd name="T1" fmla="*/ 43 h 43"/>
                <a:gd name="T2" fmla="*/ 15 w 69"/>
                <a:gd name="T3" fmla="*/ 11 h 43"/>
                <a:gd name="T4" fmla="*/ 22 w 69"/>
                <a:gd name="T5" fmla="*/ 6 h 43"/>
                <a:gd name="T6" fmla="*/ 45 w 69"/>
                <a:gd name="T7" fmla="*/ 6 h 43"/>
                <a:gd name="T8" fmla="*/ 48 w 69"/>
                <a:gd name="T9" fmla="*/ 10 h 43"/>
                <a:gd name="T10" fmla="*/ 45 w 69"/>
                <a:gd name="T11" fmla="*/ 20 h 43"/>
                <a:gd name="T12" fmla="*/ 49 w 69"/>
                <a:gd name="T13" fmla="*/ 26 h 43"/>
                <a:gd name="T14" fmla="*/ 59 w 69"/>
                <a:gd name="T15" fmla="*/ 26 h 43"/>
                <a:gd name="T16" fmla="*/ 62 w 69"/>
                <a:gd name="T17" fmla="*/ 30 h 43"/>
                <a:gd name="T18" fmla="*/ 58 w 69"/>
                <a:gd name="T19" fmla="*/ 43 h 43"/>
                <a:gd name="T20" fmla="*/ 64 w 69"/>
                <a:gd name="T21" fmla="*/ 43 h 43"/>
                <a:gd name="T22" fmla="*/ 68 w 69"/>
                <a:gd name="T23" fmla="*/ 30 h 43"/>
                <a:gd name="T24" fmla="*/ 66 w 69"/>
                <a:gd name="T25" fmla="*/ 19 h 43"/>
                <a:gd name="T26" fmla="*/ 54 w 69"/>
                <a:gd name="T27" fmla="*/ 3 h 43"/>
                <a:gd name="T28" fmla="*/ 48 w 69"/>
                <a:gd name="T29" fmla="*/ 0 h 43"/>
                <a:gd name="T30" fmla="*/ 19 w 69"/>
                <a:gd name="T31" fmla="*/ 0 h 43"/>
                <a:gd name="T32" fmla="*/ 11 w 69"/>
                <a:gd name="T33" fmla="*/ 6 h 43"/>
                <a:gd name="T34" fmla="*/ 0 w 69"/>
                <a:gd name="T35" fmla="*/ 43 h 43"/>
                <a:gd name="T36" fmla="*/ 6 w 69"/>
                <a:gd name="T3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43">
                  <a:moveTo>
                    <a:pt x="6" y="43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6" y="8"/>
                    <a:pt x="19" y="6"/>
                    <a:pt x="22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7" y="6"/>
                    <a:pt x="48" y="7"/>
                    <a:pt x="48" y="1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4" y="23"/>
                    <a:pt x="46" y="26"/>
                    <a:pt x="49" y="26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1" y="26"/>
                    <a:pt x="63" y="28"/>
                    <a:pt x="62" y="30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9" y="27"/>
                    <a:pt x="68" y="22"/>
                    <a:pt x="66" y="19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3" y="1"/>
                    <a:pt x="50" y="0"/>
                    <a:pt x="4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6" y="0"/>
                    <a:pt x="12" y="3"/>
                    <a:pt x="11" y="6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6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0"/>
            <p:cNvSpPr>
              <a:spLocks/>
            </p:cNvSpPr>
            <p:nvPr/>
          </p:nvSpPr>
          <p:spPr bwMode="auto">
            <a:xfrm>
              <a:off x="3641726" y="1144588"/>
              <a:ext cx="82550" cy="22225"/>
            </a:xfrm>
            <a:custGeom>
              <a:avLst/>
              <a:gdLst>
                <a:gd name="T0" fmla="*/ 19 w 22"/>
                <a:gd name="T1" fmla="*/ 6 h 6"/>
                <a:gd name="T2" fmla="*/ 21 w 22"/>
                <a:gd name="T3" fmla="*/ 3 h 6"/>
                <a:gd name="T4" fmla="*/ 21 w 22"/>
                <a:gd name="T5" fmla="*/ 0 h 6"/>
                <a:gd name="T6" fmla="*/ 2 w 22"/>
                <a:gd name="T7" fmla="*/ 0 h 6"/>
                <a:gd name="T8" fmla="*/ 0 w 22"/>
                <a:gd name="T9" fmla="*/ 3 h 6"/>
                <a:gd name="T10" fmla="*/ 1 w 22"/>
                <a:gd name="T11" fmla="*/ 6 h 6"/>
                <a:gd name="T12" fmla="*/ 19 w 2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6">
                  <a:moveTo>
                    <a:pt x="19" y="6"/>
                  </a:moveTo>
                  <a:cubicBezTo>
                    <a:pt x="20" y="6"/>
                    <a:pt x="21" y="5"/>
                    <a:pt x="21" y="3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0" y="3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1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1"/>
            <p:cNvSpPr>
              <a:spLocks/>
            </p:cNvSpPr>
            <p:nvPr/>
          </p:nvSpPr>
          <p:spPr bwMode="auto">
            <a:xfrm>
              <a:off x="3622676" y="1201738"/>
              <a:ext cx="146050" cy="22225"/>
            </a:xfrm>
            <a:custGeom>
              <a:avLst/>
              <a:gdLst>
                <a:gd name="T0" fmla="*/ 1 w 39"/>
                <a:gd name="T1" fmla="*/ 3 h 6"/>
                <a:gd name="T2" fmla="*/ 2 w 39"/>
                <a:gd name="T3" fmla="*/ 6 h 6"/>
                <a:gd name="T4" fmla="*/ 35 w 39"/>
                <a:gd name="T5" fmla="*/ 6 h 6"/>
                <a:gd name="T6" fmla="*/ 38 w 39"/>
                <a:gd name="T7" fmla="*/ 3 h 6"/>
                <a:gd name="T8" fmla="*/ 37 w 39"/>
                <a:gd name="T9" fmla="*/ 0 h 6"/>
                <a:gd name="T10" fmla="*/ 4 w 39"/>
                <a:gd name="T11" fmla="*/ 0 h 6"/>
                <a:gd name="T12" fmla="*/ 1 w 39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6">
                  <a:moveTo>
                    <a:pt x="1" y="3"/>
                  </a:moveTo>
                  <a:cubicBezTo>
                    <a:pt x="0" y="5"/>
                    <a:pt x="1" y="6"/>
                    <a:pt x="2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6"/>
                    <a:pt x="38" y="5"/>
                    <a:pt x="38" y="3"/>
                  </a:cubicBezTo>
                  <a:cubicBezTo>
                    <a:pt x="39" y="2"/>
                    <a:pt x="38" y="0"/>
                    <a:pt x="3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组合 30"/>
          <p:cNvGrpSpPr>
            <a:grpSpLocks noChangeAspect="1"/>
          </p:cNvGrpSpPr>
          <p:nvPr/>
        </p:nvGrpSpPr>
        <p:grpSpPr>
          <a:xfrm>
            <a:off x="5351649" y="3559690"/>
            <a:ext cx="617460" cy="540000"/>
            <a:chOff x="10188576" y="6029325"/>
            <a:chExt cx="442913" cy="387350"/>
          </a:xfrm>
          <a:solidFill>
            <a:schemeClr val="bg1"/>
          </a:solidFill>
        </p:grpSpPr>
        <p:sp>
          <p:nvSpPr>
            <p:cNvPr id="32" name="Freeform 433"/>
            <p:cNvSpPr>
              <a:spLocks/>
            </p:cNvSpPr>
            <p:nvPr/>
          </p:nvSpPr>
          <p:spPr bwMode="auto">
            <a:xfrm>
              <a:off x="10307638" y="6149975"/>
              <a:ext cx="200025" cy="201613"/>
            </a:xfrm>
            <a:custGeom>
              <a:avLst/>
              <a:gdLst>
                <a:gd name="T0" fmla="*/ 10 w 53"/>
                <a:gd name="T1" fmla="*/ 10 h 54"/>
                <a:gd name="T2" fmla="*/ 10 w 53"/>
                <a:gd name="T3" fmla="*/ 44 h 54"/>
                <a:gd name="T4" fmla="*/ 44 w 53"/>
                <a:gd name="T5" fmla="*/ 44 h 54"/>
                <a:gd name="T6" fmla="*/ 44 w 53"/>
                <a:gd name="T7" fmla="*/ 10 h 54"/>
                <a:gd name="T8" fmla="*/ 10 w 53"/>
                <a:gd name="T9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4">
                  <a:moveTo>
                    <a:pt x="10" y="10"/>
                  </a:moveTo>
                  <a:cubicBezTo>
                    <a:pt x="0" y="19"/>
                    <a:pt x="0" y="35"/>
                    <a:pt x="10" y="44"/>
                  </a:cubicBezTo>
                  <a:cubicBezTo>
                    <a:pt x="19" y="54"/>
                    <a:pt x="34" y="54"/>
                    <a:pt x="44" y="44"/>
                  </a:cubicBezTo>
                  <a:cubicBezTo>
                    <a:pt x="53" y="35"/>
                    <a:pt x="53" y="19"/>
                    <a:pt x="44" y="10"/>
                  </a:cubicBezTo>
                  <a:cubicBezTo>
                    <a:pt x="34" y="0"/>
                    <a:pt x="19" y="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34"/>
            <p:cNvSpPr>
              <a:spLocks noEditPoints="1"/>
            </p:cNvSpPr>
            <p:nvPr/>
          </p:nvSpPr>
          <p:spPr bwMode="auto">
            <a:xfrm>
              <a:off x="10188576" y="6029325"/>
              <a:ext cx="442913" cy="387350"/>
            </a:xfrm>
            <a:custGeom>
              <a:avLst/>
              <a:gdLst>
                <a:gd name="T0" fmla="*/ 104 w 118"/>
                <a:gd name="T1" fmla="*/ 16 h 103"/>
                <a:gd name="T2" fmla="*/ 88 w 118"/>
                <a:gd name="T3" fmla="*/ 14 h 103"/>
                <a:gd name="T4" fmla="*/ 83 w 118"/>
                <a:gd name="T5" fmla="*/ 8 h 103"/>
                <a:gd name="T6" fmla="*/ 70 w 118"/>
                <a:gd name="T7" fmla="*/ 0 h 103"/>
                <a:gd name="T8" fmla="*/ 59 w 118"/>
                <a:gd name="T9" fmla="*/ 0 h 103"/>
                <a:gd name="T10" fmla="*/ 48 w 118"/>
                <a:gd name="T11" fmla="*/ 0 h 103"/>
                <a:gd name="T12" fmla="*/ 35 w 118"/>
                <a:gd name="T13" fmla="*/ 8 h 103"/>
                <a:gd name="T14" fmla="*/ 29 w 118"/>
                <a:gd name="T15" fmla="*/ 14 h 103"/>
                <a:gd name="T16" fmla="*/ 14 w 118"/>
                <a:gd name="T17" fmla="*/ 16 h 103"/>
                <a:gd name="T18" fmla="*/ 0 w 118"/>
                <a:gd name="T19" fmla="*/ 31 h 103"/>
                <a:gd name="T20" fmla="*/ 0 w 118"/>
                <a:gd name="T21" fmla="*/ 89 h 103"/>
                <a:gd name="T22" fmla="*/ 14 w 118"/>
                <a:gd name="T23" fmla="*/ 103 h 103"/>
                <a:gd name="T24" fmla="*/ 59 w 118"/>
                <a:gd name="T25" fmla="*/ 103 h 103"/>
                <a:gd name="T26" fmla="*/ 104 w 118"/>
                <a:gd name="T27" fmla="*/ 103 h 103"/>
                <a:gd name="T28" fmla="*/ 118 w 118"/>
                <a:gd name="T29" fmla="*/ 89 h 103"/>
                <a:gd name="T30" fmla="*/ 118 w 118"/>
                <a:gd name="T31" fmla="*/ 31 h 103"/>
                <a:gd name="T32" fmla="*/ 104 w 118"/>
                <a:gd name="T33" fmla="*/ 16 h 103"/>
                <a:gd name="T34" fmla="*/ 58 w 118"/>
                <a:gd name="T35" fmla="*/ 4 h 103"/>
                <a:gd name="T36" fmla="*/ 65 w 118"/>
                <a:gd name="T37" fmla="*/ 11 h 103"/>
                <a:gd name="T38" fmla="*/ 58 w 118"/>
                <a:gd name="T39" fmla="*/ 17 h 103"/>
                <a:gd name="T40" fmla="*/ 52 w 118"/>
                <a:gd name="T41" fmla="*/ 11 h 103"/>
                <a:gd name="T42" fmla="*/ 58 w 118"/>
                <a:gd name="T43" fmla="*/ 4 h 103"/>
                <a:gd name="T44" fmla="*/ 85 w 118"/>
                <a:gd name="T45" fmla="*/ 85 h 103"/>
                <a:gd name="T46" fmla="*/ 33 w 118"/>
                <a:gd name="T47" fmla="*/ 85 h 103"/>
                <a:gd name="T48" fmla="*/ 33 w 118"/>
                <a:gd name="T49" fmla="*/ 33 h 103"/>
                <a:gd name="T50" fmla="*/ 85 w 118"/>
                <a:gd name="T51" fmla="*/ 33 h 103"/>
                <a:gd name="T52" fmla="*/ 85 w 118"/>
                <a:gd name="T53" fmla="*/ 8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8" h="103">
                  <a:moveTo>
                    <a:pt x="104" y="16"/>
                  </a:moveTo>
                  <a:cubicBezTo>
                    <a:pt x="104" y="16"/>
                    <a:pt x="94" y="17"/>
                    <a:pt x="88" y="14"/>
                  </a:cubicBezTo>
                  <a:cubicBezTo>
                    <a:pt x="84" y="13"/>
                    <a:pt x="83" y="9"/>
                    <a:pt x="83" y="8"/>
                  </a:cubicBezTo>
                  <a:cubicBezTo>
                    <a:pt x="80" y="3"/>
                    <a:pt x="76" y="0"/>
                    <a:pt x="7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0"/>
                    <a:pt x="37" y="3"/>
                    <a:pt x="35" y="8"/>
                  </a:cubicBezTo>
                  <a:cubicBezTo>
                    <a:pt x="35" y="9"/>
                    <a:pt x="34" y="13"/>
                    <a:pt x="29" y="14"/>
                  </a:cubicBezTo>
                  <a:cubicBezTo>
                    <a:pt x="24" y="17"/>
                    <a:pt x="14" y="16"/>
                    <a:pt x="14" y="16"/>
                  </a:cubicBezTo>
                  <a:cubicBezTo>
                    <a:pt x="6" y="17"/>
                    <a:pt x="0" y="24"/>
                    <a:pt x="0" y="3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7"/>
                    <a:pt x="6" y="103"/>
                    <a:pt x="14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111" y="103"/>
                    <a:pt x="118" y="97"/>
                    <a:pt x="118" y="89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118" y="24"/>
                    <a:pt x="111" y="17"/>
                    <a:pt x="104" y="16"/>
                  </a:cubicBezTo>
                  <a:close/>
                  <a:moveTo>
                    <a:pt x="58" y="4"/>
                  </a:moveTo>
                  <a:cubicBezTo>
                    <a:pt x="62" y="4"/>
                    <a:pt x="65" y="7"/>
                    <a:pt x="65" y="11"/>
                  </a:cubicBezTo>
                  <a:cubicBezTo>
                    <a:pt x="65" y="14"/>
                    <a:pt x="62" y="17"/>
                    <a:pt x="58" y="17"/>
                  </a:cubicBezTo>
                  <a:cubicBezTo>
                    <a:pt x="55" y="17"/>
                    <a:pt x="52" y="14"/>
                    <a:pt x="52" y="11"/>
                  </a:cubicBezTo>
                  <a:cubicBezTo>
                    <a:pt x="52" y="7"/>
                    <a:pt x="55" y="4"/>
                    <a:pt x="58" y="4"/>
                  </a:cubicBezTo>
                  <a:close/>
                  <a:moveTo>
                    <a:pt x="85" y="85"/>
                  </a:moveTo>
                  <a:cubicBezTo>
                    <a:pt x="71" y="100"/>
                    <a:pt x="47" y="100"/>
                    <a:pt x="33" y="85"/>
                  </a:cubicBezTo>
                  <a:cubicBezTo>
                    <a:pt x="18" y="71"/>
                    <a:pt x="18" y="47"/>
                    <a:pt x="33" y="33"/>
                  </a:cubicBezTo>
                  <a:cubicBezTo>
                    <a:pt x="47" y="18"/>
                    <a:pt x="71" y="18"/>
                    <a:pt x="85" y="33"/>
                  </a:cubicBezTo>
                  <a:cubicBezTo>
                    <a:pt x="100" y="47"/>
                    <a:pt x="100" y="71"/>
                    <a:pt x="8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组合 33"/>
          <p:cNvGrpSpPr>
            <a:grpSpLocks noChangeAspect="1"/>
          </p:cNvGrpSpPr>
          <p:nvPr/>
        </p:nvGrpSpPr>
        <p:grpSpPr>
          <a:xfrm>
            <a:off x="6417692" y="4405896"/>
            <a:ext cx="549911" cy="540000"/>
            <a:chOff x="8326438" y="5427663"/>
            <a:chExt cx="352425" cy="346075"/>
          </a:xfrm>
          <a:solidFill>
            <a:schemeClr val="bg1"/>
          </a:solidFill>
        </p:grpSpPr>
        <p:sp>
          <p:nvSpPr>
            <p:cNvPr id="35" name="Freeform 404"/>
            <p:cNvSpPr>
              <a:spLocks/>
            </p:cNvSpPr>
            <p:nvPr/>
          </p:nvSpPr>
          <p:spPr bwMode="auto">
            <a:xfrm>
              <a:off x="8359776" y="5705475"/>
              <a:ext cx="285750" cy="7938"/>
            </a:xfrm>
            <a:custGeom>
              <a:avLst/>
              <a:gdLst>
                <a:gd name="T0" fmla="*/ 1 w 76"/>
                <a:gd name="T1" fmla="*/ 2 h 2"/>
                <a:gd name="T2" fmla="*/ 75 w 76"/>
                <a:gd name="T3" fmla="*/ 2 h 2"/>
                <a:gd name="T4" fmla="*/ 76 w 76"/>
                <a:gd name="T5" fmla="*/ 1 h 2"/>
                <a:gd name="T6" fmla="*/ 75 w 76"/>
                <a:gd name="T7" fmla="*/ 0 h 2"/>
                <a:gd name="T8" fmla="*/ 1 w 76"/>
                <a:gd name="T9" fmla="*/ 0 h 2"/>
                <a:gd name="T10" fmla="*/ 0 w 76"/>
                <a:gd name="T11" fmla="*/ 1 h 2"/>
                <a:gd name="T12" fmla="*/ 1 w 7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">
                  <a:moveTo>
                    <a:pt x="1" y="2"/>
                  </a:moveTo>
                  <a:cubicBezTo>
                    <a:pt x="75" y="2"/>
                    <a:pt x="75" y="2"/>
                    <a:pt x="75" y="2"/>
                  </a:cubicBezTo>
                  <a:cubicBezTo>
                    <a:pt x="76" y="2"/>
                    <a:pt x="76" y="2"/>
                    <a:pt x="76" y="1"/>
                  </a:cubicBezTo>
                  <a:cubicBezTo>
                    <a:pt x="76" y="1"/>
                    <a:pt x="76" y="0"/>
                    <a:pt x="7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05"/>
            <p:cNvSpPr>
              <a:spLocks/>
            </p:cNvSpPr>
            <p:nvPr/>
          </p:nvSpPr>
          <p:spPr bwMode="auto">
            <a:xfrm>
              <a:off x="8356601" y="5716588"/>
              <a:ext cx="292100" cy="7938"/>
            </a:xfrm>
            <a:custGeom>
              <a:avLst/>
              <a:gdLst>
                <a:gd name="T0" fmla="*/ 2 w 78"/>
                <a:gd name="T1" fmla="*/ 2 h 2"/>
                <a:gd name="T2" fmla="*/ 77 w 78"/>
                <a:gd name="T3" fmla="*/ 2 h 2"/>
                <a:gd name="T4" fmla="*/ 78 w 78"/>
                <a:gd name="T5" fmla="*/ 1 h 2"/>
                <a:gd name="T6" fmla="*/ 77 w 78"/>
                <a:gd name="T7" fmla="*/ 0 h 2"/>
                <a:gd name="T8" fmla="*/ 2 w 78"/>
                <a:gd name="T9" fmla="*/ 0 h 2"/>
                <a:gd name="T10" fmla="*/ 0 w 78"/>
                <a:gd name="T11" fmla="*/ 1 h 2"/>
                <a:gd name="T12" fmla="*/ 2 w 7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2">
                  <a:moveTo>
                    <a:pt x="2" y="2"/>
                  </a:moveTo>
                  <a:cubicBezTo>
                    <a:pt x="77" y="2"/>
                    <a:pt x="77" y="2"/>
                    <a:pt x="77" y="2"/>
                  </a:cubicBezTo>
                  <a:cubicBezTo>
                    <a:pt x="78" y="2"/>
                    <a:pt x="78" y="2"/>
                    <a:pt x="78" y="1"/>
                  </a:cubicBezTo>
                  <a:cubicBezTo>
                    <a:pt x="78" y="0"/>
                    <a:pt x="78" y="0"/>
                    <a:pt x="7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07"/>
            <p:cNvSpPr>
              <a:spLocks/>
            </p:cNvSpPr>
            <p:nvPr/>
          </p:nvSpPr>
          <p:spPr bwMode="auto">
            <a:xfrm>
              <a:off x="8356601" y="5727700"/>
              <a:ext cx="296863" cy="7938"/>
            </a:xfrm>
            <a:custGeom>
              <a:avLst/>
              <a:gdLst>
                <a:gd name="T0" fmla="*/ 78 w 79"/>
                <a:gd name="T1" fmla="*/ 0 h 2"/>
                <a:gd name="T2" fmla="*/ 1 w 79"/>
                <a:gd name="T3" fmla="*/ 0 h 2"/>
                <a:gd name="T4" fmla="*/ 0 w 79"/>
                <a:gd name="T5" fmla="*/ 1 h 2"/>
                <a:gd name="T6" fmla="*/ 1 w 79"/>
                <a:gd name="T7" fmla="*/ 2 h 2"/>
                <a:gd name="T8" fmla="*/ 78 w 79"/>
                <a:gd name="T9" fmla="*/ 2 h 2"/>
                <a:gd name="T10" fmla="*/ 79 w 79"/>
                <a:gd name="T11" fmla="*/ 1 h 2"/>
                <a:gd name="T12" fmla="*/ 78 w 79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2">
                  <a:moveTo>
                    <a:pt x="7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9" y="1"/>
                    <a:pt x="79" y="1"/>
                  </a:cubicBezTo>
                  <a:cubicBezTo>
                    <a:pt x="79" y="0"/>
                    <a:pt x="78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08"/>
            <p:cNvSpPr>
              <a:spLocks noEditPoints="1"/>
            </p:cNvSpPr>
            <p:nvPr/>
          </p:nvSpPr>
          <p:spPr bwMode="auto">
            <a:xfrm>
              <a:off x="8326438" y="5427663"/>
              <a:ext cx="352425" cy="346075"/>
            </a:xfrm>
            <a:custGeom>
              <a:avLst/>
              <a:gdLst>
                <a:gd name="T0" fmla="*/ 79 w 94"/>
                <a:gd name="T1" fmla="*/ 70 h 92"/>
                <a:gd name="T2" fmla="*/ 78 w 94"/>
                <a:gd name="T3" fmla="*/ 69 h 92"/>
                <a:gd name="T4" fmla="*/ 79 w 94"/>
                <a:gd name="T5" fmla="*/ 67 h 92"/>
                <a:gd name="T6" fmla="*/ 91 w 94"/>
                <a:gd name="T7" fmla="*/ 58 h 92"/>
                <a:gd name="T8" fmla="*/ 80 w 94"/>
                <a:gd name="T9" fmla="*/ 0 h 92"/>
                <a:gd name="T10" fmla="*/ 5 w 94"/>
                <a:gd name="T11" fmla="*/ 8 h 92"/>
                <a:gd name="T12" fmla="*/ 10 w 94"/>
                <a:gd name="T13" fmla="*/ 67 h 92"/>
                <a:gd name="T14" fmla="*/ 16 w 94"/>
                <a:gd name="T15" fmla="*/ 67 h 92"/>
                <a:gd name="T16" fmla="*/ 17 w 94"/>
                <a:gd name="T17" fmla="*/ 69 h 92"/>
                <a:gd name="T18" fmla="*/ 16 w 94"/>
                <a:gd name="T19" fmla="*/ 70 h 92"/>
                <a:gd name="T20" fmla="*/ 0 w 94"/>
                <a:gd name="T21" fmla="*/ 85 h 92"/>
                <a:gd name="T22" fmla="*/ 85 w 94"/>
                <a:gd name="T23" fmla="*/ 92 h 92"/>
                <a:gd name="T24" fmla="*/ 85 w 94"/>
                <a:gd name="T25" fmla="*/ 70 h 92"/>
                <a:gd name="T26" fmla="*/ 7 w 94"/>
                <a:gd name="T27" fmla="*/ 55 h 92"/>
                <a:gd name="T28" fmla="*/ 16 w 94"/>
                <a:gd name="T29" fmla="*/ 4 h 92"/>
                <a:gd name="T30" fmla="*/ 84 w 94"/>
                <a:gd name="T31" fmla="*/ 10 h 92"/>
                <a:gd name="T32" fmla="*/ 80 w 94"/>
                <a:gd name="T33" fmla="*/ 62 h 92"/>
                <a:gd name="T34" fmla="*/ 69 w 94"/>
                <a:gd name="T35" fmla="*/ 69 h 92"/>
                <a:gd name="T36" fmla="*/ 68 w 94"/>
                <a:gd name="T37" fmla="*/ 70 h 92"/>
                <a:gd name="T38" fmla="*/ 26 w 94"/>
                <a:gd name="T39" fmla="*/ 70 h 92"/>
                <a:gd name="T40" fmla="*/ 26 w 94"/>
                <a:gd name="T41" fmla="*/ 67 h 92"/>
                <a:gd name="T42" fmla="*/ 33 w 94"/>
                <a:gd name="T43" fmla="*/ 67 h 92"/>
                <a:gd name="T44" fmla="*/ 68 w 94"/>
                <a:gd name="T45" fmla="*/ 67 h 92"/>
                <a:gd name="T46" fmla="*/ 69 w 94"/>
                <a:gd name="T47" fmla="*/ 68 h 92"/>
                <a:gd name="T48" fmla="*/ 53 w 94"/>
                <a:gd name="T49" fmla="*/ 89 h 92"/>
                <a:gd name="T50" fmla="*/ 47 w 94"/>
                <a:gd name="T51" fmla="*/ 90 h 92"/>
                <a:gd name="T52" fmla="*/ 46 w 94"/>
                <a:gd name="T53" fmla="*/ 91 h 92"/>
                <a:gd name="T54" fmla="*/ 45 w 94"/>
                <a:gd name="T55" fmla="*/ 89 h 92"/>
                <a:gd name="T56" fmla="*/ 41 w 94"/>
                <a:gd name="T57" fmla="*/ 87 h 92"/>
                <a:gd name="T58" fmla="*/ 50 w 94"/>
                <a:gd name="T59" fmla="*/ 84 h 92"/>
                <a:gd name="T60" fmla="*/ 53 w 94"/>
                <a:gd name="T61" fmla="*/ 89 h 92"/>
                <a:gd name="T62" fmla="*/ 84 w 94"/>
                <a:gd name="T63" fmla="*/ 83 h 92"/>
                <a:gd name="T64" fmla="*/ 5 w 94"/>
                <a:gd name="T65" fmla="*/ 79 h 92"/>
                <a:gd name="T66" fmla="*/ 85 w 94"/>
                <a:gd name="T67" fmla="*/ 7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4" h="92">
                  <a:moveTo>
                    <a:pt x="85" y="70"/>
                  </a:moveTo>
                  <a:cubicBezTo>
                    <a:pt x="79" y="70"/>
                    <a:pt x="79" y="70"/>
                    <a:pt x="79" y="70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8"/>
                    <a:pt x="78" y="68"/>
                    <a:pt x="79" y="67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8" y="67"/>
                    <a:pt x="92" y="63"/>
                    <a:pt x="91" y="5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4"/>
                    <a:pt x="85" y="0"/>
                    <a:pt x="8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5" y="4"/>
                    <a:pt x="5" y="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63"/>
                    <a:pt x="6" y="67"/>
                    <a:pt x="10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7"/>
                    <a:pt x="16" y="67"/>
                    <a:pt x="16" y="68"/>
                  </a:cubicBezTo>
                  <a:cubicBezTo>
                    <a:pt x="16" y="68"/>
                    <a:pt x="17" y="68"/>
                    <a:pt x="17" y="69"/>
                  </a:cubicBezTo>
                  <a:cubicBezTo>
                    <a:pt x="17" y="69"/>
                    <a:pt x="16" y="69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4" y="70"/>
                    <a:pt x="0" y="79"/>
                    <a:pt x="0" y="85"/>
                  </a:cubicBezTo>
                  <a:cubicBezTo>
                    <a:pt x="0" y="91"/>
                    <a:pt x="4" y="92"/>
                    <a:pt x="9" y="92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90" y="92"/>
                    <a:pt x="94" y="91"/>
                    <a:pt x="94" y="85"/>
                  </a:cubicBezTo>
                  <a:cubicBezTo>
                    <a:pt x="94" y="79"/>
                    <a:pt x="90" y="70"/>
                    <a:pt x="85" y="70"/>
                  </a:cubicBezTo>
                  <a:close/>
                  <a:moveTo>
                    <a:pt x="14" y="62"/>
                  </a:moveTo>
                  <a:cubicBezTo>
                    <a:pt x="10" y="62"/>
                    <a:pt x="7" y="59"/>
                    <a:pt x="7" y="55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7"/>
                    <a:pt x="13" y="4"/>
                    <a:pt x="16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1" y="4"/>
                    <a:pt x="84" y="7"/>
                    <a:pt x="84" y="10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9"/>
                    <a:pt x="84" y="62"/>
                    <a:pt x="80" y="62"/>
                  </a:cubicBezTo>
                  <a:lnTo>
                    <a:pt x="14" y="62"/>
                  </a:lnTo>
                  <a:close/>
                  <a:moveTo>
                    <a:pt x="69" y="69"/>
                  </a:moveTo>
                  <a:cubicBezTo>
                    <a:pt x="69" y="69"/>
                    <a:pt x="69" y="69"/>
                    <a:pt x="69" y="70"/>
                  </a:cubicBezTo>
                  <a:cubicBezTo>
                    <a:pt x="69" y="70"/>
                    <a:pt x="69" y="70"/>
                    <a:pt x="68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69"/>
                    <a:pt x="25" y="69"/>
                    <a:pt x="25" y="69"/>
                  </a:cubicBezTo>
                  <a:cubicBezTo>
                    <a:pt x="25" y="68"/>
                    <a:pt x="26" y="68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9" y="67"/>
                    <a:pt x="69" y="67"/>
                  </a:cubicBezTo>
                  <a:cubicBezTo>
                    <a:pt x="69" y="67"/>
                    <a:pt x="69" y="67"/>
                    <a:pt x="69" y="68"/>
                  </a:cubicBezTo>
                  <a:cubicBezTo>
                    <a:pt x="69" y="68"/>
                    <a:pt x="69" y="68"/>
                    <a:pt x="69" y="69"/>
                  </a:cubicBezTo>
                  <a:close/>
                  <a:moveTo>
                    <a:pt x="53" y="89"/>
                  </a:moveTo>
                  <a:cubicBezTo>
                    <a:pt x="49" y="89"/>
                    <a:pt x="49" y="89"/>
                    <a:pt x="49" y="89"/>
                  </a:cubicBezTo>
                  <a:cubicBezTo>
                    <a:pt x="48" y="89"/>
                    <a:pt x="47" y="89"/>
                    <a:pt x="47" y="90"/>
                  </a:cubicBezTo>
                  <a:cubicBezTo>
                    <a:pt x="47" y="90"/>
                    <a:pt x="48" y="91"/>
                    <a:pt x="48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1" y="89"/>
                    <a:pt x="41" y="88"/>
                    <a:pt x="41" y="87"/>
                  </a:cubicBezTo>
                  <a:cubicBezTo>
                    <a:pt x="41" y="84"/>
                    <a:pt x="42" y="84"/>
                    <a:pt x="44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2" y="84"/>
                    <a:pt x="53" y="84"/>
                    <a:pt x="53" y="87"/>
                  </a:cubicBezTo>
                  <a:cubicBezTo>
                    <a:pt x="53" y="88"/>
                    <a:pt x="53" y="89"/>
                    <a:pt x="53" y="89"/>
                  </a:cubicBezTo>
                  <a:close/>
                  <a:moveTo>
                    <a:pt x="88" y="79"/>
                  </a:moveTo>
                  <a:cubicBezTo>
                    <a:pt x="88" y="81"/>
                    <a:pt x="86" y="83"/>
                    <a:pt x="84" y="83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8" y="83"/>
                    <a:pt x="6" y="81"/>
                    <a:pt x="5" y="79"/>
                  </a:cubicBezTo>
                  <a:cubicBezTo>
                    <a:pt x="5" y="77"/>
                    <a:pt x="7" y="73"/>
                    <a:pt x="9" y="73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87" y="73"/>
                    <a:pt x="89" y="77"/>
                    <a:pt x="88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Freeform 810"/>
          <p:cNvSpPr>
            <a:spLocks noEditPoints="1"/>
          </p:cNvSpPr>
          <p:nvPr/>
        </p:nvSpPr>
        <p:spPr bwMode="auto">
          <a:xfrm>
            <a:off x="7886116" y="3016159"/>
            <a:ext cx="652463" cy="487363"/>
          </a:xfrm>
          <a:custGeom>
            <a:avLst/>
            <a:gdLst>
              <a:gd name="T0" fmla="*/ 160 w 174"/>
              <a:gd name="T1" fmla="*/ 97 h 130"/>
              <a:gd name="T2" fmla="*/ 14 w 174"/>
              <a:gd name="T3" fmla="*/ 97 h 130"/>
              <a:gd name="T4" fmla="*/ 3 w 174"/>
              <a:gd name="T5" fmla="*/ 118 h 130"/>
              <a:gd name="T6" fmla="*/ 171 w 174"/>
              <a:gd name="T7" fmla="*/ 118 h 130"/>
              <a:gd name="T8" fmla="*/ 160 w 174"/>
              <a:gd name="T9" fmla="*/ 97 h 130"/>
              <a:gd name="T10" fmla="*/ 69 w 174"/>
              <a:gd name="T11" fmla="*/ 113 h 130"/>
              <a:gd name="T12" fmla="*/ 73 w 174"/>
              <a:gd name="T13" fmla="*/ 105 h 130"/>
              <a:gd name="T14" fmla="*/ 101 w 174"/>
              <a:gd name="T15" fmla="*/ 105 h 130"/>
              <a:gd name="T16" fmla="*/ 105 w 174"/>
              <a:gd name="T17" fmla="*/ 113 h 130"/>
              <a:gd name="T18" fmla="*/ 69 w 174"/>
              <a:gd name="T19" fmla="*/ 113 h 130"/>
              <a:gd name="T20" fmla="*/ 157 w 174"/>
              <a:gd name="T21" fmla="*/ 92 h 130"/>
              <a:gd name="T22" fmla="*/ 157 w 174"/>
              <a:gd name="T23" fmla="*/ 92 h 130"/>
              <a:gd name="T24" fmla="*/ 157 w 174"/>
              <a:gd name="T25" fmla="*/ 91 h 130"/>
              <a:gd name="T26" fmla="*/ 157 w 174"/>
              <a:gd name="T27" fmla="*/ 4 h 130"/>
              <a:gd name="T28" fmla="*/ 153 w 174"/>
              <a:gd name="T29" fmla="*/ 0 h 130"/>
              <a:gd name="T30" fmla="*/ 21 w 174"/>
              <a:gd name="T31" fmla="*/ 0 h 130"/>
              <a:gd name="T32" fmla="*/ 17 w 174"/>
              <a:gd name="T33" fmla="*/ 4 h 130"/>
              <a:gd name="T34" fmla="*/ 17 w 174"/>
              <a:gd name="T35" fmla="*/ 91 h 130"/>
              <a:gd name="T36" fmla="*/ 17 w 174"/>
              <a:gd name="T37" fmla="*/ 92 h 130"/>
              <a:gd name="T38" fmla="*/ 17 w 174"/>
              <a:gd name="T39" fmla="*/ 92 h 130"/>
              <a:gd name="T40" fmla="*/ 16 w 174"/>
              <a:gd name="T41" fmla="*/ 92 h 130"/>
              <a:gd name="T42" fmla="*/ 158 w 174"/>
              <a:gd name="T43" fmla="*/ 92 h 130"/>
              <a:gd name="T44" fmla="*/ 157 w 174"/>
              <a:gd name="T45" fmla="*/ 92 h 130"/>
              <a:gd name="T46" fmla="*/ 147 w 174"/>
              <a:gd name="T47" fmla="*/ 85 h 130"/>
              <a:gd name="T48" fmla="*/ 27 w 174"/>
              <a:gd name="T49" fmla="*/ 85 h 130"/>
              <a:gd name="T50" fmla="*/ 27 w 174"/>
              <a:gd name="T51" fmla="*/ 10 h 130"/>
              <a:gd name="T52" fmla="*/ 147 w 174"/>
              <a:gd name="T53" fmla="*/ 10 h 130"/>
              <a:gd name="T54" fmla="*/ 147 w 174"/>
              <a:gd name="T55" fmla="*/ 85 h 130"/>
              <a:gd name="T56" fmla="*/ 173 w 174"/>
              <a:gd name="T57" fmla="*/ 123 h 130"/>
              <a:gd name="T58" fmla="*/ 1 w 174"/>
              <a:gd name="T59" fmla="*/ 123 h 130"/>
              <a:gd name="T60" fmla="*/ 0 w 174"/>
              <a:gd name="T61" fmla="*/ 124 h 130"/>
              <a:gd name="T62" fmla="*/ 4 w 174"/>
              <a:gd name="T63" fmla="*/ 130 h 130"/>
              <a:gd name="T64" fmla="*/ 170 w 174"/>
              <a:gd name="T65" fmla="*/ 130 h 130"/>
              <a:gd name="T66" fmla="*/ 174 w 174"/>
              <a:gd name="T67" fmla="*/ 124 h 130"/>
              <a:gd name="T68" fmla="*/ 173 w 174"/>
              <a:gd name="T69" fmla="*/ 12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4" h="130">
                <a:moveTo>
                  <a:pt x="160" y="97"/>
                </a:moveTo>
                <a:cubicBezTo>
                  <a:pt x="14" y="97"/>
                  <a:pt x="14" y="97"/>
                  <a:pt x="14" y="97"/>
                </a:cubicBezTo>
                <a:cubicBezTo>
                  <a:pt x="3" y="118"/>
                  <a:pt x="3" y="118"/>
                  <a:pt x="3" y="118"/>
                </a:cubicBezTo>
                <a:cubicBezTo>
                  <a:pt x="171" y="118"/>
                  <a:pt x="171" y="118"/>
                  <a:pt x="171" y="118"/>
                </a:cubicBezTo>
                <a:lnTo>
                  <a:pt x="160" y="97"/>
                </a:lnTo>
                <a:close/>
                <a:moveTo>
                  <a:pt x="69" y="113"/>
                </a:moveTo>
                <a:cubicBezTo>
                  <a:pt x="73" y="105"/>
                  <a:pt x="73" y="105"/>
                  <a:pt x="73" y="105"/>
                </a:cubicBezTo>
                <a:cubicBezTo>
                  <a:pt x="101" y="105"/>
                  <a:pt x="101" y="105"/>
                  <a:pt x="101" y="105"/>
                </a:cubicBezTo>
                <a:cubicBezTo>
                  <a:pt x="105" y="113"/>
                  <a:pt x="105" y="113"/>
                  <a:pt x="105" y="113"/>
                </a:cubicBezTo>
                <a:lnTo>
                  <a:pt x="69" y="113"/>
                </a:lnTo>
                <a:close/>
                <a:moveTo>
                  <a:pt x="157" y="92"/>
                </a:moveTo>
                <a:cubicBezTo>
                  <a:pt x="157" y="92"/>
                  <a:pt x="157" y="92"/>
                  <a:pt x="157" y="92"/>
                </a:cubicBezTo>
                <a:cubicBezTo>
                  <a:pt x="157" y="92"/>
                  <a:pt x="157" y="92"/>
                  <a:pt x="157" y="91"/>
                </a:cubicBezTo>
                <a:cubicBezTo>
                  <a:pt x="157" y="4"/>
                  <a:pt x="157" y="4"/>
                  <a:pt x="157" y="4"/>
                </a:cubicBezTo>
                <a:cubicBezTo>
                  <a:pt x="157" y="2"/>
                  <a:pt x="156" y="0"/>
                  <a:pt x="153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7" y="2"/>
                  <a:pt x="17" y="4"/>
                </a:cubicBezTo>
                <a:cubicBezTo>
                  <a:pt x="17" y="91"/>
                  <a:pt x="17" y="91"/>
                  <a:pt x="17" y="91"/>
                </a:cubicBezTo>
                <a:cubicBezTo>
                  <a:pt x="17" y="92"/>
                  <a:pt x="17" y="92"/>
                  <a:pt x="17" y="92"/>
                </a:cubicBezTo>
                <a:cubicBezTo>
                  <a:pt x="17" y="92"/>
                  <a:pt x="17" y="92"/>
                  <a:pt x="17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58" y="92"/>
                  <a:pt x="158" y="92"/>
                  <a:pt x="158" y="92"/>
                </a:cubicBezTo>
                <a:lnTo>
                  <a:pt x="157" y="92"/>
                </a:lnTo>
                <a:close/>
                <a:moveTo>
                  <a:pt x="147" y="85"/>
                </a:moveTo>
                <a:cubicBezTo>
                  <a:pt x="27" y="85"/>
                  <a:pt x="27" y="85"/>
                  <a:pt x="27" y="85"/>
                </a:cubicBezTo>
                <a:cubicBezTo>
                  <a:pt x="27" y="10"/>
                  <a:pt x="27" y="10"/>
                  <a:pt x="27" y="10"/>
                </a:cubicBezTo>
                <a:cubicBezTo>
                  <a:pt x="147" y="10"/>
                  <a:pt x="147" y="10"/>
                  <a:pt x="147" y="10"/>
                </a:cubicBezTo>
                <a:lnTo>
                  <a:pt x="147" y="85"/>
                </a:lnTo>
                <a:close/>
                <a:moveTo>
                  <a:pt x="173" y="123"/>
                </a:moveTo>
                <a:cubicBezTo>
                  <a:pt x="1" y="123"/>
                  <a:pt x="1" y="123"/>
                  <a:pt x="1" y="123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6"/>
                  <a:pt x="2" y="130"/>
                  <a:pt x="4" y="130"/>
                </a:cubicBezTo>
                <a:cubicBezTo>
                  <a:pt x="170" y="130"/>
                  <a:pt x="170" y="130"/>
                  <a:pt x="170" y="130"/>
                </a:cubicBezTo>
                <a:cubicBezTo>
                  <a:pt x="172" y="130"/>
                  <a:pt x="174" y="126"/>
                  <a:pt x="174" y="124"/>
                </a:cubicBezTo>
                <a:lnTo>
                  <a:pt x="173" y="123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矩形 39"/>
          <p:cNvSpPr/>
          <p:nvPr/>
        </p:nvSpPr>
        <p:spPr>
          <a:xfrm>
            <a:off x="9066090" y="2761129"/>
            <a:ext cx="2441567" cy="109260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高性能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并发用户数、并发事务数、吞吐量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6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H="1">
            <a:off x="6096000" y="420914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行业背景</a:t>
            </a:r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918934" y="2088019"/>
            <a:ext cx="1619999" cy="2160000"/>
            <a:chOff x="5816601" y="-11436350"/>
            <a:chExt cx="404813" cy="539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" name="Freeform 178"/>
            <p:cNvSpPr>
              <a:spLocks/>
            </p:cNvSpPr>
            <p:nvPr/>
          </p:nvSpPr>
          <p:spPr bwMode="auto">
            <a:xfrm>
              <a:off x="5816601" y="-11345862"/>
              <a:ext cx="404813" cy="449263"/>
            </a:xfrm>
            <a:custGeom>
              <a:avLst/>
              <a:gdLst>
                <a:gd name="T0" fmla="*/ 43 w 255"/>
                <a:gd name="T1" fmla="*/ 92 h 283"/>
                <a:gd name="T2" fmla="*/ 99 w 255"/>
                <a:gd name="T3" fmla="*/ 35 h 283"/>
                <a:gd name="T4" fmla="*/ 128 w 255"/>
                <a:gd name="T5" fmla="*/ 35 h 283"/>
                <a:gd name="T6" fmla="*/ 85 w 255"/>
                <a:gd name="T7" fmla="*/ 113 h 283"/>
                <a:gd name="T8" fmla="*/ 85 w 255"/>
                <a:gd name="T9" fmla="*/ 198 h 283"/>
                <a:gd name="T10" fmla="*/ 0 w 255"/>
                <a:gd name="T11" fmla="*/ 198 h 283"/>
                <a:gd name="T12" fmla="*/ 0 w 255"/>
                <a:gd name="T13" fmla="*/ 227 h 283"/>
                <a:gd name="T14" fmla="*/ 113 w 255"/>
                <a:gd name="T15" fmla="*/ 227 h 283"/>
                <a:gd name="T16" fmla="*/ 113 w 255"/>
                <a:gd name="T17" fmla="*/ 141 h 283"/>
                <a:gd name="T18" fmla="*/ 170 w 255"/>
                <a:gd name="T19" fmla="*/ 191 h 283"/>
                <a:gd name="T20" fmla="*/ 170 w 255"/>
                <a:gd name="T21" fmla="*/ 283 h 283"/>
                <a:gd name="T22" fmla="*/ 199 w 255"/>
                <a:gd name="T23" fmla="*/ 283 h 283"/>
                <a:gd name="T24" fmla="*/ 199 w 255"/>
                <a:gd name="T25" fmla="*/ 170 h 283"/>
                <a:gd name="T26" fmla="*/ 142 w 255"/>
                <a:gd name="T27" fmla="*/ 120 h 283"/>
                <a:gd name="T28" fmla="*/ 156 w 255"/>
                <a:gd name="T29" fmla="*/ 85 h 283"/>
                <a:gd name="T30" fmla="*/ 170 w 255"/>
                <a:gd name="T31" fmla="*/ 99 h 283"/>
                <a:gd name="T32" fmla="*/ 255 w 255"/>
                <a:gd name="T33" fmla="*/ 99 h 283"/>
                <a:gd name="T34" fmla="*/ 255 w 255"/>
                <a:gd name="T35" fmla="*/ 71 h 283"/>
                <a:gd name="T36" fmla="*/ 184 w 255"/>
                <a:gd name="T37" fmla="*/ 71 h 283"/>
                <a:gd name="T38" fmla="*/ 184 w 255"/>
                <a:gd name="T39" fmla="*/ 0 h 283"/>
                <a:gd name="T40" fmla="*/ 85 w 255"/>
                <a:gd name="T41" fmla="*/ 0 h 283"/>
                <a:gd name="T42" fmla="*/ 28 w 255"/>
                <a:gd name="T43" fmla="*/ 78 h 283"/>
                <a:gd name="T44" fmla="*/ 43 w 255"/>
                <a:gd name="T45" fmla="*/ 9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5" h="283">
                  <a:moveTo>
                    <a:pt x="43" y="92"/>
                  </a:moveTo>
                  <a:lnTo>
                    <a:pt x="99" y="35"/>
                  </a:lnTo>
                  <a:lnTo>
                    <a:pt x="128" y="35"/>
                  </a:lnTo>
                  <a:lnTo>
                    <a:pt x="85" y="113"/>
                  </a:lnTo>
                  <a:lnTo>
                    <a:pt x="85" y="198"/>
                  </a:lnTo>
                  <a:lnTo>
                    <a:pt x="0" y="198"/>
                  </a:lnTo>
                  <a:lnTo>
                    <a:pt x="0" y="227"/>
                  </a:lnTo>
                  <a:lnTo>
                    <a:pt x="113" y="227"/>
                  </a:lnTo>
                  <a:lnTo>
                    <a:pt x="113" y="141"/>
                  </a:lnTo>
                  <a:lnTo>
                    <a:pt x="170" y="191"/>
                  </a:lnTo>
                  <a:lnTo>
                    <a:pt x="170" y="283"/>
                  </a:lnTo>
                  <a:lnTo>
                    <a:pt x="199" y="283"/>
                  </a:lnTo>
                  <a:lnTo>
                    <a:pt x="199" y="170"/>
                  </a:lnTo>
                  <a:lnTo>
                    <a:pt x="142" y="120"/>
                  </a:lnTo>
                  <a:lnTo>
                    <a:pt x="156" y="85"/>
                  </a:lnTo>
                  <a:lnTo>
                    <a:pt x="170" y="99"/>
                  </a:lnTo>
                  <a:lnTo>
                    <a:pt x="255" y="99"/>
                  </a:lnTo>
                  <a:lnTo>
                    <a:pt x="255" y="71"/>
                  </a:lnTo>
                  <a:lnTo>
                    <a:pt x="184" y="71"/>
                  </a:lnTo>
                  <a:lnTo>
                    <a:pt x="184" y="0"/>
                  </a:lnTo>
                  <a:lnTo>
                    <a:pt x="85" y="0"/>
                  </a:lnTo>
                  <a:lnTo>
                    <a:pt x="28" y="78"/>
                  </a:lnTo>
                  <a:lnTo>
                    <a:pt x="43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179"/>
            <p:cNvSpPr>
              <a:spLocks noChangeArrowheads="1"/>
            </p:cNvSpPr>
            <p:nvPr/>
          </p:nvSpPr>
          <p:spPr bwMode="auto">
            <a:xfrm>
              <a:off x="6086475" y="-11436350"/>
              <a:ext cx="90488" cy="90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608362" y="4610138"/>
            <a:ext cx="3143250" cy="416844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2005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</a:p>
        </p:txBody>
      </p:sp>
      <p:sp>
        <p:nvSpPr>
          <p:cNvPr id="10" name="矩形 9"/>
          <p:cNvSpPr/>
          <p:nvPr/>
        </p:nvSpPr>
        <p:spPr>
          <a:xfrm>
            <a:off x="3421825" y="3699957"/>
            <a:ext cx="3143250" cy="416844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2007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</a:p>
        </p:txBody>
      </p:sp>
      <p:sp>
        <p:nvSpPr>
          <p:cNvPr id="11" name="矩形 10"/>
          <p:cNvSpPr/>
          <p:nvPr/>
        </p:nvSpPr>
        <p:spPr>
          <a:xfrm>
            <a:off x="6235288" y="2789777"/>
            <a:ext cx="3143250" cy="416844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</a:t>
            </a:r>
          </a:p>
        </p:txBody>
      </p:sp>
      <p:sp>
        <p:nvSpPr>
          <p:cNvPr id="12" name="矩形 11"/>
          <p:cNvSpPr/>
          <p:nvPr/>
        </p:nvSpPr>
        <p:spPr>
          <a:xfrm>
            <a:off x="9048750" y="1879597"/>
            <a:ext cx="3143250" cy="416844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</a:t>
            </a:r>
          </a:p>
        </p:txBody>
      </p:sp>
      <p:sp>
        <p:nvSpPr>
          <p:cNvPr id="13" name="矩形 12"/>
          <p:cNvSpPr/>
          <p:nvPr/>
        </p:nvSpPr>
        <p:spPr>
          <a:xfrm>
            <a:off x="608361" y="5101134"/>
            <a:ext cx="3187297" cy="101668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chemeClr val="bg2">
                    <a:lumMod val="25000"/>
                  </a:schemeClr>
                </a:solidFill>
              </a:rPr>
              <a:t>Zopa</a:t>
            </a: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英国伦敦</a:t>
            </a:r>
            <a:endParaRPr lang="en-US" altLang="zh-CN" sz="1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</a:rPr>
              <a:t>Zopa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将其自身定位为一种连接贷款者（投资者）与借款者的网络平台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62400" y="4116801"/>
            <a:ext cx="2451463" cy="132343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/>
              <a:t>拍拍贷</a:t>
            </a:r>
            <a:r>
              <a:rPr lang="en-US" altLang="zh-CN" sz="1600" b="1" dirty="0"/>
              <a:t>-</a:t>
            </a:r>
            <a:r>
              <a:rPr lang="zh-CN" altLang="en-US" sz="1600" b="1" dirty="0"/>
              <a:t>上海</a:t>
            </a:r>
            <a:br>
              <a:rPr lang="en-US" altLang="zh-CN" sz="1600" b="1" dirty="0"/>
            </a:b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国内首家纯信用无担保网络借贷平台，同时也是第一家由工商部门批准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75863" y="3206621"/>
            <a:ext cx="2602675" cy="129368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chemeClr val="bg2">
                    <a:lumMod val="25000"/>
                  </a:schemeClr>
                </a:solidFill>
              </a:rPr>
              <a:t>Lendingclub</a:t>
            </a: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美国</a:t>
            </a:r>
            <a:br>
              <a:rPr lang="en-US" altLang="zh-CN" sz="16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创立于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2006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年，主营业务是为市场提供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P2P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贷款的平台中介服务，公司总部位于旧金山。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16" name="矩形 15"/>
          <p:cNvSpPr/>
          <p:nvPr/>
        </p:nvSpPr>
        <p:spPr>
          <a:xfrm>
            <a:off x="9589326" y="2296441"/>
            <a:ext cx="2391887" cy="1046436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宜人贷</a:t>
            </a: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北京</a:t>
            </a:r>
            <a:b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是中国在线金融服务平台，由宜信公司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2012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年推出。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08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lock Arc 51"/>
          <p:cNvSpPr/>
          <p:nvPr/>
        </p:nvSpPr>
        <p:spPr>
          <a:xfrm>
            <a:off x="1235213" y="2665771"/>
            <a:ext cx="2217183" cy="2217183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080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3" name="Block Arc 52"/>
          <p:cNvSpPr/>
          <p:nvPr/>
        </p:nvSpPr>
        <p:spPr>
          <a:xfrm rot="10800000">
            <a:off x="3122404" y="2662889"/>
            <a:ext cx="2217183" cy="2217183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8CC9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4" name="Block Arc 53"/>
          <p:cNvSpPr/>
          <p:nvPr/>
        </p:nvSpPr>
        <p:spPr>
          <a:xfrm>
            <a:off x="5003613" y="2665771"/>
            <a:ext cx="2217183" cy="2217183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080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5" name="Block Arc 54"/>
          <p:cNvSpPr/>
          <p:nvPr/>
        </p:nvSpPr>
        <p:spPr>
          <a:xfrm rot="10800000">
            <a:off x="6886692" y="2662889"/>
            <a:ext cx="2217183" cy="2217183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8CC9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6" name="Block Arc 55"/>
          <p:cNvSpPr/>
          <p:nvPr/>
        </p:nvSpPr>
        <p:spPr>
          <a:xfrm>
            <a:off x="8763692" y="2665771"/>
            <a:ext cx="2217183" cy="2217183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080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99590" y="2746647"/>
            <a:ext cx="8019618" cy="2216102"/>
            <a:chOff x="2213888" y="2896566"/>
            <a:chExt cx="8459237" cy="2337583"/>
          </a:xfrm>
        </p:grpSpPr>
        <p:sp>
          <p:nvSpPr>
            <p:cNvPr id="76" name="TextBox 75"/>
            <p:cNvSpPr txBox="1"/>
            <p:nvPr/>
          </p:nvSpPr>
          <p:spPr>
            <a:xfrm>
              <a:off x="2213888" y="4957047"/>
              <a:ext cx="466682" cy="277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972">
                <a:spcBef>
                  <a:spcPct val="20000"/>
                </a:spcBef>
                <a:defRPr/>
              </a:pPr>
              <a:r>
                <a:rPr lang="en-US" sz="1707" b="1" dirty="0">
                  <a:solidFill>
                    <a:srgbClr val="108036"/>
                  </a:solidFill>
                  <a:cs typeface="+mn-ea"/>
                  <a:sym typeface="+mn-lt"/>
                </a:rPr>
                <a:t>2013</a:t>
              </a:r>
              <a:endParaRPr lang="en-US" sz="1707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87990" y="2896566"/>
              <a:ext cx="466682" cy="277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972">
                <a:spcBef>
                  <a:spcPct val="20000"/>
                </a:spcBef>
                <a:defRPr/>
              </a:pPr>
              <a:r>
                <a:rPr lang="en-US" sz="1707" b="1" dirty="0">
                  <a:solidFill>
                    <a:srgbClr val="108036"/>
                  </a:solidFill>
                  <a:cs typeface="+mn-ea"/>
                  <a:sym typeface="+mn-lt"/>
                </a:rPr>
                <a:t>2014</a:t>
              </a:r>
              <a:endParaRPr lang="en-US" sz="1707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228246" y="4957046"/>
              <a:ext cx="466682" cy="277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972">
                <a:spcBef>
                  <a:spcPct val="20000"/>
                </a:spcBef>
                <a:defRPr/>
              </a:pPr>
              <a:r>
                <a:rPr lang="en-US" sz="1707" b="1" dirty="0">
                  <a:solidFill>
                    <a:srgbClr val="108036"/>
                  </a:solidFill>
                  <a:cs typeface="+mn-ea"/>
                  <a:sym typeface="+mn-lt"/>
                </a:rPr>
                <a:t>2015</a:t>
              </a:r>
              <a:endParaRPr lang="en-US" sz="1707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181308" y="2896566"/>
              <a:ext cx="466682" cy="277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972">
                <a:spcBef>
                  <a:spcPct val="20000"/>
                </a:spcBef>
                <a:defRPr/>
              </a:pPr>
              <a:r>
                <a:rPr lang="en-US" sz="1707" b="1" dirty="0">
                  <a:solidFill>
                    <a:srgbClr val="108036"/>
                  </a:solidFill>
                  <a:cs typeface="+mn-ea"/>
                  <a:sym typeface="+mn-lt"/>
                </a:rPr>
                <a:t>2016</a:t>
              </a:r>
              <a:endParaRPr lang="en-US" sz="1707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206442" y="4957046"/>
              <a:ext cx="466683" cy="277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972">
                <a:spcBef>
                  <a:spcPct val="20000"/>
                </a:spcBef>
                <a:defRPr/>
              </a:pPr>
              <a:r>
                <a:rPr lang="en-US" sz="1707" b="1" dirty="0">
                  <a:solidFill>
                    <a:srgbClr val="108036"/>
                  </a:solidFill>
                  <a:cs typeface="+mn-ea"/>
                  <a:sym typeface="+mn-lt"/>
                </a:rPr>
                <a:t>2017</a:t>
              </a:r>
              <a:endParaRPr lang="en-US" sz="1707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716450" y="3146312"/>
            <a:ext cx="1298382" cy="1320306"/>
            <a:chOff x="1757991" y="3318141"/>
            <a:chExt cx="1369556" cy="1392682"/>
          </a:xfrm>
        </p:grpSpPr>
        <p:grpSp>
          <p:nvGrpSpPr>
            <p:cNvPr id="2" name="组合 1"/>
            <p:cNvGrpSpPr/>
            <p:nvPr/>
          </p:nvGrpSpPr>
          <p:grpSpPr>
            <a:xfrm>
              <a:off x="1757991" y="3318141"/>
              <a:ext cx="1369556" cy="1392682"/>
              <a:chOff x="1101935" y="1054869"/>
              <a:chExt cx="1369556" cy="1392682"/>
            </a:xfrm>
          </p:grpSpPr>
          <p:sp>
            <p:nvSpPr>
              <p:cNvPr id="48" name="椭圆 28"/>
              <p:cNvSpPr/>
              <p:nvPr/>
            </p:nvSpPr>
            <p:spPr>
              <a:xfrm>
                <a:off x="1101935" y="1054869"/>
                <a:ext cx="1369556" cy="139268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76200" cap="flat" cmpd="sng" algn="ctr">
                <a:solidFill>
                  <a:srgbClr val="108036"/>
                </a:solidFill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86">
                  <a:lnSpc>
                    <a:spcPct val="130000"/>
                  </a:lnSpc>
                  <a:defRPr/>
                </a:pPr>
                <a:endParaRPr lang="en-US" sz="1799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9" name="椭圆 29"/>
              <p:cNvSpPr/>
              <p:nvPr/>
            </p:nvSpPr>
            <p:spPr>
              <a:xfrm>
                <a:off x="1250079" y="1205514"/>
                <a:ext cx="1073269" cy="109139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25400" cap="flat" cmpd="sng" algn="ctr">
                <a:solidFill>
                  <a:srgbClr val="108036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86">
                  <a:lnSpc>
                    <a:spcPct val="130000"/>
                  </a:lnSpc>
                  <a:defRPr/>
                </a:pPr>
                <a:endParaRPr lang="en-US" sz="1799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7" name="Freeform 116"/>
            <p:cNvSpPr>
              <a:spLocks noEditPoints="1"/>
            </p:cNvSpPr>
            <p:nvPr/>
          </p:nvSpPr>
          <p:spPr bwMode="auto">
            <a:xfrm>
              <a:off x="2200276" y="3828795"/>
              <a:ext cx="460506" cy="371376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rgbClr val="108036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98" tIns="60949" rIns="121898" bIns="60949" numCol="1" anchor="t" anchorCtr="0" compatLnSpc="1">
              <a:prstTxWarp prst="textNoShape">
                <a:avLst/>
              </a:prstTxWarp>
            </a:bodyPr>
            <a:lstStyle/>
            <a:p>
              <a:endParaRPr lang="en-US" sz="1707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70651" y="3146312"/>
            <a:ext cx="1298382" cy="1320306"/>
            <a:chOff x="5729916" y="3318141"/>
            <a:chExt cx="1369556" cy="1392682"/>
          </a:xfrm>
        </p:grpSpPr>
        <p:grpSp>
          <p:nvGrpSpPr>
            <p:cNvPr id="59" name="组合 58"/>
            <p:cNvGrpSpPr/>
            <p:nvPr/>
          </p:nvGrpSpPr>
          <p:grpSpPr>
            <a:xfrm>
              <a:off x="5729916" y="3318141"/>
              <a:ext cx="1369556" cy="1392682"/>
              <a:chOff x="1101935" y="1054869"/>
              <a:chExt cx="1369556" cy="1392682"/>
            </a:xfrm>
          </p:grpSpPr>
          <p:sp>
            <p:nvSpPr>
              <p:cNvPr id="60" name="椭圆 28"/>
              <p:cNvSpPr/>
              <p:nvPr/>
            </p:nvSpPr>
            <p:spPr>
              <a:xfrm>
                <a:off x="1101935" y="1054869"/>
                <a:ext cx="1369556" cy="139268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76200" cap="flat" cmpd="sng" algn="ctr">
                <a:solidFill>
                  <a:srgbClr val="108036"/>
                </a:solidFill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86">
                  <a:lnSpc>
                    <a:spcPct val="130000"/>
                  </a:lnSpc>
                  <a:defRPr/>
                </a:pPr>
                <a:endParaRPr lang="en-US" sz="1799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椭圆 29"/>
              <p:cNvSpPr/>
              <p:nvPr/>
            </p:nvSpPr>
            <p:spPr>
              <a:xfrm>
                <a:off x="1250079" y="1205514"/>
                <a:ext cx="1073269" cy="109139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25400" cap="flat" cmpd="sng" algn="ctr">
                <a:solidFill>
                  <a:srgbClr val="108036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86">
                  <a:lnSpc>
                    <a:spcPct val="130000"/>
                  </a:lnSpc>
                  <a:defRPr/>
                </a:pPr>
                <a:endParaRPr lang="en-US" sz="1799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5" name="Freeform 178"/>
            <p:cNvSpPr>
              <a:spLocks noEditPoints="1"/>
            </p:cNvSpPr>
            <p:nvPr/>
          </p:nvSpPr>
          <p:spPr bwMode="auto">
            <a:xfrm>
              <a:off x="6172201" y="3837395"/>
              <a:ext cx="509470" cy="383716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50" y="99"/>
                </a:cxn>
                <a:cxn ang="0">
                  <a:pos x="29" y="99"/>
                </a:cxn>
                <a:cxn ang="0">
                  <a:pos x="29" y="60"/>
                </a:cxn>
                <a:cxn ang="0">
                  <a:pos x="50" y="60"/>
                </a:cxn>
                <a:cxn ang="0">
                  <a:pos x="50" y="99"/>
                </a:cxn>
                <a:cxn ang="0">
                  <a:pos x="78" y="99"/>
                </a:cxn>
                <a:cxn ang="0">
                  <a:pos x="59" y="99"/>
                </a:cxn>
                <a:cxn ang="0">
                  <a:pos x="59" y="19"/>
                </a:cxn>
                <a:cxn ang="0">
                  <a:pos x="78" y="19"/>
                </a:cxn>
                <a:cxn ang="0">
                  <a:pos x="78" y="99"/>
                </a:cxn>
                <a:cxn ang="0">
                  <a:pos x="109" y="99"/>
                </a:cxn>
                <a:cxn ang="0">
                  <a:pos x="89" y="99"/>
                </a:cxn>
                <a:cxn ang="0">
                  <a:pos x="89" y="39"/>
                </a:cxn>
                <a:cxn ang="0">
                  <a:pos x="109" y="39"/>
                </a:cxn>
                <a:cxn ang="0">
                  <a:pos x="109" y="99"/>
                </a:cxn>
                <a:cxn ang="0">
                  <a:pos x="139" y="99"/>
                </a:cxn>
                <a:cxn ang="0">
                  <a:pos x="119" y="99"/>
                </a:cxn>
                <a:cxn ang="0">
                  <a:pos x="119" y="11"/>
                </a:cxn>
                <a:cxn ang="0">
                  <a:pos x="139" y="11"/>
                </a:cxn>
                <a:cxn ang="0">
                  <a:pos x="139" y="99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solidFill>
              <a:srgbClr val="108036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98" tIns="60949" rIns="121898" bIns="60949" numCol="1" anchor="t" anchorCtr="0" compatLnSpc="1">
              <a:prstTxWarp prst="textNoShape">
                <a:avLst/>
              </a:prstTxWarp>
            </a:bodyPr>
            <a:lstStyle/>
            <a:p>
              <a:endParaRPr lang="en-US" sz="1707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563683" y="3146312"/>
            <a:ext cx="1298382" cy="1320306"/>
            <a:chOff x="3758241" y="3318141"/>
            <a:chExt cx="1369556" cy="1392682"/>
          </a:xfrm>
        </p:grpSpPr>
        <p:grpSp>
          <p:nvGrpSpPr>
            <p:cNvPr id="51" name="组合 50"/>
            <p:cNvGrpSpPr/>
            <p:nvPr/>
          </p:nvGrpSpPr>
          <p:grpSpPr>
            <a:xfrm>
              <a:off x="3758241" y="3318141"/>
              <a:ext cx="1369556" cy="1392682"/>
              <a:chOff x="1101935" y="1054869"/>
              <a:chExt cx="1369556" cy="1392682"/>
            </a:xfrm>
          </p:grpSpPr>
          <p:sp>
            <p:nvSpPr>
              <p:cNvPr id="57" name="椭圆 28"/>
              <p:cNvSpPr/>
              <p:nvPr/>
            </p:nvSpPr>
            <p:spPr>
              <a:xfrm>
                <a:off x="1101935" y="1054869"/>
                <a:ext cx="1369556" cy="139268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76200" cap="flat" cmpd="sng" algn="ctr">
                <a:solidFill>
                  <a:srgbClr val="8CC94C"/>
                </a:solidFill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86">
                  <a:lnSpc>
                    <a:spcPct val="130000"/>
                  </a:lnSpc>
                  <a:defRPr/>
                </a:pPr>
                <a:endParaRPr lang="en-US" sz="1799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8" name="椭圆 29"/>
              <p:cNvSpPr/>
              <p:nvPr/>
            </p:nvSpPr>
            <p:spPr>
              <a:xfrm>
                <a:off x="1250079" y="1205514"/>
                <a:ext cx="1073269" cy="109139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25400" cap="flat" cmpd="sng" algn="ctr">
                <a:solidFill>
                  <a:srgbClr val="8CC94C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86">
                  <a:lnSpc>
                    <a:spcPct val="130000"/>
                  </a:lnSpc>
                  <a:defRPr/>
                </a:pPr>
                <a:endParaRPr lang="en-US" sz="1799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8" name="Freeform 105"/>
            <p:cNvSpPr>
              <a:spLocks noEditPoints="1"/>
            </p:cNvSpPr>
            <p:nvPr/>
          </p:nvSpPr>
          <p:spPr bwMode="auto">
            <a:xfrm>
              <a:off x="4255562" y="3843339"/>
              <a:ext cx="377298" cy="371830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rgbClr val="8CC94C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98" tIns="60949" rIns="121898" bIns="60949" numCol="1" anchor="t" anchorCtr="0" compatLnSpc="1">
              <a:prstTxWarp prst="textNoShape">
                <a:avLst/>
              </a:prstTxWarp>
            </a:bodyPr>
            <a:lstStyle/>
            <a:p>
              <a:endParaRPr lang="en-US" sz="1707" dirty="0">
                <a:solidFill>
                  <a:schemeClr val="accent3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324786" y="3092132"/>
            <a:ext cx="1298382" cy="1320306"/>
            <a:chOff x="7725519" y="3260991"/>
            <a:chExt cx="1369556" cy="1392682"/>
          </a:xfrm>
        </p:grpSpPr>
        <p:grpSp>
          <p:nvGrpSpPr>
            <p:cNvPr id="62" name="组合 61"/>
            <p:cNvGrpSpPr/>
            <p:nvPr/>
          </p:nvGrpSpPr>
          <p:grpSpPr>
            <a:xfrm>
              <a:off x="7725519" y="3260991"/>
              <a:ext cx="1369556" cy="1392682"/>
              <a:chOff x="1101935" y="1054869"/>
              <a:chExt cx="1369556" cy="1392682"/>
            </a:xfrm>
          </p:grpSpPr>
          <p:sp>
            <p:nvSpPr>
              <p:cNvPr id="68" name="椭圆 28"/>
              <p:cNvSpPr/>
              <p:nvPr/>
            </p:nvSpPr>
            <p:spPr>
              <a:xfrm>
                <a:off x="1101935" y="1054869"/>
                <a:ext cx="1369556" cy="139268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76200" cap="flat" cmpd="sng" algn="ctr">
                <a:solidFill>
                  <a:srgbClr val="8CC94C"/>
                </a:solidFill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86">
                  <a:lnSpc>
                    <a:spcPct val="130000"/>
                  </a:lnSpc>
                  <a:defRPr/>
                </a:pPr>
                <a:endParaRPr lang="en-US" sz="1799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9" name="椭圆 29"/>
              <p:cNvSpPr/>
              <p:nvPr/>
            </p:nvSpPr>
            <p:spPr>
              <a:xfrm>
                <a:off x="1250079" y="1205514"/>
                <a:ext cx="1073269" cy="109139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25400" cap="flat" cmpd="sng" algn="ctr">
                <a:solidFill>
                  <a:srgbClr val="8CC94C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86">
                  <a:lnSpc>
                    <a:spcPct val="130000"/>
                  </a:lnSpc>
                  <a:defRPr/>
                </a:pPr>
                <a:endParaRPr lang="en-US" sz="1799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62"/>
            <p:cNvSpPr>
              <a:spLocks noChangeAspect="1" noEditPoints="1"/>
            </p:cNvSpPr>
            <p:nvPr/>
          </p:nvSpPr>
          <p:spPr bwMode="auto">
            <a:xfrm>
              <a:off x="8179175" y="3757613"/>
              <a:ext cx="458236" cy="461898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rgbClr val="8CC94C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98" tIns="60949" rIns="121898" bIns="60949" numCol="1" anchor="t" anchorCtr="0" compatLnSpc="1">
              <a:prstTxWarp prst="textNoShape">
                <a:avLst/>
              </a:prstTxWarp>
            </a:bodyPr>
            <a:lstStyle/>
            <a:p>
              <a:endParaRPr lang="en-US" sz="1707"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244321" y="3092132"/>
            <a:ext cx="1298382" cy="1320306"/>
            <a:chOff x="9697194" y="3260991"/>
            <a:chExt cx="1369556" cy="1392682"/>
          </a:xfrm>
        </p:grpSpPr>
        <p:grpSp>
          <p:nvGrpSpPr>
            <p:cNvPr id="70" name="组合 69"/>
            <p:cNvGrpSpPr/>
            <p:nvPr/>
          </p:nvGrpSpPr>
          <p:grpSpPr>
            <a:xfrm>
              <a:off x="9697194" y="3260991"/>
              <a:ext cx="1369556" cy="1392682"/>
              <a:chOff x="1101935" y="1054869"/>
              <a:chExt cx="1369556" cy="1392682"/>
            </a:xfrm>
          </p:grpSpPr>
          <p:sp>
            <p:nvSpPr>
              <p:cNvPr id="71" name="椭圆 28"/>
              <p:cNvSpPr/>
              <p:nvPr/>
            </p:nvSpPr>
            <p:spPr>
              <a:xfrm>
                <a:off x="1101935" y="1054869"/>
                <a:ext cx="1369556" cy="139268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76200" cap="flat" cmpd="sng" algn="ctr">
                <a:solidFill>
                  <a:srgbClr val="108036"/>
                </a:solidFill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86">
                  <a:lnSpc>
                    <a:spcPct val="130000"/>
                  </a:lnSpc>
                  <a:defRPr/>
                </a:pPr>
                <a:endParaRPr lang="en-US" sz="1799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2" name="椭圆 29"/>
              <p:cNvSpPr/>
              <p:nvPr/>
            </p:nvSpPr>
            <p:spPr>
              <a:xfrm>
                <a:off x="1250079" y="1205514"/>
                <a:ext cx="1073269" cy="109139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25400" cap="flat" cmpd="sng" algn="ctr">
                <a:solidFill>
                  <a:srgbClr val="108036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86">
                  <a:lnSpc>
                    <a:spcPct val="130000"/>
                  </a:lnSpc>
                  <a:defRPr/>
                </a:pPr>
                <a:endParaRPr lang="en-US" sz="1799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45"/>
            <p:cNvSpPr>
              <a:spLocks noEditPoints="1"/>
            </p:cNvSpPr>
            <p:nvPr/>
          </p:nvSpPr>
          <p:spPr bwMode="auto">
            <a:xfrm>
              <a:off x="10158413" y="3718564"/>
              <a:ext cx="477536" cy="477536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108036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98" tIns="60949" rIns="121898" bIns="60949" numCol="1" anchor="t" anchorCtr="0" compatLnSpc="1">
              <a:prstTxWarp prst="textNoShape">
                <a:avLst/>
              </a:prstTxWarp>
            </a:bodyPr>
            <a:lstStyle/>
            <a:p>
              <a:endParaRPr lang="en-US" sz="1707">
                <a:cs typeface="+mn-ea"/>
                <a:sym typeface="+mn-lt"/>
              </a:endParaRPr>
            </a:p>
          </p:txBody>
        </p:sp>
      </p:grpSp>
      <p:sp>
        <p:nvSpPr>
          <p:cNvPr id="41" name="TextBox 170"/>
          <p:cNvSpPr txBox="1"/>
          <p:nvPr/>
        </p:nvSpPr>
        <p:spPr>
          <a:xfrm>
            <a:off x="1043707" y="1790862"/>
            <a:ext cx="2304215" cy="44241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zh-CN" altLang="en-US" sz="2275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互联网金融元年</a:t>
            </a:r>
            <a:endParaRPr lang="zh-CN" altLang="en-US" sz="2275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2" name="TextBox 171"/>
          <p:cNvSpPr txBox="1"/>
          <p:nvPr/>
        </p:nvSpPr>
        <p:spPr>
          <a:xfrm>
            <a:off x="1043704" y="2306224"/>
            <a:ext cx="2796331" cy="33238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余额宝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2013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月，各方大佬纷纷入场</a:t>
            </a:r>
            <a:endParaRPr lang="en-GB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TextBox 170"/>
          <p:cNvSpPr txBox="1"/>
          <p:nvPr/>
        </p:nvSpPr>
        <p:spPr>
          <a:xfrm>
            <a:off x="3163008" y="5123667"/>
            <a:ext cx="2304215" cy="44241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zh-CN" altLang="en-US" sz="2275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公司成立</a:t>
            </a:r>
            <a:endParaRPr lang="zh-CN" altLang="en-US" sz="2275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4" name="TextBox 171"/>
          <p:cNvSpPr txBox="1"/>
          <p:nvPr/>
        </p:nvSpPr>
        <p:spPr>
          <a:xfrm>
            <a:off x="3163006" y="5639029"/>
            <a:ext cx="2660422" cy="572454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第一代架构，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一月封闭，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月优化打磨，</a:t>
            </a:r>
            <a:r>
              <a:rPr lang="zh-CN" altLang="en-US" sz="1200" dirty="0"/>
              <a:t>2014.06.19 第一标，只有</a:t>
            </a:r>
            <a:r>
              <a:rPr lang="en-US" altLang="zh-CN" sz="1200" dirty="0"/>
              <a:t>app</a:t>
            </a:r>
            <a:r>
              <a:rPr lang="zh-CN" altLang="en-US" sz="1200" dirty="0"/>
              <a:t>。</a:t>
            </a:r>
            <a:endParaRPr lang="en-GB" altLang="zh-CN" sz="1043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TextBox 170"/>
          <p:cNvSpPr txBox="1"/>
          <p:nvPr/>
        </p:nvSpPr>
        <p:spPr>
          <a:xfrm>
            <a:off x="5114160" y="1555736"/>
            <a:ext cx="2304215" cy="44241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zh-CN" altLang="en-US" sz="2275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产品完善</a:t>
            </a:r>
            <a:endParaRPr lang="zh-CN" altLang="en-US" sz="2275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TextBox 171"/>
          <p:cNvSpPr txBox="1"/>
          <p:nvPr/>
        </p:nvSpPr>
        <p:spPr>
          <a:xfrm>
            <a:off x="5114159" y="2071098"/>
            <a:ext cx="2660422" cy="308985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第二代架构，官网、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H5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、大数据</a:t>
            </a:r>
            <a:endParaRPr lang="en-GB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170"/>
          <p:cNvSpPr txBox="1"/>
          <p:nvPr/>
        </p:nvSpPr>
        <p:spPr>
          <a:xfrm>
            <a:off x="6871784" y="5075501"/>
            <a:ext cx="2304215" cy="44241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zh-CN" altLang="en-US" sz="2275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新的方向</a:t>
            </a:r>
            <a:endParaRPr lang="zh-CN" altLang="en-US" sz="2275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0" name="TextBox 171"/>
          <p:cNvSpPr txBox="1"/>
          <p:nvPr/>
        </p:nvSpPr>
        <p:spPr>
          <a:xfrm>
            <a:off x="6871782" y="5590863"/>
            <a:ext cx="2660422" cy="572454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第三代架构，众筹平台，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Dubbo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服务化</a:t>
            </a:r>
            <a:endParaRPr lang="en-GB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3" name="TextBox 170"/>
          <p:cNvSpPr txBox="1"/>
          <p:nvPr/>
        </p:nvSpPr>
        <p:spPr>
          <a:xfrm>
            <a:off x="8826807" y="1592881"/>
            <a:ext cx="2304215" cy="44241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zh-CN" altLang="en-US" sz="2275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监管升级</a:t>
            </a:r>
            <a:endParaRPr lang="zh-CN" altLang="en-US" sz="2275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4" name="TextBox 171"/>
          <p:cNvSpPr txBox="1"/>
          <p:nvPr/>
        </p:nvSpPr>
        <p:spPr>
          <a:xfrm>
            <a:off x="8826805" y="2108243"/>
            <a:ext cx="2660422" cy="30097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43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第四代平台，数字证书、银行存管。</a:t>
            </a:r>
            <a:endParaRPr lang="en-GB" altLang="zh-CN" sz="1043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5" name="任意多边形 64"/>
          <p:cNvSpPr/>
          <p:nvPr/>
        </p:nvSpPr>
        <p:spPr>
          <a:xfrm flipH="1">
            <a:off x="6096000" y="420914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发展历程</a:t>
            </a:r>
          </a:p>
        </p:txBody>
      </p:sp>
    </p:spTree>
    <p:extLst>
      <p:ext uri="{BB962C8B-B14F-4D97-AF65-F5344CB8AC3E}">
        <p14:creationId xmlns:p14="http://schemas.microsoft.com/office/powerpoint/2010/main" val="175332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50" grpId="0"/>
      <p:bldP spid="63" grpId="0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/>
              <a:t>起步</a:t>
            </a:r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02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36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OCER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3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84E54FE-B78F-4902-A569-AB8EE0D75DB2}">
  <we:reference id="wa104038830" version="1.0.0.2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3944</TotalTime>
  <Words>875</Words>
  <Application>Microsoft Office PowerPoint</Application>
  <PresentationFormat>宽屏</PresentationFormat>
  <Paragraphs>172</Paragraphs>
  <Slides>36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微軟正黑體</vt:lpstr>
      <vt:lpstr>等线</vt:lpstr>
      <vt:lpstr>方正苏新诗柳楷简体</vt:lpstr>
      <vt:lpstr>宋体</vt:lpstr>
      <vt:lpstr>微软雅黑</vt:lpstr>
      <vt:lpstr>Agency FB</vt:lpstr>
      <vt:lpstr>Arial</vt:lpstr>
      <vt:lpstr>Calibri</vt:lpstr>
      <vt:lpstr>Franklin Gothic Book</vt:lpstr>
      <vt:lpstr>Helvetica</vt:lpstr>
      <vt:lpstr>Impact</vt:lpstr>
      <vt:lpstr>Segoe UI Emoji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通用商务PPT模板</dc:title>
  <dc:creator>第一PPT模板网-WWW.1PPT.COM</dc:creator>
  <cp:keywords>第一PPT模板网-WWW.1PPT.COM</cp:keywords>
  <cp:lastModifiedBy>youknow it</cp:lastModifiedBy>
  <cp:revision>435</cp:revision>
  <dcterms:created xsi:type="dcterms:W3CDTF">2014-03-01T06:31:54Z</dcterms:created>
  <dcterms:modified xsi:type="dcterms:W3CDTF">2018-04-04T09:36:04Z</dcterms:modified>
</cp:coreProperties>
</file>