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7" r:id="rId3"/>
    <p:sldId id="262" r:id="rId4"/>
    <p:sldId id="286" r:id="rId5"/>
    <p:sldId id="285" r:id="rId6"/>
    <p:sldId id="258" r:id="rId7"/>
    <p:sldId id="287" r:id="rId8"/>
    <p:sldId id="288" r:id="rId9"/>
    <p:sldId id="259" r:id="rId10"/>
    <p:sldId id="289" r:id="rId11"/>
    <p:sldId id="290" r:id="rId12"/>
    <p:sldId id="291" r:id="rId13"/>
    <p:sldId id="292" r:id="rId14"/>
    <p:sldId id="293" r:id="rId15"/>
    <p:sldId id="294" r:id="rId16"/>
    <p:sldId id="295" r:id="rId17"/>
    <p:sldId id="296" r:id="rId18"/>
    <p:sldId id="297" r:id="rId19"/>
    <p:sldId id="333" r:id="rId20"/>
    <p:sldId id="334" r:id="rId21"/>
    <p:sldId id="335" r:id="rId22"/>
    <p:sldId id="336" r:id="rId23"/>
    <p:sldId id="337" r:id="rId24"/>
    <p:sldId id="338" r:id="rId25"/>
    <p:sldId id="340" r:id="rId26"/>
    <p:sldId id="341" r:id="rId27"/>
    <p:sldId id="342" r:id="rId28"/>
    <p:sldId id="343" r:id="rId29"/>
    <p:sldId id="344" r:id="rId30"/>
    <p:sldId id="345" r:id="rId31"/>
    <p:sldId id="339" r:id="rId32"/>
    <p:sldId id="346" r:id="rId33"/>
    <p:sldId id="347" r:id="rId34"/>
    <p:sldId id="276" r:id="rId35"/>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56">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ouknow it" initials="yi" lastIdx="1" clrIdx="0">
    <p:extLst>
      <p:ext uri="{19B8F6BF-5375-455C-9EA6-DF929625EA0E}">
        <p15:presenceInfo xmlns:p15="http://schemas.microsoft.com/office/powerpoint/2012/main" userId="102d296895940f1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C5E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39" autoAdjust="0"/>
    <p:restoredTop sz="93738" autoAdjust="0"/>
  </p:normalViewPr>
  <p:slideViewPr>
    <p:cSldViewPr>
      <p:cViewPr varScale="1">
        <p:scale>
          <a:sx n="143" d="100"/>
          <a:sy n="143" d="100"/>
        </p:scale>
        <p:origin x="702" y="114"/>
      </p:cViewPr>
      <p:guideLst>
        <p:guide orient="horz" pos="1756"/>
        <p:guide pos="2880"/>
      </p:guideLst>
    </p:cSldViewPr>
  </p:slideViewPr>
  <p:notesTextViewPr>
    <p:cViewPr>
      <p:scale>
        <a:sx n="100" d="100"/>
        <a:sy n="100" d="100"/>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42C261-8445-4A78-BA9C-25B40549C079}" type="datetimeFigureOut">
              <a:rPr lang="zh-CN" altLang="en-US" smtClean="0"/>
              <a:t>2018/6/1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AFB2D0-ADC7-4A00-B7F7-11168F6C8DFB}" type="slidenum">
              <a:rPr lang="zh-CN" altLang="en-US" smtClean="0"/>
              <a:t>‹#›</a:t>
            </a:fld>
            <a:endParaRPr lang="zh-CN" altLang="en-US"/>
          </a:p>
        </p:txBody>
      </p:sp>
    </p:spTree>
    <p:extLst>
      <p:ext uri="{BB962C8B-B14F-4D97-AF65-F5344CB8AC3E}">
        <p14:creationId xmlns:p14="http://schemas.microsoft.com/office/powerpoint/2010/main" val="1863540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2018/6/1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2018/6/1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2018/6/1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2018/6/1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2018/6/1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2018/6/1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2018/6/1</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525" y="0"/>
            <a:ext cx="9153525"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32" name="Picture 8" descr="F:\案例\212\29398439_1386402044341.jpg"/>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0" y="0"/>
            <a:ext cx="9144000" cy="514350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F:\案例\212\london-skyline\Balloon.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7282052" y="480951"/>
            <a:ext cx="571500" cy="774700"/>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3"/>
          <p:cNvGrpSpPr/>
          <p:nvPr/>
        </p:nvGrpSpPr>
        <p:grpSpPr>
          <a:xfrm>
            <a:off x="-9525" y="4886325"/>
            <a:ext cx="15207283" cy="257175"/>
            <a:chOff x="762000" y="5634038"/>
            <a:chExt cx="15207283" cy="257175"/>
          </a:xfrm>
        </p:grpSpPr>
        <p:pic>
          <p:nvPicPr>
            <p:cNvPr id="1031" name="Picture 7" descr="F:\案例\212\london-skyline\wave-dark.png"/>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762000" y="5634038"/>
              <a:ext cx="476250" cy="25717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7" descr="F:\案例\212\london-skyline\wave-dark.png"/>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1238250" y="5634038"/>
              <a:ext cx="476250" cy="25717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7" descr="F:\案例\212\london-skyline\wave-dark.png"/>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1714500" y="5634038"/>
              <a:ext cx="476250" cy="25717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7" descr="F:\案例\212\london-skyline\wave-dark.png"/>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2190750" y="5634038"/>
              <a:ext cx="476250" cy="25717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7" descr="F:\案例\212\london-skyline\wave-dark.png"/>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2667000" y="5634038"/>
              <a:ext cx="476250" cy="25717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7" descr="F:\案例\212\london-skyline\wave-dark.png"/>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3143250" y="5634038"/>
              <a:ext cx="476250" cy="25717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7" descr="F:\案例\212\london-skyline\wave-dark.png"/>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3619500" y="5634038"/>
              <a:ext cx="476250" cy="25717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7" descr="F:\案例\212\london-skyline\wave-dark.png"/>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4095750" y="5634038"/>
              <a:ext cx="476250" cy="25717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7" descr="F:\案例\212\london-skyline\wave-dark.png"/>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4572000" y="5634038"/>
              <a:ext cx="476250" cy="25717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7" descr="F:\案例\212\london-skyline\wave-dark.png"/>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5048250" y="5634038"/>
              <a:ext cx="476250" cy="25717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7" descr="F:\案例\212\london-skyline\wave-dark.png"/>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5524500" y="5634038"/>
              <a:ext cx="476250" cy="25717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7" descr="F:\案例\212\london-skyline\wave-dark.png"/>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6000750" y="5634038"/>
              <a:ext cx="476250" cy="25717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7" descr="F:\案例\212\london-skyline\wave-dark.png"/>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6477000" y="5634038"/>
              <a:ext cx="476250" cy="25717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7" descr="F:\案例\212\london-skyline\wave-dark.png"/>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6953250" y="5634038"/>
              <a:ext cx="476250" cy="25717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7" descr="F:\案例\212\london-skyline\wave-dark.png"/>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7429500" y="5634038"/>
              <a:ext cx="476250" cy="257175"/>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7" descr="F:\案例\212\london-skyline\wave-dark.png"/>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7905750" y="5634038"/>
              <a:ext cx="476250" cy="25717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7" descr="F:\案例\212\london-skyline\wave-dark.png"/>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8349283" y="5634038"/>
              <a:ext cx="476250" cy="257175"/>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7" descr="F:\案例\212\london-skyline\wave-dark.png"/>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8825533" y="5634038"/>
              <a:ext cx="476250" cy="25717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7" descr="F:\案例\212\london-skyline\wave-dark.png"/>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9301783" y="5634038"/>
              <a:ext cx="476250" cy="257175"/>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7" descr="F:\案例\212\london-skyline\wave-dark.png"/>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9778033" y="5634038"/>
              <a:ext cx="476250" cy="257175"/>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7" descr="F:\案例\212\london-skyline\wave-dark.png"/>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10254283" y="5634038"/>
              <a:ext cx="476250" cy="257175"/>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7" descr="F:\案例\212\london-skyline\wave-dark.png"/>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10730533" y="5634038"/>
              <a:ext cx="476250" cy="257175"/>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7" descr="F:\案例\212\london-skyline\wave-dark.png"/>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11206783" y="5634038"/>
              <a:ext cx="476250" cy="257175"/>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7" descr="F:\案例\212\london-skyline\wave-dark.png"/>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11683033" y="5634038"/>
              <a:ext cx="476250" cy="257175"/>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7" descr="F:\案例\212\london-skyline\wave-dark.png"/>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12159283" y="5634038"/>
              <a:ext cx="476250" cy="257175"/>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7" descr="F:\案例\212\london-skyline\wave-dark.png"/>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12635533" y="5634038"/>
              <a:ext cx="476250" cy="257175"/>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7" descr="F:\案例\212\london-skyline\wave-dark.png"/>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13111783" y="5634038"/>
              <a:ext cx="476250" cy="257175"/>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7" descr="F:\案例\212\london-skyline\wave-dark.png"/>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13588033" y="5634038"/>
              <a:ext cx="476250" cy="257175"/>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7" descr="F:\案例\212\london-skyline\wave-dark.png"/>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14064283" y="5634038"/>
              <a:ext cx="476250" cy="257175"/>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7" descr="F:\案例\212\london-skyline\wave-dark.png"/>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14540533" y="5634038"/>
              <a:ext cx="476250" cy="257175"/>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7" descr="F:\案例\212\london-skyline\wave-dark.png"/>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15016783" y="5634038"/>
              <a:ext cx="476250" cy="257175"/>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7" descr="F:\案例\212\london-skyline\wave-dark.png"/>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15493033" y="5634038"/>
              <a:ext cx="476250" cy="257175"/>
            </a:xfrm>
            <a:prstGeom prst="rect">
              <a:avLst/>
            </a:prstGeom>
            <a:noFill/>
            <a:extLst>
              <a:ext uri="{909E8E84-426E-40DD-AFC4-6F175D3DCCD1}">
                <a14:hiddenFill xmlns:a14="http://schemas.microsoft.com/office/drawing/2010/main">
                  <a:solidFill>
                    <a:srgbClr val="FFFFFF"/>
                  </a:solidFill>
                </a14:hiddenFill>
              </a:ext>
            </a:extLst>
          </p:spPr>
        </p:pic>
      </p:grpSp>
      <p:pic>
        <p:nvPicPr>
          <p:cNvPr id="1030" name="Picture 6" descr="F:\案例\212\london-skyline\trees_and_lamps.png"/>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5383" y="4277082"/>
            <a:ext cx="9144000" cy="709230"/>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descr="F:\案例\212\london-skyline\building-1.png"/>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942974" y="3748332"/>
            <a:ext cx="714375" cy="1395168"/>
          </a:xfrm>
          <a:prstGeom prst="rect">
            <a:avLst/>
          </a:prstGeom>
          <a:noFill/>
          <a:extLst>
            <a:ext uri="{909E8E84-426E-40DD-AFC4-6F175D3DCCD1}">
              <a14:hiddenFill xmlns:a14="http://schemas.microsoft.com/office/drawing/2010/main">
                <a:solidFill>
                  <a:srgbClr val="FFFFFF"/>
                </a:solidFill>
              </a14:hiddenFill>
            </a:ext>
          </a:extLst>
        </p:spPr>
      </p:pic>
      <p:sp>
        <p:nvSpPr>
          <p:cNvPr id="49" name="TextBox 48"/>
          <p:cNvSpPr txBox="1"/>
          <p:nvPr/>
        </p:nvSpPr>
        <p:spPr>
          <a:xfrm>
            <a:off x="2691741" y="1998008"/>
            <a:ext cx="3562642" cy="461665"/>
          </a:xfrm>
          <a:prstGeom prst="rect">
            <a:avLst/>
          </a:prstGeom>
          <a:noFill/>
          <a:effectLst/>
        </p:spPr>
        <p:txBody>
          <a:bodyPr wrap="none" rtlCol="0">
            <a:spAutoFit/>
          </a:bodyPr>
          <a:lstStyle/>
          <a:p>
            <a:r>
              <a:rPr lang="en-US" altLang="zh-CN" sz="2400" b="1" dirty="0">
                <a:solidFill>
                  <a:schemeClr val="bg1"/>
                </a:solidFill>
                <a:latin typeface="微软雅黑" pitchFamily="34" charset="-122"/>
                <a:ea typeface="微软雅黑" pitchFamily="34" charset="-122"/>
              </a:rPr>
              <a:t>SPRING BOOT CLOUD</a:t>
            </a:r>
            <a:endParaRPr lang="zh-CN" altLang="en-US" sz="2400" dirty="0">
              <a:solidFill>
                <a:schemeClr val="bg1"/>
              </a:solidFill>
              <a:latin typeface="微软雅黑" pitchFamily="34" charset="-122"/>
              <a:ea typeface="微软雅黑" pitchFamily="34" charset="-122"/>
            </a:endParaRPr>
          </a:p>
        </p:txBody>
      </p:sp>
      <p:grpSp>
        <p:nvGrpSpPr>
          <p:cNvPr id="7" name="组合 6"/>
          <p:cNvGrpSpPr/>
          <p:nvPr/>
        </p:nvGrpSpPr>
        <p:grpSpPr>
          <a:xfrm>
            <a:off x="3512027" y="2582783"/>
            <a:ext cx="2119946" cy="248277"/>
            <a:chOff x="3512027" y="2433250"/>
            <a:chExt cx="2119946" cy="248277"/>
          </a:xfrm>
        </p:grpSpPr>
        <p:grpSp>
          <p:nvGrpSpPr>
            <p:cNvPr id="6" name="组合 5"/>
            <p:cNvGrpSpPr/>
            <p:nvPr/>
          </p:nvGrpSpPr>
          <p:grpSpPr>
            <a:xfrm>
              <a:off x="3512027" y="2461970"/>
              <a:ext cx="2119946" cy="219557"/>
              <a:chOff x="3512027" y="2461970"/>
              <a:chExt cx="2119946" cy="219557"/>
            </a:xfrm>
          </p:grpSpPr>
          <p:sp>
            <p:nvSpPr>
              <p:cNvPr id="53" name="六边形 52"/>
              <p:cNvSpPr/>
              <p:nvPr/>
            </p:nvSpPr>
            <p:spPr>
              <a:xfrm>
                <a:off x="3512027" y="2461970"/>
                <a:ext cx="2119946" cy="219557"/>
              </a:xfrm>
              <a:prstGeom prst="hexagon">
                <a:avLst>
                  <a:gd name="adj" fmla="val 59791"/>
                  <a:gd name="vf" fmla="val 11547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88A84"/>
                  </a:solidFill>
                </a:endParaRPr>
              </a:p>
            </p:txBody>
          </p:sp>
          <p:sp>
            <p:nvSpPr>
              <p:cNvPr id="54" name="椭圆 53"/>
              <p:cNvSpPr/>
              <p:nvPr/>
            </p:nvSpPr>
            <p:spPr>
              <a:xfrm>
                <a:off x="3626225" y="2544748"/>
                <a:ext cx="54000" cy="54000"/>
              </a:xfrm>
              <a:prstGeom prst="ellipse">
                <a:avLst/>
              </a:prstGeom>
              <a:solidFill>
                <a:srgbClr val="3A9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388A84"/>
                    </a:solidFill>
                  </a:rPr>
                  <a:t> </a:t>
                </a:r>
                <a:endParaRPr lang="zh-CN" altLang="en-US" dirty="0">
                  <a:solidFill>
                    <a:srgbClr val="388A84"/>
                  </a:solidFill>
                </a:endParaRPr>
              </a:p>
            </p:txBody>
          </p:sp>
          <p:sp>
            <p:nvSpPr>
              <p:cNvPr id="55" name="椭圆 54"/>
              <p:cNvSpPr/>
              <p:nvPr/>
            </p:nvSpPr>
            <p:spPr>
              <a:xfrm>
                <a:off x="5456151" y="2544748"/>
                <a:ext cx="54000" cy="54000"/>
              </a:xfrm>
              <a:prstGeom prst="ellipse">
                <a:avLst/>
              </a:prstGeom>
              <a:solidFill>
                <a:srgbClr val="3081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88A84"/>
                  </a:solidFill>
                </a:endParaRPr>
              </a:p>
            </p:txBody>
          </p:sp>
        </p:grpSp>
        <p:sp>
          <p:nvSpPr>
            <p:cNvPr id="52" name="TextBox 51"/>
            <p:cNvSpPr txBox="1"/>
            <p:nvPr/>
          </p:nvSpPr>
          <p:spPr>
            <a:xfrm>
              <a:off x="3681341" y="2433250"/>
              <a:ext cx="1856354" cy="246221"/>
            </a:xfrm>
            <a:prstGeom prst="rect">
              <a:avLst/>
            </a:prstGeom>
            <a:noFill/>
            <a:effectLst/>
          </p:spPr>
          <p:txBody>
            <a:bodyPr wrap="square" rtlCol="0">
              <a:spAutoFit/>
            </a:bodyPr>
            <a:lstStyle/>
            <a:p>
              <a:r>
                <a:rPr lang="en-US" altLang="zh-CN" sz="1000" dirty="0">
                  <a:solidFill>
                    <a:srgbClr val="388A84"/>
                  </a:solidFill>
                </a:rPr>
                <a:t>convention over configuration</a:t>
              </a:r>
              <a:endParaRPr lang="zh-CN" altLang="en-US" sz="1000" dirty="0">
                <a:solidFill>
                  <a:srgbClr val="388A84"/>
                </a:solidFill>
              </a:endParaRPr>
            </a:p>
          </p:txBody>
        </p:sp>
      </p:grpSp>
    </p:spTree>
    <p:extLst>
      <p:ext uri="{BB962C8B-B14F-4D97-AF65-F5344CB8AC3E}">
        <p14:creationId xmlns:p14="http://schemas.microsoft.com/office/powerpoint/2010/main" val="255969817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50000">
                                      <p:stCondLst>
                                        <p:cond delay="250"/>
                                      </p:stCondLst>
                                      <p:childTnLst>
                                        <p:set>
                                          <p:cBhvr>
                                            <p:cTn id="6" dur="1" fill="hold">
                                              <p:stCondLst>
                                                <p:cond delay="0"/>
                                              </p:stCondLst>
                                            </p:cTn>
                                            <p:tgtEl>
                                              <p:spTgt spid="1030"/>
                                            </p:tgtEl>
                                            <p:attrNameLst>
                                              <p:attrName>style.visibility</p:attrName>
                                            </p:attrNameLst>
                                          </p:cBhvr>
                                          <p:to>
                                            <p:strVal val="visible"/>
                                          </p:to>
                                        </p:set>
                                        <p:anim calcmode="lin" valueType="num" p14:bounceEnd="50000">
                                          <p:cBhvr additive="base">
                                            <p:cTn id="7" dur="1500" fill="hold"/>
                                            <p:tgtEl>
                                              <p:spTgt spid="1030"/>
                                            </p:tgtEl>
                                            <p:attrNameLst>
                                              <p:attrName>ppt_x</p:attrName>
                                            </p:attrNameLst>
                                          </p:cBhvr>
                                          <p:tavLst>
                                            <p:tav tm="0">
                                              <p:val>
                                                <p:strVal val="#ppt_x"/>
                                              </p:val>
                                            </p:tav>
                                            <p:tav tm="100000">
                                              <p:val>
                                                <p:strVal val="#ppt_x"/>
                                              </p:val>
                                            </p:tav>
                                          </p:tavLst>
                                        </p:anim>
                                        <p:anim calcmode="lin" valueType="num" p14:bounceEnd="50000">
                                          <p:cBhvr additive="base">
                                            <p:cTn id="8" dur="1500" fill="hold"/>
                                            <p:tgtEl>
                                              <p:spTgt spid="103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14:presetBounceEnd="50000">
                                      <p:stCondLst>
                                        <p:cond delay="500"/>
                                      </p:stCondLst>
                                      <p:childTnLst>
                                        <p:set>
                                          <p:cBhvr>
                                            <p:cTn id="10" dur="1" fill="hold">
                                              <p:stCondLst>
                                                <p:cond delay="0"/>
                                              </p:stCondLst>
                                            </p:cTn>
                                            <p:tgtEl>
                                              <p:spTgt spid="1037"/>
                                            </p:tgtEl>
                                            <p:attrNameLst>
                                              <p:attrName>style.visibility</p:attrName>
                                            </p:attrNameLst>
                                          </p:cBhvr>
                                          <p:to>
                                            <p:strVal val="visible"/>
                                          </p:to>
                                        </p:set>
                                        <p:anim calcmode="lin" valueType="num" p14:bounceEnd="50000">
                                          <p:cBhvr additive="base">
                                            <p:cTn id="11" dur="1500" fill="hold"/>
                                            <p:tgtEl>
                                              <p:spTgt spid="1037"/>
                                            </p:tgtEl>
                                            <p:attrNameLst>
                                              <p:attrName>ppt_x</p:attrName>
                                            </p:attrNameLst>
                                          </p:cBhvr>
                                          <p:tavLst>
                                            <p:tav tm="0">
                                              <p:val>
                                                <p:strVal val="#ppt_x"/>
                                              </p:val>
                                            </p:tav>
                                            <p:tav tm="100000">
                                              <p:val>
                                                <p:strVal val="#ppt_x"/>
                                              </p:val>
                                            </p:tav>
                                          </p:tavLst>
                                        </p:anim>
                                        <p:anim calcmode="lin" valueType="num" p14:bounceEnd="50000">
                                          <p:cBhvr additive="base">
                                            <p:cTn id="12" dur="1500" fill="hold"/>
                                            <p:tgtEl>
                                              <p:spTgt spid="103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14:presetBounceEnd="50000">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14:bounceEnd="50000">
                                          <p:cBhvr additive="base">
                                            <p:cTn id="15" dur="150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16" dur="1500" fill="hold"/>
                                            <p:tgtEl>
                                              <p:spTgt spid="4"/>
                                            </p:tgtEl>
                                            <p:attrNameLst>
                                              <p:attrName>ppt_y</p:attrName>
                                            </p:attrNameLst>
                                          </p:cBhvr>
                                          <p:tavLst>
                                            <p:tav tm="0">
                                              <p:val>
                                                <p:strVal val="1+#ppt_h/2"/>
                                              </p:val>
                                            </p:tav>
                                            <p:tav tm="100000">
                                              <p:val>
                                                <p:strVal val="#ppt_y"/>
                                              </p:val>
                                            </p:tav>
                                          </p:tavLst>
                                        </p:anim>
                                      </p:childTnLst>
                                    </p:cTn>
                                  </p:par>
                                  <p:par>
                                    <p:cTn id="17" presetID="47" presetClass="entr" presetSubtype="0" fill="hold" nodeType="withEffect">
                                      <p:stCondLst>
                                        <p:cond delay="0"/>
                                      </p:stCondLst>
                                      <p:childTnLst>
                                        <p:set>
                                          <p:cBhvr>
                                            <p:cTn id="18" dur="1" fill="hold">
                                              <p:stCondLst>
                                                <p:cond delay="0"/>
                                              </p:stCondLst>
                                            </p:cTn>
                                            <p:tgtEl>
                                              <p:spTgt spid="1027"/>
                                            </p:tgtEl>
                                            <p:attrNameLst>
                                              <p:attrName>style.visibility</p:attrName>
                                            </p:attrNameLst>
                                          </p:cBhvr>
                                          <p:to>
                                            <p:strVal val="visible"/>
                                          </p:to>
                                        </p:set>
                                        <p:animEffect transition="in" filter="fade">
                                          <p:cBhvr>
                                            <p:cTn id="19" dur="1000"/>
                                            <p:tgtEl>
                                              <p:spTgt spid="1027"/>
                                            </p:tgtEl>
                                          </p:cBhvr>
                                        </p:animEffect>
                                        <p:anim calcmode="lin" valueType="num">
                                          <p:cBhvr>
                                            <p:cTn id="20" dur="1000" fill="hold"/>
                                            <p:tgtEl>
                                              <p:spTgt spid="1027"/>
                                            </p:tgtEl>
                                            <p:attrNameLst>
                                              <p:attrName>ppt_x</p:attrName>
                                            </p:attrNameLst>
                                          </p:cBhvr>
                                          <p:tavLst>
                                            <p:tav tm="0">
                                              <p:val>
                                                <p:strVal val="#ppt_x"/>
                                              </p:val>
                                            </p:tav>
                                            <p:tav tm="100000">
                                              <p:val>
                                                <p:strVal val="#ppt_x"/>
                                              </p:val>
                                            </p:tav>
                                          </p:tavLst>
                                        </p:anim>
                                        <p:anim calcmode="lin" valueType="num">
                                          <p:cBhvr>
                                            <p:cTn id="21" dur="1000" fill="hold"/>
                                            <p:tgtEl>
                                              <p:spTgt spid="1027"/>
                                            </p:tgtEl>
                                            <p:attrNameLst>
                                              <p:attrName>ppt_y</p:attrName>
                                            </p:attrNameLst>
                                          </p:cBhvr>
                                          <p:tavLst>
                                            <p:tav tm="0">
                                              <p:val>
                                                <p:strVal val="#ppt_y-.1"/>
                                              </p:val>
                                            </p:tav>
                                            <p:tav tm="100000">
                                              <p:val>
                                                <p:strVal val="#ppt_y"/>
                                              </p:val>
                                            </p:tav>
                                          </p:tavLst>
                                        </p:anim>
                                      </p:childTnLst>
                                    </p:cTn>
                                  </p:par>
                                  <p:par>
                                    <p:cTn id="22" presetID="41" presetClass="entr" presetSubtype="0" fill="hold" grpId="0" nodeType="withEffect">
                                      <p:stCondLst>
                                        <p:cond delay="500"/>
                                      </p:stCondLst>
                                      <p:iterate type="lt">
                                        <p:tmPct val="10000"/>
                                      </p:iterate>
                                      <p:childTnLst>
                                        <p:set>
                                          <p:cBhvr>
                                            <p:cTn id="23" dur="1" fill="hold">
                                              <p:stCondLst>
                                                <p:cond delay="0"/>
                                              </p:stCondLst>
                                            </p:cTn>
                                            <p:tgtEl>
                                              <p:spTgt spid="49"/>
                                            </p:tgtEl>
                                            <p:attrNameLst>
                                              <p:attrName>style.visibility</p:attrName>
                                            </p:attrNameLst>
                                          </p:cBhvr>
                                          <p:to>
                                            <p:strVal val="visible"/>
                                          </p:to>
                                        </p:set>
                                        <p:anim calcmode="lin" valueType="num">
                                          <p:cBhvr>
                                            <p:cTn id="24" dur="500" fill="hold"/>
                                            <p:tgtEl>
                                              <p:spTgt spid="49"/>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49"/>
                                            </p:tgtEl>
                                            <p:attrNameLst>
                                              <p:attrName>ppt_y</p:attrName>
                                            </p:attrNameLst>
                                          </p:cBhvr>
                                          <p:tavLst>
                                            <p:tav tm="0">
                                              <p:val>
                                                <p:strVal val="#ppt_y"/>
                                              </p:val>
                                            </p:tav>
                                            <p:tav tm="100000">
                                              <p:val>
                                                <p:strVal val="#ppt_y"/>
                                              </p:val>
                                            </p:tav>
                                          </p:tavLst>
                                        </p:anim>
                                        <p:anim calcmode="lin" valueType="num">
                                          <p:cBhvr>
                                            <p:cTn id="26" dur="500" fill="hold"/>
                                            <p:tgtEl>
                                              <p:spTgt spid="49"/>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49"/>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49"/>
                                            </p:tgtEl>
                                          </p:cBhvr>
                                        </p:animEffect>
                                      </p:childTnLst>
                                    </p:cTn>
                                  </p:par>
                                  <p:par>
                                    <p:cTn id="29" presetID="42" presetClass="entr" presetSubtype="0" fill="hold" nodeType="withEffect">
                                      <p:stCondLst>
                                        <p:cond delay="75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1000"/>
                                            <p:tgtEl>
                                              <p:spTgt spid="7"/>
                                            </p:tgtEl>
                                          </p:cBhvr>
                                        </p:animEffect>
                                        <p:anim calcmode="lin" valueType="num">
                                          <p:cBhvr>
                                            <p:cTn id="32" dur="1000" fill="hold"/>
                                            <p:tgtEl>
                                              <p:spTgt spid="7"/>
                                            </p:tgtEl>
                                            <p:attrNameLst>
                                              <p:attrName>ppt_x</p:attrName>
                                            </p:attrNameLst>
                                          </p:cBhvr>
                                          <p:tavLst>
                                            <p:tav tm="0">
                                              <p:val>
                                                <p:strVal val="#ppt_x"/>
                                              </p:val>
                                            </p:tav>
                                            <p:tav tm="100000">
                                              <p:val>
                                                <p:strVal val="#ppt_x"/>
                                              </p:val>
                                            </p:tav>
                                          </p:tavLst>
                                        </p:anim>
                                        <p:anim calcmode="lin" valueType="num">
                                          <p:cBhvr>
                                            <p:cTn id="3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250"/>
                                      </p:stCondLst>
                                      <p:childTnLst>
                                        <p:set>
                                          <p:cBhvr>
                                            <p:cTn id="6" dur="1" fill="hold">
                                              <p:stCondLst>
                                                <p:cond delay="0"/>
                                              </p:stCondLst>
                                            </p:cTn>
                                            <p:tgtEl>
                                              <p:spTgt spid="1030"/>
                                            </p:tgtEl>
                                            <p:attrNameLst>
                                              <p:attrName>style.visibility</p:attrName>
                                            </p:attrNameLst>
                                          </p:cBhvr>
                                          <p:to>
                                            <p:strVal val="visible"/>
                                          </p:to>
                                        </p:set>
                                        <p:anim calcmode="lin" valueType="num">
                                          <p:cBhvr additive="base">
                                            <p:cTn id="7" dur="1500" fill="hold"/>
                                            <p:tgtEl>
                                              <p:spTgt spid="1030"/>
                                            </p:tgtEl>
                                            <p:attrNameLst>
                                              <p:attrName>ppt_x</p:attrName>
                                            </p:attrNameLst>
                                          </p:cBhvr>
                                          <p:tavLst>
                                            <p:tav tm="0">
                                              <p:val>
                                                <p:strVal val="#ppt_x"/>
                                              </p:val>
                                            </p:tav>
                                            <p:tav tm="100000">
                                              <p:val>
                                                <p:strVal val="#ppt_x"/>
                                              </p:val>
                                            </p:tav>
                                          </p:tavLst>
                                        </p:anim>
                                        <p:anim calcmode="lin" valueType="num">
                                          <p:cBhvr additive="base">
                                            <p:cTn id="8" dur="1500" fill="hold"/>
                                            <p:tgtEl>
                                              <p:spTgt spid="103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500"/>
                                      </p:stCondLst>
                                      <p:childTnLst>
                                        <p:set>
                                          <p:cBhvr>
                                            <p:cTn id="10" dur="1" fill="hold">
                                              <p:stCondLst>
                                                <p:cond delay="0"/>
                                              </p:stCondLst>
                                            </p:cTn>
                                            <p:tgtEl>
                                              <p:spTgt spid="1037"/>
                                            </p:tgtEl>
                                            <p:attrNameLst>
                                              <p:attrName>style.visibility</p:attrName>
                                            </p:attrNameLst>
                                          </p:cBhvr>
                                          <p:to>
                                            <p:strVal val="visible"/>
                                          </p:to>
                                        </p:set>
                                        <p:anim calcmode="lin" valueType="num">
                                          <p:cBhvr additive="base">
                                            <p:cTn id="11" dur="1500" fill="hold"/>
                                            <p:tgtEl>
                                              <p:spTgt spid="1037"/>
                                            </p:tgtEl>
                                            <p:attrNameLst>
                                              <p:attrName>ppt_x</p:attrName>
                                            </p:attrNameLst>
                                          </p:cBhvr>
                                          <p:tavLst>
                                            <p:tav tm="0">
                                              <p:val>
                                                <p:strVal val="#ppt_x"/>
                                              </p:val>
                                            </p:tav>
                                            <p:tav tm="100000">
                                              <p:val>
                                                <p:strVal val="#ppt_x"/>
                                              </p:val>
                                            </p:tav>
                                          </p:tavLst>
                                        </p:anim>
                                        <p:anim calcmode="lin" valueType="num">
                                          <p:cBhvr additive="base">
                                            <p:cTn id="12" dur="1500" fill="hold"/>
                                            <p:tgtEl>
                                              <p:spTgt spid="103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1500" fill="hold"/>
                                            <p:tgtEl>
                                              <p:spTgt spid="4"/>
                                            </p:tgtEl>
                                            <p:attrNameLst>
                                              <p:attrName>ppt_x</p:attrName>
                                            </p:attrNameLst>
                                          </p:cBhvr>
                                          <p:tavLst>
                                            <p:tav tm="0">
                                              <p:val>
                                                <p:strVal val="#ppt_x"/>
                                              </p:val>
                                            </p:tav>
                                            <p:tav tm="100000">
                                              <p:val>
                                                <p:strVal val="#ppt_x"/>
                                              </p:val>
                                            </p:tav>
                                          </p:tavLst>
                                        </p:anim>
                                        <p:anim calcmode="lin" valueType="num">
                                          <p:cBhvr additive="base">
                                            <p:cTn id="16" dur="1500" fill="hold"/>
                                            <p:tgtEl>
                                              <p:spTgt spid="4"/>
                                            </p:tgtEl>
                                            <p:attrNameLst>
                                              <p:attrName>ppt_y</p:attrName>
                                            </p:attrNameLst>
                                          </p:cBhvr>
                                          <p:tavLst>
                                            <p:tav tm="0">
                                              <p:val>
                                                <p:strVal val="1+#ppt_h/2"/>
                                              </p:val>
                                            </p:tav>
                                            <p:tav tm="100000">
                                              <p:val>
                                                <p:strVal val="#ppt_y"/>
                                              </p:val>
                                            </p:tav>
                                          </p:tavLst>
                                        </p:anim>
                                      </p:childTnLst>
                                    </p:cTn>
                                  </p:par>
                                  <p:par>
                                    <p:cTn id="17" presetID="47" presetClass="entr" presetSubtype="0" fill="hold" nodeType="withEffect">
                                      <p:stCondLst>
                                        <p:cond delay="0"/>
                                      </p:stCondLst>
                                      <p:childTnLst>
                                        <p:set>
                                          <p:cBhvr>
                                            <p:cTn id="18" dur="1" fill="hold">
                                              <p:stCondLst>
                                                <p:cond delay="0"/>
                                              </p:stCondLst>
                                            </p:cTn>
                                            <p:tgtEl>
                                              <p:spTgt spid="1027"/>
                                            </p:tgtEl>
                                            <p:attrNameLst>
                                              <p:attrName>style.visibility</p:attrName>
                                            </p:attrNameLst>
                                          </p:cBhvr>
                                          <p:to>
                                            <p:strVal val="visible"/>
                                          </p:to>
                                        </p:set>
                                        <p:animEffect transition="in" filter="fade">
                                          <p:cBhvr>
                                            <p:cTn id="19" dur="1000"/>
                                            <p:tgtEl>
                                              <p:spTgt spid="1027"/>
                                            </p:tgtEl>
                                          </p:cBhvr>
                                        </p:animEffect>
                                        <p:anim calcmode="lin" valueType="num">
                                          <p:cBhvr>
                                            <p:cTn id="20" dur="1000" fill="hold"/>
                                            <p:tgtEl>
                                              <p:spTgt spid="1027"/>
                                            </p:tgtEl>
                                            <p:attrNameLst>
                                              <p:attrName>ppt_x</p:attrName>
                                            </p:attrNameLst>
                                          </p:cBhvr>
                                          <p:tavLst>
                                            <p:tav tm="0">
                                              <p:val>
                                                <p:strVal val="#ppt_x"/>
                                              </p:val>
                                            </p:tav>
                                            <p:tav tm="100000">
                                              <p:val>
                                                <p:strVal val="#ppt_x"/>
                                              </p:val>
                                            </p:tav>
                                          </p:tavLst>
                                        </p:anim>
                                        <p:anim calcmode="lin" valueType="num">
                                          <p:cBhvr>
                                            <p:cTn id="21" dur="1000" fill="hold"/>
                                            <p:tgtEl>
                                              <p:spTgt spid="1027"/>
                                            </p:tgtEl>
                                            <p:attrNameLst>
                                              <p:attrName>ppt_y</p:attrName>
                                            </p:attrNameLst>
                                          </p:cBhvr>
                                          <p:tavLst>
                                            <p:tav tm="0">
                                              <p:val>
                                                <p:strVal val="#ppt_y-.1"/>
                                              </p:val>
                                            </p:tav>
                                            <p:tav tm="100000">
                                              <p:val>
                                                <p:strVal val="#ppt_y"/>
                                              </p:val>
                                            </p:tav>
                                          </p:tavLst>
                                        </p:anim>
                                      </p:childTnLst>
                                    </p:cTn>
                                  </p:par>
                                  <p:par>
                                    <p:cTn id="22" presetID="41" presetClass="entr" presetSubtype="0" fill="hold" grpId="0" nodeType="withEffect">
                                      <p:stCondLst>
                                        <p:cond delay="500"/>
                                      </p:stCondLst>
                                      <p:iterate type="lt">
                                        <p:tmPct val="10000"/>
                                      </p:iterate>
                                      <p:childTnLst>
                                        <p:set>
                                          <p:cBhvr>
                                            <p:cTn id="23" dur="1" fill="hold">
                                              <p:stCondLst>
                                                <p:cond delay="0"/>
                                              </p:stCondLst>
                                            </p:cTn>
                                            <p:tgtEl>
                                              <p:spTgt spid="49"/>
                                            </p:tgtEl>
                                            <p:attrNameLst>
                                              <p:attrName>style.visibility</p:attrName>
                                            </p:attrNameLst>
                                          </p:cBhvr>
                                          <p:to>
                                            <p:strVal val="visible"/>
                                          </p:to>
                                        </p:set>
                                        <p:anim calcmode="lin" valueType="num">
                                          <p:cBhvr>
                                            <p:cTn id="24" dur="500" fill="hold"/>
                                            <p:tgtEl>
                                              <p:spTgt spid="49"/>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49"/>
                                            </p:tgtEl>
                                            <p:attrNameLst>
                                              <p:attrName>ppt_y</p:attrName>
                                            </p:attrNameLst>
                                          </p:cBhvr>
                                          <p:tavLst>
                                            <p:tav tm="0">
                                              <p:val>
                                                <p:strVal val="#ppt_y"/>
                                              </p:val>
                                            </p:tav>
                                            <p:tav tm="100000">
                                              <p:val>
                                                <p:strVal val="#ppt_y"/>
                                              </p:val>
                                            </p:tav>
                                          </p:tavLst>
                                        </p:anim>
                                        <p:anim calcmode="lin" valueType="num">
                                          <p:cBhvr>
                                            <p:cTn id="26" dur="500" fill="hold"/>
                                            <p:tgtEl>
                                              <p:spTgt spid="49"/>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49"/>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49"/>
                                            </p:tgtEl>
                                          </p:cBhvr>
                                        </p:animEffect>
                                      </p:childTnLst>
                                    </p:cTn>
                                  </p:par>
                                  <p:par>
                                    <p:cTn id="29" presetID="42" presetClass="entr" presetSubtype="0" fill="hold" nodeType="withEffect">
                                      <p:stCondLst>
                                        <p:cond delay="75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1000"/>
                                            <p:tgtEl>
                                              <p:spTgt spid="7"/>
                                            </p:tgtEl>
                                          </p:cBhvr>
                                        </p:animEffect>
                                        <p:anim calcmode="lin" valueType="num">
                                          <p:cBhvr>
                                            <p:cTn id="32" dur="1000" fill="hold"/>
                                            <p:tgtEl>
                                              <p:spTgt spid="7"/>
                                            </p:tgtEl>
                                            <p:attrNameLst>
                                              <p:attrName>ppt_x</p:attrName>
                                            </p:attrNameLst>
                                          </p:cBhvr>
                                          <p:tavLst>
                                            <p:tav tm="0">
                                              <p:val>
                                                <p:strVal val="#ppt_x"/>
                                              </p:val>
                                            </p:tav>
                                            <p:tav tm="100000">
                                              <p:val>
                                                <p:strVal val="#ppt_x"/>
                                              </p:val>
                                            </p:tav>
                                          </p:tavLst>
                                        </p:anim>
                                        <p:anim calcmode="lin" valueType="num">
                                          <p:cBhvr>
                                            <p:cTn id="3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F:\案例\212\29398439_1386402044341.jpg"/>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22820" y="-29600"/>
            <a:ext cx="9166820" cy="5152628"/>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395544" y="237877"/>
            <a:ext cx="5688624" cy="461665"/>
          </a:xfrm>
          <a:prstGeom prst="rect">
            <a:avLst/>
          </a:prstGeom>
        </p:spPr>
        <p:txBody>
          <a:bodyPr wrap="square">
            <a:spAutoFit/>
          </a:bodyPr>
          <a:lstStyle/>
          <a:p>
            <a:r>
              <a:rPr lang="zh-CN" altLang="en-US" sz="2400" dirty="0">
                <a:solidFill>
                  <a:schemeClr val="bg1"/>
                </a:solidFill>
                <a:latin typeface="微软雅黑" pitchFamily="34" charset="-122"/>
                <a:ea typeface="微软雅黑" pitchFamily="34" charset="-122"/>
              </a:rPr>
              <a:t>使用 </a:t>
            </a:r>
            <a:r>
              <a:rPr lang="en-US" altLang="zh-CN" sz="2400" dirty="0">
                <a:solidFill>
                  <a:schemeClr val="bg1"/>
                </a:solidFill>
                <a:latin typeface="微软雅黑" pitchFamily="34" charset="-122"/>
                <a:ea typeface="微软雅黑" pitchFamily="34" charset="-122"/>
              </a:rPr>
              <a:t>Spring Boot </a:t>
            </a:r>
            <a:r>
              <a:rPr lang="zh-CN" altLang="en-US" sz="2400" dirty="0">
                <a:solidFill>
                  <a:schemeClr val="bg1"/>
                </a:solidFill>
                <a:latin typeface="微软雅黑" pitchFamily="34" charset="-122"/>
                <a:ea typeface="微软雅黑" pitchFamily="34" charset="-122"/>
              </a:rPr>
              <a:t>让开发变的简单</a:t>
            </a:r>
            <a:endParaRPr lang="en-US" altLang="zh-CN" sz="2400" dirty="0">
              <a:solidFill>
                <a:schemeClr val="bg1"/>
              </a:solidFill>
              <a:latin typeface="微软雅黑" pitchFamily="34" charset="-122"/>
              <a:ea typeface="微软雅黑" pitchFamily="34" charset="-122"/>
            </a:endParaRPr>
          </a:p>
        </p:txBody>
      </p:sp>
      <p:sp>
        <p:nvSpPr>
          <p:cNvPr id="6" name="文本框 5">
            <a:extLst>
              <a:ext uri="{FF2B5EF4-FFF2-40B4-BE49-F238E27FC236}">
                <a16:creationId xmlns:a16="http://schemas.microsoft.com/office/drawing/2014/main" id="{97F99808-EB50-41E6-815F-C6E327D71D92}"/>
              </a:ext>
            </a:extLst>
          </p:cNvPr>
          <p:cNvSpPr txBox="1"/>
          <p:nvPr/>
        </p:nvSpPr>
        <p:spPr>
          <a:xfrm>
            <a:off x="600501" y="955343"/>
            <a:ext cx="5195635" cy="369332"/>
          </a:xfrm>
          <a:prstGeom prst="rect">
            <a:avLst/>
          </a:prstGeom>
          <a:noFill/>
        </p:spPr>
        <p:txBody>
          <a:bodyPr wrap="square" rtlCol="0">
            <a:spAutoFit/>
          </a:bodyPr>
          <a:lstStyle/>
          <a:p>
            <a:r>
              <a:rPr lang="zh-CN" altLang="en-US" b="1" dirty="0">
                <a:solidFill>
                  <a:schemeClr val="bg1"/>
                </a:solidFill>
              </a:rPr>
              <a:t>项目模板妙级构建</a:t>
            </a:r>
            <a:endParaRPr lang="zh-CN" altLang="en-US" dirty="0">
              <a:solidFill>
                <a:schemeClr val="bg1"/>
              </a:solidFill>
            </a:endParaRPr>
          </a:p>
        </p:txBody>
      </p:sp>
      <p:sp>
        <p:nvSpPr>
          <p:cNvPr id="7" name="文本框 6">
            <a:extLst>
              <a:ext uri="{FF2B5EF4-FFF2-40B4-BE49-F238E27FC236}">
                <a16:creationId xmlns:a16="http://schemas.microsoft.com/office/drawing/2014/main" id="{40D71050-CCCD-4CA7-A037-8163E1271B64}"/>
              </a:ext>
            </a:extLst>
          </p:cNvPr>
          <p:cNvSpPr txBox="1"/>
          <p:nvPr/>
        </p:nvSpPr>
        <p:spPr>
          <a:xfrm>
            <a:off x="611560" y="1626354"/>
            <a:ext cx="5184576" cy="369332"/>
          </a:xfrm>
          <a:prstGeom prst="rect">
            <a:avLst/>
          </a:prstGeom>
          <a:noFill/>
        </p:spPr>
        <p:txBody>
          <a:bodyPr wrap="square" rtlCol="0">
            <a:spAutoFit/>
          </a:bodyPr>
          <a:lstStyle/>
          <a:p>
            <a:r>
              <a:rPr lang="zh-CN" altLang="en-US" b="1" dirty="0">
                <a:solidFill>
                  <a:schemeClr val="bg1"/>
                </a:solidFill>
              </a:rPr>
              <a:t>避免繁琐容易出错的配置</a:t>
            </a:r>
            <a:endParaRPr lang="zh-CN" altLang="en-US" dirty="0">
              <a:solidFill>
                <a:schemeClr val="bg1"/>
              </a:solidFill>
            </a:endParaRPr>
          </a:p>
        </p:txBody>
      </p:sp>
      <p:sp>
        <p:nvSpPr>
          <p:cNvPr id="8" name="文本框 7">
            <a:extLst>
              <a:ext uri="{FF2B5EF4-FFF2-40B4-BE49-F238E27FC236}">
                <a16:creationId xmlns:a16="http://schemas.microsoft.com/office/drawing/2014/main" id="{3A053323-F0D8-429A-8129-EA266A9F87C7}"/>
              </a:ext>
            </a:extLst>
          </p:cNvPr>
          <p:cNvSpPr txBox="1"/>
          <p:nvPr/>
        </p:nvSpPr>
        <p:spPr>
          <a:xfrm>
            <a:off x="683568" y="2297365"/>
            <a:ext cx="5195635" cy="369332"/>
          </a:xfrm>
          <a:prstGeom prst="rect">
            <a:avLst/>
          </a:prstGeom>
          <a:noFill/>
        </p:spPr>
        <p:txBody>
          <a:bodyPr wrap="square" rtlCol="0">
            <a:spAutoFit/>
          </a:bodyPr>
          <a:lstStyle/>
          <a:p>
            <a:r>
              <a:rPr lang="en-US" altLang="zh-CN" dirty="0">
                <a:solidFill>
                  <a:schemeClr val="bg1"/>
                </a:solidFill>
              </a:rPr>
              <a:t>Main </a:t>
            </a:r>
            <a:r>
              <a:rPr lang="zh-CN" altLang="en-US" dirty="0">
                <a:solidFill>
                  <a:schemeClr val="bg1"/>
                </a:solidFill>
              </a:rPr>
              <a:t>方法启动</a:t>
            </a:r>
          </a:p>
        </p:txBody>
      </p:sp>
      <p:sp>
        <p:nvSpPr>
          <p:cNvPr id="10" name="文本框 9">
            <a:extLst>
              <a:ext uri="{FF2B5EF4-FFF2-40B4-BE49-F238E27FC236}">
                <a16:creationId xmlns:a16="http://schemas.microsoft.com/office/drawing/2014/main" id="{BC10E972-012E-46E5-A07F-3D5BA810E344}"/>
              </a:ext>
            </a:extLst>
          </p:cNvPr>
          <p:cNvSpPr txBox="1"/>
          <p:nvPr/>
        </p:nvSpPr>
        <p:spPr>
          <a:xfrm>
            <a:off x="683568" y="2994506"/>
            <a:ext cx="5195635" cy="369332"/>
          </a:xfrm>
          <a:prstGeom prst="rect">
            <a:avLst/>
          </a:prstGeom>
          <a:noFill/>
        </p:spPr>
        <p:txBody>
          <a:bodyPr wrap="square" rtlCol="0">
            <a:spAutoFit/>
          </a:bodyPr>
          <a:lstStyle/>
          <a:p>
            <a:r>
              <a:rPr lang="en-US" altLang="zh-CN" b="1" dirty="0">
                <a:solidFill>
                  <a:schemeClr val="bg1"/>
                </a:solidFill>
              </a:rPr>
              <a:t>Spring </a:t>
            </a:r>
            <a:r>
              <a:rPr lang="en-US" altLang="zh-CN" b="1" dirty="0" err="1">
                <a:solidFill>
                  <a:schemeClr val="bg1"/>
                </a:solidFill>
              </a:rPr>
              <a:t>DevTools</a:t>
            </a:r>
            <a:r>
              <a:rPr lang="en-US" altLang="zh-CN" b="1" dirty="0">
                <a:solidFill>
                  <a:schemeClr val="bg1"/>
                </a:solidFill>
              </a:rPr>
              <a:t> </a:t>
            </a:r>
            <a:r>
              <a:rPr lang="zh-CN" altLang="en-US" b="1" dirty="0">
                <a:solidFill>
                  <a:schemeClr val="bg1"/>
                </a:solidFill>
              </a:rPr>
              <a:t>热加载</a:t>
            </a:r>
            <a:endParaRPr lang="zh-CN" altLang="en-US" dirty="0">
              <a:solidFill>
                <a:schemeClr val="bg1"/>
              </a:solidFill>
            </a:endParaRPr>
          </a:p>
        </p:txBody>
      </p:sp>
      <p:sp>
        <p:nvSpPr>
          <p:cNvPr id="11" name="文本框 10">
            <a:extLst>
              <a:ext uri="{FF2B5EF4-FFF2-40B4-BE49-F238E27FC236}">
                <a16:creationId xmlns:a16="http://schemas.microsoft.com/office/drawing/2014/main" id="{85E8B271-4D2C-487B-8A33-B998833D5468}"/>
              </a:ext>
            </a:extLst>
          </p:cNvPr>
          <p:cNvSpPr txBox="1"/>
          <p:nvPr/>
        </p:nvSpPr>
        <p:spPr>
          <a:xfrm>
            <a:off x="683568" y="3786594"/>
            <a:ext cx="5195635" cy="369332"/>
          </a:xfrm>
          <a:prstGeom prst="rect">
            <a:avLst/>
          </a:prstGeom>
          <a:noFill/>
        </p:spPr>
        <p:txBody>
          <a:bodyPr wrap="square" rtlCol="0">
            <a:spAutoFit/>
          </a:bodyPr>
          <a:lstStyle/>
          <a:p>
            <a:r>
              <a:rPr lang="en-US" altLang="zh-CN" b="1" dirty="0">
                <a:solidFill>
                  <a:schemeClr val="bg1"/>
                </a:solidFill>
              </a:rPr>
              <a:t>Spring Boot </a:t>
            </a:r>
            <a:r>
              <a:rPr lang="zh-CN" altLang="en-US" b="1" dirty="0">
                <a:solidFill>
                  <a:schemeClr val="bg1"/>
                </a:solidFill>
              </a:rPr>
              <a:t>强大的生态整合能力</a:t>
            </a:r>
            <a:endParaRPr lang="zh-CN" altLang="en-US" dirty="0">
              <a:solidFill>
                <a:schemeClr val="bg1"/>
              </a:solidFill>
            </a:endParaRPr>
          </a:p>
        </p:txBody>
      </p:sp>
    </p:spTree>
    <p:extLst>
      <p:ext uri="{BB962C8B-B14F-4D97-AF65-F5344CB8AC3E}">
        <p14:creationId xmlns:p14="http://schemas.microsoft.com/office/powerpoint/2010/main" val="262025519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1000" fill="hold"/>
                                        <p:tgtEl>
                                          <p:spTgt spid="5"/>
                                        </p:tgtEl>
                                        <p:attrNameLst>
                                          <p:attrName>ppt_y</p:attrName>
                                        </p:attrNameLst>
                                      </p:cBhvr>
                                      <p:tavLst>
                                        <p:tav tm="0">
                                          <p:val>
                                            <p:strVal val="#ppt_y"/>
                                          </p:val>
                                        </p:tav>
                                        <p:tav tm="100000">
                                          <p:val>
                                            <p:strVal val="#ppt_y"/>
                                          </p:val>
                                        </p:tav>
                                      </p:tavLst>
                                    </p:anim>
                                    <p:anim calcmode="lin" valueType="num">
                                      <p:cBhvr>
                                        <p:cTn id="9" dur="10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10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10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F:\案例\212\29398439_1386402044341.jpg"/>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22820" y="-29600"/>
            <a:ext cx="9166820" cy="5152628"/>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395544" y="237877"/>
            <a:ext cx="5688624" cy="461665"/>
          </a:xfrm>
          <a:prstGeom prst="rect">
            <a:avLst/>
          </a:prstGeom>
        </p:spPr>
        <p:txBody>
          <a:bodyPr wrap="square">
            <a:spAutoFit/>
          </a:bodyPr>
          <a:lstStyle/>
          <a:p>
            <a:r>
              <a:rPr lang="zh-CN" altLang="en-US" sz="2400" dirty="0">
                <a:solidFill>
                  <a:schemeClr val="bg1"/>
                </a:solidFill>
                <a:latin typeface="微软雅黑" pitchFamily="34" charset="-122"/>
                <a:ea typeface="微软雅黑" pitchFamily="34" charset="-122"/>
              </a:rPr>
              <a:t>使用 </a:t>
            </a:r>
            <a:r>
              <a:rPr lang="en-US" altLang="zh-CN" sz="2400" dirty="0">
                <a:solidFill>
                  <a:schemeClr val="bg1"/>
                </a:solidFill>
                <a:latin typeface="微软雅黑" pitchFamily="34" charset="-122"/>
                <a:ea typeface="微软雅黑" pitchFamily="34" charset="-122"/>
              </a:rPr>
              <a:t>Spring Boot </a:t>
            </a:r>
            <a:r>
              <a:rPr lang="zh-CN" altLang="en-US" sz="2400" dirty="0">
                <a:solidFill>
                  <a:schemeClr val="bg1"/>
                </a:solidFill>
                <a:latin typeface="微软雅黑" pitchFamily="34" charset="-122"/>
                <a:ea typeface="微软雅黑" pitchFamily="34" charset="-122"/>
              </a:rPr>
              <a:t>让测试变的简单</a:t>
            </a:r>
            <a:endParaRPr lang="en-US" altLang="zh-CN" sz="2400" dirty="0">
              <a:solidFill>
                <a:schemeClr val="bg1"/>
              </a:solidFill>
              <a:latin typeface="微软雅黑" pitchFamily="34" charset="-122"/>
              <a:ea typeface="微软雅黑" pitchFamily="34" charset="-122"/>
            </a:endParaRPr>
          </a:p>
        </p:txBody>
      </p:sp>
      <p:sp>
        <p:nvSpPr>
          <p:cNvPr id="6" name="文本框 5">
            <a:extLst>
              <a:ext uri="{FF2B5EF4-FFF2-40B4-BE49-F238E27FC236}">
                <a16:creationId xmlns:a16="http://schemas.microsoft.com/office/drawing/2014/main" id="{97F99808-EB50-41E6-815F-C6E327D71D92}"/>
              </a:ext>
            </a:extLst>
          </p:cNvPr>
          <p:cNvSpPr txBox="1"/>
          <p:nvPr/>
        </p:nvSpPr>
        <p:spPr>
          <a:xfrm>
            <a:off x="600501" y="955343"/>
            <a:ext cx="7931939" cy="369332"/>
          </a:xfrm>
          <a:prstGeom prst="rect">
            <a:avLst/>
          </a:prstGeom>
          <a:noFill/>
        </p:spPr>
        <p:txBody>
          <a:bodyPr wrap="square" rtlCol="0">
            <a:spAutoFit/>
          </a:bodyPr>
          <a:lstStyle/>
          <a:p>
            <a:r>
              <a:rPr lang="zh-CN" altLang="en-US" b="1" dirty="0">
                <a:solidFill>
                  <a:schemeClr val="bg1"/>
                </a:solidFill>
              </a:rPr>
              <a:t>内置</a:t>
            </a:r>
            <a:r>
              <a:rPr lang="en-US" altLang="zh-CN" b="1" dirty="0">
                <a:solidFill>
                  <a:schemeClr val="bg1"/>
                </a:solidFill>
              </a:rPr>
              <a:t>7</a:t>
            </a:r>
            <a:r>
              <a:rPr lang="zh-CN" altLang="en-US" b="1" dirty="0">
                <a:solidFill>
                  <a:schemeClr val="bg1"/>
                </a:solidFill>
              </a:rPr>
              <a:t>种强大的测试框架（</a:t>
            </a:r>
            <a:r>
              <a:rPr lang="en-US" altLang="zh-CN" dirty="0"/>
              <a:t> </a:t>
            </a:r>
            <a:r>
              <a:rPr lang="en-US" altLang="zh-CN" sz="1200" dirty="0">
                <a:solidFill>
                  <a:schemeClr val="bg1"/>
                </a:solidFill>
              </a:rPr>
              <a:t>JUnit </a:t>
            </a:r>
            <a:r>
              <a:rPr lang="zh-CN" altLang="en-US" sz="1200" dirty="0">
                <a:solidFill>
                  <a:schemeClr val="bg1"/>
                </a:solidFill>
              </a:rPr>
              <a:t>、</a:t>
            </a:r>
            <a:r>
              <a:rPr lang="en-US" altLang="zh-CN" sz="1200" dirty="0">
                <a:solidFill>
                  <a:schemeClr val="bg1"/>
                </a:solidFill>
              </a:rPr>
              <a:t> Spring Test </a:t>
            </a:r>
            <a:r>
              <a:rPr lang="zh-CN" altLang="en-US" sz="1200" dirty="0">
                <a:solidFill>
                  <a:schemeClr val="bg1"/>
                </a:solidFill>
              </a:rPr>
              <a:t>、</a:t>
            </a:r>
            <a:r>
              <a:rPr lang="en-US" altLang="zh-CN" sz="1200" dirty="0">
                <a:solidFill>
                  <a:schemeClr val="bg1"/>
                </a:solidFill>
              </a:rPr>
              <a:t> Mockito </a:t>
            </a:r>
            <a:r>
              <a:rPr lang="zh-CN" altLang="en-US" sz="1200" dirty="0">
                <a:solidFill>
                  <a:schemeClr val="bg1"/>
                </a:solidFill>
              </a:rPr>
              <a:t>、</a:t>
            </a:r>
            <a:r>
              <a:rPr lang="en-US" altLang="zh-CN" sz="1200" dirty="0">
                <a:solidFill>
                  <a:schemeClr val="bg1"/>
                </a:solidFill>
              </a:rPr>
              <a:t> </a:t>
            </a:r>
            <a:r>
              <a:rPr lang="en-US" altLang="zh-CN" sz="1200" dirty="0" err="1">
                <a:solidFill>
                  <a:schemeClr val="bg1"/>
                </a:solidFill>
              </a:rPr>
              <a:t>AssertJ</a:t>
            </a:r>
            <a:r>
              <a:rPr lang="en-US" altLang="zh-CN" sz="1200" dirty="0">
                <a:solidFill>
                  <a:schemeClr val="bg1"/>
                </a:solidFill>
              </a:rPr>
              <a:t> …</a:t>
            </a:r>
            <a:r>
              <a:rPr lang="zh-CN" altLang="en-US" b="1" dirty="0">
                <a:solidFill>
                  <a:schemeClr val="bg1"/>
                </a:solidFill>
              </a:rPr>
              <a:t>）</a:t>
            </a:r>
            <a:endParaRPr lang="zh-CN" altLang="en-US" dirty="0">
              <a:solidFill>
                <a:schemeClr val="bg1"/>
              </a:solidFill>
            </a:endParaRPr>
          </a:p>
        </p:txBody>
      </p:sp>
      <p:sp>
        <p:nvSpPr>
          <p:cNvPr id="7" name="文本框 6">
            <a:extLst>
              <a:ext uri="{FF2B5EF4-FFF2-40B4-BE49-F238E27FC236}">
                <a16:creationId xmlns:a16="http://schemas.microsoft.com/office/drawing/2014/main" id="{40D71050-CCCD-4CA7-A037-8163E1271B64}"/>
              </a:ext>
            </a:extLst>
          </p:cNvPr>
          <p:cNvSpPr txBox="1"/>
          <p:nvPr/>
        </p:nvSpPr>
        <p:spPr>
          <a:xfrm>
            <a:off x="611560" y="1626354"/>
            <a:ext cx="5184576" cy="369332"/>
          </a:xfrm>
          <a:prstGeom prst="rect">
            <a:avLst/>
          </a:prstGeom>
          <a:noFill/>
        </p:spPr>
        <p:txBody>
          <a:bodyPr wrap="square" rtlCol="0">
            <a:spAutoFit/>
          </a:bodyPr>
          <a:lstStyle/>
          <a:p>
            <a:r>
              <a:rPr lang="zh-CN" altLang="en-US" dirty="0">
                <a:solidFill>
                  <a:schemeClr val="bg1"/>
                </a:solidFill>
              </a:rPr>
              <a:t>测试方法注解 </a:t>
            </a:r>
            <a:r>
              <a:rPr lang="en-US" altLang="zh-CN" dirty="0">
                <a:solidFill>
                  <a:schemeClr val="bg1"/>
                </a:solidFill>
              </a:rPr>
              <a:t>@Test</a:t>
            </a:r>
            <a:endParaRPr lang="zh-CN" altLang="en-US" dirty="0">
              <a:solidFill>
                <a:schemeClr val="bg1"/>
              </a:solidFill>
            </a:endParaRPr>
          </a:p>
        </p:txBody>
      </p:sp>
      <p:sp>
        <p:nvSpPr>
          <p:cNvPr id="8" name="文本框 7">
            <a:extLst>
              <a:ext uri="{FF2B5EF4-FFF2-40B4-BE49-F238E27FC236}">
                <a16:creationId xmlns:a16="http://schemas.microsoft.com/office/drawing/2014/main" id="{3A053323-F0D8-429A-8129-EA266A9F87C7}"/>
              </a:ext>
            </a:extLst>
          </p:cNvPr>
          <p:cNvSpPr txBox="1"/>
          <p:nvPr/>
        </p:nvSpPr>
        <p:spPr>
          <a:xfrm>
            <a:off x="683568" y="2297365"/>
            <a:ext cx="7632848" cy="369332"/>
          </a:xfrm>
          <a:prstGeom prst="rect">
            <a:avLst/>
          </a:prstGeom>
          <a:noFill/>
        </p:spPr>
        <p:txBody>
          <a:bodyPr wrap="square" rtlCol="0">
            <a:spAutoFit/>
          </a:bodyPr>
          <a:lstStyle/>
          <a:p>
            <a:r>
              <a:rPr lang="zh-CN" altLang="en-US" dirty="0">
                <a:solidFill>
                  <a:schemeClr val="bg1"/>
                </a:solidFill>
              </a:rPr>
              <a:t>使用 </a:t>
            </a:r>
            <a:r>
              <a:rPr lang="en-US" altLang="zh-CN" dirty="0">
                <a:solidFill>
                  <a:schemeClr val="bg1"/>
                </a:solidFill>
              </a:rPr>
              <a:t>Spring </a:t>
            </a:r>
            <a:r>
              <a:rPr lang="zh-CN" altLang="en-US" dirty="0">
                <a:solidFill>
                  <a:schemeClr val="bg1"/>
                </a:solidFill>
              </a:rPr>
              <a:t>容器上下文 </a:t>
            </a:r>
            <a:r>
              <a:rPr lang="en-US" altLang="zh-CN" sz="1200" dirty="0">
                <a:solidFill>
                  <a:schemeClr val="bg1"/>
                </a:solidFill>
              </a:rPr>
              <a:t>@</a:t>
            </a:r>
            <a:r>
              <a:rPr lang="en-US" altLang="zh-CN" sz="1200" dirty="0" err="1">
                <a:solidFill>
                  <a:schemeClr val="bg1"/>
                </a:solidFill>
              </a:rPr>
              <a:t>RunWith</a:t>
            </a:r>
            <a:r>
              <a:rPr lang="en-US" altLang="zh-CN" sz="1200" dirty="0">
                <a:solidFill>
                  <a:schemeClr val="bg1"/>
                </a:solidFill>
              </a:rPr>
              <a:t>(</a:t>
            </a:r>
            <a:r>
              <a:rPr lang="en-US" altLang="zh-CN" sz="1200" dirty="0" err="1">
                <a:solidFill>
                  <a:schemeClr val="bg1"/>
                </a:solidFill>
              </a:rPr>
              <a:t>SpringRunner.class</a:t>
            </a:r>
            <a:r>
              <a:rPr lang="en-US" altLang="zh-CN" sz="1200" dirty="0">
                <a:solidFill>
                  <a:schemeClr val="bg1"/>
                </a:solidFill>
              </a:rPr>
              <a:t>) @</a:t>
            </a:r>
            <a:r>
              <a:rPr lang="en-US" altLang="zh-CN" sz="1200" dirty="0" err="1">
                <a:solidFill>
                  <a:schemeClr val="bg1"/>
                </a:solidFill>
              </a:rPr>
              <a:t>SpringBootTest</a:t>
            </a:r>
            <a:endParaRPr lang="zh-CN" altLang="en-US" sz="1200" dirty="0">
              <a:solidFill>
                <a:schemeClr val="bg1"/>
              </a:solidFill>
            </a:endParaRPr>
          </a:p>
        </p:txBody>
      </p:sp>
      <p:sp>
        <p:nvSpPr>
          <p:cNvPr id="10" name="文本框 9">
            <a:extLst>
              <a:ext uri="{FF2B5EF4-FFF2-40B4-BE49-F238E27FC236}">
                <a16:creationId xmlns:a16="http://schemas.microsoft.com/office/drawing/2014/main" id="{BC10E972-012E-46E5-A07F-3D5BA810E344}"/>
              </a:ext>
            </a:extLst>
          </p:cNvPr>
          <p:cNvSpPr txBox="1"/>
          <p:nvPr/>
        </p:nvSpPr>
        <p:spPr>
          <a:xfrm>
            <a:off x="683568" y="2994506"/>
            <a:ext cx="5195635" cy="369332"/>
          </a:xfrm>
          <a:prstGeom prst="rect">
            <a:avLst/>
          </a:prstGeom>
          <a:noFill/>
        </p:spPr>
        <p:txBody>
          <a:bodyPr wrap="square" rtlCol="0">
            <a:spAutoFit/>
          </a:bodyPr>
          <a:lstStyle/>
          <a:p>
            <a:r>
              <a:rPr lang="en-US" altLang="zh-CN" b="1" dirty="0">
                <a:solidFill>
                  <a:schemeClr val="bg1"/>
                </a:solidFill>
              </a:rPr>
              <a:t>Web </a:t>
            </a:r>
            <a:r>
              <a:rPr lang="zh-CN" altLang="en-US" b="1" dirty="0">
                <a:solidFill>
                  <a:schemeClr val="bg1"/>
                </a:solidFill>
              </a:rPr>
              <a:t>测试 </a:t>
            </a:r>
            <a:r>
              <a:rPr lang="en-US" altLang="zh-CN" b="1" dirty="0" err="1">
                <a:solidFill>
                  <a:schemeClr val="bg1"/>
                </a:solidFill>
              </a:rPr>
              <a:t>MockMvc</a:t>
            </a:r>
            <a:r>
              <a:rPr lang="zh-CN" altLang="en-US" b="1" dirty="0">
                <a:solidFill>
                  <a:schemeClr val="bg1"/>
                </a:solidFill>
              </a:rPr>
              <a:t> </a:t>
            </a:r>
            <a:endParaRPr lang="zh-CN" altLang="en-US" dirty="0">
              <a:solidFill>
                <a:schemeClr val="bg1"/>
              </a:solidFill>
            </a:endParaRPr>
          </a:p>
        </p:txBody>
      </p:sp>
      <p:sp>
        <p:nvSpPr>
          <p:cNvPr id="11" name="文本框 10">
            <a:extLst>
              <a:ext uri="{FF2B5EF4-FFF2-40B4-BE49-F238E27FC236}">
                <a16:creationId xmlns:a16="http://schemas.microsoft.com/office/drawing/2014/main" id="{85E8B271-4D2C-487B-8A33-B998833D5468}"/>
              </a:ext>
            </a:extLst>
          </p:cNvPr>
          <p:cNvSpPr txBox="1"/>
          <p:nvPr/>
        </p:nvSpPr>
        <p:spPr>
          <a:xfrm>
            <a:off x="683568" y="3786594"/>
            <a:ext cx="5195635" cy="369332"/>
          </a:xfrm>
          <a:prstGeom prst="rect">
            <a:avLst/>
          </a:prstGeom>
          <a:noFill/>
        </p:spPr>
        <p:txBody>
          <a:bodyPr wrap="square" rtlCol="0">
            <a:spAutoFit/>
          </a:bodyPr>
          <a:lstStyle/>
          <a:p>
            <a:r>
              <a:rPr lang="en-US" altLang="zh-CN" b="1" dirty="0">
                <a:solidFill>
                  <a:schemeClr val="bg1"/>
                </a:solidFill>
              </a:rPr>
              <a:t>Maven </a:t>
            </a:r>
            <a:r>
              <a:rPr lang="zh-CN" altLang="en-US" b="1" dirty="0">
                <a:solidFill>
                  <a:schemeClr val="bg1"/>
                </a:solidFill>
              </a:rPr>
              <a:t>打包时进行自动化测试</a:t>
            </a:r>
            <a:endParaRPr lang="zh-CN" altLang="en-US" dirty="0">
              <a:solidFill>
                <a:schemeClr val="bg1"/>
              </a:solidFill>
            </a:endParaRPr>
          </a:p>
        </p:txBody>
      </p:sp>
    </p:spTree>
    <p:extLst>
      <p:ext uri="{BB962C8B-B14F-4D97-AF65-F5344CB8AC3E}">
        <p14:creationId xmlns:p14="http://schemas.microsoft.com/office/powerpoint/2010/main" val="97393623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1000" fill="hold"/>
                                        <p:tgtEl>
                                          <p:spTgt spid="5"/>
                                        </p:tgtEl>
                                        <p:attrNameLst>
                                          <p:attrName>ppt_y</p:attrName>
                                        </p:attrNameLst>
                                      </p:cBhvr>
                                      <p:tavLst>
                                        <p:tav tm="0">
                                          <p:val>
                                            <p:strVal val="#ppt_y"/>
                                          </p:val>
                                        </p:tav>
                                        <p:tav tm="100000">
                                          <p:val>
                                            <p:strVal val="#ppt_y"/>
                                          </p:val>
                                        </p:tav>
                                      </p:tavLst>
                                    </p:anim>
                                    <p:anim calcmode="lin" valueType="num">
                                      <p:cBhvr>
                                        <p:cTn id="9" dur="10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10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10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F:\案例\212\29398439_1386402044341.jpg"/>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22820" y="-29600"/>
            <a:ext cx="9166820" cy="5152628"/>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395544" y="237877"/>
            <a:ext cx="5688624" cy="461665"/>
          </a:xfrm>
          <a:prstGeom prst="rect">
            <a:avLst/>
          </a:prstGeom>
        </p:spPr>
        <p:txBody>
          <a:bodyPr wrap="square">
            <a:spAutoFit/>
          </a:bodyPr>
          <a:lstStyle/>
          <a:p>
            <a:r>
              <a:rPr lang="en-US" altLang="zh-CN" sz="2400" dirty="0">
                <a:solidFill>
                  <a:schemeClr val="bg1"/>
                </a:solidFill>
                <a:latin typeface="微软雅黑" pitchFamily="34" charset="-122"/>
                <a:ea typeface="微软雅黑" pitchFamily="34" charset="-122"/>
              </a:rPr>
              <a:t>Spring Boot </a:t>
            </a:r>
            <a:r>
              <a:rPr lang="zh-CN" altLang="en-US" sz="2400" dirty="0">
                <a:solidFill>
                  <a:schemeClr val="bg1"/>
                </a:solidFill>
                <a:latin typeface="微软雅黑" pitchFamily="34" charset="-122"/>
                <a:ea typeface="微软雅黑" pitchFamily="34" charset="-122"/>
              </a:rPr>
              <a:t>让配置变得更简单</a:t>
            </a:r>
          </a:p>
        </p:txBody>
      </p:sp>
      <p:sp>
        <p:nvSpPr>
          <p:cNvPr id="6" name="文本框 5">
            <a:extLst>
              <a:ext uri="{FF2B5EF4-FFF2-40B4-BE49-F238E27FC236}">
                <a16:creationId xmlns:a16="http://schemas.microsoft.com/office/drawing/2014/main" id="{97F99808-EB50-41E6-815F-C6E327D71D92}"/>
              </a:ext>
            </a:extLst>
          </p:cNvPr>
          <p:cNvSpPr txBox="1"/>
          <p:nvPr/>
        </p:nvSpPr>
        <p:spPr>
          <a:xfrm>
            <a:off x="600501" y="1050290"/>
            <a:ext cx="7931939" cy="369332"/>
          </a:xfrm>
          <a:prstGeom prst="rect">
            <a:avLst/>
          </a:prstGeom>
          <a:noFill/>
        </p:spPr>
        <p:txBody>
          <a:bodyPr wrap="square" rtlCol="0">
            <a:spAutoFit/>
          </a:bodyPr>
          <a:lstStyle/>
          <a:p>
            <a:r>
              <a:rPr lang="en-US" altLang="zh-CN" dirty="0">
                <a:solidFill>
                  <a:schemeClr val="bg1"/>
                </a:solidFill>
                <a:latin typeface="+mn-ea"/>
              </a:rPr>
              <a:t>Spring Boot </a:t>
            </a:r>
            <a:r>
              <a:rPr lang="zh-CN" altLang="en-US" dirty="0">
                <a:solidFill>
                  <a:schemeClr val="bg1"/>
                </a:solidFill>
                <a:latin typeface="+mn-ea"/>
              </a:rPr>
              <a:t>的核心思想：约定优于配置</a:t>
            </a:r>
          </a:p>
        </p:txBody>
      </p:sp>
      <p:sp>
        <p:nvSpPr>
          <p:cNvPr id="7" name="文本框 6">
            <a:extLst>
              <a:ext uri="{FF2B5EF4-FFF2-40B4-BE49-F238E27FC236}">
                <a16:creationId xmlns:a16="http://schemas.microsoft.com/office/drawing/2014/main" id="{40D71050-CCCD-4CA7-A037-8163E1271B64}"/>
              </a:ext>
            </a:extLst>
          </p:cNvPr>
          <p:cNvSpPr txBox="1"/>
          <p:nvPr/>
        </p:nvSpPr>
        <p:spPr>
          <a:xfrm>
            <a:off x="611560" y="1770370"/>
            <a:ext cx="6120680" cy="369332"/>
          </a:xfrm>
          <a:prstGeom prst="rect">
            <a:avLst/>
          </a:prstGeom>
          <a:noFill/>
        </p:spPr>
        <p:txBody>
          <a:bodyPr wrap="square" rtlCol="0">
            <a:spAutoFit/>
          </a:bodyPr>
          <a:lstStyle/>
          <a:p>
            <a:r>
              <a:rPr lang="en-US" altLang="zh-CN" dirty="0">
                <a:solidFill>
                  <a:schemeClr val="bg1"/>
                </a:solidFill>
                <a:latin typeface="+mj-ea"/>
                <a:ea typeface="+mj-ea"/>
              </a:rPr>
              <a:t>Spring Boot </a:t>
            </a:r>
            <a:r>
              <a:rPr lang="en-US" altLang="zh-CN" dirty="0" err="1">
                <a:solidFill>
                  <a:schemeClr val="bg1"/>
                </a:solidFill>
                <a:latin typeface="+mj-ea"/>
                <a:ea typeface="+mj-ea"/>
              </a:rPr>
              <a:t>Jpa</a:t>
            </a:r>
            <a:r>
              <a:rPr lang="en-US" altLang="zh-CN" dirty="0">
                <a:solidFill>
                  <a:schemeClr val="bg1"/>
                </a:solidFill>
                <a:latin typeface="+mj-ea"/>
                <a:ea typeface="+mj-ea"/>
              </a:rPr>
              <a:t> </a:t>
            </a:r>
            <a:r>
              <a:rPr lang="zh-CN" altLang="en-US" dirty="0">
                <a:solidFill>
                  <a:schemeClr val="bg1"/>
                </a:solidFill>
                <a:latin typeface="+mj-ea"/>
                <a:ea typeface="+mj-ea"/>
              </a:rPr>
              <a:t>就是约定优于配置最佳实现之一</a:t>
            </a:r>
          </a:p>
        </p:txBody>
      </p:sp>
      <p:sp>
        <p:nvSpPr>
          <p:cNvPr id="8" name="文本框 7">
            <a:extLst>
              <a:ext uri="{FF2B5EF4-FFF2-40B4-BE49-F238E27FC236}">
                <a16:creationId xmlns:a16="http://schemas.microsoft.com/office/drawing/2014/main" id="{3A053323-F0D8-429A-8129-EA266A9F87C7}"/>
              </a:ext>
            </a:extLst>
          </p:cNvPr>
          <p:cNvSpPr txBox="1"/>
          <p:nvPr/>
        </p:nvSpPr>
        <p:spPr>
          <a:xfrm>
            <a:off x="683568" y="2490450"/>
            <a:ext cx="7632848" cy="369332"/>
          </a:xfrm>
          <a:prstGeom prst="rect">
            <a:avLst/>
          </a:prstGeom>
          <a:noFill/>
        </p:spPr>
        <p:txBody>
          <a:bodyPr wrap="square" rtlCol="0">
            <a:spAutoFit/>
          </a:bodyPr>
          <a:lstStyle/>
          <a:p>
            <a:r>
              <a:rPr lang="zh-CN" altLang="en-US" dirty="0">
                <a:solidFill>
                  <a:schemeClr val="bg1"/>
                </a:solidFill>
              </a:rPr>
              <a:t>提倡默认配置</a:t>
            </a:r>
          </a:p>
        </p:txBody>
      </p:sp>
      <p:sp>
        <p:nvSpPr>
          <p:cNvPr id="10" name="文本框 9">
            <a:extLst>
              <a:ext uri="{FF2B5EF4-FFF2-40B4-BE49-F238E27FC236}">
                <a16:creationId xmlns:a16="http://schemas.microsoft.com/office/drawing/2014/main" id="{BC10E972-012E-46E5-A07F-3D5BA810E344}"/>
              </a:ext>
            </a:extLst>
          </p:cNvPr>
          <p:cNvSpPr txBox="1"/>
          <p:nvPr/>
        </p:nvSpPr>
        <p:spPr>
          <a:xfrm>
            <a:off x="683568" y="3210530"/>
            <a:ext cx="5195635" cy="369332"/>
          </a:xfrm>
          <a:prstGeom prst="rect">
            <a:avLst/>
          </a:prstGeom>
          <a:noFill/>
        </p:spPr>
        <p:txBody>
          <a:bodyPr wrap="square" rtlCol="0">
            <a:spAutoFit/>
          </a:bodyPr>
          <a:lstStyle/>
          <a:p>
            <a:r>
              <a:rPr lang="zh-CN" altLang="en-US" dirty="0">
                <a:solidFill>
                  <a:schemeClr val="bg1"/>
                </a:solidFill>
              </a:rPr>
              <a:t>生态整合的自动化配置</a:t>
            </a:r>
            <a:endParaRPr lang="zh-CN" altLang="en-US" sz="1200" dirty="0">
              <a:solidFill>
                <a:schemeClr val="bg1"/>
              </a:solidFill>
            </a:endParaRPr>
          </a:p>
        </p:txBody>
      </p:sp>
      <p:sp>
        <p:nvSpPr>
          <p:cNvPr id="11" name="文本框 10">
            <a:extLst>
              <a:ext uri="{FF2B5EF4-FFF2-40B4-BE49-F238E27FC236}">
                <a16:creationId xmlns:a16="http://schemas.microsoft.com/office/drawing/2014/main" id="{85E8B271-4D2C-487B-8A33-B998833D5468}"/>
              </a:ext>
            </a:extLst>
          </p:cNvPr>
          <p:cNvSpPr txBox="1"/>
          <p:nvPr/>
        </p:nvSpPr>
        <p:spPr>
          <a:xfrm>
            <a:off x="683568" y="3858602"/>
            <a:ext cx="5195635" cy="369332"/>
          </a:xfrm>
          <a:prstGeom prst="rect">
            <a:avLst/>
          </a:prstGeom>
          <a:noFill/>
        </p:spPr>
        <p:txBody>
          <a:bodyPr wrap="square" rtlCol="0">
            <a:spAutoFit/>
          </a:bodyPr>
          <a:lstStyle/>
          <a:p>
            <a:r>
              <a:rPr lang="zh-CN" altLang="en-US" b="1" dirty="0">
                <a:solidFill>
                  <a:schemeClr val="bg1"/>
                </a:solidFill>
                <a:latin typeface="+mn-ea"/>
              </a:rPr>
              <a:t>自定义 </a:t>
            </a:r>
            <a:r>
              <a:rPr lang="en-US" altLang="zh-CN" b="1" dirty="0">
                <a:solidFill>
                  <a:schemeClr val="bg1"/>
                </a:solidFill>
                <a:latin typeface="+mn-ea"/>
              </a:rPr>
              <a:t>Starters </a:t>
            </a:r>
            <a:endParaRPr lang="zh-CN" altLang="en-US" dirty="0">
              <a:solidFill>
                <a:schemeClr val="bg1"/>
              </a:solidFill>
              <a:latin typeface="+mn-ea"/>
            </a:endParaRPr>
          </a:p>
        </p:txBody>
      </p:sp>
    </p:spTree>
    <p:extLst>
      <p:ext uri="{BB962C8B-B14F-4D97-AF65-F5344CB8AC3E}">
        <p14:creationId xmlns:p14="http://schemas.microsoft.com/office/powerpoint/2010/main" val="12296997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1000" fill="hold"/>
                                        <p:tgtEl>
                                          <p:spTgt spid="5"/>
                                        </p:tgtEl>
                                        <p:attrNameLst>
                                          <p:attrName>ppt_y</p:attrName>
                                        </p:attrNameLst>
                                      </p:cBhvr>
                                      <p:tavLst>
                                        <p:tav tm="0">
                                          <p:val>
                                            <p:strVal val="#ppt_y"/>
                                          </p:val>
                                        </p:tav>
                                        <p:tav tm="100000">
                                          <p:val>
                                            <p:strVal val="#ppt_y"/>
                                          </p:val>
                                        </p:tav>
                                      </p:tavLst>
                                    </p:anim>
                                    <p:anim calcmode="lin" valueType="num">
                                      <p:cBhvr>
                                        <p:cTn id="9" dur="10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10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10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F:\案例\212\29398439_1386402044341.jpg"/>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22820" y="-29600"/>
            <a:ext cx="9166820" cy="5152628"/>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395544" y="237877"/>
            <a:ext cx="5688624" cy="461665"/>
          </a:xfrm>
          <a:prstGeom prst="rect">
            <a:avLst/>
          </a:prstGeom>
        </p:spPr>
        <p:txBody>
          <a:bodyPr wrap="square">
            <a:spAutoFit/>
          </a:bodyPr>
          <a:lstStyle/>
          <a:p>
            <a:r>
              <a:rPr lang="en-US" altLang="zh-CN" sz="2400" dirty="0">
                <a:solidFill>
                  <a:schemeClr val="bg1"/>
                </a:solidFill>
                <a:latin typeface="微软雅黑" pitchFamily="34" charset="-122"/>
                <a:ea typeface="微软雅黑" pitchFamily="34" charset="-122"/>
              </a:rPr>
              <a:t>Spring Boot </a:t>
            </a:r>
            <a:r>
              <a:rPr lang="zh-CN" altLang="en-US" sz="2400" dirty="0">
                <a:solidFill>
                  <a:schemeClr val="bg1"/>
                </a:solidFill>
                <a:latin typeface="微软雅黑" pitchFamily="34" charset="-122"/>
                <a:ea typeface="微软雅黑" pitchFamily="34" charset="-122"/>
              </a:rPr>
              <a:t>让部署变得更简单</a:t>
            </a:r>
          </a:p>
        </p:txBody>
      </p:sp>
      <p:sp>
        <p:nvSpPr>
          <p:cNvPr id="6" name="文本框 5">
            <a:extLst>
              <a:ext uri="{FF2B5EF4-FFF2-40B4-BE49-F238E27FC236}">
                <a16:creationId xmlns:a16="http://schemas.microsoft.com/office/drawing/2014/main" id="{97F99808-EB50-41E6-815F-C6E327D71D92}"/>
              </a:ext>
            </a:extLst>
          </p:cNvPr>
          <p:cNvSpPr txBox="1"/>
          <p:nvPr/>
        </p:nvSpPr>
        <p:spPr>
          <a:xfrm>
            <a:off x="600501" y="1050290"/>
            <a:ext cx="7931939" cy="369332"/>
          </a:xfrm>
          <a:prstGeom prst="rect">
            <a:avLst/>
          </a:prstGeom>
          <a:noFill/>
        </p:spPr>
        <p:txBody>
          <a:bodyPr wrap="square" rtlCol="0">
            <a:spAutoFit/>
          </a:bodyPr>
          <a:lstStyle/>
          <a:p>
            <a:r>
              <a:rPr lang="en-US" altLang="zh-CN" dirty="0" err="1">
                <a:solidFill>
                  <a:schemeClr val="bg1"/>
                </a:solidFill>
                <a:latin typeface="+mn-ea"/>
              </a:rPr>
              <a:t>mvn</a:t>
            </a:r>
            <a:r>
              <a:rPr lang="en-US" altLang="zh-CN" dirty="0">
                <a:solidFill>
                  <a:schemeClr val="bg1"/>
                </a:solidFill>
                <a:latin typeface="+mn-ea"/>
              </a:rPr>
              <a:t> clean package  -</a:t>
            </a:r>
            <a:r>
              <a:rPr lang="en-US" altLang="zh-CN" dirty="0" err="1">
                <a:solidFill>
                  <a:schemeClr val="bg1"/>
                </a:solidFill>
                <a:latin typeface="+mn-ea"/>
              </a:rPr>
              <a:t>Dmaven.test.skip</a:t>
            </a:r>
            <a:r>
              <a:rPr lang="en-US" altLang="zh-CN" dirty="0">
                <a:solidFill>
                  <a:schemeClr val="bg1"/>
                </a:solidFill>
                <a:latin typeface="+mn-ea"/>
              </a:rPr>
              <a:t>=true</a:t>
            </a:r>
            <a:endParaRPr lang="zh-CN" altLang="en-US" dirty="0">
              <a:solidFill>
                <a:schemeClr val="bg1"/>
              </a:solidFill>
              <a:latin typeface="+mn-ea"/>
            </a:endParaRPr>
          </a:p>
        </p:txBody>
      </p:sp>
      <p:sp>
        <p:nvSpPr>
          <p:cNvPr id="7" name="文本框 6">
            <a:extLst>
              <a:ext uri="{FF2B5EF4-FFF2-40B4-BE49-F238E27FC236}">
                <a16:creationId xmlns:a16="http://schemas.microsoft.com/office/drawing/2014/main" id="{40D71050-CCCD-4CA7-A037-8163E1271B64}"/>
              </a:ext>
            </a:extLst>
          </p:cNvPr>
          <p:cNvSpPr txBox="1"/>
          <p:nvPr/>
        </p:nvSpPr>
        <p:spPr>
          <a:xfrm>
            <a:off x="611559" y="1770370"/>
            <a:ext cx="7931939" cy="369332"/>
          </a:xfrm>
          <a:prstGeom prst="rect">
            <a:avLst/>
          </a:prstGeom>
          <a:noFill/>
        </p:spPr>
        <p:txBody>
          <a:bodyPr wrap="square" rtlCol="0">
            <a:spAutoFit/>
          </a:bodyPr>
          <a:lstStyle/>
          <a:p>
            <a:r>
              <a:rPr lang="en-US" altLang="zh-CN" dirty="0" err="1">
                <a:solidFill>
                  <a:schemeClr val="bg1"/>
                </a:solidFill>
                <a:latin typeface="+mj-ea"/>
                <a:ea typeface="+mj-ea"/>
              </a:rPr>
              <a:t>nohup</a:t>
            </a:r>
            <a:r>
              <a:rPr lang="en-US" altLang="zh-CN" dirty="0">
                <a:solidFill>
                  <a:schemeClr val="bg1"/>
                </a:solidFill>
                <a:latin typeface="+mj-ea"/>
                <a:ea typeface="+mj-ea"/>
              </a:rPr>
              <a:t> java -jar target/spring-boot-scheduler-1.0.0.jar &amp;</a:t>
            </a:r>
            <a:endParaRPr lang="zh-CN" altLang="en-US" dirty="0">
              <a:solidFill>
                <a:schemeClr val="bg1"/>
              </a:solidFill>
              <a:latin typeface="+mj-ea"/>
              <a:ea typeface="+mj-ea"/>
            </a:endParaRPr>
          </a:p>
        </p:txBody>
      </p:sp>
      <p:sp>
        <p:nvSpPr>
          <p:cNvPr id="8" name="文本框 7">
            <a:extLst>
              <a:ext uri="{FF2B5EF4-FFF2-40B4-BE49-F238E27FC236}">
                <a16:creationId xmlns:a16="http://schemas.microsoft.com/office/drawing/2014/main" id="{3A053323-F0D8-429A-8129-EA266A9F87C7}"/>
              </a:ext>
            </a:extLst>
          </p:cNvPr>
          <p:cNvSpPr txBox="1"/>
          <p:nvPr/>
        </p:nvSpPr>
        <p:spPr>
          <a:xfrm>
            <a:off x="683568" y="2490450"/>
            <a:ext cx="7632848" cy="369332"/>
          </a:xfrm>
          <a:prstGeom prst="rect">
            <a:avLst/>
          </a:prstGeom>
          <a:noFill/>
        </p:spPr>
        <p:txBody>
          <a:bodyPr wrap="square" rtlCol="0">
            <a:spAutoFit/>
          </a:bodyPr>
          <a:lstStyle/>
          <a:p>
            <a:r>
              <a:rPr lang="en-US" altLang="zh-CN" dirty="0">
                <a:solidFill>
                  <a:schemeClr val="bg1"/>
                </a:solidFill>
                <a:latin typeface="+mn-ea"/>
              </a:rPr>
              <a:t>Jenkins + Spring Boot</a:t>
            </a:r>
            <a:endParaRPr lang="zh-CN" altLang="en-US" dirty="0">
              <a:solidFill>
                <a:schemeClr val="bg1"/>
              </a:solidFill>
              <a:latin typeface="+mn-ea"/>
            </a:endParaRPr>
          </a:p>
        </p:txBody>
      </p:sp>
      <p:sp>
        <p:nvSpPr>
          <p:cNvPr id="10" name="文本框 9">
            <a:extLst>
              <a:ext uri="{FF2B5EF4-FFF2-40B4-BE49-F238E27FC236}">
                <a16:creationId xmlns:a16="http://schemas.microsoft.com/office/drawing/2014/main" id="{BC10E972-012E-46E5-A07F-3D5BA810E344}"/>
              </a:ext>
            </a:extLst>
          </p:cNvPr>
          <p:cNvSpPr txBox="1"/>
          <p:nvPr/>
        </p:nvSpPr>
        <p:spPr>
          <a:xfrm>
            <a:off x="683568" y="3210530"/>
            <a:ext cx="5195635" cy="369332"/>
          </a:xfrm>
          <a:prstGeom prst="rect">
            <a:avLst/>
          </a:prstGeom>
          <a:noFill/>
        </p:spPr>
        <p:txBody>
          <a:bodyPr wrap="square" rtlCol="0">
            <a:spAutoFit/>
          </a:bodyPr>
          <a:lstStyle/>
          <a:p>
            <a:r>
              <a:rPr lang="en-US" altLang="zh-CN" dirty="0">
                <a:solidFill>
                  <a:schemeClr val="bg1"/>
                </a:solidFill>
                <a:latin typeface="+mn-ea"/>
              </a:rPr>
              <a:t>Jenkins + Spring Boot + Docker</a:t>
            </a:r>
            <a:endParaRPr lang="zh-CN" altLang="en-US" dirty="0">
              <a:solidFill>
                <a:schemeClr val="bg1"/>
              </a:solidFill>
              <a:latin typeface="+mn-ea"/>
            </a:endParaRPr>
          </a:p>
        </p:txBody>
      </p:sp>
      <p:sp>
        <p:nvSpPr>
          <p:cNvPr id="11" name="文本框 10">
            <a:extLst>
              <a:ext uri="{FF2B5EF4-FFF2-40B4-BE49-F238E27FC236}">
                <a16:creationId xmlns:a16="http://schemas.microsoft.com/office/drawing/2014/main" id="{85E8B271-4D2C-487B-8A33-B998833D5468}"/>
              </a:ext>
            </a:extLst>
          </p:cNvPr>
          <p:cNvSpPr txBox="1"/>
          <p:nvPr/>
        </p:nvSpPr>
        <p:spPr>
          <a:xfrm>
            <a:off x="683568" y="3858602"/>
            <a:ext cx="5195635" cy="369332"/>
          </a:xfrm>
          <a:prstGeom prst="rect">
            <a:avLst/>
          </a:prstGeom>
          <a:noFill/>
        </p:spPr>
        <p:txBody>
          <a:bodyPr wrap="square" rtlCol="0">
            <a:spAutoFit/>
          </a:bodyPr>
          <a:lstStyle/>
          <a:p>
            <a:r>
              <a:rPr lang="en-US" altLang="zh-CN" dirty="0">
                <a:solidFill>
                  <a:schemeClr val="bg1"/>
                </a:solidFill>
                <a:latin typeface="+mn-ea"/>
              </a:rPr>
              <a:t>Jenkins + Spring Boot + Docker + K8s</a:t>
            </a:r>
            <a:endParaRPr lang="zh-CN" altLang="en-US" dirty="0">
              <a:solidFill>
                <a:schemeClr val="bg1"/>
              </a:solidFill>
              <a:latin typeface="+mn-ea"/>
            </a:endParaRPr>
          </a:p>
        </p:txBody>
      </p:sp>
    </p:spTree>
    <p:extLst>
      <p:ext uri="{BB962C8B-B14F-4D97-AF65-F5344CB8AC3E}">
        <p14:creationId xmlns:p14="http://schemas.microsoft.com/office/powerpoint/2010/main" val="341980515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1000" fill="hold"/>
                                        <p:tgtEl>
                                          <p:spTgt spid="5"/>
                                        </p:tgtEl>
                                        <p:attrNameLst>
                                          <p:attrName>ppt_y</p:attrName>
                                        </p:attrNameLst>
                                      </p:cBhvr>
                                      <p:tavLst>
                                        <p:tav tm="0">
                                          <p:val>
                                            <p:strVal val="#ppt_y"/>
                                          </p:val>
                                        </p:tav>
                                        <p:tav tm="100000">
                                          <p:val>
                                            <p:strVal val="#ppt_y"/>
                                          </p:val>
                                        </p:tav>
                                      </p:tavLst>
                                    </p:anim>
                                    <p:anim calcmode="lin" valueType="num">
                                      <p:cBhvr>
                                        <p:cTn id="9" dur="10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10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10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F:\案例\212\29398439_1386402044341.jpg"/>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22820" y="-29600"/>
            <a:ext cx="9166820" cy="5152628"/>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395544" y="237877"/>
            <a:ext cx="5688624" cy="461665"/>
          </a:xfrm>
          <a:prstGeom prst="rect">
            <a:avLst/>
          </a:prstGeom>
        </p:spPr>
        <p:txBody>
          <a:bodyPr wrap="square">
            <a:spAutoFit/>
          </a:bodyPr>
          <a:lstStyle/>
          <a:p>
            <a:r>
              <a:rPr lang="en-US" altLang="zh-CN" sz="2400" dirty="0">
                <a:solidFill>
                  <a:schemeClr val="bg1"/>
                </a:solidFill>
                <a:latin typeface="微软雅黑" pitchFamily="34" charset="-122"/>
                <a:ea typeface="微软雅黑" pitchFamily="34" charset="-122"/>
              </a:rPr>
              <a:t>Spring Boot </a:t>
            </a:r>
            <a:r>
              <a:rPr lang="zh-CN" altLang="en-US" sz="2400" dirty="0">
                <a:solidFill>
                  <a:schemeClr val="bg1"/>
                </a:solidFill>
                <a:latin typeface="微软雅黑" pitchFamily="34" charset="-122"/>
                <a:ea typeface="微软雅黑" pitchFamily="34" charset="-122"/>
              </a:rPr>
              <a:t>让监控变得更简单</a:t>
            </a:r>
          </a:p>
        </p:txBody>
      </p:sp>
      <p:sp>
        <p:nvSpPr>
          <p:cNvPr id="6" name="文本框 5">
            <a:extLst>
              <a:ext uri="{FF2B5EF4-FFF2-40B4-BE49-F238E27FC236}">
                <a16:creationId xmlns:a16="http://schemas.microsoft.com/office/drawing/2014/main" id="{97F99808-EB50-41E6-815F-C6E327D71D92}"/>
              </a:ext>
            </a:extLst>
          </p:cNvPr>
          <p:cNvSpPr txBox="1"/>
          <p:nvPr/>
        </p:nvSpPr>
        <p:spPr>
          <a:xfrm>
            <a:off x="600501" y="915566"/>
            <a:ext cx="7931939" cy="1877437"/>
          </a:xfrm>
          <a:prstGeom prst="rect">
            <a:avLst/>
          </a:prstGeom>
          <a:noFill/>
        </p:spPr>
        <p:txBody>
          <a:bodyPr wrap="square" rtlCol="0">
            <a:spAutoFit/>
          </a:bodyPr>
          <a:lstStyle/>
          <a:p>
            <a:r>
              <a:rPr lang="en-US" altLang="zh-CN" dirty="0">
                <a:solidFill>
                  <a:schemeClr val="bg1"/>
                </a:solidFill>
                <a:latin typeface="+mn-ea"/>
              </a:rPr>
              <a:t>Spring Boot Actuator</a:t>
            </a:r>
          </a:p>
          <a:p>
            <a:endParaRPr lang="en-US" altLang="zh-CN" dirty="0">
              <a:solidFill>
                <a:schemeClr val="bg1"/>
              </a:solidFill>
              <a:latin typeface="+mn-ea"/>
            </a:endParaRPr>
          </a:p>
          <a:p>
            <a:pPr marL="342900" indent="-342900">
              <a:buFont typeface="+mj-ea"/>
              <a:buAutoNum type="circleNumDbPlain"/>
            </a:pPr>
            <a:r>
              <a:rPr lang="zh-CN" altLang="en-US" sz="1600" dirty="0">
                <a:solidFill>
                  <a:schemeClr val="bg1"/>
                </a:solidFill>
                <a:latin typeface="+mn-ea"/>
              </a:rPr>
              <a:t>应用配置类：可以查看应用在运行期的静态信息：例如自动配置信息、加载的 </a:t>
            </a:r>
            <a:r>
              <a:rPr lang="en-US" altLang="zh-CN" sz="1600" dirty="0">
                <a:solidFill>
                  <a:schemeClr val="bg1"/>
                </a:solidFill>
                <a:latin typeface="+mn-ea"/>
              </a:rPr>
              <a:t>Spring bean </a:t>
            </a:r>
            <a:r>
              <a:rPr lang="zh-CN" altLang="en-US" sz="1600" dirty="0">
                <a:solidFill>
                  <a:schemeClr val="bg1"/>
                </a:solidFill>
                <a:latin typeface="+mn-ea"/>
              </a:rPr>
              <a:t>信息、</a:t>
            </a:r>
            <a:r>
              <a:rPr lang="en-US" altLang="zh-CN" sz="1600" dirty="0" err="1">
                <a:solidFill>
                  <a:schemeClr val="bg1"/>
                </a:solidFill>
                <a:latin typeface="+mn-ea"/>
              </a:rPr>
              <a:t>yml</a:t>
            </a:r>
            <a:r>
              <a:rPr lang="en-US" altLang="zh-CN" sz="1600" dirty="0">
                <a:solidFill>
                  <a:schemeClr val="bg1"/>
                </a:solidFill>
                <a:latin typeface="+mn-ea"/>
              </a:rPr>
              <a:t> </a:t>
            </a:r>
            <a:r>
              <a:rPr lang="zh-CN" altLang="en-US" sz="1600" dirty="0">
                <a:solidFill>
                  <a:schemeClr val="bg1"/>
                </a:solidFill>
                <a:latin typeface="+mn-ea"/>
              </a:rPr>
              <a:t>文件配置信息、环境信息、请求映射信息；</a:t>
            </a:r>
          </a:p>
          <a:p>
            <a:pPr marL="342900" indent="-342900">
              <a:buFont typeface="+mj-ea"/>
              <a:buAutoNum type="circleNumDbPlain"/>
            </a:pPr>
            <a:r>
              <a:rPr lang="zh-CN" altLang="en-US" sz="1600" dirty="0">
                <a:solidFill>
                  <a:schemeClr val="bg1"/>
                </a:solidFill>
                <a:latin typeface="+mn-ea"/>
              </a:rPr>
              <a:t>度量指标类：主要是运行期的动态信息，例如堆栈、请求连、一些健康指标、</a:t>
            </a:r>
            <a:r>
              <a:rPr lang="en-US" altLang="zh-CN" sz="1600" dirty="0">
                <a:solidFill>
                  <a:schemeClr val="bg1"/>
                </a:solidFill>
                <a:latin typeface="+mn-ea"/>
              </a:rPr>
              <a:t>metrics </a:t>
            </a:r>
            <a:r>
              <a:rPr lang="zh-CN" altLang="en-US" sz="1600" dirty="0">
                <a:solidFill>
                  <a:schemeClr val="bg1"/>
                </a:solidFill>
                <a:latin typeface="+mn-ea"/>
              </a:rPr>
              <a:t>信息等；</a:t>
            </a:r>
          </a:p>
          <a:p>
            <a:pPr marL="342900" indent="-342900">
              <a:buFont typeface="+mj-ea"/>
              <a:buAutoNum type="circleNumDbPlain"/>
            </a:pPr>
            <a:r>
              <a:rPr lang="zh-CN" altLang="en-US" sz="1600" dirty="0">
                <a:solidFill>
                  <a:schemeClr val="bg1"/>
                </a:solidFill>
                <a:latin typeface="+mn-ea"/>
              </a:rPr>
              <a:t>操作控制类：主要是指 </a:t>
            </a:r>
            <a:r>
              <a:rPr lang="en-US" altLang="zh-CN" sz="1600" dirty="0">
                <a:solidFill>
                  <a:schemeClr val="bg1"/>
                </a:solidFill>
                <a:latin typeface="+mn-ea"/>
              </a:rPr>
              <a:t>shutdown</a:t>
            </a:r>
            <a:r>
              <a:rPr lang="zh-CN" altLang="en-US" sz="1600" dirty="0">
                <a:solidFill>
                  <a:schemeClr val="bg1"/>
                </a:solidFill>
                <a:latin typeface="+mn-ea"/>
              </a:rPr>
              <a:t>，用户可以发送一个请求将应用的监控功能关闭。</a:t>
            </a:r>
          </a:p>
        </p:txBody>
      </p:sp>
      <p:sp>
        <p:nvSpPr>
          <p:cNvPr id="10" name="文本框 9">
            <a:extLst>
              <a:ext uri="{FF2B5EF4-FFF2-40B4-BE49-F238E27FC236}">
                <a16:creationId xmlns:a16="http://schemas.microsoft.com/office/drawing/2014/main" id="{BC10E972-012E-46E5-A07F-3D5BA810E344}"/>
              </a:ext>
            </a:extLst>
          </p:cNvPr>
          <p:cNvSpPr txBox="1"/>
          <p:nvPr/>
        </p:nvSpPr>
        <p:spPr>
          <a:xfrm>
            <a:off x="683568" y="3075806"/>
            <a:ext cx="7704856" cy="1908215"/>
          </a:xfrm>
          <a:prstGeom prst="rect">
            <a:avLst/>
          </a:prstGeom>
          <a:noFill/>
        </p:spPr>
        <p:txBody>
          <a:bodyPr wrap="square" rtlCol="0">
            <a:spAutoFit/>
          </a:bodyPr>
          <a:lstStyle/>
          <a:p>
            <a:r>
              <a:rPr lang="en-US" altLang="zh-CN" dirty="0">
                <a:solidFill>
                  <a:schemeClr val="bg1"/>
                </a:solidFill>
                <a:latin typeface="+mn-ea"/>
              </a:rPr>
              <a:t>Spring Boot Admin</a:t>
            </a:r>
          </a:p>
          <a:p>
            <a:endParaRPr lang="en-US" altLang="zh-CN" dirty="0">
              <a:solidFill>
                <a:schemeClr val="bg1"/>
              </a:solidFill>
              <a:latin typeface="+mn-ea"/>
            </a:endParaRPr>
          </a:p>
          <a:p>
            <a:r>
              <a:rPr lang="en-US" altLang="zh-CN" sz="1600" dirty="0">
                <a:solidFill>
                  <a:schemeClr val="bg1"/>
                </a:solidFill>
                <a:latin typeface="+mn-ea"/>
              </a:rPr>
              <a:t>Spring Boot Admin </a:t>
            </a:r>
            <a:r>
              <a:rPr lang="zh-CN" altLang="en-US" sz="1600" dirty="0">
                <a:solidFill>
                  <a:schemeClr val="bg1"/>
                </a:solidFill>
                <a:latin typeface="+mn-ea"/>
              </a:rPr>
              <a:t>是一个针对 </a:t>
            </a:r>
            <a:r>
              <a:rPr lang="en-US" altLang="zh-CN" sz="1600" dirty="0">
                <a:solidFill>
                  <a:schemeClr val="bg1"/>
                </a:solidFill>
                <a:latin typeface="+mn-ea"/>
              </a:rPr>
              <a:t>spring-boot </a:t>
            </a:r>
            <a:r>
              <a:rPr lang="zh-CN" altLang="en-US" sz="1600" dirty="0">
                <a:solidFill>
                  <a:schemeClr val="bg1"/>
                </a:solidFill>
                <a:latin typeface="+mn-ea"/>
              </a:rPr>
              <a:t>的 </a:t>
            </a:r>
            <a:r>
              <a:rPr lang="en-US" altLang="zh-CN" sz="1600" dirty="0">
                <a:solidFill>
                  <a:schemeClr val="bg1"/>
                </a:solidFill>
                <a:latin typeface="+mn-ea"/>
              </a:rPr>
              <a:t>actuator </a:t>
            </a:r>
            <a:r>
              <a:rPr lang="zh-CN" altLang="en-US" sz="1600" dirty="0">
                <a:solidFill>
                  <a:schemeClr val="bg1"/>
                </a:solidFill>
                <a:latin typeface="+mn-ea"/>
              </a:rPr>
              <a:t>接口进行</a:t>
            </a:r>
            <a:r>
              <a:rPr lang="en-US" altLang="zh-CN" sz="1600" dirty="0">
                <a:solidFill>
                  <a:schemeClr val="bg1"/>
                </a:solidFill>
                <a:latin typeface="+mn-ea"/>
              </a:rPr>
              <a:t>UI</a:t>
            </a:r>
            <a:r>
              <a:rPr lang="zh-CN" altLang="en-US" sz="1600" dirty="0">
                <a:solidFill>
                  <a:schemeClr val="bg1"/>
                </a:solidFill>
                <a:latin typeface="+mn-ea"/>
              </a:rPr>
              <a:t>美化封装的监控工具。他可以：在列表中浏览所有被监控 </a:t>
            </a:r>
            <a:r>
              <a:rPr lang="en-US" altLang="zh-CN" sz="1600" dirty="0">
                <a:solidFill>
                  <a:schemeClr val="bg1"/>
                </a:solidFill>
                <a:latin typeface="+mn-ea"/>
              </a:rPr>
              <a:t>spring-boot </a:t>
            </a:r>
            <a:r>
              <a:rPr lang="zh-CN" altLang="en-US" sz="1600" dirty="0">
                <a:solidFill>
                  <a:schemeClr val="bg1"/>
                </a:solidFill>
                <a:latin typeface="+mn-ea"/>
              </a:rPr>
              <a:t>项目的基本信息，详细的 </a:t>
            </a:r>
            <a:r>
              <a:rPr lang="en-US" altLang="zh-CN" sz="1600" dirty="0">
                <a:solidFill>
                  <a:schemeClr val="bg1"/>
                </a:solidFill>
                <a:latin typeface="+mn-ea"/>
              </a:rPr>
              <a:t>Health </a:t>
            </a:r>
            <a:r>
              <a:rPr lang="zh-CN" altLang="en-US" sz="1600" dirty="0">
                <a:solidFill>
                  <a:schemeClr val="bg1"/>
                </a:solidFill>
                <a:latin typeface="+mn-ea"/>
              </a:rPr>
              <a:t>信息、内存信息、</a:t>
            </a:r>
            <a:r>
              <a:rPr lang="en-US" altLang="zh-CN" sz="1600" dirty="0">
                <a:solidFill>
                  <a:schemeClr val="bg1"/>
                </a:solidFill>
                <a:latin typeface="+mn-ea"/>
              </a:rPr>
              <a:t>JVM </a:t>
            </a:r>
            <a:r>
              <a:rPr lang="zh-CN" altLang="en-US" sz="1600" dirty="0">
                <a:solidFill>
                  <a:schemeClr val="bg1"/>
                </a:solidFill>
                <a:latin typeface="+mn-ea"/>
              </a:rPr>
              <a:t>信息、垃圾回收信息、各种配置信息（比如数据源、缓存列表和命中率）等，还可以直接修改</a:t>
            </a:r>
            <a:r>
              <a:rPr lang="en-US" altLang="zh-CN" sz="1600" dirty="0">
                <a:solidFill>
                  <a:schemeClr val="bg1"/>
                </a:solidFill>
                <a:latin typeface="+mn-ea"/>
              </a:rPr>
              <a:t>logger</a:t>
            </a:r>
            <a:r>
              <a:rPr lang="zh-CN" altLang="en-US" sz="1600" dirty="0">
                <a:solidFill>
                  <a:schemeClr val="bg1"/>
                </a:solidFill>
                <a:latin typeface="+mn-ea"/>
              </a:rPr>
              <a:t>的</a:t>
            </a:r>
            <a:r>
              <a:rPr lang="en-US" altLang="zh-CN" sz="1600" dirty="0">
                <a:solidFill>
                  <a:schemeClr val="bg1"/>
                </a:solidFill>
                <a:latin typeface="+mn-ea"/>
              </a:rPr>
              <a:t>level</a:t>
            </a:r>
            <a:r>
              <a:rPr lang="zh-CN" altLang="en-US" sz="1600" dirty="0">
                <a:solidFill>
                  <a:schemeClr val="bg1"/>
                </a:solidFill>
                <a:latin typeface="+mn-ea"/>
              </a:rPr>
              <a:t>。</a:t>
            </a:r>
          </a:p>
          <a:p>
            <a:endParaRPr lang="en-US" altLang="zh-CN" dirty="0">
              <a:solidFill>
                <a:schemeClr val="bg1"/>
              </a:solidFill>
              <a:latin typeface="+mn-ea"/>
            </a:endParaRPr>
          </a:p>
        </p:txBody>
      </p:sp>
    </p:spTree>
    <p:extLst>
      <p:ext uri="{BB962C8B-B14F-4D97-AF65-F5344CB8AC3E}">
        <p14:creationId xmlns:p14="http://schemas.microsoft.com/office/powerpoint/2010/main" val="145627186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1000" fill="hold"/>
                                        <p:tgtEl>
                                          <p:spTgt spid="5"/>
                                        </p:tgtEl>
                                        <p:attrNameLst>
                                          <p:attrName>ppt_y</p:attrName>
                                        </p:attrNameLst>
                                      </p:cBhvr>
                                      <p:tavLst>
                                        <p:tav tm="0">
                                          <p:val>
                                            <p:strVal val="#ppt_y"/>
                                          </p:val>
                                        </p:tav>
                                        <p:tav tm="100000">
                                          <p:val>
                                            <p:strVal val="#ppt_y"/>
                                          </p:val>
                                        </p:tav>
                                      </p:tavLst>
                                    </p:anim>
                                    <p:anim calcmode="lin" valueType="num">
                                      <p:cBhvr>
                                        <p:cTn id="9" dur="10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10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10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F:\案例\212\29398439_1386402044341.jpg"/>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22820" y="-29600"/>
            <a:ext cx="9166820" cy="5152628"/>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395544" y="237877"/>
            <a:ext cx="7272800" cy="461665"/>
          </a:xfrm>
          <a:prstGeom prst="rect">
            <a:avLst/>
          </a:prstGeom>
        </p:spPr>
        <p:txBody>
          <a:bodyPr wrap="square">
            <a:spAutoFit/>
          </a:bodyPr>
          <a:lstStyle/>
          <a:p>
            <a:r>
              <a:rPr lang="en-US" altLang="zh-CN" sz="2400" dirty="0">
                <a:solidFill>
                  <a:schemeClr val="bg1"/>
                </a:solidFill>
                <a:latin typeface="微软雅黑" pitchFamily="34" charset="-122"/>
                <a:ea typeface="微软雅黑" pitchFamily="34" charset="-122"/>
              </a:rPr>
              <a:t>Spring </a:t>
            </a:r>
            <a:r>
              <a:rPr lang="zh-CN" altLang="en-US" sz="2400" dirty="0">
                <a:solidFill>
                  <a:schemeClr val="bg1"/>
                </a:solidFill>
                <a:latin typeface="微软雅黑" pitchFamily="34" charset="-122"/>
                <a:ea typeface="微软雅黑" pitchFamily="34" charset="-122"/>
              </a:rPr>
              <a:t>、</a:t>
            </a:r>
            <a:r>
              <a:rPr lang="en-US" altLang="zh-CN" sz="2400" dirty="0">
                <a:solidFill>
                  <a:schemeClr val="bg1"/>
                </a:solidFill>
                <a:latin typeface="微软雅黑" pitchFamily="34" charset="-122"/>
                <a:ea typeface="微软雅黑" pitchFamily="34" charset="-122"/>
              </a:rPr>
              <a:t>Spring Boot </a:t>
            </a:r>
            <a:r>
              <a:rPr lang="zh-CN" altLang="en-US" sz="2400" dirty="0">
                <a:solidFill>
                  <a:schemeClr val="bg1"/>
                </a:solidFill>
                <a:latin typeface="微软雅黑" pitchFamily="34" charset="-122"/>
                <a:ea typeface="微软雅黑" pitchFamily="34" charset="-122"/>
              </a:rPr>
              <a:t>和 </a:t>
            </a:r>
            <a:r>
              <a:rPr lang="en-US" altLang="zh-CN" sz="2400" dirty="0">
                <a:solidFill>
                  <a:schemeClr val="bg1"/>
                </a:solidFill>
                <a:latin typeface="微软雅黑" pitchFamily="34" charset="-122"/>
                <a:ea typeface="微软雅黑" pitchFamily="34" charset="-122"/>
              </a:rPr>
              <a:t>Spring Cloud </a:t>
            </a:r>
            <a:r>
              <a:rPr lang="zh-CN" altLang="en-US" sz="2400" dirty="0">
                <a:solidFill>
                  <a:schemeClr val="bg1"/>
                </a:solidFill>
                <a:latin typeface="微软雅黑" pitchFamily="34" charset="-122"/>
                <a:ea typeface="微软雅黑" pitchFamily="34" charset="-122"/>
              </a:rPr>
              <a:t>的关系</a:t>
            </a:r>
          </a:p>
        </p:txBody>
      </p:sp>
      <p:sp>
        <p:nvSpPr>
          <p:cNvPr id="6" name="文本框 5">
            <a:extLst>
              <a:ext uri="{FF2B5EF4-FFF2-40B4-BE49-F238E27FC236}">
                <a16:creationId xmlns:a16="http://schemas.microsoft.com/office/drawing/2014/main" id="{97F99808-EB50-41E6-815F-C6E327D71D92}"/>
              </a:ext>
            </a:extLst>
          </p:cNvPr>
          <p:cNvSpPr txBox="1"/>
          <p:nvPr/>
        </p:nvSpPr>
        <p:spPr>
          <a:xfrm>
            <a:off x="600501" y="1050290"/>
            <a:ext cx="7931939" cy="369332"/>
          </a:xfrm>
          <a:prstGeom prst="rect">
            <a:avLst/>
          </a:prstGeom>
          <a:noFill/>
        </p:spPr>
        <p:txBody>
          <a:bodyPr wrap="square" rtlCol="0">
            <a:spAutoFit/>
          </a:bodyPr>
          <a:lstStyle/>
          <a:p>
            <a:r>
              <a:rPr lang="en-US" altLang="zh-CN" dirty="0">
                <a:solidFill>
                  <a:schemeClr val="bg1"/>
                </a:solidFill>
                <a:latin typeface="+mn-ea"/>
              </a:rPr>
              <a:t>Spring </a:t>
            </a:r>
            <a:r>
              <a:rPr lang="en-US" altLang="zh-CN" dirty="0" err="1">
                <a:solidFill>
                  <a:schemeClr val="bg1"/>
                </a:solidFill>
                <a:latin typeface="+mn-ea"/>
              </a:rPr>
              <a:t>Ioc</a:t>
            </a:r>
            <a:r>
              <a:rPr lang="en-US" altLang="zh-CN" dirty="0">
                <a:solidFill>
                  <a:schemeClr val="bg1"/>
                </a:solidFill>
                <a:latin typeface="+mn-ea"/>
              </a:rPr>
              <a:t> </a:t>
            </a:r>
            <a:r>
              <a:rPr lang="zh-CN" altLang="en-US" dirty="0">
                <a:solidFill>
                  <a:schemeClr val="bg1"/>
                </a:solidFill>
                <a:latin typeface="+mn-ea"/>
              </a:rPr>
              <a:t>和 </a:t>
            </a:r>
            <a:r>
              <a:rPr lang="en-US" altLang="zh-CN" dirty="0">
                <a:solidFill>
                  <a:schemeClr val="bg1"/>
                </a:solidFill>
                <a:latin typeface="+mn-ea"/>
              </a:rPr>
              <a:t>Spring </a:t>
            </a:r>
            <a:r>
              <a:rPr lang="en-US" altLang="zh-CN" dirty="0" err="1">
                <a:solidFill>
                  <a:schemeClr val="bg1"/>
                </a:solidFill>
                <a:latin typeface="+mn-ea"/>
              </a:rPr>
              <a:t>Aop</a:t>
            </a:r>
            <a:r>
              <a:rPr lang="en-US" altLang="zh-CN" dirty="0">
                <a:solidFill>
                  <a:schemeClr val="bg1"/>
                </a:solidFill>
                <a:latin typeface="+mn-ea"/>
              </a:rPr>
              <a:t> </a:t>
            </a:r>
            <a:r>
              <a:rPr lang="zh-CN" altLang="en-US" dirty="0">
                <a:solidFill>
                  <a:schemeClr val="bg1"/>
                </a:solidFill>
                <a:latin typeface="+mn-ea"/>
              </a:rPr>
              <a:t>成就了 </a:t>
            </a:r>
            <a:r>
              <a:rPr lang="en-US" altLang="zh-CN" dirty="0">
                <a:solidFill>
                  <a:schemeClr val="bg1"/>
                </a:solidFill>
                <a:latin typeface="+mn-ea"/>
              </a:rPr>
              <a:t>Spring</a:t>
            </a:r>
          </a:p>
        </p:txBody>
      </p:sp>
      <p:sp>
        <p:nvSpPr>
          <p:cNvPr id="7" name="文本框 6">
            <a:extLst>
              <a:ext uri="{FF2B5EF4-FFF2-40B4-BE49-F238E27FC236}">
                <a16:creationId xmlns:a16="http://schemas.microsoft.com/office/drawing/2014/main" id="{40D71050-CCCD-4CA7-A037-8163E1271B64}"/>
              </a:ext>
            </a:extLst>
          </p:cNvPr>
          <p:cNvSpPr txBox="1"/>
          <p:nvPr/>
        </p:nvSpPr>
        <p:spPr>
          <a:xfrm>
            <a:off x="611559" y="1770370"/>
            <a:ext cx="7931939" cy="369332"/>
          </a:xfrm>
          <a:prstGeom prst="rect">
            <a:avLst/>
          </a:prstGeom>
          <a:noFill/>
        </p:spPr>
        <p:txBody>
          <a:bodyPr wrap="square" rtlCol="0">
            <a:spAutoFit/>
          </a:bodyPr>
          <a:lstStyle/>
          <a:p>
            <a:r>
              <a:rPr lang="en-US" altLang="zh-CN" dirty="0">
                <a:solidFill>
                  <a:schemeClr val="bg1"/>
                </a:solidFill>
                <a:latin typeface="+mj-ea"/>
                <a:ea typeface="+mj-ea"/>
              </a:rPr>
              <a:t>Spring Boot </a:t>
            </a:r>
            <a:r>
              <a:rPr lang="zh-CN" altLang="en-US" dirty="0">
                <a:solidFill>
                  <a:schemeClr val="bg1"/>
                </a:solidFill>
                <a:latin typeface="+mj-ea"/>
                <a:ea typeface="+mj-ea"/>
              </a:rPr>
              <a:t>基于 </a:t>
            </a:r>
            <a:r>
              <a:rPr lang="en-US" altLang="zh-CN" dirty="0">
                <a:solidFill>
                  <a:schemeClr val="bg1"/>
                </a:solidFill>
                <a:latin typeface="+mj-ea"/>
                <a:ea typeface="+mj-ea"/>
              </a:rPr>
              <a:t>Spring </a:t>
            </a:r>
            <a:r>
              <a:rPr lang="zh-CN" altLang="en-US" dirty="0">
                <a:solidFill>
                  <a:schemeClr val="bg1"/>
                </a:solidFill>
                <a:latin typeface="+mj-ea"/>
                <a:ea typeface="+mj-ea"/>
              </a:rPr>
              <a:t>发展而来</a:t>
            </a:r>
          </a:p>
        </p:txBody>
      </p:sp>
      <p:sp>
        <p:nvSpPr>
          <p:cNvPr id="8" name="文本框 7">
            <a:extLst>
              <a:ext uri="{FF2B5EF4-FFF2-40B4-BE49-F238E27FC236}">
                <a16:creationId xmlns:a16="http://schemas.microsoft.com/office/drawing/2014/main" id="{3A053323-F0D8-429A-8129-EA266A9F87C7}"/>
              </a:ext>
            </a:extLst>
          </p:cNvPr>
          <p:cNvSpPr txBox="1"/>
          <p:nvPr/>
        </p:nvSpPr>
        <p:spPr>
          <a:xfrm>
            <a:off x="683568" y="2490450"/>
            <a:ext cx="7632848" cy="369332"/>
          </a:xfrm>
          <a:prstGeom prst="rect">
            <a:avLst/>
          </a:prstGeom>
          <a:noFill/>
        </p:spPr>
        <p:txBody>
          <a:bodyPr wrap="square" rtlCol="0">
            <a:spAutoFit/>
          </a:bodyPr>
          <a:lstStyle/>
          <a:p>
            <a:r>
              <a:rPr lang="zh-CN" altLang="en-US" dirty="0">
                <a:solidFill>
                  <a:schemeClr val="bg1"/>
                </a:solidFill>
                <a:latin typeface="+mj-ea"/>
              </a:rPr>
              <a:t>不是取代是为了取代</a:t>
            </a:r>
            <a:r>
              <a:rPr lang="en-US" altLang="zh-CN" dirty="0">
                <a:solidFill>
                  <a:schemeClr val="bg1"/>
                </a:solidFill>
                <a:latin typeface="+mj-ea"/>
              </a:rPr>
              <a:t>Spring ,</a:t>
            </a:r>
            <a:r>
              <a:rPr lang="zh-CN" altLang="en-US" dirty="0">
                <a:solidFill>
                  <a:schemeClr val="bg1"/>
                </a:solidFill>
                <a:latin typeface="+mj-ea"/>
              </a:rPr>
              <a:t>是为了更好的使用 </a:t>
            </a:r>
            <a:r>
              <a:rPr lang="en-US" altLang="zh-CN" dirty="0">
                <a:solidFill>
                  <a:schemeClr val="bg1"/>
                </a:solidFill>
                <a:latin typeface="+mj-ea"/>
              </a:rPr>
              <a:t>Spring</a:t>
            </a:r>
            <a:endParaRPr lang="zh-CN" altLang="en-US" dirty="0">
              <a:solidFill>
                <a:schemeClr val="bg1"/>
              </a:solidFill>
              <a:latin typeface="+mn-ea"/>
            </a:endParaRPr>
          </a:p>
        </p:txBody>
      </p:sp>
      <p:sp>
        <p:nvSpPr>
          <p:cNvPr id="10" name="文本框 9">
            <a:extLst>
              <a:ext uri="{FF2B5EF4-FFF2-40B4-BE49-F238E27FC236}">
                <a16:creationId xmlns:a16="http://schemas.microsoft.com/office/drawing/2014/main" id="{BC10E972-012E-46E5-A07F-3D5BA810E344}"/>
              </a:ext>
            </a:extLst>
          </p:cNvPr>
          <p:cNvSpPr txBox="1"/>
          <p:nvPr/>
        </p:nvSpPr>
        <p:spPr>
          <a:xfrm>
            <a:off x="683568" y="3210530"/>
            <a:ext cx="5195635" cy="369332"/>
          </a:xfrm>
          <a:prstGeom prst="rect">
            <a:avLst/>
          </a:prstGeom>
          <a:noFill/>
        </p:spPr>
        <p:txBody>
          <a:bodyPr wrap="square" rtlCol="0">
            <a:spAutoFit/>
          </a:bodyPr>
          <a:lstStyle/>
          <a:p>
            <a:r>
              <a:rPr lang="en-US" altLang="zh-CN" dirty="0">
                <a:solidFill>
                  <a:schemeClr val="bg1"/>
                </a:solidFill>
                <a:latin typeface="+mn-ea"/>
              </a:rPr>
              <a:t>Spring Cloud </a:t>
            </a:r>
            <a:r>
              <a:rPr lang="zh-CN" altLang="en-US" dirty="0">
                <a:solidFill>
                  <a:schemeClr val="bg1"/>
                </a:solidFill>
                <a:latin typeface="+mn-ea"/>
              </a:rPr>
              <a:t>基于 </a:t>
            </a:r>
            <a:r>
              <a:rPr lang="en-US" altLang="zh-CN" dirty="0">
                <a:solidFill>
                  <a:schemeClr val="bg1"/>
                </a:solidFill>
                <a:latin typeface="+mn-ea"/>
              </a:rPr>
              <a:t>Spring Boot </a:t>
            </a:r>
            <a:r>
              <a:rPr lang="zh-CN" altLang="en-US" dirty="0">
                <a:solidFill>
                  <a:schemeClr val="bg1"/>
                </a:solidFill>
                <a:latin typeface="+mn-ea"/>
              </a:rPr>
              <a:t>开发</a:t>
            </a:r>
          </a:p>
        </p:txBody>
      </p:sp>
      <p:sp>
        <p:nvSpPr>
          <p:cNvPr id="11" name="文本框 10">
            <a:extLst>
              <a:ext uri="{FF2B5EF4-FFF2-40B4-BE49-F238E27FC236}">
                <a16:creationId xmlns:a16="http://schemas.microsoft.com/office/drawing/2014/main" id="{85E8B271-4D2C-487B-8A33-B998833D5468}"/>
              </a:ext>
            </a:extLst>
          </p:cNvPr>
          <p:cNvSpPr txBox="1"/>
          <p:nvPr/>
        </p:nvSpPr>
        <p:spPr>
          <a:xfrm>
            <a:off x="683568" y="3858602"/>
            <a:ext cx="8064896" cy="369332"/>
          </a:xfrm>
          <a:prstGeom prst="rect">
            <a:avLst/>
          </a:prstGeom>
          <a:noFill/>
        </p:spPr>
        <p:txBody>
          <a:bodyPr wrap="square" rtlCol="0">
            <a:spAutoFit/>
          </a:bodyPr>
          <a:lstStyle/>
          <a:p>
            <a:r>
              <a:rPr lang="en-US" altLang="zh-CN" dirty="0">
                <a:solidFill>
                  <a:schemeClr val="bg1"/>
                </a:solidFill>
                <a:latin typeface="+mn-ea"/>
              </a:rPr>
              <a:t>Spring </a:t>
            </a:r>
            <a:r>
              <a:rPr lang="en-US" altLang="zh-CN" dirty="0" err="1">
                <a:solidFill>
                  <a:schemeClr val="bg1"/>
                </a:solidFill>
                <a:latin typeface="+mn-ea"/>
              </a:rPr>
              <a:t>ioc</a:t>
            </a:r>
            <a:r>
              <a:rPr lang="en-US" altLang="zh-CN" dirty="0">
                <a:solidFill>
                  <a:schemeClr val="bg1"/>
                </a:solidFill>
                <a:latin typeface="+mn-ea"/>
              </a:rPr>
              <a:t>/</a:t>
            </a:r>
            <a:r>
              <a:rPr lang="en-US" altLang="zh-CN" dirty="0" err="1">
                <a:solidFill>
                  <a:schemeClr val="bg1"/>
                </a:solidFill>
                <a:latin typeface="+mn-ea"/>
              </a:rPr>
              <a:t>aop</a:t>
            </a:r>
            <a:r>
              <a:rPr lang="en-US" altLang="zh-CN" dirty="0">
                <a:solidFill>
                  <a:schemeClr val="bg1"/>
                </a:solidFill>
                <a:latin typeface="+mn-ea"/>
              </a:rPr>
              <a:t> &gt; Spring &gt; Spring Boot &gt; Spring Cloud</a:t>
            </a:r>
            <a:endParaRPr lang="zh-CN" altLang="en-US" dirty="0">
              <a:solidFill>
                <a:schemeClr val="bg1"/>
              </a:solidFill>
              <a:latin typeface="+mn-ea"/>
            </a:endParaRPr>
          </a:p>
        </p:txBody>
      </p:sp>
    </p:spTree>
    <p:extLst>
      <p:ext uri="{BB962C8B-B14F-4D97-AF65-F5344CB8AC3E}">
        <p14:creationId xmlns:p14="http://schemas.microsoft.com/office/powerpoint/2010/main" val="411803590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1000" fill="hold"/>
                                        <p:tgtEl>
                                          <p:spTgt spid="5"/>
                                        </p:tgtEl>
                                        <p:attrNameLst>
                                          <p:attrName>ppt_y</p:attrName>
                                        </p:attrNameLst>
                                      </p:cBhvr>
                                      <p:tavLst>
                                        <p:tav tm="0">
                                          <p:val>
                                            <p:strVal val="#ppt_y"/>
                                          </p:val>
                                        </p:tav>
                                        <p:tav tm="100000">
                                          <p:val>
                                            <p:strVal val="#ppt_y"/>
                                          </p:val>
                                        </p:tav>
                                      </p:tavLst>
                                    </p:anim>
                                    <p:anim calcmode="lin" valueType="num">
                                      <p:cBhvr>
                                        <p:cTn id="9" dur="10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10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10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F:\案例\212\29398439_1386402044341.jpg"/>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22820" y="-29600"/>
            <a:ext cx="9166820" cy="5152628"/>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395544" y="237877"/>
            <a:ext cx="7272800" cy="461665"/>
          </a:xfrm>
          <a:prstGeom prst="rect">
            <a:avLst/>
          </a:prstGeom>
        </p:spPr>
        <p:txBody>
          <a:bodyPr wrap="square">
            <a:spAutoFit/>
          </a:bodyPr>
          <a:lstStyle/>
          <a:p>
            <a:r>
              <a:rPr lang="en-US" altLang="zh-CN" sz="2400" dirty="0">
                <a:solidFill>
                  <a:schemeClr val="bg1"/>
                </a:solidFill>
                <a:latin typeface="微软雅黑" pitchFamily="34" charset="-122"/>
                <a:ea typeface="微软雅黑" pitchFamily="34" charset="-122"/>
              </a:rPr>
              <a:t>Spring  Boot </a:t>
            </a:r>
            <a:r>
              <a:rPr lang="zh-CN" altLang="en-US" sz="2400" dirty="0">
                <a:solidFill>
                  <a:schemeClr val="bg1"/>
                </a:solidFill>
                <a:latin typeface="微软雅黑" pitchFamily="34" charset="-122"/>
                <a:ea typeface="微软雅黑" pitchFamily="34" charset="-122"/>
              </a:rPr>
              <a:t>未来的发展</a:t>
            </a:r>
          </a:p>
        </p:txBody>
      </p:sp>
      <p:sp>
        <p:nvSpPr>
          <p:cNvPr id="6" name="文本框 5">
            <a:extLst>
              <a:ext uri="{FF2B5EF4-FFF2-40B4-BE49-F238E27FC236}">
                <a16:creationId xmlns:a16="http://schemas.microsoft.com/office/drawing/2014/main" id="{97F99808-EB50-41E6-815F-C6E327D71D92}"/>
              </a:ext>
            </a:extLst>
          </p:cNvPr>
          <p:cNvSpPr txBox="1"/>
          <p:nvPr/>
        </p:nvSpPr>
        <p:spPr>
          <a:xfrm>
            <a:off x="600501" y="1050290"/>
            <a:ext cx="7931939" cy="369332"/>
          </a:xfrm>
          <a:prstGeom prst="rect">
            <a:avLst/>
          </a:prstGeom>
          <a:noFill/>
        </p:spPr>
        <p:txBody>
          <a:bodyPr wrap="square" rtlCol="0">
            <a:spAutoFit/>
          </a:bodyPr>
          <a:lstStyle/>
          <a:p>
            <a:r>
              <a:rPr lang="zh-CN" altLang="en-US" dirty="0">
                <a:solidFill>
                  <a:schemeClr val="bg1"/>
                </a:solidFill>
                <a:latin typeface="+mn-ea"/>
              </a:rPr>
              <a:t>将默认优于配置的理念执行到极致</a:t>
            </a:r>
            <a:endParaRPr lang="en-US" altLang="zh-CN" dirty="0">
              <a:solidFill>
                <a:schemeClr val="bg1"/>
              </a:solidFill>
              <a:latin typeface="+mn-ea"/>
            </a:endParaRPr>
          </a:p>
        </p:txBody>
      </p:sp>
      <p:sp>
        <p:nvSpPr>
          <p:cNvPr id="7" name="文本框 6">
            <a:extLst>
              <a:ext uri="{FF2B5EF4-FFF2-40B4-BE49-F238E27FC236}">
                <a16:creationId xmlns:a16="http://schemas.microsoft.com/office/drawing/2014/main" id="{40D71050-CCCD-4CA7-A037-8163E1271B64}"/>
              </a:ext>
            </a:extLst>
          </p:cNvPr>
          <p:cNvSpPr txBox="1"/>
          <p:nvPr/>
        </p:nvSpPr>
        <p:spPr>
          <a:xfrm>
            <a:off x="611559" y="1770370"/>
            <a:ext cx="7931939" cy="369332"/>
          </a:xfrm>
          <a:prstGeom prst="rect">
            <a:avLst/>
          </a:prstGeom>
          <a:noFill/>
        </p:spPr>
        <p:txBody>
          <a:bodyPr wrap="square" rtlCol="0">
            <a:spAutoFit/>
          </a:bodyPr>
          <a:lstStyle/>
          <a:p>
            <a:r>
              <a:rPr lang="zh-CN" altLang="en-US" dirty="0">
                <a:solidFill>
                  <a:schemeClr val="bg1"/>
                </a:solidFill>
                <a:latin typeface="+mj-ea"/>
                <a:ea typeface="+mj-ea"/>
              </a:rPr>
              <a:t>众多强大的 </a:t>
            </a:r>
            <a:r>
              <a:rPr lang="en-US" altLang="zh-CN" dirty="0">
                <a:solidFill>
                  <a:schemeClr val="bg1"/>
                </a:solidFill>
                <a:latin typeface="+mj-ea"/>
                <a:ea typeface="+mj-ea"/>
              </a:rPr>
              <a:t>Starters </a:t>
            </a:r>
            <a:r>
              <a:rPr lang="zh-CN" altLang="en-US" dirty="0">
                <a:solidFill>
                  <a:schemeClr val="bg1"/>
                </a:solidFill>
                <a:latin typeface="+mj-ea"/>
                <a:ea typeface="+mj-ea"/>
              </a:rPr>
              <a:t>生态</a:t>
            </a:r>
          </a:p>
        </p:txBody>
      </p:sp>
      <p:sp>
        <p:nvSpPr>
          <p:cNvPr id="8" name="文本框 7">
            <a:extLst>
              <a:ext uri="{FF2B5EF4-FFF2-40B4-BE49-F238E27FC236}">
                <a16:creationId xmlns:a16="http://schemas.microsoft.com/office/drawing/2014/main" id="{3A053323-F0D8-429A-8129-EA266A9F87C7}"/>
              </a:ext>
            </a:extLst>
          </p:cNvPr>
          <p:cNvSpPr txBox="1"/>
          <p:nvPr/>
        </p:nvSpPr>
        <p:spPr>
          <a:xfrm>
            <a:off x="683568" y="2490450"/>
            <a:ext cx="7632848" cy="369332"/>
          </a:xfrm>
          <a:prstGeom prst="rect">
            <a:avLst/>
          </a:prstGeom>
          <a:noFill/>
        </p:spPr>
        <p:txBody>
          <a:bodyPr wrap="square" rtlCol="0">
            <a:spAutoFit/>
          </a:bodyPr>
          <a:lstStyle/>
          <a:p>
            <a:r>
              <a:rPr lang="zh-CN" altLang="en-US" dirty="0">
                <a:solidFill>
                  <a:schemeClr val="bg1"/>
                </a:solidFill>
                <a:latin typeface="+mn-ea"/>
              </a:rPr>
              <a:t>暂时在 </a:t>
            </a:r>
            <a:r>
              <a:rPr lang="en-US" altLang="zh-CN" dirty="0">
                <a:solidFill>
                  <a:schemeClr val="bg1"/>
                </a:solidFill>
                <a:latin typeface="+mn-ea"/>
              </a:rPr>
              <a:t>Java </a:t>
            </a:r>
            <a:r>
              <a:rPr lang="zh-CN" altLang="en-US" dirty="0">
                <a:solidFill>
                  <a:schemeClr val="bg1"/>
                </a:solidFill>
                <a:latin typeface="+mn-ea"/>
              </a:rPr>
              <a:t>领域内没有看到对手</a:t>
            </a:r>
          </a:p>
        </p:txBody>
      </p:sp>
      <p:sp>
        <p:nvSpPr>
          <p:cNvPr id="10" name="文本框 9">
            <a:extLst>
              <a:ext uri="{FF2B5EF4-FFF2-40B4-BE49-F238E27FC236}">
                <a16:creationId xmlns:a16="http://schemas.microsoft.com/office/drawing/2014/main" id="{BC10E972-012E-46E5-A07F-3D5BA810E344}"/>
              </a:ext>
            </a:extLst>
          </p:cNvPr>
          <p:cNvSpPr txBox="1"/>
          <p:nvPr/>
        </p:nvSpPr>
        <p:spPr>
          <a:xfrm>
            <a:off x="683568" y="3210530"/>
            <a:ext cx="5195635" cy="369332"/>
          </a:xfrm>
          <a:prstGeom prst="rect">
            <a:avLst/>
          </a:prstGeom>
          <a:noFill/>
        </p:spPr>
        <p:txBody>
          <a:bodyPr wrap="square" rtlCol="0">
            <a:spAutoFit/>
          </a:bodyPr>
          <a:lstStyle/>
          <a:p>
            <a:r>
              <a:rPr lang="en-US" altLang="zh-CN" dirty="0">
                <a:solidFill>
                  <a:schemeClr val="bg1"/>
                </a:solidFill>
                <a:latin typeface="+mn-ea"/>
              </a:rPr>
              <a:t>Spring </a:t>
            </a:r>
            <a:r>
              <a:rPr lang="zh-CN" altLang="en-US" dirty="0">
                <a:solidFill>
                  <a:schemeClr val="bg1"/>
                </a:solidFill>
                <a:latin typeface="+mn-ea"/>
              </a:rPr>
              <a:t>官方正在大力推荐</a:t>
            </a:r>
          </a:p>
        </p:txBody>
      </p:sp>
      <p:sp>
        <p:nvSpPr>
          <p:cNvPr id="11" name="文本框 10">
            <a:extLst>
              <a:ext uri="{FF2B5EF4-FFF2-40B4-BE49-F238E27FC236}">
                <a16:creationId xmlns:a16="http://schemas.microsoft.com/office/drawing/2014/main" id="{85E8B271-4D2C-487B-8A33-B998833D5468}"/>
              </a:ext>
            </a:extLst>
          </p:cNvPr>
          <p:cNvSpPr txBox="1"/>
          <p:nvPr/>
        </p:nvSpPr>
        <p:spPr>
          <a:xfrm>
            <a:off x="683568" y="3858602"/>
            <a:ext cx="8064896" cy="369332"/>
          </a:xfrm>
          <a:prstGeom prst="rect">
            <a:avLst/>
          </a:prstGeom>
          <a:noFill/>
        </p:spPr>
        <p:txBody>
          <a:bodyPr wrap="square" rtlCol="0">
            <a:spAutoFit/>
          </a:bodyPr>
          <a:lstStyle/>
          <a:p>
            <a:r>
              <a:rPr lang="zh-CN" altLang="en-US" dirty="0">
                <a:solidFill>
                  <a:schemeClr val="bg1"/>
                </a:solidFill>
                <a:latin typeface="+mn-ea"/>
              </a:rPr>
              <a:t>国内使用 </a:t>
            </a:r>
            <a:r>
              <a:rPr lang="en-US" altLang="zh-CN" dirty="0">
                <a:solidFill>
                  <a:schemeClr val="bg1"/>
                </a:solidFill>
                <a:latin typeface="+mn-ea"/>
              </a:rPr>
              <a:t>Spring Boot </a:t>
            </a:r>
            <a:r>
              <a:rPr lang="zh-CN" altLang="en-US" dirty="0">
                <a:solidFill>
                  <a:schemeClr val="bg1"/>
                </a:solidFill>
                <a:latin typeface="+mn-ea"/>
              </a:rPr>
              <a:t>开发的企业越来越多</a:t>
            </a:r>
          </a:p>
        </p:txBody>
      </p:sp>
    </p:spTree>
    <p:extLst>
      <p:ext uri="{BB962C8B-B14F-4D97-AF65-F5344CB8AC3E}">
        <p14:creationId xmlns:p14="http://schemas.microsoft.com/office/powerpoint/2010/main" val="127785950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1000" fill="hold"/>
                                        <p:tgtEl>
                                          <p:spTgt spid="5"/>
                                        </p:tgtEl>
                                        <p:attrNameLst>
                                          <p:attrName>ppt_y</p:attrName>
                                        </p:attrNameLst>
                                      </p:cBhvr>
                                      <p:tavLst>
                                        <p:tav tm="0">
                                          <p:val>
                                            <p:strVal val="#ppt_y"/>
                                          </p:val>
                                        </p:tav>
                                        <p:tav tm="100000">
                                          <p:val>
                                            <p:strVal val="#ppt_y"/>
                                          </p:val>
                                        </p:tav>
                                      </p:tavLst>
                                    </p:anim>
                                    <p:anim calcmode="lin" valueType="num">
                                      <p:cBhvr>
                                        <p:cTn id="9" dur="10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10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10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F:\案例\212\29398439_1386402044341.jpg"/>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22820" y="-29600"/>
            <a:ext cx="9166820" cy="5152628"/>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395544" y="237877"/>
            <a:ext cx="1224128" cy="1569660"/>
          </a:xfrm>
          <a:prstGeom prst="rect">
            <a:avLst/>
          </a:prstGeom>
        </p:spPr>
        <p:txBody>
          <a:bodyPr wrap="square">
            <a:spAutoFit/>
          </a:bodyPr>
          <a:lstStyle/>
          <a:p>
            <a:r>
              <a:rPr lang="en-US" altLang="zh-CN" sz="2400" dirty="0">
                <a:solidFill>
                  <a:schemeClr val="bg1"/>
                </a:solidFill>
                <a:latin typeface="微软雅黑" pitchFamily="34" charset="-122"/>
                <a:ea typeface="微软雅黑" pitchFamily="34" charset="-122"/>
              </a:rPr>
              <a:t>Spring Boot Starter </a:t>
            </a:r>
            <a:r>
              <a:rPr lang="zh-CN" altLang="en-US" sz="2400" dirty="0">
                <a:solidFill>
                  <a:schemeClr val="bg1"/>
                </a:solidFill>
                <a:latin typeface="微软雅黑" pitchFamily="34" charset="-122"/>
                <a:ea typeface="微软雅黑" pitchFamily="34" charset="-122"/>
              </a:rPr>
              <a:t>列表</a:t>
            </a:r>
          </a:p>
        </p:txBody>
      </p:sp>
      <p:pic>
        <p:nvPicPr>
          <p:cNvPr id="2" name="图片 1">
            <a:extLst>
              <a:ext uri="{FF2B5EF4-FFF2-40B4-BE49-F238E27FC236}">
                <a16:creationId xmlns:a16="http://schemas.microsoft.com/office/drawing/2014/main" id="{DB932560-49E3-40D4-8BD7-714430B77044}"/>
              </a:ext>
            </a:extLst>
          </p:cNvPr>
          <p:cNvPicPr>
            <a:picLocks noChangeAspect="1"/>
          </p:cNvPicPr>
          <p:nvPr/>
        </p:nvPicPr>
        <p:blipFill>
          <a:blip r:embed="rId3"/>
          <a:stretch>
            <a:fillRect/>
          </a:stretch>
        </p:blipFill>
        <p:spPr>
          <a:xfrm>
            <a:off x="2467186" y="-29600"/>
            <a:ext cx="5829300" cy="5143500"/>
          </a:xfrm>
          <a:prstGeom prst="rect">
            <a:avLst/>
          </a:prstGeom>
        </p:spPr>
      </p:pic>
      <p:sp>
        <p:nvSpPr>
          <p:cNvPr id="3" name="文本框 2">
            <a:extLst>
              <a:ext uri="{FF2B5EF4-FFF2-40B4-BE49-F238E27FC236}">
                <a16:creationId xmlns:a16="http://schemas.microsoft.com/office/drawing/2014/main" id="{D3EA808C-A5ED-4A75-AB0C-C1B092B2DC88}"/>
              </a:ext>
            </a:extLst>
          </p:cNvPr>
          <p:cNvSpPr txBox="1"/>
          <p:nvPr/>
        </p:nvSpPr>
        <p:spPr>
          <a:xfrm>
            <a:off x="467545" y="2715766"/>
            <a:ext cx="1512168" cy="1107996"/>
          </a:xfrm>
          <a:prstGeom prst="rect">
            <a:avLst/>
          </a:prstGeom>
          <a:noFill/>
        </p:spPr>
        <p:txBody>
          <a:bodyPr wrap="square" rtlCol="0">
            <a:spAutoFit/>
          </a:bodyPr>
          <a:lstStyle/>
          <a:p>
            <a:r>
              <a:rPr lang="zh-CN" altLang="en-US" sz="1100" dirty="0">
                <a:solidFill>
                  <a:schemeClr val="bg1"/>
                </a:solidFill>
              </a:rPr>
              <a:t>完整的 </a:t>
            </a:r>
            <a:r>
              <a:rPr lang="en-US" altLang="zh-CN" sz="1100" dirty="0">
                <a:solidFill>
                  <a:schemeClr val="bg1"/>
                </a:solidFill>
              </a:rPr>
              <a:t>Starter </a:t>
            </a:r>
            <a:r>
              <a:rPr lang="zh-CN" altLang="en-US" sz="1100" dirty="0">
                <a:solidFill>
                  <a:schemeClr val="bg1"/>
                </a:solidFill>
              </a:rPr>
              <a:t>列表：</a:t>
            </a:r>
            <a:r>
              <a:rPr lang="en-US" altLang="zh-CN" sz="1100" dirty="0">
                <a:solidFill>
                  <a:schemeClr val="bg1"/>
                </a:solidFill>
              </a:rPr>
              <a:t>https://github.com/ityouknow/awesome-spring-boot/blob/master/starter-list.md</a:t>
            </a:r>
            <a:endParaRPr lang="zh-CN" altLang="en-US" sz="1100" dirty="0">
              <a:solidFill>
                <a:schemeClr val="bg1"/>
              </a:solidFill>
            </a:endParaRPr>
          </a:p>
        </p:txBody>
      </p:sp>
    </p:spTree>
    <p:extLst>
      <p:ext uri="{BB962C8B-B14F-4D97-AF65-F5344CB8AC3E}">
        <p14:creationId xmlns:p14="http://schemas.microsoft.com/office/powerpoint/2010/main" val="416451706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1000" fill="hold"/>
                                        <p:tgtEl>
                                          <p:spTgt spid="5"/>
                                        </p:tgtEl>
                                        <p:attrNameLst>
                                          <p:attrName>ppt_y</p:attrName>
                                        </p:attrNameLst>
                                      </p:cBhvr>
                                      <p:tavLst>
                                        <p:tav tm="0">
                                          <p:val>
                                            <p:strVal val="#ppt_y"/>
                                          </p:val>
                                        </p:tav>
                                        <p:tav tm="100000">
                                          <p:val>
                                            <p:strVal val="#ppt_y"/>
                                          </p:val>
                                        </p:tav>
                                      </p:tavLst>
                                    </p:anim>
                                    <p:anim calcmode="lin" valueType="num">
                                      <p:cBhvr>
                                        <p:cTn id="9" dur="10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10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10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F:\案例\212\29398439_1386402044341.jpg"/>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5465" y="0"/>
            <a:ext cx="9150581" cy="51435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无版权图片\99.jp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0" y="0"/>
            <a:ext cx="6000750" cy="5143501"/>
          </a:xfrm>
          <a:prstGeom prst="rect">
            <a:avLst/>
          </a:prstGeom>
          <a:noFill/>
          <a:extLst>
            <a:ext uri="{909E8E84-426E-40DD-AFC4-6F175D3DCCD1}">
              <a14:hiddenFill xmlns:a14="http://schemas.microsoft.com/office/drawing/2010/main">
                <a:solidFill>
                  <a:srgbClr val="FFFFFF"/>
                </a:solidFill>
              </a14:hiddenFill>
            </a:ext>
          </a:extLst>
        </p:spPr>
      </p:pic>
      <p:grpSp>
        <p:nvGrpSpPr>
          <p:cNvPr id="2" name="组合 1"/>
          <p:cNvGrpSpPr/>
          <p:nvPr/>
        </p:nvGrpSpPr>
        <p:grpSpPr>
          <a:xfrm>
            <a:off x="6229973" y="1950322"/>
            <a:ext cx="2466020" cy="1003534"/>
            <a:chOff x="6229973" y="1950322"/>
            <a:chExt cx="2466020" cy="1003534"/>
          </a:xfrm>
        </p:grpSpPr>
        <p:grpSp>
          <p:nvGrpSpPr>
            <p:cNvPr id="5" name="组合 4"/>
            <p:cNvGrpSpPr/>
            <p:nvPr/>
          </p:nvGrpSpPr>
          <p:grpSpPr>
            <a:xfrm>
              <a:off x="6330925" y="1950322"/>
              <a:ext cx="244041" cy="244041"/>
              <a:chOff x="6372200" y="625153"/>
              <a:chExt cx="360040" cy="360040"/>
            </a:xfrm>
          </p:grpSpPr>
          <p:cxnSp>
            <p:nvCxnSpPr>
              <p:cNvPr id="3" name="直接连接符 2"/>
              <p:cNvCxnSpPr/>
              <p:nvPr/>
            </p:nvCxnSpPr>
            <p:spPr>
              <a:xfrm>
                <a:off x="6372200" y="627534"/>
                <a:ext cx="3600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rot="5400000">
                <a:off x="6194561" y="805173"/>
                <a:ext cx="3600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 name="矩形 6"/>
            <p:cNvSpPr/>
            <p:nvPr/>
          </p:nvSpPr>
          <p:spPr>
            <a:xfrm>
              <a:off x="6344565" y="1989902"/>
              <a:ext cx="1768099" cy="307777"/>
            </a:xfrm>
            <a:prstGeom prst="rect">
              <a:avLst/>
            </a:prstGeom>
          </p:spPr>
          <p:txBody>
            <a:bodyPr wrap="square">
              <a:spAutoFit/>
            </a:bodyPr>
            <a:lstStyle/>
            <a:p>
              <a:r>
                <a:rPr lang="en-US" altLang="zh-CN" sz="1400" dirty="0">
                  <a:solidFill>
                    <a:schemeClr val="bg1"/>
                  </a:solidFill>
                  <a:latin typeface="微软雅黑" pitchFamily="34" charset="-122"/>
                  <a:ea typeface="微软雅黑" pitchFamily="34" charset="-122"/>
                </a:rPr>
                <a:t>Spring Cloud</a:t>
              </a:r>
              <a:endParaRPr lang="zh-CN" altLang="en-US" sz="1400" b="1" dirty="0">
                <a:solidFill>
                  <a:schemeClr val="bg1"/>
                </a:solidFill>
                <a:latin typeface="微软雅黑" pitchFamily="34" charset="-122"/>
                <a:ea typeface="微软雅黑" pitchFamily="34" charset="-122"/>
              </a:endParaRPr>
            </a:p>
          </p:txBody>
        </p:sp>
        <p:grpSp>
          <p:nvGrpSpPr>
            <p:cNvPr id="43" name="组合 42"/>
            <p:cNvGrpSpPr/>
            <p:nvPr/>
          </p:nvGrpSpPr>
          <p:grpSpPr>
            <a:xfrm flipH="1" flipV="1">
              <a:off x="7872144" y="2136511"/>
              <a:ext cx="244041" cy="244041"/>
              <a:chOff x="6372200" y="625153"/>
              <a:chExt cx="360040" cy="360040"/>
            </a:xfrm>
          </p:grpSpPr>
          <p:cxnSp>
            <p:nvCxnSpPr>
              <p:cNvPr id="44" name="直接连接符 43"/>
              <p:cNvCxnSpPr/>
              <p:nvPr/>
            </p:nvCxnSpPr>
            <p:spPr>
              <a:xfrm>
                <a:off x="6372200" y="627534"/>
                <a:ext cx="3600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rot="5400000">
                <a:off x="6194561" y="805173"/>
                <a:ext cx="3600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 name="矩形 7"/>
            <p:cNvSpPr/>
            <p:nvPr/>
          </p:nvSpPr>
          <p:spPr>
            <a:xfrm>
              <a:off x="6229973" y="2492191"/>
              <a:ext cx="2466020" cy="461665"/>
            </a:xfrm>
            <a:prstGeom prst="rect">
              <a:avLst/>
            </a:prstGeom>
          </p:spPr>
          <p:txBody>
            <a:bodyPr wrap="square">
              <a:spAutoFit/>
            </a:bodyPr>
            <a:lstStyle/>
            <a:p>
              <a:r>
                <a:rPr lang="zh-CN" altLang="en-US" sz="1200" dirty="0">
                  <a:solidFill>
                    <a:schemeClr val="bg1"/>
                  </a:solidFill>
                </a:rPr>
                <a:t>微服务架构</a:t>
              </a:r>
              <a:endParaRPr lang="en-US" altLang="zh-CN" sz="1200" dirty="0">
                <a:solidFill>
                  <a:schemeClr val="bg1"/>
                </a:solidFill>
              </a:endParaRPr>
            </a:p>
            <a:p>
              <a:r>
                <a:rPr lang="en-US" altLang="zh-CN" sz="1200" dirty="0">
                  <a:solidFill>
                    <a:schemeClr val="bg1"/>
                  </a:solidFill>
                </a:rPr>
                <a:t>Spring Cloud </a:t>
              </a:r>
              <a:r>
                <a:rPr lang="zh-CN" altLang="en-US" sz="1200" dirty="0">
                  <a:solidFill>
                    <a:schemeClr val="bg1"/>
                  </a:solidFill>
                </a:rPr>
                <a:t>常用组建</a:t>
              </a:r>
            </a:p>
          </p:txBody>
        </p:sp>
      </p:grpSp>
      <p:cxnSp>
        <p:nvCxnSpPr>
          <p:cNvPr id="10" name="直接连接符 9"/>
          <p:cNvCxnSpPr/>
          <p:nvPr/>
        </p:nvCxnSpPr>
        <p:spPr>
          <a:xfrm>
            <a:off x="10116616" y="1275606"/>
            <a:ext cx="335364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8721904" y="44435"/>
            <a:ext cx="425116" cy="338554"/>
          </a:xfrm>
          <a:prstGeom prst="rect">
            <a:avLst/>
          </a:prstGeom>
          <a:noFill/>
        </p:spPr>
        <p:txBody>
          <a:bodyPr wrap="none" rtlCol="0">
            <a:spAutoFit/>
          </a:bodyPr>
          <a:lstStyle/>
          <a:p>
            <a:r>
              <a:rPr lang="en-US" altLang="zh-CN" sz="1600" dirty="0">
                <a:solidFill>
                  <a:srgbClr val="1B5C6E"/>
                </a:solidFill>
                <a:latin typeface="微软雅黑" pitchFamily="34" charset="-122"/>
                <a:ea typeface="微软雅黑" pitchFamily="34" charset="-122"/>
              </a:rPr>
              <a:t>14</a:t>
            </a:r>
            <a:endParaRPr lang="zh-CN" altLang="en-US" sz="1600" dirty="0">
              <a:solidFill>
                <a:srgbClr val="1B5C6E"/>
              </a:solidFill>
              <a:latin typeface="微软雅黑" pitchFamily="34" charset="-122"/>
              <a:ea typeface="微软雅黑" pitchFamily="34" charset="-122"/>
            </a:endParaRPr>
          </a:p>
        </p:txBody>
      </p:sp>
    </p:spTree>
    <p:extLst>
      <p:ext uri="{BB962C8B-B14F-4D97-AF65-F5344CB8AC3E}">
        <p14:creationId xmlns:p14="http://schemas.microsoft.com/office/powerpoint/2010/main" val="2443245195"/>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030"/>
                                            </p:tgtEl>
                                            <p:attrNameLst>
                                              <p:attrName>style.visibility</p:attrName>
                                            </p:attrNameLst>
                                          </p:cBhvr>
                                          <p:to>
                                            <p:strVal val="visible"/>
                                          </p:to>
                                        </p:set>
                                        <p:animEffect transition="in" filter="wipe(left)">
                                          <p:cBhvr>
                                            <p:cTn id="7" dur="1000"/>
                                            <p:tgtEl>
                                              <p:spTgt spid="1030"/>
                                            </p:tgtEl>
                                          </p:cBhvr>
                                        </p:animEffect>
                                      </p:childTnLst>
                                    </p:cTn>
                                  </p:par>
                                  <p:par>
                                    <p:cTn id="8" presetID="2" presetClass="entr" presetSubtype="4" fill="hold" nodeType="withEffect" p14:presetBounceEnd="50000">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14:bounceEnd="50000">
                                          <p:cBhvr additive="base">
                                            <p:cTn id="10" dur="1500" fill="hold"/>
                                            <p:tgtEl>
                                              <p:spTgt spid="2"/>
                                            </p:tgtEl>
                                            <p:attrNameLst>
                                              <p:attrName>ppt_x</p:attrName>
                                            </p:attrNameLst>
                                          </p:cBhvr>
                                          <p:tavLst>
                                            <p:tav tm="0">
                                              <p:val>
                                                <p:strVal val="#ppt_x"/>
                                              </p:val>
                                            </p:tav>
                                            <p:tav tm="100000">
                                              <p:val>
                                                <p:strVal val="#ppt_x"/>
                                              </p:val>
                                            </p:tav>
                                          </p:tavLst>
                                        </p:anim>
                                        <p:anim calcmode="lin" valueType="num" p14:bounceEnd="50000">
                                          <p:cBhvr additive="base">
                                            <p:cTn id="11" dur="1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030"/>
                                            </p:tgtEl>
                                            <p:attrNameLst>
                                              <p:attrName>style.visibility</p:attrName>
                                            </p:attrNameLst>
                                          </p:cBhvr>
                                          <p:to>
                                            <p:strVal val="visible"/>
                                          </p:to>
                                        </p:set>
                                        <p:animEffect transition="in" filter="wipe(left)">
                                          <p:cBhvr>
                                            <p:cTn id="7" dur="1000"/>
                                            <p:tgtEl>
                                              <p:spTgt spid="1030"/>
                                            </p:tgtEl>
                                          </p:cBhvr>
                                        </p:animEffect>
                                      </p:childTnLst>
                                    </p:cTn>
                                  </p:par>
                                  <p:par>
                                    <p:cTn id="8" presetID="2" presetClass="entr" presetSubtype="4"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1500" fill="hold"/>
                                            <p:tgtEl>
                                              <p:spTgt spid="2"/>
                                            </p:tgtEl>
                                            <p:attrNameLst>
                                              <p:attrName>ppt_x</p:attrName>
                                            </p:attrNameLst>
                                          </p:cBhvr>
                                          <p:tavLst>
                                            <p:tav tm="0">
                                              <p:val>
                                                <p:strVal val="#ppt_x"/>
                                              </p:val>
                                            </p:tav>
                                            <p:tav tm="100000">
                                              <p:val>
                                                <p:strVal val="#ppt_x"/>
                                              </p:val>
                                            </p:tav>
                                          </p:tavLst>
                                        </p:anim>
                                        <p:anim calcmode="lin" valueType="num">
                                          <p:cBhvr additive="base">
                                            <p:cTn id="11" dur="1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F:\案例\212\29398439_1386402044341.jpg"/>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22820" y="-39813"/>
            <a:ext cx="9166820" cy="5152628"/>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395544" y="237877"/>
            <a:ext cx="5616616" cy="461665"/>
          </a:xfrm>
          <a:prstGeom prst="rect">
            <a:avLst/>
          </a:prstGeom>
        </p:spPr>
        <p:txBody>
          <a:bodyPr wrap="square">
            <a:spAutoFit/>
          </a:bodyPr>
          <a:lstStyle/>
          <a:p>
            <a:r>
              <a:rPr lang="zh-CN" altLang="en-US" sz="2400" dirty="0">
                <a:solidFill>
                  <a:schemeClr val="bg1"/>
                </a:solidFill>
                <a:latin typeface="微软雅黑" pitchFamily="34" charset="-122"/>
                <a:ea typeface="微软雅黑" pitchFamily="34" charset="-122"/>
              </a:rPr>
              <a:t>单体架构</a:t>
            </a:r>
          </a:p>
        </p:txBody>
      </p:sp>
      <p:sp>
        <p:nvSpPr>
          <p:cNvPr id="6" name="文本框 5">
            <a:extLst>
              <a:ext uri="{FF2B5EF4-FFF2-40B4-BE49-F238E27FC236}">
                <a16:creationId xmlns:a16="http://schemas.microsoft.com/office/drawing/2014/main" id="{0622F94D-C7A0-413D-8766-648E46A0D47D}"/>
              </a:ext>
            </a:extLst>
          </p:cNvPr>
          <p:cNvSpPr txBox="1"/>
          <p:nvPr/>
        </p:nvSpPr>
        <p:spPr>
          <a:xfrm>
            <a:off x="467544" y="1275606"/>
            <a:ext cx="7992888" cy="646331"/>
          </a:xfrm>
          <a:prstGeom prst="rect">
            <a:avLst/>
          </a:prstGeom>
          <a:noFill/>
        </p:spPr>
        <p:txBody>
          <a:bodyPr wrap="square" rtlCol="0">
            <a:spAutoFit/>
          </a:bodyPr>
          <a:lstStyle/>
          <a:p>
            <a:r>
              <a:rPr lang="zh-CN" altLang="en-US" dirty="0">
                <a:solidFill>
                  <a:schemeClr val="bg1"/>
                </a:solidFill>
                <a:latin typeface="+mn-ea"/>
              </a:rPr>
              <a:t>单体架构在小微企业比较常见，单体架构在小微企业比较常见，典型代表就是一个应用、一个数据库、一个</a:t>
            </a:r>
            <a:r>
              <a:rPr lang="en-US" altLang="zh-CN" dirty="0">
                <a:solidFill>
                  <a:schemeClr val="bg1"/>
                </a:solidFill>
                <a:latin typeface="+mn-ea"/>
              </a:rPr>
              <a:t>web</a:t>
            </a:r>
            <a:r>
              <a:rPr lang="zh-CN" altLang="en-US" dirty="0">
                <a:solidFill>
                  <a:schemeClr val="bg1"/>
                </a:solidFill>
                <a:latin typeface="+mn-ea"/>
              </a:rPr>
              <a:t>容器就可以跑起来</a:t>
            </a:r>
          </a:p>
        </p:txBody>
      </p:sp>
      <p:pic>
        <p:nvPicPr>
          <p:cNvPr id="7174" name="Picture 6" descr="http://www.mooooc.com/assets/images/2017/chat/single_structure.jpg">
            <a:extLst>
              <a:ext uri="{FF2B5EF4-FFF2-40B4-BE49-F238E27FC236}">
                <a16:creationId xmlns:a16="http://schemas.microsoft.com/office/drawing/2014/main" id="{2923B860-6E24-44F4-BD32-B8B3FAAB06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2150" y="2476103"/>
            <a:ext cx="5219700" cy="1247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575075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1000" fill="hold"/>
                                        <p:tgtEl>
                                          <p:spTgt spid="5"/>
                                        </p:tgtEl>
                                        <p:attrNameLst>
                                          <p:attrName>ppt_y</p:attrName>
                                        </p:attrNameLst>
                                      </p:cBhvr>
                                      <p:tavLst>
                                        <p:tav tm="0">
                                          <p:val>
                                            <p:strVal val="#ppt_y"/>
                                          </p:val>
                                        </p:tav>
                                        <p:tav tm="100000">
                                          <p:val>
                                            <p:strVal val="#ppt_y"/>
                                          </p:val>
                                        </p:tav>
                                      </p:tavLst>
                                    </p:anim>
                                    <p:anim calcmode="lin" valueType="num">
                                      <p:cBhvr>
                                        <p:cTn id="9" dur="10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10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10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8" descr="F:\案例\212\29398439_1386402044341.jpg"/>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案例\212\london-skyline\tower_bridge.png"/>
          <p:cNvPicPr>
            <a:picLocks noChangeAspect="1" noChangeArrowheads="1"/>
          </p:cNvPicPr>
          <p:nvPr/>
        </p:nvPicPr>
        <p:blipFill>
          <a:blip r:embed="rId3" cstate="screen">
            <a:biLevel thresh="50000"/>
            <a:extLst>
              <a:ext uri="{28A0092B-C50C-407E-A947-70E740481C1C}">
                <a14:useLocalDpi xmlns:a14="http://schemas.microsoft.com/office/drawing/2010/main"/>
              </a:ext>
            </a:extLst>
          </a:blip>
          <a:srcRect/>
          <a:stretch>
            <a:fillRect/>
          </a:stretch>
        </p:blipFill>
        <p:spPr bwMode="auto">
          <a:xfrm>
            <a:off x="3219088" y="488396"/>
            <a:ext cx="3025549" cy="1037142"/>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p:cNvSpPr txBox="1"/>
          <p:nvPr/>
        </p:nvSpPr>
        <p:spPr>
          <a:xfrm>
            <a:off x="3707904" y="1540337"/>
            <a:ext cx="1909278" cy="369332"/>
          </a:xfrm>
          <a:prstGeom prst="rect">
            <a:avLst/>
          </a:prstGeom>
          <a:noFill/>
          <a:effectLst/>
        </p:spPr>
        <p:txBody>
          <a:bodyPr wrap="square" rtlCol="0">
            <a:spAutoFit/>
          </a:bodyPr>
          <a:lstStyle/>
          <a:p>
            <a:pPr algn="ctr"/>
            <a:r>
              <a:rPr lang="en-US" altLang="zh-CN" b="1" dirty="0">
                <a:solidFill>
                  <a:schemeClr val="bg1"/>
                </a:solidFill>
                <a:latin typeface="微软雅黑" pitchFamily="34" charset="-122"/>
                <a:ea typeface="微软雅黑" pitchFamily="34" charset="-122"/>
              </a:rPr>
              <a:t>Spring History</a:t>
            </a:r>
            <a:endParaRPr lang="zh-CN" altLang="en-US" dirty="0">
              <a:solidFill>
                <a:schemeClr val="bg1"/>
              </a:solidFill>
              <a:latin typeface="微软雅黑" pitchFamily="34" charset="-122"/>
              <a:ea typeface="微软雅黑" pitchFamily="34" charset="-122"/>
            </a:endParaRPr>
          </a:p>
        </p:txBody>
      </p:sp>
      <p:sp>
        <p:nvSpPr>
          <p:cNvPr id="4" name="矩形 3"/>
          <p:cNvSpPr/>
          <p:nvPr/>
        </p:nvSpPr>
        <p:spPr>
          <a:xfrm>
            <a:off x="683568" y="2384622"/>
            <a:ext cx="7657181" cy="307777"/>
          </a:xfrm>
          <a:prstGeom prst="rect">
            <a:avLst/>
          </a:prstGeom>
        </p:spPr>
        <p:txBody>
          <a:bodyPr wrap="square">
            <a:spAutoFit/>
          </a:bodyPr>
          <a:lstStyle/>
          <a:p>
            <a:pPr algn="ctr"/>
            <a:r>
              <a:rPr lang="zh-CN" altLang="en-US" sz="1400" dirty="0">
                <a:solidFill>
                  <a:schemeClr val="bg1"/>
                </a:solidFill>
              </a:rPr>
              <a:t>，</a:t>
            </a:r>
            <a:r>
              <a:rPr lang="en-US" altLang="zh-CN" sz="1400" dirty="0">
                <a:solidFill>
                  <a:schemeClr val="bg1"/>
                </a:solidFill>
              </a:rPr>
              <a:t>2002</a:t>
            </a:r>
            <a:r>
              <a:rPr lang="zh-CN" altLang="en-US" sz="1400" dirty="0">
                <a:solidFill>
                  <a:schemeClr val="bg1"/>
                </a:solidFill>
              </a:rPr>
              <a:t>年</a:t>
            </a:r>
            <a:r>
              <a:rPr lang="en-US" altLang="zh-CN" sz="1400" dirty="0">
                <a:solidFill>
                  <a:schemeClr val="bg1"/>
                </a:solidFill>
              </a:rPr>
              <a:t>10</a:t>
            </a:r>
            <a:r>
              <a:rPr lang="zh-CN" altLang="en-US" sz="1400" dirty="0">
                <a:solidFill>
                  <a:schemeClr val="bg1"/>
                </a:solidFill>
              </a:rPr>
              <a:t>月 </a:t>
            </a:r>
            <a:r>
              <a:rPr lang="en-US" altLang="zh-CN" sz="1400" dirty="0">
                <a:solidFill>
                  <a:schemeClr val="bg1"/>
                </a:solidFill>
              </a:rPr>
              <a:t>《 Expert One-on-One J2EE 》</a:t>
            </a:r>
            <a:endParaRPr lang="zh-CN" altLang="en-US" sz="1400" dirty="0">
              <a:solidFill>
                <a:schemeClr val="bg1"/>
              </a:solidFill>
            </a:endParaRPr>
          </a:p>
        </p:txBody>
      </p:sp>
      <p:sp>
        <p:nvSpPr>
          <p:cNvPr id="46" name="矩形 45"/>
          <p:cNvSpPr/>
          <p:nvPr/>
        </p:nvSpPr>
        <p:spPr>
          <a:xfrm>
            <a:off x="827584" y="2786326"/>
            <a:ext cx="7657181" cy="307777"/>
          </a:xfrm>
          <a:prstGeom prst="rect">
            <a:avLst/>
          </a:prstGeom>
        </p:spPr>
        <p:txBody>
          <a:bodyPr wrap="square">
            <a:spAutoFit/>
          </a:bodyPr>
          <a:lstStyle/>
          <a:p>
            <a:pPr algn="ctr"/>
            <a:r>
              <a:rPr lang="en-US" altLang="zh-CN" sz="1400" dirty="0">
                <a:solidFill>
                  <a:schemeClr val="bg1"/>
                </a:solidFill>
              </a:rPr>
              <a:t>2003 </a:t>
            </a:r>
            <a:r>
              <a:rPr lang="zh-CN" altLang="en-US" sz="1400" dirty="0">
                <a:solidFill>
                  <a:schemeClr val="bg1"/>
                </a:solidFill>
              </a:rPr>
              <a:t>年 </a:t>
            </a:r>
            <a:r>
              <a:rPr lang="en-US" altLang="zh-CN" sz="1400" dirty="0">
                <a:solidFill>
                  <a:schemeClr val="bg1"/>
                </a:solidFill>
              </a:rPr>
              <a:t>interface21</a:t>
            </a:r>
            <a:r>
              <a:rPr lang="zh-CN" altLang="en-US" sz="1400" dirty="0">
                <a:solidFill>
                  <a:schemeClr val="bg1"/>
                </a:solidFill>
              </a:rPr>
              <a:t>命名为 </a:t>
            </a:r>
            <a:r>
              <a:rPr lang="en-US" altLang="zh-CN" sz="1400" dirty="0">
                <a:solidFill>
                  <a:schemeClr val="bg1"/>
                </a:solidFill>
              </a:rPr>
              <a:t>Spring </a:t>
            </a:r>
            <a:endParaRPr lang="zh-CN" altLang="en-US" sz="1400" dirty="0">
              <a:solidFill>
                <a:schemeClr val="bg1"/>
              </a:solidFill>
            </a:endParaRPr>
          </a:p>
        </p:txBody>
      </p:sp>
      <p:sp>
        <p:nvSpPr>
          <p:cNvPr id="47" name="矩形 46"/>
          <p:cNvSpPr/>
          <p:nvPr/>
        </p:nvSpPr>
        <p:spPr>
          <a:xfrm>
            <a:off x="3709566" y="3188030"/>
            <a:ext cx="2198038" cy="307777"/>
          </a:xfrm>
          <a:prstGeom prst="rect">
            <a:avLst/>
          </a:prstGeom>
        </p:spPr>
        <p:txBody>
          <a:bodyPr wrap="none">
            <a:spAutoFit/>
          </a:bodyPr>
          <a:lstStyle/>
          <a:p>
            <a:r>
              <a:rPr lang="en-US" altLang="zh-CN" sz="1400" dirty="0">
                <a:solidFill>
                  <a:schemeClr val="bg1"/>
                </a:solidFill>
              </a:rPr>
              <a:t>2004 </a:t>
            </a:r>
            <a:r>
              <a:rPr lang="zh-CN" altLang="en-US" sz="1400" dirty="0">
                <a:solidFill>
                  <a:schemeClr val="bg1"/>
                </a:solidFill>
              </a:rPr>
              <a:t>年 </a:t>
            </a:r>
            <a:r>
              <a:rPr lang="en-US" altLang="zh-CN" sz="1400" dirty="0">
                <a:solidFill>
                  <a:schemeClr val="bg1"/>
                </a:solidFill>
              </a:rPr>
              <a:t>03 </a:t>
            </a:r>
            <a:r>
              <a:rPr lang="zh-CN" altLang="en-US" sz="1400" dirty="0">
                <a:solidFill>
                  <a:schemeClr val="bg1"/>
                </a:solidFill>
              </a:rPr>
              <a:t>月，</a:t>
            </a:r>
            <a:r>
              <a:rPr lang="en-US" altLang="zh-CN" sz="1400" dirty="0">
                <a:solidFill>
                  <a:schemeClr val="bg1"/>
                </a:solidFill>
              </a:rPr>
              <a:t>1.0 </a:t>
            </a:r>
            <a:r>
              <a:rPr lang="zh-CN" altLang="en-US" sz="1400" dirty="0">
                <a:solidFill>
                  <a:schemeClr val="bg1"/>
                </a:solidFill>
              </a:rPr>
              <a:t>版发布</a:t>
            </a:r>
          </a:p>
        </p:txBody>
      </p:sp>
      <p:sp>
        <p:nvSpPr>
          <p:cNvPr id="48" name="矩形 47"/>
          <p:cNvSpPr/>
          <p:nvPr/>
        </p:nvSpPr>
        <p:spPr>
          <a:xfrm>
            <a:off x="1475655" y="3589734"/>
            <a:ext cx="6727973" cy="307777"/>
          </a:xfrm>
          <a:prstGeom prst="rect">
            <a:avLst/>
          </a:prstGeom>
        </p:spPr>
        <p:txBody>
          <a:bodyPr wrap="square">
            <a:spAutoFit/>
          </a:bodyPr>
          <a:lstStyle/>
          <a:p>
            <a:pPr algn="ctr"/>
            <a:r>
              <a:rPr lang="en-US" altLang="zh-CN" sz="1400" dirty="0">
                <a:solidFill>
                  <a:schemeClr val="bg1"/>
                </a:solidFill>
              </a:rPr>
              <a:t>2017 </a:t>
            </a:r>
            <a:r>
              <a:rPr lang="zh-CN" altLang="en-US" sz="1400" dirty="0">
                <a:solidFill>
                  <a:schemeClr val="bg1"/>
                </a:solidFill>
              </a:rPr>
              <a:t>年 </a:t>
            </a:r>
            <a:r>
              <a:rPr lang="en-US" altLang="zh-CN" sz="1400" dirty="0">
                <a:solidFill>
                  <a:schemeClr val="bg1"/>
                </a:solidFill>
              </a:rPr>
              <a:t>09 </a:t>
            </a:r>
            <a:r>
              <a:rPr lang="zh-CN" altLang="en-US" sz="1400" dirty="0">
                <a:solidFill>
                  <a:schemeClr val="bg1"/>
                </a:solidFill>
              </a:rPr>
              <a:t>月，</a:t>
            </a:r>
            <a:r>
              <a:rPr lang="en-US" altLang="zh-CN" sz="1400" dirty="0">
                <a:solidFill>
                  <a:schemeClr val="bg1"/>
                </a:solidFill>
              </a:rPr>
              <a:t>Spring 5.0 </a:t>
            </a:r>
            <a:r>
              <a:rPr lang="zh-CN" altLang="en-US" sz="1400" dirty="0">
                <a:solidFill>
                  <a:schemeClr val="bg1"/>
                </a:solidFill>
              </a:rPr>
              <a:t>发布</a:t>
            </a:r>
          </a:p>
        </p:txBody>
      </p:sp>
      <p:cxnSp>
        <p:nvCxnSpPr>
          <p:cNvPr id="2049" name="直接连接符 2048"/>
          <p:cNvCxnSpPr/>
          <p:nvPr/>
        </p:nvCxnSpPr>
        <p:spPr>
          <a:xfrm>
            <a:off x="4211960" y="4139902"/>
            <a:ext cx="7200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059" name="Picture 11" descr="F:\案例\212\london-skyline\light.png"/>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467544" y="4450283"/>
            <a:ext cx="123825" cy="59055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F:\案例\212\london-skyline\loading_bus.pn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591369" y="4255087"/>
            <a:ext cx="1159607" cy="1159607"/>
          </a:xfrm>
          <a:prstGeom prst="rect">
            <a:avLst/>
          </a:prstGeom>
          <a:noFill/>
          <a:extLst>
            <a:ext uri="{909E8E84-426E-40DD-AFC4-6F175D3DCCD1}">
              <a14:hiddenFill xmlns:a14="http://schemas.microsoft.com/office/drawing/2010/main">
                <a:solidFill>
                  <a:srgbClr val="FFFFFF"/>
                </a:solidFill>
              </a14:hiddenFill>
            </a:ext>
          </a:extLst>
        </p:spPr>
      </p:pic>
      <p:pic>
        <p:nvPicPr>
          <p:cNvPr id="2063" name="Picture 15" descr="F:\案例\212\london-skyline\pinnacle.png"/>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7955979" y="3428094"/>
            <a:ext cx="528786" cy="1715406"/>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F:\案例\212\london-skyline\plane.png"/>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7708329" y="345521"/>
            <a:ext cx="495300" cy="285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9407203"/>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fade">
                                          <p:cBhvr>
                                            <p:cTn id="7" dur="1000"/>
                                            <p:tgtEl>
                                              <p:spTgt spid="2052"/>
                                            </p:tgtEl>
                                          </p:cBhvr>
                                        </p:animEffect>
                                        <p:anim calcmode="lin" valueType="num">
                                          <p:cBhvr>
                                            <p:cTn id="8" dur="1000" fill="hold"/>
                                            <p:tgtEl>
                                              <p:spTgt spid="2052"/>
                                            </p:tgtEl>
                                            <p:attrNameLst>
                                              <p:attrName>ppt_x</p:attrName>
                                            </p:attrNameLst>
                                          </p:cBhvr>
                                          <p:tavLst>
                                            <p:tav tm="0">
                                              <p:val>
                                                <p:strVal val="#ppt_x"/>
                                              </p:val>
                                            </p:tav>
                                            <p:tav tm="100000">
                                              <p:val>
                                                <p:strVal val="#ppt_x"/>
                                              </p:val>
                                            </p:tav>
                                          </p:tavLst>
                                        </p:anim>
                                        <p:anim calcmode="lin" valueType="num">
                                          <p:cBhvr>
                                            <p:cTn id="9" dur="1000" fill="hold"/>
                                            <p:tgtEl>
                                              <p:spTgt spid="2052"/>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500"/>
                                      </p:stCondLst>
                                      <p:childTnLst>
                                        <p:set>
                                          <p:cBhvr>
                                            <p:cTn id="11" dur="1" fill="hold">
                                              <p:stCondLst>
                                                <p:cond delay="0"/>
                                              </p:stCondLst>
                                            </p:cTn>
                                            <p:tgtEl>
                                              <p:spTgt spid="2064"/>
                                            </p:tgtEl>
                                            <p:attrNameLst>
                                              <p:attrName>style.visibility</p:attrName>
                                            </p:attrNameLst>
                                          </p:cBhvr>
                                          <p:to>
                                            <p:strVal val="visible"/>
                                          </p:to>
                                        </p:set>
                                        <p:animEffect transition="in" filter="fade">
                                          <p:cBhvr>
                                            <p:cTn id="12" dur="1000"/>
                                            <p:tgtEl>
                                              <p:spTgt spid="2064"/>
                                            </p:tgtEl>
                                          </p:cBhvr>
                                        </p:animEffect>
                                        <p:anim calcmode="lin" valueType="num">
                                          <p:cBhvr>
                                            <p:cTn id="13" dur="1000" fill="hold"/>
                                            <p:tgtEl>
                                              <p:spTgt spid="2064"/>
                                            </p:tgtEl>
                                            <p:attrNameLst>
                                              <p:attrName>ppt_x</p:attrName>
                                            </p:attrNameLst>
                                          </p:cBhvr>
                                          <p:tavLst>
                                            <p:tav tm="0">
                                              <p:val>
                                                <p:strVal val="#ppt_x"/>
                                              </p:val>
                                            </p:tav>
                                            <p:tav tm="100000">
                                              <p:val>
                                                <p:strVal val="#ppt_x"/>
                                              </p:val>
                                            </p:tav>
                                          </p:tavLst>
                                        </p:anim>
                                        <p:anim calcmode="lin" valueType="num">
                                          <p:cBhvr>
                                            <p:cTn id="14" dur="1000" fill="hold"/>
                                            <p:tgtEl>
                                              <p:spTgt spid="2064"/>
                                            </p:tgtEl>
                                            <p:attrNameLst>
                                              <p:attrName>ppt_y</p:attrName>
                                            </p:attrNameLst>
                                          </p:cBhvr>
                                          <p:tavLst>
                                            <p:tav tm="0">
                                              <p:val>
                                                <p:strVal val="#ppt_y-.1"/>
                                              </p:val>
                                            </p:tav>
                                            <p:tav tm="100000">
                                              <p:val>
                                                <p:strVal val="#ppt_y"/>
                                              </p:val>
                                            </p:tav>
                                          </p:tavLst>
                                        </p:anim>
                                      </p:childTnLst>
                                    </p:cTn>
                                  </p:par>
                                  <p:par>
                                    <p:cTn id="15" presetID="41" presetClass="entr" presetSubtype="0" fill="hold" grpId="0" nodeType="withEffect">
                                      <p:stCondLst>
                                        <p:cond delay="500"/>
                                      </p:stCondLst>
                                      <p:iterate type="lt">
                                        <p:tmPct val="10000"/>
                                      </p:iterate>
                                      <p:childTnLst>
                                        <p:set>
                                          <p:cBhvr>
                                            <p:cTn id="16" dur="1" fill="hold">
                                              <p:stCondLst>
                                                <p:cond delay="0"/>
                                              </p:stCondLst>
                                            </p:cTn>
                                            <p:tgtEl>
                                              <p:spTgt spid="43"/>
                                            </p:tgtEl>
                                            <p:attrNameLst>
                                              <p:attrName>style.visibility</p:attrName>
                                            </p:attrNameLst>
                                          </p:cBhvr>
                                          <p:to>
                                            <p:strVal val="visible"/>
                                          </p:to>
                                        </p:set>
                                        <p:anim calcmode="lin" valueType="num">
                                          <p:cBhvr>
                                            <p:cTn id="17" dur="500" fill="hold"/>
                                            <p:tgtEl>
                                              <p:spTgt spid="43"/>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43"/>
                                            </p:tgtEl>
                                            <p:attrNameLst>
                                              <p:attrName>ppt_y</p:attrName>
                                            </p:attrNameLst>
                                          </p:cBhvr>
                                          <p:tavLst>
                                            <p:tav tm="0">
                                              <p:val>
                                                <p:strVal val="#ppt_y"/>
                                              </p:val>
                                            </p:tav>
                                            <p:tav tm="100000">
                                              <p:val>
                                                <p:strVal val="#ppt_y"/>
                                              </p:val>
                                            </p:tav>
                                          </p:tavLst>
                                        </p:anim>
                                        <p:anim calcmode="lin" valueType="num">
                                          <p:cBhvr>
                                            <p:cTn id="19" dur="500" fill="hold"/>
                                            <p:tgtEl>
                                              <p:spTgt spid="43"/>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43"/>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43"/>
                                            </p:tgtEl>
                                          </p:cBhvr>
                                        </p:animEffect>
                                      </p:childTnLst>
                                    </p:cTn>
                                  </p:par>
                                  <p:par>
                                    <p:cTn id="22" presetID="42" presetClass="entr" presetSubtype="0" fill="hold" grpId="0" nodeType="withEffect">
                                      <p:stCondLst>
                                        <p:cond delay="25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500"/>
                                      </p:stCondLst>
                                      <p:childTnLst>
                                        <p:set>
                                          <p:cBhvr>
                                            <p:cTn id="28" dur="1" fill="hold">
                                              <p:stCondLst>
                                                <p:cond delay="0"/>
                                              </p:stCondLst>
                                            </p:cTn>
                                            <p:tgtEl>
                                              <p:spTgt spid="46"/>
                                            </p:tgtEl>
                                            <p:attrNameLst>
                                              <p:attrName>style.visibility</p:attrName>
                                            </p:attrNameLst>
                                          </p:cBhvr>
                                          <p:to>
                                            <p:strVal val="visible"/>
                                          </p:to>
                                        </p:set>
                                        <p:animEffect transition="in" filter="fade">
                                          <p:cBhvr>
                                            <p:cTn id="29" dur="1000"/>
                                            <p:tgtEl>
                                              <p:spTgt spid="46"/>
                                            </p:tgtEl>
                                          </p:cBhvr>
                                        </p:animEffect>
                                        <p:anim calcmode="lin" valueType="num">
                                          <p:cBhvr>
                                            <p:cTn id="30" dur="1000" fill="hold"/>
                                            <p:tgtEl>
                                              <p:spTgt spid="46"/>
                                            </p:tgtEl>
                                            <p:attrNameLst>
                                              <p:attrName>ppt_x</p:attrName>
                                            </p:attrNameLst>
                                          </p:cBhvr>
                                          <p:tavLst>
                                            <p:tav tm="0">
                                              <p:val>
                                                <p:strVal val="#ppt_x"/>
                                              </p:val>
                                            </p:tav>
                                            <p:tav tm="100000">
                                              <p:val>
                                                <p:strVal val="#ppt_x"/>
                                              </p:val>
                                            </p:tav>
                                          </p:tavLst>
                                        </p:anim>
                                        <p:anim calcmode="lin" valueType="num">
                                          <p:cBhvr>
                                            <p:cTn id="31" dur="1000" fill="hold"/>
                                            <p:tgtEl>
                                              <p:spTgt spid="46"/>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750"/>
                                      </p:stCondLst>
                                      <p:childTnLst>
                                        <p:set>
                                          <p:cBhvr>
                                            <p:cTn id="33" dur="1" fill="hold">
                                              <p:stCondLst>
                                                <p:cond delay="0"/>
                                              </p:stCondLst>
                                            </p:cTn>
                                            <p:tgtEl>
                                              <p:spTgt spid="47"/>
                                            </p:tgtEl>
                                            <p:attrNameLst>
                                              <p:attrName>style.visibility</p:attrName>
                                            </p:attrNameLst>
                                          </p:cBhvr>
                                          <p:to>
                                            <p:strVal val="visible"/>
                                          </p:to>
                                        </p:set>
                                        <p:animEffect transition="in" filter="fade">
                                          <p:cBhvr>
                                            <p:cTn id="34" dur="1000"/>
                                            <p:tgtEl>
                                              <p:spTgt spid="47"/>
                                            </p:tgtEl>
                                          </p:cBhvr>
                                        </p:animEffect>
                                        <p:anim calcmode="lin" valueType="num">
                                          <p:cBhvr>
                                            <p:cTn id="35" dur="1000" fill="hold"/>
                                            <p:tgtEl>
                                              <p:spTgt spid="47"/>
                                            </p:tgtEl>
                                            <p:attrNameLst>
                                              <p:attrName>ppt_x</p:attrName>
                                            </p:attrNameLst>
                                          </p:cBhvr>
                                          <p:tavLst>
                                            <p:tav tm="0">
                                              <p:val>
                                                <p:strVal val="#ppt_x"/>
                                              </p:val>
                                            </p:tav>
                                            <p:tav tm="100000">
                                              <p:val>
                                                <p:strVal val="#ppt_x"/>
                                              </p:val>
                                            </p:tav>
                                          </p:tavLst>
                                        </p:anim>
                                        <p:anim calcmode="lin" valueType="num">
                                          <p:cBhvr>
                                            <p:cTn id="36" dur="1000" fill="hold"/>
                                            <p:tgtEl>
                                              <p:spTgt spid="47"/>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1000"/>
                                      </p:stCondLst>
                                      <p:childTnLst>
                                        <p:set>
                                          <p:cBhvr>
                                            <p:cTn id="38" dur="1" fill="hold">
                                              <p:stCondLst>
                                                <p:cond delay="0"/>
                                              </p:stCondLst>
                                            </p:cTn>
                                            <p:tgtEl>
                                              <p:spTgt spid="48"/>
                                            </p:tgtEl>
                                            <p:attrNameLst>
                                              <p:attrName>style.visibility</p:attrName>
                                            </p:attrNameLst>
                                          </p:cBhvr>
                                          <p:to>
                                            <p:strVal val="visible"/>
                                          </p:to>
                                        </p:set>
                                        <p:animEffect transition="in" filter="fade">
                                          <p:cBhvr>
                                            <p:cTn id="39" dur="1000"/>
                                            <p:tgtEl>
                                              <p:spTgt spid="48"/>
                                            </p:tgtEl>
                                          </p:cBhvr>
                                        </p:animEffect>
                                        <p:anim calcmode="lin" valueType="num">
                                          <p:cBhvr>
                                            <p:cTn id="40" dur="1000" fill="hold"/>
                                            <p:tgtEl>
                                              <p:spTgt spid="48"/>
                                            </p:tgtEl>
                                            <p:attrNameLst>
                                              <p:attrName>ppt_x</p:attrName>
                                            </p:attrNameLst>
                                          </p:cBhvr>
                                          <p:tavLst>
                                            <p:tav tm="0">
                                              <p:val>
                                                <p:strVal val="#ppt_x"/>
                                              </p:val>
                                            </p:tav>
                                            <p:tav tm="100000">
                                              <p:val>
                                                <p:strVal val="#ppt_x"/>
                                              </p:val>
                                            </p:tav>
                                          </p:tavLst>
                                        </p:anim>
                                        <p:anim calcmode="lin" valueType="num">
                                          <p:cBhvr>
                                            <p:cTn id="41" dur="1000" fill="hold"/>
                                            <p:tgtEl>
                                              <p:spTgt spid="48"/>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1250"/>
                                      </p:stCondLst>
                                      <p:childTnLst>
                                        <p:set>
                                          <p:cBhvr>
                                            <p:cTn id="43" dur="1" fill="hold">
                                              <p:stCondLst>
                                                <p:cond delay="0"/>
                                              </p:stCondLst>
                                            </p:cTn>
                                            <p:tgtEl>
                                              <p:spTgt spid="2049"/>
                                            </p:tgtEl>
                                            <p:attrNameLst>
                                              <p:attrName>style.visibility</p:attrName>
                                            </p:attrNameLst>
                                          </p:cBhvr>
                                          <p:to>
                                            <p:strVal val="visible"/>
                                          </p:to>
                                        </p:set>
                                        <p:animEffect transition="in" filter="fade">
                                          <p:cBhvr>
                                            <p:cTn id="44" dur="1000"/>
                                            <p:tgtEl>
                                              <p:spTgt spid="2049"/>
                                            </p:tgtEl>
                                          </p:cBhvr>
                                        </p:animEffect>
                                        <p:anim calcmode="lin" valueType="num">
                                          <p:cBhvr>
                                            <p:cTn id="45" dur="1000" fill="hold"/>
                                            <p:tgtEl>
                                              <p:spTgt spid="2049"/>
                                            </p:tgtEl>
                                            <p:attrNameLst>
                                              <p:attrName>ppt_x</p:attrName>
                                            </p:attrNameLst>
                                          </p:cBhvr>
                                          <p:tavLst>
                                            <p:tav tm="0">
                                              <p:val>
                                                <p:strVal val="#ppt_x"/>
                                              </p:val>
                                            </p:tav>
                                            <p:tav tm="100000">
                                              <p:val>
                                                <p:strVal val="#ppt_x"/>
                                              </p:val>
                                            </p:tav>
                                          </p:tavLst>
                                        </p:anim>
                                        <p:anim calcmode="lin" valueType="num">
                                          <p:cBhvr>
                                            <p:cTn id="46" dur="1000" fill="hold"/>
                                            <p:tgtEl>
                                              <p:spTgt spid="2049"/>
                                            </p:tgtEl>
                                            <p:attrNameLst>
                                              <p:attrName>ppt_y</p:attrName>
                                            </p:attrNameLst>
                                          </p:cBhvr>
                                          <p:tavLst>
                                            <p:tav tm="0">
                                              <p:val>
                                                <p:strVal val="#ppt_y+.1"/>
                                              </p:val>
                                            </p:tav>
                                            <p:tav tm="100000">
                                              <p:val>
                                                <p:strVal val="#ppt_y"/>
                                              </p:val>
                                            </p:tav>
                                          </p:tavLst>
                                        </p:anim>
                                      </p:childTnLst>
                                    </p:cTn>
                                  </p:par>
                                  <p:par>
                                    <p:cTn id="47" presetID="2" presetClass="entr" presetSubtype="4" fill="hold" nodeType="withEffect" p14:presetBounceEnd="50000">
                                      <p:stCondLst>
                                        <p:cond delay="0"/>
                                      </p:stCondLst>
                                      <p:childTnLst>
                                        <p:set>
                                          <p:cBhvr>
                                            <p:cTn id="48" dur="1" fill="hold">
                                              <p:stCondLst>
                                                <p:cond delay="0"/>
                                              </p:stCondLst>
                                            </p:cTn>
                                            <p:tgtEl>
                                              <p:spTgt spid="2060"/>
                                            </p:tgtEl>
                                            <p:attrNameLst>
                                              <p:attrName>style.visibility</p:attrName>
                                            </p:attrNameLst>
                                          </p:cBhvr>
                                          <p:to>
                                            <p:strVal val="visible"/>
                                          </p:to>
                                        </p:set>
                                        <p:anim calcmode="lin" valueType="num" p14:bounceEnd="50000">
                                          <p:cBhvr additive="base">
                                            <p:cTn id="49" dur="1500" fill="hold"/>
                                            <p:tgtEl>
                                              <p:spTgt spid="2060"/>
                                            </p:tgtEl>
                                            <p:attrNameLst>
                                              <p:attrName>ppt_x</p:attrName>
                                            </p:attrNameLst>
                                          </p:cBhvr>
                                          <p:tavLst>
                                            <p:tav tm="0">
                                              <p:val>
                                                <p:strVal val="#ppt_x"/>
                                              </p:val>
                                            </p:tav>
                                            <p:tav tm="100000">
                                              <p:val>
                                                <p:strVal val="#ppt_x"/>
                                              </p:val>
                                            </p:tav>
                                          </p:tavLst>
                                        </p:anim>
                                        <p:anim calcmode="lin" valueType="num" p14:bounceEnd="50000">
                                          <p:cBhvr additive="base">
                                            <p:cTn id="50" dur="1500" fill="hold"/>
                                            <p:tgtEl>
                                              <p:spTgt spid="2060"/>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14:presetBounceEnd="50000">
                                      <p:stCondLst>
                                        <p:cond delay="500"/>
                                      </p:stCondLst>
                                      <p:childTnLst>
                                        <p:set>
                                          <p:cBhvr>
                                            <p:cTn id="52" dur="1" fill="hold">
                                              <p:stCondLst>
                                                <p:cond delay="0"/>
                                              </p:stCondLst>
                                            </p:cTn>
                                            <p:tgtEl>
                                              <p:spTgt spid="2059"/>
                                            </p:tgtEl>
                                            <p:attrNameLst>
                                              <p:attrName>style.visibility</p:attrName>
                                            </p:attrNameLst>
                                          </p:cBhvr>
                                          <p:to>
                                            <p:strVal val="visible"/>
                                          </p:to>
                                        </p:set>
                                        <p:anim calcmode="lin" valueType="num" p14:bounceEnd="50000">
                                          <p:cBhvr additive="base">
                                            <p:cTn id="53" dur="1500" fill="hold"/>
                                            <p:tgtEl>
                                              <p:spTgt spid="2059"/>
                                            </p:tgtEl>
                                            <p:attrNameLst>
                                              <p:attrName>ppt_x</p:attrName>
                                            </p:attrNameLst>
                                          </p:cBhvr>
                                          <p:tavLst>
                                            <p:tav tm="0">
                                              <p:val>
                                                <p:strVal val="#ppt_x"/>
                                              </p:val>
                                            </p:tav>
                                            <p:tav tm="100000">
                                              <p:val>
                                                <p:strVal val="#ppt_x"/>
                                              </p:val>
                                            </p:tav>
                                          </p:tavLst>
                                        </p:anim>
                                        <p:anim calcmode="lin" valueType="num" p14:bounceEnd="50000">
                                          <p:cBhvr additive="base">
                                            <p:cTn id="54" dur="1500" fill="hold"/>
                                            <p:tgtEl>
                                              <p:spTgt spid="2059"/>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14:presetBounceEnd="50000">
                                      <p:stCondLst>
                                        <p:cond delay="750"/>
                                      </p:stCondLst>
                                      <p:childTnLst>
                                        <p:set>
                                          <p:cBhvr>
                                            <p:cTn id="56" dur="1" fill="hold">
                                              <p:stCondLst>
                                                <p:cond delay="0"/>
                                              </p:stCondLst>
                                            </p:cTn>
                                            <p:tgtEl>
                                              <p:spTgt spid="2063"/>
                                            </p:tgtEl>
                                            <p:attrNameLst>
                                              <p:attrName>style.visibility</p:attrName>
                                            </p:attrNameLst>
                                          </p:cBhvr>
                                          <p:to>
                                            <p:strVal val="visible"/>
                                          </p:to>
                                        </p:set>
                                        <p:anim calcmode="lin" valueType="num" p14:bounceEnd="50000">
                                          <p:cBhvr additive="base">
                                            <p:cTn id="57" dur="1500" fill="hold"/>
                                            <p:tgtEl>
                                              <p:spTgt spid="2063"/>
                                            </p:tgtEl>
                                            <p:attrNameLst>
                                              <p:attrName>ppt_x</p:attrName>
                                            </p:attrNameLst>
                                          </p:cBhvr>
                                          <p:tavLst>
                                            <p:tav tm="0">
                                              <p:val>
                                                <p:strVal val="#ppt_x"/>
                                              </p:val>
                                            </p:tav>
                                            <p:tav tm="100000">
                                              <p:val>
                                                <p:strVal val="#ppt_x"/>
                                              </p:val>
                                            </p:tav>
                                          </p:tavLst>
                                        </p:anim>
                                        <p:anim calcmode="lin" valueType="num" p14:bounceEnd="50000">
                                          <p:cBhvr additive="base">
                                            <p:cTn id="58" dur="1500" fill="hold"/>
                                            <p:tgtEl>
                                              <p:spTgt spid="20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 grpId="0"/>
          <p:bldP spid="46" grpId="0"/>
          <p:bldP spid="47" grpId="0"/>
          <p:bldP spid="4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fade">
                                          <p:cBhvr>
                                            <p:cTn id="7" dur="1000"/>
                                            <p:tgtEl>
                                              <p:spTgt spid="2052"/>
                                            </p:tgtEl>
                                          </p:cBhvr>
                                        </p:animEffect>
                                        <p:anim calcmode="lin" valueType="num">
                                          <p:cBhvr>
                                            <p:cTn id="8" dur="1000" fill="hold"/>
                                            <p:tgtEl>
                                              <p:spTgt spid="2052"/>
                                            </p:tgtEl>
                                            <p:attrNameLst>
                                              <p:attrName>ppt_x</p:attrName>
                                            </p:attrNameLst>
                                          </p:cBhvr>
                                          <p:tavLst>
                                            <p:tav tm="0">
                                              <p:val>
                                                <p:strVal val="#ppt_x"/>
                                              </p:val>
                                            </p:tav>
                                            <p:tav tm="100000">
                                              <p:val>
                                                <p:strVal val="#ppt_x"/>
                                              </p:val>
                                            </p:tav>
                                          </p:tavLst>
                                        </p:anim>
                                        <p:anim calcmode="lin" valueType="num">
                                          <p:cBhvr>
                                            <p:cTn id="9" dur="1000" fill="hold"/>
                                            <p:tgtEl>
                                              <p:spTgt spid="2052"/>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500"/>
                                      </p:stCondLst>
                                      <p:childTnLst>
                                        <p:set>
                                          <p:cBhvr>
                                            <p:cTn id="11" dur="1" fill="hold">
                                              <p:stCondLst>
                                                <p:cond delay="0"/>
                                              </p:stCondLst>
                                            </p:cTn>
                                            <p:tgtEl>
                                              <p:spTgt spid="2064"/>
                                            </p:tgtEl>
                                            <p:attrNameLst>
                                              <p:attrName>style.visibility</p:attrName>
                                            </p:attrNameLst>
                                          </p:cBhvr>
                                          <p:to>
                                            <p:strVal val="visible"/>
                                          </p:to>
                                        </p:set>
                                        <p:animEffect transition="in" filter="fade">
                                          <p:cBhvr>
                                            <p:cTn id="12" dur="1000"/>
                                            <p:tgtEl>
                                              <p:spTgt spid="2064"/>
                                            </p:tgtEl>
                                          </p:cBhvr>
                                        </p:animEffect>
                                        <p:anim calcmode="lin" valueType="num">
                                          <p:cBhvr>
                                            <p:cTn id="13" dur="1000" fill="hold"/>
                                            <p:tgtEl>
                                              <p:spTgt spid="2064"/>
                                            </p:tgtEl>
                                            <p:attrNameLst>
                                              <p:attrName>ppt_x</p:attrName>
                                            </p:attrNameLst>
                                          </p:cBhvr>
                                          <p:tavLst>
                                            <p:tav tm="0">
                                              <p:val>
                                                <p:strVal val="#ppt_x"/>
                                              </p:val>
                                            </p:tav>
                                            <p:tav tm="100000">
                                              <p:val>
                                                <p:strVal val="#ppt_x"/>
                                              </p:val>
                                            </p:tav>
                                          </p:tavLst>
                                        </p:anim>
                                        <p:anim calcmode="lin" valueType="num">
                                          <p:cBhvr>
                                            <p:cTn id="14" dur="1000" fill="hold"/>
                                            <p:tgtEl>
                                              <p:spTgt spid="2064"/>
                                            </p:tgtEl>
                                            <p:attrNameLst>
                                              <p:attrName>ppt_y</p:attrName>
                                            </p:attrNameLst>
                                          </p:cBhvr>
                                          <p:tavLst>
                                            <p:tav tm="0">
                                              <p:val>
                                                <p:strVal val="#ppt_y-.1"/>
                                              </p:val>
                                            </p:tav>
                                            <p:tav tm="100000">
                                              <p:val>
                                                <p:strVal val="#ppt_y"/>
                                              </p:val>
                                            </p:tav>
                                          </p:tavLst>
                                        </p:anim>
                                      </p:childTnLst>
                                    </p:cTn>
                                  </p:par>
                                  <p:par>
                                    <p:cTn id="15" presetID="41" presetClass="entr" presetSubtype="0" fill="hold" grpId="0" nodeType="withEffect">
                                      <p:stCondLst>
                                        <p:cond delay="500"/>
                                      </p:stCondLst>
                                      <p:iterate type="lt">
                                        <p:tmPct val="10000"/>
                                      </p:iterate>
                                      <p:childTnLst>
                                        <p:set>
                                          <p:cBhvr>
                                            <p:cTn id="16" dur="1" fill="hold">
                                              <p:stCondLst>
                                                <p:cond delay="0"/>
                                              </p:stCondLst>
                                            </p:cTn>
                                            <p:tgtEl>
                                              <p:spTgt spid="43"/>
                                            </p:tgtEl>
                                            <p:attrNameLst>
                                              <p:attrName>style.visibility</p:attrName>
                                            </p:attrNameLst>
                                          </p:cBhvr>
                                          <p:to>
                                            <p:strVal val="visible"/>
                                          </p:to>
                                        </p:set>
                                        <p:anim calcmode="lin" valueType="num">
                                          <p:cBhvr>
                                            <p:cTn id="17" dur="500" fill="hold"/>
                                            <p:tgtEl>
                                              <p:spTgt spid="43"/>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43"/>
                                            </p:tgtEl>
                                            <p:attrNameLst>
                                              <p:attrName>ppt_y</p:attrName>
                                            </p:attrNameLst>
                                          </p:cBhvr>
                                          <p:tavLst>
                                            <p:tav tm="0">
                                              <p:val>
                                                <p:strVal val="#ppt_y"/>
                                              </p:val>
                                            </p:tav>
                                            <p:tav tm="100000">
                                              <p:val>
                                                <p:strVal val="#ppt_y"/>
                                              </p:val>
                                            </p:tav>
                                          </p:tavLst>
                                        </p:anim>
                                        <p:anim calcmode="lin" valueType="num">
                                          <p:cBhvr>
                                            <p:cTn id="19" dur="500" fill="hold"/>
                                            <p:tgtEl>
                                              <p:spTgt spid="43"/>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43"/>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43"/>
                                            </p:tgtEl>
                                          </p:cBhvr>
                                        </p:animEffect>
                                      </p:childTnLst>
                                    </p:cTn>
                                  </p:par>
                                  <p:par>
                                    <p:cTn id="22" presetID="42" presetClass="entr" presetSubtype="0" fill="hold" grpId="0" nodeType="withEffect">
                                      <p:stCondLst>
                                        <p:cond delay="25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500"/>
                                      </p:stCondLst>
                                      <p:childTnLst>
                                        <p:set>
                                          <p:cBhvr>
                                            <p:cTn id="28" dur="1" fill="hold">
                                              <p:stCondLst>
                                                <p:cond delay="0"/>
                                              </p:stCondLst>
                                            </p:cTn>
                                            <p:tgtEl>
                                              <p:spTgt spid="46"/>
                                            </p:tgtEl>
                                            <p:attrNameLst>
                                              <p:attrName>style.visibility</p:attrName>
                                            </p:attrNameLst>
                                          </p:cBhvr>
                                          <p:to>
                                            <p:strVal val="visible"/>
                                          </p:to>
                                        </p:set>
                                        <p:animEffect transition="in" filter="fade">
                                          <p:cBhvr>
                                            <p:cTn id="29" dur="1000"/>
                                            <p:tgtEl>
                                              <p:spTgt spid="46"/>
                                            </p:tgtEl>
                                          </p:cBhvr>
                                        </p:animEffect>
                                        <p:anim calcmode="lin" valueType="num">
                                          <p:cBhvr>
                                            <p:cTn id="30" dur="1000" fill="hold"/>
                                            <p:tgtEl>
                                              <p:spTgt spid="46"/>
                                            </p:tgtEl>
                                            <p:attrNameLst>
                                              <p:attrName>ppt_x</p:attrName>
                                            </p:attrNameLst>
                                          </p:cBhvr>
                                          <p:tavLst>
                                            <p:tav tm="0">
                                              <p:val>
                                                <p:strVal val="#ppt_x"/>
                                              </p:val>
                                            </p:tav>
                                            <p:tav tm="100000">
                                              <p:val>
                                                <p:strVal val="#ppt_x"/>
                                              </p:val>
                                            </p:tav>
                                          </p:tavLst>
                                        </p:anim>
                                        <p:anim calcmode="lin" valueType="num">
                                          <p:cBhvr>
                                            <p:cTn id="31" dur="1000" fill="hold"/>
                                            <p:tgtEl>
                                              <p:spTgt spid="46"/>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750"/>
                                      </p:stCondLst>
                                      <p:childTnLst>
                                        <p:set>
                                          <p:cBhvr>
                                            <p:cTn id="33" dur="1" fill="hold">
                                              <p:stCondLst>
                                                <p:cond delay="0"/>
                                              </p:stCondLst>
                                            </p:cTn>
                                            <p:tgtEl>
                                              <p:spTgt spid="47"/>
                                            </p:tgtEl>
                                            <p:attrNameLst>
                                              <p:attrName>style.visibility</p:attrName>
                                            </p:attrNameLst>
                                          </p:cBhvr>
                                          <p:to>
                                            <p:strVal val="visible"/>
                                          </p:to>
                                        </p:set>
                                        <p:animEffect transition="in" filter="fade">
                                          <p:cBhvr>
                                            <p:cTn id="34" dur="1000"/>
                                            <p:tgtEl>
                                              <p:spTgt spid="47"/>
                                            </p:tgtEl>
                                          </p:cBhvr>
                                        </p:animEffect>
                                        <p:anim calcmode="lin" valueType="num">
                                          <p:cBhvr>
                                            <p:cTn id="35" dur="1000" fill="hold"/>
                                            <p:tgtEl>
                                              <p:spTgt spid="47"/>
                                            </p:tgtEl>
                                            <p:attrNameLst>
                                              <p:attrName>ppt_x</p:attrName>
                                            </p:attrNameLst>
                                          </p:cBhvr>
                                          <p:tavLst>
                                            <p:tav tm="0">
                                              <p:val>
                                                <p:strVal val="#ppt_x"/>
                                              </p:val>
                                            </p:tav>
                                            <p:tav tm="100000">
                                              <p:val>
                                                <p:strVal val="#ppt_x"/>
                                              </p:val>
                                            </p:tav>
                                          </p:tavLst>
                                        </p:anim>
                                        <p:anim calcmode="lin" valueType="num">
                                          <p:cBhvr>
                                            <p:cTn id="36" dur="1000" fill="hold"/>
                                            <p:tgtEl>
                                              <p:spTgt spid="47"/>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1000"/>
                                      </p:stCondLst>
                                      <p:childTnLst>
                                        <p:set>
                                          <p:cBhvr>
                                            <p:cTn id="38" dur="1" fill="hold">
                                              <p:stCondLst>
                                                <p:cond delay="0"/>
                                              </p:stCondLst>
                                            </p:cTn>
                                            <p:tgtEl>
                                              <p:spTgt spid="48"/>
                                            </p:tgtEl>
                                            <p:attrNameLst>
                                              <p:attrName>style.visibility</p:attrName>
                                            </p:attrNameLst>
                                          </p:cBhvr>
                                          <p:to>
                                            <p:strVal val="visible"/>
                                          </p:to>
                                        </p:set>
                                        <p:animEffect transition="in" filter="fade">
                                          <p:cBhvr>
                                            <p:cTn id="39" dur="1000"/>
                                            <p:tgtEl>
                                              <p:spTgt spid="48"/>
                                            </p:tgtEl>
                                          </p:cBhvr>
                                        </p:animEffect>
                                        <p:anim calcmode="lin" valueType="num">
                                          <p:cBhvr>
                                            <p:cTn id="40" dur="1000" fill="hold"/>
                                            <p:tgtEl>
                                              <p:spTgt spid="48"/>
                                            </p:tgtEl>
                                            <p:attrNameLst>
                                              <p:attrName>ppt_x</p:attrName>
                                            </p:attrNameLst>
                                          </p:cBhvr>
                                          <p:tavLst>
                                            <p:tav tm="0">
                                              <p:val>
                                                <p:strVal val="#ppt_x"/>
                                              </p:val>
                                            </p:tav>
                                            <p:tav tm="100000">
                                              <p:val>
                                                <p:strVal val="#ppt_x"/>
                                              </p:val>
                                            </p:tav>
                                          </p:tavLst>
                                        </p:anim>
                                        <p:anim calcmode="lin" valueType="num">
                                          <p:cBhvr>
                                            <p:cTn id="41" dur="1000" fill="hold"/>
                                            <p:tgtEl>
                                              <p:spTgt spid="48"/>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1250"/>
                                      </p:stCondLst>
                                      <p:childTnLst>
                                        <p:set>
                                          <p:cBhvr>
                                            <p:cTn id="43" dur="1" fill="hold">
                                              <p:stCondLst>
                                                <p:cond delay="0"/>
                                              </p:stCondLst>
                                            </p:cTn>
                                            <p:tgtEl>
                                              <p:spTgt spid="2049"/>
                                            </p:tgtEl>
                                            <p:attrNameLst>
                                              <p:attrName>style.visibility</p:attrName>
                                            </p:attrNameLst>
                                          </p:cBhvr>
                                          <p:to>
                                            <p:strVal val="visible"/>
                                          </p:to>
                                        </p:set>
                                        <p:animEffect transition="in" filter="fade">
                                          <p:cBhvr>
                                            <p:cTn id="44" dur="1000"/>
                                            <p:tgtEl>
                                              <p:spTgt spid="2049"/>
                                            </p:tgtEl>
                                          </p:cBhvr>
                                        </p:animEffect>
                                        <p:anim calcmode="lin" valueType="num">
                                          <p:cBhvr>
                                            <p:cTn id="45" dur="1000" fill="hold"/>
                                            <p:tgtEl>
                                              <p:spTgt spid="2049"/>
                                            </p:tgtEl>
                                            <p:attrNameLst>
                                              <p:attrName>ppt_x</p:attrName>
                                            </p:attrNameLst>
                                          </p:cBhvr>
                                          <p:tavLst>
                                            <p:tav tm="0">
                                              <p:val>
                                                <p:strVal val="#ppt_x"/>
                                              </p:val>
                                            </p:tav>
                                            <p:tav tm="100000">
                                              <p:val>
                                                <p:strVal val="#ppt_x"/>
                                              </p:val>
                                            </p:tav>
                                          </p:tavLst>
                                        </p:anim>
                                        <p:anim calcmode="lin" valueType="num">
                                          <p:cBhvr>
                                            <p:cTn id="46" dur="1000" fill="hold"/>
                                            <p:tgtEl>
                                              <p:spTgt spid="2049"/>
                                            </p:tgtEl>
                                            <p:attrNameLst>
                                              <p:attrName>ppt_y</p:attrName>
                                            </p:attrNameLst>
                                          </p:cBhvr>
                                          <p:tavLst>
                                            <p:tav tm="0">
                                              <p:val>
                                                <p:strVal val="#ppt_y+.1"/>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2060"/>
                                            </p:tgtEl>
                                            <p:attrNameLst>
                                              <p:attrName>style.visibility</p:attrName>
                                            </p:attrNameLst>
                                          </p:cBhvr>
                                          <p:to>
                                            <p:strVal val="visible"/>
                                          </p:to>
                                        </p:set>
                                        <p:anim calcmode="lin" valueType="num">
                                          <p:cBhvr additive="base">
                                            <p:cTn id="49" dur="1500" fill="hold"/>
                                            <p:tgtEl>
                                              <p:spTgt spid="2060"/>
                                            </p:tgtEl>
                                            <p:attrNameLst>
                                              <p:attrName>ppt_x</p:attrName>
                                            </p:attrNameLst>
                                          </p:cBhvr>
                                          <p:tavLst>
                                            <p:tav tm="0">
                                              <p:val>
                                                <p:strVal val="#ppt_x"/>
                                              </p:val>
                                            </p:tav>
                                            <p:tav tm="100000">
                                              <p:val>
                                                <p:strVal val="#ppt_x"/>
                                              </p:val>
                                            </p:tav>
                                          </p:tavLst>
                                        </p:anim>
                                        <p:anim calcmode="lin" valueType="num">
                                          <p:cBhvr additive="base">
                                            <p:cTn id="50" dur="1500" fill="hold"/>
                                            <p:tgtEl>
                                              <p:spTgt spid="2060"/>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500"/>
                                      </p:stCondLst>
                                      <p:childTnLst>
                                        <p:set>
                                          <p:cBhvr>
                                            <p:cTn id="52" dur="1" fill="hold">
                                              <p:stCondLst>
                                                <p:cond delay="0"/>
                                              </p:stCondLst>
                                            </p:cTn>
                                            <p:tgtEl>
                                              <p:spTgt spid="2059"/>
                                            </p:tgtEl>
                                            <p:attrNameLst>
                                              <p:attrName>style.visibility</p:attrName>
                                            </p:attrNameLst>
                                          </p:cBhvr>
                                          <p:to>
                                            <p:strVal val="visible"/>
                                          </p:to>
                                        </p:set>
                                        <p:anim calcmode="lin" valueType="num">
                                          <p:cBhvr additive="base">
                                            <p:cTn id="53" dur="1500" fill="hold"/>
                                            <p:tgtEl>
                                              <p:spTgt spid="2059"/>
                                            </p:tgtEl>
                                            <p:attrNameLst>
                                              <p:attrName>ppt_x</p:attrName>
                                            </p:attrNameLst>
                                          </p:cBhvr>
                                          <p:tavLst>
                                            <p:tav tm="0">
                                              <p:val>
                                                <p:strVal val="#ppt_x"/>
                                              </p:val>
                                            </p:tav>
                                            <p:tav tm="100000">
                                              <p:val>
                                                <p:strVal val="#ppt_x"/>
                                              </p:val>
                                            </p:tav>
                                          </p:tavLst>
                                        </p:anim>
                                        <p:anim calcmode="lin" valueType="num">
                                          <p:cBhvr additive="base">
                                            <p:cTn id="54" dur="1500" fill="hold"/>
                                            <p:tgtEl>
                                              <p:spTgt spid="2059"/>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750"/>
                                      </p:stCondLst>
                                      <p:childTnLst>
                                        <p:set>
                                          <p:cBhvr>
                                            <p:cTn id="56" dur="1" fill="hold">
                                              <p:stCondLst>
                                                <p:cond delay="0"/>
                                              </p:stCondLst>
                                            </p:cTn>
                                            <p:tgtEl>
                                              <p:spTgt spid="2063"/>
                                            </p:tgtEl>
                                            <p:attrNameLst>
                                              <p:attrName>style.visibility</p:attrName>
                                            </p:attrNameLst>
                                          </p:cBhvr>
                                          <p:to>
                                            <p:strVal val="visible"/>
                                          </p:to>
                                        </p:set>
                                        <p:anim calcmode="lin" valueType="num">
                                          <p:cBhvr additive="base">
                                            <p:cTn id="57" dur="1500" fill="hold"/>
                                            <p:tgtEl>
                                              <p:spTgt spid="2063"/>
                                            </p:tgtEl>
                                            <p:attrNameLst>
                                              <p:attrName>ppt_x</p:attrName>
                                            </p:attrNameLst>
                                          </p:cBhvr>
                                          <p:tavLst>
                                            <p:tav tm="0">
                                              <p:val>
                                                <p:strVal val="#ppt_x"/>
                                              </p:val>
                                            </p:tav>
                                            <p:tav tm="100000">
                                              <p:val>
                                                <p:strVal val="#ppt_x"/>
                                              </p:val>
                                            </p:tav>
                                          </p:tavLst>
                                        </p:anim>
                                        <p:anim calcmode="lin" valueType="num">
                                          <p:cBhvr additive="base">
                                            <p:cTn id="58" dur="1500" fill="hold"/>
                                            <p:tgtEl>
                                              <p:spTgt spid="20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 grpId="0"/>
          <p:bldP spid="46" grpId="0"/>
          <p:bldP spid="47" grpId="0"/>
          <p:bldP spid="48"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F:\案例\212\29398439_1386402044341.jpg"/>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22820" y="-39813"/>
            <a:ext cx="9166820" cy="5152628"/>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395544" y="237877"/>
            <a:ext cx="5616616" cy="461665"/>
          </a:xfrm>
          <a:prstGeom prst="rect">
            <a:avLst/>
          </a:prstGeom>
        </p:spPr>
        <p:txBody>
          <a:bodyPr wrap="square">
            <a:spAutoFit/>
          </a:bodyPr>
          <a:lstStyle/>
          <a:p>
            <a:r>
              <a:rPr lang="zh-CN" altLang="en-US" sz="2400" dirty="0">
                <a:solidFill>
                  <a:schemeClr val="bg1"/>
                </a:solidFill>
                <a:latin typeface="微软雅黑" pitchFamily="34" charset="-122"/>
                <a:ea typeface="微软雅黑" pitchFamily="34" charset="-122"/>
              </a:rPr>
              <a:t>垂直架构</a:t>
            </a:r>
          </a:p>
        </p:txBody>
      </p:sp>
      <p:sp>
        <p:nvSpPr>
          <p:cNvPr id="6" name="文本框 5">
            <a:extLst>
              <a:ext uri="{FF2B5EF4-FFF2-40B4-BE49-F238E27FC236}">
                <a16:creationId xmlns:a16="http://schemas.microsoft.com/office/drawing/2014/main" id="{0622F94D-C7A0-413D-8766-648E46A0D47D}"/>
              </a:ext>
            </a:extLst>
          </p:cNvPr>
          <p:cNvSpPr txBox="1"/>
          <p:nvPr/>
        </p:nvSpPr>
        <p:spPr>
          <a:xfrm>
            <a:off x="467544" y="843558"/>
            <a:ext cx="7992888" cy="923330"/>
          </a:xfrm>
          <a:prstGeom prst="rect">
            <a:avLst/>
          </a:prstGeom>
          <a:noFill/>
        </p:spPr>
        <p:txBody>
          <a:bodyPr wrap="square" rtlCol="0">
            <a:spAutoFit/>
          </a:bodyPr>
          <a:lstStyle/>
          <a:p>
            <a:r>
              <a:rPr lang="zh-CN" altLang="en-US" dirty="0">
                <a:solidFill>
                  <a:schemeClr val="bg1"/>
                </a:solidFill>
                <a:latin typeface="+mn-ea"/>
              </a:rPr>
              <a:t>在单体架构发展一段时间后，公司的业务模式得到了认可，交易量也慢慢的大起来，这时候有些企业为了应对更大的流量，就会对原有的业务进行拆分，比如说：后台系统、前端系统、交易系统等。</a:t>
            </a:r>
          </a:p>
        </p:txBody>
      </p:sp>
      <p:pic>
        <p:nvPicPr>
          <p:cNvPr id="14338" name="Picture 2" descr="http://www.mooooc.com/assets/images/2017/chat/vertical__structure.jpg">
            <a:extLst>
              <a:ext uri="{FF2B5EF4-FFF2-40B4-BE49-F238E27FC236}">
                <a16:creationId xmlns:a16="http://schemas.microsoft.com/office/drawing/2014/main" id="{0FC12127-550B-4542-AE26-ED456A4CAE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0725" y="1995686"/>
            <a:ext cx="516255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961088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1000" fill="hold"/>
                                        <p:tgtEl>
                                          <p:spTgt spid="5"/>
                                        </p:tgtEl>
                                        <p:attrNameLst>
                                          <p:attrName>ppt_y</p:attrName>
                                        </p:attrNameLst>
                                      </p:cBhvr>
                                      <p:tavLst>
                                        <p:tav tm="0">
                                          <p:val>
                                            <p:strVal val="#ppt_y"/>
                                          </p:val>
                                        </p:tav>
                                        <p:tav tm="100000">
                                          <p:val>
                                            <p:strVal val="#ppt_y"/>
                                          </p:val>
                                        </p:tav>
                                      </p:tavLst>
                                    </p:anim>
                                    <p:anim calcmode="lin" valueType="num">
                                      <p:cBhvr>
                                        <p:cTn id="9" dur="10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10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10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F:\案例\212\29398439_1386402044341.jpg"/>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22820" y="-39813"/>
            <a:ext cx="9166820" cy="5152628"/>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395544" y="237877"/>
            <a:ext cx="5616616" cy="461665"/>
          </a:xfrm>
          <a:prstGeom prst="rect">
            <a:avLst/>
          </a:prstGeom>
        </p:spPr>
        <p:txBody>
          <a:bodyPr wrap="square">
            <a:spAutoFit/>
          </a:bodyPr>
          <a:lstStyle/>
          <a:p>
            <a:r>
              <a:rPr lang="zh-CN" altLang="en-US" sz="2400" dirty="0">
                <a:solidFill>
                  <a:schemeClr val="bg1"/>
                </a:solidFill>
                <a:latin typeface="微软雅黑" pitchFamily="34" charset="-122"/>
                <a:ea typeface="微软雅黑" pitchFamily="34" charset="-122"/>
              </a:rPr>
              <a:t>服务化架构</a:t>
            </a:r>
          </a:p>
        </p:txBody>
      </p:sp>
      <p:sp>
        <p:nvSpPr>
          <p:cNvPr id="6" name="文本框 5">
            <a:extLst>
              <a:ext uri="{FF2B5EF4-FFF2-40B4-BE49-F238E27FC236}">
                <a16:creationId xmlns:a16="http://schemas.microsoft.com/office/drawing/2014/main" id="{0622F94D-C7A0-413D-8766-648E46A0D47D}"/>
              </a:ext>
            </a:extLst>
          </p:cNvPr>
          <p:cNvSpPr txBox="1"/>
          <p:nvPr/>
        </p:nvSpPr>
        <p:spPr>
          <a:xfrm>
            <a:off x="467544" y="843558"/>
            <a:ext cx="7992888" cy="923330"/>
          </a:xfrm>
          <a:prstGeom prst="rect">
            <a:avLst/>
          </a:prstGeom>
          <a:noFill/>
        </p:spPr>
        <p:txBody>
          <a:bodyPr wrap="square" rtlCol="0">
            <a:spAutoFit/>
          </a:bodyPr>
          <a:lstStyle/>
          <a:p>
            <a:r>
              <a:rPr lang="en-US" altLang="zh-CN" dirty="0">
                <a:solidFill>
                  <a:schemeClr val="bg1"/>
                </a:solidFill>
                <a:latin typeface="+mn-ea"/>
              </a:rPr>
              <a:t>SOA</a:t>
            </a:r>
            <a:r>
              <a:rPr lang="zh-CN" altLang="en-US" dirty="0">
                <a:solidFill>
                  <a:schemeClr val="bg1"/>
                </a:solidFill>
                <a:latin typeface="+mn-ea"/>
              </a:rPr>
              <a:t>服务化的优点是，它可以根据需求通过网络对松散耦合的粗粒度应用组件进行分布式部署、组合和使用。服务层是</a:t>
            </a:r>
            <a:r>
              <a:rPr lang="en-US" altLang="zh-CN" dirty="0">
                <a:solidFill>
                  <a:schemeClr val="bg1"/>
                </a:solidFill>
                <a:latin typeface="+mn-ea"/>
              </a:rPr>
              <a:t>SOA</a:t>
            </a:r>
            <a:r>
              <a:rPr lang="zh-CN" altLang="en-US" dirty="0">
                <a:solidFill>
                  <a:schemeClr val="bg1"/>
                </a:solidFill>
                <a:latin typeface="+mn-ea"/>
              </a:rPr>
              <a:t>的基础，可以直接被应用调用，从而有效控制系统中与软件代理交互的人为依赖性。</a:t>
            </a:r>
          </a:p>
        </p:txBody>
      </p:sp>
      <p:pic>
        <p:nvPicPr>
          <p:cNvPr id="15362" name="Picture 2" descr="http://www.mooooc.com/assets/images/2017/chat/soa__structure.jpg">
            <a:extLst>
              <a:ext uri="{FF2B5EF4-FFF2-40B4-BE49-F238E27FC236}">
                <a16:creationId xmlns:a16="http://schemas.microsoft.com/office/drawing/2014/main" id="{C64B36F7-B842-47F7-8423-03AEE3CB30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1638" y="1929358"/>
            <a:ext cx="5800725"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006980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1000" fill="hold"/>
                                        <p:tgtEl>
                                          <p:spTgt spid="5"/>
                                        </p:tgtEl>
                                        <p:attrNameLst>
                                          <p:attrName>ppt_y</p:attrName>
                                        </p:attrNameLst>
                                      </p:cBhvr>
                                      <p:tavLst>
                                        <p:tav tm="0">
                                          <p:val>
                                            <p:strVal val="#ppt_y"/>
                                          </p:val>
                                        </p:tav>
                                        <p:tav tm="100000">
                                          <p:val>
                                            <p:strVal val="#ppt_y"/>
                                          </p:val>
                                        </p:tav>
                                      </p:tavLst>
                                    </p:anim>
                                    <p:anim calcmode="lin" valueType="num">
                                      <p:cBhvr>
                                        <p:cTn id="9" dur="10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10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10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F:\案例\212\29398439_1386402044341.jpg"/>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22820" y="-15602"/>
            <a:ext cx="9166820" cy="5152628"/>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395544" y="237877"/>
            <a:ext cx="5616616" cy="461665"/>
          </a:xfrm>
          <a:prstGeom prst="rect">
            <a:avLst/>
          </a:prstGeom>
        </p:spPr>
        <p:txBody>
          <a:bodyPr wrap="square">
            <a:spAutoFit/>
          </a:bodyPr>
          <a:lstStyle/>
          <a:p>
            <a:r>
              <a:rPr lang="zh-CN" altLang="en-US" sz="2400" dirty="0">
                <a:solidFill>
                  <a:schemeClr val="bg1"/>
                </a:solidFill>
                <a:latin typeface="微软雅黑" pitchFamily="34" charset="-122"/>
                <a:ea typeface="微软雅黑" pitchFamily="34" charset="-122"/>
              </a:rPr>
              <a:t>微服务架构</a:t>
            </a:r>
          </a:p>
        </p:txBody>
      </p:sp>
      <p:sp>
        <p:nvSpPr>
          <p:cNvPr id="6" name="文本框 5">
            <a:extLst>
              <a:ext uri="{FF2B5EF4-FFF2-40B4-BE49-F238E27FC236}">
                <a16:creationId xmlns:a16="http://schemas.microsoft.com/office/drawing/2014/main" id="{0622F94D-C7A0-413D-8766-648E46A0D47D}"/>
              </a:ext>
            </a:extLst>
          </p:cNvPr>
          <p:cNvSpPr txBox="1"/>
          <p:nvPr/>
        </p:nvSpPr>
        <p:spPr>
          <a:xfrm>
            <a:off x="539552" y="1050290"/>
            <a:ext cx="7992888" cy="369332"/>
          </a:xfrm>
          <a:prstGeom prst="rect">
            <a:avLst/>
          </a:prstGeom>
          <a:noFill/>
        </p:spPr>
        <p:txBody>
          <a:bodyPr wrap="square" rtlCol="0">
            <a:spAutoFit/>
          </a:bodyPr>
          <a:lstStyle/>
          <a:p>
            <a:r>
              <a:rPr lang="zh-CN" altLang="en-US" dirty="0">
                <a:solidFill>
                  <a:schemeClr val="bg1"/>
                </a:solidFill>
                <a:latin typeface="+mn-ea"/>
              </a:rPr>
              <a:t>不断上升的成为了产品，不断下沉的变成了组件</a:t>
            </a:r>
          </a:p>
        </p:txBody>
      </p:sp>
      <p:sp>
        <p:nvSpPr>
          <p:cNvPr id="7" name="文本框 6">
            <a:extLst>
              <a:ext uri="{FF2B5EF4-FFF2-40B4-BE49-F238E27FC236}">
                <a16:creationId xmlns:a16="http://schemas.microsoft.com/office/drawing/2014/main" id="{D97AC549-6A41-4726-84DB-E98A04744FAC}"/>
              </a:ext>
            </a:extLst>
          </p:cNvPr>
          <p:cNvSpPr txBox="1"/>
          <p:nvPr/>
        </p:nvSpPr>
        <p:spPr>
          <a:xfrm>
            <a:off x="618108" y="1784350"/>
            <a:ext cx="7986340" cy="369332"/>
          </a:xfrm>
          <a:prstGeom prst="rect">
            <a:avLst/>
          </a:prstGeom>
          <a:noFill/>
        </p:spPr>
        <p:txBody>
          <a:bodyPr wrap="square" rtlCol="0">
            <a:spAutoFit/>
          </a:bodyPr>
          <a:lstStyle/>
          <a:p>
            <a:r>
              <a:rPr lang="zh-CN" altLang="en-US" dirty="0">
                <a:solidFill>
                  <a:schemeClr val="bg1"/>
                </a:solidFill>
                <a:latin typeface="+mn-ea"/>
              </a:rPr>
              <a:t>应用越来越多，服务治理变成一个很现实的问题</a:t>
            </a:r>
          </a:p>
        </p:txBody>
      </p:sp>
      <p:sp>
        <p:nvSpPr>
          <p:cNvPr id="8" name="文本框 7">
            <a:extLst>
              <a:ext uri="{FF2B5EF4-FFF2-40B4-BE49-F238E27FC236}">
                <a16:creationId xmlns:a16="http://schemas.microsoft.com/office/drawing/2014/main" id="{0696B9A4-D37C-4EA2-924F-218B940EAA57}"/>
              </a:ext>
            </a:extLst>
          </p:cNvPr>
          <p:cNvSpPr txBox="1"/>
          <p:nvPr/>
        </p:nvSpPr>
        <p:spPr>
          <a:xfrm>
            <a:off x="618108" y="2490450"/>
            <a:ext cx="7986340" cy="369332"/>
          </a:xfrm>
          <a:prstGeom prst="rect">
            <a:avLst/>
          </a:prstGeom>
          <a:noFill/>
        </p:spPr>
        <p:txBody>
          <a:bodyPr wrap="square" rtlCol="0">
            <a:spAutoFit/>
          </a:bodyPr>
          <a:lstStyle/>
          <a:p>
            <a:r>
              <a:rPr lang="en-US" altLang="zh-CN" dirty="0">
                <a:solidFill>
                  <a:schemeClr val="bg1"/>
                </a:solidFill>
                <a:latin typeface="+mn-ea"/>
              </a:rPr>
              <a:t>SOA </a:t>
            </a:r>
            <a:r>
              <a:rPr lang="zh-CN" altLang="en-US" dirty="0">
                <a:solidFill>
                  <a:schemeClr val="bg1"/>
                </a:solidFill>
                <a:latin typeface="+mn-ea"/>
              </a:rPr>
              <a:t>架构思想的一种扩展，更加强调服务个体的独立性、拆分粒度更小</a:t>
            </a:r>
          </a:p>
        </p:txBody>
      </p:sp>
      <p:sp>
        <p:nvSpPr>
          <p:cNvPr id="10" name="文本框 9">
            <a:extLst>
              <a:ext uri="{FF2B5EF4-FFF2-40B4-BE49-F238E27FC236}">
                <a16:creationId xmlns:a16="http://schemas.microsoft.com/office/drawing/2014/main" id="{2A1D3EFF-B15A-4C5E-8543-CA60C7B0CA4A}"/>
              </a:ext>
            </a:extLst>
          </p:cNvPr>
          <p:cNvSpPr txBox="1"/>
          <p:nvPr/>
        </p:nvSpPr>
        <p:spPr>
          <a:xfrm>
            <a:off x="618108" y="3219822"/>
            <a:ext cx="7986340" cy="369332"/>
          </a:xfrm>
          <a:prstGeom prst="rect">
            <a:avLst/>
          </a:prstGeom>
          <a:noFill/>
        </p:spPr>
        <p:txBody>
          <a:bodyPr wrap="square" rtlCol="0">
            <a:spAutoFit/>
          </a:bodyPr>
          <a:lstStyle/>
          <a:p>
            <a:r>
              <a:rPr lang="zh-CN" altLang="en-US" dirty="0">
                <a:solidFill>
                  <a:schemeClr val="bg1"/>
                </a:solidFill>
                <a:latin typeface="+mn-ea"/>
              </a:rPr>
              <a:t>需要一种全套的解决方案</a:t>
            </a:r>
          </a:p>
        </p:txBody>
      </p:sp>
      <p:sp>
        <p:nvSpPr>
          <p:cNvPr id="11" name="文本框 10">
            <a:extLst>
              <a:ext uri="{FF2B5EF4-FFF2-40B4-BE49-F238E27FC236}">
                <a16:creationId xmlns:a16="http://schemas.microsoft.com/office/drawing/2014/main" id="{DF020063-F2B1-448D-B939-A621B0C11102}"/>
              </a:ext>
            </a:extLst>
          </p:cNvPr>
          <p:cNvSpPr txBox="1"/>
          <p:nvPr/>
        </p:nvSpPr>
        <p:spPr>
          <a:xfrm>
            <a:off x="618108" y="3939902"/>
            <a:ext cx="7986340" cy="369332"/>
          </a:xfrm>
          <a:prstGeom prst="rect">
            <a:avLst/>
          </a:prstGeom>
          <a:noFill/>
        </p:spPr>
        <p:txBody>
          <a:bodyPr wrap="square" rtlCol="0">
            <a:spAutoFit/>
          </a:bodyPr>
          <a:lstStyle/>
          <a:p>
            <a:r>
              <a:rPr lang="zh-CN" altLang="en-US" dirty="0">
                <a:solidFill>
                  <a:schemeClr val="bg1"/>
                </a:solidFill>
                <a:latin typeface="+mn-ea"/>
              </a:rPr>
              <a:t>让服务治理变的更简单</a:t>
            </a:r>
          </a:p>
        </p:txBody>
      </p:sp>
    </p:spTree>
    <p:extLst>
      <p:ext uri="{BB962C8B-B14F-4D97-AF65-F5344CB8AC3E}">
        <p14:creationId xmlns:p14="http://schemas.microsoft.com/office/powerpoint/2010/main" val="38418317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1000" fill="hold"/>
                                        <p:tgtEl>
                                          <p:spTgt spid="5"/>
                                        </p:tgtEl>
                                        <p:attrNameLst>
                                          <p:attrName>ppt_y</p:attrName>
                                        </p:attrNameLst>
                                      </p:cBhvr>
                                      <p:tavLst>
                                        <p:tav tm="0">
                                          <p:val>
                                            <p:strVal val="#ppt_y"/>
                                          </p:val>
                                        </p:tav>
                                        <p:tav tm="100000">
                                          <p:val>
                                            <p:strVal val="#ppt_y"/>
                                          </p:val>
                                        </p:tav>
                                      </p:tavLst>
                                    </p:anim>
                                    <p:anim calcmode="lin" valueType="num">
                                      <p:cBhvr>
                                        <p:cTn id="9" dur="10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10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10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F:\案例\212\29398439_1386402044341.jpg"/>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22820" y="-15602"/>
            <a:ext cx="9166820" cy="5152628"/>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395544" y="237877"/>
            <a:ext cx="5616616" cy="461665"/>
          </a:xfrm>
          <a:prstGeom prst="rect">
            <a:avLst/>
          </a:prstGeom>
        </p:spPr>
        <p:txBody>
          <a:bodyPr wrap="square">
            <a:spAutoFit/>
          </a:bodyPr>
          <a:lstStyle/>
          <a:p>
            <a:r>
              <a:rPr lang="zh-CN" altLang="en-US" sz="2400" dirty="0">
                <a:solidFill>
                  <a:schemeClr val="bg1"/>
                </a:solidFill>
                <a:latin typeface="微软雅黑" pitchFamily="34" charset="-122"/>
                <a:ea typeface="微软雅黑" pitchFamily="34" charset="-122"/>
              </a:rPr>
              <a:t>为什么考虑</a:t>
            </a:r>
            <a:r>
              <a:rPr lang="en-US" altLang="zh-CN" sz="2400" dirty="0">
                <a:solidFill>
                  <a:schemeClr val="bg1"/>
                </a:solidFill>
                <a:latin typeface="微软雅黑" pitchFamily="34" charset="-122"/>
                <a:ea typeface="微软雅黑" pitchFamily="34" charset="-122"/>
              </a:rPr>
              <a:t>Spring Cloud</a:t>
            </a:r>
            <a:endParaRPr lang="zh-CN" altLang="en-US" sz="2400" dirty="0">
              <a:solidFill>
                <a:schemeClr val="bg1"/>
              </a:solidFill>
              <a:latin typeface="微软雅黑" pitchFamily="34" charset="-122"/>
              <a:ea typeface="微软雅黑" pitchFamily="34" charset="-122"/>
            </a:endParaRPr>
          </a:p>
        </p:txBody>
      </p:sp>
      <p:sp>
        <p:nvSpPr>
          <p:cNvPr id="6" name="文本框 5">
            <a:extLst>
              <a:ext uri="{FF2B5EF4-FFF2-40B4-BE49-F238E27FC236}">
                <a16:creationId xmlns:a16="http://schemas.microsoft.com/office/drawing/2014/main" id="{0622F94D-C7A0-413D-8766-648E46A0D47D}"/>
              </a:ext>
            </a:extLst>
          </p:cNvPr>
          <p:cNvSpPr txBox="1"/>
          <p:nvPr/>
        </p:nvSpPr>
        <p:spPr>
          <a:xfrm>
            <a:off x="467544" y="1050290"/>
            <a:ext cx="7992888" cy="369332"/>
          </a:xfrm>
          <a:prstGeom prst="rect">
            <a:avLst/>
          </a:prstGeom>
          <a:noFill/>
        </p:spPr>
        <p:txBody>
          <a:bodyPr wrap="square" rtlCol="0">
            <a:spAutoFit/>
          </a:bodyPr>
          <a:lstStyle/>
          <a:p>
            <a:r>
              <a:rPr lang="en-US" altLang="zh-CN" dirty="0">
                <a:solidFill>
                  <a:schemeClr val="bg1"/>
                </a:solidFill>
                <a:latin typeface="+mn-ea"/>
              </a:rPr>
              <a:t>Spring Cloud</a:t>
            </a:r>
            <a:r>
              <a:rPr lang="zh-CN" altLang="en-US" dirty="0">
                <a:solidFill>
                  <a:schemeClr val="bg1"/>
                </a:solidFill>
                <a:latin typeface="+mn-ea"/>
              </a:rPr>
              <a:t>来源于</a:t>
            </a:r>
            <a:r>
              <a:rPr lang="en-US" altLang="zh-CN" dirty="0">
                <a:solidFill>
                  <a:schemeClr val="bg1"/>
                </a:solidFill>
                <a:latin typeface="+mn-ea"/>
              </a:rPr>
              <a:t>Spring</a:t>
            </a:r>
            <a:r>
              <a:rPr lang="zh-CN" altLang="en-US" dirty="0">
                <a:solidFill>
                  <a:schemeClr val="bg1"/>
                </a:solidFill>
                <a:latin typeface="+mn-ea"/>
              </a:rPr>
              <a:t>，质量、稳定性、持续性都可以得到保证</a:t>
            </a:r>
          </a:p>
        </p:txBody>
      </p:sp>
      <p:sp>
        <p:nvSpPr>
          <p:cNvPr id="7" name="文本框 6">
            <a:extLst>
              <a:ext uri="{FF2B5EF4-FFF2-40B4-BE49-F238E27FC236}">
                <a16:creationId xmlns:a16="http://schemas.microsoft.com/office/drawing/2014/main" id="{D97AC549-6A41-4726-84DB-E98A04744FAC}"/>
              </a:ext>
            </a:extLst>
          </p:cNvPr>
          <p:cNvSpPr txBox="1"/>
          <p:nvPr/>
        </p:nvSpPr>
        <p:spPr>
          <a:xfrm>
            <a:off x="546100" y="1784350"/>
            <a:ext cx="7986340" cy="369332"/>
          </a:xfrm>
          <a:prstGeom prst="rect">
            <a:avLst/>
          </a:prstGeom>
          <a:noFill/>
        </p:spPr>
        <p:txBody>
          <a:bodyPr wrap="square" rtlCol="0">
            <a:spAutoFit/>
          </a:bodyPr>
          <a:lstStyle/>
          <a:p>
            <a:r>
              <a:rPr lang="en-US" altLang="zh-CN" dirty="0" err="1">
                <a:solidFill>
                  <a:schemeClr val="bg1"/>
                </a:solidFill>
                <a:latin typeface="+mn-ea"/>
              </a:rPr>
              <a:t>Spirng</a:t>
            </a:r>
            <a:r>
              <a:rPr lang="en-US" altLang="zh-CN" dirty="0">
                <a:solidFill>
                  <a:schemeClr val="bg1"/>
                </a:solidFill>
                <a:latin typeface="+mn-ea"/>
              </a:rPr>
              <a:t> Cloud</a:t>
            </a:r>
            <a:r>
              <a:rPr lang="zh-CN" altLang="en-US" dirty="0">
                <a:solidFill>
                  <a:schemeClr val="bg1"/>
                </a:solidFill>
                <a:latin typeface="+mn-ea"/>
              </a:rPr>
              <a:t>天然支持</a:t>
            </a:r>
            <a:r>
              <a:rPr lang="en-US" altLang="zh-CN" dirty="0">
                <a:solidFill>
                  <a:schemeClr val="bg1"/>
                </a:solidFill>
                <a:latin typeface="+mn-ea"/>
              </a:rPr>
              <a:t>Spring Boot</a:t>
            </a:r>
            <a:r>
              <a:rPr lang="zh-CN" altLang="en-US" dirty="0">
                <a:solidFill>
                  <a:schemeClr val="bg1"/>
                </a:solidFill>
                <a:latin typeface="+mn-ea"/>
              </a:rPr>
              <a:t>，更加便于业务落地</a:t>
            </a:r>
          </a:p>
        </p:txBody>
      </p:sp>
      <p:sp>
        <p:nvSpPr>
          <p:cNvPr id="8" name="文本框 7">
            <a:extLst>
              <a:ext uri="{FF2B5EF4-FFF2-40B4-BE49-F238E27FC236}">
                <a16:creationId xmlns:a16="http://schemas.microsoft.com/office/drawing/2014/main" id="{0696B9A4-D37C-4EA2-924F-218B940EAA57}"/>
              </a:ext>
            </a:extLst>
          </p:cNvPr>
          <p:cNvSpPr txBox="1"/>
          <p:nvPr/>
        </p:nvSpPr>
        <p:spPr>
          <a:xfrm>
            <a:off x="546100" y="2490450"/>
            <a:ext cx="7986340" cy="369332"/>
          </a:xfrm>
          <a:prstGeom prst="rect">
            <a:avLst/>
          </a:prstGeom>
          <a:noFill/>
        </p:spPr>
        <p:txBody>
          <a:bodyPr wrap="square" rtlCol="0">
            <a:spAutoFit/>
          </a:bodyPr>
          <a:lstStyle/>
          <a:p>
            <a:r>
              <a:rPr lang="en-US" altLang="zh-CN" dirty="0">
                <a:solidFill>
                  <a:schemeClr val="bg1"/>
                </a:solidFill>
                <a:latin typeface="+mn-ea"/>
              </a:rPr>
              <a:t>Spring Cloud</a:t>
            </a:r>
            <a:r>
              <a:rPr lang="zh-CN" altLang="en-US" dirty="0">
                <a:solidFill>
                  <a:schemeClr val="bg1"/>
                </a:solidFill>
                <a:latin typeface="+mn-ea"/>
              </a:rPr>
              <a:t>发展非常很快，生态较全面</a:t>
            </a:r>
          </a:p>
        </p:txBody>
      </p:sp>
      <p:sp>
        <p:nvSpPr>
          <p:cNvPr id="10" name="文本框 9">
            <a:extLst>
              <a:ext uri="{FF2B5EF4-FFF2-40B4-BE49-F238E27FC236}">
                <a16:creationId xmlns:a16="http://schemas.microsoft.com/office/drawing/2014/main" id="{2A1D3EFF-B15A-4C5E-8543-CA60C7B0CA4A}"/>
              </a:ext>
            </a:extLst>
          </p:cNvPr>
          <p:cNvSpPr txBox="1"/>
          <p:nvPr/>
        </p:nvSpPr>
        <p:spPr>
          <a:xfrm>
            <a:off x="618108" y="3282538"/>
            <a:ext cx="7986340" cy="369332"/>
          </a:xfrm>
          <a:prstGeom prst="rect">
            <a:avLst/>
          </a:prstGeom>
          <a:noFill/>
        </p:spPr>
        <p:txBody>
          <a:bodyPr wrap="square" rtlCol="0">
            <a:spAutoFit/>
          </a:bodyPr>
          <a:lstStyle/>
          <a:p>
            <a:r>
              <a:rPr lang="en-US" altLang="zh-CN" dirty="0">
                <a:solidFill>
                  <a:schemeClr val="bg1"/>
                </a:solidFill>
                <a:latin typeface="+mn-ea"/>
              </a:rPr>
              <a:t>Spring Cloud</a:t>
            </a:r>
            <a:r>
              <a:rPr lang="zh-CN" altLang="en-US" dirty="0">
                <a:solidFill>
                  <a:schemeClr val="bg1"/>
                </a:solidFill>
                <a:latin typeface="+mn-ea"/>
              </a:rPr>
              <a:t>是</a:t>
            </a:r>
            <a:r>
              <a:rPr lang="en-US" altLang="zh-CN" dirty="0">
                <a:solidFill>
                  <a:schemeClr val="bg1"/>
                </a:solidFill>
                <a:latin typeface="+mn-ea"/>
              </a:rPr>
              <a:t>Java</a:t>
            </a:r>
            <a:r>
              <a:rPr lang="zh-CN" altLang="en-US" dirty="0">
                <a:solidFill>
                  <a:schemeClr val="bg1"/>
                </a:solidFill>
                <a:latin typeface="+mn-ea"/>
              </a:rPr>
              <a:t>领域最适合做微服务的框架</a:t>
            </a:r>
          </a:p>
        </p:txBody>
      </p:sp>
      <p:sp>
        <p:nvSpPr>
          <p:cNvPr id="11" name="文本框 10">
            <a:extLst>
              <a:ext uri="{FF2B5EF4-FFF2-40B4-BE49-F238E27FC236}">
                <a16:creationId xmlns:a16="http://schemas.microsoft.com/office/drawing/2014/main" id="{DF020063-F2B1-448D-B939-A621B0C11102}"/>
              </a:ext>
            </a:extLst>
          </p:cNvPr>
          <p:cNvSpPr txBox="1"/>
          <p:nvPr/>
        </p:nvSpPr>
        <p:spPr>
          <a:xfrm>
            <a:off x="618108" y="4002618"/>
            <a:ext cx="7986340" cy="369332"/>
          </a:xfrm>
          <a:prstGeom prst="rect">
            <a:avLst/>
          </a:prstGeom>
          <a:noFill/>
        </p:spPr>
        <p:txBody>
          <a:bodyPr wrap="square" rtlCol="0">
            <a:spAutoFit/>
          </a:bodyPr>
          <a:lstStyle/>
          <a:p>
            <a:r>
              <a:rPr lang="zh-CN" altLang="en-US" dirty="0">
                <a:solidFill>
                  <a:schemeClr val="bg1"/>
                </a:solidFill>
                <a:latin typeface="+mn-ea"/>
              </a:rPr>
              <a:t>对于中小企业来讲，使用门槛较低</a:t>
            </a:r>
          </a:p>
        </p:txBody>
      </p:sp>
    </p:spTree>
    <p:extLst>
      <p:ext uri="{BB962C8B-B14F-4D97-AF65-F5344CB8AC3E}">
        <p14:creationId xmlns:p14="http://schemas.microsoft.com/office/powerpoint/2010/main" val="173122507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1000" fill="hold"/>
                                        <p:tgtEl>
                                          <p:spTgt spid="5"/>
                                        </p:tgtEl>
                                        <p:attrNameLst>
                                          <p:attrName>ppt_y</p:attrName>
                                        </p:attrNameLst>
                                      </p:cBhvr>
                                      <p:tavLst>
                                        <p:tav tm="0">
                                          <p:val>
                                            <p:strVal val="#ppt_y"/>
                                          </p:val>
                                        </p:tav>
                                        <p:tav tm="100000">
                                          <p:val>
                                            <p:strVal val="#ppt_y"/>
                                          </p:val>
                                        </p:tav>
                                      </p:tavLst>
                                    </p:anim>
                                    <p:anim calcmode="lin" valueType="num">
                                      <p:cBhvr>
                                        <p:cTn id="9" dur="10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10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10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F:\案例\212\29398439_1386402044341.jpg"/>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22820" y="-39813"/>
            <a:ext cx="9166820" cy="5152628"/>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395544" y="237877"/>
            <a:ext cx="5616616" cy="461665"/>
          </a:xfrm>
          <a:prstGeom prst="rect">
            <a:avLst/>
          </a:prstGeom>
        </p:spPr>
        <p:txBody>
          <a:bodyPr wrap="square">
            <a:spAutoFit/>
          </a:bodyPr>
          <a:lstStyle/>
          <a:p>
            <a:r>
              <a:rPr lang="zh-CN" altLang="en-US" sz="2400" dirty="0">
                <a:solidFill>
                  <a:schemeClr val="bg1"/>
                </a:solidFill>
                <a:latin typeface="微软雅黑" pitchFamily="34" charset="-122"/>
                <a:ea typeface="微软雅黑" pitchFamily="34" charset="-122"/>
              </a:rPr>
              <a:t>服务与服务之间的解耦</a:t>
            </a:r>
          </a:p>
        </p:txBody>
      </p:sp>
      <p:pic>
        <p:nvPicPr>
          <p:cNvPr id="16388" name="Picture 4" descr="http://www.mooooc.com/assets/images/2017/architecture/calling_relation.png">
            <a:extLst>
              <a:ext uri="{FF2B5EF4-FFF2-40B4-BE49-F238E27FC236}">
                <a16:creationId xmlns:a16="http://schemas.microsoft.com/office/drawing/2014/main" id="{2ACFFB61-6C07-4ACC-A8E9-3D99DE5A18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776" y="683421"/>
            <a:ext cx="4568924" cy="4279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691716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1000" fill="hold"/>
                                        <p:tgtEl>
                                          <p:spTgt spid="5"/>
                                        </p:tgtEl>
                                        <p:attrNameLst>
                                          <p:attrName>ppt_y</p:attrName>
                                        </p:attrNameLst>
                                      </p:cBhvr>
                                      <p:tavLst>
                                        <p:tav tm="0">
                                          <p:val>
                                            <p:strVal val="#ppt_y"/>
                                          </p:val>
                                        </p:tav>
                                        <p:tav tm="100000">
                                          <p:val>
                                            <p:strVal val="#ppt_y"/>
                                          </p:val>
                                        </p:tav>
                                      </p:tavLst>
                                    </p:anim>
                                    <p:anim calcmode="lin" valueType="num">
                                      <p:cBhvr>
                                        <p:cTn id="9" dur="10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10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10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F:\案例\212\29398439_1386402044341.jpg"/>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22820" y="-39813"/>
            <a:ext cx="9166820" cy="5152628"/>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395544" y="237877"/>
            <a:ext cx="5616616" cy="461665"/>
          </a:xfrm>
          <a:prstGeom prst="rect">
            <a:avLst/>
          </a:prstGeom>
        </p:spPr>
        <p:txBody>
          <a:bodyPr wrap="square">
            <a:spAutoFit/>
          </a:bodyPr>
          <a:lstStyle/>
          <a:p>
            <a:r>
              <a:rPr lang="zh-CN" altLang="en-US" sz="2400" dirty="0">
                <a:solidFill>
                  <a:schemeClr val="bg1"/>
                </a:solidFill>
                <a:latin typeface="微软雅黑" pitchFamily="34" charset="-122"/>
                <a:ea typeface="微软雅黑" pitchFamily="34" charset="-122"/>
              </a:rPr>
              <a:t>注册中心</a:t>
            </a:r>
            <a:r>
              <a:rPr lang="en-US" altLang="zh-CN" sz="2400" dirty="0">
                <a:solidFill>
                  <a:schemeClr val="bg1"/>
                </a:solidFill>
                <a:latin typeface="微软雅黑" pitchFamily="34" charset="-122"/>
                <a:ea typeface="微软雅黑" pitchFamily="34" charset="-122"/>
              </a:rPr>
              <a:t>Eureka</a:t>
            </a:r>
            <a:endParaRPr lang="en-US" altLang="zh-CN" sz="2400" b="1" dirty="0"/>
          </a:p>
        </p:txBody>
      </p:sp>
      <p:sp>
        <p:nvSpPr>
          <p:cNvPr id="6" name="文本框 5">
            <a:extLst>
              <a:ext uri="{FF2B5EF4-FFF2-40B4-BE49-F238E27FC236}">
                <a16:creationId xmlns:a16="http://schemas.microsoft.com/office/drawing/2014/main" id="{0622F94D-C7A0-413D-8766-648E46A0D47D}"/>
              </a:ext>
            </a:extLst>
          </p:cNvPr>
          <p:cNvSpPr txBox="1"/>
          <p:nvPr/>
        </p:nvSpPr>
        <p:spPr>
          <a:xfrm>
            <a:off x="467544" y="843558"/>
            <a:ext cx="7992888" cy="830997"/>
          </a:xfrm>
          <a:prstGeom prst="rect">
            <a:avLst/>
          </a:prstGeom>
          <a:noFill/>
        </p:spPr>
        <p:txBody>
          <a:bodyPr wrap="square" rtlCol="0">
            <a:spAutoFit/>
          </a:bodyPr>
          <a:lstStyle/>
          <a:p>
            <a:r>
              <a:rPr lang="en-US" altLang="zh-CN" sz="1600" dirty="0">
                <a:solidFill>
                  <a:schemeClr val="bg1"/>
                </a:solidFill>
                <a:latin typeface="+mn-ea"/>
              </a:rPr>
              <a:t>Eureka</a:t>
            </a:r>
            <a:r>
              <a:rPr lang="zh-CN" altLang="en-US" sz="1600" dirty="0">
                <a:solidFill>
                  <a:schemeClr val="bg1"/>
                </a:solidFill>
                <a:latin typeface="+mn-ea"/>
              </a:rPr>
              <a:t>是</a:t>
            </a:r>
            <a:r>
              <a:rPr lang="en-US" altLang="zh-CN" sz="1600" dirty="0">
                <a:solidFill>
                  <a:schemeClr val="bg1"/>
                </a:solidFill>
                <a:latin typeface="+mn-ea"/>
              </a:rPr>
              <a:t>Netflix</a:t>
            </a:r>
            <a:r>
              <a:rPr lang="zh-CN" altLang="en-US" sz="1600" dirty="0">
                <a:solidFill>
                  <a:schemeClr val="bg1"/>
                </a:solidFill>
                <a:latin typeface="+mn-ea"/>
              </a:rPr>
              <a:t>开源的一款提供服务注册和发现的产品，它提供了完整的</a:t>
            </a:r>
            <a:r>
              <a:rPr lang="en-US" altLang="zh-CN" sz="1600" dirty="0">
                <a:solidFill>
                  <a:schemeClr val="bg1"/>
                </a:solidFill>
                <a:latin typeface="+mn-ea"/>
              </a:rPr>
              <a:t>Service Registry</a:t>
            </a:r>
            <a:r>
              <a:rPr lang="zh-CN" altLang="en-US" sz="1600" dirty="0">
                <a:solidFill>
                  <a:schemeClr val="bg1"/>
                </a:solidFill>
                <a:latin typeface="+mn-ea"/>
              </a:rPr>
              <a:t>和</a:t>
            </a:r>
            <a:r>
              <a:rPr lang="en-US" altLang="zh-CN" sz="1600" dirty="0">
                <a:solidFill>
                  <a:schemeClr val="bg1"/>
                </a:solidFill>
                <a:latin typeface="+mn-ea"/>
              </a:rPr>
              <a:t>Service Discovery</a:t>
            </a:r>
            <a:r>
              <a:rPr lang="zh-CN" altLang="en-US" sz="1600" dirty="0">
                <a:solidFill>
                  <a:schemeClr val="bg1"/>
                </a:solidFill>
                <a:latin typeface="+mn-ea"/>
              </a:rPr>
              <a:t>实现。也是</a:t>
            </a:r>
            <a:r>
              <a:rPr lang="en-US" altLang="zh-CN" sz="1600" dirty="0">
                <a:solidFill>
                  <a:schemeClr val="bg1"/>
                </a:solidFill>
                <a:latin typeface="+mn-ea"/>
              </a:rPr>
              <a:t>Spring Cloud</a:t>
            </a:r>
            <a:r>
              <a:rPr lang="zh-CN" altLang="en-US" sz="1600" dirty="0">
                <a:solidFill>
                  <a:schemeClr val="bg1"/>
                </a:solidFill>
                <a:latin typeface="+mn-ea"/>
              </a:rPr>
              <a:t>体系中最重要最核心的组件之一。</a:t>
            </a:r>
          </a:p>
        </p:txBody>
      </p:sp>
      <p:pic>
        <p:nvPicPr>
          <p:cNvPr id="19458" name="Picture 2" descr="http://www.mooooc.com/assets/images/2017/architecture/eureka.jpg">
            <a:extLst>
              <a:ext uri="{FF2B5EF4-FFF2-40B4-BE49-F238E27FC236}">
                <a16:creationId xmlns:a16="http://schemas.microsoft.com/office/drawing/2014/main" id="{2DE1B964-D478-4DF8-9B14-0612A951BE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066" y="1758993"/>
            <a:ext cx="5340214" cy="2828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888572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1000" fill="hold"/>
                                        <p:tgtEl>
                                          <p:spTgt spid="5"/>
                                        </p:tgtEl>
                                        <p:attrNameLst>
                                          <p:attrName>ppt_y</p:attrName>
                                        </p:attrNameLst>
                                      </p:cBhvr>
                                      <p:tavLst>
                                        <p:tav tm="0">
                                          <p:val>
                                            <p:strVal val="#ppt_y"/>
                                          </p:val>
                                        </p:tav>
                                        <p:tav tm="100000">
                                          <p:val>
                                            <p:strVal val="#ppt_y"/>
                                          </p:val>
                                        </p:tav>
                                      </p:tavLst>
                                    </p:anim>
                                    <p:anim calcmode="lin" valueType="num">
                                      <p:cBhvr>
                                        <p:cTn id="9" dur="10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10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10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F:\案例\212\29398439_1386402044341.jpg"/>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22820" y="-39813"/>
            <a:ext cx="9166820" cy="5152628"/>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395544" y="237877"/>
            <a:ext cx="5616616" cy="461665"/>
          </a:xfrm>
          <a:prstGeom prst="rect">
            <a:avLst/>
          </a:prstGeom>
        </p:spPr>
        <p:txBody>
          <a:bodyPr wrap="square">
            <a:spAutoFit/>
          </a:bodyPr>
          <a:lstStyle/>
          <a:p>
            <a:r>
              <a:rPr lang="zh-CN" altLang="en-US" sz="2400" dirty="0">
                <a:solidFill>
                  <a:schemeClr val="bg1"/>
                </a:solidFill>
                <a:latin typeface="微软雅黑" pitchFamily="34" charset="-122"/>
                <a:ea typeface="微软雅黑" pitchFamily="34" charset="-122"/>
              </a:rPr>
              <a:t>熔断器</a:t>
            </a:r>
            <a:r>
              <a:rPr lang="en-US" altLang="zh-CN" sz="2400" dirty="0" err="1">
                <a:solidFill>
                  <a:schemeClr val="bg1"/>
                </a:solidFill>
                <a:latin typeface="微软雅黑" pitchFamily="34" charset="-122"/>
                <a:ea typeface="微软雅黑" pitchFamily="34" charset="-122"/>
              </a:rPr>
              <a:t>Hystrix</a:t>
            </a:r>
            <a:endParaRPr lang="en-US" altLang="zh-CN" sz="2400" b="1" dirty="0"/>
          </a:p>
        </p:txBody>
      </p:sp>
      <p:sp>
        <p:nvSpPr>
          <p:cNvPr id="6" name="文本框 5">
            <a:extLst>
              <a:ext uri="{FF2B5EF4-FFF2-40B4-BE49-F238E27FC236}">
                <a16:creationId xmlns:a16="http://schemas.microsoft.com/office/drawing/2014/main" id="{0622F94D-C7A0-413D-8766-648E46A0D47D}"/>
              </a:ext>
            </a:extLst>
          </p:cNvPr>
          <p:cNvSpPr txBox="1"/>
          <p:nvPr/>
        </p:nvSpPr>
        <p:spPr>
          <a:xfrm>
            <a:off x="467544" y="843558"/>
            <a:ext cx="7992888" cy="584775"/>
          </a:xfrm>
          <a:prstGeom prst="rect">
            <a:avLst/>
          </a:prstGeom>
          <a:noFill/>
        </p:spPr>
        <p:txBody>
          <a:bodyPr wrap="square" rtlCol="0">
            <a:spAutoFit/>
          </a:bodyPr>
          <a:lstStyle/>
          <a:p>
            <a:r>
              <a:rPr lang="zh-CN" altLang="en-US" sz="1600" dirty="0">
                <a:solidFill>
                  <a:schemeClr val="bg1"/>
                </a:solidFill>
                <a:latin typeface="+mn-ea"/>
              </a:rPr>
              <a:t>在</a:t>
            </a:r>
            <a:r>
              <a:rPr lang="en-US" altLang="zh-CN" sz="1600" dirty="0" err="1">
                <a:solidFill>
                  <a:schemeClr val="bg1"/>
                </a:solidFill>
                <a:latin typeface="+mn-ea"/>
              </a:rPr>
              <a:t>Hystrix</a:t>
            </a:r>
            <a:r>
              <a:rPr lang="zh-CN" altLang="en-US" sz="1600" dirty="0">
                <a:solidFill>
                  <a:schemeClr val="bg1"/>
                </a:solidFill>
                <a:latin typeface="+mn-ea"/>
              </a:rPr>
              <a:t>中</a:t>
            </a:r>
            <a:r>
              <a:rPr lang="en-US" altLang="zh-CN" sz="1600" dirty="0">
                <a:solidFill>
                  <a:schemeClr val="bg1"/>
                </a:solidFill>
                <a:latin typeface="+mn-ea"/>
              </a:rPr>
              <a:t>, </a:t>
            </a:r>
            <a:r>
              <a:rPr lang="zh-CN" altLang="en-US" sz="1600" dirty="0">
                <a:solidFill>
                  <a:schemeClr val="bg1"/>
                </a:solidFill>
                <a:latin typeface="+mn-ea"/>
              </a:rPr>
              <a:t>主要通过线程池来实现资源隔离</a:t>
            </a:r>
            <a:r>
              <a:rPr lang="en-US" altLang="zh-CN" sz="1600" dirty="0">
                <a:solidFill>
                  <a:schemeClr val="bg1"/>
                </a:solidFill>
                <a:latin typeface="+mn-ea"/>
              </a:rPr>
              <a:t>. </a:t>
            </a:r>
            <a:r>
              <a:rPr lang="zh-CN" altLang="en-US" sz="1600" dirty="0">
                <a:solidFill>
                  <a:schemeClr val="bg1"/>
                </a:solidFill>
                <a:latin typeface="+mn-ea"/>
              </a:rPr>
              <a:t>通常在使用的时候我们会根据调用的远程服务划分出多个线程池</a:t>
            </a:r>
            <a:r>
              <a:rPr lang="en-US" altLang="zh-CN" sz="1600" dirty="0">
                <a:solidFill>
                  <a:schemeClr val="bg1"/>
                </a:solidFill>
                <a:latin typeface="+mn-ea"/>
              </a:rPr>
              <a:t>. </a:t>
            </a:r>
            <a:endParaRPr lang="zh-CN" altLang="en-US" sz="1600" dirty="0">
              <a:solidFill>
                <a:schemeClr val="bg1"/>
              </a:solidFill>
              <a:latin typeface="+mn-ea"/>
            </a:endParaRPr>
          </a:p>
        </p:txBody>
      </p:sp>
      <p:pic>
        <p:nvPicPr>
          <p:cNvPr id="21506" name="Picture 2" descr="http://www.mooooc.com/assets/images/2017/springcloud/hystrix-1.png">
            <a:extLst>
              <a:ext uri="{FF2B5EF4-FFF2-40B4-BE49-F238E27FC236}">
                <a16:creationId xmlns:a16="http://schemas.microsoft.com/office/drawing/2014/main" id="{88074EFA-7CD5-425F-B273-DAF4F93D06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792" y="1489889"/>
            <a:ext cx="3923903" cy="3418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253553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1000" fill="hold"/>
                                        <p:tgtEl>
                                          <p:spTgt spid="5"/>
                                        </p:tgtEl>
                                        <p:attrNameLst>
                                          <p:attrName>ppt_y</p:attrName>
                                        </p:attrNameLst>
                                      </p:cBhvr>
                                      <p:tavLst>
                                        <p:tav tm="0">
                                          <p:val>
                                            <p:strVal val="#ppt_y"/>
                                          </p:val>
                                        </p:tav>
                                        <p:tav tm="100000">
                                          <p:val>
                                            <p:strVal val="#ppt_y"/>
                                          </p:val>
                                        </p:tav>
                                      </p:tavLst>
                                    </p:anim>
                                    <p:anim calcmode="lin" valueType="num">
                                      <p:cBhvr>
                                        <p:cTn id="9" dur="10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10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10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F:\案例\212\29398439_1386402044341.jpg"/>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22820" y="-39813"/>
            <a:ext cx="9166820" cy="5152628"/>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395544" y="237877"/>
            <a:ext cx="5616616" cy="461665"/>
          </a:xfrm>
          <a:prstGeom prst="rect">
            <a:avLst/>
          </a:prstGeom>
        </p:spPr>
        <p:txBody>
          <a:bodyPr wrap="square">
            <a:spAutoFit/>
          </a:bodyPr>
          <a:lstStyle/>
          <a:p>
            <a:r>
              <a:rPr lang="en-US" altLang="zh-CN" sz="2400" dirty="0" err="1">
                <a:solidFill>
                  <a:schemeClr val="bg1"/>
                </a:solidFill>
                <a:latin typeface="微软雅黑" pitchFamily="34" charset="-122"/>
                <a:ea typeface="微软雅黑" pitchFamily="34" charset="-122"/>
              </a:rPr>
              <a:t>Hystrix</a:t>
            </a:r>
            <a:r>
              <a:rPr lang="en-US" altLang="zh-CN" sz="2400" dirty="0">
                <a:solidFill>
                  <a:schemeClr val="bg1"/>
                </a:solidFill>
                <a:latin typeface="微软雅黑" pitchFamily="34" charset="-122"/>
                <a:ea typeface="微软雅黑" pitchFamily="34" charset="-122"/>
              </a:rPr>
              <a:t> Dashboard</a:t>
            </a:r>
            <a:r>
              <a:rPr lang="zh-CN" altLang="en-US" sz="2400" dirty="0">
                <a:solidFill>
                  <a:schemeClr val="bg1"/>
                </a:solidFill>
                <a:latin typeface="微软雅黑" pitchFamily="34" charset="-122"/>
                <a:ea typeface="微软雅黑" pitchFamily="34" charset="-122"/>
              </a:rPr>
              <a:t>和</a:t>
            </a:r>
            <a:r>
              <a:rPr lang="en-US" altLang="zh-CN" sz="2400" dirty="0">
                <a:solidFill>
                  <a:schemeClr val="bg1"/>
                </a:solidFill>
                <a:latin typeface="微软雅黑" pitchFamily="34" charset="-122"/>
                <a:ea typeface="微软雅黑" pitchFamily="34" charset="-122"/>
              </a:rPr>
              <a:t>Turbine</a:t>
            </a:r>
            <a:endParaRPr lang="en-US" altLang="zh-CN" sz="2400" b="1" dirty="0"/>
          </a:p>
        </p:txBody>
      </p:sp>
      <p:sp>
        <p:nvSpPr>
          <p:cNvPr id="6" name="文本框 5">
            <a:extLst>
              <a:ext uri="{FF2B5EF4-FFF2-40B4-BE49-F238E27FC236}">
                <a16:creationId xmlns:a16="http://schemas.microsoft.com/office/drawing/2014/main" id="{0622F94D-C7A0-413D-8766-648E46A0D47D}"/>
              </a:ext>
            </a:extLst>
          </p:cNvPr>
          <p:cNvSpPr txBox="1"/>
          <p:nvPr/>
        </p:nvSpPr>
        <p:spPr>
          <a:xfrm>
            <a:off x="467544" y="843558"/>
            <a:ext cx="7992888" cy="584775"/>
          </a:xfrm>
          <a:prstGeom prst="rect">
            <a:avLst/>
          </a:prstGeom>
          <a:noFill/>
        </p:spPr>
        <p:txBody>
          <a:bodyPr wrap="square" rtlCol="0">
            <a:spAutoFit/>
          </a:bodyPr>
          <a:lstStyle/>
          <a:p>
            <a:r>
              <a:rPr lang="en-US" altLang="zh-CN" sz="1600" dirty="0" err="1">
                <a:solidFill>
                  <a:schemeClr val="bg1"/>
                </a:solidFill>
                <a:latin typeface="+mn-ea"/>
              </a:rPr>
              <a:t>Hystrix</a:t>
            </a:r>
            <a:r>
              <a:rPr lang="en-US" altLang="zh-CN" sz="1600" dirty="0">
                <a:solidFill>
                  <a:schemeClr val="bg1"/>
                </a:solidFill>
                <a:latin typeface="+mn-ea"/>
              </a:rPr>
              <a:t>-dashboard</a:t>
            </a:r>
            <a:r>
              <a:rPr lang="zh-CN" altLang="en-US" sz="1600" dirty="0">
                <a:solidFill>
                  <a:schemeClr val="bg1"/>
                </a:solidFill>
                <a:latin typeface="+mn-ea"/>
              </a:rPr>
              <a:t>是一款针对</a:t>
            </a:r>
            <a:r>
              <a:rPr lang="en-US" altLang="zh-CN" sz="1600" dirty="0" err="1">
                <a:solidFill>
                  <a:schemeClr val="bg1"/>
                </a:solidFill>
                <a:latin typeface="+mn-ea"/>
              </a:rPr>
              <a:t>Hystrix</a:t>
            </a:r>
            <a:r>
              <a:rPr lang="zh-CN" altLang="en-US" sz="1600" dirty="0">
                <a:solidFill>
                  <a:schemeClr val="bg1"/>
                </a:solidFill>
                <a:latin typeface="+mn-ea"/>
              </a:rPr>
              <a:t>进行实时监控的工具，通过</a:t>
            </a:r>
            <a:r>
              <a:rPr lang="en-US" altLang="zh-CN" sz="1600" dirty="0" err="1">
                <a:solidFill>
                  <a:schemeClr val="bg1"/>
                </a:solidFill>
                <a:latin typeface="+mn-ea"/>
              </a:rPr>
              <a:t>Hystrix</a:t>
            </a:r>
            <a:r>
              <a:rPr lang="en-US" altLang="zh-CN" sz="1600" dirty="0">
                <a:solidFill>
                  <a:schemeClr val="bg1"/>
                </a:solidFill>
                <a:latin typeface="+mn-ea"/>
              </a:rPr>
              <a:t> Dashboard</a:t>
            </a:r>
            <a:r>
              <a:rPr lang="zh-CN" altLang="en-US" sz="1600" dirty="0">
                <a:solidFill>
                  <a:schemeClr val="bg1"/>
                </a:solidFill>
                <a:latin typeface="+mn-ea"/>
              </a:rPr>
              <a:t>我们可以直观地看到各</a:t>
            </a:r>
            <a:r>
              <a:rPr lang="en-US" altLang="zh-CN" sz="1600" dirty="0" err="1">
                <a:solidFill>
                  <a:schemeClr val="bg1"/>
                </a:solidFill>
                <a:latin typeface="+mn-ea"/>
              </a:rPr>
              <a:t>Hystrix</a:t>
            </a:r>
            <a:r>
              <a:rPr lang="en-US" altLang="zh-CN" sz="1600" dirty="0">
                <a:solidFill>
                  <a:schemeClr val="bg1"/>
                </a:solidFill>
                <a:latin typeface="+mn-ea"/>
              </a:rPr>
              <a:t> Command</a:t>
            </a:r>
            <a:r>
              <a:rPr lang="zh-CN" altLang="en-US" sz="1600" dirty="0">
                <a:solidFill>
                  <a:schemeClr val="bg1"/>
                </a:solidFill>
                <a:latin typeface="+mn-ea"/>
              </a:rPr>
              <a:t>的请求响应时间</a:t>
            </a:r>
            <a:r>
              <a:rPr lang="en-US" altLang="zh-CN" sz="1600" dirty="0">
                <a:solidFill>
                  <a:schemeClr val="bg1"/>
                </a:solidFill>
                <a:latin typeface="+mn-ea"/>
              </a:rPr>
              <a:t>, </a:t>
            </a:r>
            <a:r>
              <a:rPr lang="zh-CN" altLang="en-US" sz="1600" dirty="0">
                <a:solidFill>
                  <a:schemeClr val="bg1"/>
                </a:solidFill>
                <a:latin typeface="+mn-ea"/>
              </a:rPr>
              <a:t>请求成功率等数据</a:t>
            </a:r>
          </a:p>
        </p:txBody>
      </p:sp>
      <p:pic>
        <p:nvPicPr>
          <p:cNvPr id="22530" name="Picture 2" descr="http://www.mooooc.com/assets/images/2017/springcloud/turbine-02.jpg">
            <a:extLst>
              <a:ext uri="{FF2B5EF4-FFF2-40B4-BE49-F238E27FC236}">
                <a16:creationId xmlns:a16="http://schemas.microsoft.com/office/drawing/2014/main" id="{695E16A0-E8B1-4211-9CDE-63FF97AD53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1455724"/>
            <a:ext cx="5589042" cy="3564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318581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1000" fill="hold"/>
                                        <p:tgtEl>
                                          <p:spTgt spid="5"/>
                                        </p:tgtEl>
                                        <p:attrNameLst>
                                          <p:attrName>ppt_y</p:attrName>
                                        </p:attrNameLst>
                                      </p:cBhvr>
                                      <p:tavLst>
                                        <p:tav tm="0">
                                          <p:val>
                                            <p:strVal val="#ppt_y"/>
                                          </p:val>
                                        </p:tav>
                                        <p:tav tm="100000">
                                          <p:val>
                                            <p:strVal val="#ppt_y"/>
                                          </p:val>
                                        </p:tav>
                                      </p:tavLst>
                                    </p:anim>
                                    <p:anim calcmode="lin" valueType="num">
                                      <p:cBhvr>
                                        <p:cTn id="9" dur="10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10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10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F:\案例\212\29398439_1386402044341.jpg"/>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22820" y="-39813"/>
            <a:ext cx="9166820" cy="5152628"/>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395544" y="237877"/>
            <a:ext cx="5616616" cy="461665"/>
          </a:xfrm>
          <a:prstGeom prst="rect">
            <a:avLst/>
          </a:prstGeom>
        </p:spPr>
        <p:txBody>
          <a:bodyPr wrap="square">
            <a:spAutoFit/>
          </a:bodyPr>
          <a:lstStyle/>
          <a:p>
            <a:r>
              <a:rPr lang="zh-CN" altLang="en-US" sz="2400" dirty="0">
                <a:solidFill>
                  <a:schemeClr val="bg1"/>
                </a:solidFill>
                <a:latin typeface="微软雅黑" pitchFamily="34" charset="-122"/>
                <a:ea typeface="微软雅黑" pitchFamily="34" charset="-122"/>
              </a:rPr>
              <a:t>配置中心 </a:t>
            </a:r>
            <a:r>
              <a:rPr lang="en-US" altLang="zh-CN" sz="2400" dirty="0">
                <a:solidFill>
                  <a:schemeClr val="bg1"/>
                </a:solidFill>
                <a:latin typeface="微软雅黑" pitchFamily="34" charset="-122"/>
                <a:ea typeface="微软雅黑" pitchFamily="34" charset="-122"/>
              </a:rPr>
              <a:t>Spring Cloud Config</a:t>
            </a:r>
            <a:endParaRPr lang="en-US" altLang="zh-CN" sz="2400" b="1" dirty="0"/>
          </a:p>
        </p:txBody>
      </p:sp>
      <p:sp>
        <p:nvSpPr>
          <p:cNvPr id="6" name="文本框 5">
            <a:extLst>
              <a:ext uri="{FF2B5EF4-FFF2-40B4-BE49-F238E27FC236}">
                <a16:creationId xmlns:a16="http://schemas.microsoft.com/office/drawing/2014/main" id="{0622F94D-C7A0-413D-8766-648E46A0D47D}"/>
              </a:ext>
            </a:extLst>
          </p:cNvPr>
          <p:cNvSpPr txBox="1"/>
          <p:nvPr/>
        </p:nvSpPr>
        <p:spPr>
          <a:xfrm>
            <a:off x="467544" y="843558"/>
            <a:ext cx="7992888" cy="830997"/>
          </a:xfrm>
          <a:prstGeom prst="rect">
            <a:avLst/>
          </a:prstGeom>
          <a:noFill/>
        </p:spPr>
        <p:txBody>
          <a:bodyPr wrap="square" rtlCol="0">
            <a:spAutoFit/>
          </a:bodyPr>
          <a:lstStyle/>
          <a:p>
            <a:r>
              <a:rPr lang="en-US" altLang="zh-CN" sz="1600" dirty="0">
                <a:solidFill>
                  <a:schemeClr val="bg1"/>
                </a:solidFill>
                <a:latin typeface="+mn-ea"/>
              </a:rPr>
              <a:t>Spring Cloud Config</a:t>
            </a:r>
            <a:r>
              <a:rPr lang="zh-CN" altLang="en-US" sz="1600" dirty="0">
                <a:solidFill>
                  <a:schemeClr val="bg1"/>
                </a:solidFill>
                <a:latin typeface="+mn-ea"/>
              </a:rPr>
              <a:t>是一个解决分布式系统的配置管理方案。它包含了</a:t>
            </a:r>
            <a:r>
              <a:rPr lang="en-US" altLang="zh-CN" sz="1600" dirty="0">
                <a:solidFill>
                  <a:schemeClr val="bg1"/>
                </a:solidFill>
                <a:latin typeface="+mn-ea"/>
              </a:rPr>
              <a:t>Client</a:t>
            </a:r>
            <a:r>
              <a:rPr lang="zh-CN" altLang="en-US" sz="1600" dirty="0">
                <a:solidFill>
                  <a:schemeClr val="bg1"/>
                </a:solidFill>
                <a:latin typeface="+mn-ea"/>
              </a:rPr>
              <a:t>和</a:t>
            </a:r>
            <a:r>
              <a:rPr lang="en-US" altLang="zh-CN" sz="1600" dirty="0">
                <a:solidFill>
                  <a:schemeClr val="bg1"/>
                </a:solidFill>
                <a:latin typeface="+mn-ea"/>
              </a:rPr>
              <a:t>Server</a:t>
            </a:r>
            <a:r>
              <a:rPr lang="zh-CN" altLang="en-US" sz="1600" dirty="0">
                <a:solidFill>
                  <a:schemeClr val="bg1"/>
                </a:solidFill>
                <a:latin typeface="+mn-ea"/>
              </a:rPr>
              <a:t>两个部分，</a:t>
            </a:r>
            <a:r>
              <a:rPr lang="en-US" altLang="zh-CN" sz="1600" dirty="0">
                <a:solidFill>
                  <a:schemeClr val="bg1"/>
                </a:solidFill>
                <a:latin typeface="+mn-ea"/>
              </a:rPr>
              <a:t>Server</a:t>
            </a:r>
            <a:r>
              <a:rPr lang="zh-CN" altLang="en-US" sz="1600" dirty="0">
                <a:solidFill>
                  <a:schemeClr val="bg1"/>
                </a:solidFill>
                <a:latin typeface="+mn-ea"/>
              </a:rPr>
              <a:t>提供配置文件的存储、以接口的形式将配置文件的内容提供出去，</a:t>
            </a:r>
            <a:r>
              <a:rPr lang="en-US" altLang="zh-CN" sz="1600" dirty="0">
                <a:solidFill>
                  <a:schemeClr val="bg1"/>
                </a:solidFill>
                <a:latin typeface="+mn-ea"/>
              </a:rPr>
              <a:t>Client</a:t>
            </a:r>
            <a:r>
              <a:rPr lang="zh-CN" altLang="en-US" sz="1600" dirty="0">
                <a:solidFill>
                  <a:schemeClr val="bg1"/>
                </a:solidFill>
                <a:latin typeface="+mn-ea"/>
              </a:rPr>
              <a:t>通过接口获取数据、并依据此数据初始化自己的应用。</a:t>
            </a:r>
          </a:p>
        </p:txBody>
      </p:sp>
      <p:pic>
        <p:nvPicPr>
          <p:cNvPr id="1026" name="Picture 2" descr="“配置中心”的图片搜索结果">
            <a:extLst>
              <a:ext uri="{FF2B5EF4-FFF2-40B4-BE49-F238E27FC236}">
                <a16:creationId xmlns:a16="http://schemas.microsoft.com/office/drawing/2014/main" id="{0CD2F2E3-44DD-44E9-BCF4-CD82FF593E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1764484"/>
            <a:ext cx="6034492" cy="3039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850412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1000" fill="hold"/>
                                        <p:tgtEl>
                                          <p:spTgt spid="5"/>
                                        </p:tgtEl>
                                        <p:attrNameLst>
                                          <p:attrName>ppt_y</p:attrName>
                                        </p:attrNameLst>
                                      </p:cBhvr>
                                      <p:tavLst>
                                        <p:tav tm="0">
                                          <p:val>
                                            <p:strVal val="#ppt_y"/>
                                          </p:val>
                                        </p:tav>
                                        <p:tav tm="100000">
                                          <p:val>
                                            <p:strVal val="#ppt_y"/>
                                          </p:val>
                                        </p:tav>
                                      </p:tavLst>
                                    </p:anim>
                                    <p:anim calcmode="lin" valueType="num">
                                      <p:cBhvr>
                                        <p:cTn id="9" dur="10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10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10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F:\案例\212\29398439_1386402044341.jpg"/>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22820" y="-39813"/>
            <a:ext cx="9166820" cy="5152628"/>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395544" y="237877"/>
            <a:ext cx="5616616" cy="461665"/>
          </a:xfrm>
          <a:prstGeom prst="rect">
            <a:avLst/>
          </a:prstGeom>
        </p:spPr>
        <p:txBody>
          <a:bodyPr wrap="square">
            <a:spAutoFit/>
          </a:bodyPr>
          <a:lstStyle/>
          <a:p>
            <a:r>
              <a:rPr lang="en-US" altLang="zh-CN" sz="2400" dirty="0">
                <a:solidFill>
                  <a:schemeClr val="bg1"/>
                </a:solidFill>
                <a:latin typeface="微软雅黑" pitchFamily="34" charset="-122"/>
                <a:ea typeface="微软雅黑" pitchFamily="34" charset="-122"/>
              </a:rPr>
              <a:t>Spring Cloud Bus</a:t>
            </a:r>
            <a:endParaRPr lang="en-US" altLang="zh-CN" sz="2400" b="1" dirty="0"/>
          </a:p>
        </p:txBody>
      </p:sp>
      <p:sp>
        <p:nvSpPr>
          <p:cNvPr id="6" name="文本框 5">
            <a:extLst>
              <a:ext uri="{FF2B5EF4-FFF2-40B4-BE49-F238E27FC236}">
                <a16:creationId xmlns:a16="http://schemas.microsoft.com/office/drawing/2014/main" id="{0622F94D-C7A0-413D-8766-648E46A0D47D}"/>
              </a:ext>
            </a:extLst>
          </p:cNvPr>
          <p:cNvSpPr txBox="1"/>
          <p:nvPr/>
        </p:nvSpPr>
        <p:spPr>
          <a:xfrm>
            <a:off x="467544" y="843558"/>
            <a:ext cx="7992888" cy="646331"/>
          </a:xfrm>
          <a:prstGeom prst="rect">
            <a:avLst/>
          </a:prstGeom>
          <a:noFill/>
        </p:spPr>
        <p:txBody>
          <a:bodyPr wrap="square" rtlCol="0">
            <a:spAutoFit/>
          </a:bodyPr>
          <a:lstStyle/>
          <a:p>
            <a:r>
              <a:rPr lang="en-US" altLang="zh-CN" dirty="0">
                <a:solidFill>
                  <a:schemeClr val="bg1"/>
                </a:solidFill>
                <a:latin typeface="+mn-ea"/>
              </a:rPr>
              <a:t>Spring Cloud Bus</a:t>
            </a:r>
            <a:r>
              <a:rPr lang="zh-CN" altLang="en-US" dirty="0">
                <a:solidFill>
                  <a:schemeClr val="bg1"/>
                </a:solidFill>
                <a:latin typeface="+mn-ea"/>
              </a:rPr>
              <a:t>通过轻量消息代理连接各个分布的节点。这会用在广播状态的变化（例如配置变化）或者其它的消息指令中。</a:t>
            </a:r>
          </a:p>
        </p:txBody>
      </p:sp>
      <p:pic>
        <p:nvPicPr>
          <p:cNvPr id="23554" name="Picture 2" descr="http://www.mooooc.com/assets/images/2017/springcloud/configbus2.jpg">
            <a:extLst>
              <a:ext uri="{FF2B5EF4-FFF2-40B4-BE49-F238E27FC236}">
                <a16:creationId xmlns:a16="http://schemas.microsoft.com/office/drawing/2014/main" id="{1AEAB5C5-E7D1-4A9B-8C63-3208CB93F1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6932" y="1489889"/>
            <a:ext cx="5330110" cy="3492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826822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1000" fill="hold"/>
                                        <p:tgtEl>
                                          <p:spTgt spid="5"/>
                                        </p:tgtEl>
                                        <p:attrNameLst>
                                          <p:attrName>ppt_y</p:attrName>
                                        </p:attrNameLst>
                                      </p:cBhvr>
                                      <p:tavLst>
                                        <p:tav tm="0">
                                          <p:val>
                                            <p:strVal val="#ppt_y"/>
                                          </p:val>
                                        </p:tav>
                                        <p:tav tm="100000">
                                          <p:val>
                                            <p:strVal val="#ppt_y"/>
                                          </p:val>
                                        </p:tav>
                                      </p:tavLst>
                                    </p:anim>
                                    <p:anim calcmode="lin" valueType="num">
                                      <p:cBhvr>
                                        <p:cTn id="9" dur="10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10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10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F:\案例\212\29398439_1386402044341.jpg"/>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5465" y="0"/>
            <a:ext cx="9150581" cy="5143500"/>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组合 15"/>
          <p:cNvGrpSpPr/>
          <p:nvPr/>
        </p:nvGrpSpPr>
        <p:grpSpPr>
          <a:xfrm>
            <a:off x="79252" y="238561"/>
            <a:ext cx="1335355" cy="769441"/>
            <a:chOff x="307852" y="495736"/>
            <a:chExt cx="1335355" cy="769441"/>
          </a:xfrm>
        </p:grpSpPr>
        <p:sp>
          <p:nvSpPr>
            <p:cNvPr id="17" name="TextBox 16"/>
            <p:cNvSpPr txBox="1"/>
            <p:nvPr/>
          </p:nvSpPr>
          <p:spPr>
            <a:xfrm>
              <a:off x="919932" y="586020"/>
              <a:ext cx="723275" cy="307777"/>
            </a:xfrm>
            <a:prstGeom prst="rect">
              <a:avLst/>
            </a:prstGeom>
            <a:noFill/>
          </p:spPr>
          <p:txBody>
            <a:bodyPr wrap="none" rtlCol="0">
              <a:spAutoFit/>
            </a:bodyPr>
            <a:lstStyle/>
            <a:p>
              <a:r>
                <a:rPr lang="zh-CN" altLang="en-US" sz="1400" b="1" dirty="0">
                  <a:solidFill>
                    <a:schemeClr val="bg1"/>
                  </a:solidFill>
                  <a:latin typeface="微软雅黑" pitchFamily="34" charset="-122"/>
                  <a:ea typeface="微软雅黑" pitchFamily="34" charset="-122"/>
                </a:rPr>
                <a:t>创始人</a:t>
              </a:r>
              <a:endParaRPr lang="en-US" altLang="zh-CN" sz="1400" b="1" dirty="0">
                <a:solidFill>
                  <a:schemeClr val="bg1"/>
                </a:solidFill>
                <a:latin typeface="微软雅黑" pitchFamily="34" charset="-122"/>
                <a:ea typeface="微软雅黑" pitchFamily="34" charset="-122"/>
              </a:endParaRPr>
            </a:p>
          </p:txBody>
        </p:sp>
        <p:sp>
          <p:nvSpPr>
            <p:cNvPr id="18" name="矩形 17"/>
            <p:cNvSpPr/>
            <p:nvPr/>
          </p:nvSpPr>
          <p:spPr>
            <a:xfrm>
              <a:off x="307852" y="495736"/>
              <a:ext cx="877163" cy="769441"/>
            </a:xfrm>
            <a:prstGeom prst="rect">
              <a:avLst/>
            </a:prstGeom>
          </p:spPr>
          <p:txBody>
            <a:bodyPr wrap="none">
              <a:spAutoFit/>
            </a:bodyPr>
            <a:lstStyle/>
            <a:p>
              <a:pPr lvl="0"/>
              <a:r>
                <a:rPr lang="en-US" altLang="zh-CN" sz="4400" dirty="0">
                  <a:solidFill>
                    <a:schemeClr val="bg1"/>
                  </a:solidFill>
                  <a:ea typeface="微软雅黑" pitchFamily="34" charset="-122"/>
                </a:rPr>
                <a:t> </a:t>
              </a:r>
              <a:r>
                <a:rPr lang="zh-CN" altLang="en-US" sz="4400" dirty="0">
                  <a:solidFill>
                    <a:schemeClr val="bg1"/>
                  </a:solidFill>
                  <a:ea typeface="微软雅黑" pitchFamily="34" charset="-122"/>
                </a:rPr>
                <a:t>＊</a:t>
              </a:r>
            </a:p>
          </p:txBody>
        </p:sp>
      </p:grpSp>
      <p:sp>
        <p:nvSpPr>
          <p:cNvPr id="19" name="矩形 18"/>
          <p:cNvSpPr/>
          <p:nvPr/>
        </p:nvSpPr>
        <p:spPr>
          <a:xfrm>
            <a:off x="691332" y="636622"/>
            <a:ext cx="7462658" cy="230832"/>
          </a:xfrm>
          <a:prstGeom prst="rect">
            <a:avLst/>
          </a:prstGeom>
        </p:spPr>
        <p:txBody>
          <a:bodyPr wrap="square">
            <a:spAutoFit/>
          </a:bodyPr>
          <a:lstStyle/>
          <a:p>
            <a:r>
              <a:rPr lang="zh-CN" altLang="en-US" sz="900" dirty="0">
                <a:solidFill>
                  <a:schemeClr val="bg1"/>
                </a:solidFill>
              </a:rPr>
              <a:t>我们曾经在无数的书籍和文章中看到，</a:t>
            </a:r>
            <a:r>
              <a:rPr lang="en-US" altLang="zh-CN" sz="900" dirty="0">
                <a:solidFill>
                  <a:schemeClr val="bg1"/>
                </a:solidFill>
              </a:rPr>
              <a:t>EJB</a:t>
            </a:r>
            <a:r>
              <a:rPr lang="zh-CN" altLang="en-US" sz="900" dirty="0">
                <a:solidFill>
                  <a:schemeClr val="bg1"/>
                </a:solidFill>
              </a:rPr>
              <a:t>是</a:t>
            </a:r>
            <a:r>
              <a:rPr lang="en-US" altLang="zh-CN" sz="900" dirty="0">
                <a:solidFill>
                  <a:schemeClr val="bg1"/>
                </a:solidFill>
              </a:rPr>
              <a:t>J2EE</a:t>
            </a:r>
            <a:r>
              <a:rPr lang="zh-CN" altLang="en-US" sz="900" dirty="0">
                <a:solidFill>
                  <a:schemeClr val="bg1"/>
                </a:solidFill>
              </a:rPr>
              <a:t>的核心技术之一；而</a:t>
            </a:r>
            <a:r>
              <a:rPr lang="en-US" altLang="zh-CN" sz="900" dirty="0">
                <a:solidFill>
                  <a:schemeClr val="bg1"/>
                </a:solidFill>
              </a:rPr>
              <a:t>Rod Johnson</a:t>
            </a:r>
            <a:r>
              <a:rPr lang="zh-CN" altLang="en-US" sz="900" dirty="0">
                <a:solidFill>
                  <a:schemeClr val="bg1"/>
                </a:solidFill>
              </a:rPr>
              <a:t>竟然宣称，绝大多数的</a:t>
            </a:r>
            <a:r>
              <a:rPr lang="en-US" altLang="zh-CN" sz="900" dirty="0">
                <a:solidFill>
                  <a:schemeClr val="bg1"/>
                </a:solidFill>
              </a:rPr>
              <a:t>J2EE</a:t>
            </a:r>
            <a:r>
              <a:rPr lang="zh-CN" altLang="en-US" sz="900" dirty="0">
                <a:solidFill>
                  <a:schemeClr val="bg1"/>
                </a:solidFill>
              </a:rPr>
              <a:t>应用根本不需要</a:t>
            </a:r>
            <a:r>
              <a:rPr lang="en-US" altLang="zh-CN" sz="900" dirty="0">
                <a:solidFill>
                  <a:schemeClr val="bg1"/>
                </a:solidFill>
              </a:rPr>
              <a:t>EJB</a:t>
            </a:r>
            <a:r>
              <a:rPr lang="zh-CN" altLang="en-US" sz="900" dirty="0">
                <a:solidFill>
                  <a:schemeClr val="bg1"/>
                </a:solidFill>
              </a:rPr>
              <a:t>。</a:t>
            </a:r>
            <a:endParaRPr lang="en-US" altLang="zh-CN" sz="900" dirty="0">
              <a:solidFill>
                <a:schemeClr val="bg1"/>
              </a:solidFill>
            </a:endParaRPr>
          </a:p>
        </p:txBody>
      </p:sp>
      <p:sp>
        <p:nvSpPr>
          <p:cNvPr id="21" name="TextBox 20"/>
          <p:cNvSpPr txBox="1"/>
          <p:nvPr/>
        </p:nvSpPr>
        <p:spPr>
          <a:xfrm>
            <a:off x="8721904" y="44435"/>
            <a:ext cx="425116" cy="338554"/>
          </a:xfrm>
          <a:prstGeom prst="rect">
            <a:avLst/>
          </a:prstGeom>
          <a:noFill/>
        </p:spPr>
        <p:txBody>
          <a:bodyPr wrap="none" rtlCol="0">
            <a:spAutoFit/>
          </a:bodyPr>
          <a:lstStyle/>
          <a:p>
            <a:r>
              <a:rPr lang="en-US" altLang="zh-CN" sz="1600" dirty="0">
                <a:solidFill>
                  <a:srgbClr val="1B5C6E"/>
                </a:solidFill>
                <a:latin typeface="微软雅黑" pitchFamily="34" charset="-122"/>
                <a:ea typeface="微软雅黑" pitchFamily="34" charset="-122"/>
              </a:rPr>
              <a:t>01</a:t>
            </a:r>
            <a:endParaRPr lang="zh-CN" altLang="en-US" sz="1600" dirty="0">
              <a:solidFill>
                <a:srgbClr val="1B5C6E"/>
              </a:solidFill>
              <a:latin typeface="微软雅黑" pitchFamily="34" charset="-122"/>
              <a:ea typeface="微软雅黑" pitchFamily="34" charset="-122"/>
            </a:endParaRPr>
          </a:p>
        </p:txBody>
      </p:sp>
      <p:sp>
        <p:nvSpPr>
          <p:cNvPr id="5" name="矩形 4"/>
          <p:cNvSpPr/>
          <p:nvPr/>
        </p:nvSpPr>
        <p:spPr>
          <a:xfrm>
            <a:off x="1354943" y="3261633"/>
            <a:ext cx="5881351" cy="246221"/>
          </a:xfrm>
          <a:prstGeom prst="rect">
            <a:avLst/>
          </a:prstGeom>
        </p:spPr>
        <p:txBody>
          <a:bodyPr wrap="square">
            <a:spAutoFit/>
          </a:bodyPr>
          <a:lstStyle/>
          <a:p>
            <a:pPr algn="ctr"/>
            <a:r>
              <a:rPr lang="en-US" altLang="zh-CN" sz="1000" dirty="0">
                <a:solidFill>
                  <a:schemeClr val="bg1"/>
                </a:solidFill>
              </a:rPr>
              <a:t>CEO, Atomist. Creator of Spring, Cofounder/CEO at </a:t>
            </a:r>
            <a:r>
              <a:rPr lang="en-US" altLang="zh-CN" sz="1000" dirty="0" err="1">
                <a:solidFill>
                  <a:schemeClr val="bg1"/>
                </a:solidFill>
              </a:rPr>
              <a:t>SpringSource</a:t>
            </a:r>
            <a:r>
              <a:rPr lang="en-US" altLang="zh-CN" sz="1000" dirty="0">
                <a:solidFill>
                  <a:schemeClr val="bg1"/>
                </a:solidFill>
              </a:rPr>
              <a:t>, Investor, Author</a:t>
            </a:r>
            <a:endParaRPr lang="zh-CN" altLang="en-US" sz="1000" dirty="0">
              <a:solidFill>
                <a:schemeClr val="bg1"/>
              </a:solidFill>
            </a:endParaRPr>
          </a:p>
        </p:txBody>
      </p:sp>
      <p:grpSp>
        <p:nvGrpSpPr>
          <p:cNvPr id="2" name="组合 1"/>
          <p:cNvGrpSpPr/>
          <p:nvPr/>
        </p:nvGrpSpPr>
        <p:grpSpPr>
          <a:xfrm>
            <a:off x="1432544" y="3699894"/>
            <a:ext cx="6093293" cy="381344"/>
            <a:chOff x="1432544" y="3412021"/>
            <a:chExt cx="6093293" cy="564297"/>
          </a:xfrm>
        </p:grpSpPr>
        <p:grpSp>
          <p:nvGrpSpPr>
            <p:cNvPr id="43" name="组合 42"/>
            <p:cNvGrpSpPr/>
            <p:nvPr/>
          </p:nvGrpSpPr>
          <p:grpSpPr>
            <a:xfrm>
              <a:off x="1432544" y="3412021"/>
              <a:ext cx="244041" cy="244041"/>
              <a:chOff x="6372200" y="625153"/>
              <a:chExt cx="360040" cy="360040"/>
            </a:xfrm>
          </p:grpSpPr>
          <p:cxnSp>
            <p:nvCxnSpPr>
              <p:cNvPr id="44" name="直接连接符 43"/>
              <p:cNvCxnSpPr/>
              <p:nvPr/>
            </p:nvCxnSpPr>
            <p:spPr>
              <a:xfrm>
                <a:off x="6372200" y="627534"/>
                <a:ext cx="3600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rot="5400000">
                <a:off x="6194561" y="805173"/>
                <a:ext cx="3600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 name="矩形 5"/>
            <p:cNvSpPr/>
            <p:nvPr/>
          </p:nvSpPr>
          <p:spPr>
            <a:xfrm>
              <a:off x="1485971" y="3464987"/>
              <a:ext cx="6039866" cy="400110"/>
            </a:xfrm>
            <a:prstGeom prst="rect">
              <a:avLst/>
            </a:prstGeom>
          </p:spPr>
          <p:txBody>
            <a:bodyPr wrap="square">
              <a:spAutoFit/>
            </a:bodyPr>
            <a:lstStyle/>
            <a:p>
              <a:r>
                <a:rPr lang="zh-CN" altLang="en-US" sz="1000" dirty="0">
                  <a:solidFill>
                    <a:schemeClr val="bg1"/>
                  </a:solidFill>
                </a:rPr>
                <a:t>他是一个在保险、电子商务和金融行业有着丰富经验的技术顾问，同时也是</a:t>
              </a:r>
              <a:r>
                <a:rPr lang="en-US" altLang="zh-CN" sz="1000" dirty="0">
                  <a:solidFill>
                    <a:schemeClr val="bg1"/>
                  </a:solidFill>
                </a:rPr>
                <a:t>JSR-154</a:t>
              </a:r>
              <a:r>
                <a:rPr lang="zh-CN" altLang="en-US" sz="1000" dirty="0">
                  <a:solidFill>
                    <a:schemeClr val="bg1"/>
                  </a:solidFill>
                </a:rPr>
                <a:t>（</a:t>
              </a:r>
              <a:r>
                <a:rPr lang="en-US" altLang="zh-CN" sz="1000" dirty="0">
                  <a:solidFill>
                    <a:schemeClr val="bg1"/>
                  </a:solidFill>
                </a:rPr>
                <a:t>Servlet2.4</a:t>
              </a:r>
              <a:r>
                <a:rPr lang="zh-CN" altLang="en-US" sz="1000" dirty="0">
                  <a:solidFill>
                    <a:schemeClr val="bg1"/>
                  </a:solidFill>
                </a:rPr>
                <a:t>）和</a:t>
              </a:r>
              <a:r>
                <a:rPr lang="en-US" altLang="zh-CN" sz="1000" dirty="0">
                  <a:solidFill>
                    <a:schemeClr val="bg1"/>
                  </a:solidFill>
                </a:rPr>
                <a:t>JDO2.0</a:t>
              </a:r>
              <a:r>
                <a:rPr lang="zh-CN" altLang="en-US" sz="1000" dirty="0">
                  <a:solidFill>
                    <a:schemeClr val="bg1"/>
                  </a:solidFill>
                </a:rPr>
                <a:t>的规范专家、</a:t>
              </a:r>
              <a:r>
                <a:rPr lang="en-US" altLang="zh-CN" sz="1000" dirty="0">
                  <a:solidFill>
                    <a:schemeClr val="bg1"/>
                  </a:solidFill>
                </a:rPr>
                <a:t>JCP</a:t>
              </a:r>
              <a:r>
                <a:rPr lang="zh-CN" altLang="en-US" sz="1000" dirty="0">
                  <a:solidFill>
                    <a:schemeClr val="bg1"/>
                  </a:solidFill>
                </a:rPr>
                <a:t>的积极成员，是</a:t>
              </a:r>
              <a:r>
                <a:rPr lang="en-US" altLang="zh-CN" sz="1000" dirty="0">
                  <a:solidFill>
                    <a:schemeClr val="bg1"/>
                  </a:solidFill>
                </a:rPr>
                <a:t>Java development community</a:t>
              </a:r>
              <a:r>
                <a:rPr lang="zh-CN" altLang="en-US" sz="1000" dirty="0">
                  <a:solidFill>
                    <a:schemeClr val="bg1"/>
                  </a:solidFill>
                </a:rPr>
                <a:t>中的杰出人物。</a:t>
              </a:r>
            </a:p>
          </p:txBody>
        </p:sp>
        <p:grpSp>
          <p:nvGrpSpPr>
            <p:cNvPr id="46" name="组合 45"/>
            <p:cNvGrpSpPr/>
            <p:nvPr/>
          </p:nvGrpSpPr>
          <p:grpSpPr>
            <a:xfrm flipH="1" flipV="1">
              <a:off x="7057413" y="3732277"/>
              <a:ext cx="244041" cy="244041"/>
              <a:chOff x="6372200" y="625153"/>
              <a:chExt cx="360040" cy="360040"/>
            </a:xfrm>
          </p:grpSpPr>
          <p:cxnSp>
            <p:nvCxnSpPr>
              <p:cNvPr id="47" name="直接连接符 46"/>
              <p:cNvCxnSpPr/>
              <p:nvPr/>
            </p:nvCxnSpPr>
            <p:spPr>
              <a:xfrm>
                <a:off x="6372200" y="627534"/>
                <a:ext cx="3600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rot="5400000">
                <a:off x="6194561" y="805173"/>
                <a:ext cx="3600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pic>
        <p:nvPicPr>
          <p:cNvPr id="8" name="图片 7">
            <a:extLst>
              <a:ext uri="{FF2B5EF4-FFF2-40B4-BE49-F238E27FC236}">
                <a16:creationId xmlns:a16="http://schemas.microsoft.com/office/drawing/2014/main" id="{E7C4A565-C78B-4465-B36A-EE3CA8D38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6462" y="1008002"/>
            <a:ext cx="2107014" cy="2171935"/>
          </a:xfrm>
          <a:prstGeom prst="rect">
            <a:avLst/>
          </a:prstGeom>
        </p:spPr>
      </p:pic>
    </p:spTree>
    <p:extLst>
      <p:ext uri="{BB962C8B-B14F-4D97-AF65-F5344CB8AC3E}">
        <p14:creationId xmlns:p14="http://schemas.microsoft.com/office/powerpoint/2010/main" val="61589198"/>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75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F:\案例\212\29398439_1386402044341.jpg"/>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22820" y="-39813"/>
            <a:ext cx="9166820" cy="5152628"/>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395544" y="237877"/>
            <a:ext cx="5616616" cy="461665"/>
          </a:xfrm>
          <a:prstGeom prst="rect">
            <a:avLst/>
          </a:prstGeom>
        </p:spPr>
        <p:txBody>
          <a:bodyPr wrap="square">
            <a:spAutoFit/>
          </a:bodyPr>
          <a:lstStyle/>
          <a:p>
            <a:r>
              <a:rPr lang="zh-CN" altLang="en-US" sz="2400" dirty="0">
                <a:solidFill>
                  <a:schemeClr val="bg1"/>
                </a:solidFill>
                <a:latin typeface="微软雅黑" pitchFamily="34" charset="-122"/>
                <a:ea typeface="微软雅黑" pitchFamily="34" charset="-122"/>
              </a:rPr>
              <a:t>链路跟踪 </a:t>
            </a:r>
            <a:r>
              <a:rPr lang="en-US" altLang="zh-CN" sz="2400" dirty="0">
                <a:solidFill>
                  <a:schemeClr val="bg1"/>
                </a:solidFill>
                <a:latin typeface="微软雅黑" pitchFamily="34" charset="-122"/>
                <a:ea typeface="微软雅黑" pitchFamily="34" charset="-122"/>
              </a:rPr>
              <a:t>Spring Cloud Sleuth</a:t>
            </a:r>
            <a:r>
              <a:rPr lang="zh-CN" altLang="en-US" sz="2400" dirty="0">
                <a:solidFill>
                  <a:schemeClr val="bg1"/>
                </a:solidFill>
                <a:latin typeface="微软雅黑" pitchFamily="34" charset="-122"/>
                <a:ea typeface="微软雅黑" pitchFamily="34" charset="-122"/>
              </a:rPr>
              <a:t>和</a:t>
            </a:r>
            <a:r>
              <a:rPr lang="en-US" altLang="zh-CN" sz="2400" dirty="0" err="1">
                <a:solidFill>
                  <a:schemeClr val="bg1"/>
                </a:solidFill>
                <a:latin typeface="微软雅黑" pitchFamily="34" charset="-122"/>
                <a:ea typeface="微软雅黑" pitchFamily="34" charset="-122"/>
              </a:rPr>
              <a:t>Zipkin</a:t>
            </a:r>
            <a:endParaRPr lang="en-US" altLang="zh-CN" sz="2400" b="1" dirty="0"/>
          </a:p>
        </p:txBody>
      </p:sp>
      <p:sp>
        <p:nvSpPr>
          <p:cNvPr id="6" name="文本框 5">
            <a:extLst>
              <a:ext uri="{FF2B5EF4-FFF2-40B4-BE49-F238E27FC236}">
                <a16:creationId xmlns:a16="http://schemas.microsoft.com/office/drawing/2014/main" id="{0622F94D-C7A0-413D-8766-648E46A0D47D}"/>
              </a:ext>
            </a:extLst>
          </p:cNvPr>
          <p:cNvSpPr txBox="1"/>
          <p:nvPr/>
        </p:nvSpPr>
        <p:spPr>
          <a:xfrm>
            <a:off x="467544" y="843558"/>
            <a:ext cx="7992888" cy="830997"/>
          </a:xfrm>
          <a:prstGeom prst="rect">
            <a:avLst/>
          </a:prstGeom>
          <a:noFill/>
        </p:spPr>
        <p:txBody>
          <a:bodyPr wrap="square" rtlCol="0">
            <a:spAutoFit/>
          </a:bodyPr>
          <a:lstStyle/>
          <a:p>
            <a:r>
              <a:rPr lang="en-US" altLang="zh-CN" sz="1200" dirty="0">
                <a:solidFill>
                  <a:schemeClr val="bg1"/>
                </a:solidFill>
                <a:latin typeface="+mn-ea"/>
              </a:rPr>
              <a:t>Spring Cloud Sleuth</a:t>
            </a:r>
            <a:r>
              <a:rPr lang="zh-CN" altLang="en-US" sz="1200" dirty="0">
                <a:solidFill>
                  <a:schemeClr val="bg1"/>
                </a:solidFill>
                <a:latin typeface="+mn-ea"/>
              </a:rPr>
              <a:t>为服务之间调用提供链路追踪。通过</a:t>
            </a:r>
            <a:r>
              <a:rPr lang="en-US" altLang="zh-CN" sz="1200" dirty="0">
                <a:solidFill>
                  <a:schemeClr val="bg1"/>
                </a:solidFill>
                <a:latin typeface="+mn-ea"/>
              </a:rPr>
              <a:t>Sleuth</a:t>
            </a:r>
            <a:r>
              <a:rPr lang="zh-CN" altLang="en-US" sz="1200" dirty="0">
                <a:solidFill>
                  <a:schemeClr val="bg1"/>
                </a:solidFill>
                <a:latin typeface="+mn-ea"/>
              </a:rPr>
              <a:t>可以很清楚的了解到一个服务请求经过了哪些服务，每个服务处理花费了多长时间。从而让我们可以很方便的理清各微服务间的调用关系。</a:t>
            </a:r>
          </a:p>
          <a:p>
            <a:endParaRPr lang="en-US" altLang="zh-CN" sz="1200" dirty="0">
              <a:solidFill>
                <a:schemeClr val="bg1"/>
              </a:solidFill>
              <a:latin typeface="+mn-ea"/>
            </a:endParaRPr>
          </a:p>
          <a:p>
            <a:r>
              <a:rPr lang="en-US" altLang="zh-CN" sz="1200" dirty="0" err="1">
                <a:solidFill>
                  <a:schemeClr val="bg1"/>
                </a:solidFill>
                <a:latin typeface="+mn-ea"/>
              </a:rPr>
              <a:t>Zipkin</a:t>
            </a:r>
            <a:r>
              <a:rPr lang="zh-CN" altLang="en-US" sz="1200" dirty="0">
                <a:solidFill>
                  <a:schemeClr val="bg1"/>
                </a:solidFill>
                <a:latin typeface="+mn-ea"/>
              </a:rPr>
              <a:t>是</a:t>
            </a:r>
            <a:r>
              <a:rPr lang="en-US" altLang="zh-CN" sz="1200" dirty="0">
                <a:solidFill>
                  <a:schemeClr val="bg1"/>
                </a:solidFill>
                <a:latin typeface="+mn-ea"/>
              </a:rPr>
              <a:t>Twitter</a:t>
            </a:r>
            <a:r>
              <a:rPr lang="zh-CN" altLang="en-US" sz="1200" dirty="0">
                <a:solidFill>
                  <a:schemeClr val="bg1"/>
                </a:solidFill>
                <a:latin typeface="+mn-ea"/>
              </a:rPr>
              <a:t>的一个开源项目，允许开发者收集 </a:t>
            </a:r>
            <a:r>
              <a:rPr lang="en-US" altLang="zh-CN" sz="1200" dirty="0">
                <a:solidFill>
                  <a:schemeClr val="bg1"/>
                </a:solidFill>
                <a:latin typeface="+mn-ea"/>
              </a:rPr>
              <a:t>Twitter </a:t>
            </a:r>
            <a:r>
              <a:rPr lang="zh-CN" altLang="en-US" sz="1200" dirty="0">
                <a:solidFill>
                  <a:schemeClr val="bg1"/>
                </a:solidFill>
                <a:latin typeface="+mn-ea"/>
              </a:rPr>
              <a:t>各个服务上的监控数据，并提供查询接口。</a:t>
            </a:r>
          </a:p>
        </p:txBody>
      </p:sp>
      <p:pic>
        <p:nvPicPr>
          <p:cNvPr id="25604" name="Picture 4" descr="http://www.mooooc.com/assets/images/2017/architecture/dyl.png">
            <a:extLst>
              <a:ext uri="{FF2B5EF4-FFF2-40B4-BE49-F238E27FC236}">
                <a16:creationId xmlns:a16="http://schemas.microsoft.com/office/drawing/2014/main" id="{64EBEEB0-F9B7-43EF-9475-920099C055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816" y="1664013"/>
            <a:ext cx="3553568" cy="3381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472344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1000" fill="hold"/>
                                        <p:tgtEl>
                                          <p:spTgt spid="5"/>
                                        </p:tgtEl>
                                        <p:attrNameLst>
                                          <p:attrName>ppt_y</p:attrName>
                                        </p:attrNameLst>
                                      </p:cBhvr>
                                      <p:tavLst>
                                        <p:tav tm="0">
                                          <p:val>
                                            <p:strVal val="#ppt_y"/>
                                          </p:val>
                                        </p:tav>
                                        <p:tav tm="100000">
                                          <p:val>
                                            <p:strVal val="#ppt_y"/>
                                          </p:val>
                                        </p:tav>
                                      </p:tavLst>
                                    </p:anim>
                                    <p:anim calcmode="lin" valueType="num">
                                      <p:cBhvr>
                                        <p:cTn id="9" dur="10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10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10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F:\案例\212\29398439_1386402044341.jpg"/>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22820" y="-39813"/>
            <a:ext cx="9166820" cy="5152628"/>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393700" y="1866200"/>
            <a:ext cx="937940" cy="1209606"/>
          </a:xfrm>
          <a:prstGeom prst="rect">
            <a:avLst/>
          </a:prstGeom>
        </p:spPr>
        <p:txBody>
          <a:bodyPr wrap="square">
            <a:spAutoFit/>
          </a:bodyPr>
          <a:lstStyle/>
          <a:p>
            <a:r>
              <a:rPr lang="en-US" altLang="zh-CN" dirty="0">
                <a:solidFill>
                  <a:schemeClr val="bg1"/>
                </a:solidFill>
                <a:latin typeface="微软雅黑" pitchFamily="34" charset="-122"/>
                <a:ea typeface="微软雅黑" pitchFamily="34" charset="-122"/>
              </a:rPr>
              <a:t>Spring Cloud</a:t>
            </a:r>
            <a:r>
              <a:rPr lang="zh-CN" altLang="en-US" dirty="0">
                <a:solidFill>
                  <a:schemeClr val="bg1"/>
                </a:solidFill>
                <a:latin typeface="微软雅黑" pitchFamily="34" charset="-122"/>
                <a:ea typeface="微软雅黑" pitchFamily="34" charset="-122"/>
              </a:rPr>
              <a:t>组件</a:t>
            </a:r>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使用</a:t>
            </a:r>
            <a:endParaRPr lang="en-US" altLang="zh-CN" b="1" dirty="0"/>
          </a:p>
        </p:txBody>
      </p:sp>
      <p:pic>
        <p:nvPicPr>
          <p:cNvPr id="20482" name="Picture 2" descr="http://www.mooooc.com/assets/images/2017/chat/spring_cloud_structure.png">
            <a:extLst>
              <a:ext uri="{FF2B5EF4-FFF2-40B4-BE49-F238E27FC236}">
                <a16:creationId xmlns:a16="http://schemas.microsoft.com/office/drawing/2014/main" id="{74820188-277E-4DFC-A006-B415318F13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3525" y="0"/>
            <a:ext cx="6075363"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702960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1000" fill="hold"/>
                                        <p:tgtEl>
                                          <p:spTgt spid="5"/>
                                        </p:tgtEl>
                                        <p:attrNameLst>
                                          <p:attrName>ppt_y</p:attrName>
                                        </p:attrNameLst>
                                      </p:cBhvr>
                                      <p:tavLst>
                                        <p:tav tm="0">
                                          <p:val>
                                            <p:strVal val="#ppt_y"/>
                                          </p:val>
                                        </p:tav>
                                        <p:tav tm="100000">
                                          <p:val>
                                            <p:strVal val="#ppt_y"/>
                                          </p:val>
                                        </p:tav>
                                      </p:tavLst>
                                    </p:anim>
                                    <p:anim calcmode="lin" valueType="num">
                                      <p:cBhvr>
                                        <p:cTn id="9" dur="10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10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10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F:\案例\212\29398439_1386402044341.jpg"/>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22820" y="-39813"/>
            <a:ext cx="9166820" cy="5152628"/>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393700" y="339502"/>
            <a:ext cx="5042396" cy="369332"/>
          </a:xfrm>
          <a:prstGeom prst="rect">
            <a:avLst/>
          </a:prstGeom>
        </p:spPr>
        <p:txBody>
          <a:bodyPr wrap="square">
            <a:spAutoFit/>
          </a:bodyPr>
          <a:lstStyle/>
          <a:p>
            <a:r>
              <a:rPr lang="en-US" altLang="zh-CN" dirty="0">
                <a:solidFill>
                  <a:schemeClr val="bg1"/>
                </a:solidFill>
                <a:latin typeface="微软雅黑" pitchFamily="34" charset="-122"/>
                <a:ea typeface="微软雅黑" pitchFamily="34" charset="-122"/>
              </a:rPr>
              <a:t>Spring Cloud </a:t>
            </a:r>
            <a:r>
              <a:rPr lang="zh-CN" altLang="en-US" dirty="0">
                <a:solidFill>
                  <a:schemeClr val="bg1"/>
                </a:solidFill>
                <a:latin typeface="微软雅黑" pitchFamily="34" charset="-122"/>
                <a:ea typeface="微软雅黑" pitchFamily="34" charset="-122"/>
              </a:rPr>
              <a:t>组件使用</a:t>
            </a:r>
            <a:endParaRPr lang="en-US" altLang="zh-CN" b="1" dirty="0"/>
          </a:p>
        </p:txBody>
      </p:sp>
      <p:sp>
        <p:nvSpPr>
          <p:cNvPr id="2" name="矩形 1">
            <a:extLst>
              <a:ext uri="{FF2B5EF4-FFF2-40B4-BE49-F238E27FC236}">
                <a16:creationId xmlns:a16="http://schemas.microsoft.com/office/drawing/2014/main" id="{E8B14070-6ABA-494B-9FF2-E00303D2CA14}"/>
              </a:ext>
            </a:extLst>
          </p:cNvPr>
          <p:cNvSpPr/>
          <p:nvPr/>
        </p:nvSpPr>
        <p:spPr>
          <a:xfrm>
            <a:off x="467544" y="883622"/>
            <a:ext cx="8064896" cy="2862322"/>
          </a:xfrm>
          <a:prstGeom prst="rect">
            <a:avLst/>
          </a:prstGeom>
        </p:spPr>
        <p:txBody>
          <a:bodyPr wrap="square">
            <a:spAutoFit/>
          </a:bodyPr>
          <a:lstStyle/>
          <a:p>
            <a:pPr marL="342900" indent="-342900">
              <a:buFont typeface="+mj-lt"/>
              <a:buAutoNum type="arabicPeriod"/>
            </a:pPr>
            <a:r>
              <a:rPr lang="zh-CN" altLang="en-US" dirty="0">
                <a:solidFill>
                  <a:schemeClr val="bg1"/>
                </a:solidFill>
              </a:rPr>
              <a:t>其中Eureka负责服务的注册与发现，很好将各服务连接起来</a:t>
            </a:r>
          </a:p>
          <a:p>
            <a:pPr marL="342900" indent="-342900">
              <a:buFont typeface="+mj-lt"/>
              <a:buAutoNum type="arabicPeriod"/>
            </a:pPr>
            <a:r>
              <a:rPr lang="zh-CN" altLang="en-US" dirty="0">
                <a:solidFill>
                  <a:schemeClr val="bg1"/>
                </a:solidFill>
              </a:rPr>
              <a:t>Hystrix 负责监控服务之间的调用情况，连续多次失败进行熔断保护。</a:t>
            </a:r>
          </a:p>
          <a:p>
            <a:pPr marL="342900" indent="-342900">
              <a:buFont typeface="+mj-lt"/>
              <a:buAutoNum type="arabicPeriod"/>
            </a:pPr>
            <a:r>
              <a:rPr lang="zh-CN" altLang="en-US" dirty="0">
                <a:solidFill>
                  <a:schemeClr val="bg1"/>
                </a:solidFill>
              </a:rPr>
              <a:t>Hystrix 提供了统一的配置中心服务</a:t>
            </a:r>
          </a:p>
          <a:p>
            <a:pPr marL="342900" indent="-342900">
              <a:buFont typeface="+mj-lt"/>
              <a:buAutoNum type="arabicPeriod"/>
            </a:pPr>
            <a:r>
              <a:rPr lang="zh-CN" altLang="en-US" dirty="0">
                <a:solidFill>
                  <a:schemeClr val="bg1"/>
                </a:solidFill>
              </a:rPr>
              <a:t>当配置文件发生变化dashboard,Turbine 负责监控 Hystrix的熔断情况，并给予图形化的展示</a:t>
            </a:r>
          </a:p>
          <a:p>
            <a:pPr marL="342900" indent="-342900">
              <a:buFont typeface="+mj-lt"/>
              <a:buAutoNum type="arabicPeriod"/>
            </a:pPr>
            <a:r>
              <a:rPr lang="zh-CN" altLang="en-US" dirty="0">
                <a:solidFill>
                  <a:schemeClr val="bg1"/>
                </a:solidFill>
              </a:rPr>
              <a:t>Spring Cloud Config的时候，Spring Cloud Bus 负责通知各服务去获取最新的配置信息</a:t>
            </a:r>
          </a:p>
          <a:p>
            <a:pPr marL="342900" indent="-342900">
              <a:buFont typeface="+mj-lt"/>
              <a:buAutoNum type="arabicPeriod"/>
            </a:pPr>
            <a:r>
              <a:rPr lang="zh-CN" altLang="en-US" dirty="0">
                <a:solidFill>
                  <a:schemeClr val="bg1"/>
                </a:solidFill>
              </a:rPr>
              <a:t>所有对外的请求和服务，我们都通过Zuul来进行转发，起到API网关的作用</a:t>
            </a:r>
          </a:p>
          <a:p>
            <a:pPr marL="342900" indent="-342900">
              <a:buFont typeface="+mj-lt"/>
              <a:buAutoNum type="arabicPeriod"/>
            </a:pPr>
            <a:r>
              <a:rPr lang="zh-CN" altLang="en-US" dirty="0">
                <a:solidFill>
                  <a:schemeClr val="bg1"/>
                </a:solidFill>
              </a:rPr>
              <a:t>最后我们使用Sleuth+Zipkin将所有的请求数据记录下来，方便我们进行后续分析</a:t>
            </a:r>
          </a:p>
        </p:txBody>
      </p:sp>
    </p:spTree>
    <p:extLst>
      <p:ext uri="{BB962C8B-B14F-4D97-AF65-F5344CB8AC3E}">
        <p14:creationId xmlns:p14="http://schemas.microsoft.com/office/powerpoint/2010/main" val="100064579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1000" fill="hold"/>
                                        <p:tgtEl>
                                          <p:spTgt spid="5"/>
                                        </p:tgtEl>
                                        <p:attrNameLst>
                                          <p:attrName>ppt_y</p:attrName>
                                        </p:attrNameLst>
                                      </p:cBhvr>
                                      <p:tavLst>
                                        <p:tav tm="0">
                                          <p:val>
                                            <p:strVal val="#ppt_y"/>
                                          </p:val>
                                        </p:tav>
                                        <p:tav tm="100000">
                                          <p:val>
                                            <p:strVal val="#ppt_y"/>
                                          </p:val>
                                        </p:tav>
                                      </p:tavLst>
                                    </p:anim>
                                    <p:anim calcmode="lin" valueType="num">
                                      <p:cBhvr>
                                        <p:cTn id="9" dur="10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10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10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F:\案例\212\29398439_1386402044341.jpg"/>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22820" y="-39813"/>
            <a:ext cx="9166820" cy="5152628"/>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683568" y="152433"/>
            <a:ext cx="4968552" cy="369332"/>
          </a:xfrm>
          <a:prstGeom prst="rect">
            <a:avLst/>
          </a:prstGeom>
        </p:spPr>
        <p:txBody>
          <a:bodyPr wrap="square">
            <a:spAutoFit/>
          </a:bodyPr>
          <a:lstStyle/>
          <a:p>
            <a:r>
              <a:rPr lang="en-US" altLang="zh-CN" dirty="0">
                <a:solidFill>
                  <a:schemeClr val="bg1"/>
                </a:solidFill>
                <a:latin typeface="微软雅黑" pitchFamily="34" charset="-122"/>
                <a:ea typeface="微软雅黑" pitchFamily="34" charset="-122"/>
              </a:rPr>
              <a:t>Spring Cloud </a:t>
            </a:r>
            <a:r>
              <a:rPr lang="zh-CN" altLang="en-US" dirty="0">
                <a:solidFill>
                  <a:schemeClr val="bg1"/>
                </a:solidFill>
                <a:latin typeface="微软雅黑" pitchFamily="34" charset="-122"/>
                <a:ea typeface="微软雅黑" pitchFamily="34" charset="-122"/>
              </a:rPr>
              <a:t>组件列表</a:t>
            </a:r>
            <a:endParaRPr lang="en-US" altLang="zh-CN" b="1" dirty="0"/>
          </a:p>
        </p:txBody>
      </p:sp>
      <p:pic>
        <p:nvPicPr>
          <p:cNvPr id="2" name="图片 1">
            <a:extLst>
              <a:ext uri="{FF2B5EF4-FFF2-40B4-BE49-F238E27FC236}">
                <a16:creationId xmlns:a16="http://schemas.microsoft.com/office/drawing/2014/main" id="{67D7CE4A-D2F3-41F2-9B29-29F7926AAEED}"/>
              </a:ext>
            </a:extLst>
          </p:cNvPr>
          <p:cNvPicPr>
            <a:picLocks noChangeAspect="1"/>
          </p:cNvPicPr>
          <p:nvPr/>
        </p:nvPicPr>
        <p:blipFill>
          <a:blip r:embed="rId3"/>
          <a:stretch>
            <a:fillRect/>
          </a:stretch>
        </p:blipFill>
        <p:spPr>
          <a:xfrm>
            <a:off x="683568" y="667265"/>
            <a:ext cx="7804373" cy="4323802"/>
          </a:xfrm>
          <a:prstGeom prst="rect">
            <a:avLst/>
          </a:prstGeom>
        </p:spPr>
      </p:pic>
    </p:spTree>
    <p:extLst>
      <p:ext uri="{BB962C8B-B14F-4D97-AF65-F5344CB8AC3E}">
        <p14:creationId xmlns:p14="http://schemas.microsoft.com/office/powerpoint/2010/main" val="69278011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1000" fill="hold"/>
                                        <p:tgtEl>
                                          <p:spTgt spid="5"/>
                                        </p:tgtEl>
                                        <p:attrNameLst>
                                          <p:attrName>ppt_y</p:attrName>
                                        </p:attrNameLst>
                                      </p:cBhvr>
                                      <p:tavLst>
                                        <p:tav tm="0">
                                          <p:val>
                                            <p:strVal val="#ppt_y"/>
                                          </p:val>
                                        </p:tav>
                                        <p:tav tm="100000">
                                          <p:val>
                                            <p:strVal val="#ppt_y"/>
                                          </p:val>
                                        </p:tav>
                                      </p:tavLst>
                                    </p:anim>
                                    <p:anim calcmode="lin" valueType="num">
                                      <p:cBhvr>
                                        <p:cTn id="9" dur="10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10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10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F:\案例\212\29398439_1386402044341.jpg"/>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0" y="1"/>
            <a:ext cx="9143999" cy="5143500"/>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F:\案例\212\london-skyline\bridge.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562350" y="1255651"/>
            <a:ext cx="2019300" cy="885825"/>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合 5"/>
          <p:cNvGrpSpPr/>
          <p:nvPr/>
        </p:nvGrpSpPr>
        <p:grpSpPr>
          <a:xfrm>
            <a:off x="2097450" y="2119781"/>
            <a:ext cx="4959865" cy="513678"/>
            <a:chOff x="3512027" y="2461970"/>
            <a:chExt cx="2119946" cy="219557"/>
          </a:xfrm>
        </p:grpSpPr>
        <p:sp>
          <p:nvSpPr>
            <p:cNvPr id="53" name="六边形 52"/>
            <p:cNvSpPr/>
            <p:nvPr/>
          </p:nvSpPr>
          <p:spPr>
            <a:xfrm>
              <a:off x="3512027" y="2461970"/>
              <a:ext cx="2119946" cy="219557"/>
            </a:xfrm>
            <a:prstGeom prst="hexagon">
              <a:avLst>
                <a:gd name="adj" fmla="val 59791"/>
                <a:gd name="vf" fmla="val 11547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88A84"/>
                </a:solidFill>
              </a:endParaRPr>
            </a:p>
          </p:txBody>
        </p:sp>
        <p:sp>
          <p:nvSpPr>
            <p:cNvPr id="54" name="椭圆 53"/>
            <p:cNvSpPr/>
            <p:nvPr/>
          </p:nvSpPr>
          <p:spPr>
            <a:xfrm>
              <a:off x="3626225" y="2544748"/>
              <a:ext cx="54000" cy="54000"/>
            </a:xfrm>
            <a:prstGeom prst="ellipse">
              <a:avLst/>
            </a:prstGeom>
            <a:solidFill>
              <a:srgbClr val="3A9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388A84"/>
                  </a:solidFill>
                </a:rPr>
                <a:t> </a:t>
              </a:r>
              <a:endParaRPr lang="zh-CN" altLang="en-US" dirty="0">
                <a:solidFill>
                  <a:srgbClr val="388A84"/>
                </a:solidFill>
              </a:endParaRPr>
            </a:p>
          </p:txBody>
        </p:sp>
        <p:sp>
          <p:nvSpPr>
            <p:cNvPr id="55" name="椭圆 54"/>
            <p:cNvSpPr/>
            <p:nvPr/>
          </p:nvSpPr>
          <p:spPr>
            <a:xfrm>
              <a:off x="5456151" y="2544748"/>
              <a:ext cx="54000" cy="54000"/>
            </a:xfrm>
            <a:prstGeom prst="ellipse">
              <a:avLst/>
            </a:prstGeom>
            <a:solidFill>
              <a:srgbClr val="3081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88A84"/>
                </a:solidFill>
              </a:endParaRPr>
            </a:p>
          </p:txBody>
        </p:sp>
      </p:grpSp>
      <p:sp>
        <p:nvSpPr>
          <p:cNvPr id="52" name="TextBox 51"/>
          <p:cNvSpPr txBox="1"/>
          <p:nvPr/>
        </p:nvSpPr>
        <p:spPr>
          <a:xfrm>
            <a:off x="3029570" y="2069882"/>
            <a:ext cx="3095624" cy="646331"/>
          </a:xfrm>
          <a:prstGeom prst="rect">
            <a:avLst/>
          </a:prstGeom>
          <a:noFill/>
          <a:effectLst/>
        </p:spPr>
        <p:txBody>
          <a:bodyPr wrap="square" rtlCol="0">
            <a:spAutoFit/>
          </a:bodyPr>
          <a:lstStyle/>
          <a:p>
            <a:r>
              <a:rPr lang="en-US" altLang="zh-CN" sz="3600" dirty="0">
                <a:solidFill>
                  <a:srgbClr val="388A84"/>
                </a:solidFill>
                <a:latin typeface="微软雅黑" pitchFamily="34" charset="-122"/>
                <a:ea typeface="微软雅黑" pitchFamily="34" charset="-122"/>
              </a:rPr>
              <a:t>THANK YOU</a:t>
            </a:r>
            <a:endParaRPr lang="zh-CN" altLang="en-US" sz="3600" dirty="0">
              <a:solidFill>
                <a:srgbClr val="388A84"/>
              </a:solidFill>
              <a:latin typeface="微软雅黑" pitchFamily="34" charset="-122"/>
              <a:ea typeface="微软雅黑" pitchFamily="34" charset="-122"/>
            </a:endParaRPr>
          </a:p>
        </p:txBody>
      </p:sp>
      <p:pic>
        <p:nvPicPr>
          <p:cNvPr id="5122" name="Picture 2" descr="F:\案例\212\macbook.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6772298" y="2235047"/>
            <a:ext cx="2386633" cy="3100618"/>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descr="F:\案例\212\london-skyline\pinnacle.pn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827584" y="1984476"/>
            <a:ext cx="966366" cy="3134938"/>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F:\案例\212\london-skyline\small-plants.png"/>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2515400" y="1814981"/>
            <a:ext cx="142875" cy="304800"/>
          </a:xfrm>
          <a:prstGeom prst="rect">
            <a:avLst/>
          </a:prstGeom>
          <a:noFill/>
          <a:extLst>
            <a:ext uri="{909E8E84-426E-40DD-AFC4-6F175D3DCCD1}">
              <a14:hiddenFill xmlns:a14="http://schemas.microsoft.com/office/drawing/2010/main">
                <a:solidFill>
                  <a:srgbClr val="FFFFFF"/>
                </a:solidFill>
              </a14:hiddenFill>
            </a:ext>
          </a:extLst>
        </p:spPr>
      </p:pic>
      <p:pic>
        <p:nvPicPr>
          <p:cNvPr id="5127" name="Picture 7" descr="F:\案例\212\london-skyline\pop_up_commute.png"/>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6015272" y="1587341"/>
            <a:ext cx="505594" cy="542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714858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14:presetBounceEnd="50000">
                                      <p:stCondLst>
                                        <p:cond delay="750"/>
                                      </p:stCondLst>
                                      <p:childTnLst>
                                        <p:set>
                                          <p:cBhvr>
                                            <p:cTn id="6" dur="1" fill="hold">
                                              <p:stCondLst>
                                                <p:cond delay="0"/>
                                              </p:stCondLst>
                                            </p:cTn>
                                            <p:tgtEl>
                                              <p:spTgt spid="5127"/>
                                            </p:tgtEl>
                                            <p:attrNameLst>
                                              <p:attrName>style.visibility</p:attrName>
                                            </p:attrNameLst>
                                          </p:cBhvr>
                                          <p:to>
                                            <p:strVal val="visible"/>
                                          </p:to>
                                        </p:set>
                                        <p:anim calcmode="lin" valueType="num" p14:bounceEnd="50000">
                                          <p:cBhvr additive="base">
                                            <p:cTn id="7" dur="1500" fill="hold"/>
                                            <p:tgtEl>
                                              <p:spTgt spid="5127"/>
                                            </p:tgtEl>
                                            <p:attrNameLst>
                                              <p:attrName>ppt_x</p:attrName>
                                            </p:attrNameLst>
                                          </p:cBhvr>
                                          <p:tavLst>
                                            <p:tav tm="0">
                                              <p:val>
                                                <p:strVal val="#ppt_x"/>
                                              </p:val>
                                            </p:tav>
                                            <p:tav tm="100000">
                                              <p:val>
                                                <p:strVal val="#ppt_x"/>
                                              </p:val>
                                            </p:tav>
                                          </p:tavLst>
                                        </p:anim>
                                        <p:anim calcmode="lin" valueType="num" p14:bounceEnd="50000">
                                          <p:cBhvr additive="base">
                                            <p:cTn id="8" dur="1500" fill="hold"/>
                                            <p:tgtEl>
                                              <p:spTgt spid="5127"/>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50000">
                                      <p:stCondLst>
                                        <p:cond delay="500"/>
                                      </p:stCondLst>
                                      <p:childTnLst>
                                        <p:set>
                                          <p:cBhvr>
                                            <p:cTn id="10" dur="1" fill="hold">
                                              <p:stCondLst>
                                                <p:cond delay="0"/>
                                              </p:stCondLst>
                                            </p:cTn>
                                            <p:tgtEl>
                                              <p:spTgt spid="5123"/>
                                            </p:tgtEl>
                                            <p:attrNameLst>
                                              <p:attrName>style.visibility</p:attrName>
                                            </p:attrNameLst>
                                          </p:cBhvr>
                                          <p:to>
                                            <p:strVal val="visible"/>
                                          </p:to>
                                        </p:set>
                                        <p:anim calcmode="lin" valueType="num" p14:bounceEnd="50000">
                                          <p:cBhvr additive="base">
                                            <p:cTn id="11" dur="1500" fill="hold"/>
                                            <p:tgtEl>
                                              <p:spTgt spid="5123"/>
                                            </p:tgtEl>
                                            <p:attrNameLst>
                                              <p:attrName>ppt_x</p:attrName>
                                            </p:attrNameLst>
                                          </p:cBhvr>
                                          <p:tavLst>
                                            <p:tav tm="0">
                                              <p:val>
                                                <p:strVal val="#ppt_x"/>
                                              </p:val>
                                            </p:tav>
                                            <p:tav tm="100000">
                                              <p:val>
                                                <p:strVal val="#ppt_x"/>
                                              </p:val>
                                            </p:tav>
                                          </p:tavLst>
                                        </p:anim>
                                        <p:anim calcmode="lin" valueType="num" p14:bounceEnd="50000">
                                          <p:cBhvr additive="base">
                                            <p:cTn id="12" dur="1500" fill="hold"/>
                                            <p:tgtEl>
                                              <p:spTgt spid="5123"/>
                                            </p:tgtEl>
                                            <p:attrNameLst>
                                              <p:attrName>ppt_y</p:attrName>
                                            </p:attrNameLst>
                                          </p:cBhvr>
                                          <p:tavLst>
                                            <p:tav tm="0">
                                              <p:val>
                                                <p:strVal val="0-#ppt_h/2"/>
                                              </p:val>
                                            </p:tav>
                                            <p:tav tm="100000">
                                              <p:val>
                                                <p:strVal val="#ppt_y"/>
                                              </p:val>
                                            </p:tav>
                                          </p:tavLst>
                                        </p:anim>
                                      </p:childTnLst>
                                    </p:cTn>
                                  </p:par>
                                  <p:par>
                                    <p:cTn id="13" presetID="2" presetClass="entr" presetSubtype="4" fill="hold" nodeType="withEffect" p14:presetBounceEnd="50000">
                                      <p:stCondLst>
                                        <p:cond delay="0"/>
                                      </p:stCondLst>
                                      <p:childTnLst>
                                        <p:set>
                                          <p:cBhvr>
                                            <p:cTn id="14" dur="1" fill="hold">
                                              <p:stCondLst>
                                                <p:cond delay="0"/>
                                              </p:stCondLst>
                                            </p:cTn>
                                            <p:tgtEl>
                                              <p:spTgt spid="5125"/>
                                            </p:tgtEl>
                                            <p:attrNameLst>
                                              <p:attrName>style.visibility</p:attrName>
                                            </p:attrNameLst>
                                          </p:cBhvr>
                                          <p:to>
                                            <p:strVal val="visible"/>
                                          </p:to>
                                        </p:set>
                                        <p:anim calcmode="lin" valueType="num" p14:bounceEnd="50000">
                                          <p:cBhvr additive="base">
                                            <p:cTn id="15" dur="1500" fill="hold"/>
                                            <p:tgtEl>
                                              <p:spTgt spid="5125"/>
                                            </p:tgtEl>
                                            <p:attrNameLst>
                                              <p:attrName>ppt_x</p:attrName>
                                            </p:attrNameLst>
                                          </p:cBhvr>
                                          <p:tavLst>
                                            <p:tav tm="0">
                                              <p:val>
                                                <p:strVal val="#ppt_x"/>
                                              </p:val>
                                            </p:tav>
                                            <p:tav tm="100000">
                                              <p:val>
                                                <p:strVal val="#ppt_x"/>
                                              </p:val>
                                            </p:tav>
                                          </p:tavLst>
                                        </p:anim>
                                        <p:anim calcmode="lin" valueType="num" p14:bounceEnd="50000">
                                          <p:cBhvr additive="base">
                                            <p:cTn id="16" dur="1500" fill="hold"/>
                                            <p:tgtEl>
                                              <p:spTgt spid="512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14:presetBounceEnd="50000">
                                      <p:stCondLst>
                                        <p:cond delay="1000"/>
                                      </p:stCondLst>
                                      <p:childTnLst>
                                        <p:set>
                                          <p:cBhvr>
                                            <p:cTn id="18" dur="1" fill="hold">
                                              <p:stCondLst>
                                                <p:cond delay="0"/>
                                              </p:stCondLst>
                                            </p:cTn>
                                            <p:tgtEl>
                                              <p:spTgt spid="5122"/>
                                            </p:tgtEl>
                                            <p:attrNameLst>
                                              <p:attrName>style.visibility</p:attrName>
                                            </p:attrNameLst>
                                          </p:cBhvr>
                                          <p:to>
                                            <p:strVal val="visible"/>
                                          </p:to>
                                        </p:set>
                                        <p:anim calcmode="lin" valueType="num" p14:bounceEnd="50000">
                                          <p:cBhvr additive="base">
                                            <p:cTn id="19" dur="1500" fill="hold"/>
                                            <p:tgtEl>
                                              <p:spTgt spid="5122"/>
                                            </p:tgtEl>
                                            <p:attrNameLst>
                                              <p:attrName>ppt_x</p:attrName>
                                            </p:attrNameLst>
                                          </p:cBhvr>
                                          <p:tavLst>
                                            <p:tav tm="0">
                                              <p:val>
                                                <p:strVal val="#ppt_x"/>
                                              </p:val>
                                            </p:tav>
                                            <p:tav tm="100000">
                                              <p:val>
                                                <p:strVal val="#ppt_x"/>
                                              </p:val>
                                            </p:tav>
                                          </p:tavLst>
                                        </p:anim>
                                        <p:anim calcmode="lin" valueType="num" p14:bounceEnd="50000">
                                          <p:cBhvr additive="base">
                                            <p:cTn id="20" dur="1500" fill="hold"/>
                                            <p:tgtEl>
                                              <p:spTgt spid="5122"/>
                                            </p:tgtEl>
                                            <p:attrNameLst>
                                              <p:attrName>ppt_y</p:attrName>
                                            </p:attrNameLst>
                                          </p:cBhvr>
                                          <p:tavLst>
                                            <p:tav tm="0">
                                              <p:val>
                                                <p:strVal val="1+#ppt_h/2"/>
                                              </p:val>
                                            </p:tav>
                                            <p:tav tm="100000">
                                              <p:val>
                                                <p:strVal val="#ppt_y"/>
                                              </p:val>
                                            </p:tav>
                                          </p:tavLst>
                                        </p:anim>
                                      </p:childTnLst>
                                    </p:cTn>
                                  </p:par>
                                  <p:par>
                                    <p:cTn id="21" presetID="2" presetClass="entr" presetSubtype="1" fill="hold" nodeType="withEffect" p14:presetBounceEnd="50000">
                                      <p:stCondLst>
                                        <p:cond delay="250"/>
                                      </p:stCondLst>
                                      <p:childTnLst>
                                        <p:set>
                                          <p:cBhvr>
                                            <p:cTn id="22" dur="1" fill="hold">
                                              <p:stCondLst>
                                                <p:cond delay="0"/>
                                              </p:stCondLst>
                                            </p:cTn>
                                            <p:tgtEl>
                                              <p:spTgt spid="5126"/>
                                            </p:tgtEl>
                                            <p:attrNameLst>
                                              <p:attrName>style.visibility</p:attrName>
                                            </p:attrNameLst>
                                          </p:cBhvr>
                                          <p:to>
                                            <p:strVal val="visible"/>
                                          </p:to>
                                        </p:set>
                                        <p:anim calcmode="lin" valueType="num" p14:bounceEnd="50000">
                                          <p:cBhvr additive="base">
                                            <p:cTn id="23" dur="1500" fill="hold"/>
                                            <p:tgtEl>
                                              <p:spTgt spid="5126"/>
                                            </p:tgtEl>
                                            <p:attrNameLst>
                                              <p:attrName>ppt_x</p:attrName>
                                            </p:attrNameLst>
                                          </p:cBhvr>
                                          <p:tavLst>
                                            <p:tav tm="0">
                                              <p:val>
                                                <p:strVal val="#ppt_x"/>
                                              </p:val>
                                            </p:tav>
                                            <p:tav tm="100000">
                                              <p:val>
                                                <p:strVal val="#ppt_x"/>
                                              </p:val>
                                            </p:tav>
                                          </p:tavLst>
                                        </p:anim>
                                        <p:anim calcmode="lin" valueType="num" p14:bounceEnd="50000">
                                          <p:cBhvr additive="base">
                                            <p:cTn id="24" dur="1500" fill="hold"/>
                                            <p:tgtEl>
                                              <p:spTgt spid="5126"/>
                                            </p:tgtEl>
                                            <p:attrNameLst>
                                              <p:attrName>ppt_y</p:attrName>
                                            </p:attrNameLst>
                                          </p:cBhvr>
                                          <p:tavLst>
                                            <p:tav tm="0">
                                              <p:val>
                                                <p:strVal val="0-#ppt_h/2"/>
                                              </p:val>
                                            </p:tav>
                                            <p:tav tm="100000">
                                              <p:val>
                                                <p:strVal val="#ppt_y"/>
                                              </p:val>
                                            </p:tav>
                                          </p:tavLst>
                                        </p:anim>
                                      </p:childTnLst>
                                    </p:cTn>
                                  </p:par>
                                  <p:par>
                                    <p:cTn id="25" presetID="42" presetClass="entr" presetSubtype="0" fill="hold" nodeType="withEffect">
                                      <p:stCondLst>
                                        <p:cond delay="50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par>
                                    <p:cTn id="30" presetID="41" presetClass="entr" presetSubtype="0" fill="hold" grpId="0" nodeType="withEffect">
                                      <p:stCondLst>
                                        <p:cond delay="750"/>
                                      </p:stCondLst>
                                      <p:iterate type="lt">
                                        <p:tmPct val="10000"/>
                                      </p:iterate>
                                      <p:childTnLst>
                                        <p:set>
                                          <p:cBhvr>
                                            <p:cTn id="31" dur="1" fill="hold">
                                              <p:stCondLst>
                                                <p:cond delay="0"/>
                                              </p:stCondLst>
                                            </p:cTn>
                                            <p:tgtEl>
                                              <p:spTgt spid="52"/>
                                            </p:tgtEl>
                                            <p:attrNameLst>
                                              <p:attrName>style.visibility</p:attrName>
                                            </p:attrNameLst>
                                          </p:cBhvr>
                                          <p:to>
                                            <p:strVal val="visible"/>
                                          </p:to>
                                        </p:set>
                                        <p:anim calcmode="lin" valueType="num">
                                          <p:cBhvr>
                                            <p:cTn id="32" dur="500" fill="hold"/>
                                            <p:tgtEl>
                                              <p:spTgt spid="52"/>
                                            </p:tgtEl>
                                            <p:attrNameLst>
                                              <p:attrName>ppt_x</p:attrName>
                                            </p:attrNameLst>
                                          </p:cBhvr>
                                          <p:tavLst>
                                            <p:tav tm="0">
                                              <p:val>
                                                <p:strVal val="#ppt_x"/>
                                              </p:val>
                                            </p:tav>
                                            <p:tav tm="50000">
                                              <p:val>
                                                <p:strVal val="#ppt_x+.1"/>
                                              </p:val>
                                            </p:tav>
                                            <p:tav tm="100000">
                                              <p:val>
                                                <p:strVal val="#ppt_x"/>
                                              </p:val>
                                            </p:tav>
                                          </p:tavLst>
                                        </p:anim>
                                        <p:anim calcmode="lin" valueType="num">
                                          <p:cBhvr>
                                            <p:cTn id="33" dur="500" fill="hold"/>
                                            <p:tgtEl>
                                              <p:spTgt spid="52"/>
                                            </p:tgtEl>
                                            <p:attrNameLst>
                                              <p:attrName>ppt_y</p:attrName>
                                            </p:attrNameLst>
                                          </p:cBhvr>
                                          <p:tavLst>
                                            <p:tav tm="0">
                                              <p:val>
                                                <p:strVal val="#ppt_y"/>
                                              </p:val>
                                            </p:tav>
                                            <p:tav tm="100000">
                                              <p:val>
                                                <p:strVal val="#ppt_y"/>
                                              </p:val>
                                            </p:tav>
                                          </p:tavLst>
                                        </p:anim>
                                        <p:anim calcmode="lin" valueType="num">
                                          <p:cBhvr>
                                            <p:cTn id="34" dur="500" fill="hold"/>
                                            <p:tgtEl>
                                              <p:spTgt spid="52"/>
                                            </p:tgtEl>
                                            <p:attrNameLst>
                                              <p:attrName>ppt_h</p:attrName>
                                            </p:attrNameLst>
                                          </p:cBhvr>
                                          <p:tavLst>
                                            <p:tav tm="0">
                                              <p:val>
                                                <p:strVal val="#ppt_h/10"/>
                                              </p:val>
                                            </p:tav>
                                            <p:tav tm="50000">
                                              <p:val>
                                                <p:strVal val="#ppt_h+.01"/>
                                              </p:val>
                                            </p:tav>
                                            <p:tav tm="100000">
                                              <p:val>
                                                <p:strVal val="#ppt_h"/>
                                              </p:val>
                                            </p:tav>
                                          </p:tavLst>
                                        </p:anim>
                                        <p:anim calcmode="lin" valueType="num">
                                          <p:cBhvr>
                                            <p:cTn id="35" dur="500" fill="hold"/>
                                            <p:tgtEl>
                                              <p:spTgt spid="52"/>
                                            </p:tgtEl>
                                            <p:attrNameLst>
                                              <p:attrName>ppt_w</p:attrName>
                                            </p:attrNameLst>
                                          </p:cBhvr>
                                          <p:tavLst>
                                            <p:tav tm="0">
                                              <p:val>
                                                <p:strVal val="#ppt_w/10"/>
                                              </p:val>
                                            </p:tav>
                                            <p:tav tm="50000">
                                              <p:val>
                                                <p:strVal val="#ppt_w+.01"/>
                                              </p:val>
                                            </p:tav>
                                            <p:tav tm="100000">
                                              <p:val>
                                                <p:strVal val="#ppt_w"/>
                                              </p:val>
                                            </p:tav>
                                          </p:tavLst>
                                        </p:anim>
                                        <p:animEffect transition="in" filter="fade">
                                          <p:cBhvr>
                                            <p:cTn id="36" dur="500" tmFilter="0,0; .5, 1; 1, 1"/>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750"/>
                                      </p:stCondLst>
                                      <p:childTnLst>
                                        <p:set>
                                          <p:cBhvr>
                                            <p:cTn id="6" dur="1" fill="hold">
                                              <p:stCondLst>
                                                <p:cond delay="0"/>
                                              </p:stCondLst>
                                            </p:cTn>
                                            <p:tgtEl>
                                              <p:spTgt spid="5127"/>
                                            </p:tgtEl>
                                            <p:attrNameLst>
                                              <p:attrName>style.visibility</p:attrName>
                                            </p:attrNameLst>
                                          </p:cBhvr>
                                          <p:to>
                                            <p:strVal val="visible"/>
                                          </p:to>
                                        </p:set>
                                        <p:anim calcmode="lin" valueType="num">
                                          <p:cBhvr additive="base">
                                            <p:cTn id="7" dur="1500" fill="hold"/>
                                            <p:tgtEl>
                                              <p:spTgt spid="5127"/>
                                            </p:tgtEl>
                                            <p:attrNameLst>
                                              <p:attrName>ppt_x</p:attrName>
                                            </p:attrNameLst>
                                          </p:cBhvr>
                                          <p:tavLst>
                                            <p:tav tm="0">
                                              <p:val>
                                                <p:strVal val="#ppt_x"/>
                                              </p:val>
                                            </p:tav>
                                            <p:tav tm="100000">
                                              <p:val>
                                                <p:strVal val="#ppt_x"/>
                                              </p:val>
                                            </p:tav>
                                          </p:tavLst>
                                        </p:anim>
                                        <p:anim calcmode="lin" valueType="num">
                                          <p:cBhvr additive="base">
                                            <p:cTn id="8" dur="1500" fill="hold"/>
                                            <p:tgtEl>
                                              <p:spTgt spid="5127"/>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500"/>
                                      </p:stCondLst>
                                      <p:childTnLst>
                                        <p:set>
                                          <p:cBhvr>
                                            <p:cTn id="10" dur="1" fill="hold">
                                              <p:stCondLst>
                                                <p:cond delay="0"/>
                                              </p:stCondLst>
                                            </p:cTn>
                                            <p:tgtEl>
                                              <p:spTgt spid="5123"/>
                                            </p:tgtEl>
                                            <p:attrNameLst>
                                              <p:attrName>style.visibility</p:attrName>
                                            </p:attrNameLst>
                                          </p:cBhvr>
                                          <p:to>
                                            <p:strVal val="visible"/>
                                          </p:to>
                                        </p:set>
                                        <p:anim calcmode="lin" valueType="num">
                                          <p:cBhvr additive="base">
                                            <p:cTn id="11" dur="1500" fill="hold"/>
                                            <p:tgtEl>
                                              <p:spTgt spid="5123"/>
                                            </p:tgtEl>
                                            <p:attrNameLst>
                                              <p:attrName>ppt_x</p:attrName>
                                            </p:attrNameLst>
                                          </p:cBhvr>
                                          <p:tavLst>
                                            <p:tav tm="0">
                                              <p:val>
                                                <p:strVal val="#ppt_x"/>
                                              </p:val>
                                            </p:tav>
                                            <p:tav tm="100000">
                                              <p:val>
                                                <p:strVal val="#ppt_x"/>
                                              </p:val>
                                            </p:tav>
                                          </p:tavLst>
                                        </p:anim>
                                        <p:anim calcmode="lin" valueType="num">
                                          <p:cBhvr additive="base">
                                            <p:cTn id="12" dur="1500" fill="hold"/>
                                            <p:tgtEl>
                                              <p:spTgt spid="5123"/>
                                            </p:tgtEl>
                                            <p:attrNameLst>
                                              <p:attrName>ppt_y</p:attrName>
                                            </p:attrNameLst>
                                          </p:cBhvr>
                                          <p:tavLst>
                                            <p:tav tm="0">
                                              <p:val>
                                                <p:strVal val="0-#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125"/>
                                            </p:tgtEl>
                                            <p:attrNameLst>
                                              <p:attrName>style.visibility</p:attrName>
                                            </p:attrNameLst>
                                          </p:cBhvr>
                                          <p:to>
                                            <p:strVal val="visible"/>
                                          </p:to>
                                        </p:set>
                                        <p:anim calcmode="lin" valueType="num">
                                          <p:cBhvr additive="base">
                                            <p:cTn id="15" dur="1500" fill="hold"/>
                                            <p:tgtEl>
                                              <p:spTgt spid="5125"/>
                                            </p:tgtEl>
                                            <p:attrNameLst>
                                              <p:attrName>ppt_x</p:attrName>
                                            </p:attrNameLst>
                                          </p:cBhvr>
                                          <p:tavLst>
                                            <p:tav tm="0">
                                              <p:val>
                                                <p:strVal val="#ppt_x"/>
                                              </p:val>
                                            </p:tav>
                                            <p:tav tm="100000">
                                              <p:val>
                                                <p:strVal val="#ppt_x"/>
                                              </p:val>
                                            </p:tav>
                                          </p:tavLst>
                                        </p:anim>
                                        <p:anim calcmode="lin" valueType="num">
                                          <p:cBhvr additive="base">
                                            <p:cTn id="16" dur="1500" fill="hold"/>
                                            <p:tgtEl>
                                              <p:spTgt spid="512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1000"/>
                                      </p:stCondLst>
                                      <p:childTnLst>
                                        <p:set>
                                          <p:cBhvr>
                                            <p:cTn id="18" dur="1" fill="hold">
                                              <p:stCondLst>
                                                <p:cond delay="0"/>
                                              </p:stCondLst>
                                            </p:cTn>
                                            <p:tgtEl>
                                              <p:spTgt spid="5122"/>
                                            </p:tgtEl>
                                            <p:attrNameLst>
                                              <p:attrName>style.visibility</p:attrName>
                                            </p:attrNameLst>
                                          </p:cBhvr>
                                          <p:to>
                                            <p:strVal val="visible"/>
                                          </p:to>
                                        </p:set>
                                        <p:anim calcmode="lin" valueType="num">
                                          <p:cBhvr additive="base">
                                            <p:cTn id="19" dur="1500" fill="hold"/>
                                            <p:tgtEl>
                                              <p:spTgt spid="5122"/>
                                            </p:tgtEl>
                                            <p:attrNameLst>
                                              <p:attrName>ppt_x</p:attrName>
                                            </p:attrNameLst>
                                          </p:cBhvr>
                                          <p:tavLst>
                                            <p:tav tm="0">
                                              <p:val>
                                                <p:strVal val="#ppt_x"/>
                                              </p:val>
                                            </p:tav>
                                            <p:tav tm="100000">
                                              <p:val>
                                                <p:strVal val="#ppt_x"/>
                                              </p:val>
                                            </p:tav>
                                          </p:tavLst>
                                        </p:anim>
                                        <p:anim calcmode="lin" valueType="num">
                                          <p:cBhvr additive="base">
                                            <p:cTn id="20" dur="1500" fill="hold"/>
                                            <p:tgtEl>
                                              <p:spTgt spid="5122"/>
                                            </p:tgtEl>
                                            <p:attrNameLst>
                                              <p:attrName>ppt_y</p:attrName>
                                            </p:attrNameLst>
                                          </p:cBhvr>
                                          <p:tavLst>
                                            <p:tav tm="0">
                                              <p:val>
                                                <p:strVal val="1+#ppt_h/2"/>
                                              </p:val>
                                            </p:tav>
                                            <p:tav tm="100000">
                                              <p:val>
                                                <p:strVal val="#ppt_y"/>
                                              </p:val>
                                            </p:tav>
                                          </p:tavLst>
                                        </p:anim>
                                      </p:childTnLst>
                                    </p:cTn>
                                  </p:par>
                                  <p:par>
                                    <p:cTn id="21" presetID="2" presetClass="entr" presetSubtype="1" fill="hold" nodeType="withEffect">
                                      <p:stCondLst>
                                        <p:cond delay="250"/>
                                      </p:stCondLst>
                                      <p:childTnLst>
                                        <p:set>
                                          <p:cBhvr>
                                            <p:cTn id="22" dur="1" fill="hold">
                                              <p:stCondLst>
                                                <p:cond delay="0"/>
                                              </p:stCondLst>
                                            </p:cTn>
                                            <p:tgtEl>
                                              <p:spTgt spid="5126"/>
                                            </p:tgtEl>
                                            <p:attrNameLst>
                                              <p:attrName>style.visibility</p:attrName>
                                            </p:attrNameLst>
                                          </p:cBhvr>
                                          <p:to>
                                            <p:strVal val="visible"/>
                                          </p:to>
                                        </p:set>
                                        <p:anim calcmode="lin" valueType="num">
                                          <p:cBhvr additive="base">
                                            <p:cTn id="23" dur="1500" fill="hold"/>
                                            <p:tgtEl>
                                              <p:spTgt spid="5126"/>
                                            </p:tgtEl>
                                            <p:attrNameLst>
                                              <p:attrName>ppt_x</p:attrName>
                                            </p:attrNameLst>
                                          </p:cBhvr>
                                          <p:tavLst>
                                            <p:tav tm="0">
                                              <p:val>
                                                <p:strVal val="#ppt_x"/>
                                              </p:val>
                                            </p:tav>
                                            <p:tav tm="100000">
                                              <p:val>
                                                <p:strVal val="#ppt_x"/>
                                              </p:val>
                                            </p:tav>
                                          </p:tavLst>
                                        </p:anim>
                                        <p:anim calcmode="lin" valueType="num">
                                          <p:cBhvr additive="base">
                                            <p:cTn id="24" dur="1500" fill="hold"/>
                                            <p:tgtEl>
                                              <p:spTgt spid="5126"/>
                                            </p:tgtEl>
                                            <p:attrNameLst>
                                              <p:attrName>ppt_y</p:attrName>
                                            </p:attrNameLst>
                                          </p:cBhvr>
                                          <p:tavLst>
                                            <p:tav tm="0">
                                              <p:val>
                                                <p:strVal val="0-#ppt_h/2"/>
                                              </p:val>
                                            </p:tav>
                                            <p:tav tm="100000">
                                              <p:val>
                                                <p:strVal val="#ppt_y"/>
                                              </p:val>
                                            </p:tav>
                                          </p:tavLst>
                                        </p:anim>
                                      </p:childTnLst>
                                    </p:cTn>
                                  </p:par>
                                  <p:par>
                                    <p:cTn id="25" presetID="42" presetClass="entr" presetSubtype="0" fill="hold" nodeType="withEffect">
                                      <p:stCondLst>
                                        <p:cond delay="50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par>
                                    <p:cTn id="30" presetID="41" presetClass="entr" presetSubtype="0" fill="hold" grpId="0" nodeType="withEffect">
                                      <p:stCondLst>
                                        <p:cond delay="750"/>
                                      </p:stCondLst>
                                      <p:iterate type="lt">
                                        <p:tmPct val="10000"/>
                                      </p:iterate>
                                      <p:childTnLst>
                                        <p:set>
                                          <p:cBhvr>
                                            <p:cTn id="31" dur="1" fill="hold">
                                              <p:stCondLst>
                                                <p:cond delay="0"/>
                                              </p:stCondLst>
                                            </p:cTn>
                                            <p:tgtEl>
                                              <p:spTgt spid="52"/>
                                            </p:tgtEl>
                                            <p:attrNameLst>
                                              <p:attrName>style.visibility</p:attrName>
                                            </p:attrNameLst>
                                          </p:cBhvr>
                                          <p:to>
                                            <p:strVal val="visible"/>
                                          </p:to>
                                        </p:set>
                                        <p:anim calcmode="lin" valueType="num">
                                          <p:cBhvr>
                                            <p:cTn id="32" dur="500" fill="hold"/>
                                            <p:tgtEl>
                                              <p:spTgt spid="52"/>
                                            </p:tgtEl>
                                            <p:attrNameLst>
                                              <p:attrName>ppt_x</p:attrName>
                                            </p:attrNameLst>
                                          </p:cBhvr>
                                          <p:tavLst>
                                            <p:tav tm="0">
                                              <p:val>
                                                <p:strVal val="#ppt_x"/>
                                              </p:val>
                                            </p:tav>
                                            <p:tav tm="50000">
                                              <p:val>
                                                <p:strVal val="#ppt_x+.1"/>
                                              </p:val>
                                            </p:tav>
                                            <p:tav tm="100000">
                                              <p:val>
                                                <p:strVal val="#ppt_x"/>
                                              </p:val>
                                            </p:tav>
                                          </p:tavLst>
                                        </p:anim>
                                        <p:anim calcmode="lin" valueType="num">
                                          <p:cBhvr>
                                            <p:cTn id="33" dur="500" fill="hold"/>
                                            <p:tgtEl>
                                              <p:spTgt spid="52"/>
                                            </p:tgtEl>
                                            <p:attrNameLst>
                                              <p:attrName>ppt_y</p:attrName>
                                            </p:attrNameLst>
                                          </p:cBhvr>
                                          <p:tavLst>
                                            <p:tav tm="0">
                                              <p:val>
                                                <p:strVal val="#ppt_y"/>
                                              </p:val>
                                            </p:tav>
                                            <p:tav tm="100000">
                                              <p:val>
                                                <p:strVal val="#ppt_y"/>
                                              </p:val>
                                            </p:tav>
                                          </p:tavLst>
                                        </p:anim>
                                        <p:anim calcmode="lin" valueType="num">
                                          <p:cBhvr>
                                            <p:cTn id="34" dur="500" fill="hold"/>
                                            <p:tgtEl>
                                              <p:spTgt spid="52"/>
                                            </p:tgtEl>
                                            <p:attrNameLst>
                                              <p:attrName>ppt_h</p:attrName>
                                            </p:attrNameLst>
                                          </p:cBhvr>
                                          <p:tavLst>
                                            <p:tav tm="0">
                                              <p:val>
                                                <p:strVal val="#ppt_h/10"/>
                                              </p:val>
                                            </p:tav>
                                            <p:tav tm="50000">
                                              <p:val>
                                                <p:strVal val="#ppt_h+.01"/>
                                              </p:val>
                                            </p:tav>
                                            <p:tav tm="100000">
                                              <p:val>
                                                <p:strVal val="#ppt_h"/>
                                              </p:val>
                                            </p:tav>
                                          </p:tavLst>
                                        </p:anim>
                                        <p:anim calcmode="lin" valueType="num">
                                          <p:cBhvr>
                                            <p:cTn id="35" dur="500" fill="hold"/>
                                            <p:tgtEl>
                                              <p:spTgt spid="52"/>
                                            </p:tgtEl>
                                            <p:attrNameLst>
                                              <p:attrName>ppt_w</p:attrName>
                                            </p:attrNameLst>
                                          </p:cBhvr>
                                          <p:tavLst>
                                            <p:tav tm="0">
                                              <p:val>
                                                <p:strVal val="#ppt_w/10"/>
                                              </p:val>
                                            </p:tav>
                                            <p:tav tm="50000">
                                              <p:val>
                                                <p:strVal val="#ppt_w+.01"/>
                                              </p:val>
                                            </p:tav>
                                            <p:tav tm="100000">
                                              <p:val>
                                                <p:strVal val="#ppt_w"/>
                                              </p:val>
                                            </p:tav>
                                          </p:tavLst>
                                        </p:anim>
                                        <p:animEffect transition="in" filter="fade">
                                          <p:cBhvr>
                                            <p:cTn id="36" dur="500" tmFilter="0,0; .5, 1; 1, 1"/>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F:\案例\212\29398439_1386402044341.jpg"/>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6581" y="28828"/>
            <a:ext cx="9150581" cy="514350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691332" y="328845"/>
            <a:ext cx="5680868" cy="400110"/>
          </a:xfrm>
          <a:prstGeom prst="rect">
            <a:avLst/>
          </a:prstGeom>
          <a:noFill/>
        </p:spPr>
        <p:txBody>
          <a:bodyPr wrap="square" rtlCol="0">
            <a:spAutoFit/>
          </a:bodyPr>
          <a:lstStyle/>
          <a:p>
            <a:r>
              <a:rPr lang="zh-CN" altLang="en-US" sz="2000" b="1" dirty="0">
                <a:solidFill>
                  <a:schemeClr val="bg1"/>
                </a:solidFill>
                <a:latin typeface="微软雅黑" pitchFamily="34" charset="-122"/>
                <a:ea typeface="微软雅黑" pitchFamily="34" charset="-122"/>
              </a:rPr>
              <a:t>为什么发明 </a:t>
            </a:r>
            <a:r>
              <a:rPr lang="en-US" altLang="zh-CN" sz="2000" b="1" dirty="0">
                <a:solidFill>
                  <a:schemeClr val="bg1"/>
                </a:solidFill>
                <a:latin typeface="微软雅黑" pitchFamily="34" charset="-122"/>
                <a:ea typeface="微软雅黑" pitchFamily="34" charset="-122"/>
              </a:rPr>
              <a:t>Spring Boot </a:t>
            </a:r>
          </a:p>
        </p:txBody>
      </p:sp>
      <p:sp>
        <p:nvSpPr>
          <p:cNvPr id="19" name="矩形 18"/>
          <p:cNvSpPr/>
          <p:nvPr/>
        </p:nvSpPr>
        <p:spPr>
          <a:xfrm>
            <a:off x="691332" y="1297092"/>
            <a:ext cx="7462658" cy="338554"/>
          </a:xfrm>
          <a:prstGeom prst="rect">
            <a:avLst/>
          </a:prstGeom>
        </p:spPr>
        <p:txBody>
          <a:bodyPr wrap="square">
            <a:spAutoFit/>
          </a:bodyPr>
          <a:lstStyle/>
          <a:p>
            <a:r>
              <a:rPr lang="zh-CN" altLang="en-US" sz="1600" dirty="0">
                <a:solidFill>
                  <a:schemeClr val="bg1"/>
                </a:solidFill>
              </a:rPr>
              <a:t>从</a:t>
            </a:r>
            <a:r>
              <a:rPr lang="en-US" altLang="zh-CN" sz="1600" dirty="0">
                <a:solidFill>
                  <a:schemeClr val="bg1"/>
                </a:solidFill>
              </a:rPr>
              <a:t>2002</a:t>
            </a:r>
            <a:r>
              <a:rPr lang="zh-CN" altLang="en-US" sz="1600" dirty="0">
                <a:solidFill>
                  <a:schemeClr val="bg1"/>
                </a:solidFill>
              </a:rPr>
              <a:t>年开始到现在 </a:t>
            </a:r>
            <a:r>
              <a:rPr lang="en-US" altLang="zh-CN" sz="1600" dirty="0">
                <a:solidFill>
                  <a:schemeClr val="bg1"/>
                </a:solidFill>
              </a:rPr>
              <a:t>Spring </a:t>
            </a:r>
            <a:r>
              <a:rPr lang="zh-CN" altLang="en-US" sz="1600" dirty="0">
                <a:solidFill>
                  <a:schemeClr val="bg1"/>
                </a:solidFill>
              </a:rPr>
              <a:t>从很小的一个框架变成了现在的 </a:t>
            </a:r>
            <a:r>
              <a:rPr lang="en-US" altLang="zh-CN" sz="1600" dirty="0">
                <a:solidFill>
                  <a:schemeClr val="bg1"/>
                </a:solidFill>
              </a:rPr>
              <a:t>Spring </a:t>
            </a:r>
            <a:r>
              <a:rPr lang="zh-CN" altLang="en-US" sz="1600" dirty="0">
                <a:solidFill>
                  <a:schemeClr val="bg1"/>
                </a:solidFill>
              </a:rPr>
              <a:t>帝国</a:t>
            </a:r>
            <a:endParaRPr lang="en-US" altLang="zh-CN" sz="1600" dirty="0">
              <a:solidFill>
                <a:schemeClr val="bg1"/>
              </a:solidFill>
            </a:endParaRPr>
          </a:p>
        </p:txBody>
      </p:sp>
      <p:sp>
        <p:nvSpPr>
          <p:cNvPr id="21" name="TextBox 20"/>
          <p:cNvSpPr txBox="1"/>
          <p:nvPr/>
        </p:nvSpPr>
        <p:spPr>
          <a:xfrm>
            <a:off x="8721904" y="44435"/>
            <a:ext cx="425116" cy="338554"/>
          </a:xfrm>
          <a:prstGeom prst="rect">
            <a:avLst/>
          </a:prstGeom>
          <a:noFill/>
        </p:spPr>
        <p:txBody>
          <a:bodyPr wrap="none" rtlCol="0">
            <a:spAutoFit/>
          </a:bodyPr>
          <a:lstStyle/>
          <a:p>
            <a:r>
              <a:rPr lang="en-US" altLang="zh-CN" sz="1600" dirty="0">
                <a:solidFill>
                  <a:srgbClr val="1B5C6E"/>
                </a:solidFill>
                <a:latin typeface="微软雅黑" pitchFamily="34" charset="-122"/>
                <a:ea typeface="微软雅黑" pitchFamily="34" charset="-122"/>
              </a:rPr>
              <a:t>01</a:t>
            </a:r>
            <a:endParaRPr lang="zh-CN" altLang="en-US" sz="1600" dirty="0">
              <a:solidFill>
                <a:srgbClr val="1B5C6E"/>
              </a:solidFill>
              <a:latin typeface="微软雅黑" pitchFamily="34" charset="-122"/>
              <a:ea typeface="微软雅黑" pitchFamily="34" charset="-122"/>
            </a:endParaRPr>
          </a:p>
        </p:txBody>
      </p:sp>
      <p:sp>
        <p:nvSpPr>
          <p:cNvPr id="42" name="矩形 41">
            <a:extLst>
              <a:ext uri="{FF2B5EF4-FFF2-40B4-BE49-F238E27FC236}">
                <a16:creationId xmlns:a16="http://schemas.microsoft.com/office/drawing/2014/main" id="{63B9648C-F0A0-4C63-BBBB-5437E0F472C8}"/>
              </a:ext>
            </a:extLst>
          </p:cNvPr>
          <p:cNvSpPr/>
          <p:nvPr/>
        </p:nvSpPr>
        <p:spPr>
          <a:xfrm>
            <a:off x="683568" y="2161188"/>
            <a:ext cx="7462658" cy="338554"/>
          </a:xfrm>
          <a:prstGeom prst="rect">
            <a:avLst/>
          </a:prstGeom>
        </p:spPr>
        <p:txBody>
          <a:bodyPr wrap="square">
            <a:spAutoFit/>
          </a:bodyPr>
          <a:lstStyle/>
          <a:p>
            <a:r>
              <a:rPr lang="zh-CN" altLang="en-US" sz="1600" dirty="0">
                <a:solidFill>
                  <a:schemeClr val="bg1"/>
                </a:solidFill>
              </a:rPr>
              <a:t>随着项目集成的软件越来越多 </a:t>
            </a:r>
            <a:r>
              <a:rPr lang="en-US" altLang="zh-CN" sz="1600" dirty="0">
                <a:solidFill>
                  <a:schemeClr val="bg1"/>
                </a:solidFill>
              </a:rPr>
              <a:t>Spring </a:t>
            </a:r>
            <a:r>
              <a:rPr lang="zh-CN" altLang="en-US" sz="1600" dirty="0">
                <a:solidFill>
                  <a:schemeClr val="bg1"/>
                </a:solidFill>
              </a:rPr>
              <a:t>堪称配置地狱</a:t>
            </a:r>
            <a:endParaRPr lang="en-US" altLang="zh-CN" sz="1600" dirty="0">
              <a:solidFill>
                <a:schemeClr val="bg1"/>
              </a:solidFill>
            </a:endParaRPr>
          </a:p>
        </p:txBody>
      </p:sp>
      <p:sp>
        <p:nvSpPr>
          <p:cNvPr id="49" name="矩形 48">
            <a:extLst>
              <a:ext uri="{FF2B5EF4-FFF2-40B4-BE49-F238E27FC236}">
                <a16:creationId xmlns:a16="http://schemas.microsoft.com/office/drawing/2014/main" id="{6D292865-418F-4CEB-B842-1172A2543B2F}"/>
              </a:ext>
            </a:extLst>
          </p:cNvPr>
          <p:cNvSpPr/>
          <p:nvPr/>
        </p:nvSpPr>
        <p:spPr>
          <a:xfrm>
            <a:off x="691332" y="2953276"/>
            <a:ext cx="7526902" cy="338554"/>
          </a:xfrm>
          <a:prstGeom prst="rect">
            <a:avLst/>
          </a:prstGeom>
        </p:spPr>
        <p:txBody>
          <a:bodyPr wrap="square">
            <a:spAutoFit/>
          </a:bodyPr>
          <a:lstStyle/>
          <a:p>
            <a:r>
              <a:rPr lang="zh-CN" altLang="en-US" sz="1600" dirty="0">
                <a:solidFill>
                  <a:schemeClr val="bg1"/>
                </a:solidFill>
              </a:rPr>
              <a:t>微服务架构思潮渐起，急需一款快速开发的框架</a:t>
            </a:r>
            <a:endParaRPr lang="en-US" altLang="zh-CN" sz="1600" dirty="0">
              <a:solidFill>
                <a:schemeClr val="bg1"/>
              </a:solidFill>
            </a:endParaRPr>
          </a:p>
        </p:txBody>
      </p:sp>
      <p:sp>
        <p:nvSpPr>
          <p:cNvPr id="50" name="矩形 49">
            <a:extLst>
              <a:ext uri="{FF2B5EF4-FFF2-40B4-BE49-F238E27FC236}">
                <a16:creationId xmlns:a16="http://schemas.microsoft.com/office/drawing/2014/main" id="{B1664820-C71A-43AC-8816-D69D427A8328}"/>
              </a:ext>
            </a:extLst>
          </p:cNvPr>
          <p:cNvSpPr/>
          <p:nvPr/>
        </p:nvSpPr>
        <p:spPr>
          <a:xfrm>
            <a:off x="683568" y="3745364"/>
            <a:ext cx="7462658" cy="338554"/>
          </a:xfrm>
          <a:prstGeom prst="rect">
            <a:avLst/>
          </a:prstGeom>
        </p:spPr>
        <p:txBody>
          <a:bodyPr wrap="square">
            <a:spAutoFit/>
          </a:bodyPr>
          <a:lstStyle/>
          <a:p>
            <a:r>
              <a:rPr lang="zh-CN" altLang="en-US" sz="1600" dirty="0">
                <a:solidFill>
                  <a:schemeClr val="bg1"/>
                </a:solidFill>
              </a:rPr>
              <a:t>内嵌容器等技术的发展，为</a:t>
            </a:r>
            <a:r>
              <a:rPr lang="en-US" altLang="zh-CN" sz="1600" dirty="0">
                <a:solidFill>
                  <a:schemeClr val="bg1"/>
                </a:solidFill>
              </a:rPr>
              <a:t>Spring Boot </a:t>
            </a:r>
            <a:r>
              <a:rPr lang="zh-CN" altLang="en-US" sz="1600" dirty="0">
                <a:solidFill>
                  <a:schemeClr val="bg1"/>
                </a:solidFill>
              </a:rPr>
              <a:t>诞生提供了技术基础</a:t>
            </a:r>
            <a:endParaRPr lang="en-US" altLang="zh-CN" sz="1600" dirty="0">
              <a:solidFill>
                <a:schemeClr val="bg1"/>
              </a:solidFill>
            </a:endParaRPr>
          </a:p>
        </p:txBody>
      </p:sp>
    </p:spTree>
    <p:extLst>
      <p:ext uri="{BB962C8B-B14F-4D97-AF65-F5344CB8AC3E}">
        <p14:creationId xmlns:p14="http://schemas.microsoft.com/office/powerpoint/2010/main" val="565009872"/>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F:\案例\212\29398439_1386402044341.jpg"/>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0" y="0"/>
            <a:ext cx="9150581" cy="5143500"/>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8721904" y="44435"/>
            <a:ext cx="425116" cy="338554"/>
          </a:xfrm>
          <a:prstGeom prst="rect">
            <a:avLst/>
          </a:prstGeom>
          <a:noFill/>
        </p:spPr>
        <p:txBody>
          <a:bodyPr wrap="none" rtlCol="0">
            <a:spAutoFit/>
          </a:bodyPr>
          <a:lstStyle/>
          <a:p>
            <a:r>
              <a:rPr lang="en-US" altLang="zh-CN" sz="1600" dirty="0">
                <a:solidFill>
                  <a:srgbClr val="1B5C6E"/>
                </a:solidFill>
                <a:latin typeface="微软雅黑" pitchFamily="34" charset="-122"/>
                <a:ea typeface="微软雅黑" pitchFamily="34" charset="-122"/>
              </a:rPr>
              <a:t>01</a:t>
            </a:r>
            <a:endParaRPr lang="zh-CN" altLang="en-US" sz="1600" dirty="0">
              <a:solidFill>
                <a:srgbClr val="1B5C6E"/>
              </a:solidFill>
              <a:latin typeface="微软雅黑" pitchFamily="34" charset="-122"/>
              <a:ea typeface="微软雅黑" pitchFamily="34" charset="-122"/>
            </a:endParaRPr>
          </a:p>
        </p:txBody>
      </p:sp>
      <p:pic>
        <p:nvPicPr>
          <p:cNvPr id="4098" name="Picture 2" descr="http://www.mooooc.com/assets/images/2018/springboot/springboot-hot.png">
            <a:extLst>
              <a:ext uri="{FF2B5EF4-FFF2-40B4-BE49-F238E27FC236}">
                <a16:creationId xmlns:a16="http://schemas.microsoft.com/office/drawing/2014/main" id="{709FDD27-617A-4C11-AFB6-E3AA2193A7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31925"/>
            <a:ext cx="9144000" cy="227965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www.mooooc.com/assets/images/2017/chat/spring.png">
            <a:extLst>
              <a:ext uri="{FF2B5EF4-FFF2-40B4-BE49-F238E27FC236}">
                <a16:creationId xmlns:a16="http://schemas.microsoft.com/office/drawing/2014/main" id="{38C22C18-9FA1-4A9C-85CB-37A2D0BDE1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73038"/>
            <a:ext cx="9144000" cy="4795837"/>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16">
            <a:extLst>
              <a:ext uri="{FF2B5EF4-FFF2-40B4-BE49-F238E27FC236}">
                <a16:creationId xmlns:a16="http://schemas.microsoft.com/office/drawing/2014/main" id="{08F4C139-E6CA-4E32-9EDA-39BBEDA1F7D2}"/>
              </a:ext>
            </a:extLst>
          </p:cNvPr>
          <p:cNvSpPr txBox="1"/>
          <p:nvPr/>
        </p:nvSpPr>
        <p:spPr>
          <a:xfrm>
            <a:off x="691332" y="328845"/>
            <a:ext cx="5680868" cy="400110"/>
          </a:xfrm>
          <a:prstGeom prst="rect">
            <a:avLst/>
          </a:prstGeom>
          <a:noFill/>
        </p:spPr>
        <p:txBody>
          <a:bodyPr wrap="square" rtlCol="0">
            <a:spAutoFit/>
          </a:bodyPr>
          <a:lstStyle/>
          <a:p>
            <a:r>
              <a:rPr lang="en-US" altLang="zh-CN" sz="2000" b="1" dirty="0">
                <a:solidFill>
                  <a:schemeClr val="bg1"/>
                </a:solidFill>
                <a:latin typeface="微软雅黑" pitchFamily="34" charset="-122"/>
                <a:ea typeface="微软雅黑" pitchFamily="34" charset="-122"/>
              </a:rPr>
              <a:t>Spring Boot  </a:t>
            </a:r>
            <a:r>
              <a:rPr lang="zh-CN" altLang="en-US" sz="2000" b="1" dirty="0">
                <a:solidFill>
                  <a:schemeClr val="bg1"/>
                </a:solidFill>
                <a:latin typeface="微软雅黑" pitchFamily="34" charset="-122"/>
                <a:ea typeface="微软雅黑" pitchFamily="34" charset="-122"/>
              </a:rPr>
              <a:t>热度</a:t>
            </a:r>
            <a:endParaRPr lang="en-US"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762154720"/>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additive="base">
                                        <p:cTn id="7" dur="500" fill="hold"/>
                                        <p:tgtEl>
                                          <p:spTgt spid="4098"/>
                                        </p:tgtEl>
                                        <p:attrNameLst>
                                          <p:attrName>ppt_x</p:attrName>
                                        </p:attrNameLst>
                                      </p:cBhvr>
                                      <p:tavLst>
                                        <p:tav tm="0">
                                          <p:val>
                                            <p:strVal val="#ppt_x"/>
                                          </p:val>
                                        </p:tav>
                                        <p:tav tm="100000">
                                          <p:val>
                                            <p:strVal val="#ppt_x"/>
                                          </p:val>
                                        </p:tav>
                                      </p:tavLst>
                                    </p:anim>
                                    <p:anim calcmode="lin" valueType="num">
                                      <p:cBhvr additive="base">
                                        <p:cTn id="8"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4102"/>
                                        </p:tgtEl>
                                        <p:attrNameLst>
                                          <p:attrName>style.visibility</p:attrName>
                                        </p:attrNameLst>
                                      </p:cBhvr>
                                      <p:to>
                                        <p:strVal val="visible"/>
                                      </p:to>
                                    </p:set>
                                    <p:animEffect transition="in" filter="randombar(horizontal)">
                                      <p:cBhvr>
                                        <p:cTn id="13" dur="500"/>
                                        <p:tgtEl>
                                          <p:spTgt spid="4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F:\案例\212\29398439_1386402044341.jpg"/>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22820" y="-29600"/>
            <a:ext cx="9166820" cy="5152628"/>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395544" y="237877"/>
            <a:ext cx="4320472" cy="461665"/>
          </a:xfrm>
          <a:prstGeom prst="rect">
            <a:avLst/>
          </a:prstGeom>
        </p:spPr>
        <p:txBody>
          <a:bodyPr wrap="square">
            <a:spAutoFit/>
          </a:bodyPr>
          <a:lstStyle/>
          <a:p>
            <a:r>
              <a:rPr lang="en-US" altLang="zh-CN" sz="2400" dirty="0">
                <a:solidFill>
                  <a:schemeClr val="bg1"/>
                </a:solidFill>
                <a:latin typeface="微软雅黑" pitchFamily="34" charset="-122"/>
                <a:ea typeface="微软雅黑" pitchFamily="34" charset="-122"/>
              </a:rPr>
              <a:t>Spring Boot </a:t>
            </a:r>
            <a:r>
              <a:rPr lang="zh-CN" altLang="en-US" sz="2400" dirty="0">
                <a:solidFill>
                  <a:schemeClr val="bg1"/>
                </a:solidFill>
                <a:latin typeface="微软雅黑" pitchFamily="34" charset="-122"/>
                <a:ea typeface="微软雅黑" pitchFamily="34" charset="-122"/>
              </a:rPr>
              <a:t>介绍</a:t>
            </a:r>
            <a:endParaRPr lang="en-US" altLang="zh-CN" sz="2400" dirty="0">
              <a:solidFill>
                <a:schemeClr val="bg1"/>
              </a:solidFill>
              <a:latin typeface="微软雅黑" pitchFamily="34" charset="-122"/>
              <a:ea typeface="微软雅黑" pitchFamily="34" charset="-122"/>
            </a:endParaRPr>
          </a:p>
        </p:txBody>
      </p:sp>
      <p:sp>
        <p:nvSpPr>
          <p:cNvPr id="8" name="矩形 7"/>
          <p:cNvSpPr/>
          <p:nvPr/>
        </p:nvSpPr>
        <p:spPr>
          <a:xfrm>
            <a:off x="611560" y="1203598"/>
            <a:ext cx="7848872" cy="3170099"/>
          </a:xfrm>
          <a:prstGeom prst="rect">
            <a:avLst/>
          </a:prstGeom>
        </p:spPr>
        <p:txBody>
          <a:bodyPr wrap="square">
            <a:spAutoFit/>
          </a:bodyPr>
          <a:lstStyle/>
          <a:p>
            <a:r>
              <a:rPr lang="en-US" altLang="zh-CN" sz="1600" dirty="0">
                <a:solidFill>
                  <a:schemeClr val="bg1"/>
                </a:solidFill>
              </a:rPr>
              <a:t>Spring Boot </a:t>
            </a:r>
            <a:r>
              <a:rPr lang="zh-CN" altLang="en-US" sz="1600" dirty="0">
                <a:solidFill>
                  <a:schemeClr val="bg1"/>
                </a:solidFill>
              </a:rPr>
              <a:t>是由 </a:t>
            </a:r>
            <a:r>
              <a:rPr lang="en-US" altLang="zh-CN" sz="1600" dirty="0">
                <a:solidFill>
                  <a:schemeClr val="bg1"/>
                </a:solidFill>
              </a:rPr>
              <a:t>Pivotal </a:t>
            </a:r>
            <a:r>
              <a:rPr lang="zh-CN" altLang="en-US" sz="1600" dirty="0">
                <a:solidFill>
                  <a:schemeClr val="bg1"/>
                </a:solidFill>
              </a:rPr>
              <a:t>团队提供的全新框架，其设计目的是用来简化新 </a:t>
            </a:r>
            <a:r>
              <a:rPr lang="en-US" altLang="zh-CN" sz="1600" dirty="0">
                <a:solidFill>
                  <a:schemeClr val="bg1"/>
                </a:solidFill>
              </a:rPr>
              <a:t>Spring </a:t>
            </a:r>
            <a:r>
              <a:rPr lang="zh-CN" altLang="en-US" sz="1600" dirty="0">
                <a:solidFill>
                  <a:schemeClr val="bg1"/>
                </a:solidFill>
              </a:rPr>
              <a:t>应用的初始搭建以及开发过程。该框架使用了特定的方式来进行配置，从而使开发人员不再需要定义样板化的配置。用我的话来理解，就是 </a:t>
            </a:r>
            <a:r>
              <a:rPr lang="en-US" altLang="zh-CN" sz="1600" dirty="0">
                <a:solidFill>
                  <a:schemeClr val="bg1"/>
                </a:solidFill>
              </a:rPr>
              <a:t>Spring Boot </a:t>
            </a:r>
            <a:r>
              <a:rPr lang="zh-CN" altLang="en-US" sz="1600" dirty="0">
                <a:solidFill>
                  <a:schemeClr val="bg1"/>
                </a:solidFill>
              </a:rPr>
              <a:t>其实不是什么新的框架，它默认配置了很多框架的使用方式，就像 </a:t>
            </a:r>
            <a:r>
              <a:rPr lang="en-US" altLang="zh-CN" sz="1600" dirty="0">
                <a:solidFill>
                  <a:schemeClr val="bg1"/>
                </a:solidFill>
              </a:rPr>
              <a:t>maven </a:t>
            </a:r>
            <a:r>
              <a:rPr lang="zh-CN" altLang="en-US" sz="1600" dirty="0">
                <a:solidFill>
                  <a:schemeClr val="bg1"/>
                </a:solidFill>
              </a:rPr>
              <a:t>整合了所有的 </a:t>
            </a:r>
            <a:r>
              <a:rPr lang="en-US" altLang="zh-CN" sz="1600" dirty="0">
                <a:solidFill>
                  <a:schemeClr val="bg1"/>
                </a:solidFill>
              </a:rPr>
              <a:t>jar </a:t>
            </a:r>
            <a:r>
              <a:rPr lang="zh-CN" altLang="en-US" sz="1600" dirty="0">
                <a:solidFill>
                  <a:schemeClr val="bg1"/>
                </a:solidFill>
              </a:rPr>
              <a:t>包，</a:t>
            </a:r>
            <a:r>
              <a:rPr lang="en-US" altLang="zh-CN" sz="1600" dirty="0">
                <a:solidFill>
                  <a:schemeClr val="bg1"/>
                </a:solidFill>
              </a:rPr>
              <a:t>Spring Boot </a:t>
            </a:r>
            <a:r>
              <a:rPr lang="zh-CN" altLang="en-US" sz="1600" dirty="0">
                <a:solidFill>
                  <a:schemeClr val="bg1"/>
                </a:solidFill>
              </a:rPr>
              <a:t>整合了所有的框架。</a:t>
            </a:r>
          </a:p>
          <a:p>
            <a:endParaRPr lang="zh-CN" altLang="en-US" sz="1600" dirty="0">
              <a:solidFill>
                <a:schemeClr val="bg1"/>
              </a:solidFill>
            </a:endParaRPr>
          </a:p>
          <a:p>
            <a:r>
              <a:rPr lang="en-US" altLang="zh-CN" sz="1600" dirty="0">
                <a:solidFill>
                  <a:schemeClr val="bg1"/>
                </a:solidFill>
              </a:rPr>
              <a:t>Spring Boot </a:t>
            </a:r>
            <a:r>
              <a:rPr lang="zh-CN" altLang="en-US" sz="1600" dirty="0">
                <a:solidFill>
                  <a:schemeClr val="bg1"/>
                </a:solidFill>
              </a:rPr>
              <a:t>简化了基于 </a:t>
            </a:r>
            <a:r>
              <a:rPr lang="en-US" altLang="zh-CN" sz="1600" dirty="0">
                <a:solidFill>
                  <a:schemeClr val="bg1"/>
                </a:solidFill>
              </a:rPr>
              <a:t>Spring </a:t>
            </a:r>
            <a:r>
              <a:rPr lang="zh-CN" altLang="en-US" sz="1600" dirty="0">
                <a:solidFill>
                  <a:schemeClr val="bg1"/>
                </a:solidFill>
              </a:rPr>
              <a:t>的应用开发，通过少量的代码就能创建一个独立的、产品级别的 </a:t>
            </a:r>
            <a:r>
              <a:rPr lang="en-US" altLang="zh-CN" sz="1600" dirty="0">
                <a:solidFill>
                  <a:schemeClr val="bg1"/>
                </a:solidFill>
              </a:rPr>
              <a:t>Spring </a:t>
            </a:r>
            <a:r>
              <a:rPr lang="zh-CN" altLang="en-US" sz="1600" dirty="0">
                <a:solidFill>
                  <a:schemeClr val="bg1"/>
                </a:solidFill>
              </a:rPr>
              <a:t>应用。 </a:t>
            </a:r>
            <a:r>
              <a:rPr lang="en-US" altLang="zh-CN" sz="1600" dirty="0">
                <a:solidFill>
                  <a:schemeClr val="bg1"/>
                </a:solidFill>
              </a:rPr>
              <a:t>Spring Boot </a:t>
            </a:r>
            <a:r>
              <a:rPr lang="zh-CN" altLang="en-US" sz="1600" dirty="0">
                <a:solidFill>
                  <a:schemeClr val="bg1"/>
                </a:solidFill>
              </a:rPr>
              <a:t>为 </a:t>
            </a:r>
            <a:r>
              <a:rPr lang="en-US" altLang="zh-CN" sz="1600" dirty="0">
                <a:solidFill>
                  <a:schemeClr val="bg1"/>
                </a:solidFill>
              </a:rPr>
              <a:t>Spring </a:t>
            </a:r>
            <a:r>
              <a:rPr lang="zh-CN" altLang="en-US" sz="1600" dirty="0">
                <a:solidFill>
                  <a:schemeClr val="bg1"/>
                </a:solidFill>
              </a:rPr>
              <a:t>平台及第三方库提供开箱即用的设置，这样你就可以有条不紊地开始。</a:t>
            </a:r>
            <a:r>
              <a:rPr lang="en-US" altLang="zh-CN" sz="1600" dirty="0">
                <a:solidFill>
                  <a:schemeClr val="bg1"/>
                </a:solidFill>
              </a:rPr>
              <a:t>Spring Boot </a:t>
            </a:r>
            <a:r>
              <a:rPr lang="zh-CN" altLang="en-US" sz="1600" dirty="0">
                <a:solidFill>
                  <a:schemeClr val="bg1"/>
                </a:solidFill>
              </a:rPr>
              <a:t>的核心思想就是约定大于配置，多数 </a:t>
            </a:r>
            <a:r>
              <a:rPr lang="en-US" altLang="zh-CN" sz="1600" dirty="0">
                <a:solidFill>
                  <a:schemeClr val="bg1"/>
                </a:solidFill>
              </a:rPr>
              <a:t>Spring Boot </a:t>
            </a:r>
            <a:r>
              <a:rPr lang="zh-CN" altLang="en-US" sz="1600" dirty="0">
                <a:solidFill>
                  <a:schemeClr val="bg1"/>
                </a:solidFill>
              </a:rPr>
              <a:t>应用只需要很少的 </a:t>
            </a:r>
            <a:r>
              <a:rPr lang="en-US" altLang="zh-CN" sz="1600" dirty="0">
                <a:solidFill>
                  <a:schemeClr val="bg1"/>
                </a:solidFill>
              </a:rPr>
              <a:t>Spring </a:t>
            </a:r>
            <a:r>
              <a:rPr lang="zh-CN" altLang="en-US" sz="1600" dirty="0">
                <a:solidFill>
                  <a:schemeClr val="bg1"/>
                </a:solidFill>
              </a:rPr>
              <a:t>配置。采用 </a:t>
            </a:r>
            <a:r>
              <a:rPr lang="en-US" altLang="zh-CN" sz="1600" dirty="0">
                <a:solidFill>
                  <a:schemeClr val="bg1"/>
                </a:solidFill>
              </a:rPr>
              <a:t>Spring Boot </a:t>
            </a:r>
            <a:r>
              <a:rPr lang="zh-CN" altLang="en-US" sz="1600" dirty="0">
                <a:solidFill>
                  <a:schemeClr val="bg1"/>
                </a:solidFill>
              </a:rPr>
              <a:t>可以大大的简化你的开发模式，所有你想集成的常用框架，它都有对应的组件支持。</a:t>
            </a:r>
            <a:endParaRPr lang="en-US" altLang="zh-CN" sz="1600" dirty="0">
              <a:solidFill>
                <a:schemeClr val="bg1"/>
              </a:solidFill>
            </a:endParaRPr>
          </a:p>
          <a:p>
            <a:endParaRPr lang="en-US" altLang="zh-CN" sz="1200" dirty="0">
              <a:solidFill>
                <a:schemeClr val="bg1"/>
              </a:solidFill>
            </a:endParaRPr>
          </a:p>
          <a:p>
            <a:endParaRPr lang="en-US" altLang="zh-CN" sz="1200" dirty="0">
              <a:solidFill>
                <a:schemeClr val="bg1"/>
              </a:solidFill>
            </a:endParaRPr>
          </a:p>
        </p:txBody>
      </p:sp>
    </p:spTree>
    <p:extLst>
      <p:ext uri="{BB962C8B-B14F-4D97-AF65-F5344CB8AC3E}">
        <p14:creationId xmlns:p14="http://schemas.microsoft.com/office/powerpoint/2010/main" val="399201883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1000" fill="hold"/>
                                        <p:tgtEl>
                                          <p:spTgt spid="5"/>
                                        </p:tgtEl>
                                        <p:attrNameLst>
                                          <p:attrName>ppt_y</p:attrName>
                                        </p:attrNameLst>
                                      </p:cBhvr>
                                      <p:tavLst>
                                        <p:tav tm="0">
                                          <p:val>
                                            <p:strVal val="#ppt_y"/>
                                          </p:val>
                                        </p:tav>
                                        <p:tav tm="100000">
                                          <p:val>
                                            <p:strVal val="#ppt_y"/>
                                          </p:val>
                                        </p:tav>
                                      </p:tavLst>
                                    </p:anim>
                                    <p:anim calcmode="lin" valueType="num">
                                      <p:cBhvr>
                                        <p:cTn id="9" dur="10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10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1000" tmFilter="0,0; .5, 1; 1, 1"/>
                                        <p:tgtEl>
                                          <p:spTgt spid="5"/>
                                        </p:tgtEl>
                                      </p:cBhvr>
                                    </p:animEffect>
                                  </p:childTnLst>
                                </p:cTn>
                              </p:par>
                              <p:par>
                                <p:cTn id="12" presetID="42" presetClass="entr" presetSubtype="0" fill="hold" grpId="0" nodeType="withEffect">
                                  <p:stCondLst>
                                    <p:cond delay="5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F:\案例\212\29398439_1386402044341.jpg"/>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22820" y="-29600"/>
            <a:ext cx="9166820" cy="5152628"/>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395544" y="237877"/>
            <a:ext cx="4320472" cy="461665"/>
          </a:xfrm>
          <a:prstGeom prst="rect">
            <a:avLst/>
          </a:prstGeom>
        </p:spPr>
        <p:txBody>
          <a:bodyPr wrap="square">
            <a:spAutoFit/>
          </a:bodyPr>
          <a:lstStyle/>
          <a:p>
            <a:r>
              <a:rPr lang="en-US" altLang="zh-CN" sz="2400" dirty="0">
                <a:solidFill>
                  <a:schemeClr val="bg1"/>
                </a:solidFill>
                <a:latin typeface="微软雅黑" pitchFamily="34" charset="-122"/>
                <a:ea typeface="微软雅黑" pitchFamily="34" charset="-122"/>
              </a:rPr>
              <a:t>Spring Boot </a:t>
            </a:r>
            <a:r>
              <a:rPr lang="zh-CN" altLang="en-US" sz="2400" dirty="0">
                <a:solidFill>
                  <a:schemeClr val="bg1"/>
                </a:solidFill>
                <a:latin typeface="微软雅黑" pitchFamily="34" charset="-122"/>
                <a:ea typeface="微软雅黑" pitchFamily="34" charset="-122"/>
              </a:rPr>
              <a:t>特性</a:t>
            </a:r>
            <a:endParaRPr lang="en-US" altLang="zh-CN" sz="2400" dirty="0">
              <a:solidFill>
                <a:schemeClr val="bg1"/>
              </a:solidFill>
              <a:latin typeface="微软雅黑" pitchFamily="34" charset="-122"/>
              <a:ea typeface="微软雅黑" pitchFamily="34" charset="-122"/>
            </a:endParaRPr>
          </a:p>
        </p:txBody>
      </p:sp>
      <p:sp>
        <p:nvSpPr>
          <p:cNvPr id="8" name="矩形 7"/>
          <p:cNvSpPr/>
          <p:nvPr/>
        </p:nvSpPr>
        <p:spPr>
          <a:xfrm>
            <a:off x="611560" y="915566"/>
            <a:ext cx="7848872" cy="3970318"/>
          </a:xfrm>
          <a:prstGeom prst="rect">
            <a:avLst/>
          </a:prstGeom>
        </p:spPr>
        <p:txBody>
          <a:bodyPr wrap="square">
            <a:spAutoFit/>
          </a:bodyPr>
          <a:lstStyle/>
          <a:p>
            <a:r>
              <a:rPr lang="zh-CN" altLang="en-US" sz="1400" dirty="0">
                <a:solidFill>
                  <a:schemeClr val="bg1"/>
                </a:solidFill>
              </a:rPr>
              <a:t>使用 </a:t>
            </a:r>
            <a:r>
              <a:rPr lang="en-US" altLang="zh-CN" sz="1400" dirty="0">
                <a:solidFill>
                  <a:schemeClr val="bg1"/>
                </a:solidFill>
              </a:rPr>
              <a:t>Spring </a:t>
            </a:r>
            <a:r>
              <a:rPr lang="zh-CN" altLang="en-US" sz="1400" dirty="0">
                <a:solidFill>
                  <a:schemeClr val="bg1"/>
                </a:solidFill>
              </a:rPr>
              <a:t>项目引导页面可以在几秒构建一个项目</a:t>
            </a:r>
          </a:p>
          <a:p>
            <a:endParaRPr lang="en-US" altLang="zh-CN" sz="1400" dirty="0">
              <a:solidFill>
                <a:schemeClr val="bg1"/>
              </a:solidFill>
            </a:endParaRPr>
          </a:p>
          <a:p>
            <a:r>
              <a:rPr lang="zh-CN" altLang="en-US" sz="1400" dirty="0">
                <a:solidFill>
                  <a:schemeClr val="bg1"/>
                </a:solidFill>
              </a:rPr>
              <a:t>方便对外输出各种形式的服务，如 </a:t>
            </a:r>
            <a:r>
              <a:rPr lang="en-US" altLang="zh-CN" sz="1400" dirty="0">
                <a:solidFill>
                  <a:schemeClr val="bg1"/>
                </a:solidFill>
              </a:rPr>
              <a:t>REST API</a:t>
            </a:r>
            <a:r>
              <a:rPr lang="zh-CN" altLang="en-US" sz="1400" dirty="0">
                <a:solidFill>
                  <a:schemeClr val="bg1"/>
                </a:solidFill>
              </a:rPr>
              <a:t>、</a:t>
            </a:r>
            <a:r>
              <a:rPr lang="en-US" altLang="zh-CN" sz="1400" dirty="0">
                <a:solidFill>
                  <a:schemeClr val="bg1"/>
                </a:solidFill>
              </a:rPr>
              <a:t>WebSocket</a:t>
            </a:r>
            <a:r>
              <a:rPr lang="zh-CN" altLang="en-US" sz="1400" dirty="0">
                <a:solidFill>
                  <a:schemeClr val="bg1"/>
                </a:solidFill>
              </a:rPr>
              <a:t>、</a:t>
            </a:r>
            <a:r>
              <a:rPr lang="en-US" altLang="zh-CN" sz="1400" dirty="0">
                <a:solidFill>
                  <a:schemeClr val="bg1"/>
                </a:solidFill>
              </a:rPr>
              <a:t>Web</a:t>
            </a:r>
            <a:r>
              <a:rPr lang="zh-CN" altLang="en-US" sz="1400" dirty="0">
                <a:solidFill>
                  <a:schemeClr val="bg1"/>
                </a:solidFill>
              </a:rPr>
              <a:t>、</a:t>
            </a:r>
            <a:r>
              <a:rPr lang="en-US" altLang="zh-CN" sz="1400" dirty="0">
                <a:solidFill>
                  <a:schemeClr val="bg1"/>
                </a:solidFill>
              </a:rPr>
              <a:t>Streaming</a:t>
            </a:r>
            <a:r>
              <a:rPr lang="zh-CN" altLang="en-US" sz="1400" dirty="0">
                <a:solidFill>
                  <a:schemeClr val="bg1"/>
                </a:solidFill>
              </a:rPr>
              <a:t>、</a:t>
            </a:r>
            <a:r>
              <a:rPr lang="en-US" altLang="zh-CN" sz="1400" dirty="0">
                <a:solidFill>
                  <a:schemeClr val="bg1"/>
                </a:solidFill>
              </a:rPr>
              <a:t>Tasks</a:t>
            </a:r>
          </a:p>
          <a:p>
            <a:endParaRPr lang="en-US" altLang="zh-CN" sz="1400" dirty="0">
              <a:solidFill>
                <a:schemeClr val="bg1"/>
              </a:solidFill>
            </a:endParaRPr>
          </a:p>
          <a:p>
            <a:r>
              <a:rPr lang="zh-CN" altLang="en-US" sz="1400" dirty="0">
                <a:solidFill>
                  <a:schemeClr val="bg1"/>
                </a:solidFill>
              </a:rPr>
              <a:t>非常简洁的安全策略集成</a:t>
            </a:r>
          </a:p>
          <a:p>
            <a:endParaRPr lang="en-US" altLang="zh-CN" sz="1400" dirty="0">
              <a:solidFill>
                <a:schemeClr val="bg1"/>
              </a:solidFill>
            </a:endParaRPr>
          </a:p>
          <a:p>
            <a:r>
              <a:rPr lang="zh-CN" altLang="en-US" sz="1400" dirty="0">
                <a:solidFill>
                  <a:schemeClr val="bg1"/>
                </a:solidFill>
              </a:rPr>
              <a:t>支持关系数据库和非关系数据库</a:t>
            </a:r>
          </a:p>
          <a:p>
            <a:endParaRPr lang="en-US" altLang="zh-CN" sz="1400" dirty="0">
              <a:solidFill>
                <a:schemeClr val="bg1"/>
              </a:solidFill>
            </a:endParaRPr>
          </a:p>
          <a:p>
            <a:r>
              <a:rPr lang="zh-CN" altLang="en-US" sz="1400" dirty="0">
                <a:solidFill>
                  <a:schemeClr val="bg1"/>
                </a:solidFill>
              </a:rPr>
              <a:t>支持运行期内嵌容器，如 </a:t>
            </a:r>
            <a:r>
              <a:rPr lang="en-US" altLang="zh-CN" sz="1400" dirty="0">
                <a:solidFill>
                  <a:schemeClr val="bg1"/>
                </a:solidFill>
              </a:rPr>
              <a:t>Tomcat</a:t>
            </a:r>
            <a:r>
              <a:rPr lang="zh-CN" altLang="en-US" sz="1400" dirty="0">
                <a:solidFill>
                  <a:schemeClr val="bg1"/>
                </a:solidFill>
              </a:rPr>
              <a:t>、</a:t>
            </a:r>
            <a:r>
              <a:rPr lang="en-US" altLang="zh-CN" sz="1400" dirty="0">
                <a:solidFill>
                  <a:schemeClr val="bg1"/>
                </a:solidFill>
              </a:rPr>
              <a:t>Jetty</a:t>
            </a:r>
          </a:p>
          <a:p>
            <a:endParaRPr lang="en-US" altLang="zh-CN" sz="1400" dirty="0">
              <a:solidFill>
                <a:schemeClr val="bg1"/>
              </a:solidFill>
            </a:endParaRPr>
          </a:p>
          <a:p>
            <a:r>
              <a:rPr lang="zh-CN" altLang="en-US" sz="1400" dirty="0">
                <a:solidFill>
                  <a:schemeClr val="bg1"/>
                </a:solidFill>
              </a:rPr>
              <a:t>强大的开发包，支持热启动</a:t>
            </a:r>
            <a:endParaRPr lang="en-US" altLang="zh-CN" sz="1400" dirty="0">
              <a:solidFill>
                <a:schemeClr val="bg1"/>
              </a:solidFill>
            </a:endParaRPr>
          </a:p>
          <a:p>
            <a:endParaRPr lang="zh-CN" altLang="en-US" sz="1400" dirty="0">
              <a:solidFill>
                <a:schemeClr val="bg1"/>
              </a:solidFill>
            </a:endParaRPr>
          </a:p>
          <a:p>
            <a:r>
              <a:rPr lang="zh-CN" altLang="en-US" sz="1400" dirty="0">
                <a:solidFill>
                  <a:schemeClr val="bg1"/>
                </a:solidFill>
              </a:rPr>
              <a:t>自动管理依赖</a:t>
            </a:r>
            <a:endParaRPr lang="en-US" altLang="zh-CN" sz="1400" dirty="0">
              <a:solidFill>
                <a:schemeClr val="bg1"/>
              </a:solidFill>
            </a:endParaRPr>
          </a:p>
          <a:p>
            <a:endParaRPr lang="zh-CN" altLang="en-US" sz="1400" dirty="0">
              <a:solidFill>
                <a:schemeClr val="bg1"/>
              </a:solidFill>
            </a:endParaRPr>
          </a:p>
          <a:p>
            <a:r>
              <a:rPr lang="zh-CN" altLang="en-US" sz="1400" dirty="0">
                <a:solidFill>
                  <a:schemeClr val="bg1"/>
                </a:solidFill>
              </a:rPr>
              <a:t>自带应用监控</a:t>
            </a:r>
            <a:endParaRPr lang="en-US" altLang="zh-CN" sz="1400" dirty="0">
              <a:solidFill>
                <a:schemeClr val="bg1"/>
              </a:solidFill>
            </a:endParaRPr>
          </a:p>
          <a:p>
            <a:endParaRPr lang="zh-CN" altLang="en-US" sz="1400" dirty="0">
              <a:solidFill>
                <a:schemeClr val="bg1"/>
              </a:solidFill>
            </a:endParaRPr>
          </a:p>
          <a:p>
            <a:r>
              <a:rPr lang="zh-CN" altLang="en-US" sz="1400" dirty="0">
                <a:solidFill>
                  <a:schemeClr val="bg1"/>
                </a:solidFill>
              </a:rPr>
              <a:t>支持各种 </a:t>
            </a:r>
            <a:r>
              <a:rPr lang="en-US" altLang="zh-CN" sz="1400" dirty="0">
                <a:solidFill>
                  <a:schemeClr val="bg1"/>
                </a:solidFill>
              </a:rPr>
              <a:t>IED</a:t>
            </a:r>
            <a:r>
              <a:rPr lang="zh-CN" altLang="en-US" sz="1400" dirty="0">
                <a:solidFill>
                  <a:schemeClr val="bg1"/>
                </a:solidFill>
              </a:rPr>
              <a:t>，如 </a:t>
            </a:r>
            <a:r>
              <a:rPr lang="en-US" altLang="zh-CN" sz="1400" dirty="0">
                <a:solidFill>
                  <a:schemeClr val="bg1"/>
                </a:solidFill>
              </a:rPr>
              <a:t>IntelliJ IDEA </a:t>
            </a:r>
            <a:r>
              <a:rPr lang="zh-CN" altLang="en-US" sz="1400" dirty="0">
                <a:solidFill>
                  <a:schemeClr val="bg1"/>
                </a:solidFill>
              </a:rPr>
              <a:t>、</a:t>
            </a:r>
            <a:r>
              <a:rPr lang="en-US" altLang="zh-CN" sz="1400" dirty="0">
                <a:solidFill>
                  <a:schemeClr val="bg1"/>
                </a:solidFill>
              </a:rPr>
              <a:t>NetBeans</a:t>
            </a:r>
          </a:p>
          <a:p>
            <a:endParaRPr lang="en-US" altLang="zh-CN" sz="1400" dirty="0">
              <a:solidFill>
                <a:schemeClr val="bg1"/>
              </a:solidFill>
            </a:endParaRPr>
          </a:p>
        </p:txBody>
      </p:sp>
    </p:spTree>
    <p:extLst>
      <p:ext uri="{BB962C8B-B14F-4D97-AF65-F5344CB8AC3E}">
        <p14:creationId xmlns:p14="http://schemas.microsoft.com/office/powerpoint/2010/main" val="6244585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1000" fill="hold"/>
                                        <p:tgtEl>
                                          <p:spTgt spid="5"/>
                                        </p:tgtEl>
                                        <p:attrNameLst>
                                          <p:attrName>ppt_y</p:attrName>
                                        </p:attrNameLst>
                                      </p:cBhvr>
                                      <p:tavLst>
                                        <p:tav tm="0">
                                          <p:val>
                                            <p:strVal val="#ppt_y"/>
                                          </p:val>
                                        </p:tav>
                                        <p:tav tm="100000">
                                          <p:val>
                                            <p:strVal val="#ppt_y"/>
                                          </p:val>
                                        </p:tav>
                                      </p:tavLst>
                                    </p:anim>
                                    <p:anim calcmode="lin" valueType="num">
                                      <p:cBhvr>
                                        <p:cTn id="9" dur="10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10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1000" tmFilter="0,0; .5, 1; 1, 1"/>
                                        <p:tgtEl>
                                          <p:spTgt spid="5"/>
                                        </p:tgtEl>
                                      </p:cBhvr>
                                    </p:animEffect>
                                  </p:childTnLst>
                                </p:cTn>
                              </p:par>
                              <p:par>
                                <p:cTn id="12" presetID="42" presetClass="entr" presetSubtype="0" fill="hold" grpId="0" nodeType="withEffect">
                                  <p:stCondLst>
                                    <p:cond delay="5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F:\案例\212\29398439_1386402044341.jpg"/>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22820" y="-29600"/>
            <a:ext cx="9166820" cy="5152628"/>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395544" y="237877"/>
            <a:ext cx="4320472" cy="461665"/>
          </a:xfrm>
          <a:prstGeom prst="rect">
            <a:avLst/>
          </a:prstGeom>
        </p:spPr>
        <p:txBody>
          <a:bodyPr wrap="square">
            <a:spAutoFit/>
          </a:bodyPr>
          <a:lstStyle/>
          <a:p>
            <a:r>
              <a:rPr lang="en-US" altLang="zh-CN" sz="2400" dirty="0">
                <a:solidFill>
                  <a:schemeClr val="bg1"/>
                </a:solidFill>
                <a:latin typeface="微软雅黑" pitchFamily="34" charset="-122"/>
                <a:ea typeface="微软雅黑" pitchFamily="34" charset="-122"/>
              </a:rPr>
              <a:t>Spring Boot </a:t>
            </a:r>
            <a:r>
              <a:rPr lang="zh-CN" altLang="en-US" sz="2400" dirty="0">
                <a:solidFill>
                  <a:schemeClr val="bg1"/>
                </a:solidFill>
                <a:latin typeface="微软雅黑" pitchFamily="34" charset="-122"/>
                <a:ea typeface="微软雅黑" pitchFamily="34" charset="-122"/>
              </a:rPr>
              <a:t>使用前后对比</a:t>
            </a:r>
            <a:endParaRPr lang="en-US" altLang="zh-CN" sz="2400" dirty="0">
              <a:solidFill>
                <a:schemeClr val="bg1"/>
              </a:solidFill>
              <a:latin typeface="微软雅黑" pitchFamily="34" charset="-122"/>
              <a:ea typeface="微软雅黑" pitchFamily="34" charset="-122"/>
            </a:endParaRPr>
          </a:p>
        </p:txBody>
      </p:sp>
      <p:pic>
        <p:nvPicPr>
          <p:cNvPr id="2" name="图片 1">
            <a:extLst>
              <a:ext uri="{FF2B5EF4-FFF2-40B4-BE49-F238E27FC236}">
                <a16:creationId xmlns:a16="http://schemas.microsoft.com/office/drawing/2014/main" id="{0505FF17-CD23-4C87-84F9-A2D9795E97C2}"/>
              </a:ext>
            </a:extLst>
          </p:cNvPr>
          <p:cNvPicPr>
            <a:picLocks noChangeAspect="1"/>
          </p:cNvPicPr>
          <p:nvPr/>
        </p:nvPicPr>
        <p:blipFill>
          <a:blip r:embed="rId3"/>
          <a:stretch>
            <a:fillRect/>
          </a:stretch>
        </p:blipFill>
        <p:spPr>
          <a:xfrm>
            <a:off x="971600" y="971550"/>
            <a:ext cx="4295775" cy="1600200"/>
          </a:xfrm>
          <a:prstGeom prst="rect">
            <a:avLst/>
          </a:prstGeom>
        </p:spPr>
      </p:pic>
      <p:pic>
        <p:nvPicPr>
          <p:cNvPr id="3" name="图片 2">
            <a:extLst>
              <a:ext uri="{FF2B5EF4-FFF2-40B4-BE49-F238E27FC236}">
                <a16:creationId xmlns:a16="http://schemas.microsoft.com/office/drawing/2014/main" id="{FAF5FCAA-7C57-44F1-9B22-283BEBFE9EFE}"/>
              </a:ext>
            </a:extLst>
          </p:cNvPr>
          <p:cNvPicPr>
            <a:picLocks noChangeAspect="1"/>
          </p:cNvPicPr>
          <p:nvPr/>
        </p:nvPicPr>
        <p:blipFill>
          <a:blip r:embed="rId4"/>
          <a:stretch>
            <a:fillRect/>
          </a:stretch>
        </p:blipFill>
        <p:spPr>
          <a:xfrm>
            <a:off x="971600" y="3152775"/>
            <a:ext cx="5895975" cy="1019175"/>
          </a:xfrm>
          <a:prstGeom prst="rect">
            <a:avLst/>
          </a:prstGeom>
        </p:spPr>
      </p:pic>
    </p:spTree>
    <p:extLst>
      <p:ext uri="{BB962C8B-B14F-4D97-AF65-F5344CB8AC3E}">
        <p14:creationId xmlns:p14="http://schemas.microsoft.com/office/powerpoint/2010/main" val="84402160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1000" fill="hold"/>
                                        <p:tgtEl>
                                          <p:spTgt spid="5"/>
                                        </p:tgtEl>
                                        <p:attrNameLst>
                                          <p:attrName>ppt_y</p:attrName>
                                        </p:attrNameLst>
                                      </p:cBhvr>
                                      <p:tavLst>
                                        <p:tav tm="0">
                                          <p:val>
                                            <p:strVal val="#ppt_y"/>
                                          </p:val>
                                        </p:tav>
                                        <p:tav tm="100000">
                                          <p:val>
                                            <p:strVal val="#ppt_y"/>
                                          </p:val>
                                        </p:tav>
                                      </p:tavLst>
                                    </p:anim>
                                    <p:anim calcmode="lin" valueType="num">
                                      <p:cBhvr>
                                        <p:cTn id="9" dur="10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10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10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F:\案例\212\29398439_1386402044341.jpg"/>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5465" y="0"/>
            <a:ext cx="9150581" cy="51435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无版权图片\99.jp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0" y="0"/>
            <a:ext cx="6000750" cy="5143501"/>
          </a:xfrm>
          <a:prstGeom prst="rect">
            <a:avLst/>
          </a:prstGeom>
          <a:noFill/>
          <a:extLst>
            <a:ext uri="{909E8E84-426E-40DD-AFC4-6F175D3DCCD1}">
              <a14:hiddenFill xmlns:a14="http://schemas.microsoft.com/office/drawing/2010/main">
                <a:solidFill>
                  <a:srgbClr val="FFFFFF"/>
                </a:solidFill>
              </a14:hiddenFill>
            </a:ext>
          </a:extLst>
        </p:spPr>
      </p:pic>
      <p:grpSp>
        <p:nvGrpSpPr>
          <p:cNvPr id="2" name="组合 1"/>
          <p:cNvGrpSpPr/>
          <p:nvPr/>
        </p:nvGrpSpPr>
        <p:grpSpPr>
          <a:xfrm>
            <a:off x="6229973" y="1950322"/>
            <a:ext cx="2466020" cy="1003534"/>
            <a:chOff x="6229973" y="1950322"/>
            <a:chExt cx="2466020" cy="1003534"/>
          </a:xfrm>
        </p:grpSpPr>
        <p:grpSp>
          <p:nvGrpSpPr>
            <p:cNvPr id="5" name="组合 4"/>
            <p:cNvGrpSpPr/>
            <p:nvPr/>
          </p:nvGrpSpPr>
          <p:grpSpPr>
            <a:xfrm>
              <a:off x="6330925" y="1950322"/>
              <a:ext cx="244041" cy="244041"/>
              <a:chOff x="6372200" y="625153"/>
              <a:chExt cx="360040" cy="360040"/>
            </a:xfrm>
          </p:grpSpPr>
          <p:cxnSp>
            <p:nvCxnSpPr>
              <p:cNvPr id="3" name="直接连接符 2"/>
              <p:cNvCxnSpPr/>
              <p:nvPr/>
            </p:nvCxnSpPr>
            <p:spPr>
              <a:xfrm>
                <a:off x="6372200" y="627534"/>
                <a:ext cx="3600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rot="5400000">
                <a:off x="6194561" y="805173"/>
                <a:ext cx="3600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 name="矩形 6"/>
            <p:cNvSpPr/>
            <p:nvPr/>
          </p:nvSpPr>
          <p:spPr>
            <a:xfrm>
              <a:off x="6344565" y="1989902"/>
              <a:ext cx="1768099" cy="307777"/>
            </a:xfrm>
            <a:prstGeom prst="rect">
              <a:avLst/>
            </a:prstGeom>
          </p:spPr>
          <p:txBody>
            <a:bodyPr wrap="square">
              <a:spAutoFit/>
            </a:bodyPr>
            <a:lstStyle/>
            <a:p>
              <a:r>
                <a:rPr lang="en-US" altLang="zh-CN" sz="1400" dirty="0">
                  <a:solidFill>
                    <a:schemeClr val="bg1"/>
                  </a:solidFill>
                  <a:latin typeface="微软雅黑" pitchFamily="34" charset="-122"/>
                  <a:ea typeface="微软雅黑" pitchFamily="34" charset="-122"/>
                </a:rPr>
                <a:t>Spring Boot </a:t>
              </a:r>
              <a:r>
                <a:rPr lang="zh-CN" altLang="en-US" sz="1400" dirty="0">
                  <a:solidFill>
                    <a:schemeClr val="bg1"/>
                  </a:solidFill>
                  <a:latin typeface="微软雅黑" pitchFamily="34" charset="-122"/>
                  <a:ea typeface="微软雅黑" pitchFamily="34" charset="-122"/>
                </a:rPr>
                <a:t>优势</a:t>
              </a:r>
              <a:endParaRPr lang="zh-CN" altLang="en-US" sz="1400" b="1" dirty="0">
                <a:solidFill>
                  <a:schemeClr val="bg1"/>
                </a:solidFill>
                <a:latin typeface="微软雅黑" pitchFamily="34" charset="-122"/>
                <a:ea typeface="微软雅黑" pitchFamily="34" charset="-122"/>
              </a:endParaRPr>
            </a:p>
          </p:txBody>
        </p:sp>
        <p:grpSp>
          <p:nvGrpSpPr>
            <p:cNvPr id="43" name="组合 42"/>
            <p:cNvGrpSpPr/>
            <p:nvPr/>
          </p:nvGrpSpPr>
          <p:grpSpPr>
            <a:xfrm flipH="1" flipV="1">
              <a:off x="7872144" y="2136511"/>
              <a:ext cx="244041" cy="244041"/>
              <a:chOff x="6372200" y="625153"/>
              <a:chExt cx="360040" cy="360040"/>
            </a:xfrm>
          </p:grpSpPr>
          <p:cxnSp>
            <p:nvCxnSpPr>
              <p:cNvPr id="44" name="直接连接符 43"/>
              <p:cNvCxnSpPr/>
              <p:nvPr/>
            </p:nvCxnSpPr>
            <p:spPr>
              <a:xfrm>
                <a:off x="6372200" y="627534"/>
                <a:ext cx="3600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rot="5400000">
                <a:off x="6194561" y="805173"/>
                <a:ext cx="3600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 name="矩形 7"/>
            <p:cNvSpPr/>
            <p:nvPr/>
          </p:nvSpPr>
          <p:spPr>
            <a:xfrm>
              <a:off x="6229973" y="2492191"/>
              <a:ext cx="2466020" cy="461665"/>
            </a:xfrm>
            <a:prstGeom prst="rect">
              <a:avLst/>
            </a:prstGeom>
          </p:spPr>
          <p:txBody>
            <a:bodyPr wrap="square">
              <a:spAutoFit/>
            </a:bodyPr>
            <a:lstStyle/>
            <a:p>
              <a:r>
                <a:rPr lang="zh-CN" altLang="en-US" sz="1200" dirty="0">
                  <a:solidFill>
                    <a:schemeClr val="bg1"/>
                  </a:solidFill>
                </a:rPr>
                <a:t>我们为什么要选择</a:t>
              </a:r>
              <a:r>
                <a:rPr lang="en-US" altLang="zh-CN" sz="1200" dirty="0">
                  <a:solidFill>
                    <a:schemeClr val="bg1"/>
                  </a:solidFill>
                </a:rPr>
                <a:t> Spring Boot?</a:t>
              </a:r>
            </a:p>
            <a:p>
              <a:r>
                <a:rPr lang="zh-CN" altLang="en-US" sz="1200" dirty="0">
                  <a:solidFill>
                    <a:schemeClr val="bg1"/>
                  </a:solidFill>
                </a:rPr>
                <a:t>是不是曾热点？</a:t>
              </a:r>
            </a:p>
          </p:txBody>
        </p:sp>
      </p:grpSp>
      <p:cxnSp>
        <p:nvCxnSpPr>
          <p:cNvPr id="10" name="直接连接符 9"/>
          <p:cNvCxnSpPr/>
          <p:nvPr/>
        </p:nvCxnSpPr>
        <p:spPr>
          <a:xfrm>
            <a:off x="10116616" y="1275606"/>
            <a:ext cx="335364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8721904" y="44435"/>
            <a:ext cx="425116" cy="338554"/>
          </a:xfrm>
          <a:prstGeom prst="rect">
            <a:avLst/>
          </a:prstGeom>
          <a:noFill/>
        </p:spPr>
        <p:txBody>
          <a:bodyPr wrap="none" rtlCol="0">
            <a:spAutoFit/>
          </a:bodyPr>
          <a:lstStyle/>
          <a:p>
            <a:r>
              <a:rPr lang="en-US" altLang="zh-CN" sz="1600" dirty="0">
                <a:solidFill>
                  <a:srgbClr val="1B5C6E"/>
                </a:solidFill>
                <a:latin typeface="微软雅黑" pitchFamily="34" charset="-122"/>
                <a:ea typeface="微软雅黑" pitchFamily="34" charset="-122"/>
              </a:rPr>
              <a:t>14</a:t>
            </a:r>
            <a:endParaRPr lang="zh-CN" altLang="en-US" sz="1600" dirty="0">
              <a:solidFill>
                <a:srgbClr val="1B5C6E"/>
              </a:solidFill>
              <a:latin typeface="微软雅黑" pitchFamily="34" charset="-122"/>
              <a:ea typeface="微软雅黑" pitchFamily="34" charset="-122"/>
            </a:endParaRPr>
          </a:p>
        </p:txBody>
      </p:sp>
    </p:spTree>
    <p:extLst>
      <p:ext uri="{BB962C8B-B14F-4D97-AF65-F5344CB8AC3E}">
        <p14:creationId xmlns:p14="http://schemas.microsoft.com/office/powerpoint/2010/main" val="3125793003"/>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030"/>
                                            </p:tgtEl>
                                            <p:attrNameLst>
                                              <p:attrName>style.visibility</p:attrName>
                                            </p:attrNameLst>
                                          </p:cBhvr>
                                          <p:to>
                                            <p:strVal val="visible"/>
                                          </p:to>
                                        </p:set>
                                        <p:animEffect transition="in" filter="wipe(left)">
                                          <p:cBhvr>
                                            <p:cTn id="7" dur="1000"/>
                                            <p:tgtEl>
                                              <p:spTgt spid="1030"/>
                                            </p:tgtEl>
                                          </p:cBhvr>
                                        </p:animEffect>
                                      </p:childTnLst>
                                    </p:cTn>
                                  </p:par>
                                  <p:par>
                                    <p:cTn id="8" presetID="2" presetClass="entr" presetSubtype="4" fill="hold" nodeType="withEffect" p14:presetBounceEnd="50000">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14:bounceEnd="50000">
                                          <p:cBhvr additive="base">
                                            <p:cTn id="10" dur="1500" fill="hold"/>
                                            <p:tgtEl>
                                              <p:spTgt spid="2"/>
                                            </p:tgtEl>
                                            <p:attrNameLst>
                                              <p:attrName>ppt_x</p:attrName>
                                            </p:attrNameLst>
                                          </p:cBhvr>
                                          <p:tavLst>
                                            <p:tav tm="0">
                                              <p:val>
                                                <p:strVal val="#ppt_x"/>
                                              </p:val>
                                            </p:tav>
                                            <p:tav tm="100000">
                                              <p:val>
                                                <p:strVal val="#ppt_x"/>
                                              </p:val>
                                            </p:tav>
                                          </p:tavLst>
                                        </p:anim>
                                        <p:anim calcmode="lin" valueType="num" p14:bounceEnd="50000">
                                          <p:cBhvr additive="base">
                                            <p:cTn id="11" dur="1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030"/>
                                            </p:tgtEl>
                                            <p:attrNameLst>
                                              <p:attrName>style.visibility</p:attrName>
                                            </p:attrNameLst>
                                          </p:cBhvr>
                                          <p:to>
                                            <p:strVal val="visible"/>
                                          </p:to>
                                        </p:set>
                                        <p:animEffect transition="in" filter="wipe(left)">
                                          <p:cBhvr>
                                            <p:cTn id="7" dur="1000"/>
                                            <p:tgtEl>
                                              <p:spTgt spid="1030"/>
                                            </p:tgtEl>
                                          </p:cBhvr>
                                        </p:animEffect>
                                      </p:childTnLst>
                                    </p:cTn>
                                  </p:par>
                                  <p:par>
                                    <p:cTn id="8" presetID="2" presetClass="entr" presetSubtype="4"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1500" fill="hold"/>
                                            <p:tgtEl>
                                              <p:spTgt spid="2"/>
                                            </p:tgtEl>
                                            <p:attrNameLst>
                                              <p:attrName>ppt_x</p:attrName>
                                            </p:attrNameLst>
                                          </p:cBhvr>
                                          <p:tavLst>
                                            <p:tav tm="0">
                                              <p:val>
                                                <p:strVal val="#ppt_x"/>
                                              </p:val>
                                            </p:tav>
                                            <p:tav tm="100000">
                                              <p:val>
                                                <p:strVal val="#ppt_x"/>
                                              </p:val>
                                            </p:tav>
                                          </p:tavLst>
                                        </p:anim>
                                        <p:anim calcmode="lin" valueType="num">
                                          <p:cBhvr additive="base">
                                            <p:cTn id="11" dur="1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689</TotalTime>
  <Words>1676</Words>
  <Application>Microsoft Office PowerPoint</Application>
  <PresentationFormat>全屏显示(16:9)</PresentationFormat>
  <Paragraphs>146</Paragraphs>
  <Slides>34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34</vt:i4>
      </vt:variant>
    </vt:vector>
  </HeadingPairs>
  <TitlesOfParts>
    <vt:vector size="39" baseType="lpstr">
      <vt:lpstr>宋体</vt:lpstr>
      <vt:lpstr>微软雅黑</vt:lpstr>
      <vt:lpstr>Arial</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绿色卡通</dc:title>
  <dc:creator>第一PPT</dc:creator>
  <cp:keywords>www.1ppt.com</cp:keywords>
  <cp:lastModifiedBy>it youknow</cp:lastModifiedBy>
  <cp:revision>297</cp:revision>
  <dcterms:created xsi:type="dcterms:W3CDTF">2015-07-19T10:44:10Z</dcterms:created>
  <dcterms:modified xsi:type="dcterms:W3CDTF">2018-06-01T02:13:56Z</dcterms:modified>
</cp:coreProperties>
</file>