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58" r:id="rId4"/>
    <p:sldId id="259" r:id="rId5"/>
    <p:sldId id="260" r:id="rId6"/>
    <p:sldId id="273" r:id="rId7"/>
    <p:sldId id="282" r:id="rId8"/>
    <p:sldId id="274" r:id="rId9"/>
    <p:sldId id="275" r:id="rId10"/>
    <p:sldId id="276" r:id="rId11"/>
    <p:sldId id="266" r:id="rId12"/>
    <p:sldId id="261" r:id="rId13"/>
    <p:sldId id="263" r:id="rId14"/>
    <p:sldId id="277" r:id="rId15"/>
    <p:sldId id="278" r:id="rId16"/>
    <p:sldId id="279" r:id="rId17"/>
    <p:sldId id="272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8pPr>
    <a:lvl9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</a:schemeClr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</a:schemeClr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  <a:alpha val="20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  <a:alpha val="20000"/>
            </a:schemeClr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right>
          <a:top>
            <a:ln w="508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67141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60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9" name="Shape 279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43903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239697" y="1643055"/>
            <a:ext cx="867348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Spring Boot</a:t>
            </a:r>
            <a:r>
              <a:rPr lang="en-US" altLang="zh-CN" dirty="0"/>
              <a:t> </a:t>
            </a:r>
            <a:r>
              <a:rPr lang="zh-CN" altLang="en-US" dirty="0"/>
              <a:t>发送邮件</a:t>
            </a:r>
            <a:endParaRPr dirty="0"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4294967295"/>
          </p:nvPr>
        </p:nvSpPr>
        <p:spPr>
          <a:xfrm>
            <a:off x="1292860" y="3348990"/>
            <a:ext cx="7176135" cy="108902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0">
                <a:solidFill>
                  <a:srgbClr val="5B9BD5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pPr>
            <a:endParaRPr dirty="0"/>
          </a:p>
          <a:p>
            <a:pPr marL="0" indent="0" algn="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0">
                <a:solidFill>
                  <a:srgbClr val="21212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pPr>
            <a:r>
              <a:rPr dirty="0"/>
              <a:t>@</a:t>
            </a:r>
            <a:r>
              <a:rPr dirty="0" err="1"/>
              <a:t>纯洁的微笑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583320" y="1498973"/>
            <a:ext cx="8229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   </a:t>
            </a:r>
            <a:endParaRPr lang="zh-CN" altLang="en-US" sz="2000" dirty="0">
              <a:sym typeface="微软雅黑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92965" y="476634"/>
            <a:ext cx="856434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/>
              <a:t>前置知识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2064835" y="2326758"/>
            <a:ext cx="53975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/>
                <a:ea typeface="微软雅黑"/>
              </a:rPr>
              <a:t>对</a:t>
            </a:r>
            <a:r>
              <a:rPr lang="en-US" altLang="zh-CN" sz="2000" dirty="0">
                <a:solidFill>
                  <a:srgbClr val="474747"/>
                </a:solidFill>
                <a:latin typeface="微软雅黑"/>
                <a:ea typeface="微软雅黑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有一定的了解</a:t>
            </a:r>
            <a:r>
              <a:rPr lang="en-US" altLang="zh-CN" sz="2000" dirty="0">
                <a:solidFill>
                  <a:srgbClr val="474747"/>
                </a:solidFill>
                <a:latin typeface="微软雅黑"/>
                <a:ea typeface="微软雅黑"/>
              </a:rPr>
              <a:t> </a:t>
            </a:r>
            <a:endParaRPr lang="zh-CN" altLang="en-US" sz="2000" dirty="0">
              <a:solidFill>
                <a:srgbClr val="474747"/>
              </a:solidFill>
              <a:latin typeface="微软雅黑"/>
              <a:ea typeface="微软雅黑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2064835" y="3811114"/>
            <a:ext cx="450336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>
                <a:solidFill>
                  <a:srgbClr val="474747"/>
                </a:solidFill>
                <a:latin typeface="微软雅黑"/>
                <a:ea typeface="微软雅黑"/>
              </a:rPr>
              <a:t>理解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邮件发送的基础知识</a:t>
            </a:r>
            <a:endParaRPr lang="zh-CN" altLang="en-US" dirty="0"/>
          </a:p>
        </p:txBody>
      </p:sp>
      <p:sp>
        <p:nvSpPr>
          <p:cNvPr id="331" name="Shape 331"/>
          <p:cNvSpPr/>
          <p:nvPr/>
        </p:nvSpPr>
        <p:spPr>
          <a:xfrm>
            <a:off x="2064835" y="3068936"/>
            <a:ext cx="450336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/>
                <a:ea typeface="微软雅黑"/>
              </a:rPr>
              <a:t>Maven\HTML\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/>
                <a:ea typeface="微软雅黑"/>
              </a:rPr>
              <a:t>Thymeleaf</a:t>
            </a:r>
            <a:endParaRPr lang="zh-CN" altLang="en-US" sz="2000" dirty="0">
              <a:solidFill>
                <a:srgbClr val="474747"/>
              </a:solidFill>
              <a:latin typeface="微软雅黑"/>
              <a:ea typeface="微软雅黑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98500" y="4158251"/>
            <a:ext cx="8229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9" name="Shape 330">
            <a:extLst>
              <a:ext uri="{FF2B5EF4-FFF2-40B4-BE49-F238E27FC236}">
                <a16:creationId xmlns:a16="http://schemas.microsoft.com/office/drawing/2014/main" xmlns="" id="{EF23AD22-8E11-4BBD-B31A-340EFB1947C2}"/>
              </a:ext>
            </a:extLst>
          </p:cNvPr>
          <p:cNvSpPr/>
          <p:nvPr/>
        </p:nvSpPr>
        <p:spPr>
          <a:xfrm>
            <a:off x="2064835" y="1584580"/>
            <a:ext cx="450336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>
                <a:solidFill>
                  <a:srgbClr val="474747"/>
                </a:solidFill>
                <a:latin typeface="微软雅黑"/>
                <a:ea typeface="微软雅黑"/>
              </a:rPr>
              <a:t>会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使用</a:t>
            </a:r>
            <a:r>
              <a:rPr lang="en-US" altLang="zh-CN" sz="2000" dirty="0">
                <a:solidFill>
                  <a:srgbClr val="474747"/>
                </a:solidFill>
                <a:latin typeface="微软雅黑"/>
                <a:ea typeface="微软雅黑"/>
              </a:rPr>
              <a:t>Spring 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进行开发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 advAuto="0"/>
      <p:bldP spid="330" grpId="0" animBg="1" advAuto="0"/>
      <p:bldP spid="331" grpId="0" animBg="1" advAuto="0"/>
      <p:bldP spid="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3142695" y="2301482"/>
            <a:ext cx="286748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dirty="0" err="1"/>
              <a:t>第二部分</a:t>
            </a:r>
            <a:r>
              <a:rPr dirty="0"/>
              <a:t> </a:t>
            </a:r>
            <a:r>
              <a:rPr dirty="0" err="1"/>
              <a:t>实践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257452" y="461639"/>
            <a:ext cx="8629096" cy="573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开发流程</a:t>
            </a:r>
            <a:endParaRPr dirty="0"/>
          </a:p>
        </p:txBody>
      </p:sp>
      <p:grpSp>
        <p:nvGrpSpPr>
          <p:cNvPr id="337" name="Group 337"/>
          <p:cNvGrpSpPr/>
          <p:nvPr/>
        </p:nvGrpSpPr>
        <p:grpSpPr>
          <a:xfrm>
            <a:off x="1266494" y="1491425"/>
            <a:ext cx="1430338" cy="458786"/>
            <a:chOff x="0" y="0"/>
            <a:chExt cx="1430337" cy="458785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1430338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2395" y="31272"/>
              <a:ext cx="138554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基础配置</a:t>
              </a:r>
              <a:endParaRPr dirty="0"/>
            </a:p>
          </p:txBody>
        </p:sp>
      </p:grpSp>
      <p:grpSp>
        <p:nvGrpSpPr>
          <p:cNvPr id="340" name="Group 340"/>
          <p:cNvGrpSpPr/>
          <p:nvPr/>
        </p:nvGrpSpPr>
        <p:grpSpPr>
          <a:xfrm>
            <a:off x="1267287" y="2636012"/>
            <a:ext cx="1428751" cy="458788"/>
            <a:chOff x="0" y="0"/>
            <a:chExt cx="1428750" cy="458787"/>
          </a:xfrm>
        </p:grpSpPr>
        <p:sp>
          <p:nvSpPr>
            <p:cNvPr id="338" name="Shape 338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2394" y="31273"/>
              <a:ext cx="138396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文本邮件</a:t>
              </a:r>
              <a:endParaRPr dirty="0"/>
            </a:p>
          </p:txBody>
        </p:sp>
      </p:grpSp>
      <p:grpSp>
        <p:nvGrpSpPr>
          <p:cNvPr id="343" name="Group 343"/>
          <p:cNvGrpSpPr/>
          <p:nvPr/>
        </p:nvGrpSpPr>
        <p:grpSpPr>
          <a:xfrm>
            <a:off x="1266494" y="3780599"/>
            <a:ext cx="1430339" cy="458789"/>
            <a:chOff x="0" y="0"/>
            <a:chExt cx="1430338" cy="458788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2394" y="29340"/>
              <a:ext cx="1385549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dirty="0"/>
                <a:t>HTML</a:t>
              </a:r>
              <a:r>
                <a:rPr lang="zh-CN" altLang="en-US" dirty="0"/>
                <a:t>邮件</a:t>
              </a:r>
              <a:endParaRPr dirty="0"/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3933494" y="3780599"/>
            <a:ext cx="1430339" cy="458789"/>
            <a:chOff x="0" y="0"/>
            <a:chExt cx="1430338" cy="458788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395" y="29340"/>
              <a:ext cx="1385548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附件邮件</a:t>
              </a:r>
              <a:endParaRPr dirty="0"/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3933494" y="2636012"/>
            <a:ext cx="1430339" cy="458789"/>
            <a:chOff x="0" y="0"/>
            <a:chExt cx="1430338" cy="458788"/>
          </a:xfrm>
        </p:grpSpPr>
        <p:sp>
          <p:nvSpPr>
            <p:cNvPr id="347" name="Shape 347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2395" y="29340"/>
              <a:ext cx="1385548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图片邮件</a:t>
              </a:r>
              <a:endParaRPr dirty="0"/>
            </a:p>
          </p:txBody>
        </p:sp>
      </p:grpSp>
      <p:sp>
        <p:nvSpPr>
          <p:cNvPr id="350" name="Shape 350"/>
          <p:cNvSpPr/>
          <p:nvPr/>
        </p:nvSpPr>
        <p:spPr>
          <a:xfrm>
            <a:off x="1873712" y="2077100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548349" y="3221799"/>
            <a:ext cx="200628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10800" y="16200"/>
                </a:lnTo>
                <a:lnTo>
                  <a:pt x="10800" y="21600"/>
                </a:lnTo>
                <a:lnTo>
                  <a:pt x="10800" y="16200"/>
                </a:lnTo>
                <a:lnTo>
                  <a:pt x="21600" y="16200"/>
                </a:lnTo>
                <a:lnTo>
                  <a:pt x="10800" y="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 rot="16200000">
            <a:off x="3162763" y="3844100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1873712" y="3221799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548349" y="2077100"/>
            <a:ext cx="200628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10800" y="16200"/>
                </a:lnTo>
                <a:lnTo>
                  <a:pt x="10800" y="21600"/>
                </a:lnTo>
                <a:lnTo>
                  <a:pt x="10800" y="16200"/>
                </a:lnTo>
                <a:lnTo>
                  <a:pt x="21600" y="16200"/>
                </a:lnTo>
                <a:lnTo>
                  <a:pt x="10800" y="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357" name="Group 357"/>
          <p:cNvGrpSpPr/>
          <p:nvPr/>
        </p:nvGrpSpPr>
        <p:grpSpPr>
          <a:xfrm>
            <a:off x="3933494" y="1441249"/>
            <a:ext cx="1430338" cy="458788"/>
            <a:chOff x="0" y="0"/>
            <a:chExt cx="1430337" cy="458787"/>
          </a:xfrm>
        </p:grpSpPr>
        <p:sp>
          <p:nvSpPr>
            <p:cNvPr id="355" name="Shape 355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2395" y="31273"/>
              <a:ext cx="138554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邮件模板</a:t>
              </a:r>
              <a:endParaRPr dirty="0"/>
            </a:p>
          </p:txBody>
        </p:sp>
      </p:grpSp>
      <p:sp>
        <p:nvSpPr>
          <p:cNvPr id="358" name="Shape 358"/>
          <p:cNvSpPr/>
          <p:nvPr/>
        </p:nvSpPr>
        <p:spPr>
          <a:xfrm rot="16200000">
            <a:off x="6007563" y="1504749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361" name="Group 361"/>
          <p:cNvGrpSpPr/>
          <p:nvPr/>
        </p:nvGrpSpPr>
        <p:grpSpPr>
          <a:xfrm>
            <a:off x="6727494" y="1491312"/>
            <a:ext cx="1430338" cy="458788"/>
            <a:chOff x="0" y="0"/>
            <a:chExt cx="1430337" cy="458787"/>
          </a:xfrm>
        </p:grpSpPr>
        <p:sp>
          <p:nvSpPr>
            <p:cNvPr id="359" name="Shape 359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2395" y="31273"/>
              <a:ext cx="138554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异常处理</a:t>
              </a:r>
              <a:endParaRPr dirty="0"/>
            </a:p>
          </p:txBody>
        </p:sp>
      </p:grpSp>
      <p:grpSp>
        <p:nvGrpSpPr>
          <p:cNvPr id="364" name="Group 364"/>
          <p:cNvGrpSpPr/>
          <p:nvPr/>
        </p:nvGrpSpPr>
        <p:grpSpPr>
          <a:xfrm>
            <a:off x="6727494" y="2812849"/>
            <a:ext cx="1430338" cy="458788"/>
            <a:chOff x="0" y="0"/>
            <a:chExt cx="1430337" cy="458787"/>
          </a:xfrm>
        </p:grpSpPr>
        <p:sp>
          <p:nvSpPr>
            <p:cNvPr id="362" name="Shape 362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4000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2395" y="31273"/>
              <a:ext cx="138554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邮件系统</a:t>
              </a:r>
              <a:endParaRPr dirty="0"/>
            </a:p>
          </p:txBody>
        </p:sp>
      </p:grpSp>
      <p:sp>
        <p:nvSpPr>
          <p:cNvPr id="365" name="Shape 365"/>
          <p:cNvSpPr/>
          <p:nvPr/>
        </p:nvSpPr>
        <p:spPr>
          <a:xfrm>
            <a:off x="7474412" y="2177337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4000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1" animBg="1" advAuto="0"/>
      <p:bldP spid="340" grpId="3" animBg="1" advAuto="0"/>
      <p:bldP spid="343" grpId="5" animBg="1" advAuto="0"/>
      <p:bldP spid="346" grpId="7" animBg="1" advAuto="0"/>
      <p:bldP spid="349" grpId="9" animBg="1" advAuto="0"/>
      <p:bldP spid="350" grpId="2" animBg="1" advAuto="0"/>
      <p:bldP spid="351" grpId="8" animBg="1" advAuto="0"/>
      <p:bldP spid="352" grpId="6" animBg="1" advAuto="0"/>
      <p:bldP spid="353" grpId="4" animBg="1" advAuto="0"/>
      <p:bldP spid="354" grpId="10" animBg="1" advAuto="0"/>
      <p:bldP spid="357" grpId="11" animBg="1" advAuto="0"/>
      <p:bldP spid="358" grpId="12" animBg="1" advAuto="0"/>
      <p:bldP spid="361" grpId="13" animBg="1" advAuto="0"/>
      <p:bldP spid="364" grpId="15" animBg="1" advAuto="0"/>
      <p:bldP spid="365" grpId="14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239698" y="479394"/>
            <a:ext cx="8664606" cy="565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/>
              <a:t>简单文本邮件</a:t>
            </a:r>
          </a:p>
        </p:txBody>
      </p:sp>
      <p:sp>
        <p:nvSpPr>
          <p:cNvPr id="382" name="Shape 382"/>
          <p:cNvSpPr/>
          <p:nvPr/>
        </p:nvSpPr>
        <p:spPr>
          <a:xfrm>
            <a:off x="1659759" y="1558114"/>
            <a:ext cx="596024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引入相关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dirty="0"/>
          </a:p>
        </p:txBody>
      </p:sp>
      <p:sp>
        <p:nvSpPr>
          <p:cNvPr id="383" name="Shape 383"/>
          <p:cNvSpPr/>
          <p:nvPr/>
        </p:nvSpPr>
        <p:spPr>
          <a:xfrm>
            <a:off x="1659759" y="2243914"/>
            <a:ext cx="596024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配置邮箱参数</a:t>
            </a:r>
            <a:endParaRPr dirty="0"/>
          </a:p>
        </p:txBody>
      </p:sp>
      <p:sp>
        <p:nvSpPr>
          <p:cNvPr id="384" name="Shape 384"/>
          <p:cNvSpPr/>
          <p:nvPr/>
        </p:nvSpPr>
        <p:spPr>
          <a:xfrm>
            <a:off x="1659759" y="3818714"/>
            <a:ext cx="596024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err="1"/>
              <a:t>JavaMailSender</a:t>
            </a:r>
            <a:r>
              <a:rPr lang="zh-CN" altLang="en-US" dirty="0"/>
              <a:t>进行发送</a:t>
            </a:r>
            <a:endParaRPr dirty="0"/>
          </a:p>
        </p:txBody>
      </p:sp>
      <p:sp>
        <p:nvSpPr>
          <p:cNvPr id="385" name="Shape 385"/>
          <p:cNvSpPr/>
          <p:nvPr/>
        </p:nvSpPr>
        <p:spPr>
          <a:xfrm>
            <a:off x="1659759" y="3031314"/>
            <a:ext cx="596024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封装</a:t>
            </a:r>
            <a:r>
              <a:rPr lang="en-US" altLang="zh-CN" dirty="0" err="1"/>
              <a:t>SimpleMailMessage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1" animBg="1" advAuto="0"/>
      <p:bldP spid="383" grpId="2" animBg="1" advAuto="0"/>
      <p:bldP spid="384" grpId="4" animBg="1" advAuto="0"/>
      <p:bldP spid="385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248574" y="452947"/>
            <a:ext cx="86557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/>
              <a:t>富文本邮件</a:t>
            </a:r>
          </a:p>
        </p:txBody>
      </p:sp>
      <p:sp>
        <p:nvSpPr>
          <p:cNvPr id="382" name="Shape 382"/>
          <p:cNvSpPr/>
          <p:nvPr/>
        </p:nvSpPr>
        <p:spPr>
          <a:xfrm>
            <a:off x="1775415" y="1673724"/>
            <a:ext cx="622782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开发</a:t>
            </a:r>
            <a:r>
              <a:rPr lang="en-US" altLang="zh-CN" dirty="0"/>
              <a:t>HTML</a:t>
            </a:r>
            <a:r>
              <a:rPr lang="zh-CN" altLang="en-US" dirty="0"/>
              <a:t>邮件</a:t>
            </a:r>
            <a:endParaRPr dirty="0"/>
          </a:p>
        </p:txBody>
      </p:sp>
      <p:sp>
        <p:nvSpPr>
          <p:cNvPr id="383" name="Shape 383"/>
          <p:cNvSpPr/>
          <p:nvPr/>
        </p:nvSpPr>
        <p:spPr>
          <a:xfrm>
            <a:off x="1775415" y="2302641"/>
            <a:ext cx="622782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开发附件邮件</a:t>
            </a:r>
          </a:p>
        </p:txBody>
      </p:sp>
      <p:sp>
        <p:nvSpPr>
          <p:cNvPr id="384" name="Shape 384"/>
          <p:cNvSpPr/>
          <p:nvPr/>
        </p:nvSpPr>
        <p:spPr>
          <a:xfrm>
            <a:off x="1775415" y="3934324"/>
            <a:ext cx="622782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使用邮件模板</a:t>
            </a:r>
            <a:endParaRPr dirty="0"/>
          </a:p>
        </p:txBody>
      </p:sp>
      <p:sp>
        <p:nvSpPr>
          <p:cNvPr id="385" name="Shape 385"/>
          <p:cNvSpPr/>
          <p:nvPr/>
        </p:nvSpPr>
        <p:spPr>
          <a:xfrm>
            <a:off x="1775415" y="3146924"/>
            <a:ext cx="622782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开发图片邮件</a:t>
            </a:r>
          </a:p>
        </p:txBody>
      </p:sp>
    </p:spTree>
    <p:extLst>
      <p:ext uri="{BB962C8B-B14F-4D97-AF65-F5344CB8AC3E}">
        <p14:creationId xmlns:p14="http://schemas.microsoft.com/office/powerpoint/2010/main" val="411768627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 animBg="1" advAuto="0"/>
      <p:bldP spid="383" grpId="0" animBg="1" advAuto="0"/>
      <p:bldP spid="384" grpId="0" animBg="1" advAuto="0"/>
      <p:bldP spid="38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257452" y="518131"/>
            <a:ext cx="863797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/>
              <a:t>常见错误</a:t>
            </a:r>
          </a:p>
        </p:txBody>
      </p:sp>
      <p:sp>
        <p:nvSpPr>
          <p:cNvPr id="382" name="Shape 382"/>
          <p:cNvSpPr/>
          <p:nvPr/>
        </p:nvSpPr>
        <p:spPr>
          <a:xfrm>
            <a:off x="740540" y="1705254"/>
            <a:ext cx="747042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>
                <a:sym typeface="微软雅黑"/>
              </a:rPr>
              <a:t>421 HL:ICC </a:t>
            </a:r>
            <a:r>
              <a:rPr lang="zh-CN" altLang="en-US" sz="2000" dirty="0">
                <a:sym typeface="微软雅黑"/>
              </a:rPr>
              <a:t>该</a:t>
            </a:r>
            <a:r>
              <a:rPr lang="en-US" altLang="zh-CN" sz="2000" dirty="0">
                <a:sym typeface="微软雅黑"/>
              </a:rPr>
              <a:t>IP</a:t>
            </a:r>
            <a:r>
              <a:rPr lang="zh-CN" altLang="en-US" sz="2000" dirty="0">
                <a:sym typeface="微软雅黑"/>
              </a:rPr>
              <a:t>同时并发连接数过大</a:t>
            </a:r>
            <a:endParaRPr dirty="0"/>
          </a:p>
        </p:txBody>
      </p:sp>
      <p:sp>
        <p:nvSpPr>
          <p:cNvPr id="383" name="Shape 383"/>
          <p:cNvSpPr/>
          <p:nvPr/>
        </p:nvSpPr>
        <p:spPr>
          <a:xfrm>
            <a:off x="740540" y="2436213"/>
            <a:ext cx="7493876" cy="405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>
                <a:sym typeface="微软雅黑"/>
              </a:rPr>
              <a:t>451 Requested mail action not taken: too much fail …</a:t>
            </a:r>
            <a:endParaRPr lang="zh-CN" altLang="en-US" dirty="0"/>
          </a:p>
        </p:txBody>
      </p:sp>
      <p:sp>
        <p:nvSpPr>
          <p:cNvPr id="384" name="Shape 384"/>
          <p:cNvSpPr/>
          <p:nvPr/>
        </p:nvSpPr>
        <p:spPr>
          <a:xfrm>
            <a:off x="590415" y="3874764"/>
            <a:ext cx="747042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400" dirty="0"/>
              <a:t>参考地址：</a:t>
            </a:r>
            <a:r>
              <a:rPr lang="en-US" altLang="zh-CN" sz="1400" dirty="0"/>
              <a:t>http://help.163.com/09/1224/17/5RAJ4LMH00753VB8.html</a:t>
            </a:r>
          </a:p>
        </p:txBody>
      </p:sp>
      <p:sp>
        <p:nvSpPr>
          <p:cNvPr id="385" name="Shape 385"/>
          <p:cNvSpPr/>
          <p:nvPr/>
        </p:nvSpPr>
        <p:spPr>
          <a:xfrm>
            <a:off x="740540" y="3172378"/>
            <a:ext cx="747042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/>
                <a:ea typeface="微软雅黑"/>
              </a:rPr>
              <a:t>553 </a:t>
            </a:r>
            <a:r>
              <a:rPr lang="en-US" altLang="zh-CN" sz="2000" dirty="0">
                <a:solidFill>
                  <a:srgbClr val="474747"/>
                </a:solidFill>
                <a:latin typeface="微软雅黑"/>
                <a:ea typeface="微软雅黑"/>
              </a:rPr>
              <a:t>authentication is required</a:t>
            </a:r>
          </a:p>
        </p:txBody>
      </p:sp>
    </p:spTree>
    <p:extLst>
      <p:ext uri="{BB962C8B-B14F-4D97-AF65-F5344CB8AC3E}">
        <p14:creationId xmlns:p14="http://schemas.microsoft.com/office/powerpoint/2010/main" val="182852496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 animBg="1" advAuto="0"/>
      <p:bldP spid="383" grpId="0" animBg="1" advAuto="0"/>
      <p:bldP spid="384" grpId="0" animBg="1" advAuto="0"/>
      <p:bldP spid="385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257452" y="490652"/>
            <a:ext cx="862909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/>
              <a:t>邮件系统</a:t>
            </a:r>
          </a:p>
        </p:txBody>
      </p:sp>
      <p:sp>
        <p:nvSpPr>
          <p:cNvPr id="382" name="Shape 382"/>
          <p:cNvSpPr/>
          <p:nvPr/>
        </p:nvSpPr>
        <p:spPr>
          <a:xfrm>
            <a:off x="1812587" y="1705254"/>
            <a:ext cx="663384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独立微服务</a:t>
            </a:r>
            <a:endParaRPr dirty="0"/>
          </a:p>
        </p:txBody>
      </p:sp>
      <p:sp>
        <p:nvSpPr>
          <p:cNvPr id="383" name="Shape 383"/>
          <p:cNvSpPr/>
          <p:nvPr/>
        </p:nvSpPr>
        <p:spPr>
          <a:xfrm>
            <a:off x="1786749" y="2396358"/>
            <a:ext cx="6654670" cy="405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>
                <a:sym typeface="微软雅黑"/>
              </a:rPr>
              <a:t>异常处理</a:t>
            </a:r>
            <a:endParaRPr lang="zh-CN" altLang="en-US" dirty="0"/>
          </a:p>
        </p:txBody>
      </p:sp>
      <p:sp>
        <p:nvSpPr>
          <p:cNvPr id="385" name="Shape 385"/>
          <p:cNvSpPr/>
          <p:nvPr/>
        </p:nvSpPr>
        <p:spPr>
          <a:xfrm>
            <a:off x="1812587" y="3092668"/>
            <a:ext cx="669509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/>
                <a:ea typeface="微软雅黑"/>
              </a:rPr>
              <a:t>定时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重试邮件</a:t>
            </a:r>
            <a:endParaRPr lang="en-US" altLang="zh-CN" sz="2000" dirty="0">
              <a:solidFill>
                <a:srgbClr val="474747"/>
              </a:solidFill>
              <a:latin typeface="微软雅黑"/>
              <a:ea typeface="微软雅黑"/>
            </a:endParaRPr>
          </a:p>
        </p:txBody>
      </p:sp>
      <p:sp>
        <p:nvSpPr>
          <p:cNvPr id="7" name="Shape 385">
            <a:extLst>
              <a:ext uri="{FF2B5EF4-FFF2-40B4-BE49-F238E27FC236}">
                <a16:creationId xmlns:a16="http://schemas.microsoft.com/office/drawing/2014/main" xmlns="" id="{E8542E59-EED0-45C1-8ECD-C7FDA9C820F3}"/>
              </a:ext>
            </a:extLst>
          </p:cNvPr>
          <p:cNvSpPr/>
          <p:nvPr/>
        </p:nvSpPr>
        <p:spPr>
          <a:xfrm>
            <a:off x="1812587" y="3783772"/>
            <a:ext cx="665696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/>
                <a:ea typeface="微软雅黑"/>
              </a:rPr>
              <a:t>异步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发送</a:t>
            </a:r>
            <a:endParaRPr lang="en-US" altLang="zh-CN" sz="2000" dirty="0">
              <a:solidFill>
                <a:srgbClr val="474747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0871563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 animBg="1" advAuto="0"/>
      <p:bldP spid="383" grpId="0" animBg="1" advAuto="0"/>
      <p:bldP spid="385" grpId="0" animBg="1" advAuto="0"/>
      <p:bldP spid="7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257452" y="490654"/>
            <a:ext cx="8637973" cy="565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dirty="0" err="1"/>
              <a:t>总结</a:t>
            </a:r>
            <a:endParaRPr dirty="0"/>
          </a:p>
        </p:txBody>
      </p:sp>
      <p:sp>
        <p:nvSpPr>
          <p:cNvPr id="448" name="Shape 448"/>
          <p:cNvSpPr/>
          <p:nvPr/>
        </p:nvSpPr>
        <p:spPr>
          <a:xfrm>
            <a:off x="1758290" y="1534397"/>
            <a:ext cx="58827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邮件发送历史和原理</a:t>
            </a:r>
            <a:endParaRPr dirty="0"/>
          </a:p>
        </p:txBody>
      </p:sp>
      <p:sp>
        <p:nvSpPr>
          <p:cNvPr id="449" name="Shape 449"/>
          <p:cNvSpPr/>
          <p:nvPr/>
        </p:nvSpPr>
        <p:spPr>
          <a:xfrm>
            <a:off x="1758290" y="2215991"/>
            <a:ext cx="58827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Spring Boot</a:t>
            </a:r>
            <a:r>
              <a:rPr lang="zh-CN" altLang="en-US" dirty="0"/>
              <a:t>和邮件系统</a:t>
            </a:r>
            <a:endParaRPr dirty="0"/>
          </a:p>
        </p:txBody>
      </p:sp>
      <p:sp>
        <p:nvSpPr>
          <p:cNvPr id="450" name="Shape 450"/>
          <p:cNvSpPr/>
          <p:nvPr/>
        </p:nvSpPr>
        <p:spPr>
          <a:xfrm>
            <a:off x="1758290" y="2972418"/>
            <a:ext cx="58827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各种类型邮件的发送</a:t>
            </a:r>
            <a:endParaRPr dirty="0"/>
          </a:p>
        </p:txBody>
      </p:sp>
      <p:sp>
        <p:nvSpPr>
          <p:cNvPr id="451" name="Shape 451"/>
          <p:cNvSpPr/>
          <p:nvPr/>
        </p:nvSpPr>
        <p:spPr>
          <a:xfrm>
            <a:off x="1758290" y="3728844"/>
            <a:ext cx="58827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邮件系统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1" animBg="1" advAuto="0"/>
      <p:bldP spid="449" grpId="2" animBg="1" advAuto="0"/>
      <p:bldP spid="450" grpId="3" animBg="1" advAuto="0"/>
      <p:bldP spid="451" grpId="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239697" y="463692"/>
            <a:ext cx="866460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dirty="0" err="1"/>
              <a:t>第一部分</a:t>
            </a:r>
            <a:r>
              <a:rPr dirty="0"/>
              <a:t> </a:t>
            </a:r>
            <a:r>
              <a:rPr dirty="0" err="1"/>
              <a:t>背景</a:t>
            </a:r>
            <a:endParaRPr dirty="0"/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1191298" y="2963728"/>
            <a:ext cx="45365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邮件</a:t>
            </a: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发送原理</a:t>
            </a:r>
            <a:endParaRPr lang="zh-CN" altLang="en-US" sz="2000" kern="12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1187625" y="2211710"/>
            <a:ext cx="45365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邮件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使用场景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208313" y="3717181"/>
            <a:ext cx="45365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邮件发送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历史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8" name="矩形"/>
          <p:cNvSpPr>
            <a:spLocks/>
          </p:cNvSpPr>
          <p:nvPr/>
        </p:nvSpPr>
        <p:spPr>
          <a:xfrm>
            <a:off x="4215634" y="2963728"/>
            <a:ext cx="45365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前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置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知识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>
            <a:off x="4211961" y="2211710"/>
            <a:ext cx="45365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 </a:t>
            </a:r>
            <a:r>
              <a:rPr lang="en-US" altLang="zh-CN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Boot</a:t>
            </a:r>
            <a:r>
              <a:rPr lang="zh-CN" altLang="en-US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介绍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文本框"/>
          <p:cNvSpPr txBox="1">
            <a:spLocks/>
          </p:cNvSpPr>
          <p:nvPr/>
        </p:nvSpPr>
        <p:spPr>
          <a:xfrm>
            <a:off x="467544" y="1275606"/>
            <a:ext cx="5960965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Font typeface="Arial"/>
              <a:buNone/>
            </a:pPr>
            <a:r>
              <a:rPr lang="en-US" altLang="zh-CN" sz="220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背景</a:t>
            </a:r>
            <a:r>
              <a:rPr lang="en-US" altLang="zh-CN" sz="220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5822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257452" y="459586"/>
            <a:ext cx="863797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dirty="0" err="1"/>
              <a:t>第二部分</a:t>
            </a:r>
            <a:r>
              <a:rPr dirty="0"/>
              <a:t> </a:t>
            </a:r>
            <a:r>
              <a:rPr dirty="0" err="1"/>
              <a:t>实践</a:t>
            </a:r>
            <a:endParaRPr dirty="0"/>
          </a:p>
        </p:txBody>
      </p:sp>
      <p:sp>
        <p:nvSpPr>
          <p:cNvPr id="12" name="矩形"/>
          <p:cNvSpPr>
            <a:spLocks/>
          </p:cNvSpPr>
          <p:nvPr/>
        </p:nvSpPr>
        <p:spPr>
          <a:xfrm>
            <a:off x="1191298" y="2963728"/>
            <a:ext cx="45365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发送</a:t>
            </a:r>
            <a:r>
              <a:rPr lang="en-US" altLang="zh-CN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HTML</a:t>
            </a: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邮件</a:t>
            </a:r>
            <a:endParaRPr lang="zh-CN" altLang="en-US" sz="2000" kern="12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1187625" y="2211710"/>
            <a:ext cx="45365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发送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文本邮件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1208313" y="3717181"/>
            <a:ext cx="45365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发送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附件邮件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4215634" y="2963728"/>
            <a:ext cx="45365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邮件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模板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4211961" y="2211710"/>
            <a:ext cx="45365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带</a:t>
            </a: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图片的</a:t>
            </a:r>
            <a:r>
              <a:rPr lang="zh-CN" altLang="en-US" sz="2000" kern="12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邮件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4211961" y="3717181"/>
            <a:ext cx="45365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邮件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系统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8" name="文本框"/>
          <p:cNvSpPr txBox="1">
            <a:spLocks/>
          </p:cNvSpPr>
          <p:nvPr/>
        </p:nvSpPr>
        <p:spPr>
          <a:xfrm>
            <a:off x="467544" y="1275606"/>
            <a:ext cx="5960965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Font typeface="Arial"/>
              <a:buNone/>
            </a:pPr>
            <a:r>
              <a:rPr lang="en-US" altLang="zh-CN" sz="220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代码实现</a:t>
            </a:r>
            <a:r>
              <a:rPr lang="en-US" altLang="zh-CN" sz="220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3133817" y="2294663"/>
            <a:ext cx="288524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dirty="0" err="1"/>
              <a:t>第一部分</a:t>
            </a:r>
            <a:r>
              <a:rPr dirty="0"/>
              <a:t> </a:t>
            </a:r>
            <a:r>
              <a:rPr dirty="0" err="1"/>
              <a:t>背景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1969029" y="1876556"/>
            <a:ext cx="459389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注册</a:t>
            </a:r>
            <a:r>
              <a:rPr lang="zh-CN" altLang="en-US" dirty="0"/>
              <a:t>验证</a:t>
            </a:r>
            <a:endParaRPr dirty="0"/>
          </a:p>
        </p:txBody>
      </p:sp>
      <p:sp>
        <p:nvSpPr>
          <p:cNvPr id="326" name="Shape 326"/>
          <p:cNvSpPr/>
          <p:nvPr/>
        </p:nvSpPr>
        <p:spPr>
          <a:xfrm>
            <a:off x="275208" y="472025"/>
            <a:ext cx="859358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/>
              <a:t>使用场景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1969028" y="2703456"/>
            <a:ext cx="459389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网站营销</a:t>
            </a:r>
            <a:endParaRPr dirty="0"/>
          </a:p>
        </p:txBody>
      </p:sp>
      <p:sp>
        <p:nvSpPr>
          <p:cNvPr id="330" name="Shape 330"/>
          <p:cNvSpPr/>
          <p:nvPr/>
        </p:nvSpPr>
        <p:spPr>
          <a:xfrm>
            <a:off x="5305905" y="1876556"/>
            <a:ext cx="459389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提醒、监控告警</a:t>
            </a:r>
          </a:p>
        </p:txBody>
      </p:sp>
      <p:sp>
        <p:nvSpPr>
          <p:cNvPr id="331" name="Shape 331"/>
          <p:cNvSpPr/>
          <p:nvPr/>
        </p:nvSpPr>
        <p:spPr>
          <a:xfrm>
            <a:off x="1969028" y="3530357"/>
            <a:ext cx="459389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安全的最后一道防线</a:t>
            </a:r>
            <a:endParaRPr dirty="0"/>
          </a:p>
        </p:txBody>
      </p:sp>
      <p:sp>
        <p:nvSpPr>
          <p:cNvPr id="332" name="Shape 332"/>
          <p:cNvSpPr/>
          <p:nvPr/>
        </p:nvSpPr>
        <p:spPr>
          <a:xfrm>
            <a:off x="698500" y="4158251"/>
            <a:ext cx="8229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11" name="Shape 330">
            <a:extLst>
              <a:ext uri="{FF2B5EF4-FFF2-40B4-BE49-F238E27FC236}">
                <a16:creationId xmlns:a16="http://schemas.microsoft.com/office/drawing/2014/main" xmlns="" id="{974FD280-5964-4993-84B4-B133FB73975B}"/>
              </a:ext>
            </a:extLst>
          </p:cNvPr>
          <p:cNvSpPr/>
          <p:nvPr/>
        </p:nvSpPr>
        <p:spPr>
          <a:xfrm>
            <a:off x="5305904" y="2703456"/>
            <a:ext cx="459389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定时表白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1" animBg="1" advAuto="0"/>
      <p:bldP spid="329" grpId="3" animBg="1" advAuto="0"/>
      <p:bldP spid="330" grpId="5" animBg="1" advAuto="0"/>
      <p:bldP spid="331" grpId="4" animBg="1" advAuto="0"/>
      <p:bldP spid="332" grpId="6" animBg="1" advAuto="0"/>
      <p:bldP spid="1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275208" y="488272"/>
            <a:ext cx="859358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/>
              <a:t>邮件发送原理</a:t>
            </a:r>
            <a:endParaRPr dirty="0"/>
          </a:p>
        </p:txBody>
      </p:sp>
      <p:sp>
        <p:nvSpPr>
          <p:cNvPr id="332" name="Shape 332"/>
          <p:cNvSpPr/>
          <p:nvPr/>
        </p:nvSpPr>
        <p:spPr>
          <a:xfrm>
            <a:off x="698500" y="4158251"/>
            <a:ext cx="8229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1024048" y="2776215"/>
            <a:ext cx="645492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 smtClean="0">
                <a:latin typeface="微软雅黑" charset="0"/>
                <a:ea typeface="微软雅黑" charset="0"/>
                <a:cs typeface="微软雅黑" charset="0"/>
              </a:rPr>
              <a:t>内容</a:t>
            </a:r>
            <a:r>
              <a:rPr lang="zh-CN" altLang="en-US" sz="2000" kern="1200" dirty="0">
                <a:latin typeface="微软雅黑" charset="0"/>
                <a:ea typeface="微软雅黑" charset="0"/>
                <a:cs typeface="微软雅黑" charset="0"/>
              </a:rPr>
              <a:t>不断发展：</a:t>
            </a:r>
            <a:r>
              <a:rPr lang="en-US" altLang="zh-CN" sz="2000" kern="1200" dirty="0">
                <a:latin typeface="微软雅黑" charset="0"/>
                <a:ea typeface="微软雅黑" charset="0"/>
                <a:cs typeface="微软雅黑" charset="0"/>
                <a:sym typeface="微软雅黑"/>
              </a:rPr>
              <a:t>IMAP</a:t>
            </a:r>
            <a:r>
              <a:rPr lang="zh-CN" altLang="en-US" sz="2000" kern="1200" dirty="0">
                <a:latin typeface="微软雅黑" charset="0"/>
                <a:ea typeface="微软雅黑" charset="0"/>
                <a:cs typeface="微软雅黑" charset="0"/>
                <a:sym typeface="微软雅黑"/>
              </a:rPr>
              <a:t>协议和</a:t>
            </a:r>
            <a:r>
              <a:rPr lang="en-US" altLang="zh-CN" sz="2000" kern="1200" dirty="0">
                <a:latin typeface="微软雅黑" charset="0"/>
                <a:ea typeface="微软雅黑" charset="0"/>
                <a:cs typeface="微软雅黑" charset="0"/>
                <a:sym typeface="微软雅黑"/>
              </a:rPr>
              <a:t>Mime</a:t>
            </a:r>
            <a:r>
              <a:rPr lang="zh-CN" altLang="en-US" sz="2000" kern="1200" dirty="0">
                <a:latin typeface="微软雅黑" charset="0"/>
                <a:ea typeface="微软雅黑" charset="0"/>
                <a:cs typeface="微软雅黑" charset="0"/>
                <a:sym typeface="微软雅黑"/>
              </a:rPr>
              <a:t>协议</a:t>
            </a:r>
            <a:endParaRPr lang="zh-CN" altLang="en-US" sz="2000" kern="120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1024048" y="1824141"/>
            <a:ext cx="645492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 smtClean="0">
                <a:latin typeface="微软雅黑" charset="0"/>
                <a:ea typeface="微软雅黑" charset="0"/>
                <a:cs typeface="微软雅黑" charset="0"/>
                <a:sym typeface="微软雅黑"/>
              </a:rPr>
              <a:t>邮件</a:t>
            </a:r>
            <a:r>
              <a:rPr lang="zh-CN" altLang="en-US" sz="2000" kern="1200" dirty="0">
                <a:latin typeface="微软雅黑" charset="0"/>
                <a:ea typeface="微软雅黑" charset="0"/>
                <a:cs typeface="微软雅黑" charset="0"/>
                <a:sym typeface="微软雅黑"/>
              </a:rPr>
              <a:t>传输协议</a:t>
            </a:r>
            <a:r>
              <a:rPr lang="zh-CN" altLang="en-US" sz="2000" kern="1200" dirty="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000" kern="1200" dirty="0">
                <a:latin typeface="微软雅黑" charset="0"/>
                <a:ea typeface="微软雅黑" charset="0"/>
                <a:cs typeface="微软雅黑" charset="0"/>
                <a:sym typeface="微软雅黑"/>
              </a:rPr>
              <a:t>SMTP</a:t>
            </a:r>
            <a:r>
              <a:rPr lang="zh-CN" altLang="en-US" sz="2000" kern="1200" dirty="0">
                <a:latin typeface="微软雅黑" charset="0"/>
                <a:ea typeface="微软雅黑" charset="0"/>
                <a:cs typeface="微软雅黑" charset="0"/>
                <a:sym typeface="微软雅黑"/>
              </a:rPr>
              <a:t>协议和</a:t>
            </a:r>
            <a:r>
              <a:rPr lang="en-US" altLang="zh-CN" sz="2000" kern="1200" dirty="0">
                <a:latin typeface="微软雅黑" charset="0"/>
                <a:ea typeface="微软雅黑" charset="0"/>
                <a:cs typeface="微软雅黑" charset="0"/>
                <a:sym typeface="微软雅黑"/>
              </a:rPr>
              <a:t>POP3</a:t>
            </a:r>
            <a:r>
              <a:rPr lang="zh-CN" altLang="en-US" sz="2000" kern="1200" dirty="0">
                <a:latin typeface="微软雅黑" charset="0"/>
                <a:ea typeface="微软雅黑" charset="0"/>
                <a:cs typeface="微软雅黑" charset="0"/>
                <a:sym typeface="微软雅黑"/>
              </a:rPr>
              <a:t>协议</a:t>
            </a:r>
            <a:endParaRPr lang="zh-CN" altLang="en-US" sz="2000" kern="12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275208" y="488272"/>
            <a:ext cx="859358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/>
              <a:t>邮件</a:t>
            </a:r>
            <a:r>
              <a:rPr lang="zh-CN" altLang="en-US" dirty="0" smtClean="0"/>
              <a:t>发送流程</a:t>
            </a:r>
            <a:endParaRPr dirty="0"/>
          </a:p>
        </p:txBody>
      </p:sp>
      <p:sp>
        <p:nvSpPr>
          <p:cNvPr id="332" name="Shape 332"/>
          <p:cNvSpPr/>
          <p:nvPr/>
        </p:nvSpPr>
        <p:spPr>
          <a:xfrm>
            <a:off x="698500" y="4158251"/>
            <a:ext cx="8229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pic>
        <p:nvPicPr>
          <p:cNvPr id="2052" name="Picture 4" descr="http://dl2.iteye.com/upload/attachment/0055/5094/5b5f592f-361b-3c05-b8d4-b42624f7529a.png">
            <a:extLst>
              <a:ext uri="{FF2B5EF4-FFF2-40B4-BE49-F238E27FC236}">
                <a16:creationId xmlns:a16="http://schemas.microsoft.com/office/drawing/2014/main" xmlns="" id="{1D495D32-EBD3-489F-A43B-F6308260C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1219369"/>
            <a:ext cx="53625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695165"/>
      </p:ext>
    </p:extLst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2035983" y="1459197"/>
            <a:ext cx="56204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 smtClean="0">
                <a:sym typeface="微软雅黑"/>
              </a:rPr>
              <a:t>1969</a:t>
            </a:r>
            <a:r>
              <a:rPr lang="zh-CN" altLang="en-US" sz="2000" dirty="0">
                <a:sym typeface="微软雅黑"/>
              </a:rPr>
              <a:t>年</a:t>
            </a:r>
            <a:r>
              <a:rPr lang="en-US" altLang="zh-CN" sz="2000" dirty="0">
                <a:sym typeface="微软雅黑"/>
              </a:rPr>
              <a:t>10</a:t>
            </a:r>
            <a:r>
              <a:rPr lang="zh-CN" altLang="en-US" sz="2000" dirty="0">
                <a:sym typeface="微软雅黑"/>
              </a:rPr>
              <a:t>月，世界上的第一封电子邮件</a:t>
            </a:r>
          </a:p>
        </p:txBody>
      </p:sp>
      <p:sp>
        <p:nvSpPr>
          <p:cNvPr id="326" name="Shape 326"/>
          <p:cNvSpPr/>
          <p:nvPr/>
        </p:nvSpPr>
        <p:spPr>
          <a:xfrm>
            <a:off x="301843" y="470517"/>
            <a:ext cx="8549756" cy="555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/>
              <a:t>邮件发送历史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2035982" y="2156352"/>
            <a:ext cx="56204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/>
                <a:ea typeface="微软雅黑"/>
              </a:rPr>
              <a:t>1987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年</a:t>
            </a:r>
            <a:r>
              <a:rPr lang="en-US" altLang="zh-CN" sz="2000" dirty="0">
                <a:solidFill>
                  <a:srgbClr val="474747"/>
                </a:solidFill>
                <a:latin typeface="微软雅黑"/>
                <a:ea typeface="微软雅黑"/>
              </a:rPr>
              <a:t>9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月</a:t>
            </a:r>
            <a:r>
              <a:rPr lang="en-US" altLang="zh-CN" sz="2000" dirty="0">
                <a:solidFill>
                  <a:srgbClr val="474747"/>
                </a:solidFill>
                <a:latin typeface="微软雅黑"/>
                <a:ea typeface="微软雅黑"/>
              </a:rPr>
              <a:t>14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日中国的第一封电子邮件</a:t>
            </a:r>
          </a:p>
        </p:txBody>
      </p:sp>
      <p:sp>
        <p:nvSpPr>
          <p:cNvPr id="330" name="Shape 330"/>
          <p:cNvSpPr/>
          <p:nvPr/>
        </p:nvSpPr>
        <p:spPr>
          <a:xfrm>
            <a:off x="2035981" y="3550662"/>
            <a:ext cx="56204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Java</a:t>
            </a:r>
            <a:r>
              <a:rPr lang="zh-CN" altLang="en-US" dirty="0"/>
              <a:t>发送邮件</a:t>
            </a:r>
          </a:p>
        </p:txBody>
      </p:sp>
      <p:sp>
        <p:nvSpPr>
          <p:cNvPr id="331" name="Shape 331"/>
          <p:cNvSpPr/>
          <p:nvPr/>
        </p:nvSpPr>
        <p:spPr>
          <a:xfrm>
            <a:off x="2035983" y="2853507"/>
            <a:ext cx="56204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/>
                <a:ea typeface="微软雅黑"/>
              </a:rPr>
              <a:t>30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年发展历程</a:t>
            </a:r>
          </a:p>
        </p:txBody>
      </p:sp>
      <p:sp>
        <p:nvSpPr>
          <p:cNvPr id="11" name="Shape 330">
            <a:extLst>
              <a:ext uri="{FF2B5EF4-FFF2-40B4-BE49-F238E27FC236}">
                <a16:creationId xmlns:a16="http://schemas.microsoft.com/office/drawing/2014/main" xmlns="" id="{974FD280-5964-4993-84B4-B133FB73975B}"/>
              </a:ext>
            </a:extLst>
          </p:cNvPr>
          <p:cNvSpPr/>
          <p:nvPr/>
        </p:nvSpPr>
        <p:spPr>
          <a:xfrm>
            <a:off x="2035980" y="4247817"/>
            <a:ext cx="56204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Spring</a:t>
            </a:r>
            <a:r>
              <a:rPr lang="zh-CN" altLang="en-US" dirty="0"/>
              <a:t>发送邮件</a:t>
            </a:r>
          </a:p>
        </p:txBody>
      </p:sp>
    </p:spTree>
    <p:extLst>
      <p:ext uri="{BB962C8B-B14F-4D97-AF65-F5344CB8AC3E}">
        <p14:creationId xmlns:p14="http://schemas.microsoft.com/office/powerpoint/2010/main" val="56734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 advAuto="0"/>
      <p:bldP spid="329" grpId="0" animBg="1" advAuto="0"/>
      <p:bldP spid="330" grpId="0" animBg="1" advAuto="0"/>
      <p:bldP spid="331" grpId="0" animBg="1" advAuto="0"/>
      <p:bldP spid="1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2081308" y="1581956"/>
            <a:ext cx="581792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 smtClean="0">
                <a:solidFill>
                  <a:srgbClr val="474747"/>
                </a:solidFill>
                <a:latin typeface="微软雅黑"/>
                <a:ea typeface="微软雅黑"/>
              </a:rPr>
              <a:t>约定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大于配置</a:t>
            </a:r>
            <a:endParaRPr lang="zh-CN" altLang="en-US" sz="2000" dirty="0">
              <a:sym typeface="微软雅黑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75208" y="435007"/>
            <a:ext cx="859358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altLang="zh-CN" dirty="0"/>
              <a:t>Spring Boot </a:t>
            </a:r>
            <a:r>
              <a:rPr lang="zh-CN" altLang="en-US" dirty="0"/>
              <a:t>介绍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2081308" y="2311455"/>
            <a:ext cx="581792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/>
                <a:ea typeface="微软雅黑"/>
              </a:rPr>
              <a:t>简单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快速开发</a:t>
            </a:r>
          </a:p>
        </p:txBody>
      </p:sp>
      <p:sp>
        <p:nvSpPr>
          <p:cNvPr id="330" name="Shape 330"/>
          <p:cNvSpPr/>
          <p:nvPr/>
        </p:nvSpPr>
        <p:spPr>
          <a:xfrm>
            <a:off x="2081308" y="3770453"/>
            <a:ext cx="581792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>
                <a:solidFill>
                  <a:srgbClr val="474747"/>
                </a:solidFill>
                <a:latin typeface="微软雅黑"/>
                <a:ea typeface="微软雅黑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和发送邮件</a:t>
            </a:r>
            <a:endParaRPr lang="zh-CN" altLang="en-US" dirty="0"/>
          </a:p>
        </p:txBody>
      </p:sp>
      <p:sp>
        <p:nvSpPr>
          <p:cNvPr id="331" name="Shape 331"/>
          <p:cNvSpPr/>
          <p:nvPr/>
        </p:nvSpPr>
        <p:spPr>
          <a:xfrm>
            <a:off x="2081308" y="3040954"/>
            <a:ext cx="581792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/>
                <a:ea typeface="微软雅黑"/>
              </a:rPr>
              <a:t>强大</a:t>
            </a:r>
            <a:r>
              <a:rPr lang="zh-CN" altLang="en-US" sz="2000" dirty="0">
                <a:solidFill>
                  <a:srgbClr val="474747"/>
                </a:solidFill>
                <a:latin typeface="微软雅黑"/>
                <a:ea typeface="微软雅黑"/>
              </a:rPr>
              <a:t>的生态链</a:t>
            </a:r>
          </a:p>
        </p:txBody>
      </p:sp>
      <p:sp>
        <p:nvSpPr>
          <p:cNvPr id="332" name="Shape 332"/>
          <p:cNvSpPr/>
          <p:nvPr/>
        </p:nvSpPr>
        <p:spPr>
          <a:xfrm>
            <a:off x="698500" y="4158251"/>
            <a:ext cx="8229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22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 advAuto="0"/>
      <p:bldP spid="329" grpId="0" animBg="1" advAuto="0"/>
      <p:bldP spid="330" grpId="0" animBg="1" advAuto="0"/>
      <p:bldP spid="331" grpId="0" animBg="1" advAuto="0"/>
      <p:bldP spid="332" grpId="0" animBg="1" advAuto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讲师ppt模板20141215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讲师ppt模板201412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>
                <a:lumOff val="-44000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>
                <a:lumOff val="-44000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讲师ppt模板20141215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讲师ppt模板201412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>
                <a:lumOff val="-44000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>
                <a:lumOff val="-44000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277</Words>
  <Application>Microsoft Office PowerPoint</Application>
  <PresentationFormat>全屏显示(16:9)</PresentationFormat>
  <Paragraphs>81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Calibri</vt:lpstr>
      <vt:lpstr>Cambria</vt:lpstr>
      <vt:lpstr>Times New Roman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285</cp:revision>
  <dcterms:modified xsi:type="dcterms:W3CDTF">2017-12-22T06:18:57Z</dcterms:modified>
</cp:coreProperties>
</file>