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8pPr>
    <a:lvl9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</a:schemeClr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</a:schemeClr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  <a:alpha val="20000"/>
            </a:schemeClr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right>
          <a:top>
            <a:ln w="508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Shape 148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Shape 17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182" name="Shape 182"/>
          <p:cNvSpPr/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228" name="Shape 228"/>
          <p:cNvSpPr/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237" name="Shape 237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255" name="Shape 2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279" name="Shape 279"/>
          <p:cNvSpPr/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Shape 2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Shape 2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06374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43903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20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838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b="1" baseline="0" cap="none" i="0" spc="0" strike="noStrike" sz="20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20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b="1" baseline="0" cap="none" i="0" spc="0" strike="noStrike" sz="20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b="1" baseline="0" cap="none" i="0" spc="0" strike="noStrike" sz="20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b="1" baseline="0" cap="none" i="0" spc="0" strike="noStrike" sz="20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b="1" baseline="0" cap="none" i="0" spc="0" strike="noStrike" sz="20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b="1" baseline="0" cap="none" i="0" spc="0" strike="noStrike" sz="20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b="1" baseline="0" cap="none" i="0" spc="0" strike="noStrike" sz="20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3085379" y="1643055"/>
            <a:ext cx="304591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30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Spring Boot入门</a:t>
            </a:r>
          </a:p>
        </p:txBody>
      </p:sp>
      <p:sp>
        <p:nvSpPr>
          <p:cNvPr id="309" name="Shape 309"/>
          <p:cNvSpPr/>
          <p:nvPr>
            <p:ph type="body" sz="quarter" idx="4294967295"/>
          </p:nvPr>
        </p:nvSpPr>
        <p:spPr>
          <a:xfrm>
            <a:off x="1292860" y="3348990"/>
            <a:ext cx="7176135" cy="108902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0" sz="1800">
                <a:solidFill>
                  <a:srgbClr val="5B9BD5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</a:p>
          <a:p>
            <a:pPr marL="0" indent="0" algn="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0" sz="1800">
                <a:solidFill>
                  <a:srgbClr val="21212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@</a:t>
            </a:r>
            <a:r>
              <a:t>纯洁的微笑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2287042" y="422592"/>
            <a:ext cx="505639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Spring Boot与Spring Cloud</a:t>
            </a:r>
          </a:p>
        </p:txBody>
      </p:sp>
      <p:grpSp>
        <p:nvGrpSpPr>
          <p:cNvPr id="401" name="Group 401"/>
          <p:cNvGrpSpPr/>
          <p:nvPr/>
        </p:nvGrpSpPr>
        <p:grpSpPr>
          <a:xfrm>
            <a:off x="490537" y="1471543"/>
            <a:ext cx="2451990" cy="2848459"/>
            <a:chOff x="0" y="0"/>
            <a:chExt cx="2451988" cy="2848458"/>
          </a:xfrm>
        </p:grpSpPr>
        <p:sp>
          <p:nvSpPr>
            <p:cNvPr id="395" name="Shape 395"/>
            <p:cNvSpPr/>
            <p:nvPr/>
          </p:nvSpPr>
          <p:spPr>
            <a:xfrm>
              <a:off x="305999" y="0"/>
              <a:ext cx="2145990" cy="2542458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grpSp>
          <p:nvGrpSpPr>
            <p:cNvPr id="398" name="Group 398"/>
            <p:cNvGrpSpPr/>
            <p:nvPr/>
          </p:nvGrpSpPr>
          <p:grpSpPr>
            <a:xfrm>
              <a:off x="0" y="2235128"/>
              <a:ext cx="811566" cy="613331"/>
              <a:chOff x="0" y="0"/>
              <a:chExt cx="811565" cy="613330"/>
            </a:xfrm>
          </p:grpSpPr>
          <p:sp>
            <p:nvSpPr>
              <p:cNvPr id="396" name="Shape 396"/>
              <p:cNvSpPr/>
              <p:nvPr/>
            </p:nvSpPr>
            <p:spPr>
              <a:xfrm>
                <a:off x="-1" y="-1"/>
                <a:ext cx="613330" cy="613332"/>
              </a:xfrm>
              <a:prstGeom prst="ellipse">
                <a:avLst/>
              </a:prstGeom>
              <a:solidFill>
                <a:srgbClr val="17316E">
                  <a:alpha val="40000"/>
                </a:srgbClr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415095" y="109095"/>
                <a:ext cx="396471" cy="395141"/>
              </a:xfrm>
              <a:prstGeom prst="ellipse">
                <a:avLst/>
              </a:prstGeom>
              <a:solidFill>
                <a:srgbClr val="17316E">
                  <a:alpha val="40000"/>
                </a:srgbClr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</a:p>
            </p:txBody>
          </p:sp>
        </p:grpSp>
        <p:sp>
          <p:nvSpPr>
            <p:cNvPr id="399" name="Shape 399"/>
            <p:cNvSpPr/>
            <p:nvPr/>
          </p:nvSpPr>
          <p:spPr>
            <a:xfrm>
              <a:off x="559447" y="679850"/>
              <a:ext cx="1639095" cy="1683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微服务个体</a:t>
              </a: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快速集成</a:t>
              </a: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可独立使用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409773" y="239478"/>
              <a:ext cx="1938442" cy="429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Spring Boot</a:t>
              </a:r>
            </a:p>
          </p:txBody>
        </p:sp>
      </p:grpSp>
      <p:grpSp>
        <p:nvGrpSpPr>
          <p:cNvPr id="408" name="Group 408"/>
          <p:cNvGrpSpPr/>
          <p:nvPr/>
        </p:nvGrpSpPr>
        <p:grpSpPr>
          <a:xfrm>
            <a:off x="3346005" y="1009238"/>
            <a:ext cx="2451990" cy="3658821"/>
            <a:chOff x="0" y="0"/>
            <a:chExt cx="2451988" cy="3658820"/>
          </a:xfrm>
        </p:grpSpPr>
        <p:sp>
          <p:nvSpPr>
            <p:cNvPr id="402" name="Shape 402"/>
            <p:cNvSpPr/>
            <p:nvPr/>
          </p:nvSpPr>
          <p:spPr>
            <a:xfrm>
              <a:off x="0" y="363365"/>
              <a:ext cx="2431639" cy="3295456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grpSp>
          <p:nvGrpSpPr>
            <p:cNvPr id="405" name="Group 405"/>
            <p:cNvGrpSpPr/>
            <p:nvPr/>
          </p:nvGrpSpPr>
          <p:grpSpPr>
            <a:xfrm>
              <a:off x="1566830" y="0"/>
              <a:ext cx="885159" cy="670046"/>
              <a:chOff x="0" y="0"/>
              <a:chExt cx="885157" cy="670045"/>
            </a:xfrm>
          </p:grpSpPr>
          <p:sp>
            <p:nvSpPr>
              <p:cNvPr id="403" name="Shape 403"/>
              <p:cNvSpPr/>
              <p:nvPr/>
            </p:nvSpPr>
            <p:spPr>
              <a:xfrm>
                <a:off x="-1" y="-1"/>
                <a:ext cx="668593" cy="670047"/>
              </a:xfrm>
              <a:prstGeom prst="ellipse">
                <a:avLst/>
              </a:prstGeom>
              <a:solidFill>
                <a:srgbClr val="566D79">
                  <a:alpha val="50000"/>
                </a:srgbClr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453479" y="119184"/>
                <a:ext cx="431679" cy="431679"/>
              </a:xfrm>
              <a:prstGeom prst="ellipse">
                <a:avLst/>
              </a:prstGeom>
              <a:solidFill>
                <a:srgbClr val="566D79">
                  <a:alpha val="50000"/>
                </a:srgbClr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</a:p>
            </p:txBody>
          </p:sp>
        </p:grpSp>
        <p:sp>
          <p:nvSpPr>
            <p:cNvPr id="406" name="Shape 406"/>
            <p:cNvSpPr/>
            <p:nvPr/>
          </p:nvSpPr>
          <p:spPr>
            <a:xfrm>
              <a:off x="319761" y="1297939"/>
              <a:ext cx="1792116" cy="2167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Spring 家族</a:t>
              </a: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Cloud依赖Boot</a:t>
              </a: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配合使用</a:t>
              </a: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微服务体系</a:t>
              </a: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56973" y="796787"/>
              <a:ext cx="2117692" cy="374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Relationship</a:t>
              </a:r>
            </a:p>
          </p:txBody>
        </p:sp>
      </p:grpSp>
      <p:grpSp>
        <p:nvGrpSpPr>
          <p:cNvPr id="415" name="Group 415"/>
          <p:cNvGrpSpPr/>
          <p:nvPr/>
        </p:nvGrpSpPr>
        <p:grpSpPr>
          <a:xfrm>
            <a:off x="6160119" y="1471543"/>
            <a:ext cx="2451989" cy="2848459"/>
            <a:chOff x="0" y="0"/>
            <a:chExt cx="2451988" cy="2848458"/>
          </a:xfrm>
        </p:grpSpPr>
        <p:sp>
          <p:nvSpPr>
            <p:cNvPr id="409" name="Shape 409"/>
            <p:cNvSpPr/>
            <p:nvPr/>
          </p:nvSpPr>
          <p:spPr>
            <a:xfrm>
              <a:off x="305999" y="0"/>
              <a:ext cx="2145990" cy="2594350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grpSp>
          <p:nvGrpSpPr>
            <p:cNvPr id="412" name="Group 412"/>
            <p:cNvGrpSpPr/>
            <p:nvPr/>
          </p:nvGrpSpPr>
          <p:grpSpPr>
            <a:xfrm>
              <a:off x="0" y="2235128"/>
              <a:ext cx="811566" cy="613331"/>
              <a:chOff x="0" y="0"/>
              <a:chExt cx="811565" cy="613330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-1" y="-1"/>
                <a:ext cx="613330" cy="613332"/>
              </a:xfrm>
              <a:prstGeom prst="ellipse">
                <a:avLst/>
              </a:prstGeom>
              <a:solidFill>
                <a:srgbClr val="17316E">
                  <a:alpha val="40000"/>
                </a:srgbClr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415095" y="109095"/>
                <a:ext cx="396471" cy="395141"/>
              </a:xfrm>
              <a:prstGeom prst="ellipse">
                <a:avLst/>
              </a:prstGeom>
              <a:solidFill>
                <a:srgbClr val="17316E">
                  <a:alpha val="40000"/>
                </a:srgbClr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</a:p>
            </p:txBody>
          </p:sp>
        </p:grpSp>
        <p:sp>
          <p:nvSpPr>
            <p:cNvPr id="413" name="Shape 413"/>
            <p:cNvSpPr/>
            <p:nvPr/>
          </p:nvSpPr>
          <p:spPr>
            <a:xfrm>
              <a:off x="559447" y="705251"/>
              <a:ext cx="1639095" cy="16837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全局服务</a:t>
              </a: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服务治理</a:t>
              </a: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不可独立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409773" y="239478"/>
              <a:ext cx="1938442" cy="3554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Spring Cloud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5" grpId="2"/>
      <p:bldP build="whole" bldLvl="1" animBg="1" rev="0" advAuto="0" spid="408" grpId="3"/>
      <p:bldP build="whole" bldLvl="1" animBg="1" rev="0" advAuto="0" spid="40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3251200" y="2286000"/>
            <a:ext cx="2495995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第二部分 实践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2763107" y="333692"/>
            <a:ext cx="3617787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SPRING INITIALIZR</a:t>
            </a:r>
          </a:p>
        </p:txBody>
      </p:sp>
      <p:pic>
        <p:nvPicPr>
          <p:cNvPr id="4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9089" y="1155046"/>
            <a:ext cx="6685822" cy="3436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370335" y="219392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项目结构</a:t>
            </a:r>
          </a:p>
        </p:txBody>
      </p:sp>
      <p:sp>
        <p:nvSpPr>
          <p:cNvPr id="423" name="Shape 423"/>
          <p:cNvSpPr/>
          <p:nvPr/>
        </p:nvSpPr>
        <p:spPr>
          <a:xfrm>
            <a:off x="4380229" y="435695"/>
            <a:ext cx="4657352" cy="4615630"/>
          </a:xfrm>
          <a:prstGeom prst="rect">
            <a:avLst/>
          </a:prstGeom>
          <a:solidFill>
            <a:srgbClr val="47474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project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+-src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+- main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+- java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     +- com.xx.projectName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           +- comm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           +- domain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           +- repository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           +- service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           +- web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           +- Application.java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+- resources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     +- static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     +- templates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     +- application.properties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+- test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+-pom.xml</a:t>
            </a:r>
          </a:p>
        </p:txBody>
      </p:sp>
      <p:sp>
        <p:nvSpPr>
          <p:cNvPr id="424" name="Shape 424"/>
          <p:cNvSpPr/>
          <p:nvPr/>
        </p:nvSpPr>
        <p:spPr>
          <a:xfrm>
            <a:off x="-60195" y="1122989"/>
            <a:ext cx="82296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src/main/java  主程序、项目代码</a:t>
            </a:r>
          </a:p>
        </p:txBody>
      </p:sp>
      <p:sp>
        <p:nvSpPr>
          <p:cNvPr id="425" name="Shape 425"/>
          <p:cNvSpPr/>
          <p:nvPr/>
        </p:nvSpPr>
        <p:spPr>
          <a:xfrm>
            <a:off x="-60195" y="2183439"/>
            <a:ext cx="82296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src/main/resources 配置文件</a:t>
            </a:r>
          </a:p>
        </p:txBody>
      </p:sp>
      <p:sp>
        <p:nvSpPr>
          <p:cNvPr id="426" name="Shape 426"/>
          <p:cNvSpPr/>
          <p:nvPr/>
        </p:nvSpPr>
        <p:spPr>
          <a:xfrm>
            <a:off x="-60195" y="3243889"/>
            <a:ext cx="82296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src/test/java  测试程序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3" grpId="4"/>
      <p:bldP build="whole" bldLvl="1" animBg="1" rev="0" advAuto="0" spid="425" grpId="2"/>
      <p:bldP build="whole" bldLvl="1" animBg="1" rev="0" advAuto="0" spid="426" grpId="3"/>
      <p:bldP build="whole" bldLvl="1" animBg="1" rev="0" advAuto="0" spid="42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3176042" y="397192"/>
            <a:ext cx="221396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Hello World</a:t>
            </a:r>
          </a:p>
        </p:txBody>
      </p:sp>
      <p:sp>
        <p:nvSpPr>
          <p:cNvPr id="429" name="Shape 429"/>
          <p:cNvSpPr/>
          <p:nvPr/>
        </p:nvSpPr>
        <p:spPr>
          <a:xfrm>
            <a:off x="1464693" y="2537235"/>
            <a:ext cx="6130576" cy="2215330"/>
          </a:xfrm>
          <a:prstGeom prst="rect">
            <a:avLst/>
          </a:prstGeom>
          <a:solidFill>
            <a:srgbClr val="47474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@RestController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public class HelloWorldController {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@RequestMapping("/hello")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public String index() {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return "Hello World";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}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}</a:t>
            </a:r>
          </a:p>
        </p:txBody>
      </p:sp>
      <p:sp>
        <p:nvSpPr>
          <p:cNvPr id="430" name="Shape 430"/>
          <p:cNvSpPr/>
          <p:nvPr/>
        </p:nvSpPr>
        <p:spPr>
          <a:xfrm>
            <a:off x="1403896" y="1167269"/>
            <a:ext cx="6130577" cy="1148530"/>
          </a:xfrm>
          <a:prstGeom prst="rect">
            <a:avLst/>
          </a:prstGeom>
          <a:solidFill>
            <a:srgbClr val="47474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&lt;dependency&gt;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&lt;groupId&gt;org.springframework.boot&lt;/groupId&gt;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&lt;artifactId&gt;spring-boot-starter-web&lt;/artifactId&gt;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&lt;/dependency&gt;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0" grpId="1"/>
      <p:bldP build="whole" bldLvl="1" animBg="1" rev="0" advAuto="0" spid="42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3849142" y="501874"/>
            <a:ext cx="1247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热部署</a:t>
            </a:r>
          </a:p>
        </p:txBody>
      </p:sp>
      <p:sp>
        <p:nvSpPr>
          <p:cNvPr id="433" name="Shape 433"/>
          <p:cNvSpPr/>
          <p:nvPr/>
        </p:nvSpPr>
        <p:spPr>
          <a:xfrm>
            <a:off x="787400" y="1628202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开发环境工具包</a:t>
            </a:r>
          </a:p>
        </p:txBody>
      </p:sp>
      <p:sp>
        <p:nvSpPr>
          <p:cNvPr id="434" name="Shape 434"/>
          <p:cNvSpPr/>
          <p:nvPr/>
        </p:nvSpPr>
        <p:spPr>
          <a:xfrm>
            <a:off x="787400" y="268206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自动reload</a:t>
            </a:r>
          </a:p>
        </p:txBody>
      </p:sp>
      <p:sp>
        <p:nvSpPr>
          <p:cNvPr id="435" name="Shape 435"/>
          <p:cNvSpPr/>
          <p:nvPr/>
        </p:nvSpPr>
        <p:spPr>
          <a:xfrm>
            <a:off x="787400" y="37053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idea支持设置</a:t>
            </a:r>
          </a:p>
        </p:txBody>
      </p:sp>
      <p:sp>
        <p:nvSpPr>
          <p:cNvPr id="436" name="Shape 436"/>
          <p:cNvSpPr/>
          <p:nvPr/>
        </p:nvSpPr>
        <p:spPr>
          <a:xfrm>
            <a:off x="4017963" y="2169245"/>
            <a:ext cx="4337557" cy="348430"/>
          </a:xfrm>
          <a:prstGeom prst="rect">
            <a:avLst/>
          </a:prstGeom>
          <a:solidFill>
            <a:srgbClr val="47474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spring-boot-devtools</a:t>
            </a:r>
          </a:p>
        </p:txBody>
      </p:sp>
      <p:sp>
        <p:nvSpPr>
          <p:cNvPr id="437" name="Shape 437"/>
          <p:cNvSpPr/>
          <p:nvPr/>
        </p:nvSpPr>
        <p:spPr>
          <a:xfrm>
            <a:off x="4017963" y="3090304"/>
            <a:ext cx="4337557" cy="881830"/>
          </a:xfrm>
          <a:prstGeom prst="rect">
            <a:avLst/>
          </a:prstGeom>
          <a:solidFill>
            <a:srgbClr val="47474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&lt;configuration&gt;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&lt;fork&gt;true&lt;/fork&gt;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&lt;/configuration&gt;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4" grpId="2"/>
      <p:bldP build="whole" bldLvl="1" animBg="1" rev="0" advAuto="0" spid="435" grpId="3"/>
      <p:bldP build="whole" bldLvl="1" animBg="1" rev="0" advAuto="0" spid="437" grpId="5"/>
      <p:bldP build="whole" bldLvl="1" animBg="1" rev="0" advAuto="0" spid="436" grpId="4"/>
      <p:bldP build="whole" bldLvl="1" animBg="1" rev="0" advAuto="0" spid="4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2149221" y="514574"/>
            <a:ext cx="4337557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spring-boot-starter-test</a:t>
            </a:r>
          </a:p>
        </p:txBody>
      </p:sp>
      <p:sp>
        <p:nvSpPr>
          <p:cNvPr id="440" name="Shape 440"/>
          <p:cNvSpPr/>
          <p:nvPr/>
        </p:nvSpPr>
        <p:spPr>
          <a:xfrm>
            <a:off x="1016000" y="169448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测试集成包</a:t>
            </a:r>
          </a:p>
        </p:txBody>
      </p:sp>
      <p:sp>
        <p:nvSpPr>
          <p:cNvPr id="441" name="Shape 441"/>
          <p:cNvSpPr/>
          <p:nvPr/>
        </p:nvSpPr>
        <p:spPr>
          <a:xfrm>
            <a:off x="1016000" y="234822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集成Junit Test</a:t>
            </a:r>
          </a:p>
        </p:txBody>
      </p:sp>
      <p:sp>
        <p:nvSpPr>
          <p:cNvPr id="442" name="Shape 442"/>
          <p:cNvSpPr/>
          <p:nvPr/>
        </p:nvSpPr>
        <p:spPr>
          <a:xfrm>
            <a:off x="1016000" y="395206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支持Web层</a:t>
            </a:r>
          </a:p>
        </p:txBody>
      </p:sp>
      <p:sp>
        <p:nvSpPr>
          <p:cNvPr id="443" name="Shape 443"/>
          <p:cNvSpPr/>
          <p:nvPr/>
        </p:nvSpPr>
        <p:spPr>
          <a:xfrm>
            <a:off x="1016000" y="3145310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Spring Boot容器</a:t>
            </a:r>
          </a:p>
        </p:txBody>
      </p:sp>
      <p:sp>
        <p:nvSpPr>
          <p:cNvPr id="444" name="Shape 444"/>
          <p:cNvSpPr/>
          <p:nvPr/>
        </p:nvSpPr>
        <p:spPr>
          <a:xfrm>
            <a:off x="4056063" y="1902545"/>
            <a:ext cx="4337557" cy="615130"/>
          </a:xfrm>
          <a:prstGeom prst="rect">
            <a:avLst/>
          </a:prstGeom>
          <a:solidFill>
            <a:srgbClr val="47474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@RunWith(SpringRunner.class)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@SpringBootTest</a:t>
            </a:r>
          </a:p>
        </p:txBody>
      </p:sp>
      <p:sp>
        <p:nvSpPr>
          <p:cNvPr id="445" name="Shape 445"/>
          <p:cNvSpPr/>
          <p:nvPr/>
        </p:nvSpPr>
        <p:spPr>
          <a:xfrm>
            <a:off x="4056063" y="3154989"/>
            <a:ext cx="4337557" cy="1148530"/>
          </a:xfrm>
          <a:prstGeom prst="rect">
            <a:avLst/>
          </a:prstGeom>
          <a:solidFill>
            <a:srgbClr val="47474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@Test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public void contextLoads() {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System.out.println("hello word");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2" grpId="4"/>
      <p:bldP build="whole" bldLvl="1" animBg="1" rev="0" advAuto="0" spid="444" grpId="5"/>
      <p:bldP build="whole" bldLvl="1" animBg="1" rev="0" advAuto="0" spid="445" grpId="6"/>
      <p:bldP build="whole" bldLvl="1" animBg="1" rev="0" advAuto="0" spid="440" grpId="1"/>
      <p:bldP build="whole" bldLvl="1" animBg="1" rev="0" advAuto="0" spid="441" grpId="2"/>
      <p:bldP build="whole" bldLvl="1" animBg="1" rev="0" advAuto="0" spid="443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849142" y="501874"/>
            <a:ext cx="866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448" name="Shape 448"/>
          <p:cNvSpPr/>
          <p:nvPr/>
        </p:nvSpPr>
        <p:spPr>
          <a:xfrm>
            <a:off x="1054100" y="1510932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Spring Boot历史、特性</a:t>
            </a:r>
          </a:p>
        </p:txBody>
      </p:sp>
      <p:sp>
        <p:nvSpPr>
          <p:cNvPr id="449" name="Shape 449"/>
          <p:cNvSpPr/>
          <p:nvPr/>
        </p:nvSpPr>
        <p:spPr>
          <a:xfrm>
            <a:off x="1054100" y="2192526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Spring Boot与微服务、Spring Cloud关系</a:t>
            </a:r>
          </a:p>
        </p:txBody>
      </p:sp>
      <p:sp>
        <p:nvSpPr>
          <p:cNvPr id="450" name="Shape 450"/>
          <p:cNvSpPr/>
          <p:nvPr/>
        </p:nvSpPr>
        <p:spPr>
          <a:xfrm>
            <a:off x="1054100" y="2948953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项目结构、Hello Wold</a:t>
            </a:r>
          </a:p>
        </p:txBody>
      </p:sp>
      <p:sp>
        <p:nvSpPr>
          <p:cNvPr id="451" name="Shape 451"/>
          <p:cNvSpPr/>
          <p:nvPr/>
        </p:nvSpPr>
        <p:spPr>
          <a:xfrm>
            <a:off x="1054100" y="37053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测试、热部署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8" grpId="1"/>
      <p:bldP build="whole" bldLvl="1" animBg="1" rev="0" advAuto="0" spid="449" grpId="2"/>
      <p:bldP build="whole" bldLvl="1" animBg="1" rev="0" advAuto="0" spid="450" grpId="3"/>
      <p:bldP build="whole" bldLvl="1" animBg="1" rev="0" advAuto="0" spid="451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3251200" y="512762"/>
            <a:ext cx="249599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第一部分 背景</a:t>
            </a:r>
          </a:p>
        </p:txBody>
      </p:sp>
      <p:sp>
        <p:nvSpPr>
          <p:cNvPr id="312" name="Shape 312"/>
          <p:cNvSpPr/>
          <p:nvPr/>
        </p:nvSpPr>
        <p:spPr>
          <a:xfrm>
            <a:off x="1178718" y="2163683"/>
            <a:ext cx="71882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 Spring Boot特性</a:t>
            </a:r>
          </a:p>
        </p:txBody>
      </p:sp>
      <p:sp>
        <p:nvSpPr>
          <p:cNvPr id="313" name="Shape 313"/>
          <p:cNvSpPr/>
          <p:nvPr/>
        </p:nvSpPr>
        <p:spPr>
          <a:xfrm>
            <a:off x="1178718" y="2928421"/>
            <a:ext cx="71882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3. Spring Boot与微服务</a:t>
            </a:r>
          </a:p>
        </p:txBody>
      </p:sp>
      <p:sp>
        <p:nvSpPr>
          <p:cNvPr id="314" name="Shape 314"/>
          <p:cNvSpPr/>
          <p:nvPr/>
        </p:nvSpPr>
        <p:spPr>
          <a:xfrm>
            <a:off x="1179512" y="1378505"/>
            <a:ext cx="718661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 Spring Boot历史</a:t>
            </a:r>
          </a:p>
        </p:txBody>
      </p:sp>
      <p:sp>
        <p:nvSpPr>
          <p:cNvPr id="315" name="Shape 315"/>
          <p:cNvSpPr/>
          <p:nvPr/>
        </p:nvSpPr>
        <p:spPr>
          <a:xfrm>
            <a:off x="1178718" y="3693159"/>
            <a:ext cx="71882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Spring Boot与Spring Cloud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2" grpId="2"/>
      <p:bldP build="whole" bldLvl="1" animBg="1" rev="0" advAuto="0" spid="313" grpId="3"/>
      <p:bldP build="whole" bldLvl="1" animBg="1" rev="0" advAuto="0" spid="314" grpId="1"/>
      <p:bldP build="whole" bldLvl="1" animBg="1" rev="0" advAuto="0" spid="315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3251200" y="500062"/>
            <a:ext cx="249599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第二部分 实践</a:t>
            </a:r>
          </a:p>
        </p:txBody>
      </p:sp>
      <p:sp>
        <p:nvSpPr>
          <p:cNvPr id="318" name="Shape 318"/>
          <p:cNvSpPr/>
          <p:nvPr/>
        </p:nvSpPr>
        <p:spPr>
          <a:xfrm>
            <a:off x="1179512" y="1304448"/>
            <a:ext cx="718661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 项目结构</a:t>
            </a:r>
          </a:p>
        </p:txBody>
      </p:sp>
      <p:sp>
        <p:nvSpPr>
          <p:cNvPr id="319" name="Shape 319"/>
          <p:cNvSpPr/>
          <p:nvPr/>
        </p:nvSpPr>
        <p:spPr>
          <a:xfrm>
            <a:off x="1200150" y="2020411"/>
            <a:ext cx="71882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 Hello World</a:t>
            </a:r>
          </a:p>
        </p:txBody>
      </p:sp>
      <p:sp>
        <p:nvSpPr>
          <p:cNvPr id="320" name="Shape 320"/>
          <p:cNvSpPr/>
          <p:nvPr/>
        </p:nvSpPr>
        <p:spPr>
          <a:xfrm>
            <a:off x="1200150" y="2733198"/>
            <a:ext cx="718820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3. 简单Web开发</a:t>
            </a:r>
          </a:p>
        </p:txBody>
      </p:sp>
      <p:sp>
        <p:nvSpPr>
          <p:cNvPr id="321" name="Shape 321"/>
          <p:cNvSpPr/>
          <p:nvPr/>
        </p:nvSpPr>
        <p:spPr>
          <a:xfrm>
            <a:off x="1200150" y="3388359"/>
            <a:ext cx="718820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热部署、单元测试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2"/>
      <p:bldP build="whole" bldLvl="1" animBg="1" rev="0" advAuto="0" spid="321" grpId="4"/>
      <p:bldP build="whole" bldLvl="1" animBg="1" rev="0" advAuto="0" spid="320" grpId="3"/>
      <p:bldP build="whole" bldLvl="1" animBg="1" rev="0" advAuto="0" spid="3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3251200" y="2286000"/>
            <a:ext cx="2495995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第一部分 背景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457200" y="1443978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2003 年由Rod Johnson创建，轻量级的Java 开发框架</a:t>
            </a:r>
          </a:p>
        </p:txBody>
      </p:sp>
      <p:sp>
        <p:nvSpPr>
          <p:cNvPr id="326" name="Shape 326"/>
          <p:cNvSpPr/>
          <p:nvPr/>
        </p:nvSpPr>
        <p:spPr>
          <a:xfrm>
            <a:off x="3340151" y="497054"/>
            <a:ext cx="304591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Spring Boot历史</a:t>
            </a:r>
          </a:p>
        </p:txBody>
      </p:sp>
      <p:pic>
        <p:nvPicPr>
          <p:cNvPr id="327" name="image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53701" y="4857443"/>
            <a:ext cx="2243533" cy="2243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7096" y="2187703"/>
            <a:ext cx="3202666" cy="240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698500" y="2146181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2004年3月 Spring1.0</a:t>
            </a:r>
          </a:p>
        </p:txBody>
      </p:sp>
      <p:sp>
        <p:nvSpPr>
          <p:cNvPr id="330" name="Shape 330"/>
          <p:cNvSpPr/>
          <p:nvPr/>
        </p:nvSpPr>
        <p:spPr>
          <a:xfrm>
            <a:off x="698500" y="3550586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2014年4月 Spring Boot1.0</a:t>
            </a:r>
          </a:p>
        </p:txBody>
      </p:sp>
      <p:sp>
        <p:nvSpPr>
          <p:cNvPr id="331" name="Shape 331"/>
          <p:cNvSpPr/>
          <p:nvPr/>
        </p:nvSpPr>
        <p:spPr>
          <a:xfrm>
            <a:off x="698500" y="2848384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2017年9月 Spring5.0</a:t>
            </a:r>
          </a:p>
        </p:txBody>
      </p:sp>
      <p:sp>
        <p:nvSpPr>
          <p:cNvPr id="332" name="Shape 332"/>
          <p:cNvSpPr/>
          <p:nvPr/>
        </p:nvSpPr>
        <p:spPr>
          <a:xfrm>
            <a:off x="698500" y="4134786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即将发布 Spring Boot2.0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4"/>
      <p:bldP build="whole" bldLvl="1" animBg="1" rev="0" advAuto="0" spid="328" grpId="2"/>
      <p:bldP build="whole" bldLvl="1" animBg="1" rev="0" advAuto="0" spid="330" grpId="5"/>
      <p:bldP build="whole" bldLvl="1" animBg="1" rev="0" advAuto="0" spid="332" grpId="6"/>
      <p:bldP build="whole" bldLvl="1" animBg="1" rev="0" advAuto="0" spid="329" grpId="3"/>
      <p:bldP build="whole" bldLvl="1" animBg="1" rev="0" advAuto="0" spid="3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468312" y="480975"/>
            <a:ext cx="8229601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0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使用Spring Boot以前</a:t>
            </a:r>
          </a:p>
        </p:txBody>
      </p:sp>
      <p:grpSp>
        <p:nvGrpSpPr>
          <p:cNvPr id="337" name="Group 337"/>
          <p:cNvGrpSpPr/>
          <p:nvPr/>
        </p:nvGrpSpPr>
        <p:grpSpPr>
          <a:xfrm>
            <a:off x="1266494" y="1314004"/>
            <a:ext cx="1430338" cy="458786"/>
            <a:chOff x="0" y="0"/>
            <a:chExt cx="1430337" cy="458785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1430338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2395" y="31272"/>
              <a:ext cx="138554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web.xml</a:t>
              </a:r>
            </a:p>
          </p:txBody>
        </p:sp>
      </p:grpSp>
      <p:grpSp>
        <p:nvGrpSpPr>
          <p:cNvPr id="340" name="Group 340"/>
          <p:cNvGrpSpPr/>
          <p:nvPr/>
        </p:nvGrpSpPr>
        <p:grpSpPr>
          <a:xfrm>
            <a:off x="1267287" y="2458591"/>
            <a:ext cx="1428751" cy="458788"/>
            <a:chOff x="0" y="0"/>
            <a:chExt cx="1428750" cy="458787"/>
          </a:xfrm>
        </p:grpSpPr>
        <p:sp>
          <p:nvSpPr>
            <p:cNvPr id="338" name="Shape 338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2394" y="31273"/>
              <a:ext cx="138396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URL</a:t>
              </a:r>
            </a:p>
          </p:txBody>
        </p:sp>
      </p:grpSp>
      <p:grpSp>
        <p:nvGrpSpPr>
          <p:cNvPr id="343" name="Group 343"/>
          <p:cNvGrpSpPr/>
          <p:nvPr/>
        </p:nvGrpSpPr>
        <p:grpSpPr>
          <a:xfrm>
            <a:off x="1266494" y="3603178"/>
            <a:ext cx="1430338" cy="458788"/>
            <a:chOff x="0" y="0"/>
            <a:chExt cx="1430337" cy="458787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2394" y="5873"/>
              <a:ext cx="138554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开启注解</a:t>
              </a: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3933494" y="3603178"/>
            <a:ext cx="1430338" cy="458788"/>
            <a:chOff x="0" y="0"/>
            <a:chExt cx="1430337" cy="458787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2395" y="5873"/>
              <a:ext cx="138554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视图解析器</a:t>
              </a: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3933494" y="2458591"/>
            <a:ext cx="1430338" cy="458788"/>
            <a:chOff x="0" y="0"/>
            <a:chExt cx="1430337" cy="458787"/>
          </a:xfrm>
        </p:grpSpPr>
        <p:sp>
          <p:nvSpPr>
            <p:cNvPr id="347" name="Shape 347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2395" y="5873"/>
              <a:ext cx="138554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支持JSON</a:t>
              </a:r>
            </a:p>
          </p:txBody>
        </p:sp>
      </p:grpSp>
      <p:sp>
        <p:nvSpPr>
          <p:cNvPr id="350" name="Shape 350"/>
          <p:cNvSpPr/>
          <p:nvPr/>
        </p:nvSpPr>
        <p:spPr>
          <a:xfrm>
            <a:off x="1873712" y="1899679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20000" dir="540000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4548349" y="3044378"/>
            <a:ext cx="200628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10800" y="16200"/>
                </a:lnTo>
                <a:lnTo>
                  <a:pt x="10800" y="21600"/>
                </a:lnTo>
                <a:lnTo>
                  <a:pt x="10800" y="16200"/>
                </a:lnTo>
                <a:lnTo>
                  <a:pt x="21600" y="16200"/>
                </a:lnTo>
                <a:lnTo>
                  <a:pt x="10800" y="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20000" dir="540000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2" name="Shape 352"/>
          <p:cNvSpPr/>
          <p:nvPr/>
        </p:nvSpPr>
        <p:spPr>
          <a:xfrm rot="16200000">
            <a:off x="3162763" y="3666679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20000" dir="540000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1873712" y="3044378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20000" dir="540000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4548349" y="1899679"/>
            <a:ext cx="200628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00"/>
                </a:moveTo>
                <a:lnTo>
                  <a:pt x="10800" y="16200"/>
                </a:lnTo>
                <a:lnTo>
                  <a:pt x="10800" y="21600"/>
                </a:lnTo>
                <a:lnTo>
                  <a:pt x="10800" y="16200"/>
                </a:lnTo>
                <a:lnTo>
                  <a:pt x="21600" y="16200"/>
                </a:lnTo>
                <a:lnTo>
                  <a:pt x="10800" y="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20000" dir="540000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57" name="Group 357"/>
          <p:cNvGrpSpPr/>
          <p:nvPr/>
        </p:nvGrpSpPr>
        <p:grpSpPr>
          <a:xfrm>
            <a:off x="3933494" y="1263828"/>
            <a:ext cx="1430338" cy="458788"/>
            <a:chOff x="0" y="0"/>
            <a:chExt cx="1430337" cy="458787"/>
          </a:xfrm>
        </p:grpSpPr>
        <p:sp>
          <p:nvSpPr>
            <p:cNvPr id="355" name="Shape 355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2395" y="31273"/>
              <a:ext cx="138554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….</a:t>
              </a:r>
            </a:p>
          </p:txBody>
        </p:sp>
      </p:grpSp>
      <p:sp>
        <p:nvSpPr>
          <p:cNvPr id="358" name="Shape 358"/>
          <p:cNvSpPr/>
          <p:nvPr/>
        </p:nvSpPr>
        <p:spPr>
          <a:xfrm rot="16200000">
            <a:off x="6007563" y="1327328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20000" dir="540000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61" name="Group 361"/>
          <p:cNvGrpSpPr/>
          <p:nvPr/>
        </p:nvGrpSpPr>
        <p:grpSpPr>
          <a:xfrm>
            <a:off x="6727494" y="1313891"/>
            <a:ext cx="1430338" cy="458788"/>
            <a:chOff x="0" y="0"/>
            <a:chExt cx="1430337" cy="458787"/>
          </a:xfrm>
        </p:grpSpPr>
        <p:sp>
          <p:nvSpPr>
            <p:cNvPr id="359" name="Shape 359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2395" y="31273"/>
              <a:ext cx="138554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tomcat</a:t>
              </a:r>
            </a:p>
          </p:txBody>
        </p:sp>
      </p:grpSp>
      <p:grpSp>
        <p:nvGrpSpPr>
          <p:cNvPr id="364" name="Group 364"/>
          <p:cNvGrpSpPr/>
          <p:nvPr/>
        </p:nvGrpSpPr>
        <p:grpSpPr>
          <a:xfrm>
            <a:off x="6727494" y="2635428"/>
            <a:ext cx="1430338" cy="458788"/>
            <a:chOff x="0" y="0"/>
            <a:chExt cx="1430337" cy="458787"/>
          </a:xfrm>
        </p:grpSpPr>
        <p:sp>
          <p:nvSpPr>
            <p:cNvPr id="362" name="Shape 362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2395" y="31273"/>
              <a:ext cx="138554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….</a:t>
              </a:r>
            </a:p>
          </p:txBody>
        </p:sp>
      </p:grpSp>
      <p:sp>
        <p:nvSpPr>
          <p:cNvPr id="365" name="Shape 365"/>
          <p:cNvSpPr/>
          <p:nvPr/>
        </p:nvSpPr>
        <p:spPr>
          <a:xfrm>
            <a:off x="7474412" y="1999916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20000" dir="540000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0" grpId="2"/>
      <p:bldP build="whole" bldLvl="1" animBg="1" rev="0" advAuto="0" spid="357" grpId="11"/>
      <p:bldP build="whole" bldLvl="1" animBg="1" rev="0" advAuto="0" spid="340" grpId="3"/>
      <p:bldP build="whole" bldLvl="1" animBg="1" rev="0" advAuto="0" spid="349" grpId="9"/>
      <p:bldP build="whole" bldLvl="1" animBg="1" rev="0" advAuto="0" spid="352" grpId="6"/>
      <p:bldP build="whole" bldLvl="1" animBg="1" rev="0" advAuto="0" spid="365" grpId="14"/>
      <p:bldP build="whole" bldLvl="1" animBg="1" rev="0" advAuto="0" spid="343" grpId="5"/>
      <p:bldP build="whole" bldLvl="1" animBg="1" rev="0" advAuto="0" spid="346" grpId="7"/>
      <p:bldP build="whole" bldLvl="1" animBg="1" rev="0" advAuto="0" spid="337" grpId="1"/>
      <p:bldP build="whole" bldLvl="1" animBg="1" rev="0" advAuto="0" spid="364" grpId="15"/>
      <p:bldP build="whole" bldLvl="1" animBg="1" rev="0" advAuto="0" spid="354" grpId="10"/>
      <p:bldP build="whole" bldLvl="1" animBg="1" rev="0" advAuto="0" spid="351" grpId="8"/>
      <p:bldP build="whole" bldLvl="1" animBg="1" rev="0" advAuto="0" spid="353" grpId="4"/>
      <p:bldP build="whole" bldLvl="1" animBg="1" rev="0" advAuto="0" spid="361" grpId="13"/>
      <p:bldP build="whole" bldLvl="1" animBg="1" rev="0" advAuto="0" spid="358" grpId="1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468312" y="493675"/>
            <a:ext cx="8229601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0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使用Spring Boot以后</a:t>
            </a:r>
          </a:p>
        </p:txBody>
      </p:sp>
      <p:grpSp>
        <p:nvGrpSpPr>
          <p:cNvPr id="370" name="Group 370"/>
          <p:cNvGrpSpPr/>
          <p:nvPr/>
        </p:nvGrpSpPr>
        <p:grpSpPr>
          <a:xfrm>
            <a:off x="3730294" y="1435278"/>
            <a:ext cx="1430338" cy="458787"/>
            <a:chOff x="0" y="0"/>
            <a:chExt cx="1430337" cy="458785"/>
          </a:xfrm>
        </p:grpSpPr>
        <p:sp>
          <p:nvSpPr>
            <p:cNvPr id="368" name="Shape 368"/>
            <p:cNvSpPr/>
            <p:nvPr/>
          </p:nvSpPr>
          <p:spPr>
            <a:xfrm>
              <a:off x="0" y="0"/>
              <a:ext cx="1430338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2395" y="5873"/>
              <a:ext cx="138554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导入</a:t>
              </a:r>
            </a:p>
          </p:txBody>
        </p:sp>
      </p:grpSp>
      <p:grpSp>
        <p:nvGrpSpPr>
          <p:cNvPr id="373" name="Group 373"/>
          <p:cNvGrpSpPr/>
          <p:nvPr/>
        </p:nvGrpSpPr>
        <p:grpSpPr>
          <a:xfrm>
            <a:off x="3731088" y="2649091"/>
            <a:ext cx="1428751" cy="458788"/>
            <a:chOff x="0" y="0"/>
            <a:chExt cx="1428750" cy="458787"/>
          </a:xfrm>
        </p:grpSpPr>
        <p:sp>
          <p:nvSpPr>
            <p:cNvPr id="371" name="Shape 371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2394" y="5873"/>
              <a:ext cx="138396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代码</a:t>
              </a:r>
            </a:p>
          </p:txBody>
        </p:sp>
      </p:grpSp>
      <p:grpSp>
        <p:nvGrpSpPr>
          <p:cNvPr id="376" name="Group 376"/>
          <p:cNvGrpSpPr/>
          <p:nvPr/>
        </p:nvGrpSpPr>
        <p:grpSpPr>
          <a:xfrm>
            <a:off x="3730294" y="3793678"/>
            <a:ext cx="1430338" cy="458788"/>
            <a:chOff x="0" y="0"/>
            <a:chExt cx="1430337" cy="458787"/>
          </a:xfrm>
        </p:grpSpPr>
        <p:sp>
          <p:nvSpPr>
            <p:cNvPr id="374" name="Shape 374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2394" y="5873"/>
              <a:ext cx="138554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运行</a:t>
              </a:r>
            </a:p>
          </p:txBody>
        </p:sp>
      </p:grpSp>
      <p:sp>
        <p:nvSpPr>
          <p:cNvPr id="377" name="Shape 377"/>
          <p:cNvSpPr/>
          <p:nvPr/>
        </p:nvSpPr>
        <p:spPr>
          <a:xfrm>
            <a:off x="4337512" y="2090179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20000" dir="540000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8" name="Shape 378"/>
          <p:cNvSpPr/>
          <p:nvPr/>
        </p:nvSpPr>
        <p:spPr>
          <a:xfrm>
            <a:off x="4337512" y="3234878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20000" dir="540000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793750"/>
            <a:ext cx="381000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2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8" grpId="4"/>
      <p:bldP build="whole" bldLvl="1" animBg="1" rev="0" advAuto="0" spid="373" grpId="3"/>
      <p:bldP build="whole" bldLvl="1" animBg="1" rev="0" advAuto="0" spid="379" grpId="6"/>
      <p:bldP build="whole" bldLvl="1" animBg="1" rev="0" advAuto="0" spid="377" grpId="2"/>
      <p:bldP build="whole" bldLvl="1" animBg="1" rev="0" advAuto="0" spid="379" grpId="7"/>
      <p:bldP build="whole" bldLvl="1" animBg="1" rev="0" advAuto="0" spid="376" grpId="5"/>
      <p:bldP build="whole" bldLvl="1" animBg="1" rev="0" advAuto="0" spid="3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176042" y="397192"/>
            <a:ext cx="304591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Spring Boot特性</a:t>
            </a:r>
          </a:p>
        </p:txBody>
      </p:sp>
      <p:sp>
        <p:nvSpPr>
          <p:cNvPr id="382" name="Shape 382"/>
          <p:cNvSpPr/>
          <p:nvPr/>
        </p:nvSpPr>
        <p:spPr>
          <a:xfrm>
            <a:off x="698500" y="168178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简单、快速、生产就绪型功能</a:t>
            </a:r>
          </a:p>
        </p:txBody>
      </p:sp>
      <p:sp>
        <p:nvSpPr>
          <p:cNvPr id="383" name="Shape 383"/>
          <p:cNvSpPr/>
          <p:nvPr/>
        </p:nvSpPr>
        <p:spPr>
          <a:xfrm>
            <a:off x="698500" y="236758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内嵌tomcat、简化Maven</a:t>
            </a:r>
          </a:p>
        </p:txBody>
      </p:sp>
      <p:sp>
        <p:nvSpPr>
          <p:cNvPr id="384" name="Shape 384"/>
          <p:cNvSpPr/>
          <p:nvPr/>
        </p:nvSpPr>
        <p:spPr>
          <a:xfrm>
            <a:off x="698500" y="394238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默认大于配置理念</a:t>
            </a:r>
          </a:p>
        </p:txBody>
      </p:sp>
      <p:sp>
        <p:nvSpPr>
          <p:cNvPr id="385" name="Shape 385"/>
          <p:cNvSpPr/>
          <p:nvPr/>
        </p:nvSpPr>
        <p:spPr>
          <a:xfrm>
            <a:off x="698500" y="315498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Spring天然支持、自我监控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2" grpId="1"/>
      <p:bldP build="whole" bldLvl="1" animBg="1" rev="0" advAuto="0" spid="385" grpId="3"/>
      <p:bldP build="whole" bldLvl="1" animBg="1" rev="0" advAuto="0" spid="383" grpId="2"/>
      <p:bldP build="whole" bldLvl="1" animBg="1" rev="0" advAuto="0" spid="384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2287042" y="422592"/>
            <a:ext cx="380791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Spring Boot与微服务</a:t>
            </a:r>
          </a:p>
        </p:txBody>
      </p:sp>
      <p:sp>
        <p:nvSpPr>
          <p:cNvPr id="388" name="Shape 388"/>
          <p:cNvSpPr/>
          <p:nvPr/>
        </p:nvSpPr>
        <p:spPr>
          <a:xfrm>
            <a:off x="698500" y="168178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什么是微服务</a:t>
            </a:r>
          </a:p>
        </p:txBody>
      </p:sp>
      <p:sp>
        <p:nvSpPr>
          <p:cNvPr id="389" name="Shape 389"/>
          <p:cNvSpPr/>
          <p:nvPr/>
        </p:nvSpPr>
        <p:spPr>
          <a:xfrm>
            <a:off x="698500" y="394238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最佳落地方案</a:t>
            </a:r>
          </a:p>
        </p:txBody>
      </p:sp>
      <p:sp>
        <p:nvSpPr>
          <p:cNvPr id="390" name="Shape 390"/>
          <p:cNvSpPr/>
          <p:nvPr/>
        </p:nvSpPr>
        <p:spPr>
          <a:xfrm>
            <a:off x="698500" y="3145310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Spring Boot生态</a:t>
            </a:r>
          </a:p>
        </p:txBody>
      </p:sp>
      <p:sp>
        <p:nvSpPr>
          <p:cNvPr id="391" name="Shape 391"/>
          <p:cNvSpPr/>
          <p:nvPr/>
        </p:nvSpPr>
        <p:spPr>
          <a:xfrm>
            <a:off x="698500" y="241354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Spring Boot背景</a:t>
            </a:r>
          </a:p>
        </p:txBody>
      </p:sp>
      <p:pic>
        <p:nvPicPr>
          <p:cNvPr id="39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8301" y="1471183"/>
            <a:ext cx="4280699" cy="3261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9" grpId="5"/>
      <p:bldP build="whole" bldLvl="1" animBg="1" rev="0" advAuto="0" spid="392" grpId="2"/>
      <p:bldP build="whole" bldLvl="1" animBg="1" rev="0" advAuto="0" spid="391" grpId="3"/>
      <p:bldP build="whole" bldLvl="1" animBg="1" rev="0" advAuto="0" spid="390" grpId="4"/>
      <p:bldP build="whole" bldLvl="1" animBg="1" rev="0" advAuto="0" spid="38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讲师ppt模板20141215">
  <a:themeElements>
    <a:clrScheme name="讲师ppt模板2014121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讲师ppt模板20141215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讲师ppt模板201412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>
                <a:lumOff val="-44000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>
                <a:lumOff val="-44000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讲师ppt模板20141215">
  <a:themeElements>
    <a:clrScheme name="讲师ppt模板2014121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讲师ppt模板20141215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讲师ppt模板201412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>
                <a:lumOff val="-44000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>
                <a:lumOff val="-44000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