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11.xml" ContentType="application/vnd.openxmlformats-officedocument.theme+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2.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13.xml" ContentType="application/vnd.openxmlformats-officedocument.theme+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theme/theme14.xml" ContentType="application/vnd.openxmlformats-officedocument.theme+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theme/theme15.xml" ContentType="application/vnd.openxmlformats-officedocument.theme+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theme/theme16.xml" ContentType="application/vnd.openxmlformats-officedocument.theme+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theme/theme17.xml" ContentType="application/vnd.openxmlformats-officedocument.theme+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theme/theme18.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 id="2147483696" r:id="rId5"/>
    <p:sldMasterId id="2147483708" r:id="rId6"/>
    <p:sldMasterId id="2147483720" r:id="rId7"/>
    <p:sldMasterId id="2147483732" r:id="rId8"/>
    <p:sldMasterId id="2147483744" r:id="rId9"/>
    <p:sldMasterId id="2147483756" r:id="rId10"/>
    <p:sldMasterId id="2147483768" r:id="rId11"/>
    <p:sldMasterId id="2147483780" r:id="rId12"/>
    <p:sldMasterId id="2147483792" r:id="rId13"/>
    <p:sldMasterId id="2147483804" r:id="rId14"/>
    <p:sldMasterId id="2147483816" r:id="rId15"/>
    <p:sldMasterId id="2147483828" r:id="rId16"/>
    <p:sldMasterId id="2147483840" r:id="rId17"/>
    <p:sldMasterId id="2147483852" r:id="rId18"/>
  </p:sldMasterIdLst>
  <p:sldIdLst>
    <p:sldId id="256" r:id="rId19"/>
    <p:sldId id="282" r:id="rId20"/>
    <p:sldId id="257" r:id="rId21"/>
    <p:sldId id="258" r:id="rId22"/>
    <p:sldId id="259" r:id="rId23"/>
    <p:sldId id="260" r:id="rId24"/>
    <p:sldId id="261" r:id="rId25"/>
    <p:sldId id="262" r:id="rId26"/>
    <p:sldId id="263" r:id="rId27"/>
    <p:sldId id="264" r:id="rId28"/>
    <p:sldId id="266" r:id="rId29"/>
    <p:sldId id="267" r:id="rId30"/>
    <p:sldId id="265" r:id="rId31"/>
    <p:sldId id="269" r:id="rId32"/>
    <p:sldId id="270" r:id="rId33"/>
    <p:sldId id="268" r:id="rId34"/>
    <p:sldId id="271" r:id="rId35"/>
    <p:sldId id="272" r:id="rId36"/>
    <p:sldId id="273" r:id="rId37"/>
    <p:sldId id="274" r:id="rId38"/>
    <p:sldId id="275" r:id="rId39"/>
    <p:sldId id="276" r:id="rId40"/>
    <p:sldId id="277" r:id="rId41"/>
    <p:sldId id="281" r:id="rId42"/>
    <p:sldId id="278" r:id="rId43"/>
    <p:sldId id="279" r:id="rId44"/>
    <p:sldId id="283" r:id="rId45"/>
    <p:sldId id="280" r:id="rId46"/>
    <p:sldId id="284" r:id="rId47"/>
    <p:sldId id="285" r:id="rId48"/>
    <p:sldId id="286" r:id="rId49"/>
    <p:sldId id="287" r:id="rId50"/>
    <p:sldId id="288" r:id="rId51"/>
    <p:sldId id="289" r:id="rId52"/>
    <p:sldId id="290" r:id="rId53"/>
    <p:sldId id="291" r:id="rId5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1506"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 Target="slides/slide8.xml"/><Relationship Id="rId39" Type="http://schemas.openxmlformats.org/officeDocument/2006/relationships/slide" Target="slides/slide21.xml"/><Relationship Id="rId21" Type="http://schemas.openxmlformats.org/officeDocument/2006/relationships/slide" Target="slides/slide3.xml"/><Relationship Id="rId34" Type="http://schemas.openxmlformats.org/officeDocument/2006/relationships/slide" Target="slides/slide16.xml"/><Relationship Id="rId42" Type="http://schemas.openxmlformats.org/officeDocument/2006/relationships/slide" Target="slides/slide24.xml"/><Relationship Id="rId47" Type="http://schemas.openxmlformats.org/officeDocument/2006/relationships/slide" Target="slides/slide29.xml"/><Relationship Id="rId50" Type="http://schemas.openxmlformats.org/officeDocument/2006/relationships/slide" Target="slides/slide32.xml"/><Relationship Id="rId55" Type="http://schemas.openxmlformats.org/officeDocument/2006/relationships/presProps" Target="presProps.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7.xml"/><Relationship Id="rId33" Type="http://schemas.openxmlformats.org/officeDocument/2006/relationships/slide" Target="slides/slide15.xml"/><Relationship Id="rId38" Type="http://schemas.openxmlformats.org/officeDocument/2006/relationships/slide" Target="slides/slide20.xml"/><Relationship Id="rId46" Type="http://schemas.openxmlformats.org/officeDocument/2006/relationships/slide" Target="slides/slide28.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 Target="slides/slide2.xml"/><Relationship Id="rId29" Type="http://schemas.openxmlformats.org/officeDocument/2006/relationships/slide" Target="slides/slide11.xml"/><Relationship Id="rId41" Type="http://schemas.openxmlformats.org/officeDocument/2006/relationships/slide" Target="slides/slide23.xml"/><Relationship Id="rId54" Type="http://schemas.openxmlformats.org/officeDocument/2006/relationships/slide" Target="slides/slide36.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6.xml"/><Relationship Id="rId32" Type="http://schemas.openxmlformats.org/officeDocument/2006/relationships/slide" Target="slides/slide14.xml"/><Relationship Id="rId37" Type="http://schemas.openxmlformats.org/officeDocument/2006/relationships/slide" Target="slides/slide19.xml"/><Relationship Id="rId40" Type="http://schemas.openxmlformats.org/officeDocument/2006/relationships/slide" Target="slides/slide22.xml"/><Relationship Id="rId45" Type="http://schemas.openxmlformats.org/officeDocument/2006/relationships/slide" Target="slides/slide27.xml"/><Relationship Id="rId53" Type="http://schemas.openxmlformats.org/officeDocument/2006/relationships/slide" Target="slides/slide35.xml"/><Relationship Id="rId58"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 Target="slides/slide5.xml"/><Relationship Id="rId28" Type="http://schemas.openxmlformats.org/officeDocument/2006/relationships/slide" Target="slides/slide10.xml"/><Relationship Id="rId36" Type="http://schemas.openxmlformats.org/officeDocument/2006/relationships/slide" Target="slides/slide18.xml"/><Relationship Id="rId49" Type="http://schemas.openxmlformats.org/officeDocument/2006/relationships/slide" Target="slides/slide31.xml"/><Relationship Id="rId57" Type="http://schemas.openxmlformats.org/officeDocument/2006/relationships/theme" Target="theme/theme1.xml"/><Relationship Id="rId10" Type="http://schemas.openxmlformats.org/officeDocument/2006/relationships/slideMaster" Target="slideMasters/slideMaster10.xml"/><Relationship Id="rId19" Type="http://schemas.openxmlformats.org/officeDocument/2006/relationships/slide" Target="slides/slide1.xml"/><Relationship Id="rId31" Type="http://schemas.openxmlformats.org/officeDocument/2006/relationships/slide" Target="slides/slide13.xml"/><Relationship Id="rId44" Type="http://schemas.openxmlformats.org/officeDocument/2006/relationships/slide" Target="slides/slide26.xml"/><Relationship Id="rId52" Type="http://schemas.openxmlformats.org/officeDocument/2006/relationships/slide" Target="slides/slide34.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4.xml"/><Relationship Id="rId27" Type="http://schemas.openxmlformats.org/officeDocument/2006/relationships/slide" Target="slides/slide9.xml"/><Relationship Id="rId30" Type="http://schemas.openxmlformats.org/officeDocument/2006/relationships/slide" Target="slides/slide12.xml"/><Relationship Id="rId35" Type="http://schemas.openxmlformats.org/officeDocument/2006/relationships/slide" Target="slides/slide17.xml"/><Relationship Id="rId43" Type="http://schemas.openxmlformats.org/officeDocument/2006/relationships/slide" Target="slides/slide25.xml"/><Relationship Id="rId48" Type="http://schemas.openxmlformats.org/officeDocument/2006/relationships/slide" Target="slides/slide30.xml"/><Relationship Id="rId56" Type="http://schemas.openxmlformats.org/officeDocument/2006/relationships/viewProps" Target="viewProps.xml"/><Relationship Id="rId8" Type="http://schemas.openxmlformats.org/officeDocument/2006/relationships/slideMaster" Target="slideMasters/slideMaster8.xml"/><Relationship Id="rId51" Type="http://schemas.openxmlformats.org/officeDocument/2006/relationships/slide" Target="slides/slide33.xml"/><Relationship Id="rId3" Type="http://schemas.openxmlformats.org/officeDocument/2006/relationships/slideMaster" Target="slideMasters/slideMaster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2017/6/12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2017/6/12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93229355"/>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32000538"/>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72655467"/>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85387310"/>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82042137"/>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41367578"/>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35134146"/>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14747573"/>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7712303"/>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916314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2017/6/12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33631775"/>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93229355"/>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32000538"/>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72655467"/>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85387310"/>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82042137"/>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41367578"/>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35134146"/>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14747573"/>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77123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12136441"/>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91631406"/>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33631775"/>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93229355"/>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32000538"/>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72655467"/>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85387310"/>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82042137"/>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41367578"/>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35134146"/>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147475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91857804"/>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7712303"/>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91631406"/>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33631775"/>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93229355"/>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32000538"/>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72655467"/>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85387310"/>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82042137"/>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41367578"/>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351341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58529358"/>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14747573"/>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7712303"/>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91631406"/>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33631775"/>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93229355"/>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32000538"/>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72655467"/>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85387310"/>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82042137"/>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413675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67772865"/>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35134146"/>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14747573"/>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7712303"/>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91631406"/>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33631775"/>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93229355"/>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32000538"/>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72655467"/>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85387310"/>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820421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77154605"/>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41367578"/>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35134146"/>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14747573"/>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7712303"/>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91631406"/>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33631775"/>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93229355"/>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32000538"/>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72655467"/>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853873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00025009"/>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82042137"/>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41367578"/>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35134146"/>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14747573"/>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7712303"/>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91631406"/>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33631775"/>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93229355"/>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32000538"/>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726554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40082108"/>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85387310"/>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82042137"/>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41367578"/>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35134146"/>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14747573"/>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7712303"/>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91631406"/>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33631775"/>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15314774"/>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894052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42949461"/>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24800585"/>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09468397"/>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52226018"/>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57712251"/>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59582415"/>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14476351"/>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95000600"/>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54320522"/>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51963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2017/6/12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381245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699413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767016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121364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9185780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5852935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6777286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7715460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0002500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40082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2017/6/12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4294946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3812452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6994131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7670165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121364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9185780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5852935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6777286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7715460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00025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2017/6/12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4008210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4294946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3812452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6994131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7670165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1213644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9185780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5852935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6777286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77154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2017/6/12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0002500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4008210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4294946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3812452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6994131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7670165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1213644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9185780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5852935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67772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2017/6/12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7715460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0002500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4008210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4294946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3812452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6994131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76701657"/>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1213644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9185780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58529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2017/6/12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6777286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7715460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0002500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4008210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42949461"/>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38124526"/>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6994131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76701657"/>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12136441"/>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91857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2017/6/12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5852935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67772865"/>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7715460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00025009"/>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40082108"/>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42949461"/>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38124526"/>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69941312"/>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76701657"/>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93229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2017/6/12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32000538"/>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72655467"/>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85387310"/>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82042137"/>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41367578"/>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35134146"/>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14747573"/>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7712303"/>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91631406"/>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33631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1.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9.xml"/><Relationship Id="rId3" Type="http://schemas.openxmlformats.org/officeDocument/2006/relationships/slideLayout" Target="../slideLayouts/slideLayout124.xml"/><Relationship Id="rId7" Type="http://schemas.openxmlformats.org/officeDocument/2006/relationships/slideLayout" Target="../slideLayouts/slideLayout128.xml"/><Relationship Id="rId12" Type="http://schemas.openxmlformats.org/officeDocument/2006/relationships/theme" Target="../theme/theme12.xml"/><Relationship Id="rId2" Type="http://schemas.openxmlformats.org/officeDocument/2006/relationships/slideLayout" Target="../slideLayouts/slideLayout123.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0" Type="http://schemas.openxmlformats.org/officeDocument/2006/relationships/slideLayout" Target="../slideLayouts/slideLayout131.xml"/><Relationship Id="rId4" Type="http://schemas.openxmlformats.org/officeDocument/2006/relationships/slideLayout" Target="../slideLayouts/slideLayout125.xml"/><Relationship Id="rId9" Type="http://schemas.openxmlformats.org/officeDocument/2006/relationships/slideLayout" Target="../slideLayouts/slideLayout130.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0.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theme" Target="../theme/theme13.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51.xml"/><Relationship Id="rId3" Type="http://schemas.openxmlformats.org/officeDocument/2006/relationships/slideLayout" Target="../slideLayouts/slideLayout146.xml"/><Relationship Id="rId7" Type="http://schemas.openxmlformats.org/officeDocument/2006/relationships/slideLayout" Target="../slideLayouts/slideLayout150.xml"/><Relationship Id="rId12" Type="http://schemas.openxmlformats.org/officeDocument/2006/relationships/theme" Target="../theme/theme14.xml"/><Relationship Id="rId2" Type="http://schemas.openxmlformats.org/officeDocument/2006/relationships/slideLayout" Target="../slideLayouts/slideLayout145.xml"/><Relationship Id="rId1" Type="http://schemas.openxmlformats.org/officeDocument/2006/relationships/slideLayout" Target="../slideLayouts/slideLayout144.xml"/><Relationship Id="rId6" Type="http://schemas.openxmlformats.org/officeDocument/2006/relationships/slideLayout" Target="../slideLayouts/slideLayout149.xml"/><Relationship Id="rId11" Type="http://schemas.openxmlformats.org/officeDocument/2006/relationships/slideLayout" Target="../slideLayouts/slideLayout154.xml"/><Relationship Id="rId5" Type="http://schemas.openxmlformats.org/officeDocument/2006/relationships/slideLayout" Target="../slideLayouts/slideLayout148.xml"/><Relationship Id="rId10" Type="http://schemas.openxmlformats.org/officeDocument/2006/relationships/slideLayout" Target="../slideLayouts/slideLayout153.xml"/><Relationship Id="rId4" Type="http://schemas.openxmlformats.org/officeDocument/2006/relationships/slideLayout" Target="../slideLayouts/slideLayout147.xml"/><Relationship Id="rId9" Type="http://schemas.openxmlformats.org/officeDocument/2006/relationships/slideLayout" Target="../slideLayouts/slideLayout152.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62.xml"/><Relationship Id="rId3" Type="http://schemas.openxmlformats.org/officeDocument/2006/relationships/slideLayout" Target="../slideLayouts/slideLayout157.xml"/><Relationship Id="rId7" Type="http://schemas.openxmlformats.org/officeDocument/2006/relationships/slideLayout" Target="../slideLayouts/slideLayout161.xml"/><Relationship Id="rId12" Type="http://schemas.openxmlformats.org/officeDocument/2006/relationships/theme" Target="../theme/theme15.xml"/><Relationship Id="rId2" Type="http://schemas.openxmlformats.org/officeDocument/2006/relationships/slideLayout" Target="../slideLayouts/slideLayout156.xml"/><Relationship Id="rId1" Type="http://schemas.openxmlformats.org/officeDocument/2006/relationships/slideLayout" Target="../slideLayouts/slideLayout155.xml"/><Relationship Id="rId6" Type="http://schemas.openxmlformats.org/officeDocument/2006/relationships/slideLayout" Target="../slideLayouts/slideLayout160.xml"/><Relationship Id="rId11" Type="http://schemas.openxmlformats.org/officeDocument/2006/relationships/slideLayout" Target="../slideLayouts/slideLayout165.xml"/><Relationship Id="rId5" Type="http://schemas.openxmlformats.org/officeDocument/2006/relationships/slideLayout" Target="../slideLayouts/slideLayout159.xml"/><Relationship Id="rId10" Type="http://schemas.openxmlformats.org/officeDocument/2006/relationships/slideLayout" Target="../slideLayouts/slideLayout164.xml"/><Relationship Id="rId4" Type="http://schemas.openxmlformats.org/officeDocument/2006/relationships/slideLayout" Target="../slideLayouts/slideLayout158.xml"/><Relationship Id="rId9" Type="http://schemas.openxmlformats.org/officeDocument/2006/relationships/slideLayout" Target="../slideLayouts/slideLayout163.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73.xml"/><Relationship Id="rId3" Type="http://schemas.openxmlformats.org/officeDocument/2006/relationships/slideLayout" Target="../slideLayouts/slideLayout168.xml"/><Relationship Id="rId7" Type="http://schemas.openxmlformats.org/officeDocument/2006/relationships/slideLayout" Target="../slideLayouts/slideLayout172.xml"/><Relationship Id="rId12" Type="http://schemas.openxmlformats.org/officeDocument/2006/relationships/theme" Target="../theme/theme16.xml"/><Relationship Id="rId2" Type="http://schemas.openxmlformats.org/officeDocument/2006/relationships/slideLayout" Target="../slideLayouts/slideLayout167.xml"/><Relationship Id="rId1" Type="http://schemas.openxmlformats.org/officeDocument/2006/relationships/slideLayout" Target="../slideLayouts/slideLayout166.xml"/><Relationship Id="rId6" Type="http://schemas.openxmlformats.org/officeDocument/2006/relationships/slideLayout" Target="../slideLayouts/slideLayout171.xml"/><Relationship Id="rId11" Type="http://schemas.openxmlformats.org/officeDocument/2006/relationships/slideLayout" Target="../slideLayouts/slideLayout176.xml"/><Relationship Id="rId5" Type="http://schemas.openxmlformats.org/officeDocument/2006/relationships/slideLayout" Target="../slideLayouts/slideLayout170.xml"/><Relationship Id="rId10" Type="http://schemas.openxmlformats.org/officeDocument/2006/relationships/slideLayout" Target="../slideLayouts/slideLayout175.xml"/><Relationship Id="rId4" Type="http://schemas.openxmlformats.org/officeDocument/2006/relationships/slideLayout" Target="../slideLayouts/slideLayout169.xml"/><Relationship Id="rId9" Type="http://schemas.openxmlformats.org/officeDocument/2006/relationships/slideLayout" Target="../slideLayouts/slideLayout174.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184.xml"/><Relationship Id="rId3" Type="http://schemas.openxmlformats.org/officeDocument/2006/relationships/slideLayout" Target="../slideLayouts/slideLayout179.xml"/><Relationship Id="rId7" Type="http://schemas.openxmlformats.org/officeDocument/2006/relationships/slideLayout" Target="../slideLayouts/slideLayout183.xml"/><Relationship Id="rId12" Type="http://schemas.openxmlformats.org/officeDocument/2006/relationships/theme" Target="../theme/theme17.xml"/><Relationship Id="rId2" Type="http://schemas.openxmlformats.org/officeDocument/2006/relationships/slideLayout" Target="../slideLayouts/slideLayout178.xml"/><Relationship Id="rId1" Type="http://schemas.openxmlformats.org/officeDocument/2006/relationships/slideLayout" Target="../slideLayouts/slideLayout177.xml"/><Relationship Id="rId6" Type="http://schemas.openxmlformats.org/officeDocument/2006/relationships/slideLayout" Target="../slideLayouts/slideLayout182.xml"/><Relationship Id="rId11" Type="http://schemas.openxmlformats.org/officeDocument/2006/relationships/slideLayout" Target="../slideLayouts/slideLayout187.xml"/><Relationship Id="rId5" Type="http://schemas.openxmlformats.org/officeDocument/2006/relationships/slideLayout" Target="../slideLayouts/slideLayout181.xml"/><Relationship Id="rId10" Type="http://schemas.openxmlformats.org/officeDocument/2006/relationships/slideLayout" Target="../slideLayouts/slideLayout186.xml"/><Relationship Id="rId4" Type="http://schemas.openxmlformats.org/officeDocument/2006/relationships/slideLayout" Target="../slideLayouts/slideLayout180.xml"/><Relationship Id="rId9" Type="http://schemas.openxmlformats.org/officeDocument/2006/relationships/slideLayout" Target="../slideLayouts/slideLayout185.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195.xml"/><Relationship Id="rId3" Type="http://schemas.openxmlformats.org/officeDocument/2006/relationships/slideLayout" Target="../slideLayouts/slideLayout190.xml"/><Relationship Id="rId7" Type="http://schemas.openxmlformats.org/officeDocument/2006/relationships/slideLayout" Target="../slideLayouts/slideLayout194.xml"/><Relationship Id="rId12" Type="http://schemas.openxmlformats.org/officeDocument/2006/relationships/theme" Target="../theme/theme18.xml"/><Relationship Id="rId2" Type="http://schemas.openxmlformats.org/officeDocument/2006/relationships/slideLayout" Target="../slideLayouts/slideLayout189.xml"/><Relationship Id="rId1" Type="http://schemas.openxmlformats.org/officeDocument/2006/relationships/slideLayout" Target="../slideLayouts/slideLayout188.xml"/><Relationship Id="rId6" Type="http://schemas.openxmlformats.org/officeDocument/2006/relationships/slideLayout" Target="../slideLayouts/slideLayout193.xml"/><Relationship Id="rId11" Type="http://schemas.openxmlformats.org/officeDocument/2006/relationships/slideLayout" Target="../slideLayouts/slideLayout198.xml"/><Relationship Id="rId5" Type="http://schemas.openxmlformats.org/officeDocument/2006/relationships/slideLayout" Target="../slideLayouts/slideLayout192.xml"/><Relationship Id="rId10" Type="http://schemas.openxmlformats.org/officeDocument/2006/relationships/slideLayout" Target="../slideLayouts/slideLayout197.xml"/><Relationship Id="rId4" Type="http://schemas.openxmlformats.org/officeDocument/2006/relationships/slideLayout" Target="../slideLayouts/slideLayout191.xml"/><Relationship Id="rId9" Type="http://schemas.openxmlformats.org/officeDocument/2006/relationships/slideLayout" Target="../slideLayouts/slideLayout19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2017/6/12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74002323"/>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74002323"/>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74002323"/>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74002323"/>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74002323"/>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74002323"/>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74002323"/>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74002323"/>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89925015"/>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291502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291502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2915028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2915028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2915028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29150282"/>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29150282"/>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74002323"/>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89.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88.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100.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111.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12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133.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g"/><Relationship Id="rId1" Type="http://schemas.openxmlformats.org/officeDocument/2006/relationships/slideLayout" Target="../slideLayouts/slideLayout177.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g"/><Relationship Id="rId1" Type="http://schemas.openxmlformats.org/officeDocument/2006/relationships/slideLayout" Target="../slideLayouts/slideLayout144.xml"/></Relationships>
</file>

<file path=ppt/slides/_rels/slide2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55.xml"/></Relationships>
</file>

<file path=ppt/slides/_rels/slide2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66.xml"/></Relationships>
</file>

<file path=ppt/slides/_rels/slide2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5.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6.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7.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1700808"/>
            <a:ext cx="7772400" cy="2448272"/>
          </a:xfrm>
        </p:spPr>
        <p:txBody>
          <a:bodyPr/>
          <a:lstStyle/>
          <a:p>
            <a:r>
              <a:rPr lang="en-US" altLang="zh-CN" dirty="0" smtClean="0"/>
              <a:t>JAVA</a:t>
            </a:r>
            <a:r>
              <a:rPr lang="zh-CN" altLang="en-US" dirty="0" smtClean="0"/>
              <a:t>内存模型</a:t>
            </a:r>
            <a:r>
              <a:rPr lang="en-US" altLang="zh-CN" dirty="0" smtClean="0"/>
              <a:t/>
            </a:r>
            <a:br>
              <a:rPr lang="en-US" altLang="zh-CN" dirty="0" smtClean="0"/>
            </a:br>
            <a:r>
              <a:rPr lang="en-US" altLang="zh-CN" dirty="0" smtClean="0"/>
              <a:t>		</a:t>
            </a:r>
            <a:r>
              <a:rPr lang="zh-CN" altLang="en-US" dirty="0" smtClean="0"/>
              <a:t>张</a:t>
            </a:r>
            <a:r>
              <a:rPr lang="zh-CN" altLang="en-US" dirty="0"/>
              <a:t>可南</a:t>
            </a:r>
          </a:p>
        </p:txBody>
      </p:sp>
    </p:spTree>
    <p:extLst>
      <p:ext uri="{BB962C8B-B14F-4D97-AF65-F5344CB8AC3E}">
        <p14:creationId xmlns:p14="http://schemas.microsoft.com/office/powerpoint/2010/main" val="21643976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3568" y="692696"/>
            <a:ext cx="7772400" cy="595695"/>
          </a:xfrm>
        </p:spPr>
        <p:txBody>
          <a:bodyPr>
            <a:normAutofit/>
          </a:bodyPr>
          <a:lstStyle/>
          <a:p>
            <a:r>
              <a:rPr lang="zh-CN" altLang="en-US" sz="2800" b="1" dirty="0" smtClean="0">
                <a:latin typeface="+mn-ea"/>
                <a:ea typeface="+mn-ea"/>
              </a:rPr>
              <a:t>方法区的变化</a:t>
            </a:r>
            <a:endParaRPr lang="zh-CN" altLang="en-US" sz="2800" b="1" dirty="0">
              <a:latin typeface="+mn-ea"/>
              <a:ea typeface="+mn-ea"/>
            </a:endParaRPr>
          </a:p>
        </p:txBody>
      </p:sp>
      <p:sp>
        <p:nvSpPr>
          <p:cNvPr id="3" name="副标题 2"/>
          <p:cNvSpPr>
            <a:spLocks noGrp="1"/>
          </p:cNvSpPr>
          <p:nvPr>
            <p:ph type="subTitle" idx="1"/>
          </p:nvPr>
        </p:nvSpPr>
        <p:spPr>
          <a:xfrm>
            <a:off x="1187624" y="1340768"/>
            <a:ext cx="6616824" cy="3960440"/>
          </a:xfrm>
        </p:spPr>
        <p:txBody>
          <a:bodyPr>
            <a:noAutofit/>
          </a:bodyPr>
          <a:lstStyle/>
          <a:p>
            <a:pPr algn="l">
              <a:lnSpc>
                <a:spcPct val="170000"/>
              </a:lnSpc>
            </a:pPr>
            <a:r>
              <a:rPr lang="en-US" altLang="zh-CN" sz="1800" b="1" dirty="0" smtClean="0">
                <a:latin typeface="+mn-ea"/>
              </a:rPr>
              <a:t>	</a:t>
            </a:r>
            <a:r>
              <a:rPr lang="zh-CN" altLang="en-US" sz="1800" b="1" dirty="0" smtClean="0">
                <a:latin typeface="+mn-ea"/>
              </a:rPr>
              <a:t>从</a:t>
            </a:r>
            <a:r>
              <a:rPr lang="en-US" altLang="zh-CN" sz="1800" b="1" dirty="0">
                <a:latin typeface="+mn-ea"/>
              </a:rPr>
              <a:t>JDK7</a:t>
            </a:r>
            <a:r>
              <a:rPr lang="zh-CN" altLang="en-US" sz="1800" b="1" dirty="0">
                <a:latin typeface="+mn-ea"/>
              </a:rPr>
              <a:t>开始永久代的移除工作，贮存在永久代的一部分数据已经转移到了</a:t>
            </a:r>
            <a:r>
              <a:rPr lang="en-US" altLang="zh-CN" sz="1800" b="1" dirty="0">
                <a:latin typeface="+mn-ea"/>
              </a:rPr>
              <a:t>Java Heap</a:t>
            </a:r>
            <a:r>
              <a:rPr lang="zh-CN" altLang="en-US" sz="1800" b="1" dirty="0">
                <a:latin typeface="+mn-ea"/>
              </a:rPr>
              <a:t>或者是</a:t>
            </a:r>
            <a:r>
              <a:rPr lang="en-US" altLang="zh-CN" sz="1800" b="1" dirty="0">
                <a:latin typeface="+mn-ea"/>
              </a:rPr>
              <a:t>Native Heap</a:t>
            </a:r>
            <a:r>
              <a:rPr lang="zh-CN" altLang="en-US" sz="1800" b="1" dirty="0">
                <a:latin typeface="+mn-ea"/>
              </a:rPr>
              <a:t>。但永久代仍然存在于</a:t>
            </a:r>
            <a:r>
              <a:rPr lang="en-US" altLang="zh-CN" sz="1800" b="1" dirty="0">
                <a:latin typeface="+mn-ea"/>
              </a:rPr>
              <a:t>JDK7</a:t>
            </a:r>
            <a:r>
              <a:rPr lang="zh-CN" altLang="en-US" sz="1800" b="1" dirty="0">
                <a:latin typeface="+mn-ea"/>
              </a:rPr>
              <a:t>，并没有完全的移除：符号引用</a:t>
            </a:r>
            <a:r>
              <a:rPr lang="en-US" altLang="zh-CN" sz="1800" b="1" dirty="0">
                <a:latin typeface="+mn-ea"/>
              </a:rPr>
              <a:t>(Symbols)</a:t>
            </a:r>
            <a:r>
              <a:rPr lang="zh-CN" altLang="en-US" sz="1800" b="1" dirty="0">
                <a:latin typeface="+mn-ea"/>
              </a:rPr>
              <a:t>转移到了</a:t>
            </a:r>
            <a:r>
              <a:rPr lang="en-US" altLang="zh-CN" sz="1800" b="1" dirty="0">
                <a:latin typeface="+mn-ea"/>
              </a:rPr>
              <a:t>native heap;</a:t>
            </a:r>
            <a:r>
              <a:rPr lang="zh-CN" altLang="en-US" sz="1800" b="1" dirty="0">
                <a:latin typeface="+mn-ea"/>
              </a:rPr>
              <a:t>字面量</a:t>
            </a:r>
            <a:r>
              <a:rPr lang="en-US" altLang="zh-CN" sz="1800" b="1" dirty="0">
                <a:latin typeface="+mn-ea"/>
              </a:rPr>
              <a:t>(interned strings)</a:t>
            </a:r>
            <a:r>
              <a:rPr lang="zh-CN" altLang="en-US" sz="1800" b="1" dirty="0">
                <a:latin typeface="+mn-ea"/>
              </a:rPr>
              <a:t>转移到了</a:t>
            </a:r>
            <a:r>
              <a:rPr lang="en-US" altLang="zh-CN" sz="1800" b="1" dirty="0">
                <a:latin typeface="+mn-ea"/>
              </a:rPr>
              <a:t>java heap;</a:t>
            </a:r>
            <a:r>
              <a:rPr lang="zh-CN" altLang="en-US" sz="1800" b="1" dirty="0">
                <a:latin typeface="+mn-ea"/>
              </a:rPr>
              <a:t>类的静态变量</a:t>
            </a:r>
            <a:r>
              <a:rPr lang="en-US" altLang="zh-CN" sz="1800" b="1" dirty="0">
                <a:latin typeface="+mn-ea"/>
              </a:rPr>
              <a:t>(class statics)</a:t>
            </a:r>
            <a:r>
              <a:rPr lang="zh-CN" altLang="en-US" sz="1800" b="1" dirty="0">
                <a:latin typeface="+mn-ea"/>
              </a:rPr>
              <a:t>转移到了</a:t>
            </a:r>
            <a:r>
              <a:rPr lang="en-US" altLang="zh-CN" sz="1800" b="1" dirty="0">
                <a:latin typeface="+mn-ea"/>
              </a:rPr>
              <a:t>java heap</a:t>
            </a:r>
            <a:r>
              <a:rPr lang="zh-CN" altLang="en-US" sz="1800" b="1" dirty="0">
                <a:latin typeface="+mn-ea"/>
              </a:rPr>
              <a:t>。随着</a:t>
            </a:r>
            <a:r>
              <a:rPr lang="en-US" altLang="zh-CN" sz="1800" b="1" dirty="0">
                <a:latin typeface="+mn-ea"/>
              </a:rPr>
              <a:t>JDK8</a:t>
            </a:r>
            <a:r>
              <a:rPr lang="zh-CN" altLang="en-US" sz="1800" b="1" dirty="0">
                <a:latin typeface="+mn-ea"/>
              </a:rPr>
              <a:t>的到来，</a:t>
            </a:r>
            <a:r>
              <a:rPr lang="en-US" altLang="zh-CN" sz="1800" b="1" dirty="0">
                <a:latin typeface="+mn-ea"/>
              </a:rPr>
              <a:t>JVM</a:t>
            </a:r>
            <a:r>
              <a:rPr lang="zh-CN" altLang="en-US" sz="1800" b="1" dirty="0">
                <a:latin typeface="+mn-ea"/>
              </a:rPr>
              <a:t>不再有</a:t>
            </a:r>
            <a:r>
              <a:rPr lang="en-US" altLang="zh-CN" sz="1800" b="1" dirty="0" err="1">
                <a:latin typeface="+mn-ea"/>
              </a:rPr>
              <a:t>PermGen</a:t>
            </a:r>
            <a:r>
              <a:rPr lang="zh-CN" altLang="en-US" sz="1800" b="1" dirty="0">
                <a:latin typeface="+mn-ea"/>
              </a:rPr>
              <a:t>。但类的元数据信息（</a:t>
            </a:r>
            <a:r>
              <a:rPr lang="en-US" altLang="zh-CN" sz="1800" b="1" dirty="0">
                <a:latin typeface="+mn-ea"/>
              </a:rPr>
              <a:t>metadata</a:t>
            </a:r>
            <a:r>
              <a:rPr lang="zh-CN" altLang="en-US" sz="1800" b="1" dirty="0">
                <a:latin typeface="+mn-ea"/>
              </a:rPr>
              <a:t>）还在，只不过不再是存储在连续的堆空间上，而是移动到叫做“</a:t>
            </a:r>
            <a:r>
              <a:rPr lang="en-US" altLang="zh-CN" sz="1800" b="1" dirty="0" err="1">
                <a:latin typeface="+mn-ea"/>
              </a:rPr>
              <a:t>Metaspace</a:t>
            </a:r>
            <a:r>
              <a:rPr lang="en-US" altLang="zh-CN" sz="1800" b="1" dirty="0">
                <a:latin typeface="+mn-ea"/>
              </a:rPr>
              <a:t>”</a:t>
            </a:r>
            <a:r>
              <a:rPr lang="zh-CN" altLang="en-US" sz="1800" b="1" dirty="0">
                <a:latin typeface="+mn-ea"/>
              </a:rPr>
              <a:t>的本地内存（</a:t>
            </a:r>
            <a:r>
              <a:rPr lang="en-US" altLang="zh-CN" sz="1800" b="1" dirty="0">
                <a:latin typeface="+mn-ea"/>
              </a:rPr>
              <a:t>Native memory</a:t>
            </a:r>
            <a:r>
              <a:rPr lang="zh-CN" altLang="en-US" sz="1800" b="1" dirty="0">
                <a:latin typeface="+mn-ea"/>
              </a:rPr>
              <a:t>）中。</a:t>
            </a:r>
            <a:endParaRPr lang="zh-CN" altLang="en-US" sz="1800" b="1" dirty="0">
              <a:latin typeface="+mn-ea"/>
            </a:endParaRPr>
          </a:p>
        </p:txBody>
      </p:sp>
    </p:spTree>
    <p:extLst>
      <p:ext uri="{BB962C8B-B14F-4D97-AF65-F5344CB8AC3E}">
        <p14:creationId xmlns:p14="http://schemas.microsoft.com/office/powerpoint/2010/main" val="39412180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pic>
        <p:nvPicPr>
          <p:cNvPr id="2050" name="Picture 2" descr="http://img.blog.csdn.net/20170507182221381?watermark/2/text/aHR0cDovL2Jsb2cuY3Nkbi5uZXQvemtueHg=/font/5a6L5L2T/fontsize/400/fill/I0JBQkFCMA==/dissolve/70/gravity/Cen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980728"/>
            <a:ext cx="7286625" cy="4391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12180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pic>
        <p:nvPicPr>
          <p:cNvPr id="3074" name="Picture 2" descr="http://img.blog.csdn.net/20170601221416741?watermark/2/text/aHR0cDovL2Jsb2cuY3Nkbi5uZXQvemtueHg=/font/5a6L5L2T/fontsize/400/fill/I0JBQkFCMA==/dissolve/70/gravity/Cen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1412776"/>
            <a:ext cx="7524750" cy="3695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12180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467544" y="2130425"/>
            <a:ext cx="8208912" cy="1470025"/>
          </a:xfrm>
        </p:spPr>
        <p:txBody>
          <a:bodyPr/>
          <a:lstStyle/>
          <a:p>
            <a:r>
              <a:rPr lang="zh-CN" altLang="en-US" b="1" dirty="0">
                <a:latin typeface="+mn-ea"/>
                <a:ea typeface="+mn-ea"/>
              </a:rPr>
              <a:t>二</a:t>
            </a:r>
            <a:r>
              <a:rPr lang="zh-CN" altLang="en-US" b="1" dirty="0" smtClean="0">
                <a:latin typeface="+mn-ea"/>
                <a:ea typeface="+mn-ea"/>
              </a:rPr>
              <a:t>：</a:t>
            </a:r>
            <a:r>
              <a:rPr lang="en-US" altLang="zh-CN" b="1" dirty="0" smtClean="0">
                <a:latin typeface="+mn-ea"/>
                <a:ea typeface="+mn-ea"/>
              </a:rPr>
              <a:t>JAVA</a:t>
            </a:r>
            <a:r>
              <a:rPr lang="zh-CN" altLang="en-US" b="1" dirty="0" smtClean="0">
                <a:latin typeface="+mn-ea"/>
                <a:ea typeface="+mn-ea"/>
              </a:rPr>
              <a:t>内存模型</a:t>
            </a:r>
            <a:endParaRPr lang="zh-CN" altLang="en-US" b="1" dirty="0">
              <a:latin typeface="+mn-ea"/>
              <a:ea typeface="+mn-ea"/>
            </a:endParaRPr>
          </a:p>
        </p:txBody>
      </p:sp>
    </p:spTree>
    <p:extLst>
      <p:ext uri="{BB962C8B-B14F-4D97-AF65-F5344CB8AC3E}">
        <p14:creationId xmlns:p14="http://schemas.microsoft.com/office/powerpoint/2010/main" val="3941218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115616" y="476672"/>
            <a:ext cx="7128792" cy="5472608"/>
          </a:xfrm>
        </p:spPr>
        <p:txBody>
          <a:bodyPr/>
          <a:lstStyle/>
          <a:p>
            <a:pPr algn="l"/>
            <a:r>
              <a:rPr lang="zh-CN" altLang="en-US" sz="2000" b="1" dirty="0" smtClean="0">
                <a:latin typeface="+mn-ea"/>
              </a:rPr>
              <a:t>共享变量</a:t>
            </a:r>
            <a:endParaRPr lang="en-US" altLang="zh-CN" sz="2000" b="1" dirty="0" smtClean="0">
              <a:latin typeface="+mn-ea"/>
            </a:endParaRPr>
          </a:p>
          <a:p>
            <a:pPr algn="l"/>
            <a:r>
              <a:rPr lang="en-US" altLang="zh-CN" sz="2400" b="1" dirty="0"/>
              <a:t>	</a:t>
            </a:r>
            <a:r>
              <a:rPr lang="zh-CN" altLang="en-US" sz="2000" b="1" dirty="0">
                <a:latin typeface="+mn-ea"/>
              </a:rPr>
              <a:t>我们知道</a:t>
            </a:r>
            <a:r>
              <a:rPr lang="en-US" altLang="zh-CN" sz="2000" b="1" dirty="0">
                <a:latin typeface="+mn-ea"/>
              </a:rPr>
              <a:t>JVM</a:t>
            </a:r>
            <a:r>
              <a:rPr lang="zh-CN" altLang="en-US" sz="2000" b="1" dirty="0">
                <a:latin typeface="+mn-ea"/>
              </a:rPr>
              <a:t>中堆内存和方法</a:t>
            </a:r>
            <a:r>
              <a:rPr lang="zh-CN" altLang="en-US" sz="2000" b="1" dirty="0" smtClean="0">
                <a:latin typeface="+mn-ea"/>
              </a:rPr>
              <a:t>区是</a:t>
            </a:r>
            <a:r>
              <a:rPr lang="zh-CN" altLang="en-US" sz="2000" b="1" dirty="0">
                <a:latin typeface="+mn-ea"/>
              </a:rPr>
              <a:t>在线程之间共享的</a:t>
            </a:r>
            <a:r>
              <a:rPr lang="zh-CN" altLang="en-US" sz="2000" b="1" dirty="0" smtClean="0">
                <a:latin typeface="+mn-ea"/>
              </a:rPr>
              <a:t>。那么</a:t>
            </a:r>
            <a:r>
              <a:rPr lang="zh-CN" altLang="en-US" sz="2000" b="1" dirty="0">
                <a:latin typeface="+mn-ea"/>
              </a:rPr>
              <a:t>这部分内存都包含什么东西呢？包含实例域、静态域、数组元素等。它们</a:t>
            </a:r>
            <a:r>
              <a:rPr lang="zh-CN" altLang="en-US" sz="2000" b="1" dirty="0" smtClean="0">
                <a:latin typeface="+mn-ea"/>
              </a:rPr>
              <a:t>又称为共享变量。</a:t>
            </a:r>
            <a:endParaRPr lang="en-US" altLang="zh-CN" sz="2000" b="1" dirty="0" smtClean="0">
              <a:latin typeface="+mn-ea"/>
            </a:endParaRPr>
          </a:p>
          <a:p>
            <a:pPr algn="l"/>
            <a:r>
              <a:rPr lang="en-US" altLang="zh-CN" sz="2000" b="1" dirty="0" smtClean="0">
                <a:latin typeface="+mn-ea"/>
              </a:rPr>
              <a:t>	java</a:t>
            </a:r>
            <a:r>
              <a:rPr lang="zh-CN" altLang="en-US" sz="2000" b="1" dirty="0">
                <a:latin typeface="+mn-ea"/>
              </a:rPr>
              <a:t>并发线程之间的通信是由</a:t>
            </a:r>
            <a:r>
              <a:rPr lang="en-US" altLang="zh-CN" sz="2000" b="1" dirty="0">
                <a:latin typeface="+mn-ea"/>
              </a:rPr>
              <a:t>java</a:t>
            </a:r>
            <a:r>
              <a:rPr lang="zh-CN" altLang="en-US" sz="2000" b="1" dirty="0">
                <a:latin typeface="+mn-ea"/>
              </a:rPr>
              <a:t>内存模型</a:t>
            </a:r>
            <a:r>
              <a:rPr lang="en-US" altLang="zh-CN" sz="2000" b="1" dirty="0">
                <a:latin typeface="+mn-ea"/>
              </a:rPr>
              <a:t>(JMM)</a:t>
            </a:r>
            <a:r>
              <a:rPr lang="zh-CN" altLang="en-US" sz="2000" b="1" dirty="0">
                <a:latin typeface="+mn-ea"/>
              </a:rPr>
              <a:t>控制的，</a:t>
            </a:r>
            <a:r>
              <a:rPr lang="en-US" altLang="zh-CN" sz="2000" b="1" dirty="0">
                <a:latin typeface="+mn-ea"/>
              </a:rPr>
              <a:t>JMM</a:t>
            </a:r>
            <a:r>
              <a:rPr lang="zh-CN" altLang="en-US" sz="2000" b="1" dirty="0">
                <a:latin typeface="+mn-ea"/>
              </a:rPr>
              <a:t>决定了一个线程对共享变量的写入何时对另一个线程可见</a:t>
            </a:r>
            <a:r>
              <a:rPr lang="en-US" altLang="zh-CN" sz="2000" b="1" dirty="0">
                <a:latin typeface="+mn-ea"/>
              </a:rPr>
              <a:t>(</a:t>
            </a:r>
            <a:r>
              <a:rPr lang="zh-CN" altLang="en-US" sz="2000" b="1" dirty="0">
                <a:latin typeface="+mn-ea"/>
              </a:rPr>
              <a:t>在默认的情况下，</a:t>
            </a:r>
            <a:r>
              <a:rPr lang="en-US" altLang="zh-CN" sz="2000" b="1" dirty="0">
                <a:latin typeface="+mn-ea"/>
              </a:rPr>
              <a:t>JVM</a:t>
            </a:r>
            <a:r>
              <a:rPr lang="zh-CN" altLang="en-US" sz="2000" b="1" dirty="0">
                <a:latin typeface="+mn-ea"/>
              </a:rPr>
              <a:t>并不要求每个变量在任意时刻都保持同步！</a:t>
            </a:r>
            <a:r>
              <a:rPr lang="en-US" altLang="zh-CN" sz="2000" b="1" dirty="0" smtClean="0">
                <a:latin typeface="+mn-ea"/>
              </a:rPr>
              <a:t>)</a:t>
            </a:r>
          </a:p>
          <a:p>
            <a:pPr algn="l"/>
            <a:endParaRPr lang="en-US" altLang="zh-CN" sz="1800" b="1" dirty="0" smtClean="0">
              <a:latin typeface="+mn-ea"/>
            </a:endParaRPr>
          </a:p>
          <a:p>
            <a:pPr algn="l"/>
            <a:r>
              <a:rPr lang="zh-CN" altLang="en-US" sz="1800" b="1" dirty="0"/>
              <a:t>临界区</a:t>
            </a:r>
          </a:p>
          <a:p>
            <a:pPr algn="l"/>
            <a:r>
              <a:rPr lang="en-US" altLang="zh-CN" sz="1800" b="1" dirty="0" smtClean="0"/>
              <a:t>	</a:t>
            </a:r>
            <a:r>
              <a:rPr lang="zh-CN" altLang="en-US" sz="2000" b="1" dirty="0" smtClean="0"/>
              <a:t>临界区</a:t>
            </a:r>
            <a:r>
              <a:rPr lang="zh-CN" altLang="en-US" sz="2000" b="1" dirty="0"/>
              <a:t>用来表示一种公共资源或者说是共享数据，它是可以被多个线程使用。但是每一次，只能有一个线程使用它，一旦临界区资源被占用，其他线程要想使用这个资源，就必须等待。</a:t>
            </a:r>
          </a:p>
          <a:p>
            <a:pPr algn="l"/>
            <a:endParaRPr lang="en-US" altLang="zh-CN" sz="1800" b="1" dirty="0" smtClean="0">
              <a:latin typeface="+mn-ea"/>
            </a:endParaRPr>
          </a:p>
        </p:txBody>
      </p:sp>
    </p:spTree>
    <p:extLst>
      <p:ext uri="{BB962C8B-B14F-4D97-AF65-F5344CB8AC3E}">
        <p14:creationId xmlns:p14="http://schemas.microsoft.com/office/powerpoint/2010/main" val="39412180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971600" y="476672"/>
            <a:ext cx="7344816" cy="5760640"/>
          </a:xfrm>
        </p:spPr>
        <p:txBody>
          <a:bodyPr/>
          <a:lstStyle/>
          <a:p>
            <a:pPr algn="l"/>
            <a:r>
              <a:rPr lang="en-US" altLang="zh-CN" sz="2000" b="1" dirty="0">
                <a:latin typeface="+mn-ea"/>
              </a:rPr>
              <a:t>Java</a:t>
            </a:r>
            <a:r>
              <a:rPr lang="zh-CN" altLang="en-US" sz="2000" b="1" dirty="0">
                <a:latin typeface="+mn-ea"/>
              </a:rPr>
              <a:t>内存模型的抽象</a:t>
            </a:r>
            <a:endParaRPr lang="en-US" altLang="zh-CN" sz="2000" b="1" dirty="0">
              <a:latin typeface="+mn-ea"/>
            </a:endParaRPr>
          </a:p>
          <a:p>
            <a:pPr algn="l"/>
            <a:r>
              <a:rPr lang="en-US" altLang="zh-CN" sz="4000" b="1" dirty="0">
                <a:latin typeface="+mn-ea"/>
              </a:rPr>
              <a:t>	</a:t>
            </a:r>
            <a:r>
              <a:rPr lang="zh-CN" altLang="en-US" sz="1600" b="1" dirty="0">
                <a:latin typeface="+mn-ea"/>
              </a:rPr>
              <a:t>程之间的共享变量存储在主内存中，每个线程都有一个私有的本地内存</a:t>
            </a:r>
            <a:r>
              <a:rPr lang="en-US" altLang="zh-CN" sz="1600" b="1" dirty="0">
                <a:latin typeface="+mn-ea"/>
              </a:rPr>
              <a:t>(</a:t>
            </a:r>
            <a:r>
              <a:rPr lang="zh-CN" altLang="en-US" sz="1600" b="1" dirty="0">
                <a:latin typeface="+mn-ea"/>
              </a:rPr>
              <a:t>或者成为工作内存</a:t>
            </a:r>
            <a:r>
              <a:rPr lang="en-US" altLang="zh-CN" sz="1600" b="1" dirty="0">
                <a:latin typeface="+mn-ea"/>
              </a:rPr>
              <a:t>),</a:t>
            </a:r>
            <a:r>
              <a:rPr lang="zh-CN" altLang="en-US" sz="1600" b="1" dirty="0">
                <a:latin typeface="+mn-ea"/>
              </a:rPr>
              <a:t>本地内存中存储了该线程读</a:t>
            </a:r>
            <a:r>
              <a:rPr lang="en-US" altLang="zh-CN" sz="1600" b="1" dirty="0">
                <a:latin typeface="+mn-ea"/>
              </a:rPr>
              <a:t>-</a:t>
            </a:r>
            <a:r>
              <a:rPr lang="zh-CN" altLang="en-US" sz="1600" b="1" dirty="0">
                <a:latin typeface="+mn-ea"/>
              </a:rPr>
              <a:t>写共享变量的副本。本地内存是</a:t>
            </a:r>
            <a:r>
              <a:rPr lang="en-US" altLang="zh-CN" sz="1600" b="1" dirty="0">
                <a:latin typeface="+mn-ea"/>
              </a:rPr>
              <a:t>JMM</a:t>
            </a:r>
            <a:r>
              <a:rPr lang="zh-CN" altLang="en-US" sz="1600" b="1" dirty="0">
                <a:latin typeface="+mn-ea"/>
              </a:rPr>
              <a:t>的一个抽象概念，它涵盖了缓存、写缓冲区、寄存器以及其他的硬件和编译器优化。</a:t>
            </a:r>
            <a:endParaRPr lang="en-US" altLang="zh-CN" sz="1600" b="1" dirty="0">
              <a:latin typeface="+mn-ea"/>
            </a:endParaRPr>
          </a:p>
          <a:p>
            <a:pPr algn="l"/>
            <a:endParaRPr lang="zh-CN" altLang="en-US" b="1" dirty="0">
              <a:latin typeface="+mn-ea"/>
            </a:endParaRPr>
          </a:p>
          <a:p>
            <a:endParaRPr lang="zh-CN" altLang="en-US" dirty="0"/>
          </a:p>
          <a:p>
            <a:endParaRPr lang="zh-CN" altLang="en-US" dirty="0"/>
          </a:p>
        </p:txBody>
      </p:sp>
      <p:pic>
        <p:nvPicPr>
          <p:cNvPr id="4" name="Picture 2" descr="C:\Users\wb-zhangkenan\Desktop\2017061114225143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2420888"/>
            <a:ext cx="4076700" cy="3667125"/>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http://img.blog.csdn.net/20170611142258673?watermark/2/text/aHR0cDovL2Jsb2cuY3Nkbi5uZXQvemtueHg=/font/5a6L5L2T/fontsize/400/fill/I0JBQkFCMA==/dissolve/70/gravity/Cent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14977" y="2939377"/>
            <a:ext cx="6124575" cy="3143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1218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122"/>
                                        </p:tgtEl>
                                        <p:attrNameLst>
                                          <p:attrName>style.visibility</p:attrName>
                                        </p:attrNameLst>
                                      </p:cBhvr>
                                      <p:to>
                                        <p:strVal val="visible"/>
                                      </p:to>
                                    </p:set>
                                    <p:anim calcmode="lin" valueType="num">
                                      <p:cBhvr additive="base">
                                        <p:cTn id="13" dur="500" fill="hold"/>
                                        <p:tgtEl>
                                          <p:spTgt spid="5122"/>
                                        </p:tgtEl>
                                        <p:attrNameLst>
                                          <p:attrName>ppt_x</p:attrName>
                                        </p:attrNameLst>
                                      </p:cBhvr>
                                      <p:tavLst>
                                        <p:tav tm="0">
                                          <p:val>
                                            <p:strVal val="#ppt_x"/>
                                          </p:val>
                                        </p:tav>
                                        <p:tav tm="100000">
                                          <p:val>
                                            <p:strVal val="#ppt_x"/>
                                          </p:val>
                                        </p:tav>
                                      </p:tavLst>
                                    </p:anim>
                                    <p:anim calcmode="lin" valueType="num">
                                      <p:cBhvr additive="base">
                                        <p:cTn id="14" dur="500" fill="hold"/>
                                        <p:tgtEl>
                                          <p:spTgt spid="51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971600" y="332656"/>
            <a:ext cx="7128792" cy="648072"/>
          </a:xfrm>
        </p:spPr>
        <p:txBody>
          <a:bodyPr>
            <a:normAutofit fontScale="90000"/>
          </a:bodyPr>
          <a:lstStyle/>
          <a:p>
            <a:r>
              <a:rPr lang="zh-CN" altLang="en-US" sz="2800" b="1" dirty="0"/>
              <a:t>原子性</a:t>
            </a:r>
            <a:r>
              <a:rPr lang="zh-CN" altLang="en-US" b="1" dirty="0"/>
              <a:t/>
            </a:r>
            <a:br>
              <a:rPr lang="zh-CN" altLang="en-US" b="1" dirty="0"/>
            </a:br>
            <a:endParaRPr lang="zh-CN" altLang="en-US" dirty="0"/>
          </a:p>
        </p:txBody>
      </p:sp>
      <p:sp>
        <p:nvSpPr>
          <p:cNvPr id="3" name="副标题 2"/>
          <p:cNvSpPr>
            <a:spLocks noGrp="1"/>
          </p:cNvSpPr>
          <p:nvPr>
            <p:ph type="subTitle" idx="1"/>
          </p:nvPr>
        </p:nvSpPr>
        <p:spPr>
          <a:xfrm>
            <a:off x="1259632" y="692696"/>
            <a:ext cx="6400800" cy="5256584"/>
          </a:xfrm>
        </p:spPr>
        <p:txBody>
          <a:bodyPr>
            <a:normAutofit fontScale="85000" lnSpcReduction="20000"/>
          </a:bodyPr>
          <a:lstStyle/>
          <a:p>
            <a:pPr algn="l">
              <a:lnSpc>
                <a:spcPct val="120000"/>
              </a:lnSpc>
            </a:pPr>
            <a:r>
              <a:rPr lang="en-US" altLang="zh-CN" sz="2000" dirty="0" smtClean="0"/>
              <a:t>	</a:t>
            </a:r>
            <a:r>
              <a:rPr lang="zh-CN" altLang="en-US" sz="2000" b="1" dirty="0" smtClean="0"/>
              <a:t>注意</a:t>
            </a:r>
            <a:r>
              <a:rPr lang="zh-CN" altLang="en-US" sz="2000" b="1" dirty="0"/>
              <a:t>这里的原子性不是数据库事务中的原子性。这里原子性的定义是这样的：一个操作或一系列是不可中断的。即使是在多个线程一起执行的时候，这些操作一旦开始，就不会被其他线程干扰</a:t>
            </a:r>
            <a:r>
              <a:rPr lang="zh-CN" altLang="en-US" sz="2000" b="1" dirty="0" smtClean="0"/>
              <a:t>。</a:t>
            </a:r>
            <a:endParaRPr lang="en-US" altLang="zh-CN" sz="2000" b="1" dirty="0" smtClean="0"/>
          </a:p>
          <a:p>
            <a:pPr algn="l">
              <a:lnSpc>
                <a:spcPct val="120000"/>
              </a:lnSpc>
            </a:pPr>
            <a:endParaRPr lang="en-US" altLang="zh-CN" sz="2000" b="1" dirty="0" smtClean="0"/>
          </a:p>
          <a:p>
            <a:pPr algn="l">
              <a:lnSpc>
                <a:spcPct val="120000"/>
              </a:lnSpc>
            </a:pPr>
            <a:r>
              <a:rPr lang="zh-CN" altLang="en-US" sz="2000" b="1" dirty="0" smtClean="0">
                <a:latin typeface="+mn-ea"/>
              </a:rPr>
              <a:t>什么</a:t>
            </a:r>
            <a:r>
              <a:rPr lang="zh-CN" altLang="en-US" sz="2000" b="1" dirty="0">
                <a:latin typeface="+mn-ea"/>
              </a:rPr>
              <a:t>操作具有原子</a:t>
            </a:r>
            <a:r>
              <a:rPr lang="zh-CN" altLang="en-US" sz="2000" b="1" dirty="0" smtClean="0">
                <a:latin typeface="+mn-ea"/>
              </a:rPr>
              <a:t>性？</a:t>
            </a:r>
            <a:endParaRPr lang="zh-CN" altLang="en-US" sz="2000" b="1" dirty="0">
              <a:latin typeface="+mn-ea"/>
            </a:endParaRPr>
          </a:p>
          <a:p>
            <a:pPr marL="457200" indent="-457200" algn="l">
              <a:lnSpc>
                <a:spcPct val="120000"/>
              </a:lnSpc>
              <a:buFont typeface="+mj-lt"/>
              <a:buAutoNum type="arabicPeriod"/>
            </a:pPr>
            <a:r>
              <a:rPr lang="zh-CN" altLang="en-US" sz="2000" b="1" dirty="0">
                <a:latin typeface="+mn-ea"/>
              </a:rPr>
              <a:t>正确同步的程序：临界区内代码的执行具有原子</a:t>
            </a:r>
            <a:r>
              <a:rPr lang="zh-CN" altLang="en-US" sz="2000" b="1" dirty="0" smtClean="0">
                <a:latin typeface="+mn-ea"/>
              </a:rPr>
              <a:t>性。</a:t>
            </a:r>
          </a:p>
          <a:p>
            <a:pPr marL="457200" indent="-457200" algn="l">
              <a:lnSpc>
                <a:spcPct val="120000"/>
              </a:lnSpc>
              <a:buFont typeface="+mj-lt"/>
              <a:buAutoNum type="arabicPeriod"/>
            </a:pPr>
            <a:r>
              <a:rPr lang="zh-CN" altLang="en-US" sz="2000" b="1" dirty="0" smtClean="0">
                <a:latin typeface="+mn-ea"/>
              </a:rPr>
              <a:t>单个</a:t>
            </a:r>
            <a:r>
              <a:rPr lang="en-US" altLang="zh-CN" sz="2000" b="1" dirty="0" smtClean="0">
                <a:latin typeface="+mn-ea"/>
              </a:rPr>
              <a:t>volatile</a:t>
            </a:r>
            <a:r>
              <a:rPr lang="zh-CN" altLang="en-US" sz="2000" b="1" dirty="0" smtClean="0">
                <a:latin typeface="+mn-ea"/>
              </a:rPr>
              <a:t>变量的读</a:t>
            </a:r>
            <a:r>
              <a:rPr lang="en-US" altLang="zh-CN" sz="2000" b="1" dirty="0" smtClean="0">
                <a:latin typeface="+mn-ea"/>
              </a:rPr>
              <a:t>/</a:t>
            </a:r>
            <a:r>
              <a:rPr lang="zh-CN" altLang="en-US" sz="2000" b="1" dirty="0" smtClean="0">
                <a:latin typeface="+mn-ea"/>
              </a:rPr>
              <a:t>写具有原子性。</a:t>
            </a:r>
          </a:p>
          <a:p>
            <a:pPr marL="457200" indent="-457200" algn="l">
              <a:lnSpc>
                <a:spcPct val="120000"/>
              </a:lnSpc>
              <a:buFont typeface="+mj-lt"/>
              <a:buAutoNum type="arabicPeriod"/>
            </a:pPr>
            <a:r>
              <a:rPr lang="zh-CN" altLang="en-US" sz="2000" b="1" dirty="0" smtClean="0">
                <a:latin typeface="+mn-ea"/>
              </a:rPr>
              <a:t>任意</a:t>
            </a:r>
            <a:r>
              <a:rPr lang="zh-CN" altLang="en-US" sz="2000" b="1" dirty="0">
                <a:latin typeface="+mn-ea"/>
              </a:rPr>
              <a:t>的单个变量的读操作具有原子性。</a:t>
            </a:r>
          </a:p>
          <a:p>
            <a:pPr marL="457200" indent="-457200" algn="l">
              <a:lnSpc>
                <a:spcPct val="120000"/>
              </a:lnSpc>
              <a:buFont typeface="+mj-lt"/>
              <a:buAutoNum type="arabicPeriod"/>
            </a:pPr>
            <a:r>
              <a:rPr lang="zh-CN" altLang="en-US" sz="2000" b="1" dirty="0">
                <a:latin typeface="+mn-ea"/>
              </a:rPr>
              <a:t>使用</a:t>
            </a:r>
            <a:r>
              <a:rPr lang="en-US" altLang="zh-CN" sz="2000" b="1" dirty="0">
                <a:latin typeface="+mn-ea"/>
              </a:rPr>
              <a:t>CAS</a:t>
            </a:r>
            <a:r>
              <a:rPr lang="zh-CN" altLang="en-US" sz="2000" b="1" dirty="0">
                <a:latin typeface="+mn-ea"/>
              </a:rPr>
              <a:t>对一个共享变量执行操作具有原子性。</a:t>
            </a:r>
          </a:p>
          <a:p>
            <a:pPr algn="l">
              <a:lnSpc>
                <a:spcPct val="120000"/>
              </a:lnSpc>
            </a:pPr>
            <a:r>
              <a:rPr lang="zh-CN" altLang="en-US" sz="2000" b="1" dirty="0"/>
              <a:t>什么操作不具有原子</a:t>
            </a:r>
            <a:r>
              <a:rPr lang="zh-CN" altLang="en-US" sz="2000" b="1" dirty="0" smtClean="0"/>
              <a:t>性？</a:t>
            </a:r>
            <a:endParaRPr lang="en-US" altLang="zh-CN" sz="2000" b="1" dirty="0" smtClean="0"/>
          </a:p>
          <a:p>
            <a:pPr marL="457200" indent="-457200" algn="l">
              <a:lnSpc>
                <a:spcPct val="120000"/>
              </a:lnSpc>
              <a:buFont typeface="+mj-lt"/>
              <a:buAutoNum type="arabicPeriod"/>
            </a:pPr>
            <a:r>
              <a:rPr lang="en-US" altLang="zh-CN" sz="2000" b="1" dirty="0" err="1">
                <a:latin typeface="+mn-ea"/>
              </a:rPr>
              <a:t>i</a:t>
            </a:r>
            <a:r>
              <a:rPr lang="en-US" altLang="zh-CN" sz="2000" b="1" dirty="0">
                <a:latin typeface="+mn-ea"/>
              </a:rPr>
              <a:t>++</a:t>
            </a:r>
            <a:r>
              <a:rPr lang="zh-CN" altLang="en-US" sz="2000" b="1" dirty="0">
                <a:latin typeface="+mn-ea"/>
              </a:rPr>
              <a:t>复合操作。</a:t>
            </a:r>
          </a:p>
          <a:p>
            <a:pPr marL="457200" indent="-457200" algn="l">
              <a:lnSpc>
                <a:spcPct val="120000"/>
              </a:lnSpc>
              <a:buFont typeface="+mj-lt"/>
              <a:buAutoNum type="arabicPeriod"/>
            </a:pPr>
            <a:r>
              <a:rPr lang="zh-CN" altLang="en-US" sz="2000" b="1" dirty="0">
                <a:latin typeface="+mn-ea"/>
              </a:rPr>
              <a:t>多线程中未正确同步的代码。</a:t>
            </a:r>
          </a:p>
          <a:p>
            <a:pPr marL="457200" indent="-457200" algn="l">
              <a:lnSpc>
                <a:spcPct val="120000"/>
              </a:lnSpc>
              <a:buFont typeface="+mj-lt"/>
              <a:buAutoNum type="arabicPeriod"/>
            </a:pPr>
            <a:r>
              <a:rPr lang="en-US" altLang="zh-CN" sz="2000" b="1" dirty="0">
                <a:latin typeface="+mn-ea"/>
              </a:rPr>
              <a:t>JMM</a:t>
            </a:r>
            <a:r>
              <a:rPr lang="zh-CN" altLang="en-US" sz="2000" b="1" dirty="0">
                <a:latin typeface="+mn-ea"/>
              </a:rPr>
              <a:t>中不保证：在</a:t>
            </a:r>
            <a:r>
              <a:rPr lang="en-US" altLang="zh-CN" sz="2000" b="1" dirty="0">
                <a:latin typeface="+mn-ea"/>
              </a:rPr>
              <a:t>32</a:t>
            </a:r>
            <a:r>
              <a:rPr lang="zh-CN" altLang="en-US" sz="2000" b="1" dirty="0">
                <a:latin typeface="+mn-ea"/>
              </a:rPr>
              <a:t>位的处理器上对</a:t>
            </a:r>
            <a:r>
              <a:rPr lang="en-US" altLang="zh-CN" sz="2000" b="1" dirty="0">
                <a:latin typeface="+mn-ea"/>
              </a:rPr>
              <a:t>64</a:t>
            </a:r>
            <a:r>
              <a:rPr lang="zh-CN" altLang="en-US" sz="2000" b="1" dirty="0">
                <a:latin typeface="+mn-ea"/>
              </a:rPr>
              <a:t>位的</a:t>
            </a:r>
            <a:r>
              <a:rPr lang="en-US" altLang="zh-CN" sz="2000" b="1" dirty="0">
                <a:latin typeface="+mn-ea"/>
              </a:rPr>
              <a:t>long</a:t>
            </a:r>
            <a:r>
              <a:rPr lang="zh-CN" altLang="en-US" sz="2000" b="1" dirty="0">
                <a:latin typeface="+mn-ea"/>
              </a:rPr>
              <a:t>型和</a:t>
            </a:r>
            <a:r>
              <a:rPr lang="en-US" altLang="zh-CN" sz="2000" b="1" dirty="0">
                <a:latin typeface="+mn-ea"/>
              </a:rPr>
              <a:t>double</a:t>
            </a:r>
            <a:r>
              <a:rPr lang="zh-CN" altLang="en-US" sz="2000" b="1" dirty="0">
                <a:latin typeface="+mn-ea"/>
              </a:rPr>
              <a:t>型变量的写操作具有原子性。</a:t>
            </a:r>
            <a:r>
              <a:rPr lang="en-US" altLang="zh-CN" sz="2000" b="1" dirty="0">
                <a:latin typeface="+mn-ea"/>
              </a:rPr>
              <a:t>(</a:t>
            </a:r>
            <a:r>
              <a:rPr lang="zh-CN" altLang="en-US" sz="2000" b="1" dirty="0">
                <a:latin typeface="+mn-ea"/>
              </a:rPr>
              <a:t>当</a:t>
            </a:r>
            <a:r>
              <a:rPr lang="en-US" altLang="zh-CN" sz="2000" b="1" dirty="0">
                <a:latin typeface="+mn-ea"/>
              </a:rPr>
              <a:t>JVM</a:t>
            </a:r>
            <a:r>
              <a:rPr lang="zh-CN" altLang="en-US" sz="2000" b="1" dirty="0">
                <a:latin typeface="+mn-ea"/>
              </a:rPr>
              <a:t>在这种处理器上运行时，可能会把一个</a:t>
            </a:r>
            <a:r>
              <a:rPr lang="en-US" altLang="zh-CN" sz="2000" b="1" dirty="0">
                <a:latin typeface="+mn-ea"/>
              </a:rPr>
              <a:t>64</a:t>
            </a:r>
            <a:r>
              <a:rPr lang="zh-CN" altLang="en-US" sz="2000" b="1" dirty="0">
                <a:latin typeface="+mn-ea"/>
              </a:rPr>
              <a:t>位</a:t>
            </a:r>
            <a:r>
              <a:rPr lang="en-US" altLang="zh-CN" sz="2000" b="1" dirty="0">
                <a:latin typeface="+mn-ea"/>
              </a:rPr>
              <a:t>long/double</a:t>
            </a:r>
            <a:r>
              <a:rPr lang="zh-CN" altLang="en-US" sz="2000" b="1" dirty="0">
                <a:latin typeface="+mn-ea"/>
              </a:rPr>
              <a:t>型变量的写</a:t>
            </a:r>
            <a:br>
              <a:rPr lang="zh-CN" altLang="en-US" sz="2000" b="1" dirty="0">
                <a:latin typeface="+mn-ea"/>
              </a:rPr>
            </a:br>
            <a:r>
              <a:rPr lang="zh-CN" altLang="en-US" sz="2000" b="1" dirty="0">
                <a:latin typeface="+mn-ea"/>
              </a:rPr>
              <a:t>操作拆分为两个</a:t>
            </a:r>
            <a:r>
              <a:rPr lang="en-US" altLang="zh-CN" sz="2000" b="1" dirty="0">
                <a:latin typeface="+mn-ea"/>
              </a:rPr>
              <a:t>32</a:t>
            </a:r>
            <a:r>
              <a:rPr lang="zh-CN" altLang="en-US" sz="2000" b="1" dirty="0">
                <a:latin typeface="+mn-ea"/>
              </a:rPr>
              <a:t>位的写操作来执行</a:t>
            </a:r>
            <a:r>
              <a:rPr lang="en-US" altLang="zh-CN" sz="2000" b="1" dirty="0">
                <a:latin typeface="+mn-ea"/>
              </a:rPr>
              <a:t>)</a:t>
            </a:r>
            <a:r>
              <a:rPr lang="zh-CN" altLang="en-US" sz="2000" b="1" dirty="0">
                <a:latin typeface="+mn-ea"/>
              </a:rPr>
              <a:t>。</a:t>
            </a:r>
          </a:p>
          <a:p>
            <a:pPr algn="l"/>
            <a:endParaRPr lang="zh-CN" altLang="en-US" sz="2000" b="1" dirty="0"/>
          </a:p>
          <a:p>
            <a:pPr algn="l"/>
            <a:endParaRPr lang="zh-CN" altLang="en-US" sz="2000" b="1" dirty="0"/>
          </a:p>
        </p:txBody>
      </p:sp>
    </p:spTree>
    <p:extLst>
      <p:ext uri="{BB962C8B-B14F-4D97-AF65-F5344CB8AC3E}">
        <p14:creationId xmlns:p14="http://schemas.microsoft.com/office/powerpoint/2010/main" val="3941218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 calcmode="lin" valueType="num">
                                      <p:cBhvr additive="base">
                                        <p:cTn id="30"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 calcmode="lin" valueType="num">
                                      <p:cBhvr additive="base">
                                        <p:cTn id="36"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 calcmode="lin" valueType="num">
                                      <p:cBhvr additive="base">
                                        <p:cTn id="42"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 calcmode="lin" valueType="num">
                                      <p:cBhvr additive="base">
                                        <p:cTn id="48"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3">
                                            <p:txEl>
                                              <p:pRg st="8" end="8"/>
                                            </p:txEl>
                                          </p:spTgt>
                                        </p:tgtEl>
                                        <p:attrNameLst>
                                          <p:attrName>style.visibility</p:attrName>
                                        </p:attrNameLst>
                                      </p:cBhvr>
                                      <p:to>
                                        <p:strVal val="visible"/>
                                      </p:to>
                                    </p:set>
                                    <p:anim calcmode="lin" valueType="num">
                                      <p:cBhvr additive="base">
                                        <p:cTn id="54"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nodeType="clickEffect">
                                  <p:stCondLst>
                                    <p:cond delay="0"/>
                                  </p:stCondLst>
                                  <p:childTnLst>
                                    <p:set>
                                      <p:cBhvr>
                                        <p:cTn id="59" dur="1" fill="hold">
                                          <p:stCondLst>
                                            <p:cond delay="0"/>
                                          </p:stCondLst>
                                        </p:cTn>
                                        <p:tgtEl>
                                          <p:spTgt spid="3">
                                            <p:txEl>
                                              <p:pRg st="9" end="9"/>
                                            </p:txEl>
                                          </p:spTgt>
                                        </p:tgtEl>
                                        <p:attrNameLst>
                                          <p:attrName>style.visibility</p:attrName>
                                        </p:attrNameLst>
                                      </p:cBhvr>
                                      <p:to>
                                        <p:strVal val="visible"/>
                                      </p:to>
                                    </p:set>
                                    <p:anim calcmode="lin" valueType="num">
                                      <p:cBhvr additive="base">
                                        <p:cTn id="60"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nodeType="clickEffect">
                                  <p:stCondLst>
                                    <p:cond delay="0"/>
                                  </p:stCondLst>
                                  <p:childTnLst>
                                    <p:set>
                                      <p:cBhvr>
                                        <p:cTn id="65" dur="1" fill="hold">
                                          <p:stCondLst>
                                            <p:cond delay="0"/>
                                          </p:stCondLst>
                                        </p:cTn>
                                        <p:tgtEl>
                                          <p:spTgt spid="3">
                                            <p:txEl>
                                              <p:pRg st="10" end="10"/>
                                            </p:txEl>
                                          </p:spTgt>
                                        </p:tgtEl>
                                        <p:attrNameLst>
                                          <p:attrName>style.visibility</p:attrName>
                                        </p:attrNameLst>
                                      </p:cBhvr>
                                      <p:to>
                                        <p:strVal val="visible"/>
                                      </p:to>
                                    </p:set>
                                    <p:anim calcmode="lin" valueType="num">
                                      <p:cBhvr additive="base">
                                        <p:cTn id="66"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371600" y="404664"/>
            <a:ext cx="6400800" cy="5234136"/>
          </a:xfrm>
        </p:spPr>
        <p:txBody>
          <a:bodyPr/>
          <a:lstStyle/>
          <a:p>
            <a:pPr algn="l"/>
            <a:r>
              <a:rPr lang="zh-CN" altLang="en-US" sz="2400" b="1" dirty="0">
                <a:latin typeface="+mn-ea"/>
              </a:rPr>
              <a:t>可见性</a:t>
            </a:r>
          </a:p>
          <a:p>
            <a:pPr algn="l"/>
            <a:r>
              <a:rPr lang="en-US" altLang="zh-CN" sz="1800" b="1" dirty="0" smtClean="0">
                <a:latin typeface="+mn-ea"/>
              </a:rPr>
              <a:t>	</a:t>
            </a:r>
            <a:r>
              <a:rPr lang="zh-CN" altLang="en-US" sz="1800" b="1" dirty="0" smtClean="0">
                <a:latin typeface="+mn-ea"/>
              </a:rPr>
              <a:t>可见性</a:t>
            </a:r>
            <a:r>
              <a:rPr lang="zh-CN" altLang="en-US" sz="1800" b="1" dirty="0">
                <a:latin typeface="+mn-ea"/>
              </a:rPr>
              <a:t>是指当一个线程修改了某一个共享变量的值，其他线程能够立即知道这个修改。我们在并发编程遇到了一个大的问题是可见性问题，即一个线程对一个共享变量修改的值，另外一个线程读不到这个修改后的值。引起可见性问题的原因有</a:t>
            </a:r>
            <a:r>
              <a:rPr lang="zh-CN" altLang="en-US" sz="1800" b="1" dirty="0" smtClean="0">
                <a:latin typeface="+mn-ea"/>
              </a:rPr>
              <a:t>很多</a:t>
            </a:r>
            <a:r>
              <a:rPr lang="zh-CN" altLang="en-US" sz="1800" b="1" dirty="0">
                <a:latin typeface="+mn-ea"/>
              </a:rPr>
              <a:t>，像编译器优化，处理器优化等等</a:t>
            </a:r>
            <a:r>
              <a:rPr lang="zh-CN" altLang="en-US" sz="1800" b="1" dirty="0" smtClean="0">
                <a:latin typeface="+mn-ea"/>
              </a:rPr>
              <a:t>。</a:t>
            </a:r>
            <a:endParaRPr lang="en-US" altLang="zh-CN" sz="1800" b="1" dirty="0" smtClean="0">
              <a:latin typeface="+mn-ea"/>
            </a:endParaRPr>
          </a:p>
          <a:p>
            <a:pPr algn="l"/>
            <a:endParaRPr lang="en-US" altLang="zh-CN" sz="1800" b="1" dirty="0" smtClean="0">
              <a:latin typeface="+mn-ea"/>
            </a:endParaRPr>
          </a:p>
          <a:p>
            <a:pPr algn="l"/>
            <a:r>
              <a:rPr lang="zh-CN" altLang="en-US" sz="1800" b="1" dirty="0"/>
              <a:t>写缓冲区</a:t>
            </a:r>
          </a:p>
          <a:p>
            <a:pPr algn="l"/>
            <a:r>
              <a:rPr lang="en-US" altLang="zh-CN" sz="1800" b="1" dirty="0" smtClean="0">
                <a:latin typeface="+mn-ea"/>
              </a:rPr>
              <a:t>	</a:t>
            </a:r>
            <a:r>
              <a:rPr lang="zh-CN" altLang="en-US" sz="1800" b="1" dirty="0" smtClean="0">
                <a:latin typeface="+mn-ea"/>
              </a:rPr>
              <a:t>现代</a:t>
            </a:r>
            <a:r>
              <a:rPr lang="zh-CN" altLang="en-US" sz="1800" b="1" dirty="0">
                <a:latin typeface="+mn-ea"/>
              </a:rPr>
              <a:t>处理器使用写缓冲区临时保存向内存写入的数据，写</a:t>
            </a:r>
            <a:r>
              <a:rPr lang="zh-CN" altLang="en-US" sz="1800" b="1" dirty="0" smtClean="0">
                <a:latin typeface="+mn-ea"/>
              </a:rPr>
              <a:t>缓冲区</a:t>
            </a:r>
            <a:r>
              <a:rPr lang="zh-CN" altLang="en-US" sz="1800" b="1" dirty="0">
                <a:latin typeface="+mn-ea"/>
              </a:rPr>
              <a:t>可以保证指令流水线持续运行，它可以避免由于处理器停顿下来等待向内存写入数据而产生的延迟。同时，通过以批处理的方式 刷新写缓冲区，以及合并写缓冲区对同一内存地址的多次写，减少对内存总线的占用。每个处理器上的写缓冲区，仅仅对它所在的处理器可见（会引起可见性问题）。这个特性会导致处理器对内存的读</a:t>
            </a:r>
            <a:r>
              <a:rPr lang="en-US" altLang="zh-CN" sz="1800" b="1" dirty="0">
                <a:latin typeface="+mn-ea"/>
              </a:rPr>
              <a:t>/</a:t>
            </a:r>
            <a:r>
              <a:rPr lang="zh-CN" altLang="en-US" sz="1800" b="1" dirty="0">
                <a:latin typeface="+mn-ea"/>
              </a:rPr>
              <a:t>写操作的执行顺序  不一定与内存实际发生的读</a:t>
            </a:r>
            <a:r>
              <a:rPr lang="en-US" altLang="zh-CN" sz="1800" b="1" dirty="0">
                <a:latin typeface="+mn-ea"/>
              </a:rPr>
              <a:t>/</a:t>
            </a:r>
            <a:r>
              <a:rPr lang="zh-CN" altLang="en-US" sz="1800" b="1" dirty="0">
                <a:latin typeface="+mn-ea"/>
              </a:rPr>
              <a:t>写操作顺序一致。</a:t>
            </a:r>
            <a:endParaRPr lang="zh-CN" altLang="en-US" sz="1800" b="1" dirty="0">
              <a:latin typeface="+mn-ea"/>
            </a:endParaRPr>
          </a:p>
        </p:txBody>
      </p:sp>
    </p:spTree>
    <p:extLst>
      <p:ext uri="{BB962C8B-B14F-4D97-AF65-F5344CB8AC3E}">
        <p14:creationId xmlns:p14="http://schemas.microsoft.com/office/powerpoint/2010/main" val="39412180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3568" y="476672"/>
            <a:ext cx="7772400" cy="449691"/>
          </a:xfrm>
        </p:spPr>
        <p:txBody>
          <a:bodyPr>
            <a:normAutofit fontScale="90000"/>
          </a:bodyPr>
          <a:lstStyle/>
          <a:p>
            <a:r>
              <a:rPr lang="zh-CN" altLang="en-US" sz="2400" b="1" dirty="0" smtClean="0"/>
              <a:t>重排序</a:t>
            </a:r>
            <a:endParaRPr lang="zh-CN" altLang="en-US" sz="2400" b="1" dirty="0"/>
          </a:p>
        </p:txBody>
      </p:sp>
      <p:sp>
        <p:nvSpPr>
          <p:cNvPr id="3" name="副标题 2"/>
          <p:cNvSpPr>
            <a:spLocks noGrp="1"/>
          </p:cNvSpPr>
          <p:nvPr>
            <p:ph type="subTitle" idx="1"/>
          </p:nvPr>
        </p:nvSpPr>
        <p:spPr>
          <a:xfrm>
            <a:off x="683568" y="908720"/>
            <a:ext cx="7848872" cy="5760640"/>
          </a:xfrm>
        </p:spPr>
        <p:txBody>
          <a:bodyPr>
            <a:normAutofit fontScale="25000" lnSpcReduction="20000"/>
          </a:bodyPr>
          <a:lstStyle/>
          <a:p>
            <a:pPr algn="l">
              <a:lnSpc>
                <a:spcPct val="120000"/>
              </a:lnSpc>
            </a:pPr>
            <a:r>
              <a:rPr lang="zh-CN" altLang="en-US" sz="6400" b="1" dirty="0">
                <a:latin typeface="+mn-ea"/>
              </a:rPr>
              <a:t>重排序是指编译器和处理器为了优化程序性能而对指令序列进行重新排序的一种手段。也就是说重排序的目的是提高程序的执行性能</a:t>
            </a:r>
            <a:r>
              <a:rPr lang="zh-CN" altLang="en-US" sz="6400" b="1" dirty="0" smtClean="0">
                <a:latin typeface="+mn-ea"/>
              </a:rPr>
              <a:t>。</a:t>
            </a:r>
            <a:endParaRPr lang="en-US" altLang="zh-CN" sz="6400" b="1" dirty="0" smtClean="0">
              <a:latin typeface="+mn-ea"/>
            </a:endParaRPr>
          </a:p>
          <a:p>
            <a:pPr algn="l">
              <a:lnSpc>
                <a:spcPct val="120000"/>
              </a:lnSpc>
            </a:pPr>
            <a:endParaRPr lang="en-US" altLang="zh-CN" sz="6400" b="1" dirty="0" smtClean="0">
              <a:latin typeface="+mn-ea"/>
            </a:endParaRPr>
          </a:p>
          <a:p>
            <a:pPr algn="l">
              <a:lnSpc>
                <a:spcPct val="120000"/>
              </a:lnSpc>
            </a:pPr>
            <a:r>
              <a:rPr lang="zh-CN" altLang="en-US" sz="6400" b="1" dirty="0">
                <a:latin typeface="+mn-ea"/>
              </a:rPr>
              <a:t>重</a:t>
            </a:r>
            <a:r>
              <a:rPr lang="zh-CN" altLang="en-US" sz="6400" b="1" dirty="0" smtClean="0">
                <a:latin typeface="+mn-ea"/>
              </a:rPr>
              <a:t>排序的分类</a:t>
            </a:r>
            <a:endParaRPr lang="en-US" altLang="zh-CN" sz="6400" b="1" dirty="0" smtClean="0">
              <a:latin typeface="+mn-ea"/>
            </a:endParaRPr>
          </a:p>
          <a:p>
            <a:pPr algn="l">
              <a:lnSpc>
                <a:spcPct val="120000"/>
              </a:lnSpc>
            </a:pPr>
            <a:r>
              <a:rPr lang="zh-CN" altLang="en-US" sz="6400" b="1" dirty="0" smtClean="0">
                <a:latin typeface="+mn-ea"/>
              </a:rPr>
              <a:t>编译器优化的重排序</a:t>
            </a:r>
            <a:endParaRPr lang="en-US" altLang="zh-CN" sz="6400" b="1" dirty="0" smtClean="0">
              <a:latin typeface="+mn-ea"/>
            </a:endParaRPr>
          </a:p>
          <a:p>
            <a:pPr algn="l">
              <a:lnSpc>
                <a:spcPct val="120000"/>
              </a:lnSpc>
            </a:pPr>
            <a:r>
              <a:rPr lang="en-US" altLang="zh-CN" sz="6400" b="1" dirty="0" smtClean="0">
                <a:latin typeface="+mn-ea"/>
              </a:rPr>
              <a:t>	</a:t>
            </a:r>
            <a:r>
              <a:rPr lang="zh-CN" altLang="en-US" sz="6400" b="1" dirty="0" smtClean="0">
                <a:latin typeface="+mn-ea"/>
              </a:rPr>
              <a:t>编译器在不改变单线程程序执行结果的前提下，可以重新安排语句的执行顺序</a:t>
            </a:r>
            <a:r>
              <a:rPr lang="en-US" altLang="zh-CN" sz="6400" b="1" dirty="0" smtClean="0">
                <a:latin typeface="+mn-ea"/>
              </a:rPr>
              <a:t>(</a:t>
            </a:r>
            <a:r>
              <a:rPr lang="zh-CN" altLang="en-US" sz="6400" b="1" dirty="0" smtClean="0">
                <a:latin typeface="+mn-ea"/>
              </a:rPr>
              <a:t>这里需要注意的时候不改变单线程程序的语义</a:t>
            </a:r>
            <a:r>
              <a:rPr lang="en-US" altLang="zh-CN" sz="6400" b="1" dirty="0" smtClean="0">
                <a:latin typeface="+mn-ea"/>
              </a:rPr>
              <a:t>)</a:t>
            </a:r>
            <a:r>
              <a:rPr lang="zh-CN" altLang="en-US" sz="6400" b="1" dirty="0" smtClean="0">
                <a:latin typeface="+mn-ea"/>
              </a:rPr>
              <a:t>。</a:t>
            </a:r>
            <a:endParaRPr lang="en-US" altLang="zh-CN" sz="6400" b="1" dirty="0" smtClean="0">
              <a:latin typeface="+mn-ea"/>
            </a:endParaRPr>
          </a:p>
          <a:p>
            <a:pPr algn="l">
              <a:lnSpc>
                <a:spcPct val="120000"/>
              </a:lnSpc>
            </a:pPr>
            <a:endParaRPr lang="en-US" altLang="zh-CN" sz="6400" b="1" dirty="0" smtClean="0">
              <a:latin typeface="+mn-ea"/>
            </a:endParaRPr>
          </a:p>
          <a:p>
            <a:pPr algn="l">
              <a:lnSpc>
                <a:spcPct val="120000"/>
              </a:lnSpc>
            </a:pPr>
            <a:r>
              <a:rPr lang="zh-CN" altLang="en-US" sz="6400" b="1" dirty="0" smtClean="0">
                <a:latin typeface="+mn-ea"/>
              </a:rPr>
              <a:t>指令级并行的重排序</a:t>
            </a:r>
            <a:endParaRPr lang="en-US" altLang="zh-CN" sz="6400" b="1" dirty="0" smtClean="0">
              <a:latin typeface="+mn-ea"/>
            </a:endParaRPr>
          </a:p>
          <a:p>
            <a:pPr algn="l">
              <a:lnSpc>
                <a:spcPct val="120000"/>
              </a:lnSpc>
            </a:pPr>
            <a:r>
              <a:rPr lang="en-US" altLang="zh-CN" sz="6400" b="1" dirty="0">
                <a:latin typeface="+mn-ea"/>
              </a:rPr>
              <a:t>	</a:t>
            </a:r>
            <a:r>
              <a:rPr lang="zh-CN" altLang="en-US" sz="6400" b="1" dirty="0">
                <a:latin typeface="+mn-ea"/>
              </a:rPr>
              <a:t>现代处理器采用了指令级并行技术</a:t>
            </a:r>
            <a:r>
              <a:rPr lang="en-US" altLang="zh-CN" sz="6400" b="1" dirty="0">
                <a:latin typeface="+mn-ea"/>
              </a:rPr>
              <a:t>(ILP)</a:t>
            </a:r>
            <a:r>
              <a:rPr lang="zh-CN" altLang="en-US" sz="6400" b="1" dirty="0">
                <a:latin typeface="+mn-ea"/>
              </a:rPr>
              <a:t>来将多条指令重叠执行。在单线程和单处理器中，如果两个操作之间不存在数据依赖，处理器可以改变语句对应机器指令的执行顺序</a:t>
            </a:r>
            <a:r>
              <a:rPr lang="zh-CN" altLang="en-US" sz="6400" b="1" dirty="0" smtClean="0">
                <a:latin typeface="+mn-ea"/>
              </a:rPr>
              <a:t>。</a:t>
            </a:r>
            <a:endParaRPr lang="en-US" altLang="zh-CN" sz="6400" b="1" dirty="0" smtClean="0">
              <a:latin typeface="+mn-ea"/>
            </a:endParaRPr>
          </a:p>
          <a:p>
            <a:pPr algn="l">
              <a:lnSpc>
                <a:spcPct val="120000"/>
              </a:lnSpc>
            </a:pPr>
            <a:r>
              <a:rPr lang="en-US" altLang="zh-CN" sz="6400" b="1" dirty="0" smtClean="0">
                <a:latin typeface="+mn-ea"/>
              </a:rPr>
              <a:t/>
            </a:r>
            <a:br>
              <a:rPr lang="en-US" altLang="zh-CN" sz="6400" b="1" dirty="0" smtClean="0">
                <a:latin typeface="+mn-ea"/>
              </a:rPr>
            </a:br>
            <a:r>
              <a:rPr lang="zh-CN" altLang="en-US" sz="6400" b="1" dirty="0">
                <a:latin typeface="+mn-ea"/>
              </a:rPr>
              <a:t>内存系统的重排序</a:t>
            </a:r>
          </a:p>
          <a:p>
            <a:pPr algn="l">
              <a:lnSpc>
                <a:spcPct val="120000"/>
              </a:lnSpc>
            </a:pPr>
            <a:r>
              <a:rPr lang="en-US" altLang="zh-CN" sz="6400" b="1" dirty="0" smtClean="0">
                <a:latin typeface="+mn-ea"/>
              </a:rPr>
              <a:t>	</a:t>
            </a:r>
            <a:r>
              <a:rPr lang="zh-CN" altLang="en-US" sz="6400" b="1" dirty="0" smtClean="0">
                <a:latin typeface="+mn-ea"/>
              </a:rPr>
              <a:t>由于</a:t>
            </a:r>
            <a:r>
              <a:rPr lang="zh-CN" altLang="en-US" sz="6400" b="1" dirty="0">
                <a:latin typeface="+mn-ea"/>
              </a:rPr>
              <a:t>处理器使用缓存和读</a:t>
            </a:r>
            <a:r>
              <a:rPr lang="en-US" altLang="zh-CN" sz="6400" b="1" dirty="0">
                <a:latin typeface="+mn-ea"/>
              </a:rPr>
              <a:t>/</a:t>
            </a:r>
            <a:r>
              <a:rPr lang="zh-CN" altLang="en-US" sz="6400" b="1" dirty="0">
                <a:latin typeface="+mn-ea"/>
              </a:rPr>
              <a:t>写缓冲区，处理器会重排对内存的读</a:t>
            </a:r>
            <a:r>
              <a:rPr lang="en-US" altLang="zh-CN" sz="6400" b="1" dirty="0">
                <a:latin typeface="+mn-ea"/>
              </a:rPr>
              <a:t>/</a:t>
            </a:r>
            <a:r>
              <a:rPr lang="zh-CN" altLang="en-US" sz="6400" b="1" dirty="0">
                <a:latin typeface="+mn-ea"/>
              </a:rPr>
              <a:t>写操作的执行顺序</a:t>
            </a:r>
            <a:r>
              <a:rPr lang="zh-CN" altLang="en-US" sz="6400" b="1" dirty="0" smtClean="0">
                <a:latin typeface="+mn-ea"/>
              </a:rPr>
              <a:t>。</a:t>
            </a:r>
            <a:endParaRPr lang="en-US" altLang="zh-CN" sz="6400" b="1" dirty="0" smtClean="0">
              <a:latin typeface="+mn-ea"/>
            </a:endParaRPr>
          </a:p>
          <a:p>
            <a:pPr algn="l">
              <a:lnSpc>
                <a:spcPct val="120000"/>
              </a:lnSpc>
            </a:pPr>
            <a:endParaRPr lang="zh-CN" altLang="en-US" sz="6400" b="1" dirty="0">
              <a:latin typeface="+mn-ea"/>
            </a:endParaRPr>
          </a:p>
          <a:p>
            <a:pPr algn="l">
              <a:lnSpc>
                <a:spcPct val="120000"/>
              </a:lnSpc>
            </a:pPr>
            <a:r>
              <a:rPr lang="en-US" altLang="zh-CN" sz="6400" b="1" dirty="0" smtClean="0">
                <a:latin typeface="+mn-ea"/>
              </a:rPr>
              <a:t>	</a:t>
            </a:r>
            <a:r>
              <a:rPr lang="zh-CN" altLang="en-US" sz="6400" b="1" dirty="0" smtClean="0">
                <a:latin typeface="+mn-ea"/>
              </a:rPr>
              <a:t>所以我们写的</a:t>
            </a:r>
            <a:r>
              <a:rPr lang="en-US" altLang="zh-CN" sz="6400" b="1" dirty="0" smtClean="0">
                <a:latin typeface="+mn-ea"/>
              </a:rPr>
              <a:t>java</a:t>
            </a:r>
            <a:r>
              <a:rPr lang="zh-CN" altLang="en-US" sz="6400" b="1" dirty="0" smtClean="0">
                <a:latin typeface="+mn-ea"/>
              </a:rPr>
              <a:t>程序，从</a:t>
            </a:r>
            <a:r>
              <a:rPr lang="en-US" altLang="zh-CN" sz="6400" b="1" dirty="0" smtClean="0">
                <a:latin typeface="+mn-ea"/>
              </a:rPr>
              <a:t>java</a:t>
            </a:r>
            <a:r>
              <a:rPr lang="zh-CN" altLang="en-US" sz="6400" b="1" dirty="0" smtClean="0">
                <a:latin typeface="+mn-ea"/>
              </a:rPr>
              <a:t>源代码到最终实际执行的指令序列，会经历下面的三种重排序：</a:t>
            </a:r>
            <a:endParaRPr lang="en-US" altLang="zh-CN" sz="6400" b="1" dirty="0" smtClean="0">
              <a:latin typeface="+mn-ea"/>
            </a:endParaRPr>
          </a:p>
          <a:p>
            <a:pPr algn="l">
              <a:lnSpc>
                <a:spcPct val="120000"/>
              </a:lnSpc>
            </a:pPr>
            <a:r>
              <a:rPr lang="zh-CN" altLang="en-US" sz="6400" b="1" dirty="0">
                <a:latin typeface="+mn-ea"/>
              </a:rPr>
              <a:t>源代码</a:t>
            </a:r>
            <a:r>
              <a:rPr lang="en-US" altLang="zh-CN" sz="6400" b="1" dirty="0">
                <a:latin typeface="+mn-ea"/>
              </a:rPr>
              <a:t>----&gt;</a:t>
            </a:r>
            <a:r>
              <a:rPr lang="zh-CN" altLang="en-US" sz="6400" b="1" dirty="0">
                <a:latin typeface="+mn-ea"/>
              </a:rPr>
              <a:t>编译器优化重排序</a:t>
            </a:r>
            <a:r>
              <a:rPr lang="en-US" altLang="zh-CN" sz="6400" b="1" dirty="0">
                <a:latin typeface="+mn-ea"/>
              </a:rPr>
              <a:t>----&gt;</a:t>
            </a:r>
            <a:r>
              <a:rPr lang="zh-CN" altLang="en-US" sz="6400" b="1" dirty="0">
                <a:latin typeface="+mn-ea"/>
              </a:rPr>
              <a:t>指令级并行重排序</a:t>
            </a:r>
            <a:r>
              <a:rPr lang="en-US" altLang="zh-CN" sz="6400" b="1" dirty="0">
                <a:latin typeface="+mn-ea"/>
              </a:rPr>
              <a:t>----&gt;</a:t>
            </a:r>
            <a:r>
              <a:rPr lang="zh-CN" altLang="en-US" sz="6400" b="1" dirty="0">
                <a:latin typeface="+mn-ea"/>
              </a:rPr>
              <a:t>内存系统重排序</a:t>
            </a:r>
            <a:r>
              <a:rPr lang="en-US" altLang="zh-CN" sz="6400" b="1" dirty="0">
                <a:latin typeface="+mn-ea"/>
              </a:rPr>
              <a:t>----&gt;</a:t>
            </a:r>
            <a:r>
              <a:rPr lang="zh-CN" altLang="en-US" sz="6400" b="1" dirty="0">
                <a:latin typeface="+mn-ea"/>
              </a:rPr>
              <a:t>最终执行的指令序列 </a:t>
            </a:r>
            <a:endParaRPr lang="en-US" altLang="zh-CN" sz="6400" b="1" dirty="0" smtClean="0">
              <a:latin typeface="+mn-ea"/>
            </a:endParaRPr>
          </a:p>
          <a:p>
            <a:pPr algn="l"/>
            <a:r>
              <a:rPr lang="zh-CN" altLang="en-US" dirty="0"/>
              <a:t/>
            </a:r>
            <a:br>
              <a:rPr lang="zh-CN" altLang="en-US" dirty="0"/>
            </a:br>
            <a:endParaRPr lang="zh-CN" altLang="en-US" dirty="0"/>
          </a:p>
        </p:txBody>
      </p:sp>
    </p:spTree>
    <p:extLst>
      <p:ext uri="{BB962C8B-B14F-4D97-AF65-F5344CB8AC3E}">
        <p14:creationId xmlns:p14="http://schemas.microsoft.com/office/powerpoint/2010/main" val="3941218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2" end="12"/>
                                            </p:txEl>
                                          </p:spTgt>
                                        </p:tgtEl>
                                        <p:attrNameLst>
                                          <p:attrName>style.visibility</p:attrName>
                                        </p:attrNameLst>
                                      </p:cBhvr>
                                      <p:to>
                                        <p:strVal val="visible"/>
                                      </p:to>
                                    </p:set>
                                    <p:anim calcmode="lin" valueType="num">
                                      <p:cBhvr additive="base">
                                        <p:cTn id="7"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115616" y="548680"/>
            <a:ext cx="7128792" cy="5976664"/>
          </a:xfrm>
        </p:spPr>
        <p:txBody>
          <a:bodyPr/>
          <a:lstStyle/>
          <a:p>
            <a:pPr algn="l"/>
            <a:r>
              <a:rPr lang="zh-CN" altLang="en-US" sz="2400" b="1" dirty="0" smtClean="0">
                <a:latin typeface="+mn-ea"/>
              </a:rPr>
              <a:t>重排序引起的问题</a:t>
            </a:r>
            <a:endParaRPr lang="en-US" altLang="zh-CN" sz="2400" b="1" dirty="0" smtClean="0">
              <a:latin typeface="+mn-ea"/>
            </a:endParaRPr>
          </a:p>
          <a:p>
            <a:pPr algn="l"/>
            <a:r>
              <a:rPr lang="en-US" altLang="zh-CN" sz="2400" b="1" dirty="0">
                <a:latin typeface="+mn-ea"/>
              </a:rPr>
              <a:t>	</a:t>
            </a:r>
            <a:r>
              <a:rPr lang="zh-CN" altLang="en-US" sz="2400" b="1" dirty="0" smtClean="0">
                <a:latin typeface="+mn-ea"/>
              </a:rPr>
              <a:t>重排序会引起多线程的</a:t>
            </a:r>
            <a:r>
              <a:rPr lang="zh-CN" altLang="en-US" sz="2400" b="1" dirty="0" smtClean="0">
                <a:solidFill>
                  <a:srgbClr val="FF0000"/>
                </a:solidFill>
                <a:latin typeface="+mn-ea"/>
              </a:rPr>
              <a:t>可见性</a:t>
            </a:r>
            <a:r>
              <a:rPr lang="zh-CN" altLang="en-US" sz="2400" b="1" dirty="0" smtClean="0">
                <a:latin typeface="+mn-ea"/>
              </a:rPr>
              <a:t>问题。</a:t>
            </a:r>
            <a:endParaRPr lang="en-US" altLang="zh-CN" sz="2400" b="1" dirty="0" smtClean="0">
              <a:latin typeface="+mn-ea"/>
            </a:endParaRPr>
          </a:p>
          <a:p>
            <a:pPr algn="l"/>
            <a:r>
              <a:rPr lang="zh-CN" altLang="en-US" sz="2400" b="1" dirty="0" smtClean="0">
                <a:latin typeface="+mn-ea"/>
              </a:rPr>
              <a:t>数据依赖</a:t>
            </a:r>
            <a:endParaRPr lang="en-US" altLang="zh-CN" sz="2400" b="1" dirty="0" smtClean="0">
              <a:latin typeface="+mn-ea"/>
            </a:endParaRPr>
          </a:p>
          <a:p>
            <a:pPr algn="l"/>
            <a:r>
              <a:rPr lang="en-US" altLang="zh-CN" sz="2400" b="1" dirty="0">
                <a:latin typeface="+mn-ea"/>
              </a:rPr>
              <a:t>	</a:t>
            </a:r>
            <a:r>
              <a:rPr lang="zh-CN" altLang="en-US" sz="2400" b="1" dirty="0" smtClean="0">
                <a:latin typeface="+mn-ea"/>
              </a:rPr>
              <a:t>如果两个操作访问同一个变量，且这两个操作中一个为写操作，此时这两个操作之间就存在数据依赖性。这里的数据依赖性仅针对单个处理器中执行的指令序列和单个线程中执行的操作。</a:t>
            </a:r>
            <a:endParaRPr lang="en-US" altLang="zh-CN" sz="2400" b="1" dirty="0" smtClean="0">
              <a:latin typeface="+mn-ea"/>
            </a:endParaRPr>
          </a:p>
          <a:p>
            <a:pPr algn="l"/>
            <a:endParaRPr lang="en-US" altLang="zh-CN" sz="2400" b="1" dirty="0" smtClean="0">
              <a:latin typeface="+mn-ea"/>
            </a:endParaRPr>
          </a:p>
          <a:p>
            <a:pPr algn="l"/>
            <a:r>
              <a:rPr lang="zh-CN" altLang="en-US" sz="2400" b="1" dirty="0" smtClean="0">
                <a:latin typeface="+mn-ea"/>
              </a:rPr>
              <a:t>数据依赖的分类：</a:t>
            </a:r>
            <a:endParaRPr lang="zh-CN" altLang="en-US" sz="2400" b="1" dirty="0">
              <a:latin typeface="+mn-ea"/>
            </a:endParaRPr>
          </a:p>
          <a:p>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617578726"/>
              </p:ext>
            </p:extLst>
          </p:nvPr>
        </p:nvGraphicFramePr>
        <p:xfrm>
          <a:off x="1187624" y="4293096"/>
          <a:ext cx="6408711" cy="2391214"/>
        </p:xfrm>
        <a:graphic>
          <a:graphicData uri="http://schemas.openxmlformats.org/drawingml/2006/table">
            <a:tbl>
              <a:tblPr/>
              <a:tblGrid>
                <a:gridCol w="1224135"/>
                <a:gridCol w="2016224"/>
                <a:gridCol w="3168352"/>
              </a:tblGrid>
              <a:tr h="553758">
                <a:tc>
                  <a:txBody>
                    <a:bodyPr/>
                    <a:lstStyle/>
                    <a:p>
                      <a:r>
                        <a:rPr lang="zh-CN" altLang="en-US" sz="1300" dirty="0"/>
                        <a:t>类型</a:t>
                      </a:r>
                    </a:p>
                  </a:txBody>
                  <a:tcPr marL="6751" marR="6751" marT="6751" marB="6751" anchor="ctr">
                    <a:lnL>
                      <a:noFill/>
                    </a:lnL>
                    <a:lnR>
                      <a:noFill/>
                    </a:lnR>
                    <a:lnT>
                      <a:noFill/>
                    </a:lnT>
                    <a:lnB>
                      <a:noFill/>
                    </a:lnB>
                    <a:solidFill>
                      <a:srgbClr val="FFFFFF"/>
                    </a:solidFill>
                  </a:tcPr>
                </a:tc>
                <a:tc>
                  <a:txBody>
                    <a:bodyPr/>
                    <a:lstStyle/>
                    <a:p>
                      <a:r>
                        <a:rPr lang="zh-CN" altLang="en-US" sz="1300"/>
                        <a:t>代码示例</a:t>
                      </a:r>
                    </a:p>
                  </a:txBody>
                  <a:tcPr marL="6751" marR="6751" marT="6751" marB="6751" anchor="ctr">
                    <a:lnL>
                      <a:noFill/>
                    </a:lnL>
                    <a:lnR>
                      <a:noFill/>
                    </a:lnR>
                    <a:lnT>
                      <a:noFill/>
                    </a:lnT>
                    <a:lnB>
                      <a:noFill/>
                    </a:lnB>
                    <a:solidFill>
                      <a:srgbClr val="FFFFFF"/>
                    </a:solidFill>
                  </a:tcPr>
                </a:tc>
                <a:tc>
                  <a:txBody>
                    <a:bodyPr/>
                    <a:lstStyle/>
                    <a:p>
                      <a:r>
                        <a:rPr lang="zh-CN" altLang="en-US" sz="1300" dirty="0"/>
                        <a:t>说明</a:t>
                      </a:r>
                    </a:p>
                  </a:txBody>
                  <a:tcPr marL="6751" marR="6751" marT="6751" marB="6751" anchor="ctr">
                    <a:lnL>
                      <a:noFill/>
                    </a:lnL>
                    <a:lnR>
                      <a:noFill/>
                    </a:lnR>
                    <a:lnT>
                      <a:noFill/>
                    </a:lnT>
                    <a:lnB>
                      <a:noFill/>
                    </a:lnB>
                    <a:solidFill>
                      <a:srgbClr val="FFFFFF"/>
                    </a:solidFill>
                  </a:tcPr>
                </a:tc>
              </a:tr>
              <a:tr h="638062">
                <a:tc>
                  <a:txBody>
                    <a:bodyPr/>
                    <a:lstStyle/>
                    <a:p>
                      <a:r>
                        <a:rPr lang="zh-CN" altLang="en-US" sz="1300" dirty="0"/>
                        <a:t>写后读</a:t>
                      </a:r>
                    </a:p>
                  </a:txBody>
                  <a:tcPr marL="6751" marR="6751" marT="6751" marB="6751" anchor="ctr">
                    <a:lnL>
                      <a:noFill/>
                    </a:lnL>
                    <a:lnR>
                      <a:noFill/>
                    </a:lnR>
                    <a:lnT>
                      <a:noFill/>
                    </a:lnT>
                    <a:lnB>
                      <a:noFill/>
                    </a:lnB>
                    <a:solidFill>
                      <a:srgbClr val="FFFFFF"/>
                    </a:solidFill>
                  </a:tcPr>
                </a:tc>
                <a:tc>
                  <a:txBody>
                    <a:bodyPr/>
                    <a:lstStyle/>
                    <a:p>
                      <a:r>
                        <a:rPr lang="en-US" sz="1300" dirty="0"/>
                        <a:t>a=1;</a:t>
                      </a:r>
                      <a:br>
                        <a:rPr lang="en-US" sz="1300" dirty="0"/>
                      </a:br>
                      <a:r>
                        <a:rPr lang="en-US" sz="1300" dirty="0"/>
                        <a:t>b=a;</a:t>
                      </a:r>
                    </a:p>
                  </a:txBody>
                  <a:tcPr marL="6751" marR="6751" marT="6751" marB="6751" anchor="ctr">
                    <a:lnL>
                      <a:noFill/>
                    </a:lnL>
                    <a:lnR>
                      <a:noFill/>
                    </a:lnR>
                    <a:lnT>
                      <a:noFill/>
                    </a:lnT>
                    <a:lnB>
                      <a:noFill/>
                    </a:lnB>
                    <a:solidFill>
                      <a:srgbClr val="FFFFFF"/>
                    </a:solidFill>
                  </a:tcPr>
                </a:tc>
                <a:tc>
                  <a:txBody>
                    <a:bodyPr/>
                    <a:lstStyle/>
                    <a:p>
                      <a:r>
                        <a:rPr lang="zh-CN" altLang="en-US" sz="1300" dirty="0"/>
                        <a:t>写一个变量之后，再读这个变量</a:t>
                      </a:r>
                    </a:p>
                  </a:txBody>
                  <a:tcPr marL="6751" marR="6751" marT="6751" marB="6751" anchor="ctr">
                    <a:lnL>
                      <a:noFill/>
                    </a:lnL>
                    <a:lnR>
                      <a:noFill/>
                    </a:lnR>
                    <a:lnT>
                      <a:noFill/>
                    </a:lnT>
                    <a:lnB>
                      <a:noFill/>
                    </a:lnB>
                    <a:solidFill>
                      <a:srgbClr val="FFFFFF"/>
                    </a:solidFill>
                  </a:tcPr>
                </a:tc>
              </a:tr>
              <a:tr h="599697">
                <a:tc>
                  <a:txBody>
                    <a:bodyPr/>
                    <a:lstStyle/>
                    <a:p>
                      <a:r>
                        <a:rPr lang="zh-CN" altLang="en-US" sz="1300"/>
                        <a:t>写后写</a:t>
                      </a:r>
                    </a:p>
                  </a:txBody>
                  <a:tcPr marL="6751" marR="6751" marT="6751" marB="6751" anchor="ctr">
                    <a:lnL>
                      <a:noFill/>
                    </a:lnL>
                    <a:lnR>
                      <a:noFill/>
                    </a:lnR>
                    <a:lnT>
                      <a:noFill/>
                    </a:lnT>
                    <a:lnB>
                      <a:noFill/>
                    </a:lnB>
                    <a:solidFill>
                      <a:srgbClr val="FFFFFF"/>
                    </a:solidFill>
                  </a:tcPr>
                </a:tc>
                <a:tc>
                  <a:txBody>
                    <a:bodyPr/>
                    <a:lstStyle/>
                    <a:p>
                      <a:r>
                        <a:rPr lang="en-US" sz="1300" dirty="0"/>
                        <a:t>a=1; </a:t>
                      </a:r>
                      <a:br>
                        <a:rPr lang="en-US" sz="1300" dirty="0"/>
                      </a:br>
                      <a:r>
                        <a:rPr lang="en-US" sz="1300" dirty="0"/>
                        <a:t>a=2;</a:t>
                      </a:r>
                    </a:p>
                  </a:txBody>
                  <a:tcPr marL="6751" marR="6751" marT="6751" marB="6751" anchor="ctr">
                    <a:lnL>
                      <a:noFill/>
                    </a:lnL>
                    <a:lnR>
                      <a:noFill/>
                    </a:lnR>
                    <a:lnT>
                      <a:noFill/>
                    </a:lnT>
                    <a:lnB>
                      <a:noFill/>
                    </a:lnB>
                    <a:solidFill>
                      <a:srgbClr val="FFFFFF"/>
                    </a:solidFill>
                  </a:tcPr>
                </a:tc>
                <a:tc>
                  <a:txBody>
                    <a:bodyPr/>
                    <a:lstStyle/>
                    <a:p>
                      <a:r>
                        <a:rPr lang="zh-CN" altLang="en-US" sz="1300" dirty="0"/>
                        <a:t>写一个变量之后，再写这个变量</a:t>
                      </a:r>
                    </a:p>
                  </a:txBody>
                  <a:tcPr marL="6751" marR="6751" marT="6751" marB="6751" anchor="ctr">
                    <a:lnL>
                      <a:noFill/>
                    </a:lnL>
                    <a:lnR>
                      <a:noFill/>
                    </a:lnR>
                    <a:lnT>
                      <a:noFill/>
                    </a:lnT>
                    <a:lnB>
                      <a:noFill/>
                    </a:lnB>
                    <a:solidFill>
                      <a:srgbClr val="FFFFFF"/>
                    </a:solidFill>
                  </a:tcPr>
                </a:tc>
              </a:tr>
              <a:tr h="599697">
                <a:tc>
                  <a:txBody>
                    <a:bodyPr/>
                    <a:lstStyle/>
                    <a:p>
                      <a:r>
                        <a:rPr lang="zh-CN" altLang="en-US" sz="1300"/>
                        <a:t>写后读</a:t>
                      </a:r>
                    </a:p>
                  </a:txBody>
                  <a:tcPr marL="6751" marR="6751" marT="6751" marB="6751" anchor="ctr">
                    <a:lnL>
                      <a:noFill/>
                    </a:lnL>
                    <a:lnR>
                      <a:noFill/>
                    </a:lnR>
                    <a:lnT>
                      <a:noFill/>
                    </a:lnT>
                    <a:lnB>
                      <a:noFill/>
                    </a:lnB>
                    <a:solidFill>
                      <a:srgbClr val="FFFFFF"/>
                    </a:solidFill>
                  </a:tcPr>
                </a:tc>
                <a:tc>
                  <a:txBody>
                    <a:bodyPr/>
                    <a:lstStyle/>
                    <a:p>
                      <a:r>
                        <a:rPr lang="en-US" sz="1300"/>
                        <a:t>a=b;</a:t>
                      </a:r>
                      <a:br>
                        <a:rPr lang="en-US" sz="1300"/>
                      </a:br>
                      <a:r>
                        <a:rPr lang="en-US" sz="1300"/>
                        <a:t>b=1;</a:t>
                      </a:r>
                    </a:p>
                  </a:txBody>
                  <a:tcPr marL="6751" marR="6751" marT="6751" marB="6751" anchor="ctr">
                    <a:lnL>
                      <a:noFill/>
                    </a:lnL>
                    <a:lnR>
                      <a:noFill/>
                    </a:lnR>
                    <a:lnT>
                      <a:noFill/>
                    </a:lnT>
                    <a:lnB>
                      <a:noFill/>
                    </a:lnB>
                    <a:solidFill>
                      <a:srgbClr val="FFFFFF"/>
                    </a:solidFill>
                  </a:tcPr>
                </a:tc>
                <a:tc>
                  <a:txBody>
                    <a:bodyPr/>
                    <a:lstStyle/>
                    <a:p>
                      <a:r>
                        <a:rPr lang="zh-CN" altLang="en-US" sz="1300" dirty="0"/>
                        <a:t>度一个变量之后，再写这个变量</a:t>
                      </a:r>
                    </a:p>
                  </a:txBody>
                  <a:tcPr marL="6751" marR="6751" marT="6751" marB="6751" anchor="ctr">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9353435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1700808"/>
            <a:ext cx="7772400" cy="2448272"/>
          </a:xfrm>
        </p:spPr>
        <p:txBody>
          <a:bodyPr>
            <a:normAutofit/>
          </a:bodyPr>
          <a:lstStyle/>
          <a:p>
            <a:r>
              <a:rPr lang="zh-CN" altLang="en-US" sz="4000" b="1" dirty="0" smtClean="0">
                <a:latin typeface="+mn-ea"/>
                <a:ea typeface="+mn-ea"/>
              </a:rPr>
              <a:t>一：</a:t>
            </a:r>
            <a:r>
              <a:rPr lang="en-US" altLang="zh-CN" sz="4000" b="1" dirty="0" smtClean="0">
                <a:latin typeface="+mn-ea"/>
                <a:ea typeface="+mn-ea"/>
              </a:rPr>
              <a:t>JAVA</a:t>
            </a:r>
            <a:r>
              <a:rPr lang="zh-CN" altLang="en-US" sz="4000" b="1" dirty="0" smtClean="0">
                <a:latin typeface="+mn-ea"/>
                <a:ea typeface="+mn-ea"/>
              </a:rPr>
              <a:t>虚拟机运行时数据区域</a:t>
            </a:r>
            <a:endParaRPr lang="zh-CN" altLang="en-US" sz="4000" b="1" dirty="0">
              <a:latin typeface="+mn-ea"/>
              <a:ea typeface="+mn-ea"/>
            </a:endParaRPr>
          </a:p>
        </p:txBody>
      </p:sp>
    </p:spTree>
    <p:extLst>
      <p:ext uri="{BB962C8B-B14F-4D97-AF65-F5344CB8AC3E}">
        <p14:creationId xmlns:p14="http://schemas.microsoft.com/office/powerpoint/2010/main" val="2465803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908720"/>
            <a:ext cx="3888432" cy="4968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9992" y="908720"/>
            <a:ext cx="4184819" cy="4824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5220072" y="4293096"/>
            <a:ext cx="1224136"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353435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827584" y="476672"/>
            <a:ext cx="7704856" cy="5688632"/>
          </a:xfrm>
        </p:spPr>
        <p:txBody>
          <a:bodyPr>
            <a:normAutofit fontScale="92500" lnSpcReduction="10000"/>
          </a:bodyPr>
          <a:lstStyle/>
          <a:p>
            <a:pPr algn="l"/>
            <a:r>
              <a:rPr lang="zh-CN" altLang="en-US" sz="2400" b="1" dirty="0">
                <a:latin typeface="+mn-ea"/>
              </a:rPr>
              <a:t>内存</a:t>
            </a:r>
            <a:r>
              <a:rPr lang="zh-CN" altLang="en-US" sz="2400" b="1" dirty="0" smtClean="0">
                <a:latin typeface="+mn-ea"/>
              </a:rPr>
              <a:t>屏障</a:t>
            </a:r>
            <a:endParaRPr lang="en-US" altLang="zh-CN" sz="2400" b="1" dirty="0" smtClean="0">
              <a:latin typeface="+mn-ea"/>
            </a:endParaRPr>
          </a:p>
          <a:p>
            <a:pPr algn="l"/>
            <a:r>
              <a:rPr lang="en-US" altLang="zh-CN" sz="2400" b="1" dirty="0">
                <a:latin typeface="+mn-ea"/>
              </a:rPr>
              <a:t>	</a:t>
            </a:r>
            <a:r>
              <a:rPr lang="zh-CN" altLang="en-US" sz="2400" b="1" dirty="0">
                <a:latin typeface="+mn-ea"/>
              </a:rPr>
              <a:t>内存屏障（</a:t>
            </a:r>
            <a:r>
              <a:rPr lang="en-US" altLang="zh-CN" sz="2400" b="1" dirty="0">
                <a:latin typeface="+mn-ea"/>
              </a:rPr>
              <a:t>Memory </a:t>
            </a:r>
            <a:r>
              <a:rPr lang="en-US" altLang="zh-CN" sz="2400" b="1" dirty="0" smtClean="0">
                <a:latin typeface="+mn-ea"/>
              </a:rPr>
              <a:t>Barrier/Memory </a:t>
            </a:r>
            <a:r>
              <a:rPr lang="en-US" altLang="zh-CN" sz="2400" b="1" dirty="0">
                <a:latin typeface="+mn-ea"/>
              </a:rPr>
              <a:t>Fence</a:t>
            </a:r>
            <a:r>
              <a:rPr lang="zh-CN" altLang="en-US" sz="2400" b="1" dirty="0">
                <a:latin typeface="+mn-ea"/>
              </a:rPr>
              <a:t>）是一种</a:t>
            </a:r>
            <a:r>
              <a:rPr lang="en-US" altLang="zh-CN" sz="2400" b="1" dirty="0">
                <a:latin typeface="+mn-ea"/>
              </a:rPr>
              <a:t>CPU</a:t>
            </a:r>
            <a:r>
              <a:rPr lang="zh-CN" altLang="en-US" sz="2400" b="1" dirty="0">
                <a:latin typeface="+mn-ea"/>
              </a:rPr>
              <a:t>指令，用于控制特定条件下的</a:t>
            </a:r>
            <a:r>
              <a:rPr lang="zh-CN" altLang="en-US" sz="2400" b="1" dirty="0">
                <a:solidFill>
                  <a:srgbClr val="FF0000"/>
                </a:solidFill>
                <a:latin typeface="+mn-ea"/>
              </a:rPr>
              <a:t>重排序和内存可见性</a:t>
            </a:r>
            <a:r>
              <a:rPr lang="zh-CN" altLang="en-US" sz="2400" b="1" dirty="0" smtClean="0">
                <a:solidFill>
                  <a:srgbClr val="FF0000"/>
                </a:solidFill>
                <a:latin typeface="+mn-ea"/>
              </a:rPr>
              <a:t>问题</a:t>
            </a:r>
            <a:r>
              <a:rPr lang="zh-CN" altLang="en-US" sz="2400" b="1" dirty="0" smtClean="0">
                <a:latin typeface="+mn-ea"/>
              </a:rPr>
              <a:t>。</a:t>
            </a:r>
            <a:endParaRPr lang="en-US" altLang="zh-CN" sz="2400" b="1" dirty="0" smtClean="0">
              <a:latin typeface="+mn-ea"/>
            </a:endParaRPr>
          </a:p>
          <a:p>
            <a:pPr algn="l"/>
            <a:r>
              <a:rPr lang="zh-CN" altLang="en-US" sz="2400" b="1" dirty="0" smtClean="0">
                <a:latin typeface="+mn-ea"/>
              </a:rPr>
              <a:t>屏障类型</a:t>
            </a:r>
            <a:endParaRPr lang="zh-CN" altLang="en-US" sz="2400" b="1" dirty="0">
              <a:latin typeface="+mn-ea"/>
            </a:endParaRPr>
          </a:p>
          <a:p>
            <a:r>
              <a:rPr lang="zh-CN" altLang="en-US" dirty="0" smtClean="0"/>
              <a:t/>
            </a:r>
            <a:br>
              <a:rPr lang="zh-CN" altLang="en-US" dirty="0" smtClean="0"/>
            </a:br>
            <a:endParaRPr lang="en-US" altLang="zh-CN" dirty="0" smtClean="0"/>
          </a:p>
          <a:p>
            <a:endParaRPr lang="en-US" altLang="zh-CN" dirty="0"/>
          </a:p>
          <a:p>
            <a:endParaRPr lang="en-US" altLang="zh-CN" dirty="0" smtClean="0"/>
          </a:p>
          <a:p>
            <a:endParaRPr lang="en-US" altLang="zh-CN" dirty="0"/>
          </a:p>
          <a:p>
            <a:pPr algn="l"/>
            <a:endParaRPr lang="en-US" altLang="zh-CN" b="1" dirty="0" smtClean="0"/>
          </a:p>
          <a:p>
            <a:pPr algn="l"/>
            <a:r>
              <a:rPr lang="en-US" altLang="zh-CN" sz="2400" b="1" dirty="0" smtClean="0">
                <a:latin typeface="+mn-ea"/>
              </a:rPr>
              <a:t>as-if-serial</a:t>
            </a:r>
            <a:r>
              <a:rPr lang="zh-CN" altLang="en-US" sz="2400" b="1" dirty="0">
                <a:latin typeface="+mn-ea"/>
              </a:rPr>
              <a:t>语义</a:t>
            </a:r>
          </a:p>
          <a:p>
            <a:pPr algn="l"/>
            <a:r>
              <a:rPr lang="en-US" altLang="zh-CN" sz="2400" b="1" dirty="0">
                <a:latin typeface="+mn-ea"/>
              </a:rPr>
              <a:t>as-if-serial</a:t>
            </a:r>
            <a:r>
              <a:rPr lang="zh-CN" altLang="en-US" sz="2400" b="1" dirty="0">
                <a:latin typeface="+mn-ea"/>
              </a:rPr>
              <a:t>语义的意思是：不管怎么重排序，在单线程中程序的执行结果不能被改变。</a:t>
            </a:r>
          </a:p>
          <a:p>
            <a:endParaRPr lang="zh-CN" altLang="en-US"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91" y="1974865"/>
            <a:ext cx="8584300" cy="260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53435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88641"/>
            <a:ext cx="7772400" cy="648071"/>
          </a:xfrm>
        </p:spPr>
        <p:txBody>
          <a:bodyPr/>
          <a:lstStyle/>
          <a:p>
            <a:r>
              <a:rPr lang="zh-CN" altLang="en-US" sz="2400" b="1" dirty="0"/>
              <a:t>顺序一致性模型</a:t>
            </a:r>
            <a:endParaRPr lang="zh-CN" altLang="en-US" sz="2400" b="1" dirty="0"/>
          </a:p>
        </p:txBody>
      </p:sp>
      <p:sp>
        <p:nvSpPr>
          <p:cNvPr id="3" name="副标题 2"/>
          <p:cNvSpPr>
            <a:spLocks noGrp="1"/>
          </p:cNvSpPr>
          <p:nvPr>
            <p:ph type="subTitle" idx="1"/>
          </p:nvPr>
        </p:nvSpPr>
        <p:spPr>
          <a:xfrm>
            <a:off x="755576" y="908720"/>
            <a:ext cx="7632848" cy="5616624"/>
          </a:xfrm>
        </p:spPr>
        <p:txBody>
          <a:bodyPr>
            <a:normAutofit/>
          </a:bodyPr>
          <a:lstStyle/>
          <a:p>
            <a:pPr algn="l"/>
            <a:r>
              <a:rPr lang="zh-CN" altLang="en-US" sz="2000" b="1" dirty="0"/>
              <a:t>顺序一致性内存</a:t>
            </a:r>
            <a:r>
              <a:rPr lang="zh-CN" altLang="en-US" sz="2000" b="1" dirty="0" smtClean="0"/>
              <a:t>模型</a:t>
            </a:r>
            <a:endParaRPr lang="en-US" altLang="zh-CN" sz="2000" b="1" dirty="0" smtClean="0"/>
          </a:p>
          <a:p>
            <a:pPr algn="l"/>
            <a:r>
              <a:rPr lang="en-US" altLang="zh-CN" sz="2000" b="1" dirty="0"/>
              <a:t>	</a:t>
            </a:r>
            <a:r>
              <a:rPr lang="zh-CN" altLang="en-US" sz="2000" dirty="0">
                <a:latin typeface="+mn-ea"/>
              </a:rPr>
              <a:t>顺序一致性内存模型是一个被理想化的理论参考模型，它为程序员提供了极强的内存可见性保证。顺序一致性内存模型有两大</a:t>
            </a:r>
            <a:r>
              <a:rPr lang="zh-CN" altLang="en-US" sz="2000" dirty="0" smtClean="0">
                <a:latin typeface="+mn-ea"/>
              </a:rPr>
              <a:t>特性</a:t>
            </a:r>
            <a:endParaRPr lang="en-US" altLang="zh-CN" sz="2000" dirty="0" smtClean="0">
              <a:latin typeface="+mn-ea"/>
            </a:endParaRPr>
          </a:p>
          <a:p>
            <a:pPr algn="l"/>
            <a:r>
              <a:rPr lang="en-US" altLang="zh-CN" sz="2000" dirty="0" smtClean="0">
                <a:latin typeface="+mn-ea"/>
              </a:rPr>
              <a:t>1)</a:t>
            </a:r>
            <a:r>
              <a:rPr lang="zh-CN" altLang="en-US" sz="2000" dirty="0" smtClean="0">
                <a:latin typeface="+mn-ea"/>
              </a:rPr>
              <a:t>、一</a:t>
            </a:r>
            <a:r>
              <a:rPr lang="zh-CN" altLang="en-US" sz="2000" dirty="0">
                <a:latin typeface="+mn-ea"/>
              </a:rPr>
              <a:t>个线程中的所有操作必须按照程序的顺序来执行。</a:t>
            </a:r>
            <a:r>
              <a:rPr lang="en-US" altLang="zh-CN" sz="2000" dirty="0">
                <a:latin typeface="+mn-ea"/>
              </a:rPr>
              <a:t>(</a:t>
            </a:r>
            <a:r>
              <a:rPr lang="zh-CN" altLang="en-US" sz="2000" dirty="0">
                <a:latin typeface="+mn-ea"/>
              </a:rPr>
              <a:t>即程序员认为的程序执行顺序和代码中写的顺序是一样的</a:t>
            </a:r>
            <a:r>
              <a:rPr lang="en-US" altLang="zh-CN" sz="2000" dirty="0">
                <a:latin typeface="+mn-ea"/>
              </a:rPr>
              <a:t>)  </a:t>
            </a:r>
            <a:br>
              <a:rPr lang="en-US" altLang="zh-CN" sz="2000" dirty="0">
                <a:latin typeface="+mn-ea"/>
              </a:rPr>
            </a:br>
            <a:r>
              <a:rPr lang="en-US" altLang="zh-CN" sz="2000" dirty="0">
                <a:latin typeface="+mn-ea"/>
              </a:rPr>
              <a:t>2</a:t>
            </a:r>
            <a:r>
              <a:rPr lang="en-US" altLang="zh-CN" sz="2000" dirty="0" smtClean="0">
                <a:latin typeface="+mn-ea"/>
              </a:rPr>
              <a:t>)</a:t>
            </a:r>
            <a:r>
              <a:rPr lang="zh-CN" altLang="en-US" sz="2000" dirty="0" smtClean="0">
                <a:latin typeface="+mn-ea"/>
              </a:rPr>
              <a:t>、</a:t>
            </a:r>
            <a:r>
              <a:rPr lang="en-US" altLang="zh-CN" sz="2000" dirty="0" smtClean="0">
                <a:latin typeface="+mn-ea"/>
              </a:rPr>
              <a:t>(</a:t>
            </a:r>
            <a:r>
              <a:rPr lang="zh-CN" altLang="en-US" sz="2000" dirty="0">
                <a:latin typeface="+mn-ea"/>
              </a:rPr>
              <a:t>不管程序是否同步</a:t>
            </a:r>
            <a:r>
              <a:rPr lang="en-US" altLang="zh-CN" sz="2000" dirty="0">
                <a:latin typeface="+mn-ea"/>
              </a:rPr>
              <a:t>)</a:t>
            </a:r>
            <a:r>
              <a:rPr lang="zh-CN" altLang="en-US" sz="2000" dirty="0">
                <a:latin typeface="+mn-ea"/>
              </a:rPr>
              <a:t>所有线程都只能看到一个单一的操作执行顺序。在顺序一致性内存模型中，</a:t>
            </a:r>
            <a:r>
              <a:rPr lang="zh-CN" altLang="en-US" sz="2000" dirty="0">
                <a:solidFill>
                  <a:srgbClr val="FF0000"/>
                </a:solidFill>
                <a:latin typeface="+mn-ea"/>
              </a:rPr>
              <a:t>每个操作都必须原子执行且立刻对所有线程可见</a:t>
            </a:r>
            <a:r>
              <a:rPr lang="zh-CN" altLang="en-US" sz="2000" dirty="0">
                <a:latin typeface="+mn-ea"/>
              </a:rPr>
              <a:t>。  </a:t>
            </a:r>
            <a:br>
              <a:rPr lang="zh-CN" altLang="en-US" sz="2000" dirty="0">
                <a:latin typeface="+mn-ea"/>
              </a:rPr>
            </a:br>
            <a:r>
              <a:rPr lang="zh-CN" altLang="en-US" sz="2000" dirty="0">
                <a:latin typeface="+mn-ea"/>
              </a:rPr>
              <a:t>顺序一致性内存模型的视图</a:t>
            </a:r>
            <a:r>
              <a:rPr lang="zh-CN" altLang="en-US" sz="2000" dirty="0" smtClean="0">
                <a:latin typeface="+mn-ea"/>
              </a:rPr>
              <a:t>：</a:t>
            </a:r>
            <a:endParaRPr lang="en-US" altLang="zh-CN" sz="2000" dirty="0" smtClean="0">
              <a:latin typeface="+mn-ea"/>
            </a:endParaRPr>
          </a:p>
          <a:p>
            <a:pPr algn="l"/>
            <a:r>
              <a:rPr lang="en-US" altLang="zh-CN" sz="2000" dirty="0" smtClean="0"/>
              <a:t>	</a:t>
            </a:r>
            <a:r>
              <a:rPr lang="zh-CN" altLang="en-US" sz="2000" dirty="0" smtClean="0"/>
              <a:t>在</a:t>
            </a:r>
            <a:r>
              <a:rPr lang="zh-CN" altLang="en-US" sz="2000" dirty="0"/>
              <a:t>任意时间点最多只能有一个线程可以连接到内存。当多个线程并发执行</a:t>
            </a:r>
            <a:r>
              <a:rPr lang="zh-CN" altLang="en-US" sz="2000" dirty="0" smtClean="0"/>
              <a:t>时图</a:t>
            </a:r>
            <a:r>
              <a:rPr lang="zh-CN" altLang="en-US" sz="2000" dirty="0"/>
              <a:t>中的开关装置能把所有线程的所有内存读</a:t>
            </a:r>
            <a:r>
              <a:rPr lang="en-US" altLang="zh-CN" sz="2000" dirty="0"/>
              <a:t>/</a:t>
            </a:r>
            <a:r>
              <a:rPr lang="zh-CN" altLang="en-US" sz="2000" dirty="0"/>
              <a:t>写操作串行化。</a:t>
            </a:r>
            <a:endParaRPr lang="zh-CN" altLang="en-US" sz="2000" b="1" dirty="0">
              <a:latin typeface="+mn-ea"/>
            </a:endParaRP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832" y="4800600"/>
            <a:ext cx="4343400" cy="1868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5343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anim calcmode="lin" valueType="num">
                                      <p:cBhvr additive="base">
                                        <p:cTn id="7" dur="500" fill="hold"/>
                                        <p:tgtEl>
                                          <p:spTgt spid="9218"/>
                                        </p:tgtEl>
                                        <p:attrNameLst>
                                          <p:attrName>ppt_x</p:attrName>
                                        </p:attrNameLst>
                                      </p:cBhvr>
                                      <p:tavLst>
                                        <p:tav tm="0">
                                          <p:val>
                                            <p:strVal val="#ppt_x"/>
                                          </p:val>
                                        </p:tav>
                                        <p:tav tm="100000">
                                          <p:val>
                                            <p:strVal val="#ppt_x"/>
                                          </p:val>
                                        </p:tav>
                                      </p:tavLst>
                                    </p:anim>
                                    <p:anim calcmode="lin" valueType="num">
                                      <p:cBhvr additive="base">
                                        <p:cTn id="8" dur="500" fill="hold"/>
                                        <p:tgtEl>
                                          <p:spTgt spid="92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899592" y="476672"/>
            <a:ext cx="7416824" cy="6120680"/>
          </a:xfrm>
        </p:spPr>
        <p:txBody>
          <a:bodyPr>
            <a:normAutofit/>
          </a:bodyPr>
          <a:lstStyle/>
          <a:p>
            <a:pPr algn="l"/>
            <a:r>
              <a:rPr lang="zh-CN" altLang="en-US" sz="2000" b="1" dirty="0" smtClean="0"/>
              <a:t>正确同步的程序在顺序一致性模型中的模型视图</a:t>
            </a:r>
            <a:endParaRPr lang="en-US" altLang="zh-CN" sz="2000" b="1" dirty="0" smtClean="0"/>
          </a:p>
          <a:p>
            <a:pPr algn="l"/>
            <a:r>
              <a:rPr lang="en-US" altLang="zh-CN" sz="2000" b="1" dirty="0"/>
              <a:t>	</a:t>
            </a:r>
            <a:endParaRPr lang="zh-CN" altLang="en-US" sz="2000" b="1" dirty="0"/>
          </a:p>
        </p:txBody>
      </p:sp>
      <p:pic>
        <p:nvPicPr>
          <p:cNvPr id="10242" name="Picture 2" descr="D:\CUST\WORK\Exercises\NewLearn\src\main\java\com\zkn\newlearn\jvm\img\顺序一致性内存模型图(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1196752"/>
            <a:ext cx="7442832" cy="4032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53435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692696"/>
            <a:ext cx="6786153" cy="5616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53435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971600" y="332656"/>
            <a:ext cx="7272808" cy="6264696"/>
          </a:xfrm>
        </p:spPr>
        <p:txBody>
          <a:bodyPr>
            <a:normAutofit/>
          </a:bodyPr>
          <a:lstStyle/>
          <a:p>
            <a:r>
              <a:rPr lang="zh-CN" altLang="en-US" sz="2400" b="1" dirty="0" smtClean="0">
                <a:latin typeface="+mn-ea"/>
              </a:rPr>
              <a:t>未正确</a:t>
            </a:r>
            <a:r>
              <a:rPr lang="zh-CN" altLang="en-US" sz="2400" b="1" dirty="0">
                <a:latin typeface="+mn-ea"/>
              </a:rPr>
              <a:t>同步的程序在顺序一致性模型中的模型视图</a:t>
            </a:r>
            <a:endParaRPr lang="en-US" altLang="zh-CN" sz="2400" b="1" dirty="0">
              <a:latin typeface="+mn-ea"/>
            </a:endParaRPr>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p:txBody>
      </p:sp>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627" y="1196752"/>
            <a:ext cx="8698567"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534357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755576" y="260648"/>
            <a:ext cx="7704856" cy="6336704"/>
          </a:xfrm>
        </p:spPr>
        <p:txBody>
          <a:bodyPr>
            <a:normAutofit/>
          </a:bodyPr>
          <a:lstStyle/>
          <a:p>
            <a:pPr algn="l"/>
            <a:r>
              <a:rPr lang="en-US" altLang="zh-CN" sz="2800" b="1" dirty="0" smtClean="0">
                <a:latin typeface="+mn-ea"/>
              </a:rPr>
              <a:t>	</a:t>
            </a:r>
            <a:r>
              <a:rPr lang="zh-CN" altLang="en-US" sz="2800" b="1" dirty="0" smtClean="0">
                <a:latin typeface="+mn-ea"/>
              </a:rPr>
              <a:t>未</a:t>
            </a:r>
            <a:r>
              <a:rPr lang="zh-CN" altLang="en-US" sz="2800" b="1" dirty="0">
                <a:latin typeface="+mn-ea"/>
              </a:rPr>
              <a:t>同步的程序虽然在顺序一致性模型中整体执行顺序是无序的，但所有线程都只能看到一个一致的整体执行顺序。 以上图为例，线程</a:t>
            </a:r>
            <a:r>
              <a:rPr lang="en-US" altLang="zh-CN" sz="2800" b="1" dirty="0">
                <a:latin typeface="+mn-ea"/>
              </a:rPr>
              <a:t>A</a:t>
            </a:r>
            <a:r>
              <a:rPr lang="zh-CN" altLang="en-US" sz="2800" b="1" dirty="0">
                <a:latin typeface="+mn-ea"/>
              </a:rPr>
              <a:t>和</a:t>
            </a:r>
            <a:r>
              <a:rPr lang="en-US" altLang="zh-CN" sz="2800" b="1" dirty="0">
                <a:latin typeface="+mn-ea"/>
              </a:rPr>
              <a:t>B</a:t>
            </a:r>
            <a:r>
              <a:rPr lang="zh-CN" altLang="en-US" sz="2800" b="1" dirty="0">
                <a:latin typeface="+mn-ea"/>
              </a:rPr>
              <a:t>看到的执行顺序</a:t>
            </a:r>
            <a:r>
              <a:rPr lang="zh-CN" altLang="en-US" sz="2800" b="1" dirty="0" smtClean="0">
                <a:latin typeface="+mn-ea"/>
              </a:rPr>
              <a:t>都是：</a:t>
            </a:r>
            <a:r>
              <a:rPr lang="en-US" altLang="zh-CN" sz="2800" b="1" dirty="0" smtClean="0">
                <a:latin typeface="+mn-ea"/>
              </a:rPr>
              <a:t>B1</a:t>
            </a:r>
            <a:r>
              <a:rPr lang="en-US" altLang="zh-CN" sz="2800" b="1" dirty="0">
                <a:latin typeface="+mn-ea"/>
              </a:rPr>
              <a:t>→A1→A2→B2→A3→B3</a:t>
            </a:r>
            <a:r>
              <a:rPr lang="zh-CN" altLang="en-US" sz="2800" b="1" dirty="0">
                <a:latin typeface="+mn-ea"/>
              </a:rPr>
              <a:t>。之所以能得到这个保证是因为顺序一致性内存模型中</a:t>
            </a:r>
            <a:r>
              <a:rPr lang="zh-CN" altLang="en-US" sz="2800" b="1" dirty="0" smtClean="0">
                <a:latin typeface="+mn-ea"/>
              </a:rPr>
              <a:t>的</a:t>
            </a:r>
            <a:r>
              <a:rPr lang="zh-CN" altLang="en-US" sz="2800" b="1" dirty="0" smtClean="0">
                <a:solidFill>
                  <a:srgbClr val="FF0000"/>
                </a:solidFill>
                <a:latin typeface="+mn-ea"/>
              </a:rPr>
              <a:t>每个</a:t>
            </a:r>
            <a:r>
              <a:rPr lang="zh-CN" altLang="en-US" sz="2800" b="1" dirty="0">
                <a:solidFill>
                  <a:srgbClr val="FF0000"/>
                </a:solidFill>
                <a:latin typeface="+mn-ea"/>
              </a:rPr>
              <a:t>操作必须立即对任意线程可见</a:t>
            </a:r>
            <a:r>
              <a:rPr lang="zh-CN" altLang="en-US" sz="2800" b="1" dirty="0">
                <a:latin typeface="+mn-ea"/>
              </a:rPr>
              <a:t>。 </a:t>
            </a:r>
            <a:endParaRPr lang="en-US" altLang="zh-CN" sz="2800" b="1" dirty="0" smtClean="0">
              <a:latin typeface="+mn-ea"/>
            </a:endParaRPr>
          </a:p>
          <a:p>
            <a:pPr algn="l"/>
            <a:r>
              <a:rPr lang="en-US" altLang="zh-CN" sz="2800" b="1" dirty="0">
                <a:latin typeface="+mn-ea"/>
              </a:rPr>
              <a:t>	</a:t>
            </a:r>
            <a:r>
              <a:rPr lang="zh-CN" altLang="en-US" sz="2800" b="1" dirty="0" smtClean="0">
                <a:latin typeface="+mn-ea"/>
              </a:rPr>
              <a:t>但是</a:t>
            </a:r>
            <a:r>
              <a:rPr lang="zh-CN" altLang="en-US" sz="2800" b="1" dirty="0">
                <a:latin typeface="+mn-ea"/>
              </a:rPr>
              <a:t>，在</a:t>
            </a:r>
            <a:r>
              <a:rPr lang="en-US" altLang="zh-CN" sz="2800" b="1" dirty="0">
                <a:solidFill>
                  <a:srgbClr val="FF0000"/>
                </a:solidFill>
                <a:latin typeface="+mn-ea"/>
              </a:rPr>
              <a:t>JMM</a:t>
            </a:r>
            <a:r>
              <a:rPr lang="zh-CN" altLang="en-US" sz="2800" b="1" dirty="0">
                <a:solidFill>
                  <a:srgbClr val="FF0000"/>
                </a:solidFill>
                <a:latin typeface="+mn-ea"/>
              </a:rPr>
              <a:t>中没有这个保证</a:t>
            </a:r>
            <a:r>
              <a:rPr lang="zh-CN" altLang="en-US" sz="2800" b="1" dirty="0">
                <a:latin typeface="+mn-ea"/>
              </a:rPr>
              <a:t>，未同步程序在</a:t>
            </a:r>
            <a:r>
              <a:rPr lang="en-US" altLang="zh-CN" sz="2800" b="1" dirty="0">
                <a:latin typeface="+mn-ea"/>
              </a:rPr>
              <a:t>JMM</a:t>
            </a:r>
            <a:r>
              <a:rPr lang="zh-CN" altLang="en-US" sz="2800" b="1" dirty="0">
                <a:latin typeface="+mn-ea"/>
              </a:rPr>
              <a:t>中不但整体的执行顺序是无序的，而且所有线程看到的操作执行顺序 也可能不一致。因为在当前线程会把写过的数据缓存在本地内存中，在没有刷新到主内存之前，这个写操作仅对当前线程可见</a:t>
            </a:r>
            <a:r>
              <a:rPr lang="en-US" altLang="zh-CN" sz="2800" b="1" dirty="0">
                <a:latin typeface="+mn-ea"/>
              </a:rPr>
              <a:t>(</a:t>
            </a:r>
            <a:r>
              <a:rPr lang="zh-CN" altLang="en-US" sz="2800" b="1" dirty="0">
                <a:latin typeface="+mn-ea"/>
              </a:rPr>
              <a:t>写缓冲区</a:t>
            </a:r>
            <a:r>
              <a:rPr lang="en-US" altLang="zh-CN" sz="2800" b="1" dirty="0">
                <a:latin typeface="+mn-ea"/>
              </a:rPr>
              <a:t>)</a:t>
            </a:r>
            <a:r>
              <a:rPr lang="zh-CN" altLang="en-US" sz="2800" b="1" dirty="0">
                <a:latin typeface="+mn-ea"/>
              </a:rPr>
              <a:t>。</a:t>
            </a:r>
          </a:p>
          <a:p>
            <a:endParaRPr lang="zh-CN" altLang="en-US" dirty="0"/>
          </a:p>
        </p:txBody>
      </p:sp>
    </p:spTree>
    <p:extLst>
      <p:ext uri="{BB962C8B-B14F-4D97-AF65-F5344CB8AC3E}">
        <p14:creationId xmlns:p14="http://schemas.microsoft.com/office/powerpoint/2010/main" val="9353435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971600" y="476672"/>
            <a:ext cx="7416824" cy="6120680"/>
          </a:xfrm>
        </p:spPr>
        <p:txBody>
          <a:bodyPr>
            <a:normAutofit fontScale="77500" lnSpcReduction="20000"/>
          </a:bodyPr>
          <a:lstStyle/>
          <a:p>
            <a:pPr algn="l"/>
            <a:r>
              <a:rPr lang="en-US" altLang="zh-CN" dirty="0" smtClean="0"/>
              <a:t>	</a:t>
            </a:r>
            <a:r>
              <a:rPr lang="zh-CN" altLang="en-US" dirty="0" smtClean="0"/>
              <a:t>对于</a:t>
            </a:r>
            <a:r>
              <a:rPr lang="zh-CN" altLang="en-US" dirty="0"/>
              <a:t>未同步或未正确同步的多线程程序，</a:t>
            </a:r>
            <a:r>
              <a:rPr lang="en-US" altLang="zh-CN" dirty="0"/>
              <a:t>JMM</a:t>
            </a:r>
            <a:r>
              <a:rPr lang="zh-CN" altLang="en-US" dirty="0"/>
              <a:t>只提供最新安全性：线程执行时读取到的值，要么是之前某个线程写入的值，要么是默认值</a:t>
            </a:r>
            <a:r>
              <a:rPr lang="en-US" altLang="zh-CN" dirty="0"/>
              <a:t>(0,null,false)  </a:t>
            </a:r>
            <a:br>
              <a:rPr lang="en-US" altLang="zh-CN" dirty="0"/>
            </a:br>
            <a:r>
              <a:rPr lang="en-US" altLang="zh-CN" dirty="0"/>
              <a:t>JMM</a:t>
            </a:r>
            <a:r>
              <a:rPr lang="zh-CN" altLang="en-US" dirty="0"/>
              <a:t>保证线程读操作</a:t>
            </a:r>
            <a:r>
              <a:rPr lang="zh-CN" altLang="en-US" dirty="0">
                <a:solidFill>
                  <a:srgbClr val="FF0000"/>
                </a:solidFill>
              </a:rPr>
              <a:t>读取到的值不会无中生有</a:t>
            </a:r>
            <a:r>
              <a:rPr lang="zh-CN" altLang="en-US" dirty="0"/>
              <a:t>。  </a:t>
            </a:r>
            <a:br>
              <a:rPr lang="zh-CN" altLang="en-US" dirty="0"/>
            </a:br>
            <a:r>
              <a:rPr lang="zh-CN" altLang="en-US" dirty="0"/>
              <a:t>在</a:t>
            </a:r>
            <a:r>
              <a:rPr lang="en-US" altLang="zh-CN" dirty="0"/>
              <a:t>JMM</a:t>
            </a:r>
            <a:r>
              <a:rPr lang="zh-CN" altLang="en-US" dirty="0"/>
              <a:t>中，未同步程序的执行时，整体上是无序的，其执行结果无法预知。  </a:t>
            </a:r>
            <a:br>
              <a:rPr lang="zh-CN" altLang="en-US" dirty="0"/>
            </a:br>
            <a:r>
              <a:rPr lang="zh-CN" altLang="en-US" dirty="0"/>
              <a:t/>
            </a:r>
            <a:br>
              <a:rPr lang="zh-CN" altLang="en-US" dirty="0"/>
            </a:br>
            <a:r>
              <a:rPr lang="zh-CN" altLang="en-US" dirty="0"/>
              <a:t>顺序一致性模型和</a:t>
            </a:r>
            <a:r>
              <a:rPr lang="en-US" altLang="zh-CN" dirty="0"/>
              <a:t>JMM</a:t>
            </a:r>
            <a:r>
              <a:rPr lang="zh-CN" altLang="en-US" dirty="0"/>
              <a:t>内存模型的差异：  </a:t>
            </a:r>
            <a:br>
              <a:rPr lang="zh-CN" altLang="en-US" dirty="0"/>
            </a:br>
            <a:r>
              <a:rPr lang="en-US" altLang="zh-CN" dirty="0"/>
              <a:t>1</a:t>
            </a:r>
            <a:r>
              <a:rPr lang="zh-CN" altLang="en-US" dirty="0" smtClean="0"/>
              <a:t>）</a:t>
            </a:r>
            <a:r>
              <a:rPr lang="zh-CN" altLang="en-US" dirty="0"/>
              <a:t>、</a:t>
            </a:r>
            <a:r>
              <a:rPr lang="zh-CN" altLang="en-US" dirty="0" smtClean="0"/>
              <a:t>顺序</a:t>
            </a:r>
            <a:r>
              <a:rPr lang="zh-CN" altLang="en-US" dirty="0"/>
              <a:t>一致性模型保证单线程内的操作会按</a:t>
            </a:r>
            <a:r>
              <a:rPr lang="zh-CN" altLang="en-US" dirty="0">
                <a:solidFill>
                  <a:srgbClr val="FF0000"/>
                </a:solidFill>
              </a:rPr>
              <a:t>程序的顺序执行</a:t>
            </a:r>
            <a:r>
              <a:rPr lang="zh-CN" altLang="en-US" dirty="0"/>
              <a:t>，而</a:t>
            </a:r>
            <a:r>
              <a:rPr lang="en-US" altLang="zh-CN" dirty="0"/>
              <a:t>JMM</a:t>
            </a:r>
            <a:r>
              <a:rPr lang="zh-CN" altLang="en-US" dirty="0"/>
              <a:t>不保证单线程内</a:t>
            </a:r>
            <a:r>
              <a:rPr lang="zh-CN" altLang="en-US" dirty="0" smtClean="0"/>
              <a:t>的操作</a:t>
            </a:r>
            <a:r>
              <a:rPr lang="zh-CN" altLang="en-US" dirty="0"/>
              <a:t>会按程序的顺序执行（比如上面正确同步的多线程程序在临界区内的重排序）  </a:t>
            </a:r>
            <a:br>
              <a:rPr lang="zh-CN" altLang="en-US" dirty="0"/>
            </a:br>
            <a:r>
              <a:rPr lang="en-US" altLang="zh-CN" dirty="0"/>
              <a:t>2</a:t>
            </a:r>
            <a:r>
              <a:rPr lang="zh-CN" altLang="en-US" dirty="0" smtClean="0"/>
              <a:t>）、顺序</a:t>
            </a:r>
            <a:r>
              <a:rPr lang="zh-CN" altLang="en-US" dirty="0"/>
              <a:t>一致性模型保证所有线程只能看到一致的操作执行顺序，而</a:t>
            </a:r>
            <a:r>
              <a:rPr lang="en-US" altLang="zh-CN" dirty="0"/>
              <a:t>JMM</a:t>
            </a:r>
            <a:r>
              <a:rPr lang="zh-CN" altLang="en-US" dirty="0"/>
              <a:t>不保证所有</a:t>
            </a:r>
            <a:r>
              <a:rPr lang="zh-CN" altLang="en-US" dirty="0" smtClean="0"/>
              <a:t>线程能</a:t>
            </a:r>
            <a:r>
              <a:rPr lang="zh-CN" altLang="en-US" dirty="0"/>
              <a:t>看到一致的操作</a:t>
            </a:r>
            <a:r>
              <a:rPr lang="zh-CN" altLang="en-US" dirty="0" smtClean="0"/>
              <a:t>执行顺序</a:t>
            </a:r>
            <a:r>
              <a:rPr lang="en-US" altLang="zh-CN" dirty="0" smtClean="0"/>
              <a:t>(</a:t>
            </a:r>
            <a:r>
              <a:rPr lang="zh-CN" altLang="en-US" dirty="0" smtClean="0"/>
              <a:t>未正确同步</a:t>
            </a:r>
            <a:r>
              <a:rPr lang="en-US" altLang="zh-CN" dirty="0" smtClean="0"/>
              <a:t>)</a:t>
            </a:r>
            <a:r>
              <a:rPr lang="zh-CN" altLang="en-US" dirty="0" smtClean="0"/>
              <a:t>。</a:t>
            </a:r>
            <a:r>
              <a:rPr lang="zh-CN" altLang="en-US" dirty="0"/>
              <a:t/>
            </a:r>
            <a:br>
              <a:rPr lang="zh-CN" altLang="en-US" dirty="0"/>
            </a:br>
            <a:r>
              <a:rPr lang="en-US" altLang="zh-CN" dirty="0"/>
              <a:t>3</a:t>
            </a:r>
            <a:r>
              <a:rPr lang="zh-CN" altLang="en-US" dirty="0" smtClean="0"/>
              <a:t>）、</a:t>
            </a:r>
            <a:r>
              <a:rPr lang="en-US" altLang="zh-CN" dirty="0" smtClean="0"/>
              <a:t>JMM</a:t>
            </a:r>
            <a:r>
              <a:rPr lang="zh-CN" altLang="en-US" dirty="0"/>
              <a:t>不保证对</a:t>
            </a:r>
            <a:r>
              <a:rPr lang="en-US" altLang="zh-CN" dirty="0"/>
              <a:t>64</a:t>
            </a:r>
            <a:r>
              <a:rPr lang="zh-CN" altLang="en-US" dirty="0"/>
              <a:t>位的</a:t>
            </a:r>
            <a:r>
              <a:rPr lang="en-US" altLang="zh-CN" dirty="0"/>
              <a:t>long</a:t>
            </a:r>
            <a:r>
              <a:rPr lang="zh-CN" altLang="en-US" dirty="0"/>
              <a:t>型和</a:t>
            </a:r>
            <a:r>
              <a:rPr lang="en-US" altLang="zh-CN" dirty="0"/>
              <a:t>double</a:t>
            </a:r>
            <a:r>
              <a:rPr lang="zh-CN" altLang="en-US" dirty="0"/>
              <a:t>型变量的写操作具有原子性，而顺序一致性模型</a:t>
            </a:r>
            <a:r>
              <a:rPr lang="zh-CN" altLang="en-US" dirty="0" smtClean="0"/>
              <a:t>保证</a:t>
            </a:r>
            <a:r>
              <a:rPr lang="zh-CN" altLang="en-US" dirty="0"/>
              <a:t>对所有的内存读</a:t>
            </a:r>
            <a:r>
              <a:rPr lang="en-US" altLang="zh-CN" dirty="0"/>
              <a:t>/</a:t>
            </a:r>
            <a:r>
              <a:rPr lang="zh-CN" altLang="en-US" dirty="0"/>
              <a:t>写操作都具有原子性。</a:t>
            </a:r>
            <a:endParaRPr lang="zh-CN" altLang="en-US" dirty="0"/>
          </a:p>
        </p:txBody>
      </p:sp>
    </p:spTree>
    <p:extLst>
      <p:ext uri="{BB962C8B-B14F-4D97-AF65-F5344CB8AC3E}">
        <p14:creationId xmlns:p14="http://schemas.microsoft.com/office/powerpoint/2010/main" val="25370248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899592" y="1772816"/>
            <a:ext cx="7632848" cy="2952328"/>
          </a:xfrm>
        </p:spPr>
        <p:txBody>
          <a:bodyPr>
            <a:normAutofit/>
          </a:bodyPr>
          <a:lstStyle/>
          <a:p>
            <a:pPr algn="l"/>
            <a:r>
              <a:rPr lang="zh-CN" altLang="en-US" sz="2400" b="1" dirty="0" smtClean="0">
                <a:latin typeface="+mn-ea"/>
              </a:rPr>
              <a:t>数据争用</a:t>
            </a:r>
            <a:endParaRPr lang="en-US" altLang="zh-CN" sz="2400" b="1" dirty="0" smtClean="0">
              <a:latin typeface="+mn-ea"/>
            </a:endParaRPr>
          </a:p>
          <a:p>
            <a:pPr algn="l"/>
            <a:r>
              <a:rPr lang="en-US" altLang="zh-CN" sz="2400" b="1" dirty="0">
                <a:latin typeface="+mn-ea"/>
              </a:rPr>
              <a:t>	</a:t>
            </a:r>
            <a:r>
              <a:rPr lang="zh-CN" altLang="en-US" sz="2400" b="1" dirty="0" smtClean="0">
                <a:latin typeface="+mn-ea"/>
              </a:rPr>
              <a:t>当在一个线程中写一个普通变量，在另外一个线程读同一个变量时，如果写和读没有通过同步来排序，就会出现数据争用。当出现数据争用时，程序的执行结果往往和我们预想的不一样</a:t>
            </a:r>
            <a:r>
              <a:rPr lang="en-US" altLang="zh-CN" sz="2400" b="1" dirty="0" smtClean="0">
                <a:latin typeface="+mn-ea"/>
              </a:rPr>
              <a:t>(</a:t>
            </a:r>
            <a:r>
              <a:rPr lang="zh-CN" altLang="en-US" sz="2400" b="1" dirty="0" smtClean="0">
                <a:latin typeface="+mn-ea"/>
              </a:rPr>
              <a:t>可见性</a:t>
            </a:r>
            <a:r>
              <a:rPr lang="en-US" altLang="zh-CN" sz="2400" b="1" dirty="0" smtClean="0">
                <a:latin typeface="+mn-ea"/>
              </a:rPr>
              <a:t>)</a:t>
            </a:r>
            <a:r>
              <a:rPr lang="zh-CN" altLang="en-US" sz="2400" b="1" dirty="0" smtClean="0">
                <a:latin typeface="+mn-ea"/>
              </a:rPr>
              <a:t>。</a:t>
            </a:r>
            <a:endParaRPr lang="en-US" altLang="zh-CN" sz="2400" b="1" dirty="0" smtClean="0">
              <a:latin typeface="+mn-ea"/>
            </a:endParaRPr>
          </a:p>
          <a:p>
            <a:pPr algn="l"/>
            <a:endParaRPr lang="en-US" altLang="zh-CN" sz="2800" dirty="0" smtClean="0"/>
          </a:p>
        </p:txBody>
      </p:sp>
    </p:spTree>
    <p:extLst>
      <p:ext uri="{BB962C8B-B14F-4D97-AF65-F5344CB8AC3E}">
        <p14:creationId xmlns:p14="http://schemas.microsoft.com/office/powerpoint/2010/main" val="9353435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60649"/>
            <a:ext cx="7772400" cy="792087"/>
          </a:xfrm>
        </p:spPr>
        <p:txBody>
          <a:bodyPr/>
          <a:lstStyle/>
          <a:p>
            <a:r>
              <a:rPr lang="en-US" altLang="zh-CN" dirty="0" smtClean="0"/>
              <a:t>Happens-Before</a:t>
            </a:r>
            <a:endParaRPr lang="zh-CN" altLang="en-US" dirty="0"/>
          </a:p>
        </p:txBody>
      </p:sp>
      <p:sp>
        <p:nvSpPr>
          <p:cNvPr id="3" name="副标题 2"/>
          <p:cNvSpPr>
            <a:spLocks noGrp="1"/>
          </p:cNvSpPr>
          <p:nvPr>
            <p:ph type="subTitle" idx="1"/>
          </p:nvPr>
        </p:nvSpPr>
        <p:spPr>
          <a:xfrm>
            <a:off x="611560" y="1196752"/>
            <a:ext cx="7776864" cy="5328592"/>
          </a:xfrm>
        </p:spPr>
        <p:txBody>
          <a:bodyPr>
            <a:normAutofit/>
          </a:bodyPr>
          <a:lstStyle/>
          <a:p>
            <a:pPr algn="l"/>
            <a:r>
              <a:rPr lang="en-US" altLang="zh-CN" sz="2600" b="1" dirty="0" smtClean="0">
                <a:latin typeface="+mn-ea"/>
              </a:rPr>
              <a:t>Happens-Before(HB)</a:t>
            </a:r>
            <a:r>
              <a:rPr lang="zh-CN" altLang="en-US" sz="2600" b="1" dirty="0" smtClean="0">
                <a:latin typeface="+mn-ea"/>
              </a:rPr>
              <a:t>的定义：</a:t>
            </a:r>
            <a:endParaRPr lang="en-US" altLang="zh-CN" sz="2600" b="1" dirty="0" smtClean="0">
              <a:latin typeface="+mn-ea"/>
            </a:endParaRPr>
          </a:p>
          <a:p>
            <a:pPr algn="l"/>
            <a:r>
              <a:rPr lang="en-US" altLang="zh-CN" sz="2600" b="1" dirty="0">
                <a:latin typeface="+mn-ea"/>
              </a:rPr>
              <a:t>	</a:t>
            </a:r>
            <a:r>
              <a:rPr lang="en-US" altLang="zh-CN" sz="2600" b="1" dirty="0" smtClean="0">
                <a:latin typeface="+mn-ea"/>
              </a:rPr>
              <a:t>HB</a:t>
            </a:r>
            <a:r>
              <a:rPr lang="zh-CN" altLang="en-US" sz="2600" b="1" dirty="0" smtClean="0">
                <a:latin typeface="+mn-ea"/>
              </a:rPr>
              <a:t>是用来指定两个操作之间的执行顺序，这两个操作可以在一个线程之内，也可以是在不同的线程之间。</a:t>
            </a:r>
            <a:endParaRPr lang="en-US" altLang="zh-CN" sz="2600" b="1" dirty="0" smtClean="0">
              <a:latin typeface="+mn-ea"/>
            </a:endParaRPr>
          </a:p>
          <a:p>
            <a:pPr algn="l"/>
            <a:r>
              <a:rPr lang="en-US" altLang="zh-CN" sz="2600" b="1" dirty="0" smtClean="0">
                <a:latin typeface="+mn-ea"/>
              </a:rPr>
              <a:t>HB</a:t>
            </a:r>
            <a:r>
              <a:rPr lang="zh-CN" altLang="en-US" sz="2600" b="1" dirty="0" smtClean="0">
                <a:latin typeface="+mn-ea"/>
              </a:rPr>
              <a:t>的关系定义如下：</a:t>
            </a:r>
            <a:endParaRPr lang="en-US" altLang="zh-CN" sz="2600" b="1" dirty="0" smtClean="0">
              <a:latin typeface="+mn-ea"/>
            </a:endParaRPr>
          </a:p>
          <a:p>
            <a:pPr algn="l"/>
            <a:r>
              <a:rPr lang="en-US" altLang="zh-CN" sz="2600" b="1" dirty="0" smtClean="0">
                <a:latin typeface="+mn-ea"/>
              </a:rPr>
              <a:t>1)</a:t>
            </a:r>
            <a:r>
              <a:rPr lang="zh-CN" altLang="en-US" sz="2600" b="1" dirty="0" smtClean="0">
                <a:latin typeface="+mn-ea"/>
              </a:rPr>
              <a:t>、如果一个操作</a:t>
            </a:r>
            <a:r>
              <a:rPr lang="en-US" altLang="zh-CN" sz="2600" b="1" dirty="0" smtClean="0">
                <a:latin typeface="+mn-ea"/>
              </a:rPr>
              <a:t>HB</a:t>
            </a:r>
            <a:r>
              <a:rPr lang="zh-CN" altLang="en-US" sz="2600" b="1" dirty="0" smtClean="0">
                <a:latin typeface="+mn-ea"/>
              </a:rPr>
              <a:t>另一个操作，那么第一个操作的执行结果将对第二个操作</a:t>
            </a:r>
            <a:r>
              <a:rPr lang="zh-CN" altLang="en-US" sz="2600" b="1" dirty="0" smtClean="0">
                <a:solidFill>
                  <a:srgbClr val="FF0000"/>
                </a:solidFill>
                <a:latin typeface="+mn-ea"/>
              </a:rPr>
              <a:t>可见</a:t>
            </a:r>
            <a:r>
              <a:rPr lang="zh-CN" altLang="en-US" sz="2600" b="1" dirty="0" smtClean="0">
                <a:latin typeface="+mn-ea"/>
              </a:rPr>
              <a:t>，而且第一个操作的执行顺序排序第二个操作之前</a:t>
            </a:r>
            <a:r>
              <a:rPr lang="en-US" altLang="zh-CN" sz="2600" b="1" dirty="0" smtClean="0">
                <a:latin typeface="+mn-ea"/>
              </a:rPr>
              <a:t>(</a:t>
            </a:r>
            <a:r>
              <a:rPr lang="zh-CN" altLang="en-US" sz="2600" b="1" dirty="0" smtClean="0">
                <a:latin typeface="+mn-ea"/>
              </a:rPr>
              <a:t>多线程中</a:t>
            </a:r>
            <a:r>
              <a:rPr lang="en-US" altLang="zh-CN" sz="2600" b="1" dirty="0" smtClean="0">
                <a:latin typeface="+mn-ea"/>
              </a:rPr>
              <a:t>)</a:t>
            </a:r>
            <a:r>
              <a:rPr lang="zh-CN" altLang="en-US" sz="2600" b="1" dirty="0" smtClean="0">
                <a:latin typeface="+mn-ea"/>
              </a:rPr>
              <a:t>。</a:t>
            </a:r>
            <a:endParaRPr lang="en-US" altLang="zh-CN" sz="2600" b="1" dirty="0" smtClean="0">
              <a:latin typeface="+mn-ea"/>
            </a:endParaRPr>
          </a:p>
          <a:p>
            <a:pPr algn="l"/>
            <a:r>
              <a:rPr lang="en-US" altLang="zh-CN" sz="2600" b="1" dirty="0" smtClean="0">
                <a:latin typeface="+mn-ea"/>
              </a:rPr>
              <a:t>2)</a:t>
            </a:r>
            <a:r>
              <a:rPr lang="zh-CN" altLang="en-US" sz="2600" b="1" dirty="0" smtClean="0">
                <a:latin typeface="+mn-ea"/>
              </a:rPr>
              <a:t>、</a:t>
            </a:r>
            <a:r>
              <a:rPr lang="zh-CN" altLang="en-US" sz="2600" b="1" dirty="0">
                <a:latin typeface="+mn-ea"/>
              </a:rPr>
              <a:t>两个操作之间</a:t>
            </a:r>
            <a:r>
              <a:rPr lang="zh-CN" altLang="en-US" sz="2600" b="1" dirty="0" smtClean="0">
                <a:latin typeface="+mn-ea"/>
              </a:rPr>
              <a:t>存在</a:t>
            </a:r>
            <a:r>
              <a:rPr lang="en-US" altLang="zh-CN" sz="2600" b="1" dirty="0" smtClean="0">
                <a:latin typeface="+mn-ea"/>
              </a:rPr>
              <a:t>HB</a:t>
            </a:r>
            <a:r>
              <a:rPr lang="zh-CN" altLang="en-US" sz="2600" b="1" dirty="0" smtClean="0">
                <a:latin typeface="+mn-ea"/>
              </a:rPr>
              <a:t>关系</a:t>
            </a:r>
            <a:r>
              <a:rPr lang="zh-CN" altLang="en-US" sz="2600" b="1" dirty="0">
                <a:latin typeface="+mn-ea"/>
              </a:rPr>
              <a:t>，并不意味着</a:t>
            </a:r>
            <a:r>
              <a:rPr lang="en-US" altLang="zh-CN" sz="2600" b="1" dirty="0">
                <a:latin typeface="+mn-ea"/>
              </a:rPr>
              <a:t>java</a:t>
            </a:r>
            <a:r>
              <a:rPr lang="zh-CN" altLang="en-US" sz="2600" b="1" dirty="0">
                <a:latin typeface="+mn-ea"/>
              </a:rPr>
              <a:t>平台的具体实现必须要</a:t>
            </a:r>
            <a:r>
              <a:rPr lang="zh-CN" altLang="en-US" sz="2600" b="1" dirty="0" smtClean="0">
                <a:latin typeface="+mn-ea"/>
              </a:rPr>
              <a:t>按照</a:t>
            </a:r>
            <a:r>
              <a:rPr lang="en-US" altLang="zh-CN" sz="2600" b="1" dirty="0" smtClean="0">
                <a:latin typeface="+mn-ea"/>
              </a:rPr>
              <a:t>HB</a:t>
            </a:r>
            <a:r>
              <a:rPr lang="zh-CN" altLang="en-US" sz="2600" b="1" dirty="0" smtClean="0">
                <a:latin typeface="+mn-ea"/>
              </a:rPr>
              <a:t>关系</a:t>
            </a:r>
            <a:r>
              <a:rPr lang="zh-CN" altLang="en-US" sz="2600" b="1" dirty="0">
                <a:latin typeface="+mn-ea"/>
              </a:rPr>
              <a:t>指定的顺序来执行。  </a:t>
            </a:r>
            <a:br>
              <a:rPr lang="zh-CN" altLang="en-US" sz="2600" b="1" dirty="0">
                <a:latin typeface="+mn-ea"/>
              </a:rPr>
            </a:br>
            <a:r>
              <a:rPr lang="zh-CN" altLang="en-US" sz="2600" b="1" dirty="0">
                <a:latin typeface="+mn-ea"/>
              </a:rPr>
              <a:t>如果重排序之后的执行</a:t>
            </a:r>
            <a:r>
              <a:rPr lang="zh-CN" altLang="en-US" sz="2600" b="1" dirty="0" smtClean="0">
                <a:latin typeface="+mn-ea"/>
              </a:rPr>
              <a:t>结果</a:t>
            </a:r>
            <a:r>
              <a:rPr lang="en-US" altLang="zh-CN" sz="2600" b="1" dirty="0" smtClean="0">
                <a:latin typeface="+mn-ea"/>
              </a:rPr>
              <a:t>,</a:t>
            </a:r>
            <a:r>
              <a:rPr lang="zh-CN" altLang="en-US" sz="2600" b="1" dirty="0" smtClean="0">
                <a:latin typeface="+mn-ea"/>
              </a:rPr>
              <a:t>与按</a:t>
            </a:r>
            <a:r>
              <a:rPr lang="en-US" altLang="zh-CN" sz="2600" b="1" dirty="0" smtClean="0">
                <a:latin typeface="+mn-ea"/>
              </a:rPr>
              <a:t>HB</a:t>
            </a:r>
            <a:r>
              <a:rPr lang="zh-CN" altLang="en-US" sz="2600" b="1" dirty="0" smtClean="0">
                <a:latin typeface="+mn-ea"/>
              </a:rPr>
              <a:t>关系</a:t>
            </a:r>
            <a:r>
              <a:rPr lang="zh-CN" altLang="en-US" sz="2600" b="1" dirty="0">
                <a:latin typeface="+mn-ea"/>
              </a:rPr>
              <a:t>来执行的结果一致，那么这种重排序并不</a:t>
            </a:r>
            <a:r>
              <a:rPr lang="zh-CN" altLang="en-US" sz="2600" b="1" dirty="0" smtClean="0">
                <a:latin typeface="+mn-ea"/>
              </a:rPr>
              <a:t>非法</a:t>
            </a:r>
            <a:r>
              <a:rPr lang="en-US" altLang="zh-CN" sz="2600" b="1" dirty="0" smtClean="0">
                <a:latin typeface="+mn-ea"/>
              </a:rPr>
              <a:t>(</a:t>
            </a:r>
            <a:r>
              <a:rPr lang="zh-CN" altLang="en-US" sz="2600" b="1" dirty="0" smtClean="0">
                <a:latin typeface="+mn-ea"/>
              </a:rPr>
              <a:t>单线程程序中</a:t>
            </a:r>
            <a:r>
              <a:rPr lang="en-US" altLang="zh-CN" sz="2600" b="1" dirty="0" smtClean="0">
                <a:latin typeface="+mn-ea"/>
              </a:rPr>
              <a:t>)</a:t>
            </a:r>
            <a:r>
              <a:rPr lang="zh-CN" altLang="en-US" sz="2600" b="1" dirty="0" smtClean="0">
                <a:latin typeface="+mn-ea"/>
              </a:rPr>
              <a:t>。</a:t>
            </a:r>
            <a:endParaRPr lang="en-US" altLang="zh-CN" sz="2600" b="1" dirty="0" smtClean="0">
              <a:latin typeface="+mn-ea"/>
            </a:endParaRPr>
          </a:p>
          <a:p>
            <a:pPr algn="l"/>
            <a:endParaRPr lang="zh-CN" altLang="en-US" dirty="0"/>
          </a:p>
        </p:txBody>
      </p:sp>
    </p:spTree>
    <p:extLst>
      <p:ext uri="{BB962C8B-B14F-4D97-AF65-F5344CB8AC3E}">
        <p14:creationId xmlns:p14="http://schemas.microsoft.com/office/powerpoint/2010/main" val="25370248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1026" name="Picture 2" descr="C:\Users\wb-zhangkenan\Desktop\2017050700493322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5" y="116632"/>
            <a:ext cx="9289032" cy="65780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900080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827584" y="476672"/>
            <a:ext cx="7488832" cy="5832648"/>
          </a:xfrm>
        </p:spPr>
        <p:txBody>
          <a:bodyPr>
            <a:normAutofit/>
          </a:bodyPr>
          <a:lstStyle/>
          <a:p>
            <a:pPr algn="l"/>
            <a:r>
              <a:rPr lang="en-US" altLang="zh-CN" sz="2400" dirty="0" smtClean="0">
                <a:latin typeface="+mn-ea"/>
              </a:rPr>
              <a:t>HB</a:t>
            </a:r>
            <a:r>
              <a:rPr lang="zh-CN" altLang="en-US" sz="2400" dirty="0" smtClean="0">
                <a:latin typeface="+mn-ea"/>
              </a:rPr>
              <a:t>的作用</a:t>
            </a:r>
            <a:endParaRPr lang="en-US" altLang="zh-CN" sz="2400" dirty="0">
              <a:latin typeface="+mn-ea"/>
            </a:endParaRPr>
          </a:p>
          <a:p>
            <a:pPr algn="l"/>
            <a:r>
              <a:rPr lang="en-US" altLang="zh-CN" sz="2400" dirty="0" smtClean="0">
                <a:latin typeface="+mn-ea"/>
              </a:rPr>
              <a:t>1)</a:t>
            </a:r>
            <a:r>
              <a:rPr lang="zh-CN" altLang="en-US" sz="2400" dirty="0" smtClean="0">
                <a:latin typeface="+mn-ea"/>
              </a:rPr>
              <a:t>、</a:t>
            </a:r>
            <a:r>
              <a:rPr lang="en-US" altLang="zh-CN" sz="2400" dirty="0" smtClean="0"/>
              <a:t>Happens-Before</a:t>
            </a:r>
            <a:r>
              <a:rPr lang="zh-CN" altLang="en-US" sz="2400" dirty="0"/>
              <a:t>保证了程序在并发执行时，内存的</a:t>
            </a:r>
            <a:r>
              <a:rPr lang="zh-CN" altLang="en-US" sz="2400" dirty="0">
                <a:solidFill>
                  <a:srgbClr val="FF0000"/>
                </a:solidFill>
              </a:rPr>
              <a:t>可见性</a:t>
            </a:r>
            <a:r>
              <a:rPr lang="zh-CN" altLang="en-US" sz="2400" dirty="0"/>
              <a:t>和程序</a:t>
            </a:r>
            <a:r>
              <a:rPr lang="zh-CN" altLang="en-US" sz="2400" dirty="0" smtClean="0"/>
              <a:t>的执行顺序。</a:t>
            </a:r>
            <a:endParaRPr lang="en-US" altLang="zh-CN" sz="2400" dirty="0" smtClean="0"/>
          </a:p>
          <a:p>
            <a:pPr algn="l"/>
            <a:r>
              <a:rPr lang="en-US" altLang="zh-CN" sz="2400" dirty="0" smtClean="0"/>
              <a:t>2</a:t>
            </a:r>
            <a:r>
              <a:rPr lang="zh-CN" altLang="en-US" sz="2400" dirty="0" smtClean="0"/>
              <a:t>）、对于</a:t>
            </a:r>
            <a:r>
              <a:rPr lang="zh-CN" altLang="en-US" sz="2400" dirty="0"/>
              <a:t>会改变程序执行结果的重排序，</a:t>
            </a:r>
            <a:r>
              <a:rPr lang="en-US" altLang="zh-CN" sz="2400" dirty="0"/>
              <a:t>JMM</a:t>
            </a:r>
            <a:r>
              <a:rPr lang="zh-CN" altLang="en-US" sz="2400" dirty="0"/>
              <a:t>要求编译器和</a:t>
            </a:r>
            <a:r>
              <a:rPr lang="zh-CN" altLang="en-US" sz="2400" dirty="0" smtClean="0"/>
              <a:t>处理器禁止这种</a:t>
            </a:r>
            <a:r>
              <a:rPr lang="zh-CN" altLang="en-US" sz="2400" dirty="0" smtClean="0">
                <a:solidFill>
                  <a:srgbClr val="FF0000"/>
                </a:solidFill>
              </a:rPr>
              <a:t>重排序</a:t>
            </a:r>
            <a:r>
              <a:rPr lang="zh-CN" altLang="en-US" sz="2400" dirty="0" smtClean="0"/>
              <a:t>。</a:t>
            </a:r>
            <a:endParaRPr lang="en-US" altLang="zh-CN" sz="2400" dirty="0" smtClean="0"/>
          </a:p>
          <a:p>
            <a:pPr algn="l"/>
            <a:endParaRPr lang="en-US" altLang="zh-CN" sz="2400" dirty="0" smtClean="0"/>
          </a:p>
          <a:p>
            <a:pPr algn="l"/>
            <a:r>
              <a:rPr lang="en-US" altLang="zh-CN" sz="2400" dirty="0"/>
              <a:t>Happens-Before</a:t>
            </a:r>
            <a:r>
              <a:rPr lang="zh-CN" altLang="en-US" sz="2400" dirty="0"/>
              <a:t>关系和</a:t>
            </a:r>
            <a:r>
              <a:rPr lang="en-US" altLang="zh-CN" sz="2400" dirty="0"/>
              <a:t>as-if-serial</a:t>
            </a:r>
            <a:r>
              <a:rPr lang="zh-CN" altLang="en-US" sz="2400" dirty="0"/>
              <a:t>语义的</a:t>
            </a:r>
            <a:r>
              <a:rPr lang="zh-CN" altLang="en-US" sz="2400" dirty="0" smtClean="0"/>
              <a:t>关系</a:t>
            </a:r>
            <a:endParaRPr lang="en-US" altLang="zh-CN" sz="2400" dirty="0" smtClean="0"/>
          </a:p>
          <a:p>
            <a:pPr algn="l"/>
            <a:r>
              <a:rPr lang="en-US" altLang="zh-CN" sz="2400" dirty="0"/>
              <a:t>	</a:t>
            </a:r>
            <a:r>
              <a:rPr lang="en-US" altLang="zh-CN" sz="2400" dirty="0"/>
              <a:t> as-if-serial</a:t>
            </a:r>
            <a:r>
              <a:rPr lang="zh-CN" altLang="en-US" sz="2400" dirty="0"/>
              <a:t>语义保证单线程内程序的执行结果不被</a:t>
            </a:r>
            <a:r>
              <a:rPr lang="zh-CN" altLang="en-US" sz="2400" dirty="0" smtClean="0"/>
              <a:t>改变。</a:t>
            </a:r>
            <a:endParaRPr lang="en-US" altLang="zh-CN" sz="2400" dirty="0" smtClean="0"/>
          </a:p>
          <a:p>
            <a:pPr algn="l"/>
            <a:r>
              <a:rPr lang="en-US" altLang="zh-CN" sz="2400" dirty="0"/>
              <a:t>	</a:t>
            </a:r>
            <a:r>
              <a:rPr lang="en-US" altLang="zh-CN" sz="2400" dirty="0" smtClean="0"/>
              <a:t>Happens-Before</a:t>
            </a:r>
            <a:r>
              <a:rPr lang="zh-CN" altLang="en-US" sz="2400" dirty="0"/>
              <a:t>关系保证正确同步的多线程程序的执行结果不被改变。</a:t>
            </a:r>
            <a:endParaRPr lang="en-US" altLang="zh-CN" sz="2400" dirty="0" smtClean="0"/>
          </a:p>
          <a:p>
            <a:pPr algn="l"/>
            <a:endParaRPr lang="zh-CN" altLang="en-US" sz="2400" dirty="0">
              <a:latin typeface="+mn-ea"/>
            </a:endParaRPr>
          </a:p>
        </p:txBody>
      </p:sp>
    </p:spTree>
    <p:extLst>
      <p:ext uri="{BB962C8B-B14F-4D97-AF65-F5344CB8AC3E}">
        <p14:creationId xmlns:p14="http://schemas.microsoft.com/office/powerpoint/2010/main" val="25370248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899592" y="404664"/>
            <a:ext cx="7416824" cy="5976664"/>
          </a:xfrm>
        </p:spPr>
        <p:txBody>
          <a:bodyPr>
            <a:normAutofit fontScale="77500" lnSpcReduction="20000"/>
          </a:bodyPr>
          <a:lstStyle/>
          <a:p>
            <a:pPr algn="l"/>
            <a:r>
              <a:rPr lang="en-US" altLang="zh-CN" sz="2800" i="1" dirty="0">
                <a:latin typeface="+mn-ea"/>
              </a:rPr>
              <a:t>Happens-Before</a:t>
            </a:r>
            <a:r>
              <a:rPr lang="zh-CN" altLang="en-US" sz="2800" i="1" dirty="0" smtClean="0">
                <a:latin typeface="+mn-ea"/>
              </a:rPr>
              <a:t>规则</a:t>
            </a:r>
            <a:endParaRPr lang="en-US" altLang="zh-CN" sz="2800" i="1" dirty="0" smtClean="0">
              <a:latin typeface="+mn-ea"/>
            </a:endParaRPr>
          </a:p>
          <a:p>
            <a:pPr algn="l"/>
            <a:endParaRPr lang="en-US" altLang="zh-CN" sz="2800" i="1" dirty="0">
              <a:latin typeface="+mn-ea"/>
            </a:endParaRPr>
          </a:p>
          <a:p>
            <a:pPr algn="l"/>
            <a:r>
              <a:rPr lang="zh-CN" altLang="en-US" sz="2800" dirty="0" smtClean="0">
                <a:latin typeface="+mn-ea"/>
              </a:rPr>
              <a:t>在</a:t>
            </a:r>
            <a:r>
              <a:rPr lang="en-US" altLang="zh-CN" sz="2800" dirty="0">
                <a:latin typeface="+mn-ea"/>
              </a:rPr>
              <a:t>JSR-133</a:t>
            </a:r>
            <a:r>
              <a:rPr lang="zh-CN" altLang="en-US" sz="2800" dirty="0">
                <a:latin typeface="+mn-ea"/>
              </a:rPr>
              <a:t>中定义了如下</a:t>
            </a:r>
            <a:r>
              <a:rPr lang="en-US" altLang="zh-CN" sz="2800" dirty="0">
                <a:latin typeface="+mn-ea"/>
              </a:rPr>
              <a:t>Happens-Before</a:t>
            </a:r>
            <a:r>
              <a:rPr lang="zh-CN" altLang="en-US" sz="2800" dirty="0">
                <a:latin typeface="+mn-ea"/>
              </a:rPr>
              <a:t>规则：  </a:t>
            </a:r>
            <a:br>
              <a:rPr lang="zh-CN" altLang="en-US" sz="2800" dirty="0">
                <a:latin typeface="+mn-ea"/>
              </a:rPr>
            </a:br>
            <a:r>
              <a:rPr lang="zh-CN" altLang="en-US" sz="2800" dirty="0">
                <a:latin typeface="+mn-ea"/>
              </a:rPr>
              <a:t>    </a:t>
            </a:r>
            <a:r>
              <a:rPr lang="en-US" altLang="zh-CN" sz="2800" dirty="0">
                <a:latin typeface="+mn-ea"/>
              </a:rPr>
              <a:t>1)</a:t>
            </a:r>
            <a:r>
              <a:rPr lang="zh-CN" altLang="en-US" sz="2800" dirty="0">
                <a:latin typeface="+mn-ea"/>
              </a:rPr>
              <a:t>、程序顺序规则</a:t>
            </a:r>
            <a:r>
              <a:rPr lang="en-US" altLang="zh-CN" sz="2800" dirty="0">
                <a:latin typeface="+mn-ea"/>
              </a:rPr>
              <a:t>(</a:t>
            </a:r>
            <a:r>
              <a:rPr lang="zh-CN" altLang="en-US" sz="2800" dirty="0">
                <a:latin typeface="+mn-ea"/>
              </a:rPr>
              <a:t>单线程规则</a:t>
            </a:r>
            <a:r>
              <a:rPr lang="en-US" altLang="zh-CN" sz="2800" dirty="0">
                <a:latin typeface="+mn-ea"/>
              </a:rPr>
              <a:t>)</a:t>
            </a:r>
            <a:r>
              <a:rPr lang="zh-CN" altLang="en-US" sz="2800" dirty="0">
                <a:latin typeface="+mn-ea"/>
              </a:rPr>
              <a:t>：一个线程中的每个操作，</a:t>
            </a:r>
            <a:r>
              <a:rPr lang="en-US" altLang="zh-CN" sz="2800" dirty="0">
                <a:latin typeface="+mn-ea"/>
              </a:rPr>
              <a:t>Happens-Before</a:t>
            </a:r>
            <a:r>
              <a:rPr lang="zh-CN" altLang="en-US" sz="2800" dirty="0">
                <a:latin typeface="+mn-ea"/>
              </a:rPr>
              <a:t>于该线程中的任意后续操作。    </a:t>
            </a:r>
            <a:br>
              <a:rPr lang="zh-CN" altLang="en-US" sz="2800" dirty="0">
                <a:latin typeface="+mn-ea"/>
              </a:rPr>
            </a:br>
            <a:r>
              <a:rPr lang="zh-CN" altLang="en-US" sz="2800" dirty="0">
                <a:latin typeface="+mn-ea"/>
              </a:rPr>
              <a:t>    </a:t>
            </a:r>
            <a:r>
              <a:rPr lang="en-US" altLang="zh-CN" sz="2800" dirty="0">
                <a:latin typeface="+mn-ea"/>
              </a:rPr>
              <a:t>2)</a:t>
            </a:r>
            <a:r>
              <a:rPr lang="zh-CN" altLang="en-US" sz="2800" dirty="0">
                <a:latin typeface="+mn-ea"/>
              </a:rPr>
              <a:t>、锁规则：对一个锁的解锁操作，</a:t>
            </a:r>
            <a:r>
              <a:rPr lang="en-US" altLang="zh-CN" sz="2800" dirty="0">
                <a:latin typeface="+mn-ea"/>
              </a:rPr>
              <a:t>Happens-Before</a:t>
            </a:r>
            <a:r>
              <a:rPr lang="zh-CN" altLang="en-US" sz="2800" dirty="0">
                <a:latin typeface="+mn-ea"/>
              </a:rPr>
              <a:t>于随后对这个锁的加锁操作。  </a:t>
            </a:r>
            <a:br>
              <a:rPr lang="zh-CN" altLang="en-US" sz="2800" dirty="0">
                <a:latin typeface="+mn-ea"/>
              </a:rPr>
            </a:br>
            <a:r>
              <a:rPr lang="zh-CN" altLang="en-US" sz="2800" dirty="0">
                <a:latin typeface="+mn-ea"/>
              </a:rPr>
              <a:t>    </a:t>
            </a:r>
            <a:r>
              <a:rPr lang="en-US" altLang="zh-CN" sz="2800" dirty="0">
                <a:latin typeface="+mn-ea"/>
              </a:rPr>
              <a:t>3)</a:t>
            </a:r>
            <a:r>
              <a:rPr lang="zh-CN" altLang="en-US" sz="2800" dirty="0">
                <a:latin typeface="+mn-ea"/>
              </a:rPr>
              <a:t>、</a:t>
            </a:r>
            <a:r>
              <a:rPr lang="en-US" altLang="zh-CN" sz="2800" dirty="0">
                <a:latin typeface="+mn-ea"/>
              </a:rPr>
              <a:t>volatile</a:t>
            </a:r>
            <a:r>
              <a:rPr lang="zh-CN" altLang="en-US" sz="2800" dirty="0">
                <a:latin typeface="+mn-ea"/>
              </a:rPr>
              <a:t>变量规则：对一个</a:t>
            </a:r>
            <a:r>
              <a:rPr lang="en-US" altLang="zh-CN" sz="2800" dirty="0">
                <a:latin typeface="+mn-ea"/>
              </a:rPr>
              <a:t>volatile</a:t>
            </a:r>
            <a:r>
              <a:rPr lang="zh-CN" altLang="en-US" sz="2800" dirty="0">
                <a:latin typeface="+mn-ea"/>
              </a:rPr>
              <a:t>域的写，</a:t>
            </a:r>
            <a:r>
              <a:rPr lang="en-US" altLang="zh-CN" sz="2800" dirty="0">
                <a:latin typeface="+mn-ea"/>
              </a:rPr>
              <a:t>Happens-Before</a:t>
            </a:r>
            <a:r>
              <a:rPr lang="zh-CN" altLang="en-US" sz="2800" dirty="0">
                <a:latin typeface="+mn-ea"/>
              </a:rPr>
              <a:t>于任意后续对这个</a:t>
            </a:r>
            <a:r>
              <a:rPr lang="en-US" altLang="zh-CN" sz="2800" dirty="0">
                <a:latin typeface="+mn-ea"/>
              </a:rPr>
              <a:t>volatile</a:t>
            </a:r>
            <a:r>
              <a:rPr lang="zh-CN" altLang="en-US" sz="2800" dirty="0">
                <a:latin typeface="+mn-ea"/>
              </a:rPr>
              <a:t>域的读。  </a:t>
            </a:r>
            <a:br>
              <a:rPr lang="zh-CN" altLang="en-US" sz="2800" dirty="0">
                <a:latin typeface="+mn-ea"/>
              </a:rPr>
            </a:br>
            <a:r>
              <a:rPr lang="zh-CN" altLang="en-US" sz="2800" dirty="0">
                <a:latin typeface="+mn-ea"/>
              </a:rPr>
              <a:t>    </a:t>
            </a:r>
            <a:r>
              <a:rPr lang="en-US" altLang="zh-CN" sz="2800" dirty="0">
                <a:latin typeface="+mn-ea"/>
              </a:rPr>
              <a:t>4)</a:t>
            </a:r>
            <a:r>
              <a:rPr lang="zh-CN" altLang="en-US" sz="2800" dirty="0">
                <a:latin typeface="+mn-ea"/>
              </a:rPr>
              <a:t>、传递性规则：如果</a:t>
            </a:r>
            <a:r>
              <a:rPr lang="en-US" altLang="zh-CN" sz="2800" dirty="0">
                <a:latin typeface="+mn-ea"/>
              </a:rPr>
              <a:t>A Happens-Before B,</a:t>
            </a:r>
            <a:r>
              <a:rPr lang="zh-CN" altLang="en-US" sz="2800" dirty="0">
                <a:latin typeface="+mn-ea"/>
              </a:rPr>
              <a:t>且</a:t>
            </a:r>
            <a:r>
              <a:rPr lang="en-US" altLang="zh-CN" sz="2800" dirty="0">
                <a:latin typeface="+mn-ea"/>
              </a:rPr>
              <a:t>B Happens-Before C</a:t>
            </a:r>
            <a:r>
              <a:rPr lang="zh-CN" altLang="en-US" sz="2800" dirty="0">
                <a:latin typeface="+mn-ea"/>
              </a:rPr>
              <a:t>，那么</a:t>
            </a:r>
            <a:r>
              <a:rPr lang="en-US" altLang="zh-CN" sz="2800" dirty="0">
                <a:latin typeface="+mn-ea"/>
              </a:rPr>
              <a:t>A Happens-Before C</a:t>
            </a:r>
            <a:r>
              <a:rPr lang="zh-CN" altLang="en-US" sz="2800" dirty="0">
                <a:latin typeface="+mn-ea"/>
              </a:rPr>
              <a:t>。  </a:t>
            </a:r>
            <a:br>
              <a:rPr lang="zh-CN" altLang="en-US" sz="2800" dirty="0">
                <a:latin typeface="+mn-ea"/>
              </a:rPr>
            </a:br>
            <a:r>
              <a:rPr lang="en-US" altLang="zh-CN" sz="2800" dirty="0">
                <a:latin typeface="+mn-ea"/>
              </a:rPr>
              <a:t>    5)</a:t>
            </a:r>
            <a:r>
              <a:rPr lang="zh-CN" altLang="en-US" sz="2800" dirty="0">
                <a:latin typeface="+mn-ea"/>
              </a:rPr>
              <a:t>、</a:t>
            </a:r>
            <a:r>
              <a:rPr lang="en-US" altLang="zh-CN" sz="2800" dirty="0">
                <a:latin typeface="+mn-ea"/>
              </a:rPr>
              <a:t>start()</a:t>
            </a:r>
            <a:r>
              <a:rPr lang="zh-CN" altLang="en-US" sz="2800" dirty="0">
                <a:latin typeface="+mn-ea"/>
              </a:rPr>
              <a:t>规则：如果线程</a:t>
            </a:r>
            <a:r>
              <a:rPr lang="en-US" altLang="zh-CN" sz="2800" dirty="0">
                <a:latin typeface="+mn-ea"/>
              </a:rPr>
              <a:t>A</a:t>
            </a:r>
            <a:r>
              <a:rPr lang="zh-CN" altLang="en-US" sz="2800" dirty="0">
                <a:latin typeface="+mn-ea"/>
              </a:rPr>
              <a:t>执行</a:t>
            </a:r>
            <a:r>
              <a:rPr lang="en-US" altLang="zh-CN" sz="2800" dirty="0" err="1">
                <a:latin typeface="+mn-ea"/>
              </a:rPr>
              <a:t>ThreadB.start</a:t>
            </a:r>
            <a:r>
              <a:rPr lang="en-US" altLang="zh-CN" sz="2800" dirty="0">
                <a:latin typeface="+mn-ea"/>
              </a:rPr>
              <a:t>()</a:t>
            </a:r>
            <a:r>
              <a:rPr lang="zh-CN" altLang="en-US" sz="2800" dirty="0">
                <a:latin typeface="+mn-ea"/>
              </a:rPr>
              <a:t>方法启动线程，那么</a:t>
            </a:r>
            <a:r>
              <a:rPr lang="en-US" altLang="zh-CN" sz="2800" dirty="0" err="1">
                <a:latin typeface="+mn-ea"/>
              </a:rPr>
              <a:t>ThreadB.start</a:t>
            </a:r>
            <a:r>
              <a:rPr lang="en-US" altLang="zh-CN" sz="2800" dirty="0">
                <a:latin typeface="+mn-ea"/>
              </a:rPr>
              <a:t>()</a:t>
            </a:r>
            <a:r>
              <a:rPr lang="zh-CN" altLang="en-US" sz="2800" dirty="0">
                <a:latin typeface="+mn-ea"/>
              </a:rPr>
              <a:t>操作</a:t>
            </a:r>
            <a:r>
              <a:rPr lang="en-US" altLang="zh-CN" sz="2800" dirty="0">
                <a:latin typeface="+mn-ea"/>
              </a:rPr>
              <a:t>Happens-Before</a:t>
            </a:r>
            <a:r>
              <a:rPr lang="zh-CN" altLang="en-US" sz="2800" dirty="0">
                <a:latin typeface="+mn-ea"/>
              </a:rPr>
              <a:t>于线程</a:t>
            </a:r>
            <a:r>
              <a:rPr lang="en-US" altLang="zh-CN" sz="2800" dirty="0">
                <a:latin typeface="+mn-ea"/>
              </a:rPr>
              <a:t>B</a:t>
            </a:r>
            <a:r>
              <a:rPr lang="zh-CN" altLang="en-US" sz="2800" dirty="0">
                <a:latin typeface="+mn-ea"/>
              </a:rPr>
              <a:t>中的任意操作。  </a:t>
            </a:r>
            <a:br>
              <a:rPr lang="zh-CN" altLang="en-US" sz="2800" dirty="0">
                <a:latin typeface="+mn-ea"/>
              </a:rPr>
            </a:br>
            <a:r>
              <a:rPr lang="zh-CN" altLang="en-US" sz="2800" dirty="0">
                <a:latin typeface="+mn-ea"/>
              </a:rPr>
              <a:t>    </a:t>
            </a:r>
            <a:r>
              <a:rPr lang="en-US" altLang="zh-CN" sz="2800" dirty="0">
                <a:latin typeface="+mn-ea"/>
              </a:rPr>
              <a:t>6)</a:t>
            </a:r>
            <a:r>
              <a:rPr lang="zh-CN" altLang="en-US" sz="2800" dirty="0">
                <a:latin typeface="+mn-ea"/>
              </a:rPr>
              <a:t>、</a:t>
            </a:r>
            <a:r>
              <a:rPr lang="en-US" altLang="zh-CN" sz="2800" dirty="0">
                <a:latin typeface="+mn-ea"/>
              </a:rPr>
              <a:t>join</a:t>
            </a:r>
            <a:r>
              <a:rPr lang="zh-CN" altLang="en-US" sz="2800" dirty="0">
                <a:latin typeface="+mn-ea"/>
              </a:rPr>
              <a:t>规则：如果线程</a:t>
            </a:r>
            <a:r>
              <a:rPr lang="en-US" altLang="zh-CN" sz="2800" dirty="0">
                <a:latin typeface="+mn-ea"/>
              </a:rPr>
              <a:t>A</a:t>
            </a:r>
            <a:r>
              <a:rPr lang="zh-CN" altLang="en-US" sz="2800" dirty="0">
                <a:latin typeface="+mn-ea"/>
              </a:rPr>
              <a:t>执行操作</a:t>
            </a:r>
            <a:r>
              <a:rPr lang="en-US" altLang="zh-CN" sz="2800" dirty="0" err="1">
                <a:latin typeface="+mn-ea"/>
              </a:rPr>
              <a:t>ThreadB.join</a:t>
            </a:r>
            <a:r>
              <a:rPr lang="en-US" altLang="zh-CN" sz="2800" dirty="0">
                <a:latin typeface="+mn-ea"/>
              </a:rPr>
              <a:t>()</a:t>
            </a:r>
            <a:r>
              <a:rPr lang="zh-CN" altLang="en-US" sz="2800" dirty="0">
                <a:latin typeface="+mn-ea"/>
              </a:rPr>
              <a:t>并成功返回，那么线程</a:t>
            </a:r>
            <a:r>
              <a:rPr lang="en-US" altLang="zh-CN" sz="2800" dirty="0">
                <a:latin typeface="+mn-ea"/>
              </a:rPr>
              <a:t>B</a:t>
            </a:r>
            <a:r>
              <a:rPr lang="zh-CN" altLang="en-US" sz="2800" dirty="0">
                <a:latin typeface="+mn-ea"/>
              </a:rPr>
              <a:t>中的任意操作</a:t>
            </a:r>
            <a:r>
              <a:rPr lang="en-US" altLang="zh-CN" sz="2800" dirty="0">
                <a:latin typeface="+mn-ea"/>
              </a:rPr>
              <a:t>Happens-Before</a:t>
            </a:r>
            <a:r>
              <a:rPr lang="zh-CN" altLang="en-US" sz="2800" dirty="0">
                <a:latin typeface="+mn-ea"/>
              </a:rPr>
              <a:t>于线程</a:t>
            </a:r>
            <a:r>
              <a:rPr lang="en-US" altLang="zh-CN" sz="2800" dirty="0">
                <a:latin typeface="+mn-ea"/>
              </a:rPr>
              <a:t>A</a:t>
            </a:r>
            <a:r>
              <a:rPr lang="zh-CN" altLang="en-US" sz="2800" dirty="0">
                <a:latin typeface="+mn-ea"/>
              </a:rPr>
              <a:t>从</a:t>
            </a:r>
            <a:r>
              <a:rPr lang="en-US" altLang="zh-CN" sz="2800" dirty="0" err="1">
                <a:latin typeface="+mn-ea"/>
              </a:rPr>
              <a:t>ThreadB.join</a:t>
            </a:r>
            <a:r>
              <a:rPr lang="en-US" altLang="zh-CN" sz="2800" dirty="0">
                <a:latin typeface="+mn-ea"/>
              </a:rPr>
              <a:t>()</a:t>
            </a:r>
            <a:r>
              <a:rPr lang="zh-CN" altLang="en-US" sz="2800" dirty="0">
                <a:latin typeface="+mn-ea"/>
              </a:rPr>
              <a:t>操作成功返回。    </a:t>
            </a:r>
            <a:br>
              <a:rPr lang="zh-CN" altLang="en-US" sz="2800" dirty="0">
                <a:latin typeface="+mn-ea"/>
              </a:rPr>
            </a:br>
            <a:r>
              <a:rPr lang="zh-CN" altLang="en-US" sz="2800" dirty="0">
                <a:latin typeface="+mn-ea"/>
              </a:rPr>
              <a:t>    </a:t>
            </a:r>
            <a:r>
              <a:rPr lang="en-US" altLang="zh-CN" sz="2800" dirty="0">
                <a:latin typeface="+mn-ea"/>
              </a:rPr>
              <a:t>7)</a:t>
            </a:r>
            <a:r>
              <a:rPr lang="zh-CN" altLang="en-US" sz="2800" dirty="0">
                <a:latin typeface="+mn-ea"/>
              </a:rPr>
              <a:t>、线程的中断规则：线程的中断先于被中断的代码。  </a:t>
            </a:r>
            <a:br>
              <a:rPr lang="zh-CN" altLang="en-US" sz="2800" dirty="0">
                <a:latin typeface="+mn-ea"/>
              </a:rPr>
            </a:br>
            <a:r>
              <a:rPr lang="zh-CN" altLang="en-US" sz="2800" dirty="0">
                <a:latin typeface="+mn-ea"/>
              </a:rPr>
              <a:t>    </a:t>
            </a:r>
            <a:r>
              <a:rPr lang="en-US" altLang="zh-CN" sz="2800" dirty="0">
                <a:latin typeface="+mn-ea"/>
              </a:rPr>
              <a:t>8)</a:t>
            </a:r>
            <a:r>
              <a:rPr lang="zh-CN" altLang="en-US" sz="2800" dirty="0">
                <a:latin typeface="+mn-ea"/>
              </a:rPr>
              <a:t>、对象的构造函数执行结束先于</a:t>
            </a:r>
            <a:r>
              <a:rPr lang="en-US" altLang="zh-CN" sz="2800" dirty="0">
                <a:latin typeface="+mn-ea"/>
              </a:rPr>
              <a:t>finalize()</a:t>
            </a:r>
            <a:r>
              <a:rPr lang="zh-CN" altLang="en-US" sz="2800" dirty="0">
                <a:latin typeface="+mn-ea"/>
              </a:rPr>
              <a:t>方法。</a:t>
            </a:r>
            <a:endParaRPr lang="zh-CN" altLang="en-US" sz="2800" dirty="0">
              <a:latin typeface="+mn-ea"/>
            </a:endParaRPr>
          </a:p>
        </p:txBody>
      </p:sp>
    </p:spTree>
    <p:extLst>
      <p:ext uri="{BB962C8B-B14F-4D97-AF65-F5344CB8AC3E}">
        <p14:creationId xmlns:p14="http://schemas.microsoft.com/office/powerpoint/2010/main" val="253702486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3568" y="332656"/>
            <a:ext cx="7772400" cy="576063"/>
          </a:xfrm>
        </p:spPr>
        <p:txBody>
          <a:bodyPr>
            <a:normAutofit/>
          </a:bodyPr>
          <a:lstStyle/>
          <a:p>
            <a:r>
              <a:rPr lang="en-US" altLang="zh-CN" sz="2800" b="1" dirty="0">
                <a:latin typeface="+mn-ea"/>
                <a:ea typeface="+mn-ea"/>
              </a:rPr>
              <a:t>volatile</a:t>
            </a:r>
            <a:r>
              <a:rPr lang="zh-CN" altLang="en-US" sz="2800" b="1" dirty="0">
                <a:latin typeface="+mn-ea"/>
                <a:ea typeface="+mn-ea"/>
              </a:rPr>
              <a:t>的内存语义</a:t>
            </a:r>
            <a:endParaRPr lang="zh-CN" altLang="en-US" sz="2800" b="1" dirty="0">
              <a:latin typeface="+mn-ea"/>
              <a:ea typeface="+mn-ea"/>
            </a:endParaRPr>
          </a:p>
        </p:txBody>
      </p:sp>
      <p:sp>
        <p:nvSpPr>
          <p:cNvPr id="3" name="副标题 2"/>
          <p:cNvSpPr>
            <a:spLocks noGrp="1"/>
          </p:cNvSpPr>
          <p:nvPr>
            <p:ph type="subTitle" idx="1"/>
          </p:nvPr>
        </p:nvSpPr>
        <p:spPr>
          <a:xfrm>
            <a:off x="755576" y="980728"/>
            <a:ext cx="7704856" cy="5544616"/>
          </a:xfrm>
        </p:spPr>
        <p:txBody>
          <a:bodyPr>
            <a:normAutofit/>
          </a:bodyPr>
          <a:lstStyle/>
          <a:p>
            <a:pPr algn="l"/>
            <a:r>
              <a:rPr lang="en-US" altLang="zh-CN" sz="2400" b="1" dirty="0" smtClean="0">
                <a:latin typeface="+mn-ea"/>
              </a:rPr>
              <a:t>	Volatile</a:t>
            </a:r>
            <a:r>
              <a:rPr lang="zh-CN" altLang="en-US" sz="2400" b="1" dirty="0" smtClean="0">
                <a:latin typeface="+mn-ea"/>
              </a:rPr>
              <a:t>被称为“半锁”，如果一个字段被声明成</a:t>
            </a:r>
            <a:r>
              <a:rPr lang="en-US" altLang="zh-CN" sz="2400" b="1" dirty="0" smtClean="0">
                <a:latin typeface="+mn-ea"/>
              </a:rPr>
              <a:t>volatile</a:t>
            </a:r>
            <a:r>
              <a:rPr lang="zh-CN" altLang="en-US" sz="2400" b="1" dirty="0" smtClean="0">
                <a:latin typeface="+mn-ea"/>
              </a:rPr>
              <a:t>，在</a:t>
            </a:r>
            <a:r>
              <a:rPr lang="en-US" altLang="zh-CN" sz="2400" b="1" dirty="0" smtClean="0">
                <a:latin typeface="+mn-ea"/>
              </a:rPr>
              <a:t>java</a:t>
            </a:r>
            <a:r>
              <a:rPr lang="zh-CN" altLang="en-US" sz="2400" b="1" dirty="0" smtClean="0">
                <a:latin typeface="+mn-ea"/>
              </a:rPr>
              <a:t>内存模型中确保所有线程看到这个变量的值是一致的。即</a:t>
            </a:r>
            <a:r>
              <a:rPr lang="en-US" altLang="zh-CN" sz="2400" b="1" dirty="0" smtClean="0">
                <a:latin typeface="+mn-ea"/>
              </a:rPr>
              <a:t>volatile</a:t>
            </a:r>
            <a:r>
              <a:rPr lang="zh-CN" altLang="en-US" sz="2400" b="1" dirty="0" smtClean="0">
                <a:latin typeface="+mn-ea"/>
              </a:rPr>
              <a:t>在多处理器开发中保证了共享变量的“</a:t>
            </a:r>
            <a:r>
              <a:rPr lang="zh-CN" altLang="en-US" sz="2400" b="1" dirty="0" smtClean="0">
                <a:solidFill>
                  <a:srgbClr val="FF0000"/>
                </a:solidFill>
                <a:latin typeface="+mn-ea"/>
              </a:rPr>
              <a:t>可见性</a:t>
            </a:r>
            <a:r>
              <a:rPr lang="zh-CN" altLang="en-US" sz="2400" b="1" dirty="0" smtClean="0">
                <a:latin typeface="+mn-ea"/>
              </a:rPr>
              <a:t>”。线程每次读到的值都是最新的值。</a:t>
            </a:r>
            <a:r>
              <a:rPr lang="en-US" altLang="zh-CN" sz="2400" b="1" dirty="0">
                <a:latin typeface="+mn-ea"/>
              </a:rPr>
              <a:t> </a:t>
            </a:r>
            <a:r>
              <a:rPr lang="en-US" altLang="zh-CN" sz="2400" b="1" dirty="0" smtClean="0">
                <a:latin typeface="+mn-ea"/>
              </a:rPr>
              <a:t>volatile</a:t>
            </a:r>
            <a:r>
              <a:rPr lang="zh-CN" altLang="en-US" sz="2400" b="1" dirty="0" smtClean="0">
                <a:latin typeface="+mn-ea"/>
              </a:rPr>
              <a:t>不保证线程安全，</a:t>
            </a:r>
            <a:r>
              <a:rPr lang="en-US" altLang="zh-CN" sz="2400" b="1" dirty="0" smtClean="0">
                <a:latin typeface="+mn-ea"/>
              </a:rPr>
              <a:t>volatile</a:t>
            </a:r>
            <a:r>
              <a:rPr lang="zh-CN" altLang="en-US" sz="2400" b="1" dirty="0" smtClean="0">
                <a:latin typeface="+mn-ea"/>
              </a:rPr>
              <a:t>字段的复合操作</a:t>
            </a:r>
            <a:r>
              <a:rPr lang="en-US" altLang="zh-CN" sz="2400" b="1" dirty="0" smtClean="0">
                <a:latin typeface="+mn-ea"/>
              </a:rPr>
              <a:t>(</a:t>
            </a:r>
            <a:r>
              <a:rPr lang="en-US" altLang="zh-CN" sz="2400" b="1" dirty="0" err="1" smtClean="0">
                <a:latin typeface="+mn-ea"/>
              </a:rPr>
              <a:t>i</a:t>
            </a:r>
            <a:r>
              <a:rPr lang="en-US" altLang="zh-CN" sz="2400" b="1" dirty="0" smtClean="0">
                <a:latin typeface="+mn-ea"/>
              </a:rPr>
              <a:t>++)</a:t>
            </a:r>
            <a:r>
              <a:rPr lang="zh-CN" altLang="en-US" sz="2400" b="1" dirty="0" smtClean="0">
                <a:latin typeface="+mn-ea"/>
              </a:rPr>
              <a:t>不是线程安全的。</a:t>
            </a:r>
            <a:endParaRPr lang="en-US" altLang="zh-CN" sz="2400" b="1" dirty="0" smtClean="0">
              <a:latin typeface="+mn-ea"/>
            </a:endParaRPr>
          </a:p>
          <a:p>
            <a:pPr algn="l"/>
            <a:endParaRPr lang="en-US" altLang="zh-CN" sz="2400" b="1" dirty="0" smtClean="0">
              <a:latin typeface="+mn-ea"/>
            </a:endParaRPr>
          </a:p>
          <a:p>
            <a:pPr algn="l"/>
            <a:r>
              <a:rPr lang="en-US" altLang="zh-CN" sz="2400" b="1" dirty="0" smtClean="0">
                <a:latin typeface="+mn-ea"/>
              </a:rPr>
              <a:t>volatile</a:t>
            </a:r>
            <a:r>
              <a:rPr lang="zh-CN" altLang="en-US" sz="2400" b="1" dirty="0">
                <a:latin typeface="+mn-ea"/>
              </a:rPr>
              <a:t>写</a:t>
            </a:r>
            <a:r>
              <a:rPr lang="en-US" altLang="zh-CN" sz="2400" b="1" dirty="0">
                <a:latin typeface="+mn-ea"/>
              </a:rPr>
              <a:t>-</a:t>
            </a:r>
            <a:r>
              <a:rPr lang="zh-CN" altLang="en-US" sz="2400" b="1" dirty="0">
                <a:latin typeface="+mn-ea"/>
              </a:rPr>
              <a:t>读的内存</a:t>
            </a:r>
            <a:r>
              <a:rPr lang="zh-CN" altLang="en-US" sz="2400" b="1" dirty="0" smtClean="0">
                <a:latin typeface="+mn-ea"/>
              </a:rPr>
              <a:t>语义</a:t>
            </a:r>
            <a:endParaRPr lang="en-US" altLang="zh-CN" sz="2400" b="1" dirty="0" smtClean="0">
              <a:latin typeface="+mn-ea"/>
            </a:endParaRPr>
          </a:p>
          <a:p>
            <a:pPr algn="l"/>
            <a:r>
              <a:rPr lang="en-US" altLang="zh-CN" sz="2400" b="1" dirty="0">
                <a:latin typeface="+mn-ea"/>
              </a:rPr>
              <a:t>	</a:t>
            </a:r>
            <a:r>
              <a:rPr lang="zh-CN" altLang="en-US" sz="2400" b="1" dirty="0">
                <a:latin typeface="+mn-ea"/>
              </a:rPr>
              <a:t>当写一个</a:t>
            </a:r>
            <a:r>
              <a:rPr lang="en-US" altLang="zh-CN" sz="2400" b="1" dirty="0">
                <a:latin typeface="+mn-ea"/>
              </a:rPr>
              <a:t>volatile</a:t>
            </a:r>
            <a:r>
              <a:rPr lang="zh-CN" altLang="en-US" sz="2400" b="1" dirty="0">
                <a:latin typeface="+mn-ea"/>
              </a:rPr>
              <a:t>变量时，</a:t>
            </a:r>
            <a:r>
              <a:rPr lang="en-US" altLang="zh-CN" sz="2400" b="1" dirty="0">
                <a:latin typeface="+mn-ea"/>
              </a:rPr>
              <a:t>JMM</a:t>
            </a:r>
            <a:r>
              <a:rPr lang="zh-CN" altLang="en-US" sz="2400" b="1" dirty="0">
                <a:latin typeface="+mn-ea"/>
              </a:rPr>
              <a:t>会把该线程对应的本地内存中的共享变量值刷新到主内存。  </a:t>
            </a:r>
            <a:br>
              <a:rPr lang="zh-CN" altLang="en-US" sz="2400" b="1" dirty="0">
                <a:latin typeface="+mn-ea"/>
              </a:rPr>
            </a:br>
            <a:r>
              <a:rPr lang="en-US" altLang="zh-CN" sz="2400" b="1" dirty="0" smtClean="0">
                <a:latin typeface="+mn-ea"/>
              </a:rPr>
              <a:t>	</a:t>
            </a:r>
            <a:r>
              <a:rPr lang="zh-CN" altLang="en-US" sz="2400" b="1" dirty="0" smtClean="0">
                <a:latin typeface="+mn-ea"/>
              </a:rPr>
              <a:t>当</a:t>
            </a:r>
            <a:r>
              <a:rPr lang="zh-CN" altLang="en-US" sz="2400" b="1" dirty="0">
                <a:latin typeface="+mn-ea"/>
              </a:rPr>
              <a:t>读一个</a:t>
            </a:r>
            <a:r>
              <a:rPr lang="en-US" altLang="zh-CN" sz="2400" b="1" dirty="0">
                <a:latin typeface="+mn-ea"/>
              </a:rPr>
              <a:t>volatile</a:t>
            </a:r>
            <a:r>
              <a:rPr lang="zh-CN" altLang="en-US" sz="2400" b="1" dirty="0">
                <a:latin typeface="+mn-ea"/>
              </a:rPr>
              <a:t>变量时，</a:t>
            </a:r>
            <a:r>
              <a:rPr lang="en-US" altLang="zh-CN" sz="2400" b="1" dirty="0">
                <a:latin typeface="+mn-ea"/>
              </a:rPr>
              <a:t>JMM</a:t>
            </a:r>
            <a:r>
              <a:rPr lang="zh-CN" altLang="en-US" sz="2400" b="1" dirty="0">
                <a:latin typeface="+mn-ea"/>
              </a:rPr>
              <a:t>会把该线程对应的本地内存置为无效。线程接下来将从主内存中读取</a:t>
            </a:r>
            <a:r>
              <a:rPr lang="zh-CN" altLang="en-US" sz="2400" b="1" dirty="0" smtClean="0">
                <a:latin typeface="+mn-ea"/>
              </a:rPr>
              <a:t>共享变量</a:t>
            </a:r>
            <a:r>
              <a:rPr lang="en-US" altLang="zh-CN" sz="2400" b="1" dirty="0" smtClean="0">
                <a:latin typeface="+mn-ea"/>
              </a:rPr>
              <a:t>(</a:t>
            </a:r>
            <a:r>
              <a:rPr lang="zh-CN" altLang="en-US" sz="2400" b="1" dirty="0" smtClean="0">
                <a:latin typeface="+mn-ea"/>
              </a:rPr>
              <a:t>每次都是从主存中加载数据</a:t>
            </a:r>
            <a:r>
              <a:rPr lang="en-US" altLang="zh-CN" sz="2400" b="1" dirty="0" smtClean="0">
                <a:latin typeface="+mn-ea"/>
              </a:rPr>
              <a:t>)</a:t>
            </a:r>
            <a:r>
              <a:rPr lang="zh-CN" altLang="en-US" sz="2400" b="1" dirty="0" smtClean="0">
                <a:latin typeface="+mn-ea"/>
              </a:rPr>
              <a:t>。</a:t>
            </a:r>
            <a:endParaRPr lang="zh-CN" altLang="en-US" sz="2400" b="1" dirty="0">
              <a:latin typeface="+mn-ea"/>
            </a:endParaRPr>
          </a:p>
        </p:txBody>
      </p:sp>
    </p:spTree>
    <p:extLst>
      <p:ext uri="{BB962C8B-B14F-4D97-AF65-F5344CB8AC3E}">
        <p14:creationId xmlns:p14="http://schemas.microsoft.com/office/powerpoint/2010/main" val="25370248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755576" y="476672"/>
            <a:ext cx="7704856" cy="5976664"/>
          </a:xfrm>
        </p:spPr>
        <p:txBody>
          <a:bodyPr>
            <a:normAutofit/>
          </a:bodyPr>
          <a:lstStyle/>
          <a:p>
            <a:pPr algn="l"/>
            <a:r>
              <a:rPr lang="en-US" altLang="zh-CN" sz="2800" b="1" dirty="0">
                <a:latin typeface="+mn-ea"/>
              </a:rPr>
              <a:t>volatile</a:t>
            </a:r>
            <a:r>
              <a:rPr lang="zh-CN" altLang="en-US" sz="2800" b="1" dirty="0">
                <a:latin typeface="+mn-ea"/>
              </a:rPr>
              <a:t>内存语义的</a:t>
            </a:r>
            <a:r>
              <a:rPr lang="zh-CN" altLang="en-US" sz="2800" b="1" dirty="0" smtClean="0">
                <a:latin typeface="+mn-ea"/>
              </a:rPr>
              <a:t>实现</a:t>
            </a:r>
            <a:endParaRPr lang="en-US" altLang="zh-CN" sz="2800" b="1" dirty="0" smtClean="0">
              <a:latin typeface="+mn-ea"/>
            </a:endParaRPr>
          </a:p>
          <a:p>
            <a:pPr algn="l"/>
            <a:r>
              <a:rPr lang="en-US" altLang="zh-CN" sz="2800" b="1" dirty="0">
                <a:latin typeface="+mn-ea"/>
              </a:rPr>
              <a:t>	</a:t>
            </a:r>
            <a:r>
              <a:rPr lang="zh-CN" altLang="en-US" sz="2800" b="1" dirty="0" smtClean="0">
                <a:latin typeface="+mn-ea"/>
              </a:rPr>
              <a:t>前面我们说过重排序会导致可见性的问题，</a:t>
            </a:r>
            <a:r>
              <a:rPr lang="en-US" altLang="zh-CN" sz="2800" b="1" dirty="0" smtClean="0">
                <a:latin typeface="+mn-ea"/>
              </a:rPr>
              <a:t>volatile</a:t>
            </a:r>
            <a:r>
              <a:rPr lang="zh-CN" altLang="en-US" sz="2800" b="1" dirty="0" smtClean="0">
                <a:latin typeface="+mn-ea"/>
              </a:rPr>
              <a:t>声明的字段可以保证可见性，内存屏障会禁止特定类型的重排序。</a:t>
            </a:r>
            <a:r>
              <a:rPr lang="en-US" altLang="zh-CN" sz="2800" b="1" dirty="0" smtClean="0">
                <a:latin typeface="+mn-ea"/>
              </a:rPr>
              <a:t>Volatile</a:t>
            </a:r>
            <a:r>
              <a:rPr lang="zh-CN" altLang="en-US" sz="2800" b="1" dirty="0" smtClean="0">
                <a:latin typeface="+mn-ea"/>
              </a:rPr>
              <a:t>内存语义即是依赖于内存屏障来实现的。编译器在生成字节码时，会在指令序列中插入内存屏障来禁止特定类型的重排序。</a:t>
            </a:r>
            <a:endParaRPr lang="en-US" altLang="zh-CN" sz="2800" b="1" dirty="0" smtClean="0">
              <a:latin typeface="+mn-ea"/>
            </a:endParaRPr>
          </a:p>
          <a:p>
            <a:pPr algn="l"/>
            <a:r>
              <a:rPr lang="en-US" altLang="zh-CN" sz="2800" b="1" dirty="0" smtClean="0">
                <a:latin typeface="+mn-ea"/>
              </a:rPr>
              <a:t>Volatile</a:t>
            </a:r>
            <a:r>
              <a:rPr lang="zh-CN" altLang="en-US" sz="2800" b="1" dirty="0" smtClean="0">
                <a:latin typeface="+mn-ea"/>
              </a:rPr>
              <a:t>重排序规则表</a:t>
            </a:r>
            <a:endParaRPr lang="en-US" altLang="zh-CN" sz="2800" b="1" dirty="0" smtClean="0">
              <a:latin typeface="+mn-ea"/>
            </a:endParaRPr>
          </a:p>
          <a:p>
            <a:pPr algn="l"/>
            <a:endParaRPr lang="zh-CN" altLang="en-US" sz="2800" b="1" dirty="0">
              <a:latin typeface="+mn-ea"/>
            </a:endParaRP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4293096"/>
            <a:ext cx="6116473" cy="19655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702486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827584" y="188640"/>
            <a:ext cx="7560840" cy="6048672"/>
          </a:xfrm>
        </p:spPr>
        <p:txBody>
          <a:bodyPr>
            <a:normAutofit/>
          </a:bodyPr>
          <a:lstStyle/>
          <a:p>
            <a:pPr algn="l"/>
            <a:r>
              <a:rPr lang="en-US" altLang="zh-CN" sz="2800" b="1" dirty="0" smtClean="0">
                <a:latin typeface="+mn-ea"/>
              </a:rPr>
              <a:t>JMM</a:t>
            </a:r>
            <a:r>
              <a:rPr lang="zh-CN" altLang="en-US" sz="2800" b="1" dirty="0" smtClean="0">
                <a:latin typeface="+mn-ea"/>
              </a:rPr>
              <a:t>插入的内存屏障</a:t>
            </a:r>
            <a:endParaRPr lang="en-US" altLang="zh-CN" sz="2800" b="1" dirty="0" smtClean="0">
              <a:latin typeface="+mn-ea"/>
            </a:endParaRPr>
          </a:p>
          <a:p>
            <a:pPr algn="l"/>
            <a:r>
              <a:rPr lang="en-US" altLang="zh-CN" sz="2800" b="1" dirty="0" smtClean="0">
                <a:latin typeface="+mn-ea"/>
              </a:rPr>
              <a:t>	1</a:t>
            </a:r>
            <a:r>
              <a:rPr lang="en-US" altLang="zh-CN" sz="2800" b="1" dirty="0">
                <a:latin typeface="+mn-ea"/>
              </a:rPr>
              <a:t>)</a:t>
            </a:r>
            <a:r>
              <a:rPr lang="zh-CN" altLang="en-US" sz="2800" b="1" dirty="0">
                <a:latin typeface="+mn-ea"/>
              </a:rPr>
              <a:t>、在每个</a:t>
            </a:r>
            <a:r>
              <a:rPr lang="en-US" altLang="zh-CN" sz="2800" b="1" dirty="0">
                <a:latin typeface="+mn-ea"/>
              </a:rPr>
              <a:t>volatile</a:t>
            </a:r>
            <a:r>
              <a:rPr lang="zh-CN" altLang="en-US" sz="2800" b="1" dirty="0">
                <a:latin typeface="+mn-ea"/>
              </a:rPr>
              <a:t>写操作的前面插入一个</a:t>
            </a:r>
            <a:r>
              <a:rPr lang="en-US" altLang="zh-CN" sz="2800" b="1" dirty="0" err="1">
                <a:latin typeface="+mn-ea"/>
              </a:rPr>
              <a:t>StoreStore</a:t>
            </a:r>
            <a:r>
              <a:rPr lang="zh-CN" altLang="en-US" sz="2800" b="1" dirty="0">
                <a:latin typeface="+mn-ea"/>
              </a:rPr>
              <a:t>屏障。  </a:t>
            </a:r>
            <a:br>
              <a:rPr lang="zh-CN" altLang="en-US" sz="2800" b="1" dirty="0">
                <a:latin typeface="+mn-ea"/>
              </a:rPr>
            </a:br>
            <a:r>
              <a:rPr lang="en-US" altLang="zh-CN" sz="2800" b="1" dirty="0" smtClean="0">
                <a:latin typeface="+mn-ea"/>
              </a:rPr>
              <a:t>	2</a:t>
            </a:r>
            <a:r>
              <a:rPr lang="en-US" altLang="zh-CN" sz="2800" b="1" dirty="0">
                <a:latin typeface="+mn-ea"/>
              </a:rPr>
              <a:t>)</a:t>
            </a:r>
            <a:r>
              <a:rPr lang="zh-CN" altLang="en-US" sz="2800" b="1" dirty="0">
                <a:latin typeface="+mn-ea"/>
              </a:rPr>
              <a:t>、在每个</a:t>
            </a:r>
            <a:r>
              <a:rPr lang="en-US" altLang="zh-CN" sz="2800" b="1" dirty="0">
                <a:latin typeface="+mn-ea"/>
              </a:rPr>
              <a:t>volatile</a:t>
            </a:r>
            <a:r>
              <a:rPr lang="zh-CN" altLang="en-US" sz="2800" b="1" dirty="0">
                <a:latin typeface="+mn-ea"/>
              </a:rPr>
              <a:t>写操作的后面插入一个</a:t>
            </a:r>
            <a:r>
              <a:rPr lang="en-US" altLang="zh-CN" sz="2800" b="1" dirty="0" err="1">
                <a:latin typeface="+mn-ea"/>
              </a:rPr>
              <a:t>StoreLoad</a:t>
            </a:r>
            <a:r>
              <a:rPr lang="zh-CN" altLang="en-US" sz="2800" b="1" dirty="0">
                <a:latin typeface="+mn-ea"/>
              </a:rPr>
              <a:t>屏障。 </a:t>
            </a:r>
            <a:br>
              <a:rPr lang="zh-CN" altLang="en-US" sz="2800" b="1" dirty="0">
                <a:latin typeface="+mn-ea"/>
              </a:rPr>
            </a:br>
            <a:r>
              <a:rPr lang="en-US" altLang="zh-CN" sz="2800" b="1" dirty="0" smtClean="0">
                <a:latin typeface="+mn-ea"/>
              </a:rPr>
              <a:t>	3</a:t>
            </a:r>
            <a:r>
              <a:rPr lang="en-US" altLang="zh-CN" sz="2800" b="1" dirty="0">
                <a:latin typeface="+mn-ea"/>
              </a:rPr>
              <a:t>)</a:t>
            </a:r>
            <a:r>
              <a:rPr lang="zh-CN" altLang="en-US" sz="2800" b="1" dirty="0">
                <a:latin typeface="+mn-ea"/>
              </a:rPr>
              <a:t>、在每个</a:t>
            </a:r>
            <a:r>
              <a:rPr lang="en-US" altLang="zh-CN" sz="2800" b="1" dirty="0">
                <a:latin typeface="+mn-ea"/>
              </a:rPr>
              <a:t>volatile</a:t>
            </a:r>
            <a:r>
              <a:rPr lang="zh-CN" altLang="en-US" sz="2800" b="1" dirty="0">
                <a:latin typeface="+mn-ea"/>
              </a:rPr>
              <a:t>读操作的后面插入一个</a:t>
            </a:r>
            <a:r>
              <a:rPr lang="en-US" altLang="zh-CN" sz="2800" b="1" dirty="0" err="1">
                <a:latin typeface="+mn-ea"/>
              </a:rPr>
              <a:t>LoadLoad</a:t>
            </a:r>
            <a:r>
              <a:rPr lang="zh-CN" altLang="en-US" sz="2800" b="1" dirty="0">
                <a:latin typeface="+mn-ea"/>
              </a:rPr>
              <a:t>屏障。  </a:t>
            </a:r>
            <a:br>
              <a:rPr lang="zh-CN" altLang="en-US" sz="2800" b="1" dirty="0">
                <a:latin typeface="+mn-ea"/>
              </a:rPr>
            </a:br>
            <a:r>
              <a:rPr lang="en-US" altLang="zh-CN" sz="2800" b="1" dirty="0" smtClean="0">
                <a:latin typeface="+mn-ea"/>
              </a:rPr>
              <a:t>	4</a:t>
            </a:r>
            <a:r>
              <a:rPr lang="en-US" altLang="zh-CN" sz="2800" b="1" dirty="0">
                <a:latin typeface="+mn-ea"/>
              </a:rPr>
              <a:t>)</a:t>
            </a:r>
            <a:r>
              <a:rPr lang="zh-CN" altLang="en-US" sz="2800" b="1" dirty="0">
                <a:latin typeface="+mn-ea"/>
              </a:rPr>
              <a:t>、在每个</a:t>
            </a:r>
            <a:r>
              <a:rPr lang="en-US" altLang="zh-CN" sz="2800" b="1" dirty="0">
                <a:latin typeface="+mn-ea"/>
              </a:rPr>
              <a:t>volatile</a:t>
            </a:r>
            <a:r>
              <a:rPr lang="zh-CN" altLang="en-US" sz="2800" b="1" dirty="0">
                <a:latin typeface="+mn-ea"/>
              </a:rPr>
              <a:t>读操作的后面插入一个</a:t>
            </a:r>
            <a:r>
              <a:rPr lang="en-US" altLang="zh-CN" sz="2800" b="1" dirty="0" err="1">
                <a:latin typeface="+mn-ea"/>
              </a:rPr>
              <a:t>LoadStore</a:t>
            </a:r>
            <a:r>
              <a:rPr lang="zh-CN" altLang="en-US" sz="2800" b="1" dirty="0">
                <a:latin typeface="+mn-ea"/>
              </a:rPr>
              <a:t>屏障。</a:t>
            </a:r>
            <a:endParaRPr lang="zh-CN" altLang="en-US" sz="2800" b="1" dirty="0">
              <a:latin typeface="+mn-ea"/>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4222233"/>
            <a:ext cx="8584300" cy="260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702486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899592" y="980728"/>
            <a:ext cx="7416824" cy="5040560"/>
          </a:xfrm>
        </p:spPr>
        <p:txBody>
          <a:bodyPr/>
          <a:lstStyle/>
          <a:p>
            <a:pPr algn="l"/>
            <a:r>
              <a:rPr lang="zh-CN" altLang="en-US" dirty="0" smtClean="0"/>
              <a:t>锁的释放和获取的内存语义</a:t>
            </a:r>
            <a:endParaRPr lang="en-US" altLang="zh-CN" dirty="0" smtClean="0"/>
          </a:p>
          <a:p>
            <a:pPr algn="l"/>
            <a:r>
              <a:rPr lang="en-US" altLang="zh-CN" dirty="0" smtClean="0"/>
              <a:t>	</a:t>
            </a:r>
            <a:r>
              <a:rPr lang="zh-CN" altLang="en-US" dirty="0" smtClean="0"/>
              <a:t>当</a:t>
            </a:r>
            <a:r>
              <a:rPr lang="zh-CN" altLang="en-US" dirty="0"/>
              <a:t>线程释放锁</a:t>
            </a:r>
            <a:r>
              <a:rPr lang="zh-CN" altLang="en-US" dirty="0" smtClean="0"/>
              <a:t>时，</a:t>
            </a:r>
            <a:r>
              <a:rPr lang="en-US" altLang="zh-CN" dirty="0" smtClean="0"/>
              <a:t>JMM</a:t>
            </a:r>
            <a:r>
              <a:rPr lang="zh-CN" altLang="en-US" dirty="0"/>
              <a:t>会把该线程对应的本地内存中的共享变量刷新到主内存</a:t>
            </a:r>
            <a:r>
              <a:rPr lang="zh-CN" altLang="en-US" dirty="0" smtClean="0"/>
              <a:t>中。</a:t>
            </a:r>
            <a:endParaRPr lang="en-US" altLang="zh-CN" dirty="0" smtClean="0"/>
          </a:p>
          <a:p>
            <a:pPr algn="l"/>
            <a:r>
              <a:rPr lang="en-US" altLang="zh-CN" dirty="0" smtClean="0"/>
              <a:t>	</a:t>
            </a:r>
            <a:r>
              <a:rPr lang="zh-CN" altLang="en-US" dirty="0" smtClean="0"/>
              <a:t>当</a:t>
            </a:r>
            <a:r>
              <a:rPr lang="zh-CN" altLang="en-US" dirty="0"/>
              <a:t>线程获取锁时，</a:t>
            </a:r>
            <a:r>
              <a:rPr lang="en-US" altLang="zh-CN" dirty="0"/>
              <a:t>JMM</a:t>
            </a:r>
            <a:r>
              <a:rPr lang="zh-CN" altLang="en-US" dirty="0"/>
              <a:t>会把该线程对应的本地内存置为无效。从而使得被监视器保护</a:t>
            </a:r>
            <a:r>
              <a:rPr lang="zh-CN" altLang="en-US" dirty="0" smtClean="0"/>
              <a:t>的临界区</a:t>
            </a:r>
            <a:r>
              <a:rPr lang="zh-CN" altLang="en-US" dirty="0"/>
              <a:t>代码必须从主内存中读取共享变量。</a:t>
            </a:r>
            <a:endParaRPr lang="zh-CN" altLang="en-US" dirty="0"/>
          </a:p>
        </p:txBody>
      </p:sp>
    </p:spTree>
    <p:extLst>
      <p:ext uri="{BB962C8B-B14F-4D97-AF65-F5344CB8AC3E}">
        <p14:creationId xmlns:p14="http://schemas.microsoft.com/office/powerpoint/2010/main" val="253702486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5370248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332656"/>
            <a:ext cx="7772400" cy="432048"/>
          </a:xfrm>
        </p:spPr>
        <p:txBody>
          <a:bodyPr>
            <a:noAutofit/>
          </a:bodyPr>
          <a:lstStyle/>
          <a:p>
            <a:r>
              <a:rPr lang="zh-CN" altLang="en-US" sz="2800" b="1" dirty="0">
                <a:latin typeface="+mn-ea"/>
                <a:ea typeface="+mn-ea"/>
              </a:rPr>
              <a:t>程序计数器</a:t>
            </a:r>
            <a:r>
              <a:rPr lang="en-US" altLang="zh-CN" sz="2800" b="1" dirty="0">
                <a:latin typeface="+mn-ea"/>
                <a:ea typeface="+mn-ea"/>
              </a:rPr>
              <a:t>(PC Register)</a:t>
            </a:r>
            <a:br>
              <a:rPr lang="en-US" altLang="zh-CN" sz="2800" b="1" dirty="0">
                <a:latin typeface="+mn-ea"/>
                <a:ea typeface="+mn-ea"/>
              </a:rPr>
            </a:br>
            <a:endParaRPr lang="zh-CN" altLang="en-US" sz="2800" dirty="0">
              <a:latin typeface="+mn-ea"/>
              <a:ea typeface="+mn-ea"/>
            </a:endParaRPr>
          </a:p>
        </p:txBody>
      </p:sp>
      <p:sp>
        <p:nvSpPr>
          <p:cNvPr id="3" name="副标题 2"/>
          <p:cNvSpPr>
            <a:spLocks noGrp="1"/>
          </p:cNvSpPr>
          <p:nvPr>
            <p:ph type="subTitle" idx="1"/>
          </p:nvPr>
        </p:nvSpPr>
        <p:spPr>
          <a:xfrm>
            <a:off x="1259632" y="1124744"/>
            <a:ext cx="7160840" cy="4752528"/>
          </a:xfrm>
        </p:spPr>
        <p:txBody>
          <a:bodyPr>
            <a:normAutofit fontScale="92500" lnSpcReduction="10000"/>
          </a:bodyPr>
          <a:lstStyle/>
          <a:p>
            <a:pPr algn="l">
              <a:lnSpc>
                <a:spcPct val="150000"/>
              </a:lnSpc>
            </a:pPr>
            <a:r>
              <a:rPr lang="en-US" altLang="zh-CN" dirty="0" smtClean="0">
                <a:latin typeface="+mn-ea"/>
              </a:rPr>
              <a:t>	</a:t>
            </a:r>
            <a:r>
              <a:rPr lang="zh-CN" altLang="en-US" b="1" dirty="0" smtClean="0">
                <a:latin typeface="+mn-ea"/>
              </a:rPr>
              <a:t>程序计数器</a:t>
            </a:r>
            <a:r>
              <a:rPr lang="zh-CN" altLang="en-US" b="1" dirty="0">
                <a:latin typeface="+mn-ea"/>
              </a:rPr>
              <a:t>是一块比较小的内存空间。在</a:t>
            </a:r>
            <a:r>
              <a:rPr lang="en-US" altLang="zh-CN" b="1" dirty="0">
                <a:latin typeface="+mn-ea"/>
              </a:rPr>
              <a:t>Java</a:t>
            </a:r>
            <a:r>
              <a:rPr lang="zh-CN" altLang="en-US" b="1" dirty="0">
                <a:latin typeface="+mn-ea"/>
              </a:rPr>
              <a:t>虚拟机的概念模型中：字节码解释器工作时就是通过改变这个计数器的值来选取下一条要执行的字节码指令，分支、循环、跳转、异常处理、线程恢复等基础功能都需要依赖这个计数器来完成。这部分的内存区域是</a:t>
            </a:r>
            <a:r>
              <a:rPr lang="zh-CN" altLang="en-US" b="1" dirty="0" smtClean="0">
                <a:latin typeface="+mn-ea"/>
              </a:rPr>
              <a:t>“线程私有”</a:t>
            </a:r>
            <a:r>
              <a:rPr lang="zh-CN" altLang="en-US" b="1" dirty="0">
                <a:latin typeface="+mn-ea"/>
              </a:rPr>
              <a:t>的。</a:t>
            </a:r>
            <a:endParaRPr lang="zh-CN" altLang="en-US" b="1" dirty="0">
              <a:latin typeface="+mn-ea"/>
            </a:endParaRPr>
          </a:p>
        </p:txBody>
      </p:sp>
    </p:spTree>
    <p:extLst>
      <p:ext uri="{BB962C8B-B14F-4D97-AF65-F5344CB8AC3E}">
        <p14:creationId xmlns:p14="http://schemas.microsoft.com/office/powerpoint/2010/main" val="3699000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403648" y="620688"/>
            <a:ext cx="5904656" cy="576064"/>
          </a:xfrm>
        </p:spPr>
        <p:txBody>
          <a:bodyPr>
            <a:normAutofit fontScale="90000"/>
          </a:bodyPr>
          <a:lstStyle/>
          <a:p>
            <a:r>
              <a:rPr lang="en-US" altLang="zh-CN" sz="3100" b="1" dirty="0">
                <a:latin typeface="+mn-ea"/>
                <a:ea typeface="+mn-ea"/>
              </a:rPr>
              <a:t>Java</a:t>
            </a:r>
            <a:r>
              <a:rPr lang="zh-CN" altLang="en-US" sz="3100" b="1" dirty="0">
                <a:latin typeface="+mn-ea"/>
                <a:ea typeface="+mn-ea"/>
              </a:rPr>
              <a:t>虚拟机栈</a:t>
            </a:r>
            <a:r>
              <a:rPr lang="zh-CN" altLang="en-US" b="1" dirty="0"/>
              <a:t/>
            </a:r>
            <a:br>
              <a:rPr lang="zh-CN" altLang="en-US" b="1" dirty="0"/>
            </a:br>
            <a:endParaRPr lang="zh-CN" altLang="en-US" dirty="0"/>
          </a:p>
        </p:txBody>
      </p:sp>
      <p:sp>
        <p:nvSpPr>
          <p:cNvPr id="3" name="副标题 2"/>
          <p:cNvSpPr>
            <a:spLocks noGrp="1"/>
          </p:cNvSpPr>
          <p:nvPr>
            <p:ph type="subTitle" idx="1"/>
          </p:nvPr>
        </p:nvSpPr>
        <p:spPr>
          <a:xfrm>
            <a:off x="755576" y="980728"/>
            <a:ext cx="7704856" cy="5112568"/>
          </a:xfrm>
        </p:spPr>
        <p:txBody>
          <a:bodyPr>
            <a:normAutofit fontScale="92500"/>
          </a:bodyPr>
          <a:lstStyle/>
          <a:p>
            <a:pPr algn="l">
              <a:lnSpc>
                <a:spcPct val="150000"/>
              </a:lnSpc>
            </a:pPr>
            <a:r>
              <a:rPr lang="en-US" altLang="zh-CN" dirty="0" smtClean="0"/>
              <a:t>	</a:t>
            </a:r>
            <a:r>
              <a:rPr lang="en-US" altLang="zh-CN" sz="1800" b="1" dirty="0" smtClean="0">
                <a:latin typeface="+mn-ea"/>
              </a:rPr>
              <a:t>Java</a:t>
            </a:r>
            <a:r>
              <a:rPr lang="zh-CN" altLang="en-US" sz="1800" b="1" dirty="0">
                <a:latin typeface="+mn-ea"/>
              </a:rPr>
              <a:t>虚拟机栈同样是线程私有的，它的生命周期和线程相同。虚拟机栈描述的是</a:t>
            </a:r>
            <a:r>
              <a:rPr lang="en-US" altLang="zh-CN" sz="1800" b="1" dirty="0">
                <a:latin typeface="+mn-ea"/>
              </a:rPr>
              <a:t>Java</a:t>
            </a:r>
            <a:r>
              <a:rPr lang="zh-CN" altLang="en-US" sz="1800" b="1" dirty="0">
                <a:latin typeface="+mn-ea"/>
              </a:rPr>
              <a:t>方法执行的内存模型：每个方法在执行的时候都会创建一个栈帧</a:t>
            </a:r>
            <a:r>
              <a:rPr lang="en-US" altLang="zh-CN" sz="1800" b="1" dirty="0">
                <a:latin typeface="+mn-ea"/>
              </a:rPr>
              <a:t>(Stack Frame),</a:t>
            </a:r>
            <a:r>
              <a:rPr lang="zh-CN" altLang="en-US" sz="1800" b="1" dirty="0">
                <a:latin typeface="+mn-ea"/>
              </a:rPr>
              <a:t>用来存放局部变量表、操作数栈、动态链接、方法出口等信息。每一个方法从调用直至执行完成的过程，就对应着一个栈帧在虚拟机栈中入栈到出栈的过程</a:t>
            </a:r>
            <a:r>
              <a:rPr lang="zh-CN" altLang="en-US" sz="1800" b="1" dirty="0" smtClean="0">
                <a:latin typeface="+mn-ea"/>
              </a:rPr>
              <a:t>。</a:t>
            </a:r>
            <a:endParaRPr lang="en-US" altLang="zh-CN" sz="1800" b="1" dirty="0" smtClean="0">
              <a:latin typeface="+mn-ea"/>
            </a:endParaRPr>
          </a:p>
          <a:p>
            <a:pPr algn="l">
              <a:lnSpc>
                <a:spcPct val="150000"/>
              </a:lnSpc>
            </a:pPr>
            <a:r>
              <a:rPr lang="en-US" altLang="zh-CN" sz="1800" b="1" dirty="0" smtClean="0">
                <a:latin typeface="+mn-ea"/>
              </a:rPr>
              <a:t>	</a:t>
            </a:r>
            <a:r>
              <a:rPr lang="zh-CN" altLang="en-US" sz="1800" b="1" dirty="0" smtClean="0">
                <a:latin typeface="+mn-ea"/>
              </a:rPr>
              <a:t>局部变量</a:t>
            </a:r>
            <a:r>
              <a:rPr lang="zh-CN" altLang="en-US" sz="1800" b="1" dirty="0">
                <a:latin typeface="+mn-ea"/>
              </a:rPr>
              <a:t>表存放了编译期可知的各种基本数据类型</a:t>
            </a:r>
            <a:r>
              <a:rPr lang="en-US" altLang="zh-CN" sz="1800" b="1" dirty="0">
                <a:latin typeface="+mn-ea"/>
              </a:rPr>
              <a:t>(</a:t>
            </a:r>
            <a:r>
              <a:rPr lang="en-US" altLang="zh-CN" sz="1800" b="1" dirty="0" err="1">
                <a:latin typeface="+mn-ea"/>
              </a:rPr>
              <a:t>boolean</a:t>
            </a:r>
            <a:r>
              <a:rPr lang="zh-CN" altLang="en-US" sz="1800" b="1" dirty="0">
                <a:latin typeface="+mn-ea"/>
              </a:rPr>
              <a:t>、</a:t>
            </a:r>
            <a:r>
              <a:rPr lang="en-US" altLang="zh-CN" sz="1800" b="1" dirty="0">
                <a:latin typeface="+mn-ea"/>
              </a:rPr>
              <a:t>byte</a:t>
            </a:r>
            <a:r>
              <a:rPr lang="zh-CN" altLang="en-US" sz="1800" b="1" dirty="0">
                <a:latin typeface="+mn-ea"/>
              </a:rPr>
              <a:t>、</a:t>
            </a:r>
            <a:r>
              <a:rPr lang="en-US" altLang="zh-CN" sz="1800" b="1" dirty="0">
                <a:latin typeface="+mn-ea"/>
              </a:rPr>
              <a:t>char</a:t>
            </a:r>
            <a:r>
              <a:rPr lang="zh-CN" altLang="en-US" sz="1800" b="1" dirty="0">
                <a:latin typeface="+mn-ea"/>
              </a:rPr>
              <a:t>、</a:t>
            </a:r>
            <a:r>
              <a:rPr lang="en-US" altLang="zh-CN" sz="1800" b="1" dirty="0">
                <a:latin typeface="+mn-ea"/>
              </a:rPr>
              <a:t>short</a:t>
            </a:r>
            <a:r>
              <a:rPr lang="zh-CN" altLang="en-US" sz="1800" b="1" dirty="0">
                <a:latin typeface="+mn-ea"/>
              </a:rPr>
              <a:t>、</a:t>
            </a:r>
            <a:r>
              <a:rPr lang="en-US" altLang="zh-CN" sz="1800" b="1" dirty="0" err="1">
                <a:latin typeface="+mn-ea"/>
              </a:rPr>
              <a:t>int</a:t>
            </a:r>
            <a:r>
              <a:rPr lang="zh-CN" altLang="en-US" sz="1800" b="1" dirty="0">
                <a:latin typeface="+mn-ea"/>
              </a:rPr>
              <a:t>、</a:t>
            </a:r>
            <a:r>
              <a:rPr lang="en-US" altLang="zh-CN" sz="1800" b="1" dirty="0">
                <a:latin typeface="+mn-ea"/>
              </a:rPr>
              <a:t>float</a:t>
            </a:r>
            <a:r>
              <a:rPr lang="zh-CN" altLang="en-US" sz="1800" b="1" dirty="0">
                <a:latin typeface="+mn-ea"/>
              </a:rPr>
              <a:t>、</a:t>
            </a:r>
            <a:r>
              <a:rPr lang="en-US" altLang="zh-CN" sz="1800" b="1" dirty="0">
                <a:latin typeface="+mn-ea"/>
              </a:rPr>
              <a:t>long</a:t>
            </a:r>
            <a:r>
              <a:rPr lang="zh-CN" altLang="en-US" sz="1800" b="1" dirty="0">
                <a:latin typeface="+mn-ea"/>
              </a:rPr>
              <a:t>、</a:t>
            </a:r>
            <a:r>
              <a:rPr lang="en-US" altLang="zh-CN" sz="1800" b="1" dirty="0">
                <a:latin typeface="+mn-ea"/>
              </a:rPr>
              <a:t>double)</a:t>
            </a:r>
            <a:r>
              <a:rPr lang="zh-CN" altLang="en-US" sz="1800" b="1" dirty="0">
                <a:latin typeface="+mn-ea"/>
              </a:rPr>
              <a:t>、对象引用</a:t>
            </a:r>
            <a:r>
              <a:rPr lang="en-US" altLang="zh-CN" sz="1800" b="1" dirty="0">
                <a:latin typeface="+mn-ea"/>
              </a:rPr>
              <a:t>(reference</a:t>
            </a:r>
            <a:r>
              <a:rPr lang="zh-CN" altLang="en-US" sz="1800" b="1" dirty="0">
                <a:latin typeface="+mn-ea"/>
              </a:rPr>
              <a:t>类型，它不等同于对象本身，它可能是一个指向对象起始地址的引用指针，也可能是指向一个代表对象的句柄或其他于此对象相关的位置</a:t>
            </a:r>
            <a:r>
              <a:rPr lang="en-US" altLang="zh-CN" sz="1800" b="1" dirty="0">
                <a:latin typeface="+mn-ea"/>
              </a:rPr>
              <a:t>)</a:t>
            </a:r>
            <a:r>
              <a:rPr lang="zh-CN" altLang="en-US" sz="1800" b="1" dirty="0">
                <a:latin typeface="+mn-ea"/>
              </a:rPr>
              <a:t>和</a:t>
            </a:r>
            <a:r>
              <a:rPr lang="en-US" altLang="zh-CN" sz="1800" b="1" dirty="0" err="1">
                <a:latin typeface="+mn-ea"/>
              </a:rPr>
              <a:t>returnAddress</a:t>
            </a:r>
            <a:r>
              <a:rPr lang="zh-CN" altLang="en-US" sz="1800" b="1" dirty="0">
                <a:latin typeface="+mn-ea"/>
              </a:rPr>
              <a:t>类型</a:t>
            </a:r>
            <a:r>
              <a:rPr lang="en-US" altLang="zh-CN" sz="1800" b="1" dirty="0">
                <a:latin typeface="+mn-ea"/>
              </a:rPr>
              <a:t>(</a:t>
            </a:r>
            <a:r>
              <a:rPr lang="zh-CN" altLang="en-US" sz="1800" b="1" dirty="0">
                <a:latin typeface="+mn-ea"/>
              </a:rPr>
              <a:t>指向了一条字节码指令的地址</a:t>
            </a:r>
            <a:r>
              <a:rPr lang="en-US" altLang="zh-CN" sz="1800" b="1" dirty="0">
                <a:latin typeface="+mn-ea"/>
              </a:rPr>
              <a:t>).</a:t>
            </a:r>
            <a:r>
              <a:rPr lang="zh-CN" altLang="en-US" sz="1800" b="1" dirty="0">
                <a:latin typeface="+mn-ea"/>
              </a:rPr>
              <a:t>注意：局部变量表所需的内存空间是在编译期间完成分配的。当进入一个方法时，这个方法需要在栈帧中分配多大的局部变量空间是完全确定的，在方法运行期间不会改变局部变量表的大小。</a:t>
            </a:r>
            <a:endParaRPr lang="zh-CN" altLang="en-US" sz="1800" b="1" dirty="0">
              <a:latin typeface="+mn-ea"/>
            </a:endParaRPr>
          </a:p>
        </p:txBody>
      </p:sp>
    </p:spTree>
    <p:extLst>
      <p:ext uri="{BB962C8B-B14F-4D97-AF65-F5344CB8AC3E}">
        <p14:creationId xmlns:p14="http://schemas.microsoft.com/office/powerpoint/2010/main" val="36990008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764705"/>
            <a:ext cx="7772400" cy="1008111"/>
          </a:xfrm>
        </p:spPr>
        <p:txBody>
          <a:bodyPr>
            <a:normAutofit fontScale="90000"/>
          </a:bodyPr>
          <a:lstStyle/>
          <a:p>
            <a:r>
              <a:rPr lang="zh-CN" altLang="en-US" sz="3100" b="1" dirty="0"/>
              <a:t>本地方法栈</a:t>
            </a:r>
            <a:r>
              <a:rPr lang="zh-CN" altLang="en-US" b="1" dirty="0"/>
              <a:t/>
            </a:r>
            <a:br>
              <a:rPr lang="zh-CN" altLang="en-US" b="1" dirty="0"/>
            </a:br>
            <a:endParaRPr lang="zh-CN" altLang="en-US" dirty="0"/>
          </a:p>
        </p:txBody>
      </p:sp>
      <p:sp>
        <p:nvSpPr>
          <p:cNvPr id="3" name="副标题 2"/>
          <p:cNvSpPr>
            <a:spLocks noGrp="1"/>
          </p:cNvSpPr>
          <p:nvPr>
            <p:ph type="subTitle" idx="1"/>
          </p:nvPr>
        </p:nvSpPr>
        <p:spPr>
          <a:xfrm>
            <a:off x="1403648" y="2204864"/>
            <a:ext cx="6400800" cy="3024336"/>
          </a:xfrm>
        </p:spPr>
        <p:txBody>
          <a:bodyPr>
            <a:normAutofit fontScale="55000" lnSpcReduction="20000"/>
          </a:bodyPr>
          <a:lstStyle/>
          <a:p>
            <a:pPr algn="l">
              <a:lnSpc>
                <a:spcPct val="170000"/>
              </a:lnSpc>
            </a:pPr>
            <a:r>
              <a:rPr lang="en-US" altLang="zh-CN" dirty="0"/>
              <a:t>	</a:t>
            </a:r>
            <a:r>
              <a:rPr lang="zh-CN" altLang="en-US" sz="3800" b="1" dirty="0" smtClean="0">
                <a:latin typeface="+mn-ea"/>
              </a:rPr>
              <a:t>本地</a:t>
            </a:r>
            <a:r>
              <a:rPr lang="zh-CN" altLang="en-US" sz="3800" b="1" dirty="0">
                <a:latin typeface="+mn-ea"/>
              </a:rPr>
              <a:t>方法栈和虚拟机栈的作用是非常类似的，在</a:t>
            </a:r>
            <a:r>
              <a:rPr lang="en-US" altLang="zh-CN" sz="3800" b="1" dirty="0" err="1">
                <a:latin typeface="+mn-ea"/>
              </a:rPr>
              <a:t>HotSpot</a:t>
            </a:r>
            <a:r>
              <a:rPr lang="zh-CN" altLang="en-US" sz="3800" b="1" dirty="0">
                <a:latin typeface="+mn-ea"/>
              </a:rPr>
              <a:t>虚拟机中把这两部分合到了一起。本地方法栈和虚拟机栈的区别是：虚拟机栈为虚拟机执行</a:t>
            </a:r>
            <a:r>
              <a:rPr lang="en-US" altLang="zh-CN" sz="3800" b="1" dirty="0">
                <a:latin typeface="+mn-ea"/>
              </a:rPr>
              <a:t>Java</a:t>
            </a:r>
            <a:r>
              <a:rPr lang="zh-CN" altLang="en-US" sz="3800" b="1" dirty="0">
                <a:latin typeface="+mn-ea"/>
              </a:rPr>
              <a:t>方法</a:t>
            </a:r>
            <a:r>
              <a:rPr lang="en-US" altLang="zh-CN" sz="3800" b="1" dirty="0">
                <a:latin typeface="+mn-ea"/>
              </a:rPr>
              <a:t>(</a:t>
            </a:r>
            <a:r>
              <a:rPr lang="zh-CN" altLang="en-US" sz="3800" b="1" dirty="0">
                <a:latin typeface="+mn-ea"/>
              </a:rPr>
              <a:t>即字节码</a:t>
            </a:r>
            <a:r>
              <a:rPr lang="en-US" altLang="zh-CN" sz="3800" b="1" dirty="0">
                <a:latin typeface="+mn-ea"/>
              </a:rPr>
              <a:t>)</a:t>
            </a:r>
            <a:r>
              <a:rPr lang="zh-CN" altLang="en-US" sz="3800" b="1" dirty="0">
                <a:latin typeface="+mn-ea"/>
              </a:rPr>
              <a:t>服务，而本地方法栈则为虚拟机使用到的</a:t>
            </a:r>
            <a:r>
              <a:rPr lang="en-US" altLang="zh-CN" sz="3800" b="1" dirty="0">
                <a:latin typeface="+mn-ea"/>
              </a:rPr>
              <a:t>native</a:t>
            </a:r>
            <a:r>
              <a:rPr lang="zh-CN" altLang="en-US" sz="3800" b="1" dirty="0">
                <a:latin typeface="+mn-ea"/>
              </a:rPr>
              <a:t>方法服务</a:t>
            </a:r>
            <a:r>
              <a:rPr lang="zh-CN" altLang="en-US" sz="3300" dirty="0">
                <a:latin typeface="+mn-ea"/>
              </a:rPr>
              <a:t>。</a:t>
            </a:r>
          </a:p>
          <a:p>
            <a:r>
              <a:rPr lang="zh-CN" altLang="en-US" dirty="0"/>
              <a:t/>
            </a:r>
            <a:br>
              <a:rPr lang="zh-CN" altLang="en-US" dirty="0"/>
            </a:br>
            <a:endParaRPr lang="zh-CN" altLang="en-US" dirty="0"/>
          </a:p>
        </p:txBody>
      </p:sp>
    </p:spTree>
    <p:extLst>
      <p:ext uri="{BB962C8B-B14F-4D97-AF65-F5344CB8AC3E}">
        <p14:creationId xmlns:p14="http://schemas.microsoft.com/office/powerpoint/2010/main" val="36990008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827584" y="476671"/>
            <a:ext cx="7772400" cy="792089"/>
          </a:xfrm>
        </p:spPr>
        <p:txBody>
          <a:bodyPr/>
          <a:lstStyle/>
          <a:p>
            <a:r>
              <a:rPr lang="en-US" altLang="zh-CN" sz="2800" b="1" dirty="0" smtClean="0">
                <a:latin typeface="+mn-ea"/>
                <a:ea typeface="+mn-ea"/>
              </a:rPr>
              <a:t>JAVA</a:t>
            </a:r>
            <a:r>
              <a:rPr lang="zh-CN" altLang="en-US" sz="2800" b="1" dirty="0" smtClean="0">
                <a:latin typeface="+mn-ea"/>
                <a:ea typeface="+mn-ea"/>
              </a:rPr>
              <a:t>堆</a:t>
            </a:r>
            <a:endParaRPr lang="zh-CN" altLang="en-US" sz="2800" b="1" dirty="0">
              <a:latin typeface="+mn-ea"/>
              <a:ea typeface="+mn-ea"/>
            </a:endParaRPr>
          </a:p>
        </p:txBody>
      </p:sp>
      <p:sp>
        <p:nvSpPr>
          <p:cNvPr id="3" name="副标题 2"/>
          <p:cNvSpPr>
            <a:spLocks noGrp="1"/>
          </p:cNvSpPr>
          <p:nvPr>
            <p:ph type="subTitle" idx="1"/>
          </p:nvPr>
        </p:nvSpPr>
        <p:spPr>
          <a:xfrm>
            <a:off x="1403648" y="1556792"/>
            <a:ext cx="6552728" cy="4320480"/>
          </a:xfrm>
        </p:spPr>
        <p:txBody>
          <a:bodyPr>
            <a:normAutofit fontScale="62500" lnSpcReduction="20000"/>
          </a:bodyPr>
          <a:lstStyle/>
          <a:p>
            <a:pPr algn="l">
              <a:lnSpc>
                <a:spcPct val="170000"/>
              </a:lnSpc>
            </a:pPr>
            <a:r>
              <a:rPr lang="en-US" altLang="zh-CN" dirty="0" smtClean="0"/>
              <a:t>	</a:t>
            </a:r>
            <a:r>
              <a:rPr lang="en-US" altLang="zh-CN" sz="3100" b="1" dirty="0" smtClean="0">
                <a:latin typeface="+mn-ea"/>
              </a:rPr>
              <a:t>Java</a:t>
            </a:r>
            <a:r>
              <a:rPr lang="zh-CN" altLang="en-US" sz="3100" b="1" dirty="0">
                <a:latin typeface="+mn-ea"/>
              </a:rPr>
              <a:t>堆是</a:t>
            </a:r>
            <a:r>
              <a:rPr lang="en-US" altLang="zh-CN" sz="3100" b="1" dirty="0">
                <a:latin typeface="+mn-ea"/>
              </a:rPr>
              <a:t>Java</a:t>
            </a:r>
            <a:r>
              <a:rPr lang="zh-CN" altLang="en-US" sz="3100" b="1" dirty="0">
                <a:latin typeface="+mn-ea"/>
              </a:rPr>
              <a:t>虚拟机所管理的内存中最大的一块，</a:t>
            </a:r>
            <a:r>
              <a:rPr lang="en-US" altLang="zh-CN" sz="3100" b="1" dirty="0">
                <a:latin typeface="+mn-ea"/>
              </a:rPr>
              <a:t>Java</a:t>
            </a:r>
            <a:r>
              <a:rPr lang="zh-CN" altLang="en-US" sz="3100" b="1" dirty="0">
                <a:latin typeface="+mn-ea"/>
              </a:rPr>
              <a:t>堆是被所有线程共享的一块内存区域，在虚拟机启动时创建。在</a:t>
            </a:r>
            <a:r>
              <a:rPr lang="en-US" altLang="zh-CN" sz="3100" b="1" dirty="0">
                <a:latin typeface="+mn-ea"/>
              </a:rPr>
              <a:t>Java</a:t>
            </a:r>
            <a:r>
              <a:rPr lang="zh-CN" altLang="en-US" sz="3100" b="1" dirty="0">
                <a:latin typeface="+mn-ea"/>
              </a:rPr>
              <a:t>虚拟机规范中：所有的对象实例以及数组都要在堆上分配</a:t>
            </a:r>
            <a:r>
              <a:rPr lang="zh-CN" altLang="en-US" sz="3100" b="1" dirty="0" smtClean="0">
                <a:latin typeface="+mn-ea"/>
              </a:rPr>
              <a:t>。</a:t>
            </a:r>
            <a:r>
              <a:rPr lang="zh-CN" altLang="en-US" sz="3100" b="1" dirty="0">
                <a:latin typeface="+mn-ea"/>
              </a:rPr>
              <a:t>堆是</a:t>
            </a:r>
            <a:r>
              <a:rPr lang="en-US" altLang="zh-CN" sz="3100" b="1" dirty="0">
                <a:latin typeface="+mn-ea"/>
              </a:rPr>
              <a:t>Java</a:t>
            </a:r>
            <a:r>
              <a:rPr lang="zh-CN" altLang="en-US" sz="3100" b="1" dirty="0">
                <a:latin typeface="+mn-ea"/>
              </a:rPr>
              <a:t>垃圾收集器管理的主要区域（</a:t>
            </a:r>
            <a:r>
              <a:rPr lang="en-US" altLang="zh-CN" sz="3100" b="1" dirty="0">
                <a:latin typeface="+mn-ea"/>
              </a:rPr>
              <a:t>GC</a:t>
            </a:r>
            <a:r>
              <a:rPr lang="zh-CN" altLang="en-US" sz="3100" b="1" dirty="0">
                <a:latin typeface="+mn-ea"/>
              </a:rPr>
              <a:t>堆），垃圾收集器实现了对象的自动销毁。</a:t>
            </a:r>
            <a:r>
              <a:rPr lang="en-US" altLang="zh-CN" sz="3100" b="1" dirty="0">
                <a:latin typeface="+mn-ea"/>
              </a:rPr>
              <a:t>Java</a:t>
            </a:r>
            <a:r>
              <a:rPr lang="zh-CN" altLang="en-US" sz="3100" b="1" dirty="0">
                <a:latin typeface="+mn-ea"/>
              </a:rPr>
              <a:t>堆可以细分为：新生代和老年代；再细致一点的有</a:t>
            </a:r>
            <a:r>
              <a:rPr lang="en-US" altLang="zh-CN" sz="3100" b="1" dirty="0">
                <a:latin typeface="+mn-ea"/>
              </a:rPr>
              <a:t>Eden</a:t>
            </a:r>
            <a:r>
              <a:rPr lang="zh-CN" altLang="en-US" sz="3100" b="1" dirty="0">
                <a:latin typeface="+mn-ea"/>
              </a:rPr>
              <a:t>空间，</a:t>
            </a:r>
            <a:r>
              <a:rPr lang="en-US" altLang="zh-CN" sz="3100" b="1" dirty="0">
                <a:latin typeface="+mn-ea"/>
              </a:rPr>
              <a:t>From Survivor</a:t>
            </a:r>
            <a:r>
              <a:rPr lang="zh-CN" altLang="en-US" sz="3100" b="1" dirty="0">
                <a:latin typeface="+mn-ea"/>
              </a:rPr>
              <a:t>空间，</a:t>
            </a:r>
            <a:r>
              <a:rPr lang="en-US" altLang="zh-CN" sz="3100" b="1" dirty="0">
                <a:latin typeface="+mn-ea"/>
              </a:rPr>
              <a:t>To Survivor</a:t>
            </a:r>
            <a:r>
              <a:rPr lang="zh-CN" altLang="en-US" sz="3100" b="1" dirty="0">
                <a:latin typeface="+mn-ea"/>
              </a:rPr>
              <a:t>空间等。</a:t>
            </a:r>
            <a:r>
              <a:rPr lang="en-US" altLang="zh-CN" sz="3100" b="1" dirty="0">
                <a:latin typeface="+mn-ea"/>
              </a:rPr>
              <a:t>Java</a:t>
            </a:r>
            <a:r>
              <a:rPr lang="zh-CN" altLang="en-US" sz="3100" b="1" dirty="0">
                <a:latin typeface="+mn-ea"/>
              </a:rPr>
              <a:t>堆可以处于物理上不连续的内存空间中，只要逻辑上是连续的即可，就像我们的磁盘空间一样。可以通过</a:t>
            </a:r>
            <a:r>
              <a:rPr lang="en-US" altLang="zh-CN" sz="3100" b="1" dirty="0">
                <a:latin typeface="+mn-ea"/>
              </a:rPr>
              <a:t>-</a:t>
            </a:r>
            <a:r>
              <a:rPr lang="en-US" altLang="zh-CN" sz="3100" b="1" dirty="0" err="1">
                <a:latin typeface="+mn-ea"/>
              </a:rPr>
              <a:t>Xmx</a:t>
            </a:r>
            <a:r>
              <a:rPr lang="zh-CN" altLang="en-US" sz="3100" b="1" dirty="0">
                <a:latin typeface="+mn-ea"/>
              </a:rPr>
              <a:t>和</a:t>
            </a:r>
            <a:r>
              <a:rPr lang="en-US" altLang="zh-CN" sz="3100" b="1" dirty="0">
                <a:latin typeface="+mn-ea"/>
              </a:rPr>
              <a:t>-</a:t>
            </a:r>
            <a:r>
              <a:rPr lang="en-US" altLang="zh-CN" sz="3100" b="1" dirty="0" err="1">
                <a:latin typeface="+mn-ea"/>
              </a:rPr>
              <a:t>Xms</a:t>
            </a:r>
            <a:r>
              <a:rPr lang="zh-CN" altLang="en-US" sz="3100" b="1" dirty="0">
                <a:latin typeface="+mn-ea"/>
              </a:rPr>
              <a:t>控制</a:t>
            </a:r>
            <a:endParaRPr lang="zh-CN" altLang="en-US" sz="3100" b="1" dirty="0">
              <a:latin typeface="+mn-ea"/>
            </a:endParaRPr>
          </a:p>
        </p:txBody>
      </p:sp>
    </p:spTree>
    <p:extLst>
      <p:ext uri="{BB962C8B-B14F-4D97-AF65-F5344CB8AC3E}">
        <p14:creationId xmlns:p14="http://schemas.microsoft.com/office/powerpoint/2010/main" val="36990008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395536" y="1052736"/>
            <a:ext cx="7772400" cy="360040"/>
          </a:xfrm>
        </p:spPr>
        <p:txBody>
          <a:bodyPr>
            <a:normAutofit fontScale="90000"/>
          </a:bodyPr>
          <a:lstStyle/>
          <a:p>
            <a:r>
              <a:rPr lang="zh-CN" altLang="en-US" sz="3100" b="1" dirty="0"/>
              <a:t>方法区</a:t>
            </a:r>
            <a:r>
              <a:rPr lang="zh-CN" altLang="en-US" b="1" dirty="0"/>
              <a:t/>
            </a:r>
            <a:br>
              <a:rPr lang="zh-CN" altLang="en-US" b="1" dirty="0"/>
            </a:br>
            <a:endParaRPr lang="zh-CN" altLang="en-US" dirty="0"/>
          </a:p>
        </p:txBody>
      </p:sp>
      <p:sp>
        <p:nvSpPr>
          <p:cNvPr id="3" name="副标题 2"/>
          <p:cNvSpPr>
            <a:spLocks noGrp="1"/>
          </p:cNvSpPr>
          <p:nvPr>
            <p:ph type="subTitle" idx="1"/>
          </p:nvPr>
        </p:nvSpPr>
        <p:spPr>
          <a:xfrm>
            <a:off x="1403648" y="1628800"/>
            <a:ext cx="6400800" cy="4032448"/>
          </a:xfrm>
        </p:spPr>
        <p:txBody>
          <a:bodyPr>
            <a:normAutofit fontScale="25000" lnSpcReduction="20000"/>
          </a:bodyPr>
          <a:lstStyle/>
          <a:p>
            <a:pPr algn="l">
              <a:lnSpc>
                <a:spcPct val="170000"/>
              </a:lnSpc>
            </a:pPr>
            <a:r>
              <a:rPr lang="en-US" altLang="zh-CN" dirty="0" smtClean="0"/>
              <a:t>	</a:t>
            </a:r>
            <a:r>
              <a:rPr lang="zh-CN" altLang="en-US" sz="7200" b="1" dirty="0" smtClean="0">
                <a:latin typeface="+mn-ea"/>
              </a:rPr>
              <a:t>方法</a:t>
            </a:r>
            <a:r>
              <a:rPr lang="zh-CN" altLang="en-US" sz="7200" b="1" dirty="0">
                <a:latin typeface="+mn-ea"/>
              </a:rPr>
              <a:t>区与</a:t>
            </a:r>
            <a:r>
              <a:rPr lang="en-US" altLang="zh-CN" sz="7200" b="1" dirty="0">
                <a:latin typeface="+mn-ea"/>
              </a:rPr>
              <a:t>java</a:t>
            </a:r>
            <a:r>
              <a:rPr lang="zh-CN" altLang="en-US" sz="7200" b="1" dirty="0">
                <a:latin typeface="+mn-ea"/>
              </a:rPr>
              <a:t>堆一样，是各个线程共享的内存区域。它主要用于存储已被虚拟机加载的类信息、常量、静态变量、即时编译器编译后的代码等数据。这里需要注意的是：很多人会称方法区为“永久代”，这里仅仅是针对于</a:t>
            </a:r>
            <a:r>
              <a:rPr lang="en-US" altLang="zh-CN" sz="7200" b="1" dirty="0" err="1">
                <a:latin typeface="+mn-ea"/>
              </a:rPr>
              <a:t>HotSpot</a:t>
            </a:r>
            <a:r>
              <a:rPr lang="zh-CN" altLang="en-US" sz="7200" b="1" dirty="0">
                <a:latin typeface="+mn-ea"/>
              </a:rPr>
              <a:t>虚拟机来说的。原因是因为</a:t>
            </a:r>
            <a:r>
              <a:rPr lang="en-US" altLang="zh-CN" sz="7200" b="1" dirty="0" err="1">
                <a:latin typeface="+mn-ea"/>
              </a:rPr>
              <a:t>HotSpot</a:t>
            </a:r>
            <a:r>
              <a:rPr lang="zh-CN" altLang="en-US" sz="7200" b="1" dirty="0">
                <a:latin typeface="+mn-ea"/>
              </a:rPr>
              <a:t>虚拟机的设计团队选择把</a:t>
            </a:r>
            <a:r>
              <a:rPr lang="en-US" altLang="zh-CN" sz="7200" b="1" dirty="0">
                <a:latin typeface="+mn-ea"/>
              </a:rPr>
              <a:t>GC</a:t>
            </a:r>
            <a:r>
              <a:rPr lang="zh-CN" altLang="en-US" sz="7200" b="1" dirty="0">
                <a:latin typeface="+mn-ea"/>
              </a:rPr>
              <a:t>分代收集扩展至方法区，或者说是使用永久代来实现方法区，这样做的目的是为了</a:t>
            </a:r>
            <a:r>
              <a:rPr lang="en-US" altLang="zh-CN" sz="7200" b="1" dirty="0" err="1">
                <a:latin typeface="+mn-ea"/>
              </a:rPr>
              <a:t>HotSpot</a:t>
            </a:r>
            <a:r>
              <a:rPr lang="zh-CN" altLang="en-US" sz="7200" b="1" dirty="0">
                <a:latin typeface="+mn-ea"/>
              </a:rPr>
              <a:t>的垃圾收集器可以像管理</a:t>
            </a:r>
            <a:r>
              <a:rPr lang="en-US" altLang="zh-CN" sz="7200" b="1" dirty="0">
                <a:latin typeface="+mn-ea"/>
              </a:rPr>
              <a:t>Java</a:t>
            </a:r>
            <a:r>
              <a:rPr lang="zh-CN" altLang="en-US" sz="7200" b="1" dirty="0">
                <a:latin typeface="+mn-ea"/>
              </a:rPr>
              <a:t>堆一样管理这部分内存，这样能够省去专门为方法区编写内存管理代码的工作。对于其他虚拟机</a:t>
            </a:r>
            <a:r>
              <a:rPr lang="en-US" altLang="zh-CN" sz="7200" b="1" dirty="0">
                <a:latin typeface="+mn-ea"/>
              </a:rPr>
              <a:t>(</a:t>
            </a:r>
            <a:r>
              <a:rPr lang="en-US" altLang="zh-CN" sz="7200" b="1" dirty="0" err="1">
                <a:latin typeface="+mn-ea"/>
              </a:rPr>
              <a:t>BEAJRockit</a:t>
            </a:r>
            <a:r>
              <a:rPr lang="zh-CN" altLang="en-US" sz="7200" b="1" dirty="0">
                <a:latin typeface="+mn-ea"/>
              </a:rPr>
              <a:t>、</a:t>
            </a:r>
            <a:r>
              <a:rPr lang="en-US" altLang="zh-CN" sz="7200" b="1" dirty="0">
                <a:latin typeface="+mn-ea"/>
              </a:rPr>
              <a:t>IBM J9</a:t>
            </a:r>
            <a:r>
              <a:rPr lang="zh-CN" altLang="en-US" sz="7200" b="1" dirty="0">
                <a:latin typeface="+mn-ea"/>
              </a:rPr>
              <a:t>等</a:t>
            </a:r>
            <a:r>
              <a:rPr lang="en-US" altLang="zh-CN" sz="7200" b="1" dirty="0">
                <a:latin typeface="+mn-ea"/>
              </a:rPr>
              <a:t>)</a:t>
            </a:r>
            <a:r>
              <a:rPr lang="zh-CN" altLang="en-US" sz="7200" b="1" dirty="0">
                <a:latin typeface="+mn-ea"/>
              </a:rPr>
              <a:t>是不存在有永久代的概念的</a:t>
            </a:r>
            <a:r>
              <a:rPr lang="zh-CN" altLang="en-US" sz="7200" b="1" dirty="0" smtClean="0">
                <a:latin typeface="+mn-ea"/>
              </a:rPr>
              <a:t>。</a:t>
            </a:r>
            <a:endParaRPr lang="en-US" altLang="zh-CN" sz="7200" b="1" dirty="0" smtClean="0">
              <a:latin typeface="+mn-ea"/>
            </a:endParaRPr>
          </a:p>
          <a:p>
            <a:pPr>
              <a:lnSpc>
                <a:spcPct val="170000"/>
              </a:lnSpc>
            </a:pPr>
            <a:endParaRPr lang="zh-CN" altLang="en-US" sz="7200" b="1" dirty="0"/>
          </a:p>
          <a:p>
            <a:pPr algn="l">
              <a:lnSpc>
                <a:spcPct val="170000"/>
              </a:lnSpc>
            </a:pPr>
            <a:r>
              <a:rPr lang="en-US" altLang="zh-CN" sz="7200" b="1" dirty="0" smtClean="0">
                <a:latin typeface="+mn-ea"/>
              </a:rPr>
              <a:t>	</a:t>
            </a:r>
            <a:endParaRPr lang="zh-CN" altLang="en-US" sz="4000" b="1" dirty="0">
              <a:latin typeface="+mn-ea"/>
            </a:endParaRPr>
          </a:p>
        </p:txBody>
      </p:sp>
    </p:spTree>
    <p:extLst>
      <p:ext uri="{BB962C8B-B14F-4D97-AF65-F5344CB8AC3E}">
        <p14:creationId xmlns:p14="http://schemas.microsoft.com/office/powerpoint/2010/main" val="36990008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3568" y="620688"/>
            <a:ext cx="7558608" cy="1008111"/>
          </a:xfrm>
        </p:spPr>
        <p:txBody>
          <a:bodyPr/>
          <a:lstStyle/>
          <a:p>
            <a:r>
              <a:rPr lang="zh-CN" altLang="en-US" sz="2800" b="1" dirty="0" smtClean="0"/>
              <a:t>运行时常量池</a:t>
            </a:r>
            <a:endParaRPr lang="zh-CN" altLang="en-US" sz="2800" b="1" dirty="0"/>
          </a:p>
        </p:txBody>
      </p:sp>
      <p:sp>
        <p:nvSpPr>
          <p:cNvPr id="3" name="副标题 2"/>
          <p:cNvSpPr>
            <a:spLocks noGrp="1"/>
          </p:cNvSpPr>
          <p:nvPr>
            <p:ph type="subTitle" idx="1"/>
          </p:nvPr>
        </p:nvSpPr>
        <p:spPr>
          <a:xfrm>
            <a:off x="1403648" y="1844824"/>
            <a:ext cx="6400800" cy="3433936"/>
          </a:xfrm>
        </p:spPr>
        <p:txBody>
          <a:bodyPr>
            <a:normAutofit fontScale="70000" lnSpcReduction="20000"/>
          </a:bodyPr>
          <a:lstStyle/>
          <a:p>
            <a:pPr algn="l">
              <a:lnSpc>
                <a:spcPct val="170000"/>
              </a:lnSpc>
            </a:pPr>
            <a:r>
              <a:rPr lang="en-US" altLang="zh-CN" b="1" dirty="0" smtClean="0">
                <a:latin typeface="+mn-ea"/>
              </a:rPr>
              <a:t>	</a:t>
            </a:r>
            <a:r>
              <a:rPr lang="zh-CN" altLang="en-US" b="1" dirty="0" smtClean="0">
                <a:latin typeface="+mn-ea"/>
              </a:rPr>
              <a:t>运行</a:t>
            </a:r>
            <a:r>
              <a:rPr lang="zh-CN" altLang="en-US" b="1" dirty="0">
                <a:latin typeface="+mn-ea"/>
              </a:rPr>
              <a:t>时常量池是方法区的一部分，用于存放编译期生成的各种字面量和符号引用，这部分内容将在类加载后进入方法区的运行时常量池中存放。需要注意的是：</a:t>
            </a:r>
            <a:r>
              <a:rPr lang="en-US" altLang="zh-CN" b="1" dirty="0">
                <a:latin typeface="+mn-ea"/>
              </a:rPr>
              <a:t>Java</a:t>
            </a:r>
            <a:r>
              <a:rPr lang="zh-CN" altLang="en-US" b="1" dirty="0">
                <a:latin typeface="+mn-ea"/>
              </a:rPr>
              <a:t>语言并不要求常量一定只有编译期才能产生，在运行期间也可能将新的常量放入池中。例如调用</a:t>
            </a:r>
            <a:r>
              <a:rPr lang="en-US" altLang="zh-CN" b="1" dirty="0">
                <a:latin typeface="+mn-ea"/>
              </a:rPr>
              <a:t>String</a:t>
            </a:r>
            <a:r>
              <a:rPr lang="zh-CN" altLang="en-US" b="1" dirty="0">
                <a:latin typeface="+mn-ea"/>
              </a:rPr>
              <a:t>的</a:t>
            </a:r>
            <a:r>
              <a:rPr lang="en-US" altLang="zh-CN" b="1" dirty="0">
                <a:latin typeface="+mn-ea"/>
              </a:rPr>
              <a:t>intern()</a:t>
            </a:r>
            <a:r>
              <a:rPr lang="zh-CN" altLang="en-US" b="1" dirty="0">
                <a:latin typeface="+mn-ea"/>
              </a:rPr>
              <a:t>方法。</a:t>
            </a:r>
          </a:p>
          <a:p>
            <a:pPr algn="l"/>
            <a:endParaRPr lang="zh-CN" altLang="en-US" sz="1400" b="1" dirty="0">
              <a:latin typeface="+mn-ea"/>
            </a:endParaRPr>
          </a:p>
          <a:p>
            <a:endParaRPr lang="zh-CN" altLang="en-US" dirty="0"/>
          </a:p>
        </p:txBody>
      </p:sp>
    </p:spTree>
    <p:extLst>
      <p:ext uri="{BB962C8B-B14F-4D97-AF65-F5344CB8AC3E}">
        <p14:creationId xmlns:p14="http://schemas.microsoft.com/office/powerpoint/2010/main" val="369900080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9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10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1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12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4.xml><?xml version="1.0" encoding="utf-8"?>
<a:theme xmlns:a="http://schemas.openxmlformats.org/drawingml/2006/main" name="13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5.xml><?xml version="1.0" encoding="utf-8"?>
<a:theme xmlns:a="http://schemas.openxmlformats.org/drawingml/2006/main" name="14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6.xml><?xml version="1.0" encoding="utf-8"?>
<a:theme xmlns:a="http://schemas.openxmlformats.org/drawingml/2006/main" name="15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7.xml><?xml version="1.0" encoding="utf-8"?>
<a:theme xmlns:a="http://schemas.openxmlformats.org/drawingml/2006/main" name="16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8.xml><?xml version="1.0" encoding="utf-8"?>
<a:theme xmlns:a="http://schemas.openxmlformats.org/drawingml/2006/main" name="17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5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6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7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8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376</TotalTime>
  <Words>272</Words>
  <Application>Microsoft Office PowerPoint</Application>
  <PresentationFormat>全屏显示(4:3)</PresentationFormat>
  <Paragraphs>136</Paragraphs>
  <Slides>36</Slides>
  <Notes>0</Notes>
  <HiddenSlides>0</HiddenSlides>
  <MMClips>0</MMClips>
  <ScaleCrop>false</ScaleCrop>
  <HeadingPairs>
    <vt:vector size="4" baseType="variant">
      <vt:variant>
        <vt:lpstr>主题</vt:lpstr>
      </vt:variant>
      <vt:variant>
        <vt:i4>18</vt:i4>
      </vt:variant>
      <vt:variant>
        <vt:lpstr>幻灯片标题</vt:lpstr>
      </vt:variant>
      <vt:variant>
        <vt:i4>36</vt:i4>
      </vt:variant>
    </vt:vector>
  </HeadingPairs>
  <TitlesOfParts>
    <vt:vector size="54" baseType="lpstr">
      <vt:lpstr>Office 主题</vt:lpstr>
      <vt:lpstr>1_Office 主题</vt:lpstr>
      <vt:lpstr>2_Office 主题</vt:lpstr>
      <vt:lpstr>3_Office 主题</vt:lpstr>
      <vt:lpstr>4_Office 主题</vt:lpstr>
      <vt:lpstr>5_Office 主题</vt:lpstr>
      <vt:lpstr>6_Office 主题</vt:lpstr>
      <vt:lpstr>7_Office 主题</vt:lpstr>
      <vt:lpstr>8_Office 主题</vt:lpstr>
      <vt:lpstr>9_Office 主题</vt:lpstr>
      <vt:lpstr>10_Office 主题</vt:lpstr>
      <vt:lpstr>11_Office 主题</vt:lpstr>
      <vt:lpstr>12_Office 主题</vt:lpstr>
      <vt:lpstr>13_Office 主题</vt:lpstr>
      <vt:lpstr>14_Office 主题</vt:lpstr>
      <vt:lpstr>15_Office 主题</vt:lpstr>
      <vt:lpstr>16_Office 主题</vt:lpstr>
      <vt:lpstr>17_Office 主题</vt:lpstr>
      <vt:lpstr>JAVA内存模型   张可南</vt:lpstr>
      <vt:lpstr>一：JAVA虚拟机运行时数据区域</vt:lpstr>
      <vt:lpstr>PowerPoint 演示文稿</vt:lpstr>
      <vt:lpstr>程序计数器(PC Register) </vt:lpstr>
      <vt:lpstr>Java虚拟机栈 </vt:lpstr>
      <vt:lpstr>本地方法栈 </vt:lpstr>
      <vt:lpstr>JAVA堆</vt:lpstr>
      <vt:lpstr>方法区 </vt:lpstr>
      <vt:lpstr>运行时常量池</vt:lpstr>
      <vt:lpstr>方法区的变化</vt:lpstr>
      <vt:lpstr>PowerPoint 演示文稿</vt:lpstr>
      <vt:lpstr>PowerPoint 演示文稿</vt:lpstr>
      <vt:lpstr>二：JAVA内存模型</vt:lpstr>
      <vt:lpstr>PowerPoint 演示文稿</vt:lpstr>
      <vt:lpstr>PowerPoint 演示文稿</vt:lpstr>
      <vt:lpstr>原子性 </vt:lpstr>
      <vt:lpstr>PowerPoint 演示文稿</vt:lpstr>
      <vt:lpstr>重排序</vt:lpstr>
      <vt:lpstr>PowerPoint 演示文稿</vt:lpstr>
      <vt:lpstr>PowerPoint 演示文稿</vt:lpstr>
      <vt:lpstr>PowerPoint 演示文稿</vt:lpstr>
      <vt:lpstr>顺序一致性模型</vt:lpstr>
      <vt:lpstr>PowerPoint 演示文稿</vt:lpstr>
      <vt:lpstr>PowerPoint 演示文稿</vt:lpstr>
      <vt:lpstr>PowerPoint 演示文稿</vt:lpstr>
      <vt:lpstr>PowerPoint 演示文稿</vt:lpstr>
      <vt:lpstr>PowerPoint 演示文稿</vt:lpstr>
      <vt:lpstr>PowerPoint 演示文稿</vt:lpstr>
      <vt:lpstr>Happens-Before</vt:lpstr>
      <vt:lpstr>PowerPoint 演示文稿</vt:lpstr>
      <vt:lpstr>PowerPoint 演示文稿</vt:lpstr>
      <vt:lpstr>volatile的内存语义</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wb-zhangkenan</dc:creator>
  <cp:lastModifiedBy>wb-zhangkenan</cp:lastModifiedBy>
  <cp:revision>343</cp:revision>
  <dcterms:created xsi:type="dcterms:W3CDTF">2017-06-12T03:02:45Z</dcterms:created>
  <dcterms:modified xsi:type="dcterms:W3CDTF">2017-06-12T09:23:14Z</dcterms:modified>
</cp:coreProperties>
</file>