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72" r:id="rId6"/>
    <p:sldId id="276" r:id="rId7"/>
    <p:sldId id="277" r:id="rId8"/>
    <p:sldId id="259" r:id="rId9"/>
    <p:sldId id="285" r:id="rId10"/>
    <p:sldId id="281" r:id="rId11"/>
    <p:sldId id="278" r:id="rId12"/>
    <p:sldId id="286" r:id="rId13"/>
    <p:sldId id="287" r:id="rId14"/>
    <p:sldId id="288" r:id="rId15"/>
    <p:sldId id="289" r:id="rId16"/>
    <p:sldId id="290" r:id="rId17"/>
    <p:sldId id="282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83" r:id="rId27"/>
    <p:sldId id="299" r:id="rId28"/>
    <p:sldId id="300" r:id="rId29"/>
    <p:sldId id="301" r:id="rId30"/>
    <p:sldId id="302" r:id="rId31"/>
    <p:sldId id="303" r:id="rId32"/>
    <p:sldId id="304" r:id="rId33"/>
    <p:sldId id="284" r:id="rId34"/>
    <p:sldId id="305" r:id="rId35"/>
    <p:sldId id="27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orient="horz" pos="2409" userDrawn="1">
          <p15:clr>
            <a:srgbClr val="A4A3A4"/>
          </p15:clr>
        </p15:guide>
        <p15:guide id="5" pos="166" userDrawn="1">
          <p15:clr>
            <a:srgbClr val="A4A3A4"/>
          </p15:clr>
        </p15:guide>
        <p15:guide id="6" pos="7514" userDrawn="1">
          <p15:clr>
            <a:srgbClr val="A4A3A4"/>
          </p15:clr>
        </p15:guide>
        <p15:guide id="7" pos="5201" userDrawn="1">
          <p15:clr>
            <a:srgbClr val="A4A3A4"/>
          </p15:clr>
        </p15:guide>
        <p15:guide id="8" pos="2479" userDrawn="1">
          <p15:clr>
            <a:srgbClr val="A4A3A4"/>
          </p15:clr>
        </p15:guide>
        <p15:guide id="9" pos="6743" userDrawn="1">
          <p15:clr>
            <a:srgbClr val="A4A3A4"/>
          </p15:clr>
        </p15:guide>
        <p15:guide id="10" pos="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4" autoAdjust="0"/>
    <p:restoredTop sz="79596"/>
  </p:normalViewPr>
  <p:slideViewPr>
    <p:cSldViewPr snapToGrid="0" showGuides="1">
      <p:cViewPr varScale="1">
        <p:scale>
          <a:sx n="138" d="100"/>
          <a:sy n="138" d="100"/>
        </p:scale>
        <p:origin x="1312" y="184"/>
      </p:cViewPr>
      <p:guideLst>
        <p:guide pos="3840"/>
        <p:guide orient="horz" pos="686"/>
        <p:guide orient="horz" pos="4088"/>
        <p:guide orient="horz" pos="2409"/>
        <p:guide pos="166"/>
        <p:guide pos="7514"/>
        <p:guide pos="5201"/>
        <p:guide pos="2479"/>
        <p:guide pos="6743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8DA19-534F-6947-B2E7-FF30E444FCF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We first compare our </a:t>
            </a:r>
            <a:r>
              <a:rPr lang="en-GB" altLang="zh-CN" dirty="0" err="1"/>
              <a:t>mqRPMT</a:t>
            </a:r>
            <a:r>
              <a:rPr lang="en-GB" altLang="zh-CN" dirty="0"/>
              <a:t>-based PSI protocol to the classical DH-PSI protocol reported in [PRTY19] and the one re-implemented by ourselves. We remark that the PSI protocols in comparison are not competitive to the state-of-the-art PSI protocol. We include them merely for illustrative purpose and completeness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listening.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B319-4E54-284F-91CA-BB8C40B27A6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F7F4-41B2-430A-8F66-C91BF2E497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943E3-D7D6-449C-A820-730D122EE3F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32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2" Type="http://schemas.openxmlformats.org/officeDocument/2006/relationships/notesSlide" Target="../notesSlides/notesSlide10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7.png"/><Relationship Id="rId2" Type="http://schemas.openxmlformats.org/officeDocument/2006/relationships/image" Target="../media/image38.png"/><Relationship Id="rId19" Type="http://schemas.openxmlformats.org/officeDocument/2006/relationships/image" Target="../media/image46.png"/><Relationship Id="rId18" Type="http://schemas.openxmlformats.org/officeDocument/2006/relationships/image" Target="../media/image45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5" Type="http://schemas.openxmlformats.org/officeDocument/2006/relationships/image" Target="../media/image42.png"/><Relationship Id="rId14" Type="http://schemas.openxmlformats.org/officeDocument/2006/relationships/image" Target="../media/image31.png"/><Relationship Id="rId13" Type="http://schemas.openxmlformats.org/officeDocument/2006/relationships/image" Target="../media/image41.png"/><Relationship Id="rId12" Type="http://schemas.openxmlformats.org/officeDocument/2006/relationships/image" Target="../media/image29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5.png"/><Relationship Id="rId14" Type="http://schemas.openxmlformats.org/officeDocument/2006/relationships/image" Target="../media/image64.png"/><Relationship Id="rId13" Type="http://schemas.openxmlformats.org/officeDocument/2006/relationships/image" Target="../media/image63.png"/><Relationship Id="rId12" Type="http://schemas.openxmlformats.org/officeDocument/2006/relationships/image" Target="../media/image62.png"/><Relationship Id="rId11" Type="http://schemas.openxmlformats.org/officeDocument/2006/relationships/image" Target="../media/image61.png"/><Relationship Id="rId10" Type="http://schemas.openxmlformats.org/officeDocument/2006/relationships/image" Target="../media/image60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55.png"/><Relationship Id="rId4" Type="http://schemas.openxmlformats.org/officeDocument/2006/relationships/image" Target="../media/image66.png"/><Relationship Id="rId3" Type="http://schemas.openxmlformats.org/officeDocument/2006/relationships/image" Target="../media/image48.png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5.png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49.png"/><Relationship Id="rId3" Type="http://schemas.openxmlformats.org/officeDocument/2006/relationships/image" Target="../media/image53.png"/><Relationship Id="rId2" Type="http://schemas.openxmlformats.org/officeDocument/2006/relationships/image" Target="../media/image18.png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0.png"/><Relationship Id="rId13" Type="http://schemas.openxmlformats.org/officeDocument/2006/relationships/image" Target="../media/image89.png"/><Relationship Id="rId12" Type="http://schemas.openxmlformats.org/officeDocument/2006/relationships/image" Target="../media/image88.png"/><Relationship Id="rId11" Type="http://schemas.openxmlformats.org/officeDocument/2006/relationships/image" Target="../media/image48.png"/><Relationship Id="rId10" Type="http://schemas.openxmlformats.org/officeDocument/2006/relationships/image" Target="../media/image87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7.png"/><Relationship Id="rId8" Type="http://schemas.openxmlformats.org/officeDocument/2006/relationships/image" Target="../media/image96.png"/><Relationship Id="rId7" Type="http://schemas.openxmlformats.org/officeDocument/2006/relationships/image" Target="../media/image95.png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3" Type="http://schemas.openxmlformats.org/officeDocument/2006/relationships/image" Target="../media/image91.png"/><Relationship Id="rId2" Type="http://schemas.openxmlformats.org/officeDocument/2006/relationships/image" Target="../media/image1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2.png"/><Relationship Id="rId13" Type="http://schemas.openxmlformats.org/officeDocument/2006/relationships/image" Target="../media/image101.png"/><Relationship Id="rId12" Type="http://schemas.openxmlformats.org/officeDocument/2006/relationships/image" Target="../media/image100.png"/><Relationship Id="rId11" Type="http://schemas.openxmlformats.org/officeDocument/2006/relationships/image" Target="../media/image99.png"/><Relationship Id="rId10" Type="http://schemas.openxmlformats.org/officeDocument/2006/relationships/image" Target="../media/image9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image" Target="../media/image99.png"/><Relationship Id="rId7" Type="http://schemas.openxmlformats.org/officeDocument/2006/relationships/image" Target="../media/image106.png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2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4" Type="http://schemas.openxmlformats.org/officeDocument/2006/relationships/notesSlide" Target="../notesSlides/notesSlide13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6.png"/><Relationship Id="rId11" Type="http://schemas.openxmlformats.org/officeDocument/2006/relationships/image" Target="../media/image115.png"/><Relationship Id="rId10" Type="http://schemas.openxmlformats.org/officeDocument/2006/relationships/image" Target="../media/image114.png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png"/><Relationship Id="rId8" Type="http://schemas.openxmlformats.org/officeDocument/2006/relationships/image" Target="../media/image122.png"/><Relationship Id="rId7" Type="http://schemas.openxmlformats.org/officeDocument/2006/relationships/image" Target="../media/image121.png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8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28.png"/><Relationship Id="rId13" Type="http://schemas.openxmlformats.org/officeDocument/2006/relationships/image" Target="../media/image127.png"/><Relationship Id="rId12" Type="http://schemas.openxmlformats.org/officeDocument/2006/relationships/image" Target="../media/image126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1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hyperlink" Target="mailto:weiran.lwr@alibaba-inc.com" TargetMode="External"/><Relationship Id="rId1" Type="http://schemas.openxmlformats.org/officeDocument/2006/relationships/hyperlink" Target="http://eprint.iacr.org/2022/652" TargetMode="Externa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83919" y="1"/>
            <a:ext cx="10424161" cy="1916976"/>
          </a:xfrm>
        </p:spPr>
        <p:txBody>
          <a:bodyPr anchor="ctr" anchorCtr="1">
            <a:normAutofit/>
          </a:bodyPr>
          <a:lstStyle/>
          <a:p>
            <a:r>
              <a:rPr lang="en-US" altLang="zh-CN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zh-CN" altLang="en-US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</a:t>
            </a:r>
            <a:r>
              <a:rPr lang="zh-CN" altLang="en-US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Operations</a:t>
            </a:r>
            <a:r>
              <a:rPr lang="zh-CN" altLang="en-US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from</a:t>
            </a:r>
            <a:r>
              <a:rPr lang="zh-CN" altLang="en-US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br>
              <a:rPr lang="en-US" altLang="zh-CN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altLang="zh-CN" sz="3600" b="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Mult</a:t>
            </a:r>
            <a:r>
              <a:rPr lang="en-US" altLang="zh-CN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i-Query</a:t>
            </a:r>
            <a:r>
              <a:rPr lang="zh-CN" alt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Reverse</a:t>
            </a:r>
            <a:r>
              <a:rPr lang="zh-CN" alt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zh-CN" alt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Membership</a:t>
            </a:r>
            <a:r>
              <a:rPr lang="zh-CN" altLang="en-US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3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Test</a:t>
            </a:r>
            <a:endParaRPr lang="zh-CN" altLang="en-US" sz="3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525" y="5292416"/>
            <a:ext cx="11664950" cy="156558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Yu</a:t>
            </a:r>
            <a:r>
              <a:rPr lang="zh-CN" altLang="en-US" sz="2000" dirty="0"/>
              <a:t> </a:t>
            </a:r>
            <a:r>
              <a:rPr lang="en-US" altLang="zh-CN" sz="2000" dirty="0"/>
              <a:t>Chen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 Min</a:t>
            </a:r>
            <a:r>
              <a:rPr lang="zh-CN" altLang="en-US" sz="2000" dirty="0"/>
              <a:t> </a:t>
            </a:r>
            <a:r>
              <a:rPr lang="en-US" altLang="zh-CN" sz="2000" dirty="0"/>
              <a:t>Zhang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 Cong</a:t>
            </a:r>
            <a:r>
              <a:rPr lang="zh-CN" altLang="en-US" sz="2000" dirty="0"/>
              <a:t> </a:t>
            </a:r>
            <a:r>
              <a:rPr lang="en-US" altLang="zh-CN" sz="2000" dirty="0"/>
              <a:t>Zhang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MingLiang</a:t>
            </a:r>
            <a:r>
              <a:rPr lang="zh-CN" altLang="en-US" sz="2000" dirty="0"/>
              <a:t> </a:t>
            </a:r>
            <a:r>
              <a:rPr lang="en-US" altLang="zh-CN" sz="2000" dirty="0"/>
              <a:t>Dong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 </a:t>
            </a:r>
            <a:r>
              <a:rPr lang="en-US" altLang="zh-CN" sz="2000" u="sng" dirty="0" err="1"/>
              <a:t>Weiran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Liu</a:t>
            </a:r>
            <a:r>
              <a:rPr lang="en-US" altLang="zh-CN" sz="2000" baseline="30000" dirty="0"/>
              <a:t>3</a:t>
            </a:r>
            <a:endParaRPr lang="en-US" altLang="zh-CN" sz="2000" baseline="30000" dirty="0"/>
          </a:p>
          <a:p>
            <a:r>
              <a:rPr lang="en-US" altLang="zh-CN" sz="1600" baseline="30000" dirty="0"/>
              <a:t>1</a:t>
            </a:r>
            <a:r>
              <a:rPr lang="en-US" altLang="zh-CN" sz="1600" dirty="0"/>
              <a:t>School of Cyber Science and Technology, Shandong</a:t>
            </a:r>
            <a:r>
              <a:rPr lang="zh-CN" altLang="en-US" sz="1600" dirty="0"/>
              <a:t> </a:t>
            </a:r>
            <a:r>
              <a:rPr lang="en-US" altLang="zh-CN" sz="1600" dirty="0"/>
              <a:t>University</a:t>
            </a:r>
            <a:endParaRPr lang="en-US" altLang="zh-CN" sz="1600" dirty="0"/>
          </a:p>
          <a:p>
            <a:r>
              <a:rPr lang="en-US" altLang="zh-CN" sz="1600" baseline="30000" dirty="0"/>
              <a:t>2</a:t>
            </a:r>
            <a:r>
              <a:rPr lang="en-US" altLang="zh-CN" sz="1600" dirty="0"/>
              <a:t>Institute for Advanced Study, </a:t>
            </a:r>
            <a:r>
              <a:rPr lang="en-US" altLang="zh-CN" sz="1600" dirty="0" err="1"/>
              <a:t>BNRist</a:t>
            </a:r>
            <a:r>
              <a:rPr lang="en-US" altLang="zh-CN" sz="1600" dirty="0"/>
              <a:t>, Tsinghua University </a:t>
            </a:r>
            <a:endParaRPr lang="en-US" altLang="zh-CN" sz="1600" baseline="30000" dirty="0"/>
          </a:p>
          <a:p>
            <a:r>
              <a:rPr lang="en-US" altLang="zh-CN" sz="1600" baseline="30000" dirty="0"/>
              <a:t>3</a:t>
            </a:r>
            <a:r>
              <a:rPr lang="en-US" altLang="zh-CN" sz="1600" dirty="0"/>
              <a:t>Alibaba Group</a:t>
            </a:r>
            <a:endParaRPr lang="en-US" altLang="zh-CN" sz="2000" dirty="0"/>
          </a:p>
        </p:txBody>
      </p:sp>
      <p:sp>
        <p:nvSpPr>
          <p:cNvPr id="12" name="任意形状 11"/>
          <p:cNvSpPr/>
          <p:nvPr/>
        </p:nvSpPr>
        <p:spPr>
          <a:xfrm>
            <a:off x="3532996" y="2823775"/>
            <a:ext cx="660280" cy="1598669"/>
          </a:xfrm>
          <a:custGeom>
            <a:avLst/>
            <a:gdLst>
              <a:gd name="connsiteX0" fmla="*/ 228627 w 457254"/>
              <a:gd name="connsiteY0" fmla="*/ 0 h 1107103"/>
              <a:gd name="connsiteX1" fmla="*/ 323168 w 457254"/>
              <a:gd name="connsiteY1" fmla="*/ 114585 h 1107103"/>
              <a:gd name="connsiteX2" fmla="*/ 457254 w 457254"/>
              <a:gd name="connsiteY2" fmla="*/ 553552 h 1107103"/>
              <a:gd name="connsiteX3" fmla="*/ 323168 w 457254"/>
              <a:gd name="connsiteY3" fmla="*/ 992519 h 1107103"/>
              <a:gd name="connsiteX4" fmla="*/ 228628 w 457254"/>
              <a:gd name="connsiteY4" fmla="*/ 1107103 h 1107103"/>
              <a:gd name="connsiteX5" fmla="*/ 134086 w 457254"/>
              <a:gd name="connsiteY5" fmla="*/ 992518 h 1107103"/>
              <a:gd name="connsiteX6" fmla="*/ 0 w 457254"/>
              <a:gd name="connsiteY6" fmla="*/ 553551 h 1107103"/>
              <a:gd name="connsiteX7" fmla="*/ 134086 w 457254"/>
              <a:gd name="connsiteY7" fmla="*/ 114584 h 1107103"/>
              <a:gd name="connsiteX8" fmla="*/ 228627 w 457254"/>
              <a:gd name="connsiteY8" fmla="*/ 0 h 110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54" h="1107103">
                <a:moveTo>
                  <a:pt x="228627" y="0"/>
                </a:moveTo>
                <a:lnTo>
                  <a:pt x="323168" y="114585"/>
                </a:lnTo>
                <a:cubicBezTo>
                  <a:pt x="407823" y="239891"/>
                  <a:pt x="457254" y="390949"/>
                  <a:pt x="457254" y="553552"/>
                </a:cubicBezTo>
                <a:cubicBezTo>
                  <a:pt x="457254" y="716156"/>
                  <a:pt x="407823" y="867214"/>
                  <a:pt x="323168" y="992519"/>
                </a:cubicBezTo>
                <a:lnTo>
                  <a:pt x="228628" y="1107103"/>
                </a:lnTo>
                <a:lnTo>
                  <a:pt x="134086" y="992518"/>
                </a:lnTo>
                <a:cubicBezTo>
                  <a:pt x="49431" y="867213"/>
                  <a:pt x="0" y="716155"/>
                  <a:pt x="0" y="553551"/>
                </a:cubicBezTo>
                <a:cubicBezTo>
                  <a:pt x="0" y="390948"/>
                  <a:pt x="49431" y="239890"/>
                  <a:pt x="134086" y="114584"/>
                </a:cubicBezTo>
                <a:lnTo>
                  <a:pt x="22862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任意形状 10"/>
          <p:cNvSpPr/>
          <p:nvPr/>
        </p:nvSpPr>
        <p:spPr>
          <a:xfrm>
            <a:off x="3863136" y="2489390"/>
            <a:ext cx="1937300" cy="2267440"/>
          </a:xfrm>
          <a:custGeom>
            <a:avLst/>
            <a:gdLst>
              <a:gd name="connsiteX0" fmla="*/ 556491 w 1341609"/>
              <a:gd name="connsiteY0" fmla="*/ 0 h 1570236"/>
              <a:gd name="connsiteX1" fmla="*/ 1341609 w 1341609"/>
              <a:gd name="connsiteY1" fmla="*/ 785118 h 1570236"/>
              <a:gd name="connsiteX2" fmla="*/ 556491 w 1341609"/>
              <a:gd name="connsiteY2" fmla="*/ 1570236 h 1570236"/>
              <a:gd name="connsiteX3" fmla="*/ 1329 w 1341609"/>
              <a:gd name="connsiteY3" fmla="*/ 1340280 h 1570236"/>
              <a:gd name="connsiteX4" fmla="*/ 1 w 1341609"/>
              <a:gd name="connsiteY4" fmla="*/ 1338670 h 1570236"/>
              <a:gd name="connsiteX5" fmla="*/ 94541 w 1341609"/>
              <a:gd name="connsiteY5" fmla="*/ 1224086 h 1570236"/>
              <a:gd name="connsiteX6" fmla="*/ 228627 w 1341609"/>
              <a:gd name="connsiteY6" fmla="*/ 785119 h 1570236"/>
              <a:gd name="connsiteX7" fmla="*/ 94541 w 1341609"/>
              <a:gd name="connsiteY7" fmla="*/ 346152 h 1570236"/>
              <a:gd name="connsiteX8" fmla="*/ 0 w 1341609"/>
              <a:gd name="connsiteY8" fmla="*/ 231567 h 1570236"/>
              <a:gd name="connsiteX9" fmla="*/ 1329 w 1341609"/>
              <a:gd name="connsiteY9" fmla="*/ 229956 h 1570236"/>
              <a:gd name="connsiteX10" fmla="*/ 556491 w 1341609"/>
              <a:gd name="connsiteY10" fmla="*/ 0 h 157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1609" h="1570236">
                <a:moveTo>
                  <a:pt x="556491" y="0"/>
                </a:moveTo>
                <a:cubicBezTo>
                  <a:pt x="990100" y="0"/>
                  <a:pt x="1341609" y="351509"/>
                  <a:pt x="1341609" y="785118"/>
                </a:cubicBezTo>
                <a:cubicBezTo>
                  <a:pt x="1341609" y="1218727"/>
                  <a:pt x="990100" y="1570236"/>
                  <a:pt x="556491" y="1570236"/>
                </a:cubicBezTo>
                <a:cubicBezTo>
                  <a:pt x="339687" y="1570236"/>
                  <a:pt x="143407" y="1482359"/>
                  <a:pt x="1329" y="1340280"/>
                </a:cubicBezTo>
                <a:lnTo>
                  <a:pt x="1" y="1338670"/>
                </a:lnTo>
                <a:lnTo>
                  <a:pt x="94541" y="1224086"/>
                </a:lnTo>
                <a:cubicBezTo>
                  <a:pt x="179196" y="1098781"/>
                  <a:pt x="228627" y="947723"/>
                  <a:pt x="228627" y="785119"/>
                </a:cubicBezTo>
                <a:cubicBezTo>
                  <a:pt x="228627" y="622516"/>
                  <a:pt x="179196" y="471458"/>
                  <a:pt x="94541" y="346152"/>
                </a:cubicBezTo>
                <a:lnTo>
                  <a:pt x="0" y="231567"/>
                </a:lnTo>
                <a:lnTo>
                  <a:pt x="1329" y="229956"/>
                </a:lnTo>
                <a:cubicBezTo>
                  <a:pt x="143407" y="87877"/>
                  <a:pt x="339687" y="0"/>
                  <a:pt x="556491" y="0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任意形状 8"/>
          <p:cNvSpPr/>
          <p:nvPr/>
        </p:nvSpPr>
        <p:spPr>
          <a:xfrm>
            <a:off x="1925835" y="2489390"/>
            <a:ext cx="1937301" cy="2267440"/>
          </a:xfrm>
          <a:custGeom>
            <a:avLst/>
            <a:gdLst>
              <a:gd name="connsiteX0" fmla="*/ 785118 w 1341610"/>
              <a:gd name="connsiteY0" fmla="*/ 0 h 1570236"/>
              <a:gd name="connsiteX1" fmla="*/ 1340280 w 1341610"/>
              <a:gd name="connsiteY1" fmla="*/ 229956 h 1570236"/>
              <a:gd name="connsiteX2" fmla="*/ 1341609 w 1341610"/>
              <a:gd name="connsiteY2" fmla="*/ 231566 h 1570236"/>
              <a:gd name="connsiteX3" fmla="*/ 1247068 w 1341610"/>
              <a:gd name="connsiteY3" fmla="*/ 346150 h 1570236"/>
              <a:gd name="connsiteX4" fmla="*/ 1112982 w 1341610"/>
              <a:gd name="connsiteY4" fmla="*/ 785117 h 1570236"/>
              <a:gd name="connsiteX5" fmla="*/ 1247068 w 1341610"/>
              <a:gd name="connsiteY5" fmla="*/ 1224084 h 1570236"/>
              <a:gd name="connsiteX6" fmla="*/ 1341610 w 1341610"/>
              <a:gd name="connsiteY6" fmla="*/ 1338669 h 1570236"/>
              <a:gd name="connsiteX7" fmla="*/ 1340280 w 1341610"/>
              <a:gd name="connsiteY7" fmla="*/ 1340280 h 1570236"/>
              <a:gd name="connsiteX8" fmla="*/ 785118 w 1341610"/>
              <a:gd name="connsiteY8" fmla="*/ 1570236 h 1570236"/>
              <a:gd name="connsiteX9" fmla="*/ 0 w 1341610"/>
              <a:gd name="connsiteY9" fmla="*/ 785118 h 1570236"/>
              <a:gd name="connsiteX10" fmla="*/ 785118 w 1341610"/>
              <a:gd name="connsiteY10" fmla="*/ 0 h 157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1610" h="1570236">
                <a:moveTo>
                  <a:pt x="785118" y="0"/>
                </a:moveTo>
                <a:cubicBezTo>
                  <a:pt x="1001922" y="0"/>
                  <a:pt x="1198202" y="87877"/>
                  <a:pt x="1340280" y="229956"/>
                </a:cubicBezTo>
                <a:lnTo>
                  <a:pt x="1341609" y="231566"/>
                </a:lnTo>
                <a:lnTo>
                  <a:pt x="1247068" y="346150"/>
                </a:lnTo>
                <a:cubicBezTo>
                  <a:pt x="1162413" y="471456"/>
                  <a:pt x="1112982" y="622514"/>
                  <a:pt x="1112982" y="785117"/>
                </a:cubicBezTo>
                <a:cubicBezTo>
                  <a:pt x="1112982" y="947721"/>
                  <a:pt x="1162413" y="1098779"/>
                  <a:pt x="1247068" y="1224084"/>
                </a:cubicBezTo>
                <a:lnTo>
                  <a:pt x="1341610" y="1338669"/>
                </a:lnTo>
                <a:lnTo>
                  <a:pt x="1340280" y="1340280"/>
                </a:lnTo>
                <a:cubicBezTo>
                  <a:pt x="1198202" y="1482359"/>
                  <a:pt x="1001922" y="1570236"/>
                  <a:pt x="785118" y="1570236"/>
                </a:cubicBezTo>
                <a:cubicBezTo>
                  <a:pt x="351509" y="1570236"/>
                  <a:pt x="0" y="1218727"/>
                  <a:pt x="0" y="785118"/>
                </a:cubicBezTo>
                <a:cubicBezTo>
                  <a:pt x="0" y="351509"/>
                  <a:pt x="351509" y="0"/>
                  <a:pt x="785118" y="0"/>
                </a:cubicBezTo>
                <a:close/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A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133581" y="2120057"/>
                <a:ext cx="16071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81" y="2120057"/>
                <a:ext cx="1607127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31" t="-107" r="27" b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任意形状 14"/>
          <p:cNvSpPr/>
          <p:nvPr/>
        </p:nvSpPr>
        <p:spPr>
          <a:xfrm>
            <a:off x="7860183" y="2826844"/>
            <a:ext cx="660280" cy="1598669"/>
          </a:xfrm>
          <a:custGeom>
            <a:avLst/>
            <a:gdLst>
              <a:gd name="connsiteX0" fmla="*/ 228627 w 457254"/>
              <a:gd name="connsiteY0" fmla="*/ 0 h 1107103"/>
              <a:gd name="connsiteX1" fmla="*/ 323168 w 457254"/>
              <a:gd name="connsiteY1" fmla="*/ 114585 h 1107103"/>
              <a:gd name="connsiteX2" fmla="*/ 457254 w 457254"/>
              <a:gd name="connsiteY2" fmla="*/ 553552 h 1107103"/>
              <a:gd name="connsiteX3" fmla="*/ 323168 w 457254"/>
              <a:gd name="connsiteY3" fmla="*/ 992519 h 1107103"/>
              <a:gd name="connsiteX4" fmla="*/ 228628 w 457254"/>
              <a:gd name="connsiteY4" fmla="*/ 1107103 h 1107103"/>
              <a:gd name="connsiteX5" fmla="*/ 134086 w 457254"/>
              <a:gd name="connsiteY5" fmla="*/ 992518 h 1107103"/>
              <a:gd name="connsiteX6" fmla="*/ 0 w 457254"/>
              <a:gd name="connsiteY6" fmla="*/ 553551 h 1107103"/>
              <a:gd name="connsiteX7" fmla="*/ 134086 w 457254"/>
              <a:gd name="connsiteY7" fmla="*/ 114584 h 1107103"/>
              <a:gd name="connsiteX8" fmla="*/ 228627 w 457254"/>
              <a:gd name="connsiteY8" fmla="*/ 0 h 110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54" h="1107103">
                <a:moveTo>
                  <a:pt x="228627" y="0"/>
                </a:moveTo>
                <a:lnTo>
                  <a:pt x="323168" y="114585"/>
                </a:lnTo>
                <a:cubicBezTo>
                  <a:pt x="407823" y="239891"/>
                  <a:pt x="457254" y="390949"/>
                  <a:pt x="457254" y="553552"/>
                </a:cubicBezTo>
                <a:cubicBezTo>
                  <a:pt x="457254" y="716156"/>
                  <a:pt x="407823" y="867214"/>
                  <a:pt x="323168" y="992519"/>
                </a:cubicBezTo>
                <a:lnTo>
                  <a:pt x="228628" y="1107103"/>
                </a:lnTo>
                <a:lnTo>
                  <a:pt x="134086" y="992518"/>
                </a:lnTo>
                <a:cubicBezTo>
                  <a:pt x="49431" y="867213"/>
                  <a:pt x="0" y="716155"/>
                  <a:pt x="0" y="553551"/>
                </a:cubicBezTo>
                <a:cubicBezTo>
                  <a:pt x="0" y="390948"/>
                  <a:pt x="49431" y="239890"/>
                  <a:pt x="134086" y="114584"/>
                </a:cubicBezTo>
                <a:lnTo>
                  <a:pt x="22862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任意形状 15"/>
          <p:cNvSpPr/>
          <p:nvPr/>
        </p:nvSpPr>
        <p:spPr>
          <a:xfrm>
            <a:off x="8190323" y="2492459"/>
            <a:ext cx="1937300" cy="2267440"/>
          </a:xfrm>
          <a:custGeom>
            <a:avLst/>
            <a:gdLst>
              <a:gd name="connsiteX0" fmla="*/ 556491 w 1341609"/>
              <a:gd name="connsiteY0" fmla="*/ 0 h 1570236"/>
              <a:gd name="connsiteX1" fmla="*/ 1341609 w 1341609"/>
              <a:gd name="connsiteY1" fmla="*/ 785118 h 1570236"/>
              <a:gd name="connsiteX2" fmla="*/ 556491 w 1341609"/>
              <a:gd name="connsiteY2" fmla="*/ 1570236 h 1570236"/>
              <a:gd name="connsiteX3" fmla="*/ 1329 w 1341609"/>
              <a:gd name="connsiteY3" fmla="*/ 1340280 h 1570236"/>
              <a:gd name="connsiteX4" fmla="*/ 1 w 1341609"/>
              <a:gd name="connsiteY4" fmla="*/ 1338670 h 1570236"/>
              <a:gd name="connsiteX5" fmla="*/ 94541 w 1341609"/>
              <a:gd name="connsiteY5" fmla="*/ 1224086 h 1570236"/>
              <a:gd name="connsiteX6" fmla="*/ 228627 w 1341609"/>
              <a:gd name="connsiteY6" fmla="*/ 785119 h 1570236"/>
              <a:gd name="connsiteX7" fmla="*/ 94541 w 1341609"/>
              <a:gd name="connsiteY7" fmla="*/ 346152 h 1570236"/>
              <a:gd name="connsiteX8" fmla="*/ 0 w 1341609"/>
              <a:gd name="connsiteY8" fmla="*/ 231567 h 1570236"/>
              <a:gd name="connsiteX9" fmla="*/ 1329 w 1341609"/>
              <a:gd name="connsiteY9" fmla="*/ 229956 h 1570236"/>
              <a:gd name="connsiteX10" fmla="*/ 556491 w 1341609"/>
              <a:gd name="connsiteY10" fmla="*/ 0 h 157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1609" h="1570236">
                <a:moveTo>
                  <a:pt x="556491" y="0"/>
                </a:moveTo>
                <a:cubicBezTo>
                  <a:pt x="990100" y="0"/>
                  <a:pt x="1341609" y="351509"/>
                  <a:pt x="1341609" y="785118"/>
                </a:cubicBezTo>
                <a:cubicBezTo>
                  <a:pt x="1341609" y="1218727"/>
                  <a:pt x="990100" y="1570236"/>
                  <a:pt x="556491" y="1570236"/>
                </a:cubicBezTo>
                <a:cubicBezTo>
                  <a:pt x="339687" y="1570236"/>
                  <a:pt x="143407" y="1482359"/>
                  <a:pt x="1329" y="1340280"/>
                </a:cubicBezTo>
                <a:lnTo>
                  <a:pt x="1" y="1338670"/>
                </a:lnTo>
                <a:lnTo>
                  <a:pt x="94541" y="1224086"/>
                </a:lnTo>
                <a:cubicBezTo>
                  <a:pt x="179196" y="1098781"/>
                  <a:pt x="228627" y="947723"/>
                  <a:pt x="228627" y="785119"/>
                </a:cubicBezTo>
                <a:cubicBezTo>
                  <a:pt x="228627" y="622516"/>
                  <a:pt x="179196" y="471458"/>
                  <a:pt x="94541" y="346152"/>
                </a:cubicBezTo>
                <a:lnTo>
                  <a:pt x="0" y="231567"/>
                </a:lnTo>
                <a:lnTo>
                  <a:pt x="1329" y="229956"/>
                </a:lnTo>
                <a:cubicBezTo>
                  <a:pt x="143407" y="87877"/>
                  <a:pt x="339687" y="0"/>
                  <a:pt x="55649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B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任意形状 16"/>
          <p:cNvSpPr/>
          <p:nvPr/>
        </p:nvSpPr>
        <p:spPr>
          <a:xfrm>
            <a:off x="6253022" y="2492459"/>
            <a:ext cx="1937301" cy="2267440"/>
          </a:xfrm>
          <a:custGeom>
            <a:avLst/>
            <a:gdLst>
              <a:gd name="connsiteX0" fmla="*/ 785118 w 1341610"/>
              <a:gd name="connsiteY0" fmla="*/ 0 h 1570236"/>
              <a:gd name="connsiteX1" fmla="*/ 1340280 w 1341610"/>
              <a:gd name="connsiteY1" fmla="*/ 229956 h 1570236"/>
              <a:gd name="connsiteX2" fmla="*/ 1341609 w 1341610"/>
              <a:gd name="connsiteY2" fmla="*/ 231566 h 1570236"/>
              <a:gd name="connsiteX3" fmla="*/ 1247068 w 1341610"/>
              <a:gd name="connsiteY3" fmla="*/ 346150 h 1570236"/>
              <a:gd name="connsiteX4" fmla="*/ 1112982 w 1341610"/>
              <a:gd name="connsiteY4" fmla="*/ 785117 h 1570236"/>
              <a:gd name="connsiteX5" fmla="*/ 1247068 w 1341610"/>
              <a:gd name="connsiteY5" fmla="*/ 1224084 h 1570236"/>
              <a:gd name="connsiteX6" fmla="*/ 1341610 w 1341610"/>
              <a:gd name="connsiteY6" fmla="*/ 1338669 h 1570236"/>
              <a:gd name="connsiteX7" fmla="*/ 1340280 w 1341610"/>
              <a:gd name="connsiteY7" fmla="*/ 1340280 h 1570236"/>
              <a:gd name="connsiteX8" fmla="*/ 785118 w 1341610"/>
              <a:gd name="connsiteY8" fmla="*/ 1570236 h 1570236"/>
              <a:gd name="connsiteX9" fmla="*/ 0 w 1341610"/>
              <a:gd name="connsiteY9" fmla="*/ 785118 h 1570236"/>
              <a:gd name="connsiteX10" fmla="*/ 785118 w 1341610"/>
              <a:gd name="connsiteY10" fmla="*/ 0 h 157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41610" h="1570236">
                <a:moveTo>
                  <a:pt x="785118" y="0"/>
                </a:moveTo>
                <a:cubicBezTo>
                  <a:pt x="1001922" y="0"/>
                  <a:pt x="1198202" y="87877"/>
                  <a:pt x="1340280" y="229956"/>
                </a:cubicBezTo>
                <a:lnTo>
                  <a:pt x="1341609" y="231566"/>
                </a:lnTo>
                <a:lnTo>
                  <a:pt x="1247068" y="346150"/>
                </a:lnTo>
                <a:cubicBezTo>
                  <a:pt x="1162413" y="471456"/>
                  <a:pt x="1112982" y="622514"/>
                  <a:pt x="1112982" y="785117"/>
                </a:cubicBezTo>
                <a:cubicBezTo>
                  <a:pt x="1112982" y="947721"/>
                  <a:pt x="1162413" y="1098779"/>
                  <a:pt x="1247068" y="1224084"/>
                </a:cubicBezTo>
                <a:lnTo>
                  <a:pt x="1341610" y="1338669"/>
                </a:lnTo>
                <a:lnTo>
                  <a:pt x="1340280" y="1340280"/>
                </a:lnTo>
                <a:cubicBezTo>
                  <a:pt x="1198202" y="1482359"/>
                  <a:pt x="1001922" y="1570236"/>
                  <a:pt x="785118" y="1570236"/>
                </a:cubicBezTo>
                <a:cubicBezTo>
                  <a:pt x="351509" y="1570236"/>
                  <a:pt x="0" y="1218727"/>
                  <a:pt x="0" y="785118"/>
                </a:cubicBezTo>
                <a:cubicBezTo>
                  <a:pt x="0" y="351509"/>
                  <a:pt x="351509" y="0"/>
                  <a:pt x="785118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A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7460768" y="2123126"/>
                <a:ext cx="160712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68" y="2123126"/>
                <a:ext cx="1607127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0" t="-80" r="6" b="-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2.2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PSO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mqRPMT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785" y="1260131"/>
            <a:ext cx="1197917" cy="1004869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375835" y="2301734"/>
            <a:ext cx="1004865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Server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661" y="1260131"/>
            <a:ext cx="1197917" cy="1002604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9770186" y="2301734"/>
            <a:ext cx="1004865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Client</a:t>
            </a:r>
            <a:endParaRPr lang="zh-CN" altLang="en-US" dirty="0"/>
          </a:p>
        </p:txBody>
      </p:sp>
      <p:cxnSp>
        <p:nvCxnSpPr>
          <p:cNvPr id="34" name="直线箭头连接符 33"/>
          <p:cNvCxnSpPr>
            <a:endCxn id="30" idx="1"/>
          </p:cNvCxnSpPr>
          <p:nvPr/>
        </p:nvCxnSpPr>
        <p:spPr>
          <a:xfrm>
            <a:off x="1004411" y="1762566"/>
            <a:ext cx="32637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endCxn id="32" idx="3"/>
          </p:cNvCxnSpPr>
          <p:nvPr/>
        </p:nvCxnSpPr>
        <p:spPr>
          <a:xfrm flipH="1" flipV="1">
            <a:off x="10871578" y="1761433"/>
            <a:ext cx="321407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106230" y="1411693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mq</a:t>
            </a:r>
            <a:r>
              <a:rPr kumimoji="1" lang="en-US" altLang="zh-CN" dirty="0" err="1">
                <a:solidFill>
                  <a:srgbClr val="FF0000"/>
                </a:solidFill>
              </a:rPr>
              <a:t>R</a:t>
            </a:r>
            <a:r>
              <a:rPr kumimoji="1" lang="en-US" altLang="zh-CN" dirty="0" err="1">
                <a:solidFill>
                  <a:schemeClr val="tx1"/>
                </a:solidFill>
              </a:rPr>
              <a:t>PMT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/>
          <p:nvPr/>
        </p:nvCxnSpPr>
        <p:spPr>
          <a:xfrm>
            <a:off x="2606342" y="1568458"/>
            <a:ext cx="24156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2604537" y="1190583"/>
                <a:ext cx="2407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37" y="1190583"/>
                <a:ext cx="24073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7" t="-161" r="21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线箭头连接符 38"/>
          <p:cNvCxnSpPr/>
          <p:nvPr/>
        </p:nvCxnSpPr>
        <p:spPr>
          <a:xfrm flipH="1">
            <a:off x="7198549" y="1753917"/>
            <a:ext cx="23970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 flipH="1">
                <a:off x="7198548" y="1329862"/>
                <a:ext cx="2388797" cy="412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98548" y="1329862"/>
                <a:ext cx="2388797" cy="412229"/>
              </a:xfrm>
              <a:prstGeom prst="rect">
                <a:avLst/>
              </a:prstGeom>
              <a:blipFill rotWithShape="1">
                <a:blip r:embed="rId4"/>
                <a:stretch>
                  <a:fillRect l="-8" t="-42" r="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2623010" y="1597369"/>
                <a:ext cx="2388914" cy="41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10" y="1597369"/>
                <a:ext cx="2388914" cy="412870"/>
              </a:xfrm>
              <a:prstGeom prst="rect">
                <a:avLst/>
              </a:prstGeom>
              <a:blipFill rotWithShape="1">
                <a:blip r:embed="rId5"/>
                <a:stretch>
                  <a:fillRect l="-19" t="-83" r="21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/>
          <p:cNvCxnSpPr/>
          <p:nvPr/>
        </p:nvCxnSpPr>
        <p:spPr>
          <a:xfrm flipH="1">
            <a:off x="2624995" y="2026389"/>
            <a:ext cx="23970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-8843" y="3255937"/>
                <a:ext cx="12185959" cy="526932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dirty="0" err="1">
                    <a:solidFill>
                      <a:schemeClr val="tx1"/>
                    </a:solidFill>
                  </a:rPr>
                  <a:t>mq</a:t>
                </a:r>
                <a:r>
                  <a:rPr kumimoji="1" lang="en-US" altLang="zh-CN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PMT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yields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PSI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coupled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with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OT: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receiver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obtains</a:t>
                </a:r>
                <a:r>
                  <a:rPr kumimoji="1"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∩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𝑌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.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43" y="3255937"/>
                <a:ext cx="12185959" cy="526932"/>
              </a:xfrm>
              <a:prstGeom prst="rect">
                <a:avLst/>
              </a:prstGeom>
              <a:blipFill rotWithShape="1">
                <a:blip r:embed="rId6"/>
                <a:stretch>
                  <a:fillRect l="5" t="-55" r="3" b="-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5114456" y="2496302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OT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2614568" y="2653067"/>
            <a:ext cx="24156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2612763" y="2275192"/>
                <a:ext cx="2407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763" y="2275192"/>
                <a:ext cx="240738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5" t="-168" r="20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线箭头连接符 51"/>
          <p:cNvCxnSpPr/>
          <p:nvPr/>
        </p:nvCxnSpPr>
        <p:spPr>
          <a:xfrm flipH="1">
            <a:off x="7206775" y="2838526"/>
            <a:ext cx="23970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 flipH="1">
                <a:off x="7206774" y="2460651"/>
                <a:ext cx="23887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6774" y="2460651"/>
                <a:ext cx="238879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" t="-7" r="4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2631236" y="2737394"/>
                <a:ext cx="2388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236" y="2737394"/>
                <a:ext cx="23889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" t="-147" r="20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/>
          <p:cNvCxnSpPr/>
          <p:nvPr/>
        </p:nvCxnSpPr>
        <p:spPr>
          <a:xfrm flipH="1">
            <a:off x="2633221" y="3110998"/>
            <a:ext cx="23970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0" y="6495048"/>
            <a:ext cx="12177115" cy="37683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Remark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When</a:t>
            </a:r>
            <a:r>
              <a:rPr lang="zh-CN" altLang="en-US" sz="1400" dirty="0"/>
              <a:t> </a:t>
            </a:r>
            <a:r>
              <a:rPr lang="en-US" altLang="zh-CN" sz="1400" dirty="0"/>
              <a:t>obtaining</a:t>
            </a:r>
            <a:r>
              <a:rPr lang="zh-CN" altLang="en-US" sz="1400" dirty="0"/>
              <a:t> </a:t>
            </a:r>
            <a:r>
              <a:rPr lang="en-US" altLang="zh-CN" sz="1400" dirty="0"/>
              <a:t>PSO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 err="1"/>
              <a:t>mqRPMT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receiver</a:t>
            </a:r>
            <a:r>
              <a:rPr lang="zh-CN" altLang="en-US" sz="1400" dirty="0"/>
              <a:t> </a:t>
            </a:r>
            <a:r>
              <a:rPr lang="en-US" altLang="zh-CN" sz="1400" dirty="0"/>
              <a:t>acts</a:t>
            </a:r>
            <a:r>
              <a:rPr lang="zh-CN" altLang="en-US" sz="1400" dirty="0"/>
              <a:t> </a:t>
            </a:r>
            <a:r>
              <a:rPr lang="en-US" altLang="zh-CN" sz="1400" dirty="0"/>
              <a:t>as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server</a:t>
            </a:r>
            <a:r>
              <a:rPr lang="zh-CN" altLang="en-US" sz="1400" dirty="0"/>
              <a:t> </a:t>
            </a:r>
            <a:r>
              <a:rPr lang="en-US" altLang="zh-CN" sz="1400" dirty="0"/>
              <a:t>in </a:t>
            </a:r>
            <a:r>
              <a:rPr lang="en-US" altLang="zh-CN" sz="1400" dirty="0" err="1"/>
              <a:t>mqRPMT</a:t>
            </a:r>
            <a:r>
              <a:rPr lang="en-US" altLang="zh-CN" sz="1400" dirty="0"/>
              <a:t>;</a:t>
            </a:r>
            <a:r>
              <a:rPr lang="zh-CN" altLang="en-US" sz="1400" dirty="0"/>
              <a:t> </a:t>
            </a:r>
            <a:r>
              <a:rPr lang="en-US" altLang="zh-CN" sz="1400" dirty="0"/>
              <a:t>when</a:t>
            </a:r>
            <a:r>
              <a:rPr lang="zh-CN" altLang="en-US" sz="1400" dirty="0"/>
              <a:t> </a:t>
            </a:r>
            <a:r>
              <a:rPr lang="en-US" altLang="zh-CN" sz="1400" dirty="0"/>
              <a:t>obtaining</a:t>
            </a:r>
            <a:r>
              <a:rPr lang="zh-CN" altLang="en-US" sz="1400" dirty="0"/>
              <a:t> </a:t>
            </a:r>
            <a:r>
              <a:rPr lang="en-US" altLang="zh-CN" sz="1400" dirty="0"/>
              <a:t>PSI</a:t>
            </a:r>
            <a:r>
              <a:rPr lang="zh-CN" altLang="en-US" sz="1400" dirty="0"/>
              <a:t> </a:t>
            </a:r>
            <a:r>
              <a:rPr lang="en-US" altLang="zh-CN" sz="1400" dirty="0"/>
              <a:t>with</a:t>
            </a:r>
            <a:r>
              <a:rPr lang="zh-CN" altLang="en-US" sz="1400" dirty="0"/>
              <a:t> </a:t>
            </a:r>
            <a:r>
              <a:rPr lang="en-US" altLang="zh-CN" sz="1400" dirty="0" err="1"/>
              <a:t>mqPMT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sender</a:t>
            </a:r>
            <a:r>
              <a:rPr lang="zh-CN" altLang="en-US" sz="1400" dirty="0"/>
              <a:t> </a:t>
            </a:r>
            <a:r>
              <a:rPr lang="en-US" altLang="zh-CN" sz="1400" dirty="0"/>
              <a:t>acts</a:t>
            </a:r>
            <a:r>
              <a:rPr lang="zh-CN" altLang="en-US" sz="1400" dirty="0"/>
              <a:t> </a:t>
            </a:r>
            <a:r>
              <a:rPr lang="en-US" altLang="zh-CN" sz="1400" dirty="0"/>
              <a:t>as</a:t>
            </a:r>
            <a:r>
              <a:rPr lang="zh-CN" altLang="en-US" sz="1400" dirty="0"/>
              <a:t> </a:t>
            </a:r>
            <a:r>
              <a:rPr lang="en-US" altLang="zh-CN" sz="1400" dirty="0"/>
              <a:t>the</a:t>
            </a:r>
            <a:r>
              <a:rPr lang="zh-CN" altLang="en-US" sz="1400" dirty="0"/>
              <a:t> </a:t>
            </a:r>
            <a:r>
              <a:rPr lang="en-US" altLang="zh-CN" sz="1400" dirty="0"/>
              <a:t>server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 err="1"/>
              <a:t>mqPMT</a:t>
            </a:r>
            <a:r>
              <a:rPr lang="en-US" altLang="zh-CN" sz="1400" dirty="0"/>
              <a:t>.</a:t>
            </a:r>
            <a:r>
              <a:rPr lang="zh-CN" altLang="en-US" sz="1400" dirty="0"/>
              <a:t> </a:t>
            </a:r>
            <a:endParaRPr lang="zh-CN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1403" y="2749142"/>
                <a:ext cx="2621607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" y="2749142"/>
                <a:ext cx="2621607" cy="710194"/>
              </a:xfrm>
              <a:prstGeom prst="rect">
                <a:avLst/>
              </a:prstGeom>
              <a:blipFill rotWithShape="1">
                <a:blip r:embed="rId10"/>
                <a:stretch>
                  <a:fillRect l="-5" t="-32" r="1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图片 5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0721" y="1261187"/>
            <a:ext cx="1004866" cy="1004869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1195314" y="2302790"/>
            <a:ext cx="1004864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Sender</a:t>
            </a:r>
            <a:endParaRPr lang="zh-CN" altLang="en-US" dirty="0"/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953" y="1275828"/>
            <a:ext cx="1002604" cy="1002605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-8085" y="2317431"/>
            <a:ext cx="1004868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Receiver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/>
              <p:cNvSpPr/>
              <p:nvPr/>
            </p:nvSpPr>
            <p:spPr>
              <a:xfrm>
                <a:off x="-4224" y="5966813"/>
                <a:ext cx="12185959" cy="526932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mq</a:t>
                </a:r>
                <a:r>
                  <a:rPr kumimoji="1" lang="en-US" altLang="zh-CN" dirty="0" err="1">
                    <a:solidFill>
                      <a:srgbClr val="FF0000"/>
                    </a:solidFill>
                  </a:rPr>
                  <a:t>R</a:t>
                </a:r>
                <a:r>
                  <a:rPr kumimoji="1" lang="en-US" altLang="zh-CN" dirty="0" err="1">
                    <a:solidFill>
                      <a:schemeClr val="tx1"/>
                    </a:solidFill>
                  </a:rPr>
                  <a:t>PMT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yields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PSU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coupled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with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(flipping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receiver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obtains</a:t>
                </a:r>
                <a:r>
                  <a:rPr kumimoji="1"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𝑌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.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矩形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4" y="5966813"/>
                <a:ext cx="12185959" cy="526932"/>
              </a:xfrm>
              <a:prstGeom prst="rect">
                <a:avLst/>
              </a:prstGeom>
              <a:blipFill rotWithShape="1">
                <a:blip r:embed="rId13"/>
                <a:stretch>
                  <a:fillRect l="3" t="-67" r="4" b="-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组合 94"/>
          <p:cNvGrpSpPr/>
          <p:nvPr/>
        </p:nvGrpSpPr>
        <p:grpSpPr>
          <a:xfrm>
            <a:off x="-3466" y="3901459"/>
            <a:ext cx="12208263" cy="2268753"/>
            <a:chOff x="-3466" y="3901459"/>
            <a:chExt cx="12208263" cy="2268753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35404" y="3971007"/>
              <a:ext cx="1197917" cy="1004869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1380454" y="5012610"/>
              <a:ext cx="1004865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Server</a:t>
              </a:r>
              <a:endParaRPr lang="zh-CN" altLang="en-US" dirty="0"/>
            </a:p>
          </p:txBody>
        </p:sp>
        <p:pic>
          <p:nvPicPr>
            <p:cNvPr id="70" name="图片 6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78280" y="3971007"/>
              <a:ext cx="1197917" cy="1002604"/>
            </a:xfrm>
            <a:prstGeom prst="rect">
              <a:avLst/>
            </a:prstGeom>
          </p:spPr>
        </p:pic>
        <p:sp>
          <p:nvSpPr>
            <p:cNvPr id="71" name="文本框 70"/>
            <p:cNvSpPr txBox="1"/>
            <p:nvPr/>
          </p:nvSpPr>
          <p:spPr>
            <a:xfrm>
              <a:off x="9774805" y="5012610"/>
              <a:ext cx="1004865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Client</a:t>
              </a:r>
              <a:endParaRPr lang="zh-CN" altLang="en-US" dirty="0"/>
            </a:p>
          </p:txBody>
        </p:sp>
        <p:cxnSp>
          <p:nvCxnSpPr>
            <p:cNvPr id="72" name="直线箭头连接符 71"/>
            <p:cNvCxnSpPr>
              <a:endCxn id="68" idx="1"/>
            </p:cNvCxnSpPr>
            <p:nvPr/>
          </p:nvCxnSpPr>
          <p:spPr>
            <a:xfrm>
              <a:off x="1009030" y="4473442"/>
              <a:ext cx="326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72"/>
            <p:cNvCxnSpPr>
              <a:endCxn id="70" idx="3"/>
            </p:cNvCxnSpPr>
            <p:nvPr/>
          </p:nvCxnSpPr>
          <p:spPr>
            <a:xfrm flipH="1" flipV="1">
              <a:off x="10876197" y="4472309"/>
              <a:ext cx="3214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5110849" y="4122569"/>
              <a:ext cx="2016483" cy="6908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mq</a:t>
              </a:r>
              <a:r>
                <a:rPr kumimoji="1" lang="en-US" altLang="zh-CN" dirty="0" err="1">
                  <a:solidFill>
                    <a:srgbClr val="FF0000"/>
                  </a:solidFill>
                </a:rPr>
                <a:t>R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PMT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线箭头连接符 74"/>
            <p:cNvCxnSpPr/>
            <p:nvPr/>
          </p:nvCxnSpPr>
          <p:spPr>
            <a:xfrm>
              <a:off x="2610961" y="4279334"/>
              <a:ext cx="2415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2618392" y="3901459"/>
                  <a:ext cx="24073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392" y="3901459"/>
                  <a:ext cx="2407386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线箭头连接符 76"/>
            <p:cNvCxnSpPr/>
            <p:nvPr/>
          </p:nvCxnSpPr>
          <p:spPr>
            <a:xfrm flipH="1">
              <a:off x="7203168" y="4464793"/>
              <a:ext cx="2397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 flipH="1">
                  <a:off x="7203167" y="4040738"/>
                  <a:ext cx="2388797" cy="4122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03167" y="4040738"/>
                  <a:ext cx="2388797" cy="412229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/>
                <p:cNvSpPr txBox="1"/>
                <p:nvPr/>
              </p:nvSpPr>
              <p:spPr>
                <a:xfrm>
                  <a:off x="2627629" y="4317481"/>
                  <a:ext cx="2388914" cy="4128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文本框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629" y="4317481"/>
                  <a:ext cx="2388914" cy="41287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线箭头连接符 79"/>
            <p:cNvCxnSpPr/>
            <p:nvPr/>
          </p:nvCxnSpPr>
          <p:spPr>
            <a:xfrm flipH="1">
              <a:off x="2629614" y="4737265"/>
              <a:ext cx="2397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/>
            <p:cNvSpPr/>
            <p:nvPr/>
          </p:nvSpPr>
          <p:spPr>
            <a:xfrm>
              <a:off x="5119075" y="5207178"/>
              <a:ext cx="2016483" cy="6908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OT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直线箭头连接符 82"/>
            <p:cNvCxnSpPr/>
            <p:nvPr/>
          </p:nvCxnSpPr>
          <p:spPr>
            <a:xfrm>
              <a:off x="2619187" y="5363943"/>
              <a:ext cx="2415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2617382" y="4986068"/>
                  <a:ext cx="24073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382" y="4986068"/>
                  <a:ext cx="2407386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线箭头连接符 84"/>
            <p:cNvCxnSpPr/>
            <p:nvPr/>
          </p:nvCxnSpPr>
          <p:spPr>
            <a:xfrm flipH="1">
              <a:off x="7211394" y="5549402"/>
              <a:ext cx="2397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/>
              </p:nvSpPr>
              <p:spPr>
                <a:xfrm flipH="1">
                  <a:off x="7211393" y="5171527"/>
                  <a:ext cx="23887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1393" y="5171527"/>
                  <a:ext cx="2388797" cy="369332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/>
                <p:cNvSpPr txBox="1"/>
                <p:nvPr/>
              </p:nvSpPr>
              <p:spPr>
                <a:xfrm>
                  <a:off x="2635855" y="5448270"/>
                  <a:ext cx="238891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文本框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855" y="5448270"/>
                  <a:ext cx="2388914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线箭头连接符 87"/>
            <p:cNvCxnSpPr/>
            <p:nvPr/>
          </p:nvCxnSpPr>
          <p:spPr>
            <a:xfrm flipH="1">
              <a:off x="2637840" y="5821874"/>
              <a:ext cx="2397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文本框 88"/>
                <p:cNvSpPr txBox="1"/>
                <p:nvPr/>
              </p:nvSpPr>
              <p:spPr>
                <a:xfrm>
                  <a:off x="6022" y="5460018"/>
                  <a:ext cx="2621607" cy="7101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文本框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2" y="5460018"/>
                  <a:ext cx="2621607" cy="710194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195340" y="3972063"/>
              <a:ext cx="1004866" cy="1004869"/>
            </a:xfrm>
            <a:prstGeom prst="rect">
              <a:avLst/>
            </a:prstGeom>
          </p:spPr>
        </p:pic>
        <p:sp>
          <p:nvSpPr>
            <p:cNvPr id="91" name="文本框 90"/>
            <p:cNvSpPr txBox="1"/>
            <p:nvPr/>
          </p:nvSpPr>
          <p:spPr>
            <a:xfrm>
              <a:off x="11199933" y="5013666"/>
              <a:ext cx="1004864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Sender</a:t>
              </a:r>
              <a:endParaRPr lang="zh-CN" altLang="en-US" dirty="0"/>
            </a:p>
          </p:txBody>
        </p:sp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2334" y="3986704"/>
              <a:ext cx="1002604" cy="1002605"/>
            </a:xfrm>
            <a:prstGeom prst="rect">
              <a:avLst/>
            </a:prstGeom>
          </p:spPr>
        </p:pic>
        <p:sp>
          <p:nvSpPr>
            <p:cNvPr id="93" name="文本框 92"/>
            <p:cNvSpPr txBox="1"/>
            <p:nvPr/>
          </p:nvSpPr>
          <p:spPr>
            <a:xfrm>
              <a:off x="-3466" y="5028307"/>
              <a:ext cx="1004868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Receiver</a:t>
              </a:r>
              <a:endParaRPr lang="zh-CN" altLang="en-US" dirty="0"/>
            </a:p>
          </p:txBody>
        </p:sp>
      </p:grpSp>
      <p:cxnSp>
        <p:nvCxnSpPr>
          <p:cNvPr id="94" name="直线连接符 93"/>
          <p:cNvCxnSpPr/>
          <p:nvPr/>
        </p:nvCxnSpPr>
        <p:spPr>
          <a:xfrm>
            <a:off x="27708" y="3787818"/>
            <a:ext cx="121771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2.2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PSO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mqRPMT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-4224" y="3694663"/>
            <a:ext cx="12185959" cy="526932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mq</a:t>
            </a:r>
            <a:r>
              <a:rPr kumimoji="1" lang="en-US" altLang="zh-CN" dirty="0" err="1">
                <a:solidFill>
                  <a:srgbClr val="FF0000"/>
                </a:solidFill>
              </a:rPr>
              <a:t>R</a:t>
            </a:r>
            <a:r>
              <a:rPr kumimoji="1" lang="en-US" altLang="zh-CN" dirty="0" err="1">
                <a:solidFill>
                  <a:schemeClr val="tx1"/>
                </a:solidFill>
              </a:rPr>
              <a:t>PMT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yields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PSI-card-sum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coupled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with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OT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masking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trick.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线箭头连接符 100"/>
          <p:cNvCxnSpPr/>
          <p:nvPr/>
        </p:nvCxnSpPr>
        <p:spPr>
          <a:xfrm>
            <a:off x="2635855" y="3628283"/>
            <a:ext cx="696794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2635855" y="3226376"/>
                <a:ext cx="695148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855" y="3226376"/>
                <a:ext cx="6951489" cy="393121"/>
              </a:xfrm>
              <a:prstGeom prst="rect">
                <a:avLst/>
              </a:prstGeom>
              <a:blipFill rotWithShape="1">
                <a:blip r:embed="rId1"/>
                <a:stretch>
                  <a:fillRect l="-9" t="-147" r="2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/>
              <p:cNvSpPr txBox="1"/>
              <p:nvPr/>
            </p:nvSpPr>
            <p:spPr>
              <a:xfrm flipH="1">
                <a:off x="9627003" y="2652562"/>
                <a:ext cx="25589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27003" y="2652562"/>
                <a:ext cx="255897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" t="-45" r="13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/>
              <p:cNvSpPr txBox="1"/>
              <p:nvPr/>
            </p:nvSpPr>
            <p:spPr>
              <a:xfrm flipH="1">
                <a:off x="9633026" y="3008629"/>
                <a:ext cx="2558974" cy="492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33026" y="3008629"/>
                <a:ext cx="2558974" cy="492251"/>
              </a:xfrm>
              <a:prstGeom prst="rect">
                <a:avLst/>
              </a:prstGeom>
              <a:blipFill rotWithShape="1">
                <a:blip r:embed="rId3"/>
                <a:stretch>
                  <a:fillRect l="-3" t="-129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 flipH="1">
                <a:off x="9604725" y="3447223"/>
                <a:ext cx="2600072" cy="6406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9"/>
                            </m:r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04725" y="3447223"/>
                <a:ext cx="2600072" cy="640625"/>
              </a:xfrm>
              <a:prstGeom prst="rect">
                <a:avLst/>
              </a:prstGeom>
              <a:blipFill rotWithShape="1">
                <a:blip r:embed="rId4"/>
                <a:stretch>
                  <a:fillRect l="-13" t="-69" r="4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图片 10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785" y="1260131"/>
            <a:ext cx="1197917" cy="1004869"/>
          </a:xfrm>
          <a:prstGeom prst="rect">
            <a:avLst/>
          </a:prstGeom>
        </p:spPr>
      </p:pic>
      <p:sp>
        <p:nvSpPr>
          <p:cNvPr id="108" name="文本框 107"/>
          <p:cNvSpPr txBox="1"/>
          <p:nvPr/>
        </p:nvSpPr>
        <p:spPr>
          <a:xfrm>
            <a:off x="1375835" y="2301734"/>
            <a:ext cx="1004865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Server</a:t>
            </a:r>
            <a:endParaRPr lang="zh-CN" altLang="en-US" dirty="0"/>
          </a:p>
        </p:txBody>
      </p:sp>
      <p:pic>
        <p:nvPicPr>
          <p:cNvPr id="109" name="图片 1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3661" y="1260131"/>
            <a:ext cx="1197917" cy="1002604"/>
          </a:xfrm>
          <a:prstGeom prst="rect">
            <a:avLst/>
          </a:prstGeom>
        </p:spPr>
      </p:pic>
      <p:sp>
        <p:nvSpPr>
          <p:cNvPr id="110" name="文本框 109"/>
          <p:cNvSpPr txBox="1"/>
          <p:nvPr/>
        </p:nvSpPr>
        <p:spPr>
          <a:xfrm>
            <a:off x="9770186" y="2301734"/>
            <a:ext cx="1004865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Client</a:t>
            </a:r>
            <a:endParaRPr lang="zh-CN" altLang="en-US" dirty="0"/>
          </a:p>
        </p:txBody>
      </p:sp>
      <p:cxnSp>
        <p:nvCxnSpPr>
          <p:cNvPr id="111" name="直线箭头连接符 110"/>
          <p:cNvCxnSpPr>
            <a:endCxn id="107" idx="1"/>
          </p:cNvCxnSpPr>
          <p:nvPr/>
        </p:nvCxnSpPr>
        <p:spPr>
          <a:xfrm>
            <a:off x="1004411" y="1762566"/>
            <a:ext cx="32637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/>
          <p:cNvCxnSpPr>
            <a:endCxn id="109" idx="3"/>
          </p:cNvCxnSpPr>
          <p:nvPr/>
        </p:nvCxnSpPr>
        <p:spPr>
          <a:xfrm flipH="1" flipV="1">
            <a:off x="10871578" y="1761433"/>
            <a:ext cx="321407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5106230" y="1411693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mq</a:t>
            </a:r>
            <a:r>
              <a:rPr kumimoji="1" lang="en-US" altLang="zh-CN" dirty="0" err="1">
                <a:solidFill>
                  <a:srgbClr val="FF0000"/>
                </a:solidFill>
              </a:rPr>
              <a:t>R</a:t>
            </a:r>
            <a:r>
              <a:rPr kumimoji="1" lang="en-US" altLang="zh-CN" dirty="0" err="1">
                <a:solidFill>
                  <a:schemeClr val="tx1"/>
                </a:solidFill>
              </a:rPr>
              <a:t>PMT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4" name="直线箭头连接符 113"/>
          <p:cNvCxnSpPr/>
          <p:nvPr/>
        </p:nvCxnSpPr>
        <p:spPr>
          <a:xfrm>
            <a:off x="2606342" y="1568458"/>
            <a:ext cx="24156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/>
              <p:cNvSpPr txBox="1"/>
              <p:nvPr/>
            </p:nvSpPr>
            <p:spPr>
              <a:xfrm>
                <a:off x="2604537" y="1190583"/>
                <a:ext cx="2407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5" name="文本框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37" y="1190583"/>
                <a:ext cx="240738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" t="-161" r="21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直线箭头连接符 115"/>
          <p:cNvCxnSpPr/>
          <p:nvPr/>
        </p:nvCxnSpPr>
        <p:spPr>
          <a:xfrm flipH="1">
            <a:off x="7198549" y="1753917"/>
            <a:ext cx="23970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/>
              <p:cNvSpPr txBox="1"/>
              <p:nvPr/>
            </p:nvSpPr>
            <p:spPr>
              <a:xfrm flipH="1">
                <a:off x="7198548" y="1329862"/>
                <a:ext cx="2388797" cy="412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98548" y="1329862"/>
                <a:ext cx="2388797" cy="412229"/>
              </a:xfrm>
              <a:prstGeom prst="rect">
                <a:avLst/>
              </a:prstGeom>
              <a:blipFill rotWithShape="1">
                <a:blip r:embed="rId8"/>
                <a:stretch>
                  <a:fillRect l="-8" t="-42" r="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/>
              <p:cNvSpPr txBox="1"/>
              <p:nvPr/>
            </p:nvSpPr>
            <p:spPr>
              <a:xfrm>
                <a:off x="2623010" y="1597369"/>
                <a:ext cx="2388914" cy="41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010" y="1597369"/>
                <a:ext cx="2388914" cy="412870"/>
              </a:xfrm>
              <a:prstGeom prst="rect">
                <a:avLst/>
              </a:prstGeom>
              <a:blipFill rotWithShape="1">
                <a:blip r:embed="rId9"/>
                <a:stretch>
                  <a:fillRect l="-19" t="-83" r="21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线箭头连接符 118"/>
          <p:cNvCxnSpPr/>
          <p:nvPr/>
        </p:nvCxnSpPr>
        <p:spPr>
          <a:xfrm flipH="1">
            <a:off x="2624995" y="2026389"/>
            <a:ext cx="23970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图片 1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0721" y="1261187"/>
            <a:ext cx="1004866" cy="1004869"/>
          </a:xfrm>
          <a:prstGeom prst="rect">
            <a:avLst/>
          </a:prstGeom>
        </p:spPr>
      </p:pic>
      <p:sp>
        <p:nvSpPr>
          <p:cNvPr id="121" name="文本框 120"/>
          <p:cNvSpPr txBox="1"/>
          <p:nvPr/>
        </p:nvSpPr>
        <p:spPr>
          <a:xfrm>
            <a:off x="11195314" y="2302790"/>
            <a:ext cx="1004864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Sender</a:t>
            </a:r>
            <a:endParaRPr lang="zh-CN" altLang="en-US" dirty="0"/>
          </a:p>
        </p:txBody>
      </p:sp>
      <p:pic>
        <p:nvPicPr>
          <p:cNvPr id="122" name="图片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6953" y="1275828"/>
            <a:ext cx="1002604" cy="1002605"/>
          </a:xfrm>
          <a:prstGeom prst="rect">
            <a:avLst/>
          </a:prstGeom>
        </p:spPr>
      </p:pic>
      <p:sp>
        <p:nvSpPr>
          <p:cNvPr id="123" name="文本框 122"/>
          <p:cNvSpPr txBox="1"/>
          <p:nvPr/>
        </p:nvSpPr>
        <p:spPr>
          <a:xfrm>
            <a:off x="-8085" y="2317431"/>
            <a:ext cx="1004868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Receiver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5114456" y="2496302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OT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线箭头连接符 124"/>
          <p:cNvCxnSpPr/>
          <p:nvPr/>
        </p:nvCxnSpPr>
        <p:spPr>
          <a:xfrm>
            <a:off x="2614568" y="2653067"/>
            <a:ext cx="24156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/>
              <p:cNvSpPr txBox="1"/>
              <p:nvPr/>
            </p:nvSpPr>
            <p:spPr>
              <a:xfrm>
                <a:off x="2612763" y="2275192"/>
                <a:ext cx="2407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文本框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763" y="2275192"/>
                <a:ext cx="240738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5" t="-168" r="20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直线箭头连接符 126"/>
          <p:cNvCxnSpPr/>
          <p:nvPr/>
        </p:nvCxnSpPr>
        <p:spPr>
          <a:xfrm flipH="1">
            <a:off x="7206775" y="2838526"/>
            <a:ext cx="23970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/>
              <p:cNvSpPr txBox="1"/>
              <p:nvPr/>
            </p:nvSpPr>
            <p:spPr>
              <a:xfrm flipH="1">
                <a:off x="7206774" y="2460651"/>
                <a:ext cx="23887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文本框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6774" y="2460651"/>
                <a:ext cx="238879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7" t="-7" r="4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2631236" y="2737394"/>
                <a:ext cx="2388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236" y="2737394"/>
                <a:ext cx="23889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8" t="-147" r="20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线箭头连接符 129"/>
          <p:cNvCxnSpPr/>
          <p:nvPr/>
        </p:nvCxnSpPr>
        <p:spPr>
          <a:xfrm flipH="1">
            <a:off x="2633221" y="3110998"/>
            <a:ext cx="23970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/>
              <p:cNvSpPr txBox="1"/>
              <p:nvPr/>
            </p:nvSpPr>
            <p:spPr>
              <a:xfrm>
                <a:off x="1403" y="2749142"/>
                <a:ext cx="2621607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文本框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" y="2749142"/>
                <a:ext cx="2621607" cy="710194"/>
              </a:xfrm>
              <a:prstGeom prst="rect">
                <a:avLst/>
              </a:prstGeom>
              <a:blipFill rotWithShape="1">
                <a:blip r:embed="rId15"/>
                <a:stretch>
                  <a:fillRect l="-5" t="-32" r="1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矩形 173"/>
          <p:cNvSpPr/>
          <p:nvPr/>
        </p:nvSpPr>
        <p:spPr>
          <a:xfrm>
            <a:off x="-8843" y="6266997"/>
            <a:ext cx="12185959" cy="526932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mq</a:t>
            </a:r>
            <a:r>
              <a:rPr kumimoji="1" lang="en-US" altLang="zh-CN" dirty="0" err="1">
                <a:solidFill>
                  <a:srgbClr val="FF0000"/>
                </a:solidFill>
              </a:rPr>
              <a:t>R</a:t>
            </a:r>
            <a:r>
              <a:rPr kumimoji="1" lang="en-US" altLang="zh-CN" dirty="0" err="1">
                <a:solidFill>
                  <a:schemeClr val="tx1"/>
                </a:solidFill>
              </a:rPr>
              <a:t>PMT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yields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PSI-card-secret-share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coupled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with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OT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masking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trick.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-8085" y="4201643"/>
            <a:ext cx="12208263" cy="2268753"/>
            <a:chOff x="-8085" y="4201643"/>
            <a:chExt cx="12208263" cy="22687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/>
                <p:cNvSpPr txBox="1"/>
                <p:nvPr/>
              </p:nvSpPr>
              <p:spPr>
                <a:xfrm>
                  <a:off x="2613773" y="4201643"/>
                  <a:ext cx="24073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9" name="文本框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773" y="4201643"/>
                  <a:ext cx="2407386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1" name="图片 1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30785" y="4271191"/>
              <a:ext cx="1197917" cy="1004869"/>
            </a:xfrm>
            <a:prstGeom prst="rect">
              <a:avLst/>
            </a:prstGeom>
          </p:spPr>
        </p:pic>
        <p:sp>
          <p:nvSpPr>
            <p:cNvPr id="162" name="文本框 161"/>
            <p:cNvSpPr txBox="1"/>
            <p:nvPr/>
          </p:nvSpPr>
          <p:spPr>
            <a:xfrm>
              <a:off x="1375835" y="5312794"/>
              <a:ext cx="1004865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Server</a:t>
              </a:r>
              <a:endParaRPr lang="zh-CN" altLang="en-US" dirty="0"/>
            </a:p>
          </p:txBody>
        </p:sp>
        <p:pic>
          <p:nvPicPr>
            <p:cNvPr id="163" name="图片 16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73661" y="4271191"/>
              <a:ext cx="1197917" cy="1002604"/>
            </a:xfrm>
            <a:prstGeom prst="rect">
              <a:avLst/>
            </a:prstGeom>
          </p:spPr>
        </p:pic>
        <p:sp>
          <p:nvSpPr>
            <p:cNvPr id="164" name="文本框 163"/>
            <p:cNvSpPr txBox="1"/>
            <p:nvPr/>
          </p:nvSpPr>
          <p:spPr>
            <a:xfrm>
              <a:off x="9770186" y="5312794"/>
              <a:ext cx="1004865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Client</a:t>
              </a:r>
              <a:endParaRPr lang="zh-CN" altLang="en-US" dirty="0"/>
            </a:p>
          </p:txBody>
        </p:sp>
        <p:cxnSp>
          <p:nvCxnSpPr>
            <p:cNvPr id="165" name="直线箭头连接符 164"/>
            <p:cNvCxnSpPr>
              <a:endCxn id="161" idx="1"/>
            </p:cNvCxnSpPr>
            <p:nvPr/>
          </p:nvCxnSpPr>
          <p:spPr>
            <a:xfrm>
              <a:off x="1004411" y="4773626"/>
              <a:ext cx="3263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线箭头连接符 165"/>
            <p:cNvCxnSpPr>
              <a:endCxn id="163" idx="3"/>
            </p:cNvCxnSpPr>
            <p:nvPr/>
          </p:nvCxnSpPr>
          <p:spPr>
            <a:xfrm flipH="1" flipV="1">
              <a:off x="10871578" y="4772493"/>
              <a:ext cx="32140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矩形 166"/>
            <p:cNvSpPr/>
            <p:nvPr/>
          </p:nvSpPr>
          <p:spPr>
            <a:xfrm>
              <a:off x="5106230" y="4422753"/>
              <a:ext cx="2016483" cy="6908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mq</a:t>
              </a:r>
              <a:r>
                <a:rPr kumimoji="1" lang="en-US" altLang="zh-CN" dirty="0" err="1">
                  <a:solidFill>
                    <a:srgbClr val="FF0000"/>
                  </a:solidFill>
                </a:rPr>
                <a:t>R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PMT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8" name="直线箭头连接符 167"/>
            <p:cNvCxnSpPr/>
            <p:nvPr/>
          </p:nvCxnSpPr>
          <p:spPr>
            <a:xfrm>
              <a:off x="2606342" y="4579518"/>
              <a:ext cx="2415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线箭头连接符 169"/>
            <p:cNvCxnSpPr/>
            <p:nvPr/>
          </p:nvCxnSpPr>
          <p:spPr>
            <a:xfrm flipH="1">
              <a:off x="7198549" y="4764977"/>
              <a:ext cx="2397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文本框 170"/>
                <p:cNvSpPr txBox="1"/>
                <p:nvPr/>
              </p:nvSpPr>
              <p:spPr>
                <a:xfrm flipH="1">
                  <a:off x="7198548" y="4340922"/>
                  <a:ext cx="2388797" cy="4122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1" name="文本框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98548" y="4340922"/>
                  <a:ext cx="2388797" cy="412229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/>
                <p:cNvSpPr txBox="1"/>
                <p:nvPr/>
              </p:nvSpPr>
              <p:spPr>
                <a:xfrm>
                  <a:off x="2623010" y="4608429"/>
                  <a:ext cx="2388914" cy="4128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2" name="文本框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010" y="4608429"/>
                  <a:ext cx="2388914" cy="41287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直线箭头连接符 172"/>
            <p:cNvCxnSpPr/>
            <p:nvPr/>
          </p:nvCxnSpPr>
          <p:spPr>
            <a:xfrm flipH="1">
              <a:off x="2624995" y="5037449"/>
              <a:ext cx="2397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/>
            <p:cNvSpPr/>
            <p:nvPr/>
          </p:nvSpPr>
          <p:spPr>
            <a:xfrm>
              <a:off x="5114456" y="5507362"/>
              <a:ext cx="2016483" cy="6908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OT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直线箭头连接符 175"/>
            <p:cNvCxnSpPr/>
            <p:nvPr/>
          </p:nvCxnSpPr>
          <p:spPr>
            <a:xfrm>
              <a:off x="2614568" y="5664127"/>
              <a:ext cx="2415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文本框 176"/>
                <p:cNvSpPr txBox="1"/>
                <p:nvPr/>
              </p:nvSpPr>
              <p:spPr>
                <a:xfrm>
                  <a:off x="2612763" y="5286252"/>
                  <a:ext cx="24073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7" name="文本框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763" y="5286252"/>
                  <a:ext cx="2407386" cy="369332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直线箭头连接符 177"/>
            <p:cNvCxnSpPr/>
            <p:nvPr/>
          </p:nvCxnSpPr>
          <p:spPr>
            <a:xfrm flipH="1">
              <a:off x="7206775" y="5849586"/>
              <a:ext cx="2397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文本框 178"/>
                <p:cNvSpPr txBox="1"/>
                <p:nvPr/>
              </p:nvSpPr>
              <p:spPr>
                <a:xfrm flipH="1">
                  <a:off x="7206774" y="5471711"/>
                  <a:ext cx="238879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文本框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06774" y="5471711"/>
                  <a:ext cx="2388797" cy="369332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文本框 179"/>
                <p:cNvSpPr txBox="1"/>
                <p:nvPr/>
              </p:nvSpPr>
              <p:spPr>
                <a:xfrm>
                  <a:off x="2631236" y="5748454"/>
                  <a:ext cx="238891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0" name="文本框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236" y="5748454"/>
                  <a:ext cx="2388914" cy="369332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直线箭头连接符 180"/>
            <p:cNvCxnSpPr/>
            <p:nvPr/>
          </p:nvCxnSpPr>
          <p:spPr>
            <a:xfrm flipH="1">
              <a:off x="2633221" y="6122058"/>
              <a:ext cx="2397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文本框 181"/>
                <p:cNvSpPr txBox="1"/>
                <p:nvPr/>
              </p:nvSpPr>
              <p:spPr>
                <a:xfrm>
                  <a:off x="1403" y="5760202"/>
                  <a:ext cx="2621607" cy="7101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⊕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2" name="文本框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" y="5760202"/>
                  <a:ext cx="2621607" cy="710194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3" name="图片 18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190721" y="4272247"/>
              <a:ext cx="1004866" cy="1004869"/>
            </a:xfrm>
            <a:prstGeom prst="rect">
              <a:avLst/>
            </a:prstGeom>
          </p:spPr>
        </p:pic>
        <p:sp>
          <p:nvSpPr>
            <p:cNvPr id="184" name="文本框 183"/>
            <p:cNvSpPr txBox="1"/>
            <p:nvPr/>
          </p:nvSpPr>
          <p:spPr>
            <a:xfrm>
              <a:off x="11195314" y="5313850"/>
              <a:ext cx="1004864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Sender</a:t>
              </a:r>
              <a:endParaRPr lang="zh-CN" altLang="en-US" dirty="0"/>
            </a:p>
          </p:txBody>
        </p:sp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6953" y="4286888"/>
              <a:ext cx="1002604" cy="1002605"/>
            </a:xfrm>
            <a:prstGeom prst="rect">
              <a:avLst/>
            </a:prstGeom>
          </p:spPr>
        </p:pic>
        <p:sp>
          <p:nvSpPr>
            <p:cNvPr id="186" name="文本框 185"/>
            <p:cNvSpPr txBox="1"/>
            <p:nvPr/>
          </p:nvSpPr>
          <p:spPr>
            <a:xfrm>
              <a:off x="-8085" y="5328491"/>
              <a:ext cx="1004868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Receiver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/>
                <p:cNvSpPr txBox="1"/>
                <p:nvPr/>
              </p:nvSpPr>
              <p:spPr>
                <a:xfrm flipH="1">
                  <a:off x="9633026" y="5696417"/>
                  <a:ext cx="2558974" cy="4644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groupChr>
                          <m:groupChrPr>
                            <m:chr m:val="←"/>
                            <m:vertJc m:val="bot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sSup>
                          <m:sSup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文本框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33026" y="5696417"/>
                  <a:ext cx="2558974" cy="464486"/>
                </a:xfrm>
                <a:prstGeom prst="rect">
                  <a:avLst/>
                </a:prstGeom>
                <a:blipFill rotWithShape="1">
                  <a:blip r:embed="rId1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文本框 187"/>
              <p:cNvSpPr txBox="1"/>
              <p:nvPr/>
            </p:nvSpPr>
            <p:spPr>
              <a:xfrm flipH="1">
                <a:off x="9604725" y="6347446"/>
                <a:ext cx="2600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b="0" dirty="0">
                    <a:solidFill>
                      <a:schemeClr val="tx1"/>
                    </a:solidFill>
                  </a:rPr>
                  <a:t>Sender</a:t>
                </a:r>
                <a:r>
                  <a:rPr kumimoji="1" lang="zh-CN" altLang="en-US" b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0" dirty="0">
                    <a:solidFill>
                      <a:schemeClr val="tx1"/>
                    </a:solidFill>
                  </a:rPr>
                  <a:t>has</a:t>
                </a:r>
                <a:r>
                  <a:rPr kumimoji="1" lang="zh-CN" alt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8" name="文本框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04725" y="6347446"/>
                <a:ext cx="2600072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13" t="-168" r="4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文本框 188"/>
              <p:cNvSpPr txBox="1"/>
              <p:nvPr/>
            </p:nvSpPr>
            <p:spPr>
              <a:xfrm flipH="1">
                <a:off x="12170" y="6387948"/>
                <a:ext cx="2600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b="0" dirty="0">
                    <a:solidFill>
                      <a:schemeClr val="tx1"/>
                    </a:solidFill>
                  </a:rPr>
                  <a:t>Receiver</a:t>
                </a:r>
                <a:r>
                  <a:rPr kumimoji="1" lang="zh-CN" altLang="en-US" b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b="0" dirty="0">
                    <a:solidFill>
                      <a:schemeClr val="tx1"/>
                    </a:solidFill>
                  </a:rPr>
                  <a:t>has</a:t>
                </a:r>
                <a:r>
                  <a:rPr kumimoji="1" lang="zh-CN" alt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9" name="文本框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170" y="6387948"/>
                <a:ext cx="2600072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4" t="-131" r="1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线连接符 190"/>
          <p:cNvCxnSpPr/>
          <p:nvPr/>
        </p:nvCxnSpPr>
        <p:spPr>
          <a:xfrm>
            <a:off x="27708" y="4212689"/>
            <a:ext cx="121771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2.3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Private-ID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mqRPMT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1272" y="1565984"/>
            <a:ext cx="1004866" cy="100486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10825865" y="2607587"/>
            <a:ext cx="1004864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Sender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7" y="1580625"/>
            <a:ext cx="1002604" cy="100260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389075" y="2622228"/>
            <a:ext cx="1004868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Receiver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106230" y="2021285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Private-ID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/>
          <p:cNvCxnSpPr/>
          <p:nvPr/>
        </p:nvCxnSpPr>
        <p:spPr>
          <a:xfrm>
            <a:off x="3935413" y="2104162"/>
            <a:ext cx="11708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1487487" y="1885308"/>
                <a:ext cx="2447925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7" y="1885308"/>
                <a:ext cx="2447925" cy="423962"/>
              </a:xfrm>
              <a:prstGeom prst="rect">
                <a:avLst/>
              </a:prstGeom>
              <a:blipFill rotWithShape="1">
                <a:blip r:embed="rId3"/>
                <a:stretch>
                  <a:fillRect l="-13" t="-148" r="13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箭头连接符 47"/>
          <p:cNvCxnSpPr/>
          <p:nvPr/>
        </p:nvCxnSpPr>
        <p:spPr>
          <a:xfrm flipH="1">
            <a:off x="7122713" y="2104162"/>
            <a:ext cx="11338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 flipH="1">
                <a:off x="8256587" y="1899644"/>
                <a:ext cx="2447926" cy="412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56587" y="1899644"/>
                <a:ext cx="2447926" cy="412229"/>
              </a:xfrm>
              <a:prstGeom prst="rect">
                <a:avLst/>
              </a:prstGeom>
              <a:blipFill rotWithShape="1">
                <a:blip r:embed="rId4"/>
                <a:stretch>
                  <a:fillRect l="-13" t="-87" r="13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1486351" y="2396663"/>
                <a:ext cx="244792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51" y="2396663"/>
                <a:ext cx="2447925" cy="506870"/>
              </a:xfrm>
              <a:prstGeom prst="rect">
                <a:avLst/>
              </a:prstGeom>
              <a:blipFill rotWithShape="1">
                <a:blip r:embed="rId5"/>
                <a:stretch>
                  <a:fillRect l="-18" t="-34" r="18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线箭头连接符 50"/>
          <p:cNvCxnSpPr/>
          <p:nvPr/>
        </p:nvCxnSpPr>
        <p:spPr>
          <a:xfrm flipH="1">
            <a:off x="3935413" y="2654453"/>
            <a:ext cx="11708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7122713" y="2650098"/>
            <a:ext cx="11338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8256588" y="2396663"/>
                <a:ext cx="2447925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8" y="2396663"/>
                <a:ext cx="2447925" cy="506870"/>
              </a:xfrm>
              <a:prstGeom prst="rect">
                <a:avLst/>
              </a:prstGeom>
              <a:blipFill rotWithShape="1">
                <a:blip r:embed="rId6"/>
                <a:stretch>
                  <a:fillRect l="-13" t="-34" r="13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箭头连接符 53"/>
          <p:cNvCxnSpPr/>
          <p:nvPr/>
        </p:nvCxnSpPr>
        <p:spPr>
          <a:xfrm>
            <a:off x="6096000" y="2712115"/>
            <a:ext cx="0" cy="28732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4892307" y="2999439"/>
                <a:ext cx="2407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307" y="2999439"/>
                <a:ext cx="240738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1" t="-90" r="15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263525" y="3970769"/>
            <a:ext cx="11664948" cy="2220995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Buddhavarapu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dirty="0"/>
              <a:t> </a:t>
            </a:r>
            <a:r>
              <a:rPr lang="en-US" altLang="zh-CN" dirty="0"/>
              <a:t>[BKM+20]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private-ID: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assigns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parties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random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identifier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per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item.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each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party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obtains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identifiers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his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own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well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identifiers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union.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With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private-ID,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parties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sort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their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with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respect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global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identifies,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can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proceed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any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desired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computation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item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by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item,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being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assured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that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identical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items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are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aligned.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2.3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Private-ID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mqRPMT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525" y="1098257"/>
            <a:ext cx="11664948" cy="573525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[BKM+20]</a:t>
            </a:r>
            <a:r>
              <a:rPr lang="zh-CN" altLang="en-US" dirty="0"/>
              <a:t> </a:t>
            </a:r>
            <a:r>
              <a:rPr lang="en-US" altLang="zh-CN" dirty="0"/>
              <a:t>gave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concrete</a:t>
            </a:r>
            <a:r>
              <a:rPr lang="zh-CN" altLang="en-US" dirty="0"/>
              <a:t> </a:t>
            </a:r>
            <a:r>
              <a:rPr lang="en-US" altLang="zh-CN" dirty="0"/>
              <a:t>DDH-based</a:t>
            </a:r>
            <a:r>
              <a:rPr lang="zh-CN" altLang="en-US" dirty="0"/>
              <a:t> </a:t>
            </a:r>
            <a:r>
              <a:rPr lang="en-US" altLang="zh-CN" dirty="0"/>
              <a:t>protocol.</a:t>
            </a:r>
            <a:r>
              <a:rPr lang="zh-CN" altLang="en-US" dirty="0"/>
              <a:t> </a:t>
            </a:r>
            <a:r>
              <a:rPr lang="en-US" altLang="zh-CN" dirty="0"/>
              <a:t>[GMR+21]</a:t>
            </a:r>
            <a:r>
              <a:rPr lang="zh-CN" altLang="en-US" dirty="0"/>
              <a:t> </a:t>
            </a:r>
            <a:r>
              <a:rPr lang="en-US" altLang="zh-CN" dirty="0"/>
              <a:t>showed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private-ID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OPRF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PSU.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1272" y="1565984"/>
            <a:ext cx="1004866" cy="10048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25865" y="2607587"/>
            <a:ext cx="1004864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Sender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70" y="1580625"/>
            <a:ext cx="1002604" cy="10026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9838" y="2622228"/>
            <a:ext cx="1004868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Receiver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96994" y="2731178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OPRF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487487" y="1873667"/>
                <a:ext cx="2447923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7" y="1873667"/>
                <a:ext cx="2447923" cy="423962"/>
              </a:xfrm>
              <a:prstGeom prst="rect">
                <a:avLst/>
              </a:prstGeom>
              <a:blipFill rotWithShape="1">
                <a:blip r:embed="rId3"/>
                <a:stretch>
                  <a:fillRect l="-13" t="-98" r="1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/>
          <p:cNvCxnSpPr/>
          <p:nvPr/>
        </p:nvCxnSpPr>
        <p:spPr>
          <a:xfrm flipH="1">
            <a:off x="7113477" y="2858404"/>
            <a:ext cx="11431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 flipH="1">
                <a:off x="8256586" y="1879534"/>
                <a:ext cx="2447923" cy="412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56586" y="1879534"/>
                <a:ext cx="2447923" cy="412229"/>
              </a:xfrm>
              <a:prstGeom prst="rect">
                <a:avLst/>
              </a:prstGeom>
              <a:blipFill rotWithShape="1">
                <a:blip r:embed="rId4"/>
                <a:stretch>
                  <a:fillRect l="-13" t="-138" r="1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/>
          <p:cNvCxnSpPr/>
          <p:nvPr/>
        </p:nvCxnSpPr>
        <p:spPr>
          <a:xfrm>
            <a:off x="7095005" y="3262746"/>
            <a:ext cx="11615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8256588" y="2665766"/>
                <a:ext cx="24479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8" y="2665766"/>
                <a:ext cx="244792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" t="-10" r="1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689361" y="1762483"/>
                <a:ext cx="48282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where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/>
                  <a:t>A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belian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group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361" y="1762483"/>
                <a:ext cx="4828260" cy="646331"/>
              </a:xfrm>
              <a:prstGeom prst="rect">
                <a:avLst/>
              </a:prstGeom>
              <a:blipFill rotWithShape="1">
                <a:blip r:embed="rId6"/>
                <a:stretch>
                  <a:fillRect t="-55" r="8" b="-6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8256589" y="3061542"/>
                <a:ext cx="2447924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9" y="3061542"/>
                <a:ext cx="2447924" cy="393121"/>
              </a:xfrm>
              <a:prstGeom prst="rect">
                <a:avLst/>
              </a:prstGeom>
              <a:blipFill rotWithShape="1">
                <a:blip r:embed="rId7"/>
                <a:stretch>
                  <a:fillRect l="-13" t="-53" r="13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/>
          <p:cNvCxnSpPr/>
          <p:nvPr/>
        </p:nvCxnSpPr>
        <p:spPr>
          <a:xfrm flipH="1">
            <a:off x="3935413" y="3290206"/>
            <a:ext cx="11615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487485" y="3097419"/>
                <a:ext cx="2447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5" y="3097419"/>
                <a:ext cx="24479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142" r="13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5078522" y="3816924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OPRF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>
            <a:off x="3935411" y="3981095"/>
            <a:ext cx="11431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>
            <a:off x="7095005" y="4348492"/>
            <a:ext cx="11615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8256589" y="4156524"/>
                <a:ext cx="26534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9" y="4156524"/>
                <a:ext cx="265343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122" r="3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线箭头连接符 33"/>
          <p:cNvCxnSpPr/>
          <p:nvPr/>
        </p:nvCxnSpPr>
        <p:spPr>
          <a:xfrm flipH="1">
            <a:off x="3935411" y="4375952"/>
            <a:ext cx="11431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1487487" y="3804476"/>
                <a:ext cx="2447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7" y="3804476"/>
                <a:ext cx="244792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" t="-52" r="13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487487" y="4170155"/>
                <a:ext cx="2447925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7" y="4170155"/>
                <a:ext cx="2447925" cy="404213"/>
              </a:xfrm>
              <a:prstGeom prst="rect">
                <a:avLst/>
              </a:prstGeom>
              <a:blipFill rotWithShape="1">
                <a:blip r:embed="rId11"/>
                <a:stretch>
                  <a:fillRect l="-13" t="-27" r="13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271017" y="4693950"/>
                <a:ext cx="11664948" cy="573525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/>
                  <a:t>run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OPRF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twice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reversed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order: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17" y="4693950"/>
                <a:ext cx="11664948" cy="573525"/>
              </a:xfrm>
              <a:prstGeom prst="rect">
                <a:avLst/>
              </a:prstGeom>
              <a:blipFill rotWithShape="1">
                <a:blip r:embed="rId12"/>
                <a:stretch>
                  <a:fillRect l="-4" t="-5" r="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/>
          <p:cNvSpPr/>
          <p:nvPr/>
        </p:nvSpPr>
        <p:spPr>
          <a:xfrm>
            <a:off x="5096994" y="5532728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distributional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PSU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>
            <a:off x="3935413" y="5696899"/>
            <a:ext cx="10610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/>
          <p:nvPr/>
        </p:nvCxnSpPr>
        <p:spPr>
          <a:xfrm flipH="1">
            <a:off x="7113477" y="5678017"/>
            <a:ext cx="114310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8256588" y="5486049"/>
                <a:ext cx="2447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8" y="5486049"/>
                <a:ext cx="2447926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3" t="-77" r="1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/>
          <p:cNvCxnSpPr/>
          <p:nvPr/>
        </p:nvCxnSpPr>
        <p:spPr>
          <a:xfrm flipH="1">
            <a:off x="3935411" y="6091756"/>
            <a:ext cx="10610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1487487" y="5501808"/>
                <a:ext cx="2447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7" y="5501808"/>
                <a:ext cx="2447925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3" t="-45" r="13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87489" y="5904431"/>
                <a:ext cx="24479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9" y="5904431"/>
                <a:ext cx="2447922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13" t="-54" r="13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2.3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Private-ID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mqRPMT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1272" y="1565984"/>
            <a:ext cx="1004866" cy="100486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825865" y="2607587"/>
            <a:ext cx="1004864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Sender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7" y="1580625"/>
            <a:ext cx="1002604" cy="10026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9835" y="2622228"/>
            <a:ext cx="1004868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Receiver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096994" y="3183757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distributed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OPRF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487487" y="1873667"/>
                <a:ext cx="2447924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7" y="1873667"/>
                <a:ext cx="2447924" cy="423962"/>
              </a:xfrm>
              <a:prstGeom prst="rect">
                <a:avLst/>
              </a:prstGeom>
              <a:blipFill rotWithShape="1">
                <a:blip r:embed="rId3"/>
                <a:stretch>
                  <a:fillRect l="-13" t="-98" r="1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/>
          <p:cNvCxnSpPr/>
          <p:nvPr/>
        </p:nvCxnSpPr>
        <p:spPr>
          <a:xfrm flipH="1">
            <a:off x="7113477" y="3310983"/>
            <a:ext cx="11431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 flipH="1">
                <a:off x="8256588" y="1879534"/>
                <a:ext cx="2447924" cy="412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56588" y="1879534"/>
                <a:ext cx="2447924" cy="412229"/>
              </a:xfrm>
              <a:prstGeom prst="rect">
                <a:avLst/>
              </a:prstGeom>
              <a:blipFill rotWithShape="1">
                <a:blip r:embed="rId4"/>
                <a:stretch>
                  <a:fillRect l="-13" t="-138" r="1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/>
          <p:cNvCxnSpPr/>
          <p:nvPr/>
        </p:nvCxnSpPr>
        <p:spPr>
          <a:xfrm>
            <a:off x="7113477" y="3715325"/>
            <a:ext cx="11431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8256589" y="3118345"/>
                <a:ext cx="24479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9" y="3118345"/>
                <a:ext cx="244792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" t="-134" r="1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935413" y="1762483"/>
                <a:ext cx="4321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where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3" y="1762483"/>
                <a:ext cx="4321175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7" t="-55" r="7" b="-6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256589" y="3514121"/>
                <a:ext cx="2447923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9" y="3514121"/>
                <a:ext cx="2447923" cy="393121"/>
              </a:xfrm>
              <a:prstGeom prst="rect">
                <a:avLst/>
              </a:prstGeom>
              <a:blipFill rotWithShape="1">
                <a:blip r:embed="rId7"/>
                <a:stretch>
                  <a:fillRect l="-13" t="-8" r="1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16"/>
          <p:cNvCxnSpPr/>
          <p:nvPr/>
        </p:nvCxnSpPr>
        <p:spPr>
          <a:xfrm flipH="1">
            <a:off x="3935411" y="3742785"/>
            <a:ext cx="11615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1487485" y="3549998"/>
                <a:ext cx="2447926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5" y="3549998"/>
                <a:ext cx="2447926" cy="393121"/>
              </a:xfrm>
              <a:prstGeom prst="rect">
                <a:avLst/>
              </a:prstGeom>
              <a:blipFill rotWithShape="1">
                <a:blip r:embed="rId8"/>
                <a:stretch>
                  <a:fillRect l="-13" t="-89" r="13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/>
          <p:cNvCxnSpPr/>
          <p:nvPr/>
        </p:nvCxnSpPr>
        <p:spPr>
          <a:xfrm>
            <a:off x="3935411" y="3310983"/>
            <a:ext cx="11615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487487" y="3120982"/>
                <a:ext cx="2447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7" y="3120982"/>
                <a:ext cx="244792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3" t="-160" r="13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487488" y="4269081"/>
            <a:ext cx="9217026" cy="1007178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notion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respect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inputs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arbitrary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protocol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composition</a:t>
            </a:r>
            <a:endParaRPr lang="en-US" altLang="zh-CN" dirty="0"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relaxed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notion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with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respect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to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distribution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of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private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inputs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efficiency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  <a:sym typeface="Wingdings" panose="05000000000000000000" pitchFamily="2" charset="2"/>
              </a:rPr>
              <a:t>improvement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96994" y="5532728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distributional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PSU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线箭头连接符 27"/>
          <p:cNvCxnSpPr/>
          <p:nvPr/>
        </p:nvCxnSpPr>
        <p:spPr>
          <a:xfrm>
            <a:off x="3935411" y="5696899"/>
            <a:ext cx="116158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H="1">
            <a:off x="7113477" y="5678017"/>
            <a:ext cx="11431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8256588" y="5486049"/>
                <a:ext cx="2447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8" y="5486049"/>
                <a:ext cx="2447925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3" t="-77" r="1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/>
          <p:cNvCxnSpPr/>
          <p:nvPr/>
        </p:nvCxnSpPr>
        <p:spPr>
          <a:xfrm flipH="1">
            <a:off x="3935413" y="6091756"/>
            <a:ext cx="116158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1487485" y="5501808"/>
                <a:ext cx="24479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5" y="5501808"/>
                <a:ext cx="244792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3" t="-45" r="13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487487" y="5904431"/>
                <a:ext cx="24479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7" y="5904431"/>
                <a:ext cx="24479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" t="-54" r="13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Outline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4249" y="3213317"/>
            <a:ext cx="8250166" cy="1149166"/>
            <a:chOff x="2238540" y="915506"/>
            <a:chExt cx="8250166" cy="1149166"/>
          </a:xfrm>
        </p:grpSpPr>
        <p:sp>
          <p:nvSpPr>
            <p:cNvPr id="10" name="前言"/>
            <p:cNvSpPr txBox="1"/>
            <p:nvPr/>
          </p:nvSpPr>
          <p:spPr>
            <a:xfrm>
              <a:off x="4412784" y="915506"/>
              <a:ext cx="6075922" cy="1149166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Constructions of our </a:t>
              </a:r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mqRPMT</a:t>
              </a:r>
              <a:endPara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1" name="00"/>
            <p:cNvSpPr txBox="1"/>
            <p:nvPr/>
          </p:nvSpPr>
          <p:spPr>
            <a:xfrm>
              <a:off x="2238540" y="1168598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</a:rPr>
                <a:t>03</a:t>
              </a:r>
              <a:endParaRPr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线连接符 11"/>
            <p:cNvCxnSpPr/>
            <p:nvPr/>
          </p:nvCxnSpPr>
          <p:spPr>
            <a:xfrm>
              <a:off x="3532100" y="1337335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3.1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Commutative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Weak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PRF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263525" y="1098257"/>
                <a:ext cx="11664948" cy="2291484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first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formally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standard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properties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: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Composable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family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of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𝐹</m:t>
                    </m:r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2-composable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if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𝐷</m:t>
                    </m:r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special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case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𝑅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  <a:sym typeface="Wingdings" panose="05000000000000000000" pitchFamily="2" charset="2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503050405090304" pitchFamily="18" charset="0"/>
                                <a:sym typeface="Wingdings" panose="05000000000000000000" pitchFamily="2" charset="2"/>
                              </a:rPr>
                              <m:t>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well-defined.</a:t>
                </a:r>
                <a:endParaRPr lang="en-US" altLang="zh-CN" b="1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b="1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Commutative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family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of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composable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keyed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function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commutative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if:</a:t>
                </a: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,∀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50305040509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50305040509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50305040509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1098257"/>
                <a:ext cx="11664948" cy="2291484"/>
              </a:xfrm>
              <a:prstGeom prst="rect">
                <a:avLst/>
              </a:prstGeom>
              <a:blipFill rotWithShape="1">
                <a:blip r:embed="rId1"/>
                <a:stretch>
                  <a:fillRect t="-15" r="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263525" y="3251199"/>
            <a:ext cx="11664948" cy="1302331"/>
            <a:chOff x="263525" y="3251199"/>
            <a:chExt cx="11664948" cy="1302331"/>
          </a:xfrm>
        </p:grpSpPr>
        <p:sp>
          <p:nvSpPr>
            <p:cNvPr id="6" name="文本框 5"/>
            <p:cNvSpPr txBox="1"/>
            <p:nvPr/>
          </p:nvSpPr>
          <p:spPr>
            <a:xfrm>
              <a:off x="263525" y="3251199"/>
              <a:ext cx="11664948" cy="3996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no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Definition: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Communicative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Weak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PRF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(</a:t>
              </a:r>
              <a:r>
                <a:rPr kumimoji="1" lang="en-US" altLang="zh-CN" dirty="0" err="1">
                  <a:solidFill>
                    <a:schemeClr val="bg1"/>
                  </a:solidFill>
                </a:rPr>
                <a:t>cwPRF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)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63525" y="3650819"/>
                  <a:ext cx="11664948" cy="9027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is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 err="1"/>
                    <a:t>cwPRF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if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it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satisfies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>
                      <a:solidFill>
                        <a:srgbClr val="0432FF"/>
                      </a:solidFill>
                    </a:rPr>
                    <a:t>weak</a:t>
                  </a:r>
                  <a:r>
                    <a:rPr kumimoji="1" lang="zh-CN" altLang="en-US" dirty="0">
                      <a:solidFill>
                        <a:srgbClr val="0432FF"/>
                      </a:solidFill>
                    </a:rPr>
                    <a:t> </a:t>
                  </a:r>
                  <a:r>
                    <a:rPr kumimoji="1" lang="en-US" altLang="zh-CN" dirty="0" err="1">
                      <a:solidFill>
                        <a:srgbClr val="0432FF"/>
                      </a:solidFill>
                    </a:rPr>
                    <a:t>pseudorandomness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(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kumimoji="1" lang="en-US" altLang="zh-CN" dirty="0"/>
                    <a:t>)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and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commutative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property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simultaneously.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When</a:t>
                  </a:r>
                  <a:r>
                    <a:rPr kumimoji="1" lang="zh-CN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is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a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permutation,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we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say</a:t>
                  </a:r>
                  <a:r>
                    <a:rPr kumimoji="1" lang="zh-CN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a14:m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is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 err="1"/>
                    <a:t>cwPRP</a:t>
                  </a:r>
                  <a:r>
                    <a:rPr kumimoji="1" lang="en-US" altLang="zh-CN" dirty="0"/>
                    <a:t>.</a:t>
                  </a:r>
                  <a:endParaRPr kumimoji="1"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3650819"/>
                  <a:ext cx="11664948" cy="902711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6092464"/>
                <a:ext cx="12177115" cy="738664"/>
              </a:xfrm>
              <a:prstGeom prst="rect">
                <a:avLst/>
              </a:prstGeom>
              <a:noFill/>
            </p:spPr>
            <p:txBody>
              <a:bodyPr wrap="square" anchor="ctr" anchorCtr="0">
                <a:spAutoFit/>
              </a:bodyPr>
              <a:lstStyle/>
              <a:p>
                <a:r>
                  <a:rPr lang="en-US" altLang="zh-CN" sz="1400" b="1" dirty="0"/>
                  <a:t>Remark</a:t>
                </a:r>
                <a:r>
                  <a:rPr lang="en-US" altLang="zh-CN" sz="1400" dirty="0"/>
                  <a:t>: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Weak</a:t>
                </a:r>
                <a:r>
                  <a:rPr lang="zh-CN" altLang="en-US" sz="1400" dirty="0"/>
                  <a:t> </a:t>
                </a:r>
                <a:r>
                  <a:rPr lang="en-US" altLang="zh-CN" sz="1400" dirty="0" err="1"/>
                  <a:t>pseudorandomness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means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that</a:t>
                </a:r>
                <a:r>
                  <a:rPr lang="zh-CN" altLang="en-US" sz="1400" dirty="0"/>
                  <a:t> </a:t>
                </a:r>
                <a:r>
                  <a:rPr kumimoji="1" lang="en-US" altLang="zh-CN" sz="1400" dirty="0"/>
                  <a:t>the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inputs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oracle</a:t>
                </a:r>
                <a:r>
                  <a:rPr kumimoji="1"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are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uniformly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chosen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from</a:t>
                </a:r>
                <a:r>
                  <a:rPr kumimoji="1"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by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the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challenger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instead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of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chosen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by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the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adversary</a:t>
                </a:r>
                <a:r>
                  <a:rPr kumimoji="1"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kumimoji="1" lang="en-US" altLang="zh-CN" sz="1400" dirty="0"/>
                  <a:t>,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where</a:t>
                </a:r>
                <a:r>
                  <a:rPr kumimoji="1"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and</a:t>
                </a:r>
                <a:r>
                  <a:rPr kumimoji="1"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1400" dirty="0"/>
                  <a:t>,</a:t>
                </a:r>
                <a:r>
                  <a:rPr kumimoji="1"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is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chosen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uniformly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at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random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from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all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the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functions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from</a:t>
                </a:r>
                <a:r>
                  <a:rPr kumimoji="1"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to</a:t>
                </a:r>
                <a:r>
                  <a:rPr kumimoji="1"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400" dirty="0"/>
                  <a:t>.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In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the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proof,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the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simulator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can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lazily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answer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with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random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chosen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elements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in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400" dirty="0"/>
                  <a:t>,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while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keeping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track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of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the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answers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so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that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queries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made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repeatedly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are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answered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consistently.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2464"/>
                <a:ext cx="12177115" cy="738664"/>
              </a:xfrm>
              <a:prstGeom prst="rect">
                <a:avLst/>
              </a:prstGeom>
              <a:blipFill rotWithShape="1">
                <a:blip r:embed="rId3"/>
                <a:stretch>
                  <a:fillRect t="-639" r="3" b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63527" y="4621931"/>
                <a:ext cx="11664948" cy="1520252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Commutativity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denies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standard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pseudorandomness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Consider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following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attack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if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can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choose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input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of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:</a:t>
                </a: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picks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′</m:t>
                        </m:r>
                      </m:sup>
                    </m:sSup>
                    <m:groupChr>
                      <m:groupChrPr>
                        <m:chr m:val="←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𝑅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𝐾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𝑥</m:t>
                    </m:r>
                    <m:groupChr>
                      <m:groupChrPr>
                        <m:chr m:val="←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503050405090304" pitchFamily="18" charset="0"/>
                          </a:rPr>
                          <m:t>𝑅</m:t>
                        </m:r>
                      </m:e>
                    </m:groupCh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queries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u="sng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real-or-random</a:t>
                </a:r>
                <a:r>
                  <a:rPr lang="zh-CN" altLang="en-US" u="sng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u="sng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oracle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at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point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and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receiving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and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𝒜</m:t>
                    </m:r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outputs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'1'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iff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5030504050903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50305040509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50305040509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50305040509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Note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that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if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,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𝐹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50305040509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7" y="4621931"/>
                <a:ext cx="11664948" cy="1520252"/>
              </a:xfrm>
              <a:prstGeom prst="rect">
                <a:avLst/>
              </a:prstGeom>
              <a:blipFill rotWithShape="1">
                <a:blip r:embed="rId4"/>
                <a:stretch>
                  <a:fillRect t="-26" b="-4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3.1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Build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cwPRF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DDH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63525" y="1089025"/>
            <a:ext cx="11664948" cy="2060575"/>
            <a:chOff x="263525" y="1089025"/>
            <a:chExt cx="11664948" cy="2060575"/>
          </a:xfrm>
        </p:grpSpPr>
        <p:sp>
          <p:nvSpPr>
            <p:cNvPr id="5" name="文本框 4"/>
            <p:cNvSpPr txBox="1"/>
            <p:nvPr/>
          </p:nvSpPr>
          <p:spPr>
            <a:xfrm>
              <a:off x="263525" y="1089025"/>
              <a:ext cx="11664948" cy="399621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no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</a:rPr>
                <a:t>Construction: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</a:rPr>
                <a:t>DDH-based</a:t>
              </a:r>
              <a:r>
                <a:rPr kumimoji="1" lang="zh-CN" altLang="en-US" dirty="0">
                  <a:solidFill>
                    <a:schemeClr val="bg1"/>
                  </a:solidFill>
                </a:rPr>
                <a:t> </a:t>
              </a:r>
              <a:r>
                <a:rPr kumimoji="1" lang="en-US" altLang="zh-CN" dirty="0" err="1">
                  <a:solidFill>
                    <a:schemeClr val="bg1"/>
                  </a:solidFill>
                </a:rPr>
                <a:t>cwPRF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63525" y="1488645"/>
                  <a:ext cx="11664948" cy="166095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noAutofit/>
                </a:bodyPr>
                <a:lstStyle/>
                <a:p>
                  <a:pPr marL="285750" indent="-285750">
                    <a:lnSpc>
                      <a:spcPct val="120000"/>
                    </a:lnSpc>
                    <a:buFont typeface="Arial" panose="020B060402020209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b="0" i="0" smtClean="0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m:t>Setup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kumimoji="1" lang="en-US" altLang="zh-CN" dirty="0"/>
                    <a:t>: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runs</a:t>
                  </a:r>
                  <a:r>
                    <a:rPr kumimoji="1" lang="zh-CN" alt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b="0" i="0" smtClean="0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m:t>GroupGen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sup>
                          </m:sSup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𝔾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,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output</a:t>
                  </a:r>
                  <a:r>
                    <a:rPr kumimoji="1" lang="zh-CN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Arial" panose="020B0604020202090204" pitchFamily="34" charset="0"/>
                        </a:rPr>
                        <m:t>𝑝𝑝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Arial" panose="020B0604020202090204" pitchFamily="34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𝔾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𝑔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which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defines</a:t>
                  </a:r>
                  <a:endParaRPr kumimoji="1" lang="en-US" altLang="zh-CN" dirty="0"/>
                </a:p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𝔾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𝔾</m:t>
                      </m:r>
                    </m:oMath>
                  </a14:m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as</a:t>
                  </a:r>
                  <a:r>
                    <a:rPr kumimoji="1"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Arial" panose="020B0604020202090204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kumimoji="1" lang="en-US" altLang="zh-CN" dirty="0"/>
                </a:p>
                <a:p>
                  <a:pPr marL="285750" indent="-285750">
                    <a:lnSpc>
                      <a:spcPct val="120000"/>
                    </a:lnSpc>
                    <a:buFont typeface="Arial" panose="020B060402020209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b="0" i="0" smtClean="0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m:t>KeyGen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: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outputs</a:t>
                  </a:r>
                  <a:r>
                    <a:rPr kumimoji="1" lang="zh-CN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Arial" panose="020B0604020202090204" pitchFamily="34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  <m:t>𝑅</m:t>
                          </m:r>
                        </m:e>
                      </m:groupCh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kumimoji="1" lang="en-US" altLang="zh-CN" dirty="0"/>
                    <a:t>.</a:t>
                  </a:r>
                  <a:endParaRPr kumimoji="1" lang="en-US" altLang="zh-CN" dirty="0"/>
                </a:p>
                <a:p>
                  <a:pPr marL="285750" indent="-285750">
                    <a:lnSpc>
                      <a:spcPct val="120000"/>
                    </a:lnSpc>
                    <a:buFont typeface="Arial" panose="020B060402020209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b="0" i="0" smtClean="0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m:t>Eval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kumimoji="1" lang="en-US" altLang="zh-CN" dirty="0"/>
                    <a:t>: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on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input</a:t>
                  </a:r>
                  <a:r>
                    <a:rPr kumimoji="1" lang="zh-CN" altLang="en-US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kumimoji="1" lang="en-US" altLang="zh-CN" dirty="0"/>
                    <a:t>,</a:t>
                  </a:r>
                  <a:r>
                    <a:rPr kumimoji="1" lang="zh-CN" altLang="en-US" dirty="0"/>
                    <a:t> </a:t>
                  </a:r>
                  <a:r>
                    <a:rPr kumimoji="1" lang="en-US" altLang="zh-CN" dirty="0"/>
                    <a:t>outputs</a:t>
                  </a:r>
                  <a:r>
                    <a:rPr kumimoji="1" lang="zh-CN" altLang="en-U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Arial" panose="020B0604020202090204" pitchFamily="34" charset="0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kumimoji="1" lang="en-US" altLang="zh-CN" dirty="0"/>
                    <a:t>.</a:t>
                  </a:r>
                  <a:endParaRPr kumimoji="1" lang="zh-CN" altLang="en-US" dirty="0"/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5" y="1488645"/>
                  <a:ext cx="11664948" cy="1660955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63525" y="3149600"/>
                <a:ext cx="11664948" cy="1474076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(sketch):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dirty="0"/>
                  <a:t>Weak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pseudorandomness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based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DDH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.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dirty="0">
                    <a:sym typeface="Wingdings" panose="05000000000000000000" pitchFamily="2" charset="2"/>
                  </a:rPr>
                  <a:t>Commutativity:</a:t>
                </a:r>
                <a:r>
                  <a:rPr lang="zh-CN" alt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3149600"/>
                <a:ext cx="11664948" cy="1474076"/>
              </a:xfrm>
              <a:prstGeom prst="rect">
                <a:avLst/>
              </a:prstGeom>
              <a:blipFill rotWithShape="1">
                <a:blip r:embed="rId2"/>
                <a:stretch>
                  <a:fillRect r="5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263525" y="4645885"/>
            <a:ext cx="11664948" cy="479583"/>
          </a:xfrm>
          <a:prstGeom prst="roundRect">
            <a:avLst>
              <a:gd name="adj" fmla="val 1990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cwPRF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"right"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cryptographic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abstraction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classic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function.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527" y="5079997"/>
            <a:ext cx="11664948" cy="501792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mqRPMT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 err="1"/>
              <a:t>pseudorandomness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amplify</a:t>
            </a:r>
            <a:r>
              <a:rPr lang="zh-CN" altLang="en-US" dirty="0"/>
              <a:t> </a:t>
            </a:r>
            <a:r>
              <a:rPr lang="en-US" altLang="zh-CN" dirty="0"/>
              <a:t>randomness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(hash-then-eval).</a:t>
            </a:r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420499" y="5458149"/>
            <a:ext cx="9351002" cy="1405842"/>
            <a:chOff x="1420499" y="5458149"/>
            <a:chExt cx="9351002" cy="14058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420499" y="6289251"/>
                  <a:ext cx="5006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499" y="6289251"/>
                  <a:ext cx="500665" cy="369332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845666" y="6289251"/>
                  <a:ext cx="5006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666" y="6289251"/>
                  <a:ext cx="500665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0270836" y="6289251"/>
                  <a:ext cx="5006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0836" y="6289251"/>
                  <a:ext cx="500665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/>
            <p:cNvCxnSpPr>
              <a:stCxn id="12" idx="3"/>
              <a:endCxn id="13" idx="1"/>
            </p:cNvCxnSpPr>
            <p:nvPr/>
          </p:nvCxnSpPr>
          <p:spPr>
            <a:xfrm>
              <a:off x="1921164" y="6473917"/>
              <a:ext cx="39245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/>
            <p:cNvCxnSpPr>
              <a:stCxn id="13" idx="3"/>
              <a:endCxn id="14" idx="1"/>
            </p:cNvCxnSpPr>
            <p:nvPr/>
          </p:nvCxnSpPr>
          <p:spPr>
            <a:xfrm>
              <a:off x="6346331" y="6473917"/>
              <a:ext cx="39245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12" idx="0"/>
              <a:endCxn id="14" idx="0"/>
            </p:cNvCxnSpPr>
            <p:nvPr/>
          </p:nvCxnSpPr>
          <p:spPr>
            <a:xfrm rot="5400000" flipH="1" flipV="1">
              <a:off x="6096000" y="1864083"/>
              <a:ext cx="12700" cy="8850337"/>
            </a:xfrm>
            <a:prstGeom prst="bentConnector3">
              <a:avLst>
                <a:gd name="adj1" fmla="val 33272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1921164" y="6094469"/>
                  <a:ext cx="39245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/>
                    <a:t>Random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Oracle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0" dirty="0" smtClean="0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m:t>H</m:t>
                      </m:r>
                    </m:oMath>
                  </a14:m>
                  <a:endParaRPr lang="zh-CN" altLang="en-US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</mc:Choice>
          <mc:Fallback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164" y="6094469"/>
                  <a:ext cx="3924502" cy="369332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1921164" y="6494659"/>
              <a:ext cx="39245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Randomness</a:t>
              </a:r>
              <a:r>
                <a:rPr lang="zh-CN" altLang="en-US" dirty="0"/>
                <a:t> </a:t>
              </a:r>
              <a:r>
                <a:rPr lang="en-US" altLang="zh-CN" dirty="0"/>
                <a:t>Amplification</a:t>
              </a:r>
              <a:endParaRPr lang="zh-CN" altLang="en-US" dirty="0">
                <a:latin typeface="Arial" panose="020B0604020202090204" pitchFamily="34" charset="0"/>
                <a:cs typeface="Arial" panose="020B060402020209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6346327" y="6103705"/>
                  <a:ext cx="392450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/>
                    <a:t>cwPRF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</mc:Choice>
          <mc:Fallback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327" y="6103705"/>
                  <a:ext cx="3924505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1677181" y="5458149"/>
                  <a:ext cx="8843986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/>
                    <a:t>Standard</a:t>
                  </a:r>
                  <a:r>
                    <a:rPr lang="zh-CN" altLang="en-US" dirty="0"/>
                    <a:t> </a:t>
                  </a:r>
                  <a:r>
                    <a:rPr lang="en-US" altLang="zh-CN" dirty="0"/>
                    <a:t>PRF</a:t>
                  </a:r>
                  <a:r>
                    <a:rPr lang="zh-CN" alt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dirty="0">
                              <a:latin typeface="Arial" panose="020B0604020202090204" pitchFamily="34" charset="0"/>
                              <a:cs typeface="Arial" panose="020B060402020209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Arial" panose="020B060402020209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90204" pitchFamily="34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zh-CN" altLang="en-US" dirty="0">
                    <a:latin typeface="Arial" panose="020B0604020202090204" pitchFamily="34" charset="0"/>
                    <a:cs typeface="Arial" panose="020B0604020202090204" pitchFamily="34" charset="0"/>
                  </a:endParaRPr>
                </a:p>
              </p:txBody>
            </p:sp>
          </mc:Choice>
          <mc:Fallback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181" y="5458149"/>
                  <a:ext cx="8843986" cy="40498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3.2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mqRMPT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cwPRF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574" y="1100334"/>
            <a:ext cx="1197917" cy="10048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746" y="1100335"/>
            <a:ext cx="1197917" cy="100260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724746" y="2127296"/>
            <a:ext cx="1203729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Client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78573" y="2141937"/>
            <a:ext cx="1197917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Server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1487488" y="1393376"/>
                <a:ext cx="2447920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1393376"/>
                <a:ext cx="2447920" cy="423962"/>
              </a:xfrm>
              <a:prstGeom prst="rect">
                <a:avLst/>
              </a:prstGeom>
              <a:blipFill rotWithShape="1">
                <a:blip r:embed="rId3"/>
                <a:stretch>
                  <a:fillRect l="-13" t="-44" r="13" b="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 flipH="1">
                <a:off x="8256583" y="1399243"/>
                <a:ext cx="2447919" cy="412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256583" y="1399243"/>
                <a:ext cx="2447919" cy="412229"/>
              </a:xfrm>
              <a:prstGeom prst="rect">
                <a:avLst/>
              </a:prstGeom>
              <a:blipFill rotWithShape="1">
                <a:blip r:embed="rId4"/>
                <a:stretch>
                  <a:fillRect l="-13" t="-82" r="13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/>
          <p:cNvCxnSpPr/>
          <p:nvPr/>
        </p:nvCxnSpPr>
        <p:spPr>
          <a:xfrm>
            <a:off x="3935413" y="2378113"/>
            <a:ext cx="4321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8256589" y="2699137"/>
                <a:ext cx="2447913" cy="464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9" y="2699137"/>
                <a:ext cx="2447913" cy="464486"/>
              </a:xfrm>
              <a:prstGeom prst="rect">
                <a:avLst/>
              </a:prstGeom>
              <a:blipFill rotWithShape="1">
                <a:blip r:embed="rId5"/>
                <a:stretch>
                  <a:fillRect l="-13" t="-83" r="1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/>
          <p:cNvCxnSpPr/>
          <p:nvPr/>
        </p:nvCxnSpPr>
        <p:spPr>
          <a:xfrm flipH="1">
            <a:off x="3935413" y="2939219"/>
            <a:ext cx="4321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1487488" y="2139295"/>
                <a:ext cx="2447919" cy="464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139295"/>
                <a:ext cx="2447919" cy="464486"/>
              </a:xfrm>
              <a:prstGeom prst="rect">
                <a:avLst/>
              </a:prstGeom>
              <a:blipFill rotWithShape="1">
                <a:blip r:embed="rId6"/>
                <a:stretch>
                  <a:fillRect l="-13" t="-132" r="13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3935413" y="1875319"/>
                <a:ext cx="4321175" cy="494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kumimoji="1"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3" y="1875319"/>
                <a:ext cx="4321175" cy="494366"/>
              </a:xfrm>
              <a:prstGeom prst="rect">
                <a:avLst/>
              </a:prstGeom>
              <a:blipFill rotWithShape="1">
                <a:blip r:embed="rId7"/>
                <a:stretch>
                  <a:fillRect l="-7" t="-33" r="7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3935413" y="2442559"/>
                <a:ext cx="4321175" cy="494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kumimoji="1"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3" y="2442559"/>
                <a:ext cx="4321175" cy="494366"/>
              </a:xfrm>
              <a:prstGeom prst="rect">
                <a:avLst/>
              </a:prstGeom>
              <a:blipFill rotWithShape="1">
                <a:blip r:embed="rId8"/>
                <a:stretch>
                  <a:fillRect l="-7" t="-71" r="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3935413" y="2939361"/>
                <a:ext cx="4321175" cy="58067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kumimoji="1" lang="el-GR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1" lang="en-US" altLang="zh-CN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3" y="2939361"/>
                <a:ext cx="4321175" cy="580672"/>
              </a:xfrm>
              <a:prstGeom prst="rect">
                <a:avLst/>
              </a:prstGeom>
              <a:blipFill rotWithShape="1">
                <a:blip r:embed="rId9"/>
                <a:stretch>
                  <a:fillRect l="-7" t="-100" r="7" b="3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1487488" y="3061245"/>
                <a:ext cx="2447924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iff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3061245"/>
                <a:ext cx="2447924" cy="783869"/>
              </a:xfrm>
              <a:prstGeom prst="rect">
                <a:avLst/>
              </a:prstGeom>
              <a:blipFill rotWithShape="1">
                <a:blip r:embed="rId10"/>
                <a:stretch>
                  <a:fillRect l="-13" t="-70" r="1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/>
          <p:cNvSpPr/>
          <p:nvPr/>
        </p:nvSpPr>
        <p:spPr>
          <a:xfrm>
            <a:off x="3935413" y="2984328"/>
            <a:ext cx="4321171" cy="51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3639127" y="3462187"/>
            <a:ext cx="4922982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order-preserving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encoding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reveals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intersection!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4" name="直线箭头连接符 63"/>
          <p:cNvCxnSpPr>
            <a:stCxn id="94" idx="2"/>
          </p:cNvCxnSpPr>
          <p:nvPr/>
        </p:nvCxnSpPr>
        <p:spPr>
          <a:xfrm>
            <a:off x="2711445" y="1807428"/>
            <a:ext cx="1223962" cy="1186136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3935407" y="1103201"/>
            <a:ext cx="4321181" cy="649516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mqPMT</a:t>
            </a:r>
            <a:endParaRPr lang="en-US" altLang="zh-CN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(reversed</a:t>
            </a:r>
            <a:r>
              <a:rPr lang="zh-CN" altLang="en-US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roles)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3935413" y="6433339"/>
            <a:ext cx="4321181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send</a:t>
            </a:r>
            <a:r>
              <a:rPr lang="zh-CN" altLang="en-US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encoding</a:t>
            </a:r>
            <a:r>
              <a:rPr lang="zh-CN" altLang="en-US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in</a:t>
            </a:r>
            <a:r>
              <a:rPr lang="zh-CN" altLang="en-US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permuted</a:t>
            </a:r>
            <a:r>
              <a:rPr lang="zh-CN" altLang="en-US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order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87" name="直线箭头连接符 86"/>
          <p:cNvCxnSpPr>
            <a:stCxn id="75" idx="2"/>
          </p:cNvCxnSpPr>
          <p:nvPr/>
        </p:nvCxnSpPr>
        <p:spPr>
          <a:xfrm>
            <a:off x="2711448" y="4696130"/>
            <a:ext cx="1223965" cy="1176226"/>
          </a:xfrm>
          <a:prstGeom prst="straightConnector1">
            <a:avLst/>
          </a:prstGeom>
          <a:ln w="19050">
            <a:solidFill>
              <a:srgbClr val="0432FF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合 95"/>
          <p:cNvGrpSpPr/>
          <p:nvPr/>
        </p:nvGrpSpPr>
        <p:grpSpPr>
          <a:xfrm>
            <a:off x="278579" y="3988362"/>
            <a:ext cx="11649902" cy="2864851"/>
            <a:chOff x="278579" y="3988362"/>
            <a:chExt cx="11649902" cy="2864851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8580" y="3988362"/>
              <a:ext cx="1197917" cy="1004869"/>
            </a:xfrm>
            <a:prstGeom prst="rect">
              <a:avLst/>
            </a:prstGeom>
          </p:spPr>
        </p:pic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24752" y="3988363"/>
              <a:ext cx="1197917" cy="1002604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10724752" y="5015324"/>
              <a:ext cx="1203729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Client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78579" y="5029965"/>
              <a:ext cx="1197917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Server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1487482" y="4272168"/>
                  <a:ext cx="2447931" cy="4239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482" y="4272168"/>
                  <a:ext cx="2447931" cy="423962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 flipH="1">
                  <a:off x="8256590" y="4287271"/>
                  <a:ext cx="2447912" cy="4122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256590" y="4287271"/>
                  <a:ext cx="2447912" cy="412229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直线箭头连接符 76"/>
            <p:cNvCxnSpPr/>
            <p:nvPr/>
          </p:nvCxnSpPr>
          <p:spPr>
            <a:xfrm>
              <a:off x="3935419" y="5266141"/>
              <a:ext cx="43211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256595" y="5587165"/>
                  <a:ext cx="2447918" cy="4644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groupChr>
                          <m:groupChrPr>
                            <m:chr m:val="←"/>
                            <m:vertJc m:val="bot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595" y="5587165"/>
                  <a:ext cx="2447918" cy="464486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线箭头连接符 78"/>
            <p:cNvCxnSpPr/>
            <p:nvPr/>
          </p:nvCxnSpPr>
          <p:spPr>
            <a:xfrm flipH="1">
              <a:off x="3935419" y="5827247"/>
              <a:ext cx="43211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/>
                <p:cNvSpPr txBox="1"/>
                <p:nvPr/>
              </p:nvSpPr>
              <p:spPr>
                <a:xfrm>
                  <a:off x="1487483" y="5027323"/>
                  <a:ext cx="2447930" cy="4644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groupChr>
                          <m:groupChrPr>
                            <m:chr m:val="←"/>
                            <m:vertJc m:val="bot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0" name="文本框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483" y="5027323"/>
                  <a:ext cx="2447930" cy="464486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/>
                <p:cNvSpPr txBox="1"/>
                <p:nvPr/>
              </p:nvSpPr>
              <p:spPr>
                <a:xfrm>
                  <a:off x="3935419" y="4763347"/>
                  <a:ext cx="4321175" cy="4943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" name="文本框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419" y="4763347"/>
                  <a:ext cx="4321175" cy="49436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3935419" y="5330587"/>
                  <a:ext cx="4321175" cy="4943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1"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419" y="5330587"/>
                  <a:ext cx="4321175" cy="494366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/>
                <p:cNvSpPr txBox="1"/>
                <p:nvPr/>
              </p:nvSpPr>
              <p:spPr>
                <a:xfrm>
                  <a:off x="3935419" y="5836621"/>
                  <a:ext cx="4321175" cy="65255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kumimoji="1" lang="el-GR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kumimoji="1"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kumimoji="1" lang="en-US" altLang="zh-CN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kumimoji="1"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kumimoji="1"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3" name="文本框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419" y="5836621"/>
                  <a:ext cx="4321175" cy="652551"/>
                </a:xfrm>
                <a:prstGeom prst="rect">
                  <a:avLst/>
                </a:prstGeom>
                <a:blipFill rotWithShape="1">
                  <a:blip r:embed="rId14"/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/>
                <p:cNvSpPr txBox="1"/>
                <p:nvPr/>
              </p:nvSpPr>
              <p:spPr>
                <a:xfrm>
                  <a:off x="1487488" y="6069344"/>
                  <a:ext cx="2447930" cy="7838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iff</a:t>
                  </a:r>
                  <a:endParaRPr kumimoji="1"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488" y="6069344"/>
                  <a:ext cx="2447930" cy="783869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文本框 87"/>
            <p:cNvSpPr txBox="1"/>
            <p:nvPr/>
          </p:nvSpPr>
          <p:spPr>
            <a:xfrm>
              <a:off x="3935413" y="3991229"/>
              <a:ext cx="4321181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 err="1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mqRPMT</a:t>
              </a:r>
              <a:r>
                <a:rPr lang="zh-CN" altLang="en-US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 </a:t>
              </a:r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(reversed</a:t>
              </a:r>
              <a:r>
                <a:rPr lang="zh-CN" altLang="en-US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 </a:t>
              </a:r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roles)</a:t>
              </a:r>
              <a:endParaRPr lang="zh-CN" altLang="en-US" dirty="0"/>
            </a:p>
          </p:txBody>
        </p:sp>
      </p:grpSp>
      <p:cxnSp>
        <p:nvCxnSpPr>
          <p:cNvPr id="89" name="直线连接符 88"/>
          <p:cNvCxnSpPr/>
          <p:nvPr/>
        </p:nvCxnSpPr>
        <p:spPr>
          <a:xfrm>
            <a:off x="27708" y="3852472"/>
            <a:ext cx="121771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8256584" y="6446878"/>
            <a:ext cx="3935416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more</a:t>
            </a:r>
            <a:r>
              <a:rPr lang="zh-CN" altLang="en-US" dirty="0">
                <a:solidFill>
                  <a:srgbClr val="00B05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space</a:t>
            </a:r>
            <a:r>
              <a:rPr lang="zh-CN" altLang="en-US" dirty="0">
                <a:solidFill>
                  <a:srgbClr val="00B05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efficient:</a:t>
            </a:r>
            <a:r>
              <a:rPr lang="zh-CN" altLang="en-US" dirty="0">
                <a:solidFill>
                  <a:srgbClr val="00B05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use</a:t>
            </a:r>
            <a:r>
              <a:rPr lang="zh-CN" altLang="en-US" dirty="0">
                <a:solidFill>
                  <a:srgbClr val="00B05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BloomFilter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487483" y="1386018"/>
            <a:ext cx="2447924" cy="4214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3935419" y="5863119"/>
            <a:ext cx="4321171" cy="603455"/>
          </a:xfrm>
          <a:prstGeom prst="rect">
            <a:avLst/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1481805" y="4262948"/>
            <a:ext cx="2447924" cy="421410"/>
          </a:xfrm>
          <a:prstGeom prst="rect">
            <a:avLst/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86" grpId="0"/>
      <p:bldP spid="90" grpId="0"/>
      <p:bldP spid="94" grpId="0" animBg="1"/>
      <p:bldP spid="97" grpId="0" animBg="1"/>
      <p:bldP spid="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3.3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Permuted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OPRF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574" y="1100334"/>
            <a:ext cx="1197917" cy="10048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746" y="1100335"/>
            <a:ext cx="1197917" cy="10026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24746" y="2127296"/>
            <a:ext cx="1203729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Client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8573" y="2141937"/>
            <a:ext cx="1197917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Server</a:t>
            </a:r>
            <a:endParaRPr lang="zh-CN" altLang="en-US" dirty="0"/>
          </a:p>
        </p:txBody>
      </p:sp>
      <p:cxnSp>
        <p:nvCxnSpPr>
          <p:cNvPr id="23" name="直线连接符 22"/>
          <p:cNvCxnSpPr/>
          <p:nvPr/>
        </p:nvCxnSpPr>
        <p:spPr>
          <a:xfrm>
            <a:off x="14885" y="2799527"/>
            <a:ext cx="121771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087758" y="1393218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OPRF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(reversed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roles)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>
            <a:off x="3947346" y="1476095"/>
            <a:ext cx="11404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 flipH="1">
                <a:off x="1467850" y="1271577"/>
                <a:ext cx="2468155" cy="423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67850" y="1271577"/>
                <a:ext cx="2468155" cy="423321"/>
              </a:xfrm>
              <a:prstGeom prst="rect">
                <a:avLst/>
              </a:prstGeom>
              <a:blipFill rotWithShape="1">
                <a:blip r:embed="rId3"/>
                <a:stretch>
                  <a:fillRect l="-15" t="-73" r="1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8265233" y="1787068"/>
                <a:ext cx="2438653" cy="464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233" y="1787068"/>
                <a:ext cx="2438653" cy="464486"/>
              </a:xfrm>
              <a:prstGeom prst="rect">
                <a:avLst/>
              </a:prstGeom>
              <a:blipFill rotWithShape="1">
                <a:blip r:embed="rId4"/>
                <a:stretch>
                  <a:fillRect l="-3" t="-38" r="13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/>
          <p:cNvCxnSpPr>
            <a:endCxn id="43" idx="1"/>
          </p:cNvCxnSpPr>
          <p:nvPr/>
        </p:nvCxnSpPr>
        <p:spPr>
          <a:xfrm flipV="1">
            <a:off x="7112737" y="2019311"/>
            <a:ext cx="1152496" cy="707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/>
          <p:nvPr/>
        </p:nvCxnSpPr>
        <p:spPr>
          <a:xfrm flipH="1">
            <a:off x="3947346" y="2022031"/>
            <a:ext cx="11404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1487487" y="1814776"/>
                <a:ext cx="2448521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7" y="1814776"/>
                <a:ext cx="2448521" cy="423962"/>
              </a:xfrm>
              <a:prstGeom prst="rect">
                <a:avLst/>
              </a:prstGeom>
              <a:blipFill rotWithShape="1">
                <a:blip r:embed="rId5"/>
                <a:stretch>
                  <a:fillRect l="-13" t="-137" r="11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1497349" y="1755794"/>
            <a:ext cx="2429423" cy="5162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12436" y="2272052"/>
            <a:ext cx="2614611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order-preserving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encoding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487488" y="3753125"/>
            <a:ext cx="2446999" cy="516258"/>
          </a:xfrm>
          <a:prstGeom prst="rect">
            <a:avLst/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432FF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487489" y="4269383"/>
            <a:ext cx="2446998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permuted</a:t>
            </a:r>
            <a:r>
              <a:rPr lang="zh-CN" altLang="en-US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0432FF"/>
                </a:solidFill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encoding</a:t>
            </a:r>
            <a:endParaRPr lang="zh-CN" altLang="en-US" dirty="0">
              <a:solidFill>
                <a:srgbClr val="0432FF"/>
              </a:solidFill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263525" y="3094236"/>
            <a:ext cx="11649902" cy="1474242"/>
            <a:chOff x="263525" y="3094236"/>
            <a:chExt cx="11649902" cy="1474242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63526" y="3094236"/>
              <a:ext cx="1197917" cy="1004869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9698" y="3094237"/>
              <a:ext cx="1197917" cy="1002604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10709698" y="4121198"/>
              <a:ext cx="1203729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Client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63525" y="4135839"/>
              <a:ext cx="1197917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Server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072710" y="3387120"/>
              <a:ext cx="2016483" cy="6908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permuted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OPRF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线箭头连接符 60"/>
            <p:cNvCxnSpPr/>
            <p:nvPr/>
          </p:nvCxnSpPr>
          <p:spPr>
            <a:xfrm>
              <a:off x="3944041" y="3474352"/>
              <a:ext cx="11437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 flipH="1">
                  <a:off x="1487487" y="3268908"/>
                  <a:ext cx="2456231" cy="4233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87487" y="3268908"/>
                  <a:ext cx="2456231" cy="42332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8266143" y="3794123"/>
                  <a:ext cx="2434317" cy="4644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m:rPr>
                            <m:nor/>
                          </m:rPr>
                          <a:rPr kumimoji="1" lang="en-US" altLang="zh-CN" b="0" i="0" smtClean="0">
                            <a:latin typeface="Arial" panose="020B0604020202090204" pitchFamily="34" charset="0"/>
                            <a:cs typeface="Arial" panose="020B0604020202090204" pitchFamily="34" charset="0"/>
                          </a:rPr>
                          <m:t>Perm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143" y="3794123"/>
                  <a:ext cx="2434317" cy="464486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线箭头连接符 63"/>
            <p:cNvCxnSpPr/>
            <p:nvPr/>
          </p:nvCxnSpPr>
          <p:spPr>
            <a:xfrm>
              <a:off x="7083381" y="4020288"/>
              <a:ext cx="11732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/>
            <p:nvPr/>
          </p:nvCxnSpPr>
          <p:spPr>
            <a:xfrm flipH="1">
              <a:off x="3944041" y="4020288"/>
              <a:ext cx="11228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1487488" y="3775163"/>
                  <a:ext cx="2456234" cy="490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488" y="3775163"/>
                  <a:ext cx="2456234" cy="490134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组合 110"/>
          <p:cNvGrpSpPr/>
          <p:nvPr/>
        </p:nvGrpSpPr>
        <p:grpSpPr>
          <a:xfrm>
            <a:off x="257713" y="4819475"/>
            <a:ext cx="11649902" cy="2034745"/>
            <a:chOff x="257713" y="4819475"/>
            <a:chExt cx="11649902" cy="2034745"/>
          </a:xfrm>
        </p:grpSpPr>
        <p:cxnSp>
          <p:nvCxnSpPr>
            <p:cNvPr id="84" name="直线箭头连接符 83"/>
            <p:cNvCxnSpPr/>
            <p:nvPr/>
          </p:nvCxnSpPr>
          <p:spPr>
            <a:xfrm flipH="1">
              <a:off x="3935408" y="6493586"/>
              <a:ext cx="43061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/>
                <p:cNvSpPr txBox="1"/>
                <p:nvPr/>
              </p:nvSpPr>
              <p:spPr>
                <a:xfrm flipH="1">
                  <a:off x="3935407" y="6071756"/>
                  <a:ext cx="4336226" cy="4128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文本框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935407" y="6071756"/>
                  <a:ext cx="4336226" cy="41287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57714" y="4819475"/>
              <a:ext cx="1197917" cy="1004869"/>
            </a:xfrm>
            <a:prstGeom prst="rect">
              <a:avLst/>
            </a:prstGeom>
          </p:spPr>
        </p:pic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03886" y="4819476"/>
              <a:ext cx="1197917" cy="1002604"/>
            </a:xfrm>
            <a:prstGeom prst="rect">
              <a:avLst/>
            </a:prstGeom>
          </p:spPr>
        </p:pic>
        <p:sp>
          <p:nvSpPr>
            <p:cNvPr id="89" name="文本框 88"/>
            <p:cNvSpPr txBox="1"/>
            <p:nvPr/>
          </p:nvSpPr>
          <p:spPr>
            <a:xfrm>
              <a:off x="10703886" y="5846437"/>
              <a:ext cx="1203729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Client</a:t>
              </a:r>
              <a:endParaRPr lang="zh-CN" altLang="en-US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57713" y="5861078"/>
              <a:ext cx="1197917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Server</a:t>
              </a:r>
              <a:endParaRPr lang="zh-CN" altLang="en-US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5066898" y="5112359"/>
              <a:ext cx="2016483" cy="6908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permuted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OPRF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2" name="直线箭头连接符 91"/>
            <p:cNvCxnSpPr/>
            <p:nvPr/>
          </p:nvCxnSpPr>
          <p:spPr>
            <a:xfrm>
              <a:off x="3938229" y="5199591"/>
              <a:ext cx="11495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 flipH="1">
                  <a:off x="1487487" y="4994147"/>
                  <a:ext cx="2450419" cy="4233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87487" y="4994147"/>
                  <a:ext cx="2450419" cy="423321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文本框 93"/>
                <p:cNvSpPr txBox="1"/>
                <p:nvPr/>
              </p:nvSpPr>
              <p:spPr>
                <a:xfrm>
                  <a:off x="8256588" y="5510126"/>
                  <a:ext cx="2447925" cy="4644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m:rPr>
                            <m:nor/>
                          </m:rPr>
                          <a:rPr kumimoji="1" lang="en-US" altLang="zh-CN" b="0" i="0" smtClean="0">
                            <a:latin typeface="Arial" panose="020B0604020202090204" pitchFamily="34" charset="0"/>
                            <a:cs typeface="Arial" panose="020B0604020202090204" pitchFamily="34" charset="0"/>
                          </a:rPr>
                          <m:t>Perm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en-US" altLang="zh-CN" dirty="0"/>
                </a:p>
              </p:txBody>
            </p:sp>
          </mc:Choice>
          <mc:Fallback>
            <p:sp>
              <p:nvSpPr>
                <p:cNvPr id="94" name="文本框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588" y="5510126"/>
                  <a:ext cx="2447925" cy="464486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线箭头连接符 94"/>
            <p:cNvCxnSpPr/>
            <p:nvPr/>
          </p:nvCxnSpPr>
          <p:spPr>
            <a:xfrm>
              <a:off x="7104241" y="5745527"/>
              <a:ext cx="1146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 flipH="1">
              <a:off x="3938229" y="5745527"/>
              <a:ext cx="112866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/>
                <p:cNvSpPr txBox="1"/>
                <p:nvPr/>
              </p:nvSpPr>
              <p:spPr>
                <a:xfrm>
                  <a:off x="1484802" y="5500402"/>
                  <a:ext cx="2453108" cy="4901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kumimoji="1"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zh-CN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kumimoji="1"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文本框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802" y="5500402"/>
                  <a:ext cx="2453108" cy="490134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文本框 98"/>
                <p:cNvSpPr txBox="1"/>
                <p:nvPr/>
              </p:nvSpPr>
              <p:spPr>
                <a:xfrm flipH="1">
                  <a:off x="8254523" y="5005239"/>
                  <a:ext cx="2449989" cy="4122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文本框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254523" y="5005239"/>
                  <a:ext cx="2449989" cy="412229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/>
                <p:cNvSpPr txBox="1"/>
                <p:nvPr/>
              </p:nvSpPr>
              <p:spPr>
                <a:xfrm>
                  <a:off x="1487488" y="6207889"/>
                  <a:ext cx="244793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iff</a:t>
                  </a:r>
                  <a:endParaRPr kumimoji="1"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kumimoji="1"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文本框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488" y="6207889"/>
                  <a:ext cx="2447930" cy="646331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2" name="下箭头 111"/>
          <p:cNvSpPr/>
          <p:nvPr/>
        </p:nvSpPr>
        <p:spPr>
          <a:xfrm>
            <a:off x="5837381" y="4443720"/>
            <a:ext cx="517236" cy="2952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/>
      <p:bldP spid="67" grpId="0" animBg="1"/>
      <p:bldP spid="68" grpId="0"/>
      <p:bldP spid="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Outline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74249" y="1267172"/>
            <a:ext cx="8250166" cy="1149166"/>
            <a:chOff x="2238540" y="915506"/>
            <a:chExt cx="8250166" cy="1149166"/>
          </a:xfrm>
        </p:grpSpPr>
        <p:sp>
          <p:nvSpPr>
            <p:cNvPr id="6" name="前言"/>
            <p:cNvSpPr txBox="1"/>
            <p:nvPr/>
          </p:nvSpPr>
          <p:spPr>
            <a:xfrm>
              <a:off x="4412784" y="915506"/>
              <a:ext cx="6075922" cy="1149166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Background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and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Contribution</a:t>
              </a:r>
              <a:endParaRPr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7" name="00"/>
            <p:cNvSpPr txBox="1"/>
            <p:nvPr/>
          </p:nvSpPr>
          <p:spPr>
            <a:xfrm>
              <a:off x="2238540" y="1168598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01</a:t>
              </a:r>
              <a:endParaRPr sz="32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cxnSp>
          <p:nvCxnSpPr>
            <p:cNvPr id="8" name="直线连接符 7"/>
            <p:cNvCxnSpPr/>
            <p:nvPr/>
          </p:nvCxnSpPr>
          <p:spPr>
            <a:xfrm>
              <a:off x="3532100" y="1337335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974249" y="2244935"/>
            <a:ext cx="8250166" cy="1149167"/>
            <a:chOff x="2238540" y="2037207"/>
            <a:chExt cx="8250166" cy="1149167"/>
          </a:xfrm>
        </p:grpSpPr>
        <p:sp>
          <p:nvSpPr>
            <p:cNvPr id="10" name="标题一"/>
            <p:cNvSpPr txBox="1"/>
            <p:nvPr/>
          </p:nvSpPr>
          <p:spPr>
            <a:xfrm>
              <a:off x="4412784" y="2037207"/>
              <a:ext cx="6075922" cy="1149167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PSO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Framework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from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mqRPMT</a:t>
              </a:r>
              <a:endParaRPr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1" name="00"/>
            <p:cNvSpPr txBox="1"/>
            <p:nvPr/>
          </p:nvSpPr>
          <p:spPr>
            <a:xfrm>
              <a:off x="2238540" y="2290299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02</a:t>
              </a:r>
              <a:endParaRPr sz="32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cxnSp>
          <p:nvCxnSpPr>
            <p:cNvPr id="12" name="直线连接符 11"/>
            <p:cNvCxnSpPr/>
            <p:nvPr/>
          </p:nvCxnSpPr>
          <p:spPr>
            <a:xfrm>
              <a:off x="3532100" y="2459036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1974249" y="3222699"/>
            <a:ext cx="8250166" cy="1149167"/>
            <a:chOff x="2238540" y="3158909"/>
            <a:chExt cx="8250166" cy="1149167"/>
          </a:xfrm>
        </p:grpSpPr>
        <p:sp>
          <p:nvSpPr>
            <p:cNvPr id="14" name="标题二"/>
            <p:cNvSpPr txBox="1"/>
            <p:nvPr/>
          </p:nvSpPr>
          <p:spPr>
            <a:xfrm>
              <a:off x="4412784" y="3158909"/>
              <a:ext cx="6075922" cy="1149167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Constructions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of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our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mqRPMT</a:t>
              </a:r>
              <a:endParaRPr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5" name="00"/>
            <p:cNvSpPr txBox="1"/>
            <p:nvPr/>
          </p:nvSpPr>
          <p:spPr>
            <a:xfrm>
              <a:off x="2238540" y="3412001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03</a:t>
              </a:r>
              <a:endParaRPr sz="32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cxnSp>
          <p:nvCxnSpPr>
            <p:cNvPr id="16" name="直线连接符 15"/>
            <p:cNvCxnSpPr/>
            <p:nvPr/>
          </p:nvCxnSpPr>
          <p:spPr>
            <a:xfrm>
              <a:off x="3532100" y="3580738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1974249" y="4200463"/>
            <a:ext cx="8250166" cy="1149167"/>
            <a:chOff x="2238540" y="2037207"/>
            <a:chExt cx="8250166" cy="1149167"/>
          </a:xfrm>
        </p:grpSpPr>
        <p:sp>
          <p:nvSpPr>
            <p:cNvPr id="3" name="标题一"/>
            <p:cNvSpPr txBox="1"/>
            <p:nvPr/>
          </p:nvSpPr>
          <p:spPr>
            <a:xfrm>
              <a:off x="4412784" y="2037207"/>
              <a:ext cx="6075922" cy="1149167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Comparisons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and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Experiments</a:t>
              </a:r>
              <a:endParaRPr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7" name="00"/>
            <p:cNvSpPr txBox="1"/>
            <p:nvPr/>
          </p:nvSpPr>
          <p:spPr>
            <a:xfrm>
              <a:off x="2238540" y="2290299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04</a:t>
              </a:r>
              <a:endParaRPr sz="32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cxnSp>
          <p:nvCxnSpPr>
            <p:cNvPr id="18" name="直线连接符 17"/>
            <p:cNvCxnSpPr/>
            <p:nvPr/>
          </p:nvCxnSpPr>
          <p:spPr>
            <a:xfrm>
              <a:off x="3532100" y="2459036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1974249" y="5178228"/>
            <a:ext cx="8250166" cy="1149167"/>
            <a:chOff x="2238540" y="3158909"/>
            <a:chExt cx="8250166" cy="1149167"/>
          </a:xfrm>
        </p:grpSpPr>
        <p:sp>
          <p:nvSpPr>
            <p:cNvPr id="20" name="标题二"/>
            <p:cNvSpPr txBox="1"/>
            <p:nvPr/>
          </p:nvSpPr>
          <p:spPr>
            <a:xfrm>
              <a:off x="4412784" y="3158909"/>
              <a:ext cx="6075922" cy="1149167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Summary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of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This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Work</a:t>
              </a:r>
              <a:endParaRPr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21" name="00"/>
            <p:cNvSpPr txBox="1"/>
            <p:nvPr/>
          </p:nvSpPr>
          <p:spPr>
            <a:xfrm>
              <a:off x="2238540" y="3412001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05</a:t>
              </a:r>
              <a:endParaRPr sz="32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cxnSp>
          <p:nvCxnSpPr>
            <p:cNvPr id="22" name="直线连接符 21"/>
            <p:cNvCxnSpPr/>
            <p:nvPr/>
          </p:nvCxnSpPr>
          <p:spPr>
            <a:xfrm>
              <a:off x="3532100" y="3580738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3.4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Build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pOPRF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DDH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580" y="1790110"/>
            <a:ext cx="1197917" cy="10048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752" y="1790111"/>
            <a:ext cx="1197917" cy="10026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24752" y="2817072"/>
            <a:ext cx="1203729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Client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8579" y="2831713"/>
            <a:ext cx="1197917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Server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87482" y="2073916"/>
                <a:ext cx="2447931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2" y="2073916"/>
                <a:ext cx="2447931" cy="423962"/>
              </a:xfrm>
              <a:prstGeom prst="rect">
                <a:avLst/>
              </a:prstGeom>
              <a:blipFill rotWithShape="1">
                <a:blip r:embed="rId3"/>
                <a:stretch>
                  <a:fillRect l="-13" t="-1" r="13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/>
          <p:cNvCxnSpPr/>
          <p:nvPr/>
        </p:nvCxnSpPr>
        <p:spPr>
          <a:xfrm>
            <a:off x="3935419" y="2892400"/>
            <a:ext cx="4321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 flipH="1">
            <a:off x="3935419" y="3628995"/>
            <a:ext cx="4321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487483" y="2653582"/>
                <a:ext cx="2447930" cy="464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3" y="2653582"/>
                <a:ext cx="2447930" cy="464486"/>
              </a:xfrm>
              <a:prstGeom prst="rect">
                <a:avLst/>
              </a:prstGeom>
              <a:blipFill rotWithShape="1">
                <a:blip r:embed="rId4"/>
                <a:stretch>
                  <a:fillRect l="-13" t="-119" r="1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935419" y="2491204"/>
                <a:ext cx="432117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1" lang="en-US" altLang="zh-CN">
                                          <a:latin typeface="Arial" panose="020B0604020202090204" pitchFamily="34" charset="0"/>
                                          <a:cs typeface="Arial" panose="020B0604020202090204" pitchFamily="34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9" y="2491204"/>
                <a:ext cx="4321175" cy="393121"/>
              </a:xfrm>
              <a:prstGeom prst="rect">
                <a:avLst/>
              </a:prstGeom>
              <a:blipFill rotWithShape="1">
                <a:blip r:embed="rId5"/>
                <a:stretch>
                  <a:fillRect l="-7" t="-25" r="7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935419" y="3132335"/>
                <a:ext cx="4321175" cy="494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9" y="3132335"/>
                <a:ext cx="4321175" cy="494174"/>
              </a:xfrm>
              <a:prstGeom prst="rect">
                <a:avLst/>
              </a:prstGeom>
              <a:blipFill rotWithShape="1">
                <a:blip r:embed="rId6"/>
                <a:stretch>
                  <a:fillRect l="-7" t="-104" r="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935413" y="1792977"/>
            <a:ext cx="4321181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DDH-based</a:t>
            </a:r>
            <a:r>
              <a:rPr lang="zh-CN" altLang="en-US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pOPRF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263525" y="1097331"/>
                <a:ext cx="11659144" cy="574774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Observe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DDH-based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cwPRF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actually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cwPRP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  </a:t>
                </a:r>
                <a:endParaRPr lang="en-US" altLang="zh-CN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1097331"/>
                <a:ext cx="11659144" cy="574774"/>
              </a:xfrm>
              <a:prstGeom prst="rect">
                <a:avLst/>
              </a:prstGeom>
              <a:blipFill rotWithShape="1">
                <a:blip r:embed="rId7"/>
                <a:stretch>
                  <a:fillRect t="-9" r="5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256588" y="3390277"/>
                <a:ext cx="2447925" cy="4644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m:rPr>
                          <m:nor/>
                        </m:rPr>
                        <a:rPr kumimoji="1" lang="en-US" altLang="zh-CN" b="0" i="0" smtClean="0">
                          <a:latin typeface="Arial" panose="020B0604020202090204" pitchFamily="34" charset="0"/>
                          <a:cs typeface="Arial" panose="020B0604020202090204" pitchFamily="34" charset="0"/>
                        </a:rPr>
                        <m:t>Perm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8" y="3390277"/>
                <a:ext cx="2447925" cy="464486"/>
              </a:xfrm>
              <a:prstGeom prst="rect">
                <a:avLst/>
              </a:prstGeom>
              <a:blipFill rotWithShape="1">
                <a:blip r:embed="rId8"/>
                <a:stretch>
                  <a:fillRect l="-13" t="-3" r="13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484802" y="3329853"/>
                <a:ext cx="2453108" cy="574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kumimoji="1"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802" y="3329853"/>
                <a:ext cx="2453108" cy="574773"/>
              </a:xfrm>
              <a:prstGeom prst="rect">
                <a:avLst/>
              </a:prstGeom>
              <a:blipFill rotWithShape="1">
                <a:blip r:embed="rId9"/>
                <a:stretch>
                  <a:fillRect l="-7" t="-95" r="1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485731" y="3969924"/>
          <a:ext cx="922801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9832"/>
                <a:gridCol w="1468582"/>
                <a:gridCol w="3186546"/>
                <a:gridCol w="3223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Primitive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Assumption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implied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X25519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(later)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Bloom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Filter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Optimization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cwPRF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DDH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pOPRF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DDH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263525" y="5142897"/>
            <a:ext cx="11659144" cy="1728959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Therefore,</a:t>
            </a:r>
            <a:r>
              <a:rPr lang="zh-CN" altLang="en-US" dirty="0"/>
              <a:t> </a:t>
            </a:r>
            <a:r>
              <a:rPr lang="en-US" altLang="zh-CN" dirty="0" err="1"/>
              <a:t>pOPRF</a:t>
            </a:r>
            <a:r>
              <a:rPr lang="en-US" altLang="zh-CN" dirty="0"/>
              <a:t>-based</a:t>
            </a:r>
            <a:r>
              <a:rPr lang="zh-CN" altLang="en-US" dirty="0"/>
              <a:t> </a:t>
            </a:r>
            <a:r>
              <a:rPr lang="en-US" altLang="zh-CN" dirty="0" err="1"/>
              <a:t>mqRMPT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theoretical</a:t>
            </a:r>
            <a:r>
              <a:rPr lang="zh-CN" altLang="en-US" dirty="0"/>
              <a:t> </a:t>
            </a:r>
            <a:r>
              <a:rPr lang="en-US" altLang="zh-CN" dirty="0"/>
              <a:t>interest.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viewed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counterpart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OPRF-based</a:t>
            </a:r>
            <a:r>
              <a:rPr lang="zh-CN" altLang="en-US" dirty="0"/>
              <a:t> </a:t>
            </a:r>
            <a:r>
              <a:rPr lang="en-US" altLang="zh-CN" dirty="0" err="1"/>
              <a:t>mqPMT</a:t>
            </a:r>
            <a:r>
              <a:rPr lang="zh-CN" altLang="en-US" dirty="0"/>
              <a:t> </a:t>
            </a:r>
            <a:r>
              <a:rPr lang="en-US" altLang="zh-CN" dirty="0"/>
              <a:t>construction.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far,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 err="1"/>
              <a:t>pOPRF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nice</a:t>
            </a:r>
            <a:r>
              <a:rPr lang="zh-CN" altLang="en-US" dirty="0"/>
              <a:t> </a:t>
            </a:r>
            <a:r>
              <a:rPr lang="en-US" altLang="zh-CN" dirty="0"/>
              <a:t>algebra</a:t>
            </a:r>
            <a:r>
              <a:rPr lang="zh-CN" altLang="en-US" dirty="0"/>
              <a:t> </a:t>
            </a:r>
            <a:r>
              <a:rPr lang="en-US" altLang="zh-CN" dirty="0"/>
              <a:t>structure,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primitives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OT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VOLE.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somehow</a:t>
            </a:r>
            <a:r>
              <a:rPr lang="zh-CN" altLang="en-US" dirty="0"/>
              <a:t> </a:t>
            </a:r>
            <a:r>
              <a:rPr lang="en-US" altLang="zh-CN" dirty="0"/>
              <a:t>explains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 err="1"/>
              <a:t>mqPMT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mqRMPT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3.5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Sigma-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mqPMT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525" y="1098260"/>
            <a:ext cx="11659144" cy="962378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PSI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PSO,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intriguing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connection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 err="1"/>
              <a:t>mqMPT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mqRMPT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Towards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goal,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mqPMT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Sigma-</a:t>
            </a:r>
            <a:r>
              <a:rPr lang="en-US" altLang="zh-CN" dirty="0" err="1"/>
              <a:t>mqPMT</a:t>
            </a:r>
            <a:r>
              <a:rPr lang="en-US" altLang="zh-CN" dirty="0"/>
              <a:t>.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580" y="2307341"/>
            <a:ext cx="1197917" cy="10048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752" y="2307342"/>
            <a:ext cx="1197917" cy="100260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24752" y="3334303"/>
            <a:ext cx="1203729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Client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8579" y="3348944"/>
            <a:ext cx="1197917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Server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487482" y="2591147"/>
                <a:ext cx="2447931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2" y="2591147"/>
                <a:ext cx="2447931" cy="423962"/>
              </a:xfrm>
              <a:prstGeom prst="rect">
                <a:avLst/>
              </a:prstGeom>
              <a:blipFill rotWithShape="1">
                <a:blip r:embed="rId3"/>
                <a:stretch>
                  <a:fillRect l="-13" t="-82" r="13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/>
          <p:cNvCxnSpPr/>
          <p:nvPr/>
        </p:nvCxnSpPr>
        <p:spPr>
          <a:xfrm>
            <a:off x="3935419" y="3409631"/>
            <a:ext cx="433445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18" idx="1"/>
          </p:cNvCxnSpPr>
          <p:nvPr/>
        </p:nvCxnSpPr>
        <p:spPr>
          <a:xfrm flipH="1" flipV="1">
            <a:off x="3935419" y="3979977"/>
            <a:ext cx="4321169" cy="136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487483" y="3216993"/>
                <a:ext cx="24479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Encode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3" y="3216993"/>
                <a:ext cx="24479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" t="-22" r="13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935419" y="3026907"/>
                <a:ext cx="43211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9" y="3026907"/>
                <a:ext cx="432117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" t="-135" r="7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935419" y="3575677"/>
                <a:ext cx="4321163" cy="396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19" y="3575677"/>
                <a:ext cx="4321163" cy="396519"/>
              </a:xfrm>
              <a:prstGeom prst="rect">
                <a:avLst/>
              </a:prstGeom>
              <a:blipFill rotWithShape="1">
                <a:blip r:embed="rId6"/>
                <a:stretch>
                  <a:fillRect l="-7" t="-158" r="7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935413" y="2310208"/>
            <a:ext cx="4321181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Sigma-</a:t>
            </a:r>
            <a:r>
              <a:rPr lang="en-US" altLang="zh-CN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mqPMT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8256588" y="3796672"/>
                <a:ext cx="24479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GenQuery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8" y="3796672"/>
                <a:ext cx="24479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3" t="-2" r="13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484802" y="4475156"/>
                <a:ext cx="24531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Response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802" y="4475156"/>
                <a:ext cx="245310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" t="-84" r="1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256582" y="2596926"/>
                <a:ext cx="2447931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2" y="2596926"/>
                <a:ext cx="2447931" cy="423962"/>
              </a:xfrm>
              <a:prstGeom prst="rect">
                <a:avLst/>
              </a:prstGeom>
              <a:blipFill rotWithShape="1">
                <a:blip r:embed="rId9"/>
                <a:stretch>
                  <a:fillRect l="-13" t="-97" r="13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/>
          <p:cNvCxnSpPr/>
          <p:nvPr/>
        </p:nvCxnSpPr>
        <p:spPr>
          <a:xfrm>
            <a:off x="3935413" y="4651917"/>
            <a:ext cx="43211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939078" y="4249339"/>
                <a:ext cx="432117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078" y="4249339"/>
                <a:ext cx="4321175" cy="393121"/>
              </a:xfrm>
              <a:prstGeom prst="rect">
                <a:avLst/>
              </a:prstGeom>
              <a:blipFill rotWithShape="1">
                <a:blip r:embed="rId10"/>
                <a:stretch>
                  <a:fillRect l="-4" t="-141" r="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8269877" y="4465558"/>
                <a:ext cx="24531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Test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877" y="4465558"/>
                <a:ext cx="2453108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1" t="-64" r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63525" y="5216784"/>
                <a:ext cx="11659144" cy="1280260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b="1" dirty="0"/>
                  <a:t>Reusable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(best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interpreted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encoding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safely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reused.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b="1" dirty="0"/>
                  <a:t>Context-independent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's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randomness.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b="1" dirty="0"/>
                  <a:t>Stateless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test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knowing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5216784"/>
                <a:ext cx="11659144" cy="1280260"/>
              </a:xfrm>
              <a:prstGeom prst="rect">
                <a:avLst/>
              </a:prstGeom>
              <a:blipFill rotWithShape="1">
                <a:blip r:embed="rId12"/>
                <a:stretch>
                  <a:fillRect t="-20" r="5" b="-16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3.6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mqRPMT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*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Sigma-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mqPMT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580" y="1402177"/>
            <a:ext cx="1197917" cy="10048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752" y="1402178"/>
            <a:ext cx="1197917" cy="10026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724752" y="2429139"/>
            <a:ext cx="1203729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Client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78579" y="2443780"/>
            <a:ext cx="1197917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Server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487481" y="1685983"/>
                <a:ext cx="3353085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1" y="1685983"/>
                <a:ext cx="3353085" cy="423962"/>
              </a:xfrm>
              <a:prstGeom prst="rect">
                <a:avLst/>
              </a:prstGeom>
              <a:blipFill rotWithShape="1">
                <a:blip r:embed="rId3"/>
                <a:stretch>
                  <a:fillRect l="-9" t="-14" r="18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/>
          <p:cNvCxnSpPr/>
          <p:nvPr/>
        </p:nvCxnSpPr>
        <p:spPr>
          <a:xfrm>
            <a:off x="4840573" y="2504467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4840573" y="3074813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487481" y="2311829"/>
                <a:ext cx="3353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mqPMT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Encode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1" y="2311829"/>
                <a:ext cx="335308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" t="-116" r="18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840574" y="2121743"/>
                <a:ext cx="2520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74" y="2121743"/>
                <a:ext cx="2520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" t="-56" r="11" b="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840574" y="2670513"/>
                <a:ext cx="2520000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9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574" y="2670513"/>
                <a:ext cx="2520000" cy="393121"/>
              </a:xfrm>
              <a:prstGeom prst="rect">
                <a:avLst/>
              </a:prstGeom>
              <a:blipFill rotWithShape="1">
                <a:blip r:embed="rId6"/>
                <a:stretch>
                  <a:fillRect l="-24" t="-86" r="11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3935413" y="1405044"/>
            <a:ext cx="4321181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mqRPMT</a:t>
            </a:r>
            <a:r>
              <a:rPr lang="zh-CN" altLang="en-US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*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360567" y="2891508"/>
                <a:ext cx="33439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mqPMT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GenQuery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67" y="2891508"/>
                <a:ext cx="334394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" t="-96" r="10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484802" y="3366794"/>
                <a:ext cx="3353084" cy="765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groupChr>
                        <m:groupChrPr>
                          <m:chr m:val="←"/>
                          <m:vertJc m:val="bot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m:rPr>
                          <m:nor/>
                        </m:rPr>
                        <a:rPr kumimoji="1" lang="en-US" altLang="zh-CN" b="0" i="0" smtClean="0">
                          <a:solidFill>
                            <a:schemeClr val="tx1"/>
                          </a:solidFill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Perm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Response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802" y="3366794"/>
                <a:ext cx="3353084" cy="765851"/>
              </a:xfrm>
              <a:prstGeom prst="rect">
                <a:avLst/>
              </a:prstGeom>
              <a:blipFill rotWithShape="1">
                <a:blip r:embed="rId8"/>
                <a:stretch>
                  <a:fillRect l="-5" t="-3" r="1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7360568" y="1691762"/>
                <a:ext cx="3343946" cy="4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68" y="1691762"/>
                <a:ext cx="3343946" cy="423962"/>
              </a:xfrm>
              <a:prstGeom prst="rect">
                <a:avLst/>
              </a:prstGeom>
              <a:blipFill rotWithShape="1">
                <a:blip r:embed="rId9"/>
                <a:stretch>
                  <a:fillRect l="-8" t="-29" r="10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箭头连接符 18"/>
          <p:cNvCxnSpPr/>
          <p:nvPr/>
        </p:nvCxnSpPr>
        <p:spPr>
          <a:xfrm>
            <a:off x="4840567" y="3746753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4844232" y="3261051"/>
                <a:ext cx="2520000" cy="478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p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9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32" y="3261051"/>
                <a:ext cx="2520000" cy="478401"/>
              </a:xfrm>
              <a:prstGeom prst="rect">
                <a:avLst/>
              </a:prstGeom>
              <a:blipFill rotWithShape="1">
                <a:blip r:embed="rId10"/>
                <a:stretch>
                  <a:fillRect l="-18" t="-68" r="5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7360567" y="4123816"/>
                <a:ext cx="3362418" cy="426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mqPMT</m:t>
                      </m:r>
                      <m:r>
                        <m:rPr>
                          <m:nor/>
                        </m:rPr>
                        <a:rPr kumimoji="1" lang="en-US" altLang="zh-CN"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zh-CN" b="0" i="0" smtClean="0">
                          <a:latin typeface="Arial" panose="020B0604020202090204" pitchFamily="34" charset="0"/>
                          <a:ea typeface="Cambria Math" panose="02040503050406030204" pitchFamily="18" charset="0"/>
                          <a:cs typeface="Arial" panose="020B0604020202090204" pitchFamily="34" charset="0"/>
                        </a:rPr>
                        <m:t>Test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567" y="4123816"/>
                <a:ext cx="3362418" cy="426271"/>
              </a:xfrm>
              <a:prstGeom prst="rect">
                <a:avLst/>
              </a:prstGeom>
              <a:blipFill rotWithShape="1">
                <a:blip r:embed="rId11"/>
                <a:stretch>
                  <a:fillRect l="-8" t="-30" r="11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/>
          <p:cNvCxnSpPr/>
          <p:nvPr/>
        </p:nvCxnSpPr>
        <p:spPr>
          <a:xfrm flipH="1">
            <a:off x="4834115" y="4334134"/>
            <a:ext cx="252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834116" y="3828238"/>
                <a:ext cx="2520000" cy="492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kumimoji="1" lang="zh-CN" alt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9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116" y="3828238"/>
                <a:ext cx="2520000" cy="492507"/>
              </a:xfrm>
              <a:prstGeom prst="rect">
                <a:avLst/>
              </a:prstGeom>
              <a:blipFill rotWithShape="1">
                <a:blip r:embed="rId12"/>
                <a:stretch>
                  <a:fillRect l="-20" t="-93" r="7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298135" y="4495126"/>
                <a:ext cx="3353086" cy="578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9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kumimoji="1"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90204" pitchFamily="34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9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9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135" y="4495126"/>
                <a:ext cx="3353086" cy="578172"/>
              </a:xfrm>
              <a:prstGeom prst="rect">
                <a:avLst/>
              </a:prstGeom>
              <a:blipFill rotWithShape="1">
                <a:blip r:embed="rId13"/>
                <a:stretch>
                  <a:fillRect l="-6" t="-103" r="14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263525" y="5142897"/>
                <a:ext cx="11659144" cy="1346803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Via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"permute-then-test"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approach,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tweak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Sigma-</a:t>
                </a:r>
                <a:r>
                  <a:rPr lang="en-US" altLang="zh-CN" dirty="0" err="1"/>
                  <a:t>mqPMT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mqRPMT</a:t>
                </a:r>
                <a:r>
                  <a:rPr lang="zh-CN" altLang="en-US" dirty="0"/>
                  <a:t>* </a:t>
                </a:r>
                <a:r>
                  <a:rPr lang="en-US" altLang="zh-CN" dirty="0"/>
                  <a:t>(additionally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reveal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client).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dirty="0"/>
                  <a:t>translate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category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PSI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[Mea86,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FIPR05,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CLR17])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(allowing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parties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intersection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size).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dirty="0"/>
                  <a:t>make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initial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towards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establishing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connection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mqRPMT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mqPMT</a:t>
                </a:r>
                <a:r>
                  <a:rPr lang="en-US" altLang="zh-CN" dirty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5142897"/>
                <a:ext cx="11659144" cy="1346803"/>
              </a:xfrm>
              <a:prstGeom prst="rect">
                <a:avLst/>
              </a:prstGeom>
              <a:blipFill rotWithShape="1">
                <a:blip r:embed="rId14"/>
                <a:stretch>
                  <a:fillRect t="-2" r="5" b="-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3.7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Summary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Main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Results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7090" y="2626768"/>
            <a:ext cx="2160000" cy="554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mqRPMT</a:t>
            </a:r>
            <a:r>
              <a:rPr kumimoji="1" lang="zh-CN" altLang="en-US" dirty="0">
                <a:solidFill>
                  <a:schemeClr val="tx1"/>
                </a:solidFill>
              </a:rPr>
              <a:t>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7090" y="4285184"/>
            <a:ext cx="2160000" cy="554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permuted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mqPMT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7090" y="5943599"/>
            <a:ext cx="2160000" cy="554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Sigma-</a:t>
            </a:r>
            <a:r>
              <a:rPr kumimoji="1" lang="en-US" altLang="zh-CN" dirty="0" err="1">
                <a:solidFill>
                  <a:schemeClr val="tx1"/>
                </a:solidFill>
              </a:rPr>
              <a:t>mqPMT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线箭头连接符 8"/>
          <p:cNvCxnSpPr>
            <a:stCxn id="7" idx="0"/>
            <a:endCxn id="6" idx="2"/>
          </p:cNvCxnSpPr>
          <p:nvPr/>
        </p:nvCxnSpPr>
        <p:spPr>
          <a:xfrm flipV="1">
            <a:off x="10077090" y="4839366"/>
            <a:ext cx="0" cy="11042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154199" y="5175163"/>
            <a:ext cx="1845782" cy="432639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permute-then-test</a:t>
            </a:r>
            <a:endParaRPr lang="zh-CN" altLang="en-US" dirty="0"/>
          </a:p>
        </p:txBody>
      </p:sp>
      <p:cxnSp>
        <p:nvCxnSpPr>
          <p:cNvPr id="11" name="直线箭头连接符 10"/>
          <p:cNvCxnSpPr>
            <a:stCxn id="6" idx="0"/>
            <a:endCxn id="5" idx="2"/>
          </p:cNvCxnSpPr>
          <p:nvPr/>
        </p:nvCxnSpPr>
        <p:spPr>
          <a:xfrm flipV="1">
            <a:off x="10077090" y="3180950"/>
            <a:ext cx="0" cy="1104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688970" y="4285184"/>
            <a:ext cx="2160000" cy="554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mqRPMT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43030" y="5943599"/>
            <a:ext cx="2160000" cy="554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permuted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OPRF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4910" y="5943599"/>
            <a:ext cx="2160000" cy="554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cwPRF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34909" y="1089895"/>
            <a:ext cx="2160000" cy="554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PSI/PSU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88970" y="1089895"/>
            <a:ext cx="2160000" cy="554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PSI-card-[sum/ss]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43030" y="1089895"/>
            <a:ext cx="2160000" cy="5541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PSI-card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线箭头连接符 18"/>
          <p:cNvCxnSpPr>
            <a:stCxn id="13" idx="0"/>
          </p:cNvCxnSpPr>
          <p:nvPr/>
        </p:nvCxnSpPr>
        <p:spPr>
          <a:xfrm flipH="1" flipV="1">
            <a:off x="5842307" y="4832264"/>
            <a:ext cx="1580723" cy="111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4" idx="0"/>
          </p:cNvCxnSpPr>
          <p:nvPr/>
        </p:nvCxnSpPr>
        <p:spPr>
          <a:xfrm flipV="1">
            <a:off x="2114910" y="4832264"/>
            <a:ext cx="1572763" cy="1111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18" idx="2"/>
          </p:cNvCxnSpPr>
          <p:nvPr/>
        </p:nvCxnSpPr>
        <p:spPr>
          <a:xfrm flipV="1">
            <a:off x="5841825" y="1644077"/>
            <a:ext cx="1581205" cy="263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endCxn id="15" idx="2"/>
          </p:cNvCxnSpPr>
          <p:nvPr/>
        </p:nvCxnSpPr>
        <p:spPr>
          <a:xfrm flipH="1" flipV="1">
            <a:off x="2114909" y="1644077"/>
            <a:ext cx="1561731" cy="2628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2" idx="0"/>
            <a:endCxn id="17" idx="2"/>
          </p:cNvCxnSpPr>
          <p:nvPr/>
        </p:nvCxnSpPr>
        <p:spPr>
          <a:xfrm flipV="1">
            <a:off x="4768970" y="1644077"/>
            <a:ext cx="0" cy="2641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283606" y="2687540"/>
            <a:ext cx="1169921" cy="432639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OT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177844" y="2687540"/>
            <a:ext cx="1169921" cy="432639"/>
          </a:xfrm>
          <a:prstGeom prst="rect">
            <a:avLst/>
          </a:prstGeom>
          <a:solidFill>
            <a:schemeClr val="bg1"/>
          </a:solidFill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OT</a:t>
            </a:r>
            <a:r>
              <a:rPr lang="zh-CN" altLang="en-US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+</a:t>
            </a:r>
            <a:r>
              <a:rPr lang="zh-CN" altLang="en-US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SS</a:t>
            </a:r>
            <a:endParaRPr lang="zh-CN" altLang="en-US" dirty="0"/>
          </a:p>
        </p:txBody>
      </p:sp>
      <p:cxnSp>
        <p:nvCxnSpPr>
          <p:cNvPr id="38" name="直线箭头连接符 37"/>
          <p:cNvCxnSpPr>
            <a:stCxn id="14" idx="3"/>
            <a:endCxn id="13" idx="1"/>
          </p:cNvCxnSpPr>
          <p:nvPr/>
        </p:nvCxnSpPr>
        <p:spPr>
          <a:xfrm>
            <a:off x="3194910" y="6220690"/>
            <a:ext cx="314812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3206780" y="5775083"/>
            <a:ext cx="3148120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enhanced</a:t>
            </a:r>
            <a:r>
              <a:rPr lang="zh-CN" altLang="en-US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version</a:t>
            </a:r>
            <a:endParaRPr lang="zh-CN" altLang="en-US" dirty="0"/>
          </a:p>
        </p:txBody>
      </p:sp>
      <p:cxnSp>
        <p:nvCxnSpPr>
          <p:cNvPr id="59" name="直线箭头连接符 58"/>
          <p:cNvCxnSpPr>
            <a:stCxn id="5" idx="1"/>
            <a:endCxn id="37" idx="3"/>
          </p:cNvCxnSpPr>
          <p:nvPr/>
        </p:nvCxnSpPr>
        <p:spPr>
          <a:xfrm flipH="1">
            <a:off x="5347765" y="2903859"/>
            <a:ext cx="3649325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6" idx="1"/>
            <a:endCxn id="18" idx="3"/>
          </p:cNvCxnSpPr>
          <p:nvPr/>
        </p:nvCxnSpPr>
        <p:spPr>
          <a:xfrm rot="10800000">
            <a:off x="8503030" y="1366987"/>
            <a:ext cx="494060" cy="319528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Outline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4249" y="3213317"/>
            <a:ext cx="8250166" cy="1149166"/>
            <a:chOff x="2238540" y="915506"/>
            <a:chExt cx="8250166" cy="1149166"/>
          </a:xfrm>
        </p:grpSpPr>
        <p:sp>
          <p:nvSpPr>
            <p:cNvPr id="10" name="前言"/>
            <p:cNvSpPr txBox="1"/>
            <p:nvPr/>
          </p:nvSpPr>
          <p:spPr>
            <a:xfrm>
              <a:off x="4412784" y="915506"/>
              <a:ext cx="6075922" cy="1149166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Comparisons and Experiments</a:t>
              </a:r>
              <a:endPara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1" name="00"/>
            <p:cNvSpPr txBox="1"/>
            <p:nvPr/>
          </p:nvSpPr>
          <p:spPr>
            <a:xfrm>
              <a:off x="2238540" y="1168598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</a:rPr>
                <a:t>04</a:t>
              </a:r>
              <a:endParaRPr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线连接符 11"/>
            <p:cNvCxnSpPr/>
            <p:nvPr/>
          </p:nvCxnSpPr>
          <p:spPr>
            <a:xfrm>
              <a:off x="3532100" y="1337335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4.1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Cryptographic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Engineering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Matters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3522" y="1098261"/>
            <a:ext cx="11659144" cy="4231121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PSO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vein: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en-US" altLang="zh-CN" dirty="0"/>
              <a:t>EC</a:t>
            </a:r>
            <a:r>
              <a:rPr lang="zh-CN" altLang="en-US" dirty="0"/>
              <a:t> </a:t>
            </a:r>
            <a:r>
              <a:rPr lang="en-US" altLang="zh-CN" dirty="0"/>
              <a:t>groups</a:t>
            </a:r>
            <a:r>
              <a:rPr lang="zh-CN" altLang="en-US" dirty="0"/>
              <a:t> </a:t>
            </a:r>
            <a:r>
              <a:rPr lang="en-US" altLang="zh-CN" dirty="0"/>
              <a:t>DDH-based</a:t>
            </a:r>
            <a:r>
              <a:rPr lang="zh-CN" altLang="en-US" dirty="0"/>
              <a:t> </a:t>
            </a:r>
            <a:r>
              <a:rPr lang="en-US" altLang="zh-CN" dirty="0" err="1"/>
              <a:t>cwPRF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mqPRMT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PSO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framework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NIST</a:t>
            </a:r>
            <a:r>
              <a:rPr lang="zh-CN" altLang="en-US" dirty="0"/>
              <a:t> </a:t>
            </a:r>
            <a:r>
              <a:rPr lang="en-US" altLang="zh-CN" dirty="0"/>
              <a:t>P-256</a:t>
            </a:r>
            <a:r>
              <a:rPr lang="zh-CN" altLang="en-US" dirty="0"/>
              <a:t> </a:t>
            </a:r>
            <a:r>
              <a:rPr lang="en-US" altLang="zh-CN" dirty="0"/>
              <a:t>(also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secp256r1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primve256v1,</a:t>
            </a:r>
            <a:r>
              <a:rPr lang="zh-CN" altLang="en-US" dirty="0"/>
              <a:t> ▲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compression,</a:t>
            </a:r>
            <a:r>
              <a:rPr lang="zh-CN" altLang="en-US" dirty="0"/>
              <a:t> ▼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compression)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hash-to-point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expensive</a:t>
            </a:r>
            <a:r>
              <a:rPr lang="zh-CN" altLang="en-US" dirty="0"/>
              <a:t> ≈ </a:t>
            </a:r>
            <a:r>
              <a:rPr lang="en-US" altLang="zh-CN" dirty="0"/>
              <a:t>non-fixed</a:t>
            </a:r>
            <a:r>
              <a:rPr lang="zh-CN" altLang="en-US" dirty="0"/>
              <a:t> </a:t>
            </a:r>
            <a:r>
              <a:rPr lang="en-US" altLang="zh-CN" dirty="0"/>
              <a:t>Exponentiation.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compression</a:t>
            </a:r>
            <a:r>
              <a:rPr lang="zh-CN" altLang="en-US" dirty="0"/>
              <a:t> </a:t>
            </a:r>
            <a:r>
              <a:rPr lang="en-US" altLang="zh-CN" dirty="0"/>
              <a:t>halves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cost,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point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decompression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expensive</a:t>
            </a:r>
            <a:r>
              <a:rPr lang="zh-CN" altLang="en-US" dirty="0"/>
              <a:t> ≈ </a:t>
            </a:r>
            <a:r>
              <a:rPr lang="en-US" altLang="zh-CN" dirty="0"/>
              <a:t>non-fixed</a:t>
            </a:r>
            <a:r>
              <a:rPr lang="zh-CN" altLang="en-US" dirty="0"/>
              <a:t> </a:t>
            </a:r>
            <a:r>
              <a:rPr lang="en-US" altLang="zh-CN" dirty="0"/>
              <a:t>Exponentiation.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OpenSSL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GB" altLang="zh-CN" dirty="0"/>
              <a:t>assembly </a:t>
            </a:r>
            <a:r>
              <a:rPr lang="en-US" altLang="zh-CN" dirty="0"/>
              <a:t>implementations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platforms</a:t>
            </a:r>
            <a:r>
              <a:rPr lang="zh-CN" altLang="en-US" dirty="0"/>
              <a:t> </a:t>
            </a:r>
            <a:r>
              <a:rPr lang="en-US" altLang="zh-CN" dirty="0"/>
              <a:t>(x86_64,</a:t>
            </a:r>
            <a:r>
              <a:rPr lang="zh-CN" altLang="en-US" dirty="0"/>
              <a:t> </a:t>
            </a:r>
            <a:r>
              <a:rPr lang="en-US" altLang="zh-CN" dirty="0"/>
              <a:t>aarch64).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Curve25519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u="sng" dirty="0"/>
              <a:t>de</a:t>
            </a:r>
            <a:r>
              <a:rPr lang="zh-CN" altLang="en-US" u="sng" dirty="0"/>
              <a:t> </a:t>
            </a:r>
            <a:r>
              <a:rPr lang="en-US" altLang="zh-CN" u="sng" dirty="0"/>
              <a:t>facto</a:t>
            </a:r>
            <a:r>
              <a:rPr lang="zh-CN" altLang="en-US" dirty="0"/>
              <a:t> </a:t>
            </a:r>
            <a:r>
              <a:rPr lang="en-US" altLang="zh-CN" dirty="0"/>
              <a:t>alternative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NIST</a:t>
            </a:r>
            <a:r>
              <a:rPr lang="zh-CN" altLang="en-US" dirty="0"/>
              <a:t> </a:t>
            </a:r>
            <a:r>
              <a:rPr lang="en-US" altLang="zh-CN" dirty="0"/>
              <a:t>P-256,</a:t>
            </a:r>
            <a:r>
              <a:rPr lang="zh-CN" altLang="en-US" dirty="0"/>
              <a:t> ★</a:t>
            </a:r>
            <a:r>
              <a:rPr lang="en-US" altLang="zh-CN" dirty="0"/>
              <a:t>)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numerous</a:t>
            </a:r>
            <a:r>
              <a:rPr lang="zh-CN" altLang="en-US" dirty="0"/>
              <a:t> </a:t>
            </a:r>
            <a:r>
              <a:rPr lang="en-US" altLang="zh-CN" dirty="0"/>
              <a:t>merits: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backdoor,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exponentiation,</a:t>
            </a:r>
            <a:r>
              <a:rPr lang="zh-CN" altLang="en-US" dirty="0"/>
              <a:t> </a:t>
            </a:r>
            <a:r>
              <a:rPr lang="en-US" altLang="zh-CN" dirty="0"/>
              <a:t>immunity</a:t>
            </a:r>
            <a:r>
              <a:rPr lang="zh-CN" altLang="en-US" dirty="0"/>
              <a:t> </a:t>
            </a:r>
            <a:r>
              <a:rPr lang="en-US" altLang="zh-CN" dirty="0"/>
              <a:t>against</a:t>
            </a:r>
            <a:r>
              <a:rPr lang="zh-CN" altLang="en-US" dirty="0"/>
              <a:t> </a:t>
            </a:r>
            <a:r>
              <a:rPr lang="en-US" altLang="zh-CN" dirty="0"/>
              <a:t>side-channel</a:t>
            </a:r>
            <a:r>
              <a:rPr lang="zh-CN" altLang="en-US" dirty="0"/>
              <a:t> </a:t>
            </a:r>
            <a:r>
              <a:rPr lang="en-US" altLang="zh-CN" dirty="0"/>
              <a:t>attacks.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"exponentiation"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X-coordinate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halve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communication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&amp;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no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point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decompression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any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32-byte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array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corresponds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to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the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X-coordinate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of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valid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EC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point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hash-to-point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operation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is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almost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free.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69331" y="5430980"/>
            <a:ext cx="11659144" cy="979054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Curve25519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unleashes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PSO.</a:t>
            </a:r>
            <a:r>
              <a:rPr lang="zh-CN" altLang="en-US" dirty="0"/>
              <a:t> </a:t>
            </a:r>
            <a:r>
              <a:rPr lang="en-US" altLang="zh-CN" dirty="0"/>
              <a:t>Correct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prejudice</a:t>
            </a:r>
            <a:r>
              <a:rPr lang="zh-CN" altLang="en-US" dirty="0"/>
              <a:t> </a:t>
            </a:r>
            <a:r>
              <a:rPr lang="en-US" altLang="zh-CN" dirty="0"/>
              <a:t>"</a:t>
            </a:r>
            <a:r>
              <a:rPr lang="en-US" altLang="zh-CN" dirty="0">
                <a:solidFill>
                  <a:srgbClr val="FF0000"/>
                </a:solidFill>
              </a:rPr>
              <a:t>public-key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operations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expensive</a:t>
            </a:r>
            <a:r>
              <a:rPr lang="en-US" altLang="zh-CN" dirty="0"/>
              <a:t>"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leveraging</a:t>
            </a:r>
            <a:r>
              <a:rPr lang="zh-CN" altLang="en-US" dirty="0"/>
              <a:t> </a:t>
            </a:r>
            <a:r>
              <a:rPr lang="en-US" altLang="zh-CN" dirty="0"/>
              <a:t>optimized</a:t>
            </a:r>
            <a:r>
              <a:rPr lang="zh-CN" altLang="en-US" dirty="0"/>
              <a:t> </a:t>
            </a:r>
            <a:r>
              <a:rPr lang="en-US" altLang="zh-CN" dirty="0"/>
              <a:t>implementation,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performances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comparable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symmetric-key</a:t>
            </a:r>
            <a:r>
              <a:rPr lang="zh-CN" altLang="en-US" dirty="0"/>
              <a:t> </a:t>
            </a:r>
            <a:r>
              <a:rPr lang="en-US" altLang="zh-CN" dirty="0"/>
              <a:t>operations.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4.2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Implementation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Features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/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Details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3527" y="1089025"/>
            <a:ext cx="2434199" cy="2700338"/>
          </a:xfrm>
          <a:prstGeom prst="rect">
            <a:avLst/>
          </a:prstGeom>
        </p:spPr>
        <p:txBody>
          <a:bodyPr wrap="square" anchor="ctr" anchorCtr="1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Modular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Minimum</a:t>
            </a:r>
            <a:r>
              <a:rPr lang="zh-CN" altLang="en-US" dirty="0"/>
              <a:t> </a:t>
            </a:r>
            <a:r>
              <a:rPr lang="en-US" altLang="zh-CN" dirty="0"/>
              <a:t>dependency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Multi-platforms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Rich</a:t>
            </a:r>
            <a:r>
              <a:rPr lang="zh-CN" altLang="en-US" dirty="0"/>
              <a:t> </a:t>
            </a:r>
            <a:r>
              <a:rPr lang="en-US" altLang="zh-CN" dirty="0"/>
              <a:t>functionality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parallelizable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726" y="1089025"/>
            <a:ext cx="9230749" cy="2700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487487" y="4035521"/>
              <a:ext cx="921702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1604"/>
                    <a:gridCol w="585542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Dev/Test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environment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Other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CPU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Intel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i7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2.50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GHZ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𝜅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=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128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,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 </m:t>
                                </m:r>
                                <m:r>
                                  <a:rPr lang="zh-CN" altLang="en-US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=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Times New Roman" panose="020205030504050903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Physical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core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item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length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128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bits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RAM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8GB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set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size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0" smtClean="0">
                                      <a:latin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50305040509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50305040509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503050405090304" pitchFamily="18" charset="0"/>
                                        </a:rPr>
                                        <m:t>12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50305040509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50305040509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503050405090304" pitchFamily="18" charset="0"/>
                                        </a:rPr>
                                        <m:t>16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Times New Roman" panose="0202050305040509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50305040509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50305040509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Times New Roman" panose="02020503050405090304" pitchFamily="18" charset="0"/>
                                        </a:rPr>
                                        <m:t>20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OS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Ubuntu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20.04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10Gbps,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50Mbps,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RTT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80ms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/>
              <p:cNvGraphicFramePr>
                <a:graphicFrameLocks noGrp="1"/>
              </p:cNvGraphicFramePr>
              <p:nvPr/>
            </p:nvGraphicFramePr>
            <p:xfrm>
              <a:off x="1487487" y="4035521"/>
              <a:ext cx="9217026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1604"/>
                    <a:gridCol w="5855422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Dev/Test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environment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Other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Parameters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412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CPU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Intel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i7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2.50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GHZ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Physical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core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item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length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128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bits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412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RAM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8GB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OS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Ubuntu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20.04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10Gbps,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50Mbps,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RTT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=</a:t>
                          </a:r>
                          <a:r>
                            <a:rPr lang="zh-CN" altLang="en-US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80ms</a:t>
                          </a:r>
                          <a:endParaRPr lang="zh-CN" altLang="en-US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3" name="矩形 12"/>
          <p:cNvSpPr/>
          <p:nvPr/>
        </p:nvSpPr>
        <p:spPr>
          <a:xfrm>
            <a:off x="263525" y="5889721"/>
            <a:ext cx="11659144" cy="979054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PSO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mqRPMT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PSI,</a:t>
            </a:r>
            <a:r>
              <a:rPr lang="zh-CN" altLang="en-US" dirty="0"/>
              <a:t> </a:t>
            </a:r>
            <a:r>
              <a:rPr lang="en-US" altLang="zh-CN" dirty="0"/>
              <a:t>PSI-card,</a:t>
            </a:r>
            <a:r>
              <a:rPr lang="zh-CN" altLang="en-US" dirty="0"/>
              <a:t> </a:t>
            </a:r>
            <a:r>
              <a:rPr lang="en-US" altLang="zh-CN" dirty="0"/>
              <a:t>PSI-card-sum,</a:t>
            </a:r>
            <a:r>
              <a:rPr lang="zh-CN" altLang="en-US" dirty="0"/>
              <a:t> </a:t>
            </a:r>
            <a:r>
              <a:rPr lang="en-US" altLang="zh-CN" dirty="0"/>
              <a:t>PSU,</a:t>
            </a:r>
            <a:r>
              <a:rPr lang="zh-CN" altLang="en-US" dirty="0"/>
              <a:t> </a:t>
            </a:r>
            <a:r>
              <a:rPr lang="en-US" altLang="zh-CN" dirty="0"/>
              <a:t>Private-ID).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Functionality,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r>
              <a:rPr lang="zh-CN" altLang="en-US" dirty="0"/>
              <a:t> </a:t>
            </a:r>
            <a:r>
              <a:rPr lang="en-US" altLang="zh-CN" dirty="0"/>
              <a:t>cost:</a:t>
            </a:r>
            <a:r>
              <a:rPr lang="zh-CN" altLang="en-US" dirty="0"/>
              <a:t> </a:t>
            </a:r>
            <a:r>
              <a:rPr lang="en-US" altLang="zh-CN" dirty="0"/>
              <a:t>totally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costs: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parties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4.3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Core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Protocol: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mqRPMT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63525" y="1089025"/>
              <a:ext cx="11664950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9930"/>
                    <a:gridCol w="490970"/>
                    <a:gridCol w="1060450"/>
                    <a:gridCol w="1060450"/>
                    <a:gridCol w="1060450"/>
                    <a:gridCol w="1060450"/>
                    <a:gridCol w="1060450"/>
                    <a:gridCol w="1060450"/>
                    <a:gridCol w="1060450"/>
                    <a:gridCol w="1060450"/>
                    <a:gridCol w="1060450"/>
                  </a:tblGrid>
                  <a:tr h="229735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Protocol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err="1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mqRPMT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0.50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7.20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114.16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1.39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9.58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136.27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0.52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8.35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133.6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0.31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3.89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62.09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6.54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86.60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2.37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40.41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5.08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62.77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Speedup</a:t>
                          </a:r>
                          <a:endParaRPr lang="zh-CN" altLang="en-US" sz="1400" b="1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1.9-3.0x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1.8-2.8x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1.2-1.3x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1.5-1.9x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1.6-2.2x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err="1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mqRPMT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0.50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8.00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128.00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1.35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10.15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141.52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4.35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69.6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0.32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5.05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80.69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7.11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94.19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0.23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3.54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58.40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1.08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5.54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71.26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Speedup</a:t>
                          </a:r>
                          <a:endParaRPr lang="zh-CN" altLang="en-US" sz="1400" b="1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1.6-2.2x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1.6-2.2x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1.1-1.3x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1.4-1.8x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1.5-2.0x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 err="1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mqRPMT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3.51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54.85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5.41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68.68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4.23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67.66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0.15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1.79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28.24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0.75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3.83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41.38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0.10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1.07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15.32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0.72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3.09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28.31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Speedup</a:t>
                          </a:r>
                          <a:endParaRPr lang="zh-CN" altLang="en-US" sz="1400" b="1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1.7-2.6x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2.0-3.3x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1.9-</a:t>
                          </a:r>
                          <a:r>
                            <a:rPr lang="en-US" altLang="zh-CN" sz="14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3.6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1.1-1.1x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1.4-1.8x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1.7-2.4x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63525" y="1089025"/>
              <a:ext cx="11664950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9930"/>
                    <a:gridCol w="490970"/>
                    <a:gridCol w="1060450"/>
                    <a:gridCol w="1060450"/>
                    <a:gridCol w="1060450"/>
                    <a:gridCol w="1060450"/>
                    <a:gridCol w="1060450"/>
                    <a:gridCol w="1060450"/>
                    <a:gridCol w="1060450"/>
                    <a:gridCol w="1060450"/>
                    <a:gridCol w="1060450"/>
                  </a:tblGrid>
                  <a:tr h="229735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Protocol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40995">
                    <a:tc vMerge="1">
                      <a:tcPr/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err="1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mqRPMT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0.50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7.20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114.16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1.39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9.58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136.27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0.52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8.35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133.6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0.31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3.89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62.09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6.54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86.60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2.37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40.41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5.08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62.77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Speedup</a:t>
                          </a:r>
                          <a:endParaRPr lang="zh-CN" altLang="en-US" sz="1400" b="1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1.9-3.0x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1.8-2.8x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1.2-1.3x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1.5-1.9x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1.6-2.2x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 err="1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mqRPMT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0.50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8.00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128.00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1.35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10.15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141.52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4.35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69.6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0.32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5.05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80.69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7.11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94.19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0.23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3.54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58.40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1.08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5.54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71.26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Speedup</a:t>
                          </a:r>
                          <a:endParaRPr lang="zh-CN" altLang="en-US" sz="1400" b="1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1.6-2.2x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1.6-2.2x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1.1-1.3x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1.4-1.8x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1.5-2.0x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 err="1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mqRPMT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3.51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54.85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0.81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5.41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68.68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0.26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4.23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67.66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0.15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1.79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28.24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0.75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3.83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41.38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4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0.10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1.07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15.32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0.72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3.09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28.31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 vMerge="1">
                      <a:tcPr/>
                    </a:tc>
                    <a:tc vMerge="1">
                      <a:tcPr/>
                    </a:tc>
                    <a:tc vMerge="1">
                      <a:tcPr/>
                    </a:tc>
                  </a:tr>
                  <a:tr h="22973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Speedup</a:t>
                          </a:r>
                          <a:endParaRPr lang="zh-CN" altLang="en-US" sz="1400" b="1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1.7-2.6x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2.0-3.3x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1.9-</a:t>
                          </a:r>
                          <a:r>
                            <a:rPr lang="en-US" altLang="zh-CN" sz="14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3.6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1.1-1.1x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1.4-1.8x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1.7-2.4x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-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69331" y="5768975"/>
                <a:ext cx="11659144" cy="979054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B050"/>
                    </a:solidFill>
                  </a:rPr>
                  <a:t>Strict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linear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&amp;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high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parallelism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scale: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15s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threads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laptop,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#communication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&lt;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70M</a:t>
                </a:r>
                <a:endParaRPr lang="en-US" altLang="zh-CN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31" y="5768975"/>
                <a:ext cx="11659144" cy="979054"/>
              </a:xfrm>
              <a:prstGeom prst="rect">
                <a:avLst/>
              </a:prstGeom>
              <a:blipFill rotWithShape="1">
                <a:blip r:embed="rId2"/>
                <a:stretch>
                  <a:fillRect l="-1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4.3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PSI: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Performance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and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Comparison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63525" y="3170383"/>
              <a:ext cx="11664952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547"/>
                    <a:gridCol w="1107045"/>
                    <a:gridCol w="1107045"/>
                    <a:gridCol w="1107045"/>
                    <a:gridCol w="1107045"/>
                    <a:gridCol w="1107045"/>
                    <a:gridCol w="1107045"/>
                    <a:gridCol w="1107045"/>
                    <a:gridCol w="1107045"/>
                    <a:gridCol w="1107045"/>
                  </a:tblGrid>
                  <a:tr h="23379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33796"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33796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[PRTY19]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5.51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88.64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1418.20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5.82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90.79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1498.67 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4.74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76.60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7.24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114.66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1.71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10.50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142.45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0.68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10.61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169.37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8.04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128.18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1.73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11.02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148.18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6.61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105.23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3.56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55.11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1.19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6.38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75.56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6.48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103.31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DH-PSI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0.22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3.39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54.79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0.92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5.57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69.31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0.28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4.57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74.1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63525" y="3170383"/>
              <a:ext cx="11664952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547"/>
                    <a:gridCol w="1107045"/>
                    <a:gridCol w="1107045"/>
                    <a:gridCol w="1107045"/>
                    <a:gridCol w="1107045"/>
                    <a:gridCol w="1107045"/>
                    <a:gridCol w="1107045"/>
                    <a:gridCol w="1107045"/>
                    <a:gridCol w="1107045"/>
                    <a:gridCol w="1107045"/>
                  </a:tblGrid>
                  <a:tr h="233796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33796"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4099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[PRTY19]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5.51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88.64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1418.20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5.82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90.79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1498.67 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4.74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76.60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7.24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114.66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1.71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10.50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142.45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0.68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10.61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169.37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8.04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128.18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1.73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11.02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148.18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6.61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105.23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3.56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55.11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1.19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6.38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75.56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6.48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103.31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337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DH-PSI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0.22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3.39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54.79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0.92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5.57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69.31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0.28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4.57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74.1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263525" y="5608783"/>
            <a:ext cx="11659144" cy="880917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DH-PSI</a:t>
            </a:r>
            <a:r>
              <a:rPr lang="zh-CN" altLang="en-US" dirty="0"/>
              <a:t> </a:t>
            </a:r>
            <a:r>
              <a:rPr lang="en-US" altLang="zh-CN" dirty="0"/>
              <a:t>implementation:</a:t>
            </a:r>
            <a:r>
              <a:rPr lang="zh-CN" altLang="en-US" dirty="0"/>
              <a:t> </a:t>
            </a:r>
            <a:r>
              <a:rPr lang="en-US" altLang="zh-CN" dirty="0"/>
              <a:t>#time</a:t>
            </a:r>
            <a:r>
              <a:rPr lang="zh-CN" altLang="en-US" dirty="0"/>
              <a:t> </a:t>
            </a:r>
            <a:r>
              <a:rPr lang="en-US" altLang="zh-CN" dirty="0"/>
              <a:t>speeds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4.9-25.7x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/>
              <a:t>Remark:</a:t>
            </a:r>
            <a:r>
              <a:rPr lang="zh-CN" altLang="en-US" dirty="0"/>
              <a:t> </a:t>
            </a:r>
            <a:r>
              <a:rPr lang="en-US" altLang="zh-CN" dirty="0"/>
              <a:t>DH-PSI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incredibly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simple,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efficient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easy-to-explain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non-experts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deploy</a:t>
            </a:r>
            <a:r>
              <a:rPr lang="zh-CN" altLang="en-US" dirty="0"/>
              <a:t> </a:t>
            </a:r>
            <a:r>
              <a:rPr lang="en-US" altLang="zh-CN" dirty="0"/>
              <a:t>PSI).</a:t>
            </a:r>
            <a:r>
              <a:rPr lang="zh-CN" altLang="en-US" dirty="0"/>
              <a:t>  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69331" y="1089025"/>
            <a:ext cx="11659144" cy="1811193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compare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 err="1"/>
              <a:t>mqRPMT</a:t>
            </a:r>
            <a:r>
              <a:rPr lang="en-US" altLang="zh-CN" dirty="0"/>
              <a:t>-based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DH-PSI</a:t>
            </a:r>
            <a:r>
              <a:rPr lang="zh-CN" altLang="en-US" dirty="0"/>
              <a:t> </a:t>
            </a:r>
            <a:r>
              <a:rPr lang="en-US" altLang="zh-CN" dirty="0"/>
              <a:t>reported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[PRTY19]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re-implemented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ourselves.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PSI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competitive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state-of-the-art</a:t>
            </a:r>
            <a:r>
              <a:rPr lang="zh-CN" altLang="en-US" dirty="0"/>
              <a:t> </a:t>
            </a:r>
            <a:r>
              <a:rPr lang="en-US" altLang="zh-CN" dirty="0"/>
              <a:t>PSI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(based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batched</a:t>
            </a:r>
            <a:r>
              <a:rPr lang="zh-CN" altLang="en-US" dirty="0"/>
              <a:t> </a:t>
            </a:r>
            <a:r>
              <a:rPr lang="en-US" altLang="zh-CN" dirty="0"/>
              <a:t>OPRF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VOLE).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DH-PSI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state-of-the-art</a:t>
            </a:r>
            <a:r>
              <a:rPr lang="zh-CN" altLang="en-US" dirty="0"/>
              <a:t> </a:t>
            </a:r>
            <a:r>
              <a:rPr lang="en-US" altLang="zh-CN" dirty="0"/>
              <a:t>PSI</a:t>
            </a:r>
            <a:r>
              <a:rPr lang="zh-CN" altLang="en-US" dirty="0"/>
              <a:t> </a:t>
            </a:r>
            <a:r>
              <a:rPr lang="en-US" altLang="zh-CN" dirty="0"/>
              <a:t>(partially)</a:t>
            </a:r>
            <a:r>
              <a:rPr lang="zh-CN" altLang="en-US" dirty="0"/>
              <a:t> </a:t>
            </a:r>
            <a:r>
              <a:rPr lang="en-US" altLang="zh-CN" dirty="0"/>
              <a:t>reflects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 err="1"/>
              <a:t>mqPMT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mqRPMT</a:t>
            </a:r>
            <a:r>
              <a:rPr lang="en-US" altLang="zh-CN" dirty="0"/>
              <a:t>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We include DH-PSI comparison</a:t>
            </a:r>
            <a:r>
              <a:rPr lang="zh-CN" altLang="en-US" dirty="0"/>
              <a:t> </a:t>
            </a:r>
            <a:r>
              <a:rPr lang="en-US" altLang="zh-CN" dirty="0"/>
              <a:t>merely for illustrative purpose and completeness.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0" y="6557287"/>
            <a:ext cx="12177115" cy="307777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altLang="zh-CN" sz="1400" b="1" dirty="0"/>
              <a:t>Remark</a:t>
            </a:r>
            <a:r>
              <a:rPr lang="en-US" altLang="zh-CN" sz="1400" dirty="0"/>
              <a:t>:</a:t>
            </a:r>
            <a:r>
              <a:rPr lang="zh-CN" altLang="en-US" sz="1400" dirty="0"/>
              <a:t> </a:t>
            </a:r>
            <a:r>
              <a:rPr lang="en-US" altLang="zh-CN" sz="1400" dirty="0"/>
              <a:t>DH-based</a:t>
            </a:r>
            <a:r>
              <a:rPr lang="zh-CN" altLang="en-US" sz="1400" dirty="0"/>
              <a:t> </a:t>
            </a:r>
            <a:r>
              <a:rPr lang="en-US" altLang="zh-CN" sz="1400" dirty="0"/>
              <a:t>PSI</a:t>
            </a:r>
            <a:r>
              <a:rPr lang="zh-CN" altLang="en-US" sz="1400" dirty="0"/>
              <a:t> </a:t>
            </a:r>
            <a:r>
              <a:rPr lang="en-US" altLang="zh-CN" sz="1400" dirty="0"/>
              <a:t>reported</a:t>
            </a:r>
            <a:r>
              <a:rPr lang="zh-CN" altLang="en-US" sz="1400" dirty="0"/>
              <a:t> </a:t>
            </a:r>
            <a:r>
              <a:rPr lang="en-US" altLang="zh-CN" sz="1400" dirty="0"/>
              <a:t>in</a:t>
            </a:r>
            <a:r>
              <a:rPr lang="zh-CN" altLang="en-US" sz="1400" dirty="0"/>
              <a:t> </a:t>
            </a:r>
            <a:r>
              <a:rPr lang="en-US" altLang="zh-CN" sz="1400" dirty="0"/>
              <a:t>[PRTY19]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also</a:t>
            </a:r>
            <a:r>
              <a:rPr lang="zh-CN" altLang="en-US" sz="1400" dirty="0"/>
              <a:t> </a:t>
            </a:r>
            <a:r>
              <a:rPr lang="en-US" altLang="zh-CN" sz="1400" dirty="0"/>
              <a:t>built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Curve25519</a:t>
            </a:r>
            <a:r>
              <a:rPr lang="zh-CN" altLang="en-US" sz="1400" dirty="0"/>
              <a:t> </a:t>
            </a:r>
            <a:r>
              <a:rPr lang="en-US" altLang="zh-CN" sz="1400" dirty="0"/>
              <a:t>(but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X25519).</a:t>
            </a:r>
            <a:r>
              <a:rPr lang="zh-CN" altLang="en-US" sz="1400" dirty="0"/>
              <a:t> </a:t>
            </a:r>
            <a:r>
              <a:rPr lang="en-US" altLang="zh-CN" sz="1400" dirty="0"/>
              <a:t>We</a:t>
            </a:r>
            <a:r>
              <a:rPr lang="zh-CN" altLang="en-US" sz="1400" dirty="0"/>
              <a:t> </a:t>
            </a:r>
            <a:r>
              <a:rPr lang="en-US" altLang="zh-CN" sz="1400" dirty="0"/>
              <a:t>directly</a:t>
            </a:r>
            <a:r>
              <a:rPr lang="zh-CN" altLang="en-US" sz="1400" dirty="0"/>
              <a:t> </a:t>
            </a:r>
            <a:r>
              <a:rPr lang="en-US" altLang="zh-CN" sz="1400" dirty="0"/>
              <a:t>run</a:t>
            </a:r>
            <a:r>
              <a:rPr lang="zh-CN" altLang="en-US" sz="1400" dirty="0"/>
              <a:t> </a:t>
            </a:r>
            <a:r>
              <a:rPr lang="en-US" altLang="zh-CN" sz="1400" dirty="0"/>
              <a:t>their</a:t>
            </a:r>
            <a:r>
              <a:rPr lang="zh-CN" altLang="en-US" sz="1400" dirty="0"/>
              <a:t> </a:t>
            </a:r>
            <a:r>
              <a:rPr lang="en-US" altLang="zh-CN" sz="1400" dirty="0"/>
              <a:t>implementations</a:t>
            </a:r>
            <a:r>
              <a:rPr lang="zh-CN" altLang="en-US" sz="1400" dirty="0"/>
              <a:t> </a:t>
            </a:r>
            <a:r>
              <a:rPr lang="en-US" altLang="zh-CN" sz="1400" dirty="0"/>
              <a:t>on</a:t>
            </a:r>
            <a:r>
              <a:rPr lang="zh-CN" altLang="en-US" sz="1400" dirty="0"/>
              <a:t> </a:t>
            </a:r>
            <a:r>
              <a:rPr lang="en-US" altLang="zh-CN" sz="1400" dirty="0"/>
              <a:t>our</a:t>
            </a:r>
            <a:r>
              <a:rPr lang="zh-CN" altLang="en-US" sz="1400" dirty="0"/>
              <a:t> </a:t>
            </a:r>
            <a:r>
              <a:rPr lang="en-US" altLang="zh-CN" sz="1400" dirty="0"/>
              <a:t>platform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fair</a:t>
            </a:r>
            <a:r>
              <a:rPr lang="zh-CN" altLang="en-US" sz="1400" dirty="0"/>
              <a:t> </a:t>
            </a:r>
            <a:r>
              <a:rPr lang="en-US" altLang="zh-CN" sz="1400" dirty="0"/>
              <a:t>comparison.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63528" y="2028251"/>
              <a:ext cx="11664953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417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</a:tblGrid>
                  <a:tr h="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[GMR+21]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8.41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126.01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8.60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27.46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323.52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2.93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55.49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7.20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114.31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9.68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136.06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8.59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137.31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128.00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1.35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10.16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141.31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4.58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73.20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0.27</a:t>
                          </a:r>
                          <a:endParaRPr lang="en-US" altLang="zh-CN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3.51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54.89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0.82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5.42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68.31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0.27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4.46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71.30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63528" y="2028251"/>
              <a:ext cx="11664953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417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</a:tblGrid>
                  <a:tr h="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4099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[GMR+21]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8.41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126.01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8.60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27.46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323.52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2.93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55.49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7.20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114.31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9.68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136.06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8.59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137.31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128.00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1.35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10.16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141.31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4.58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73.20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0.27</a:t>
                          </a:r>
                          <a:endParaRPr lang="en-US" altLang="zh-CN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3.51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54.89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0.82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5.42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68.31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0.27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4.46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71.30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矩形 4"/>
          <p:cNvSpPr/>
          <p:nvPr/>
        </p:nvSpPr>
        <p:spPr>
          <a:xfrm>
            <a:off x="269331" y="1098261"/>
            <a:ext cx="11659144" cy="906030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r>
              <a:rPr lang="zh-CN" altLang="en-US" dirty="0"/>
              <a:t> </a:t>
            </a:r>
            <a:r>
              <a:rPr lang="en-US" altLang="zh-CN" dirty="0"/>
              <a:t>unifies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explains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protocols.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DDH-</a:t>
            </a:r>
            <a:r>
              <a:rPr lang="en-US" altLang="zh-CN" dirty="0" err="1"/>
              <a:t>cwPRF</a:t>
            </a:r>
            <a:r>
              <a:rPr lang="en-US" altLang="zh-CN" dirty="0"/>
              <a:t>-based</a:t>
            </a:r>
            <a:r>
              <a:rPr lang="zh-CN" altLang="en-US" dirty="0"/>
              <a:t> </a:t>
            </a:r>
            <a:r>
              <a:rPr lang="en-US" altLang="zh-CN" dirty="0" err="1"/>
              <a:t>mqRPMT</a:t>
            </a:r>
            <a:r>
              <a:rPr lang="zh-CN" altLang="en-US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PSI-card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[HFH99]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(</a:t>
            </a:r>
            <a:r>
              <a:rPr lang="en-US" altLang="zh-CN" dirty="0" err="1">
                <a:sym typeface="Wingdings" panose="05000000000000000000" pitchFamily="2" charset="2"/>
              </a:rPr>
              <a:t>BloomFilter</a:t>
            </a:r>
            <a:r>
              <a:rPr lang="en-US" altLang="zh-CN" dirty="0">
                <a:sym typeface="Wingdings" panose="05000000000000000000" pitchFamily="2" charset="2"/>
              </a:rPr>
              <a:t>),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DDH-</a:t>
            </a:r>
            <a:r>
              <a:rPr lang="en-US" altLang="zh-CN" dirty="0" err="1">
                <a:sym typeface="Wingdings" panose="05000000000000000000" pitchFamily="2" charset="2"/>
              </a:rPr>
              <a:t>pOPRF</a:t>
            </a:r>
            <a:r>
              <a:rPr lang="en-US" altLang="zh-CN" dirty="0">
                <a:sym typeface="Wingdings" panose="05000000000000000000" pitchFamily="2" charset="2"/>
              </a:rPr>
              <a:t>-based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mqRPMT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PSI-card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[CGT12]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4.4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PSI-card[-sum]: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Performance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and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Comparison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525" y="4177157"/>
            <a:ext cx="11659144" cy="477973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state-of-the-art</a:t>
            </a:r>
            <a:r>
              <a:rPr lang="zh-CN" altLang="en-US" dirty="0"/>
              <a:t> </a:t>
            </a:r>
            <a:r>
              <a:rPr lang="en-US" altLang="zh-CN" dirty="0"/>
              <a:t>PSI-card:</a:t>
            </a:r>
            <a:r>
              <a:rPr lang="zh-CN" altLang="en-US" dirty="0"/>
              <a:t> </a:t>
            </a:r>
            <a:r>
              <a:rPr lang="en-US" altLang="zh-CN" dirty="0"/>
              <a:t>#time</a:t>
            </a:r>
            <a:r>
              <a:rPr lang="zh-CN" altLang="en-US" dirty="0"/>
              <a:t> </a:t>
            </a:r>
            <a:r>
              <a:rPr lang="en-US" altLang="zh-CN" dirty="0"/>
              <a:t>speeds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2.3-10.5x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#communication</a:t>
            </a:r>
            <a:r>
              <a:rPr lang="zh-CN" altLang="en-US" dirty="0"/>
              <a:t> </a:t>
            </a:r>
            <a:r>
              <a:rPr lang="en-US" altLang="zh-CN" dirty="0"/>
              <a:t>reduces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11.3-15.2x</a:t>
            </a:r>
            <a:endParaRPr lang="en-US" altLang="zh-C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257717" y="4728099"/>
              <a:ext cx="1166494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1992"/>
                    <a:gridCol w="1095884"/>
                    <a:gridCol w="1095884"/>
                    <a:gridCol w="1095884"/>
                    <a:gridCol w="1095884"/>
                    <a:gridCol w="1095884"/>
                    <a:gridCol w="1095884"/>
                    <a:gridCol w="1095884"/>
                    <a:gridCol w="1095884"/>
                    <a:gridCol w="1095884"/>
                  </a:tblGrid>
                  <a:tr h="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PSI-card-sum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[IKN+20]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(deployed)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8.41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126.01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8.60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27.46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323.52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2.93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55.49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PSI-card-sum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7.20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114.31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1.30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9.68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136.06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0.53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8.59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137.31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/>
            </p:nvGraphicFramePr>
            <p:xfrm>
              <a:off x="257717" y="4728099"/>
              <a:ext cx="11664948" cy="1524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1992"/>
                    <a:gridCol w="1095884"/>
                    <a:gridCol w="1095884"/>
                    <a:gridCol w="1095884"/>
                    <a:gridCol w="1095884"/>
                    <a:gridCol w="1095884"/>
                    <a:gridCol w="1095884"/>
                    <a:gridCol w="1095884"/>
                    <a:gridCol w="1095884"/>
                    <a:gridCol w="1095884"/>
                  </a:tblGrid>
                  <a:tr h="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PSI-card-sum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4099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[IKN+20]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(deployed)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8.41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126.01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8.60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27.46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323.52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2.93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55.49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PSI-card-sum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7.20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114.31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1.30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9.68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136.06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0.53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8.59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137.31</a:t>
                          </a:r>
                          <a:endParaRPr lang="zh-CN" altLang="en-US" sz="1400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矩形 8"/>
          <p:cNvSpPr/>
          <p:nvPr/>
        </p:nvSpPr>
        <p:spPr>
          <a:xfrm>
            <a:off x="266953" y="6333847"/>
            <a:ext cx="11659144" cy="477973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state-of-the-art</a:t>
            </a:r>
            <a:r>
              <a:rPr lang="zh-CN" altLang="en-US" dirty="0"/>
              <a:t> </a:t>
            </a:r>
            <a:r>
              <a:rPr lang="en-US" altLang="zh-CN" dirty="0"/>
              <a:t>PSI-card-sum:</a:t>
            </a:r>
            <a:r>
              <a:rPr lang="zh-CN" altLang="en-US" dirty="0"/>
              <a:t> </a:t>
            </a:r>
            <a:r>
              <a:rPr lang="en-US" altLang="zh-CN" dirty="0"/>
              <a:t>#time</a:t>
            </a:r>
            <a:r>
              <a:rPr lang="zh-CN" altLang="en-US" dirty="0"/>
              <a:t> </a:t>
            </a:r>
            <a:r>
              <a:rPr lang="en-US" altLang="zh-CN" dirty="0"/>
              <a:t>speeds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22.1-76.3x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#communication</a:t>
            </a:r>
            <a:r>
              <a:rPr lang="zh-CN" altLang="en-US" dirty="0"/>
              <a:t> </a:t>
            </a:r>
            <a:r>
              <a:rPr lang="en-US" altLang="zh-CN" dirty="0"/>
              <a:t>reduces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7.4-7.5x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0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Outline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4249" y="3213317"/>
            <a:ext cx="8250166" cy="1149166"/>
            <a:chOff x="2238540" y="915506"/>
            <a:chExt cx="8250166" cy="1149166"/>
          </a:xfrm>
        </p:grpSpPr>
        <p:sp>
          <p:nvSpPr>
            <p:cNvPr id="10" name="前言"/>
            <p:cNvSpPr txBox="1"/>
            <p:nvPr/>
          </p:nvSpPr>
          <p:spPr>
            <a:xfrm>
              <a:off x="4412784" y="915506"/>
              <a:ext cx="6075922" cy="1149166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Background and Contribution</a:t>
              </a:r>
              <a:endPara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1" name="00"/>
            <p:cNvSpPr txBox="1"/>
            <p:nvPr/>
          </p:nvSpPr>
          <p:spPr>
            <a:xfrm>
              <a:off x="2238540" y="1168598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</a:rPr>
                <a:t>01</a:t>
              </a:r>
              <a:endParaRPr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线连接符 11"/>
            <p:cNvCxnSpPr/>
            <p:nvPr/>
          </p:nvCxnSpPr>
          <p:spPr>
            <a:xfrm>
              <a:off x="3532100" y="1337335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4.5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PSU: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Performance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and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Comparison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63528" y="2028251"/>
              <a:ext cx="11664953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417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</a:tblGrid>
                  <a:tr h="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PSU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503050405090304" pitchFamily="18" charset="0"/>
                                      </a:rPr>
                                      <m:t>20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[GMR+21]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1.16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10.06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151.34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10.34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38.52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349.43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3.85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67.38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1155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[ZCL+23]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4.87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12.19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141.38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5.78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15.75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182.88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1.35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21.41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342.38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[ZCL+23]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5.10</a:t>
                          </a:r>
                          <a:endParaRPr lang="en-US" altLang="zh-CN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15.13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187.29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5.82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17.37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210.06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0.77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12.20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195.17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[JSZ+22]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2.29</a:t>
                          </a:r>
                          <a:endParaRPr lang="en-US" altLang="zh-CN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8.50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516.04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5.33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27.00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736.30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3.59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70.37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1341.55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PSU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0.52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7.27 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114.44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1.70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10.56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143.29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0.69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10.61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169.37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PSU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0.57</a:t>
                          </a:r>
                          <a:endParaRPr lang="en-US" altLang="zh-CN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8.04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128.20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1.76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10.92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148.15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0.42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6.61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105.23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PSU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0.30</a:t>
                          </a:r>
                          <a:endParaRPr lang="en-US" altLang="zh-CN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3.55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55.48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1.19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6.38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74.96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0.41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6.48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103.31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63528" y="2028251"/>
              <a:ext cx="11664953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5417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  <a:gridCol w="1095504"/>
                  </a:tblGrid>
                  <a:tr h="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PSU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Running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Time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(s)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Communication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(MB)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229735">
                    <a:tc v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LAN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WAN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 anchor="ctr"/>
                    </a:tc>
                    <a:tc hMerge="1"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Total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 anchor="ctr"/>
                    </a:tc>
                    <a:tc hMerge="1">
                      <a:tcPr/>
                    </a:tc>
                    <a:tc hMerge="1">
                      <a:tcPr/>
                    </a:tc>
                  </a:tr>
                  <a:tr h="34099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[GMR+21]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1.16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10.06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151.34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10.34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38.52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349.43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3.85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67.38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1155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[ZCL+23]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4.87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12.19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141.38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5.78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15.75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182.88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1.35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21.41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342.38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[ZCL+23]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5.10</a:t>
                          </a:r>
                          <a:endParaRPr lang="en-US" altLang="zh-CN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15.13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187.29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5.82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17.37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210.06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0.77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12.20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195.17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[JSZ+22]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2.29</a:t>
                          </a:r>
                          <a:endParaRPr lang="en-US" altLang="zh-CN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8.50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516.04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5.33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27.00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736.30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3.59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70.37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1341.55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PSU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▲</a:t>
                          </a:r>
                          <a:r>
                            <a:rPr lang="en-US" altLang="zh-CN" sz="1400" dirty="0"/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0.52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7.27 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114.44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1.70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10.56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143.29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0.69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10.61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169.37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PSU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▼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0.57</a:t>
                          </a:r>
                          <a:endParaRPr lang="en-US" altLang="zh-CN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8.04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128.20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1.76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10.92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148.15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0.42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6.61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chemeClr val="tx1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105.23</a:t>
                          </a:r>
                          <a:endParaRPr lang="zh-CN" altLang="en-US" sz="1400" b="1" kern="1200" dirty="0">
                            <a:solidFill>
                              <a:schemeClr val="tx1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  <a:tr h="2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Our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PSU</a:t>
                          </a:r>
                          <a:r>
                            <a:rPr lang="zh-CN" altLang="en-US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(</a:t>
                          </a:r>
                          <a:r>
                            <a:rPr lang="zh-CN" altLang="en-US" sz="1400" dirty="0"/>
                            <a:t>★</a:t>
                          </a:r>
                          <a:r>
                            <a:rPr lang="en-US" altLang="zh-CN" sz="1400" dirty="0">
                              <a:latin typeface="Times New Roman" panose="02020503050405090304" pitchFamily="18" charset="0"/>
                              <a:cs typeface="Times New Roman" panose="02020503050405090304" pitchFamily="18" charset="0"/>
                            </a:rPr>
                            <a:t>)</a:t>
                          </a:r>
                          <a:endParaRPr lang="zh-CN" altLang="en-US" sz="1400" dirty="0">
                            <a:latin typeface="Times New Roman" panose="02020503050405090304" pitchFamily="18" charset="0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0.30</a:t>
                          </a:r>
                          <a:endParaRPr lang="en-US" altLang="zh-CN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3.55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55.48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1.19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6.38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74.96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0.41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6.48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400" b="1" kern="1200" dirty="0">
                              <a:solidFill>
                                <a:srgbClr val="00B050"/>
                              </a:solidFill>
                              <a:latin typeface="Times New Roman" panose="02020503050405090304" pitchFamily="18" charset="0"/>
                              <a:ea typeface="+mn-ea"/>
                              <a:cs typeface="Times New Roman" panose="02020503050405090304" pitchFamily="18" charset="0"/>
                            </a:rPr>
                            <a:t>103.31</a:t>
                          </a:r>
                          <a:endParaRPr lang="zh-CN" altLang="en-US" sz="1400" b="1" kern="1200" dirty="0">
                            <a:solidFill>
                              <a:srgbClr val="00B050"/>
                            </a:solidFill>
                            <a:latin typeface="Times New Roman" panose="02020503050405090304" pitchFamily="18" charset="0"/>
                            <a:ea typeface="+mn-ea"/>
                            <a:cs typeface="Times New Roman" panose="0202050305040509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266953" y="5474866"/>
            <a:ext cx="11659144" cy="1014834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state-of-the-art</a:t>
            </a:r>
            <a:r>
              <a:rPr lang="zh-CN" altLang="en-US" dirty="0"/>
              <a:t> </a:t>
            </a:r>
            <a:r>
              <a:rPr lang="en-US" altLang="zh-CN" dirty="0"/>
              <a:t>PSU: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strict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en-US" altLang="zh-CN" dirty="0"/>
              <a:t>#time</a:t>
            </a:r>
            <a:r>
              <a:rPr lang="zh-CN" altLang="en-US" dirty="0"/>
              <a:t> </a:t>
            </a:r>
            <a:r>
              <a:rPr lang="en-US" altLang="zh-CN" dirty="0"/>
              <a:t>speeds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2.4-17x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#communication</a:t>
            </a:r>
            <a:r>
              <a:rPr lang="zh-CN" altLang="en-US" dirty="0"/>
              <a:t> </a:t>
            </a:r>
            <a:r>
              <a:rPr lang="en-US" altLang="zh-CN" dirty="0"/>
              <a:t>reduces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2x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Outline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4249" y="3213317"/>
            <a:ext cx="8250166" cy="1149166"/>
            <a:chOff x="2238540" y="915506"/>
            <a:chExt cx="8250166" cy="1149166"/>
          </a:xfrm>
        </p:grpSpPr>
        <p:sp>
          <p:nvSpPr>
            <p:cNvPr id="10" name="前言"/>
            <p:cNvSpPr txBox="1"/>
            <p:nvPr/>
          </p:nvSpPr>
          <p:spPr>
            <a:xfrm>
              <a:off x="4412784" y="915506"/>
              <a:ext cx="6075922" cy="1149166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Summary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of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our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Work</a:t>
              </a:r>
              <a:endPara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1" name="00"/>
            <p:cNvSpPr txBox="1"/>
            <p:nvPr/>
          </p:nvSpPr>
          <p:spPr>
            <a:xfrm>
              <a:off x="2238540" y="1168598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</a:rPr>
                <a:t>05</a:t>
              </a:r>
              <a:endParaRPr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线连接符 11"/>
            <p:cNvCxnSpPr/>
            <p:nvPr/>
          </p:nvCxnSpPr>
          <p:spPr>
            <a:xfrm>
              <a:off x="3532100" y="1337335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5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Summary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This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Work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9331" y="1098261"/>
            <a:ext cx="11659144" cy="906030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Unified</a:t>
            </a:r>
            <a:r>
              <a:rPr lang="zh-CN" altLang="en-US" b="1" dirty="0"/>
              <a:t> </a:t>
            </a:r>
            <a:r>
              <a:rPr lang="en-US" altLang="zh-CN" b="1" dirty="0"/>
              <a:t>PSO</a:t>
            </a:r>
            <a:r>
              <a:rPr lang="zh-CN" altLang="en-US" b="1" dirty="0"/>
              <a:t> </a:t>
            </a:r>
            <a:r>
              <a:rPr lang="en-US" altLang="zh-CN" b="1" dirty="0"/>
              <a:t>framework</a:t>
            </a:r>
            <a:r>
              <a:rPr lang="zh-CN" altLang="en-US" b="1" dirty="0"/>
              <a:t> </a:t>
            </a:r>
            <a:r>
              <a:rPr lang="en-US" altLang="zh-CN" b="1" dirty="0"/>
              <a:t>from</a:t>
            </a:r>
            <a:r>
              <a:rPr lang="zh-CN" altLang="en-US" b="1" dirty="0"/>
              <a:t> </a:t>
            </a:r>
            <a:r>
              <a:rPr lang="en-US" altLang="zh-CN" b="1" dirty="0" err="1"/>
              <a:t>mqRPMT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 err="1"/>
              <a:t>mqRPMT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complete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PSO</a:t>
            </a:r>
            <a:r>
              <a:rPr lang="zh-CN" altLang="en-US" dirty="0"/>
              <a:t> </a:t>
            </a:r>
            <a:r>
              <a:rPr lang="en-US" altLang="zh-CN" dirty="0"/>
              <a:t>protocols.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greatly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reduce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the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and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maintaining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costs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of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PSO.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Generic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construction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of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 err="1">
                <a:sym typeface="Wingdings" panose="05000000000000000000" pitchFamily="2" charset="2"/>
              </a:rPr>
              <a:t>mqRPMT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sym typeface="Wingdings" panose="05000000000000000000" pitchFamily="2" charset="2"/>
              </a:rPr>
              <a:t>cwPRF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demonstrate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that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DDH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assumption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is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truly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golden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goose.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permuted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OPRF: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make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the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concept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of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OPRF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more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useful;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somewhat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explain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inefficiency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of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PSU/PCSI.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 err="1">
                <a:sym typeface="Wingdings" panose="05000000000000000000" pitchFamily="2" charset="2"/>
              </a:rPr>
              <a:t>mqRPMT</a:t>
            </a:r>
            <a:r>
              <a:rPr lang="zh-CN" altLang="en-US" dirty="0">
                <a:sym typeface="Wingdings" panose="05000000000000000000" pitchFamily="2" charset="2"/>
              </a:rPr>
              <a:t>* </a:t>
            </a:r>
            <a:r>
              <a:rPr lang="en-US" altLang="zh-CN" dirty="0">
                <a:sym typeface="Wingdings" panose="05000000000000000000" pitchFamily="2" charset="2"/>
              </a:rPr>
              <a:t>from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Sigma-</a:t>
            </a:r>
            <a:r>
              <a:rPr lang="en-US" altLang="zh-CN" dirty="0" err="1">
                <a:sym typeface="Wingdings" panose="05000000000000000000" pitchFamily="2" charset="2"/>
              </a:rPr>
              <a:t>mqPMT</a:t>
            </a:r>
            <a:r>
              <a:rPr lang="en-US" altLang="zh-CN" dirty="0">
                <a:sym typeface="Wingdings" panose="05000000000000000000" pitchFamily="2" charset="2"/>
              </a:rPr>
              <a:t>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an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initial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step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towards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the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connection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to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mqPMT</a:t>
            </a:r>
            <a:r>
              <a:rPr lang="en-US" altLang="zh-CN" dirty="0">
                <a:sym typeface="Wingdings" panose="05000000000000000000" pitchFamily="2" charset="2"/>
              </a:rPr>
              <a:t>.</a:t>
            </a:r>
            <a:endParaRPr lang="en-US" altLang="zh-CN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Efficient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implementation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identify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expensive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ECC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operations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in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cheap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disguise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ym typeface="Wingdings" panose="05000000000000000000" pitchFamily="2" charset="2"/>
              </a:rPr>
              <a:t>find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the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perfect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match: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Curve25519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63525" y="5519947"/>
            <a:ext cx="11664948" cy="906030"/>
          </a:xfrm>
          <a:prstGeom prst="roundRect">
            <a:avLst>
              <a:gd name="adj" fmla="val 1990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We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not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take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shame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simplicity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our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construction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:-)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Simple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elegant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and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extremely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efficient.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989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sz="3200" dirty="0"/>
              <a:t>Thanks</a:t>
            </a:r>
            <a:r>
              <a:rPr lang="zh-CN" altLang="en-US" sz="3200" dirty="0"/>
              <a:t> </a:t>
            </a:r>
            <a:r>
              <a:rPr lang="en-US" altLang="zh-CN" sz="3200" dirty="0"/>
              <a:t>for You</a:t>
            </a:r>
            <a:r>
              <a:rPr lang="zh-CN" altLang="en-US" sz="3200" dirty="0"/>
              <a:t> </a:t>
            </a:r>
            <a:r>
              <a:rPr lang="en-US" altLang="zh-CN" sz="3200" dirty="0"/>
              <a:t>Attention! </a:t>
            </a:r>
            <a:endParaRPr lang="en-US" altLang="zh-CN" sz="3200" dirty="0"/>
          </a:p>
          <a:p>
            <a:pPr marL="0" indent="0" algn="ctr">
              <a:buNone/>
            </a:pPr>
            <a:endParaRPr lang="en-US" altLang="zh-CN" sz="3200" dirty="0"/>
          </a:p>
          <a:p>
            <a:pPr marL="0" indent="0" algn="ctr">
              <a:buNone/>
            </a:pPr>
            <a:r>
              <a:rPr lang="en-US" altLang="zh-CN" sz="3200" dirty="0"/>
              <a:t>Any</a:t>
            </a:r>
            <a:r>
              <a:rPr lang="zh-CN" altLang="en-US" sz="3200" dirty="0"/>
              <a:t> </a:t>
            </a:r>
            <a:r>
              <a:rPr lang="en-US" altLang="zh-CN" sz="3200" dirty="0"/>
              <a:t>Questions?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048000" y="401286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hlinkClick r:id="rId1"/>
              </a:rPr>
              <a:t>http://eprint.iacr.org/2022/652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Weiran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lang="en-US" altLang="zh-CN" dirty="0"/>
          </a:p>
          <a:p>
            <a:pPr algn="ctr"/>
            <a:r>
              <a:rPr lang="en-US" altLang="zh-CN" dirty="0">
                <a:hlinkClick r:id="rId2"/>
              </a:rPr>
              <a:t>weiran.lwr@alibaba-inc.com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7206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1.1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Private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Set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Operations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>
            <a:off x="1598429" y="1803545"/>
            <a:ext cx="29414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77087" y="1253098"/>
            <a:ext cx="1089025" cy="1468583"/>
            <a:chOff x="277087" y="1581727"/>
            <a:chExt cx="1089025" cy="146858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7087" y="1581727"/>
              <a:ext cx="1089025" cy="1089025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77087" y="2581438"/>
              <a:ext cx="1089025" cy="468872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Sender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835984" y="1260910"/>
            <a:ext cx="1089025" cy="1460768"/>
            <a:chOff x="10835984" y="1584181"/>
            <a:chExt cx="1089025" cy="146076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8438" y="1584181"/>
              <a:ext cx="1086571" cy="1086571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0835984" y="2576077"/>
              <a:ext cx="1089025" cy="468872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Receiver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4772238" y="1581727"/>
            <a:ext cx="2657619" cy="10890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PSO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 flipH="1">
            <a:off x="7662174" y="1803545"/>
            <a:ext cx="29414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H="1">
            <a:off x="1598429" y="2417763"/>
            <a:ext cx="29414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7662174" y="1384126"/>
                <a:ext cx="2941492" cy="423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174" y="1384126"/>
                <a:ext cx="2941492" cy="423321"/>
              </a:xfrm>
              <a:prstGeom prst="rect">
                <a:avLst/>
              </a:prstGeom>
              <a:blipFill rotWithShape="1">
                <a:blip r:embed="rId3"/>
                <a:stretch>
                  <a:fillRect l="-9" t="-109" r="1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598428" y="1379490"/>
                <a:ext cx="2931399" cy="423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428" y="1379490"/>
                <a:ext cx="2931399" cy="423321"/>
              </a:xfrm>
              <a:prstGeom prst="rect">
                <a:avLst/>
              </a:prstGeom>
              <a:blipFill rotWithShape="1">
                <a:blip r:embed="rId4"/>
                <a:stretch>
                  <a:fillRect l="-5" t="-64" r="1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08524" y="1808982"/>
                <a:ext cx="2931398" cy="423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524" y="1808982"/>
                <a:ext cx="2931398" cy="423321"/>
              </a:xfrm>
              <a:prstGeom prst="rect">
                <a:avLst/>
              </a:prstGeom>
              <a:blipFill rotWithShape="1">
                <a:blip r:embed="rId5"/>
                <a:stretch>
                  <a:fillRect l="-2" t="-119" r="10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任意形状 6"/>
          <p:cNvSpPr/>
          <p:nvPr/>
        </p:nvSpPr>
        <p:spPr>
          <a:xfrm>
            <a:off x="2563427" y="2918860"/>
            <a:ext cx="387119" cy="937293"/>
          </a:xfrm>
          <a:custGeom>
            <a:avLst/>
            <a:gdLst>
              <a:gd name="connsiteX0" fmla="*/ 228627 w 457254"/>
              <a:gd name="connsiteY0" fmla="*/ 0 h 1107103"/>
              <a:gd name="connsiteX1" fmla="*/ 323168 w 457254"/>
              <a:gd name="connsiteY1" fmla="*/ 114585 h 1107103"/>
              <a:gd name="connsiteX2" fmla="*/ 457254 w 457254"/>
              <a:gd name="connsiteY2" fmla="*/ 553552 h 1107103"/>
              <a:gd name="connsiteX3" fmla="*/ 323168 w 457254"/>
              <a:gd name="connsiteY3" fmla="*/ 992519 h 1107103"/>
              <a:gd name="connsiteX4" fmla="*/ 228628 w 457254"/>
              <a:gd name="connsiteY4" fmla="*/ 1107103 h 1107103"/>
              <a:gd name="connsiteX5" fmla="*/ 134086 w 457254"/>
              <a:gd name="connsiteY5" fmla="*/ 992518 h 1107103"/>
              <a:gd name="connsiteX6" fmla="*/ 0 w 457254"/>
              <a:gd name="connsiteY6" fmla="*/ 553551 h 1107103"/>
              <a:gd name="connsiteX7" fmla="*/ 134086 w 457254"/>
              <a:gd name="connsiteY7" fmla="*/ 114584 h 1107103"/>
              <a:gd name="connsiteX8" fmla="*/ 228627 w 457254"/>
              <a:gd name="connsiteY8" fmla="*/ 0 h 110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54" h="1107103">
                <a:moveTo>
                  <a:pt x="228627" y="0"/>
                </a:moveTo>
                <a:lnTo>
                  <a:pt x="323168" y="114585"/>
                </a:lnTo>
                <a:cubicBezTo>
                  <a:pt x="407823" y="239891"/>
                  <a:pt x="457254" y="390949"/>
                  <a:pt x="457254" y="553552"/>
                </a:cubicBezTo>
                <a:cubicBezTo>
                  <a:pt x="457254" y="716156"/>
                  <a:pt x="407823" y="867214"/>
                  <a:pt x="323168" y="992519"/>
                </a:cubicBezTo>
                <a:lnTo>
                  <a:pt x="228628" y="1107103"/>
                </a:lnTo>
                <a:lnTo>
                  <a:pt x="134086" y="992518"/>
                </a:lnTo>
                <a:cubicBezTo>
                  <a:pt x="49431" y="867213"/>
                  <a:pt x="0" y="716155"/>
                  <a:pt x="0" y="553551"/>
                </a:cubicBezTo>
                <a:cubicBezTo>
                  <a:pt x="0" y="390948"/>
                  <a:pt x="49431" y="239890"/>
                  <a:pt x="134086" y="114584"/>
                </a:cubicBezTo>
                <a:lnTo>
                  <a:pt x="22862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任意形状 7"/>
              <p:cNvSpPr/>
              <p:nvPr/>
            </p:nvSpPr>
            <p:spPr>
              <a:xfrm>
                <a:off x="2756987" y="2697668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任意形状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7" y="2697668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blipFill rotWithShape="1">
                <a:blip r:embed="rId6"/>
                <a:stretch>
                  <a:fillRect l="-1493" t="-969" r="-1095" b="-916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任意形状 11"/>
              <p:cNvSpPr/>
              <p:nvPr/>
            </p:nvSpPr>
            <p:spPr>
              <a:xfrm>
                <a:off x="1621156" y="2697668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任意形状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156" y="2697668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blipFill rotWithShape="1">
                <a:blip r:embed="rId7"/>
                <a:stretch>
                  <a:fillRect l="-1174" t="-969" r="-1414" b="-916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任意形状 20"/>
              <p:cNvSpPr/>
              <p:nvPr/>
            </p:nvSpPr>
            <p:spPr>
              <a:xfrm>
                <a:off x="2558496" y="4319686"/>
                <a:ext cx="387119" cy="937293"/>
              </a:xfrm>
              <a:custGeom>
                <a:avLst/>
                <a:gdLst>
                  <a:gd name="connsiteX0" fmla="*/ 228627 w 457254"/>
                  <a:gd name="connsiteY0" fmla="*/ 0 h 1107103"/>
                  <a:gd name="connsiteX1" fmla="*/ 323168 w 457254"/>
                  <a:gd name="connsiteY1" fmla="*/ 114585 h 1107103"/>
                  <a:gd name="connsiteX2" fmla="*/ 457254 w 457254"/>
                  <a:gd name="connsiteY2" fmla="*/ 553552 h 1107103"/>
                  <a:gd name="connsiteX3" fmla="*/ 323168 w 457254"/>
                  <a:gd name="connsiteY3" fmla="*/ 992519 h 1107103"/>
                  <a:gd name="connsiteX4" fmla="*/ 228628 w 457254"/>
                  <a:gd name="connsiteY4" fmla="*/ 1107103 h 1107103"/>
                  <a:gd name="connsiteX5" fmla="*/ 134086 w 457254"/>
                  <a:gd name="connsiteY5" fmla="*/ 992518 h 1107103"/>
                  <a:gd name="connsiteX6" fmla="*/ 0 w 457254"/>
                  <a:gd name="connsiteY6" fmla="*/ 553551 h 1107103"/>
                  <a:gd name="connsiteX7" fmla="*/ 134086 w 457254"/>
                  <a:gd name="connsiteY7" fmla="*/ 114584 h 1107103"/>
                  <a:gd name="connsiteX8" fmla="*/ 228627 w 457254"/>
                  <a:gd name="connsiteY8" fmla="*/ 0 h 110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54" h="1107103">
                    <a:moveTo>
                      <a:pt x="228627" y="0"/>
                    </a:moveTo>
                    <a:lnTo>
                      <a:pt x="323168" y="114585"/>
                    </a:lnTo>
                    <a:cubicBezTo>
                      <a:pt x="407823" y="239891"/>
                      <a:pt x="457254" y="390949"/>
                      <a:pt x="457254" y="553552"/>
                    </a:cubicBezTo>
                    <a:cubicBezTo>
                      <a:pt x="457254" y="716156"/>
                      <a:pt x="407823" y="867214"/>
                      <a:pt x="323168" y="992519"/>
                    </a:cubicBezTo>
                    <a:lnTo>
                      <a:pt x="228628" y="1107103"/>
                    </a:lnTo>
                    <a:lnTo>
                      <a:pt x="134086" y="992518"/>
                    </a:lnTo>
                    <a:cubicBezTo>
                      <a:pt x="49431" y="867213"/>
                      <a:pt x="0" y="716155"/>
                      <a:pt x="0" y="553551"/>
                    </a:cubicBezTo>
                    <a:cubicBezTo>
                      <a:pt x="0" y="390948"/>
                      <a:pt x="49431" y="239890"/>
                      <a:pt x="134086" y="114584"/>
                    </a:cubicBezTo>
                    <a:lnTo>
                      <a:pt x="228627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0" rIns="0" bIns="72000" rtlCol="0" anchor="ctr" anchorCtr="1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任意形状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96" y="4319686"/>
                <a:ext cx="387119" cy="937293"/>
              </a:xfrm>
              <a:custGeom>
                <a:avLst/>
                <a:gdLst>
                  <a:gd name="connsiteX0" fmla="*/ 228627 w 457254"/>
                  <a:gd name="connsiteY0" fmla="*/ 0 h 1107103"/>
                  <a:gd name="connsiteX1" fmla="*/ 323168 w 457254"/>
                  <a:gd name="connsiteY1" fmla="*/ 114585 h 1107103"/>
                  <a:gd name="connsiteX2" fmla="*/ 457254 w 457254"/>
                  <a:gd name="connsiteY2" fmla="*/ 553552 h 1107103"/>
                  <a:gd name="connsiteX3" fmla="*/ 323168 w 457254"/>
                  <a:gd name="connsiteY3" fmla="*/ 992519 h 1107103"/>
                  <a:gd name="connsiteX4" fmla="*/ 228628 w 457254"/>
                  <a:gd name="connsiteY4" fmla="*/ 1107103 h 1107103"/>
                  <a:gd name="connsiteX5" fmla="*/ 134086 w 457254"/>
                  <a:gd name="connsiteY5" fmla="*/ 992518 h 1107103"/>
                  <a:gd name="connsiteX6" fmla="*/ 0 w 457254"/>
                  <a:gd name="connsiteY6" fmla="*/ 553551 h 1107103"/>
                  <a:gd name="connsiteX7" fmla="*/ 134086 w 457254"/>
                  <a:gd name="connsiteY7" fmla="*/ 114584 h 1107103"/>
                  <a:gd name="connsiteX8" fmla="*/ 228627 w 457254"/>
                  <a:gd name="connsiteY8" fmla="*/ 0 h 110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54" h="1107103">
                    <a:moveTo>
                      <a:pt x="228627" y="0"/>
                    </a:moveTo>
                    <a:lnTo>
                      <a:pt x="323168" y="114585"/>
                    </a:lnTo>
                    <a:cubicBezTo>
                      <a:pt x="407823" y="239891"/>
                      <a:pt x="457254" y="390949"/>
                      <a:pt x="457254" y="553552"/>
                    </a:cubicBezTo>
                    <a:cubicBezTo>
                      <a:pt x="457254" y="716156"/>
                      <a:pt x="407823" y="867214"/>
                      <a:pt x="323168" y="992519"/>
                    </a:cubicBezTo>
                    <a:lnTo>
                      <a:pt x="228628" y="1107103"/>
                    </a:lnTo>
                    <a:lnTo>
                      <a:pt x="134086" y="992518"/>
                    </a:lnTo>
                    <a:cubicBezTo>
                      <a:pt x="49431" y="867213"/>
                      <a:pt x="0" y="716155"/>
                      <a:pt x="0" y="553551"/>
                    </a:cubicBezTo>
                    <a:cubicBezTo>
                      <a:pt x="0" y="390948"/>
                      <a:pt x="49431" y="239890"/>
                      <a:pt x="134086" y="114584"/>
                    </a:cubicBezTo>
                    <a:lnTo>
                      <a:pt x="228627" y="0"/>
                    </a:lnTo>
                    <a:close/>
                  </a:path>
                </a:pathLst>
              </a:custGeom>
              <a:blipFill rotWithShape="1">
                <a:blip r:embed="rId8"/>
                <a:stretch>
                  <a:fillRect l="-21" t="-44" r="125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任意形状 21"/>
              <p:cNvSpPr/>
              <p:nvPr/>
            </p:nvSpPr>
            <p:spPr>
              <a:xfrm>
                <a:off x="2752056" y="4098494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任意形状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056" y="4098494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blipFill rotWithShape="1">
                <a:blip r:embed="rId6"/>
                <a:stretch>
                  <a:fillRect l="-1451" t="-971" r="-1081" b="-915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任意形状 22"/>
              <p:cNvSpPr/>
              <p:nvPr/>
            </p:nvSpPr>
            <p:spPr>
              <a:xfrm>
                <a:off x="1616225" y="4098494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任意形状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225" y="4098494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blipFill rotWithShape="1">
                <a:blip r:embed="rId7"/>
                <a:stretch>
                  <a:fillRect l="-1131" t="-971" r="-1401" b="-915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任意形状 23"/>
          <p:cNvSpPr/>
          <p:nvPr/>
        </p:nvSpPr>
        <p:spPr>
          <a:xfrm>
            <a:off x="2561333" y="5720512"/>
            <a:ext cx="387119" cy="937293"/>
          </a:xfrm>
          <a:custGeom>
            <a:avLst/>
            <a:gdLst>
              <a:gd name="connsiteX0" fmla="*/ 228627 w 457254"/>
              <a:gd name="connsiteY0" fmla="*/ 0 h 1107103"/>
              <a:gd name="connsiteX1" fmla="*/ 323168 w 457254"/>
              <a:gd name="connsiteY1" fmla="*/ 114585 h 1107103"/>
              <a:gd name="connsiteX2" fmla="*/ 457254 w 457254"/>
              <a:gd name="connsiteY2" fmla="*/ 553552 h 1107103"/>
              <a:gd name="connsiteX3" fmla="*/ 323168 w 457254"/>
              <a:gd name="connsiteY3" fmla="*/ 992519 h 1107103"/>
              <a:gd name="connsiteX4" fmla="*/ 228628 w 457254"/>
              <a:gd name="connsiteY4" fmla="*/ 1107103 h 1107103"/>
              <a:gd name="connsiteX5" fmla="*/ 134086 w 457254"/>
              <a:gd name="connsiteY5" fmla="*/ 992518 h 1107103"/>
              <a:gd name="connsiteX6" fmla="*/ 0 w 457254"/>
              <a:gd name="connsiteY6" fmla="*/ 553551 h 1107103"/>
              <a:gd name="connsiteX7" fmla="*/ 134086 w 457254"/>
              <a:gd name="connsiteY7" fmla="*/ 114584 h 1107103"/>
              <a:gd name="connsiteX8" fmla="*/ 228627 w 457254"/>
              <a:gd name="connsiteY8" fmla="*/ 0 h 110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54" h="1107103">
                <a:moveTo>
                  <a:pt x="228627" y="0"/>
                </a:moveTo>
                <a:lnTo>
                  <a:pt x="323168" y="114585"/>
                </a:lnTo>
                <a:cubicBezTo>
                  <a:pt x="407823" y="239891"/>
                  <a:pt x="457254" y="390949"/>
                  <a:pt x="457254" y="553552"/>
                </a:cubicBezTo>
                <a:cubicBezTo>
                  <a:pt x="457254" y="716156"/>
                  <a:pt x="407823" y="867214"/>
                  <a:pt x="323168" y="992519"/>
                </a:cubicBezTo>
                <a:lnTo>
                  <a:pt x="228628" y="1107103"/>
                </a:lnTo>
                <a:lnTo>
                  <a:pt x="134086" y="992518"/>
                </a:lnTo>
                <a:cubicBezTo>
                  <a:pt x="49431" y="867213"/>
                  <a:pt x="0" y="716155"/>
                  <a:pt x="0" y="553551"/>
                </a:cubicBezTo>
                <a:cubicBezTo>
                  <a:pt x="0" y="390948"/>
                  <a:pt x="49431" y="239890"/>
                  <a:pt x="134086" y="114584"/>
                </a:cubicBezTo>
                <a:lnTo>
                  <a:pt x="22862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任意形状 24"/>
              <p:cNvSpPr/>
              <p:nvPr/>
            </p:nvSpPr>
            <p:spPr>
              <a:xfrm>
                <a:off x="2754893" y="5499320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任意形状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893" y="5499320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blipFill rotWithShape="1">
                <a:blip r:embed="rId9"/>
                <a:stretch>
                  <a:fillRect l="-1477" t="-972" r="-1111" b="-914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任意形状 25"/>
              <p:cNvSpPr/>
              <p:nvPr/>
            </p:nvSpPr>
            <p:spPr>
              <a:xfrm>
                <a:off x="1619062" y="5499320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任意形状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062" y="5499320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blipFill rotWithShape="1">
                <a:blip r:embed="rId10"/>
                <a:stretch>
                  <a:fillRect l="-1157" t="-972" r="-1430" b="-914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809182" y="3156248"/>
                <a:ext cx="29414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PSI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82" y="3156248"/>
                <a:ext cx="2941492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11" t="-74" r="17" b="-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4775704" y="4038400"/>
                <a:ext cx="7152771" cy="1479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PCSI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Times New Roman" panose="02020503050405090304" pitchFamily="18" charset="0"/>
                                    <a:cs typeface="Times New Roman" panose="02020503050405090304" pitchFamily="18" charset="0"/>
                                  </a:rPr>
                                  <m:t>cardinality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kumimoji="1"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kumimoji="1"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9"/>
                                      </m:rPr>
                                      <a:rPr kumimoji="1"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kumimoji="1"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kumimoji="1"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Times New Roman" panose="02020503050405090304" pitchFamily="18" charset="0"/>
                                    <a:cs typeface="Times New Roman" panose="02020503050405090304" pitchFamily="18" charset="0"/>
                                  </a:rPr>
                                  <m:t>cardinality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Times New Roman" panose="02020503050405090304" pitchFamily="18" charset="0"/>
                                    <a:cs typeface="Times New Roman" panose="02020503050405090304" pitchFamily="18" charset="0"/>
                                  </a:rPr>
                                  <m:t>-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Times New Roman" panose="02020503050405090304" pitchFamily="18" charset="0"/>
                                    <a:cs typeface="Times New Roman" panose="02020503050405090304" pitchFamily="18" charset="0"/>
                                  </a:rPr>
                                  <m:t>sum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kumimoji="1"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1"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kumimoji="1"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kumimoji="1"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1" lang="en-US" altLang="zh-CN" sz="2000" b="0" i="0" smtClean="0">
                                    <a:latin typeface="Times New Roman" panose="02020503050405090304" pitchFamily="18" charset="0"/>
                                    <a:cs typeface="Times New Roman" panose="02020503050405090304" pitchFamily="18" charset="0"/>
                                  </a:rPr>
                                  <m:t>general</m:t>
                                </m:r>
                                <m:r>
                                  <m:rPr>
                                    <m:nor/>
                                  </m:rPr>
                                  <a:rPr kumimoji="1" lang="zh-CN" altLang="en-US" sz="2000" b="0" i="0" smtClean="0">
                                    <a:latin typeface="Times New Roman" panose="02020503050405090304" pitchFamily="18" charset="0"/>
                                    <a:cs typeface="Times New Roman" panose="0202050305040509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zh-CN" sz="2000" b="0" i="0" smtClean="0">
                                    <a:latin typeface="Times New Roman" panose="02020503050405090304" pitchFamily="18" charset="0"/>
                                    <a:cs typeface="Times New Roman" panose="02020503050405090304" pitchFamily="18" charset="0"/>
                                  </a:rPr>
                                  <m:t>computation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04" y="4038400"/>
                <a:ext cx="7152771" cy="1479764"/>
              </a:xfrm>
              <a:prstGeom prst="rect">
                <a:avLst/>
              </a:prstGeom>
              <a:blipFill rotWithShape="1">
                <a:blip r:embed="rId12"/>
                <a:stretch>
                  <a:fillRect l="-7" t="-2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809182" y="5963960"/>
                <a:ext cx="294149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PSU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kumimoji="1"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82" y="5963960"/>
                <a:ext cx="2941492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11" t="-10" r="17" b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1.2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Wide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Applications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of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PSO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7527" y="1089026"/>
            <a:ext cx="9966037" cy="543560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/>
              <a:t>PSI</a:t>
            </a:r>
            <a:endParaRPr lang="en-US" altLang="zh-CN" sz="2000" b="1" dirty="0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Privacy-preserving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location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sharing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contact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discovery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DNA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testing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pattern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matching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/>
              <a:t>PCSI</a:t>
            </a:r>
            <a:endParaRPr lang="en-US" altLang="zh-CN" sz="2000" b="1" dirty="0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measuring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effectiveness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online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advertising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/>
              <a:t>PSU</a:t>
            </a:r>
            <a:endParaRPr lang="en-US" altLang="zh-CN" sz="1800" b="1" dirty="0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IP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blacklist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vulnerability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data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aggregation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DB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supporting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full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join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Private-ID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7" y="3107604"/>
            <a:ext cx="11664948" cy="177424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任意形状 2"/>
          <p:cNvSpPr/>
          <p:nvPr/>
        </p:nvSpPr>
        <p:spPr>
          <a:xfrm>
            <a:off x="8834939" y="1921339"/>
            <a:ext cx="387119" cy="937293"/>
          </a:xfrm>
          <a:custGeom>
            <a:avLst/>
            <a:gdLst>
              <a:gd name="connsiteX0" fmla="*/ 228627 w 457254"/>
              <a:gd name="connsiteY0" fmla="*/ 0 h 1107103"/>
              <a:gd name="connsiteX1" fmla="*/ 323168 w 457254"/>
              <a:gd name="connsiteY1" fmla="*/ 114585 h 1107103"/>
              <a:gd name="connsiteX2" fmla="*/ 457254 w 457254"/>
              <a:gd name="connsiteY2" fmla="*/ 553552 h 1107103"/>
              <a:gd name="connsiteX3" fmla="*/ 323168 w 457254"/>
              <a:gd name="connsiteY3" fmla="*/ 992519 h 1107103"/>
              <a:gd name="connsiteX4" fmla="*/ 228628 w 457254"/>
              <a:gd name="connsiteY4" fmla="*/ 1107103 h 1107103"/>
              <a:gd name="connsiteX5" fmla="*/ 134086 w 457254"/>
              <a:gd name="connsiteY5" fmla="*/ 992518 h 1107103"/>
              <a:gd name="connsiteX6" fmla="*/ 0 w 457254"/>
              <a:gd name="connsiteY6" fmla="*/ 553551 h 1107103"/>
              <a:gd name="connsiteX7" fmla="*/ 134086 w 457254"/>
              <a:gd name="connsiteY7" fmla="*/ 114584 h 1107103"/>
              <a:gd name="connsiteX8" fmla="*/ 228627 w 457254"/>
              <a:gd name="connsiteY8" fmla="*/ 0 h 110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54" h="1107103">
                <a:moveTo>
                  <a:pt x="228627" y="0"/>
                </a:moveTo>
                <a:lnTo>
                  <a:pt x="323168" y="114585"/>
                </a:lnTo>
                <a:cubicBezTo>
                  <a:pt x="407823" y="239891"/>
                  <a:pt x="457254" y="390949"/>
                  <a:pt x="457254" y="553552"/>
                </a:cubicBezTo>
                <a:cubicBezTo>
                  <a:pt x="457254" y="716156"/>
                  <a:pt x="407823" y="867214"/>
                  <a:pt x="323168" y="992519"/>
                </a:cubicBezTo>
                <a:lnTo>
                  <a:pt x="228628" y="1107103"/>
                </a:lnTo>
                <a:lnTo>
                  <a:pt x="134086" y="992518"/>
                </a:lnTo>
                <a:cubicBezTo>
                  <a:pt x="49431" y="867213"/>
                  <a:pt x="0" y="716155"/>
                  <a:pt x="0" y="553551"/>
                </a:cubicBezTo>
                <a:cubicBezTo>
                  <a:pt x="0" y="390948"/>
                  <a:pt x="49431" y="239890"/>
                  <a:pt x="134086" y="114584"/>
                </a:cubicBezTo>
                <a:lnTo>
                  <a:pt x="22862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任意形状 6"/>
              <p:cNvSpPr/>
              <p:nvPr/>
            </p:nvSpPr>
            <p:spPr>
              <a:xfrm>
                <a:off x="9028499" y="1700147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任意形状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499" y="1700147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blipFill rotWithShape="1">
                <a:blip r:embed="rId1"/>
                <a:stretch>
                  <a:fillRect l="-1460" t="-974" r="-1072" b="-911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任意形状 8"/>
              <p:cNvSpPr/>
              <p:nvPr/>
            </p:nvSpPr>
            <p:spPr>
              <a:xfrm>
                <a:off x="7892668" y="1700147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任意形状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668" y="1700147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blipFill rotWithShape="1">
                <a:blip r:embed="rId2"/>
                <a:stretch>
                  <a:fillRect l="-1140" t="-974" r="-1447" b="-911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任意形状 9"/>
              <p:cNvSpPr/>
              <p:nvPr/>
            </p:nvSpPr>
            <p:spPr>
              <a:xfrm>
                <a:off x="8830008" y="3497655"/>
                <a:ext cx="387119" cy="937293"/>
              </a:xfrm>
              <a:custGeom>
                <a:avLst/>
                <a:gdLst>
                  <a:gd name="connsiteX0" fmla="*/ 228627 w 457254"/>
                  <a:gd name="connsiteY0" fmla="*/ 0 h 1107103"/>
                  <a:gd name="connsiteX1" fmla="*/ 323168 w 457254"/>
                  <a:gd name="connsiteY1" fmla="*/ 114585 h 1107103"/>
                  <a:gd name="connsiteX2" fmla="*/ 457254 w 457254"/>
                  <a:gd name="connsiteY2" fmla="*/ 553552 h 1107103"/>
                  <a:gd name="connsiteX3" fmla="*/ 323168 w 457254"/>
                  <a:gd name="connsiteY3" fmla="*/ 992519 h 1107103"/>
                  <a:gd name="connsiteX4" fmla="*/ 228628 w 457254"/>
                  <a:gd name="connsiteY4" fmla="*/ 1107103 h 1107103"/>
                  <a:gd name="connsiteX5" fmla="*/ 134086 w 457254"/>
                  <a:gd name="connsiteY5" fmla="*/ 992518 h 1107103"/>
                  <a:gd name="connsiteX6" fmla="*/ 0 w 457254"/>
                  <a:gd name="connsiteY6" fmla="*/ 553551 h 1107103"/>
                  <a:gd name="connsiteX7" fmla="*/ 134086 w 457254"/>
                  <a:gd name="connsiteY7" fmla="*/ 114584 h 1107103"/>
                  <a:gd name="connsiteX8" fmla="*/ 228627 w 457254"/>
                  <a:gd name="connsiteY8" fmla="*/ 0 h 110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54" h="1107103">
                    <a:moveTo>
                      <a:pt x="228627" y="0"/>
                    </a:moveTo>
                    <a:lnTo>
                      <a:pt x="323168" y="114585"/>
                    </a:lnTo>
                    <a:cubicBezTo>
                      <a:pt x="407823" y="239891"/>
                      <a:pt x="457254" y="390949"/>
                      <a:pt x="457254" y="553552"/>
                    </a:cubicBezTo>
                    <a:cubicBezTo>
                      <a:pt x="457254" y="716156"/>
                      <a:pt x="407823" y="867214"/>
                      <a:pt x="323168" y="992519"/>
                    </a:cubicBezTo>
                    <a:lnTo>
                      <a:pt x="228628" y="1107103"/>
                    </a:lnTo>
                    <a:lnTo>
                      <a:pt x="134086" y="992518"/>
                    </a:lnTo>
                    <a:cubicBezTo>
                      <a:pt x="49431" y="867213"/>
                      <a:pt x="0" y="716155"/>
                      <a:pt x="0" y="553551"/>
                    </a:cubicBezTo>
                    <a:cubicBezTo>
                      <a:pt x="0" y="390948"/>
                      <a:pt x="49431" y="239890"/>
                      <a:pt x="134086" y="114584"/>
                    </a:cubicBezTo>
                    <a:lnTo>
                      <a:pt x="228627" y="0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tIns="0" rIns="0" bIns="72000" rtlCol="0" anchor="ctr" anchorCtr="1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任意形状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008" y="3497655"/>
                <a:ext cx="387119" cy="937293"/>
              </a:xfrm>
              <a:custGeom>
                <a:avLst/>
                <a:gdLst>
                  <a:gd name="connsiteX0" fmla="*/ 228627 w 457254"/>
                  <a:gd name="connsiteY0" fmla="*/ 0 h 1107103"/>
                  <a:gd name="connsiteX1" fmla="*/ 323168 w 457254"/>
                  <a:gd name="connsiteY1" fmla="*/ 114585 h 1107103"/>
                  <a:gd name="connsiteX2" fmla="*/ 457254 w 457254"/>
                  <a:gd name="connsiteY2" fmla="*/ 553552 h 1107103"/>
                  <a:gd name="connsiteX3" fmla="*/ 323168 w 457254"/>
                  <a:gd name="connsiteY3" fmla="*/ 992519 h 1107103"/>
                  <a:gd name="connsiteX4" fmla="*/ 228628 w 457254"/>
                  <a:gd name="connsiteY4" fmla="*/ 1107103 h 1107103"/>
                  <a:gd name="connsiteX5" fmla="*/ 134086 w 457254"/>
                  <a:gd name="connsiteY5" fmla="*/ 992518 h 1107103"/>
                  <a:gd name="connsiteX6" fmla="*/ 0 w 457254"/>
                  <a:gd name="connsiteY6" fmla="*/ 553551 h 1107103"/>
                  <a:gd name="connsiteX7" fmla="*/ 134086 w 457254"/>
                  <a:gd name="connsiteY7" fmla="*/ 114584 h 1107103"/>
                  <a:gd name="connsiteX8" fmla="*/ 228627 w 457254"/>
                  <a:gd name="connsiteY8" fmla="*/ 0 h 1107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7254" h="1107103">
                    <a:moveTo>
                      <a:pt x="228627" y="0"/>
                    </a:moveTo>
                    <a:lnTo>
                      <a:pt x="323168" y="114585"/>
                    </a:lnTo>
                    <a:cubicBezTo>
                      <a:pt x="407823" y="239891"/>
                      <a:pt x="457254" y="390949"/>
                      <a:pt x="457254" y="553552"/>
                    </a:cubicBezTo>
                    <a:cubicBezTo>
                      <a:pt x="457254" y="716156"/>
                      <a:pt x="407823" y="867214"/>
                      <a:pt x="323168" y="992519"/>
                    </a:cubicBezTo>
                    <a:lnTo>
                      <a:pt x="228628" y="1107103"/>
                    </a:lnTo>
                    <a:lnTo>
                      <a:pt x="134086" y="992518"/>
                    </a:lnTo>
                    <a:cubicBezTo>
                      <a:pt x="49431" y="867213"/>
                      <a:pt x="0" y="716155"/>
                      <a:pt x="0" y="553551"/>
                    </a:cubicBezTo>
                    <a:cubicBezTo>
                      <a:pt x="0" y="390948"/>
                      <a:pt x="49431" y="239890"/>
                      <a:pt x="134086" y="114584"/>
                    </a:cubicBezTo>
                    <a:lnTo>
                      <a:pt x="228627" y="0"/>
                    </a:lnTo>
                    <a:close/>
                  </a:path>
                </a:pathLst>
              </a:custGeom>
              <a:blipFill rotWithShape="1">
                <a:blip r:embed="rId3"/>
                <a:stretch>
                  <a:fillRect l="-86" t="-8" r="26" b="1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任意形状 10"/>
              <p:cNvSpPr/>
              <p:nvPr/>
            </p:nvSpPr>
            <p:spPr>
              <a:xfrm>
                <a:off x="9023568" y="3276463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任意形状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8" y="3276463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blipFill rotWithShape="1">
                <a:blip r:embed="rId1"/>
                <a:stretch>
                  <a:fillRect l="-1473" t="-993" r="-1115" b="-940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任意形状 11"/>
              <p:cNvSpPr/>
              <p:nvPr/>
            </p:nvSpPr>
            <p:spPr>
              <a:xfrm>
                <a:off x="7887737" y="3276463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任意形状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737" y="3276463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blipFill rotWithShape="1">
                <a:blip r:embed="rId2"/>
                <a:stretch>
                  <a:fillRect l="-1154" t="-993" r="-1434" b="-940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形状 15"/>
          <p:cNvSpPr/>
          <p:nvPr/>
        </p:nvSpPr>
        <p:spPr>
          <a:xfrm>
            <a:off x="8832845" y="5055495"/>
            <a:ext cx="387119" cy="937293"/>
          </a:xfrm>
          <a:custGeom>
            <a:avLst/>
            <a:gdLst>
              <a:gd name="connsiteX0" fmla="*/ 228627 w 457254"/>
              <a:gd name="connsiteY0" fmla="*/ 0 h 1107103"/>
              <a:gd name="connsiteX1" fmla="*/ 323168 w 457254"/>
              <a:gd name="connsiteY1" fmla="*/ 114585 h 1107103"/>
              <a:gd name="connsiteX2" fmla="*/ 457254 w 457254"/>
              <a:gd name="connsiteY2" fmla="*/ 553552 h 1107103"/>
              <a:gd name="connsiteX3" fmla="*/ 323168 w 457254"/>
              <a:gd name="connsiteY3" fmla="*/ 992519 h 1107103"/>
              <a:gd name="connsiteX4" fmla="*/ 228628 w 457254"/>
              <a:gd name="connsiteY4" fmla="*/ 1107103 h 1107103"/>
              <a:gd name="connsiteX5" fmla="*/ 134086 w 457254"/>
              <a:gd name="connsiteY5" fmla="*/ 992518 h 1107103"/>
              <a:gd name="connsiteX6" fmla="*/ 0 w 457254"/>
              <a:gd name="connsiteY6" fmla="*/ 553551 h 1107103"/>
              <a:gd name="connsiteX7" fmla="*/ 134086 w 457254"/>
              <a:gd name="connsiteY7" fmla="*/ 114584 h 1107103"/>
              <a:gd name="connsiteX8" fmla="*/ 228627 w 457254"/>
              <a:gd name="connsiteY8" fmla="*/ 0 h 110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54" h="1107103">
                <a:moveTo>
                  <a:pt x="228627" y="0"/>
                </a:moveTo>
                <a:lnTo>
                  <a:pt x="323168" y="114585"/>
                </a:lnTo>
                <a:cubicBezTo>
                  <a:pt x="407823" y="239891"/>
                  <a:pt x="457254" y="390949"/>
                  <a:pt x="457254" y="553552"/>
                </a:cubicBezTo>
                <a:cubicBezTo>
                  <a:pt x="457254" y="716156"/>
                  <a:pt x="407823" y="867214"/>
                  <a:pt x="323168" y="992519"/>
                </a:cubicBezTo>
                <a:lnTo>
                  <a:pt x="228628" y="1107103"/>
                </a:lnTo>
                <a:lnTo>
                  <a:pt x="134086" y="992518"/>
                </a:lnTo>
                <a:cubicBezTo>
                  <a:pt x="49431" y="867213"/>
                  <a:pt x="0" y="716155"/>
                  <a:pt x="0" y="553551"/>
                </a:cubicBezTo>
                <a:cubicBezTo>
                  <a:pt x="0" y="390948"/>
                  <a:pt x="49431" y="239890"/>
                  <a:pt x="134086" y="114584"/>
                </a:cubicBezTo>
                <a:lnTo>
                  <a:pt x="228627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任意形状 27"/>
              <p:cNvSpPr/>
              <p:nvPr/>
            </p:nvSpPr>
            <p:spPr>
              <a:xfrm>
                <a:off x="9026405" y="4834303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任意形状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405" y="4834303"/>
                <a:ext cx="1135830" cy="1329390"/>
              </a:xfrm>
              <a:custGeom>
                <a:avLst/>
                <a:gdLst>
                  <a:gd name="connsiteX0" fmla="*/ 556491 w 1341609"/>
                  <a:gd name="connsiteY0" fmla="*/ 0 h 1570236"/>
                  <a:gd name="connsiteX1" fmla="*/ 1341609 w 1341609"/>
                  <a:gd name="connsiteY1" fmla="*/ 785118 h 1570236"/>
                  <a:gd name="connsiteX2" fmla="*/ 556491 w 1341609"/>
                  <a:gd name="connsiteY2" fmla="*/ 1570236 h 1570236"/>
                  <a:gd name="connsiteX3" fmla="*/ 1329 w 1341609"/>
                  <a:gd name="connsiteY3" fmla="*/ 1340280 h 1570236"/>
                  <a:gd name="connsiteX4" fmla="*/ 1 w 1341609"/>
                  <a:gd name="connsiteY4" fmla="*/ 1338670 h 1570236"/>
                  <a:gd name="connsiteX5" fmla="*/ 94541 w 1341609"/>
                  <a:gd name="connsiteY5" fmla="*/ 1224086 h 1570236"/>
                  <a:gd name="connsiteX6" fmla="*/ 228627 w 1341609"/>
                  <a:gd name="connsiteY6" fmla="*/ 785119 h 1570236"/>
                  <a:gd name="connsiteX7" fmla="*/ 94541 w 1341609"/>
                  <a:gd name="connsiteY7" fmla="*/ 346152 h 1570236"/>
                  <a:gd name="connsiteX8" fmla="*/ 0 w 1341609"/>
                  <a:gd name="connsiteY8" fmla="*/ 231567 h 1570236"/>
                  <a:gd name="connsiteX9" fmla="*/ 1329 w 1341609"/>
                  <a:gd name="connsiteY9" fmla="*/ 229956 h 1570236"/>
                  <a:gd name="connsiteX10" fmla="*/ 556491 w 1341609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09" h="1570236">
                    <a:moveTo>
                      <a:pt x="556491" y="0"/>
                    </a:moveTo>
                    <a:cubicBezTo>
                      <a:pt x="990100" y="0"/>
                      <a:pt x="1341609" y="351509"/>
                      <a:pt x="1341609" y="785118"/>
                    </a:cubicBezTo>
                    <a:cubicBezTo>
                      <a:pt x="1341609" y="1218727"/>
                      <a:pt x="990100" y="1570236"/>
                      <a:pt x="556491" y="1570236"/>
                    </a:cubicBezTo>
                    <a:cubicBezTo>
                      <a:pt x="339687" y="1570236"/>
                      <a:pt x="143407" y="1482359"/>
                      <a:pt x="1329" y="1340280"/>
                    </a:cubicBezTo>
                    <a:lnTo>
                      <a:pt x="1" y="1338670"/>
                    </a:lnTo>
                    <a:lnTo>
                      <a:pt x="94541" y="1224086"/>
                    </a:lnTo>
                    <a:cubicBezTo>
                      <a:pt x="179196" y="1098781"/>
                      <a:pt x="228627" y="947723"/>
                      <a:pt x="228627" y="785119"/>
                    </a:cubicBezTo>
                    <a:cubicBezTo>
                      <a:pt x="228627" y="622516"/>
                      <a:pt x="179196" y="471458"/>
                      <a:pt x="94541" y="346152"/>
                    </a:cubicBezTo>
                    <a:lnTo>
                      <a:pt x="0" y="231567"/>
                    </a:lnTo>
                    <a:lnTo>
                      <a:pt x="1329" y="229956"/>
                    </a:lnTo>
                    <a:cubicBezTo>
                      <a:pt x="143407" y="87877"/>
                      <a:pt x="339687" y="0"/>
                      <a:pt x="556491" y="0"/>
                    </a:cubicBezTo>
                    <a:close/>
                  </a:path>
                </a:pathLst>
              </a:custGeom>
              <a:blipFill rotWithShape="1">
                <a:blip r:embed="rId4"/>
                <a:stretch>
                  <a:fillRect l="-1499" t="-959" r="-1089" b="-927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任意形状 28"/>
              <p:cNvSpPr/>
              <p:nvPr/>
            </p:nvSpPr>
            <p:spPr>
              <a:xfrm>
                <a:off x="7890574" y="4834303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任意形状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574" y="4834303"/>
                <a:ext cx="1135831" cy="1329390"/>
              </a:xfrm>
              <a:custGeom>
                <a:avLst/>
                <a:gdLst>
                  <a:gd name="connsiteX0" fmla="*/ 785118 w 1341610"/>
                  <a:gd name="connsiteY0" fmla="*/ 0 h 1570236"/>
                  <a:gd name="connsiteX1" fmla="*/ 1340280 w 1341610"/>
                  <a:gd name="connsiteY1" fmla="*/ 229956 h 1570236"/>
                  <a:gd name="connsiteX2" fmla="*/ 1341609 w 1341610"/>
                  <a:gd name="connsiteY2" fmla="*/ 231566 h 1570236"/>
                  <a:gd name="connsiteX3" fmla="*/ 1247068 w 1341610"/>
                  <a:gd name="connsiteY3" fmla="*/ 346150 h 1570236"/>
                  <a:gd name="connsiteX4" fmla="*/ 1112982 w 1341610"/>
                  <a:gd name="connsiteY4" fmla="*/ 785117 h 1570236"/>
                  <a:gd name="connsiteX5" fmla="*/ 1247068 w 1341610"/>
                  <a:gd name="connsiteY5" fmla="*/ 1224084 h 1570236"/>
                  <a:gd name="connsiteX6" fmla="*/ 1341610 w 1341610"/>
                  <a:gd name="connsiteY6" fmla="*/ 1338669 h 1570236"/>
                  <a:gd name="connsiteX7" fmla="*/ 1340280 w 1341610"/>
                  <a:gd name="connsiteY7" fmla="*/ 1340280 h 1570236"/>
                  <a:gd name="connsiteX8" fmla="*/ 785118 w 1341610"/>
                  <a:gd name="connsiteY8" fmla="*/ 1570236 h 1570236"/>
                  <a:gd name="connsiteX9" fmla="*/ 0 w 1341610"/>
                  <a:gd name="connsiteY9" fmla="*/ 785118 h 1570236"/>
                  <a:gd name="connsiteX10" fmla="*/ 785118 w 1341610"/>
                  <a:gd name="connsiteY10" fmla="*/ 0 h 1570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610" h="1570236">
                    <a:moveTo>
                      <a:pt x="785118" y="0"/>
                    </a:moveTo>
                    <a:cubicBezTo>
                      <a:pt x="1001922" y="0"/>
                      <a:pt x="1198202" y="87877"/>
                      <a:pt x="1340280" y="229956"/>
                    </a:cubicBezTo>
                    <a:lnTo>
                      <a:pt x="1341609" y="231566"/>
                    </a:lnTo>
                    <a:lnTo>
                      <a:pt x="1247068" y="346150"/>
                    </a:lnTo>
                    <a:cubicBezTo>
                      <a:pt x="1162413" y="471456"/>
                      <a:pt x="1112982" y="622514"/>
                      <a:pt x="1112982" y="785117"/>
                    </a:cubicBezTo>
                    <a:cubicBezTo>
                      <a:pt x="1112982" y="947721"/>
                      <a:pt x="1162413" y="1098779"/>
                      <a:pt x="1247068" y="1224084"/>
                    </a:cubicBezTo>
                    <a:lnTo>
                      <a:pt x="1341610" y="1338669"/>
                    </a:lnTo>
                    <a:lnTo>
                      <a:pt x="1340280" y="1340280"/>
                    </a:lnTo>
                    <a:cubicBezTo>
                      <a:pt x="1198202" y="1482359"/>
                      <a:pt x="1001922" y="1570236"/>
                      <a:pt x="785118" y="1570236"/>
                    </a:cubicBezTo>
                    <a:cubicBezTo>
                      <a:pt x="351509" y="1570236"/>
                      <a:pt x="0" y="1218727"/>
                      <a:pt x="0" y="785118"/>
                    </a:cubicBezTo>
                    <a:cubicBezTo>
                      <a:pt x="0" y="351509"/>
                      <a:pt x="351509" y="0"/>
                      <a:pt x="785118" y="0"/>
                    </a:cubicBezTo>
                    <a:close/>
                  </a:path>
                </a:pathLst>
              </a:custGeom>
              <a:blipFill rotWithShape="1">
                <a:blip r:embed="rId5"/>
                <a:stretch>
                  <a:fillRect l="-1124" t="-959" r="-1408" b="-927"/>
                </a:stretch>
              </a:blip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1.3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State-of-the-art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PSO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3525" y="1089025"/>
            <a:ext cx="11664948" cy="1377084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PSI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extensively</a:t>
            </a:r>
            <a:r>
              <a:rPr lang="zh-CN" altLang="en-US" dirty="0"/>
              <a:t> </a:t>
            </a:r>
            <a:r>
              <a:rPr lang="en-US" altLang="zh-CN" dirty="0"/>
              <a:t>studied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decades.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balanced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setting: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[KKRT16,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CM20,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RR22]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achieves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linear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complexity,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almost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efficient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insecure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hash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protocol.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unbalanced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setting: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[CLR17,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CHLR18,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CMdG+21]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achieves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sub-linear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complexity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large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set.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525" y="3157197"/>
            <a:ext cx="11664948" cy="1377857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PCSI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[HFH99,</a:t>
            </a:r>
            <a:r>
              <a:rPr lang="zh-CN" altLang="en-US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IKN+20,</a:t>
            </a:r>
            <a:r>
              <a:rPr lang="zh-CN" altLang="en-US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PSTY19]</a:t>
            </a:r>
            <a:r>
              <a:rPr lang="zh-CN" altLang="en-US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achieve</a:t>
            </a:r>
            <a:r>
              <a:rPr lang="zh-CN" altLang="en-US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linear</a:t>
            </a:r>
            <a:r>
              <a:rPr lang="zh-CN" altLang="en-US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sz="1800" i="0" u="none" strike="noStrike" baseline="0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complexity</a:t>
            </a:r>
            <a:endParaRPr lang="en-US" altLang="zh-CN" sz="1800" i="0" u="none" strike="noStrike" baseline="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concretely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20×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slower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in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timing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and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30×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more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communication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than</a:t>
            </a:r>
            <a:r>
              <a:rPr lang="zh-CN" altLang="en-US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PSI</a:t>
            </a:r>
            <a:endParaRPr lang="en-US" altLang="zh-CN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63525" y="2568417"/>
            <a:ext cx="11664948" cy="479583"/>
          </a:xfrm>
          <a:prstGeom prst="roundRect">
            <a:avLst>
              <a:gd name="adj" fmla="val 1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In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sharp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contract,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study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PCSI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PSU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not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satisfying.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3525" y="4165390"/>
            <a:ext cx="11664948" cy="471263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63527" y="4590473"/>
                <a:ext cx="11664948" cy="2207491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PSU</a:t>
                </a:r>
                <a:endParaRPr lang="en-US" altLang="zh-CN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[KS05,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Fri07,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HN10,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KRtW19,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JSZ+22]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have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super-linear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complexity</a:t>
                </a:r>
                <a:endParaRPr lang="en-US" altLang="zh-CN" sz="1800" i="0" u="none" strike="noStrike" baseline="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90204" pitchFamily="34" charset="0"/>
                  <a:buChar char="•"/>
                </a:pP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[DC17,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ZCL+23]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achieve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linear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complexity,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but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not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strict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(communication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of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computation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complexity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additionally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depends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on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statistical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parameter</a:t>
                </a:r>
                <a:r>
                  <a:rPr lang="zh-CN" altLang="en-US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 i="1" u="none" strike="noStrike" baseline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𝜆</m:t>
                    </m:r>
                    <m:r>
                      <a:rPr lang="zh-CN" altLang="en-US" sz="1800" i="1" u="none" strike="noStrike" baseline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≈</m:t>
                    </m:r>
                    <m:r>
                      <a:rPr lang="en-US" altLang="zh-CN" sz="1800" b="0" i="1" u="none" strike="noStrike" baseline="0" smtClean="0">
                        <a:latin typeface="Cambria Math" panose="02040503050406030204" pitchFamily="18" charset="0"/>
                        <a:cs typeface="Times New Roman" panose="02020503050405090304" pitchFamily="18" charset="0"/>
                      </a:rPr>
                      <m:t>40</m:t>
                    </m:r>
                  </m:oMath>
                </a14:m>
                <a:r>
                  <a:rPr lang="en-US" altLang="zh-CN" sz="1800" i="0" u="none" strike="noStrike" baseline="0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)</a:t>
                </a:r>
                <a:endParaRPr lang="en-US" altLang="zh-CN" sz="1800" i="0" u="none" strike="noStrike" baseline="0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concretely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20×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slower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in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timing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and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35×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more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communication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than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PSI</a:t>
                </a:r>
                <a:endParaRPr lang="en-US" altLang="zh-CN" dirty="0">
                  <a:solidFill>
                    <a:srgbClr val="FF0000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7" y="4590473"/>
                <a:ext cx="11664948" cy="2207491"/>
              </a:xfrm>
              <a:prstGeom prst="rect">
                <a:avLst/>
              </a:prstGeom>
              <a:blipFill rotWithShape="1">
                <a:blip r:embed="rId1"/>
                <a:stretch>
                  <a:fillRect t="-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1.4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Motivation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3525" y="1089025"/>
            <a:ext cx="11664948" cy="915054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approaches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private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r>
              <a:rPr lang="zh-CN" altLang="en-US" dirty="0"/>
              <a:t> → </a:t>
            </a:r>
            <a:r>
              <a:rPr lang="en-US" altLang="zh-CN" dirty="0"/>
              <a:t>require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engineering</a:t>
            </a:r>
            <a:r>
              <a:rPr lang="zh-CN" altLang="en-US" dirty="0"/>
              <a:t> </a:t>
            </a:r>
            <a:r>
              <a:rPr lang="en-US" altLang="zh-CN" dirty="0"/>
              <a:t>effort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Goal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unified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framework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of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PSO</a:t>
            </a:r>
            <a:endParaRPr lang="en-US" altLang="zh-CN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2892" y="5056444"/>
            <a:ext cx="11664948" cy="1210585"/>
          </a:xfrm>
          <a:prstGeom prst="roundRect">
            <a:avLst>
              <a:gd name="adj" fmla="val 1990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Is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there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central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building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block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that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enables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unified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framework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PSO?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How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give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instantiations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with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optimal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asymptotic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complexity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good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concrete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efficiency?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dirty="0">
                <a:solidFill>
                  <a:schemeClr val="tx1"/>
                </a:solidFill>
              </a:rPr>
              <a:t>Can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DDH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assumption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strike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back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with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efficient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PSU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protocol?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527" y="2251767"/>
            <a:ext cx="11664948" cy="915054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exists</a:t>
            </a:r>
            <a:r>
              <a:rPr lang="zh-CN" altLang="en-US" dirty="0"/>
              <a:t> </a:t>
            </a:r>
            <a:r>
              <a:rPr lang="en-US" altLang="zh-CN" dirty="0"/>
              <a:t>huge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PSI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PSO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Goal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efficient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instantiations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to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close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gap</a:t>
            </a:r>
            <a:r>
              <a:rPr lang="en-US" altLang="zh-CN" baseline="30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endParaRPr lang="en-US" altLang="zh-CN" baseline="30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889" y="6495080"/>
            <a:ext cx="11664951" cy="37677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aseline="30000" dirty="0"/>
              <a:t>1</a:t>
            </a:r>
            <a:r>
              <a:rPr lang="en-US" altLang="zh-CN" sz="1400" dirty="0"/>
              <a:t>[GMR+21]</a:t>
            </a:r>
            <a:r>
              <a:rPr lang="zh-CN" altLang="en-US" sz="1400" dirty="0"/>
              <a:t> </a:t>
            </a:r>
            <a:r>
              <a:rPr lang="en-US" altLang="zh-CN" sz="1400" dirty="0"/>
              <a:t>presented</a:t>
            </a:r>
            <a:r>
              <a:rPr lang="zh-CN" altLang="en-US" sz="1400" dirty="0"/>
              <a:t> </a:t>
            </a:r>
            <a:r>
              <a:rPr lang="en-US" altLang="zh-CN" sz="1400" dirty="0"/>
              <a:t>a</a:t>
            </a:r>
            <a:r>
              <a:rPr lang="zh-CN" altLang="en-US" sz="1400" dirty="0"/>
              <a:t> </a:t>
            </a:r>
            <a:r>
              <a:rPr lang="en-US" altLang="zh-CN" sz="1400" dirty="0"/>
              <a:t>PSO</a:t>
            </a:r>
            <a:r>
              <a:rPr lang="zh-CN" altLang="en-US" sz="1400" dirty="0"/>
              <a:t> </a:t>
            </a:r>
            <a:r>
              <a:rPr lang="en-US" altLang="zh-CN" sz="1400" dirty="0"/>
              <a:t>framework</a:t>
            </a:r>
            <a:r>
              <a:rPr lang="zh-CN" altLang="en-US" sz="1400" dirty="0"/>
              <a:t> </a:t>
            </a:r>
            <a:r>
              <a:rPr lang="en-US" altLang="zh-CN" sz="1400" dirty="0"/>
              <a:t>from</a:t>
            </a:r>
            <a:r>
              <a:rPr lang="zh-CN" altLang="en-US" sz="1400" dirty="0"/>
              <a:t> </a:t>
            </a:r>
            <a:r>
              <a:rPr lang="en-US" altLang="zh-CN" sz="1400" dirty="0"/>
              <a:t>permuted</a:t>
            </a:r>
            <a:r>
              <a:rPr lang="zh-CN" altLang="en-US" sz="1400" dirty="0"/>
              <a:t> </a:t>
            </a:r>
            <a:r>
              <a:rPr lang="en-US" altLang="zh-CN" sz="1400" dirty="0"/>
              <a:t>characteristic.</a:t>
            </a:r>
            <a:r>
              <a:rPr lang="zh-CN" altLang="en-US" sz="1400" dirty="0"/>
              <a:t> </a:t>
            </a:r>
            <a:r>
              <a:rPr lang="en-US" altLang="zh-CN" sz="1400" dirty="0"/>
              <a:t>However,</a:t>
            </a:r>
            <a:r>
              <a:rPr lang="zh-CN" altLang="en-US" sz="1400" dirty="0"/>
              <a:t> </a:t>
            </a:r>
            <a:r>
              <a:rPr lang="en-US" altLang="zh-CN" sz="1400" dirty="0"/>
              <a:t>oblivious</a:t>
            </a:r>
            <a:r>
              <a:rPr lang="zh-CN" altLang="en-US" sz="1400" dirty="0"/>
              <a:t> </a:t>
            </a:r>
            <a:r>
              <a:rPr lang="en-US" altLang="zh-CN" sz="1400" dirty="0"/>
              <a:t>shuffle</a:t>
            </a:r>
            <a:r>
              <a:rPr lang="zh-CN" altLang="en-US" sz="1400" dirty="0"/>
              <a:t> </a:t>
            </a:r>
            <a:r>
              <a:rPr lang="en-US" altLang="zh-CN" sz="1400" dirty="0"/>
              <a:t>is</a:t>
            </a:r>
            <a:r>
              <a:rPr lang="zh-CN" altLang="en-US" sz="1400" dirty="0"/>
              <a:t> </a:t>
            </a:r>
            <a:r>
              <a:rPr lang="en-US" altLang="zh-CN" sz="1400" dirty="0"/>
              <a:t>not</a:t>
            </a:r>
            <a:r>
              <a:rPr lang="zh-CN" altLang="en-US" sz="1400" dirty="0"/>
              <a:t> </a:t>
            </a:r>
            <a:r>
              <a:rPr lang="en-US" altLang="zh-CN" sz="1400" dirty="0"/>
              <a:t>necessary</a:t>
            </a:r>
            <a:r>
              <a:rPr lang="zh-CN" altLang="en-US" sz="1400" dirty="0"/>
              <a:t> </a:t>
            </a:r>
            <a:r>
              <a:rPr lang="en-US" altLang="zh-CN" sz="1400" dirty="0"/>
              <a:t>for</a:t>
            </a:r>
            <a:r>
              <a:rPr lang="zh-CN" altLang="en-US" sz="1400" dirty="0"/>
              <a:t> </a:t>
            </a:r>
            <a:r>
              <a:rPr lang="en-US" altLang="zh-CN" sz="1400" dirty="0"/>
              <a:t>PSO,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incurs</a:t>
            </a:r>
            <a:r>
              <a:rPr lang="zh-CN" altLang="en-US" sz="1400" dirty="0"/>
              <a:t> </a:t>
            </a:r>
            <a:r>
              <a:rPr lang="en-US" altLang="zh-CN" sz="1400" dirty="0"/>
              <a:t>supe-linear</a:t>
            </a:r>
            <a:r>
              <a:rPr lang="zh-CN" altLang="en-US" sz="1400" dirty="0"/>
              <a:t> </a:t>
            </a:r>
            <a:r>
              <a:rPr lang="en-US" altLang="zh-CN" sz="1400" dirty="0"/>
              <a:t>complexity.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272892" y="3414508"/>
            <a:ext cx="11664948" cy="1394249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After</a:t>
            </a:r>
            <a:r>
              <a:rPr lang="zh-CN" altLang="en-US" dirty="0"/>
              <a:t> ≈ 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years,</a:t>
            </a:r>
            <a:r>
              <a:rPr lang="zh-CN" altLang="en-US" dirty="0"/>
              <a:t> </a:t>
            </a:r>
            <a:r>
              <a:rPr lang="en-US" altLang="zh-CN" dirty="0"/>
              <a:t>DH-PSI</a:t>
            </a:r>
            <a:r>
              <a:rPr lang="zh-CN" altLang="en-US" dirty="0"/>
              <a:t> </a:t>
            </a:r>
            <a:r>
              <a:rPr lang="en-US" altLang="zh-CN" dirty="0"/>
              <a:t>[Mea86]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6"/>
                </a:solidFill>
              </a:rPr>
              <a:t>the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most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easily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understood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and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numerous</a:t>
            </a:r>
            <a:r>
              <a:rPr lang="zh-CN" altLang="en-US" dirty="0"/>
              <a:t> </a:t>
            </a:r>
            <a:r>
              <a:rPr lang="en-US" altLang="zh-CN" dirty="0"/>
              <a:t>PSI</a:t>
            </a:r>
            <a:r>
              <a:rPr lang="zh-CN" altLang="en-US" dirty="0"/>
              <a:t> </a:t>
            </a:r>
            <a:r>
              <a:rPr lang="en-US" altLang="zh-CN" dirty="0"/>
              <a:t>protocols.</a:t>
            </a:r>
            <a:r>
              <a:rPr lang="zh-CN" altLang="en-US" dirty="0"/>
              <a:t> </a:t>
            </a:r>
            <a:r>
              <a:rPr lang="en-US" altLang="zh-CN" dirty="0"/>
              <a:t>Surprisingly,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counterpart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known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PSU</a:t>
            </a:r>
            <a:r>
              <a:rPr lang="zh-CN" altLang="en-US" dirty="0"/>
              <a:t> </a:t>
            </a:r>
            <a:r>
              <a:rPr lang="en-US" altLang="zh-CN" dirty="0"/>
              <a:t>setting</a:t>
            </a:r>
            <a:r>
              <a:rPr lang="zh-CN" altLang="en-US" dirty="0"/>
              <a:t> </a:t>
            </a:r>
            <a:r>
              <a:rPr lang="en-US" altLang="zh-CN" dirty="0"/>
              <a:t>yet.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complicated</a:t>
            </a:r>
            <a:r>
              <a:rPr lang="en-US" altLang="zh-CN" dirty="0"/>
              <a:t>.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Goal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: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build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DDH-based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PSU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protocol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simple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as</a:t>
            </a:r>
            <a:r>
              <a:rPr lang="zh-CN" altLang="en-US" dirty="0">
                <a:latin typeface="Times New Roman" panose="02020503050405090304" pitchFamily="18" charset="0"/>
                <a:cs typeface="Times New Roman" panose="02020503050405090304" pitchFamily="18" charset="0"/>
              </a:rPr>
              <a:t> </a:t>
            </a:r>
            <a:r>
              <a:rPr lang="en-US" altLang="zh-CN" dirty="0">
                <a:latin typeface="Times New Roman" panose="02020503050405090304" pitchFamily="18" charset="0"/>
                <a:cs typeface="Times New Roman" panose="02020503050405090304" pitchFamily="18" charset="0"/>
              </a:rPr>
              <a:t>DH-PSI</a:t>
            </a:r>
            <a:endParaRPr lang="en-US" altLang="zh-CN" baseline="30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Outline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74249" y="3213317"/>
            <a:ext cx="8250166" cy="1149166"/>
            <a:chOff x="2238540" y="915506"/>
            <a:chExt cx="8250166" cy="1149166"/>
          </a:xfrm>
        </p:grpSpPr>
        <p:sp>
          <p:nvSpPr>
            <p:cNvPr id="10" name="前言"/>
            <p:cNvSpPr txBox="1"/>
            <p:nvPr/>
          </p:nvSpPr>
          <p:spPr>
            <a:xfrm>
              <a:off x="4412784" y="915506"/>
              <a:ext cx="6075922" cy="1149166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 algn="l">
                <a:defRPr sz="4800" b="0">
                  <a:solidFill>
                    <a:srgbClr val="5E5E5E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PSO Framework from </a:t>
              </a:r>
              <a:r>
                <a:rPr lang="en-US" altLang="zh-CN" sz="2800" dirty="0" err="1">
                  <a:solidFill>
                    <a:schemeClr val="tx1"/>
                  </a:solidFill>
                  <a:latin typeface="Times New Roman" panose="02020503050405090304" pitchFamily="18" charset="0"/>
                  <a:cs typeface="Times New Roman" panose="02020503050405090304" pitchFamily="18" charset="0"/>
                </a:rPr>
                <a:t>mqRPMT</a:t>
              </a:r>
              <a:endParaRPr lang="en-US" altLang="zh-CN" sz="2800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endParaRPr>
            </a:p>
          </p:txBody>
        </p:sp>
        <p:sp>
          <p:nvSpPr>
            <p:cNvPr id="11" name="00"/>
            <p:cNvSpPr txBox="1"/>
            <p:nvPr/>
          </p:nvSpPr>
          <p:spPr>
            <a:xfrm>
              <a:off x="2238540" y="1168598"/>
              <a:ext cx="1322094" cy="642982"/>
            </a:xfrm>
            <a:prstGeom prst="rect">
              <a:avLst/>
            </a:prstGeom>
            <a:ln w="12700">
              <a:miter lim="400000"/>
            </a:ln>
          </p:spPr>
          <p:txBody>
            <a:bodyPr lIns="50800" tIns="50800" rIns="50800" bIns="50800" anchor="ctr">
              <a:normAutofit/>
            </a:bodyPr>
            <a:lstStyle>
              <a:lvl1pPr>
                <a:defRPr sz="6900" b="0">
                  <a:solidFill>
                    <a:srgbClr val="F66901"/>
                  </a:solidFill>
                  <a:latin typeface="+mn-lt"/>
                  <a:ea typeface="+mn-ea"/>
                  <a:cs typeface="+mn-cs"/>
                  <a:sym typeface="Helvetica Neue Medium" panose="02000503000000020004"/>
                </a:defRPr>
              </a:lvl1pPr>
            </a:lstStyle>
            <a:p>
              <a:r>
                <a:rPr lang="en-US" altLang="zh-CN" sz="3200" dirty="0">
                  <a:solidFill>
                    <a:schemeClr val="tx1"/>
                  </a:solidFill>
                </a:rPr>
                <a:t>02</a:t>
              </a:r>
              <a:endParaRPr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线连接符 11"/>
            <p:cNvCxnSpPr/>
            <p:nvPr/>
          </p:nvCxnSpPr>
          <p:spPr>
            <a:xfrm>
              <a:off x="3532100" y="1337335"/>
              <a:ext cx="0" cy="3055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1"/>
            <a:ext cx="8050306" cy="1089025"/>
          </a:xfrm>
          <a:prstGeom prst="rect">
            <a:avLst/>
          </a:prstGeom>
          <a:noFill/>
        </p:spPr>
        <p:txBody>
          <a:bodyPr wrap="none" lIns="360000" rIns="360000" rtlCol="0" anchor="ctr" anchorCtr="0">
            <a:noAutofit/>
          </a:bodyPr>
          <a:lstStyle/>
          <a:p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2.1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From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mqPMT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for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PSI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to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mqRPMT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for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r>
              <a:rPr kumimoji="1" lang="en-US" altLang="zh-CN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PSO</a:t>
            </a:r>
            <a:r>
              <a:rPr kumimoji="1" lang="zh-CN" altLang="en-US" sz="2800" b="1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 </a:t>
            </a:r>
            <a:endParaRPr kumimoji="1" lang="zh-CN" altLang="en-US" sz="2800" b="1" dirty="0">
              <a:latin typeface="Times New Roman" panose="02020503050405090304" pitchFamily="18" charset="0"/>
              <a:ea typeface="微软雅黑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691" y="1271493"/>
            <a:ext cx="1004866" cy="10048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5098" y="2313096"/>
            <a:ext cx="1004864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Sender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749" y="1271493"/>
            <a:ext cx="1002604" cy="10026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182617" y="2313096"/>
            <a:ext cx="1004868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Receiver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1549" y="1271493"/>
            <a:ext cx="1197917" cy="100486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66599" y="2313096"/>
            <a:ext cx="1004865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Server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425" y="1271493"/>
            <a:ext cx="1197917" cy="100260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760950" y="2313096"/>
            <a:ext cx="1004865" cy="432639"/>
          </a:xfrm>
          <a:prstGeom prst="rect">
            <a:avLst/>
          </a:prstGeom>
          <a:noFill/>
        </p:spPr>
        <p:txBody>
          <a:bodyPr wrap="square" anchor="ctr" anchorCtr="1">
            <a:noAutofit/>
          </a:bodyPr>
          <a:lstStyle/>
          <a:p>
            <a:pPr algn="ctr"/>
            <a:r>
              <a:rPr lang="en-US" altLang="zh-CN" dirty="0">
                <a:latin typeface="Times New Roman" panose="02020503050405090304" pitchFamily="18" charset="0"/>
                <a:ea typeface="微软雅黑" charset="-122"/>
                <a:cs typeface="Times New Roman" panose="02020503050405090304" pitchFamily="18" charset="0"/>
              </a:rPr>
              <a:t>Client</a:t>
            </a:r>
            <a:endParaRPr lang="zh-CN" altLang="en-US" dirty="0"/>
          </a:p>
        </p:txBody>
      </p:sp>
      <p:cxnSp>
        <p:nvCxnSpPr>
          <p:cNvPr id="24" name="直线箭头连接符 23"/>
          <p:cNvCxnSpPr>
            <a:stCxn id="4" idx="3"/>
            <a:endCxn id="17" idx="1"/>
          </p:cNvCxnSpPr>
          <p:nvPr/>
        </p:nvCxnSpPr>
        <p:spPr>
          <a:xfrm>
            <a:off x="995175" y="1773928"/>
            <a:ext cx="32637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stCxn id="11" idx="1"/>
            <a:endCxn id="18" idx="3"/>
          </p:cNvCxnSpPr>
          <p:nvPr/>
        </p:nvCxnSpPr>
        <p:spPr>
          <a:xfrm flipH="1" flipV="1">
            <a:off x="10862342" y="1772795"/>
            <a:ext cx="321407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096994" y="1423055"/>
            <a:ext cx="2016483" cy="690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mqPMT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/>
          <p:cNvCxnSpPr/>
          <p:nvPr/>
        </p:nvCxnSpPr>
        <p:spPr>
          <a:xfrm>
            <a:off x="2597106" y="1764545"/>
            <a:ext cx="24156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2595301" y="1386670"/>
                <a:ext cx="2407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01" y="1386670"/>
                <a:ext cx="240738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" t="-126" r="7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箭头连接符 32"/>
          <p:cNvCxnSpPr/>
          <p:nvPr/>
        </p:nvCxnSpPr>
        <p:spPr>
          <a:xfrm flipH="1">
            <a:off x="7189313" y="1765279"/>
            <a:ext cx="239702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 flipH="1">
                <a:off x="7207783" y="1341224"/>
                <a:ext cx="2370325" cy="412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207783" y="1341224"/>
                <a:ext cx="2370325" cy="412229"/>
              </a:xfrm>
              <a:prstGeom prst="rect">
                <a:avLst/>
              </a:prstGeom>
              <a:blipFill rotWithShape="1">
                <a:blip r:embed="rId6"/>
                <a:stretch>
                  <a:fillRect l="-22" t="-25" r="17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7188919" y="2689900"/>
                <a:ext cx="3673030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919" y="2689900"/>
                <a:ext cx="3673030" cy="710194"/>
              </a:xfrm>
              <a:prstGeom prst="rect">
                <a:avLst/>
              </a:prstGeom>
              <a:blipFill rotWithShape="1">
                <a:blip r:embed="rId7"/>
                <a:stretch>
                  <a:fillRect l="-2" t="-6" r="7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肘形连接符 44"/>
          <p:cNvCxnSpPr>
            <a:stCxn id="30" idx="2"/>
            <a:endCxn id="41" idx="1"/>
          </p:cNvCxnSpPr>
          <p:nvPr/>
        </p:nvCxnSpPr>
        <p:spPr>
          <a:xfrm rot="16200000" flipH="1">
            <a:off x="6181521" y="2037599"/>
            <a:ext cx="931112" cy="10836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-1" y="3251655"/>
                <a:ext cx="12185959" cy="526932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Problem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both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and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→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suitable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protocols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intersection,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PCSI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PSU.</a:t>
                </a: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251655"/>
                <a:ext cx="12185959" cy="526932"/>
              </a:xfrm>
              <a:prstGeom prst="rect">
                <a:avLst/>
              </a:prstGeom>
              <a:blipFill rotWithShape="1">
                <a:blip r:embed="rId8"/>
                <a:stretch>
                  <a:fillRect t="-86" r="3" b="-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321155" y="4082173"/>
            <a:ext cx="9540793" cy="2193255"/>
            <a:chOff x="1321155" y="4082173"/>
            <a:chExt cx="9540793" cy="2193255"/>
          </a:xfrm>
        </p:grpSpPr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21155" y="4082173"/>
              <a:ext cx="1197917" cy="1004869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1366205" y="5123776"/>
              <a:ext cx="1004865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Server</a:t>
              </a:r>
              <a:endParaRPr lang="zh-CN" altLang="en-US" dirty="0"/>
            </a:p>
          </p:txBody>
        </p:sp>
        <p:pic>
          <p:nvPicPr>
            <p:cNvPr id="76" name="图片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4031" y="4082173"/>
              <a:ext cx="1197917" cy="1002604"/>
            </a:xfrm>
            <a:prstGeom prst="rect">
              <a:avLst/>
            </a:prstGeom>
          </p:spPr>
        </p:pic>
        <p:sp>
          <p:nvSpPr>
            <p:cNvPr id="77" name="文本框 76"/>
            <p:cNvSpPr txBox="1"/>
            <p:nvPr/>
          </p:nvSpPr>
          <p:spPr>
            <a:xfrm>
              <a:off x="9760556" y="5123776"/>
              <a:ext cx="1004865" cy="432639"/>
            </a:xfrm>
            <a:prstGeom prst="rect">
              <a:avLst/>
            </a:prstGeom>
            <a:noFill/>
          </p:spPr>
          <p:txBody>
            <a:bodyPr wrap="square" anchor="ctr" anchorCtr="1">
              <a:noAutofit/>
            </a:bodyPr>
            <a:lstStyle/>
            <a:p>
              <a:pPr algn="ctr"/>
              <a:r>
                <a:rPr lang="en-US" altLang="zh-CN" dirty="0">
                  <a:latin typeface="Times New Roman" panose="02020503050405090304" pitchFamily="18" charset="0"/>
                  <a:ea typeface="微软雅黑" charset="-122"/>
                  <a:cs typeface="Times New Roman" panose="02020503050405090304" pitchFamily="18" charset="0"/>
                </a:rPr>
                <a:t>Client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96600" y="4233735"/>
              <a:ext cx="2016483" cy="69083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</a:rPr>
                <a:t>mq</a:t>
              </a:r>
              <a:r>
                <a:rPr kumimoji="1" lang="en-US" altLang="zh-CN" dirty="0" err="1">
                  <a:solidFill>
                    <a:srgbClr val="FF0000"/>
                  </a:solidFill>
                </a:rPr>
                <a:t>R</a:t>
              </a:r>
              <a:r>
                <a:rPr kumimoji="1" lang="en-US" altLang="zh-CN" dirty="0" err="1">
                  <a:solidFill>
                    <a:schemeClr val="tx1"/>
                  </a:solidFill>
                </a:rPr>
                <a:t>PMT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线箭头连接符 80"/>
            <p:cNvCxnSpPr/>
            <p:nvPr/>
          </p:nvCxnSpPr>
          <p:spPr>
            <a:xfrm>
              <a:off x="2596712" y="4575225"/>
              <a:ext cx="2415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/>
                <p:cNvSpPr txBox="1"/>
                <p:nvPr/>
              </p:nvSpPr>
              <p:spPr>
                <a:xfrm>
                  <a:off x="2594907" y="4197350"/>
                  <a:ext cx="24073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文本框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907" y="4197350"/>
                  <a:ext cx="2407386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线箭头连接符 82"/>
            <p:cNvCxnSpPr/>
            <p:nvPr/>
          </p:nvCxnSpPr>
          <p:spPr>
            <a:xfrm flipH="1">
              <a:off x="7188919" y="4575959"/>
              <a:ext cx="23970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/>
                <p:cNvSpPr txBox="1"/>
                <p:nvPr/>
              </p:nvSpPr>
              <p:spPr>
                <a:xfrm flipH="1">
                  <a:off x="7207389" y="4151904"/>
                  <a:ext cx="2370325" cy="4122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4" name="文本框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07389" y="4151904"/>
                  <a:ext cx="2370325" cy="412229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文本框 84"/>
                <p:cNvSpPr txBox="1"/>
                <p:nvPr/>
              </p:nvSpPr>
              <p:spPr>
                <a:xfrm>
                  <a:off x="1321155" y="5565234"/>
                  <a:ext cx="3681138" cy="7101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1"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文本框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55" y="5565234"/>
                  <a:ext cx="3681138" cy="710194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肘形连接符 85"/>
            <p:cNvCxnSpPr>
              <a:stCxn id="80" idx="2"/>
              <a:endCxn id="85" idx="3"/>
            </p:cNvCxnSpPr>
            <p:nvPr/>
          </p:nvCxnSpPr>
          <p:spPr>
            <a:xfrm rot="5400000">
              <a:off x="5055685" y="4871174"/>
              <a:ext cx="995766" cy="110254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矩形 91"/>
              <p:cNvSpPr/>
              <p:nvPr/>
            </p:nvSpPr>
            <p:spPr>
              <a:xfrm>
                <a:off x="0" y="6320363"/>
                <a:ext cx="12191999" cy="526932"/>
              </a:xfrm>
              <a:prstGeom prst="rect">
                <a:avLst/>
              </a:prstGeo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Solution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server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50305040509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while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learns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.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The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intersection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information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is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en-US" altLang="zh-CN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shared</a:t>
                </a:r>
                <a:r>
                  <a:rPr lang="zh-CN" altLang="en-US" dirty="0">
                    <a:latin typeface="Times New Roman" panose="02020503050405090304" pitchFamily="18" charset="0"/>
                    <a:cs typeface="Times New Roman" panose="02020503050405090304" pitchFamily="18" charset="0"/>
                  </a:rPr>
                  <a:t> </a:t>
                </a:r>
                <a:r>
                  <a:rPr lang="zh-CN" altLang="en-US" dirty="0"/>
                  <a:t>→ </a:t>
                </a:r>
                <a:r>
                  <a:rPr lang="en-US" altLang="zh-CN" dirty="0"/>
                  <a:t>suitable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protocols.</a:t>
                </a:r>
                <a:endParaRPr lang="en-US" altLang="zh-CN" dirty="0">
                  <a:latin typeface="Times New Roman" panose="02020503050405090304" pitchFamily="18" charset="0"/>
                  <a:cs typeface="Times New Roman" panose="02020503050405090304" pitchFamily="18" charset="0"/>
                </a:endParaRPr>
              </a:p>
            </p:txBody>
          </p:sp>
        </mc:Choice>
        <mc:Fallback>
          <p:sp>
            <p:nvSpPr>
              <p:cNvPr id="92" name="矩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20363"/>
                <a:ext cx="12191999" cy="526932"/>
              </a:xfrm>
              <a:prstGeom prst="rect">
                <a:avLst/>
              </a:prstGeom>
              <a:blipFill rotWithShape="1">
                <a:blip r:embed="rId11"/>
                <a:stretch>
                  <a:fillRect t="-39" r="5" b="-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线连接符 1"/>
          <p:cNvCxnSpPr/>
          <p:nvPr/>
        </p:nvCxnSpPr>
        <p:spPr>
          <a:xfrm>
            <a:off x="27708" y="3787818"/>
            <a:ext cx="1217711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ference_slides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18433</Words>
  <Application>WPS 文字</Application>
  <PresentationFormat>宽屏</PresentationFormat>
  <Paragraphs>1753</Paragraphs>
  <Slides>33</Slides>
  <Notes>17</Notes>
  <HiddenSlides>3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Cambria Math</vt:lpstr>
      <vt:lpstr>Kingsoft Math</vt:lpstr>
      <vt:lpstr>微软雅黑</vt:lpstr>
      <vt:lpstr>汉仪旗黑</vt:lpstr>
      <vt:lpstr>微软雅黑</vt:lpstr>
      <vt:lpstr>Helvetica Neue Medium</vt:lpstr>
      <vt:lpstr>DejaVu Math TeX Gyre</vt:lpstr>
      <vt:lpstr>宋体</vt:lpstr>
      <vt:lpstr>Arial Unicode MS</vt:lpstr>
      <vt:lpstr>等线</vt:lpstr>
      <vt:lpstr>汉仪中等线KW</vt:lpstr>
      <vt:lpstr>Office 主题​​</vt:lpstr>
      <vt:lpstr>Private Set Operations from  Multi-Query Reverse Private Membership Test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OpBoost: A Vertical Federated Tree Boosting Framework Based on Order-Preserving Desensitization</dc:title>
  <dc:creator>li xiaochen</dc:creator>
  <cp:lastModifiedBy>忍者</cp:lastModifiedBy>
  <cp:revision>496</cp:revision>
  <dcterms:created xsi:type="dcterms:W3CDTF">2024-04-08T01:55:53Z</dcterms:created>
  <dcterms:modified xsi:type="dcterms:W3CDTF">2024-04-08T01:55:53Z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E42B0D1181F65845A84E13669194989B_43</vt:lpwstr>
  </property>
  <property fmtid="{D5CDD505-2E9C-101B-9397-08002B2CF9AE}" pid="3" name="KSOProductBuildVer">
    <vt:lpwstr>2052-6.5.2.8766</vt:lpwstr>
  </property>
</Properties>
</file>