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 id="2147483650" r:id="rId2"/>
  </p:sldMasterIdLst>
  <p:notesMasterIdLst>
    <p:notesMasterId r:id="rId19"/>
  </p:notesMasterIdLst>
  <p:handoutMasterIdLst>
    <p:handoutMasterId r:id="rId20"/>
  </p:handoutMasterIdLst>
  <p:sldIdLst>
    <p:sldId id="396" r:id="rId3"/>
    <p:sldId id="427" r:id="rId4"/>
    <p:sldId id="430" r:id="rId5"/>
    <p:sldId id="429" r:id="rId6"/>
    <p:sldId id="431" r:id="rId7"/>
    <p:sldId id="432" r:id="rId8"/>
    <p:sldId id="434" r:id="rId9"/>
    <p:sldId id="435" r:id="rId10"/>
    <p:sldId id="437" r:id="rId11"/>
    <p:sldId id="436" r:id="rId12"/>
    <p:sldId id="439" r:id="rId13"/>
    <p:sldId id="447" r:id="rId14"/>
    <p:sldId id="444" r:id="rId15"/>
    <p:sldId id="443" r:id="rId16"/>
    <p:sldId id="428" r:id="rId17"/>
    <p:sldId id="446" r:id="rId18"/>
  </p:sldIdLst>
  <p:sldSz cx="9144000" cy="6858000" type="screen4x3"/>
  <p:notesSz cx="6997700" cy="9283700"/>
  <p:defaultTextStyle>
    <a:defPPr>
      <a:defRPr lang="en-US"/>
    </a:defPPr>
    <a:lvl1pPr algn="l" rtl="0" fontAlgn="base">
      <a:spcBef>
        <a:spcPct val="0"/>
      </a:spcBef>
      <a:spcAft>
        <a:spcPct val="0"/>
      </a:spcAft>
      <a:defRPr sz="1600" kern="1200">
        <a:solidFill>
          <a:srgbClr val="000000"/>
        </a:solidFill>
        <a:latin typeface="Arial" charset="0"/>
        <a:ea typeface="+mn-ea"/>
        <a:cs typeface="+mn-cs"/>
      </a:defRPr>
    </a:lvl1pPr>
    <a:lvl2pPr marL="457200" algn="l" rtl="0" fontAlgn="base">
      <a:spcBef>
        <a:spcPct val="0"/>
      </a:spcBef>
      <a:spcAft>
        <a:spcPct val="0"/>
      </a:spcAft>
      <a:defRPr sz="1600" kern="1200">
        <a:solidFill>
          <a:srgbClr val="000000"/>
        </a:solidFill>
        <a:latin typeface="Arial" charset="0"/>
        <a:ea typeface="+mn-ea"/>
        <a:cs typeface="+mn-cs"/>
      </a:defRPr>
    </a:lvl2pPr>
    <a:lvl3pPr marL="914400" algn="l" rtl="0" fontAlgn="base">
      <a:spcBef>
        <a:spcPct val="0"/>
      </a:spcBef>
      <a:spcAft>
        <a:spcPct val="0"/>
      </a:spcAft>
      <a:defRPr sz="1600" kern="1200">
        <a:solidFill>
          <a:srgbClr val="000000"/>
        </a:solidFill>
        <a:latin typeface="Arial" charset="0"/>
        <a:ea typeface="+mn-ea"/>
        <a:cs typeface="+mn-cs"/>
      </a:defRPr>
    </a:lvl3pPr>
    <a:lvl4pPr marL="1371600" algn="l" rtl="0" fontAlgn="base">
      <a:spcBef>
        <a:spcPct val="0"/>
      </a:spcBef>
      <a:spcAft>
        <a:spcPct val="0"/>
      </a:spcAft>
      <a:defRPr sz="1600" kern="1200">
        <a:solidFill>
          <a:srgbClr val="000000"/>
        </a:solidFill>
        <a:latin typeface="Arial" charset="0"/>
        <a:ea typeface="+mn-ea"/>
        <a:cs typeface="+mn-cs"/>
      </a:defRPr>
    </a:lvl4pPr>
    <a:lvl5pPr marL="1828800" algn="l" rtl="0" fontAlgn="base">
      <a:spcBef>
        <a:spcPct val="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a:srgbClr val="0099CC"/>
    <a:srgbClr val="DDDDDD"/>
    <a:srgbClr val="A7FFA7"/>
    <a:srgbClr val="D6D100"/>
    <a:srgbClr val="EAE400"/>
    <a:srgbClr val="F0EA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p:scale>
          <a:sx n="70" d="100"/>
          <a:sy n="70" d="100"/>
        </p:scale>
        <p:origin x="-1104"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664"/>
    </p:cViewPr>
  </p:sorterViewPr>
  <p:notesViewPr>
    <p:cSldViewPr snapToGrid="0">
      <p:cViewPr varScale="1">
        <p:scale>
          <a:sx n="51" d="100"/>
          <a:sy n="51" d="100"/>
        </p:scale>
        <p:origin x="-1902"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BT_notrading</c:v>
                </c:pt>
              </c:strCache>
            </c:strRef>
          </c:tx>
          <c:cat>
            <c:numRef>
              <c:f>Sheet1!$B$1:$F$1</c:f>
              <c:numCache>
                <c:formatCode>General</c:formatCode>
                <c:ptCount val="5"/>
                <c:pt idx="0">
                  <c:v>2011</c:v>
                </c:pt>
                <c:pt idx="1">
                  <c:v>2012</c:v>
                </c:pt>
                <c:pt idx="2">
                  <c:v>2013</c:v>
                </c:pt>
                <c:pt idx="3">
                  <c:v>2014</c:v>
                </c:pt>
                <c:pt idx="4">
                  <c:v>2015</c:v>
                </c:pt>
              </c:numCache>
            </c:numRef>
          </c:cat>
          <c:val>
            <c:numRef>
              <c:f>Sheet1!$B$2:$F$2</c:f>
              <c:numCache>
                <c:formatCode>0.00%</c:formatCode>
                <c:ptCount val="5"/>
                <c:pt idx="0">
                  <c:v>-2E-3</c:v>
                </c:pt>
                <c:pt idx="1">
                  <c:v>-3.0000000000000001E-3</c:v>
                </c:pt>
                <c:pt idx="2">
                  <c:v>-5.0000000000000001E-3</c:v>
                </c:pt>
                <c:pt idx="3">
                  <c:v>-7.0000000000000001E-3</c:v>
                </c:pt>
                <c:pt idx="4" formatCode="0%">
                  <c:v>-0.01</c:v>
                </c:pt>
              </c:numCache>
            </c:numRef>
          </c:val>
          <c:smooth val="0"/>
        </c:ser>
        <c:ser>
          <c:idx val="1"/>
          <c:order val="1"/>
          <c:tx>
            <c:strRef>
              <c:f>Sheet1!$A$3</c:f>
              <c:strCache>
                <c:ptCount val="1"/>
                <c:pt idx="0">
                  <c:v>BT_trading</c:v>
                </c:pt>
              </c:strCache>
            </c:strRef>
          </c:tx>
          <c:cat>
            <c:numRef>
              <c:f>Sheet1!$B$1:$F$1</c:f>
              <c:numCache>
                <c:formatCode>General</c:formatCode>
                <c:ptCount val="5"/>
                <c:pt idx="0">
                  <c:v>2011</c:v>
                </c:pt>
                <c:pt idx="1">
                  <c:v>2012</c:v>
                </c:pt>
                <c:pt idx="2">
                  <c:v>2013</c:v>
                </c:pt>
                <c:pt idx="3">
                  <c:v>2014</c:v>
                </c:pt>
                <c:pt idx="4">
                  <c:v>2015</c:v>
                </c:pt>
              </c:numCache>
            </c:numRef>
          </c:cat>
          <c:val>
            <c:numRef>
              <c:f>Sheet1!$B$3:$F$3</c:f>
              <c:numCache>
                <c:formatCode>0.00%</c:formatCode>
                <c:ptCount val="5"/>
                <c:pt idx="0">
                  <c:v>-2E-3</c:v>
                </c:pt>
                <c:pt idx="1">
                  <c:v>-3.0000000000000001E-3</c:v>
                </c:pt>
                <c:pt idx="2">
                  <c:v>-4.0000000000000001E-3</c:v>
                </c:pt>
                <c:pt idx="3">
                  <c:v>-5.0000000000000001E-3</c:v>
                </c:pt>
                <c:pt idx="4">
                  <c:v>-7.0000000000000001E-3</c:v>
                </c:pt>
              </c:numCache>
            </c:numRef>
          </c:val>
          <c:smooth val="0"/>
        </c:ser>
        <c:ser>
          <c:idx val="2"/>
          <c:order val="2"/>
          <c:tx>
            <c:strRef>
              <c:f>Sheet1!$A$4</c:f>
              <c:strCache>
                <c:ptCount val="1"/>
                <c:pt idx="0">
                  <c:v>NE_notrading</c:v>
                </c:pt>
              </c:strCache>
            </c:strRef>
          </c:tx>
          <c:cat>
            <c:numRef>
              <c:f>Sheet1!$B$1:$F$1</c:f>
              <c:numCache>
                <c:formatCode>General</c:formatCode>
                <c:ptCount val="5"/>
                <c:pt idx="0">
                  <c:v>2011</c:v>
                </c:pt>
                <c:pt idx="1">
                  <c:v>2012</c:v>
                </c:pt>
                <c:pt idx="2">
                  <c:v>2013</c:v>
                </c:pt>
                <c:pt idx="3">
                  <c:v>2014</c:v>
                </c:pt>
                <c:pt idx="4">
                  <c:v>2015</c:v>
                </c:pt>
              </c:numCache>
            </c:numRef>
          </c:cat>
          <c:val>
            <c:numRef>
              <c:f>Sheet1!$B$4:$F$4</c:f>
              <c:numCache>
                <c:formatCode>0.000%</c:formatCode>
                <c:ptCount val="5"/>
                <c:pt idx="0">
                  <c:v>-3.0000000000000001E-3</c:v>
                </c:pt>
                <c:pt idx="1">
                  <c:v>-4.0000000000000001E-3</c:v>
                </c:pt>
                <c:pt idx="2">
                  <c:v>-6.0000000000000001E-3</c:v>
                </c:pt>
                <c:pt idx="3">
                  <c:v>-8.0000000000000002E-3</c:v>
                </c:pt>
                <c:pt idx="4">
                  <c:v>-1.0999999999999999E-2</c:v>
                </c:pt>
              </c:numCache>
            </c:numRef>
          </c:val>
          <c:smooth val="0"/>
        </c:ser>
        <c:ser>
          <c:idx val="3"/>
          <c:order val="3"/>
          <c:tx>
            <c:strRef>
              <c:f>Sheet1!$A$5</c:f>
              <c:strCache>
                <c:ptCount val="1"/>
                <c:pt idx="0">
                  <c:v>NE_trading</c:v>
                </c:pt>
              </c:strCache>
            </c:strRef>
          </c:tx>
          <c:cat>
            <c:numRef>
              <c:f>Sheet1!$B$1:$F$1</c:f>
              <c:numCache>
                <c:formatCode>General</c:formatCode>
                <c:ptCount val="5"/>
                <c:pt idx="0">
                  <c:v>2011</c:v>
                </c:pt>
                <c:pt idx="1">
                  <c:v>2012</c:v>
                </c:pt>
                <c:pt idx="2">
                  <c:v>2013</c:v>
                </c:pt>
                <c:pt idx="3">
                  <c:v>2014</c:v>
                </c:pt>
                <c:pt idx="4">
                  <c:v>2015</c:v>
                </c:pt>
              </c:numCache>
            </c:numRef>
          </c:cat>
          <c:val>
            <c:numRef>
              <c:f>Sheet1!$B$5:$F$5</c:f>
              <c:numCache>
                <c:formatCode>0.000%</c:formatCode>
                <c:ptCount val="5"/>
                <c:pt idx="0">
                  <c:v>-3.0000000000000001E-3</c:v>
                </c:pt>
                <c:pt idx="1">
                  <c:v>-4.0000000000000001E-3</c:v>
                </c:pt>
                <c:pt idx="2">
                  <c:v>-5.0000000000000001E-3</c:v>
                </c:pt>
                <c:pt idx="3">
                  <c:v>-6.0000000000000001E-3</c:v>
                </c:pt>
                <c:pt idx="4">
                  <c:v>-8.0000000000000002E-3</c:v>
                </c:pt>
              </c:numCache>
            </c:numRef>
          </c:val>
          <c:smooth val="0"/>
        </c:ser>
        <c:ser>
          <c:idx val="4"/>
          <c:order val="4"/>
          <c:tx>
            <c:strRef>
              <c:f>Sheet1!$A$6</c:f>
              <c:strCache>
                <c:ptCount val="1"/>
                <c:pt idx="0">
                  <c:v>NC_notrading</c:v>
                </c:pt>
              </c:strCache>
            </c:strRef>
          </c:tx>
          <c:cat>
            <c:numRef>
              <c:f>Sheet1!$B$1:$F$1</c:f>
              <c:numCache>
                <c:formatCode>General</c:formatCode>
                <c:ptCount val="5"/>
                <c:pt idx="0">
                  <c:v>2011</c:v>
                </c:pt>
                <c:pt idx="1">
                  <c:v>2012</c:v>
                </c:pt>
                <c:pt idx="2">
                  <c:v>2013</c:v>
                </c:pt>
                <c:pt idx="3">
                  <c:v>2014</c:v>
                </c:pt>
                <c:pt idx="4">
                  <c:v>2015</c:v>
                </c:pt>
              </c:numCache>
            </c:numRef>
          </c:cat>
          <c:val>
            <c:numRef>
              <c:f>Sheet1!$B$6:$F$6</c:f>
              <c:numCache>
                <c:formatCode>0.000%</c:formatCode>
                <c:ptCount val="5"/>
                <c:pt idx="0">
                  <c:v>-4.0000000000000001E-3</c:v>
                </c:pt>
                <c:pt idx="1">
                  <c:v>-5.0000000000000001E-3</c:v>
                </c:pt>
                <c:pt idx="2">
                  <c:v>-7.0000000000000001E-3</c:v>
                </c:pt>
                <c:pt idx="3">
                  <c:v>-9.0000000000000011E-3</c:v>
                </c:pt>
                <c:pt idx="4">
                  <c:v>-1.2E-2</c:v>
                </c:pt>
              </c:numCache>
            </c:numRef>
          </c:val>
          <c:smooth val="0"/>
        </c:ser>
        <c:ser>
          <c:idx val="5"/>
          <c:order val="5"/>
          <c:tx>
            <c:strRef>
              <c:f>Sheet1!$A$7</c:f>
              <c:strCache>
                <c:ptCount val="1"/>
                <c:pt idx="0">
                  <c:v>NC_trading</c:v>
                </c:pt>
              </c:strCache>
            </c:strRef>
          </c:tx>
          <c:cat>
            <c:numRef>
              <c:f>Sheet1!$B$1:$F$1</c:f>
              <c:numCache>
                <c:formatCode>General</c:formatCode>
                <c:ptCount val="5"/>
                <c:pt idx="0">
                  <c:v>2011</c:v>
                </c:pt>
                <c:pt idx="1">
                  <c:v>2012</c:v>
                </c:pt>
                <c:pt idx="2">
                  <c:v>2013</c:v>
                </c:pt>
                <c:pt idx="3">
                  <c:v>2014</c:v>
                </c:pt>
                <c:pt idx="4">
                  <c:v>2015</c:v>
                </c:pt>
              </c:numCache>
            </c:numRef>
          </c:cat>
          <c:val>
            <c:numRef>
              <c:f>Sheet1!$B$7:$F$7</c:f>
              <c:numCache>
                <c:formatCode>0.000%</c:formatCode>
                <c:ptCount val="5"/>
                <c:pt idx="0">
                  <c:v>-4.0000000000000001E-3</c:v>
                </c:pt>
                <c:pt idx="1">
                  <c:v>-5.0000000000000001E-3</c:v>
                </c:pt>
                <c:pt idx="2">
                  <c:v>-6.0000000000000001E-3</c:v>
                </c:pt>
                <c:pt idx="3">
                  <c:v>-7.0000000000000001E-3</c:v>
                </c:pt>
                <c:pt idx="4">
                  <c:v>-9.0000000000000011E-3</c:v>
                </c:pt>
              </c:numCache>
            </c:numRef>
          </c:val>
          <c:smooth val="0"/>
        </c:ser>
        <c:dLbls>
          <c:showLegendKey val="0"/>
          <c:showVal val="0"/>
          <c:showCatName val="0"/>
          <c:showSerName val="0"/>
          <c:showPercent val="0"/>
          <c:showBubbleSize val="0"/>
        </c:dLbls>
        <c:marker val="1"/>
        <c:smooth val="0"/>
        <c:axId val="263101056"/>
        <c:axId val="263102848"/>
      </c:lineChart>
      <c:catAx>
        <c:axId val="263101056"/>
        <c:scaling>
          <c:orientation val="minMax"/>
        </c:scaling>
        <c:delete val="0"/>
        <c:axPos val="b"/>
        <c:numFmt formatCode="General" sourceLinked="1"/>
        <c:majorTickMark val="out"/>
        <c:minorTickMark val="none"/>
        <c:tickLblPos val="nextTo"/>
        <c:crossAx val="263102848"/>
        <c:crosses val="autoZero"/>
        <c:auto val="1"/>
        <c:lblAlgn val="ctr"/>
        <c:lblOffset val="100"/>
        <c:noMultiLvlLbl val="0"/>
      </c:catAx>
      <c:valAx>
        <c:axId val="263102848"/>
        <c:scaling>
          <c:orientation val="minMax"/>
        </c:scaling>
        <c:delete val="0"/>
        <c:axPos val="l"/>
        <c:majorGridlines/>
        <c:numFmt formatCode="0.00%" sourceLinked="1"/>
        <c:majorTickMark val="out"/>
        <c:minorTickMark val="none"/>
        <c:tickLblPos val="nextTo"/>
        <c:crossAx val="263101056"/>
        <c:crosses val="autoZero"/>
        <c:crossBetween val="between"/>
      </c:valAx>
    </c:plotArea>
    <c:legend>
      <c:legendPos val="b"/>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D61DA-8704-4C5B-954E-36DBFEBB771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79549B00-2668-4D07-B0E2-DE3696B754D6}">
      <dgm:prSet phldrT="[文本]"/>
      <dgm:spPr/>
      <dgm:t>
        <a:bodyPr/>
        <a:lstStyle/>
        <a:p>
          <a:r>
            <a:rPr lang="zh-CN" altLang="en-US" dirty="0" smtClean="0"/>
            <a:t>区域电力需求与价格数据（燃料、资本、劳动及商品与服务）</a:t>
          </a:r>
          <a:endParaRPr lang="zh-CN" altLang="en-US" dirty="0"/>
        </a:p>
      </dgm:t>
    </dgm:pt>
    <dgm:pt modelId="{5231EA33-74A3-482B-9C7A-138CB8BBFA13}" type="parTrans" cxnId="{8515B1AA-096F-405C-97D7-55A7A8B34E50}">
      <dgm:prSet/>
      <dgm:spPr/>
      <dgm:t>
        <a:bodyPr/>
        <a:lstStyle/>
        <a:p>
          <a:endParaRPr lang="zh-CN" altLang="en-US"/>
        </a:p>
      </dgm:t>
    </dgm:pt>
    <dgm:pt modelId="{72361402-2DA1-4F01-9FF3-BC01C8FDC7FA}" type="sibTrans" cxnId="{8515B1AA-096F-405C-97D7-55A7A8B34E50}">
      <dgm:prSet/>
      <dgm:spPr/>
      <dgm:t>
        <a:bodyPr/>
        <a:lstStyle/>
        <a:p>
          <a:endParaRPr lang="zh-CN" altLang="en-US"/>
        </a:p>
      </dgm:t>
    </dgm:pt>
    <dgm:pt modelId="{144F6656-7D75-41BC-A2C1-F559B31306C1}">
      <dgm:prSet phldrT="[文本]"/>
      <dgm:spPr/>
      <dgm:t>
        <a:bodyPr/>
        <a:lstStyle/>
        <a:p>
          <a:r>
            <a:rPr lang="zh-CN" altLang="en-US" dirty="0" smtClean="0"/>
            <a:t>步骤二：自底向上的模型建立（基于校核的需求与供应函数）</a:t>
          </a:r>
          <a:endParaRPr lang="zh-CN" altLang="en-US" dirty="0"/>
        </a:p>
      </dgm:t>
    </dgm:pt>
    <dgm:pt modelId="{DA77EA3D-AC61-4F7F-9044-02B82DBDEE95}" type="parTrans" cxnId="{EEDAA941-7EBB-42EF-BC71-7902210AEB2E}">
      <dgm:prSet/>
      <dgm:spPr/>
      <dgm:t>
        <a:bodyPr/>
        <a:lstStyle/>
        <a:p>
          <a:endParaRPr lang="zh-CN" altLang="en-US"/>
        </a:p>
      </dgm:t>
    </dgm:pt>
    <dgm:pt modelId="{AF69F922-CD6C-4A25-95E0-3CF9408E73C2}" type="sibTrans" cxnId="{EEDAA941-7EBB-42EF-BC71-7902210AEB2E}">
      <dgm:prSet/>
      <dgm:spPr/>
      <dgm:t>
        <a:bodyPr/>
        <a:lstStyle/>
        <a:p>
          <a:endParaRPr lang="zh-CN" altLang="en-US"/>
        </a:p>
      </dgm:t>
    </dgm:pt>
    <dgm:pt modelId="{6F0022FA-825D-475E-A6D4-B60FBAECC98A}">
      <dgm:prSet phldrT="[文本]"/>
      <dgm:spPr/>
      <dgm:t>
        <a:bodyPr/>
        <a:lstStyle/>
        <a:p>
          <a:r>
            <a:rPr lang="zh-CN" altLang="en-US" dirty="0" smtClean="0"/>
            <a:t>步骤一：自顶向下的模型建立（基于外生的区域电力生产数据）</a:t>
          </a:r>
          <a:endParaRPr lang="zh-CN" altLang="en-US" dirty="0"/>
        </a:p>
      </dgm:t>
    </dgm:pt>
    <dgm:pt modelId="{448CAB2A-D91B-4CB3-BD57-C8E2586AE7AE}" type="parTrans" cxnId="{477FEA2A-AD13-4B81-A9BD-87696F359F8C}">
      <dgm:prSet/>
      <dgm:spPr/>
      <dgm:t>
        <a:bodyPr/>
        <a:lstStyle/>
        <a:p>
          <a:endParaRPr lang="zh-CN" altLang="en-US"/>
        </a:p>
      </dgm:t>
    </dgm:pt>
    <dgm:pt modelId="{E37E37AF-EF06-4982-A7C2-35493F1D08C8}" type="sibTrans" cxnId="{477FEA2A-AD13-4B81-A9BD-87696F359F8C}">
      <dgm:prSet/>
      <dgm:spPr/>
      <dgm:t>
        <a:bodyPr/>
        <a:lstStyle/>
        <a:p>
          <a:endParaRPr lang="zh-CN" altLang="en-US"/>
        </a:p>
      </dgm:t>
    </dgm:pt>
    <dgm:pt modelId="{27409D6E-5731-4D7A-9BC0-BD75D4887F8C}">
      <dgm:prSet phldrT="[文本]"/>
      <dgm:spPr/>
      <dgm:t>
        <a:bodyPr/>
        <a:lstStyle/>
        <a:p>
          <a:r>
            <a:rPr lang="zh-CN" altLang="en-US" dirty="0" smtClean="0"/>
            <a:t>区域电力生产投入需求（燃料、资本、劳动及商品与服务）</a:t>
          </a:r>
          <a:endParaRPr lang="zh-CN" altLang="en-US" dirty="0"/>
        </a:p>
      </dgm:t>
    </dgm:pt>
    <dgm:pt modelId="{B2E12D85-3FD7-411E-8960-67BD9D1C5A6E}" type="parTrans" cxnId="{4B457678-67B2-457D-8390-3F2F8E662479}">
      <dgm:prSet/>
      <dgm:spPr/>
      <dgm:t>
        <a:bodyPr/>
        <a:lstStyle/>
        <a:p>
          <a:endParaRPr lang="zh-CN" altLang="en-US"/>
        </a:p>
      </dgm:t>
    </dgm:pt>
    <dgm:pt modelId="{A5450D9D-460B-4EFA-88DD-CCA11396FE54}" type="sibTrans" cxnId="{4B457678-67B2-457D-8390-3F2F8E662479}">
      <dgm:prSet/>
      <dgm:spPr/>
      <dgm:t>
        <a:bodyPr/>
        <a:lstStyle/>
        <a:p>
          <a:endParaRPr lang="zh-CN" altLang="en-US"/>
        </a:p>
      </dgm:t>
    </dgm:pt>
    <dgm:pt modelId="{C16B4444-6098-4C16-A8B9-BEF3C8FCA731}" type="pres">
      <dgm:prSet presAssocID="{376D61DA-8704-4C5B-954E-36DBFEBB7718}" presName="cycle" presStyleCnt="0">
        <dgm:presLayoutVars>
          <dgm:dir/>
          <dgm:resizeHandles val="exact"/>
        </dgm:presLayoutVars>
      </dgm:prSet>
      <dgm:spPr/>
    </dgm:pt>
    <dgm:pt modelId="{FB15D77F-191B-445D-8255-C3CD7D420091}" type="pres">
      <dgm:prSet presAssocID="{79549B00-2668-4D07-B0E2-DE3696B754D6}" presName="node" presStyleLbl="node1" presStyleIdx="0" presStyleCnt="4">
        <dgm:presLayoutVars>
          <dgm:bulletEnabled val="1"/>
        </dgm:presLayoutVars>
      </dgm:prSet>
      <dgm:spPr/>
      <dgm:t>
        <a:bodyPr/>
        <a:lstStyle/>
        <a:p>
          <a:endParaRPr lang="zh-CN" altLang="en-US"/>
        </a:p>
      </dgm:t>
    </dgm:pt>
    <dgm:pt modelId="{F76A60DA-C034-4A40-90EB-9DA4C2543381}" type="pres">
      <dgm:prSet presAssocID="{79549B00-2668-4D07-B0E2-DE3696B754D6}" presName="spNode" presStyleCnt="0"/>
      <dgm:spPr/>
    </dgm:pt>
    <dgm:pt modelId="{D6E006C1-0DAC-412E-A2CA-351158E03CDC}" type="pres">
      <dgm:prSet presAssocID="{72361402-2DA1-4F01-9FF3-BC01C8FDC7FA}" presName="sibTrans" presStyleLbl="sibTrans1D1" presStyleIdx="0" presStyleCnt="4"/>
      <dgm:spPr/>
    </dgm:pt>
    <dgm:pt modelId="{38C7ECB3-305C-4100-8B6E-0E74CD3CE772}" type="pres">
      <dgm:prSet presAssocID="{144F6656-7D75-41BC-A2C1-F559B31306C1}" presName="node" presStyleLbl="node1" presStyleIdx="1" presStyleCnt="4">
        <dgm:presLayoutVars>
          <dgm:bulletEnabled val="1"/>
        </dgm:presLayoutVars>
      </dgm:prSet>
      <dgm:spPr/>
      <dgm:t>
        <a:bodyPr/>
        <a:lstStyle/>
        <a:p>
          <a:endParaRPr lang="zh-CN" altLang="en-US"/>
        </a:p>
      </dgm:t>
    </dgm:pt>
    <dgm:pt modelId="{F25184EA-5042-4506-AF0C-F7E2B6420F5C}" type="pres">
      <dgm:prSet presAssocID="{144F6656-7D75-41BC-A2C1-F559B31306C1}" presName="spNode" presStyleCnt="0"/>
      <dgm:spPr/>
    </dgm:pt>
    <dgm:pt modelId="{E699E056-278A-4246-9898-8E2B034CAA19}" type="pres">
      <dgm:prSet presAssocID="{AF69F922-CD6C-4A25-95E0-3CF9408E73C2}" presName="sibTrans" presStyleLbl="sibTrans1D1" presStyleIdx="1" presStyleCnt="4"/>
      <dgm:spPr/>
    </dgm:pt>
    <dgm:pt modelId="{CB14E1B1-43D3-45F0-B878-94764CACD2D7}" type="pres">
      <dgm:prSet presAssocID="{27409D6E-5731-4D7A-9BC0-BD75D4887F8C}" presName="node" presStyleLbl="node1" presStyleIdx="2" presStyleCnt="4">
        <dgm:presLayoutVars>
          <dgm:bulletEnabled val="1"/>
        </dgm:presLayoutVars>
      </dgm:prSet>
      <dgm:spPr/>
    </dgm:pt>
    <dgm:pt modelId="{482826C4-9938-4F21-A69F-4F303B147ED5}" type="pres">
      <dgm:prSet presAssocID="{27409D6E-5731-4D7A-9BC0-BD75D4887F8C}" presName="spNode" presStyleCnt="0"/>
      <dgm:spPr/>
    </dgm:pt>
    <dgm:pt modelId="{7CC0E415-0F3E-45C4-B272-3822EFEEE1AC}" type="pres">
      <dgm:prSet presAssocID="{A5450D9D-460B-4EFA-88DD-CCA11396FE54}" presName="sibTrans" presStyleLbl="sibTrans1D1" presStyleIdx="2" presStyleCnt="4"/>
      <dgm:spPr/>
    </dgm:pt>
    <dgm:pt modelId="{EA4008D0-4CBF-45FF-9C3F-A078333737CD}" type="pres">
      <dgm:prSet presAssocID="{6F0022FA-825D-475E-A6D4-B60FBAECC98A}" presName="node" presStyleLbl="node1" presStyleIdx="3" presStyleCnt="4">
        <dgm:presLayoutVars>
          <dgm:bulletEnabled val="1"/>
        </dgm:presLayoutVars>
      </dgm:prSet>
      <dgm:spPr/>
      <dgm:t>
        <a:bodyPr/>
        <a:lstStyle/>
        <a:p>
          <a:endParaRPr lang="zh-CN" altLang="en-US"/>
        </a:p>
      </dgm:t>
    </dgm:pt>
    <dgm:pt modelId="{BF7D4A89-A628-401C-ABAC-6E0FEB161DDC}" type="pres">
      <dgm:prSet presAssocID="{6F0022FA-825D-475E-A6D4-B60FBAECC98A}" presName="spNode" presStyleCnt="0"/>
      <dgm:spPr/>
    </dgm:pt>
    <dgm:pt modelId="{B12EA3DA-DF19-41CB-8A8A-AC9CBEACFC32}" type="pres">
      <dgm:prSet presAssocID="{E37E37AF-EF06-4982-A7C2-35493F1D08C8}" presName="sibTrans" presStyleLbl="sibTrans1D1" presStyleIdx="3" presStyleCnt="4"/>
      <dgm:spPr/>
    </dgm:pt>
  </dgm:ptLst>
  <dgm:cxnLst>
    <dgm:cxn modelId="{034860E5-37B4-4111-966B-3D1F8321BA64}" type="presOf" srcId="{A5450D9D-460B-4EFA-88DD-CCA11396FE54}" destId="{7CC0E415-0F3E-45C4-B272-3822EFEEE1AC}" srcOrd="0" destOrd="0" presId="urn:microsoft.com/office/officeart/2005/8/layout/cycle5"/>
    <dgm:cxn modelId="{9D8544AF-0ECA-4C0D-B6CB-0A5E5BABEBCF}" type="presOf" srcId="{72361402-2DA1-4F01-9FF3-BC01C8FDC7FA}" destId="{D6E006C1-0DAC-412E-A2CA-351158E03CDC}" srcOrd="0" destOrd="0" presId="urn:microsoft.com/office/officeart/2005/8/layout/cycle5"/>
    <dgm:cxn modelId="{6BF71205-2A73-4E61-87BE-D35EA370DA78}" type="presOf" srcId="{144F6656-7D75-41BC-A2C1-F559B31306C1}" destId="{38C7ECB3-305C-4100-8B6E-0E74CD3CE772}" srcOrd="0" destOrd="0" presId="urn:microsoft.com/office/officeart/2005/8/layout/cycle5"/>
    <dgm:cxn modelId="{34E02BB5-A616-44B8-91CE-C53B9BAFE2A8}" type="presOf" srcId="{79549B00-2668-4D07-B0E2-DE3696B754D6}" destId="{FB15D77F-191B-445D-8255-C3CD7D420091}" srcOrd="0" destOrd="0" presId="urn:microsoft.com/office/officeart/2005/8/layout/cycle5"/>
    <dgm:cxn modelId="{C98E63B4-E28D-44EC-BABB-C25B5D7B9559}" type="presOf" srcId="{27409D6E-5731-4D7A-9BC0-BD75D4887F8C}" destId="{CB14E1B1-43D3-45F0-B878-94764CACD2D7}" srcOrd="0" destOrd="0" presId="urn:microsoft.com/office/officeart/2005/8/layout/cycle5"/>
    <dgm:cxn modelId="{9E71B425-C60D-4CAF-9D05-C0B97C02955C}" type="presOf" srcId="{376D61DA-8704-4C5B-954E-36DBFEBB7718}" destId="{C16B4444-6098-4C16-A8B9-BEF3C8FCA731}" srcOrd="0" destOrd="0" presId="urn:microsoft.com/office/officeart/2005/8/layout/cycle5"/>
    <dgm:cxn modelId="{EEDAA941-7EBB-42EF-BC71-7902210AEB2E}" srcId="{376D61DA-8704-4C5B-954E-36DBFEBB7718}" destId="{144F6656-7D75-41BC-A2C1-F559B31306C1}" srcOrd="1" destOrd="0" parTransId="{DA77EA3D-AC61-4F7F-9044-02B82DBDEE95}" sibTransId="{AF69F922-CD6C-4A25-95E0-3CF9408E73C2}"/>
    <dgm:cxn modelId="{5317D24C-BEB3-4E9B-868D-3F38D6A8CEF2}" type="presOf" srcId="{6F0022FA-825D-475E-A6D4-B60FBAECC98A}" destId="{EA4008D0-4CBF-45FF-9C3F-A078333737CD}" srcOrd="0" destOrd="0" presId="urn:microsoft.com/office/officeart/2005/8/layout/cycle5"/>
    <dgm:cxn modelId="{477FEA2A-AD13-4B81-A9BD-87696F359F8C}" srcId="{376D61DA-8704-4C5B-954E-36DBFEBB7718}" destId="{6F0022FA-825D-475E-A6D4-B60FBAECC98A}" srcOrd="3" destOrd="0" parTransId="{448CAB2A-D91B-4CB3-BD57-C8E2586AE7AE}" sibTransId="{E37E37AF-EF06-4982-A7C2-35493F1D08C8}"/>
    <dgm:cxn modelId="{4A585EF4-FCE4-4954-82DB-B9EB2BDFC7F0}" type="presOf" srcId="{E37E37AF-EF06-4982-A7C2-35493F1D08C8}" destId="{B12EA3DA-DF19-41CB-8A8A-AC9CBEACFC32}" srcOrd="0" destOrd="0" presId="urn:microsoft.com/office/officeart/2005/8/layout/cycle5"/>
    <dgm:cxn modelId="{4B457678-67B2-457D-8390-3F2F8E662479}" srcId="{376D61DA-8704-4C5B-954E-36DBFEBB7718}" destId="{27409D6E-5731-4D7A-9BC0-BD75D4887F8C}" srcOrd="2" destOrd="0" parTransId="{B2E12D85-3FD7-411E-8960-67BD9D1C5A6E}" sibTransId="{A5450D9D-460B-4EFA-88DD-CCA11396FE54}"/>
    <dgm:cxn modelId="{AE4ACA49-767D-47FD-86D0-B596A022BA15}" type="presOf" srcId="{AF69F922-CD6C-4A25-95E0-3CF9408E73C2}" destId="{E699E056-278A-4246-9898-8E2B034CAA19}" srcOrd="0" destOrd="0" presId="urn:microsoft.com/office/officeart/2005/8/layout/cycle5"/>
    <dgm:cxn modelId="{8515B1AA-096F-405C-97D7-55A7A8B34E50}" srcId="{376D61DA-8704-4C5B-954E-36DBFEBB7718}" destId="{79549B00-2668-4D07-B0E2-DE3696B754D6}" srcOrd="0" destOrd="0" parTransId="{5231EA33-74A3-482B-9C7A-138CB8BBFA13}" sibTransId="{72361402-2DA1-4F01-9FF3-BC01C8FDC7FA}"/>
    <dgm:cxn modelId="{AF969BD0-B772-4303-8AEA-7CF270185514}" type="presParOf" srcId="{C16B4444-6098-4C16-A8B9-BEF3C8FCA731}" destId="{FB15D77F-191B-445D-8255-C3CD7D420091}" srcOrd="0" destOrd="0" presId="urn:microsoft.com/office/officeart/2005/8/layout/cycle5"/>
    <dgm:cxn modelId="{D0861D3E-BF2B-439F-82B0-E035F8C7464B}" type="presParOf" srcId="{C16B4444-6098-4C16-A8B9-BEF3C8FCA731}" destId="{F76A60DA-C034-4A40-90EB-9DA4C2543381}" srcOrd="1" destOrd="0" presId="urn:microsoft.com/office/officeart/2005/8/layout/cycle5"/>
    <dgm:cxn modelId="{A3B07772-4CB7-4618-A867-CEFBB91105E8}" type="presParOf" srcId="{C16B4444-6098-4C16-A8B9-BEF3C8FCA731}" destId="{D6E006C1-0DAC-412E-A2CA-351158E03CDC}" srcOrd="2" destOrd="0" presId="urn:microsoft.com/office/officeart/2005/8/layout/cycle5"/>
    <dgm:cxn modelId="{477CACB9-0B5A-4D38-9169-B564B2E88DD3}" type="presParOf" srcId="{C16B4444-6098-4C16-A8B9-BEF3C8FCA731}" destId="{38C7ECB3-305C-4100-8B6E-0E74CD3CE772}" srcOrd="3" destOrd="0" presId="urn:microsoft.com/office/officeart/2005/8/layout/cycle5"/>
    <dgm:cxn modelId="{0203EA85-123D-43D3-B701-D74EC98A0D36}" type="presParOf" srcId="{C16B4444-6098-4C16-A8B9-BEF3C8FCA731}" destId="{F25184EA-5042-4506-AF0C-F7E2B6420F5C}" srcOrd="4" destOrd="0" presId="urn:microsoft.com/office/officeart/2005/8/layout/cycle5"/>
    <dgm:cxn modelId="{EFB7AEBA-1A05-4EEA-81AB-C0B498F7F7AD}" type="presParOf" srcId="{C16B4444-6098-4C16-A8B9-BEF3C8FCA731}" destId="{E699E056-278A-4246-9898-8E2B034CAA19}" srcOrd="5" destOrd="0" presId="urn:microsoft.com/office/officeart/2005/8/layout/cycle5"/>
    <dgm:cxn modelId="{F748FBE5-6159-44F4-BCA3-27E4C9A20885}" type="presParOf" srcId="{C16B4444-6098-4C16-A8B9-BEF3C8FCA731}" destId="{CB14E1B1-43D3-45F0-B878-94764CACD2D7}" srcOrd="6" destOrd="0" presId="urn:microsoft.com/office/officeart/2005/8/layout/cycle5"/>
    <dgm:cxn modelId="{9F212F49-7B8B-4602-B1EA-BE4F21671DD2}" type="presParOf" srcId="{C16B4444-6098-4C16-A8B9-BEF3C8FCA731}" destId="{482826C4-9938-4F21-A69F-4F303B147ED5}" srcOrd="7" destOrd="0" presId="urn:microsoft.com/office/officeart/2005/8/layout/cycle5"/>
    <dgm:cxn modelId="{FD1AF612-3E29-4C56-8915-7FD4B251AB1E}" type="presParOf" srcId="{C16B4444-6098-4C16-A8B9-BEF3C8FCA731}" destId="{7CC0E415-0F3E-45C4-B272-3822EFEEE1AC}" srcOrd="8" destOrd="0" presId="urn:microsoft.com/office/officeart/2005/8/layout/cycle5"/>
    <dgm:cxn modelId="{714FCDC6-4A5F-402A-8F42-056952672998}" type="presParOf" srcId="{C16B4444-6098-4C16-A8B9-BEF3C8FCA731}" destId="{EA4008D0-4CBF-45FF-9C3F-A078333737CD}" srcOrd="9" destOrd="0" presId="urn:microsoft.com/office/officeart/2005/8/layout/cycle5"/>
    <dgm:cxn modelId="{38B3B109-25FD-4D6B-B2B3-C0012D48A386}" type="presParOf" srcId="{C16B4444-6098-4C16-A8B9-BEF3C8FCA731}" destId="{BF7D4A89-A628-401C-ABAC-6E0FEB161DDC}" srcOrd="10" destOrd="0" presId="urn:microsoft.com/office/officeart/2005/8/layout/cycle5"/>
    <dgm:cxn modelId="{F3DC6BC5-BFD3-4A3F-A0DE-5C49A9CF671D}" type="presParOf" srcId="{C16B4444-6098-4C16-A8B9-BEF3C8FCA731}" destId="{B12EA3DA-DF19-41CB-8A8A-AC9CBEACFC32}"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887EC8-6EC2-47D6-9410-4D325B4B2C2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05AF4C10-1BE2-42D8-84BB-D4925B53BEBF}">
      <dgm:prSet phldrT="[文本]" custT="1"/>
      <dgm:spPr/>
      <dgm:t>
        <a:bodyPr/>
        <a:lstStyle/>
        <a:p>
          <a:r>
            <a:rPr lang="zh-CN" altLang="en-US" sz="1800" dirty="0" smtClean="0"/>
            <a:t>数据校核与模型耦合</a:t>
          </a:r>
          <a:endParaRPr lang="zh-CN" altLang="en-US" sz="1800" dirty="0"/>
        </a:p>
      </dgm:t>
    </dgm:pt>
    <dgm:pt modelId="{B80CBC8A-70E9-49F5-B70F-936A6C537B59}" type="parTrans" cxnId="{1BB56DAE-525B-4402-A80E-71BA12A801DF}">
      <dgm:prSet/>
      <dgm:spPr/>
      <dgm:t>
        <a:bodyPr/>
        <a:lstStyle/>
        <a:p>
          <a:endParaRPr lang="zh-CN" altLang="en-US"/>
        </a:p>
      </dgm:t>
    </dgm:pt>
    <dgm:pt modelId="{737D31D4-5EB7-4425-8C3F-4FFFA2CB28E4}" type="sibTrans" cxnId="{1BB56DAE-525B-4402-A80E-71BA12A801DF}">
      <dgm:prSet/>
      <dgm:spPr/>
      <dgm:t>
        <a:bodyPr/>
        <a:lstStyle/>
        <a:p>
          <a:endParaRPr lang="zh-CN" altLang="en-US"/>
        </a:p>
      </dgm:t>
    </dgm:pt>
    <dgm:pt modelId="{B8AA11C0-7AAB-485F-A684-3AE38163769C}" type="pres">
      <dgm:prSet presAssocID="{79887EC8-6EC2-47D6-9410-4D325B4B2C2A}" presName="diagram" presStyleCnt="0">
        <dgm:presLayoutVars>
          <dgm:dir/>
          <dgm:resizeHandles val="exact"/>
        </dgm:presLayoutVars>
      </dgm:prSet>
      <dgm:spPr/>
    </dgm:pt>
    <dgm:pt modelId="{E66A3032-3A0E-4DDE-A55A-45C4221685B0}" type="pres">
      <dgm:prSet presAssocID="{05AF4C10-1BE2-42D8-84BB-D4925B53BEBF}" presName="node" presStyleLbl="node1" presStyleIdx="0" presStyleCnt="1" custScaleX="23306" custScaleY="23344" custLinFactNeighborX="-41866" custLinFactNeighborY="-30597">
        <dgm:presLayoutVars>
          <dgm:bulletEnabled val="1"/>
        </dgm:presLayoutVars>
      </dgm:prSet>
      <dgm:spPr/>
    </dgm:pt>
  </dgm:ptLst>
  <dgm:cxnLst>
    <dgm:cxn modelId="{40E1AA89-C9AD-4910-A11E-A6E4859DA543}" type="presOf" srcId="{79887EC8-6EC2-47D6-9410-4D325B4B2C2A}" destId="{B8AA11C0-7AAB-485F-A684-3AE38163769C}" srcOrd="0" destOrd="0" presId="urn:microsoft.com/office/officeart/2005/8/layout/default"/>
    <dgm:cxn modelId="{6CE7934A-5AEE-48FB-918C-6F7BA7B17C52}" type="presOf" srcId="{05AF4C10-1BE2-42D8-84BB-D4925B53BEBF}" destId="{E66A3032-3A0E-4DDE-A55A-45C4221685B0}" srcOrd="0" destOrd="0" presId="urn:microsoft.com/office/officeart/2005/8/layout/default"/>
    <dgm:cxn modelId="{1BB56DAE-525B-4402-A80E-71BA12A801DF}" srcId="{79887EC8-6EC2-47D6-9410-4D325B4B2C2A}" destId="{05AF4C10-1BE2-42D8-84BB-D4925B53BEBF}" srcOrd="0" destOrd="0" parTransId="{B80CBC8A-70E9-49F5-B70F-936A6C537B59}" sibTransId="{737D31D4-5EB7-4425-8C3F-4FFFA2CB28E4}"/>
    <dgm:cxn modelId="{C351986D-9DED-4968-828A-C7D9B174167A}" type="presParOf" srcId="{B8AA11C0-7AAB-485F-A684-3AE38163769C}" destId="{E66A3032-3A0E-4DDE-A55A-45C4221685B0}"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D6620-8996-404B-88E4-40D7FF77E228}" type="doc">
      <dgm:prSet loTypeId="urn:microsoft.com/office/officeart/2005/8/layout/chevron1" loCatId="process" qsTypeId="urn:microsoft.com/office/officeart/2005/8/quickstyle/simple1" qsCatId="simple" csTypeId="urn:microsoft.com/office/officeart/2005/8/colors/accent1_2" csCatId="accent1" phldr="1"/>
      <dgm:spPr/>
    </dgm:pt>
    <dgm:pt modelId="{88FF7068-C44D-4FB6-9D0F-5D3E670243D6}">
      <dgm:prSet phldrT="[Text]"/>
      <dgm:spPr/>
      <dgm:t>
        <a:bodyPr/>
        <a:lstStyle/>
        <a:p>
          <a:r>
            <a:rPr lang="zh-CN" altLang="en-US" dirty="0" smtClean="0"/>
            <a:t>数据库开发</a:t>
          </a:r>
          <a:endParaRPr lang="en-US" dirty="0" smtClean="0"/>
        </a:p>
      </dgm:t>
    </dgm:pt>
    <dgm:pt modelId="{5F7D49D7-F42C-4D30-9697-0E504B1FD0A2}" type="parTrans" cxnId="{C87EF7CC-E959-45B2-AEA9-3916608E50EB}">
      <dgm:prSet/>
      <dgm:spPr/>
      <dgm:t>
        <a:bodyPr/>
        <a:lstStyle/>
        <a:p>
          <a:endParaRPr lang="en-US"/>
        </a:p>
      </dgm:t>
    </dgm:pt>
    <dgm:pt modelId="{9CFBC66E-5C18-4ED8-AC03-B51DE3417787}" type="sibTrans" cxnId="{C87EF7CC-E959-45B2-AEA9-3916608E50EB}">
      <dgm:prSet/>
      <dgm:spPr/>
      <dgm:t>
        <a:bodyPr/>
        <a:lstStyle/>
        <a:p>
          <a:endParaRPr lang="en-US"/>
        </a:p>
      </dgm:t>
    </dgm:pt>
    <dgm:pt modelId="{87E877F4-770D-43C8-B00E-7B94C0E22C10}">
      <dgm:prSet phldrT="[Text]"/>
      <dgm:spPr/>
      <dgm:t>
        <a:bodyPr/>
        <a:lstStyle/>
        <a:p>
          <a:r>
            <a:rPr lang="zh-CN" altLang="en-US" dirty="0" smtClean="0"/>
            <a:t>动态模型开发与调试</a:t>
          </a:r>
          <a:endParaRPr lang="en-US" dirty="0"/>
        </a:p>
      </dgm:t>
    </dgm:pt>
    <dgm:pt modelId="{D8AB1A67-6390-4B2D-845D-85DC6D23AF0F}" type="parTrans" cxnId="{767C9FB7-CCD0-4F0E-8571-0CE5CFB588BB}">
      <dgm:prSet/>
      <dgm:spPr/>
      <dgm:t>
        <a:bodyPr/>
        <a:lstStyle/>
        <a:p>
          <a:endParaRPr lang="en-US"/>
        </a:p>
      </dgm:t>
    </dgm:pt>
    <dgm:pt modelId="{D739DDE7-160C-4434-826A-C759AB06A7A7}" type="sibTrans" cxnId="{767C9FB7-CCD0-4F0E-8571-0CE5CFB588BB}">
      <dgm:prSet/>
      <dgm:spPr/>
      <dgm:t>
        <a:bodyPr/>
        <a:lstStyle/>
        <a:p>
          <a:endParaRPr lang="en-US"/>
        </a:p>
      </dgm:t>
    </dgm:pt>
    <dgm:pt modelId="{9413F0CB-2DF0-4109-B1DB-6F6025E9B1FF}">
      <dgm:prSet phldrT="[Text]"/>
      <dgm:spPr/>
      <dgm:t>
        <a:bodyPr/>
        <a:lstStyle/>
        <a:p>
          <a:r>
            <a:rPr lang="zh-CN" altLang="en-US" dirty="0" smtClean="0"/>
            <a:t>政策分析与模型持续开发</a:t>
          </a:r>
          <a:endParaRPr lang="en-US" dirty="0"/>
        </a:p>
      </dgm:t>
    </dgm:pt>
    <dgm:pt modelId="{A6CB30A5-CDCA-4E0C-AB71-B2CDF05CAA67}" type="parTrans" cxnId="{B8DE6C3A-3EA0-4253-B0D8-30D27A1F9A33}">
      <dgm:prSet/>
      <dgm:spPr/>
      <dgm:t>
        <a:bodyPr/>
        <a:lstStyle/>
        <a:p>
          <a:endParaRPr lang="en-US"/>
        </a:p>
      </dgm:t>
    </dgm:pt>
    <dgm:pt modelId="{66659819-434B-4AFB-BA71-F7C220E91090}" type="sibTrans" cxnId="{B8DE6C3A-3EA0-4253-B0D8-30D27A1F9A33}">
      <dgm:prSet/>
      <dgm:spPr/>
      <dgm:t>
        <a:bodyPr/>
        <a:lstStyle/>
        <a:p>
          <a:endParaRPr lang="en-US"/>
        </a:p>
      </dgm:t>
    </dgm:pt>
    <dgm:pt modelId="{C9637A98-A49F-43CB-AD1A-D1E51631A7CD}">
      <dgm:prSet phldrT="[Text]"/>
      <dgm:spPr/>
      <dgm:t>
        <a:bodyPr/>
        <a:lstStyle/>
        <a:p>
          <a:r>
            <a:rPr lang="zh-CN" altLang="en-US" dirty="0" smtClean="0"/>
            <a:t>静态模型开发与调试</a:t>
          </a:r>
          <a:endParaRPr lang="en-US" dirty="0"/>
        </a:p>
      </dgm:t>
    </dgm:pt>
    <dgm:pt modelId="{C811188D-B425-4AEF-8E27-DD00584CE1D8}" type="parTrans" cxnId="{49E3B634-DB82-4669-B4E2-37EAF7C08BEF}">
      <dgm:prSet/>
      <dgm:spPr/>
      <dgm:t>
        <a:bodyPr/>
        <a:lstStyle/>
        <a:p>
          <a:endParaRPr lang="en-US"/>
        </a:p>
      </dgm:t>
    </dgm:pt>
    <dgm:pt modelId="{F2FA429F-D5C3-43F2-84D7-294EA2826A5A}" type="sibTrans" cxnId="{49E3B634-DB82-4669-B4E2-37EAF7C08BEF}">
      <dgm:prSet/>
      <dgm:spPr/>
      <dgm:t>
        <a:bodyPr/>
        <a:lstStyle/>
        <a:p>
          <a:endParaRPr lang="en-US"/>
        </a:p>
      </dgm:t>
    </dgm:pt>
    <dgm:pt modelId="{C82DBC28-5093-46FA-ADC2-8E48850E4CCE}" type="pres">
      <dgm:prSet presAssocID="{7D7D6620-8996-404B-88E4-40D7FF77E228}" presName="Name0" presStyleCnt="0">
        <dgm:presLayoutVars>
          <dgm:dir/>
          <dgm:animLvl val="lvl"/>
          <dgm:resizeHandles val="exact"/>
        </dgm:presLayoutVars>
      </dgm:prSet>
      <dgm:spPr/>
    </dgm:pt>
    <dgm:pt modelId="{6814341D-E822-49ED-BC7F-83611074019B}" type="pres">
      <dgm:prSet presAssocID="{88FF7068-C44D-4FB6-9D0F-5D3E670243D6}" presName="parTxOnly" presStyleLbl="node1" presStyleIdx="0" presStyleCnt="4">
        <dgm:presLayoutVars>
          <dgm:chMax val="0"/>
          <dgm:chPref val="0"/>
          <dgm:bulletEnabled val="1"/>
        </dgm:presLayoutVars>
      </dgm:prSet>
      <dgm:spPr/>
      <dgm:t>
        <a:bodyPr/>
        <a:lstStyle/>
        <a:p>
          <a:endParaRPr lang="en-US"/>
        </a:p>
      </dgm:t>
    </dgm:pt>
    <dgm:pt modelId="{B20276A4-91F0-4440-A6A1-233D90ECF9FD}" type="pres">
      <dgm:prSet presAssocID="{9CFBC66E-5C18-4ED8-AC03-B51DE3417787}" presName="parTxOnlySpace" presStyleCnt="0"/>
      <dgm:spPr/>
    </dgm:pt>
    <dgm:pt modelId="{4BD80A20-9AA0-46A3-88C3-BA3B95F9F961}" type="pres">
      <dgm:prSet presAssocID="{C9637A98-A49F-43CB-AD1A-D1E51631A7CD}" presName="parTxOnly" presStyleLbl="node1" presStyleIdx="1" presStyleCnt="4">
        <dgm:presLayoutVars>
          <dgm:chMax val="0"/>
          <dgm:chPref val="0"/>
          <dgm:bulletEnabled val="1"/>
        </dgm:presLayoutVars>
      </dgm:prSet>
      <dgm:spPr/>
      <dgm:t>
        <a:bodyPr/>
        <a:lstStyle/>
        <a:p>
          <a:endParaRPr lang="en-US"/>
        </a:p>
      </dgm:t>
    </dgm:pt>
    <dgm:pt modelId="{FB1632CD-8B19-41CE-AD68-D1723EB9AFB5}" type="pres">
      <dgm:prSet presAssocID="{F2FA429F-D5C3-43F2-84D7-294EA2826A5A}" presName="parTxOnlySpace" presStyleCnt="0"/>
      <dgm:spPr/>
    </dgm:pt>
    <dgm:pt modelId="{6E93437B-19C9-4645-9448-820F1236A8F2}" type="pres">
      <dgm:prSet presAssocID="{87E877F4-770D-43C8-B00E-7B94C0E22C10}" presName="parTxOnly" presStyleLbl="node1" presStyleIdx="2" presStyleCnt="4">
        <dgm:presLayoutVars>
          <dgm:chMax val="0"/>
          <dgm:chPref val="0"/>
          <dgm:bulletEnabled val="1"/>
        </dgm:presLayoutVars>
      </dgm:prSet>
      <dgm:spPr/>
      <dgm:t>
        <a:bodyPr/>
        <a:lstStyle/>
        <a:p>
          <a:endParaRPr lang="en-US"/>
        </a:p>
      </dgm:t>
    </dgm:pt>
    <dgm:pt modelId="{EB5BE0BF-3DBB-4697-A5DF-319F395622E4}" type="pres">
      <dgm:prSet presAssocID="{D739DDE7-160C-4434-826A-C759AB06A7A7}" presName="parTxOnlySpace" presStyleCnt="0"/>
      <dgm:spPr/>
    </dgm:pt>
    <dgm:pt modelId="{BFD12BE4-D4D2-4AD2-9B9E-23D1F5A3607D}" type="pres">
      <dgm:prSet presAssocID="{9413F0CB-2DF0-4109-B1DB-6F6025E9B1FF}" presName="parTxOnly" presStyleLbl="node1" presStyleIdx="3" presStyleCnt="4">
        <dgm:presLayoutVars>
          <dgm:chMax val="0"/>
          <dgm:chPref val="0"/>
          <dgm:bulletEnabled val="1"/>
        </dgm:presLayoutVars>
      </dgm:prSet>
      <dgm:spPr/>
      <dgm:t>
        <a:bodyPr/>
        <a:lstStyle/>
        <a:p>
          <a:endParaRPr lang="en-US"/>
        </a:p>
      </dgm:t>
    </dgm:pt>
  </dgm:ptLst>
  <dgm:cxnLst>
    <dgm:cxn modelId="{03313298-F8EA-4B2C-8156-9FFF0E922B8D}" type="presOf" srcId="{7D7D6620-8996-404B-88E4-40D7FF77E228}" destId="{C82DBC28-5093-46FA-ADC2-8E48850E4CCE}" srcOrd="0" destOrd="0" presId="urn:microsoft.com/office/officeart/2005/8/layout/chevron1"/>
    <dgm:cxn modelId="{DEEC18A1-262A-4C77-B3EB-1C19AFE00896}" type="presOf" srcId="{87E877F4-770D-43C8-B00E-7B94C0E22C10}" destId="{6E93437B-19C9-4645-9448-820F1236A8F2}" srcOrd="0" destOrd="0" presId="urn:microsoft.com/office/officeart/2005/8/layout/chevron1"/>
    <dgm:cxn modelId="{49E3B634-DB82-4669-B4E2-37EAF7C08BEF}" srcId="{7D7D6620-8996-404B-88E4-40D7FF77E228}" destId="{C9637A98-A49F-43CB-AD1A-D1E51631A7CD}" srcOrd="1" destOrd="0" parTransId="{C811188D-B425-4AEF-8E27-DD00584CE1D8}" sibTransId="{F2FA429F-D5C3-43F2-84D7-294EA2826A5A}"/>
    <dgm:cxn modelId="{767C9FB7-CCD0-4F0E-8571-0CE5CFB588BB}" srcId="{7D7D6620-8996-404B-88E4-40D7FF77E228}" destId="{87E877F4-770D-43C8-B00E-7B94C0E22C10}" srcOrd="2" destOrd="0" parTransId="{D8AB1A67-6390-4B2D-845D-85DC6D23AF0F}" sibTransId="{D739DDE7-160C-4434-826A-C759AB06A7A7}"/>
    <dgm:cxn modelId="{D18E1835-2382-44AC-AAF0-4F7922CC0A6E}" type="presOf" srcId="{9413F0CB-2DF0-4109-B1DB-6F6025E9B1FF}" destId="{BFD12BE4-D4D2-4AD2-9B9E-23D1F5A3607D}" srcOrd="0" destOrd="0" presId="urn:microsoft.com/office/officeart/2005/8/layout/chevron1"/>
    <dgm:cxn modelId="{C76FD93B-F214-4258-A003-A576B6EBCE6E}" type="presOf" srcId="{88FF7068-C44D-4FB6-9D0F-5D3E670243D6}" destId="{6814341D-E822-49ED-BC7F-83611074019B}" srcOrd="0" destOrd="0" presId="urn:microsoft.com/office/officeart/2005/8/layout/chevron1"/>
    <dgm:cxn modelId="{B8DE6C3A-3EA0-4253-B0D8-30D27A1F9A33}" srcId="{7D7D6620-8996-404B-88E4-40D7FF77E228}" destId="{9413F0CB-2DF0-4109-B1DB-6F6025E9B1FF}" srcOrd="3" destOrd="0" parTransId="{A6CB30A5-CDCA-4E0C-AB71-B2CDF05CAA67}" sibTransId="{66659819-434B-4AFB-BA71-F7C220E91090}"/>
    <dgm:cxn modelId="{C87EF7CC-E959-45B2-AEA9-3916608E50EB}" srcId="{7D7D6620-8996-404B-88E4-40D7FF77E228}" destId="{88FF7068-C44D-4FB6-9D0F-5D3E670243D6}" srcOrd="0" destOrd="0" parTransId="{5F7D49D7-F42C-4D30-9697-0E504B1FD0A2}" sibTransId="{9CFBC66E-5C18-4ED8-AC03-B51DE3417787}"/>
    <dgm:cxn modelId="{5BFD950B-80AA-4204-A635-8324F75402BC}" type="presOf" srcId="{C9637A98-A49F-43CB-AD1A-D1E51631A7CD}" destId="{4BD80A20-9AA0-46A3-88C3-BA3B95F9F961}" srcOrd="0" destOrd="0" presId="urn:microsoft.com/office/officeart/2005/8/layout/chevron1"/>
    <dgm:cxn modelId="{84BC045C-4E90-48CC-8467-3CE272C4B36B}" type="presParOf" srcId="{C82DBC28-5093-46FA-ADC2-8E48850E4CCE}" destId="{6814341D-E822-49ED-BC7F-83611074019B}" srcOrd="0" destOrd="0" presId="urn:microsoft.com/office/officeart/2005/8/layout/chevron1"/>
    <dgm:cxn modelId="{32814169-CE4E-42CB-8413-66AFA1642FC3}" type="presParOf" srcId="{C82DBC28-5093-46FA-ADC2-8E48850E4CCE}" destId="{B20276A4-91F0-4440-A6A1-233D90ECF9FD}" srcOrd="1" destOrd="0" presId="urn:microsoft.com/office/officeart/2005/8/layout/chevron1"/>
    <dgm:cxn modelId="{09457805-A024-4085-942A-893DD9AF6CED}" type="presParOf" srcId="{C82DBC28-5093-46FA-ADC2-8E48850E4CCE}" destId="{4BD80A20-9AA0-46A3-88C3-BA3B95F9F961}" srcOrd="2" destOrd="0" presId="urn:microsoft.com/office/officeart/2005/8/layout/chevron1"/>
    <dgm:cxn modelId="{857869EE-CD3B-4A2A-98D0-F5EC5738E4B6}" type="presParOf" srcId="{C82DBC28-5093-46FA-ADC2-8E48850E4CCE}" destId="{FB1632CD-8B19-41CE-AD68-D1723EB9AFB5}" srcOrd="3" destOrd="0" presId="urn:microsoft.com/office/officeart/2005/8/layout/chevron1"/>
    <dgm:cxn modelId="{75ED4D49-7750-4414-8690-4025E13A5177}" type="presParOf" srcId="{C82DBC28-5093-46FA-ADC2-8E48850E4CCE}" destId="{6E93437B-19C9-4645-9448-820F1236A8F2}" srcOrd="4" destOrd="0" presId="urn:microsoft.com/office/officeart/2005/8/layout/chevron1"/>
    <dgm:cxn modelId="{766FD545-4FE2-43E2-9F4F-D66441277F4E}" type="presParOf" srcId="{C82DBC28-5093-46FA-ADC2-8E48850E4CCE}" destId="{EB5BE0BF-3DBB-4697-A5DF-319F395622E4}" srcOrd="5" destOrd="0" presId="urn:microsoft.com/office/officeart/2005/8/layout/chevron1"/>
    <dgm:cxn modelId="{F71F9786-D0ED-4476-B0A0-F33AB830D4A9}" type="presParOf" srcId="{C82DBC28-5093-46FA-ADC2-8E48850E4CCE}" destId="{BFD12BE4-D4D2-4AD2-9B9E-23D1F5A3607D}"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5D77F-191B-445D-8255-C3CD7D420091}">
      <dsp:nvSpPr>
        <dsp:cNvPr id="0" name=""/>
        <dsp:cNvSpPr/>
      </dsp:nvSpPr>
      <dsp:spPr>
        <a:xfrm>
          <a:off x="2321718" y="174"/>
          <a:ext cx="1452562"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区域电力需求与价格数据（燃料、资本、劳动及商品与服务）</a:t>
          </a:r>
          <a:endParaRPr lang="zh-CN" altLang="en-US" sz="1200" kern="1200" dirty="0"/>
        </a:p>
      </dsp:txBody>
      <dsp:txXfrm>
        <a:off x="2367808" y="46264"/>
        <a:ext cx="1360382" cy="851985"/>
      </dsp:txXfrm>
    </dsp:sp>
    <dsp:sp modelId="{D6E006C1-0DAC-412E-A2CA-351158E03CDC}">
      <dsp:nvSpPr>
        <dsp:cNvPr id="0" name=""/>
        <dsp:cNvSpPr/>
      </dsp:nvSpPr>
      <dsp:spPr>
        <a:xfrm>
          <a:off x="1488257" y="472257"/>
          <a:ext cx="3119485" cy="3119485"/>
        </a:xfrm>
        <a:custGeom>
          <a:avLst/>
          <a:gdLst/>
          <a:ahLst/>
          <a:cxnLst/>
          <a:rect l="0" t="0" r="0" b="0"/>
          <a:pathLst>
            <a:path>
              <a:moveTo>
                <a:pt x="2486503" y="305186"/>
              </a:moveTo>
              <a:arcTo wR="1559742" hR="1559742" stAng="183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C7ECB3-305C-4100-8B6E-0E74CD3CE772}">
      <dsp:nvSpPr>
        <dsp:cNvPr id="0" name=""/>
        <dsp:cNvSpPr/>
      </dsp:nvSpPr>
      <dsp:spPr>
        <a:xfrm>
          <a:off x="3881461" y="1559917"/>
          <a:ext cx="1452562"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步骤二：自底向上的模型建立（基于校核的需求与供应函数）</a:t>
          </a:r>
          <a:endParaRPr lang="zh-CN" altLang="en-US" sz="1200" kern="1200" dirty="0"/>
        </a:p>
      </dsp:txBody>
      <dsp:txXfrm>
        <a:off x="3927551" y="1606007"/>
        <a:ext cx="1360382" cy="851985"/>
      </dsp:txXfrm>
    </dsp:sp>
    <dsp:sp modelId="{E699E056-278A-4246-9898-8E2B034CAA19}">
      <dsp:nvSpPr>
        <dsp:cNvPr id="0" name=""/>
        <dsp:cNvSpPr/>
      </dsp:nvSpPr>
      <dsp:spPr>
        <a:xfrm>
          <a:off x="1488257" y="472257"/>
          <a:ext cx="3119485" cy="3119485"/>
        </a:xfrm>
        <a:custGeom>
          <a:avLst/>
          <a:gdLst/>
          <a:ahLst/>
          <a:cxnLst/>
          <a:rect l="0" t="0" r="0" b="0"/>
          <a:pathLst>
            <a:path>
              <a:moveTo>
                <a:pt x="2957789" y="2251307"/>
              </a:moveTo>
              <a:arcTo wR="1559742" hR="1559742" stAng="15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B14E1B1-43D3-45F0-B878-94764CACD2D7}">
      <dsp:nvSpPr>
        <dsp:cNvPr id="0" name=""/>
        <dsp:cNvSpPr/>
      </dsp:nvSpPr>
      <dsp:spPr>
        <a:xfrm>
          <a:off x="2321718" y="3119659"/>
          <a:ext cx="1452562"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区域电力生产投入需求（燃料、资本、劳动及商品与服务）</a:t>
          </a:r>
          <a:endParaRPr lang="zh-CN" altLang="en-US" sz="1200" kern="1200" dirty="0"/>
        </a:p>
      </dsp:txBody>
      <dsp:txXfrm>
        <a:off x="2367808" y="3165749"/>
        <a:ext cx="1360382" cy="851985"/>
      </dsp:txXfrm>
    </dsp:sp>
    <dsp:sp modelId="{7CC0E415-0F3E-45C4-B272-3822EFEEE1AC}">
      <dsp:nvSpPr>
        <dsp:cNvPr id="0" name=""/>
        <dsp:cNvSpPr/>
      </dsp:nvSpPr>
      <dsp:spPr>
        <a:xfrm>
          <a:off x="1488257" y="472257"/>
          <a:ext cx="3119485" cy="3119485"/>
        </a:xfrm>
        <a:custGeom>
          <a:avLst/>
          <a:gdLst/>
          <a:ahLst/>
          <a:cxnLst/>
          <a:rect l="0" t="0" r="0" b="0"/>
          <a:pathLst>
            <a:path>
              <a:moveTo>
                <a:pt x="632981" y="2814299"/>
              </a:moveTo>
              <a:arcTo wR="1559742" hR="1559742" stAng="75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A4008D0-4CBF-45FF-9C3F-A078333737CD}">
      <dsp:nvSpPr>
        <dsp:cNvPr id="0" name=""/>
        <dsp:cNvSpPr/>
      </dsp:nvSpPr>
      <dsp:spPr>
        <a:xfrm>
          <a:off x="761975" y="1559917"/>
          <a:ext cx="1452562"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步骤一：自顶向下的模型建立（基于外生的区域电力生产数据）</a:t>
          </a:r>
          <a:endParaRPr lang="zh-CN" altLang="en-US" sz="1200" kern="1200" dirty="0"/>
        </a:p>
      </dsp:txBody>
      <dsp:txXfrm>
        <a:off x="808065" y="1606007"/>
        <a:ext cx="1360382" cy="851985"/>
      </dsp:txXfrm>
    </dsp:sp>
    <dsp:sp modelId="{B12EA3DA-DF19-41CB-8A8A-AC9CBEACFC32}">
      <dsp:nvSpPr>
        <dsp:cNvPr id="0" name=""/>
        <dsp:cNvSpPr/>
      </dsp:nvSpPr>
      <dsp:spPr>
        <a:xfrm>
          <a:off x="1488257" y="472257"/>
          <a:ext cx="3119485" cy="3119485"/>
        </a:xfrm>
        <a:custGeom>
          <a:avLst/>
          <a:gdLst/>
          <a:ahLst/>
          <a:cxnLst/>
          <a:rect l="0" t="0" r="0" b="0"/>
          <a:pathLst>
            <a:path>
              <a:moveTo>
                <a:pt x="161695" y="868178"/>
              </a:moveTo>
              <a:arcTo wR="1559742" hR="1559742" stAng="123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A3032-3A0E-4DDE-A55A-45C4221685B0}">
      <dsp:nvSpPr>
        <dsp:cNvPr id="0" name=""/>
        <dsp:cNvSpPr/>
      </dsp:nvSpPr>
      <dsp:spPr>
        <a:xfrm>
          <a:off x="0" y="485969"/>
          <a:ext cx="1420733" cy="8538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数据校核与模型耦合</a:t>
          </a:r>
          <a:endParaRPr lang="zh-CN" altLang="en-US" sz="1800" kern="1200" dirty="0"/>
        </a:p>
      </dsp:txBody>
      <dsp:txXfrm>
        <a:off x="0" y="485969"/>
        <a:ext cx="1420733" cy="853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4341D-E822-49ED-BC7F-83611074019B}">
      <dsp:nvSpPr>
        <dsp:cNvPr id="0" name=""/>
        <dsp:cNvSpPr/>
      </dsp:nvSpPr>
      <dsp:spPr>
        <a:xfrm>
          <a:off x="3843" y="314506"/>
          <a:ext cx="2237465" cy="8949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数据库开发</a:t>
          </a:r>
          <a:endParaRPr lang="en-US" sz="1800" kern="1200" dirty="0" smtClean="0"/>
        </a:p>
      </dsp:txBody>
      <dsp:txXfrm>
        <a:off x="451336" y="314506"/>
        <a:ext cx="1342479" cy="894986"/>
      </dsp:txXfrm>
    </dsp:sp>
    <dsp:sp modelId="{4BD80A20-9AA0-46A3-88C3-BA3B95F9F961}">
      <dsp:nvSpPr>
        <dsp:cNvPr id="0" name=""/>
        <dsp:cNvSpPr/>
      </dsp:nvSpPr>
      <dsp:spPr>
        <a:xfrm>
          <a:off x="2017562" y="314506"/>
          <a:ext cx="2237465" cy="8949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静态模型开发与调试</a:t>
          </a:r>
          <a:endParaRPr lang="en-US" sz="1800" kern="1200" dirty="0"/>
        </a:p>
      </dsp:txBody>
      <dsp:txXfrm>
        <a:off x="2465055" y="314506"/>
        <a:ext cx="1342479" cy="894986"/>
      </dsp:txXfrm>
    </dsp:sp>
    <dsp:sp modelId="{6E93437B-19C9-4645-9448-820F1236A8F2}">
      <dsp:nvSpPr>
        <dsp:cNvPr id="0" name=""/>
        <dsp:cNvSpPr/>
      </dsp:nvSpPr>
      <dsp:spPr>
        <a:xfrm>
          <a:off x="4031281" y="314506"/>
          <a:ext cx="2237465" cy="8949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动态模型开发与调试</a:t>
          </a:r>
          <a:endParaRPr lang="en-US" sz="1800" kern="1200" dirty="0"/>
        </a:p>
      </dsp:txBody>
      <dsp:txXfrm>
        <a:off x="4478774" y="314506"/>
        <a:ext cx="1342479" cy="894986"/>
      </dsp:txXfrm>
    </dsp:sp>
    <dsp:sp modelId="{BFD12BE4-D4D2-4AD2-9B9E-23D1F5A3607D}">
      <dsp:nvSpPr>
        <dsp:cNvPr id="0" name=""/>
        <dsp:cNvSpPr/>
      </dsp:nvSpPr>
      <dsp:spPr>
        <a:xfrm>
          <a:off x="6044999" y="314506"/>
          <a:ext cx="2237465" cy="8949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CN" altLang="en-US" sz="1800" kern="1200" dirty="0" smtClean="0"/>
            <a:t>政策分析与模型持续开发</a:t>
          </a:r>
          <a:endParaRPr lang="en-US" sz="1800" kern="1200" dirty="0"/>
        </a:p>
      </dsp:txBody>
      <dsp:txXfrm>
        <a:off x="6492492" y="314506"/>
        <a:ext cx="1342479" cy="894986"/>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1" y="0"/>
            <a:ext cx="3032125" cy="464185"/>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l" defTabSz="930275" eaLnBrk="0" hangingPunct="0">
              <a:spcBef>
                <a:spcPct val="50000"/>
              </a:spcBef>
              <a:defRPr sz="1200">
                <a:latin typeface="Arial" pitchFamily="34" charset="0"/>
              </a:defRPr>
            </a:lvl1pPr>
          </a:lstStyle>
          <a:p>
            <a:pPr>
              <a:defRPr/>
            </a:pPr>
            <a:endParaRPr lang="en-US" dirty="0"/>
          </a:p>
        </p:txBody>
      </p:sp>
      <p:sp>
        <p:nvSpPr>
          <p:cNvPr id="114691" name="Rectangle 3"/>
          <p:cNvSpPr>
            <a:spLocks noGrp="1" noChangeArrowheads="1"/>
          </p:cNvSpPr>
          <p:nvPr>
            <p:ph type="dt" sz="quarter" idx="1"/>
          </p:nvPr>
        </p:nvSpPr>
        <p:spPr bwMode="auto">
          <a:xfrm>
            <a:off x="3965576" y="0"/>
            <a:ext cx="3032125" cy="464185"/>
          </a:xfrm>
          <a:prstGeom prst="rect">
            <a:avLst/>
          </a:prstGeom>
          <a:noFill/>
          <a:ln w="9525">
            <a:noFill/>
            <a:miter lim="800000"/>
            <a:headEnd/>
            <a:tailEnd/>
          </a:ln>
          <a:effectLst/>
        </p:spPr>
        <p:txBody>
          <a:bodyPr vert="horz" wrap="square" lIns="92958" tIns="46479" rIns="92958" bIns="46479" numCol="1" anchor="ctr" anchorCtr="0" compatLnSpc="1">
            <a:prstTxWarp prst="textNoShape">
              <a:avLst/>
            </a:prstTxWarp>
          </a:bodyPr>
          <a:lstStyle>
            <a:lvl1pPr algn="r" defTabSz="930275" eaLnBrk="0" hangingPunct="0">
              <a:spcBef>
                <a:spcPct val="50000"/>
              </a:spcBef>
              <a:defRPr sz="1200">
                <a:latin typeface="Arial" pitchFamily="34" charset="0"/>
              </a:defRPr>
            </a:lvl1pPr>
          </a:lstStyle>
          <a:p>
            <a:pPr>
              <a:defRPr/>
            </a:pPr>
            <a:endParaRPr lang="en-US" dirty="0"/>
          </a:p>
        </p:txBody>
      </p:sp>
      <p:sp>
        <p:nvSpPr>
          <p:cNvPr id="114692" name="Rectangle 4"/>
          <p:cNvSpPr>
            <a:spLocks noGrp="1" noChangeArrowheads="1"/>
          </p:cNvSpPr>
          <p:nvPr>
            <p:ph type="ftr" sz="quarter" idx="2"/>
          </p:nvPr>
        </p:nvSpPr>
        <p:spPr bwMode="auto">
          <a:xfrm>
            <a:off x="1" y="8819515"/>
            <a:ext cx="3032125"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0" hangingPunct="0">
              <a:spcBef>
                <a:spcPct val="50000"/>
              </a:spcBef>
              <a:defRPr sz="1200">
                <a:latin typeface="Arial" pitchFamily="34" charset="0"/>
              </a:defRPr>
            </a:lvl1pPr>
          </a:lstStyle>
          <a:p>
            <a:pPr>
              <a:defRPr/>
            </a:pPr>
            <a:endParaRPr lang="en-US" dirty="0"/>
          </a:p>
        </p:txBody>
      </p:sp>
      <p:sp>
        <p:nvSpPr>
          <p:cNvPr id="114693" name="Rectangle 5"/>
          <p:cNvSpPr>
            <a:spLocks noGrp="1" noChangeArrowheads="1"/>
          </p:cNvSpPr>
          <p:nvPr>
            <p:ph type="sldNum" sz="quarter" idx="3"/>
          </p:nvPr>
        </p:nvSpPr>
        <p:spPr bwMode="auto">
          <a:xfrm>
            <a:off x="3965576" y="8819515"/>
            <a:ext cx="3032125"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0" hangingPunct="0">
              <a:spcBef>
                <a:spcPct val="50000"/>
              </a:spcBef>
              <a:defRPr sz="1200">
                <a:latin typeface="Arial" pitchFamily="34" charset="0"/>
              </a:defRPr>
            </a:lvl1pPr>
          </a:lstStyle>
          <a:p>
            <a:pPr>
              <a:defRPr/>
            </a:pPr>
            <a:fld id="{AF054B9E-9B72-41FE-BA36-728C26494875}" type="slidenum">
              <a:rPr lang="en-US"/>
              <a:pPr>
                <a:defRPr/>
              </a:pPr>
              <a:t>‹#›</a:t>
            </a:fld>
            <a:endParaRPr lang="en-US" dirty="0"/>
          </a:p>
        </p:txBody>
      </p:sp>
    </p:spTree>
    <p:extLst>
      <p:ext uri="{BB962C8B-B14F-4D97-AF65-F5344CB8AC3E}">
        <p14:creationId xmlns:p14="http://schemas.microsoft.com/office/powerpoint/2010/main" val="3897282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032125"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0" hangingPunct="0">
              <a:spcBef>
                <a:spcPct val="0"/>
              </a:spcBef>
              <a:defRPr sz="1200">
                <a:solidFill>
                  <a:schemeClr val="tx1"/>
                </a:solidFill>
                <a:latin typeface="Arial" pitchFamily="34" charset="0"/>
              </a:defRPr>
            </a:lvl1pPr>
          </a:lstStyle>
          <a:p>
            <a:pPr>
              <a:defRPr/>
            </a:pPr>
            <a:endParaRPr lang="en-US" dirty="0"/>
          </a:p>
        </p:txBody>
      </p:sp>
      <p:sp>
        <p:nvSpPr>
          <p:cNvPr id="30723" name="Rectangle 3"/>
          <p:cNvSpPr>
            <a:spLocks noGrp="1" noChangeArrowheads="1"/>
          </p:cNvSpPr>
          <p:nvPr>
            <p:ph type="dt" idx="1"/>
          </p:nvPr>
        </p:nvSpPr>
        <p:spPr bwMode="auto">
          <a:xfrm>
            <a:off x="3965576" y="0"/>
            <a:ext cx="3032125"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0" hangingPunct="0">
              <a:spcBef>
                <a:spcPct val="0"/>
              </a:spcBef>
              <a:defRPr sz="1200">
                <a:solidFill>
                  <a:schemeClr val="tx1"/>
                </a:solidFill>
                <a:latin typeface="Arial" pitchFamily="34"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33450" y="4409758"/>
            <a:ext cx="51308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1" y="8819515"/>
            <a:ext cx="3032125"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0" hangingPunct="0">
              <a:spcBef>
                <a:spcPct val="0"/>
              </a:spcBef>
              <a:defRPr sz="1200">
                <a:solidFill>
                  <a:schemeClr val="tx1"/>
                </a:solidFill>
                <a:latin typeface="Arial" pitchFamily="34" charset="0"/>
              </a:defRPr>
            </a:lvl1pPr>
          </a:lstStyle>
          <a:p>
            <a:pPr>
              <a:defRPr/>
            </a:pPr>
            <a:endParaRPr lang="en-US" dirty="0"/>
          </a:p>
        </p:txBody>
      </p:sp>
      <p:sp>
        <p:nvSpPr>
          <p:cNvPr id="30727" name="Rectangle 7"/>
          <p:cNvSpPr>
            <a:spLocks noGrp="1" noChangeArrowheads="1"/>
          </p:cNvSpPr>
          <p:nvPr>
            <p:ph type="sldNum" sz="quarter" idx="5"/>
          </p:nvPr>
        </p:nvSpPr>
        <p:spPr bwMode="auto">
          <a:xfrm>
            <a:off x="3965576" y="8819515"/>
            <a:ext cx="3032125"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0" hangingPunct="0">
              <a:spcBef>
                <a:spcPct val="0"/>
              </a:spcBef>
              <a:defRPr sz="1200">
                <a:solidFill>
                  <a:schemeClr val="tx1"/>
                </a:solidFill>
                <a:latin typeface="Arial" pitchFamily="34" charset="0"/>
              </a:defRPr>
            </a:lvl1pPr>
          </a:lstStyle>
          <a:p>
            <a:pPr>
              <a:defRPr/>
            </a:pPr>
            <a:fld id="{5D306E4E-7829-4F11-926E-95EB220EDEB4}" type="slidenum">
              <a:rPr lang="en-US"/>
              <a:pPr>
                <a:defRPr/>
              </a:pPr>
              <a:t>‹#›</a:t>
            </a:fld>
            <a:endParaRPr lang="en-US" dirty="0"/>
          </a:p>
        </p:txBody>
      </p:sp>
    </p:spTree>
    <p:extLst>
      <p:ext uri="{BB962C8B-B14F-4D97-AF65-F5344CB8AC3E}">
        <p14:creationId xmlns:p14="http://schemas.microsoft.com/office/powerpoint/2010/main" val="144063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77925" y="696913"/>
            <a:ext cx="4641850" cy="3481387"/>
          </a:xfrm>
          <a:ln/>
        </p:spPr>
      </p:sp>
      <p:sp>
        <p:nvSpPr>
          <p:cNvPr id="43011" name="Notes Placeholder 2"/>
          <p:cNvSpPr>
            <a:spLocks noGrp="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22" tIns="46511" rIns="93022" bIns="46511"/>
          <a:lstStyle/>
          <a:p>
            <a:pPr>
              <a:spcBef>
                <a:spcPct val="0"/>
              </a:spcBef>
            </a:pPr>
            <a:endParaRPr lang="zh-CN" altLang="zh-CN" smtClean="0"/>
          </a:p>
        </p:txBody>
      </p:sp>
      <p:sp>
        <p:nvSpPr>
          <p:cNvPr id="43012" name="Slide Number Placeholder 3"/>
          <p:cNvSpPr txBox="1">
            <a:spLocks noGrp="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22" tIns="46511" rIns="93022" bIns="46511" anchor="b"/>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r" eaLnBrk="1" hangingPunct="1"/>
            <a:fld id="{A0DDEF2B-7BF3-406F-AAFD-C5660991EDE6}" type="slidenum">
              <a:rPr lang="en-US" altLang="zh-CN" sz="1200" b="0">
                <a:latin typeface="Calibri" pitchFamily="34" charset="0"/>
              </a:rPr>
              <a:pPr algn="r" eaLnBrk="1" hangingPunct="1"/>
              <a:t>3</a:t>
            </a:fld>
            <a:endParaRPr lang="en-US" altLang="zh-CN" sz="1200" b="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77925" y="696913"/>
            <a:ext cx="4641850" cy="3481387"/>
          </a:xfrm>
          <a:ln/>
        </p:spPr>
      </p:sp>
      <p:sp>
        <p:nvSpPr>
          <p:cNvPr id="48131" name="Notes Placeholder 2"/>
          <p:cNvSpPr>
            <a:spLocks noGrp="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22" tIns="46511" rIns="93022" bIns="46511"/>
          <a:lstStyle/>
          <a:p>
            <a:pPr>
              <a:spcBef>
                <a:spcPct val="0"/>
              </a:spcBef>
            </a:pPr>
            <a:endParaRPr lang="zh-CN" altLang="zh-CN" smtClean="0"/>
          </a:p>
        </p:txBody>
      </p:sp>
      <p:sp>
        <p:nvSpPr>
          <p:cNvPr id="48132" name="Slide Number Placeholder 3"/>
          <p:cNvSpPr txBox="1">
            <a:spLocks noGrp="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22" tIns="46511" rIns="93022" bIns="46511" anchor="b"/>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r" eaLnBrk="1" hangingPunct="1"/>
            <a:fld id="{BC07EBC9-134A-479B-BF56-240DBC7E0F9E}" type="slidenum">
              <a:rPr lang="en-US" altLang="zh-CN" sz="1200" b="0">
                <a:latin typeface="Calibri" pitchFamily="34" charset="0"/>
              </a:rPr>
              <a:pPr algn="r" eaLnBrk="1" hangingPunct="1"/>
              <a:t>8</a:t>
            </a:fld>
            <a:endParaRPr lang="en-US" altLang="zh-CN" sz="1200" b="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63" descr="2010 Title Slide Image_FINAL"/>
          <p:cNvPicPr>
            <a:picLocks noChangeAspect="1" noChangeArrowheads="1"/>
          </p:cNvPicPr>
          <p:nvPr/>
        </p:nvPicPr>
        <p:blipFill>
          <a:blip r:embed="rId2" cstate="print"/>
          <a:srcRect/>
          <a:stretch>
            <a:fillRect/>
          </a:stretch>
        </p:blipFill>
        <p:spPr bwMode="auto">
          <a:xfrm>
            <a:off x="0" y="0"/>
            <a:ext cx="3657600" cy="6858000"/>
          </a:xfrm>
          <a:prstGeom prst="rect">
            <a:avLst/>
          </a:prstGeom>
          <a:noFill/>
          <a:ln w="9525">
            <a:noFill/>
            <a:miter lim="800000"/>
            <a:headEnd/>
            <a:tailEnd/>
          </a:ln>
        </p:spPr>
      </p:pic>
      <p:sp>
        <p:nvSpPr>
          <p:cNvPr id="28708" name="Rectangle 36"/>
          <p:cNvSpPr>
            <a:spLocks noGrp="1" noChangeArrowheads="1"/>
          </p:cNvSpPr>
          <p:nvPr>
            <p:ph type="subTitle" sz="quarter" idx="1"/>
          </p:nvPr>
        </p:nvSpPr>
        <p:spPr>
          <a:xfrm>
            <a:off x="3746500" y="3132138"/>
            <a:ext cx="4935538" cy="2011362"/>
          </a:xfrm>
        </p:spPr>
        <p:txBody>
          <a:bodyPr/>
          <a:lstStyle>
            <a:lvl1pPr marL="0" indent="0">
              <a:buFontTx/>
              <a:buNone/>
              <a:defRPr sz="2000" baseline="0">
                <a:latin typeface="Calibri" pitchFamily="34" charset="0"/>
              </a:defRPr>
            </a:lvl1pPr>
          </a:lstStyle>
          <a:p>
            <a:endParaRPr lang="en-US" dirty="0"/>
          </a:p>
        </p:txBody>
      </p:sp>
      <p:sp>
        <p:nvSpPr>
          <p:cNvPr id="28707" name="Rectangle 35"/>
          <p:cNvSpPr>
            <a:spLocks noGrp="1" noChangeArrowheads="1"/>
          </p:cNvSpPr>
          <p:nvPr>
            <p:ph type="ctrTitle" sz="quarter"/>
          </p:nvPr>
        </p:nvSpPr>
        <p:spPr>
          <a:xfrm>
            <a:off x="3733800" y="336550"/>
            <a:ext cx="4935538" cy="2286000"/>
          </a:xfrm>
        </p:spPr>
        <p:txBody>
          <a:bodyPr anchor="t"/>
          <a:lstStyle>
            <a:lvl1pPr>
              <a:defRPr>
                <a:latin typeface="Calibri" pitchFamily="34" charset="0"/>
              </a:defRPr>
            </a:lvl1pPr>
          </a:lstStyle>
          <a:p>
            <a:r>
              <a:rPr lang="en-US" dirty="0" smtClean="0"/>
              <a:t>Click to edit Master title style</a:t>
            </a:r>
            <a:endParaRPr lang="en-US" dirty="0"/>
          </a:p>
        </p:txBody>
      </p:sp>
      <p:pic>
        <p:nvPicPr>
          <p:cNvPr id="83970" name="Picture 2"/>
          <p:cNvPicPr>
            <a:picLocks noChangeAspect="1" noChangeArrowheads="1"/>
          </p:cNvPicPr>
          <p:nvPr userDrawn="1"/>
        </p:nvPicPr>
        <p:blipFill>
          <a:blip r:embed="rId3" cstate="print"/>
          <a:srcRect/>
          <a:stretch>
            <a:fillRect/>
          </a:stretch>
        </p:blipFill>
        <p:spPr bwMode="auto">
          <a:xfrm>
            <a:off x="7656395" y="5735325"/>
            <a:ext cx="1084050" cy="835025"/>
          </a:xfrm>
          <a:prstGeom prst="rect">
            <a:avLst/>
          </a:prstGeom>
          <a:noFill/>
          <a:ln w="9525">
            <a:noFill/>
            <a:miter lim="800000"/>
            <a:headEnd/>
            <a:tailEnd/>
          </a:ln>
        </p:spPr>
      </p:pic>
      <p:pic>
        <p:nvPicPr>
          <p:cNvPr id="6" name="Picture 18"/>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6099" t="60028" r="62987" b="20753"/>
          <a:stretch/>
        </p:blipFill>
        <p:spPr bwMode="auto">
          <a:xfrm>
            <a:off x="6523631" y="5708029"/>
            <a:ext cx="928047" cy="102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82563"/>
            <a:ext cx="2055812" cy="6169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563"/>
            <a:ext cx="6018213" cy="6169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226425" cy="914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16050"/>
            <a:ext cx="8226425" cy="4935538"/>
          </a:xfrm>
        </p:spPr>
        <p:txBody>
          <a:bodyPr/>
          <a:lstStyle/>
          <a:p>
            <a:pPr lvl="0"/>
            <a:r>
              <a:rPr lang="en-US" noProof="0" dirty="0" smtClean="0"/>
              <a:t>Click icon to add chart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EPRI logo_RGB_4"/>
          <p:cNvPicPr>
            <a:picLocks noChangeAspect="1" noChangeArrowheads="1"/>
          </p:cNvPicPr>
          <p:nvPr/>
        </p:nvPicPr>
        <p:blipFill>
          <a:blip r:embed="rId2" cstate="print"/>
          <a:srcRect/>
          <a:stretch>
            <a:fillRect/>
          </a:stretch>
        </p:blipFill>
        <p:spPr bwMode="auto">
          <a:xfrm>
            <a:off x="958850" y="730250"/>
            <a:ext cx="3932238" cy="639763"/>
          </a:xfrm>
          <a:prstGeom prst="rect">
            <a:avLst/>
          </a:prstGeom>
          <a:noFill/>
          <a:ln w="9525">
            <a:noFill/>
            <a:miter lim="800000"/>
            <a:headEnd/>
            <a:tailEnd/>
          </a:ln>
        </p:spPr>
      </p:pic>
      <p:sp>
        <p:nvSpPr>
          <p:cNvPr id="5" name="Rectangle 5"/>
          <p:cNvSpPr>
            <a:spLocks noChangeArrowheads="1"/>
          </p:cNvSpPr>
          <p:nvPr/>
        </p:nvSpPr>
        <p:spPr bwMode="auto">
          <a:xfrm>
            <a:off x="0" y="0"/>
            <a:ext cx="304800" cy="1600200"/>
          </a:xfrm>
          <a:prstGeom prst="rect">
            <a:avLst/>
          </a:prstGeom>
          <a:gradFill rotWithShape="1">
            <a:gsLst>
              <a:gs pos="0">
                <a:srgbClr val="0000C5"/>
              </a:gs>
              <a:gs pos="100000">
                <a:schemeClr val="bg1"/>
              </a:gs>
            </a:gsLst>
            <a:lin ang="5400000" scaled="1"/>
          </a:gradFill>
          <a:ln w="9525">
            <a:noFill/>
            <a:miter lim="800000"/>
            <a:headEnd/>
            <a:tailEnd/>
          </a:ln>
          <a:effectLst/>
        </p:spPr>
        <p:txBody>
          <a:bodyPr wrap="none" anchor="ctr"/>
          <a:lstStyle/>
          <a:p>
            <a:pPr algn="ctr" eaLnBrk="0" hangingPunct="0">
              <a:spcBef>
                <a:spcPct val="50000"/>
              </a:spcBef>
              <a:defRPr/>
            </a:pPr>
            <a:endParaRPr lang="en-US" dirty="0">
              <a:latin typeface="Arial" pitchFamily="34" charset="0"/>
            </a:endParaRPr>
          </a:p>
        </p:txBody>
      </p:sp>
      <p:sp>
        <p:nvSpPr>
          <p:cNvPr id="172034" name="Rectangle 2"/>
          <p:cNvSpPr>
            <a:spLocks noGrp="1" noChangeArrowheads="1"/>
          </p:cNvSpPr>
          <p:nvPr>
            <p:ph type="subTitle" sz="quarter" idx="1"/>
          </p:nvPr>
        </p:nvSpPr>
        <p:spPr>
          <a:xfrm>
            <a:off x="912813" y="4113213"/>
            <a:ext cx="7313612" cy="2011362"/>
          </a:xfrm>
        </p:spPr>
        <p:txBody>
          <a:bodyPr/>
          <a:lstStyle>
            <a:lvl1pPr marL="0" indent="0">
              <a:buFontTx/>
              <a:buNone/>
              <a:defRPr sz="2000"/>
            </a:lvl1pPr>
          </a:lstStyle>
          <a:p>
            <a:r>
              <a:rPr lang="en-US"/>
              <a:t>Click to edit Master subtitle style</a:t>
            </a:r>
          </a:p>
        </p:txBody>
      </p:sp>
      <p:sp>
        <p:nvSpPr>
          <p:cNvPr id="172035" name="Rectangle 3"/>
          <p:cNvSpPr>
            <a:spLocks noGrp="1" noChangeArrowheads="1"/>
          </p:cNvSpPr>
          <p:nvPr>
            <p:ph type="ctrTitle" sz="quarter"/>
          </p:nvPr>
        </p:nvSpPr>
        <p:spPr>
          <a:xfrm>
            <a:off x="912813" y="2101850"/>
            <a:ext cx="7313612" cy="1828800"/>
          </a:xfrm>
        </p:spPr>
        <p:txBody>
          <a:bodyPr anchor="t"/>
          <a:lstStyle>
            <a:lvl1pPr>
              <a:defRPr/>
            </a:lvl1p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6050"/>
            <a:ext cx="40370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416050"/>
            <a:ext cx="40370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82563"/>
            <a:ext cx="2055812" cy="6169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563"/>
            <a:ext cx="6018213" cy="6169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6050"/>
            <a:ext cx="40370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416050"/>
            <a:ext cx="40370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 name="Rectangle 62"/>
          <p:cNvSpPr>
            <a:spLocks noChangeArrowheads="1"/>
          </p:cNvSpPr>
          <p:nvPr/>
        </p:nvSpPr>
        <p:spPr bwMode="auto">
          <a:xfrm>
            <a:off x="227013" y="1150938"/>
            <a:ext cx="8739187" cy="128587"/>
          </a:xfrm>
          <a:prstGeom prst="rect">
            <a:avLst/>
          </a:prstGeom>
          <a:gradFill rotWithShape="1">
            <a:gsLst>
              <a:gs pos="0">
                <a:srgbClr val="0000C5">
                  <a:alpha val="89999"/>
                </a:srgbClr>
              </a:gs>
              <a:gs pos="100000">
                <a:srgbClr val="FFFFFF"/>
              </a:gs>
            </a:gsLst>
            <a:lin ang="0" scaled="1"/>
          </a:gradFill>
          <a:ln w="9525" algn="ctr">
            <a:noFill/>
            <a:miter lim="800000"/>
            <a:headEnd/>
            <a:tailEnd/>
          </a:ln>
          <a:effectLst/>
        </p:spPr>
        <p:txBody>
          <a:bodyPr wrap="none" anchor="ctr"/>
          <a:lstStyle/>
          <a:p>
            <a:pPr algn="ctr" eaLnBrk="0" hangingPunct="0">
              <a:spcBef>
                <a:spcPct val="50000"/>
              </a:spcBef>
              <a:defRPr/>
            </a:pPr>
            <a:endParaRPr lang="en-US" dirty="0">
              <a:latin typeface="Arial" pitchFamily="34" charset="0"/>
            </a:endParaRPr>
          </a:p>
        </p:txBody>
      </p:sp>
      <p:sp>
        <p:nvSpPr>
          <p:cNvPr id="1060" name="Text Box 36"/>
          <p:cNvSpPr txBox="1">
            <a:spLocks noChangeArrowheads="1"/>
          </p:cNvSpPr>
          <p:nvPr/>
        </p:nvSpPr>
        <p:spPr bwMode="auto">
          <a:xfrm>
            <a:off x="4267200" y="6594475"/>
            <a:ext cx="608013" cy="244475"/>
          </a:xfrm>
          <a:prstGeom prst="rect">
            <a:avLst/>
          </a:prstGeom>
          <a:noFill/>
          <a:ln w="9525">
            <a:noFill/>
            <a:miter lim="800000"/>
            <a:headEnd/>
            <a:tailEnd/>
          </a:ln>
          <a:effectLst/>
        </p:spPr>
        <p:txBody>
          <a:bodyPr>
            <a:spAutoFit/>
          </a:bodyPr>
          <a:lstStyle/>
          <a:p>
            <a:pPr algn="ctr" eaLnBrk="0" hangingPunct="0">
              <a:spcBef>
                <a:spcPct val="50000"/>
              </a:spcBef>
              <a:defRPr/>
            </a:pPr>
            <a:fld id="{3E8BDBA6-C700-4A04-B56D-BF2E8A1194C9}" type="slidenum">
              <a:rPr lang="en-US" sz="1000">
                <a:solidFill>
                  <a:srgbClr val="4D4D4D"/>
                </a:solidFill>
                <a:latin typeface="Arial" pitchFamily="34" charset="0"/>
              </a:rPr>
              <a:pPr algn="ctr" eaLnBrk="0" hangingPunct="0">
                <a:spcBef>
                  <a:spcPct val="50000"/>
                </a:spcBef>
                <a:defRPr/>
              </a:pPr>
              <a:t>‹#›</a:t>
            </a:fld>
            <a:endParaRPr lang="en-US" sz="1000" dirty="0">
              <a:solidFill>
                <a:srgbClr val="4D4D4D"/>
              </a:solidFill>
              <a:latin typeface="Arial" pitchFamily="34" charset="0"/>
            </a:endParaRPr>
          </a:p>
        </p:txBody>
      </p:sp>
      <p:sp>
        <p:nvSpPr>
          <p:cNvPr id="1028" name="Rectangle 2"/>
          <p:cNvSpPr>
            <a:spLocks noGrp="1" noChangeArrowheads="1"/>
          </p:cNvSpPr>
          <p:nvPr>
            <p:ph type="title"/>
          </p:nvPr>
        </p:nvSpPr>
        <p:spPr bwMode="auto">
          <a:xfrm>
            <a:off x="457200" y="182563"/>
            <a:ext cx="8226425"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416050"/>
            <a:ext cx="822642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63" name="Rectangle 39"/>
          <p:cNvSpPr>
            <a:spLocks noChangeArrowheads="1"/>
          </p:cNvSpPr>
          <p:nvPr/>
        </p:nvSpPr>
        <p:spPr bwMode="auto">
          <a:xfrm>
            <a:off x="0" y="0"/>
            <a:ext cx="304800" cy="1600200"/>
          </a:xfrm>
          <a:prstGeom prst="rect">
            <a:avLst/>
          </a:prstGeom>
          <a:gradFill rotWithShape="1">
            <a:gsLst>
              <a:gs pos="0">
                <a:srgbClr val="0000C5"/>
              </a:gs>
              <a:gs pos="100000">
                <a:schemeClr val="bg1"/>
              </a:gs>
            </a:gsLst>
            <a:lin ang="5400000" scaled="1"/>
          </a:gradFill>
          <a:ln w="9525">
            <a:noFill/>
            <a:miter lim="800000"/>
            <a:headEnd/>
            <a:tailEnd/>
          </a:ln>
          <a:effectLst/>
        </p:spPr>
        <p:txBody>
          <a:bodyPr wrap="none" anchor="ctr"/>
          <a:lstStyle/>
          <a:p>
            <a:pPr algn="ctr" eaLnBrk="0" hangingPunct="0">
              <a:spcBef>
                <a:spcPct val="50000"/>
              </a:spcBef>
              <a:defRPr/>
            </a:pPr>
            <a:endParaRPr lang="en-US" dirty="0">
              <a:latin typeface="Arial" pitchFamily="34" charset="0"/>
            </a:endParaRPr>
          </a:p>
        </p:txBody>
      </p:sp>
      <p:pic>
        <p:nvPicPr>
          <p:cNvPr id="1033" name="Picture 9"/>
          <p:cNvPicPr>
            <a:picLocks noChangeAspect="1" noChangeArrowheads="1"/>
          </p:cNvPicPr>
          <p:nvPr/>
        </p:nvPicPr>
        <p:blipFill>
          <a:blip r:embed="rId14" cstate="print"/>
          <a:srcRect/>
          <a:stretch>
            <a:fillRect/>
          </a:stretch>
        </p:blipFill>
        <p:spPr bwMode="auto">
          <a:xfrm>
            <a:off x="8077200" y="6289675"/>
            <a:ext cx="658813" cy="482695"/>
          </a:xfrm>
          <a:prstGeom prst="rect">
            <a:avLst/>
          </a:prstGeom>
          <a:noFill/>
          <a:ln w="9525">
            <a:noFill/>
            <a:miter lim="800000"/>
            <a:headEnd/>
            <a:tailEnd/>
          </a:ln>
        </p:spPr>
      </p:pic>
      <p:pic>
        <p:nvPicPr>
          <p:cNvPr id="9" name="Picture 18"/>
          <p:cNvPicPr>
            <a:picLocks noChangeAspect="1" noChangeArrowheads="1"/>
          </p:cNvPicPr>
          <p:nvPr userDrawn="1"/>
        </p:nvPicPr>
        <p:blipFill rotWithShape="1">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l="26099" t="60028" r="62987" b="20753"/>
          <a:stretch/>
        </p:blipFill>
        <p:spPr bwMode="auto">
          <a:xfrm>
            <a:off x="7219022" y="6235083"/>
            <a:ext cx="624655" cy="68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1"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Lst>
  <p:timing>
    <p:tnLst>
      <p:par>
        <p:cTn id="1" dur="indefinite" restart="never" nodeType="tmRoot"/>
      </p:par>
    </p:tnLst>
  </p:timing>
  <p:hf sldNum="0" hdr="0" ftr="0" dt="0"/>
  <p:txStyles>
    <p:titleStyle>
      <a:lvl1pPr algn="l" rtl="0" eaLnBrk="0" fontAlgn="base" hangingPunct="0">
        <a:lnSpc>
          <a:spcPct val="95000"/>
        </a:lnSpc>
        <a:spcBef>
          <a:spcPct val="0"/>
        </a:spcBef>
        <a:spcAft>
          <a:spcPct val="0"/>
        </a:spcAft>
        <a:defRPr sz="3200" b="1">
          <a:solidFill>
            <a:srgbClr val="0000C5"/>
          </a:solidFill>
          <a:latin typeface="Calibri" pitchFamily="34" charset="0"/>
          <a:ea typeface="+mj-ea"/>
          <a:cs typeface="+mj-cs"/>
        </a:defRPr>
      </a:lvl1pPr>
      <a:lvl2pPr algn="l" rtl="0" eaLnBrk="0" fontAlgn="base" hangingPunct="0">
        <a:lnSpc>
          <a:spcPct val="95000"/>
        </a:lnSpc>
        <a:spcBef>
          <a:spcPct val="0"/>
        </a:spcBef>
        <a:spcAft>
          <a:spcPct val="0"/>
        </a:spcAft>
        <a:defRPr sz="3200" b="1">
          <a:solidFill>
            <a:srgbClr val="0000C5"/>
          </a:solidFill>
          <a:latin typeface="Calibri" pitchFamily="34" charset="0"/>
        </a:defRPr>
      </a:lvl2pPr>
      <a:lvl3pPr algn="l" rtl="0" eaLnBrk="0" fontAlgn="base" hangingPunct="0">
        <a:lnSpc>
          <a:spcPct val="95000"/>
        </a:lnSpc>
        <a:spcBef>
          <a:spcPct val="0"/>
        </a:spcBef>
        <a:spcAft>
          <a:spcPct val="0"/>
        </a:spcAft>
        <a:defRPr sz="3200" b="1">
          <a:solidFill>
            <a:srgbClr val="0000C5"/>
          </a:solidFill>
          <a:latin typeface="Calibri" pitchFamily="34" charset="0"/>
        </a:defRPr>
      </a:lvl3pPr>
      <a:lvl4pPr algn="l" rtl="0" eaLnBrk="0" fontAlgn="base" hangingPunct="0">
        <a:lnSpc>
          <a:spcPct val="95000"/>
        </a:lnSpc>
        <a:spcBef>
          <a:spcPct val="0"/>
        </a:spcBef>
        <a:spcAft>
          <a:spcPct val="0"/>
        </a:spcAft>
        <a:defRPr sz="3200" b="1">
          <a:solidFill>
            <a:srgbClr val="0000C5"/>
          </a:solidFill>
          <a:latin typeface="Calibri" pitchFamily="34" charset="0"/>
        </a:defRPr>
      </a:lvl4pPr>
      <a:lvl5pPr algn="l" rtl="0" eaLnBrk="0" fontAlgn="base" hangingPunct="0">
        <a:lnSpc>
          <a:spcPct val="95000"/>
        </a:lnSpc>
        <a:spcBef>
          <a:spcPct val="0"/>
        </a:spcBef>
        <a:spcAft>
          <a:spcPct val="0"/>
        </a:spcAft>
        <a:defRPr sz="3200" b="1">
          <a:solidFill>
            <a:srgbClr val="0000C5"/>
          </a:solidFill>
          <a:latin typeface="Calibri" pitchFamily="34" charset="0"/>
        </a:defRPr>
      </a:lvl5pPr>
      <a:lvl6pPr marL="457200" algn="l" rtl="0" eaLnBrk="1" fontAlgn="base" hangingPunct="1">
        <a:lnSpc>
          <a:spcPct val="95000"/>
        </a:lnSpc>
        <a:spcBef>
          <a:spcPct val="0"/>
        </a:spcBef>
        <a:spcAft>
          <a:spcPct val="0"/>
        </a:spcAft>
        <a:defRPr sz="2800" b="1">
          <a:solidFill>
            <a:srgbClr val="0000C5"/>
          </a:solidFill>
          <a:latin typeface="Arial" pitchFamily="34" charset="0"/>
        </a:defRPr>
      </a:lvl6pPr>
      <a:lvl7pPr marL="914400" algn="l" rtl="0" eaLnBrk="1" fontAlgn="base" hangingPunct="1">
        <a:lnSpc>
          <a:spcPct val="95000"/>
        </a:lnSpc>
        <a:spcBef>
          <a:spcPct val="0"/>
        </a:spcBef>
        <a:spcAft>
          <a:spcPct val="0"/>
        </a:spcAft>
        <a:defRPr sz="2800" b="1">
          <a:solidFill>
            <a:srgbClr val="0000C5"/>
          </a:solidFill>
          <a:latin typeface="Arial" pitchFamily="34" charset="0"/>
        </a:defRPr>
      </a:lvl7pPr>
      <a:lvl8pPr marL="1371600" algn="l" rtl="0" eaLnBrk="1" fontAlgn="base" hangingPunct="1">
        <a:lnSpc>
          <a:spcPct val="95000"/>
        </a:lnSpc>
        <a:spcBef>
          <a:spcPct val="0"/>
        </a:spcBef>
        <a:spcAft>
          <a:spcPct val="0"/>
        </a:spcAft>
        <a:defRPr sz="2800" b="1">
          <a:solidFill>
            <a:srgbClr val="0000C5"/>
          </a:solidFill>
          <a:latin typeface="Arial" pitchFamily="34" charset="0"/>
        </a:defRPr>
      </a:lvl8pPr>
      <a:lvl9pPr marL="1828800" algn="l" rtl="0" eaLnBrk="1" fontAlgn="base" hangingPunct="1">
        <a:lnSpc>
          <a:spcPct val="95000"/>
        </a:lnSpc>
        <a:spcBef>
          <a:spcPct val="0"/>
        </a:spcBef>
        <a:spcAft>
          <a:spcPct val="0"/>
        </a:spcAft>
        <a:defRPr sz="2800" b="1">
          <a:solidFill>
            <a:srgbClr val="0000C5"/>
          </a:solidFill>
          <a:latin typeface="Arial" pitchFamily="34" charset="0"/>
        </a:defRPr>
      </a:lvl9pPr>
    </p:titleStyle>
    <p:bodyStyle>
      <a:lvl1pPr marL="173038" indent="-173038" algn="l" rtl="0" eaLnBrk="0" fontAlgn="base" hangingPunct="0">
        <a:lnSpc>
          <a:spcPct val="120000"/>
        </a:lnSpc>
        <a:spcBef>
          <a:spcPct val="0"/>
        </a:spcBef>
        <a:spcAft>
          <a:spcPct val="25000"/>
        </a:spcAft>
        <a:buChar char="•"/>
        <a:defRPr sz="2200">
          <a:solidFill>
            <a:srgbClr val="000000"/>
          </a:solidFill>
          <a:latin typeface="Calibri" pitchFamily="34" charset="0"/>
          <a:ea typeface="+mn-ea"/>
          <a:cs typeface="+mn-cs"/>
        </a:defRPr>
      </a:lvl1pPr>
      <a:lvl2pPr marL="573088" indent="-285750" algn="l" rtl="0" eaLnBrk="0" fontAlgn="base" hangingPunct="0">
        <a:lnSpc>
          <a:spcPct val="120000"/>
        </a:lnSpc>
        <a:spcBef>
          <a:spcPct val="0"/>
        </a:spcBef>
        <a:spcAft>
          <a:spcPct val="25000"/>
        </a:spcAft>
        <a:buChar char="–"/>
        <a:defRPr sz="2200">
          <a:solidFill>
            <a:srgbClr val="000000"/>
          </a:solidFill>
          <a:latin typeface="Calibri" pitchFamily="34" charset="0"/>
        </a:defRPr>
      </a:lvl2pPr>
      <a:lvl3pPr marL="920750" indent="-233363" algn="l" rtl="0" eaLnBrk="0" fontAlgn="base" hangingPunct="0">
        <a:lnSpc>
          <a:spcPct val="120000"/>
        </a:lnSpc>
        <a:spcBef>
          <a:spcPct val="0"/>
        </a:spcBef>
        <a:spcAft>
          <a:spcPct val="25000"/>
        </a:spcAft>
        <a:buChar char="•"/>
        <a:defRPr sz="2200">
          <a:solidFill>
            <a:srgbClr val="000000"/>
          </a:solidFill>
          <a:latin typeface="Calibri" pitchFamily="34" charset="0"/>
        </a:defRPr>
      </a:lvl3pPr>
      <a:lvl4pPr marL="1316038" indent="-280988" algn="l" rtl="0" eaLnBrk="0" fontAlgn="base" hangingPunct="0">
        <a:lnSpc>
          <a:spcPct val="120000"/>
        </a:lnSpc>
        <a:spcBef>
          <a:spcPct val="0"/>
        </a:spcBef>
        <a:spcAft>
          <a:spcPct val="25000"/>
        </a:spcAft>
        <a:buChar char="–"/>
        <a:defRPr sz="2200">
          <a:solidFill>
            <a:srgbClr val="000000"/>
          </a:solidFill>
          <a:latin typeface="Calibri" pitchFamily="34" charset="0"/>
        </a:defRPr>
      </a:lvl4pPr>
      <a:lvl5pPr marL="1657350" indent="-222250" algn="l" rtl="0" eaLnBrk="0" fontAlgn="base" hangingPunct="0">
        <a:lnSpc>
          <a:spcPct val="120000"/>
        </a:lnSpc>
        <a:spcBef>
          <a:spcPct val="0"/>
        </a:spcBef>
        <a:spcAft>
          <a:spcPct val="25000"/>
        </a:spcAft>
        <a:buChar char="•"/>
        <a:defRPr sz="2200">
          <a:solidFill>
            <a:srgbClr val="000000"/>
          </a:solidFill>
          <a:latin typeface="Calibri" pitchFamily="34" charset="0"/>
        </a:defRPr>
      </a:lvl5pPr>
      <a:lvl6pPr marL="2114550" indent="-222250" algn="l" rtl="0" eaLnBrk="1" fontAlgn="base" hangingPunct="1">
        <a:lnSpc>
          <a:spcPct val="95000"/>
        </a:lnSpc>
        <a:spcBef>
          <a:spcPct val="0"/>
        </a:spcBef>
        <a:spcAft>
          <a:spcPct val="25000"/>
        </a:spcAft>
        <a:buChar char="•"/>
        <a:defRPr sz="2400">
          <a:solidFill>
            <a:srgbClr val="000000"/>
          </a:solidFill>
          <a:latin typeface="+mn-lt"/>
        </a:defRPr>
      </a:lvl6pPr>
      <a:lvl7pPr marL="2571750" indent="-222250" algn="l" rtl="0" eaLnBrk="1" fontAlgn="base" hangingPunct="1">
        <a:lnSpc>
          <a:spcPct val="95000"/>
        </a:lnSpc>
        <a:spcBef>
          <a:spcPct val="0"/>
        </a:spcBef>
        <a:spcAft>
          <a:spcPct val="25000"/>
        </a:spcAft>
        <a:buChar char="•"/>
        <a:defRPr sz="2400">
          <a:solidFill>
            <a:srgbClr val="000000"/>
          </a:solidFill>
          <a:latin typeface="+mn-lt"/>
        </a:defRPr>
      </a:lvl7pPr>
      <a:lvl8pPr marL="3028950" indent="-222250" algn="l" rtl="0" eaLnBrk="1" fontAlgn="base" hangingPunct="1">
        <a:lnSpc>
          <a:spcPct val="95000"/>
        </a:lnSpc>
        <a:spcBef>
          <a:spcPct val="0"/>
        </a:spcBef>
        <a:spcAft>
          <a:spcPct val="25000"/>
        </a:spcAft>
        <a:buChar char="•"/>
        <a:defRPr sz="2400">
          <a:solidFill>
            <a:srgbClr val="000000"/>
          </a:solidFill>
          <a:latin typeface="+mn-lt"/>
        </a:defRPr>
      </a:lvl8pPr>
      <a:lvl9pPr marL="3486150" indent="-222250"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1018" name="Rectangle 10"/>
          <p:cNvSpPr>
            <a:spLocks noChangeArrowheads="1"/>
          </p:cNvSpPr>
          <p:nvPr/>
        </p:nvSpPr>
        <p:spPr bwMode="auto">
          <a:xfrm>
            <a:off x="227013" y="1150938"/>
            <a:ext cx="8739187" cy="128587"/>
          </a:xfrm>
          <a:prstGeom prst="rect">
            <a:avLst/>
          </a:prstGeom>
          <a:gradFill rotWithShape="1">
            <a:gsLst>
              <a:gs pos="0">
                <a:srgbClr val="0000C5">
                  <a:alpha val="89999"/>
                </a:srgbClr>
              </a:gs>
              <a:gs pos="100000">
                <a:srgbClr val="FFFFFF"/>
              </a:gs>
            </a:gsLst>
            <a:lin ang="0" scaled="1"/>
          </a:gradFill>
          <a:ln w="9525" algn="ctr">
            <a:noFill/>
            <a:miter lim="800000"/>
            <a:headEnd/>
            <a:tailEnd/>
          </a:ln>
          <a:effectLst/>
        </p:spPr>
        <p:txBody>
          <a:bodyPr wrap="none" anchor="ctr"/>
          <a:lstStyle/>
          <a:p>
            <a:pPr algn="ctr" eaLnBrk="0" hangingPunct="0">
              <a:spcBef>
                <a:spcPct val="50000"/>
              </a:spcBef>
              <a:defRPr/>
            </a:pPr>
            <a:endParaRPr lang="en-US" dirty="0">
              <a:latin typeface="Arial" pitchFamily="34" charset="0"/>
            </a:endParaRPr>
          </a:p>
        </p:txBody>
      </p:sp>
      <p:sp>
        <p:nvSpPr>
          <p:cNvPr id="171011" name="Text Box 3"/>
          <p:cNvSpPr txBox="1">
            <a:spLocks noChangeArrowheads="1"/>
          </p:cNvSpPr>
          <p:nvPr/>
        </p:nvSpPr>
        <p:spPr bwMode="auto">
          <a:xfrm>
            <a:off x="4267200" y="6594475"/>
            <a:ext cx="608013" cy="244475"/>
          </a:xfrm>
          <a:prstGeom prst="rect">
            <a:avLst/>
          </a:prstGeom>
          <a:noFill/>
          <a:ln w="9525">
            <a:noFill/>
            <a:miter lim="800000"/>
            <a:headEnd/>
            <a:tailEnd/>
          </a:ln>
          <a:effectLst/>
        </p:spPr>
        <p:txBody>
          <a:bodyPr>
            <a:spAutoFit/>
          </a:bodyPr>
          <a:lstStyle/>
          <a:p>
            <a:pPr algn="ctr" eaLnBrk="0" hangingPunct="0">
              <a:spcBef>
                <a:spcPct val="50000"/>
              </a:spcBef>
              <a:defRPr/>
            </a:pPr>
            <a:fld id="{B707B416-E760-4673-A74C-D211F6A5369C}" type="slidenum">
              <a:rPr lang="en-US" sz="1000">
                <a:solidFill>
                  <a:srgbClr val="4D4D4D"/>
                </a:solidFill>
                <a:latin typeface="Arial" pitchFamily="34" charset="0"/>
              </a:rPr>
              <a:pPr algn="ctr" eaLnBrk="0" hangingPunct="0">
                <a:spcBef>
                  <a:spcPct val="50000"/>
                </a:spcBef>
                <a:defRPr/>
              </a:pPr>
              <a:t>‹#›</a:t>
            </a:fld>
            <a:endParaRPr lang="en-US" sz="1000" dirty="0">
              <a:solidFill>
                <a:srgbClr val="4D4D4D"/>
              </a:solidFill>
              <a:latin typeface="Arial" pitchFamily="34" charset="0"/>
            </a:endParaRPr>
          </a:p>
        </p:txBody>
      </p:sp>
      <p:sp>
        <p:nvSpPr>
          <p:cNvPr id="2052" name="Rectangle 4"/>
          <p:cNvSpPr>
            <a:spLocks noGrp="1" noChangeArrowheads="1"/>
          </p:cNvSpPr>
          <p:nvPr>
            <p:ph type="title"/>
          </p:nvPr>
        </p:nvSpPr>
        <p:spPr bwMode="auto">
          <a:xfrm>
            <a:off x="457200" y="182563"/>
            <a:ext cx="8226425"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3" name="Rectangle 5"/>
          <p:cNvSpPr>
            <a:spLocks noGrp="1" noChangeArrowheads="1"/>
          </p:cNvSpPr>
          <p:nvPr>
            <p:ph type="body" idx="1"/>
          </p:nvPr>
        </p:nvSpPr>
        <p:spPr bwMode="auto">
          <a:xfrm>
            <a:off x="457200" y="1416050"/>
            <a:ext cx="822642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4" name="Rectangle 6"/>
          <p:cNvSpPr>
            <a:spLocks noChangeArrowheads="1"/>
          </p:cNvSpPr>
          <p:nvPr/>
        </p:nvSpPr>
        <p:spPr bwMode="auto">
          <a:xfrm>
            <a:off x="0" y="0"/>
            <a:ext cx="304800" cy="1600200"/>
          </a:xfrm>
          <a:prstGeom prst="rect">
            <a:avLst/>
          </a:prstGeom>
          <a:gradFill rotWithShape="1">
            <a:gsLst>
              <a:gs pos="0">
                <a:srgbClr val="0000C5"/>
              </a:gs>
              <a:gs pos="100000">
                <a:schemeClr val="bg1"/>
              </a:gs>
            </a:gsLst>
            <a:lin ang="5400000" scaled="1"/>
          </a:gradFill>
          <a:ln w="9525">
            <a:noFill/>
            <a:miter lim="800000"/>
            <a:headEnd/>
            <a:tailEnd/>
          </a:ln>
          <a:effectLst/>
        </p:spPr>
        <p:txBody>
          <a:bodyPr wrap="none" anchor="ctr"/>
          <a:lstStyle/>
          <a:p>
            <a:pPr algn="ctr" eaLnBrk="0" hangingPunct="0">
              <a:spcBef>
                <a:spcPct val="50000"/>
              </a:spcBef>
              <a:defRPr/>
            </a:pPr>
            <a:endParaRPr lang="en-US" dirty="0">
              <a:latin typeface="Arial" pitchFamily="34" charset="0"/>
            </a:endParaRPr>
          </a:p>
        </p:txBody>
      </p:sp>
      <p:sp>
        <p:nvSpPr>
          <p:cNvPr id="171015" name="Text Box 7"/>
          <p:cNvSpPr txBox="1">
            <a:spLocks noChangeArrowheads="1"/>
          </p:cNvSpPr>
          <p:nvPr/>
        </p:nvSpPr>
        <p:spPr bwMode="auto">
          <a:xfrm>
            <a:off x="215900" y="6613525"/>
            <a:ext cx="2763838" cy="198438"/>
          </a:xfrm>
          <a:prstGeom prst="rect">
            <a:avLst/>
          </a:prstGeom>
          <a:noFill/>
          <a:ln w="9525">
            <a:noFill/>
            <a:miter lim="800000"/>
            <a:headEnd/>
            <a:tailEnd/>
          </a:ln>
          <a:effectLst/>
        </p:spPr>
        <p:txBody>
          <a:bodyPr wrap="none">
            <a:spAutoFit/>
          </a:bodyPr>
          <a:lstStyle/>
          <a:p>
            <a:pPr algn="r" eaLnBrk="0" hangingPunct="0">
              <a:spcBef>
                <a:spcPct val="50000"/>
              </a:spcBef>
              <a:defRPr/>
            </a:pPr>
            <a:r>
              <a:rPr lang="en-US" sz="700" dirty="0">
                <a:solidFill>
                  <a:srgbClr val="4D4D4D"/>
                </a:solidFill>
                <a:latin typeface="Arial" pitchFamily="34" charset="0"/>
                <a:cs typeface="Arial" pitchFamily="34" charset="0"/>
              </a:rPr>
              <a:t>© 2010 Electric Power Research Institute, Inc. All rights reserved.</a:t>
            </a:r>
            <a:endParaRPr lang="en-US" sz="700" dirty="0">
              <a:solidFill>
                <a:srgbClr val="4D4D4D"/>
              </a:solidFill>
              <a:latin typeface="Arial" pitchFamily="34" charset="0"/>
            </a:endParaRPr>
          </a:p>
        </p:txBody>
      </p:sp>
      <p:pic>
        <p:nvPicPr>
          <p:cNvPr id="2056" name="Picture 9" descr="EPRI logo_RGB_2@300"/>
          <p:cNvPicPr>
            <a:picLocks noChangeAspect="1" noChangeArrowheads="1"/>
          </p:cNvPicPr>
          <p:nvPr/>
        </p:nvPicPr>
        <p:blipFill>
          <a:blip r:embed="rId13" cstate="print"/>
          <a:srcRect/>
          <a:stretch>
            <a:fillRect/>
          </a:stretch>
        </p:blipFill>
        <p:spPr bwMode="auto">
          <a:xfrm>
            <a:off x="7018338" y="6446838"/>
            <a:ext cx="1828800" cy="301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2"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sldNum="0" hdr="0" ftr="0" dt="0"/>
  <p:txStyles>
    <p:titleStyle>
      <a:lvl1pPr algn="l" rtl="0" eaLnBrk="0" fontAlgn="base" hangingPunct="0">
        <a:lnSpc>
          <a:spcPct val="95000"/>
        </a:lnSpc>
        <a:spcBef>
          <a:spcPct val="0"/>
        </a:spcBef>
        <a:spcAft>
          <a:spcPct val="0"/>
        </a:spcAft>
        <a:defRPr sz="2800" b="1">
          <a:solidFill>
            <a:srgbClr val="0000C5"/>
          </a:solidFill>
          <a:latin typeface="+mj-lt"/>
          <a:ea typeface="+mj-ea"/>
          <a:cs typeface="+mj-cs"/>
        </a:defRPr>
      </a:lvl1pPr>
      <a:lvl2pPr algn="l" rtl="0" eaLnBrk="0" fontAlgn="base" hangingPunct="0">
        <a:lnSpc>
          <a:spcPct val="95000"/>
        </a:lnSpc>
        <a:spcBef>
          <a:spcPct val="0"/>
        </a:spcBef>
        <a:spcAft>
          <a:spcPct val="0"/>
        </a:spcAft>
        <a:defRPr sz="2800" b="1">
          <a:solidFill>
            <a:srgbClr val="0000C5"/>
          </a:solidFill>
          <a:latin typeface="Arial" pitchFamily="34" charset="0"/>
        </a:defRPr>
      </a:lvl2pPr>
      <a:lvl3pPr algn="l" rtl="0" eaLnBrk="0" fontAlgn="base" hangingPunct="0">
        <a:lnSpc>
          <a:spcPct val="95000"/>
        </a:lnSpc>
        <a:spcBef>
          <a:spcPct val="0"/>
        </a:spcBef>
        <a:spcAft>
          <a:spcPct val="0"/>
        </a:spcAft>
        <a:defRPr sz="2800" b="1">
          <a:solidFill>
            <a:srgbClr val="0000C5"/>
          </a:solidFill>
          <a:latin typeface="Arial" pitchFamily="34" charset="0"/>
        </a:defRPr>
      </a:lvl3pPr>
      <a:lvl4pPr algn="l" rtl="0" eaLnBrk="0" fontAlgn="base" hangingPunct="0">
        <a:lnSpc>
          <a:spcPct val="95000"/>
        </a:lnSpc>
        <a:spcBef>
          <a:spcPct val="0"/>
        </a:spcBef>
        <a:spcAft>
          <a:spcPct val="0"/>
        </a:spcAft>
        <a:defRPr sz="2800" b="1">
          <a:solidFill>
            <a:srgbClr val="0000C5"/>
          </a:solidFill>
          <a:latin typeface="Arial" pitchFamily="34" charset="0"/>
        </a:defRPr>
      </a:lvl4pPr>
      <a:lvl5pPr algn="l" rtl="0" eaLnBrk="0" fontAlgn="base" hangingPunct="0">
        <a:lnSpc>
          <a:spcPct val="95000"/>
        </a:lnSpc>
        <a:spcBef>
          <a:spcPct val="0"/>
        </a:spcBef>
        <a:spcAft>
          <a:spcPct val="0"/>
        </a:spcAft>
        <a:defRPr sz="2800" b="1">
          <a:solidFill>
            <a:srgbClr val="0000C5"/>
          </a:solidFill>
          <a:latin typeface="Arial" pitchFamily="34" charset="0"/>
        </a:defRPr>
      </a:lvl5pPr>
      <a:lvl6pPr marL="457200" algn="l" rtl="0" fontAlgn="base">
        <a:lnSpc>
          <a:spcPct val="95000"/>
        </a:lnSpc>
        <a:spcBef>
          <a:spcPct val="0"/>
        </a:spcBef>
        <a:spcAft>
          <a:spcPct val="0"/>
        </a:spcAft>
        <a:defRPr sz="2800" b="1">
          <a:solidFill>
            <a:srgbClr val="0000C5"/>
          </a:solidFill>
          <a:latin typeface="Arial" pitchFamily="34" charset="0"/>
        </a:defRPr>
      </a:lvl6pPr>
      <a:lvl7pPr marL="914400" algn="l" rtl="0" fontAlgn="base">
        <a:lnSpc>
          <a:spcPct val="95000"/>
        </a:lnSpc>
        <a:spcBef>
          <a:spcPct val="0"/>
        </a:spcBef>
        <a:spcAft>
          <a:spcPct val="0"/>
        </a:spcAft>
        <a:defRPr sz="2800" b="1">
          <a:solidFill>
            <a:srgbClr val="0000C5"/>
          </a:solidFill>
          <a:latin typeface="Arial" pitchFamily="34" charset="0"/>
        </a:defRPr>
      </a:lvl7pPr>
      <a:lvl8pPr marL="1371600" algn="l" rtl="0" fontAlgn="base">
        <a:lnSpc>
          <a:spcPct val="95000"/>
        </a:lnSpc>
        <a:spcBef>
          <a:spcPct val="0"/>
        </a:spcBef>
        <a:spcAft>
          <a:spcPct val="0"/>
        </a:spcAft>
        <a:defRPr sz="2800" b="1">
          <a:solidFill>
            <a:srgbClr val="0000C5"/>
          </a:solidFill>
          <a:latin typeface="Arial" pitchFamily="34" charset="0"/>
        </a:defRPr>
      </a:lvl8pPr>
      <a:lvl9pPr marL="1828800" algn="l" rtl="0" fontAlgn="base">
        <a:lnSpc>
          <a:spcPct val="95000"/>
        </a:lnSpc>
        <a:spcBef>
          <a:spcPct val="0"/>
        </a:spcBef>
        <a:spcAft>
          <a:spcPct val="0"/>
        </a:spcAft>
        <a:defRPr sz="2800" b="1">
          <a:solidFill>
            <a:srgbClr val="0000C5"/>
          </a:solidFill>
          <a:latin typeface="Arial" pitchFamily="34" charset="0"/>
        </a:defRPr>
      </a:lvl9pPr>
    </p:titleStyle>
    <p:bodyStyle>
      <a:lvl1pPr marL="173038" indent="-173038" algn="l" rtl="0" eaLnBrk="0" fontAlgn="base" hangingPunct="0">
        <a:lnSpc>
          <a:spcPct val="95000"/>
        </a:lnSpc>
        <a:spcBef>
          <a:spcPct val="0"/>
        </a:spcBef>
        <a:spcAft>
          <a:spcPct val="25000"/>
        </a:spcAft>
        <a:buChar char="•"/>
        <a:defRPr sz="2400">
          <a:solidFill>
            <a:srgbClr val="000000"/>
          </a:solidFill>
          <a:latin typeface="+mn-lt"/>
          <a:ea typeface="+mn-ea"/>
          <a:cs typeface="+mn-cs"/>
        </a:defRPr>
      </a:lvl1pPr>
      <a:lvl2pPr marL="573088" indent="-285750" algn="l" rtl="0" eaLnBrk="0" fontAlgn="base" hangingPunct="0">
        <a:lnSpc>
          <a:spcPct val="95000"/>
        </a:lnSpc>
        <a:spcBef>
          <a:spcPct val="0"/>
        </a:spcBef>
        <a:spcAft>
          <a:spcPct val="25000"/>
        </a:spcAft>
        <a:buChar char="–"/>
        <a:defRPr sz="2400">
          <a:solidFill>
            <a:srgbClr val="000000"/>
          </a:solidFill>
          <a:latin typeface="+mn-lt"/>
        </a:defRPr>
      </a:lvl2pPr>
      <a:lvl3pPr marL="920750" indent="-233363" algn="l" rtl="0" eaLnBrk="0" fontAlgn="base" hangingPunct="0">
        <a:lnSpc>
          <a:spcPct val="95000"/>
        </a:lnSpc>
        <a:spcBef>
          <a:spcPct val="0"/>
        </a:spcBef>
        <a:spcAft>
          <a:spcPct val="25000"/>
        </a:spcAft>
        <a:buChar char="•"/>
        <a:defRPr sz="2400">
          <a:solidFill>
            <a:srgbClr val="000000"/>
          </a:solidFill>
          <a:latin typeface="+mn-lt"/>
        </a:defRPr>
      </a:lvl3pPr>
      <a:lvl4pPr marL="1316038" indent="-280988" algn="l" rtl="0" eaLnBrk="0" fontAlgn="base" hangingPunct="0">
        <a:lnSpc>
          <a:spcPct val="95000"/>
        </a:lnSpc>
        <a:spcBef>
          <a:spcPct val="0"/>
        </a:spcBef>
        <a:spcAft>
          <a:spcPct val="25000"/>
        </a:spcAft>
        <a:buChar char="–"/>
        <a:defRPr sz="2400">
          <a:solidFill>
            <a:srgbClr val="000000"/>
          </a:solidFill>
          <a:latin typeface="+mn-lt"/>
        </a:defRPr>
      </a:lvl4pPr>
      <a:lvl5pPr marL="1657350" indent="-222250" algn="l" rtl="0" eaLnBrk="0" fontAlgn="base" hangingPunct="0">
        <a:lnSpc>
          <a:spcPct val="95000"/>
        </a:lnSpc>
        <a:spcBef>
          <a:spcPct val="0"/>
        </a:spcBef>
        <a:spcAft>
          <a:spcPct val="25000"/>
        </a:spcAft>
        <a:buChar char="•"/>
        <a:defRPr sz="2400">
          <a:solidFill>
            <a:srgbClr val="000000"/>
          </a:solidFill>
          <a:latin typeface="+mn-lt"/>
        </a:defRPr>
      </a:lvl5pPr>
      <a:lvl6pPr marL="2114550" indent="-222250" algn="l" rtl="0" fontAlgn="base">
        <a:lnSpc>
          <a:spcPct val="95000"/>
        </a:lnSpc>
        <a:spcBef>
          <a:spcPct val="0"/>
        </a:spcBef>
        <a:spcAft>
          <a:spcPct val="25000"/>
        </a:spcAft>
        <a:buChar char="•"/>
        <a:defRPr sz="2400">
          <a:solidFill>
            <a:srgbClr val="000000"/>
          </a:solidFill>
          <a:latin typeface="+mn-lt"/>
        </a:defRPr>
      </a:lvl6pPr>
      <a:lvl7pPr marL="2571750" indent="-222250" algn="l" rtl="0" fontAlgn="base">
        <a:lnSpc>
          <a:spcPct val="95000"/>
        </a:lnSpc>
        <a:spcBef>
          <a:spcPct val="0"/>
        </a:spcBef>
        <a:spcAft>
          <a:spcPct val="25000"/>
        </a:spcAft>
        <a:buChar char="•"/>
        <a:defRPr sz="2400">
          <a:solidFill>
            <a:srgbClr val="000000"/>
          </a:solidFill>
          <a:latin typeface="+mn-lt"/>
        </a:defRPr>
      </a:lvl7pPr>
      <a:lvl8pPr marL="3028950" indent="-222250" algn="l" rtl="0" fontAlgn="base">
        <a:lnSpc>
          <a:spcPct val="95000"/>
        </a:lnSpc>
        <a:spcBef>
          <a:spcPct val="0"/>
        </a:spcBef>
        <a:spcAft>
          <a:spcPct val="25000"/>
        </a:spcAft>
        <a:buChar char="•"/>
        <a:defRPr sz="2400">
          <a:solidFill>
            <a:srgbClr val="000000"/>
          </a:solidFill>
          <a:latin typeface="+mn-lt"/>
        </a:defRPr>
      </a:lvl8pPr>
      <a:lvl9pPr marL="3486150" indent="-222250" algn="l" rtl="0" fontAlgn="base">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a:xfrm>
            <a:off x="3772725" y="4613789"/>
            <a:ext cx="5111968" cy="1407700"/>
          </a:xfrm>
        </p:spPr>
        <p:txBody>
          <a:bodyPr/>
          <a:lstStyle/>
          <a:p>
            <a:pPr>
              <a:lnSpc>
                <a:spcPct val="95000"/>
              </a:lnSpc>
            </a:pPr>
            <a:r>
              <a:rPr lang="zh-CN" altLang="en-US" sz="1800" dirty="0" smtClean="0"/>
              <a:t>清华大学能源经济环境研究所</a:t>
            </a:r>
            <a:r>
              <a:rPr lang="en-US" sz="1800" dirty="0" smtClean="0"/>
              <a:t/>
            </a:r>
            <a:br>
              <a:rPr lang="en-US" sz="1800" dirty="0" smtClean="0"/>
            </a:br>
            <a:r>
              <a:rPr lang="zh-CN" altLang="en-US" sz="1800" dirty="0"/>
              <a:t>麻省理工学院</a:t>
            </a:r>
            <a:r>
              <a:rPr lang="zh-CN" altLang="en-US" sz="1800" dirty="0" smtClean="0"/>
              <a:t>全球变化科学与政策联合研究项目</a:t>
            </a:r>
            <a:endParaRPr lang="en-US" sz="1800" dirty="0" smtClean="0"/>
          </a:p>
        </p:txBody>
      </p:sp>
      <p:sp>
        <p:nvSpPr>
          <p:cNvPr id="4" name="Title 3"/>
          <p:cNvSpPr>
            <a:spLocks noGrp="1"/>
          </p:cNvSpPr>
          <p:nvPr>
            <p:ph type="ctrTitle" sz="quarter"/>
          </p:nvPr>
        </p:nvSpPr>
        <p:spPr>
          <a:xfrm>
            <a:off x="3733799" y="730142"/>
            <a:ext cx="5410201" cy="2286000"/>
          </a:xfrm>
        </p:spPr>
        <p:txBody>
          <a:bodyPr/>
          <a:lstStyle/>
          <a:p>
            <a:r>
              <a:rPr lang="zh-CN" altLang="en-US" sz="2800" dirty="0" smtClean="0">
                <a:solidFill>
                  <a:schemeClr val="tx2"/>
                </a:solidFill>
              </a:rPr>
              <a:t>清华</a:t>
            </a:r>
            <a:r>
              <a:rPr lang="en-US" altLang="zh-CN" sz="2800" dirty="0" smtClean="0">
                <a:solidFill>
                  <a:schemeClr val="tx2"/>
                </a:solidFill>
              </a:rPr>
              <a:t>-MIT</a:t>
            </a:r>
            <a:r>
              <a:rPr lang="zh-CN" altLang="en-US" sz="2800" dirty="0" smtClean="0">
                <a:solidFill>
                  <a:schemeClr val="tx2"/>
                </a:solidFill>
              </a:rPr>
              <a:t>区域能源政策模型</a:t>
            </a:r>
            <a:endParaRPr lang="en-US" sz="2800" dirty="0">
              <a:solidFill>
                <a:schemeClr val="tx2"/>
              </a:solidFill>
            </a:endParaRPr>
          </a:p>
        </p:txBody>
      </p:sp>
      <p:sp>
        <p:nvSpPr>
          <p:cNvPr id="6" name="Subtitle 4"/>
          <p:cNvSpPr txBox="1">
            <a:spLocks/>
          </p:cNvSpPr>
          <p:nvPr/>
        </p:nvSpPr>
        <p:spPr bwMode="auto">
          <a:xfrm>
            <a:off x="3771900" y="3155547"/>
            <a:ext cx="4935538" cy="14855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5000"/>
              </a:lnSpc>
              <a:spcBef>
                <a:spcPct val="0"/>
              </a:spcBef>
              <a:spcAft>
                <a:spcPct val="25000"/>
              </a:spcAft>
              <a:buClrTx/>
              <a:buSzTx/>
              <a:buFontTx/>
              <a:buNone/>
              <a:tabLst/>
              <a:defRPr/>
            </a:pPr>
            <a:r>
              <a:rPr kumimoji="0" lang="zh-CN" altLang="en-US" sz="1800" b="0" i="0" u="none" strike="noStrike" kern="0" cap="none" spc="0" normalizeH="0" baseline="0" noProof="0" dirty="0" smtClean="0">
                <a:ln>
                  <a:noFill/>
                </a:ln>
                <a:solidFill>
                  <a:srgbClr val="000000"/>
                </a:solidFill>
                <a:effectLst/>
                <a:uLnTx/>
                <a:uFillTx/>
                <a:latin typeface="Calibri" pitchFamily="34" charset="0"/>
                <a:ea typeface="+mn-ea"/>
                <a:cs typeface="+mn-cs"/>
              </a:rPr>
              <a:t>清华</a:t>
            </a:r>
            <a: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t>-</a:t>
            </a:r>
            <a:r>
              <a:rPr kumimoji="0" lang="zh-CN" altLang="en-US" sz="1800" b="0" i="0" u="none" strike="noStrike" kern="0" cap="none" spc="0" normalizeH="0" baseline="0" noProof="0" dirty="0" smtClean="0">
                <a:ln>
                  <a:noFill/>
                </a:ln>
                <a:solidFill>
                  <a:srgbClr val="000000"/>
                </a:solidFill>
                <a:effectLst/>
                <a:uLnTx/>
                <a:uFillTx/>
                <a:latin typeface="Calibri" pitchFamily="34" charset="0"/>
                <a:ea typeface="+mn-ea"/>
                <a:cs typeface="+mn-cs"/>
              </a:rPr>
              <a:t>力拓联合研究项目专家指导委员会会议</a:t>
            </a:r>
            <a: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t/>
            </a:r>
            <a:b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br>
            <a: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t>2012</a:t>
            </a:r>
            <a:r>
              <a:rPr kumimoji="0" lang="zh-CN" altLang="en-US" sz="1800" b="0" i="0" u="none" strike="noStrike" kern="0" cap="none" spc="0" normalizeH="0" baseline="0" noProof="0" dirty="0" smtClean="0">
                <a:ln>
                  <a:noFill/>
                </a:ln>
                <a:solidFill>
                  <a:srgbClr val="000000"/>
                </a:solidFill>
                <a:effectLst/>
                <a:uLnTx/>
                <a:uFillTx/>
                <a:latin typeface="Calibri" pitchFamily="34" charset="0"/>
                <a:ea typeface="+mn-ea"/>
                <a:cs typeface="+mn-cs"/>
              </a:rPr>
              <a:t>年</a:t>
            </a:r>
            <a: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t>3</a:t>
            </a:r>
            <a:r>
              <a:rPr kumimoji="0" lang="zh-CN" altLang="en-US" sz="1800" b="0" i="0" u="none" strike="noStrike" kern="0" cap="none" spc="0" normalizeH="0" baseline="0" noProof="0" dirty="0" smtClean="0">
                <a:ln>
                  <a:noFill/>
                </a:ln>
                <a:solidFill>
                  <a:srgbClr val="000000"/>
                </a:solidFill>
                <a:effectLst/>
                <a:uLnTx/>
                <a:uFillTx/>
                <a:latin typeface="Calibri" pitchFamily="34" charset="0"/>
                <a:ea typeface="+mn-ea"/>
                <a:cs typeface="+mn-cs"/>
              </a:rPr>
              <a:t>月</a:t>
            </a:r>
            <a:r>
              <a:rPr kumimoji="0" lang="en-US" altLang="zh-CN" sz="1800" b="0" i="0" u="none" strike="noStrike" kern="0" cap="none" spc="0" normalizeH="0" baseline="0" noProof="0" dirty="0" smtClean="0">
                <a:ln>
                  <a:noFill/>
                </a:ln>
                <a:solidFill>
                  <a:srgbClr val="000000"/>
                </a:solidFill>
                <a:effectLst/>
                <a:uLnTx/>
                <a:uFillTx/>
                <a:latin typeface="Calibri" pitchFamily="34" charset="0"/>
                <a:ea typeface="+mn-ea"/>
                <a:cs typeface="+mn-cs"/>
              </a:rPr>
              <a:t>20</a:t>
            </a:r>
            <a:r>
              <a:rPr kumimoji="0" lang="zh-CN" altLang="en-US" sz="1800" b="0" i="0" u="none" strike="noStrike" kern="0" cap="none" spc="0" normalizeH="0" baseline="0" noProof="0" dirty="0" smtClean="0">
                <a:ln>
                  <a:noFill/>
                </a:ln>
                <a:solidFill>
                  <a:srgbClr val="000000"/>
                </a:solidFill>
                <a:effectLst/>
                <a:uLnTx/>
                <a:uFillTx/>
                <a:latin typeface="Calibri" pitchFamily="34" charset="0"/>
                <a:ea typeface="+mn-ea"/>
                <a:cs typeface="+mn-cs"/>
              </a:rPr>
              <a:t>日</a:t>
            </a:r>
            <a:endParaRPr lang="en-US" sz="1800" kern="0" dirty="0" smtClean="0">
              <a:latin typeface="Calibri" pitchFamily="34" charset="0"/>
            </a:endParaRPr>
          </a:p>
          <a:p>
            <a:pPr marL="0" marR="0" lvl="0" indent="0" algn="l" defTabSz="914400" rtl="0" eaLnBrk="0" fontAlgn="base" latinLnBrk="0" hangingPunct="0">
              <a:lnSpc>
                <a:spcPct val="95000"/>
              </a:lnSpc>
              <a:spcBef>
                <a:spcPct val="0"/>
              </a:spcBef>
              <a:spcAft>
                <a:spcPct val="25000"/>
              </a:spcAft>
              <a:buClrTx/>
              <a:buSzTx/>
              <a:buFontTx/>
              <a:buNone/>
              <a:tabLst/>
              <a:defRPr/>
            </a:pPr>
            <a:r>
              <a:rPr kumimoji="0" lang="zh-CN" altLang="en-US" sz="1800" b="0" i="0" u="none" strike="noStrike" kern="0" cap="none" spc="0" normalizeH="0" noProof="0" dirty="0" smtClean="0">
                <a:ln>
                  <a:noFill/>
                </a:ln>
                <a:solidFill>
                  <a:srgbClr val="000000"/>
                </a:solidFill>
                <a:effectLst/>
                <a:uLnTx/>
                <a:uFillTx/>
                <a:latin typeface="Calibri" pitchFamily="34" charset="0"/>
                <a:ea typeface="+mn-ea"/>
                <a:cs typeface="+mn-cs"/>
              </a:rPr>
              <a:t>中国 北京</a:t>
            </a:r>
            <a:endParaRPr kumimoji="0" lang="en-US" sz="1800" b="0" i="0" u="none" strike="noStrike" kern="0" cap="none" spc="0" normalizeH="0" noProof="0" dirty="0" smtClean="0">
              <a:ln>
                <a:noFill/>
              </a:ln>
              <a:solidFill>
                <a:srgbClr val="000000"/>
              </a:solidFill>
              <a:effectLst/>
              <a:uLnTx/>
              <a:uFillTx/>
              <a:latin typeface="Calibri" pitchFamily="34" charset="0"/>
              <a:ea typeface="+mn-ea"/>
              <a:cs typeface="+mn-cs"/>
            </a:endParaRPr>
          </a:p>
        </p:txBody>
      </p:sp>
      <p:sp>
        <p:nvSpPr>
          <p:cNvPr id="7" name="Title 3"/>
          <p:cNvSpPr txBox="1">
            <a:spLocks/>
          </p:cNvSpPr>
          <p:nvPr/>
        </p:nvSpPr>
        <p:spPr bwMode="auto">
          <a:xfrm>
            <a:off x="3593574" y="2074447"/>
            <a:ext cx="4935538" cy="941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C5"/>
                </a:solidFill>
                <a:effectLst/>
                <a:uLnTx/>
                <a:uFillTx/>
                <a:latin typeface="Calibri" pitchFamily="34" charset="0"/>
                <a:ea typeface="+mj-ea"/>
                <a:cs typeface="+mj-cs"/>
              </a:rPr>
              <a:t/>
            </a:r>
            <a:br>
              <a:rPr kumimoji="0" lang="en-US" sz="3200" b="1" i="0" u="none" strike="noStrike" kern="0" cap="none" spc="0" normalizeH="0" baseline="0" noProof="0" dirty="0" smtClean="0">
                <a:ln>
                  <a:noFill/>
                </a:ln>
                <a:solidFill>
                  <a:srgbClr val="0000C5"/>
                </a:solidFill>
                <a:effectLst/>
                <a:uLnTx/>
                <a:uFillTx/>
                <a:latin typeface="Calibri" pitchFamily="34" charset="0"/>
                <a:ea typeface="+mj-ea"/>
                <a:cs typeface="+mj-cs"/>
              </a:rPr>
            </a:br>
            <a:endParaRPr kumimoji="0" lang="en-US" sz="2200" b="0" i="0" u="none" strike="noStrike" kern="0" cap="none" spc="0" normalizeH="0" baseline="0" noProof="0" dirty="0">
              <a:ln>
                <a:noFill/>
              </a:ln>
              <a:solidFill>
                <a:schemeClr val="tx2"/>
              </a:solidFill>
              <a:effectLst/>
              <a:uLnTx/>
              <a:uFillTx/>
              <a:latin typeface="Calibri"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258168"/>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itchFamily="2" charset="-122"/>
              </a:rPr>
              <a:t>计划研究</a:t>
            </a:r>
            <a:r>
              <a:rPr lang="zh-CN" altLang="en-US" dirty="0" smtClean="0">
                <a:ea typeface="宋体" pitchFamily="2" charset="-122"/>
              </a:rPr>
              <a:t>课题二</a:t>
            </a:r>
            <a:r>
              <a:rPr lang="en-US" altLang="zh-CN" dirty="0" smtClean="0">
                <a:ea typeface="宋体" pitchFamily="2" charset="-122"/>
              </a:rPr>
              <a:t>: </a:t>
            </a:r>
            <a:r>
              <a:rPr lang="zh-CN" altLang="en-US" dirty="0" smtClean="0">
                <a:ea typeface="宋体" pitchFamily="2" charset="-122"/>
              </a:rPr>
              <a:t>电力部门的减排</a:t>
            </a:r>
            <a:r>
              <a:rPr lang="en-US" altLang="zh-CN" dirty="0" smtClean="0">
                <a:ea typeface="宋体" pitchFamily="2" charset="-122"/>
              </a:rPr>
              <a:t>(1/5)</a:t>
            </a:r>
            <a:endParaRPr lang="en-US" altLang="zh-CN" b="1" i="1" dirty="0" smtClean="0">
              <a:ea typeface="宋体" pitchFamily="2" charset="-122"/>
            </a:endParaRPr>
          </a:p>
        </p:txBody>
      </p:sp>
      <p:sp>
        <p:nvSpPr>
          <p:cNvPr id="4" name="Content Placeholder 2"/>
          <p:cNvSpPr txBox="1">
            <a:spLocks/>
          </p:cNvSpPr>
          <p:nvPr/>
        </p:nvSpPr>
        <p:spPr>
          <a:xfrm>
            <a:off x="365455" y="1629773"/>
            <a:ext cx="8478294"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 typeface="Arial" pitchFamily="34" charset="0"/>
              <a:buChar char="•"/>
            </a:pPr>
            <a:r>
              <a:rPr lang="zh-CN" altLang="en-US" sz="2200" b="0" dirty="0" smtClean="0">
                <a:ea typeface="宋体" pitchFamily="2" charset="-122"/>
              </a:rPr>
              <a:t>电力部门的排放总量和减排潜力都非常巨大。</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a:ea typeface="宋体" pitchFamily="2" charset="-122"/>
              </a:rPr>
              <a:t>低碳</a:t>
            </a:r>
            <a:r>
              <a:rPr lang="zh-CN" altLang="en-US" sz="2200" b="0" dirty="0" smtClean="0">
                <a:ea typeface="宋体" pitchFamily="2" charset="-122"/>
              </a:rPr>
              <a:t>能源发电技术（可再生能源发电、核电）的发展非常迅速，但目前尚没有非常清晰的中长期发展规划。</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整合自顶向下的宏观经济影响因素和自底向上的电力部门表达（如电网、电源细节）对于相关的政策、规划（如可再生能源配额制度、核电规划）制定十分有益</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marL="0" indent="0" eaLnBrk="1" hangingPunct="1">
              <a:lnSpc>
                <a:spcPct val="80000"/>
              </a:lnSpc>
              <a:spcBef>
                <a:spcPct val="20000"/>
              </a:spcBef>
            </a:pPr>
            <a:r>
              <a:rPr lang="zh-CN" altLang="en-US" sz="2200" i="1" dirty="0" smtClean="0">
                <a:ea typeface="宋体" pitchFamily="2" charset="-122"/>
              </a:rPr>
              <a:t>研究问题</a:t>
            </a:r>
            <a:r>
              <a:rPr lang="en-US" altLang="zh-CN" sz="2200" i="1" dirty="0" smtClean="0">
                <a:ea typeface="宋体" pitchFamily="2" charset="-122"/>
              </a:rPr>
              <a:t>:</a:t>
            </a:r>
            <a:endParaRPr lang="en-US" altLang="zh-CN" sz="2200" i="1"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电力部门结构变化对于宏观经济有何影响？</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a:ea typeface="宋体" pitchFamily="2" charset="-122"/>
              </a:rPr>
              <a:t>减</a:t>
            </a:r>
            <a:r>
              <a:rPr lang="zh-CN" altLang="en-US" sz="2200" b="0" dirty="0" smtClean="0">
                <a:ea typeface="宋体" pitchFamily="2" charset="-122"/>
              </a:rPr>
              <a:t>排政策对于电力部门结构变化有何影响？</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如果建立一个减排（或可再生能源配额）交易制度，会带来多大收益？</a:t>
            </a:r>
            <a:endParaRPr lang="en-US" altLang="zh-CN" sz="24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spTree>
    <p:extLst>
      <p:ext uri="{BB962C8B-B14F-4D97-AF65-F5344CB8AC3E}">
        <p14:creationId xmlns:p14="http://schemas.microsoft.com/office/powerpoint/2010/main" val="2027894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457200" y="1600200"/>
            <a:ext cx="8226425" cy="4935538"/>
          </a:xfrm>
        </p:spPr>
        <p:txBody>
          <a:bodyPr/>
          <a:lstStyle/>
          <a:p>
            <a:r>
              <a:rPr lang="zh-CN" altLang="en-US" kern="1200" dirty="0" smtClean="0">
                <a:solidFill>
                  <a:schemeClr val="tx1"/>
                </a:solidFill>
                <a:latin typeface="Times New Roman" pitchFamily="18" charset="0"/>
                <a:ea typeface="宋体" pitchFamily="2" charset="-122"/>
              </a:rPr>
              <a:t>首先建立一个电力部门的部分均衡模型</a:t>
            </a:r>
            <a:r>
              <a:rPr lang="en-US" altLang="zh-CN" kern="1200" dirty="0" smtClean="0">
                <a:solidFill>
                  <a:schemeClr val="tx1"/>
                </a:solidFill>
                <a:latin typeface="Times New Roman" pitchFamily="18" charset="0"/>
                <a:ea typeface="宋体" pitchFamily="2" charset="-122"/>
              </a:rPr>
              <a:t>:</a:t>
            </a:r>
            <a:endParaRPr lang="en-US" altLang="zh-CN" kern="1200" dirty="0">
              <a:solidFill>
                <a:schemeClr val="tx1"/>
              </a:solidFill>
              <a:latin typeface="Times New Roman" pitchFamily="18" charset="0"/>
              <a:ea typeface="宋体" pitchFamily="2" charset="-122"/>
            </a:endParaRPr>
          </a:p>
          <a:p>
            <a:pPr>
              <a:buFontTx/>
              <a:buNone/>
            </a:pPr>
            <a:r>
              <a:rPr lang="en-US" altLang="zh-CN" sz="2000" dirty="0" smtClean="0">
                <a:ea typeface="宋体" pitchFamily="2" charset="-122"/>
              </a:rPr>
              <a:t>	</a:t>
            </a:r>
            <a:r>
              <a:rPr lang="en-US" altLang="zh-CN" sz="1800" kern="1200" dirty="0">
                <a:solidFill>
                  <a:schemeClr val="tx1"/>
                </a:solidFill>
                <a:latin typeface="Times New Roman" pitchFamily="18" charset="0"/>
                <a:ea typeface="宋体" pitchFamily="2" charset="-122"/>
              </a:rPr>
              <a:t>- </a:t>
            </a:r>
            <a:r>
              <a:rPr lang="zh-CN" altLang="en-US" sz="1800" kern="1200" dirty="0" smtClean="0">
                <a:solidFill>
                  <a:schemeClr val="tx1"/>
                </a:solidFill>
                <a:latin typeface="Times New Roman" pitchFamily="18" charset="0"/>
                <a:ea typeface="宋体" pitchFamily="2" charset="-122"/>
              </a:rPr>
              <a:t>将整合现有的自底向上能源技术模型</a:t>
            </a:r>
            <a:r>
              <a:rPr lang="en-US" altLang="zh-CN" sz="1800" kern="1200" dirty="0" smtClean="0">
                <a:solidFill>
                  <a:schemeClr val="tx1"/>
                </a:solidFill>
                <a:latin typeface="Times New Roman" pitchFamily="18" charset="0"/>
                <a:ea typeface="宋体" pitchFamily="2" charset="-122"/>
              </a:rPr>
              <a:t>.</a:t>
            </a:r>
            <a:endParaRPr lang="en-US" altLang="zh-CN" sz="1800" kern="1200" dirty="0">
              <a:solidFill>
                <a:schemeClr val="tx1"/>
              </a:solidFill>
              <a:latin typeface="Times New Roman" pitchFamily="18" charset="0"/>
              <a:ea typeface="宋体" pitchFamily="2" charset="-122"/>
            </a:endParaRPr>
          </a:p>
          <a:p>
            <a:pPr>
              <a:buFontTx/>
              <a:buNone/>
            </a:pPr>
            <a:r>
              <a:rPr lang="en-US" altLang="zh-CN" sz="1800" kern="1200" dirty="0">
                <a:solidFill>
                  <a:schemeClr val="tx1"/>
                </a:solidFill>
                <a:latin typeface="Times New Roman" pitchFamily="18" charset="0"/>
                <a:ea typeface="宋体" pitchFamily="2" charset="-122"/>
              </a:rPr>
              <a:t>	- </a:t>
            </a:r>
            <a:r>
              <a:rPr lang="zh-CN" altLang="en-US" sz="1800" kern="1200" dirty="0" smtClean="0">
                <a:solidFill>
                  <a:schemeClr val="tx1"/>
                </a:solidFill>
                <a:latin typeface="Times New Roman" pitchFamily="18" charset="0"/>
                <a:ea typeface="宋体" pitchFamily="2" charset="-122"/>
              </a:rPr>
              <a:t>将模型数据与目前的电力系统情况进行详细校核</a:t>
            </a:r>
            <a:endParaRPr lang="en-US" altLang="zh-CN" sz="2000" dirty="0" smtClean="0">
              <a:ea typeface="宋体" pitchFamily="2" charset="-122"/>
            </a:endParaRPr>
          </a:p>
          <a:p>
            <a:endParaRPr lang="en-US" altLang="zh-CN" kern="1200" dirty="0" smtClean="0">
              <a:solidFill>
                <a:schemeClr val="tx1"/>
              </a:solidFill>
              <a:latin typeface="Times New Roman" pitchFamily="18" charset="0"/>
              <a:ea typeface="宋体" pitchFamily="2" charset="-122"/>
            </a:endParaRPr>
          </a:p>
          <a:p>
            <a:r>
              <a:rPr lang="zh-CN" altLang="en-US" kern="1200" dirty="0" smtClean="0">
                <a:solidFill>
                  <a:schemeClr val="tx1"/>
                </a:solidFill>
                <a:latin typeface="Times New Roman" pitchFamily="18" charset="0"/>
                <a:ea typeface="宋体" pitchFamily="2" charset="-122"/>
              </a:rPr>
              <a:t>将该部分均衡模型与中国多区域能源政策模型进行耦合连接</a:t>
            </a:r>
            <a:endParaRPr lang="en-US" altLang="zh-CN" kern="1200" dirty="0" smtClean="0">
              <a:solidFill>
                <a:schemeClr val="tx1"/>
              </a:solidFill>
              <a:latin typeface="Times New Roman" pitchFamily="18" charset="0"/>
              <a:ea typeface="宋体" pitchFamily="2" charset="-122"/>
            </a:endParaRPr>
          </a:p>
          <a:p>
            <a:endParaRPr lang="en-US" altLang="zh-CN" sz="2000" dirty="0" smtClean="0">
              <a:ea typeface="宋体" pitchFamily="2" charset="-122"/>
            </a:endParaRPr>
          </a:p>
          <a:p>
            <a:r>
              <a:rPr lang="zh-CN" altLang="en-US" kern="1200" dirty="0" smtClean="0">
                <a:solidFill>
                  <a:schemeClr val="tx1"/>
                </a:solidFill>
                <a:latin typeface="Times New Roman" pitchFamily="18" charset="0"/>
                <a:ea typeface="宋体" pitchFamily="2" charset="-122"/>
              </a:rPr>
              <a:t>利用</a:t>
            </a:r>
            <a:r>
              <a:rPr lang="en-US" altLang="zh-CN" kern="1200" dirty="0" err="1" smtClean="0">
                <a:solidFill>
                  <a:schemeClr val="tx1"/>
                </a:solidFill>
                <a:latin typeface="Times New Roman" pitchFamily="18" charset="0"/>
                <a:ea typeface="宋体" pitchFamily="2" charset="-122"/>
              </a:rPr>
              <a:t>Boehringer</a:t>
            </a:r>
            <a:r>
              <a:rPr lang="en-US" altLang="zh-CN" kern="1200" dirty="0" smtClean="0">
                <a:solidFill>
                  <a:schemeClr val="tx1"/>
                </a:solidFill>
                <a:latin typeface="Times New Roman" pitchFamily="18" charset="0"/>
                <a:ea typeface="宋体" pitchFamily="2" charset="-122"/>
              </a:rPr>
              <a:t> </a:t>
            </a:r>
            <a:r>
              <a:rPr lang="en-US" altLang="zh-CN" kern="1200" dirty="0">
                <a:solidFill>
                  <a:schemeClr val="tx1"/>
                </a:solidFill>
                <a:latin typeface="Times New Roman" pitchFamily="18" charset="0"/>
                <a:ea typeface="宋体" pitchFamily="2" charset="-122"/>
              </a:rPr>
              <a:t>and Rutherford (JEDC, 2009</a:t>
            </a:r>
            <a:r>
              <a:rPr lang="en-US" altLang="zh-CN" kern="1200" dirty="0" smtClean="0">
                <a:solidFill>
                  <a:schemeClr val="tx1"/>
                </a:solidFill>
                <a:latin typeface="Times New Roman" pitchFamily="18" charset="0"/>
                <a:ea typeface="宋体" pitchFamily="2" charset="-122"/>
              </a:rPr>
              <a:t>)</a:t>
            </a:r>
            <a:r>
              <a:rPr lang="zh-CN" altLang="en-US" kern="1200" dirty="0" smtClean="0">
                <a:solidFill>
                  <a:schemeClr val="tx1"/>
                </a:solidFill>
                <a:latin typeface="Times New Roman" pitchFamily="18" charset="0"/>
                <a:ea typeface="宋体" pitchFamily="2" charset="-122"/>
              </a:rPr>
              <a:t>的迭代方法，保证两个模型对于政策冲击收敛平衡</a:t>
            </a:r>
            <a:endParaRPr lang="en-US" altLang="zh-CN" kern="1200" dirty="0">
              <a:solidFill>
                <a:schemeClr val="tx1"/>
              </a:solidFill>
              <a:latin typeface="Times New Roman" pitchFamily="18" charset="0"/>
              <a:ea typeface="宋体" pitchFamily="2" charset="-122"/>
            </a:endParaRPr>
          </a:p>
          <a:p>
            <a:pPr>
              <a:buFontTx/>
              <a:buNone/>
            </a:pPr>
            <a:endParaRPr lang="en-US" altLang="zh-CN" sz="2000" dirty="0" smtClean="0">
              <a:ea typeface="宋体" pitchFamily="2" charset="-122"/>
            </a:endParaRPr>
          </a:p>
          <a:p>
            <a:endParaRPr lang="en-US" altLang="zh-CN" sz="2000" dirty="0" smtClean="0">
              <a:ea typeface="宋体" pitchFamily="2" charset="-122"/>
            </a:endParaRPr>
          </a:p>
          <a:p>
            <a:endParaRPr lang="en-US" altLang="zh-CN" sz="2000" dirty="0" smtClean="0">
              <a:ea typeface="宋体" pitchFamily="2" charset="-122"/>
            </a:endParaRPr>
          </a:p>
          <a:p>
            <a:endParaRPr lang="en-US" altLang="zh-CN" sz="2000" dirty="0" smtClean="0">
              <a:ea typeface="宋体" pitchFamily="2" charset="-122"/>
            </a:endParaRPr>
          </a:p>
        </p:txBody>
      </p:sp>
      <p:sp>
        <p:nvSpPr>
          <p:cNvPr id="7" name="Rectangle 2"/>
          <p:cNvSpPr>
            <a:spLocks noGrp="1" noChangeArrowheads="1"/>
          </p:cNvSpPr>
          <p:nvPr>
            <p:ph type="title" idx="4294967295"/>
          </p:nvPr>
        </p:nvSpPr>
        <p:spPr bwMode="auto">
          <a:xfrm>
            <a:off x="457200" y="258168"/>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itchFamily="2" charset="-122"/>
              </a:rPr>
              <a:t>计划研究课题二</a:t>
            </a:r>
            <a:r>
              <a:rPr lang="en-US" altLang="zh-CN" dirty="0">
                <a:ea typeface="宋体" pitchFamily="2" charset="-122"/>
              </a:rPr>
              <a:t>: </a:t>
            </a:r>
            <a:r>
              <a:rPr lang="zh-CN" altLang="en-US" dirty="0">
                <a:ea typeface="宋体" pitchFamily="2" charset="-122"/>
              </a:rPr>
              <a:t>电力部门的减排</a:t>
            </a:r>
            <a:r>
              <a:rPr lang="en-US" altLang="zh-CN" dirty="0" smtClean="0">
                <a:ea typeface="宋体" pitchFamily="2" charset="-122"/>
              </a:rPr>
              <a:t>(2/5</a:t>
            </a:r>
            <a:r>
              <a:rPr lang="en-US" altLang="zh-CN" dirty="0">
                <a:ea typeface="宋体" pitchFamily="2" charset="-122"/>
              </a:rPr>
              <a:t>)</a:t>
            </a:r>
            <a:endParaRPr lang="en-US" altLang="zh-CN" b="1" i="1" dirty="0" smtClean="0">
              <a:ea typeface="宋体" pitchFamily="2" charset="-122"/>
            </a:endParaRPr>
          </a:p>
        </p:txBody>
      </p:sp>
    </p:spTree>
    <p:extLst>
      <p:ext uri="{BB962C8B-B14F-4D97-AF65-F5344CB8AC3E}">
        <p14:creationId xmlns:p14="http://schemas.microsoft.com/office/powerpoint/2010/main" val="2020674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53704"/>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itchFamily="2" charset="-122"/>
              </a:rPr>
              <a:t>计划研究课题二</a:t>
            </a:r>
            <a:r>
              <a:rPr lang="en-US" altLang="zh-CN" dirty="0">
                <a:ea typeface="宋体" pitchFamily="2" charset="-122"/>
              </a:rPr>
              <a:t>: </a:t>
            </a:r>
            <a:r>
              <a:rPr lang="zh-CN" altLang="en-US" dirty="0">
                <a:ea typeface="宋体" pitchFamily="2" charset="-122"/>
              </a:rPr>
              <a:t>电力部门的减排</a:t>
            </a:r>
            <a:r>
              <a:rPr lang="en-US" altLang="zh-CN" dirty="0" smtClean="0">
                <a:ea typeface="宋体" pitchFamily="2" charset="-122"/>
              </a:rPr>
              <a:t>(3/5</a:t>
            </a:r>
            <a:r>
              <a:rPr lang="en-US" altLang="zh-CN" dirty="0">
                <a:ea typeface="宋体" pitchFamily="2" charset="-122"/>
              </a:rPr>
              <a:t>)</a:t>
            </a:r>
            <a:endParaRPr lang="en-US" altLang="zh-CN" b="1" i="1" dirty="0" smtClean="0">
              <a:ea typeface="宋体" pitchFamily="2" charset="-122"/>
            </a:endParaRPr>
          </a:p>
        </p:txBody>
      </p:sp>
      <p:sp>
        <p:nvSpPr>
          <p:cNvPr id="4" name="Content Placeholder 2"/>
          <p:cNvSpPr txBox="1">
            <a:spLocks/>
          </p:cNvSpPr>
          <p:nvPr/>
        </p:nvSpPr>
        <p:spPr>
          <a:xfrm>
            <a:off x="406400" y="1329517"/>
            <a:ext cx="8055213"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 typeface="Arial" pitchFamily="34" charset="0"/>
              <a:buChar char="•"/>
            </a:pPr>
            <a:r>
              <a:rPr lang="zh-CN" altLang="en-US" sz="2200" b="0" dirty="0" smtClean="0">
                <a:ea typeface="宋体" pitchFamily="2" charset="-122"/>
              </a:rPr>
              <a:t>电力部门生产函数的不同表达：</a:t>
            </a:r>
            <a:endParaRPr lang="en-US" altLang="zh-CN" sz="2200" b="0" dirty="0" smtClean="0">
              <a:ea typeface="宋体" pitchFamily="2" charset="-122"/>
            </a:endParaRPr>
          </a:p>
          <a:p>
            <a:pPr marL="0" indent="0" eaLnBrk="1" hangingPunct="1">
              <a:lnSpc>
                <a:spcPct val="80000"/>
              </a:lnSpc>
              <a:spcBef>
                <a:spcPct val="20000"/>
              </a:spcBef>
            </a:pPr>
            <a:r>
              <a:rPr lang="zh-CN" altLang="en-US" sz="2200" b="0" i="1" dirty="0" smtClean="0">
                <a:ea typeface="宋体" pitchFamily="2" charset="-122"/>
              </a:rPr>
              <a:t>　　</a:t>
            </a:r>
            <a:r>
              <a:rPr lang="en-US" altLang="zh-CN" sz="2200" b="0" i="1" dirty="0" smtClean="0">
                <a:ea typeface="宋体" pitchFamily="2" charset="-122"/>
              </a:rPr>
              <a:t>(</a:t>
            </a:r>
            <a:r>
              <a:rPr lang="en-US" altLang="zh-CN" sz="2200" b="0" i="1" dirty="0">
                <a:ea typeface="宋体" pitchFamily="2" charset="-122"/>
              </a:rPr>
              <a:t>a) EPPA/USREP model (b) </a:t>
            </a:r>
            <a:r>
              <a:rPr lang="en-US" altLang="zh-CN" sz="2200" b="0" i="1" dirty="0" err="1">
                <a:ea typeface="宋体" pitchFamily="2" charset="-122"/>
              </a:rPr>
              <a:t>Bovenberg</a:t>
            </a:r>
            <a:r>
              <a:rPr lang="en-US" altLang="zh-CN" sz="2200" b="0" i="1" dirty="0">
                <a:ea typeface="宋体" pitchFamily="2" charset="-122"/>
              </a:rPr>
              <a:t> and </a:t>
            </a:r>
            <a:r>
              <a:rPr lang="en-US" altLang="zh-CN" sz="2200" b="0" i="1" dirty="0" err="1">
                <a:ea typeface="宋体" pitchFamily="2" charset="-122"/>
              </a:rPr>
              <a:t>Goulder</a:t>
            </a:r>
            <a:r>
              <a:rPr lang="en-US" altLang="zh-CN" sz="2200" b="0" i="1" dirty="0">
                <a:ea typeface="宋体" pitchFamily="2" charset="-122"/>
              </a:rPr>
              <a:t> (AER, </a:t>
            </a:r>
            <a:r>
              <a:rPr lang="en-US" altLang="zh-CN" sz="2200" b="0" i="1" dirty="0" smtClean="0">
                <a:ea typeface="宋体" pitchFamily="2" charset="-122"/>
              </a:rPr>
              <a:t>1996)</a:t>
            </a:r>
            <a:endParaRPr lang="en-US" altLang="zh-CN" sz="2400" b="0" i="1" dirty="0">
              <a:ea typeface="宋体" pitchFamily="2" charset="-122"/>
            </a:endParaRPr>
          </a:p>
          <a:p>
            <a:pPr>
              <a:spcBef>
                <a:spcPct val="20000"/>
              </a:spcBef>
              <a:buFontTx/>
              <a:buChar char="•"/>
            </a:pP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320" y="2001332"/>
            <a:ext cx="6699913" cy="427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595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bwMode="auto">
          <a:xfrm>
            <a:off x="457200" y="258168"/>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itchFamily="2" charset="-122"/>
              </a:rPr>
              <a:t>计划研究课题二</a:t>
            </a:r>
            <a:r>
              <a:rPr lang="en-US" altLang="zh-CN" dirty="0">
                <a:ea typeface="宋体" pitchFamily="2" charset="-122"/>
              </a:rPr>
              <a:t>: </a:t>
            </a:r>
            <a:r>
              <a:rPr lang="zh-CN" altLang="en-US" dirty="0">
                <a:ea typeface="宋体" pitchFamily="2" charset="-122"/>
              </a:rPr>
              <a:t>电力部门的减排</a:t>
            </a:r>
            <a:r>
              <a:rPr lang="en-US" altLang="zh-CN" dirty="0" smtClean="0">
                <a:ea typeface="宋体" pitchFamily="2" charset="-122"/>
              </a:rPr>
              <a:t>(4/5</a:t>
            </a:r>
            <a:r>
              <a:rPr lang="en-US" altLang="zh-CN" dirty="0">
                <a:ea typeface="宋体" pitchFamily="2" charset="-122"/>
              </a:rPr>
              <a:t>)</a:t>
            </a:r>
            <a:endParaRPr lang="en-US" altLang="zh-CN" i="1" dirty="0">
              <a:ea typeface="宋体" pitchFamily="2" charset="-122"/>
            </a:endParaRPr>
          </a:p>
        </p:txBody>
      </p:sp>
      <p:grpSp>
        <p:nvGrpSpPr>
          <p:cNvPr id="11" name="组合 10"/>
          <p:cNvGrpSpPr/>
          <p:nvPr/>
        </p:nvGrpSpPr>
        <p:grpSpPr>
          <a:xfrm>
            <a:off x="1264688" y="1397000"/>
            <a:ext cx="6333112" cy="4496014"/>
            <a:chOff x="1210096" y="1397000"/>
            <a:chExt cx="6333112" cy="4496014"/>
          </a:xfrm>
        </p:grpSpPr>
        <p:graphicFrame>
          <p:nvGraphicFramePr>
            <p:cNvPr id="2" name="图示 1"/>
            <p:cNvGraphicFramePr/>
            <p:nvPr>
              <p:extLst>
                <p:ext uri="{D42A27DB-BD31-4B8C-83A1-F6EECF244321}">
                  <p14:modId xmlns:p14="http://schemas.microsoft.com/office/powerpoint/2010/main" val="589895789"/>
                </p:ext>
              </p:extLst>
            </p:nvPr>
          </p:nvGraphicFramePr>
          <p:xfrm>
            <a:off x="1447208" y="182901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31528650"/>
                </p:ext>
              </p:extLst>
            </p:nvPr>
          </p:nvGraphicFramePr>
          <p:xfrm>
            <a:off x="1210096"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8" name="直接连接符 7"/>
            <p:cNvCxnSpPr/>
            <p:nvPr/>
          </p:nvCxnSpPr>
          <p:spPr bwMode="auto">
            <a:xfrm>
              <a:off x="1883391" y="2729552"/>
              <a:ext cx="0" cy="11327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a:off x="1883391" y="3862316"/>
              <a:ext cx="368490" cy="0"/>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587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1744264"/>
            <a:ext cx="573405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457200" y="258168"/>
            <a:ext cx="8229600" cy="685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5000"/>
              </a:lnSpc>
              <a:spcBef>
                <a:spcPct val="0"/>
              </a:spcBef>
              <a:spcAft>
                <a:spcPct val="0"/>
              </a:spcAft>
              <a:defRPr sz="3200" b="1">
                <a:solidFill>
                  <a:srgbClr val="0000C5"/>
                </a:solidFill>
                <a:latin typeface="Calibri" pitchFamily="34" charset="0"/>
                <a:ea typeface="+mj-ea"/>
                <a:cs typeface="+mj-cs"/>
              </a:defRPr>
            </a:lvl1pPr>
            <a:lvl2pPr algn="l" rtl="0" eaLnBrk="0" fontAlgn="base" hangingPunct="0">
              <a:lnSpc>
                <a:spcPct val="95000"/>
              </a:lnSpc>
              <a:spcBef>
                <a:spcPct val="0"/>
              </a:spcBef>
              <a:spcAft>
                <a:spcPct val="0"/>
              </a:spcAft>
              <a:defRPr sz="3200" b="1">
                <a:solidFill>
                  <a:srgbClr val="0000C5"/>
                </a:solidFill>
                <a:latin typeface="Calibri" pitchFamily="34" charset="0"/>
              </a:defRPr>
            </a:lvl2pPr>
            <a:lvl3pPr algn="l" rtl="0" eaLnBrk="0" fontAlgn="base" hangingPunct="0">
              <a:lnSpc>
                <a:spcPct val="95000"/>
              </a:lnSpc>
              <a:spcBef>
                <a:spcPct val="0"/>
              </a:spcBef>
              <a:spcAft>
                <a:spcPct val="0"/>
              </a:spcAft>
              <a:defRPr sz="3200" b="1">
                <a:solidFill>
                  <a:srgbClr val="0000C5"/>
                </a:solidFill>
                <a:latin typeface="Calibri" pitchFamily="34" charset="0"/>
              </a:defRPr>
            </a:lvl3pPr>
            <a:lvl4pPr algn="l" rtl="0" eaLnBrk="0" fontAlgn="base" hangingPunct="0">
              <a:lnSpc>
                <a:spcPct val="95000"/>
              </a:lnSpc>
              <a:spcBef>
                <a:spcPct val="0"/>
              </a:spcBef>
              <a:spcAft>
                <a:spcPct val="0"/>
              </a:spcAft>
              <a:defRPr sz="3200" b="1">
                <a:solidFill>
                  <a:srgbClr val="0000C5"/>
                </a:solidFill>
                <a:latin typeface="Calibri" pitchFamily="34" charset="0"/>
              </a:defRPr>
            </a:lvl4pPr>
            <a:lvl5pPr algn="l" rtl="0" eaLnBrk="0" fontAlgn="base" hangingPunct="0">
              <a:lnSpc>
                <a:spcPct val="95000"/>
              </a:lnSpc>
              <a:spcBef>
                <a:spcPct val="0"/>
              </a:spcBef>
              <a:spcAft>
                <a:spcPct val="0"/>
              </a:spcAft>
              <a:defRPr sz="3200" b="1">
                <a:solidFill>
                  <a:srgbClr val="0000C5"/>
                </a:solidFill>
                <a:latin typeface="Calibri" pitchFamily="34" charset="0"/>
              </a:defRPr>
            </a:lvl5pPr>
            <a:lvl6pPr marL="457200" algn="l" rtl="0" eaLnBrk="1" fontAlgn="base" hangingPunct="1">
              <a:lnSpc>
                <a:spcPct val="95000"/>
              </a:lnSpc>
              <a:spcBef>
                <a:spcPct val="0"/>
              </a:spcBef>
              <a:spcAft>
                <a:spcPct val="0"/>
              </a:spcAft>
              <a:defRPr sz="2800" b="1">
                <a:solidFill>
                  <a:srgbClr val="0000C5"/>
                </a:solidFill>
                <a:latin typeface="Arial" pitchFamily="34" charset="0"/>
              </a:defRPr>
            </a:lvl6pPr>
            <a:lvl7pPr marL="914400" algn="l" rtl="0" eaLnBrk="1" fontAlgn="base" hangingPunct="1">
              <a:lnSpc>
                <a:spcPct val="95000"/>
              </a:lnSpc>
              <a:spcBef>
                <a:spcPct val="0"/>
              </a:spcBef>
              <a:spcAft>
                <a:spcPct val="0"/>
              </a:spcAft>
              <a:defRPr sz="2800" b="1">
                <a:solidFill>
                  <a:srgbClr val="0000C5"/>
                </a:solidFill>
                <a:latin typeface="Arial" pitchFamily="34" charset="0"/>
              </a:defRPr>
            </a:lvl7pPr>
            <a:lvl8pPr marL="1371600" algn="l" rtl="0" eaLnBrk="1" fontAlgn="base" hangingPunct="1">
              <a:lnSpc>
                <a:spcPct val="95000"/>
              </a:lnSpc>
              <a:spcBef>
                <a:spcPct val="0"/>
              </a:spcBef>
              <a:spcAft>
                <a:spcPct val="0"/>
              </a:spcAft>
              <a:defRPr sz="2800" b="1">
                <a:solidFill>
                  <a:srgbClr val="0000C5"/>
                </a:solidFill>
                <a:latin typeface="Arial" pitchFamily="34" charset="0"/>
              </a:defRPr>
            </a:lvl8pPr>
            <a:lvl9pPr marL="1828800" algn="l" rtl="0" eaLnBrk="1" fontAlgn="base" hangingPunct="1">
              <a:lnSpc>
                <a:spcPct val="95000"/>
              </a:lnSpc>
              <a:spcBef>
                <a:spcPct val="0"/>
              </a:spcBef>
              <a:spcAft>
                <a:spcPct val="0"/>
              </a:spcAft>
              <a:defRPr sz="2800" b="1">
                <a:solidFill>
                  <a:srgbClr val="0000C5"/>
                </a:solidFill>
                <a:latin typeface="Arial" pitchFamily="34" charset="0"/>
              </a:defRPr>
            </a:lvl9pPr>
          </a:lstStyle>
          <a:p>
            <a:pPr eaLnBrk="1" hangingPunct="1"/>
            <a:r>
              <a:rPr lang="zh-CN" altLang="en-US" dirty="0">
                <a:ea typeface="宋体" pitchFamily="2" charset="-122"/>
              </a:rPr>
              <a:t>计划研究课题二</a:t>
            </a:r>
            <a:r>
              <a:rPr lang="en-US" altLang="zh-CN" dirty="0">
                <a:ea typeface="宋体" pitchFamily="2" charset="-122"/>
              </a:rPr>
              <a:t>: </a:t>
            </a:r>
            <a:r>
              <a:rPr lang="zh-CN" altLang="en-US" dirty="0">
                <a:ea typeface="宋体" pitchFamily="2" charset="-122"/>
              </a:rPr>
              <a:t>电力部门的减排</a:t>
            </a:r>
            <a:r>
              <a:rPr lang="en-US" altLang="zh-CN" dirty="0" smtClean="0">
                <a:ea typeface="宋体" pitchFamily="2" charset="-122"/>
              </a:rPr>
              <a:t>(5/5)</a:t>
            </a:r>
            <a:endParaRPr lang="en-US" altLang="zh-CN" i="1" dirty="0" smtClean="0">
              <a:ea typeface="宋体" pitchFamily="2" charset="-122"/>
            </a:endParaRPr>
          </a:p>
        </p:txBody>
      </p:sp>
      <p:sp>
        <p:nvSpPr>
          <p:cNvPr id="2" name="TextBox 1"/>
          <p:cNvSpPr txBox="1"/>
          <p:nvPr/>
        </p:nvSpPr>
        <p:spPr>
          <a:xfrm>
            <a:off x="904164" y="1433015"/>
            <a:ext cx="7335672" cy="338554"/>
          </a:xfrm>
          <a:prstGeom prst="rect">
            <a:avLst/>
          </a:prstGeom>
          <a:noFill/>
        </p:spPr>
        <p:txBody>
          <a:bodyPr wrap="square" rtlCol="0">
            <a:spAutoFit/>
          </a:bodyPr>
          <a:lstStyle/>
          <a:p>
            <a:pPr algn="ctr"/>
            <a:r>
              <a:rPr lang="zh-CN" altLang="en-US" b="1" dirty="0" smtClean="0">
                <a:latin typeface="Calibri" pitchFamily="34" charset="0"/>
              </a:rPr>
              <a:t>求解算法的迭代思路</a:t>
            </a:r>
            <a:endParaRPr lang="zh-CN" altLang="en-US" b="1" dirty="0" smtClean="0">
              <a:latin typeface="Calibri" pitchFamily="34" charset="0"/>
            </a:endParaRPr>
          </a:p>
        </p:txBody>
      </p:sp>
    </p:spTree>
    <p:extLst>
      <p:ext uri="{BB962C8B-B14F-4D97-AF65-F5344CB8AC3E}">
        <p14:creationId xmlns:p14="http://schemas.microsoft.com/office/powerpoint/2010/main" val="881007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810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smtClean="0">
                <a:ea typeface="宋体" pitchFamily="2" charset="-122"/>
              </a:rPr>
              <a:t>模型开发计划</a:t>
            </a:r>
            <a:endParaRPr lang="en-US" altLang="zh-CN" sz="3600" b="1" dirty="0" smtClean="0">
              <a:ea typeface="宋体" pitchFamily="2" charset="-122"/>
            </a:endParaRPr>
          </a:p>
        </p:txBody>
      </p:sp>
      <p:sp>
        <p:nvSpPr>
          <p:cNvPr id="4" name="Content Placeholder 2"/>
          <p:cNvSpPr txBox="1">
            <a:spLocks/>
          </p:cNvSpPr>
          <p:nvPr/>
        </p:nvSpPr>
        <p:spPr>
          <a:xfrm>
            <a:off x="405144" y="3554112"/>
            <a:ext cx="8356600" cy="3200400"/>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Tx/>
              <a:buChar char="•"/>
            </a:pPr>
            <a:r>
              <a:rPr lang="zh-CN" altLang="en-US" sz="1800" dirty="0" smtClean="0">
                <a:ea typeface="宋体" pitchFamily="2" charset="-122"/>
              </a:rPr>
              <a:t>目前模型开发情况</a:t>
            </a:r>
            <a:r>
              <a:rPr lang="en-US" altLang="zh-CN" sz="1800" dirty="0" smtClean="0">
                <a:ea typeface="宋体" pitchFamily="2" charset="-122"/>
              </a:rPr>
              <a:t>:</a:t>
            </a:r>
            <a:endParaRPr lang="en-US" altLang="zh-CN" sz="1800" dirty="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初步完成数据库开发</a:t>
            </a:r>
            <a:endParaRPr lang="en-US" altLang="zh-CN" sz="1800" b="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计划整合中国数据与</a:t>
            </a:r>
            <a:r>
              <a:rPr lang="en-US" altLang="zh-CN" sz="1800" b="0" dirty="0" smtClean="0">
                <a:ea typeface="宋体" pitchFamily="2" charset="-122"/>
              </a:rPr>
              <a:t>GTAP</a:t>
            </a:r>
            <a:r>
              <a:rPr lang="zh-CN" altLang="en-US" sz="1800" b="0" dirty="0" smtClean="0">
                <a:ea typeface="宋体" pitchFamily="2" charset="-122"/>
              </a:rPr>
              <a:t>全球经济贸易数据</a:t>
            </a:r>
            <a:endParaRPr lang="en-US" altLang="zh-CN" sz="1800" b="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计划整合自底向上的电力部门模型</a:t>
            </a:r>
            <a:endParaRPr lang="en-US" altLang="zh-CN" sz="1800" b="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计划完善</a:t>
            </a:r>
            <a:r>
              <a:rPr lang="zh-CN" altLang="en-US" sz="1800" b="0" dirty="0" smtClean="0">
                <a:ea typeface="宋体" pitchFamily="2" charset="-122"/>
              </a:rPr>
              <a:t>可再生能源技术在模型中的表达方法</a:t>
            </a:r>
            <a:r>
              <a:rPr lang="en-US" altLang="zh-CN" sz="1800" b="0" dirty="0" smtClean="0">
                <a:ea typeface="宋体" pitchFamily="2" charset="-122"/>
              </a:rPr>
              <a:t/>
            </a:r>
            <a:br>
              <a:rPr lang="en-US" altLang="zh-CN" sz="1800" b="0" dirty="0" smtClean="0">
                <a:ea typeface="宋体" pitchFamily="2" charset="-122"/>
              </a:rPr>
            </a:br>
            <a:endParaRPr lang="en-US" altLang="zh-CN" sz="2000" b="0" dirty="0">
              <a:ea typeface="宋体" pitchFamily="2" charset="-122"/>
            </a:endParaRPr>
          </a:p>
          <a:p>
            <a:pPr eaLnBrk="1" hangingPunct="1">
              <a:lnSpc>
                <a:spcPct val="80000"/>
              </a:lnSpc>
              <a:spcBef>
                <a:spcPct val="20000"/>
              </a:spcBef>
              <a:buFontTx/>
              <a:buChar char="•"/>
            </a:pPr>
            <a:r>
              <a:rPr lang="zh-CN" altLang="en-US" sz="1800" dirty="0" smtClean="0">
                <a:ea typeface="宋体" pitchFamily="2" charset="-122"/>
              </a:rPr>
              <a:t>工作团队</a:t>
            </a:r>
            <a:r>
              <a:rPr lang="en-US" altLang="zh-CN" sz="1800" dirty="0" smtClean="0">
                <a:ea typeface="宋体" pitchFamily="2" charset="-122"/>
              </a:rPr>
              <a:t>:</a:t>
            </a:r>
            <a:endParaRPr lang="en-US" altLang="zh-CN" sz="1800" dirty="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清华团队</a:t>
            </a:r>
            <a:r>
              <a:rPr lang="en-US" altLang="zh-CN" sz="1800" b="0" dirty="0" smtClean="0">
                <a:ea typeface="宋体" pitchFamily="2" charset="-122"/>
              </a:rPr>
              <a:t>: </a:t>
            </a:r>
            <a:r>
              <a:rPr lang="zh-CN" altLang="en-US" sz="1800" b="0" dirty="0" smtClean="0">
                <a:ea typeface="宋体" pitchFamily="2" charset="-122"/>
              </a:rPr>
              <a:t>张希良教授，柴麒敏助理研究员，博士生张达</a:t>
            </a:r>
            <a:endParaRPr lang="en-US" altLang="zh-CN" sz="1800" b="0" dirty="0">
              <a:ea typeface="宋体" pitchFamily="2" charset="-122"/>
            </a:endParaRPr>
          </a:p>
          <a:p>
            <a:pPr lvl="1" eaLnBrk="1" hangingPunct="1">
              <a:lnSpc>
                <a:spcPct val="80000"/>
              </a:lnSpc>
              <a:spcBef>
                <a:spcPct val="20000"/>
              </a:spcBef>
              <a:buFontTx/>
              <a:buChar char="–"/>
            </a:pPr>
            <a:r>
              <a:rPr lang="en-US" altLang="zh-CN" sz="1800" b="0" dirty="0" smtClean="0">
                <a:ea typeface="宋体" pitchFamily="2" charset="-122"/>
              </a:rPr>
              <a:t>MIT</a:t>
            </a:r>
            <a:r>
              <a:rPr lang="zh-CN" altLang="en-US" sz="1800" b="0" dirty="0" smtClean="0">
                <a:ea typeface="宋体" pitchFamily="2" charset="-122"/>
              </a:rPr>
              <a:t>团队</a:t>
            </a:r>
            <a:r>
              <a:rPr lang="en-US" altLang="zh-CN" sz="1800" b="0" dirty="0" smtClean="0">
                <a:ea typeface="宋体" pitchFamily="2" charset="-122"/>
              </a:rPr>
              <a:t>: </a:t>
            </a:r>
            <a:r>
              <a:rPr lang="en-US" altLang="zh-CN" sz="1800" b="0" dirty="0" smtClean="0">
                <a:ea typeface="宋体" pitchFamily="2" charset="-122"/>
              </a:rPr>
              <a:t>Sebastian Rausch, Valerie </a:t>
            </a:r>
            <a:r>
              <a:rPr lang="en-US" altLang="zh-CN" sz="1800" b="0" dirty="0" err="1" smtClean="0">
                <a:ea typeface="宋体" pitchFamily="2" charset="-122"/>
              </a:rPr>
              <a:t>Karplus</a:t>
            </a:r>
            <a:r>
              <a:rPr lang="en-US" altLang="zh-CN" sz="1800" b="0" dirty="0" smtClean="0">
                <a:ea typeface="宋体" pitchFamily="2" charset="-122"/>
              </a:rPr>
              <a:t>, John Reilly </a:t>
            </a:r>
            <a:endParaRPr lang="en-US" altLang="zh-CN" sz="2000" b="0" dirty="0">
              <a:ea typeface="宋体" pitchFamily="2" charset="-122"/>
            </a:endParaRPr>
          </a:p>
          <a:p>
            <a:pPr lvl="1" eaLnBrk="1" hangingPunct="1">
              <a:lnSpc>
                <a:spcPct val="80000"/>
              </a:lnSpc>
              <a:spcBef>
                <a:spcPct val="20000"/>
              </a:spcBef>
              <a:buFontTx/>
              <a:buChar char="–"/>
            </a:pPr>
            <a:endParaRPr lang="en-US" altLang="zh-CN" sz="2000" b="0" dirty="0">
              <a:ea typeface="宋体" pitchFamily="2" charset="-122"/>
            </a:endParaRPr>
          </a:p>
          <a:p>
            <a:pPr lvl="1"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a:spcBef>
                <a:spcPct val="20000"/>
              </a:spcBef>
              <a:buFontTx/>
              <a:buChar char="•"/>
            </a:pPr>
            <a:endParaRPr lang="en-US" altLang="zh-CN" sz="2000" b="0" dirty="0">
              <a:ea typeface="宋体" pitchFamily="2" charset="-122"/>
            </a:endParaRPr>
          </a:p>
          <a:p>
            <a:pPr>
              <a:spcBef>
                <a:spcPct val="20000"/>
              </a:spcBef>
              <a:buFontTx/>
              <a:buChar char="•"/>
            </a:pPr>
            <a:endParaRPr lang="en-US" altLang="zh-CN" sz="2000" b="0" dirty="0">
              <a:ea typeface="宋体" pitchFamily="2" charset="-122"/>
            </a:endParaRPr>
          </a:p>
        </p:txBody>
      </p:sp>
      <p:graphicFrame>
        <p:nvGraphicFramePr>
          <p:cNvPr id="5" name="Content Placeholder 3"/>
          <p:cNvGraphicFramePr>
            <a:graphicFrameLocks/>
          </p:cNvGraphicFramePr>
          <p:nvPr>
            <p:extLst>
              <p:ext uri="{D42A27DB-BD31-4B8C-83A1-F6EECF244321}">
                <p14:modId xmlns:p14="http://schemas.microsoft.com/office/powerpoint/2010/main" val="1754889831"/>
              </p:ext>
            </p:extLst>
          </p:nvPr>
        </p:nvGraphicFramePr>
        <p:xfrm>
          <a:off x="381155" y="1187360"/>
          <a:ext cx="8286309"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7" name="Rectangle 6"/>
          <p:cNvSpPr>
            <a:spLocks noChangeArrowheads="1"/>
          </p:cNvSpPr>
          <p:nvPr/>
        </p:nvSpPr>
        <p:spPr bwMode="auto">
          <a:xfrm>
            <a:off x="405143" y="2518015"/>
            <a:ext cx="1764852" cy="87232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eaLnBrk="0" hangingPunct="0">
              <a:spcBef>
                <a:spcPct val="50000"/>
              </a:spcBef>
            </a:pPr>
            <a:r>
              <a:rPr lang="zh-CN" altLang="en-US" b="1" dirty="0" smtClean="0">
                <a:latin typeface="Arial" pitchFamily="34" charset="0"/>
                <a:ea typeface="宋体" pitchFamily="2" charset="-122"/>
              </a:rPr>
              <a:t>阶段一</a:t>
            </a:r>
            <a:r>
              <a:rPr lang="en-US" altLang="zh-CN" dirty="0" smtClean="0">
                <a:latin typeface="Arial" pitchFamily="34" charset="0"/>
                <a:ea typeface="宋体" pitchFamily="2" charset="-122"/>
              </a:rPr>
              <a:t>:</a:t>
            </a:r>
            <a:r>
              <a:rPr lang="en-US" altLang="zh-CN" dirty="0" smtClean="0">
                <a:latin typeface="Arial" pitchFamily="34" charset="0"/>
                <a:ea typeface="宋体" pitchFamily="2" charset="-122"/>
              </a:rPr>
              <a:t/>
            </a:r>
            <a:br>
              <a:rPr lang="en-US" altLang="zh-CN" dirty="0" smtClean="0">
                <a:latin typeface="Arial" pitchFamily="34" charset="0"/>
                <a:ea typeface="宋体" pitchFamily="2" charset="-122"/>
              </a:rPr>
            </a:br>
            <a:r>
              <a:rPr lang="en-US" altLang="zh-CN" dirty="0" smtClean="0">
                <a:latin typeface="Arial" pitchFamily="34" charset="0"/>
                <a:ea typeface="宋体" pitchFamily="2" charset="-122"/>
              </a:rPr>
              <a:t>(2011</a:t>
            </a:r>
            <a:r>
              <a:rPr lang="zh-CN" altLang="en-US" dirty="0" smtClean="0">
                <a:latin typeface="Arial" pitchFamily="34" charset="0"/>
                <a:ea typeface="宋体" pitchFamily="2" charset="-122"/>
              </a:rPr>
              <a:t>年</a:t>
            </a:r>
            <a:r>
              <a:rPr lang="en-US" altLang="zh-CN" dirty="0" smtClean="0">
                <a:latin typeface="Arial" pitchFamily="34" charset="0"/>
                <a:ea typeface="宋体" pitchFamily="2" charset="-122"/>
              </a:rPr>
              <a:t>11</a:t>
            </a:r>
            <a:r>
              <a:rPr lang="zh-CN" altLang="en-US" dirty="0" smtClean="0">
                <a:latin typeface="Arial" pitchFamily="34" charset="0"/>
                <a:ea typeface="宋体" pitchFamily="2" charset="-122"/>
              </a:rPr>
              <a:t>月至</a:t>
            </a:r>
            <a:r>
              <a:rPr lang="en-US" altLang="zh-CN" dirty="0" smtClean="0">
                <a:latin typeface="Arial" pitchFamily="34" charset="0"/>
                <a:ea typeface="宋体" pitchFamily="2" charset="-122"/>
              </a:rPr>
              <a:t>2012</a:t>
            </a:r>
            <a:r>
              <a:rPr lang="zh-CN" altLang="en-US" dirty="0" smtClean="0">
                <a:latin typeface="Arial" pitchFamily="34" charset="0"/>
                <a:ea typeface="宋体" pitchFamily="2" charset="-122"/>
              </a:rPr>
              <a:t>年</a:t>
            </a:r>
            <a:r>
              <a:rPr lang="en-US" altLang="zh-CN" dirty="0" smtClean="0">
                <a:latin typeface="Arial" pitchFamily="34" charset="0"/>
                <a:ea typeface="宋体" pitchFamily="2" charset="-122"/>
              </a:rPr>
              <a:t>3</a:t>
            </a:r>
            <a:r>
              <a:rPr lang="zh-CN" altLang="en-US" dirty="0" smtClean="0">
                <a:latin typeface="Arial" pitchFamily="34" charset="0"/>
                <a:ea typeface="宋体" pitchFamily="2" charset="-122"/>
              </a:rPr>
              <a:t>月</a:t>
            </a:r>
            <a:r>
              <a:rPr lang="en-US" altLang="zh-CN" dirty="0" smtClean="0">
                <a:latin typeface="Arial" pitchFamily="34" charset="0"/>
                <a:ea typeface="宋体" pitchFamily="2" charset="-122"/>
              </a:rPr>
              <a:t>)</a:t>
            </a:r>
            <a:r>
              <a:rPr lang="en-US" altLang="zh-CN" sz="1600" dirty="0" smtClean="0">
                <a:latin typeface="Arial" pitchFamily="34" charset="0"/>
                <a:ea typeface="宋体" pitchFamily="2" charset="-122"/>
              </a:rPr>
              <a:t> </a:t>
            </a:r>
            <a:endParaRPr lang="en-US" altLang="zh-CN" sz="1600" dirty="0">
              <a:latin typeface="Arial" pitchFamily="34" charset="0"/>
              <a:ea typeface="宋体" pitchFamily="2" charset="-122"/>
            </a:endParaRPr>
          </a:p>
        </p:txBody>
      </p:sp>
      <p:sp>
        <p:nvSpPr>
          <p:cNvPr id="8199" name="Rectangle 8"/>
          <p:cNvSpPr>
            <a:spLocks noChangeArrowheads="1"/>
          </p:cNvSpPr>
          <p:nvPr/>
        </p:nvSpPr>
        <p:spPr bwMode="auto">
          <a:xfrm>
            <a:off x="2424135" y="2518016"/>
            <a:ext cx="3832225" cy="87232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eaLnBrk="0" hangingPunct="0">
              <a:spcBef>
                <a:spcPct val="50000"/>
              </a:spcBef>
            </a:pPr>
            <a:endParaRPr lang="en-US" altLang="zh-CN" b="1" dirty="0" smtClean="0">
              <a:latin typeface="Arial" pitchFamily="34" charset="0"/>
              <a:ea typeface="宋体" pitchFamily="2" charset="-122"/>
            </a:endParaRPr>
          </a:p>
          <a:p>
            <a:pPr algn="ctr" eaLnBrk="0" hangingPunct="0">
              <a:spcBef>
                <a:spcPct val="50000"/>
              </a:spcBef>
            </a:pPr>
            <a:r>
              <a:rPr lang="zh-CN" altLang="en-US" b="1" dirty="0">
                <a:latin typeface="Arial" pitchFamily="34" charset="0"/>
                <a:ea typeface="宋体" pitchFamily="2" charset="-122"/>
              </a:rPr>
              <a:t>阶段二</a:t>
            </a:r>
            <a:r>
              <a:rPr lang="en-US" altLang="zh-CN" dirty="0" smtClean="0">
                <a:latin typeface="Arial" pitchFamily="34" charset="0"/>
                <a:ea typeface="宋体" pitchFamily="2" charset="-122"/>
              </a:rPr>
              <a:t>:</a:t>
            </a:r>
            <a:r>
              <a:rPr lang="en-US" altLang="zh-CN" dirty="0">
                <a:latin typeface="Arial" pitchFamily="34" charset="0"/>
                <a:ea typeface="宋体" pitchFamily="2" charset="-122"/>
              </a:rPr>
              <a:t/>
            </a:r>
            <a:br>
              <a:rPr lang="en-US" altLang="zh-CN" dirty="0">
                <a:latin typeface="Arial" pitchFamily="34" charset="0"/>
                <a:ea typeface="宋体" pitchFamily="2" charset="-122"/>
              </a:rPr>
            </a:br>
            <a:r>
              <a:rPr lang="en-US" altLang="zh-CN" dirty="0" smtClean="0">
                <a:latin typeface="Arial" pitchFamily="34" charset="0"/>
                <a:ea typeface="宋体" pitchFamily="2" charset="-122"/>
              </a:rPr>
              <a:t>(2012</a:t>
            </a:r>
            <a:r>
              <a:rPr lang="zh-CN" altLang="en-US" dirty="0" smtClean="0">
                <a:latin typeface="Arial" pitchFamily="34" charset="0"/>
                <a:ea typeface="宋体" pitchFamily="2" charset="-122"/>
              </a:rPr>
              <a:t>年</a:t>
            </a:r>
            <a:r>
              <a:rPr lang="en-US" altLang="zh-CN" dirty="0" smtClean="0">
                <a:latin typeface="Arial" pitchFamily="34" charset="0"/>
                <a:ea typeface="宋体" pitchFamily="2" charset="-122"/>
              </a:rPr>
              <a:t>4</a:t>
            </a:r>
            <a:r>
              <a:rPr lang="zh-CN" altLang="en-US" dirty="0" smtClean="0">
                <a:latin typeface="Arial" pitchFamily="34" charset="0"/>
                <a:ea typeface="宋体" pitchFamily="2" charset="-122"/>
              </a:rPr>
              <a:t>月至</a:t>
            </a:r>
            <a:r>
              <a:rPr lang="en-US" altLang="zh-CN" dirty="0" smtClean="0">
                <a:latin typeface="Arial" pitchFamily="34" charset="0"/>
                <a:ea typeface="宋体" pitchFamily="2" charset="-122"/>
              </a:rPr>
              <a:t>2012</a:t>
            </a:r>
            <a:r>
              <a:rPr lang="zh-CN" altLang="en-US" dirty="0" smtClean="0">
                <a:latin typeface="Arial" pitchFamily="34" charset="0"/>
                <a:ea typeface="宋体" pitchFamily="2" charset="-122"/>
              </a:rPr>
              <a:t>年</a:t>
            </a:r>
            <a:r>
              <a:rPr lang="en-US" altLang="zh-CN" dirty="0" smtClean="0">
                <a:latin typeface="Arial" pitchFamily="34" charset="0"/>
                <a:ea typeface="宋体" pitchFamily="2" charset="-122"/>
              </a:rPr>
              <a:t>12</a:t>
            </a:r>
            <a:r>
              <a:rPr lang="zh-CN" altLang="en-US" dirty="0" smtClean="0">
                <a:latin typeface="Arial" pitchFamily="34" charset="0"/>
                <a:ea typeface="宋体" pitchFamily="2" charset="-122"/>
              </a:rPr>
              <a:t>月</a:t>
            </a:r>
            <a:r>
              <a:rPr lang="en-US" altLang="zh-CN" dirty="0" smtClean="0">
                <a:latin typeface="Arial" pitchFamily="34" charset="0"/>
                <a:ea typeface="宋体" pitchFamily="2" charset="-122"/>
              </a:rPr>
              <a:t>) </a:t>
            </a:r>
            <a:endParaRPr lang="en-US" altLang="zh-CN" dirty="0">
              <a:latin typeface="Arial" pitchFamily="34" charset="0"/>
              <a:ea typeface="宋体" pitchFamily="2" charset="-122"/>
            </a:endParaRPr>
          </a:p>
          <a:p>
            <a:pPr algn="ctr" eaLnBrk="0" hangingPunct="0">
              <a:spcBef>
                <a:spcPct val="50000"/>
              </a:spcBef>
            </a:pPr>
            <a:endParaRPr lang="en-US" altLang="zh-CN" sz="1600" dirty="0">
              <a:latin typeface="Arial" pitchFamily="34" charset="0"/>
              <a:ea typeface="宋体" pitchFamily="2" charset="-122"/>
            </a:endParaRPr>
          </a:p>
        </p:txBody>
      </p:sp>
      <p:sp>
        <p:nvSpPr>
          <p:cNvPr id="9" name="Rectangle 6"/>
          <p:cNvSpPr>
            <a:spLocks noChangeArrowheads="1"/>
          </p:cNvSpPr>
          <p:nvPr/>
        </p:nvSpPr>
        <p:spPr bwMode="auto">
          <a:xfrm>
            <a:off x="6507967" y="2518016"/>
            <a:ext cx="1764852" cy="872321"/>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eaLnBrk="0" hangingPunct="0">
              <a:spcBef>
                <a:spcPct val="50000"/>
              </a:spcBef>
            </a:pPr>
            <a:r>
              <a:rPr lang="zh-CN" altLang="en-US" b="1" dirty="0" smtClean="0">
                <a:latin typeface="Arial" pitchFamily="34" charset="0"/>
                <a:ea typeface="宋体" pitchFamily="2" charset="-122"/>
              </a:rPr>
              <a:t>阶段三</a:t>
            </a:r>
            <a:r>
              <a:rPr lang="en-US" altLang="zh-CN" dirty="0" smtClean="0">
                <a:latin typeface="Arial" pitchFamily="34" charset="0"/>
                <a:ea typeface="宋体" pitchFamily="2" charset="-122"/>
              </a:rPr>
              <a:t>:</a:t>
            </a:r>
            <a:r>
              <a:rPr lang="en-US" altLang="zh-CN" dirty="0" smtClean="0">
                <a:latin typeface="Arial" pitchFamily="34" charset="0"/>
                <a:ea typeface="宋体" pitchFamily="2" charset="-122"/>
              </a:rPr>
              <a:t/>
            </a:r>
            <a:br>
              <a:rPr lang="en-US" altLang="zh-CN" dirty="0" smtClean="0">
                <a:latin typeface="Arial" pitchFamily="34" charset="0"/>
                <a:ea typeface="宋体" pitchFamily="2" charset="-122"/>
              </a:rPr>
            </a:br>
            <a:r>
              <a:rPr lang="en-US" altLang="zh-CN" dirty="0" smtClean="0">
                <a:latin typeface="Arial" pitchFamily="34" charset="0"/>
                <a:ea typeface="宋体" pitchFamily="2" charset="-122"/>
              </a:rPr>
              <a:t>(</a:t>
            </a:r>
            <a:r>
              <a:rPr lang="en-US" altLang="zh-CN" dirty="0" smtClean="0">
                <a:latin typeface="Arial" pitchFamily="34" charset="0"/>
                <a:ea typeface="宋体" pitchFamily="2" charset="-122"/>
              </a:rPr>
              <a:t>2013</a:t>
            </a:r>
            <a:r>
              <a:rPr lang="zh-CN" altLang="en-US" dirty="0" smtClean="0">
                <a:latin typeface="Arial" pitchFamily="34" charset="0"/>
                <a:ea typeface="宋体" pitchFamily="2" charset="-122"/>
              </a:rPr>
              <a:t>年</a:t>
            </a:r>
            <a:r>
              <a:rPr lang="en-US" altLang="zh-CN" dirty="0" smtClean="0">
                <a:latin typeface="Arial" pitchFamily="34" charset="0"/>
                <a:ea typeface="宋体" pitchFamily="2" charset="-122"/>
              </a:rPr>
              <a:t>-)</a:t>
            </a:r>
            <a:r>
              <a:rPr lang="en-US" altLang="zh-CN" sz="1600" dirty="0" smtClean="0">
                <a:latin typeface="Arial" pitchFamily="34" charset="0"/>
                <a:ea typeface="宋体" pitchFamily="2" charset="-122"/>
              </a:rPr>
              <a:t> </a:t>
            </a:r>
            <a:endParaRPr lang="en-US" altLang="zh-CN" sz="1600" dirty="0">
              <a:latin typeface="Arial" pitchFamily="34" charset="0"/>
              <a:ea typeface="宋体" pitchFamily="2" charset="-122"/>
            </a:endParaRPr>
          </a:p>
        </p:txBody>
      </p:sp>
    </p:spTree>
    <p:extLst>
      <p:ext uri="{BB962C8B-B14F-4D97-AF65-F5344CB8AC3E}">
        <p14:creationId xmlns:p14="http://schemas.microsoft.com/office/powerpoint/2010/main" val="334737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3" y="3014804"/>
            <a:ext cx="7772400" cy="1362075"/>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53677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810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smtClean="0">
                <a:ea typeface="宋体" pitchFamily="2" charset="-122"/>
              </a:rPr>
              <a:t>背景与目标</a:t>
            </a:r>
            <a:endParaRPr lang="en-US" altLang="zh-CN" sz="3600" b="1" dirty="0" smtClean="0">
              <a:ea typeface="宋体" pitchFamily="2" charset="-122"/>
            </a:endParaRPr>
          </a:p>
        </p:txBody>
      </p:sp>
      <p:sp>
        <p:nvSpPr>
          <p:cNvPr id="4" name="Content Placeholder 2"/>
          <p:cNvSpPr txBox="1">
            <a:spLocks/>
          </p:cNvSpPr>
          <p:nvPr/>
        </p:nvSpPr>
        <p:spPr>
          <a:xfrm>
            <a:off x="406400" y="1493293"/>
            <a:ext cx="8055213"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Tx/>
              <a:buChar char="•"/>
            </a:pPr>
            <a:r>
              <a:rPr lang="zh-CN" altLang="en-US" sz="2000" b="0" dirty="0" smtClean="0">
                <a:ea typeface="宋体" pitchFamily="2" charset="-122"/>
              </a:rPr>
              <a:t>作为最大的温室气体排放国，中国在全球减排中的角色非常重要。</a:t>
            </a:r>
            <a:endParaRPr lang="en-US" altLang="zh-CN" sz="2000" b="0" dirty="0" smtClean="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r>
              <a:rPr lang="zh-CN" altLang="en-US" sz="2000" b="0" dirty="0" smtClean="0">
                <a:ea typeface="宋体" pitchFamily="2" charset="-122"/>
              </a:rPr>
              <a:t>目前中国的节能与减排目标大多分解到各个省份，一些政策或项目也在某些区域率先试点。</a:t>
            </a:r>
            <a:endParaRPr lang="en-US" altLang="zh-CN" sz="2000" b="0" dirty="0" smtClean="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r>
              <a:rPr lang="zh-CN" altLang="en-US" sz="2000" b="0" dirty="0" smtClean="0">
                <a:ea typeface="宋体" pitchFamily="2" charset="-122"/>
              </a:rPr>
              <a:t>缩小东西部差距，实现区域协调发展是未来中国发展的重要任务。</a:t>
            </a:r>
            <a:endParaRPr lang="en-US" altLang="zh-CN" sz="2000" b="0" dirty="0" smtClean="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r>
              <a:rPr lang="zh-CN" altLang="en-US" sz="2000" b="0" dirty="0" smtClean="0">
                <a:ea typeface="宋体" pitchFamily="2" charset="-122"/>
              </a:rPr>
              <a:t>目前，国内尚没有基于最新发布的基年数据建立的中国多区域能源政策模型，大多数的区域投入产出分析研究都基于</a:t>
            </a:r>
            <a:r>
              <a:rPr lang="en-US" altLang="zh-CN" sz="2000" b="0" dirty="0" smtClean="0">
                <a:ea typeface="宋体" pitchFamily="2" charset="-122"/>
              </a:rPr>
              <a:t>2002</a:t>
            </a:r>
            <a:r>
              <a:rPr lang="zh-CN" altLang="en-US" sz="2000" b="0" dirty="0" smtClean="0">
                <a:ea typeface="宋体" pitchFamily="2" charset="-122"/>
              </a:rPr>
              <a:t>年的基年数据。</a:t>
            </a:r>
            <a:endParaRPr lang="en-US" altLang="zh-CN" sz="2000" b="0" dirty="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r>
              <a:rPr lang="zh-CN" altLang="en-US" sz="2000" b="0" dirty="0" smtClean="0">
                <a:ea typeface="宋体" pitchFamily="2" charset="-122"/>
              </a:rPr>
              <a:t>因此，我们计划开发一个基于最新基年数据的中国多区域能源政策模型。该模型可适应多种政策问题的分析需要。</a:t>
            </a: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spTree>
    <p:extLst>
      <p:ext uri="{BB962C8B-B14F-4D97-AF65-F5344CB8AC3E}">
        <p14:creationId xmlns:p14="http://schemas.microsoft.com/office/powerpoint/2010/main" val="415301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810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dirty="0" smtClean="0">
                <a:ea typeface="宋体" pitchFamily="2" charset="-122"/>
              </a:rPr>
              <a:t>模型概要（</a:t>
            </a:r>
            <a:r>
              <a:rPr lang="en-US" altLang="zh-CN" sz="3600" dirty="0" smtClean="0">
                <a:ea typeface="宋体" pitchFamily="2" charset="-122"/>
              </a:rPr>
              <a:t>1/2</a:t>
            </a:r>
            <a:r>
              <a:rPr lang="zh-CN" altLang="en-US" sz="3600" dirty="0" smtClean="0">
                <a:ea typeface="宋体" pitchFamily="2" charset="-122"/>
              </a:rPr>
              <a:t>）</a:t>
            </a:r>
            <a:endParaRPr lang="en-US" altLang="zh-CN" sz="3600" dirty="0" smtClean="0">
              <a:ea typeface="宋体" pitchFamily="2" charset="-122"/>
            </a:endParaRPr>
          </a:p>
        </p:txBody>
      </p:sp>
      <p:sp>
        <p:nvSpPr>
          <p:cNvPr id="4" name="Content Placeholder 2"/>
          <p:cNvSpPr txBox="1">
            <a:spLocks/>
          </p:cNvSpPr>
          <p:nvPr/>
        </p:nvSpPr>
        <p:spPr>
          <a:xfrm>
            <a:off x="365456" y="1493293"/>
            <a:ext cx="8642066"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Tx/>
              <a:buChar char="•"/>
            </a:pPr>
            <a:r>
              <a:rPr lang="zh-CN" altLang="en-US" sz="1800" dirty="0" smtClean="0">
                <a:ea typeface="宋体" pitchFamily="2" charset="-122"/>
              </a:rPr>
              <a:t>模型理论：</a:t>
            </a:r>
            <a:endParaRPr lang="en-US" altLang="zh-CN" sz="180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多区域、多部门、多居民账户的动态一般均衡模型</a:t>
            </a:r>
            <a:endParaRPr lang="en-US" altLang="zh-CN" sz="1800" b="0" dirty="0" smtClean="0">
              <a:ea typeface="宋体" pitchFamily="2" charset="-122"/>
            </a:endParaRPr>
          </a:p>
          <a:p>
            <a:pPr eaLnBrk="1" hangingPunct="1">
              <a:lnSpc>
                <a:spcPct val="80000"/>
              </a:lnSpc>
              <a:spcBef>
                <a:spcPct val="20000"/>
              </a:spcBef>
              <a:buFontTx/>
              <a:buChar char="•"/>
            </a:pPr>
            <a:r>
              <a:rPr lang="zh-CN" altLang="en-US" sz="1800" dirty="0" smtClean="0">
                <a:ea typeface="宋体" pitchFamily="2" charset="-122"/>
              </a:rPr>
              <a:t>建模方法：</a:t>
            </a:r>
            <a:endParaRPr lang="en-US" altLang="zh-CN" sz="180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整合自顶向下和自底向上的混合动态一般均衡模型</a:t>
            </a:r>
            <a:endParaRPr lang="en-US" altLang="zh-CN" sz="2000" b="0" dirty="0" smtClean="0">
              <a:ea typeface="宋体" pitchFamily="2" charset="-122"/>
            </a:endParaRPr>
          </a:p>
          <a:p>
            <a:pPr>
              <a:spcBef>
                <a:spcPct val="20000"/>
              </a:spcBef>
              <a:buFontTx/>
              <a:buChar char="•"/>
            </a:pPr>
            <a:endParaRPr lang="en-US" altLang="zh-CN" sz="20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010" y="3110551"/>
            <a:ext cx="4012440" cy="295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a:xfrm>
            <a:off x="354464" y="3055959"/>
            <a:ext cx="4476843" cy="3200400"/>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Tx/>
              <a:buChar char="•"/>
            </a:pPr>
            <a:r>
              <a:rPr lang="zh-CN" altLang="en-US" sz="1800" dirty="0" smtClean="0">
                <a:ea typeface="宋体" pitchFamily="2" charset="-122"/>
              </a:rPr>
              <a:t>特点</a:t>
            </a:r>
            <a:r>
              <a:rPr lang="en-US" altLang="zh-CN" sz="1800" dirty="0" smtClean="0">
                <a:ea typeface="宋体" pitchFamily="2" charset="-122"/>
              </a:rPr>
              <a:t>:</a:t>
            </a:r>
            <a:endParaRPr lang="en-US" altLang="zh-CN" sz="1800" dirty="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多区域：可研究区域经济间的贸易互动</a:t>
            </a:r>
            <a:endParaRPr lang="en-US" altLang="zh-CN" sz="1800" b="0" dirty="0" smtClean="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多部门：详细刻画主要高耗能部门的节能减排潜力和成本</a:t>
            </a:r>
            <a:endParaRPr lang="en-US" altLang="zh-CN" sz="1800" b="0" dirty="0" smtClean="0">
              <a:ea typeface="宋体" pitchFamily="2" charset="-122"/>
            </a:endParaRPr>
          </a:p>
          <a:p>
            <a:pPr lvl="1" eaLnBrk="1" hangingPunct="1">
              <a:lnSpc>
                <a:spcPct val="80000"/>
              </a:lnSpc>
              <a:spcBef>
                <a:spcPct val="20000"/>
              </a:spcBef>
              <a:buFontTx/>
              <a:buChar char="–"/>
            </a:pPr>
            <a:r>
              <a:rPr lang="zh-CN" altLang="en-US" sz="1800" b="0" dirty="0">
                <a:ea typeface="宋体" pitchFamily="2" charset="-122"/>
              </a:rPr>
              <a:t>多</a:t>
            </a:r>
            <a:r>
              <a:rPr lang="zh-CN" altLang="en-US" sz="1800" b="0" dirty="0" smtClean="0">
                <a:ea typeface="宋体" pitchFamily="2" charset="-122"/>
              </a:rPr>
              <a:t>居民账户：可研究政策对于不同收入群体的影响</a:t>
            </a:r>
            <a:endParaRPr lang="en-US" altLang="zh-CN" sz="1800" b="0" dirty="0">
              <a:ea typeface="宋体" pitchFamily="2" charset="-122"/>
            </a:endParaRPr>
          </a:p>
          <a:p>
            <a:pPr lvl="1" eaLnBrk="1" hangingPunct="1">
              <a:lnSpc>
                <a:spcPct val="80000"/>
              </a:lnSpc>
              <a:spcBef>
                <a:spcPct val="20000"/>
              </a:spcBef>
              <a:buFontTx/>
              <a:buChar char="–"/>
            </a:pPr>
            <a:r>
              <a:rPr lang="zh-CN" altLang="en-US" sz="1800" b="0" dirty="0" smtClean="0">
                <a:ea typeface="宋体" pitchFamily="2" charset="-122"/>
              </a:rPr>
              <a:t>动态：可给出未来中长期排放预测和情景设计</a:t>
            </a:r>
            <a:endParaRPr lang="en-US" altLang="zh-CN" sz="1800" b="0" dirty="0" smtClean="0">
              <a:ea typeface="宋体" pitchFamily="2" charset="-122"/>
            </a:endParaRPr>
          </a:p>
          <a:p>
            <a:pPr lvl="1" eaLnBrk="1" hangingPunct="1">
              <a:lnSpc>
                <a:spcPct val="80000"/>
              </a:lnSpc>
              <a:spcBef>
                <a:spcPct val="20000"/>
              </a:spcBef>
              <a:buFontTx/>
              <a:buChar char="–"/>
            </a:pPr>
            <a:endParaRPr lang="en-US" altLang="zh-CN" sz="2000" b="0" dirty="0">
              <a:ea typeface="宋体" pitchFamily="2" charset="-122"/>
            </a:endParaRPr>
          </a:p>
          <a:p>
            <a:pPr eaLnBrk="1" hangingPunct="1">
              <a:lnSpc>
                <a:spcPct val="80000"/>
              </a:lnSpc>
              <a:spcBef>
                <a:spcPct val="20000"/>
              </a:spcBef>
              <a:buFontTx/>
              <a:buChar char="•"/>
            </a:pPr>
            <a:endParaRPr lang="en-US" altLang="zh-CN" sz="2000" b="0" dirty="0">
              <a:ea typeface="宋体" pitchFamily="2" charset="-122"/>
            </a:endParaRPr>
          </a:p>
          <a:p>
            <a:pPr>
              <a:spcBef>
                <a:spcPct val="20000"/>
              </a:spcBef>
              <a:buFontTx/>
              <a:buChar char="•"/>
            </a:pPr>
            <a:endParaRPr lang="en-US" altLang="zh-CN" sz="2000" b="0" dirty="0">
              <a:ea typeface="宋体" pitchFamily="2" charset="-122"/>
            </a:endParaRPr>
          </a:p>
          <a:p>
            <a:pPr>
              <a:spcBef>
                <a:spcPct val="20000"/>
              </a:spcBef>
              <a:buFontTx/>
              <a:buChar char="•"/>
            </a:pPr>
            <a:endParaRPr lang="en-US" altLang="zh-CN" sz="2000" b="0" dirty="0">
              <a:ea typeface="宋体" pitchFamily="2" charset="-122"/>
            </a:endParaRPr>
          </a:p>
        </p:txBody>
      </p:sp>
    </p:spTree>
    <p:extLst>
      <p:ext uri="{BB962C8B-B14F-4D97-AF65-F5344CB8AC3E}">
        <p14:creationId xmlns:p14="http://schemas.microsoft.com/office/powerpoint/2010/main" val="1504189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2012080515"/>
                  </p:ext>
                </p:extLst>
              </p:nvPr>
            </p:nvGraphicFramePr>
            <p:xfrm>
              <a:off x="1524000" y="1828800"/>
              <a:ext cx="6096000" cy="3787783"/>
            </p:xfrm>
            <a:graphic>
              <a:graphicData uri="http://schemas.openxmlformats.org/drawingml/2006/table">
                <a:tbl>
                  <a:tblPr/>
                  <a:tblGrid>
                    <a:gridCol w="2032000"/>
                    <a:gridCol w="1989138"/>
                    <a:gridCol w="2074862"/>
                  </a:tblGrid>
                  <a:tr h="257175">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区域（</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个大区*）</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部门</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一次投入要素</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东北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NE)</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非能源部门</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24</a:t>
                          </a: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部门</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资本</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京津</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BT)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农业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AGR)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劳动</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NC)</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金属采矿</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MM)</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土地</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华中</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CC)</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14:m>
                            <m:oMath xmlns:m="http://schemas.openxmlformats.org/officeDocument/2006/math">
                              <m:r>
                                <a:rPr kumimoji="0" lang="en-US" altLang="zh-CN" sz="1000" b="0" i="1" u="none" strike="noStrike" cap="none" normalizeH="0" baseline="0" dirty="0" smtClean="0">
                                  <a:ln>
                                    <a:noFill/>
                                  </a:ln>
                                  <a:solidFill>
                                    <a:srgbClr val="000000"/>
                                  </a:solidFill>
                                  <a:effectLst/>
                                  <a:latin typeface="Cambria Math"/>
                                  <a:ea typeface="宋体" pitchFamily="2" charset="-122"/>
                                  <a:cs typeface="Times New Roman" pitchFamily="18" charset="0"/>
                                </a:rPr>
                                <m:t>    ⋮</m:t>
                              </m:r>
                            </m:oMath>
                          </a14:m>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原油</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华东</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EC) </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14:m>
                            <m:oMath xmlns:m="http://schemas.openxmlformats.org/officeDocument/2006/math">
                              <m:r>
                                <a:rPr kumimoji="0" lang="en-US" altLang="zh-CN" sz="1000" b="0" i="1" u="none" strike="noStrike" cap="none" normalizeH="0" baseline="0" dirty="0" smtClean="0">
                                  <a:ln>
                                    <a:noFill/>
                                  </a:ln>
                                  <a:solidFill>
                                    <a:srgbClr val="000000"/>
                                  </a:solidFill>
                                  <a:effectLst/>
                                  <a:latin typeface="Cambria Math"/>
                                  <a:ea typeface="宋体" pitchFamily="2" charset="-122"/>
                                  <a:cs typeface="Times New Roman" pitchFamily="18" charset="0"/>
                                </a:rPr>
                                <m:t>    ⋮</m:t>
                              </m:r>
                            </m:oMath>
                          </a14:m>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页岩油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SC) </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其他服务业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OTS)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天然气</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西南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(SW)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能源技术</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煤炭</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西北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(NW)</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煤炭</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(COL)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核能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原油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CRU)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水能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成品油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OIL)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风能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天然气</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(GAS)</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cs typeface="Times New Roman" pitchFamily="18" charset="0"/>
                            </a:rPr>
                            <a:t>太阳能</a:t>
                          </a:r>
                          <a:endParaRPr kumimoji="0" lang="zh-CN" altLang="zh-CN" sz="1000" b="0" i="0" u="none" strike="noStrike" cap="none" normalizeH="0" baseline="0" dirty="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燃气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FG)</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dirty="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电力：化石能源</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ELE)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电力：核电</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(NUC)</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 水电</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HYD)</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22860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22860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2012080515"/>
                  </p:ext>
                </p:extLst>
              </p:nvPr>
            </p:nvGraphicFramePr>
            <p:xfrm>
              <a:off x="1524000" y="1828800"/>
              <a:ext cx="6096000" cy="3787783"/>
            </p:xfrm>
            <a:graphic>
              <a:graphicData uri="http://schemas.openxmlformats.org/drawingml/2006/table">
                <a:tbl>
                  <a:tblPr/>
                  <a:tblGrid>
                    <a:gridCol w="2032000"/>
                    <a:gridCol w="1989138"/>
                    <a:gridCol w="2074862"/>
                  </a:tblGrid>
                  <a:tr h="257175">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区域（</a:t>
                          </a:r>
                          <a:r>
                            <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个大区*）</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部门</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一次投入要素</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东北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NE)</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非能源部门</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24</a:t>
                          </a: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部门</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资本</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京津</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BT)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农业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AGR)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劳动</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NC)</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金属采矿</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MM)</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土地</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华中</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CC)</a:t>
                          </a:r>
                        </a:p>
                      </a:txBody>
                      <a:tcPr marL="68580" marR="68580" marT="0" marB="0" horzOverflow="overflow">
                        <a:lnL>
                          <a:noFill/>
                        </a:lnL>
                        <a:lnR>
                          <a:noFill/>
                        </a:lnR>
                        <a:lnT>
                          <a:noFill/>
                        </a:lnT>
                        <a:lnB>
                          <a:noFill/>
                        </a:lnB>
                        <a:lnTlToBr>
                          <a:noFill/>
                        </a:lnTlToBr>
                        <a:lnBlToTr>
                          <a:noFill/>
                        </a:lnBlToTr>
                        <a:noFill/>
                      </a:tcPr>
                    </a:tc>
                    <a:tc>
                      <a:txBody>
                        <a:bodyPr/>
                        <a:lstStyle/>
                        <a:p>
                          <a:endParaRPr lang="zh-CN"/>
                        </a:p>
                      </a:txBody>
                      <a:tcPr marL="68580" marR="68580" marT="0" marB="0" horzOverflow="overflow">
                        <a:lnL>
                          <a:noFill/>
                        </a:lnL>
                        <a:lnR>
                          <a:noFill/>
                        </a:lnR>
                        <a:lnT>
                          <a:noFill/>
                        </a:lnT>
                        <a:lnB>
                          <a:noFill/>
                        </a:lnB>
                        <a:lnTlToBr>
                          <a:noFill/>
                        </a:lnTlToBr>
                        <a:lnBlToTr>
                          <a:noFill/>
                        </a:lnBlToTr>
                        <a:blipFill rotWithShape="1">
                          <a:blip r:embed="rId3"/>
                          <a:stretch>
                            <a:fillRect l="-102752" t="-436111" r="-103976" b="-1208333"/>
                          </a:stretch>
                        </a:blip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原油</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华东</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EC) </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endParaRPr lang="zh-CN"/>
                        </a:p>
                      </a:txBody>
                      <a:tcPr marL="68580" marR="68580" marT="0" marB="0" horzOverflow="overflow">
                        <a:lnL>
                          <a:noFill/>
                        </a:lnL>
                        <a:lnR>
                          <a:noFill/>
                        </a:lnR>
                        <a:lnT>
                          <a:noFill/>
                        </a:lnT>
                        <a:lnB>
                          <a:noFill/>
                        </a:lnB>
                        <a:lnTlToBr>
                          <a:noFill/>
                        </a:lnTlToBr>
                        <a:lnBlToTr>
                          <a:noFill/>
                        </a:lnBlToTr>
                        <a:blipFill rotWithShape="1">
                          <a:blip r:embed="rId3"/>
                          <a:stretch>
                            <a:fillRect l="-102752" t="-536111" r="-103976" b="-1108333"/>
                          </a:stretch>
                        </a:blip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页岩油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华南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SC) </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其他服务业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OTS)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天然气</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西南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(SW)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能源技术</a:t>
                          </a:r>
                          <a:r>
                            <a:rPr kumimoji="0" lang="en-US" altLang="zh-CN" sz="1000" b="1"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endParaRPr kumimoji="0" lang="en-US" alt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煤炭</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西北</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(NW)</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煤炭</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(COL)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核能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原油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CRU)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水能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成品油</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OIL)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风能</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天然气</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(GAS)</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cs typeface="Times New Roman" pitchFamily="18" charset="0"/>
                            </a:rPr>
                            <a:t>太阳能</a:t>
                          </a:r>
                          <a:endParaRPr kumimoji="0" lang="zh-CN" altLang="zh-CN" sz="1000" b="0" i="0" u="none" strike="noStrike" cap="none" normalizeH="0" baseline="0" dirty="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燃气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FG)</a:t>
                          </a:r>
                        </a:p>
                      </a:txBody>
                      <a:tcPr marL="68580" marR="68580" marT="0" marB="0" horzOverflow="overflow">
                        <a:lnL>
                          <a:noFill/>
                        </a:lnL>
                        <a:lnR>
                          <a:noFill/>
                        </a:lnR>
                        <a:lnT>
                          <a:noFill/>
                        </a:lnT>
                        <a:lnB>
                          <a:noFill/>
                        </a:lnB>
                        <a:lnTlToBr>
                          <a:noFill/>
                        </a:lnTlToBr>
                        <a:lnBlToTr>
                          <a:noFill/>
                        </a:lnBlToTr>
                        <a:solidFill>
                          <a:srgbClr val="C0C0C0"/>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dirty="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C0C0C0"/>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电力：化石能源</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ELE) </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电力：核电</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 </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(NUC)</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000" b="0" i="0" u="none" strike="noStrike" cap="none" normalizeH="0" baseline="0" smtClean="0">
                            <a:ln>
                              <a:noFill/>
                            </a:ln>
                            <a:solidFill>
                              <a:srgbClr val="000000"/>
                            </a:solidFill>
                            <a:effectLst/>
                            <a:latin typeface="Arial"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rgbClr val="BFBFBF"/>
                        </a:solid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ts val="1600"/>
                            </a:lnSpc>
                            <a:spcBef>
                              <a:spcPct val="0"/>
                            </a:spcBef>
                            <a:spcAft>
                              <a:spcPct val="0"/>
                            </a:spcAft>
                            <a:buClrTx/>
                            <a:buSzTx/>
                            <a:buFontTx/>
                            <a:buNone/>
                            <a:tabLst/>
                          </a:pPr>
                          <a:r>
                            <a:rPr kumimoji="0" lang="zh-CN" altLang="en-US"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电力： 水电</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0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HYD)</a:t>
                          </a:r>
                          <a:endParaRPr kumimoji="0" lang="en-US" altLang="zh-CN" sz="11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22860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20663">
                    <a:tc>
                      <a:txBody>
                        <a:bodyPr/>
                        <a:lstStyle/>
                        <a:p>
                          <a:pPr marL="0" marR="0" lvl="0" indent="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228600" algn="l" defTabSz="914400" rtl="0" eaLnBrk="0" fontAlgn="base" latinLnBrk="0" hangingPunct="0">
                            <a:lnSpc>
                              <a:spcPts val="1600"/>
                            </a:lnSpc>
                            <a:spcBef>
                              <a:spcPct val="0"/>
                            </a:spcBef>
                            <a:spcAft>
                              <a:spcPct val="0"/>
                            </a:spcAft>
                            <a:buClrTx/>
                            <a:buSzTx/>
                            <a:buFontTx/>
                            <a:buNone/>
                            <a:tabLst/>
                          </a:pPr>
                          <a:endParaRPr kumimoji="0" lang="zh-CN" altLang="zh-CN" sz="11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r>
                </a:tbl>
              </a:graphicData>
            </a:graphic>
          </p:graphicFrame>
        </mc:Fallback>
      </mc:AlternateContent>
      <p:sp>
        <p:nvSpPr>
          <p:cNvPr id="10294" name="Title 1"/>
          <p:cNvSpPr>
            <a:spLocks noGrp="1"/>
          </p:cNvSpPr>
          <p:nvPr>
            <p:ph type="title" idx="4294967295"/>
          </p:nvPr>
        </p:nvSpPr>
        <p:spPr bwMode="auto">
          <a:xfrm>
            <a:off x="457200" y="72784"/>
            <a:ext cx="8229600" cy="1143000"/>
          </a:xfrm>
          <a:prstGeom prst="rect">
            <a:avLst/>
          </a:prstGeom>
          <a:solidFill>
            <a:srgbClr val="FFFFFF">
              <a:alpha val="0"/>
            </a:srgbClr>
          </a:solidFill>
        </p:spPr>
        <p:txBody>
          <a:bodyPr anchor="ctr"/>
          <a:lstStyle/>
          <a:p>
            <a:r>
              <a:rPr lang="zh-CN" altLang="en-US" sz="3600" dirty="0">
                <a:ea typeface="宋体" pitchFamily="2" charset="-122"/>
              </a:rPr>
              <a:t>模型概要</a:t>
            </a:r>
            <a:r>
              <a:rPr lang="zh-CN" altLang="en-US" sz="3600" dirty="0" smtClean="0">
                <a:ea typeface="宋体" pitchFamily="2" charset="-122"/>
              </a:rPr>
              <a:t>（</a:t>
            </a:r>
            <a:r>
              <a:rPr lang="en-US" altLang="zh-CN" sz="3600" dirty="0" smtClean="0">
                <a:ea typeface="宋体" pitchFamily="2" charset="-122"/>
              </a:rPr>
              <a:t>2/2</a:t>
            </a:r>
            <a:r>
              <a:rPr lang="zh-CN" altLang="en-US" sz="3600" dirty="0">
                <a:ea typeface="宋体" pitchFamily="2" charset="-122"/>
              </a:rPr>
              <a:t>）</a:t>
            </a:r>
            <a:endParaRPr lang="en-US" altLang="zh-CN" sz="3600" b="1" dirty="0" smtClean="0">
              <a:ea typeface="宋体" pitchFamily="2" charset="-122"/>
            </a:endParaRPr>
          </a:p>
        </p:txBody>
      </p:sp>
      <p:sp>
        <p:nvSpPr>
          <p:cNvPr id="4" name="Slide Number Placeholder 3"/>
          <p:cNvSpPr txBox="1">
            <a:spLocks noGrp="1"/>
          </p:cNvSpPr>
          <p:nvPr/>
        </p:nvSpPr>
        <p:spPr>
          <a:xfrm>
            <a:off x="6553200" y="6356350"/>
            <a:ext cx="2133600" cy="365125"/>
          </a:xfrm>
          <a:prstGeom prst="rect">
            <a:avLst/>
          </a:prstGeom>
          <a:noFill/>
        </p:spPr>
        <p:txBody>
          <a:bodyPr anchor="ct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r" eaLnBrk="1" hangingPunct="1"/>
            <a:fld id="{10F18B2E-197F-466D-BB55-B768ECBC6287}" type="slidenum">
              <a:rPr lang="en-US" altLang="zh-CN" sz="1200" b="0">
                <a:solidFill>
                  <a:srgbClr val="8989BA"/>
                </a:solidFill>
                <a:ea typeface="宋体" pitchFamily="2" charset="-122"/>
              </a:rPr>
              <a:pPr algn="r" eaLnBrk="1" hangingPunct="1"/>
              <a:t>3</a:t>
            </a:fld>
            <a:endParaRPr lang="en-US" altLang="zh-CN" sz="1200" b="0">
              <a:solidFill>
                <a:srgbClr val="8989BA"/>
              </a:solidFill>
              <a:ea typeface="宋体" pitchFamily="2" charset="-122"/>
            </a:endParaRPr>
          </a:p>
        </p:txBody>
      </p:sp>
      <p:sp>
        <p:nvSpPr>
          <p:cNvPr id="13" name="TextBox 12"/>
          <p:cNvSpPr txBox="1">
            <a:spLocks noChangeArrowheads="1"/>
          </p:cNvSpPr>
          <p:nvPr/>
        </p:nvSpPr>
        <p:spPr bwMode="auto">
          <a:xfrm>
            <a:off x="3595048" y="5368858"/>
            <a:ext cx="1981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r>
              <a:rPr lang="zh-CN" altLang="en-US" sz="1000" b="0" dirty="0" smtClean="0">
                <a:latin typeface="Arial" pitchFamily="34" charset="0"/>
                <a:ea typeface="宋体" pitchFamily="2" charset="-122"/>
                <a:cs typeface="Arial" pitchFamily="34" charset="0"/>
              </a:rPr>
              <a:t>先进能源技术</a:t>
            </a:r>
            <a:endParaRPr lang="en-US" altLang="zh-CN" sz="1000" b="0" dirty="0">
              <a:latin typeface="Arial" pitchFamily="34" charset="0"/>
              <a:ea typeface="宋体" pitchFamily="2" charset="-122"/>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80940450"/>
              </p:ext>
            </p:extLst>
          </p:nvPr>
        </p:nvGraphicFramePr>
        <p:xfrm>
          <a:off x="5104359" y="2079581"/>
          <a:ext cx="3416300" cy="3453451"/>
        </p:xfrm>
        <a:graphic>
          <a:graphicData uri="http://schemas.openxmlformats.org/drawingml/2006/table">
            <a:tbl>
              <a:tblPr/>
              <a:tblGrid>
                <a:gridCol w="393700"/>
                <a:gridCol w="3022600"/>
              </a:tblGrid>
              <a:tr h="149225">
                <a:tc gridSpan="2">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先进能源技术</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A00"/>
                    </a:solidFill>
                  </a:tcPr>
                </a:tc>
                <a:tc hMerge="1">
                  <a:txBody>
                    <a:bodyPr/>
                    <a:lstStyle/>
                    <a:p>
                      <a:endParaRPr lang="zh-CN" altLang="en-US"/>
                    </a:p>
                  </a:txBody>
                  <a:tcPr/>
                </a:tc>
              </a:tr>
              <a:tr h="133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dirty="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B9CDE5"/>
                    </a:solidFill>
                  </a:tcPr>
                </a:tc>
              </a:tr>
              <a:tr h="163513">
                <a:tc gridSpan="2">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替代燃料</a:t>
                      </a:r>
                      <a:r>
                        <a:rPr kumimoji="0" lang="en-US" altLang="zh-CN" sz="11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altLang="zh-CN" sz="11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hMerge="1">
                  <a:txBody>
                    <a:bodyPr/>
                    <a:lstStyle/>
                    <a:p>
                      <a:endParaRPr lang="zh-CN" altLang="en-US"/>
                    </a:p>
                  </a:txBody>
                  <a:tcPr/>
                </a:tc>
              </a:tr>
              <a:tr h="231775">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煤气化</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4765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页岩油</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2860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生物燃料</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163513">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hMerge="1">
                  <a:txBody>
                    <a:bodyPr/>
                    <a:lstStyle/>
                    <a:p>
                      <a:endParaRPr lang="zh-CN" altLang="en-US"/>
                    </a:p>
                  </a:txBody>
                  <a:tcPr/>
                </a:tc>
              </a:tr>
              <a:tr h="163513">
                <a:tc gridSpan="2">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发电</a:t>
                      </a:r>
                      <a:r>
                        <a:rPr kumimoji="0" lang="en-US" altLang="zh-CN" sz="11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altLang="zh-CN" sz="11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hMerge="1">
                  <a:txBody>
                    <a:bodyPr/>
                    <a:lstStyle/>
                    <a:p>
                      <a:endParaRPr lang="zh-CN" altLang="en-US"/>
                    </a:p>
                  </a:txBody>
                  <a:tcPr/>
                </a:tc>
              </a:tr>
              <a:tr h="233363">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生物质发电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风电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04788">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带有燃气后备电源的风电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4130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带有生物质后备电源的风电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258763">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先进燃气发电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193725">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带有</a:t>
                      </a:r>
                      <a:r>
                        <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CCS</a:t>
                      </a: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的先进燃气发电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167565">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带有</a:t>
                      </a:r>
                      <a:r>
                        <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CCS</a:t>
                      </a: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的先进燃煤发电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a:noFill/>
                    </a:lnB>
                    <a:lnTlToBr>
                      <a:noFill/>
                    </a:lnTlToBr>
                    <a:lnBlToTr>
                      <a:noFill/>
                    </a:lnBlToTr>
                    <a:solidFill>
                      <a:srgbClr val="B9CDE5"/>
                    </a:solidFill>
                  </a:tcPr>
                </a:tc>
              </a:tr>
              <a:tr h="195996">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latin typeface="Calibri" pitchFamily="34" charset="0"/>
                        <a:cs typeface="Times New Roman" pitchFamily="18" charset="0"/>
                      </a:endParaRPr>
                    </a:p>
                  </a:txBody>
                  <a:tcPr marL="60325" marR="60325" marT="10795"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zh-CN"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先进核电</a:t>
                      </a:r>
                      <a:endParaRPr kumimoji="0" lang="en-US" altLang="zh-CN"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0325" marR="60325" marT="10795"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9CDE5"/>
                    </a:solidFill>
                  </a:tcPr>
                </a:tc>
              </a:tr>
            </a:tbl>
          </a:graphicData>
        </a:graphic>
      </p:graphicFrame>
      <p:sp>
        <p:nvSpPr>
          <p:cNvPr id="8" name="TextBox 4"/>
          <p:cNvSpPr txBox="1">
            <a:spLocks noChangeArrowheads="1"/>
          </p:cNvSpPr>
          <p:nvPr/>
        </p:nvSpPr>
        <p:spPr bwMode="auto">
          <a:xfrm>
            <a:off x="1552431" y="5920490"/>
            <a:ext cx="898364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90000"/>
              </a:lnSpc>
              <a:spcBef>
                <a:spcPct val="50000"/>
              </a:spcBef>
            </a:pPr>
            <a:r>
              <a:rPr lang="en-US" altLang="zh-CN" dirty="0" smtClean="0">
                <a:ea typeface="宋体" pitchFamily="2" charset="-122"/>
              </a:rPr>
              <a:t> </a:t>
            </a:r>
            <a:r>
              <a:rPr lang="zh-CN" altLang="en-US" dirty="0" smtClean="0">
                <a:ea typeface="宋体" pitchFamily="2" charset="-122"/>
              </a:rPr>
              <a:t>*参考</a:t>
            </a:r>
            <a:r>
              <a:rPr lang="zh-CN" altLang="en-US" dirty="0">
                <a:ea typeface="宋体" pitchFamily="2" charset="-122"/>
              </a:rPr>
              <a:t>国家</a:t>
            </a:r>
            <a:r>
              <a:rPr lang="zh-CN" altLang="en-US" dirty="0" smtClean="0">
                <a:ea typeface="宋体" pitchFamily="2" charset="-122"/>
              </a:rPr>
              <a:t>信息中心（</a:t>
            </a:r>
            <a:r>
              <a:rPr lang="en-US" altLang="zh-CN" dirty="0" smtClean="0">
                <a:ea typeface="宋体" pitchFamily="2" charset="-122"/>
              </a:rPr>
              <a:t>2012</a:t>
            </a:r>
            <a:r>
              <a:rPr lang="zh-CN" altLang="en-US" dirty="0" smtClean="0">
                <a:ea typeface="宋体" pitchFamily="2" charset="-122"/>
              </a:rPr>
              <a:t>）区域间投入产出表的区域划分方法</a:t>
            </a:r>
            <a:endParaRPr lang="en-US" altLang="zh-CN" dirty="0">
              <a:ea typeface="宋体" pitchFamily="2" charset="-122"/>
            </a:endParaRPr>
          </a:p>
        </p:txBody>
      </p:sp>
    </p:spTree>
    <p:extLst>
      <p:ext uri="{BB962C8B-B14F-4D97-AF65-F5344CB8AC3E}">
        <p14:creationId xmlns:p14="http://schemas.microsoft.com/office/powerpoint/2010/main" val="1089098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13"/>
                                        </p:tgtEl>
                                        <p:attrNameLst>
                                          <p:attrName>fillcolor</p:attrName>
                                        </p:attrNameLst>
                                      </p:cBhvr>
                                      <p:to>
                                        <a:srgbClr val="009900"/>
                                      </p:to>
                                    </p:animClr>
                                    <p:set>
                                      <p:cBhvr>
                                        <p:cTn id="7" dur="2000" fill="hold"/>
                                        <p:tgtEl>
                                          <p:spTgt spid="13"/>
                                        </p:tgtEl>
                                        <p:attrNameLst>
                                          <p:attrName>fill.type</p:attrName>
                                        </p:attrNameLst>
                                      </p:cBhvr>
                                      <p:to>
                                        <p:strVal val="solid"/>
                                      </p:to>
                                    </p:set>
                                    <p:set>
                                      <p:cBhvr>
                                        <p:cTn id="8" dur="2000" fill="hold"/>
                                        <p:tgtEl>
                                          <p:spTgt spid="13"/>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810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smtClean="0">
                <a:ea typeface="宋体" pitchFamily="2" charset="-122"/>
              </a:rPr>
              <a:t>模型数据库</a:t>
            </a:r>
            <a:r>
              <a:rPr lang="en-US" altLang="zh-CN" sz="3600" b="1" dirty="0" smtClean="0">
                <a:ea typeface="宋体" pitchFamily="2" charset="-122"/>
              </a:rPr>
              <a:t>(</a:t>
            </a:r>
            <a:r>
              <a:rPr lang="en-US" altLang="zh-CN" sz="3600" b="1" dirty="0" smtClean="0">
                <a:ea typeface="宋体" pitchFamily="2" charset="-122"/>
              </a:rPr>
              <a:t>1/2)</a:t>
            </a:r>
          </a:p>
        </p:txBody>
      </p:sp>
      <p:sp>
        <p:nvSpPr>
          <p:cNvPr id="4" name="Content Placeholder 2"/>
          <p:cNvSpPr txBox="1">
            <a:spLocks/>
          </p:cNvSpPr>
          <p:nvPr/>
        </p:nvSpPr>
        <p:spPr>
          <a:xfrm>
            <a:off x="406400" y="1329517"/>
            <a:ext cx="8055213"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 typeface="Arial" pitchFamily="34" charset="0"/>
              <a:buChar char="•"/>
            </a:pPr>
            <a:r>
              <a:rPr lang="zh-CN" altLang="en-US" sz="2200" b="0" dirty="0" smtClean="0">
                <a:ea typeface="宋体" pitchFamily="2" charset="-122"/>
              </a:rPr>
              <a:t>中国区域投入产出表</a:t>
            </a:r>
            <a:r>
              <a:rPr lang="en-US" altLang="zh-CN" sz="2200" b="0" dirty="0" smtClean="0">
                <a:ea typeface="宋体" pitchFamily="2" charset="-122"/>
              </a:rPr>
              <a:t>(2007</a:t>
            </a:r>
            <a:r>
              <a:rPr lang="zh-CN" altLang="en-US" sz="2200" b="0" dirty="0">
                <a:ea typeface="宋体" pitchFamily="2" charset="-122"/>
              </a:rPr>
              <a:t>基</a:t>
            </a:r>
            <a:r>
              <a:rPr lang="zh-CN" altLang="en-US" sz="2200" b="0" dirty="0" smtClean="0">
                <a:ea typeface="宋体" pitchFamily="2" charset="-122"/>
              </a:rPr>
              <a:t>年数据</a:t>
            </a:r>
            <a:r>
              <a:rPr lang="en-US" altLang="zh-CN" sz="2200" b="0" dirty="0" smtClean="0">
                <a:ea typeface="宋体" pitchFamily="2" charset="-122"/>
              </a:rPr>
              <a:t>)</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中国大陆</a:t>
            </a:r>
            <a:r>
              <a:rPr lang="en-US" altLang="zh-CN" sz="2200" b="0" dirty="0" smtClean="0">
                <a:ea typeface="宋体" pitchFamily="2" charset="-122"/>
              </a:rPr>
              <a:t>30</a:t>
            </a:r>
            <a:r>
              <a:rPr lang="zh-CN" altLang="en-US" sz="2200" b="0" dirty="0" smtClean="0">
                <a:ea typeface="宋体" pitchFamily="2" charset="-122"/>
              </a:rPr>
              <a:t>个省份</a:t>
            </a:r>
            <a:endParaRPr lang="en-US" altLang="zh-CN" sz="2200" b="0" dirty="0" smtClean="0">
              <a:ea typeface="宋体" pitchFamily="2" charset="-122"/>
            </a:endParaRPr>
          </a:p>
          <a:p>
            <a:pPr lvl="1" eaLnBrk="1" hangingPunct="1">
              <a:lnSpc>
                <a:spcPct val="80000"/>
              </a:lnSpc>
              <a:spcBef>
                <a:spcPct val="20000"/>
              </a:spcBef>
              <a:buFont typeface="Arial" pitchFamily="34" charset="0"/>
              <a:buChar char="•"/>
            </a:pPr>
            <a:r>
              <a:rPr lang="en-US" altLang="zh-CN" sz="2200" b="0" dirty="0" smtClean="0">
                <a:ea typeface="宋体" pitchFamily="2" charset="-122"/>
              </a:rPr>
              <a:t>42</a:t>
            </a:r>
            <a:r>
              <a:rPr lang="zh-CN" altLang="en-US" sz="2200" b="0" dirty="0" smtClean="0">
                <a:ea typeface="宋体" pitchFamily="2" charset="-122"/>
              </a:rPr>
              <a:t>部门</a:t>
            </a:r>
            <a:r>
              <a:rPr lang="en-US" altLang="zh-CN" sz="2200" b="0" dirty="0" smtClean="0">
                <a:ea typeface="宋体" pitchFamily="2" charset="-122"/>
              </a:rPr>
              <a:t>, </a:t>
            </a:r>
            <a:endParaRPr lang="en-US" altLang="zh-CN" sz="2200" b="0" dirty="0">
              <a:ea typeface="宋体" pitchFamily="2" charset="-122"/>
            </a:endParaRPr>
          </a:p>
          <a:p>
            <a:pPr lvl="2" eaLnBrk="1" hangingPunct="1">
              <a:lnSpc>
                <a:spcPct val="80000"/>
              </a:lnSpc>
              <a:spcBef>
                <a:spcPct val="20000"/>
              </a:spcBef>
              <a:buFont typeface="Arial" pitchFamily="34" charset="0"/>
              <a:buChar char="•"/>
            </a:pPr>
            <a:r>
              <a:rPr lang="zh-CN" altLang="en-US" sz="2200" b="0" dirty="0" smtClean="0">
                <a:ea typeface="宋体" pitchFamily="2" charset="-122"/>
              </a:rPr>
              <a:t>包括</a:t>
            </a:r>
            <a:r>
              <a:rPr lang="en-US" altLang="zh-CN" sz="2200" b="0" dirty="0" smtClean="0">
                <a:ea typeface="宋体" pitchFamily="2" charset="-122"/>
              </a:rPr>
              <a:t>5</a:t>
            </a:r>
            <a:r>
              <a:rPr lang="zh-CN" altLang="en-US" sz="2200" b="0" dirty="0" smtClean="0">
                <a:ea typeface="宋体" pitchFamily="2" charset="-122"/>
              </a:rPr>
              <a:t>个能源部门</a:t>
            </a:r>
            <a:endParaRPr lang="en-US" altLang="zh-CN" sz="2200" b="0" dirty="0">
              <a:ea typeface="宋体" pitchFamily="2" charset="-122"/>
            </a:endParaRPr>
          </a:p>
          <a:p>
            <a:pPr lvl="2" eaLnBrk="1" hangingPunct="1">
              <a:lnSpc>
                <a:spcPct val="80000"/>
              </a:lnSpc>
              <a:spcBef>
                <a:spcPct val="20000"/>
              </a:spcBef>
              <a:buFont typeface="Arial" pitchFamily="34" charset="0"/>
              <a:buChar char="•"/>
            </a:pPr>
            <a:r>
              <a:rPr lang="zh-CN" altLang="en-US" sz="2200" b="0" dirty="0" smtClean="0">
                <a:ea typeface="宋体" pitchFamily="2" charset="-122"/>
              </a:rPr>
              <a:t>和</a:t>
            </a:r>
            <a:r>
              <a:rPr lang="en-US" altLang="zh-CN" sz="2200" b="0" dirty="0" smtClean="0">
                <a:ea typeface="宋体" pitchFamily="2" charset="-122"/>
              </a:rPr>
              <a:t>24</a:t>
            </a:r>
            <a:r>
              <a:rPr lang="zh-CN" altLang="en-US" sz="2200" b="0" dirty="0" smtClean="0">
                <a:ea typeface="宋体" pitchFamily="2" charset="-122"/>
              </a:rPr>
              <a:t>个工业部门</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居民与政府消费</a:t>
            </a:r>
            <a:endParaRPr lang="en-US" altLang="zh-CN" sz="2200" b="0" dirty="0" smtClean="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固定资本形成与存货变化</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区域调入与调出</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进口与出口</a:t>
            </a:r>
            <a:endParaRPr lang="en-US" altLang="zh-CN" sz="2200" b="0" dirty="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中国全国与分省能源平衡表</a:t>
            </a:r>
            <a:r>
              <a:rPr lang="en-US" altLang="zh-CN" sz="2200" b="0" dirty="0" smtClean="0">
                <a:ea typeface="宋体" pitchFamily="2" charset="-122"/>
              </a:rPr>
              <a:t> (2007</a:t>
            </a:r>
            <a:r>
              <a:rPr lang="zh-CN" altLang="en-US" sz="2200" b="0" dirty="0" smtClean="0">
                <a:ea typeface="宋体" pitchFamily="2" charset="-122"/>
              </a:rPr>
              <a:t>年数据</a:t>
            </a:r>
            <a:r>
              <a:rPr lang="en-US" altLang="zh-CN" sz="2200" b="0" dirty="0" smtClean="0">
                <a:ea typeface="宋体" pitchFamily="2" charset="-122"/>
              </a:rPr>
              <a:t>)</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中国大陆</a:t>
            </a:r>
            <a:r>
              <a:rPr lang="en-US" altLang="zh-CN" sz="2200" b="0" dirty="0" smtClean="0">
                <a:ea typeface="宋体" pitchFamily="2" charset="-122"/>
              </a:rPr>
              <a:t>30</a:t>
            </a:r>
            <a:r>
              <a:rPr lang="zh-CN" altLang="en-US" sz="2200" b="0" dirty="0" smtClean="0">
                <a:ea typeface="宋体" pitchFamily="2" charset="-122"/>
              </a:rPr>
              <a:t>个省份</a:t>
            </a:r>
            <a:endParaRPr lang="en-US" altLang="zh-CN" sz="2200" b="0" dirty="0" smtClean="0">
              <a:ea typeface="宋体" pitchFamily="2" charset="-122"/>
            </a:endParaRPr>
          </a:p>
          <a:p>
            <a:pPr lvl="1" eaLnBrk="1" hangingPunct="1">
              <a:lnSpc>
                <a:spcPct val="80000"/>
              </a:lnSpc>
              <a:spcBef>
                <a:spcPct val="20000"/>
              </a:spcBef>
              <a:buFont typeface="Arial" pitchFamily="34" charset="0"/>
              <a:buChar char="•"/>
            </a:pPr>
            <a:r>
              <a:rPr lang="en-US" altLang="zh-CN" sz="2200" b="0" dirty="0" smtClean="0">
                <a:ea typeface="宋体" pitchFamily="2" charset="-122"/>
              </a:rPr>
              <a:t>11</a:t>
            </a:r>
            <a:r>
              <a:rPr lang="zh-CN" altLang="en-US" sz="2200" b="0" dirty="0" smtClean="0">
                <a:ea typeface="宋体" pitchFamily="2" charset="-122"/>
              </a:rPr>
              <a:t>部门，</a:t>
            </a:r>
            <a:r>
              <a:rPr lang="en-US" altLang="zh-CN" sz="2200" b="0" dirty="0" smtClean="0">
                <a:ea typeface="宋体" pitchFamily="2" charset="-122"/>
              </a:rPr>
              <a:t>20</a:t>
            </a:r>
            <a:r>
              <a:rPr lang="zh-CN" altLang="en-US" sz="2200" b="0" dirty="0" smtClean="0">
                <a:ea typeface="宋体" pitchFamily="2" charset="-122"/>
              </a:rPr>
              <a:t>种能源产品</a:t>
            </a:r>
            <a:endParaRPr lang="en-US" altLang="zh-CN" sz="2200" b="0" dirty="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分省能源消费，存货变化，调入、调出能源量和进口、出口能源量</a:t>
            </a:r>
            <a:endParaRPr lang="en-US" altLang="zh-CN" sz="2200" b="0" dirty="0" smtClean="0">
              <a:ea typeface="宋体" pitchFamily="2" charset="-122"/>
            </a:endParaRPr>
          </a:p>
          <a:p>
            <a:pPr lvl="1" eaLnBrk="1" hangingPunct="1">
              <a:lnSpc>
                <a:spcPct val="80000"/>
              </a:lnSpc>
              <a:spcBef>
                <a:spcPct val="20000"/>
              </a:spcBef>
              <a:buFont typeface="Arial" pitchFamily="34" charset="0"/>
              <a:buChar char="•"/>
            </a:pPr>
            <a:r>
              <a:rPr lang="zh-CN" altLang="en-US" sz="2200" b="0" dirty="0" smtClean="0">
                <a:ea typeface="宋体" pitchFamily="2" charset="-122"/>
              </a:rPr>
              <a:t>全国各工业高耗能部门（</a:t>
            </a:r>
            <a:r>
              <a:rPr lang="en-US" altLang="zh-CN" sz="2200" b="0" dirty="0" smtClean="0">
                <a:ea typeface="宋体" pitchFamily="2" charset="-122"/>
              </a:rPr>
              <a:t>39</a:t>
            </a:r>
            <a:r>
              <a:rPr lang="zh-CN" altLang="en-US" sz="2200" b="0" dirty="0" smtClean="0">
                <a:ea typeface="宋体" pitchFamily="2" charset="-122"/>
              </a:rPr>
              <a:t>部门）能源消费</a:t>
            </a:r>
            <a:endParaRPr lang="en-US" altLang="zh-CN" sz="2200" b="0" dirty="0">
              <a:ea typeface="宋体" pitchFamily="2" charset="-122"/>
            </a:endParaRPr>
          </a:p>
          <a:p>
            <a:pPr eaLnBrk="1" hangingPunct="1">
              <a:lnSpc>
                <a:spcPct val="80000"/>
              </a:lnSpc>
              <a:spcBef>
                <a:spcPct val="20000"/>
              </a:spcBef>
              <a:buFontTx/>
              <a:buChar char="•"/>
            </a:pP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p:txBody>
      </p:sp>
    </p:spTree>
    <p:extLst>
      <p:ext uri="{BB962C8B-B14F-4D97-AF65-F5344CB8AC3E}">
        <p14:creationId xmlns:p14="http://schemas.microsoft.com/office/powerpoint/2010/main" val="1773627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3810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dirty="0">
                <a:ea typeface="宋体" pitchFamily="2" charset="-122"/>
              </a:rPr>
              <a:t>模型数据库</a:t>
            </a:r>
            <a:r>
              <a:rPr lang="en-US" altLang="zh-CN" sz="3600" dirty="0" smtClean="0">
                <a:ea typeface="宋体" pitchFamily="2" charset="-122"/>
              </a:rPr>
              <a:t>(2/2</a:t>
            </a:r>
            <a:r>
              <a:rPr lang="en-US" altLang="zh-CN" sz="3600" dirty="0">
                <a:ea typeface="宋体" pitchFamily="2" charset="-122"/>
              </a:rPr>
              <a:t>)</a:t>
            </a:r>
            <a:endParaRPr lang="en-US" altLang="zh-CN" sz="3600" b="1" dirty="0" smtClean="0">
              <a:ea typeface="宋体" pitchFamily="2" charset="-122"/>
            </a:endParaRPr>
          </a:p>
        </p:txBody>
      </p:sp>
      <p:sp>
        <p:nvSpPr>
          <p:cNvPr id="4" name="Content Placeholder 2"/>
          <p:cNvSpPr txBox="1">
            <a:spLocks/>
          </p:cNvSpPr>
          <p:nvPr/>
        </p:nvSpPr>
        <p:spPr>
          <a:xfrm>
            <a:off x="406400" y="1520589"/>
            <a:ext cx="8055213"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 typeface="Arial" pitchFamily="34" charset="0"/>
              <a:buChar char="•"/>
            </a:pPr>
            <a:r>
              <a:rPr lang="zh-CN" altLang="en-US" sz="2200" b="0" dirty="0" smtClean="0">
                <a:ea typeface="宋体" pitchFamily="2" charset="-122"/>
              </a:rPr>
              <a:t>中国统计年鉴</a:t>
            </a:r>
            <a:r>
              <a:rPr lang="en-US" altLang="zh-CN" sz="2200" b="0" dirty="0" smtClean="0">
                <a:ea typeface="宋体" pitchFamily="2" charset="-122"/>
              </a:rPr>
              <a:t>(</a:t>
            </a:r>
            <a:r>
              <a:rPr lang="en-US" altLang="zh-CN" sz="2200" b="0" dirty="0">
                <a:ea typeface="宋体" pitchFamily="2" charset="-122"/>
              </a:rPr>
              <a:t>2007)</a:t>
            </a:r>
          </a:p>
          <a:p>
            <a:pPr lvl="1" eaLnBrk="1" hangingPunct="1">
              <a:lnSpc>
                <a:spcPct val="80000"/>
              </a:lnSpc>
              <a:spcBef>
                <a:spcPct val="20000"/>
              </a:spcBef>
              <a:buFont typeface="Arial" pitchFamily="34" charset="0"/>
              <a:buChar char="•"/>
            </a:pPr>
            <a:r>
              <a:rPr lang="zh-CN" altLang="en-US" sz="2200" b="0" dirty="0" smtClean="0">
                <a:ea typeface="宋体" pitchFamily="2" charset="-122"/>
              </a:rPr>
              <a:t>宏观经济数据</a:t>
            </a:r>
            <a:endParaRPr lang="en-US" altLang="zh-CN" sz="2200" b="0" dirty="0">
              <a:ea typeface="宋体" pitchFamily="2" charset="-122"/>
            </a:endParaRPr>
          </a:p>
          <a:p>
            <a:pPr eaLnBrk="1" hangingPunct="1">
              <a:lnSpc>
                <a:spcPct val="80000"/>
              </a:lnSpc>
              <a:spcBef>
                <a:spcPct val="20000"/>
              </a:spcBef>
              <a:buFont typeface="Arial" pitchFamily="34" charset="0"/>
              <a:buChar char="•"/>
            </a:pP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中国财政年鉴</a:t>
            </a:r>
            <a:r>
              <a:rPr lang="en-US" altLang="zh-CN" sz="2200" b="0" dirty="0" smtClean="0">
                <a:ea typeface="宋体" pitchFamily="2" charset="-122"/>
              </a:rPr>
              <a:t>(</a:t>
            </a:r>
            <a:r>
              <a:rPr lang="en-US" altLang="zh-CN" sz="2200" b="0" dirty="0">
                <a:ea typeface="宋体" pitchFamily="2" charset="-122"/>
              </a:rPr>
              <a:t>2007)</a:t>
            </a:r>
          </a:p>
          <a:p>
            <a:pPr lvl="1" eaLnBrk="1" hangingPunct="1">
              <a:lnSpc>
                <a:spcPct val="80000"/>
              </a:lnSpc>
              <a:spcBef>
                <a:spcPct val="20000"/>
              </a:spcBef>
              <a:buFont typeface="Arial" pitchFamily="34" charset="0"/>
              <a:buChar char="•"/>
            </a:pPr>
            <a:r>
              <a:rPr lang="zh-CN" altLang="en-US" sz="2200" b="0" dirty="0" smtClean="0">
                <a:ea typeface="宋体" pitchFamily="2" charset="-122"/>
              </a:rPr>
              <a:t>政府收支数据</a:t>
            </a:r>
            <a:endParaRPr lang="en-US" altLang="zh-CN" sz="2200" b="0" dirty="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中国固定资产投资年鉴</a:t>
            </a:r>
            <a:r>
              <a:rPr lang="en-US" altLang="zh-CN" sz="2200" b="0" dirty="0" smtClean="0">
                <a:ea typeface="宋体" pitchFamily="2" charset="-122"/>
              </a:rPr>
              <a:t>(</a:t>
            </a:r>
            <a:r>
              <a:rPr lang="en-US" altLang="zh-CN" sz="2200" b="0" dirty="0">
                <a:ea typeface="宋体" pitchFamily="2" charset="-122"/>
              </a:rPr>
              <a:t>2007)</a:t>
            </a:r>
          </a:p>
          <a:p>
            <a:pPr lvl="1" eaLnBrk="1" hangingPunct="1">
              <a:lnSpc>
                <a:spcPct val="80000"/>
              </a:lnSpc>
              <a:spcBef>
                <a:spcPct val="20000"/>
              </a:spcBef>
              <a:buFont typeface="Arial" pitchFamily="34" charset="0"/>
              <a:buChar char="•"/>
            </a:pPr>
            <a:r>
              <a:rPr lang="zh-CN" altLang="en-US" sz="2200" b="0" dirty="0" smtClean="0">
                <a:ea typeface="宋体" pitchFamily="2" charset="-122"/>
              </a:rPr>
              <a:t>各行业投资数据</a:t>
            </a:r>
            <a:endParaRPr lang="en-US" altLang="zh-CN" sz="2200" b="0" dirty="0">
              <a:ea typeface="宋体" pitchFamily="2" charset="-122"/>
            </a:endParaRPr>
          </a:p>
          <a:p>
            <a:pPr eaLnBrk="1" hangingPunct="1">
              <a:lnSpc>
                <a:spcPct val="80000"/>
              </a:lnSpc>
              <a:spcBef>
                <a:spcPct val="20000"/>
              </a:spcBef>
              <a:buFont typeface="Arial" pitchFamily="34" charset="0"/>
              <a:buChar char="•"/>
            </a:pPr>
            <a:endParaRPr lang="en-US" altLang="zh-CN" sz="2200" b="0"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中国工业年鉴</a:t>
            </a:r>
            <a:r>
              <a:rPr lang="en-US" altLang="zh-CN" sz="2200" b="0" dirty="0" smtClean="0">
                <a:ea typeface="宋体" pitchFamily="2" charset="-122"/>
              </a:rPr>
              <a:t>(</a:t>
            </a:r>
            <a:r>
              <a:rPr lang="en-US" altLang="zh-CN" sz="2200" b="0" dirty="0">
                <a:ea typeface="宋体" pitchFamily="2" charset="-122"/>
              </a:rPr>
              <a:t>2007)</a:t>
            </a:r>
          </a:p>
          <a:p>
            <a:pPr lvl="1" eaLnBrk="1" hangingPunct="1">
              <a:lnSpc>
                <a:spcPct val="80000"/>
              </a:lnSpc>
              <a:spcBef>
                <a:spcPct val="20000"/>
              </a:spcBef>
              <a:buFont typeface="Arial" pitchFamily="34" charset="0"/>
              <a:buChar char="•"/>
            </a:pPr>
            <a:r>
              <a:rPr lang="zh-CN" altLang="en-US" sz="2200" b="0" dirty="0" smtClean="0">
                <a:ea typeface="宋体" pitchFamily="2" charset="-122"/>
              </a:rPr>
              <a:t>各行业数据，特别是国有企业数据</a:t>
            </a: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spTree>
    <p:extLst>
      <p:ext uri="{BB962C8B-B14F-4D97-AF65-F5344CB8AC3E}">
        <p14:creationId xmlns:p14="http://schemas.microsoft.com/office/powerpoint/2010/main" val="2374713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51748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smtClean="0">
                <a:ea typeface="宋体" pitchFamily="2" charset="-122"/>
              </a:rPr>
              <a:t>计划研究课题一</a:t>
            </a:r>
            <a:r>
              <a:rPr lang="en-US" altLang="zh-CN" b="1" dirty="0" smtClean="0">
                <a:ea typeface="宋体" pitchFamily="2" charset="-122"/>
              </a:rPr>
              <a:t>: </a:t>
            </a:r>
            <a:r>
              <a:rPr lang="zh-CN" altLang="en-US" dirty="0">
                <a:ea typeface="宋体" pitchFamily="2" charset="-122"/>
              </a:rPr>
              <a:t>减</a:t>
            </a:r>
            <a:r>
              <a:rPr lang="zh-CN" altLang="en-US" dirty="0" smtClean="0">
                <a:ea typeface="宋体" pitchFamily="2" charset="-122"/>
              </a:rPr>
              <a:t>排目标评价与分配 </a:t>
            </a:r>
            <a:r>
              <a:rPr lang="en-US" altLang="zh-CN" dirty="0" smtClean="0">
                <a:ea typeface="宋体" pitchFamily="2" charset="-122"/>
              </a:rPr>
              <a:t>(1/3</a:t>
            </a:r>
            <a:r>
              <a:rPr lang="en-US" altLang="zh-CN" dirty="0">
                <a:ea typeface="宋体" pitchFamily="2" charset="-122"/>
              </a:rPr>
              <a:t>)</a:t>
            </a:r>
            <a:r>
              <a:rPr lang="en-US" altLang="zh-CN" b="1" i="1" dirty="0" smtClean="0">
                <a:ea typeface="宋体" pitchFamily="2" charset="-122"/>
              </a:rPr>
              <a:t/>
            </a:r>
            <a:br>
              <a:rPr lang="en-US" altLang="zh-CN" b="1" i="1" dirty="0" smtClean="0">
                <a:ea typeface="宋体" pitchFamily="2" charset="-122"/>
              </a:rPr>
            </a:br>
            <a:endParaRPr lang="en-US" altLang="zh-CN" b="1" i="1" dirty="0" smtClean="0">
              <a:ea typeface="宋体" pitchFamily="2" charset="-122"/>
            </a:endParaRPr>
          </a:p>
        </p:txBody>
      </p:sp>
      <p:sp>
        <p:nvSpPr>
          <p:cNvPr id="4" name="Content Placeholder 2"/>
          <p:cNvSpPr txBox="1">
            <a:spLocks/>
          </p:cNvSpPr>
          <p:nvPr/>
        </p:nvSpPr>
        <p:spPr>
          <a:xfrm>
            <a:off x="406399" y="1602477"/>
            <a:ext cx="8478294" cy="2014182"/>
          </a:xfrm>
          <a:prstGeom prst="rect">
            <a:avLst/>
          </a:prstGeom>
        </p:spPr>
        <p:txBody>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80000"/>
              </a:lnSpc>
              <a:spcBef>
                <a:spcPct val="20000"/>
              </a:spcBef>
              <a:buFont typeface="Arial" pitchFamily="34" charset="0"/>
              <a:buChar char="•"/>
            </a:pPr>
            <a:r>
              <a:rPr lang="zh-CN" altLang="en-US" sz="2200" b="0" dirty="0" smtClean="0">
                <a:ea typeface="宋体" pitchFamily="2" charset="-122"/>
              </a:rPr>
              <a:t>“十二五”期间的能源强度和碳强度目标已经设定并分配到各省。</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“十一五”期间，减排目标大多靠政策性命令完成。未来，基于市场的减排政策（例如碳税、总量控制与交易等）将扮演更为重要的作用。</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marL="0" indent="0" eaLnBrk="1" hangingPunct="1">
              <a:lnSpc>
                <a:spcPct val="80000"/>
              </a:lnSpc>
              <a:spcBef>
                <a:spcPct val="20000"/>
              </a:spcBef>
            </a:pPr>
            <a:r>
              <a:rPr lang="zh-CN" altLang="en-US" sz="2200" i="1" dirty="0" smtClean="0">
                <a:ea typeface="宋体" pitchFamily="2" charset="-122"/>
              </a:rPr>
              <a:t>研究问题</a:t>
            </a:r>
            <a:r>
              <a:rPr lang="en-US" altLang="zh-CN" sz="2200" i="1" dirty="0" smtClean="0">
                <a:ea typeface="宋体" pitchFamily="2" charset="-122"/>
              </a:rPr>
              <a:t>:</a:t>
            </a:r>
            <a:endParaRPr lang="en-US" altLang="zh-CN" sz="2200" i="1" dirty="0" smtClean="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完成减排目标需要什么强度的政策</a:t>
            </a:r>
            <a:r>
              <a:rPr lang="en-US" altLang="zh-CN" sz="2200" b="0" dirty="0" smtClean="0">
                <a:ea typeface="宋体" pitchFamily="2" charset="-122"/>
              </a:rPr>
              <a:t> (</a:t>
            </a:r>
            <a:r>
              <a:rPr lang="zh-CN" altLang="en-US" sz="2200" b="0" dirty="0" smtClean="0">
                <a:ea typeface="宋体" pitchFamily="2" charset="-122"/>
              </a:rPr>
              <a:t>例如：</a:t>
            </a:r>
            <a:r>
              <a:rPr lang="en-US" altLang="zh-CN" sz="2200" b="0" dirty="0" smtClean="0">
                <a:ea typeface="宋体" pitchFamily="2" charset="-122"/>
              </a:rPr>
              <a:t>10/20/40</a:t>
            </a:r>
            <a:r>
              <a:rPr lang="zh-CN" altLang="en-US" sz="2200" b="0" dirty="0" smtClean="0">
                <a:ea typeface="宋体" pitchFamily="2" charset="-122"/>
              </a:rPr>
              <a:t>元</a:t>
            </a:r>
            <a:r>
              <a:rPr lang="en-US" altLang="zh-CN" sz="2200" b="0" dirty="0" smtClean="0">
                <a:ea typeface="宋体" pitchFamily="2" charset="-122"/>
              </a:rPr>
              <a:t>/</a:t>
            </a:r>
            <a:r>
              <a:rPr lang="zh-CN" altLang="en-US" sz="2200" b="0" dirty="0" smtClean="0">
                <a:ea typeface="宋体" pitchFamily="2" charset="-122"/>
              </a:rPr>
              <a:t>吨的碳税？</a:t>
            </a:r>
            <a:r>
              <a:rPr lang="en-US" altLang="zh-CN" sz="2200" b="0" dirty="0" smtClean="0">
                <a:ea typeface="宋体" pitchFamily="2" charset="-122"/>
              </a:rPr>
              <a:t>)?</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不同省份与区域的减排成本有何不同？</a:t>
            </a:r>
            <a:endParaRPr lang="en-US" altLang="zh-CN" sz="2200" b="0" dirty="0" smtClean="0">
              <a:ea typeface="宋体" pitchFamily="2" charset="-122"/>
            </a:endParaRPr>
          </a:p>
          <a:p>
            <a:pPr eaLnBrk="1" hangingPunct="1">
              <a:lnSpc>
                <a:spcPct val="80000"/>
              </a:lnSpc>
              <a:spcBef>
                <a:spcPct val="20000"/>
              </a:spcBef>
              <a:buFont typeface="Arial" pitchFamily="34" charset="0"/>
              <a:buChar char="•"/>
            </a:pPr>
            <a:endParaRPr lang="en-US" altLang="zh-CN" sz="2200" b="0" dirty="0">
              <a:ea typeface="宋体" pitchFamily="2" charset="-122"/>
            </a:endParaRPr>
          </a:p>
          <a:p>
            <a:pPr eaLnBrk="1" hangingPunct="1">
              <a:lnSpc>
                <a:spcPct val="80000"/>
              </a:lnSpc>
              <a:spcBef>
                <a:spcPct val="20000"/>
              </a:spcBef>
              <a:buFont typeface="Arial" pitchFamily="34" charset="0"/>
              <a:buChar char="•"/>
            </a:pPr>
            <a:r>
              <a:rPr lang="zh-CN" altLang="en-US" sz="2200" b="0" dirty="0" smtClean="0">
                <a:ea typeface="宋体" pitchFamily="2" charset="-122"/>
              </a:rPr>
              <a:t>如果建立一个减排指标交易体系，将带来多少效益？</a:t>
            </a: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a:p>
            <a:pPr>
              <a:spcBef>
                <a:spcPct val="20000"/>
              </a:spcBef>
              <a:buFontTx/>
              <a:buChar char="•"/>
            </a:pPr>
            <a:endParaRPr lang="en-US" altLang="zh-CN" sz="2400" b="0" dirty="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spTree>
    <p:extLst>
      <p:ext uri="{BB962C8B-B14F-4D97-AF65-F5344CB8AC3E}">
        <p14:creationId xmlns:p14="http://schemas.microsoft.com/office/powerpoint/2010/main" val="345824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457200" y="476536"/>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itchFamily="2" charset="-122"/>
              </a:rPr>
              <a:t>计划研究课题一</a:t>
            </a:r>
            <a:r>
              <a:rPr lang="en-US" altLang="zh-CN" dirty="0">
                <a:ea typeface="宋体" pitchFamily="2" charset="-122"/>
              </a:rPr>
              <a:t>: </a:t>
            </a:r>
            <a:r>
              <a:rPr lang="zh-CN" altLang="en-US" dirty="0">
                <a:ea typeface="宋体" pitchFamily="2" charset="-122"/>
              </a:rPr>
              <a:t>减排目标评价与分配 </a:t>
            </a:r>
            <a:r>
              <a:rPr lang="en-US" altLang="zh-CN" dirty="0" smtClean="0">
                <a:ea typeface="宋体" pitchFamily="2" charset="-122"/>
              </a:rPr>
              <a:t>(2/3</a:t>
            </a:r>
            <a:r>
              <a:rPr lang="en-US" altLang="zh-CN" dirty="0">
                <a:ea typeface="宋体" pitchFamily="2" charset="-122"/>
              </a:rPr>
              <a:t>)</a:t>
            </a:r>
            <a:r>
              <a:rPr lang="en-US" altLang="zh-CN" i="1" dirty="0">
                <a:ea typeface="宋体" pitchFamily="2" charset="-122"/>
              </a:rPr>
              <a:t/>
            </a:r>
            <a:br>
              <a:rPr lang="en-US" altLang="zh-CN" i="1" dirty="0">
                <a:ea typeface="宋体" pitchFamily="2" charset="-122"/>
              </a:rPr>
            </a:br>
            <a:endParaRPr lang="en-US" altLang="zh-CN" b="1" i="1" dirty="0" smtClean="0">
              <a:ea typeface="宋体" pitchFamily="2" charset="-122"/>
            </a:endParaRPr>
          </a:p>
        </p:txBody>
      </p:sp>
      <p:sp>
        <p:nvSpPr>
          <p:cNvPr id="8200" name="TextBox 7"/>
          <p:cNvSpPr txBox="1">
            <a:spLocks noChangeArrowheads="1"/>
          </p:cNvSpPr>
          <p:nvPr/>
        </p:nvSpPr>
        <p:spPr bwMode="auto">
          <a:xfrm>
            <a:off x="533400" y="5715000"/>
            <a:ext cx="822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endParaRPr lang="en-US" altLang="zh-CN" dirty="0">
              <a:ea typeface="宋体" pitchFamily="2" charset="-122"/>
            </a:endParaRPr>
          </a:p>
        </p:txBody>
      </p:sp>
      <p:sp>
        <p:nvSpPr>
          <p:cNvPr id="6" name="TextBox 4"/>
          <p:cNvSpPr txBox="1">
            <a:spLocks noChangeArrowheads="1"/>
          </p:cNvSpPr>
          <p:nvPr/>
        </p:nvSpPr>
        <p:spPr bwMode="auto">
          <a:xfrm>
            <a:off x="92120" y="5056492"/>
            <a:ext cx="898364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90000"/>
              </a:lnSpc>
              <a:spcBef>
                <a:spcPct val="50000"/>
              </a:spcBef>
            </a:pPr>
            <a:r>
              <a:rPr lang="zh-CN" altLang="en-US" sz="1600" dirty="0" smtClean="0">
                <a:ea typeface="宋体" pitchFamily="2" charset="-122"/>
              </a:rPr>
              <a:t>可能结果</a:t>
            </a:r>
            <a:r>
              <a:rPr lang="en-US" altLang="zh-CN" sz="1600" dirty="0" smtClean="0">
                <a:ea typeface="宋体" pitchFamily="2" charset="-122"/>
              </a:rPr>
              <a:t>:</a:t>
            </a:r>
            <a:endParaRPr lang="en-US" altLang="zh-CN" sz="1600" dirty="0">
              <a:ea typeface="宋体" pitchFamily="2" charset="-122"/>
            </a:endParaRPr>
          </a:p>
          <a:p>
            <a:pPr eaLnBrk="1" hangingPunct="1">
              <a:lnSpc>
                <a:spcPct val="90000"/>
              </a:lnSpc>
              <a:spcBef>
                <a:spcPct val="50000"/>
              </a:spcBef>
              <a:buFont typeface="Arial" pitchFamily="34" charset="0"/>
              <a:buChar char="•"/>
            </a:pPr>
            <a:r>
              <a:rPr lang="zh-CN" altLang="en-US" sz="1600" b="0" dirty="0" smtClean="0">
                <a:ea typeface="宋体" pitchFamily="2" charset="-122"/>
              </a:rPr>
              <a:t>由于能源结构和技术水平的差异，不同地区的减排成本会有较大差别</a:t>
            </a:r>
            <a:endParaRPr lang="en-US" altLang="zh-CN" sz="1600" b="0" dirty="0" smtClean="0">
              <a:ea typeface="宋体" pitchFamily="2" charset="-122"/>
            </a:endParaRPr>
          </a:p>
          <a:p>
            <a:pPr eaLnBrk="1" hangingPunct="1">
              <a:lnSpc>
                <a:spcPct val="90000"/>
              </a:lnSpc>
              <a:spcBef>
                <a:spcPct val="50000"/>
              </a:spcBef>
              <a:buFont typeface="Arial" pitchFamily="34" charset="0"/>
              <a:buChar char="•"/>
            </a:pPr>
            <a:r>
              <a:rPr lang="zh-CN" altLang="en-US" sz="1600" b="0" dirty="0">
                <a:ea typeface="宋体" pitchFamily="2" charset="-122"/>
              </a:rPr>
              <a:t>减</a:t>
            </a:r>
            <a:r>
              <a:rPr lang="zh-CN" altLang="en-US" sz="1600" b="0" dirty="0" smtClean="0">
                <a:ea typeface="宋体" pitchFamily="2" charset="-122"/>
              </a:rPr>
              <a:t>排指标交易体系将一定程度的减少福利损失</a:t>
            </a:r>
            <a:r>
              <a:rPr lang="en-US" altLang="zh-CN" sz="1600" b="0" dirty="0" smtClean="0">
                <a:ea typeface="宋体" pitchFamily="2" charset="-122"/>
              </a:rPr>
              <a:t> </a:t>
            </a:r>
            <a:r>
              <a:rPr lang="en-US" altLang="zh-CN" sz="1600" b="0" i="1" dirty="0">
                <a:ea typeface="宋体" pitchFamily="2" charset="-122"/>
                <a:sym typeface="Wingdings" pitchFamily="2" charset="2"/>
              </a:rPr>
              <a:t>	</a:t>
            </a:r>
            <a:endParaRPr lang="en-US" altLang="zh-CN" sz="1600" b="0" i="1" dirty="0">
              <a:ea typeface="宋体" pitchFamily="2" charset="-122"/>
            </a:endParaRPr>
          </a:p>
          <a:p>
            <a:pPr eaLnBrk="1" hangingPunct="1">
              <a:lnSpc>
                <a:spcPct val="90000"/>
              </a:lnSpc>
              <a:spcBef>
                <a:spcPct val="50000"/>
              </a:spcBef>
            </a:pPr>
            <a:r>
              <a:rPr lang="en-US" altLang="zh-CN" sz="1600" b="0" dirty="0">
                <a:ea typeface="宋体" pitchFamily="2" charset="-122"/>
              </a:rPr>
              <a:t> </a:t>
            </a:r>
          </a:p>
        </p:txBody>
      </p:sp>
      <p:sp>
        <p:nvSpPr>
          <p:cNvPr id="8" name="TextBox 4"/>
          <p:cNvSpPr txBox="1">
            <a:spLocks noChangeArrowheads="1"/>
          </p:cNvSpPr>
          <p:nvPr/>
        </p:nvSpPr>
        <p:spPr bwMode="auto">
          <a:xfrm>
            <a:off x="228600" y="1374561"/>
            <a:ext cx="88392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ctr" eaLnBrk="1" hangingPunct="1">
              <a:lnSpc>
                <a:spcPct val="90000"/>
              </a:lnSpc>
              <a:spcBef>
                <a:spcPct val="50000"/>
              </a:spcBef>
            </a:pPr>
            <a:r>
              <a:rPr lang="zh-CN" altLang="en-US" sz="1600" dirty="0" smtClean="0">
                <a:ea typeface="宋体" pitchFamily="2" charset="-122"/>
              </a:rPr>
              <a:t>输出范例</a:t>
            </a:r>
            <a:r>
              <a:rPr lang="en-US" altLang="zh-CN" sz="1600" dirty="0" smtClean="0">
                <a:ea typeface="宋体" pitchFamily="2" charset="-122"/>
              </a:rPr>
              <a:t>  </a:t>
            </a:r>
            <a:endParaRPr lang="en-US" altLang="zh-CN" sz="1600" dirty="0">
              <a:ea typeface="宋体" pitchFamily="2" charset="-122"/>
            </a:endParaRPr>
          </a:p>
        </p:txBody>
      </p:sp>
      <p:graphicFrame>
        <p:nvGraphicFramePr>
          <p:cNvPr id="9" name="图表 8"/>
          <p:cNvGraphicFramePr>
            <a:graphicFrameLocks/>
          </p:cNvGraphicFramePr>
          <p:nvPr>
            <p:extLst>
              <p:ext uri="{D42A27DB-BD31-4B8C-83A1-F6EECF244321}">
                <p14:modId xmlns:p14="http://schemas.microsoft.com/office/powerpoint/2010/main" val="1473529567"/>
              </p:ext>
            </p:extLst>
          </p:nvPr>
        </p:nvGraphicFramePr>
        <p:xfrm>
          <a:off x="1201340" y="1688493"/>
          <a:ext cx="6893719" cy="341094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rot="5400000">
            <a:off x="-163773" y="3527947"/>
            <a:ext cx="2565780" cy="338554"/>
          </a:xfrm>
          <a:prstGeom prst="rect">
            <a:avLst/>
          </a:prstGeom>
          <a:noFill/>
        </p:spPr>
        <p:txBody>
          <a:bodyPr wrap="square" rtlCol="0">
            <a:spAutoFit/>
          </a:bodyPr>
          <a:lstStyle/>
          <a:p>
            <a:r>
              <a:rPr lang="zh-CN" altLang="en-US" b="1" dirty="0" smtClean="0">
                <a:solidFill>
                  <a:schemeClr val="tx1"/>
                </a:solidFill>
                <a:latin typeface="Times New Roman" pitchFamily="18" charset="0"/>
                <a:ea typeface="宋体" pitchFamily="2" charset="-122"/>
              </a:rPr>
              <a:t>福利损失</a:t>
            </a:r>
            <a:endParaRPr lang="zh-CN" altLang="en-US" b="1"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804439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bwMode="auto">
          <a:xfrm>
            <a:off x="457200" y="127376"/>
            <a:ext cx="8229600" cy="990600"/>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dirty="0">
                <a:ea typeface="宋体" pitchFamily="2" charset="-122"/>
              </a:rPr>
              <a:t>计划研究课题一</a:t>
            </a:r>
            <a:r>
              <a:rPr lang="en-US" altLang="zh-CN" dirty="0">
                <a:ea typeface="宋体" pitchFamily="2" charset="-122"/>
              </a:rPr>
              <a:t>: </a:t>
            </a:r>
            <a:r>
              <a:rPr lang="zh-CN" altLang="en-US" dirty="0">
                <a:ea typeface="宋体" pitchFamily="2" charset="-122"/>
              </a:rPr>
              <a:t>减排目标评价与分配 </a:t>
            </a:r>
            <a:r>
              <a:rPr lang="en-US" altLang="zh-CN" dirty="0">
                <a:ea typeface="宋体" pitchFamily="2" charset="-122"/>
              </a:rPr>
              <a:t>(2/3</a:t>
            </a:r>
            <a:r>
              <a:rPr lang="en-US" altLang="zh-CN" dirty="0" smtClean="0">
                <a:ea typeface="宋体" pitchFamily="2" charset="-122"/>
              </a:rPr>
              <a:t>)</a:t>
            </a:r>
            <a:endParaRPr lang="en-US" altLang="zh-CN" sz="3200" b="1" i="1" dirty="0" smtClean="0">
              <a:ea typeface="宋体" pitchFamily="2" charset="-122"/>
            </a:endParaRPr>
          </a:p>
        </p:txBody>
      </p:sp>
      <p:sp>
        <p:nvSpPr>
          <p:cNvPr id="4" name="Slide Number Placeholder 3"/>
          <p:cNvSpPr txBox="1">
            <a:spLocks noGrp="1"/>
          </p:cNvSpPr>
          <p:nvPr/>
        </p:nvSpPr>
        <p:spPr>
          <a:xfrm>
            <a:off x="6553200" y="6356350"/>
            <a:ext cx="2133600" cy="365125"/>
          </a:xfrm>
          <a:prstGeom prst="rect">
            <a:avLst/>
          </a:prstGeom>
          <a:noFill/>
        </p:spPr>
        <p:txBody>
          <a:bodyPr anchor="ct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r" eaLnBrk="1" hangingPunct="1"/>
            <a:fld id="{5140B4C7-84C9-4D5E-9B2F-9FF3EBDFB478}" type="slidenum">
              <a:rPr lang="en-US" altLang="zh-CN" sz="1200" b="0">
                <a:solidFill>
                  <a:srgbClr val="8989BA"/>
                </a:solidFill>
                <a:ea typeface="宋体" pitchFamily="2" charset="-122"/>
              </a:rPr>
              <a:pPr algn="r" eaLnBrk="1" hangingPunct="1"/>
              <a:t>8</a:t>
            </a:fld>
            <a:endParaRPr lang="en-US" altLang="zh-CN" sz="1200" b="0">
              <a:solidFill>
                <a:srgbClr val="8989BA"/>
              </a:solidFill>
              <a:ea typeface="宋体" pitchFamily="2" charset="-122"/>
            </a:endParaRPr>
          </a:p>
        </p:txBody>
      </p:sp>
      <p:sp>
        <p:nvSpPr>
          <p:cNvPr id="16388" name="TextBox 6"/>
          <p:cNvSpPr txBox="1">
            <a:spLocks noChangeArrowheads="1"/>
          </p:cNvSpPr>
          <p:nvPr/>
        </p:nvSpPr>
        <p:spPr bwMode="auto">
          <a:xfrm>
            <a:off x="355980" y="1524356"/>
            <a:ext cx="9292988"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lnSpc>
                <a:spcPct val="90000"/>
              </a:lnSpc>
              <a:spcBef>
                <a:spcPct val="50000"/>
              </a:spcBef>
              <a:buFont typeface="Arial" pitchFamily="34" charset="0"/>
              <a:buChar char="•"/>
            </a:pPr>
            <a:r>
              <a:rPr lang="en-US" altLang="zh-CN" sz="2000" b="0" dirty="0">
                <a:ea typeface="宋体" pitchFamily="2" charset="-122"/>
              </a:rPr>
              <a:t> </a:t>
            </a:r>
            <a:r>
              <a:rPr lang="zh-CN" altLang="en-US" sz="2000" b="0" dirty="0">
                <a:ea typeface="宋体" pitchFamily="2" charset="-122"/>
              </a:rPr>
              <a:t>利用</a:t>
            </a:r>
            <a:r>
              <a:rPr lang="zh-CN" altLang="en-US" sz="2000" b="0" dirty="0" smtClean="0">
                <a:ea typeface="宋体" pitchFamily="2" charset="-122"/>
              </a:rPr>
              <a:t>模型，还可以估计政策对于不同收入人群的福利影响。</a:t>
            </a:r>
            <a:r>
              <a:rPr lang="en-US" altLang="zh-CN" sz="2000" b="0" i="1" dirty="0">
                <a:ea typeface="宋体" pitchFamily="2" charset="-122"/>
                <a:sym typeface="Wingdings" pitchFamily="2" charset="2"/>
              </a:rPr>
              <a:t>	</a:t>
            </a:r>
            <a:endParaRPr lang="en-US" altLang="zh-CN" sz="2000" b="0" i="1" dirty="0">
              <a:ea typeface="宋体" pitchFamily="2" charset="-122"/>
            </a:endParaRPr>
          </a:p>
          <a:p>
            <a:pPr eaLnBrk="1" hangingPunct="1">
              <a:lnSpc>
                <a:spcPct val="90000"/>
              </a:lnSpc>
              <a:spcBef>
                <a:spcPct val="50000"/>
              </a:spcBef>
            </a:pPr>
            <a:r>
              <a:rPr lang="en-US" altLang="zh-CN" sz="2000" b="0" dirty="0">
                <a:ea typeface="宋体" pitchFamily="2" charset="-122"/>
              </a:rPr>
              <a:t> </a:t>
            </a:r>
          </a:p>
        </p:txBody>
      </p:sp>
      <p:pic>
        <p:nvPicPr>
          <p:cNvPr id="1638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3674"/>
          <a:stretch/>
        </p:blipFill>
        <p:spPr bwMode="auto">
          <a:xfrm>
            <a:off x="1487606" y="2480076"/>
            <a:ext cx="6053892" cy="357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28600" y="2166145"/>
            <a:ext cx="88392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algn="ctr" eaLnBrk="1" hangingPunct="1">
              <a:lnSpc>
                <a:spcPct val="90000"/>
              </a:lnSpc>
              <a:spcBef>
                <a:spcPct val="50000"/>
              </a:spcBef>
            </a:pPr>
            <a:r>
              <a:rPr lang="zh-CN" altLang="en-US" sz="1600" dirty="0" smtClean="0">
                <a:ea typeface="宋体" pitchFamily="2" charset="-122"/>
              </a:rPr>
              <a:t>输出范例</a:t>
            </a:r>
            <a:endParaRPr lang="en-US" altLang="zh-CN" sz="1600" dirty="0">
              <a:ea typeface="宋体" pitchFamily="2" charset="-122"/>
            </a:endParaRPr>
          </a:p>
        </p:txBody>
      </p:sp>
      <p:sp>
        <p:nvSpPr>
          <p:cNvPr id="7" name="TextBox 6"/>
          <p:cNvSpPr txBox="1"/>
          <p:nvPr/>
        </p:nvSpPr>
        <p:spPr>
          <a:xfrm rot="5400000">
            <a:off x="161134" y="4742603"/>
            <a:ext cx="2565780" cy="338554"/>
          </a:xfrm>
          <a:prstGeom prst="rect">
            <a:avLst/>
          </a:prstGeom>
          <a:noFill/>
        </p:spPr>
        <p:txBody>
          <a:bodyPr wrap="square" rtlCol="0">
            <a:spAutoFit/>
          </a:bodyPr>
          <a:lstStyle/>
          <a:p>
            <a:r>
              <a:rPr lang="zh-CN" altLang="en-US" b="1" dirty="0" smtClean="0">
                <a:solidFill>
                  <a:schemeClr val="tx1"/>
                </a:solidFill>
                <a:latin typeface="Times New Roman" pitchFamily="18" charset="0"/>
                <a:ea typeface="宋体" pitchFamily="2" charset="-122"/>
              </a:rPr>
              <a:t>福利变化</a:t>
            </a:r>
            <a:endParaRPr lang="zh-CN" altLang="en-US" b="1"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93469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0 PowerPoint Template">
  <a:themeElements>
    <a:clrScheme name="">
      <a:dk1>
        <a:srgbClr val="000000"/>
      </a:dk1>
      <a:lt1>
        <a:srgbClr val="FFFFFF"/>
      </a:lt1>
      <a:dk2>
        <a:srgbClr val="0013C5"/>
      </a:dk2>
      <a:lt2>
        <a:srgbClr val="B5B5B5"/>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lnDef>
    <a:txDef>
      <a:spPr>
        <a:noFill/>
      </a:spPr>
      <a:bodyPr wrap="square" rtlCol="0">
        <a:spAutoFit/>
      </a:bodyPr>
      <a:lstStyle>
        <a:defPPr>
          <a:defRPr dirty="0" err="1" smtClean="0">
            <a:latin typeface="Calibri" pitchFamily="34" charset="0"/>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2008EPRIPowerPointTemplate_v1">
  <a:themeElements>
    <a:clrScheme name="">
      <a:dk1>
        <a:srgbClr val="000000"/>
      </a:dk1>
      <a:lt1>
        <a:srgbClr val="FFFFFF"/>
      </a:lt1>
      <a:dk2>
        <a:srgbClr val="0013C5"/>
      </a:dk2>
      <a:lt2>
        <a:srgbClr val="B5B5B5"/>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fontScheme name="1_2008EPRIPowerPoint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lnDef>
  </a:objectDefaults>
  <a:extraClrSchemeLst>
    <a:extraClrScheme>
      <a:clrScheme name="1_2008EPRIPowerPointTemplate_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2008EPRIPowerPointTemplate_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2008EPRIPowerPointTemplate_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2008EPRIPowerPointTemplate_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2008EPRIPowerPointTemplate_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2008EPRIPowerPointTemplate_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2008EPRIPowerPointTemplate_v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2008EPRIPowerPointTemplate_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2008EPRIPowerPointTemplate_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2008EPRIPowerPointTemplate_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2008EPRIPowerPointTemplate_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2008EPRIPowerPointTemplate_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2010 PowerPoint Template</Template>
  <TotalTime>10202</TotalTime>
  <Words>1138</Words>
  <Application>Microsoft Office PowerPoint</Application>
  <PresentationFormat>全屏显示(4:3)</PresentationFormat>
  <Paragraphs>188</Paragraphs>
  <Slides>16</Slides>
  <Notes>11</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2010 PowerPoint Template</vt:lpstr>
      <vt:lpstr>1_2008EPRIPowerPointTemplate_v1</vt:lpstr>
      <vt:lpstr>清华-MIT区域能源政策模型</vt:lpstr>
      <vt:lpstr>背景与目标</vt:lpstr>
      <vt:lpstr>模型概要（1/2）</vt:lpstr>
      <vt:lpstr>模型概要（2/2）</vt:lpstr>
      <vt:lpstr>模型数据库(1/2)</vt:lpstr>
      <vt:lpstr>模型数据库(2/2)</vt:lpstr>
      <vt:lpstr>计划研究课题一: 减排目标评价与分配 (1/3) </vt:lpstr>
      <vt:lpstr>计划研究课题一: 减排目标评价与分配 (2/3) </vt:lpstr>
      <vt:lpstr>计划研究课题一: 减排目标评价与分配 (2/3)</vt:lpstr>
      <vt:lpstr>计划研究课题二: 电力部门的减排(1/5)</vt:lpstr>
      <vt:lpstr>计划研究课题二: 电力部门的减排(2/5)</vt:lpstr>
      <vt:lpstr>计划研究课题二: 电力部门的减排(3/5)</vt:lpstr>
      <vt:lpstr>计划研究课题二: 电力部门的减排(4/5)</vt:lpstr>
      <vt:lpstr>PowerPoint 演示文稿</vt:lpstr>
      <vt:lpstr>模型开发计划</vt:lpstr>
      <vt:lpstr>谢谢！</vt:lpstr>
    </vt:vector>
  </TitlesOfParts>
  <Company>EPRI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US-REGEN Update</dc:title>
  <dc:creator>Climate Team</dc:creator>
  <dc:description>Copyright 2010</dc:description>
  <cp:lastModifiedBy>Da ZHANG</cp:lastModifiedBy>
  <cp:revision>504</cp:revision>
  <cp:lastPrinted>2005-05-03T23:36:11Z</cp:lastPrinted>
  <dcterms:created xsi:type="dcterms:W3CDTF">2010-03-11T17:18:05Z</dcterms:created>
  <dcterms:modified xsi:type="dcterms:W3CDTF">2012-03-19T13:50:05Z</dcterms:modified>
</cp:coreProperties>
</file>