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495" r:id="rId2"/>
    <p:sldId id="532" r:id="rId3"/>
    <p:sldId id="464" r:id="rId4"/>
    <p:sldId id="534" r:id="rId5"/>
    <p:sldId id="535" r:id="rId6"/>
    <p:sldId id="527" r:id="rId7"/>
    <p:sldId id="536" r:id="rId8"/>
    <p:sldId id="537" r:id="rId9"/>
    <p:sldId id="538" r:id="rId10"/>
    <p:sldId id="539" r:id="rId11"/>
    <p:sldId id="391" r:id="rId12"/>
    <p:sldId id="540" r:id="rId13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6600"/>
    <a:srgbClr val="993300"/>
    <a:srgbClr val="CC0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7" autoAdjust="0"/>
    <p:restoredTop sz="99824" autoAdjust="0"/>
  </p:normalViewPr>
  <p:slideViewPr>
    <p:cSldViewPr>
      <p:cViewPr>
        <p:scale>
          <a:sx n="70" d="100"/>
          <a:sy n="70" d="100"/>
        </p:scale>
        <p:origin x="-816" y="1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92"/>
    </p:cViewPr>
  </p:sorterViewPr>
  <p:notesViewPr>
    <p:cSldViewPr>
      <p:cViewPr>
        <p:scale>
          <a:sx n="66" d="100"/>
          <a:sy n="66" d="100"/>
        </p:scale>
        <p:origin x="-1644" y="72"/>
      </p:cViewPr>
      <p:guideLst>
        <p:guide orient="horz" pos="2924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3" tIns="45752" rIns="91503" bIns="45752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2015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3" tIns="45752" rIns="91503" bIns="45752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121A9CD1-74A7-4551-9FDD-C245E6E0D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085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3" tIns="45752" rIns="91503" bIns="45752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r>
              <a:rPr lang="en-US"/>
              <a:t>MIT visit by Alstom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3" tIns="45752" rIns="91503" bIns="45752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r>
              <a:rPr lang="en-US"/>
              <a:t>January 2008</a:t>
            </a:r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37088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3" tIns="45752" rIns="91503" bIns="457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3" tIns="45752" rIns="91503" bIns="45752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3" tIns="45752" rIns="91503" bIns="45752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9ECAF6C-3158-491A-9ACC-AD708F891D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044884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17475"/>
            <a:ext cx="9142413" cy="6738938"/>
            <a:chOff x="0" y="74"/>
            <a:chExt cx="5759" cy="4245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invGray">
            <a:xfrm>
              <a:off x="432" y="4113"/>
              <a:ext cx="2208" cy="20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zh-CN" altLang="zh-CN">
                <a:ea typeface="宋体" pitchFamily="2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invGray">
            <a:xfrm>
              <a:off x="432" y="1536"/>
              <a:ext cx="5327" cy="48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zh-CN" altLang="zh-CN">
                <a:ea typeface="宋体" pitchFamily="2" charset="-122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invGray">
            <a:xfrm>
              <a:off x="555" y="74"/>
              <a:ext cx="42" cy="4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zh-CN" altLang="zh-CN">
                <a:ea typeface="宋体" pitchFamily="2" charset="-122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invGray">
            <a:xfrm>
              <a:off x="555" y="219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zh-CN" altLang="zh-CN">
                <a:ea typeface="宋体" pitchFamily="2" charset="-122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invGray">
            <a:xfrm>
              <a:off x="555" y="36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zh-CN" altLang="zh-CN">
                <a:ea typeface="宋体" pitchFamily="2" charset="-122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invGray">
            <a:xfrm>
              <a:off x="555" y="651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zh-CN" altLang="zh-CN">
                <a:ea typeface="宋体" pitchFamily="2" charset="-122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invGray">
            <a:xfrm>
              <a:off x="555" y="794"/>
              <a:ext cx="42" cy="4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zh-CN" altLang="zh-CN">
                <a:ea typeface="宋体" pitchFamily="2" charset="-122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invGray">
            <a:xfrm>
              <a:off x="555" y="939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zh-CN" altLang="zh-CN">
                <a:ea typeface="宋体" pitchFamily="2" charset="-122"/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invGray">
            <a:xfrm>
              <a:off x="555" y="108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zh-CN" altLang="zh-CN">
                <a:ea typeface="宋体" pitchFamily="2" charset="-122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invGray">
            <a:xfrm>
              <a:off x="555" y="1227"/>
              <a:ext cx="42" cy="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zh-CN" altLang="zh-CN">
                <a:ea typeface="宋体" pitchFamily="2" charset="-122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invGray">
            <a:xfrm>
              <a:off x="555" y="1371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zh-CN" altLang="zh-CN">
                <a:ea typeface="宋体" pitchFamily="2" charset="-122"/>
              </a:endParaRPr>
            </a:p>
          </p:txBody>
        </p:sp>
        <p:grpSp>
          <p:nvGrpSpPr>
            <p:cNvPr id="16" name="Group 14"/>
            <p:cNvGrpSpPr>
              <a:grpSpLocks/>
            </p:cNvGrpSpPr>
            <p:nvPr/>
          </p:nvGrpSpPr>
          <p:grpSpPr bwMode="auto">
            <a:xfrm>
              <a:off x="2859" y="4202"/>
              <a:ext cx="2729" cy="41"/>
              <a:chOff x="2859" y="4202"/>
              <a:chExt cx="2729" cy="41"/>
            </a:xfrm>
          </p:grpSpPr>
          <p:sp>
            <p:nvSpPr>
              <p:cNvPr id="22" name="Oval 15"/>
              <p:cNvSpPr>
                <a:spLocks noChangeArrowheads="1"/>
              </p:cNvSpPr>
              <p:nvPr/>
            </p:nvSpPr>
            <p:spPr bwMode="invGray">
              <a:xfrm>
                <a:off x="2859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endParaRPr lang="zh-CN" altLang="zh-CN">
                  <a:ea typeface="宋体" pitchFamily="2" charset="-122"/>
                </a:endParaRPr>
              </a:p>
            </p:txBody>
          </p:sp>
          <p:sp>
            <p:nvSpPr>
              <p:cNvPr id="23" name="Oval 16"/>
              <p:cNvSpPr>
                <a:spLocks noChangeArrowheads="1"/>
              </p:cNvSpPr>
              <p:nvPr/>
            </p:nvSpPr>
            <p:spPr bwMode="invGray">
              <a:xfrm>
                <a:off x="3243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endParaRPr lang="zh-CN" altLang="zh-CN">
                  <a:ea typeface="宋体" pitchFamily="2" charset="-122"/>
                </a:endParaRPr>
              </a:p>
            </p:txBody>
          </p:sp>
          <p:sp>
            <p:nvSpPr>
              <p:cNvPr id="24" name="Oval 17"/>
              <p:cNvSpPr>
                <a:spLocks noChangeArrowheads="1"/>
              </p:cNvSpPr>
              <p:nvPr/>
            </p:nvSpPr>
            <p:spPr bwMode="invGray">
              <a:xfrm>
                <a:off x="3627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endParaRPr lang="zh-CN" altLang="zh-CN">
                  <a:ea typeface="宋体" pitchFamily="2" charset="-122"/>
                </a:endParaRPr>
              </a:p>
            </p:txBody>
          </p:sp>
          <p:sp>
            <p:nvSpPr>
              <p:cNvPr id="25" name="Oval 18"/>
              <p:cNvSpPr>
                <a:spLocks noChangeArrowheads="1"/>
              </p:cNvSpPr>
              <p:nvPr/>
            </p:nvSpPr>
            <p:spPr bwMode="invGray">
              <a:xfrm>
                <a:off x="4011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endParaRPr lang="zh-CN" altLang="zh-CN">
                  <a:ea typeface="宋体" pitchFamily="2" charset="-122"/>
                </a:endParaRPr>
              </a:p>
            </p:txBody>
          </p:sp>
          <p:sp>
            <p:nvSpPr>
              <p:cNvPr id="26" name="Oval 19"/>
              <p:cNvSpPr>
                <a:spLocks noChangeArrowheads="1"/>
              </p:cNvSpPr>
              <p:nvPr/>
            </p:nvSpPr>
            <p:spPr bwMode="invGray">
              <a:xfrm>
                <a:off x="4395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endParaRPr lang="zh-CN" altLang="zh-CN">
                  <a:ea typeface="宋体" pitchFamily="2" charset="-122"/>
                </a:endParaRPr>
              </a:p>
            </p:txBody>
          </p:sp>
          <p:sp>
            <p:nvSpPr>
              <p:cNvPr id="27" name="Oval 20"/>
              <p:cNvSpPr>
                <a:spLocks noChangeArrowheads="1"/>
              </p:cNvSpPr>
              <p:nvPr/>
            </p:nvSpPr>
            <p:spPr bwMode="invGray">
              <a:xfrm>
                <a:off x="4779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endParaRPr lang="zh-CN" altLang="zh-CN">
                  <a:ea typeface="宋体" pitchFamily="2" charset="-122"/>
                </a:endParaRPr>
              </a:p>
            </p:txBody>
          </p:sp>
          <p:sp>
            <p:nvSpPr>
              <p:cNvPr id="28" name="Oval 21"/>
              <p:cNvSpPr>
                <a:spLocks noChangeArrowheads="1"/>
              </p:cNvSpPr>
              <p:nvPr/>
            </p:nvSpPr>
            <p:spPr bwMode="invGray">
              <a:xfrm>
                <a:off x="5163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endParaRPr lang="zh-CN" altLang="zh-CN">
                  <a:ea typeface="宋体" pitchFamily="2" charset="-122"/>
                </a:endParaRPr>
              </a:p>
            </p:txBody>
          </p:sp>
          <p:sp>
            <p:nvSpPr>
              <p:cNvPr id="29" name="Oval 22"/>
              <p:cNvSpPr>
                <a:spLocks noChangeArrowheads="1"/>
              </p:cNvSpPr>
              <p:nvPr/>
            </p:nvSpPr>
            <p:spPr bwMode="invGray">
              <a:xfrm>
                <a:off x="5547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endParaRPr lang="zh-CN" altLang="zh-CN">
                  <a:ea typeface="宋体" pitchFamily="2" charset="-122"/>
                </a:endParaRPr>
              </a:p>
            </p:txBody>
          </p:sp>
        </p:grpSp>
        <p:sp>
          <p:nvSpPr>
            <p:cNvPr id="17" name="Oval 23"/>
            <p:cNvSpPr>
              <a:spLocks noChangeArrowheads="1"/>
            </p:cNvSpPr>
            <p:nvPr/>
          </p:nvSpPr>
          <p:spPr bwMode="invGray">
            <a:xfrm>
              <a:off x="555" y="507"/>
              <a:ext cx="42" cy="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zh-CN" altLang="zh-CN">
                <a:ea typeface="宋体" pitchFamily="2" charset="-122"/>
              </a:endParaRPr>
            </a:p>
          </p:txBody>
        </p:sp>
        <p:grpSp>
          <p:nvGrpSpPr>
            <p:cNvPr id="18" name="Group 24"/>
            <p:cNvGrpSpPr>
              <a:grpSpLocks/>
            </p:cNvGrpSpPr>
            <p:nvPr/>
          </p:nvGrpSpPr>
          <p:grpSpPr bwMode="auto">
            <a:xfrm>
              <a:off x="0" y="2327"/>
              <a:ext cx="1203" cy="1203"/>
              <a:chOff x="0" y="2327"/>
              <a:chExt cx="1203" cy="1203"/>
            </a:xfrm>
          </p:grpSpPr>
          <p:sp>
            <p:nvSpPr>
              <p:cNvPr id="19" name="Freeform 25"/>
              <p:cNvSpPr>
                <a:spLocks/>
              </p:cNvSpPr>
              <p:nvPr/>
            </p:nvSpPr>
            <p:spPr bwMode="invGray">
              <a:xfrm>
                <a:off x="0" y="2394"/>
                <a:ext cx="443" cy="1033"/>
              </a:xfrm>
              <a:custGeom>
                <a:avLst/>
                <a:gdLst>
                  <a:gd name="T0" fmla="*/ 290 w 443"/>
                  <a:gd name="T1" fmla="*/ 1016 h 1033"/>
                  <a:gd name="T2" fmla="*/ 316 w 443"/>
                  <a:gd name="T3" fmla="*/ 974 h 1033"/>
                  <a:gd name="T4" fmla="*/ 354 w 443"/>
                  <a:gd name="T5" fmla="*/ 920 h 1033"/>
                  <a:gd name="T6" fmla="*/ 384 w 443"/>
                  <a:gd name="T7" fmla="*/ 884 h 1033"/>
                  <a:gd name="T8" fmla="*/ 381 w 443"/>
                  <a:gd name="T9" fmla="*/ 832 h 1033"/>
                  <a:gd name="T10" fmla="*/ 370 w 443"/>
                  <a:gd name="T11" fmla="*/ 794 h 1033"/>
                  <a:gd name="T12" fmla="*/ 361 w 443"/>
                  <a:gd name="T13" fmla="*/ 760 h 1033"/>
                  <a:gd name="T14" fmla="*/ 361 w 443"/>
                  <a:gd name="T15" fmla="*/ 734 h 1033"/>
                  <a:gd name="T16" fmla="*/ 359 w 443"/>
                  <a:gd name="T17" fmla="*/ 707 h 1033"/>
                  <a:gd name="T18" fmla="*/ 373 w 443"/>
                  <a:gd name="T19" fmla="*/ 691 h 1033"/>
                  <a:gd name="T20" fmla="*/ 391 w 443"/>
                  <a:gd name="T21" fmla="*/ 686 h 1033"/>
                  <a:gd name="T22" fmla="*/ 395 w 443"/>
                  <a:gd name="T23" fmla="*/ 680 h 1033"/>
                  <a:gd name="T24" fmla="*/ 390 w 443"/>
                  <a:gd name="T25" fmla="*/ 671 h 1033"/>
                  <a:gd name="T26" fmla="*/ 386 w 443"/>
                  <a:gd name="T27" fmla="*/ 660 h 1033"/>
                  <a:gd name="T28" fmla="*/ 437 w 443"/>
                  <a:gd name="T29" fmla="*/ 635 h 1033"/>
                  <a:gd name="T30" fmla="*/ 442 w 443"/>
                  <a:gd name="T31" fmla="*/ 619 h 1033"/>
                  <a:gd name="T32" fmla="*/ 438 w 443"/>
                  <a:gd name="T33" fmla="*/ 604 h 1033"/>
                  <a:gd name="T34" fmla="*/ 400 w 443"/>
                  <a:gd name="T35" fmla="*/ 543 h 1033"/>
                  <a:gd name="T36" fmla="*/ 384 w 443"/>
                  <a:gd name="T37" fmla="*/ 474 h 1033"/>
                  <a:gd name="T38" fmla="*/ 354 w 443"/>
                  <a:gd name="T39" fmla="*/ 455 h 1033"/>
                  <a:gd name="T40" fmla="*/ 326 w 443"/>
                  <a:gd name="T41" fmla="*/ 433 h 1033"/>
                  <a:gd name="T42" fmla="*/ 312 w 443"/>
                  <a:gd name="T43" fmla="*/ 411 h 1033"/>
                  <a:gd name="T44" fmla="*/ 307 w 443"/>
                  <a:gd name="T45" fmla="*/ 391 h 1033"/>
                  <a:gd name="T46" fmla="*/ 290 w 443"/>
                  <a:gd name="T47" fmla="*/ 339 h 1033"/>
                  <a:gd name="T48" fmla="*/ 308 w 443"/>
                  <a:gd name="T49" fmla="*/ 289 h 1033"/>
                  <a:gd name="T50" fmla="*/ 298 w 443"/>
                  <a:gd name="T51" fmla="*/ 278 h 1033"/>
                  <a:gd name="T52" fmla="*/ 280 w 443"/>
                  <a:gd name="T53" fmla="*/ 307 h 1033"/>
                  <a:gd name="T54" fmla="*/ 269 w 443"/>
                  <a:gd name="T55" fmla="*/ 283 h 1033"/>
                  <a:gd name="T56" fmla="*/ 272 w 443"/>
                  <a:gd name="T57" fmla="*/ 224 h 1033"/>
                  <a:gd name="T58" fmla="*/ 280 w 443"/>
                  <a:gd name="T59" fmla="*/ 177 h 1033"/>
                  <a:gd name="T60" fmla="*/ 280 w 443"/>
                  <a:gd name="T61" fmla="*/ 146 h 1033"/>
                  <a:gd name="T62" fmla="*/ 281 w 443"/>
                  <a:gd name="T63" fmla="*/ 123 h 1033"/>
                  <a:gd name="T64" fmla="*/ 290 w 443"/>
                  <a:gd name="T65" fmla="*/ 104 h 1033"/>
                  <a:gd name="T66" fmla="*/ 298 w 443"/>
                  <a:gd name="T67" fmla="*/ 94 h 1033"/>
                  <a:gd name="T68" fmla="*/ 303 w 443"/>
                  <a:gd name="T69" fmla="*/ 86 h 1033"/>
                  <a:gd name="T70" fmla="*/ 308 w 443"/>
                  <a:gd name="T71" fmla="*/ 83 h 1033"/>
                  <a:gd name="T72" fmla="*/ 323 w 443"/>
                  <a:gd name="T73" fmla="*/ 77 h 1033"/>
                  <a:gd name="T74" fmla="*/ 334 w 443"/>
                  <a:gd name="T75" fmla="*/ 74 h 1033"/>
                  <a:gd name="T76" fmla="*/ 339 w 443"/>
                  <a:gd name="T77" fmla="*/ 72 h 1033"/>
                  <a:gd name="T78" fmla="*/ 345 w 443"/>
                  <a:gd name="T79" fmla="*/ 63 h 1033"/>
                  <a:gd name="T80" fmla="*/ 337 w 443"/>
                  <a:gd name="T81" fmla="*/ 47 h 1033"/>
                  <a:gd name="T82" fmla="*/ 337 w 443"/>
                  <a:gd name="T83" fmla="*/ 41 h 1033"/>
                  <a:gd name="T84" fmla="*/ 334 w 443"/>
                  <a:gd name="T85" fmla="*/ 38 h 1033"/>
                  <a:gd name="T86" fmla="*/ 321 w 443"/>
                  <a:gd name="T87" fmla="*/ 21 h 1033"/>
                  <a:gd name="T88" fmla="*/ 316 w 443"/>
                  <a:gd name="T89" fmla="*/ 0 h 1033"/>
                  <a:gd name="T90" fmla="*/ 188 w 443"/>
                  <a:gd name="T91" fmla="*/ 94 h 1033"/>
                  <a:gd name="T92" fmla="*/ 88 w 443"/>
                  <a:gd name="T93" fmla="*/ 218 h 1033"/>
                  <a:gd name="T94" fmla="*/ 21 w 443"/>
                  <a:gd name="T95" fmla="*/ 366 h 1033"/>
                  <a:gd name="T96" fmla="*/ 0 w 443"/>
                  <a:gd name="T97" fmla="*/ 530 h 1033"/>
                  <a:gd name="T98" fmla="*/ 20 w 443"/>
                  <a:gd name="T99" fmla="*/ 680 h 1033"/>
                  <a:gd name="T100" fmla="*/ 74 w 443"/>
                  <a:gd name="T101" fmla="*/ 819 h 1033"/>
                  <a:gd name="T102" fmla="*/ 160 w 443"/>
                  <a:gd name="T103" fmla="*/ 938 h 1033"/>
                  <a:gd name="T104" fmla="*/ 272 w 443"/>
                  <a:gd name="T105" fmla="*/ 1032 h 103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443" h="1033">
                    <a:moveTo>
                      <a:pt x="272" y="1032"/>
                    </a:moveTo>
                    <a:lnTo>
                      <a:pt x="290" y="1016"/>
                    </a:lnTo>
                    <a:lnTo>
                      <a:pt x="301" y="992"/>
                    </a:lnTo>
                    <a:lnTo>
                      <a:pt x="316" y="974"/>
                    </a:lnTo>
                    <a:lnTo>
                      <a:pt x="328" y="955"/>
                    </a:lnTo>
                    <a:lnTo>
                      <a:pt x="354" y="920"/>
                    </a:lnTo>
                    <a:lnTo>
                      <a:pt x="373" y="904"/>
                    </a:lnTo>
                    <a:lnTo>
                      <a:pt x="384" y="884"/>
                    </a:lnTo>
                    <a:lnTo>
                      <a:pt x="390" y="848"/>
                    </a:lnTo>
                    <a:lnTo>
                      <a:pt x="381" y="832"/>
                    </a:lnTo>
                    <a:lnTo>
                      <a:pt x="375" y="812"/>
                    </a:lnTo>
                    <a:lnTo>
                      <a:pt x="370" y="794"/>
                    </a:lnTo>
                    <a:lnTo>
                      <a:pt x="361" y="774"/>
                    </a:lnTo>
                    <a:lnTo>
                      <a:pt x="361" y="760"/>
                    </a:lnTo>
                    <a:lnTo>
                      <a:pt x="361" y="747"/>
                    </a:lnTo>
                    <a:lnTo>
                      <a:pt x="361" y="734"/>
                    </a:lnTo>
                    <a:lnTo>
                      <a:pt x="359" y="722"/>
                    </a:lnTo>
                    <a:lnTo>
                      <a:pt x="359" y="707"/>
                    </a:lnTo>
                    <a:lnTo>
                      <a:pt x="364" y="698"/>
                    </a:lnTo>
                    <a:lnTo>
                      <a:pt x="373" y="691"/>
                    </a:lnTo>
                    <a:lnTo>
                      <a:pt x="390" y="686"/>
                    </a:lnTo>
                    <a:lnTo>
                      <a:pt x="391" y="686"/>
                    </a:lnTo>
                    <a:lnTo>
                      <a:pt x="395" y="682"/>
                    </a:lnTo>
                    <a:lnTo>
                      <a:pt x="395" y="680"/>
                    </a:lnTo>
                    <a:lnTo>
                      <a:pt x="395" y="677"/>
                    </a:lnTo>
                    <a:lnTo>
                      <a:pt x="390" y="671"/>
                    </a:lnTo>
                    <a:lnTo>
                      <a:pt x="386" y="666"/>
                    </a:lnTo>
                    <a:lnTo>
                      <a:pt x="386" y="660"/>
                    </a:lnTo>
                    <a:lnTo>
                      <a:pt x="395" y="655"/>
                    </a:lnTo>
                    <a:lnTo>
                      <a:pt x="437" y="635"/>
                    </a:lnTo>
                    <a:lnTo>
                      <a:pt x="442" y="626"/>
                    </a:lnTo>
                    <a:lnTo>
                      <a:pt x="442" y="619"/>
                    </a:lnTo>
                    <a:lnTo>
                      <a:pt x="442" y="613"/>
                    </a:lnTo>
                    <a:lnTo>
                      <a:pt x="438" y="604"/>
                    </a:lnTo>
                    <a:lnTo>
                      <a:pt x="417" y="577"/>
                    </a:lnTo>
                    <a:lnTo>
                      <a:pt x="400" y="543"/>
                    </a:lnTo>
                    <a:lnTo>
                      <a:pt x="391" y="511"/>
                    </a:lnTo>
                    <a:lnTo>
                      <a:pt x="384" y="474"/>
                    </a:lnTo>
                    <a:lnTo>
                      <a:pt x="368" y="465"/>
                    </a:lnTo>
                    <a:lnTo>
                      <a:pt x="354" y="455"/>
                    </a:lnTo>
                    <a:lnTo>
                      <a:pt x="339" y="444"/>
                    </a:lnTo>
                    <a:lnTo>
                      <a:pt x="326" y="433"/>
                    </a:lnTo>
                    <a:lnTo>
                      <a:pt x="317" y="422"/>
                    </a:lnTo>
                    <a:lnTo>
                      <a:pt x="312" y="411"/>
                    </a:lnTo>
                    <a:lnTo>
                      <a:pt x="308" y="402"/>
                    </a:lnTo>
                    <a:lnTo>
                      <a:pt x="307" y="391"/>
                    </a:lnTo>
                    <a:lnTo>
                      <a:pt x="285" y="363"/>
                    </a:lnTo>
                    <a:lnTo>
                      <a:pt x="290" y="339"/>
                    </a:lnTo>
                    <a:lnTo>
                      <a:pt x="301" y="314"/>
                    </a:lnTo>
                    <a:lnTo>
                      <a:pt x="308" y="289"/>
                    </a:lnTo>
                    <a:lnTo>
                      <a:pt x="308" y="267"/>
                    </a:lnTo>
                    <a:lnTo>
                      <a:pt x="298" y="278"/>
                    </a:lnTo>
                    <a:lnTo>
                      <a:pt x="287" y="294"/>
                    </a:lnTo>
                    <a:lnTo>
                      <a:pt x="280" y="307"/>
                    </a:lnTo>
                    <a:lnTo>
                      <a:pt x="272" y="314"/>
                    </a:lnTo>
                    <a:lnTo>
                      <a:pt x="269" y="283"/>
                    </a:lnTo>
                    <a:lnTo>
                      <a:pt x="271" y="254"/>
                    </a:lnTo>
                    <a:lnTo>
                      <a:pt x="272" y="224"/>
                    </a:lnTo>
                    <a:lnTo>
                      <a:pt x="272" y="195"/>
                    </a:lnTo>
                    <a:lnTo>
                      <a:pt x="280" y="177"/>
                    </a:lnTo>
                    <a:lnTo>
                      <a:pt x="280" y="164"/>
                    </a:lnTo>
                    <a:lnTo>
                      <a:pt x="280" y="146"/>
                    </a:lnTo>
                    <a:lnTo>
                      <a:pt x="281" y="133"/>
                    </a:lnTo>
                    <a:lnTo>
                      <a:pt x="281" y="123"/>
                    </a:lnTo>
                    <a:lnTo>
                      <a:pt x="285" y="113"/>
                    </a:lnTo>
                    <a:lnTo>
                      <a:pt x="290" y="104"/>
                    </a:lnTo>
                    <a:lnTo>
                      <a:pt x="296" y="97"/>
                    </a:lnTo>
                    <a:lnTo>
                      <a:pt x="298" y="94"/>
                    </a:lnTo>
                    <a:lnTo>
                      <a:pt x="301" y="92"/>
                    </a:lnTo>
                    <a:lnTo>
                      <a:pt x="303" y="86"/>
                    </a:lnTo>
                    <a:lnTo>
                      <a:pt x="307" y="83"/>
                    </a:lnTo>
                    <a:lnTo>
                      <a:pt x="308" y="83"/>
                    </a:lnTo>
                    <a:lnTo>
                      <a:pt x="317" y="79"/>
                    </a:lnTo>
                    <a:lnTo>
                      <a:pt x="323" y="77"/>
                    </a:lnTo>
                    <a:lnTo>
                      <a:pt x="328" y="77"/>
                    </a:lnTo>
                    <a:lnTo>
                      <a:pt x="334" y="74"/>
                    </a:lnTo>
                    <a:lnTo>
                      <a:pt x="337" y="74"/>
                    </a:lnTo>
                    <a:lnTo>
                      <a:pt x="339" y="72"/>
                    </a:lnTo>
                    <a:lnTo>
                      <a:pt x="345" y="67"/>
                    </a:lnTo>
                    <a:lnTo>
                      <a:pt x="345" y="63"/>
                    </a:lnTo>
                    <a:lnTo>
                      <a:pt x="337" y="50"/>
                    </a:lnTo>
                    <a:lnTo>
                      <a:pt x="337" y="47"/>
                    </a:lnTo>
                    <a:lnTo>
                      <a:pt x="337" y="43"/>
                    </a:lnTo>
                    <a:lnTo>
                      <a:pt x="337" y="41"/>
                    </a:lnTo>
                    <a:lnTo>
                      <a:pt x="334" y="41"/>
                    </a:lnTo>
                    <a:lnTo>
                      <a:pt x="334" y="38"/>
                    </a:lnTo>
                    <a:lnTo>
                      <a:pt x="328" y="30"/>
                    </a:lnTo>
                    <a:lnTo>
                      <a:pt x="321" y="21"/>
                    </a:lnTo>
                    <a:lnTo>
                      <a:pt x="317" y="11"/>
                    </a:lnTo>
                    <a:lnTo>
                      <a:pt x="316" y="0"/>
                    </a:lnTo>
                    <a:lnTo>
                      <a:pt x="249" y="41"/>
                    </a:lnTo>
                    <a:lnTo>
                      <a:pt x="188" y="94"/>
                    </a:lnTo>
                    <a:lnTo>
                      <a:pt x="133" y="151"/>
                    </a:lnTo>
                    <a:lnTo>
                      <a:pt x="88" y="218"/>
                    </a:lnTo>
                    <a:lnTo>
                      <a:pt x="50" y="289"/>
                    </a:lnTo>
                    <a:lnTo>
                      <a:pt x="21" y="366"/>
                    </a:lnTo>
                    <a:lnTo>
                      <a:pt x="5" y="446"/>
                    </a:lnTo>
                    <a:lnTo>
                      <a:pt x="0" y="530"/>
                    </a:lnTo>
                    <a:lnTo>
                      <a:pt x="5" y="608"/>
                    </a:lnTo>
                    <a:lnTo>
                      <a:pt x="20" y="680"/>
                    </a:lnTo>
                    <a:lnTo>
                      <a:pt x="45" y="751"/>
                    </a:lnTo>
                    <a:lnTo>
                      <a:pt x="74" y="819"/>
                    </a:lnTo>
                    <a:lnTo>
                      <a:pt x="114" y="879"/>
                    </a:lnTo>
                    <a:lnTo>
                      <a:pt x="160" y="938"/>
                    </a:lnTo>
                    <a:lnTo>
                      <a:pt x="215" y="987"/>
                    </a:lnTo>
                    <a:lnTo>
                      <a:pt x="272" y="1032"/>
                    </a:ln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" name="Freeform 26"/>
              <p:cNvSpPr>
                <a:spLocks/>
              </p:cNvSpPr>
              <p:nvPr/>
            </p:nvSpPr>
            <p:spPr bwMode="invGray">
              <a:xfrm>
                <a:off x="379" y="2327"/>
                <a:ext cx="824" cy="1203"/>
              </a:xfrm>
              <a:custGeom>
                <a:avLst/>
                <a:gdLst>
                  <a:gd name="T0" fmla="*/ 796 w 824"/>
                  <a:gd name="T1" fmla="*/ 688 h 1203"/>
                  <a:gd name="T2" fmla="*/ 756 w 824"/>
                  <a:gd name="T3" fmla="*/ 641 h 1203"/>
                  <a:gd name="T4" fmla="*/ 812 w 824"/>
                  <a:gd name="T5" fmla="*/ 615 h 1203"/>
                  <a:gd name="T6" fmla="*/ 814 w 824"/>
                  <a:gd name="T7" fmla="*/ 502 h 1203"/>
                  <a:gd name="T8" fmla="*/ 705 w 824"/>
                  <a:gd name="T9" fmla="*/ 247 h 1203"/>
                  <a:gd name="T10" fmla="*/ 651 w 824"/>
                  <a:gd name="T11" fmla="*/ 262 h 1203"/>
                  <a:gd name="T12" fmla="*/ 574 w 824"/>
                  <a:gd name="T13" fmla="*/ 289 h 1203"/>
                  <a:gd name="T14" fmla="*/ 536 w 824"/>
                  <a:gd name="T15" fmla="*/ 258 h 1203"/>
                  <a:gd name="T16" fmla="*/ 563 w 824"/>
                  <a:gd name="T17" fmla="*/ 170 h 1203"/>
                  <a:gd name="T18" fmla="*/ 532 w 824"/>
                  <a:gd name="T19" fmla="*/ 81 h 1203"/>
                  <a:gd name="T20" fmla="*/ 455 w 824"/>
                  <a:gd name="T21" fmla="*/ 56 h 1203"/>
                  <a:gd name="T22" fmla="*/ 484 w 824"/>
                  <a:gd name="T23" fmla="*/ 150 h 1203"/>
                  <a:gd name="T24" fmla="*/ 465 w 824"/>
                  <a:gd name="T25" fmla="*/ 190 h 1203"/>
                  <a:gd name="T26" fmla="*/ 442 w 824"/>
                  <a:gd name="T27" fmla="*/ 200 h 1203"/>
                  <a:gd name="T28" fmla="*/ 411 w 824"/>
                  <a:gd name="T29" fmla="*/ 159 h 1203"/>
                  <a:gd name="T30" fmla="*/ 384 w 824"/>
                  <a:gd name="T31" fmla="*/ 103 h 1203"/>
                  <a:gd name="T32" fmla="*/ 413 w 824"/>
                  <a:gd name="T33" fmla="*/ 110 h 1203"/>
                  <a:gd name="T34" fmla="*/ 377 w 824"/>
                  <a:gd name="T35" fmla="*/ 27 h 1203"/>
                  <a:gd name="T36" fmla="*/ 308 w 824"/>
                  <a:gd name="T37" fmla="*/ 2 h 1203"/>
                  <a:gd name="T38" fmla="*/ 260 w 824"/>
                  <a:gd name="T39" fmla="*/ 56 h 1203"/>
                  <a:gd name="T40" fmla="*/ 213 w 824"/>
                  <a:gd name="T41" fmla="*/ 110 h 1203"/>
                  <a:gd name="T42" fmla="*/ 224 w 824"/>
                  <a:gd name="T43" fmla="*/ 153 h 1203"/>
                  <a:gd name="T44" fmla="*/ 234 w 824"/>
                  <a:gd name="T45" fmla="*/ 166 h 1203"/>
                  <a:gd name="T46" fmla="*/ 213 w 824"/>
                  <a:gd name="T47" fmla="*/ 227 h 1203"/>
                  <a:gd name="T48" fmla="*/ 260 w 824"/>
                  <a:gd name="T49" fmla="*/ 231 h 1203"/>
                  <a:gd name="T50" fmla="*/ 292 w 824"/>
                  <a:gd name="T51" fmla="*/ 155 h 1203"/>
                  <a:gd name="T52" fmla="*/ 350 w 824"/>
                  <a:gd name="T53" fmla="*/ 226 h 1203"/>
                  <a:gd name="T54" fmla="*/ 370 w 824"/>
                  <a:gd name="T55" fmla="*/ 289 h 1203"/>
                  <a:gd name="T56" fmla="*/ 359 w 824"/>
                  <a:gd name="T57" fmla="*/ 305 h 1203"/>
                  <a:gd name="T58" fmla="*/ 296 w 824"/>
                  <a:gd name="T59" fmla="*/ 305 h 1203"/>
                  <a:gd name="T60" fmla="*/ 319 w 824"/>
                  <a:gd name="T61" fmla="*/ 321 h 1203"/>
                  <a:gd name="T62" fmla="*/ 260 w 824"/>
                  <a:gd name="T63" fmla="*/ 345 h 1203"/>
                  <a:gd name="T64" fmla="*/ 188 w 824"/>
                  <a:gd name="T65" fmla="*/ 413 h 1203"/>
                  <a:gd name="T66" fmla="*/ 184 w 824"/>
                  <a:gd name="T67" fmla="*/ 478 h 1203"/>
                  <a:gd name="T68" fmla="*/ 141 w 824"/>
                  <a:gd name="T69" fmla="*/ 424 h 1203"/>
                  <a:gd name="T70" fmla="*/ 72 w 824"/>
                  <a:gd name="T71" fmla="*/ 397 h 1203"/>
                  <a:gd name="T72" fmla="*/ 21 w 824"/>
                  <a:gd name="T73" fmla="*/ 475 h 1203"/>
                  <a:gd name="T74" fmla="*/ 58 w 824"/>
                  <a:gd name="T75" fmla="*/ 491 h 1203"/>
                  <a:gd name="T76" fmla="*/ 79 w 824"/>
                  <a:gd name="T77" fmla="*/ 556 h 1203"/>
                  <a:gd name="T78" fmla="*/ 74 w 824"/>
                  <a:gd name="T79" fmla="*/ 630 h 1203"/>
                  <a:gd name="T80" fmla="*/ 148 w 824"/>
                  <a:gd name="T81" fmla="*/ 635 h 1203"/>
                  <a:gd name="T82" fmla="*/ 220 w 824"/>
                  <a:gd name="T83" fmla="*/ 677 h 1203"/>
                  <a:gd name="T84" fmla="*/ 276 w 824"/>
                  <a:gd name="T85" fmla="*/ 758 h 1203"/>
                  <a:gd name="T86" fmla="*/ 366 w 824"/>
                  <a:gd name="T87" fmla="*/ 924 h 1203"/>
                  <a:gd name="T88" fmla="*/ 364 w 824"/>
                  <a:gd name="T89" fmla="*/ 1022 h 1203"/>
                  <a:gd name="T90" fmla="*/ 262 w 824"/>
                  <a:gd name="T91" fmla="*/ 1074 h 1203"/>
                  <a:gd name="T92" fmla="*/ 151 w 824"/>
                  <a:gd name="T93" fmla="*/ 1119 h 1203"/>
                  <a:gd name="T94" fmla="*/ 106 w 824"/>
                  <a:gd name="T95" fmla="*/ 1188 h 1203"/>
                  <a:gd name="T96" fmla="*/ 252 w 824"/>
                  <a:gd name="T97" fmla="*/ 1202 h 1203"/>
                  <a:gd name="T98" fmla="*/ 478 w 824"/>
                  <a:gd name="T99" fmla="*/ 1141 h 1203"/>
                  <a:gd name="T100" fmla="*/ 660 w 824"/>
                  <a:gd name="T101" fmla="*/ 1007 h 1203"/>
                  <a:gd name="T102" fmla="*/ 574 w 824"/>
                  <a:gd name="T103" fmla="*/ 917 h 1203"/>
                  <a:gd name="T104" fmla="*/ 543 w 824"/>
                  <a:gd name="T105" fmla="*/ 874 h 1203"/>
                  <a:gd name="T106" fmla="*/ 601 w 824"/>
                  <a:gd name="T107" fmla="*/ 753 h 1203"/>
                  <a:gd name="T108" fmla="*/ 673 w 824"/>
                  <a:gd name="T109" fmla="*/ 729 h 1203"/>
                  <a:gd name="T110" fmla="*/ 749 w 824"/>
                  <a:gd name="T111" fmla="*/ 707 h 120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824" h="1203">
                    <a:moveTo>
                      <a:pt x="803" y="736"/>
                    </a:moveTo>
                    <a:lnTo>
                      <a:pt x="807" y="724"/>
                    </a:lnTo>
                    <a:lnTo>
                      <a:pt x="808" y="713"/>
                    </a:lnTo>
                    <a:lnTo>
                      <a:pt x="812" y="702"/>
                    </a:lnTo>
                    <a:lnTo>
                      <a:pt x="814" y="691"/>
                    </a:lnTo>
                    <a:lnTo>
                      <a:pt x="803" y="691"/>
                    </a:lnTo>
                    <a:lnTo>
                      <a:pt x="796" y="688"/>
                    </a:lnTo>
                    <a:lnTo>
                      <a:pt x="783" y="686"/>
                    </a:lnTo>
                    <a:lnTo>
                      <a:pt x="776" y="680"/>
                    </a:lnTo>
                    <a:lnTo>
                      <a:pt x="770" y="675"/>
                    </a:lnTo>
                    <a:lnTo>
                      <a:pt x="767" y="666"/>
                    </a:lnTo>
                    <a:lnTo>
                      <a:pt x="761" y="661"/>
                    </a:lnTo>
                    <a:lnTo>
                      <a:pt x="760" y="655"/>
                    </a:lnTo>
                    <a:lnTo>
                      <a:pt x="756" y="641"/>
                    </a:lnTo>
                    <a:lnTo>
                      <a:pt x="756" y="624"/>
                    </a:lnTo>
                    <a:lnTo>
                      <a:pt x="760" y="610"/>
                    </a:lnTo>
                    <a:lnTo>
                      <a:pt x="767" y="599"/>
                    </a:lnTo>
                    <a:lnTo>
                      <a:pt x="781" y="597"/>
                    </a:lnTo>
                    <a:lnTo>
                      <a:pt x="792" y="599"/>
                    </a:lnTo>
                    <a:lnTo>
                      <a:pt x="803" y="608"/>
                    </a:lnTo>
                    <a:lnTo>
                      <a:pt x="812" y="615"/>
                    </a:lnTo>
                    <a:lnTo>
                      <a:pt x="819" y="628"/>
                    </a:lnTo>
                    <a:lnTo>
                      <a:pt x="823" y="619"/>
                    </a:lnTo>
                    <a:lnTo>
                      <a:pt x="823" y="610"/>
                    </a:lnTo>
                    <a:lnTo>
                      <a:pt x="823" y="605"/>
                    </a:lnTo>
                    <a:lnTo>
                      <a:pt x="823" y="597"/>
                    </a:lnTo>
                    <a:lnTo>
                      <a:pt x="819" y="549"/>
                    </a:lnTo>
                    <a:lnTo>
                      <a:pt x="814" y="502"/>
                    </a:lnTo>
                    <a:lnTo>
                      <a:pt x="807" y="455"/>
                    </a:lnTo>
                    <a:lnTo>
                      <a:pt x="792" y="411"/>
                    </a:lnTo>
                    <a:lnTo>
                      <a:pt x="776" y="366"/>
                    </a:lnTo>
                    <a:lnTo>
                      <a:pt x="756" y="325"/>
                    </a:lnTo>
                    <a:lnTo>
                      <a:pt x="734" y="285"/>
                    </a:lnTo>
                    <a:lnTo>
                      <a:pt x="709" y="247"/>
                    </a:lnTo>
                    <a:lnTo>
                      <a:pt x="705" y="247"/>
                    </a:lnTo>
                    <a:lnTo>
                      <a:pt x="702" y="244"/>
                    </a:lnTo>
                    <a:lnTo>
                      <a:pt x="698" y="244"/>
                    </a:lnTo>
                    <a:lnTo>
                      <a:pt x="693" y="242"/>
                    </a:lnTo>
                    <a:lnTo>
                      <a:pt x="677" y="253"/>
                    </a:lnTo>
                    <a:lnTo>
                      <a:pt x="668" y="254"/>
                    </a:lnTo>
                    <a:lnTo>
                      <a:pt x="660" y="258"/>
                    </a:lnTo>
                    <a:lnTo>
                      <a:pt x="651" y="262"/>
                    </a:lnTo>
                    <a:lnTo>
                      <a:pt x="642" y="264"/>
                    </a:lnTo>
                    <a:lnTo>
                      <a:pt x="631" y="267"/>
                    </a:lnTo>
                    <a:lnTo>
                      <a:pt x="619" y="273"/>
                    </a:lnTo>
                    <a:lnTo>
                      <a:pt x="606" y="278"/>
                    </a:lnTo>
                    <a:lnTo>
                      <a:pt x="594" y="283"/>
                    </a:lnTo>
                    <a:lnTo>
                      <a:pt x="583" y="285"/>
                    </a:lnTo>
                    <a:lnTo>
                      <a:pt x="574" y="289"/>
                    </a:lnTo>
                    <a:lnTo>
                      <a:pt x="567" y="291"/>
                    </a:lnTo>
                    <a:lnTo>
                      <a:pt x="557" y="289"/>
                    </a:lnTo>
                    <a:lnTo>
                      <a:pt x="554" y="285"/>
                    </a:lnTo>
                    <a:lnTo>
                      <a:pt x="548" y="280"/>
                    </a:lnTo>
                    <a:lnTo>
                      <a:pt x="547" y="278"/>
                    </a:lnTo>
                    <a:lnTo>
                      <a:pt x="543" y="273"/>
                    </a:lnTo>
                    <a:lnTo>
                      <a:pt x="536" y="258"/>
                    </a:lnTo>
                    <a:lnTo>
                      <a:pt x="532" y="244"/>
                    </a:lnTo>
                    <a:lnTo>
                      <a:pt x="532" y="231"/>
                    </a:lnTo>
                    <a:lnTo>
                      <a:pt x="530" y="217"/>
                    </a:lnTo>
                    <a:lnTo>
                      <a:pt x="532" y="202"/>
                    </a:lnTo>
                    <a:lnTo>
                      <a:pt x="541" y="190"/>
                    </a:lnTo>
                    <a:lnTo>
                      <a:pt x="552" y="177"/>
                    </a:lnTo>
                    <a:lnTo>
                      <a:pt x="563" y="170"/>
                    </a:lnTo>
                    <a:lnTo>
                      <a:pt x="574" y="159"/>
                    </a:lnTo>
                    <a:lnTo>
                      <a:pt x="583" y="146"/>
                    </a:lnTo>
                    <a:lnTo>
                      <a:pt x="588" y="134"/>
                    </a:lnTo>
                    <a:lnTo>
                      <a:pt x="588" y="119"/>
                    </a:lnTo>
                    <a:lnTo>
                      <a:pt x="568" y="105"/>
                    </a:lnTo>
                    <a:lnTo>
                      <a:pt x="552" y="92"/>
                    </a:lnTo>
                    <a:lnTo>
                      <a:pt x="532" y="81"/>
                    </a:lnTo>
                    <a:lnTo>
                      <a:pt x="512" y="70"/>
                    </a:lnTo>
                    <a:lnTo>
                      <a:pt x="491" y="58"/>
                    </a:lnTo>
                    <a:lnTo>
                      <a:pt x="471" y="47"/>
                    </a:lnTo>
                    <a:lnTo>
                      <a:pt x="449" y="38"/>
                    </a:lnTo>
                    <a:lnTo>
                      <a:pt x="428" y="31"/>
                    </a:lnTo>
                    <a:lnTo>
                      <a:pt x="442" y="45"/>
                    </a:lnTo>
                    <a:lnTo>
                      <a:pt x="455" y="56"/>
                    </a:lnTo>
                    <a:lnTo>
                      <a:pt x="465" y="63"/>
                    </a:lnTo>
                    <a:lnTo>
                      <a:pt x="484" y="74"/>
                    </a:lnTo>
                    <a:lnTo>
                      <a:pt x="485" y="88"/>
                    </a:lnTo>
                    <a:lnTo>
                      <a:pt x="484" y="105"/>
                    </a:lnTo>
                    <a:lnTo>
                      <a:pt x="478" y="123"/>
                    </a:lnTo>
                    <a:lnTo>
                      <a:pt x="478" y="135"/>
                    </a:lnTo>
                    <a:lnTo>
                      <a:pt x="484" y="150"/>
                    </a:lnTo>
                    <a:lnTo>
                      <a:pt x="484" y="155"/>
                    </a:lnTo>
                    <a:lnTo>
                      <a:pt x="480" y="161"/>
                    </a:lnTo>
                    <a:lnTo>
                      <a:pt x="474" y="166"/>
                    </a:lnTo>
                    <a:lnTo>
                      <a:pt x="469" y="170"/>
                    </a:lnTo>
                    <a:lnTo>
                      <a:pt x="465" y="175"/>
                    </a:lnTo>
                    <a:lnTo>
                      <a:pt x="465" y="180"/>
                    </a:lnTo>
                    <a:lnTo>
                      <a:pt x="465" y="190"/>
                    </a:lnTo>
                    <a:lnTo>
                      <a:pt x="464" y="195"/>
                    </a:lnTo>
                    <a:lnTo>
                      <a:pt x="460" y="197"/>
                    </a:lnTo>
                    <a:lnTo>
                      <a:pt x="458" y="200"/>
                    </a:lnTo>
                    <a:lnTo>
                      <a:pt x="455" y="200"/>
                    </a:lnTo>
                    <a:lnTo>
                      <a:pt x="453" y="200"/>
                    </a:lnTo>
                    <a:lnTo>
                      <a:pt x="447" y="197"/>
                    </a:lnTo>
                    <a:lnTo>
                      <a:pt x="442" y="200"/>
                    </a:lnTo>
                    <a:lnTo>
                      <a:pt x="433" y="202"/>
                    </a:lnTo>
                    <a:lnTo>
                      <a:pt x="428" y="202"/>
                    </a:lnTo>
                    <a:lnTo>
                      <a:pt x="424" y="200"/>
                    </a:lnTo>
                    <a:lnTo>
                      <a:pt x="424" y="197"/>
                    </a:lnTo>
                    <a:lnTo>
                      <a:pt x="422" y="195"/>
                    </a:lnTo>
                    <a:lnTo>
                      <a:pt x="419" y="164"/>
                    </a:lnTo>
                    <a:lnTo>
                      <a:pt x="411" y="159"/>
                    </a:lnTo>
                    <a:lnTo>
                      <a:pt x="406" y="150"/>
                    </a:lnTo>
                    <a:lnTo>
                      <a:pt x="397" y="141"/>
                    </a:lnTo>
                    <a:lnTo>
                      <a:pt x="390" y="134"/>
                    </a:lnTo>
                    <a:lnTo>
                      <a:pt x="386" y="125"/>
                    </a:lnTo>
                    <a:lnTo>
                      <a:pt x="384" y="117"/>
                    </a:lnTo>
                    <a:lnTo>
                      <a:pt x="381" y="108"/>
                    </a:lnTo>
                    <a:lnTo>
                      <a:pt x="384" y="103"/>
                    </a:lnTo>
                    <a:lnTo>
                      <a:pt x="386" y="99"/>
                    </a:lnTo>
                    <a:lnTo>
                      <a:pt x="390" y="99"/>
                    </a:lnTo>
                    <a:lnTo>
                      <a:pt x="390" y="97"/>
                    </a:lnTo>
                    <a:lnTo>
                      <a:pt x="391" y="97"/>
                    </a:lnTo>
                    <a:lnTo>
                      <a:pt x="397" y="103"/>
                    </a:lnTo>
                    <a:lnTo>
                      <a:pt x="406" y="108"/>
                    </a:lnTo>
                    <a:lnTo>
                      <a:pt x="413" y="110"/>
                    </a:lnTo>
                    <a:lnTo>
                      <a:pt x="422" y="110"/>
                    </a:lnTo>
                    <a:lnTo>
                      <a:pt x="424" y="110"/>
                    </a:lnTo>
                    <a:lnTo>
                      <a:pt x="424" y="108"/>
                    </a:lnTo>
                    <a:lnTo>
                      <a:pt x="424" y="72"/>
                    </a:lnTo>
                    <a:lnTo>
                      <a:pt x="411" y="56"/>
                    </a:lnTo>
                    <a:lnTo>
                      <a:pt x="395" y="42"/>
                    </a:lnTo>
                    <a:lnTo>
                      <a:pt x="377" y="27"/>
                    </a:lnTo>
                    <a:lnTo>
                      <a:pt x="364" y="9"/>
                    </a:lnTo>
                    <a:lnTo>
                      <a:pt x="350" y="5"/>
                    </a:lnTo>
                    <a:lnTo>
                      <a:pt x="339" y="2"/>
                    </a:lnTo>
                    <a:lnTo>
                      <a:pt x="325" y="0"/>
                    </a:lnTo>
                    <a:lnTo>
                      <a:pt x="312" y="0"/>
                    </a:lnTo>
                    <a:lnTo>
                      <a:pt x="308" y="0"/>
                    </a:lnTo>
                    <a:lnTo>
                      <a:pt x="308" y="2"/>
                    </a:lnTo>
                    <a:lnTo>
                      <a:pt x="308" y="5"/>
                    </a:lnTo>
                    <a:lnTo>
                      <a:pt x="307" y="9"/>
                    </a:lnTo>
                    <a:lnTo>
                      <a:pt x="289" y="14"/>
                    </a:lnTo>
                    <a:lnTo>
                      <a:pt x="281" y="27"/>
                    </a:lnTo>
                    <a:lnTo>
                      <a:pt x="276" y="42"/>
                    </a:lnTo>
                    <a:lnTo>
                      <a:pt x="265" y="56"/>
                    </a:lnTo>
                    <a:lnTo>
                      <a:pt x="260" y="56"/>
                    </a:lnTo>
                    <a:lnTo>
                      <a:pt x="256" y="56"/>
                    </a:lnTo>
                    <a:lnTo>
                      <a:pt x="251" y="56"/>
                    </a:lnTo>
                    <a:lnTo>
                      <a:pt x="249" y="58"/>
                    </a:lnTo>
                    <a:lnTo>
                      <a:pt x="240" y="72"/>
                    </a:lnTo>
                    <a:lnTo>
                      <a:pt x="231" y="87"/>
                    </a:lnTo>
                    <a:lnTo>
                      <a:pt x="224" y="99"/>
                    </a:lnTo>
                    <a:lnTo>
                      <a:pt x="213" y="110"/>
                    </a:lnTo>
                    <a:lnTo>
                      <a:pt x="209" y="110"/>
                    </a:lnTo>
                    <a:lnTo>
                      <a:pt x="209" y="114"/>
                    </a:lnTo>
                    <a:lnTo>
                      <a:pt x="184" y="139"/>
                    </a:lnTo>
                    <a:lnTo>
                      <a:pt x="184" y="141"/>
                    </a:lnTo>
                    <a:lnTo>
                      <a:pt x="195" y="146"/>
                    </a:lnTo>
                    <a:lnTo>
                      <a:pt x="209" y="150"/>
                    </a:lnTo>
                    <a:lnTo>
                      <a:pt x="224" y="153"/>
                    </a:lnTo>
                    <a:lnTo>
                      <a:pt x="234" y="153"/>
                    </a:lnTo>
                    <a:lnTo>
                      <a:pt x="236" y="155"/>
                    </a:lnTo>
                    <a:lnTo>
                      <a:pt x="240" y="155"/>
                    </a:lnTo>
                    <a:lnTo>
                      <a:pt x="240" y="159"/>
                    </a:lnTo>
                    <a:lnTo>
                      <a:pt x="242" y="161"/>
                    </a:lnTo>
                    <a:lnTo>
                      <a:pt x="240" y="164"/>
                    </a:lnTo>
                    <a:lnTo>
                      <a:pt x="234" y="166"/>
                    </a:lnTo>
                    <a:lnTo>
                      <a:pt x="231" y="170"/>
                    </a:lnTo>
                    <a:lnTo>
                      <a:pt x="225" y="171"/>
                    </a:lnTo>
                    <a:lnTo>
                      <a:pt x="220" y="180"/>
                    </a:lnTo>
                    <a:lnTo>
                      <a:pt x="215" y="195"/>
                    </a:lnTo>
                    <a:lnTo>
                      <a:pt x="209" y="208"/>
                    </a:lnTo>
                    <a:lnTo>
                      <a:pt x="209" y="222"/>
                    </a:lnTo>
                    <a:lnTo>
                      <a:pt x="213" y="227"/>
                    </a:lnTo>
                    <a:lnTo>
                      <a:pt x="215" y="227"/>
                    </a:lnTo>
                    <a:lnTo>
                      <a:pt x="213" y="231"/>
                    </a:lnTo>
                    <a:lnTo>
                      <a:pt x="209" y="238"/>
                    </a:lnTo>
                    <a:lnTo>
                      <a:pt x="213" y="242"/>
                    </a:lnTo>
                    <a:lnTo>
                      <a:pt x="215" y="244"/>
                    </a:lnTo>
                    <a:lnTo>
                      <a:pt x="231" y="233"/>
                    </a:lnTo>
                    <a:lnTo>
                      <a:pt x="260" y="231"/>
                    </a:lnTo>
                    <a:lnTo>
                      <a:pt x="260" y="227"/>
                    </a:lnTo>
                    <a:lnTo>
                      <a:pt x="262" y="226"/>
                    </a:lnTo>
                    <a:lnTo>
                      <a:pt x="265" y="226"/>
                    </a:lnTo>
                    <a:lnTo>
                      <a:pt x="267" y="222"/>
                    </a:lnTo>
                    <a:lnTo>
                      <a:pt x="267" y="200"/>
                    </a:lnTo>
                    <a:lnTo>
                      <a:pt x="289" y="155"/>
                    </a:lnTo>
                    <a:lnTo>
                      <a:pt x="292" y="155"/>
                    </a:lnTo>
                    <a:lnTo>
                      <a:pt x="303" y="170"/>
                    </a:lnTo>
                    <a:lnTo>
                      <a:pt x="312" y="180"/>
                    </a:lnTo>
                    <a:lnTo>
                      <a:pt x="323" y="195"/>
                    </a:lnTo>
                    <a:lnTo>
                      <a:pt x="336" y="206"/>
                    </a:lnTo>
                    <a:lnTo>
                      <a:pt x="343" y="211"/>
                    </a:lnTo>
                    <a:lnTo>
                      <a:pt x="345" y="217"/>
                    </a:lnTo>
                    <a:lnTo>
                      <a:pt x="350" y="226"/>
                    </a:lnTo>
                    <a:lnTo>
                      <a:pt x="354" y="231"/>
                    </a:lnTo>
                    <a:lnTo>
                      <a:pt x="354" y="244"/>
                    </a:lnTo>
                    <a:lnTo>
                      <a:pt x="354" y="258"/>
                    </a:lnTo>
                    <a:lnTo>
                      <a:pt x="359" y="273"/>
                    </a:lnTo>
                    <a:lnTo>
                      <a:pt x="364" y="283"/>
                    </a:lnTo>
                    <a:lnTo>
                      <a:pt x="366" y="285"/>
                    </a:lnTo>
                    <a:lnTo>
                      <a:pt x="370" y="289"/>
                    </a:lnTo>
                    <a:lnTo>
                      <a:pt x="372" y="291"/>
                    </a:lnTo>
                    <a:lnTo>
                      <a:pt x="375" y="294"/>
                    </a:lnTo>
                    <a:lnTo>
                      <a:pt x="375" y="298"/>
                    </a:lnTo>
                    <a:lnTo>
                      <a:pt x="372" y="300"/>
                    </a:lnTo>
                    <a:lnTo>
                      <a:pt x="372" y="305"/>
                    </a:lnTo>
                    <a:lnTo>
                      <a:pt x="370" y="309"/>
                    </a:lnTo>
                    <a:lnTo>
                      <a:pt x="359" y="305"/>
                    </a:lnTo>
                    <a:lnTo>
                      <a:pt x="348" y="294"/>
                    </a:lnTo>
                    <a:lnTo>
                      <a:pt x="336" y="285"/>
                    </a:lnTo>
                    <a:lnTo>
                      <a:pt x="323" y="283"/>
                    </a:lnTo>
                    <a:lnTo>
                      <a:pt x="314" y="289"/>
                    </a:lnTo>
                    <a:lnTo>
                      <a:pt x="308" y="294"/>
                    </a:lnTo>
                    <a:lnTo>
                      <a:pt x="299" y="300"/>
                    </a:lnTo>
                    <a:lnTo>
                      <a:pt x="296" y="305"/>
                    </a:lnTo>
                    <a:lnTo>
                      <a:pt x="298" y="309"/>
                    </a:lnTo>
                    <a:lnTo>
                      <a:pt x="299" y="310"/>
                    </a:lnTo>
                    <a:lnTo>
                      <a:pt x="299" y="314"/>
                    </a:lnTo>
                    <a:lnTo>
                      <a:pt x="303" y="314"/>
                    </a:lnTo>
                    <a:lnTo>
                      <a:pt x="312" y="314"/>
                    </a:lnTo>
                    <a:lnTo>
                      <a:pt x="317" y="316"/>
                    </a:lnTo>
                    <a:lnTo>
                      <a:pt x="319" y="321"/>
                    </a:lnTo>
                    <a:lnTo>
                      <a:pt x="323" y="330"/>
                    </a:lnTo>
                    <a:lnTo>
                      <a:pt x="319" y="334"/>
                    </a:lnTo>
                    <a:lnTo>
                      <a:pt x="317" y="339"/>
                    </a:lnTo>
                    <a:lnTo>
                      <a:pt x="260" y="327"/>
                    </a:lnTo>
                    <a:lnTo>
                      <a:pt x="260" y="334"/>
                    </a:lnTo>
                    <a:lnTo>
                      <a:pt x="260" y="339"/>
                    </a:lnTo>
                    <a:lnTo>
                      <a:pt x="260" y="345"/>
                    </a:lnTo>
                    <a:lnTo>
                      <a:pt x="256" y="347"/>
                    </a:lnTo>
                    <a:lnTo>
                      <a:pt x="251" y="356"/>
                    </a:lnTo>
                    <a:lnTo>
                      <a:pt x="249" y="357"/>
                    </a:lnTo>
                    <a:lnTo>
                      <a:pt x="242" y="366"/>
                    </a:lnTo>
                    <a:lnTo>
                      <a:pt x="225" y="393"/>
                    </a:lnTo>
                    <a:lnTo>
                      <a:pt x="189" y="411"/>
                    </a:lnTo>
                    <a:lnTo>
                      <a:pt x="188" y="413"/>
                    </a:lnTo>
                    <a:lnTo>
                      <a:pt x="184" y="419"/>
                    </a:lnTo>
                    <a:lnTo>
                      <a:pt x="184" y="424"/>
                    </a:lnTo>
                    <a:lnTo>
                      <a:pt x="184" y="430"/>
                    </a:lnTo>
                    <a:lnTo>
                      <a:pt x="184" y="439"/>
                    </a:lnTo>
                    <a:lnTo>
                      <a:pt x="184" y="453"/>
                    </a:lnTo>
                    <a:lnTo>
                      <a:pt x="184" y="469"/>
                    </a:lnTo>
                    <a:lnTo>
                      <a:pt x="184" y="478"/>
                    </a:lnTo>
                    <a:lnTo>
                      <a:pt x="173" y="478"/>
                    </a:lnTo>
                    <a:lnTo>
                      <a:pt x="164" y="475"/>
                    </a:lnTo>
                    <a:lnTo>
                      <a:pt x="157" y="469"/>
                    </a:lnTo>
                    <a:lnTo>
                      <a:pt x="151" y="464"/>
                    </a:lnTo>
                    <a:lnTo>
                      <a:pt x="151" y="449"/>
                    </a:lnTo>
                    <a:lnTo>
                      <a:pt x="148" y="435"/>
                    </a:lnTo>
                    <a:lnTo>
                      <a:pt x="141" y="424"/>
                    </a:lnTo>
                    <a:lnTo>
                      <a:pt x="130" y="413"/>
                    </a:lnTo>
                    <a:lnTo>
                      <a:pt x="117" y="417"/>
                    </a:lnTo>
                    <a:lnTo>
                      <a:pt x="110" y="417"/>
                    </a:lnTo>
                    <a:lnTo>
                      <a:pt x="101" y="413"/>
                    </a:lnTo>
                    <a:lnTo>
                      <a:pt x="94" y="408"/>
                    </a:lnTo>
                    <a:lnTo>
                      <a:pt x="83" y="402"/>
                    </a:lnTo>
                    <a:lnTo>
                      <a:pt x="72" y="397"/>
                    </a:lnTo>
                    <a:lnTo>
                      <a:pt x="59" y="393"/>
                    </a:lnTo>
                    <a:lnTo>
                      <a:pt x="49" y="392"/>
                    </a:lnTo>
                    <a:lnTo>
                      <a:pt x="38" y="402"/>
                    </a:lnTo>
                    <a:lnTo>
                      <a:pt x="21" y="424"/>
                    </a:lnTo>
                    <a:lnTo>
                      <a:pt x="5" y="448"/>
                    </a:lnTo>
                    <a:lnTo>
                      <a:pt x="0" y="455"/>
                    </a:lnTo>
                    <a:lnTo>
                      <a:pt x="21" y="475"/>
                    </a:lnTo>
                    <a:lnTo>
                      <a:pt x="25" y="516"/>
                    </a:lnTo>
                    <a:lnTo>
                      <a:pt x="29" y="516"/>
                    </a:lnTo>
                    <a:lnTo>
                      <a:pt x="38" y="513"/>
                    </a:lnTo>
                    <a:lnTo>
                      <a:pt x="43" y="511"/>
                    </a:lnTo>
                    <a:lnTo>
                      <a:pt x="49" y="505"/>
                    </a:lnTo>
                    <a:lnTo>
                      <a:pt x="54" y="496"/>
                    </a:lnTo>
                    <a:lnTo>
                      <a:pt x="58" y="491"/>
                    </a:lnTo>
                    <a:lnTo>
                      <a:pt x="63" y="485"/>
                    </a:lnTo>
                    <a:lnTo>
                      <a:pt x="72" y="480"/>
                    </a:lnTo>
                    <a:lnTo>
                      <a:pt x="74" y="480"/>
                    </a:lnTo>
                    <a:lnTo>
                      <a:pt x="74" y="484"/>
                    </a:lnTo>
                    <a:lnTo>
                      <a:pt x="74" y="485"/>
                    </a:lnTo>
                    <a:lnTo>
                      <a:pt x="63" y="538"/>
                    </a:lnTo>
                    <a:lnTo>
                      <a:pt x="79" y="556"/>
                    </a:lnTo>
                    <a:lnTo>
                      <a:pt x="77" y="567"/>
                    </a:lnTo>
                    <a:lnTo>
                      <a:pt x="68" y="574"/>
                    </a:lnTo>
                    <a:lnTo>
                      <a:pt x="59" y="583"/>
                    </a:lnTo>
                    <a:lnTo>
                      <a:pt x="54" y="597"/>
                    </a:lnTo>
                    <a:lnTo>
                      <a:pt x="54" y="608"/>
                    </a:lnTo>
                    <a:lnTo>
                      <a:pt x="63" y="619"/>
                    </a:lnTo>
                    <a:lnTo>
                      <a:pt x="74" y="630"/>
                    </a:lnTo>
                    <a:lnTo>
                      <a:pt x="88" y="641"/>
                    </a:lnTo>
                    <a:lnTo>
                      <a:pt x="101" y="646"/>
                    </a:lnTo>
                    <a:lnTo>
                      <a:pt x="114" y="646"/>
                    </a:lnTo>
                    <a:lnTo>
                      <a:pt x="124" y="644"/>
                    </a:lnTo>
                    <a:lnTo>
                      <a:pt x="132" y="641"/>
                    </a:lnTo>
                    <a:lnTo>
                      <a:pt x="141" y="635"/>
                    </a:lnTo>
                    <a:lnTo>
                      <a:pt x="148" y="635"/>
                    </a:lnTo>
                    <a:lnTo>
                      <a:pt x="153" y="639"/>
                    </a:lnTo>
                    <a:lnTo>
                      <a:pt x="160" y="641"/>
                    </a:lnTo>
                    <a:lnTo>
                      <a:pt x="168" y="644"/>
                    </a:lnTo>
                    <a:lnTo>
                      <a:pt x="184" y="652"/>
                    </a:lnTo>
                    <a:lnTo>
                      <a:pt x="195" y="661"/>
                    </a:lnTo>
                    <a:lnTo>
                      <a:pt x="209" y="670"/>
                    </a:lnTo>
                    <a:lnTo>
                      <a:pt x="220" y="677"/>
                    </a:lnTo>
                    <a:lnTo>
                      <a:pt x="225" y="691"/>
                    </a:lnTo>
                    <a:lnTo>
                      <a:pt x="229" y="706"/>
                    </a:lnTo>
                    <a:lnTo>
                      <a:pt x="231" y="722"/>
                    </a:lnTo>
                    <a:lnTo>
                      <a:pt x="234" y="738"/>
                    </a:lnTo>
                    <a:lnTo>
                      <a:pt x="249" y="744"/>
                    </a:lnTo>
                    <a:lnTo>
                      <a:pt x="262" y="749"/>
                    </a:lnTo>
                    <a:lnTo>
                      <a:pt x="276" y="758"/>
                    </a:lnTo>
                    <a:lnTo>
                      <a:pt x="287" y="772"/>
                    </a:lnTo>
                    <a:lnTo>
                      <a:pt x="298" y="800"/>
                    </a:lnTo>
                    <a:lnTo>
                      <a:pt x="308" y="830"/>
                    </a:lnTo>
                    <a:lnTo>
                      <a:pt x="319" y="861"/>
                    </a:lnTo>
                    <a:lnTo>
                      <a:pt x="334" y="886"/>
                    </a:lnTo>
                    <a:lnTo>
                      <a:pt x="350" y="904"/>
                    </a:lnTo>
                    <a:lnTo>
                      <a:pt x="366" y="924"/>
                    </a:lnTo>
                    <a:lnTo>
                      <a:pt x="381" y="944"/>
                    </a:lnTo>
                    <a:lnTo>
                      <a:pt x="395" y="966"/>
                    </a:lnTo>
                    <a:lnTo>
                      <a:pt x="397" y="980"/>
                    </a:lnTo>
                    <a:lnTo>
                      <a:pt x="397" y="993"/>
                    </a:lnTo>
                    <a:lnTo>
                      <a:pt x="391" y="1007"/>
                    </a:lnTo>
                    <a:lnTo>
                      <a:pt x="381" y="1018"/>
                    </a:lnTo>
                    <a:lnTo>
                      <a:pt x="364" y="1022"/>
                    </a:lnTo>
                    <a:lnTo>
                      <a:pt x="348" y="1027"/>
                    </a:lnTo>
                    <a:lnTo>
                      <a:pt x="334" y="1032"/>
                    </a:lnTo>
                    <a:lnTo>
                      <a:pt x="319" y="1038"/>
                    </a:lnTo>
                    <a:lnTo>
                      <a:pt x="307" y="1043"/>
                    </a:lnTo>
                    <a:lnTo>
                      <a:pt x="292" y="1052"/>
                    </a:lnTo>
                    <a:lnTo>
                      <a:pt x="278" y="1063"/>
                    </a:lnTo>
                    <a:lnTo>
                      <a:pt x="262" y="1074"/>
                    </a:lnTo>
                    <a:lnTo>
                      <a:pt x="249" y="1083"/>
                    </a:lnTo>
                    <a:lnTo>
                      <a:pt x="231" y="1090"/>
                    </a:lnTo>
                    <a:lnTo>
                      <a:pt x="215" y="1094"/>
                    </a:lnTo>
                    <a:lnTo>
                      <a:pt x="198" y="1099"/>
                    </a:lnTo>
                    <a:lnTo>
                      <a:pt x="182" y="1105"/>
                    </a:lnTo>
                    <a:lnTo>
                      <a:pt x="164" y="1110"/>
                    </a:lnTo>
                    <a:lnTo>
                      <a:pt x="151" y="1119"/>
                    </a:lnTo>
                    <a:lnTo>
                      <a:pt x="141" y="1132"/>
                    </a:lnTo>
                    <a:lnTo>
                      <a:pt x="124" y="1146"/>
                    </a:lnTo>
                    <a:lnTo>
                      <a:pt x="106" y="1160"/>
                    </a:lnTo>
                    <a:lnTo>
                      <a:pt x="88" y="1171"/>
                    </a:lnTo>
                    <a:lnTo>
                      <a:pt x="68" y="1180"/>
                    </a:lnTo>
                    <a:lnTo>
                      <a:pt x="88" y="1186"/>
                    </a:lnTo>
                    <a:lnTo>
                      <a:pt x="106" y="1188"/>
                    </a:lnTo>
                    <a:lnTo>
                      <a:pt x="124" y="1193"/>
                    </a:lnTo>
                    <a:lnTo>
                      <a:pt x="142" y="1197"/>
                    </a:lnTo>
                    <a:lnTo>
                      <a:pt x="162" y="1198"/>
                    </a:lnTo>
                    <a:lnTo>
                      <a:pt x="182" y="1198"/>
                    </a:lnTo>
                    <a:lnTo>
                      <a:pt x="200" y="1202"/>
                    </a:lnTo>
                    <a:lnTo>
                      <a:pt x="220" y="1202"/>
                    </a:lnTo>
                    <a:lnTo>
                      <a:pt x="252" y="1202"/>
                    </a:lnTo>
                    <a:lnTo>
                      <a:pt x="287" y="1198"/>
                    </a:lnTo>
                    <a:lnTo>
                      <a:pt x="319" y="1193"/>
                    </a:lnTo>
                    <a:lnTo>
                      <a:pt x="354" y="1186"/>
                    </a:lnTo>
                    <a:lnTo>
                      <a:pt x="386" y="1177"/>
                    </a:lnTo>
                    <a:lnTo>
                      <a:pt x="417" y="1168"/>
                    </a:lnTo>
                    <a:lnTo>
                      <a:pt x="447" y="1155"/>
                    </a:lnTo>
                    <a:lnTo>
                      <a:pt x="478" y="1141"/>
                    </a:lnTo>
                    <a:lnTo>
                      <a:pt x="505" y="1126"/>
                    </a:lnTo>
                    <a:lnTo>
                      <a:pt x="536" y="1110"/>
                    </a:lnTo>
                    <a:lnTo>
                      <a:pt x="559" y="1094"/>
                    </a:lnTo>
                    <a:lnTo>
                      <a:pt x="588" y="1074"/>
                    </a:lnTo>
                    <a:lnTo>
                      <a:pt x="613" y="1052"/>
                    </a:lnTo>
                    <a:lnTo>
                      <a:pt x="637" y="1029"/>
                    </a:lnTo>
                    <a:lnTo>
                      <a:pt x="660" y="1007"/>
                    </a:lnTo>
                    <a:lnTo>
                      <a:pt x="682" y="982"/>
                    </a:lnTo>
                    <a:lnTo>
                      <a:pt x="666" y="966"/>
                    </a:lnTo>
                    <a:lnTo>
                      <a:pt x="646" y="955"/>
                    </a:lnTo>
                    <a:lnTo>
                      <a:pt x="626" y="940"/>
                    </a:lnTo>
                    <a:lnTo>
                      <a:pt x="610" y="929"/>
                    </a:lnTo>
                    <a:lnTo>
                      <a:pt x="590" y="922"/>
                    </a:lnTo>
                    <a:lnTo>
                      <a:pt x="574" y="917"/>
                    </a:lnTo>
                    <a:lnTo>
                      <a:pt x="557" y="904"/>
                    </a:lnTo>
                    <a:lnTo>
                      <a:pt x="547" y="893"/>
                    </a:lnTo>
                    <a:lnTo>
                      <a:pt x="547" y="892"/>
                    </a:lnTo>
                    <a:lnTo>
                      <a:pt x="547" y="888"/>
                    </a:lnTo>
                    <a:lnTo>
                      <a:pt x="543" y="888"/>
                    </a:lnTo>
                    <a:lnTo>
                      <a:pt x="543" y="886"/>
                    </a:lnTo>
                    <a:lnTo>
                      <a:pt x="543" y="874"/>
                    </a:lnTo>
                    <a:lnTo>
                      <a:pt x="547" y="863"/>
                    </a:lnTo>
                    <a:lnTo>
                      <a:pt x="547" y="855"/>
                    </a:lnTo>
                    <a:lnTo>
                      <a:pt x="548" y="845"/>
                    </a:lnTo>
                    <a:lnTo>
                      <a:pt x="557" y="819"/>
                    </a:lnTo>
                    <a:lnTo>
                      <a:pt x="567" y="791"/>
                    </a:lnTo>
                    <a:lnTo>
                      <a:pt x="579" y="769"/>
                    </a:lnTo>
                    <a:lnTo>
                      <a:pt x="601" y="753"/>
                    </a:lnTo>
                    <a:lnTo>
                      <a:pt x="613" y="749"/>
                    </a:lnTo>
                    <a:lnTo>
                      <a:pt x="624" y="744"/>
                    </a:lnTo>
                    <a:lnTo>
                      <a:pt x="631" y="742"/>
                    </a:lnTo>
                    <a:lnTo>
                      <a:pt x="642" y="738"/>
                    </a:lnTo>
                    <a:lnTo>
                      <a:pt x="655" y="738"/>
                    </a:lnTo>
                    <a:lnTo>
                      <a:pt x="666" y="736"/>
                    </a:lnTo>
                    <a:lnTo>
                      <a:pt x="673" y="729"/>
                    </a:lnTo>
                    <a:lnTo>
                      <a:pt x="684" y="727"/>
                    </a:lnTo>
                    <a:lnTo>
                      <a:pt x="695" y="727"/>
                    </a:lnTo>
                    <a:lnTo>
                      <a:pt x="704" y="722"/>
                    </a:lnTo>
                    <a:lnTo>
                      <a:pt x="715" y="718"/>
                    </a:lnTo>
                    <a:lnTo>
                      <a:pt x="725" y="713"/>
                    </a:lnTo>
                    <a:lnTo>
                      <a:pt x="736" y="711"/>
                    </a:lnTo>
                    <a:lnTo>
                      <a:pt x="749" y="707"/>
                    </a:lnTo>
                    <a:lnTo>
                      <a:pt x="760" y="707"/>
                    </a:lnTo>
                    <a:lnTo>
                      <a:pt x="770" y="711"/>
                    </a:lnTo>
                    <a:lnTo>
                      <a:pt x="776" y="717"/>
                    </a:lnTo>
                    <a:lnTo>
                      <a:pt x="783" y="722"/>
                    </a:lnTo>
                    <a:lnTo>
                      <a:pt x="792" y="729"/>
                    </a:lnTo>
                    <a:lnTo>
                      <a:pt x="803" y="736"/>
                    </a:ln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" name="Freeform 27"/>
              <p:cNvSpPr>
                <a:spLocks/>
              </p:cNvSpPr>
              <p:nvPr/>
            </p:nvSpPr>
            <p:spPr bwMode="invGray">
              <a:xfrm>
                <a:off x="530" y="2834"/>
                <a:ext cx="63" cy="73"/>
              </a:xfrm>
              <a:custGeom>
                <a:avLst/>
                <a:gdLst>
                  <a:gd name="T0" fmla="*/ 42 w 63"/>
                  <a:gd name="T1" fmla="*/ 65 h 73"/>
                  <a:gd name="T2" fmla="*/ 58 w 63"/>
                  <a:gd name="T3" fmla="*/ 72 h 73"/>
                  <a:gd name="T4" fmla="*/ 62 w 63"/>
                  <a:gd name="T5" fmla="*/ 72 h 73"/>
                  <a:gd name="T6" fmla="*/ 62 w 63"/>
                  <a:gd name="T7" fmla="*/ 67 h 73"/>
                  <a:gd name="T8" fmla="*/ 58 w 63"/>
                  <a:gd name="T9" fmla="*/ 65 h 73"/>
                  <a:gd name="T10" fmla="*/ 58 w 63"/>
                  <a:gd name="T11" fmla="*/ 62 h 73"/>
                  <a:gd name="T12" fmla="*/ 44 w 63"/>
                  <a:gd name="T13" fmla="*/ 56 h 73"/>
                  <a:gd name="T14" fmla="*/ 37 w 63"/>
                  <a:gd name="T15" fmla="*/ 45 h 73"/>
                  <a:gd name="T16" fmla="*/ 31 w 63"/>
                  <a:gd name="T17" fmla="*/ 34 h 73"/>
                  <a:gd name="T18" fmla="*/ 26 w 63"/>
                  <a:gd name="T19" fmla="*/ 20 h 73"/>
                  <a:gd name="T20" fmla="*/ 9 w 63"/>
                  <a:gd name="T21" fmla="*/ 0 h 73"/>
                  <a:gd name="T22" fmla="*/ 6 w 63"/>
                  <a:gd name="T23" fmla="*/ 4 h 73"/>
                  <a:gd name="T24" fmla="*/ 2 w 63"/>
                  <a:gd name="T25" fmla="*/ 9 h 73"/>
                  <a:gd name="T26" fmla="*/ 0 w 63"/>
                  <a:gd name="T27" fmla="*/ 11 h 73"/>
                  <a:gd name="T28" fmla="*/ 0 w 63"/>
                  <a:gd name="T29" fmla="*/ 18 h 73"/>
                  <a:gd name="T30" fmla="*/ 0 w 63"/>
                  <a:gd name="T31" fmla="*/ 20 h 73"/>
                  <a:gd name="T32" fmla="*/ 9 w 63"/>
                  <a:gd name="T33" fmla="*/ 31 h 73"/>
                  <a:gd name="T34" fmla="*/ 20 w 63"/>
                  <a:gd name="T35" fmla="*/ 45 h 73"/>
                  <a:gd name="T36" fmla="*/ 31 w 63"/>
                  <a:gd name="T37" fmla="*/ 56 h 73"/>
                  <a:gd name="T38" fmla="*/ 42 w 63"/>
                  <a:gd name="T39" fmla="*/ 65 h 7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3" h="73">
                    <a:moveTo>
                      <a:pt x="42" y="65"/>
                    </a:moveTo>
                    <a:lnTo>
                      <a:pt x="58" y="72"/>
                    </a:lnTo>
                    <a:lnTo>
                      <a:pt x="62" y="72"/>
                    </a:lnTo>
                    <a:lnTo>
                      <a:pt x="62" y="67"/>
                    </a:lnTo>
                    <a:lnTo>
                      <a:pt x="58" y="65"/>
                    </a:lnTo>
                    <a:lnTo>
                      <a:pt x="58" y="62"/>
                    </a:lnTo>
                    <a:lnTo>
                      <a:pt x="44" y="56"/>
                    </a:lnTo>
                    <a:lnTo>
                      <a:pt x="37" y="45"/>
                    </a:lnTo>
                    <a:lnTo>
                      <a:pt x="31" y="34"/>
                    </a:lnTo>
                    <a:lnTo>
                      <a:pt x="26" y="20"/>
                    </a:lnTo>
                    <a:lnTo>
                      <a:pt x="9" y="0"/>
                    </a:lnTo>
                    <a:lnTo>
                      <a:pt x="6" y="4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9" y="31"/>
                    </a:lnTo>
                    <a:lnTo>
                      <a:pt x="20" y="45"/>
                    </a:lnTo>
                    <a:lnTo>
                      <a:pt x="31" y="56"/>
                    </a:lnTo>
                    <a:lnTo>
                      <a:pt x="42" y="65"/>
                    </a:ln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133148" name="Rectangle 28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149" name="Rectangle 29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2057400" y="41148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b="0">
                <a:solidFill>
                  <a:srgbClr val="FFFFFF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1" name="Footer Placeholder 3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b="0">
                <a:solidFill>
                  <a:srgbClr val="FFFFFF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2" name="Slide Number Placeholder 3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b="0">
                <a:solidFill>
                  <a:srgbClr val="FFFFFF"/>
                </a:solidFill>
                <a:ea typeface="宋体" charset="-122"/>
              </a:defRPr>
            </a:lvl1pPr>
          </a:lstStyle>
          <a:p>
            <a:pPr>
              <a:defRPr/>
            </a:pPr>
            <a:fld id="{FD24EA9C-9396-4EF3-AC99-32E0A5FF61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071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6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40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42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61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62395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0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7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69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8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9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8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43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776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864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56AF4D"/>
          </a:solidFill>
          <a:ln w="9525">
            <a:solidFill>
              <a:srgbClr val="56AF4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zh-CN" altLang="zh-CN"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17488" y="228600"/>
            <a:ext cx="8709025" cy="640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2400" b="0">
              <a:solidFill>
                <a:schemeClr val="accent1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0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6" r:id="rId12"/>
    <p:sldLayoutId id="2147484127" r:id="rId13"/>
    <p:sldLayoutId id="2147484128" r:id="rId14"/>
    <p:sldLayoutId id="2147484129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762000" y="2038350"/>
            <a:ext cx="7772400" cy="2914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 b="1" smtClean="0">
                <a:ea typeface="宋体" pitchFamily="2" charset="-122"/>
              </a:rPr>
              <a:t>Data Preparation for </a:t>
            </a:r>
            <a:br>
              <a:rPr lang="en-US" altLang="zh-CN" sz="3600" b="1" smtClean="0">
                <a:ea typeface="宋体" pitchFamily="2" charset="-122"/>
              </a:rPr>
            </a:br>
            <a:r>
              <a:rPr lang="en-US" altLang="zh-CN" sz="3600" b="1" smtClean="0">
                <a:ea typeface="宋体" pitchFamily="2" charset="-122"/>
              </a:rPr>
              <a:t>China Regional Model</a:t>
            </a:r>
            <a:r>
              <a:rPr lang="en-US" altLang="zh-CN" sz="3200" b="1" smtClean="0">
                <a:ea typeface="宋体" pitchFamily="2" charset="-122"/>
              </a:rPr>
              <a:t/>
            </a:r>
            <a:br>
              <a:rPr lang="en-US" altLang="zh-CN" sz="3200" b="1" smtClean="0">
                <a:ea typeface="宋体" pitchFamily="2" charset="-122"/>
              </a:rPr>
            </a:br>
            <a:r>
              <a:rPr lang="en-US" altLang="zh-CN" sz="3200" b="1" smtClean="0">
                <a:ea typeface="宋体" pitchFamily="2" charset="-122"/>
              </a:rPr>
              <a:t/>
            </a:r>
            <a:br>
              <a:rPr lang="en-US" altLang="zh-CN" sz="3200" b="1" smtClean="0">
                <a:ea typeface="宋体" pitchFamily="2" charset="-122"/>
              </a:rPr>
            </a:br>
            <a:endParaRPr lang="en-US" altLang="zh-CN" sz="2000" b="1" smtClean="0">
              <a:ea typeface="宋体" pitchFamily="2" charset="-122"/>
            </a:endParaRPr>
          </a:p>
        </p:txBody>
      </p:sp>
      <p:pic>
        <p:nvPicPr>
          <p:cNvPr id="3075" name="Picture 6" descr="jplogo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638800"/>
            <a:ext cx="12160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4376738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b="0" dirty="0">
                <a:latin typeface="+mn-lt"/>
              </a:rPr>
              <a:t>China Energy and Climate Project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b="0" dirty="0">
                <a:latin typeface="+mn-lt"/>
              </a:rPr>
              <a:t>February 13, 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3600" b="1" i="1" smtClean="0">
                <a:ea typeface="宋体" pitchFamily="2" charset="-122"/>
              </a:rPr>
              <a:t>Four Phases of Balancing</a:t>
            </a:r>
            <a:br>
              <a:rPr lang="en-US" altLang="zh-CN" sz="3600" b="1" i="1" smtClean="0">
                <a:ea typeface="宋体" pitchFamily="2" charset="-122"/>
              </a:rPr>
            </a:br>
            <a:r>
              <a:rPr lang="en-US" altLang="zh-CN" sz="2400" b="1" i="1" smtClean="0">
                <a:ea typeface="宋体" pitchFamily="2" charset="-122"/>
              </a:rPr>
              <a:t>Phase IV : Regional SAM v2.0 Balancing</a:t>
            </a:r>
            <a:endParaRPr lang="en-US" altLang="zh-CN" sz="3600" b="1" i="1" smtClean="0">
              <a:ea typeface="宋体" pitchFamily="2" charset="-122"/>
            </a:endParaRPr>
          </a:p>
        </p:txBody>
      </p:sp>
      <p:sp>
        <p:nvSpPr>
          <p:cNvPr id="6147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57200" y="1143000"/>
            <a:ext cx="8305800" cy="5105400"/>
          </a:xfrm>
          <a:prstGeom prst="rect">
            <a:avLst/>
          </a:prstGeom>
          <a:blipFill rotWithShape="1">
            <a:blip r:embed="rId3"/>
            <a:stretch>
              <a:fillRect l="-587" t="-1792" b="-8244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50838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4000" b="1" i="1" smtClean="0">
                <a:ea typeface="宋体" pitchFamily="2" charset="-122"/>
              </a:rPr>
              <a:t>Potential Policy Analysis</a:t>
            </a:r>
          </a:p>
        </p:txBody>
      </p:sp>
      <p:sp>
        <p:nvSpPr>
          <p:cNvPr id="13315" name="Content Placeholder 2"/>
          <p:cNvSpPr>
            <a:spLocks/>
          </p:cNvSpPr>
          <p:nvPr/>
        </p:nvSpPr>
        <p:spPr bwMode="auto">
          <a:xfrm>
            <a:off x="609600" y="1371600"/>
            <a:ext cx="80010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800" b="0">
                <a:ea typeface="宋体" pitchFamily="2" charset="-122"/>
              </a:rPr>
              <a:t>Emission trading:</a:t>
            </a:r>
          </a:p>
          <a:p>
            <a:pPr marL="800100" lvl="1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800" b="0">
                <a:ea typeface="宋体" pitchFamily="2" charset="-122"/>
              </a:rPr>
              <a:t>Emission intensity targets of all the provinces achieved w/o trading mechanism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zh-CN" sz="1800" b="0">
              <a:ea typeface="宋体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zh-CN" sz="1800" b="0">
              <a:ea typeface="宋体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zh-CN" sz="1800" b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50838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4000" b="1" i="1" smtClean="0">
                <a:ea typeface="宋体" pitchFamily="2" charset="-122"/>
              </a:rPr>
              <a:t>Challenge</a:t>
            </a:r>
          </a:p>
        </p:txBody>
      </p:sp>
      <p:sp>
        <p:nvSpPr>
          <p:cNvPr id="14339" name="Content Placeholder 2"/>
          <p:cNvSpPr>
            <a:spLocks/>
          </p:cNvSpPr>
          <p:nvPr/>
        </p:nvSpPr>
        <p:spPr bwMode="auto">
          <a:xfrm>
            <a:off x="609600" y="1371600"/>
            <a:ext cx="80010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800" b="0">
                <a:ea typeface="宋体" pitchFamily="2" charset="-122"/>
              </a:rPr>
              <a:t>China changed a lot after 2007…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zh-CN" sz="1800" b="0">
              <a:ea typeface="宋体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800" b="0">
                <a:ea typeface="宋体" pitchFamily="2" charset="-122"/>
              </a:rPr>
              <a:t>Fuel reserves data, household data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zh-CN" sz="1800" b="0">
              <a:ea typeface="宋体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800" b="0">
                <a:ea typeface="宋体" pitchFamily="2" charset="-122"/>
              </a:rPr>
              <a:t>Government (and SOEs) behavior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zh-CN" sz="1800" b="0">
              <a:ea typeface="宋体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zh-CN" sz="1800" b="0">
              <a:ea typeface="宋体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zh-CN" sz="1800" b="0">
              <a:ea typeface="宋体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zh-CN" sz="1800" b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i="1" smtClean="0">
                <a:ea typeface="宋体" pitchFamily="2" charset="-122"/>
              </a:rPr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000" smtClean="0">
                <a:ea typeface="宋体" pitchFamily="2" charset="-122"/>
              </a:rPr>
              <a:t>Background &amp; Objectives</a:t>
            </a:r>
          </a:p>
          <a:p>
            <a:endParaRPr lang="en-US" altLang="zh-CN" sz="3000" smtClean="0">
              <a:ea typeface="宋体" pitchFamily="2" charset="-122"/>
            </a:endParaRPr>
          </a:p>
          <a:p>
            <a:r>
              <a:rPr lang="en-US" altLang="zh-CN" sz="3000" smtClean="0">
                <a:ea typeface="宋体" pitchFamily="2" charset="-122"/>
              </a:rPr>
              <a:t>Data Overview </a:t>
            </a:r>
          </a:p>
          <a:p>
            <a:endParaRPr lang="en-US" altLang="zh-CN" sz="3000" smtClean="0">
              <a:ea typeface="宋体" pitchFamily="2" charset="-122"/>
            </a:endParaRPr>
          </a:p>
          <a:p>
            <a:r>
              <a:rPr lang="en-US" altLang="zh-CN" sz="3000" smtClean="0">
                <a:ea typeface="宋体" pitchFamily="2" charset="-122"/>
              </a:rPr>
              <a:t>Four Phases of Balancing</a:t>
            </a:r>
          </a:p>
          <a:p>
            <a:endParaRPr lang="en-US" altLang="zh-CN" sz="3000" smtClean="0">
              <a:ea typeface="宋体" pitchFamily="2" charset="-122"/>
            </a:endParaRPr>
          </a:p>
          <a:p>
            <a:r>
              <a:rPr lang="en-US" altLang="zh-CN" sz="3000" smtClean="0">
                <a:ea typeface="宋体" pitchFamily="2" charset="-122"/>
              </a:rPr>
              <a:t>Potential Policy Analysis</a:t>
            </a:r>
          </a:p>
          <a:p>
            <a:endParaRPr lang="en-US" altLang="zh-CN" sz="3000" smtClean="0">
              <a:ea typeface="宋体" pitchFamily="2" charset="-122"/>
            </a:endParaRPr>
          </a:p>
          <a:p>
            <a:r>
              <a:rPr lang="en-US" altLang="zh-CN" sz="3000" smtClean="0">
                <a:ea typeface="宋体" pitchFamily="2" charset="-122"/>
              </a:rPr>
              <a:t>Challenges</a:t>
            </a:r>
          </a:p>
          <a:p>
            <a:endParaRPr lang="en-US" altLang="zh-CN" sz="300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457200"/>
            <a:ext cx="82296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3200" b="1" i="1" smtClean="0">
                <a:ea typeface="宋体" pitchFamily="2" charset="-122"/>
              </a:rPr>
              <a:t>Background &amp; Objectives </a:t>
            </a: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382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2200" b="0" dirty="0" smtClean="0">
                <a:ea typeface="宋体" charset="-122"/>
              </a:rPr>
              <a:t>As the largest emitter, China is important in addressing global change.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CN" sz="2200" b="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2200" b="0" dirty="0" smtClean="0">
                <a:ea typeface="宋体" charset="-122"/>
              </a:rPr>
              <a:t>China’s energy and emission intensity reduction target is disaggregated into provinces. Some pilots programs are also implemented in particular regions in China.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2200" b="0" dirty="0" smtClean="0">
                <a:ea typeface="宋体" charset="-122"/>
              </a:rPr>
              <a:t>To balance the regional development is a great task for China as well.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CN" sz="2200" b="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2200" b="0" dirty="0" smtClean="0">
                <a:ea typeface="宋体" charset="-122"/>
              </a:rPr>
              <a:t>To date, no regional model with newly released regional data is built. Most regional input-output research using data which takes 2002 as the base year.</a:t>
            </a: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altLang="zh-CN" sz="2200" b="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2200" b="0" dirty="0" smtClean="0">
                <a:ea typeface="宋体" charset="-122"/>
              </a:rPr>
              <a:t>We plan to develop a new China regional model using most recent data (2007). This model can be applied in multiple energy policy analysis.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CN" sz="2200" b="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28600"/>
            <a:ext cx="82296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3200" b="1" i="1" smtClean="0">
                <a:ea typeface="宋体" pitchFamily="2" charset="-122"/>
              </a:rPr>
              <a:t>Data Overview </a:t>
            </a:r>
          </a:p>
        </p:txBody>
      </p:sp>
      <p:sp>
        <p:nvSpPr>
          <p:cNvPr id="6147" name="Rectangle 3"/>
          <p:cNvSpPr txBox="1">
            <a:spLocks noChangeArrowheads="1"/>
          </p:cNvSpPr>
          <p:nvPr/>
        </p:nvSpPr>
        <p:spPr bwMode="auto">
          <a:xfrm>
            <a:off x="381000" y="762000"/>
            <a:ext cx="8382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 b="0">
                <a:ea typeface="宋体" pitchFamily="2" charset="-122"/>
              </a:rPr>
              <a:t>China regional IO tables (</a:t>
            </a:r>
            <a:r>
              <a:rPr lang="en-US" altLang="zh-CN" sz="2200" b="0" i="1">
                <a:ea typeface="宋体" pitchFamily="2" charset="-122"/>
              </a:rPr>
              <a:t>ChinaIO.xls</a:t>
            </a:r>
            <a:r>
              <a:rPr lang="en-US" altLang="zh-CN" sz="2200" b="0">
                <a:ea typeface="宋体" pitchFamily="2" charset="-122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 b="0">
                <a:ea typeface="宋体" pitchFamily="2" charset="-122"/>
              </a:rPr>
              <a:t>30 provinces of mainland China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 b="0">
                <a:ea typeface="宋体" pitchFamily="2" charset="-122"/>
              </a:rPr>
              <a:t>42 sectors, 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 b="0">
                <a:ea typeface="宋体" pitchFamily="2" charset="-122"/>
              </a:rPr>
              <a:t>including 5 energy sectors (coal, crude oil &amp; gas, refined oil, coking &amp; nuclear fuels, fuel gas, and electricity &amp; heat),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 b="0">
                <a:ea typeface="宋体" pitchFamily="2" charset="-122"/>
              </a:rPr>
              <a:t>and 24 sectors in secondary industry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 b="0">
                <a:ea typeface="宋体" pitchFamily="2" charset="-122"/>
              </a:rPr>
              <a:t>Household and government consumption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 b="0">
                <a:ea typeface="宋体" pitchFamily="2" charset="-122"/>
              </a:rPr>
              <a:t>Incremental inventory and fixed capital investment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 b="0">
                <a:ea typeface="宋体" pitchFamily="2" charset="-122"/>
              </a:rPr>
              <a:t>Domestic inflow and outflow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 b="0">
                <a:ea typeface="宋体" pitchFamily="2" charset="-122"/>
              </a:rPr>
              <a:t>Import and export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 b="0">
                <a:ea typeface="宋体" pitchFamily="2" charset="-122"/>
              </a:rPr>
              <a:t>China national and regional energy balance tables (</a:t>
            </a:r>
            <a:r>
              <a:rPr lang="en-US" altLang="zh-CN" sz="2200" b="0" i="1">
                <a:ea typeface="宋体" pitchFamily="2" charset="-122"/>
              </a:rPr>
              <a:t>1.xls, 0503.xls</a:t>
            </a:r>
            <a:r>
              <a:rPr lang="en-US" altLang="zh-CN" sz="2200" b="0">
                <a:ea typeface="宋体" pitchFamily="2" charset="-122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 b="0">
                <a:ea typeface="宋体" pitchFamily="2" charset="-122"/>
              </a:rPr>
              <a:t>30 provinces of mainland China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 b="0">
                <a:ea typeface="宋体" pitchFamily="2" charset="-122"/>
              </a:rPr>
              <a:t>11 sectors, 20 energy products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 b="0">
                <a:ea typeface="宋体" pitchFamily="2" charset="-122"/>
              </a:rPr>
              <a:t>Consumption, incremental inventory, domestic inflow and outflow, import and export at provincial level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 b="0">
                <a:ea typeface="宋体" pitchFamily="2" charset="-122"/>
              </a:rPr>
              <a:t>Detailed energy consumption data for 39 sector in secondary industry at national level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457200"/>
            <a:ext cx="82296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3200" b="1" i="1" smtClean="0">
                <a:ea typeface="宋体" pitchFamily="2" charset="-122"/>
              </a:rPr>
              <a:t>Data Overview </a:t>
            </a:r>
          </a:p>
        </p:txBody>
      </p:sp>
      <p:sp>
        <p:nvSpPr>
          <p:cNvPr id="7171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382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 b="0">
                <a:ea typeface="宋体" pitchFamily="2" charset="-122"/>
              </a:rPr>
              <a:t>China Statistics Yearbook (2007)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 b="0">
                <a:ea typeface="宋体" pitchFamily="2" charset="-122"/>
              </a:rPr>
              <a:t>Macroeconomics data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 b="0">
                <a:ea typeface="宋体" pitchFamily="2" charset="-122"/>
              </a:rPr>
              <a:t>China Finance Yearbook (2007)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 b="0">
                <a:ea typeface="宋体" pitchFamily="2" charset="-122"/>
              </a:rPr>
              <a:t>More details in government behavior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 b="0">
                <a:ea typeface="宋体" pitchFamily="2" charset="-122"/>
              </a:rPr>
              <a:t>China Fixed Capital Investment Yearbook (2007)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 b="0">
                <a:ea typeface="宋体" pitchFamily="2" charset="-122"/>
              </a:rPr>
              <a:t>More details in investment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 b="0">
                <a:ea typeface="宋体" pitchFamily="2" charset="-122"/>
              </a:rPr>
              <a:t>China Industry Yearbook (2007)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 b="0">
                <a:ea typeface="宋体" pitchFamily="2" charset="-122"/>
              </a:rPr>
              <a:t>More details in industry, especially for State-owned enterprises (SOEs)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5715000"/>
            <a:ext cx="8382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 i="1">
                <a:solidFill>
                  <a:srgbClr val="FF0000"/>
                </a:solidFill>
                <a:ea typeface="宋体" pitchFamily="2" charset="-122"/>
              </a:rPr>
              <a:t>Unfortunately, they are inconsistent with each other…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200" b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81000"/>
            <a:ext cx="82296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3600" b="1" i="1" smtClean="0">
                <a:ea typeface="宋体" pitchFamily="2" charset="-122"/>
              </a:rPr>
              <a:t>Four Phases of Balancing</a:t>
            </a:r>
            <a:br>
              <a:rPr lang="en-US" altLang="zh-CN" sz="3600" b="1" i="1" smtClean="0">
                <a:ea typeface="宋体" pitchFamily="2" charset="-122"/>
              </a:rPr>
            </a:br>
            <a:endParaRPr lang="en-US" altLang="zh-CN" sz="3600" b="1" i="1" smtClean="0">
              <a:ea typeface="宋体" pitchFamily="2" charset="-122"/>
            </a:endParaRPr>
          </a:p>
        </p:txBody>
      </p:sp>
      <p:sp>
        <p:nvSpPr>
          <p:cNvPr id="6147" name="Rectangle 3"/>
          <p:cNvSpPr txBox="1">
            <a:spLocks noChangeArrowheads="1"/>
          </p:cNvSpPr>
          <p:nvPr/>
        </p:nvSpPr>
        <p:spPr bwMode="auto">
          <a:xfrm>
            <a:off x="381000" y="1066800"/>
            <a:ext cx="8305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zh-CN" sz="2000" b="0">
                <a:ea typeface="宋体" pitchFamily="2" charset="-122"/>
              </a:rPr>
              <a:t>First glance at regional IO tables (</a:t>
            </a:r>
            <a:r>
              <a:rPr lang="en-US" altLang="zh-CN" sz="2000" b="0" i="1">
                <a:ea typeface="宋体" pitchFamily="2" charset="-122"/>
              </a:rPr>
              <a:t>ChinaIO.xls</a:t>
            </a:r>
            <a:r>
              <a:rPr lang="en-US" altLang="zh-CN" sz="2000" b="0">
                <a:ea typeface="宋体" pitchFamily="2" charset="-122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zh-CN" sz="2000" b="0" i="1">
                <a:ea typeface="宋体" pitchFamily="2" charset="-122"/>
              </a:rPr>
              <a:t>Clean and perfectly balanced…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zh-CN" sz="2000" b="0">
                <a:ea typeface="宋体" pitchFamily="2" charset="-122"/>
              </a:rPr>
              <a:t>However, in fact they have…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zh-CN" sz="2000" b="0" i="1">
                <a:ea typeface="宋体" pitchFamily="2" charset="-122"/>
              </a:rPr>
              <a:t>Lots of negative values…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zh-CN" sz="2000" b="0" i="1">
                <a:ea typeface="宋体" pitchFamily="2" charset="-122"/>
              </a:rPr>
              <a:t>Intermediate input, depreciation and capital input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zh-CN" sz="2000" b="0" i="1">
                <a:ea typeface="宋体" pitchFamily="2" charset="-122"/>
              </a:rPr>
              <a:t>Lots of implicit imbalances…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zh-CN" sz="2000" b="0" i="1">
                <a:ea typeface="宋体" pitchFamily="2" charset="-122"/>
              </a:rPr>
              <a:t>Government income and expense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zh-CN" sz="2000" b="0" i="1">
                <a:ea typeface="宋体" pitchFamily="2" charset="-122"/>
              </a:rPr>
              <a:t>Total inflow and outflow of a certain industry of all the provinces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zh-CN" sz="2000" b="0" i="1">
                <a:ea typeface="宋体" pitchFamily="2" charset="-122"/>
              </a:rPr>
              <a:t>Very big error terms in some provinces…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zh-CN" sz="2000" b="0" i="1">
                <a:ea typeface="宋体" pitchFamily="2" charset="-122"/>
              </a:rPr>
              <a:t>Even much larger than the total output for some sectors (Gansu crude oil &amp; gas)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000" b="0" i="1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GB" altLang="zh-CN" sz="2000" b="0">
                <a:ea typeface="宋体" pitchFamily="2" charset="-122"/>
              </a:rPr>
              <a:t>We have to balance them stage by stage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000" b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de-DE" altLang="zh-CN" sz="2000" b="0">
                <a:ea typeface="宋体" pitchFamily="2" charset="-122"/>
              </a:rPr>
              <a:t> </a:t>
            </a:r>
            <a:endParaRPr lang="en-US" altLang="zh-CN" sz="2000" b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000" b="0">
              <a:ea typeface="宋体" pitchFamily="2" charset="-122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775" y="4419600"/>
            <a:ext cx="3784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3600" b="1" i="1" smtClean="0">
                <a:ea typeface="宋体" pitchFamily="2" charset="-122"/>
              </a:rPr>
              <a:t>Four Phases of Balancing</a:t>
            </a:r>
            <a:br>
              <a:rPr lang="en-US" altLang="zh-CN" sz="3600" b="1" i="1" smtClean="0">
                <a:ea typeface="宋体" pitchFamily="2" charset="-122"/>
              </a:rPr>
            </a:br>
            <a:r>
              <a:rPr lang="en-US" altLang="zh-CN" sz="2400" b="1" i="1" smtClean="0">
                <a:ea typeface="宋体" pitchFamily="2" charset="-122"/>
              </a:rPr>
              <a:t>Phase I : Regional SAM v1.0 Construction</a:t>
            </a:r>
            <a:endParaRPr lang="en-US" altLang="zh-CN" sz="3600" b="1" i="1" smtClean="0">
              <a:ea typeface="宋体" pitchFamily="2" charset="-122"/>
            </a:endParaRPr>
          </a:p>
        </p:txBody>
      </p:sp>
      <p:sp>
        <p:nvSpPr>
          <p:cNvPr id="6147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534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2000" b="0" dirty="0" smtClean="0">
                <a:ea typeface="宋体" charset="-122"/>
              </a:rPr>
              <a:t>Balancing manually with the principle: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2000" b="0" dirty="0" smtClean="0">
                <a:ea typeface="宋体" charset="-122"/>
              </a:rPr>
              <a:t>least negative values with least change 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2000" b="0" dirty="0" smtClean="0">
                <a:ea typeface="宋体" charset="-122"/>
              </a:rPr>
              <a:t>no additional quantitative assumptions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2000" b="0" dirty="0" smtClean="0">
                <a:ea typeface="宋体" charset="-122"/>
              </a:rPr>
              <a:t>30 SAM v1.0 with 42 sectors (no incorporation with energy data… </a:t>
            </a:r>
            <a:r>
              <a:rPr lang="en-US" altLang="zh-CN" sz="2000" b="0" i="1" dirty="0" err="1" smtClean="0">
                <a:ea typeface="宋体" charset="-122"/>
              </a:rPr>
              <a:t>allsam.gdx</a:t>
            </a:r>
            <a:r>
              <a:rPr lang="en-US" altLang="zh-CN" sz="2000" b="0" dirty="0" smtClean="0">
                <a:ea typeface="宋体" charset="-122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2000" b="0" dirty="0" smtClean="0">
                <a:ea typeface="宋体" charset="-122"/>
              </a:rPr>
              <a:t>G1: central government which only do transfers and savings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2000" b="0" dirty="0" smtClean="0">
                <a:ea typeface="宋体" charset="-122"/>
              </a:rPr>
              <a:t>Regional trade surplus or deficit goes to household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CN" sz="2000" b="0" dirty="0" smtClean="0">
              <a:ea typeface="宋体" charset="-122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altLang="zh-CN" sz="2000" b="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de-DE" altLang="zh-CN" sz="2000" b="0" dirty="0" smtClean="0">
                <a:ea typeface="宋体" charset="-122"/>
              </a:rPr>
              <a:t> </a:t>
            </a:r>
            <a:endParaRPr lang="en-US" altLang="zh-CN" sz="2000" b="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CN" sz="2000" b="0" dirty="0" smtClean="0">
              <a:ea typeface="宋体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2895600"/>
          <a:ext cx="5791201" cy="3657599"/>
        </p:xfrm>
        <a:graphic>
          <a:graphicData uri="http://schemas.openxmlformats.org/drawingml/2006/table">
            <a:tbl>
              <a:tblPr firstRow="1" firstCol="1" bandRow="1"/>
              <a:tblGrid>
                <a:gridCol w="526359"/>
                <a:gridCol w="526359"/>
                <a:gridCol w="526359"/>
                <a:gridCol w="526359"/>
                <a:gridCol w="526359"/>
                <a:gridCol w="526359"/>
                <a:gridCol w="526359"/>
                <a:gridCol w="526359"/>
                <a:gridCol w="526359"/>
                <a:gridCol w="526985"/>
                <a:gridCol w="526985"/>
              </a:tblGrid>
              <a:tr h="332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  <a:r>
                        <a:rPr lang="en-GB" sz="1400" b="1" dirty="0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A</a:t>
                      </a:r>
                      <a:endParaRPr lang="en-GB" sz="1400" b="1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C</a:t>
                      </a:r>
                      <a:r>
                        <a:rPr lang="en-GB" sz="1400" b="1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F</a:t>
                      </a:r>
                      <a:r>
                        <a:rPr lang="en-GB" sz="1400" b="1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H</a:t>
                      </a:r>
                      <a:r>
                        <a:rPr lang="en-GB" sz="1400" b="1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G1</a:t>
                      </a:r>
                      <a:r>
                        <a:rPr lang="en-GB" sz="1400" b="1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G2</a:t>
                      </a:r>
                      <a:r>
                        <a:rPr lang="en-GB" sz="1400" b="1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T</a:t>
                      </a:r>
                      <a:r>
                        <a:rPr lang="en-GB" sz="1400" b="1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DX</a:t>
                      </a:r>
                      <a:r>
                        <a:rPr lang="en-GB" sz="1400" b="1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X</a:t>
                      </a:r>
                      <a:r>
                        <a:rPr lang="en-GB" sz="1400" b="1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I</a:t>
                      </a:r>
                      <a:r>
                        <a:rPr lang="en-GB" sz="1400" b="1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  <a:r>
                        <a:rPr lang="en-GB" sz="1400" b="1" dirty="0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A</a:t>
                      </a:r>
                      <a:endParaRPr lang="en-GB" sz="1400" b="1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ca</a:t>
                      </a: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  <a:r>
                        <a:rPr lang="en-GB" sz="1400" dirty="0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ac</a:t>
                      </a:r>
                      <a:endParaRPr lang="en-GB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  <a:r>
                        <a:rPr lang="en-GB" sz="1400" dirty="0" err="1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sa</a:t>
                      </a:r>
                      <a:endParaRPr lang="en-GB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  <a:r>
                        <a:rPr lang="en-GB" sz="1400" b="1" dirty="0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C</a:t>
                      </a:r>
                      <a:endParaRPr lang="en-GB" sz="1400" b="1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ch</a:t>
                      </a: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  <a:r>
                        <a:rPr lang="en-GB" sz="1400" dirty="0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g2d</a:t>
                      </a:r>
                      <a:endParaRPr lang="en-GB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  <a:r>
                        <a:rPr lang="en-GB" sz="1400" dirty="0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der</a:t>
                      </a:r>
                      <a:endParaRPr lang="en-GB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er</a:t>
                      </a: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cs</a:t>
                      </a: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  <a:r>
                        <a:rPr lang="en-GB" sz="1400" b="1" dirty="0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F</a:t>
                      </a:r>
                      <a:endParaRPr lang="en-GB" sz="1400" b="1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  <a:r>
                        <a:rPr lang="en-GB" sz="1400" dirty="0" err="1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fa</a:t>
                      </a:r>
                      <a:endParaRPr lang="en-GB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  <a:r>
                        <a:rPr lang="en-GB" sz="1400" b="1" dirty="0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H</a:t>
                      </a:r>
                      <a:endParaRPr lang="en-GB" sz="1400" b="1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  <a:r>
                        <a:rPr lang="en-GB" sz="1400" dirty="0" err="1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hf</a:t>
                      </a:r>
                      <a:endParaRPr lang="en-GB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  <a:r>
                        <a:rPr lang="en-GB" sz="1400" dirty="0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hg2</a:t>
                      </a:r>
                      <a:endParaRPr lang="en-GB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  <a:r>
                        <a:rPr lang="en-GB" sz="1400" dirty="0" err="1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dhr</a:t>
                      </a:r>
                      <a:endParaRPr lang="en-GB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hr</a:t>
                      </a: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  <a:r>
                        <a:rPr lang="en-GB" sz="1400" b="1" dirty="0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G1</a:t>
                      </a:r>
                      <a:endParaRPr lang="en-GB" sz="1400" b="1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  <a:r>
                        <a:rPr lang="en-GB" sz="1400" dirty="0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g1g2</a:t>
                      </a:r>
                      <a:endParaRPr lang="en-GB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  <a:r>
                        <a:rPr lang="en-GB" sz="1400" dirty="0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cg1s</a:t>
                      </a:r>
                      <a:endParaRPr lang="en-GB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  <a:r>
                        <a:rPr lang="en-GB" sz="1400" b="1" dirty="0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G2</a:t>
                      </a:r>
                      <a:endParaRPr lang="en-GB" sz="1400" b="1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  <a:r>
                        <a:rPr lang="en-GB" sz="1400" dirty="0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g2g1</a:t>
                      </a:r>
                      <a:endParaRPr lang="en-GB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  <a:r>
                        <a:rPr lang="en-GB" sz="1400" b="1" dirty="0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T</a:t>
                      </a:r>
                      <a:endParaRPr lang="en-GB" sz="1400" b="1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  <a:r>
                        <a:rPr lang="en-GB" sz="1400" dirty="0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ta</a:t>
                      </a:r>
                      <a:endParaRPr lang="en-GB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  <a:r>
                        <a:rPr lang="en-GB" sz="1400" dirty="0" err="1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tr</a:t>
                      </a:r>
                      <a:endParaRPr lang="en-GB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  <a:r>
                        <a:rPr lang="en-GB" sz="1400" b="1" dirty="0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DX</a:t>
                      </a:r>
                      <a:endParaRPr lang="en-GB" sz="1400" b="1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  <a:r>
                        <a:rPr lang="en-GB" sz="1400" dirty="0" err="1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drc</a:t>
                      </a:r>
                      <a:endParaRPr lang="en-GB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  <a:r>
                        <a:rPr lang="en-GB" sz="1400" dirty="0" err="1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drh</a:t>
                      </a:r>
                      <a:endParaRPr lang="en-GB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  <a:r>
                        <a:rPr lang="en-GB" sz="1400" b="1" dirty="0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X</a:t>
                      </a:r>
                      <a:endParaRPr lang="en-GB" sz="1400" b="1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  <a:r>
                        <a:rPr lang="en-GB" sz="1400" dirty="0" err="1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rc</a:t>
                      </a:r>
                      <a:endParaRPr lang="en-GB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  <a:r>
                        <a:rPr lang="en-GB" sz="1400" dirty="0" err="1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rh</a:t>
                      </a:r>
                      <a:endParaRPr lang="en-GB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  <a:r>
                        <a:rPr lang="en-GB" sz="1400" b="1" dirty="0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I</a:t>
                      </a:r>
                      <a:endParaRPr lang="en-GB" sz="1400" b="1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  <a:r>
                        <a:rPr lang="en-GB" sz="1400" dirty="0" err="1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dp</a:t>
                      </a:r>
                      <a:endParaRPr lang="en-GB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  <a:r>
                        <a:rPr lang="en-GB" sz="1400" dirty="0" err="1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psv</a:t>
                      </a:r>
                      <a:endParaRPr lang="en-GB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  <a:r>
                        <a:rPr lang="en-GB" sz="1400" dirty="0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g1sv</a:t>
                      </a:r>
                      <a:endParaRPr lang="en-GB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609600"/>
            <a:ext cx="82296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3600" b="1" i="1" smtClean="0">
                <a:ea typeface="宋体" pitchFamily="2" charset="-122"/>
              </a:rPr>
              <a:t>Four Phases of Balancing</a:t>
            </a:r>
            <a:br>
              <a:rPr lang="en-US" altLang="zh-CN" sz="3600" b="1" i="1" smtClean="0">
                <a:ea typeface="宋体" pitchFamily="2" charset="-122"/>
              </a:rPr>
            </a:br>
            <a:r>
              <a:rPr lang="en-US" altLang="zh-CN" sz="2400" b="1" i="1" smtClean="0">
                <a:ea typeface="宋体" pitchFamily="2" charset="-122"/>
              </a:rPr>
              <a:t>Phase II : Sector aggregation and disaggregation</a:t>
            </a:r>
            <a:endParaRPr lang="en-US" altLang="zh-CN" sz="3600" b="1" i="1" smtClean="0">
              <a:ea typeface="宋体" pitchFamily="2" charset="-122"/>
            </a:endParaRPr>
          </a:p>
        </p:txBody>
      </p:sp>
      <p:sp>
        <p:nvSpPr>
          <p:cNvPr id="6147" name="Rectangle 3"/>
          <p:cNvSpPr txBox="1">
            <a:spLocks noChangeArrowheads="1"/>
          </p:cNvSpPr>
          <p:nvPr/>
        </p:nvSpPr>
        <p:spPr bwMode="auto">
          <a:xfrm>
            <a:off x="457200" y="1676400"/>
            <a:ext cx="8305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CN" sz="2000" b="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2000" b="0" dirty="0" smtClean="0">
                <a:ea typeface="宋体" charset="-122"/>
              </a:rPr>
              <a:t>Aggregation of sectors in line with energy data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2000" b="0" dirty="0" smtClean="0">
                <a:ea typeface="宋体" charset="-122"/>
              </a:rPr>
              <a:t>42 sectors to 29 sectors, including 5 energy sectors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CN" sz="2000" b="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2000" b="0" dirty="0" smtClean="0">
                <a:ea typeface="宋体" charset="-122"/>
              </a:rPr>
              <a:t>Disaggregation of crude oil &amp; natural gas sector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2000" b="0" dirty="0" smtClean="0">
                <a:ea typeface="宋体" charset="-122"/>
              </a:rPr>
              <a:t>To split the crude oil and gas with information from energy data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2000" b="0" dirty="0" smtClean="0">
                <a:ea typeface="宋体" charset="-122"/>
              </a:rPr>
              <a:t>29 sectors to 30 sectors, including 6 energy sectors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CN" sz="2000" b="0" dirty="0" smtClean="0">
              <a:ea typeface="宋体" charset="-122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altLang="zh-CN" sz="2000" b="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de-DE" altLang="zh-CN" sz="2000" b="0" dirty="0" smtClean="0">
                <a:ea typeface="宋体" charset="-122"/>
              </a:rPr>
              <a:t> </a:t>
            </a:r>
            <a:endParaRPr lang="en-US" altLang="zh-CN" sz="2000" b="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CN" sz="2000" b="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3600" b="1" i="1" smtClean="0">
                <a:ea typeface="宋体" pitchFamily="2" charset="-122"/>
              </a:rPr>
              <a:t>Four Phases of Balancing</a:t>
            </a:r>
            <a:br>
              <a:rPr lang="en-US" altLang="zh-CN" sz="3600" b="1" i="1" smtClean="0">
                <a:ea typeface="宋体" pitchFamily="2" charset="-122"/>
              </a:rPr>
            </a:br>
            <a:r>
              <a:rPr lang="en-US" altLang="zh-CN" sz="2400" b="1" i="1" smtClean="0">
                <a:ea typeface="宋体" pitchFamily="2" charset="-122"/>
              </a:rPr>
              <a:t>Phase III : Energy Data Balancing and Estimation</a:t>
            </a:r>
            <a:endParaRPr lang="en-US" altLang="zh-CN" sz="3600" b="1" i="1" smtClean="0">
              <a:ea typeface="宋体" pitchFamily="2" charset="-122"/>
            </a:endParaRPr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7"/>
          <a:stretch>
            <a:fillRect/>
          </a:stretch>
        </p:blipFill>
        <p:spPr bwMode="auto">
          <a:xfrm>
            <a:off x="282575" y="1143000"/>
            <a:ext cx="8458200" cy="509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76600" y="6172200"/>
            <a:ext cx="4572000" cy="639214"/>
          </a:xfrm>
          <a:prstGeom prst="rect">
            <a:avLst/>
          </a:prstGeom>
          <a:blipFill rotWithShape="1">
            <a:blip r:embed="rId4"/>
            <a:stretch>
              <a:fillRect l="-8267" t="-76923" b="-78846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P master">
  <a:themeElements>
    <a:clrScheme name="">
      <a:dk1>
        <a:srgbClr val="000099"/>
      </a:dk1>
      <a:lt1>
        <a:srgbClr val="FFFFFF"/>
      </a:lt1>
      <a:dk2>
        <a:srgbClr val="FF33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82"/>
      </a:accent4>
      <a:accent5>
        <a:srgbClr val="ADB8FF"/>
      </a:accent5>
      <a:accent6>
        <a:srgbClr val="008A00"/>
      </a:accent6>
      <a:hlink>
        <a:srgbClr val="FFFFFF"/>
      </a:hlink>
      <a:folHlink>
        <a:srgbClr val="CCCCCC"/>
      </a:folHlink>
    </a:clrScheme>
    <a:fontScheme name="JP master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JP master 1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Files\Eudora\Attach\JP master.ppt</Template>
  <TotalTime>84579</TotalTime>
  <Words>573</Words>
  <Application>Microsoft Office PowerPoint</Application>
  <PresentationFormat>On-screen Show (4:3)</PresentationFormat>
  <Paragraphs>273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Times New Roman</vt:lpstr>
      <vt:lpstr>Arial</vt:lpstr>
      <vt:lpstr>宋体</vt:lpstr>
      <vt:lpstr>Calibri</vt:lpstr>
      <vt:lpstr>JP master</vt:lpstr>
      <vt:lpstr>Data Preparation for  China Regional Model  </vt:lpstr>
      <vt:lpstr>Outline</vt:lpstr>
      <vt:lpstr>Background &amp; Objectives </vt:lpstr>
      <vt:lpstr>Data Overview </vt:lpstr>
      <vt:lpstr>Data Overview </vt:lpstr>
      <vt:lpstr>Four Phases of Balancing </vt:lpstr>
      <vt:lpstr>Four Phases of Balancing Phase I : Regional SAM v1.0 Construction</vt:lpstr>
      <vt:lpstr>Four Phases of Balancing Phase II : Sector aggregation and disaggregation</vt:lpstr>
      <vt:lpstr>Four Phases of Balancing Phase III : Energy Data Balancing and Estimation</vt:lpstr>
      <vt:lpstr>Four Phases of Balancing Phase IV : Regional SAM v2.0 Balancing</vt:lpstr>
      <vt:lpstr>Potential Policy Analysis</vt:lpstr>
      <vt:lpstr>Challenge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Conference</dc:title>
  <dc:creator>Sergey Paltsev</dc:creator>
  <cp:lastModifiedBy>dzhang</cp:lastModifiedBy>
  <cp:revision>1768</cp:revision>
  <cp:lastPrinted>2000-03-14T16:46:12Z</cp:lastPrinted>
  <dcterms:created xsi:type="dcterms:W3CDTF">2000-02-16T16:20:50Z</dcterms:created>
  <dcterms:modified xsi:type="dcterms:W3CDTF">2012-02-13T17:58:46Z</dcterms:modified>
</cp:coreProperties>
</file>