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310" r:id="rId3"/>
    <p:sldId id="262" r:id="rId4"/>
    <p:sldId id="26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6" autoAdjust="0"/>
    <p:restoredTop sz="94599" autoAdjust="0"/>
  </p:normalViewPr>
  <p:slideViewPr>
    <p:cSldViewPr>
      <p:cViewPr varScale="1">
        <p:scale>
          <a:sx n="106" d="100"/>
          <a:sy n="106" d="100"/>
        </p:scale>
        <p:origin x="1048" y="168"/>
      </p:cViewPr>
      <p:guideLst>
        <p:guide orient="horz" pos="2160"/>
        <p:guide pos="2880"/>
      </p:guideLst>
    </p:cSldViewPr>
  </p:slideViewPr>
  <p:outlineViewPr>
    <p:cViewPr>
      <p:scale>
        <a:sx n="33" d="100"/>
        <a:sy n="33" d="100"/>
      </p:scale>
      <p:origin x="0" y="-30936"/>
    </p:cViewPr>
    <p:sldLst>
      <p:sld r:id="rId1" collapse="1"/>
    </p:sldLst>
  </p:outlineViewPr>
  <p:notesTextViewPr>
    <p:cViewPr>
      <p:scale>
        <a:sx n="1" d="1"/>
        <a:sy n="1" d="1"/>
      </p:scale>
      <p:origin x="0" y="0"/>
    </p:cViewPr>
  </p:notesTextViewPr>
  <p:sorterViewPr>
    <p:cViewPr>
      <p:scale>
        <a:sx n="100" d="100"/>
        <a:sy n="100" d="100"/>
      </p:scale>
      <p:origin x="0" y="120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A5449-9FDD-4A1D-AD9A-AAFB61B6BAB5}" type="datetimeFigureOut">
              <a:rPr lang="en-US" smtClean="0"/>
              <a:pPr/>
              <a:t>10/16/20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7E3D7-6C84-4457-A8F6-D3E25F470B03}" type="slidenum">
              <a:rPr lang="en-US" smtClean="0"/>
              <a:pPr/>
              <a:t>‹#›</a:t>
            </a:fld>
            <a:endParaRPr lang="en-US"/>
          </a:p>
        </p:txBody>
      </p:sp>
    </p:spTree>
    <p:extLst>
      <p:ext uri="{BB962C8B-B14F-4D97-AF65-F5344CB8AC3E}">
        <p14:creationId xmlns:p14="http://schemas.microsoft.com/office/powerpoint/2010/main" val="3908517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DA1FCE-BB91-4BCB-AB9B-863C9A4BCFB0}" type="datetimeFigureOut">
              <a:rPr lang="en-US" smtClean="0"/>
              <a:pPr/>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923B6-9633-49D9-96B6-F01561988AC8}"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A1FCE-BB91-4BCB-AB9B-863C9A4BCFB0}" type="datetimeFigureOut">
              <a:rPr lang="en-US" smtClean="0"/>
              <a:pPr/>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A1FCE-BB91-4BCB-AB9B-863C9A4BCFB0}" type="datetimeFigureOut">
              <a:rPr lang="en-US" smtClean="0"/>
              <a:pPr/>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A1FCE-BB91-4BCB-AB9B-863C9A4BCFB0}" type="datetimeFigureOut">
              <a:rPr lang="en-US" smtClean="0"/>
              <a:pPr/>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A1FCE-BB91-4BCB-AB9B-863C9A4BCFB0}" type="datetimeFigureOut">
              <a:rPr lang="en-US" smtClean="0"/>
              <a:pPr/>
              <a:t>10/16/20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923B6-9633-49D9-96B6-F01561988AC8}"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A1FCE-BB91-4BCB-AB9B-863C9A4BCFB0}" type="datetimeFigureOut">
              <a:rPr lang="en-US" smtClean="0"/>
              <a:pPr/>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A1FCE-BB91-4BCB-AB9B-863C9A4BCFB0}" type="datetimeFigureOut">
              <a:rPr lang="en-US" smtClean="0"/>
              <a:pPr/>
              <a:t>10/16/20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923B6-9633-49D9-96B6-F01561988AC8}"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A1FCE-BB91-4BCB-AB9B-863C9A4BCFB0}" type="datetimeFigureOut">
              <a:rPr lang="en-US" smtClean="0"/>
              <a:pPr/>
              <a:t>10/16/20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A1FCE-BB91-4BCB-AB9B-863C9A4BCFB0}" type="datetimeFigureOut">
              <a:rPr lang="en-US" smtClean="0"/>
              <a:pPr/>
              <a:t>10/16/20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A1FCE-BB91-4BCB-AB9B-863C9A4BCFB0}" type="datetimeFigureOut">
              <a:rPr lang="en-US" smtClean="0"/>
              <a:pPr/>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923B6-9633-49D9-96B6-F01561988AC8}"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A1FCE-BB91-4BCB-AB9B-863C9A4BCFB0}" type="datetimeFigureOut">
              <a:rPr lang="en-US" smtClean="0"/>
              <a:pPr/>
              <a:t>10/16/20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923B6-9633-49D9-96B6-F01561988A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8DA1FCE-BB91-4BCB-AB9B-863C9A4BCFB0}" type="datetimeFigureOut">
              <a:rPr lang="en-US" smtClean="0"/>
              <a:pPr/>
              <a:t>10/16/20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ED923B6-9633-49D9-96B6-F01561988A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第一章 机器学习概论</a:t>
            </a:r>
          </a:p>
        </p:txBody>
      </p:sp>
      <p:sp>
        <p:nvSpPr>
          <p:cNvPr id="9219" name="Rectangle 3"/>
          <p:cNvSpPr>
            <a:spLocks noGrp="1" noChangeArrowheads="1"/>
          </p:cNvSpPr>
          <p:nvPr>
            <p:ph type="subTitle" idx="1"/>
          </p:nvPr>
        </p:nvSpPr>
        <p:spPr/>
        <p:txBody>
          <a:bodyPr/>
          <a:lstStyle/>
          <a:p>
            <a:endParaRPr lang="en-US" dirty="0"/>
          </a:p>
        </p:txBody>
      </p:sp>
    </p:spTree>
    <p:extLst>
      <p:ext uri="{BB962C8B-B14F-4D97-AF65-F5344CB8AC3E}">
        <p14:creationId xmlns:p14="http://schemas.microsoft.com/office/powerpoint/2010/main" val="39167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spTree>
    <p:extLst>
      <p:ext uri="{BB962C8B-B14F-4D97-AF65-F5344CB8AC3E}">
        <p14:creationId xmlns:p14="http://schemas.microsoft.com/office/powerpoint/2010/main" val="261394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extLst>
      <p:ext uri="{BB962C8B-B14F-4D97-AF65-F5344CB8AC3E}">
        <p14:creationId xmlns:p14="http://schemas.microsoft.com/office/powerpoint/2010/main" val="11217700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extLst>
      <p:ext uri="{BB962C8B-B14F-4D97-AF65-F5344CB8AC3E}">
        <p14:creationId xmlns:p14="http://schemas.microsoft.com/office/powerpoint/2010/main" val="41587332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extLst>
      <p:ext uri="{BB962C8B-B14F-4D97-AF65-F5344CB8AC3E}">
        <p14:creationId xmlns:p14="http://schemas.microsoft.com/office/powerpoint/2010/main" val="6412513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p:txBody>
          <a:bodyPr/>
          <a:lstStyle/>
          <a:p>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buFontTx/>
              <a:buNone/>
            </a:pP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246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extLst>
      <p:ext uri="{BB962C8B-B14F-4D97-AF65-F5344CB8AC3E}">
        <p14:creationId xmlns:p14="http://schemas.microsoft.com/office/powerpoint/2010/main" val="32107592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模式分类器的获取和评测过程</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17039" y="1905000"/>
            <a:ext cx="6226961" cy="4953000"/>
          </a:xfrm>
          <a:prstGeom prst="rect">
            <a:avLst/>
          </a:prstGeom>
        </p:spPr>
      </p:pic>
      <p:sp>
        <p:nvSpPr>
          <p:cNvPr id="40963" name="Rectangle 3"/>
          <p:cNvSpPr>
            <a:spLocks noGrp="1" noChangeArrowheads="1"/>
          </p:cNvSpPr>
          <p:nvPr>
            <p:ph idx="1"/>
          </p:nvPr>
        </p:nvSpPr>
        <p:spPr>
          <a:xfrm>
            <a:off x="304800" y="1524000"/>
            <a:ext cx="6867525" cy="4114800"/>
          </a:xfrm>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数据采集</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特征选取</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模型选择</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训练和测试</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计算结果和复杂度分析，反馈</a:t>
            </a:r>
          </a:p>
        </p:txBody>
      </p:sp>
    </p:spTree>
    <p:extLst>
      <p:ext uri="{BB962C8B-B14F-4D97-AF65-F5344CB8AC3E}">
        <p14:creationId xmlns:p14="http://schemas.microsoft.com/office/powerpoint/2010/main" val="26090141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训练和测试</a:t>
            </a:r>
          </a:p>
        </p:txBody>
      </p:sp>
      <p:sp>
        <p:nvSpPr>
          <p:cNvPr id="43011" name="Rectangle 3"/>
          <p:cNvSpPr>
            <a:spLocks noGrp="1" noChangeArrowheads="1"/>
          </p:cNvSpPr>
          <p:nvPr>
            <p:ph idx="1"/>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训练集：是一个已知样本集，在监督学习方法中，用它来开发出模式分类器。</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测试集：在设计识别和分类系统时没有用过的独立样本集。</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系统评价原则：为了更好地对模式识别系统性能进行评价，必须使用一组独立于训练集的测试集对系统进行测试。</a:t>
            </a:r>
          </a:p>
        </p:txBody>
      </p:sp>
    </p:spTree>
    <p:extLst>
      <p:ext uri="{BB962C8B-B14F-4D97-AF65-F5344CB8AC3E}">
        <p14:creationId xmlns:p14="http://schemas.microsoft.com/office/powerpoint/2010/main" val="290422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3FEE-7976-5242-945E-B99B899A974E}"/>
              </a:ext>
            </a:extLst>
          </p:cNvPr>
          <p:cNvSpPr>
            <a:spLocks noGrp="1"/>
          </p:cNvSpPr>
          <p:nvPr>
            <p:ph type="title"/>
          </p:nvPr>
        </p:nvSpPr>
        <p:spPr>
          <a:xfrm>
            <a:off x="0" y="208349"/>
            <a:ext cx="8229600" cy="990600"/>
          </a:xfrm>
        </p:spPr>
        <p:txBody>
          <a:bodyPr>
            <a:normAutofit/>
          </a:bodyPr>
          <a:lstStyle/>
          <a:p>
            <a:r>
              <a:rPr lang="zh-CN" altLang="en-US" sz="3600" dirty="0"/>
              <a:t>什么是机器学习 </a:t>
            </a:r>
            <a:endParaRPr lang="en-US" sz="3600" dirty="0"/>
          </a:p>
        </p:txBody>
      </p:sp>
      <p:sp>
        <p:nvSpPr>
          <p:cNvPr id="4" name="Rectangle 3">
            <a:extLst>
              <a:ext uri="{FF2B5EF4-FFF2-40B4-BE49-F238E27FC236}">
                <a16:creationId xmlns:a16="http://schemas.microsoft.com/office/drawing/2014/main" id="{9CA6DA8F-A612-BF48-A71D-255374C3DB0A}"/>
              </a:ext>
            </a:extLst>
          </p:cNvPr>
          <p:cNvSpPr>
            <a:spLocks noChangeArrowheads="1"/>
          </p:cNvSpPr>
          <p:nvPr/>
        </p:nvSpPr>
        <p:spPr bwMode="auto">
          <a:xfrm>
            <a:off x="103457" y="889122"/>
            <a:ext cx="903649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200" b="0" i="1" u="none" strike="noStrike" cap="none" normalizeH="0" baseline="0" dirty="0">
                <a:ln>
                  <a:noFill/>
                </a:ln>
                <a:solidFill>
                  <a:schemeClr val="tx1"/>
                </a:solidFill>
                <a:effectLst/>
                <a:latin typeface="Arial" panose="020B0604020202020204" pitchFamily="34" charset="0"/>
                <a:ea typeface="TimesNewRomanPS"/>
              </a:rPr>
              <a:t>      </a:t>
            </a:r>
            <a:r>
              <a:rPr kumimoji="0" lang="en-US" altLang="en-US" sz="3200" b="0" i="1" u="none" strike="noStrike" cap="none" normalizeH="0" baseline="0" dirty="0">
                <a:ln>
                  <a:noFill/>
                </a:ln>
                <a:solidFill>
                  <a:schemeClr val="tx1"/>
                </a:solidFill>
                <a:effectLst/>
                <a:latin typeface="Arial" panose="020B0604020202020204" pitchFamily="34" charset="0"/>
                <a:ea typeface="TimesNewRomanPS"/>
              </a:rPr>
              <a:t>Machine learning is a branch of artificial intelligence, concerns the construction and study of systems that can learn from data. </a:t>
            </a:r>
            <a:endParaRPr kumimoji="0" lang="en-US" altLang="en-US" sz="2000" b="0" i="0" u="none" strike="noStrike" cap="none" normalizeH="0" baseline="0" dirty="0">
              <a:ln>
                <a:noFill/>
              </a:ln>
              <a:solidFill>
                <a:schemeClr val="tx1"/>
              </a:solidFill>
              <a:effectLst/>
              <a:latin typeface="Arial Unicode MS" panose="020B0604020202020204" pitchFamily="34" charset="-128"/>
              <a:ea typeface="MicrosoftYaHei"/>
            </a:endParaRPr>
          </a:p>
        </p:txBody>
      </p:sp>
      <p:pic>
        <p:nvPicPr>
          <p:cNvPr id="1025" name="Picture 1" descr="page7image3807808">
            <a:extLst>
              <a:ext uri="{FF2B5EF4-FFF2-40B4-BE49-F238E27FC236}">
                <a16:creationId xmlns:a16="http://schemas.microsoft.com/office/drawing/2014/main" id="{FA98B675-E5B5-6141-B988-1A3E535E8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11117"/>
            <a:ext cx="4932040" cy="43468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2A910D8-C15A-9148-B338-2DD85E0FF188}"/>
              </a:ext>
            </a:extLst>
          </p:cNvPr>
          <p:cNvSpPr>
            <a:spLocks noGrp="1" noChangeArrowheads="1"/>
          </p:cNvSpPr>
          <p:nvPr>
            <p:ph idx="1"/>
          </p:nvPr>
        </p:nvSpPr>
        <p:spPr>
          <a:xfrm>
            <a:off x="179512" y="2924944"/>
            <a:ext cx="4248472" cy="2620888"/>
          </a:xfrm>
        </p:spPr>
        <p:txBody>
          <a:bodyPr>
            <a:normAutofit fontScale="85000" lnSpcReduction="10000"/>
          </a:bodyPr>
          <a:lstStyle/>
          <a:p>
            <a:pPr marL="0" indent="0">
              <a:buNone/>
            </a:pPr>
            <a:r>
              <a:rPr lang="en-US" altLang="zh-CN" b="1" dirty="0">
                <a:solidFill>
                  <a:srgbClr val="FF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Y = F(X)</a:t>
            </a:r>
          </a:p>
          <a:p>
            <a:pPr marL="0" indent="0">
              <a:buNone/>
            </a:pP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X</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的定义域取自特征集</a:t>
            </a: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特征空间</a:t>
            </a: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Y</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的值域为类别的标号集</a:t>
            </a: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解释空间</a:t>
            </a: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F</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是特征空间和解释空间之间找到一种映射关系，这种映射也称之为假说。</a:t>
            </a:r>
          </a:p>
          <a:p>
            <a:endPar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9431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1CF5D-CE5F-D942-8234-6DD44640B114}"/>
              </a:ext>
            </a:extLst>
          </p:cNvPr>
          <p:cNvSpPr>
            <a:spLocks noGrp="1"/>
          </p:cNvSpPr>
          <p:nvPr>
            <p:ph idx="1"/>
          </p:nvPr>
        </p:nvSpPr>
        <p:spPr/>
        <p:txBody>
          <a:bodyPr/>
          <a:lstStyle/>
          <a:p>
            <a:endParaRPr lang="en-US"/>
          </a:p>
        </p:txBody>
      </p:sp>
      <p:sp>
        <p:nvSpPr>
          <p:cNvPr id="5" name="Title 4">
            <a:extLst>
              <a:ext uri="{FF2B5EF4-FFF2-40B4-BE49-F238E27FC236}">
                <a16:creationId xmlns:a16="http://schemas.microsoft.com/office/drawing/2014/main" id="{0504C13F-1C44-7942-8360-CC9A28092246}"/>
              </a:ext>
            </a:extLst>
          </p:cNvPr>
          <p:cNvSpPr>
            <a:spLocks noGrp="1"/>
          </p:cNvSpPr>
          <p:nvPr>
            <p:ph type="title"/>
          </p:nvPr>
        </p:nvSpPr>
        <p:spPr/>
        <p:txBody>
          <a:bodyPr/>
          <a:lstStyle/>
          <a:p>
            <a:endParaRPr lang="en-US"/>
          </a:p>
        </p:txBody>
      </p:sp>
      <p:pic>
        <p:nvPicPr>
          <p:cNvPr id="8" name="图片 3">
            <a:extLst>
              <a:ext uri="{FF2B5EF4-FFF2-40B4-BE49-F238E27FC236}">
                <a16:creationId xmlns:a16="http://schemas.microsoft.com/office/drawing/2014/main" id="{9E1D1FA0-A990-3545-B342-9FB72D38E45F}"/>
              </a:ext>
            </a:extLst>
          </p:cNvPr>
          <p:cNvPicPr>
            <a:picLocks noChangeAspect="1"/>
          </p:cNvPicPr>
          <p:nvPr/>
        </p:nvPicPr>
        <p:blipFill>
          <a:blip r:embed="rId2"/>
          <a:stretch>
            <a:fillRect/>
          </a:stretch>
        </p:blipFill>
        <p:spPr>
          <a:xfrm>
            <a:off x="0" y="1133293"/>
            <a:ext cx="9144000" cy="4591414"/>
          </a:xfrm>
          <a:prstGeom prst="rect">
            <a:avLst/>
          </a:prstGeom>
        </p:spPr>
      </p:pic>
    </p:spTree>
    <p:extLst>
      <p:ext uri="{BB962C8B-B14F-4D97-AF65-F5344CB8AC3E}">
        <p14:creationId xmlns:p14="http://schemas.microsoft.com/office/powerpoint/2010/main" val="61580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机器学习的应用（举例）</a:t>
            </a:r>
          </a:p>
        </p:txBody>
      </p:sp>
      <p:sp>
        <p:nvSpPr>
          <p:cNvPr id="15363" name="Rectangle 3"/>
          <p:cNvSpPr>
            <a:spLocks noGrp="1" noChangeArrowheads="1"/>
          </p:cNvSpPr>
          <p:nvPr>
            <p:ph idx="1"/>
          </p:nvPr>
        </p:nvSpPr>
        <p:spPr/>
        <p:txBody>
          <a:bodyPr>
            <a:normAutofit lnSpcReduction="10000"/>
          </a:bodyPr>
          <a:lstStyle/>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生物学</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自动细胞学、染色体特性研究、遗传研究</a:t>
            </a: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天文学</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天文望远镜图像分析、自动光谱学</a:t>
            </a: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经济学</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股票交易预测、企业行为分析</a:t>
            </a: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医学</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心电图分析、</a:t>
            </a:r>
            <a:r>
              <a:rPr lang="zh-CN" altLang="en-US" b="1" dirty="0">
                <a:solidFill>
                  <a:srgbClr val="FF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脑电图分析</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、医学</a:t>
            </a:r>
            <a:r>
              <a:rPr lang="zh-CN" altLang="en-US" b="1" dirty="0">
                <a:solidFill>
                  <a:srgbClr val="FF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图像分析</a:t>
            </a:r>
            <a:endParaRPr lang="en-US" altLang="zh-CN" b="1" dirty="0">
              <a:solidFill>
                <a:srgbClr val="FF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工程</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产品缺陷检测、特征识别、语音识别、自动导航系统、污染分析</a:t>
            </a: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军事</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航空摄像分析、雷达和声纳信号检测和分类、自动目标识别</a:t>
            </a:r>
          </a:p>
          <a:p>
            <a:pPr>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安全</a:t>
            </a:r>
          </a:p>
          <a:p>
            <a:pPr lvl="1">
              <a:lnSpc>
                <a:spcPct val="90000"/>
              </a:lnSpc>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指纹识别、</a:t>
            </a:r>
            <a:r>
              <a:rPr lang="zh-CN" altLang="en-US" b="1" dirty="0">
                <a:solidFill>
                  <a:srgbClr val="FF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人脸识别、</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监视和报警系统</a:t>
            </a:r>
          </a:p>
          <a:p>
            <a:pPr lvl="1">
              <a:lnSpc>
                <a:spcPct val="90000"/>
              </a:lnSpc>
            </a:pPr>
            <a:endPar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15595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模式识别系统组成单元</a:t>
            </a:r>
          </a:p>
        </p:txBody>
      </p:sp>
      <p:sp>
        <p:nvSpPr>
          <p:cNvPr id="27651" name="Rectangle 3"/>
          <p:cNvSpPr>
            <a:spLocks noGrp="1" noChangeArrowheads="1"/>
          </p:cNvSpPr>
          <p:nvPr>
            <p:ph idx="1"/>
          </p:nvPr>
        </p:nvSpPr>
        <p:spPr>
          <a:xfrm>
            <a:off x="1079500" y="1543050"/>
            <a:ext cx="7750175" cy="5105400"/>
          </a:xfrm>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数据获取：用计算机可以运算的符号来表示所研究的对象</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二维图像：文字、指纹、地图、照片等</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一维波形：脑电图、心电图、季节震动波形等</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物理参量和逻辑值：体温、化验数据、参量正常与否的描述</a:t>
            </a: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预处理单元：去噪声，提取有用信息，并对输入测量仪器或其它因素所造成的退化现象进行复原</a:t>
            </a:r>
          </a:p>
        </p:txBody>
      </p:sp>
    </p:spTree>
    <p:extLst>
      <p:ext uri="{BB962C8B-B14F-4D97-AF65-F5344CB8AC3E}">
        <p14:creationId xmlns:p14="http://schemas.microsoft.com/office/powerpoint/2010/main" val="83723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模式识别系统组成单元</a:t>
            </a:r>
          </a:p>
        </p:txBody>
      </p:sp>
      <p:sp>
        <p:nvSpPr>
          <p:cNvPr id="31747" name="Rectangle 3"/>
          <p:cNvSpPr>
            <a:spLocks noGrp="1" noChangeArrowheads="1"/>
          </p:cNvSpPr>
          <p:nvPr>
            <p:ph idx="1"/>
          </p:nvPr>
        </p:nvSpPr>
        <p:spPr>
          <a:xfrm>
            <a:off x="1079500" y="1543050"/>
            <a:ext cx="7750175" cy="5105400"/>
          </a:xfrm>
        </p:spPr>
        <p:txBody>
          <a:bodyPr/>
          <a:lstStyle/>
          <a:p>
            <a:r>
              <a:rPr lang="zh-CN" altLang="en-US" sz="28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特征提取和选择：对原始数据进行变换，得到最能反映分类本质的特征</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测量空间：原始数据组成的空间</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特征空间：分类识别赖以进行的空间</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模式表示：维数较高的测量空间</a:t>
            </a:r>
            <a:r>
              <a:rPr lang="en-US" altLang="zh-CN"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-&gt;</a:t>
            </a:r>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维数较低的特征空间</a:t>
            </a:r>
          </a:p>
          <a:p>
            <a:r>
              <a:rPr lang="zh-CN" altLang="en-US" sz="28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分类决策：在特征空间中用模式识别方法把被识别对象归为某一类别</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基本做法：在样本训练集基础上确定某个判决规则，使得按这种规则对被识别对象进行分类所造成的错误识别率最小或引起的损失最小</a:t>
            </a:r>
          </a:p>
        </p:txBody>
      </p:sp>
    </p:spTree>
    <p:extLst>
      <p:ext uri="{BB962C8B-B14F-4D97-AF65-F5344CB8AC3E}">
        <p14:creationId xmlns:p14="http://schemas.microsoft.com/office/powerpoint/2010/main" val="196145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模式识别过程实例</a:t>
            </a:r>
          </a:p>
        </p:txBody>
      </p:sp>
      <p:sp>
        <p:nvSpPr>
          <p:cNvPr id="28675" name="Rectangle 3"/>
          <p:cNvSpPr>
            <a:spLocks noGrp="1" noChangeArrowheads="1"/>
          </p:cNvSpPr>
          <p:nvPr>
            <p:ph idx="1"/>
          </p:nvPr>
        </p:nvSpPr>
        <p:spPr>
          <a:ln w="38100">
            <a:solidFill>
              <a:schemeClr val="tx1"/>
            </a:solidFill>
            <a:miter lim="800000"/>
            <a:headEnd/>
            <a:tailEnd/>
          </a:ln>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在传送带上用光学传感器件对鱼按品种分类</a:t>
            </a:r>
          </a:p>
          <a:p>
            <a:pPr>
              <a:buFontTx/>
              <a:buNone/>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buFontTx/>
              <a:buNone/>
            </a:pPr>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a:buFontTx/>
              <a:buNone/>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鲈鱼</a:t>
            </a: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1" dirty="0" err="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Seabass</a:t>
            </a: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p>
          <a:p>
            <a:pPr>
              <a:buFontTx/>
              <a:buNone/>
            </a:pP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品种</a:t>
            </a:r>
          </a:p>
          <a:p>
            <a:pPr>
              <a:buFontTx/>
              <a:buNone/>
            </a:pPr>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鲑鱼</a:t>
            </a:r>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(Salmon)</a:t>
            </a:r>
          </a:p>
          <a:p>
            <a:endPar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676" name="Line 4"/>
          <p:cNvSpPr>
            <a:spLocks noChangeShapeType="1"/>
          </p:cNvSpPr>
          <p:nvPr/>
        </p:nvSpPr>
        <p:spPr bwMode="auto">
          <a:xfrm flipV="1">
            <a:off x="3056865" y="2893543"/>
            <a:ext cx="1608138" cy="484188"/>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77" name="Line 5"/>
          <p:cNvSpPr>
            <a:spLocks noChangeShapeType="1"/>
          </p:cNvSpPr>
          <p:nvPr/>
        </p:nvSpPr>
        <p:spPr bwMode="auto">
          <a:xfrm>
            <a:off x="3065463" y="3717032"/>
            <a:ext cx="1620837" cy="4953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59853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识别过程</a:t>
            </a:r>
          </a:p>
        </p:txBody>
      </p:sp>
      <p:sp>
        <p:nvSpPr>
          <p:cNvPr id="30723" name="Rectangle 3"/>
          <p:cNvSpPr>
            <a:spLocks noGrp="1" noChangeArrowheads="1"/>
          </p:cNvSpPr>
          <p:nvPr>
            <p:ph idx="1"/>
          </p:nvPr>
        </p:nvSpPr>
        <p:spPr>
          <a:ln w="38100">
            <a:solidFill>
              <a:schemeClr val="tx1"/>
            </a:solidFill>
            <a:miter lim="800000"/>
            <a:headEnd/>
            <a:tailEnd/>
          </a:ln>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数据获取：架设一个摄像机，采集一些样本图像，获取样本数据</a:t>
            </a:r>
          </a:p>
          <a:p>
            <a:pPr lvl="1"/>
            <a:endPar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预处理：去噪声，用一个分割操作把鱼和鱼之间以及鱼和背景之间分开</a:t>
            </a:r>
          </a:p>
        </p:txBody>
      </p:sp>
    </p:spTree>
    <p:extLst>
      <p:ext uri="{BB962C8B-B14F-4D97-AF65-F5344CB8AC3E}">
        <p14:creationId xmlns:p14="http://schemas.microsoft.com/office/powerpoint/2010/main" val="38534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识别过程</a:t>
            </a:r>
          </a:p>
        </p:txBody>
      </p:sp>
      <p:sp>
        <p:nvSpPr>
          <p:cNvPr id="33795" name="Rectangle 3"/>
          <p:cNvSpPr>
            <a:spLocks noGrp="1" noChangeArrowheads="1"/>
          </p:cNvSpPr>
          <p:nvPr>
            <p:ph idx="1"/>
          </p:nvPr>
        </p:nvSpPr>
        <p:spPr>
          <a:ln w="38100">
            <a:solidFill>
              <a:schemeClr val="tx1"/>
            </a:solidFill>
            <a:miter lim="800000"/>
            <a:headEnd/>
            <a:tailEnd/>
          </a:ln>
        </p:spPr>
        <p:txBody>
          <a:bodyPr/>
          <a:lstStyle/>
          <a:p>
            <a:r>
              <a:rPr lang="zh-CN" altLang="en-US" sz="28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特征提取和选择：对单个鱼的信息进行特征选择，从而通过测量某些特征来减少信息量</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长度</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亮度</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宽度</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鱼翅的数量和形状</a:t>
            </a:r>
          </a:p>
          <a:p>
            <a:pPr lvl="1"/>
            <a:r>
              <a:rPr lang="zh-CN" altLang="en-US"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嘴的位置，等等 </a:t>
            </a:r>
            <a:r>
              <a:rPr lang="en-US" altLang="zh-CN" sz="24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2800"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分类决策：把特征送入决策分类器</a:t>
            </a:r>
          </a:p>
        </p:txBody>
      </p:sp>
    </p:spTree>
    <p:extLst>
      <p:ext uri="{BB962C8B-B14F-4D97-AF65-F5344CB8AC3E}">
        <p14:creationId xmlns:p14="http://schemas.microsoft.com/office/powerpoint/2010/main" val="3762485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296</TotalTime>
  <Words>594</Words>
  <Application>Microsoft Macintosh PowerPoint</Application>
  <PresentationFormat>On-screen Show (4:3)</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方正舒体</vt:lpstr>
      <vt:lpstr>MicrosoftYaHei</vt:lpstr>
      <vt:lpstr>TimesNewRomanPS</vt:lpstr>
      <vt:lpstr>Arial</vt:lpstr>
      <vt:lpstr>Calibri</vt:lpstr>
      <vt:lpstr>Clarity</vt:lpstr>
      <vt:lpstr>第一章 机器学习概论</vt:lpstr>
      <vt:lpstr>什么是机器学习 </vt:lpstr>
      <vt:lpstr>PowerPoint Presentation</vt:lpstr>
      <vt:lpstr>机器学习的应用（举例）</vt:lpstr>
      <vt:lpstr>模式识别系统组成单元</vt:lpstr>
      <vt:lpstr>模式识别系统组成单元</vt:lpstr>
      <vt:lpstr>模式识别过程实例</vt:lpstr>
      <vt:lpstr>识别过程</vt:lpstr>
      <vt:lpstr>识别过程</vt:lpstr>
      <vt:lpstr>PowerPoint Presentation</vt:lpstr>
      <vt:lpstr>PowerPoint Presentation</vt:lpstr>
      <vt:lpstr>PowerPoint Presentation</vt:lpstr>
      <vt:lpstr>PowerPoint Presentation</vt:lpstr>
      <vt:lpstr>PowerPoint Presentation</vt:lpstr>
      <vt:lpstr>PowerPoint Presentation</vt:lpstr>
      <vt:lpstr>模式分类器的获取和评测过程</vt:lpstr>
      <vt:lpstr>训练和测试</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模式识别概论</dc:title>
  <dc:creator>student</dc:creator>
  <cp:lastModifiedBy>Microsoft Office User</cp:lastModifiedBy>
  <cp:revision>54</cp:revision>
  <dcterms:created xsi:type="dcterms:W3CDTF">2018-09-11T01:53:01Z</dcterms:created>
  <dcterms:modified xsi:type="dcterms:W3CDTF">2020-10-16T07:06:03Z</dcterms:modified>
</cp:coreProperties>
</file>