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8" r:id="rId3"/>
    <p:sldId id="280" r:id="rId4"/>
    <p:sldId id="258" r:id="rId5"/>
    <p:sldId id="314" r:id="rId6"/>
    <p:sldId id="342" r:id="rId7"/>
    <p:sldId id="343" r:id="rId8"/>
    <p:sldId id="339" r:id="rId9"/>
    <p:sldId id="344" r:id="rId10"/>
    <p:sldId id="340" r:id="rId11"/>
    <p:sldId id="348" r:id="rId12"/>
    <p:sldId id="299" r:id="rId13"/>
    <p:sldId id="345" r:id="rId14"/>
    <p:sldId id="352" r:id="rId15"/>
    <p:sldId id="353" r:id="rId16"/>
    <p:sldId id="354" r:id="rId17"/>
    <p:sldId id="346" r:id="rId18"/>
    <p:sldId id="355" r:id="rId19"/>
    <p:sldId id="327" r:id="rId20"/>
    <p:sldId id="357" r:id="rId21"/>
    <p:sldId id="358" r:id="rId22"/>
    <p:sldId id="351" r:id="rId23"/>
    <p:sldId id="360" r:id="rId24"/>
    <p:sldId id="361" r:id="rId25"/>
    <p:sldId id="362" r:id="rId26"/>
    <p:sldId id="276"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F25"/>
    <a:srgbClr val="EAD9B0"/>
    <a:srgbClr val="775E1F"/>
    <a:srgbClr val="CAA036"/>
    <a:srgbClr val="F7EEC1"/>
    <a:srgbClr val="A85400"/>
    <a:srgbClr val="FFAD5B"/>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9" autoAdjust="0"/>
    <p:restoredTop sz="85597" autoAdjust="0"/>
  </p:normalViewPr>
  <p:slideViewPr>
    <p:cSldViewPr>
      <p:cViewPr varScale="1">
        <p:scale>
          <a:sx n="98" d="100"/>
          <a:sy n="98" d="100"/>
        </p:scale>
        <p:origin x="1926"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89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cs typeface="+mn-cs"/>
              </a:defRPr>
            </a:lvl1pPr>
          </a:lstStyle>
          <a:p>
            <a:pPr>
              <a:defRPr/>
            </a:pPr>
            <a:fld id="{F777B669-86C3-4EED-8D3C-FB574B368BAE}" type="datetimeFigureOut">
              <a:rPr lang="zh-CN" altLang="en-US"/>
              <a:pPr>
                <a:defRPr/>
              </a:pPr>
              <a:t>2017/7/7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cs typeface="+mn-cs"/>
              </a:defRPr>
            </a:lvl1pPr>
          </a:lstStyle>
          <a:p>
            <a:pPr>
              <a:defRPr/>
            </a:pPr>
            <a:fld id="{7723B62C-654F-4C34-89B8-6CBA4A5A16B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bwMode="auto">
          <a:noFill/>
          <a:ln>
            <a:solidFill>
              <a:srgbClr val="000000"/>
            </a:solidFill>
            <a:miter lim="800000"/>
            <a:headEnd/>
            <a:tailEnd/>
          </a:ln>
        </p:spPr>
      </p:sp>
      <p:sp>
        <p:nvSpPr>
          <p:cNvPr id="1843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1843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FD91DC-8E2F-400A-8FF5-FCE774920906}" type="slidenum">
              <a:rPr lang="zh-CN" altLang="en-US">
                <a:cs typeface="Arial" charset="0"/>
              </a:rPr>
              <a:pPr/>
              <a:t>2</a:t>
            </a:fld>
            <a:endParaRPr lang="en-US" altLang="zh-CN">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bwMode="auto">
          <a:noFill/>
          <a:ln>
            <a:solidFill>
              <a:srgbClr val="000000"/>
            </a:solidFill>
            <a:miter lim="800000"/>
            <a:headEnd/>
            <a:tailEnd/>
          </a:ln>
        </p:spPr>
      </p:sp>
      <p:sp>
        <p:nvSpPr>
          <p:cNvPr id="59394"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59395"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AB82D75-F0E5-4971-9926-7F2601D608A4}" type="slidenum">
              <a:rPr lang="zh-CN" altLang="en-US">
                <a:cs typeface="Arial" charset="0"/>
              </a:rPr>
              <a:pPr/>
              <a:t>12</a:t>
            </a:fld>
            <a:endParaRPr lang="en-US" altLang="zh-CN">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bwMode="auto">
          <a:noFill/>
          <a:ln>
            <a:solidFill>
              <a:srgbClr val="000000"/>
            </a:solidFill>
            <a:miter lim="800000"/>
            <a:headEnd/>
            <a:tailEnd/>
          </a:ln>
        </p:spPr>
      </p:sp>
      <p:sp>
        <p:nvSpPr>
          <p:cNvPr id="204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204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2FC8512-0FC4-47E0-BB50-1C7184D121DA}" type="slidenum">
              <a:rPr lang="zh-CN" altLang="en-US">
                <a:cs typeface="Arial" charset="0"/>
              </a:rPr>
              <a:pPr/>
              <a:t>13</a:t>
            </a:fld>
            <a:endParaRPr lang="en-US" altLang="zh-CN">
              <a:cs typeface="Arial" charset="0"/>
            </a:endParaRPr>
          </a:p>
        </p:txBody>
      </p:sp>
    </p:spTree>
    <p:extLst>
      <p:ext uri="{BB962C8B-B14F-4D97-AF65-F5344CB8AC3E}">
        <p14:creationId xmlns:p14="http://schemas.microsoft.com/office/powerpoint/2010/main" val="2417387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14</a:t>
            </a:fld>
            <a:endParaRPr lang="zh-CN" altLang="en-US"/>
          </a:p>
        </p:txBody>
      </p:sp>
    </p:spTree>
    <p:extLst>
      <p:ext uri="{BB962C8B-B14F-4D97-AF65-F5344CB8AC3E}">
        <p14:creationId xmlns:p14="http://schemas.microsoft.com/office/powerpoint/2010/main" val="2586240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15</a:t>
            </a:fld>
            <a:endParaRPr lang="zh-CN" altLang="en-US"/>
          </a:p>
        </p:txBody>
      </p:sp>
    </p:spTree>
    <p:extLst>
      <p:ext uri="{BB962C8B-B14F-4D97-AF65-F5344CB8AC3E}">
        <p14:creationId xmlns:p14="http://schemas.microsoft.com/office/powerpoint/2010/main" val="2516376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16</a:t>
            </a:fld>
            <a:endParaRPr lang="zh-CN" altLang="en-US"/>
          </a:p>
        </p:txBody>
      </p:sp>
    </p:spTree>
    <p:extLst>
      <p:ext uri="{BB962C8B-B14F-4D97-AF65-F5344CB8AC3E}">
        <p14:creationId xmlns:p14="http://schemas.microsoft.com/office/powerpoint/2010/main" val="283796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bwMode="auto">
          <a:noFill/>
          <a:ln>
            <a:solidFill>
              <a:srgbClr val="000000"/>
            </a:solidFill>
            <a:miter lim="800000"/>
            <a:headEnd/>
            <a:tailEnd/>
          </a:ln>
        </p:spPr>
      </p:sp>
      <p:sp>
        <p:nvSpPr>
          <p:cNvPr id="204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204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2FC8512-0FC4-47E0-BB50-1C7184D121DA}" type="slidenum">
              <a:rPr lang="zh-CN" altLang="en-US">
                <a:cs typeface="Arial" charset="0"/>
              </a:rPr>
              <a:pPr/>
              <a:t>17</a:t>
            </a:fld>
            <a:endParaRPr lang="en-US" altLang="zh-CN">
              <a:cs typeface="Arial" charset="0"/>
            </a:endParaRPr>
          </a:p>
        </p:txBody>
      </p:sp>
    </p:spTree>
    <p:extLst>
      <p:ext uri="{BB962C8B-B14F-4D97-AF65-F5344CB8AC3E}">
        <p14:creationId xmlns:p14="http://schemas.microsoft.com/office/powerpoint/2010/main" val="181316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18</a:t>
            </a:fld>
            <a:endParaRPr lang="zh-CN" altLang="en-US"/>
          </a:p>
        </p:txBody>
      </p:sp>
    </p:spTree>
    <p:extLst>
      <p:ext uri="{BB962C8B-B14F-4D97-AF65-F5344CB8AC3E}">
        <p14:creationId xmlns:p14="http://schemas.microsoft.com/office/powerpoint/2010/main" val="1948766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zh-CN" altLang="en-US" sz="1200" b="0" i="0" u="none" strike="noStrike" kern="1200" baseline="0" dirty="0">
                <a:solidFill>
                  <a:schemeClr val="tx1"/>
                </a:solidFill>
                <a:latin typeface="+mn-lt"/>
                <a:ea typeface="+mn-ea"/>
                <a:cs typeface="+mn-cs"/>
              </a:rPr>
              <a:t>开发团队是⾃自组织的。开发团队通过每⽇日</a:t>
            </a:r>
            <a:r>
              <a:rPr lang="en-US" altLang="zh-CN" sz="1200" b="0" i="0" u="none" strike="noStrike" kern="1200" baseline="0" dirty="0">
                <a:solidFill>
                  <a:schemeClr val="tx1"/>
                </a:solidFill>
                <a:latin typeface="+mn-lt"/>
                <a:ea typeface="+mn-ea"/>
                <a:cs typeface="+mn-cs"/>
              </a:rPr>
              <a:t>Scrum</a:t>
            </a:r>
            <a:r>
              <a:rPr lang="zh-CN" altLang="en-US" sz="1200" b="0" i="0" u="none" strike="noStrike" kern="1200" baseline="0" dirty="0">
                <a:solidFill>
                  <a:schemeClr val="tx1"/>
                </a:solidFill>
                <a:latin typeface="+mn-lt"/>
                <a:ea typeface="+mn-ea"/>
                <a:cs typeface="+mn-cs"/>
              </a:rPr>
              <a:t>会议来确认他们仍然可以实现</a:t>
            </a:r>
            <a:r>
              <a:rPr lang="en-US" altLang="zh-CN" sz="1200" b="0" i="0" u="none" strike="noStrike" kern="1200" baseline="0" dirty="0">
                <a:solidFill>
                  <a:schemeClr val="tx1"/>
                </a:solidFill>
                <a:latin typeface="+mn-lt"/>
                <a:ea typeface="+mn-ea"/>
                <a:cs typeface="+mn-cs"/>
              </a:rPr>
              <a:t>Sprint</a:t>
            </a:r>
            <a:r>
              <a:rPr lang="zh-CN" altLang="en-US" sz="1200" b="0" i="0" u="none" strike="noStrike" kern="1200" baseline="0" dirty="0">
                <a:solidFill>
                  <a:schemeClr val="tx1"/>
                </a:solidFill>
                <a:latin typeface="+mn-lt"/>
                <a:ea typeface="+mn-ea"/>
                <a:cs typeface="+mn-cs"/>
              </a:rPr>
              <a:t>的⺫⽬目标。</a:t>
            </a:r>
          </a:p>
          <a:p>
            <a:r>
              <a:rPr lang="zh-CN" altLang="en-US" sz="1200" b="0" i="0" u="none" strike="noStrike" kern="1200" baseline="0" dirty="0">
                <a:solidFill>
                  <a:schemeClr val="tx1"/>
                </a:solidFill>
                <a:latin typeface="+mn-lt"/>
                <a:ea typeface="+mn-ea"/>
                <a:cs typeface="+mn-cs"/>
              </a:rPr>
              <a:t>这个会议每天在同样的时间和同样的地点召开。每⼀一个开发团队成员需要提供以下三点信</a:t>
            </a:r>
          </a:p>
          <a:p>
            <a:r>
              <a:rPr lang="zh-CN" altLang="en-US" sz="1200" b="0" i="0" u="none" strike="noStrike" kern="1200" baseline="0" dirty="0">
                <a:solidFill>
                  <a:schemeClr val="tx1"/>
                </a:solidFill>
                <a:latin typeface="+mn-lt"/>
                <a:ea typeface="+mn-ea"/>
                <a:cs typeface="+mn-cs"/>
              </a:rPr>
              <a:t>息：</a:t>
            </a:r>
          </a:p>
          <a:p>
            <a:r>
              <a:rPr lang="zh-CN" altLang="en-US" sz="1200" b="0" i="0" u="none" strike="noStrike" kern="1200" baseline="0" dirty="0">
                <a:solidFill>
                  <a:schemeClr val="tx1"/>
                </a:solidFill>
                <a:latin typeface="+mn-lt"/>
                <a:ea typeface="+mn-ea"/>
                <a:cs typeface="+mn-cs"/>
              </a:rPr>
              <a:t>从上⼀一个每⽇日</a:t>
            </a:r>
            <a:r>
              <a:rPr lang="en-US" altLang="zh-CN" sz="1200" b="0" i="0" u="none" strike="noStrike" kern="1200" baseline="0" dirty="0">
                <a:solidFill>
                  <a:schemeClr val="tx1"/>
                </a:solidFill>
                <a:latin typeface="+mn-lt"/>
                <a:ea typeface="+mn-ea"/>
                <a:cs typeface="+mn-cs"/>
              </a:rPr>
              <a:t>Scrum</a:t>
            </a:r>
            <a:r>
              <a:rPr lang="zh-CN" altLang="en-US" sz="1200" b="0" i="0" u="none" strike="noStrike" kern="1200" baseline="0" dirty="0">
                <a:solidFill>
                  <a:schemeClr val="tx1"/>
                </a:solidFill>
                <a:latin typeface="+mn-lt"/>
                <a:ea typeface="+mn-ea"/>
                <a:cs typeface="+mn-cs"/>
              </a:rPr>
              <a:t>到现在，我完成了什么；</a:t>
            </a:r>
          </a:p>
          <a:p>
            <a:r>
              <a:rPr lang="zh-CN" altLang="en-US" sz="1200" b="0" i="0" u="none" strike="noStrike" kern="1200" baseline="0" dirty="0">
                <a:solidFill>
                  <a:schemeClr val="tx1"/>
                </a:solidFill>
                <a:latin typeface="+mn-lt"/>
                <a:ea typeface="+mn-ea"/>
                <a:cs typeface="+mn-cs"/>
              </a:rPr>
              <a:t>从现在到下⼀一个每⽇日</a:t>
            </a:r>
            <a:r>
              <a:rPr lang="en-US" altLang="zh-CN" sz="1200" b="0" i="0" u="none" strike="noStrike" kern="1200" baseline="0" dirty="0">
                <a:solidFill>
                  <a:schemeClr val="tx1"/>
                </a:solidFill>
                <a:latin typeface="+mn-lt"/>
                <a:ea typeface="+mn-ea"/>
                <a:cs typeface="+mn-cs"/>
              </a:rPr>
              <a:t>Scrum</a:t>
            </a:r>
            <a:r>
              <a:rPr lang="zh-CN" altLang="en-US" sz="1200" b="0" i="0" u="none" strike="noStrike" kern="1200" baseline="0" dirty="0">
                <a:solidFill>
                  <a:schemeClr val="tx1"/>
                </a:solidFill>
                <a:latin typeface="+mn-lt"/>
                <a:ea typeface="+mn-ea"/>
                <a:cs typeface="+mn-cs"/>
              </a:rPr>
              <a:t>，我计划完成什么；</a:t>
            </a:r>
          </a:p>
          <a:p>
            <a:r>
              <a:rPr lang="zh-CN" altLang="en-US" sz="1200" b="0" i="0" u="none" strike="noStrike" kern="1200" baseline="0" dirty="0">
                <a:solidFill>
                  <a:schemeClr val="tx1"/>
                </a:solidFill>
                <a:latin typeface="+mn-lt"/>
                <a:ea typeface="+mn-ea"/>
                <a:cs typeface="+mn-cs"/>
              </a:rPr>
              <a:t>有什么阻碍了我的进展。</a:t>
            </a:r>
          </a:p>
          <a:p>
            <a:r>
              <a:rPr lang="zh-CN" altLang="en-US" sz="1200" b="0" i="0" u="none" strike="noStrike" kern="1200" baseline="0" dirty="0">
                <a:solidFill>
                  <a:schemeClr val="tx1"/>
                </a:solidFill>
                <a:latin typeface="+mn-lt"/>
                <a:ea typeface="+mn-ea"/>
                <a:cs typeface="+mn-cs"/>
              </a:rPr>
              <a:t>每⽇日</a:t>
            </a:r>
            <a:r>
              <a:rPr lang="en-US" altLang="zh-CN" sz="1200" b="0" i="0" u="none" strike="noStrike" kern="1200" baseline="0" dirty="0">
                <a:solidFill>
                  <a:schemeClr val="tx1"/>
                </a:solidFill>
                <a:latin typeface="+mn-lt"/>
                <a:ea typeface="+mn-ea"/>
                <a:cs typeface="+mn-cs"/>
              </a:rPr>
              <a:t>Scrum</a:t>
            </a:r>
            <a:r>
              <a:rPr lang="zh-CN" altLang="en-US" sz="1200" b="0" i="0" u="none" strike="noStrike" kern="1200" baseline="0" dirty="0">
                <a:solidFill>
                  <a:schemeClr val="tx1"/>
                </a:solidFill>
                <a:latin typeface="+mn-lt"/>
                <a:ea typeface="+mn-ea"/>
                <a:cs typeface="+mn-cs"/>
              </a:rPr>
              <a:t>中可能有简要的问题澄清和回答，但是不应该有任何话题的讨论。通常，许多团队</a:t>
            </a:r>
          </a:p>
          <a:p>
            <a:r>
              <a:rPr lang="zh-CN" altLang="en-US" sz="1200" b="0" i="0" u="none" strike="noStrike" kern="1200" baseline="0" dirty="0">
                <a:solidFill>
                  <a:schemeClr val="tx1"/>
                </a:solidFill>
                <a:latin typeface="+mn-lt"/>
                <a:ea typeface="+mn-ea"/>
                <a:cs typeface="+mn-cs"/>
              </a:rPr>
              <a:t>会在每⽇日</a:t>
            </a:r>
            <a:r>
              <a:rPr lang="en-US" altLang="zh-CN" sz="1200" b="0" i="0" u="none" strike="noStrike" kern="1200" baseline="0" dirty="0">
                <a:solidFill>
                  <a:schemeClr val="tx1"/>
                </a:solidFill>
                <a:latin typeface="+mn-lt"/>
                <a:ea typeface="+mn-ea"/>
                <a:cs typeface="+mn-cs"/>
              </a:rPr>
              <a:t>Scrum</a:t>
            </a:r>
            <a:r>
              <a:rPr lang="zh-CN" altLang="en-US" sz="1200" b="0" i="0" u="none" strike="noStrike" kern="1200" baseline="0" dirty="0">
                <a:solidFill>
                  <a:schemeClr val="tx1"/>
                </a:solidFill>
                <a:latin typeface="+mn-lt"/>
                <a:ea typeface="+mn-ea"/>
                <a:cs typeface="+mn-cs"/>
              </a:rPr>
              <a:t>之后⻢马上开会处理他们遇到的任何问题。</a:t>
            </a:r>
          </a:p>
          <a:p>
            <a:r>
              <a:rPr lang="zh-CN" altLang="en-US" sz="1200" b="0" i="0" u="none" strike="noStrike" kern="1200" baseline="0" dirty="0">
                <a:solidFill>
                  <a:schemeClr val="tx1"/>
                </a:solidFill>
                <a:latin typeface="+mn-lt"/>
                <a:ea typeface="+mn-ea"/>
                <a:cs typeface="+mn-cs"/>
              </a:rPr>
              <a:t>每⽇日</a:t>
            </a:r>
            <a:r>
              <a:rPr lang="en-US" altLang="zh-CN" sz="1200" b="0" i="0" u="none" strike="noStrike" kern="1200" baseline="0" dirty="0">
                <a:solidFill>
                  <a:schemeClr val="tx1"/>
                </a:solidFill>
                <a:latin typeface="+mn-lt"/>
                <a:ea typeface="+mn-ea"/>
                <a:cs typeface="+mn-cs"/>
              </a:rPr>
              <a:t>Scrum</a:t>
            </a:r>
            <a:r>
              <a:rPr lang="zh-CN" altLang="en-US" sz="1200" b="0" i="0" u="none" strike="noStrike" kern="1200" baseline="0" dirty="0">
                <a:solidFill>
                  <a:schemeClr val="tx1"/>
                </a:solidFill>
                <a:latin typeface="+mn-lt"/>
                <a:ea typeface="+mn-ea"/>
                <a:cs typeface="+mn-cs"/>
              </a:rPr>
              <a:t>既不是向管理层汇报，也不是向产品负责⼈人或者</a:t>
            </a:r>
            <a:r>
              <a:rPr lang="en-US" altLang="zh-CN" sz="1200" b="0" i="0" u="none" strike="noStrike" kern="1200" baseline="0" dirty="0" err="1">
                <a:solidFill>
                  <a:schemeClr val="tx1"/>
                </a:solidFill>
                <a:latin typeface="+mn-lt"/>
                <a:ea typeface="+mn-ea"/>
                <a:cs typeface="+mn-cs"/>
              </a:rPr>
              <a:t>ScrumMaster</a:t>
            </a:r>
            <a:r>
              <a:rPr lang="zh-CN" altLang="en-US" sz="1200" b="0" i="0" u="none" strike="noStrike" kern="1200" baseline="0" dirty="0">
                <a:solidFill>
                  <a:schemeClr val="tx1"/>
                </a:solidFill>
                <a:latin typeface="+mn-lt"/>
                <a:ea typeface="+mn-ea"/>
                <a:cs typeface="+mn-cs"/>
              </a:rPr>
              <a:t>汇报。它是⼀一个开发</a:t>
            </a:r>
          </a:p>
          <a:p>
            <a:r>
              <a:rPr lang="zh-CN" altLang="en-US" sz="1200" b="0" i="0" u="none" strike="noStrike" kern="1200" baseline="0" dirty="0">
                <a:solidFill>
                  <a:schemeClr val="tx1"/>
                </a:solidFill>
                <a:latin typeface="+mn-lt"/>
                <a:ea typeface="+mn-ea"/>
                <a:cs typeface="+mn-cs"/>
              </a:rPr>
              <a:t>团队内部的沟通会议，来保证他们对现状有⼀一致的了解。只有</a:t>
            </a:r>
            <a:r>
              <a:rPr lang="en-US" altLang="zh-CN" sz="1200" b="0" i="0" u="none" strike="noStrike" kern="1200" baseline="0" dirty="0">
                <a:solidFill>
                  <a:schemeClr val="tx1"/>
                </a:solidFill>
                <a:latin typeface="+mn-lt"/>
                <a:ea typeface="+mn-ea"/>
                <a:cs typeface="+mn-cs"/>
              </a:rPr>
              <a:t>Scrum</a:t>
            </a:r>
            <a:r>
              <a:rPr lang="zh-CN" altLang="en-US" sz="1200" b="0" i="0" u="none" strike="noStrike" kern="1200" baseline="0" dirty="0">
                <a:solidFill>
                  <a:schemeClr val="tx1"/>
                </a:solidFill>
                <a:latin typeface="+mn-lt"/>
                <a:ea typeface="+mn-ea"/>
                <a:cs typeface="+mn-cs"/>
              </a:rPr>
              <a:t>团队的成员，包括</a:t>
            </a:r>
          </a:p>
          <a:p>
            <a:r>
              <a:rPr lang="en-US" altLang="zh-CN" sz="1200" b="0" i="0" u="none" strike="noStrike" kern="1200" baseline="0" dirty="0" err="1">
                <a:solidFill>
                  <a:schemeClr val="tx1"/>
                </a:solidFill>
                <a:latin typeface="+mn-lt"/>
                <a:ea typeface="+mn-ea"/>
                <a:cs typeface="+mn-cs"/>
              </a:rPr>
              <a:t>ScrumMaster</a:t>
            </a:r>
            <a:r>
              <a:rPr lang="zh-CN" altLang="en-US" sz="1200" b="0" i="0" u="none" strike="noStrike" kern="1200" baseline="0" dirty="0">
                <a:solidFill>
                  <a:schemeClr val="tx1"/>
                </a:solidFill>
                <a:latin typeface="+mn-lt"/>
                <a:ea typeface="+mn-ea"/>
                <a:cs typeface="+mn-cs"/>
              </a:rPr>
              <a:t>和产品负责⼈人，可以在会议中发⾔言。其他感兴趣的⼈人可以来旁听。在必要时，</a:t>
            </a:r>
          </a:p>
          <a:p>
            <a:r>
              <a:rPr lang="zh-CN" altLang="en-US" sz="1200" b="0" i="0" u="none" strike="noStrike" kern="1200" baseline="0" dirty="0">
                <a:solidFill>
                  <a:schemeClr val="tx1"/>
                </a:solidFill>
                <a:latin typeface="+mn-lt"/>
                <a:ea typeface="+mn-ea"/>
                <a:cs typeface="+mn-cs"/>
              </a:rPr>
              <a:t>开发团队会基于会议中的发现重新组织他们的⼯工作来完成</a:t>
            </a:r>
            <a:r>
              <a:rPr lang="en-US" altLang="zh-CN" sz="1200" b="0" i="0" u="none" strike="noStrike" kern="1200" baseline="0" dirty="0">
                <a:solidFill>
                  <a:schemeClr val="tx1"/>
                </a:solidFill>
                <a:latin typeface="+mn-lt"/>
                <a:ea typeface="+mn-ea"/>
                <a:cs typeface="+mn-cs"/>
              </a:rPr>
              <a:t>Sprint</a:t>
            </a:r>
            <a:r>
              <a:rPr lang="zh-CN" altLang="en-US" sz="1200" b="0" i="0" u="none" strike="noStrike" kern="1200" baseline="0" dirty="0">
                <a:solidFill>
                  <a:schemeClr val="tx1"/>
                </a:solidFill>
                <a:latin typeface="+mn-lt"/>
                <a:ea typeface="+mn-ea"/>
                <a:cs typeface="+mn-cs"/>
              </a:rPr>
              <a:t>的⺫⽬目标。</a:t>
            </a:r>
          </a:p>
          <a:p>
            <a:r>
              <a:rPr lang="zh-CN" altLang="en-US" sz="1200" b="0" i="0" u="none" strike="noStrike" kern="1200" baseline="0" dirty="0">
                <a:solidFill>
                  <a:schemeClr val="tx1"/>
                </a:solidFill>
                <a:latin typeface="+mn-lt"/>
                <a:ea typeface="+mn-ea"/>
                <a:cs typeface="+mn-cs"/>
              </a:rPr>
              <a:t>每⽇日</a:t>
            </a:r>
            <a:r>
              <a:rPr lang="en-US" altLang="zh-CN" sz="1200" b="0" i="0" u="none" strike="noStrike" kern="1200" baseline="0" dirty="0">
                <a:solidFill>
                  <a:schemeClr val="tx1"/>
                </a:solidFill>
                <a:latin typeface="+mn-lt"/>
                <a:ea typeface="+mn-ea"/>
                <a:cs typeface="+mn-cs"/>
              </a:rPr>
              <a:t>Scrum</a:t>
            </a:r>
            <a:r>
              <a:rPr lang="zh-CN" altLang="en-US" sz="1200" b="0" i="0" u="none" strike="noStrike" kern="1200" baseline="0" dirty="0">
                <a:solidFill>
                  <a:schemeClr val="tx1"/>
                </a:solidFill>
                <a:latin typeface="+mn-lt"/>
                <a:ea typeface="+mn-ea"/>
                <a:cs typeface="+mn-cs"/>
              </a:rPr>
              <a:t>是</a:t>
            </a:r>
            <a:r>
              <a:rPr lang="en-US" altLang="zh-CN" sz="1200" b="0" i="0" u="none" strike="noStrike" kern="1200" baseline="0" dirty="0">
                <a:solidFill>
                  <a:schemeClr val="tx1"/>
                </a:solidFill>
                <a:latin typeface="+mn-lt"/>
                <a:ea typeface="+mn-ea"/>
                <a:cs typeface="+mn-cs"/>
              </a:rPr>
              <a:t>Scrum</a:t>
            </a:r>
            <a:r>
              <a:rPr lang="zh-CN" altLang="en-US" sz="1200" b="0" i="0" u="none" strike="noStrike" kern="1200" baseline="0" dirty="0">
                <a:solidFill>
                  <a:schemeClr val="tx1"/>
                </a:solidFill>
                <a:latin typeface="+mn-lt"/>
                <a:ea typeface="+mn-ea"/>
                <a:cs typeface="+mn-cs"/>
              </a:rPr>
              <a:t>的⼀一个关键组成部分，它可以带来透明性，信任和更好的绩效。它能帮助</a:t>
            </a:r>
          </a:p>
          <a:p>
            <a:r>
              <a:rPr lang="zh-CN" altLang="en-US" sz="1200" b="0" i="0" u="none" strike="noStrike" kern="1200" baseline="0" dirty="0">
                <a:solidFill>
                  <a:schemeClr val="tx1"/>
                </a:solidFill>
                <a:latin typeface="+mn-lt"/>
                <a:ea typeface="+mn-ea"/>
                <a:cs typeface="+mn-cs"/>
              </a:rPr>
              <a:t>快速发现问题，并促进团队的⾃自组织和⾃自⽴立。所有</a:t>
            </a:r>
            <a:r>
              <a:rPr lang="en-US" altLang="zh-CN" sz="1200" b="0" i="0" u="none" strike="noStrike" kern="1200" baseline="0" dirty="0">
                <a:solidFill>
                  <a:schemeClr val="tx1"/>
                </a:solidFill>
                <a:latin typeface="+mn-lt"/>
                <a:ea typeface="+mn-ea"/>
                <a:cs typeface="+mn-cs"/>
              </a:rPr>
              <a:t>Scrum</a:t>
            </a:r>
            <a:r>
              <a:rPr lang="zh-CN" altLang="en-US" sz="1200" b="0" i="0" u="none" strike="noStrike" kern="1200" baseline="0" dirty="0">
                <a:solidFill>
                  <a:schemeClr val="tx1"/>
                </a:solidFill>
                <a:latin typeface="+mn-lt"/>
                <a:ea typeface="+mn-ea"/>
                <a:cs typeface="+mn-cs"/>
              </a:rPr>
              <a:t>会议都是限定时⻓长的。每⽇日</a:t>
            </a:r>
            <a:r>
              <a:rPr lang="en-US" altLang="zh-CN" sz="1200" b="0" i="0" u="none" strike="noStrike" kern="1200" baseline="0" dirty="0">
                <a:solidFill>
                  <a:schemeClr val="tx1"/>
                </a:solidFill>
                <a:latin typeface="+mn-lt"/>
                <a:ea typeface="+mn-ea"/>
                <a:cs typeface="+mn-cs"/>
              </a:rPr>
              <a:t>Scrum</a:t>
            </a:r>
            <a:r>
              <a:rPr lang="zh-CN" altLang="en-US" sz="1200" b="0" i="0" u="none" strike="noStrike" kern="1200" baseline="0" dirty="0">
                <a:solidFill>
                  <a:schemeClr val="tx1"/>
                </a:solidFill>
                <a:latin typeface="+mn-lt"/>
                <a:ea typeface="+mn-ea"/>
                <a:cs typeface="+mn-cs"/>
              </a:rPr>
              <a:t>通</a:t>
            </a:r>
          </a:p>
          <a:p>
            <a:r>
              <a:rPr lang="zh-CN" altLang="en-US" sz="1200" b="0" i="0" u="none" strike="noStrike" kern="1200" baseline="0" dirty="0">
                <a:solidFill>
                  <a:schemeClr val="tx1"/>
                </a:solidFill>
                <a:latin typeface="+mn-lt"/>
                <a:ea typeface="+mn-ea"/>
                <a:cs typeface="+mn-cs"/>
              </a:rPr>
              <a:t>常不超过</a:t>
            </a:r>
            <a:r>
              <a:rPr lang="en-US" altLang="zh-CN" sz="1200" b="0" i="0" u="none" strike="noStrike" kern="1200" baseline="0" dirty="0">
                <a:solidFill>
                  <a:schemeClr val="tx1"/>
                </a:solidFill>
                <a:latin typeface="+mn-lt"/>
                <a:ea typeface="+mn-ea"/>
                <a:cs typeface="+mn-cs"/>
              </a:rPr>
              <a:t>15</a:t>
            </a:r>
            <a:r>
              <a:rPr lang="zh-CN" altLang="en-US" sz="1200" b="0" i="0" u="none" strike="noStrike" kern="1200" baseline="0" dirty="0">
                <a:solidFill>
                  <a:schemeClr val="tx1"/>
                </a:solidFill>
                <a:latin typeface="+mn-lt"/>
                <a:ea typeface="+mn-ea"/>
                <a:cs typeface="+mn-cs"/>
              </a:rPr>
              <a:t>分钟。</a:t>
            </a:r>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19</a:t>
            </a:fld>
            <a:endParaRPr lang="zh-CN" altLang="en-US"/>
          </a:p>
        </p:txBody>
      </p:sp>
    </p:spTree>
    <p:extLst>
      <p:ext uri="{BB962C8B-B14F-4D97-AF65-F5344CB8AC3E}">
        <p14:creationId xmlns:p14="http://schemas.microsoft.com/office/powerpoint/2010/main" val="3799586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20</a:t>
            </a:fld>
            <a:endParaRPr lang="zh-CN" altLang="en-US"/>
          </a:p>
        </p:txBody>
      </p:sp>
    </p:spTree>
    <p:extLst>
      <p:ext uri="{BB962C8B-B14F-4D97-AF65-F5344CB8AC3E}">
        <p14:creationId xmlns:p14="http://schemas.microsoft.com/office/powerpoint/2010/main" val="3129738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21</a:t>
            </a:fld>
            <a:endParaRPr lang="zh-CN" altLang="en-US"/>
          </a:p>
        </p:txBody>
      </p:sp>
    </p:spTree>
    <p:extLst>
      <p:ext uri="{BB962C8B-B14F-4D97-AF65-F5344CB8AC3E}">
        <p14:creationId xmlns:p14="http://schemas.microsoft.com/office/powerpoint/2010/main" val="209355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bwMode="auto">
          <a:noFill/>
          <a:ln>
            <a:solidFill>
              <a:srgbClr val="000000"/>
            </a:solidFill>
            <a:miter lim="800000"/>
            <a:headEnd/>
            <a:tailEnd/>
          </a:ln>
        </p:spPr>
      </p:sp>
      <p:sp>
        <p:nvSpPr>
          <p:cNvPr id="204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204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2FC8512-0FC4-47E0-BB50-1C7184D121DA}" type="slidenum">
              <a:rPr lang="zh-CN" altLang="en-US">
                <a:cs typeface="Arial" charset="0"/>
              </a:rPr>
              <a:pPr/>
              <a:t>3</a:t>
            </a:fld>
            <a:endParaRPr lang="en-US" altLang="zh-CN">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bwMode="auto">
          <a:noFill/>
          <a:ln>
            <a:solidFill>
              <a:srgbClr val="000000"/>
            </a:solidFill>
            <a:miter lim="800000"/>
            <a:headEnd/>
            <a:tailEnd/>
          </a:ln>
        </p:spPr>
      </p:sp>
      <p:sp>
        <p:nvSpPr>
          <p:cNvPr id="204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a:p>
        </p:txBody>
      </p:sp>
      <p:sp>
        <p:nvSpPr>
          <p:cNvPr id="204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2FC8512-0FC4-47E0-BB50-1C7184D121DA}" type="slidenum">
              <a:rPr lang="zh-CN" altLang="en-US">
                <a:cs typeface="Arial" charset="0"/>
              </a:rPr>
              <a:pPr/>
              <a:t>22</a:t>
            </a:fld>
            <a:endParaRPr lang="en-US" altLang="zh-CN">
              <a:cs typeface="Arial" charset="0"/>
            </a:endParaRPr>
          </a:p>
        </p:txBody>
      </p:sp>
    </p:spTree>
    <p:extLst>
      <p:ext uri="{BB962C8B-B14F-4D97-AF65-F5344CB8AC3E}">
        <p14:creationId xmlns:p14="http://schemas.microsoft.com/office/powerpoint/2010/main" val="1626856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23</a:t>
            </a:fld>
            <a:endParaRPr lang="zh-CN" altLang="en-US"/>
          </a:p>
        </p:txBody>
      </p:sp>
    </p:spTree>
    <p:extLst>
      <p:ext uri="{BB962C8B-B14F-4D97-AF65-F5344CB8AC3E}">
        <p14:creationId xmlns:p14="http://schemas.microsoft.com/office/powerpoint/2010/main" val="2501231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24</a:t>
            </a:fld>
            <a:endParaRPr lang="zh-CN" altLang="en-US"/>
          </a:p>
        </p:txBody>
      </p:sp>
    </p:spTree>
    <p:extLst>
      <p:ext uri="{BB962C8B-B14F-4D97-AF65-F5344CB8AC3E}">
        <p14:creationId xmlns:p14="http://schemas.microsoft.com/office/powerpoint/2010/main" val="97205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25</a:t>
            </a:fld>
            <a:endParaRPr lang="zh-CN" altLang="en-US"/>
          </a:p>
        </p:txBody>
      </p:sp>
    </p:spTree>
    <p:extLst>
      <p:ext uri="{BB962C8B-B14F-4D97-AF65-F5344CB8AC3E}">
        <p14:creationId xmlns:p14="http://schemas.microsoft.com/office/powerpoint/2010/main" val="367682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effectLst/>
              </a:rPr>
              <a:t>采用敏捷开发的团队一般会提高</a:t>
            </a:r>
            <a:r>
              <a:rPr lang="en-US" altLang="zh-CN" dirty="0">
                <a:effectLst/>
              </a:rPr>
              <a:t>3-10</a:t>
            </a:r>
            <a:r>
              <a:rPr lang="zh-CN" altLang="en-US" dirty="0">
                <a:effectLst/>
              </a:rPr>
              <a:t>倍的效率，软件的质量也有了更加可靠的保证。同时，敏捷开发的应用也给团队内的每个成员提供了良好的发展机会。他们的技术和合作水平都能得到响应的提高。敏捷的成功来源于其方法本身的适用性和团队对它的深入理解和合理运用。</a:t>
            </a:r>
            <a:endParaRPr lang="en-US" altLang="zh-CN" dirty="0">
              <a:effectLst/>
            </a:endParaRPr>
          </a:p>
          <a:p>
            <a:endParaRPr lang="en-US" dirty="0">
              <a:effectLst/>
            </a:endParaRPr>
          </a:p>
          <a:p>
            <a:r>
              <a:rPr lang="zh-CN" altLang="en-US" dirty="0">
                <a:effectLst/>
              </a:rPr>
              <a:t>敏捷不是指某一种具体的方法论、过程或框架，而是一组价值观和原则。符合敏捷价值观和原则的开发方法包括：极限编程（</a:t>
            </a:r>
            <a:r>
              <a:rPr lang="en-US" dirty="0">
                <a:effectLst/>
              </a:rPr>
              <a:t>XP），Scrum，</a:t>
            </a:r>
            <a:r>
              <a:rPr lang="zh-CN" altLang="en-US" dirty="0">
                <a:effectLst/>
              </a:rPr>
              <a:t>精益软件开发（</a:t>
            </a:r>
            <a:r>
              <a:rPr lang="en-US" dirty="0">
                <a:effectLst/>
              </a:rPr>
              <a:t>Lean Software Development），</a:t>
            </a:r>
            <a:r>
              <a:rPr lang="zh-CN" altLang="en-US" dirty="0">
                <a:effectLst/>
              </a:rPr>
              <a:t>动态系统开发方法（</a:t>
            </a:r>
            <a:r>
              <a:rPr lang="en-US" dirty="0">
                <a:effectLst/>
              </a:rPr>
              <a:t>DSDM），</a:t>
            </a:r>
            <a:r>
              <a:rPr lang="zh-CN" altLang="en-US" dirty="0">
                <a:effectLst/>
              </a:rPr>
              <a:t>特征驱动开发（</a:t>
            </a:r>
            <a:r>
              <a:rPr lang="en-US" dirty="0">
                <a:effectLst/>
              </a:rPr>
              <a:t>Feature Driver Development），</a:t>
            </a:r>
            <a:r>
              <a:rPr lang="zh-CN" altLang="en-US" dirty="0">
                <a:effectLst/>
              </a:rPr>
              <a:t>水晶开发（</a:t>
            </a:r>
            <a:r>
              <a:rPr lang="en-US" dirty="0">
                <a:effectLst/>
              </a:rPr>
              <a:t>Crystal Clear）</a:t>
            </a:r>
            <a:r>
              <a:rPr lang="zh-CN" altLang="en-US" dirty="0">
                <a:effectLst/>
              </a:rPr>
              <a:t>等等。</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4</a:t>
            </a:fld>
            <a:endParaRPr lang="zh-CN" altLang="en-US"/>
          </a:p>
        </p:txBody>
      </p:sp>
    </p:spTree>
    <p:extLst>
      <p:ext uri="{BB962C8B-B14F-4D97-AF65-F5344CB8AC3E}">
        <p14:creationId xmlns:p14="http://schemas.microsoft.com/office/powerpoint/2010/main" val="2748639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bwMode="auto">
          <a:noFill/>
          <a:ln>
            <a:solidFill>
              <a:srgbClr val="000000"/>
            </a:solidFill>
            <a:miter lim="800000"/>
            <a:headEnd/>
            <a:tailEnd/>
          </a:ln>
        </p:spPr>
      </p:sp>
      <p:sp>
        <p:nvSpPr>
          <p:cNvPr id="94210" name="备注占位符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a:spcBef>
                <a:spcPct val="0"/>
              </a:spcBef>
            </a:pPr>
            <a:r>
              <a:rPr lang="zh-CN" altLang="en-US" dirty="0"/>
              <a:t>我们最优先要做的是通过尽早的、持续的交付有价值的软件来使客户满意。</a:t>
            </a:r>
          </a:p>
          <a:p>
            <a:pPr>
              <a:spcBef>
                <a:spcPct val="0"/>
              </a:spcBef>
            </a:pPr>
            <a:r>
              <a:rPr lang="zh-CN" altLang="en-US" dirty="0"/>
              <a:t>即使到了开发的后期，也欢迎改变需求。敏捷过程利用变化来为客户创造竞争优势。</a:t>
            </a:r>
          </a:p>
          <a:p>
            <a:pPr>
              <a:spcBef>
                <a:spcPct val="0"/>
              </a:spcBef>
            </a:pPr>
            <a:r>
              <a:rPr lang="zh-CN" altLang="en-US" dirty="0"/>
              <a:t>经常性地交付可以工作的软件，交付的间隔可以从几个星期到几个月，交付的时间间隔越短越好。</a:t>
            </a:r>
          </a:p>
          <a:p>
            <a:pPr>
              <a:spcBef>
                <a:spcPct val="0"/>
              </a:spcBef>
            </a:pPr>
            <a:r>
              <a:rPr lang="zh-CN" altLang="en-US" dirty="0"/>
              <a:t>在整个项目开发期间，业务人员和开发人员必须天天都在一起工作。</a:t>
            </a:r>
          </a:p>
          <a:p>
            <a:pPr>
              <a:spcBef>
                <a:spcPct val="0"/>
              </a:spcBef>
            </a:pPr>
            <a:r>
              <a:rPr lang="zh-CN" altLang="en-US" dirty="0"/>
              <a:t>围绕被激励起来的个体来构建项目。给他们提供所需的环境和支持，并且信任他们能够完成工作。</a:t>
            </a:r>
          </a:p>
          <a:p>
            <a:pPr>
              <a:spcBef>
                <a:spcPct val="0"/>
              </a:spcBef>
            </a:pPr>
            <a:r>
              <a:rPr lang="zh-CN" altLang="en-US" dirty="0"/>
              <a:t>在团队内部，最具有效果并富有效率的传递信息的方法，就是面对面的交谈。</a:t>
            </a:r>
          </a:p>
          <a:p>
            <a:pPr>
              <a:spcBef>
                <a:spcPct val="0"/>
              </a:spcBef>
            </a:pPr>
            <a:r>
              <a:rPr lang="zh-CN" altLang="en-US" dirty="0"/>
              <a:t>工作的软件是首要的进度度量标准。</a:t>
            </a:r>
          </a:p>
          <a:p>
            <a:pPr>
              <a:spcBef>
                <a:spcPct val="0"/>
              </a:spcBef>
            </a:pPr>
            <a:r>
              <a:rPr lang="zh-CN" altLang="en-US" dirty="0"/>
              <a:t>敏捷过程提倡可持续的开发速度。责任人、开发者和用户应该能够保持一个长期的、恒定的开发速度。</a:t>
            </a:r>
          </a:p>
          <a:p>
            <a:pPr>
              <a:spcBef>
                <a:spcPct val="0"/>
              </a:spcBef>
            </a:pPr>
            <a:r>
              <a:rPr lang="zh-CN" altLang="en-US" dirty="0"/>
              <a:t>不断地关注优秀的技能和好的设计会增强敏捷能力。</a:t>
            </a:r>
          </a:p>
          <a:p>
            <a:pPr>
              <a:spcBef>
                <a:spcPct val="0"/>
              </a:spcBef>
            </a:pPr>
            <a:r>
              <a:rPr lang="zh-CN" altLang="en-US" dirty="0"/>
              <a:t>简单是最根本的。</a:t>
            </a:r>
          </a:p>
          <a:p>
            <a:pPr>
              <a:spcBef>
                <a:spcPct val="0"/>
              </a:spcBef>
            </a:pPr>
            <a:r>
              <a:rPr lang="zh-CN" altLang="en-US" dirty="0"/>
              <a:t>最好的构架、需求和设计出自己组织的团队。</a:t>
            </a:r>
          </a:p>
          <a:p>
            <a:pPr>
              <a:spcBef>
                <a:spcPct val="0"/>
              </a:spcBef>
            </a:pPr>
            <a:r>
              <a:rPr lang="zh-CN" altLang="en-US" dirty="0"/>
              <a:t>每隔一定时间，团队会在如何才能更有效地工作方面进行反省，然后相应地对自己的行为进行调整。</a:t>
            </a:r>
          </a:p>
          <a:p>
            <a:pPr>
              <a:spcBef>
                <a:spcPct val="0"/>
              </a:spcBef>
            </a:pPr>
            <a:endParaRPr lang="zh-CN" altLang="en-US" dirty="0"/>
          </a:p>
          <a:p>
            <a:pPr>
              <a:spcBef>
                <a:spcPct val="0"/>
              </a:spcBef>
            </a:pPr>
            <a:endParaRPr lang="zh-CN" altLang="en-US" dirty="0"/>
          </a:p>
          <a:p>
            <a:pPr>
              <a:spcBef>
                <a:spcPct val="0"/>
              </a:spcBef>
            </a:pPr>
            <a:r>
              <a:rPr lang="en-US" altLang="zh-CN" dirty="0"/>
              <a:t>1 Our highest priority is to satisfy the customer through early and continuous delivery of valuable software.</a:t>
            </a:r>
          </a:p>
          <a:p>
            <a:pPr>
              <a:spcBef>
                <a:spcPct val="0"/>
              </a:spcBef>
            </a:pPr>
            <a:r>
              <a:rPr lang="en-US" altLang="zh-CN" dirty="0"/>
              <a:t>2 Welcome changing requirements, even late in development. Agile processes harness change for the customer's competitive advantage.</a:t>
            </a:r>
          </a:p>
          <a:p>
            <a:pPr>
              <a:spcBef>
                <a:spcPct val="0"/>
              </a:spcBef>
            </a:pPr>
            <a:r>
              <a:rPr lang="en-US" altLang="zh-CN" dirty="0"/>
              <a:t>3 Deliver working software frequently, from a couple of weeks to a couple of months, with a preference to the shorter timescale.</a:t>
            </a:r>
          </a:p>
          <a:p>
            <a:pPr>
              <a:spcBef>
                <a:spcPct val="0"/>
              </a:spcBef>
            </a:pPr>
            <a:r>
              <a:rPr lang="en-US" altLang="zh-CN" dirty="0"/>
              <a:t>4 Business people and developers must work together daily throughout the project.</a:t>
            </a:r>
          </a:p>
          <a:p>
            <a:pPr>
              <a:spcBef>
                <a:spcPct val="0"/>
              </a:spcBef>
            </a:pPr>
            <a:r>
              <a:rPr lang="en-US" altLang="zh-CN" dirty="0"/>
              <a:t>5 Build projects around motivated individuals. Give them the environment and support they need, and trust them to get the job done.</a:t>
            </a:r>
          </a:p>
          <a:p>
            <a:pPr>
              <a:spcBef>
                <a:spcPct val="0"/>
              </a:spcBef>
            </a:pPr>
            <a:r>
              <a:rPr lang="en-US" altLang="zh-CN" dirty="0"/>
              <a:t>6 The most efficient and effective method of conveying information to and within a development team is face-to-face conversation.</a:t>
            </a:r>
          </a:p>
          <a:p>
            <a:pPr>
              <a:spcBef>
                <a:spcPct val="0"/>
              </a:spcBef>
            </a:pPr>
            <a:r>
              <a:rPr lang="en-US" altLang="zh-CN" dirty="0"/>
              <a:t>7 Working software is the primary measure of progress.</a:t>
            </a:r>
          </a:p>
          <a:p>
            <a:pPr>
              <a:spcBef>
                <a:spcPct val="0"/>
              </a:spcBef>
            </a:pPr>
            <a:r>
              <a:rPr lang="en-US" altLang="zh-CN" dirty="0"/>
              <a:t>8 Agile processes promote sustainable development. The sponsors, developers, and users should be able to maintain a constant pace indefinitely.</a:t>
            </a:r>
          </a:p>
          <a:p>
            <a:pPr>
              <a:spcBef>
                <a:spcPct val="0"/>
              </a:spcBef>
            </a:pPr>
            <a:r>
              <a:rPr lang="en-US" altLang="zh-CN" dirty="0"/>
              <a:t>9 Continuous attention to technical excellence and good design enhances agility.</a:t>
            </a:r>
          </a:p>
          <a:p>
            <a:pPr>
              <a:spcBef>
                <a:spcPct val="0"/>
              </a:spcBef>
            </a:pPr>
            <a:r>
              <a:rPr lang="en-US" altLang="zh-CN" dirty="0"/>
              <a:t>10 Simplicity--the art of maximizing the amount of work not done--is essential.</a:t>
            </a:r>
          </a:p>
          <a:p>
            <a:pPr>
              <a:spcBef>
                <a:spcPct val="0"/>
              </a:spcBef>
            </a:pPr>
            <a:r>
              <a:rPr lang="en-US" altLang="zh-CN" dirty="0"/>
              <a:t>11 The best architectures, requirements, and designs emerge from self-organizing teams.</a:t>
            </a:r>
          </a:p>
          <a:p>
            <a:pPr>
              <a:spcBef>
                <a:spcPct val="0"/>
              </a:spcBef>
            </a:pPr>
            <a:r>
              <a:rPr lang="en-US" altLang="zh-CN" dirty="0"/>
              <a:t>12 At regular intervals, the team reflects on how to become more effective, then tunes and adjusts its behavior accordingly.</a:t>
            </a:r>
          </a:p>
          <a:p>
            <a:pPr>
              <a:spcBef>
                <a:spcPct val="0"/>
              </a:spcBef>
            </a:pPr>
            <a:endParaRPr lang="zh-CN" altLang="en-US" dirty="0"/>
          </a:p>
        </p:txBody>
      </p:sp>
      <p:sp>
        <p:nvSpPr>
          <p:cNvPr id="942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52662F-C049-4272-BF34-AD57384E45B8}" type="slidenum">
              <a:rPr lang="en-US" altLang="zh-CN">
                <a:cs typeface="Arial" charset="0"/>
              </a:rPr>
              <a:pPr/>
              <a:t>5</a:t>
            </a:fld>
            <a:endParaRPr lang="en-US" altLang="zh-CN">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bwMode="auto">
          <a:noFill/>
          <a:ln>
            <a:solidFill>
              <a:srgbClr val="000000"/>
            </a:solidFill>
            <a:miter lim="800000"/>
            <a:headEnd/>
            <a:tailEnd/>
          </a:ln>
        </p:spPr>
      </p:sp>
      <p:sp>
        <p:nvSpPr>
          <p:cNvPr id="94210" name="备注占位符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a:spcBef>
                <a:spcPct val="0"/>
              </a:spcBef>
            </a:pPr>
            <a:r>
              <a:rPr lang="zh-CN" altLang="en-US" dirty="0"/>
              <a:t>我们最优先要做的是通过尽早的、持续的交付有价值的软件来使客户满意。</a:t>
            </a:r>
          </a:p>
          <a:p>
            <a:pPr>
              <a:spcBef>
                <a:spcPct val="0"/>
              </a:spcBef>
            </a:pPr>
            <a:r>
              <a:rPr lang="zh-CN" altLang="en-US" dirty="0"/>
              <a:t>即使到了开发的后期，也欢迎改变需求。敏捷过程利用变化来为客户创造竞争优势。</a:t>
            </a:r>
          </a:p>
          <a:p>
            <a:pPr>
              <a:spcBef>
                <a:spcPct val="0"/>
              </a:spcBef>
            </a:pPr>
            <a:r>
              <a:rPr lang="zh-CN" altLang="en-US" dirty="0"/>
              <a:t>经常性地交付可以工作的软件，交付的间隔可以从几个星期到几个月，交付的时间间隔越短越好。</a:t>
            </a:r>
          </a:p>
          <a:p>
            <a:pPr>
              <a:spcBef>
                <a:spcPct val="0"/>
              </a:spcBef>
            </a:pPr>
            <a:r>
              <a:rPr lang="zh-CN" altLang="en-US" dirty="0"/>
              <a:t>在整个项目开发期间，业务人员和开发人员必须天天都在一起工作。</a:t>
            </a:r>
          </a:p>
          <a:p>
            <a:pPr>
              <a:spcBef>
                <a:spcPct val="0"/>
              </a:spcBef>
            </a:pPr>
            <a:r>
              <a:rPr lang="zh-CN" altLang="en-US" dirty="0"/>
              <a:t>围绕被激励起来的个体来构建项目。给他们提供所需的环境和支持，并且信任他们能够完成工作。</a:t>
            </a:r>
          </a:p>
          <a:p>
            <a:pPr>
              <a:spcBef>
                <a:spcPct val="0"/>
              </a:spcBef>
            </a:pPr>
            <a:r>
              <a:rPr lang="zh-CN" altLang="en-US" dirty="0"/>
              <a:t>在团队内部，最具有效果并富有效率的传递信息的方法，就是面对面的交谈。</a:t>
            </a:r>
          </a:p>
          <a:p>
            <a:pPr>
              <a:spcBef>
                <a:spcPct val="0"/>
              </a:spcBef>
            </a:pPr>
            <a:r>
              <a:rPr lang="zh-CN" altLang="en-US" dirty="0"/>
              <a:t>工作的软件是首要的进度度量标准。</a:t>
            </a:r>
          </a:p>
          <a:p>
            <a:pPr>
              <a:spcBef>
                <a:spcPct val="0"/>
              </a:spcBef>
            </a:pPr>
            <a:r>
              <a:rPr lang="zh-CN" altLang="en-US" dirty="0"/>
              <a:t>敏捷过程提倡可持续的开发速度。责任人、开发者和用户应该能够保持一个长期的、恒定的开发速度。</a:t>
            </a:r>
          </a:p>
          <a:p>
            <a:pPr>
              <a:spcBef>
                <a:spcPct val="0"/>
              </a:spcBef>
            </a:pPr>
            <a:r>
              <a:rPr lang="zh-CN" altLang="en-US" dirty="0"/>
              <a:t>不断地关注优秀的技能和好的设计会增强敏捷能力。</a:t>
            </a:r>
          </a:p>
          <a:p>
            <a:pPr>
              <a:spcBef>
                <a:spcPct val="0"/>
              </a:spcBef>
            </a:pPr>
            <a:r>
              <a:rPr lang="zh-CN" altLang="en-US" dirty="0"/>
              <a:t>简单是最根本的。</a:t>
            </a:r>
          </a:p>
          <a:p>
            <a:pPr>
              <a:spcBef>
                <a:spcPct val="0"/>
              </a:spcBef>
            </a:pPr>
            <a:r>
              <a:rPr lang="zh-CN" altLang="en-US" dirty="0"/>
              <a:t>最好的构架、需求和设计出自己组织的团队。</a:t>
            </a:r>
          </a:p>
          <a:p>
            <a:pPr>
              <a:spcBef>
                <a:spcPct val="0"/>
              </a:spcBef>
            </a:pPr>
            <a:r>
              <a:rPr lang="zh-CN" altLang="en-US" dirty="0"/>
              <a:t>每隔一定时间，团队会在如何才能更有效地工作方面进行反省，然后相应地对自己的行为进行调整。</a:t>
            </a:r>
          </a:p>
          <a:p>
            <a:pPr>
              <a:spcBef>
                <a:spcPct val="0"/>
              </a:spcBef>
            </a:pPr>
            <a:endParaRPr lang="zh-CN" altLang="en-US" dirty="0"/>
          </a:p>
          <a:p>
            <a:pPr>
              <a:spcBef>
                <a:spcPct val="0"/>
              </a:spcBef>
            </a:pPr>
            <a:endParaRPr lang="zh-CN" altLang="en-US" dirty="0"/>
          </a:p>
          <a:p>
            <a:pPr>
              <a:spcBef>
                <a:spcPct val="0"/>
              </a:spcBef>
            </a:pPr>
            <a:r>
              <a:rPr lang="en-US" altLang="zh-CN" dirty="0"/>
              <a:t>1 Our highest priority is to satisfy the customer through early and continuous delivery of valuable software.</a:t>
            </a:r>
          </a:p>
          <a:p>
            <a:pPr>
              <a:spcBef>
                <a:spcPct val="0"/>
              </a:spcBef>
            </a:pPr>
            <a:r>
              <a:rPr lang="en-US" altLang="zh-CN" dirty="0"/>
              <a:t>2 Welcome changing requirements, even late in development. Agile processes harness change for the customer's competitive advantage.</a:t>
            </a:r>
          </a:p>
          <a:p>
            <a:pPr>
              <a:spcBef>
                <a:spcPct val="0"/>
              </a:spcBef>
            </a:pPr>
            <a:r>
              <a:rPr lang="en-US" altLang="zh-CN" dirty="0"/>
              <a:t>3 Deliver working software frequently, from a couple of weeks to a couple of months, with a preference to the shorter timescale.</a:t>
            </a:r>
          </a:p>
          <a:p>
            <a:pPr>
              <a:spcBef>
                <a:spcPct val="0"/>
              </a:spcBef>
            </a:pPr>
            <a:r>
              <a:rPr lang="en-US" altLang="zh-CN" dirty="0"/>
              <a:t>4 Business people and developers must work together daily throughout the project.</a:t>
            </a:r>
          </a:p>
          <a:p>
            <a:pPr>
              <a:spcBef>
                <a:spcPct val="0"/>
              </a:spcBef>
            </a:pPr>
            <a:r>
              <a:rPr lang="en-US" altLang="zh-CN" dirty="0"/>
              <a:t>5 Build projects around motivated individuals. Give them the environment and support they need, and trust them to get the job done.</a:t>
            </a:r>
          </a:p>
          <a:p>
            <a:pPr>
              <a:spcBef>
                <a:spcPct val="0"/>
              </a:spcBef>
            </a:pPr>
            <a:r>
              <a:rPr lang="en-US" altLang="zh-CN" dirty="0"/>
              <a:t>6 The most efficient and effective method of conveying information to and within a development team is face-to-face conversation.</a:t>
            </a:r>
          </a:p>
          <a:p>
            <a:pPr>
              <a:spcBef>
                <a:spcPct val="0"/>
              </a:spcBef>
            </a:pPr>
            <a:r>
              <a:rPr lang="en-US" altLang="zh-CN" dirty="0"/>
              <a:t>7 Working software is the primary measure of progress.</a:t>
            </a:r>
          </a:p>
          <a:p>
            <a:pPr>
              <a:spcBef>
                <a:spcPct val="0"/>
              </a:spcBef>
            </a:pPr>
            <a:r>
              <a:rPr lang="en-US" altLang="zh-CN" dirty="0"/>
              <a:t>8 Agile processes promote sustainable development. The sponsors, developers, and users should be able to maintain a constant pace indefinitely.</a:t>
            </a:r>
          </a:p>
          <a:p>
            <a:pPr>
              <a:spcBef>
                <a:spcPct val="0"/>
              </a:spcBef>
            </a:pPr>
            <a:r>
              <a:rPr lang="en-US" altLang="zh-CN" dirty="0"/>
              <a:t>9 Continuous attention to technical excellence and good design enhances agility.</a:t>
            </a:r>
          </a:p>
          <a:p>
            <a:pPr>
              <a:spcBef>
                <a:spcPct val="0"/>
              </a:spcBef>
            </a:pPr>
            <a:r>
              <a:rPr lang="en-US" altLang="zh-CN" dirty="0"/>
              <a:t>10 Simplicity--the art of maximizing the amount of work not done--is essential.</a:t>
            </a:r>
          </a:p>
          <a:p>
            <a:pPr>
              <a:spcBef>
                <a:spcPct val="0"/>
              </a:spcBef>
            </a:pPr>
            <a:r>
              <a:rPr lang="en-US" altLang="zh-CN" dirty="0"/>
              <a:t>11 The best architectures, requirements, and designs emerge from self-organizing teams.</a:t>
            </a:r>
          </a:p>
          <a:p>
            <a:pPr>
              <a:spcBef>
                <a:spcPct val="0"/>
              </a:spcBef>
            </a:pPr>
            <a:r>
              <a:rPr lang="en-US" altLang="zh-CN" dirty="0"/>
              <a:t>12 At regular intervals, the team reflects on how to become more effective, then tunes and adjusts its behavior accordingly.</a:t>
            </a:r>
          </a:p>
          <a:p>
            <a:pPr>
              <a:spcBef>
                <a:spcPct val="0"/>
              </a:spcBef>
            </a:pPr>
            <a:endParaRPr lang="zh-CN" altLang="en-US" dirty="0"/>
          </a:p>
        </p:txBody>
      </p:sp>
      <p:sp>
        <p:nvSpPr>
          <p:cNvPr id="942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52662F-C049-4272-BF34-AD57384E45B8}" type="slidenum">
              <a:rPr lang="en-US" altLang="zh-CN">
                <a:cs typeface="Arial" charset="0"/>
              </a:rPr>
              <a:pPr/>
              <a:t>6</a:t>
            </a:fld>
            <a:endParaRPr lang="en-US" altLang="zh-CN">
              <a:cs typeface="Arial" charset="0"/>
            </a:endParaRPr>
          </a:p>
        </p:txBody>
      </p:sp>
    </p:spTree>
    <p:extLst>
      <p:ext uri="{BB962C8B-B14F-4D97-AF65-F5344CB8AC3E}">
        <p14:creationId xmlns:p14="http://schemas.microsoft.com/office/powerpoint/2010/main" val="85147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bwMode="auto">
          <a:noFill/>
          <a:ln>
            <a:solidFill>
              <a:srgbClr val="000000"/>
            </a:solidFill>
            <a:miter lim="800000"/>
            <a:headEnd/>
            <a:tailEnd/>
          </a:ln>
        </p:spPr>
      </p:sp>
      <p:sp>
        <p:nvSpPr>
          <p:cNvPr id="94210" name="备注占位符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a:spcBef>
                <a:spcPct val="0"/>
              </a:spcBef>
            </a:pPr>
            <a:r>
              <a:rPr lang="zh-CN" altLang="en-US" dirty="0"/>
              <a:t>我们最优先要做的是通过尽早的、持续的交付有价值的软件来使客户满意。</a:t>
            </a:r>
          </a:p>
          <a:p>
            <a:pPr>
              <a:spcBef>
                <a:spcPct val="0"/>
              </a:spcBef>
            </a:pPr>
            <a:r>
              <a:rPr lang="zh-CN" altLang="en-US" dirty="0"/>
              <a:t>即使到了开发的后期，也欢迎改变需求。敏捷过程利用变化来为客户创造竞争优势。</a:t>
            </a:r>
          </a:p>
          <a:p>
            <a:pPr>
              <a:spcBef>
                <a:spcPct val="0"/>
              </a:spcBef>
            </a:pPr>
            <a:r>
              <a:rPr lang="zh-CN" altLang="en-US" dirty="0"/>
              <a:t>经常性地交付可以工作的软件，交付的间隔可以从几个星期到几个月，交付的时间间隔越短越好。</a:t>
            </a:r>
          </a:p>
          <a:p>
            <a:pPr>
              <a:spcBef>
                <a:spcPct val="0"/>
              </a:spcBef>
            </a:pPr>
            <a:r>
              <a:rPr lang="zh-CN" altLang="en-US" dirty="0"/>
              <a:t>在整个项目开发期间，业务人员和开发人员必须天天都在一起工作。</a:t>
            </a:r>
          </a:p>
          <a:p>
            <a:pPr>
              <a:spcBef>
                <a:spcPct val="0"/>
              </a:spcBef>
            </a:pPr>
            <a:r>
              <a:rPr lang="zh-CN" altLang="en-US" dirty="0"/>
              <a:t>围绕被激励起来的个体来构建项目。给他们提供所需的环境和支持，并且信任他们能够完成工作。</a:t>
            </a:r>
          </a:p>
          <a:p>
            <a:pPr>
              <a:spcBef>
                <a:spcPct val="0"/>
              </a:spcBef>
            </a:pPr>
            <a:r>
              <a:rPr lang="zh-CN" altLang="en-US" dirty="0"/>
              <a:t>在团队内部，最具有效果并富有效率的传递信息的方法，就是面对面的交谈。</a:t>
            </a:r>
          </a:p>
          <a:p>
            <a:pPr>
              <a:spcBef>
                <a:spcPct val="0"/>
              </a:spcBef>
            </a:pPr>
            <a:r>
              <a:rPr lang="zh-CN" altLang="en-US" dirty="0"/>
              <a:t>工作的软件是首要的进度度量标准。</a:t>
            </a:r>
          </a:p>
          <a:p>
            <a:pPr>
              <a:spcBef>
                <a:spcPct val="0"/>
              </a:spcBef>
            </a:pPr>
            <a:r>
              <a:rPr lang="zh-CN" altLang="en-US" dirty="0"/>
              <a:t>敏捷过程提倡可持续的开发速度。责任人、开发者和用户应该能够保持一个长期的、恒定的开发速度。</a:t>
            </a:r>
          </a:p>
          <a:p>
            <a:pPr>
              <a:spcBef>
                <a:spcPct val="0"/>
              </a:spcBef>
            </a:pPr>
            <a:r>
              <a:rPr lang="zh-CN" altLang="en-US" dirty="0"/>
              <a:t>不断地关注优秀的技能和好的设计会增强敏捷能力。</a:t>
            </a:r>
          </a:p>
          <a:p>
            <a:pPr>
              <a:spcBef>
                <a:spcPct val="0"/>
              </a:spcBef>
            </a:pPr>
            <a:r>
              <a:rPr lang="zh-CN" altLang="en-US" dirty="0"/>
              <a:t>简单是最根本的。</a:t>
            </a:r>
          </a:p>
          <a:p>
            <a:pPr>
              <a:spcBef>
                <a:spcPct val="0"/>
              </a:spcBef>
            </a:pPr>
            <a:r>
              <a:rPr lang="zh-CN" altLang="en-US" dirty="0"/>
              <a:t>最好的构架、需求和设计出自己组织的团队。</a:t>
            </a:r>
          </a:p>
          <a:p>
            <a:pPr>
              <a:spcBef>
                <a:spcPct val="0"/>
              </a:spcBef>
            </a:pPr>
            <a:r>
              <a:rPr lang="zh-CN" altLang="en-US" dirty="0"/>
              <a:t>每隔一定时间，团队会在如何才能更有效地工作方面进行反省，然后相应地对自己的行为进行调整。</a:t>
            </a:r>
          </a:p>
          <a:p>
            <a:pPr>
              <a:spcBef>
                <a:spcPct val="0"/>
              </a:spcBef>
            </a:pPr>
            <a:endParaRPr lang="zh-CN" altLang="en-US" dirty="0"/>
          </a:p>
          <a:p>
            <a:pPr>
              <a:spcBef>
                <a:spcPct val="0"/>
              </a:spcBef>
            </a:pPr>
            <a:endParaRPr lang="zh-CN" altLang="en-US" dirty="0"/>
          </a:p>
          <a:p>
            <a:pPr>
              <a:spcBef>
                <a:spcPct val="0"/>
              </a:spcBef>
            </a:pPr>
            <a:r>
              <a:rPr lang="en-US" altLang="zh-CN" dirty="0"/>
              <a:t>1 Our highest priority is to satisfy the customer through early and continuous delivery of valuable software.</a:t>
            </a:r>
          </a:p>
          <a:p>
            <a:pPr>
              <a:spcBef>
                <a:spcPct val="0"/>
              </a:spcBef>
            </a:pPr>
            <a:r>
              <a:rPr lang="en-US" altLang="zh-CN" dirty="0"/>
              <a:t>2 Welcome changing requirements, even late in development. Agile processes harness change for the customer's competitive advantage.</a:t>
            </a:r>
          </a:p>
          <a:p>
            <a:pPr>
              <a:spcBef>
                <a:spcPct val="0"/>
              </a:spcBef>
            </a:pPr>
            <a:r>
              <a:rPr lang="en-US" altLang="zh-CN" dirty="0"/>
              <a:t>3 Deliver working software frequently, from a couple of weeks to a couple of months, with a preference to the shorter timescale.</a:t>
            </a:r>
          </a:p>
          <a:p>
            <a:pPr>
              <a:spcBef>
                <a:spcPct val="0"/>
              </a:spcBef>
            </a:pPr>
            <a:r>
              <a:rPr lang="en-US" altLang="zh-CN" dirty="0"/>
              <a:t>4 Business people and developers must work together daily throughout the project.</a:t>
            </a:r>
          </a:p>
          <a:p>
            <a:pPr>
              <a:spcBef>
                <a:spcPct val="0"/>
              </a:spcBef>
            </a:pPr>
            <a:r>
              <a:rPr lang="en-US" altLang="zh-CN" dirty="0"/>
              <a:t>5 Build projects around motivated individuals. Give them the environment and support they need, and trust them to get the job done.</a:t>
            </a:r>
          </a:p>
          <a:p>
            <a:pPr>
              <a:spcBef>
                <a:spcPct val="0"/>
              </a:spcBef>
            </a:pPr>
            <a:r>
              <a:rPr lang="en-US" altLang="zh-CN" dirty="0"/>
              <a:t>6 The most efficient and effective method of conveying information to and within a development team is face-to-face conversation.</a:t>
            </a:r>
          </a:p>
          <a:p>
            <a:pPr>
              <a:spcBef>
                <a:spcPct val="0"/>
              </a:spcBef>
            </a:pPr>
            <a:r>
              <a:rPr lang="en-US" altLang="zh-CN" dirty="0"/>
              <a:t>7 Working software is the primary measure of progress.</a:t>
            </a:r>
          </a:p>
          <a:p>
            <a:pPr>
              <a:spcBef>
                <a:spcPct val="0"/>
              </a:spcBef>
            </a:pPr>
            <a:r>
              <a:rPr lang="en-US" altLang="zh-CN" dirty="0"/>
              <a:t>8 Agile processes promote sustainable development. The sponsors, developers, and users should be able to maintain a constant pace indefinitely.</a:t>
            </a:r>
          </a:p>
          <a:p>
            <a:pPr>
              <a:spcBef>
                <a:spcPct val="0"/>
              </a:spcBef>
            </a:pPr>
            <a:r>
              <a:rPr lang="en-US" altLang="zh-CN" dirty="0"/>
              <a:t>9 Continuous attention to technical excellence and good design enhances agility.</a:t>
            </a:r>
          </a:p>
          <a:p>
            <a:pPr>
              <a:spcBef>
                <a:spcPct val="0"/>
              </a:spcBef>
            </a:pPr>
            <a:r>
              <a:rPr lang="en-US" altLang="zh-CN" dirty="0"/>
              <a:t>10 Simplicity--the art of maximizing the amount of work not done--is essential.</a:t>
            </a:r>
          </a:p>
          <a:p>
            <a:pPr>
              <a:spcBef>
                <a:spcPct val="0"/>
              </a:spcBef>
            </a:pPr>
            <a:r>
              <a:rPr lang="en-US" altLang="zh-CN" dirty="0"/>
              <a:t>11 The best architectures, requirements, and designs emerge from self-organizing teams.</a:t>
            </a:r>
          </a:p>
          <a:p>
            <a:pPr>
              <a:spcBef>
                <a:spcPct val="0"/>
              </a:spcBef>
            </a:pPr>
            <a:r>
              <a:rPr lang="en-US" altLang="zh-CN" dirty="0"/>
              <a:t>12 At regular intervals, the team reflects on how to become more effective, then tunes and adjusts its behavior accordingly.</a:t>
            </a:r>
          </a:p>
          <a:p>
            <a:pPr>
              <a:spcBef>
                <a:spcPct val="0"/>
              </a:spcBef>
            </a:pPr>
            <a:endParaRPr lang="zh-CN" altLang="en-US" dirty="0"/>
          </a:p>
        </p:txBody>
      </p:sp>
      <p:sp>
        <p:nvSpPr>
          <p:cNvPr id="942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52662F-C049-4272-BF34-AD57384E45B8}" type="slidenum">
              <a:rPr lang="en-US" altLang="zh-CN">
                <a:cs typeface="Arial" charset="0"/>
              </a:rPr>
              <a:pPr/>
              <a:t>7</a:t>
            </a:fld>
            <a:endParaRPr lang="en-US" altLang="zh-CN">
              <a:cs typeface="Arial" charset="0"/>
            </a:endParaRPr>
          </a:p>
        </p:txBody>
      </p:sp>
    </p:spTree>
    <p:extLst>
      <p:ext uri="{BB962C8B-B14F-4D97-AF65-F5344CB8AC3E}">
        <p14:creationId xmlns:p14="http://schemas.microsoft.com/office/powerpoint/2010/main" val="699778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bwMode="auto">
          <a:noFill/>
          <a:ln>
            <a:solidFill>
              <a:srgbClr val="000000"/>
            </a:solidFill>
            <a:miter lim="800000"/>
            <a:headEnd/>
            <a:tailEnd/>
          </a:ln>
        </p:spPr>
      </p:sp>
      <p:sp>
        <p:nvSpPr>
          <p:cNvPr id="204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204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2FC8512-0FC4-47E0-BB50-1C7184D121DA}" type="slidenum">
              <a:rPr lang="zh-CN" altLang="en-US">
                <a:cs typeface="Arial" charset="0"/>
              </a:rPr>
              <a:pPr/>
              <a:t>9</a:t>
            </a:fld>
            <a:endParaRPr lang="en-US" altLang="zh-CN">
              <a:cs typeface="Arial" charset="0"/>
            </a:endParaRPr>
          </a:p>
        </p:txBody>
      </p:sp>
    </p:spTree>
    <p:extLst>
      <p:ext uri="{BB962C8B-B14F-4D97-AF65-F5344CB8AC3E}">
        <p14:creationId xmlns:p14="http://schemas.microsoft.com/office/powerpoint/2010/main" val="400154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10</a:t>
            </a:fld>
            <a:endParaRPr lang="zh-CN" altLang="en-US"/>
          </a:p>
        </p:txBody>
      </p:sp>
    </p:spTree>
    <p:extLst>
      <p:ext uri="{BB962C8B-B14F-4D97-AF65-F5344CB8AC3E}">
        <p14:creationId xmlns:p14="http://schemas.microsoft.com/office/powerpoint/2010/main" val="2627994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23B62C-654F-4C34-89B8-6CBA4A5A16BB}" type="slidenum">
              <a:rPr lang="zh-CN" altLang="en-US" smtClean="0"/>
              <a:pPr>
                <a:defRPr/>
              </a:pPr>
              <a:t>11</a:t>
            </a:fld>
            <a:endParaRPr lang="zh-CN" altLang="en-US"/>
          </a:p>
        </p:txBody>
      </p:sp>
    </p:spTree>
    <p:extLst>
      <p:ext uri="{BB962C8B-B14F-4D97-AF65-F5344CB8AC3E}">
        <p14:creationId xmlns:p14="http://schemas.microsoft.com/office/powerpoint/2010/main" val="108612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28"/>
          <p:cNvSpPr txBox="1">
            <a:spLocks noChangeArrowheads="1"/>
          </p:cNvSpPr>
          <p:nvPr/>
        </p:nvSpPr>
        <p:spPr bwMode="auto">
          <a:xfrm>
            <a:off x="304800" y="334963"/>
            <a:ext cx="1465263" cy="579437"/>
          </a:xfrm>
          <a:prstGeom prst="rect">
            <a:avLst/>
          </a:prstGeom>
          <a:noFill/>
          <a:ln w="9525">
            <a:noFill/>
            <a:miter lim="800000"/>
            <a:headEnd/>
            <a:tailEnd/>
          </a:ln>
          <a:effectLst/>
        </p:spPr>
        <p:txBody>
          <a:bodyPr wrap="none">
            <a:spAutoFit/>
          </a:bodyPr>
          <a:lstStyle/>
          <a:p>
            <a:pPr>
              <a:defRPr/>
            </a:pPr>
            <a:r>
              <a:rPr lang="en-US" altLang="zh-CN" sz="3200" b="1">
                <a:solidFill>
                  <a:schemeClr val="bg1"/>
                </a:solidFill>
                <a:latin typeface="Verdana" pitchFamily="34" charset="0"/>
                <a:ea typeface="宋体" charset="-122"/>
                <a:cs typeface="+mn-cs"/>
              </a:rPr>
              <a:t>LOGO</a:t>
            </a:r>
          </a:p>
        </p:txBody>
      </p:sp>
      <p:sp>
        <p:nvSpPr>
          <p:cNvPr id="3074" name="Rectangle 2"/>
          <p:cNvSpPr>
            <a:spLocks noGrp="1" noChangeArrowheads="1"/>
          </p:cNvSpPr>
          <p:nvPr>
            <p:ph type="ctrTitle"/>
          </p:nvPr>
        </p:nvSpPr>
        <p:spPr>
          <a:xfrm>
            <a:off x="457200" y="2133600"/>
            <a:ext cx="8458200" cy="2286000"/>
          </a:xfrm>
          <a:effectLst>
            <a:outerShdw dist="53882" dir="2700000" algn="ctr" rotWithShape="0">
              <a:schemeClr val="tx1"/>
            </a:outerShdw>
          </a:effectLst>
        </p:spPr>
        <p:txBody>
          <a:bodyPr/>
          <a:lstStyle>
            <a:lvl1pPr>
              <a:defRPr sz="5400"/>
            </a:lvl1pPr>
          </a:lstStyle>
          <a:p>
            <a:r>
              <a:rPr lang="zh-CN" altLang="en-US"/>
              <a:t>单击此处编辑母版标题样式</a:t>
            </a:r>
            <a:endParaRPr lang="en-US" altLang="zh-CN"/>
          </a:p>
        </p:txBody>
      </p:sp>
      <p:sp>
        <p:nvSpPr>
          <p:cNvPr id="3075" name="Rectangle 3"/>
          <p:cNvSpPr>
            <a:spLocks noGrp="1" noChangeArrowheads="1"/>
          </p:cNvSpPr>
          <p:nvPr>
            <p:ph type="subTitle" idx="1"/>
          </p:nvPr>
        </p:nvSpPr>
        <p:spPr bwMode="white">
          <a:xfrm>
            <a:off x="1371600" y="5257800"/>
            <a:ext cx="66294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a:xfrm>
            <a:off x="457200" y="6564313"/>
            <a:ext cx="2133600" cy="157162"/>
          </a:xfrm>
        </p:spPr>
        <p:txBody>
          <a:bodyPr/>
          <a:lstStyle>
            <a:lvl1pPr>
              <a:defRPr>
                <a:solidFill>
                  <a:schemeClr val="bg1"/>
                </a:solidFill>
                <a:latin typeface="Times New Roman" pitchFamily="18" charset="0"/>
              </a:defRPr>
            </a:lvl1pPr>
          </a:lstStyle>
          <a:p>
            <a:pPr>
              <a:defRPr/>
            </a:pPr>
            <a:endParaRPr lang="en-US" altLang="zh-CN"/>
          </a:p>
        </p:txBody>
      </p:sp>
      <p:sp>
        <p:nvSpPr>
          <p:cNvPr id="6" name="Rectangle 5"/>
          <p:cNvSpPr>
            <a:spLocks noGrp="1" noChangeArrowheads="1"/>
          </p:cNvSpPr>
          <p:nvPr>
            <p:ph type="ftr" sz="quarter" idx="11"/>
          </p:nvPr>
        </p:nvSpPr>
        <p:spPr>
          <a:xfrm>
            <a:off x="3124200" y="6550025"/>
            <a:ext cx="2895600" cy="171450"/>
          </a:xfrm>
        </p:spPr>
        <p:txBody>
          <a:bodyPr/>
          <a:lstStyle>
            <a:lvl1pPr algn="ctr">
              <a:defRPr>
                <a:solidFill>
                  <a:schemeClr val="bg1"/>
                </a:solidFill>
                <a:latin typeface="Times New Roman" pitchFamily="18" charset="0"/>
              </a:defRPr>
            </a:lvl1pPr>
          </a:lstStyle>
          <a:p>
            <a:pPr>
              <a:defRPr/>
            </a:pPr>
            <a:endParaRPr lang="en-US" altLang="zh-CN"/>
          </a:p>
        </p:txBody>
      </p:sp>
      <p:sp>
        <p:nvSpPr>
          <p:cNvPr id="7" name="Rectangle 6"/>
          <p:cNvSpPr>
            <a:spLocks noGrp="1" noChangeArrowheads="1"/>
          </p:cNvSpPr>
          <p:nvPr>
            <p:ph type="sldNum" sz="quarter" idx="12"/>
          </p:nvPr>
        </p:nvSpPr>
        <p:spPr>
          <a:xfrm>
            <a:off x="6553200" y="6535738"/>
            <a:ext cx="2133600" cy="185737"/>
          </a:xfrm>
        </p:spPr>
        <p:txBody>
          <a:bodyPr/>
          <a:lstStyle>
            <a:lvl1pPr algn="r">
              <a:defRPr>
                <a:solidFill>
                  <a:schemeClr val="bg1"/>
                </a:solidFill>
                <a:latin typeface="Times New Roman" pitchFamily="18" charset="0"/>
              </a:defRPr>
            </a:lvl1pPr>
          </a:lstStyle>
          <a:p>
            <a:pPr>
              <a:defRPr/>
            </a:pPr>
            <a:fld id="{334096F0-BE66-49E0-9457-DB1DBE18C1D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___ ____________ ___</a:t>
            </a:r>
          </a:p>
        </p:txBody>
      </p:sp>
      <p:sp>
        <p:nvSpPr>
          <p:cNvPr id="5" name="Rectangle 4"/>
          <p:cNvSpPr>
            <a:spLocks noGrp="1" noChangeArrowheads="1"/>
          </p:cNvSpPr>
          <p:nvPr>
            <p:ph type="dt" sz="half" idx="11"/>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2"/>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3"/>
          </p:nvPr>
        </p:nvSpPr>
        <p:spPr>
          <a:ln/>
        </p:spPr>
        <p:txBody>
          <a:bodyPr/>
          <a:lstStyle>
            <a:lvl1pPr>
              <a:defRPr/>
            </a:lvl1pPr>
          </a:lstStyle>
          <a:p>
            <a:pPr>
              <a:defRPr/>
            </a:pPr>
            <a:fld id="{799C3942-5E2B-4BDC-ADB7-36C65D977B60}"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___ ____________ ___</a:t>
            </a:r>
          </a:p>
        </p:txBody>
      </p:sp>
      <p:sp>
        <p:nvSpPr>
          <p:cNvPr id="5" name="Rectangle 4"/>
          <p:cNvSpPr>
            <a:spLocks noGrp="1" noChangeArrowheads="1"/>
          </p:cNvSpPr>
          <p:nvPr>
            <p:ph type="dt" sz="half" idx="11"/>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2"/>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3"/>
          </p:nvPr>
        </p:nvSpPr>
        <p:spPr>
          <a:ln/>
        </p:spPr>
        <p:txBody>
          <a:bodyPr/>
          <a:lstStyle>
            <a:lvl1pPr>
              <a:defRPr/>
            </a:lvl1pPr>
          </a:lstStyle>
          <a:p>
            <a:pPr>
              <a:defRPr/>
            </a:pPr>
            <a:fld id="{AAF53E95-3C3C-4709-9299-FA074DAC834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305800" cy="563563"/>
          </a:xfrm>
        </p:spPr>
        <p:txBody>
          <a:bodyPr/>
          <a:lstStyle/>
          <a:p>
            <a:r>
              <a:rPr lang="zh-CN" altLang="en-US"/>
              <a:t>单击此处编辑母版标题样式</a:t>
            </a:r>
          </a:p>
        </p:txBody>
      </p:sp>
      <p:sp>
        <p:nvSpPr>
          <p:cNvPr id="3" name="表格占位符 2"/>
          <p:cNvSpPr>
            <a:spLocks noGrp="1"/>
          </p:cNvSpPr>
          <p:nvPr>
            <p:ph type="tbl" idx="1"/>
          </p:nvPr>
        </p:nvSpPr>
        <p:spPr>
          <a:xfrm>
            <a:off x="685800" y="1447800"/>
            <a:ext cx="7924800" cy="4876800"/>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___ ____________ ___</a:t>
            </a:r>
          </a:p>
        </p:txBody>
      </p:sp>
      <p:sp>
        <p:nvSpPr>
          <p:cNvPr id="5" name="Rectangle 4"/>
          <p:cNvSpPr>
            <a:spLocks noGrp="1" noChangeArrowheads="1"/>
          </p:cNvSpPr>
          <p:nvPr>
            <p:ph type="dt" sz="half" idx="11"/>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2"/>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3"/>
          </p:nvPr>
        </p:nvSpPr>
        <p:spPr>
          <a:ln/>
        </p:spPr>
        <p:txBody>
          <a:bodyPr/>
          <a:lstStyle>
            <a:lvl1pPr>
              <a:defRPr/>
            </a:lvl1pPr>
          </a:lstStyle>
          <a:p>
            <a:pPr>
              <a:defRPr/>
            </a:pPr>
            <a:fld id="{102B24C4-6E41-4328-8901-6AAA9AF3979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___ ____________ ___</a:t>
            </a:r>
          </a:p>
        </p:txBody>
      </p:sp>
      <p:sp>
        <p:nvSpPr>
          <p:cNvPr id="5" name="Rectangle 4"/>
          <p:cNvSpPr>
            <a:spLocks noGrp="1" noChangeArrowheads="1"/>
          </p:cNvSpPr>
          <p:nvPr>
            <p:ph type="dt" sz="half" idx="11"/>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2"/>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3"/>
          </p:nvPr>
        </p:nvSpPr>
        <p:spPr>
          <a:ln/>
        </p:spPr>
        <p:txBody>
          <a:bodyPr/>
          <a:lstStyle>
            <a:lvl1pPr>
              <a:defRPr/>
            </a:lvl1pPr>
          </a:lstStyle>
          <a:p>
            <a:pPr>
              <a:defRPr/>
            </a:pPr>
            <a:fld id="{C0E310BD-AB51-4CF8-B672-AE763E216F63}"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___ ____________ ___</a:t>
            </a:r>
          </a:p>
        </p:txBody>
      </p:sp>
      <p:sp>
        <p:nvSpPr>
          <p:cNvPr id="5" name="Rectangle 4"/>
          <p:cNvSpPr>
            <a:spLocks noGrp="1" noChangeArrowheads="1"/>
          </p:cNvSpPr>
          <p:nvPr>
            <p:ph type="dt" sz="half" idx="11"/>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2"/>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3"/>
          </p:nvPr>
        </p:nvSpPr>
        <p:spPr>
          <a:ln/>
        </p:spPr>
        <p:txBody>
          <a:bodyPr/>
          <a:lstStyle>
            <a:lvl1pPr>
              <a:defRPr/>
            </a:lvl1pPr>
          </a:lstStyle>
          <a:p>
            <a:pPr>
              <a:defRPr/>
            </a:pPr>
            <a:fld id="{5F921B42-DD39-4DC4-8A4F-9BE02386B25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447800"/>
            <a:ext cx="3886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447800"/>
            <a:ext cx="38862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___ ____________ ___</a:t>
            </a:r>
          </a:p>
        </p:txBody>
      </p:sp>
      <p:sp>
        <p:nvSpPr>
          <p:cNvPr id="6" name="Rectangle 4"/>
          <p:cNvSpPr>
            <a:spLocks noGrp="1" noChangeArrowheads="1"/>
          </p:cNvSpPr>
          <p:nvPr>
            <p:ph type="dt" sz="half" idx="11"/>
          </p:nvPr>
        </p:nvSpPr>
        <p:spPr>
          <a:ln/>
        </p:spPr>
        <p:txBody>
          <a:bodyPr/>
          <a:lstStyle>
            <a:lvl1pPr>
              <a:defRPr/>
            </a:lvl1pPr>
          </a:lstStyle>
          <a:p>
            <a:pPr>
              <a:defRPr/>
            </a:pPr>
            <a:r>
              <a:rPr lang="en-US" altLang="zh-CN"/>
              <a:t>www.themegallery.com</a:t>
            </a:r>
          </a:p>
        </p:txBody>
      </p:sp>
      <p:sp>
        <p:nvSpPr>
          <p:cNvPr id="7" name="Rectangle 5"/>
          <p:cNvSpPr>
            <a:spLocks noGrp="1" noChangeArrowheads="1"/>
          </p:cNvSpPr>
          <p:nvPr>
            <p:ph type="ftr" sz="quarter" idx="12"/>
          </p:nvPr>
        </p:nvSpPr>
        <p:spPr>
          <a:ln/>
        </p:spPr>
        <p:txBody>
          <a:bodyPr/>
          <a:lstStyle>
            <a:lvl1pPr>
              <a:defRPr/>
            </a:lvl1pPr>
          </a:lstStyle>
          <a:p>
            <a:pPr>
              <a:defRPr/>
            </a:pPr>
            <a:r>
              <a:rPr lang="en-US" altLang="zh-CN"/>
              <a:t>Company Logo</a:t>
            </a:r>
          </a:p>
        </p:txBody>
      </p:sp>
      <p:sp>
        <p:nvSpPr>
          <p:cNvPr id="8" name="Rectangle 6"/>
          <p:cNvSpPr>
            <a:spLocks noGrp="1" noChangeArrowheads="1"/>
          </p:cNvSpPr>
          <p:nvPr>
            <p:ph type="sldNum" sz="quarter" idx="13"/>
          </p:nvPr>
        </p:nvSpPr>
        <p:spPr>
          <a:ln/>
        </p:spPr>
        <p:txBody>
          <a:bodyPr/>
          <a:lstStyle>
            <a:lvl1pPr>
              <a:defRPr/>
            </a:lvl1pPr>
          </a:lstStyle>
          <a:p>
            <a:pPr>
              <a:defRPr/>
            </a:pPr>
            <a:fld id="{0E6AE13F-3993-41A6-B1C1-D7DCFF887D7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___ ____________ ___</a:t>
            </a:r>
          </a:p>
        </p:txBody>
      </p:sp>
      <p:sp>
        <p:nvSpPr>
          <p:cNvPr id="8" name="Rectangle 4"/>
          <p:cNvSpPr>
            <a:spLocks noGrp="1" noChangeArrowheads="1"/>
          </p:cNvSpPr>
          <p:nvPr>
            <p:ph type="dt" sz="half" idx="11"/>
          </p:nvPr>
        </p:nvSpPr>
        <p:spPr>
          <a:ln/>
        </p:spPr>
        <p:txBody>
          <a:bodyPr/>
          <a:lstStyle>
            <a:lvl1pPr>
              <a:defRPr/>
            </a:lvl1pPr>
          </a:lstStyle>
          <a:p>
            <a:pPr>
              <a:defRPr/>
            </a:pPr>
            <a:r>
              <a:rPr lang="en-US" altLang="zh-CN"/>
              <a:t>www.themegallery.com</a:t>
            </a:r>
          </a:p>
        </p:txBody>
      </p:sp>
      <p:sp>
        <p:nvSpPr>
          <p:cNvPr id="9" name="Rectangle 5"/>
          <p:cNvSpPr>
            <a:spLocks noGrp="1" noChangeArrowheads="1"/>
          </p:cNvSpPr>
          <p:nvPr>
            <p:ph type="ftr" sz="quarter" idx="12"/>
          </p:nvPr>
        </p:nvSpPr>
        <p:spPr>
          <a:ln/>
        </p:spPr>
        <p:txBody>
          <a:bodyPr/>
          <a:lstStyle>
            <a:lvl1pPr>
              <a:defRPr/>
            </a:lvl1pPr>
          </a:lstStyle>
          <a:p>
            <a:pPr>
              <a:defRPr/>
            </a:pPr>
            <a:r>
              <a:rPr lang="en-US" altLang="zh-CN"/>
              <a:t>Company Logo</a:t>
            </a:r>
          </a:p>
        </p:txBody>
      </p:sp>
      <p:sp>
        <p:nvSpPr>
          <p:cNvPr id="10" name="Rectangle 6"/>
          <p:cNvSpPr>
            <a:spLocks noGrp="1" noChangeArrowheads="1"/>
          </p:cNvSpPr>
          <p:nvPr>
            <p:ph type="sldNum" sz="quarter" idx="13"/>
          </p:nvPr>
        </p:nvSpPr>
        <p:spPr>
          <a:ln/>
        </p:spPr>
        <p:txBody>
          <a:bodyPr/>
          <a:lstStyle>
            <a:lvl1pPr>
              <a:defRPr/>
            </a:lvl1pPr>
          </a:lstStyle>
          <a:p>
            <a:pPr>
              <a:defRPr/>
            </a:pPr>
            <a:fld id="{08CCED71-86E7-4DA2-8517-E74CA1EF0B91}"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___ ____________ ___</a:t>
            </a:r>
          </a:p>
        </p:txBody>
      </p:sp>
      <p:sp>
        <p:nvSpPr>
          <p:cNvPr id="4" name="Rectangle 4"/>
          <p:cNvSpPr>
            <a:spLocks noGrp="1" noChangeArrowheads="1"/>
          </p:cNvSpPr>
          <p:nvPr>
            <p:ph type="dt" sz="half" idx="11"/>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2"/>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3"/>
          </p:nvPr>
        </p:nvSpPr>
        <p:spPr>
          <a:ln/>
        </p:spPr>
        <p:txBody>
          <a:bodyPr/>
          <a:lstStyle>
            <a:lvl1pPr>
              <a:defRPr/>
            </a:lvl1pPr>
          </a:lstStyle>
          <a:p>
            <a:pPr>
              <a:defRPr/>
            </a:pPr>
            <a:fld id="{26A1882D-A752-4455-A912-DDD132A0838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___ ____________ ___</a:t>
            </a:r>
          </a:p>
        </p:txBody>
      </p:sp>
      <p:sp>
        <p:nvSpPr>
          <p:cNvPr id="3" name="Rectangle 4"/>
          <p:cNvSpPr>
            <a:spLocks noGrp="1" noChangeArrowheads="1"/>
          </p:cNvSpPr>
          <p:nvPr>
            <p:ph type="dt" sz="half" idx="11"/>
          </p:nvPr>
        </p:nvSpPr>
        <p:spPr>
          <a:ln/>
        </p:spPr>
        <p:txBody>
          <a:bodyPr/>
          <a:lstStyle>
            <a:lvl1pPr>
              <a:defRPr/>
            </a:lvl1pPr>
          </a:lstStyle>
          <a:p>
            <a:pPr>
              <a:defRPr/>
            </a:pPr>
            <a:r>
              <a:rPr lang="en-US" altLang="zh-CN"/>
              <a:t>www.themegallery.com</a:t>
            </a:r>
          </a:p>
        </p:txBody>
      </p:sp>
      <p:sp>
        <p:nvSpPr>
          <p:cNvPr id="4" name="Rectangle 5"/>
          <p:cNvSpPr>
            <a:spLocks noGrp="1" noChangeArrowheads="1"/>
          </p:cNvSpPr>
          <p:nvPr>
            <p:ph type="ftr" sz="quarter" idx="12"/>
          </p:nvPr>
        </p:nvSpPr>
        <p:spPr>
          <a:ln/>
        </p:spPr>
        <p:txBody>
          <a:bodyPr/>
          <a:lstStyle>
            <a:lvl1pPr>
              <a:defRPr/>
            </a:lvl1pPr>
          </a:lstStyle>
          <a:p>
            <a:pPr>
              <a:defRPr/>
            </a:pPr>
            <a:r>
              <a:rPr lang="en-US" altLang="zh-CN"/>
              <a:t>Company Logo</a:t>
            </a:r>
          </a:p>
        </p:txBody>
      </p:sp>
      <p:sp>
        <p:nvSpPr>
          <p:cNvPr id="5" name="Rectangle 6"/>
          <p:cNvSpPr>
            <a:spLocks noGrp="1" noChangeArrowheads="1"/>
          </p:cNvSpPr>
          <p:nvPr>
            <p:ph type="sldNum" sz="quarter" idx="13"/>
          </p:nvPr>
        </p:nvSpPr>
        <p:spPr>
          <a:ln/>
        </p:spPr>
        <p:txBody>
          <a:bodyPr/>
          <a:lstStyle>
            <a:lvl1pPr>
              <a:defRPr/>
            </a:lvl1pPr>
          </a:lstStyle>
          <a:p>
            <a:pPr>
              <a:defRPr/>
            </a:pPr>
            <a:fld id="{04AE0639-6524-4806-9F25-BF531C1BCF3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___ ____________ ___</a:t>
            </a:r>
          </a:p>
        </p:txBody>
      </p:sp>
      <p:sp>
        <p:nvSpPr>
          <p:cNvPr id="6" name="Rectangle 4"/>
          <p:cNvSpPr>
            <a:spLocks noGrp="1" noChangeArrowheads="1"/>
          </p:cNvSpPr>
          <p:nvPr>
            <p:ph type="dt" sz="half" idx="11"/>
          </p:nvPr>
        </p:nvSpPr>
        <p:spPr>
          <a:ln/>
        </p:spPr>
        <p:txBody>
          <a:bodyPr/>
          <a:lstStyle>
            <a:lvl1pPr>
              <a:defRPr/>
            </a:lvl1pPr>
          </a:lstStyle>
          <a:p>
            <a:pPr>
              <a:defRPr/>
            </a:pPr>
            <a:r>
              <a:rPr lang="en-US" altLang="zh-CN"/>
              <a:t>www.themegallery.com</a:t>
            </a:r>
          </a:p>
        </p:txBody>
      </p:sp>
      <p:sp>
        <p:nvSpPr>
          <p:cNvPr id="7" name="Rectangle 5"/>
          <p:cNvSpPr>
            <a:spLocks noGrp="1" noChangeArrowheads="1"/>
          </p:cNvSpPr>
          <p:nvPr>
            <p:ph type="ftr" sz="quarter" idx="12"/>
          </p:nvPr>
        </p:nvSpPr>
        <p:spPr>
          <a:ln/>
        </p:spPr>
        <p:txBody>
          <a:bodyPr/>
          <a:lstStyle>
            <a:lvl1pPr>
              <a:defRPr/>
            </a:lvl1pPr>
          </a:lstStyle>
          <a:p>
            <a:pPr>
              <a:defRPr/>
            </a:pPr>
            <a:r>
              <a:rPr lang="en-US" altLang="zh-CN"/>
              <a:t>Company Logo</a:t>
            </a:r>
          </a:p>
        </p:txBody>
      </p:sp>
      <p:sp>
        <p:nvSpPr>
          <p:cNvPr id="8" name="Rectangle 6"/>
          <p:cNvSpPr>
            <a:spLocks noGrp="1" noChangeArrowheads="1"/>
          </p:cNvSpPr>
          <p:nvPr>
            <p:ph type="sldNum" sz="quarter" idx="13"/>
          </p:nvPr>
        </p:nvSpPr>
        <p:spPr>
          <a:ln/>
        </p:spPr>
        <p:txBody>
          <a:bodyPr/>
          <a:lstStyle>
            <a:lvl1pPr>
              <a:defRPr/>
            </a:lvl1pPr>
          </a:lstStyle>
          <a:p>
            <a:pPr>
              <a:defRPr/>
            </a:pPr>
            <a:fld id="{D260242B-BD08-4922-ADA0-45D78710CDA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___ ____________ ___</a:t>
            </a:r>
          </a:p>
        </p:txBody>
      </p:sp>
      <p:sp>
        <p:nvSpPr>
          <p:cNvPr id="6" name="Rectangle 4"/>
          <p:cNvSpPr>
            <a:spLocks noGrp="1" noChangeArrowheads="1"/>
          </p:cNvSpPr>
          <p:nvPr>
            <p:ph type="dt" sz="half" idx="11"/>
          </p:nvPr>
        </p:nvSpPr>
        <p:spPr>
          <a:ln/>
        </p:spPr>
        <p:txBody>
          <a:bodyPr/>
          <a:lstStyle>
            <a:lvl1pPr>
              <a:defRPr/>
            </a:lvl1pPr>
          </a:lstStyle>
          <a:p>
            <a:pPr>
              <a:defRPr/>
            </a:pPr>
            <a:r>
              <a:rPr lang="en-US" altLang="zh-CN"/>
              <a:t>www.themegallery.com</a:t>
            </a:r>
          </a:p>
        </p:txBody>
      </p:sp>
      <p:sp>
        <p:nvSpPr>
          <p:cNvPr id="7" name="Rectangle 5"/>
          <p:cNvSpPr>
            <a:spLocks noGrp="1" noChangeArrowheads="1"/>
          </p:cNvSpPr>
          <p:nvPr>
            <p:ph type="ftr" sz="quarter" idx="12"/>
          </p:nvPr>
        </p:nvSpPr>
        <p:spPr>
          <a:ln/>
        </p:spPr>
        <p:txBody>
          <a:bodyPr/>
          <a:lstStyle>
            <a:lvl1pPr>
              <a:defRPr/>
            </a:lvl1pPr>
          </a:lstStyle>
          <a:p>
            <a:pPr>
              <a:defRPr/>
            </a:pPr>
            <a:r>
              <a:rPr lang="en-US" altLang="zh-CN"/>
              <a:t>Company Logo</a:t>
            </a:r>
          </a:p>
        </p:txBody>
      </p:sp>
      <p:sp>
        <p:nvSpPr>
          <p:cNvPr id="8" name="Rectangle 6"/>
          <p:cNvSpPr>
            <a:spLocks noGrp="1" noChangeArrowheads="1"/>
          </p:cNvSpPr>
          <p:nvPr>
            <p:ph type="sldNum" sz="quarter" idx="13"/>
          </p:nvPr>
        </p:nvSpPr>
        <p:spPr>
          <a:ln/>
        </p:spPr>
        <p:txBody>
          <a:bodyPr/>
          <a:lstStyle>
            <a:lvl1pPr>
              <a:defRPr/>
            </a:lvl1pPr>
          </a:lstStyle>
          <a:p>
            <a:pPr>
              <a:defRPr/>
            </a:pPr>
            <a:fld id="{4286A2D5-6D81-4D22-800A-DC02A79C87E6}"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 name="Rectangle 32"/>
          <p:cNvSpPr>
            <a:spLocks noChangeArrowheads="1"/>
          </p:cNvSpPr>
          <p:nvPr/>
        </p:nvSpPr>
        <p:spPr bwMode="white">
          <a:xfrm>
            <a:off x="11113" y="5661025"/>
            <a:ext cx="9132887" cy="1223963"/>
          </a:xfrm>
          <a:prstGeom prst="rect">
            <a:avLst/>
          </a:prstGeom>
          <a:gradFill rotWithShape="1">
            <a:gsLst>
              <a:gs pos="0">
                <a:schemeClr val="accent1">
                  <a:gamma/>
                  <a:tint val="0"/>
                  <a:invGamma/>
                </a:schemeClr>
              </a:gs>
              <a:gs pos="100000">
                <a:schemeClr val="accent1"/>
              </a:gs>
            </a:gsLst>
            <a:lin ang="5400000" scaled="1"/>
          </a:gradFill>
          <a:ln w="9525">
            <a:noFill/>
            <a:miter lim="800000"/>
            <a:headEnd/>
            <a:tailEnd/>
          </a:ln>
          <a:effectLst/>
        </p:spPr>
        <p:txBody>
          <a:bodyPr wrap="none" anchor="ctr"/>
          <a:lstStyle/>
          <a:p>
            <a:endParaRPr lang="zh-CN" altLang="en-US">
              <a:ea typeface="宋体" pitchFamily="2" charset="-122"/>
            </a:endParaRPr>
          </a:p>
        </p:txBody>
      </p:sp>
      <p:pic>
        <p:nvPicPr>
          <p:cNvPr id="1027" name="Picture 33" descr="nature_p"/>
          <p:cNvPicPr>
            <a:picLocks noChangeAspect="1" noChangeArrowheads="1"/>
          </p:cNvPicPr>
          <p:nvPr/>
        </p:nvPicPr>
        <p:blipFill>
          <a:blip r:embed="rId14"/>
          <a:srcRect/>
          <a:stretch>
            <a:fillRect/>
          </a:stretch>
        </p:blipFill>
        <p:spPr bwMode="auto">
          <a:xfrm>
            <a:off x="0" y="0"/>
            <a:ext cx="9144000" cy="2847975"/>
          </a:xfrm>
          <a:prstGeom prst="rect">
            <a:avLst/>
          </a:prstGeom>
          <a:noFill/>
          <a:ln w="9525">
            <a:noFill/>
            <a:miter lim="800000"/>
            <a:headEnd/>
            <a:tailEnd/>
          </a:ln>
        </p:spPr>
      </p:pic>
      <p:sp>
        <p:nvSpPr>
          <p:cNvPr id="1028" name="Rectangle 3"/>
          <p:cNvSpPr>
            <a:spLocks noGrp="1" noChangeArrowheads="1"/>
          </p:cNvSpPr>
          <p:nvPr>
            <p:ph type="body" idx="1"/>
          </p:nvPr>
        </p:nvSpPr>
        <p:spPr bwMode="auto">
          <a:xfrm>
            <a:off x="685800" y="1447800"/>
            <a:ext cx="79248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Rectangle 4"/>
          <p:cNvSpPr>
            <a:spLocks noGrp="1" noChangeArrowheads="1"/>
          </p:cNvSpPr>
          <p:nvPr>
            <p:ph type="dt" sz="half" idx="2"/>
          </p:nvPr>
        </p:nvSpPr>
        <p:spPr bwMode="auto">
          <a:xfrm>
            <a:off x="228600" y="6475413"/>
            <a:ext cx="26670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3300"/>
                </a:solidFill>
                <a:ea typeface="宋体" charset="-122"/>
                <a:cs typeface="+mn-cs"/>
              </a:defRPr>
            </a:lvl1pPr>
          </a:lstStyle>
          <a:p>
            <a:pPr>
              <a:defRPr/>
            </a:pPr>
            <a:r>
              <a:rPr lang="en-US" altLang="zh-CN"/>
              <a:t>___ ____________ ___</a:t>
            </a:r>
          </a:p>
        </p:txBody>
      </p:sp>
      <p:sp>
        <p:nvSpPr>
          <p:cNvPr id="3" name="Rectangle 4"/>
          <p:cNvSpPr>
            <a:spLocks noGrp="1" noChangeArrowheads="1"/>
          </p:cNvSpPr>
          <p:nvPr>
            <p:ph type="dt" sz="half" idx="2"/>
          </p:nvPr>
        </p:nvSpPr>
        <p:spPr bwMode="auto">
          <a:xfrm>
            <a:off x="228600" y="6475413"/>
            <a:ext cx="2667000" cy="32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rgbClr val="003300"/>
                </a:solidFill>
                <a:ea typeface="宋体" charset="-122"/>
                <a:cs typeface="+mn-cs"/>
              </a:defRPr>
            </a:lvl1pPr>
          </a:lstStyle>
          <a:p>
            <a:pPr>
              <a:defRPr/>
            </a:pPr>
            <a:r>
              <a:rPr lang="en-US" altLang="zh-CN"/>
              <a:t>www.themegallery.com</a:t>
            </a:r>
          </a:p>
        </p:txBody>
      </p:sp>
      <p:sp>
        <p:nvSpPr>
          <p:cNvPr id="1029" name="Rectangle 5"/>
          <p:cNvSpPr>
            <a:spLocks noGrp="1" noChangeArrowheads="1"/>
          </p:cNvSpPr>
          <p:nvPr>
            <p:ph type="ftr" sz="quarter" idx="3"/>
          </p:nvPr>
        </p:nvSpPr>
        <p:spPr bwMode="auto">
          <a:xfrm>
            <a:off x="5943600" y="6486525"/>
            <a:ext cx="2895600" cy="2984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3300"/>
                </a:solidFill>
                <a:ea typeface="宋体" charset="-122"/>
                <a:cs typeface="+mn-cs"/>
              </a:defRPr>
            </a:lvl1pPr>
          </a:lstStyle>
          <a:p>
            <a:pPr>
              <a:defRPr/>
            </a:pPr>
            <a:r>
              <a:rPr lang="en-US" altLang="zh-CN"/>
              <a:t>Company Logo</a:t>
            </a:r>
          </a:p>
        </p:txBody>
      </p:sp>
      <p:sp>
        <p:nvSpPr>
          <p:cNvPr id="1030" name="Rectangle 6"/>
          <p:cNvSpPr>
            <a:spLocks noGrp="1" noChangeArrowheads="1"/>
          </p:cNvSpPr>
          <p:nvPr>
            <p:ph type="sldNum" sz="quarter" idx="4"/>
          </p:nvPr>
        </p:nvSpPr>
        <p:spPr bwMode="auto">
          <a:xfrm>
            <a:off x="3276600" y="6480175"/>
            <a:ext cx="2133600" cy="29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3300"/>
                </a:solidFill>
                <a:ea typeface="宋体" charset="-122"/>
                <a:cs typeface="+mn-cs"/>
              </a:defRPr>
            </a:lvl1pPr>
          </a:lstStyle>
          <a:p>
            <a:pPr>
              <a:defRPr/>
            </a:pPr>
            <a:fld id="{8815BF9A-04E8-4484-BBB0-2D2E87BB331D}" type="slidenum">
              <a:rPr lang="en-US" altLang="zh-CN"/>
              <a:pPr>
                <a:defRPr/>
              </a:pPr>
              <a:t>‹#›</a:t>
            </a:fld>
            <a:endParaRPr lang="en-US" altLang="zh-CN"/>
          </a:p>
        </p:txBody>
      </p:sp>
      <p:sp>
        <p:nvSpPr>
          <p:cNvPr id="1032" name="Rectangle 2"/>
          <p:cNvSpPr>
            <a:spLocks noGrp="1" noChangeArrowheads="1"/>
          </p:cNvSpPr>
          <p:nvPr>
            <p:ph type="title"/>
          </p:nvPr>
        </p:nvSpPr>
        <p:spPr bwMode="white">
          <a:xfrm>
            <a:off x="457200" y="152400"/>
            <a:ext cx="8305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sldNum="0" hdr="0"/>
  <p:txStyles>
    <p:titleStyle>
      <a:lvl1pPr algn="ctr" rtl="0" fontAlgn="base">
        <a:spcBef>
          <a:spcPct val="0"/>
        </a:spcBef>
        <a:spcAft>
          <a:spcPct val="0"/>
        </a:spcAft>
        <a:defRPr sz="3200" b="1">
          <a:solidFill>
            <a:schemeClr val="bg1"/>
          </a:solidFill>
          <a:latin typeface="+mj-lt"/>
          <a:ea typeface="+mj-ea"/>
          <a:cs typeface="+mj-cs"/>
        </a:defRPr>
      </a:lvl1pPr>
      <a:lvl2pPr algn="ctr" rtl="0" fontAlgn="base">
        <a:spcBef>
          <a:spcPct val="0"/>
        </a:spcBef>
        <a:spcAft>
          <a:spcPct val="0"/>
        </a:spcAft>
        <a:defRPr sz="3200" b="1">
          <a:solidFill>
            <a:schemeClr val="bg1"/>
          </a:solidFill>
          <a:latin typeface="Verdana" pitchFamily="34" charset="0"/>
        </a:defRPr>
      </a:lvl2pPr>
      <a:lvl3pPr algn="ctr" rtl="0" fontAlgn="base">
        <a:spcBef>
          <a:spcPct val="0"/>
        </a:spcBef>
        <a:spcAft>
          <a:spcPct val="0"/>
        </a:spcAft>
        <a:defRPr sz="3200" b="1">
          <a:solidFill>
            <a:schemeClr val="bg1"/>
          </a:solidFill>
          <a:latin typeface="Verdana" pitchFamily="34" charset="0"/>
        </a:defRPr>
      </a:lvl3pPr>
      <a:lvl4pPr algn="ctr" rtl="0" fontAlgn="base">
        <a:spcBef>
          <a:spcPct val="0"/>
        </a:spcBef>
        <a:spcAft>
          <a:spcPct val="0"/>
        </a:spcAft>
        <a:defRPr sz="3200" b="1">
          <a:solidFill>
            <a:schemeClr val="bg1"/>
          </a:solidFill>
          <a:latin typeface="Verdana" pitchFamily="34" charset="0"/>
        </a:defRPr>
      </a:lvl4pPr>
      <a:lvl5pPr algn="ctr" rtl="0" fontAlgn="base">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rgbClr val="541E1E"/>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fontAlgn="base">
        <a:spcBef>
          <a:spcPct val="20000"/>
        </a:spcBef>
        <a:spcAft>
          <a:spcPct val="0"/>
        </a:spcAft>
        <a:buClr>
          <a:schemeClr val="tx1"/>
        </a:buClr>
        <a:buChar char="•"/>
        <a:defRPr sz="22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536" y="2060848"/>
            <a:ext cx="8458200" cy="2438400"/>
          </a:xfrm>
        </p:spPr>
        <p:txBody>
          <a:bodyPr/>
          <a:lstStyle/>
          <a:p>
            <a:pPr>
              <a:defRPr/>
            </a:pPr>
            <a:r>
              <a:rPr lang="zh-CN" altLang="en-US" sz="8000" dirty="0">
                <a:latin typeface="Arial" charset="0"/>
                <a:ea typeface="宋体" charset="-122"/>
              </a:rPr>
              <a:t>敏捷开发之</a:t>
            </a:r>
            <a:br>
              <a:rPr lang="en-US" altLang="zh-CN" sz="8000" dirty="0">
                <a:latin typeface="Arial" charset="0"/>
                <a:ea typeface="宋体" charset="-122"/>
              </a:rPr>
            </a:br>
            <a:r>
              <a:rPr lang="en-US" altLang="zh-CN" sz="8000" dirty="0">
                <a:latin typeface="Arial" charset="0"/>
                <a:ea typeface="宋体" charset="-122"/>
              </a:rPr>
              <a:t>Scrum</a:t>
            </a:r>
          </a:p>
        </p:txBody>
      </p:sp>
      <p:sp>
        <p:nvSpPr>
          <p:cNvPr id="15362" name="Rectangle 3"/>
          <p:cNvSpPr>
            <a:spLocks noGrp="1" noChangeArrowheads="1"/>
          </p:cNvSpPr>
          <p:nvPr>
            <p:ph type="subTitle" idx="1"/>
          </p:nvPr>
        </p:nvSpPr>
        <p:spPr>
          <a:xfrm>
            <a:off x="1371600" y="5257800"/>
            <a:ext cx="6629400" cy="907504"/>
          </a:xfrm>
        </p:spPr>
        <p:txBody>
          <a:bodyPr/>
          <a:lstStyle/>
          <a:p>
            <a:r>
              <a:rPr lang="en-US" altLang="zh-CN" sz="2000" dirty="0" err="1">
                <a:ea typeface="宋体" pitchFamily="2" charset="-122"/>
              </a:rPr>
              <a:t>Phoeny</a:t>
            </a:r>
            <a:r>
              <a:rPr lang="en-US" altLang="zh-CN" sz="2000" dirty="0">
                <a:ea typeface="宋体" pitchFamily="2" charset="-122"/>
              </a:rPr>
              <a:t> Liu</a:t>
            </a:r>
          </a:p>
          <a:p>
            <a:r>
              <a:rPr lang="en-US" altLang="zh-CN" sz="2000" dirty="0">
                <a:ea typeface="宋体" pitchFamily="2" charset="-122"/>
              </a:rPr>
              <a:t>7 July,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p:cNvSpPr>
            <a:spLocks noGrp="1"/>
          </p:cNvSpPr>
          <p:nvPr>
            <p:ph type="dt" sz="quarter" idx="10"/>
          </p:nvPr>
        </p:nvSpPr>
        <p:spPr>
          <a:noFill/>
        </p:spPr>
        <p:txBody>
          <a:bodyPr/>
          <a:lstStyle/>
          <a:p>
            <a:r>
              <a:rPr lang="en-US" altLang="zh-CN">
                <a:ea typeface="宋体" pitchFamily="2" charset="-122"/>
                <a:cs typeface="Arial" charset="0"/>
              </a:rPr>
              <a:t>www.themegallery.com</a:t>
            </a:r>
          </a:p>
        </p:txBody>
      </p:sp>
      <p:sp>
        <p:nvSpPr>
          <p:cNvPr id="16386" name="页脚占位符 4"/>
          <p:cNvSpPr>
            <a:spLocks noGrp="1"/>
          </p:cNvSpPr>
          <p:nvPr>
            <p:ph type="ftr" sz="quarter" idx="12"/>
          </p:nvPr>
        </p:nvSpPr>
        <p:spPr>
          <a:noFill/>
        </p:spPr>
        <p:txBody>
          <a:bodyPr/>
          <a:lstStyle/>
          <a:p>
            <a:r>
              <a:rPr lang="en-US" altLang="zh-CN">
                <a:ea typeface="宋体" pitchFamily="2" charset="-122"/>
                <a:cs typeface="Arial" charset="0"/>
              </a:rPr>
              <a:t>Company Logo</a:t>
            </a:r>
          </a:p>
        </p:txBody>
      </p:sp>
      <p:sp>
        <p:nvSpPr>
          <p:cNvPr id="16387"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Scrum </a:t>
            </a:r>
            <a:r>
              <a:rPr lang="zh-CN" altLang="en-US" sz="4400" dirty="0">
                <a:ea typeface="宋体" pitchFamily="2" charset="-122"/>
              </a:rPr>
              <a:t>概述</a:t>
            </a:r>
            <a:endParaRPr lang="en-US" altLang="zh-CN" sz="4400" dirty="0">
              <a:ea typeface="宋体" pitchFamily="2" charset="-122"/>
            </a:endParaRPr>
          </a:p>
        </p:txBody>
      </p:sp>
      <p:sp>
        <p:nvSpPr>
          <p:cNvPr id="16388" name="Rectangle 3"/>
          <p:cNvSpPr>
            <a:spLocks noGrp="1" noChangeArrowheads="1"/>
          </p:cNvSpPr>
          <p:nvPr>
            <p:ph type="body" idx="1"/>
          </p:nvPr>
        </p:nvSpPr>
        <p:spPr>
          <a:xfrm>
            <a:off x="765175" y="2023170"/>
            <a:ext cx="7540625" cy="4142134"/>
          </a:xfrm>
        </p:spPr>
        <p:txBody>
          <a:bodyPr/>
          <a:lstStyle/>
          <a:p>
            <a:r>
              <a:rPr lang="en-US" altLang="zh-CN" b="0" dirty="0"/>
              <a:t>Scrum</a:t>
            </a:r>
            <a:r>
              <a:rPr lang="zh-CN" altLang="en-US" b="0" dirty="0"/>
              <a:t>是跨职能团队以迭代、增量的方式开发产品或项目的一种开发框架。它把开发组织成被称为</a:t>
            </a:r>
            <a:r>
              <a:rPr lang="en-US" altLang="zh-CN" b="0" dirty="0"/>
              <a:t>Sprint</a:t>
            </a:r>
            <a:r>
              <a:rPr lang="zh-CN" altLang="en-US" b="0" dirty="0"/>
              <a:t>的工作周期。这些迭代每个都不超过</a:t>
            </a:r>
            <a:r>
              <a:rPr lang="en-US" altLang="zh-CN" b="0" dirty="0"/>
              <a:t>4</a:t>
            </a:r>
            <a:r>
              <a:rPr lang="zh-CN" altLang="en-US" b="0" dirty="0"/>
              <a:t>周（最常见的是两周），并且无间歇地相继进行。</a:t>
            </a:r>
            <a:endParaRPr lang="en-US" altLang="zh-CN" b="0" dirty="0"/>
          </a:p>
          <a:p>
            <a:pPr marL="0" indent="0">
              <a:buNone/>
            </a:pPr>
            <a:endParaRPr lang="zh-CN" altLang="en-US" b="0" dirty="0"/>
          </a:p>
          <a:p>
            <a:r>
              <a:rPr lang="en-US" altLang="zh-CN" b="0" dirty="0"/>
              <a:t>Sprint</a:t>
            </a:r>
            <a:r>
              <a:rPr lang="zh-CN" altLang="en-US" b="0" dirty="0"/>
              <a:t>是受时间箱限制的，无论工作完成与否它们都会在特定日期结束，并且从不延长</a:t>
            </a:r>
            <a:endParaRPr lang="en-US" altLang="zh-CN" sz="5400" dirty="0">
              <a:solidFill>
                <a:schemeClr val="tx2"/>
              </a:solidFill>
              <a:ea typeface="宋体" pitchFamily="2" charset="-122"/>
            </a:endParaRPr>
          </a:p>
        </p:txBody>
      </p:sp>
    </p:spTree>
    <p:extLst>
      <p:ext uri="{BB962C8B-B14F-4D97-AF65-F5344CB8AC3E}">
        <p14:creationId xmlns:p14="http://schemas.microsoft.com/office/powerpoint/2010/main" val="138315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p:cNvSpPr>
            <a:spLocks noGrp="1"/>
          </p:cNvSpPr>
          <p:nvPr>
            <p:ph type="dt" sz="quarter" idx="10"/>
          </p:nvPr>
        </p:nvSpPr>
        <p:spPr>
          <a:noFill/>
        </p:spPr>
        <p:txBody>
          <a:bodyPr/>
          <a:lstStyle/>
          <a:p>
            <a:r>
              <a:rPr lang="en-US" altLang="zh-CN">
                <a:ea typeface="宋体" pitchFamily="2" charset="-122"/>
                <a:cs typeface="Arial" charset="0"/>
              </a:rPr>
              <a:t>www.themegallery.com</a:t>
            </a:r>
          </a:p>
        </p:txBody>
      </p:sp>
      <p:sp>
        <p:nvSpPr>
          <p:cNvPr id="16386" name="页脚占位符 4"/>
          <p:cNvSpPr>
            <a:spLocks noGrp="1"/>
          </p:cNvSpPr>
          <p:nvPr>
            <p:ph type="ftr" sz="quarter" idx="12"/>
          </p:nvPr>
        </p:nvSpPr>
        <p:spPr>
          <a:noFill/>
        </p:spPr>
        <p:txBody>
          <a:bodyPr/>
          <a:lstStyle/>
          <a:p>
            <a:r>
              <a:rPr lang="en-US" altLang="zh-CN">
                <a:ea typeface="宋体" pitchFamily="2" charset="-122"/>
                <a:cs typeface="Arial" charset="0"/>
              </a:rPr>
              <a:t>Company Logo</a:t>
            </a:r>
          </a:p>
        </p:txBody>
      </p:sp>
      <p:sp>
        <p:nvSpPr>
          <p:cNvPr id="16387"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Scrum framework</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88" y="1634319"/>
            <a:ext cx="8285551" cy="4405115"/>
          </a:xfrm>
          <a:prstGeom prst="rect">
            <a:avLst/>
          </a:prstGeom>
        </p:spPr>
      </p:pic>
    </p:spTree>
    <p:extLst>
      <p:ext uri="{BB962C8B-B14F-4D97-AF65-F5344CB8AC3E}">
        <p14:creationId xmlns:p14="http://schemas.microsoft.com/office/powerpoint/2010/main" val="335474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428654" y="86384"/>
            <a:ext cx="8305800" cy="563563"/>
          </a:xfrm>
        </p:spPr>
        <p:txBody>
          <a:bodyPr/>
          <a:lstStyle/>
          <a:p>
            <a:r>
              <a:rPr lang="en-US" altLang="zh-CN" sz="4400" dirty="0">
                <a:ea typeface="宋体" pitchFamily="2" charset="-122"/>
              </a:rPr>
              <a:t>Scrum 5 Values</a:t>
            </a:r>
            <a:endParaRPr lang="en-US" altLang="zh-CN" sz="2800" dirty="0">
              <a:ea typeface="宋体" pitchFamily="2" charset="-122"/>
            </a:endParaRPr>
          </a:p>
        </p:txBody>
      </p:sp>
      <p:grpSp>
        <p:nvGrpSpPr>
          <p:cNvPr id="58371" name="Group 39"/>
          <p:cNvGrpSpPr>
            <a:grpSpLocks/>
          </p:cNvGrpSpPr>
          <p:nvPr/>
        </p:nvGrpSpPr>
        <p:grpSpPr bwMode="auto">
          <a:xfrm>
            <a:off x="1014413" y="1772816"/>
            <a:ext cx="7323137" cy="3662363"/>
            <a:chOff x="303" y="1536"/>
            <a:chExt cx="4613" cy="2307"/>
          </a:xfrm>
        </p:grpSpPr>
        <p:sp>
          <p:nvSpPr>
            <p:cNvPr id="33833" name="Oval 41"/>
            <p:cNvSpPr>
              <a:spLocks noChangeArrowheads="1"/>
            </p:cNvSpPr>
            <p:nvPr/>
          </p:nvSpPr>
          <p:spPr bwMode="gray">
            <a:xfrm>
              <a:off x="1544" y="2228"/>
              <a:ext cx="2399" cy="960"/>
            </a:xfrm>
            <a:prstGeom prst="ellipse">
              <a:avLst/>
            </a:prstGeom>
            <a:gradFill rotWithShape="1">
              <a:gsLst>
                <a:gs pos="0">
                  <a:schemeClr val="bg2"/>
                </a:gs>
                <a:gs pos="100000">
                  <a:schemeClr val="bg2">
                    <a:gamma/>
                    <a:tint val="0"/>
                    <a:invGamma/>
                  </a:schemeClr>
                </a:gs>
              </a:gsLst>
              <a:lin ang="2700000" scaled="1"/>
            </a:gradFill>
            <a:ln w="9525" algn="ctr">
              <a:noFill/>
              <a:round/>
              <a:headEnd/>
              <a:tailEnd/>
            </a:ln>
            <a:effectLst/>
          </p:spPr>
          <p:txBody>
            <a:bodyPr wrap="none" anchor="ctr"/>
            <a:lstStyle/>
            <a:p>
              <a:endParaRPr lang="zh-CN" altLang="en-US">
                <a:ea typeface="宋体" pitchFamily="2" charset="-122"/>
              </a:endParaRPr>
            </a:p>
          </p:txBody>
        </p:sp>
        <p:sp>
          <p:nvSpPr>
            <p:cNvPr id="58374" name="Line 42"/>
            <p:cNvSpPr>
              <a:spLocks noChangeShapeType="1"/>
            </p:cNvSpPr>
            <p:nvPr/>
          </p:nvSpPr>
          <p:spPr bwMode="gray">
            <a:xfrm flipH="1">
              <a:off x="2482" y="1703"/>
              <a:ext cx="719" cy="777"/>
            </a:xfrm>
            <a:prstGeom prst="line">
              <a:avLst/>
            </a:prstGeom>
            <a:noFill/>
            <a:ln w="76200">
              <a:solidFill>
                <a:srgbClr val="B2B2B2"/>
              </a:solidFill>
              <a:round/>
              <a:headEnd/>
              <a:tailEnd/>
            </a:ln>
          </p:spPr>
          <p:txBody>
            <a:bodyPr wrap="none" anchor="ctr"/>
            <a:lstStyle/>
            <a:p>
              <a:endParaRPr lang="en-US"/>
            </a:p>
          </p:txBody>
        </p:sp>
        <p:sp>
          <p:nvSpPr>
            <p:cNvPr id="58375" name="Line 43"/>
            <p:cNvSpPr>
              <a:spLocks noChangeShapeType="1"/>
            </p:cNvSpPr>
            <p:nvPr/>
          </p:nvSpPr>
          <p:spPr bwMode="gray">
            <a:xfrm flipH="1">
              <a:off x="2482" y="2375"/>
              <a:ext cx="1940" cy="83"/>
            </a:xfrm>
            <a:prstGeom prst="line">
              <a:avLst/>
            </a:prstGeom>
            <a:noFill/>
            <a:ln w="76200">
              <a:solidFill>
                <a:srgbClr val="B2B2B2"/>
              </a:solidFill>
              <a:round/>
              <a:headEnd/>
              <a:tailEnd/>
            </a:ln>
          </p:spPr>
          <p:txBody>
            <a:bodyPr wrap="none" anchor="ctr"/>
            <a:lstStyle/>
            <a:p>
              <a:endParaRPr lang="en-US"/>
            </a:p>
          </p:txBody>
        </p:sp>
        <p:sp>
          <p:nvSpPr>
            <p:cNvPr id="58376" name="Line 44"/>
            <p:cNvSpPr>
              <a:spLocks noChangeShapeType="1"/>
            </p:cNvSpPr>
            <p:nvPr/>
          </p:nvSpPr>
          <p:spPr bwMode="gray">
            <a:xfrm flipH="1" flipV="1">
              <a:off x="2504" y="2458"/>
              <a:ext cx="828" cy="903"/>
            </a:xfrm>
            <a:prstGeom prst="line">
              <a:avLst/>
            </a:prstGeom>
            <a:noFill/>
            <a:ln w="76200">
              <a:solidFill>
                <a:schemeClr val="bg2"/>
              </a:solidFill>
              <a:round/>
              <a:headEnd/>
              <a:tailEnd/>
            </a:ln>
          </p:spPr>
          <p:txBody>
            <a:bodyPr wrap="none" anchor="ctr"/>
            <a:lstStyle/>
            <a:p>
              <a:endParaRPr lang="en-US"/>
            </a:p>
          </p:txBody>
        </p:sp>
        <p:sp>
          <p:nvSpPr>
            <p:cNvPr id="58377" name="Line 45"/>
            <p:cNvSpPr>
              <a:spLocks noChangeShapeType="1"/>
            </p:cNvSpPr>
            <p:nvPr/>
          </p:nvSpPr>
          <p:spPr bwMode="gray">
            <a:xfrm flipV="1">
              <a:off x="1349" y="2458"/>
              <a:ext cx="1155" cy="1029"/>
            </a:xfrm>
            <a:prstGeom prst="line">
              <a:avLst/>
            </a:prstGeom>
            <a:noFill/>
            <a:ln w="76200">
              <a:solidFill>
                <a:schemeClr val="bg2"/>
              </a:solidFill>
              <a:round/>
              <a:headEnd/>
              <a:tailEnd/>
            </a:ln>
          </p:spPr>
          <p:txBody>
            <a:bodyPr wrap="none" anchor="ctr"/>
            <a:lstStyle/>
            <a:p>
              <a:endParaRPr lang="en-US"/>
            </a:p>
          </p:txBody>
        </p:sp>
        <p:sp>
          <p:nvSpPr>
            <p:cNvPr id="58378" name="Line 46"/>
            <p:cNvSpPr>
              <a:spLocks noChangeShapeType="1"/>
            </p:cNvSpPr>
            <p:nvPr/>
          </p:nvSpPr>
          <p:spPr bwMode="gray">
            <a:xfrm flipV="1">
              <a:off x="673" y="2458"/>
              <a:ext cx="1831" cy="64"/>
            </a:xfrm>
            <a:prstGeom prst="line">
              <a:avLst/>
            </a:prstGeom>
            <a:noFill/>
            <a:ln w="76200">
              <a:solidFill>
                <a:schemeClr val="bg2"/>
              </a:solidFill>
              <a:round/>
              <a:headEnd/>
              <a:tailEnd/>
            </a:ln>
          </p:spPr>
          <p:txBody>
            <a:bodyPr wrap="none" anchor="ctr"/>
            <a:lstStyle/>
            <a:p>
              <a:endParaRPr lang="en-US"/>
            </a:p>
          </p:txBody>
        </p:sp>
        <p:sp>
          <p:nvSpPr>
            <p:cNvPr id="58379" name="Oval 47"/>
            <p:cNvSpPr>
              <a:spLocks noChangeArrowheads="1"/>
            </p:cNvSpPr>
            <p:nvPr/>
          </p:nvSpPr>
          <p:spPr bwMode="gray">
            <a:xfrm rot="-417327">
              <a:off x="1371" y="1913"/>
              <a:ext cx="2157" cy="1037"/>
            </a:xfrm>
            <a:prstGeom prst="ellipse">
              <a:avLst/>
            </a:prstGeom>
            <a:gradFill rotWithShape="1">
              <a:gsLst>
                <a:gs pos="0">
                  <a:srgbClr val="008080"/>
                </a:gs>
                <a:gs pos="100000">
                  <a:srgbClr val="99FFCC"/>
                </a:gs>
              </a:gsLst>
              <a:lin ang="2700000" scaled="1"/>
            </a:gradFill>
            <a:ln w="9525">
              <a:round/>
              <a:headEnd/>
              <a:tailEnd/>
            </a:ln>
            <a:scene3d>
              <a:camera prst="legacyPerspectiveBottom"/>
              <a:lightRig rig="legacyFlat1" dir="t"/>
            </a:scene3d>
            <a:sp3d extrusionH="887400" prstMaterial="legacyMatte">
              <a:bevelT w="13500" h="13500" prst="angle"/>
              <a:bevelB w="13500" h="13500" prst="angle"/>
              <a:extrusionClr>
                <a:srgbClr val="009999"/>
              </a:extrusionClr>
            </a:sp3d>
          </p:spPr>
          <p:txBody>
            <a:bodyPr wrap="none" anchor="ctr">
              <a:flatTx/>
            </a:bodyPr>
            <a:lstStyle/>
            <a:p>
              <a:endParaRPr lang="zh-CN" altLang="en-US">
                <a:ea typeface="宋体" pitchFamily="2" charset="-122"/>
              </a:endParaRPr>
            </a:p>
          </p:txBody>
        </p:sp>
        <p:sp>
          <p:nvSpPr>
            <p:cNvPr id="58380" name="Oval 48"/>
            <p:cNvSpPr>
              <a:spLocks noChangeArrowheads="1"/>
            </p:cNvSpPr>
            <p:nvPr/>
          </p:nvSpPr>
          <p:spPr bwMode="gray">
            <a:xfrm rot="-342635">
              <a:off x="563" y="1681"/>
              <a:ext cx="3927" cy="1911"/>
            </a:xfrm>
            <a:prstGeom prst="ellipse">
              <a:avLst/>
            </a:prstGeom>
            <a:noFill/>
            <a:ln w="57150" algn="ctr">
              <a:solidFill>
                <a:schemeClr val="bg2"/>
              </a:solidFill>
              <a:round/>
              <a:headEnd/>
              <a:tailEnd/>
            </a:ln>
          </p:spPr>
          <p:txBody>
            <a:bodyPr wrap="none" anchor="ctr"/>
            <a:lstStyle/>
            <a:p>
              <a:endParaRPr lang="zh-CN" altLang="en-US">
                <a:ea typeface="宋体" pitchFamily="2" charset="-122"/>
              </a:endParaRPr>
            </a:p>
          </p:txBody>
        </p:sp>
        <p:sp>
          <p:nvSpPr>
            <p:cNvPr id="58381" name="Oval 49"/>
            <p:cNvSpPr>
              <a:spLocks noChangeArrowheads="1"/>
            </p:cNvSpPr>
            <p:nvPr/>
          </p:nvSpPr>
          <p:spPr bwMode="gray">
            <a:xfrm rot="-342635">
              <a:off x="541" y="1677"/>
              <a:ext cx="3937" cy="1893"/>
            </a:xfrm>
            <a:prstGeom prst="ellipse">
              <a:avLst/>
            </a:prstGeom>
            <a:noFill/>
            <a:ln w="38100" algn="ctr">
              <a:solidFill>
                <a:schemeClr val="bg2"/>
              </a:solidFill>
              <a:round/>
              <a:headEnd/>
              <a:tailEnd/>
            </a:ln>
          </p:spPr>
          <p:txBody>
            <a:bodyPr wrap="none" anchor="ctr"/>
            <a:lstStyle/>
            <a:p>
              <a:endParaRPr lang="zh-CN" altLang="en-US">
                <a:ea typeface="宋体" pitchFamily="2" charset="-122"/>
              </a:endParaRPr>
            </a:p>
          </p:txBody>
        </p:sp>
        <p:sp>
          <p:nvSpPr>
            <p:cNvPr id="58382" name="Text Box 50"/>
            <p:cNvSpPr txBox="1">
              <a:spLocks noChangeArrowheads="1"/>
            </p:cNvSpPr>
            <p:nvPr/>
          </p:nvSpPr>
          <p:spPr bwMode="gray">
            <a:xfrm>
              <a:off x="1789" y="2211"/>
              <a:ext cx="1443" cy="407"/>
            </a:xfrm>
            <a:prstGeom prst="rect">
              <a:avLst/>
            </a:prstGeom>
            <a:noFill/>
            <a:ln w="9525" algn="ctr">
              <a:noFill/>
              <a:miter lim="800000"/>
              <a:headEnd/>
              <a:tailEnd/>
            </a:ln>
          </p:spPr>
          <p:txBody>
            <a:bodyPr wrap="square">
              <a:spAutoFit/>
            </a:bodyPr>
            <a:lstStyle/>
            <a:p>
              <a:pPr eaLnBrk="0" hangingPunct="0"/>
              <a:r>
                <a:rPr lang="en-US" altLang="zh-CN" sz="3600" b="1" dirty="0">
                  <a:solidFill>
                    <a:srgbClr val="CC0000"/>
                  </a:solidFill>
                  <a:ea typeface="宋体" pitchFamily="2" charset="-122"/>
                </a:rPr>
                <a:t>5 Values</a:t>
              </a:r>
              <a:endParaRPr lang="en-US" altLang="zh-CN" sz="3600" dirty="0">
                <a:solidFill>
                  <a:srgbClr val="1C1C1C"/>
                </a:solidFill>
                <a:ea typeface="宋体" pitchFamily="2" charset="-122"/>
              </a:endParaRPr>
            </a:p>
          </p:txBody>
        </p:sp>
        <p:grpSp>
          <p:nvGrpSpPr>
            <p:cNvPr id="58383" name="Group 51"/>
            <p:cNvGrpSpPr>
              <a:grpSpLocks/>
            </p:cNvGrpSpPr>
            <p:nvPr/>
          </p:nvGrpSpPr>
          <p:grpSpPr bwMode="auto">
            <a:xfrm rot="-395355">
              <a:off x="303" y="2354"/>
              <a:ext cx="837" cy="391"/>
              <a:chOff x="3098" y="249"/>
              <a:chExt cx="1959" cy="629"/>
            </a:xfrm>
          </p:grpSpPr>
          <p:sp>
            <p:nvSpPr>
              <p:cNvPr id="58405" name="Oval 52"/>
              <p:cNvSpPr>
                <a:spLocks noChangeArrowheads="1"/>
              </p:cNvSpPr>
              <p:nvPr/>
            </p:nvSpPr>
            <p:spPr bwMode="gray">
              <a:xfrm>
                <a:off x="3099" y="297"/>
                <a:ext cx="1958" cy="581"/>
              </a:xfrm>
              <a:prstGeom prst="ellipse">
                <a:avLst/>
              </a:prstGeom>
              <a:gradFill rotWithShape="1">
                <a:gsLst>
                  <a:gs pos="0">
                    <a:srgbClr val="6B6B6B"/>
                  </a:gs>
                  <a:gs pos="50000">
                    <a:srgbClr val="C0C0C0"/>
                  </a:gs>
                  <a:gs pos="100000">
                    <a:srgbClr val="6B6B6B"/>
                  </a:gs>
                </a:gsLst>
                <a:lin ang="0" scaled="1"/>
              </a:gradFill>
              <a:ln w="9525" algn="ctr">
                <a:noFill/>
                <a:round/>
                <a:headEnd/>
                <a:tailEnd/>
              </a:ln>
            </p:spPr>
            <p:txBody>
              <a:bodyPr wrap="none" anchor="ctr"/>
              <a:lstStyle/>
              <a:p>
                <a:endParaRPr lang="zh-CN" altLang="en-US">
                  <a:ea typeface="宋体" pitchFamily="2" charset="-122"/>
                </a:endParaRPr>
              </a:p>
            </p:txBody>
          </p:sp>
          <p:sp>
            <p:nvSpPr>
              <p:cNvPr id="58406" name="Oval 53"/>
              <p:cNvSpPr>
                <a:spLocks noChangeArrowheads="1"/>
              </p:cNvSpPr>
              <p:nvPr/>
            </p:nvSpPr>
            <p:spPr bwMode="gray">
              <a:xfrm>
                <a:off x="3098" y="249"/>
                <a:ext cx="1959" cy="581"/>
              </a:xfrm>
              <a:prstGeom prst="ellipse">
                <a:avLst/>
              </a:prstGeom>
              <a:gradFill rotWithShape="1">
                <a:gsLst>
                  <a:gs pos="0">
                    <a:srgbClr val="C0C0C0"/>
                  </a:gs>
                  <a:gs pos="100000">
                    <a:srgbClr val="EAEAEA"/>
                  </a:gs>
                </a:gsLst>
                <a:lin ang="5400000" scaled="1"/>
              </a:gradFill>
              <a:ln w="9525" algn="ctr">
                <a:noFill/>
                <a:round/>
                <a:headEnd/>
                <a:tailEnd/>
              </a:ln>
            </p:spPr>
            <p:txBody>
              <a:bodyPr wrap="none" anchor="ctr"/>
              <a:lstStyle/>
              <a:p>
                <a:endParaRPr lang="zh-CN" altLang="en-US">
                  <a:ea typeface="宋体" pitchFamily="2" charset="-122"/>
                </a:endParaRPr>
              </a:p>
            </p:txBody>
          </p:sp>
        </p:grpSp>
        <p:grpSp>
          <p:nvGrpSpPr>
            <p:cNvPr id="58385" name="Group 57"/>
            <p:cNvGrpSpPr>
              <a:grpSpLocks/>
            </p:cNvGrpSpPr>
            <p:nvPr/>
          </p:nvGrpSpPr>
          <p:grpSpPr bwMode="auto">
            <a:xfrm rot="-254711">
              <a:off x="2784" y="1536"/>
              <a:ext cx="837" cy="349"/>
              <a:chOff x="3098" y="249"/>
              <a:chExt cx="1959" cy="629"/>
            </a:xfrm>
          </p:grpSpPr>
          <p:sp>
            <p:nvSpPr>
              <p:cNvPr id="58401" name="Oval 58"/>
              <p:cNvSpPr>
                <a:spLocks noChangeArrowheads="1"/>
              </p:cNvSpPr>
              <p:nvPr/>
            </p:nvSpPr>
            <p:spPr bwMode="gray">
              <a:xfrm>
                <a:off x="3099" y="297"/>
                <a:ext cx="1958" cy="581"/>
              </a:xfrm>
              <a:prstGeom prst="ellipse">
                <a:avLst/>
              </a:prstGeom>
              <a:gradFill rotWithShape="1">
                <a:gsLst>
                  <a:gs pos="0">
                    <a:srgbClr val="636363"/>
                  </a:gs>
                  <a:gs pos="50000">
                    <a:srgbClr val="B2B2B2"/>
                  </a:gs>
                  <a:gs pos="100000">
                    <a:srgbClr val="636363"/>
                  </a:gs>
                </a:gsLst>
                <a:lin ang="0" scaled="1"/>
              </a:gradFill>
              <a:ln w="9525" algn="ctr">
                <a:noFill/>
                <a:round/>
                <a:headEnd/>
                <a:tailEnd/>
              </a:ln>
            </p:spPr>
            <p:txBody>
              <a:bodyPr wrap="none" anchor="ctr"/>
              <a:lstStyle/>
              <a:p>
                <a:endParaRPr lang="zh-CN" altLang="en-US">
                  <a:ea typeface="宋体" pitchFamily="2" charset="-122"/>
                </a:endParaRPr>
              </a:p>
            </p:txBody>
          </p:sp>
          <p:sp>
            <p:nvSpPr>
              <p:cNvPr id="58402" name="Oval 59"/>
              <p:cNvSpPr>
                <a:spLocks noChangeArrowheads="1"/>
              </p:cNvSpPr>
              <p:nvPr/>
            </p:nvSpPr>
            <p:spPr bwMode="gray">
              <a:xfrm>
                <a:off x="3098" y="249"/>
                <a:ext cx="1959" cy="581"/>
              </a:xfrm>
              <a:prstGeom prst="ellipse">
                <a:avLst/>
              </a:prstGeom>
              <a:gradFill rotWithShape="1">
                <a:gsLst>
                  <a:gs pos="0">
                    <a:srgbClr val="C0C0C0"/>
                  </a:gs>
                  <a:gs pos="100000">
                    <a:srgbClr val="EAEAEA"/>
                  </a:gs>
                </a:gsLst>
                <a:lin ang="5400000" scaled="1"/>
              </a:gradFill>
              <a:ln w="9525" algn="ctr">
                <a:noFill/>
                <a:round/>
                <a:headEnd/>
                <a:tailEnd/>
              </a:ln>
            </p:spPr>
            <p:txBody>
              <a:bodyPr wrap="none" anchor="ctr"/>
              <a:lstStyle/>
              <a:p>
                <a:endParaRPr lang="zh-CN" altLang="en-US">
                  <a:ea typeface="宋体" pitchFamily="2" charset="-122"/>
                </a:endParaRPr>
              </a:p>
            </p:txBody>
          </p:sp>
        </p:grpSp>
        <p:grpSp>
          <p:nvGrpSpPr>
            <p:cNvPr id="58386" name="Group 60"/>
            <p:cNvGrpSpPr>
              <a:grpSpLocks/>
            </p:cNvGrpSpPr>
            <p:nvPr/>
          </p:nvGrpSpPr>
          <p:grpSpPr bwMode="auto">
            <a:xfrm rot="-208054">
              <a:off x="3812" y="2102"/>
              <a:ext cx="1084" cy="572"/>
              <a:chOff x="3098" y="249"/>
              <a:chExt cx="1959" cy="629"/>
            </a:xfrm>
          </p:grpSpPr>
          <p:sp>
            <p:nvSpPr>
              <p:cNvPr id="58399" name="Oval 61"/>
              <p:cNvSpPr>
                <a:spLocks noChangeArrowheads="1"/>
              </p:cNvSpPr>
              <p:nvPr/>
            </p:nvSpPr>
            <p:spPr bwMode="gray">
              <a:xfrm>
                <a:off x="3099" y="297"/>
                <a:ext cx="1958" cy="581"/>
              </a:xfrm>
              <a:prstGeom prst="ellipse">
                <a:avLst/>
              </a:prstGeom>
              <a:gradFill rotWithShape="1">
                <a:gsLst>
                  <a:gs pos="0">
                    <a:srgbClr val="636363"/>
                  </a:gs>
                  <a:gs pos="50000">
                    <a:srgbClr val="B2B2B2"/>
                  </a:gs>
                  <a:gs pos="100000">
                    <a:srgbClr val="636363"/>
                  </a:gs>
                </a:gsLst>
                <a:lin ang="0" scaled="1"/>
              </a:gradFill>
              <a:ln w="9525" algn="ctr">
                <a:noFill/>
                <a:round/>
                <a:headEnd/>
                <a:tailEnd/>
              </a:ln>
            </p:spPr>
            <p:txBody>
              <a:bodyPr wrap="none" anchor="ctr"/>
              <a:lstStyle/>
              <a:p>
                <a:endParaRPr lang="zh-CN" altLang="en-US">
                  <a:ea typeface="宋体" pitchFamily="2" charset="-122"/>
                </a:endParaRPr>
              </a:p>
            </p:txBody>
          </p:sp>
          <p:sp>
            <p:nvSpPr>
              <p:cNvPr id="58400" name="Oval 62"/>
              <p:cNvSpPr>
                <a:spLocks noChangeArrowheads="1"/>
              </p:cNvSpPr>
              <p:nvPr/>
            </p:nvSpPr>
            <p:spPr bwMode="gray">
              <a:xfrm>
                <a:off x="3098" y="249"/>
                <a:ext cx="1959" cy="581"/>
              </a:xfrm>
              <a:prstGeom prst="ellipse">
                <a:avLst/>
              </a:prstGeom>
              <a:gradFill rotWithShape="1">
                <a:gsLst>
                  <a:gs pos="0">
                    <a:srgbClr val="C0C0C0"/>
                  </a:gs>
                  <a:gs pos="100000">
                    <a:srgbClr val="EAEAEA"/>
                  </a:gs>
                </a:gsLst>
                <a:lin ang="5400000" scaled="1"/>
              </a:gradFill>
              <a:ln w="9525" algn="ctr">
                <a:noFill/>
                <a:round/>
                <a:headEnd/>
                <a:tailEnd/>
              </a:ln>
            </p:spPr>
            <p:txBody>
              <a:bodyPr wrap="none" anchor="ctr"/>
              <a:lstStyle/>
              <a:p>
                <a:endParaRPr lang="zh-CN" altLang="en-US">
                  <a:ea typeface="宋体" pitchFamily="2" charset="-122"/>
                </a:endParaRPr>
              </a:p>
            </p:txBody>
          </p:sp>
        </p:grpSp>
        <p:grpSp>
          <p:nvGrpSpPr>
            <p:cNvPr id="58387" name="Group 63"/>
            <p:cNvGrpSpPr>
              <a:grpSpLocks/>
            </p:cNvGrpSpPr>
            <p:nvPr/>
          </p:nvGrpSpPr>
          <p:grpSpPr bwMode="auto">
            <a:xfrm rot="-198351">
              <a:off x="2569" y="2983"/>
              <a:ext cx="1495" cy="859"/>
              <a:chOff x="3098" y="249"/>
              <a:chExt cx="1959" cy="629"/>
            </a:xfrm>
          </p:grpSpPr>
          <p:sp>
            <p:nvSpPr>
              <p:cNvPr id="58397" name="Oval 64"/>
              <p:cNvSpPr>
                <a:spLocks noChangeArrowheads="1"/>
              </p:cNvSpPr>
              <p:nvPr/>
            </p:nvSpPr>
            <p:spPr bwMode="gray">
              <a:xfrm>
                <a:off x="3099" y="297"/>
                <a:ext cx="1958" cy="581"/>
              </a:xfrm>
              <a:prstGeom prst="ellipse">
                <a:avLst/>
              </a:prstGeom>
              <a:gradFill rotWithShape="1">
                <a:gsLst>
                  <a:gs pos="0">
                    <a:srgbClr val="636363"/>
                  </a:gs>
                  <a:gs pos="50000">
                    <a:srgbClr val="B2B2B2"/>
                  </a:gs>
                  <a:gs pos="100000">
                    <a:srgbClr val="636363"/>
                  </a:gs>
                </a:gsLst>
                <a:lin ang="0" scaled="1"/>
              </a:gradFill>
              <a:ln w="9525" algn="ctr">
                <a:noFill/>
                <a:round/>
                <a:headEnd/>
                <a:tailEnd/>
              </a:ln>
            </p:spPr>
            <p:txBody>
              <a:bodyPr wrap="none" anchor="ctr"/>
              <a:lstStyle/>
              <a:p>
                <a:endParaRPr lang="zh-CN" altLang="en-US">
                  <a:ea typeface="宋体" pitchFamily="2" charset="-122"/>
                </a:endParaRPr>
              </a:p>
            </p:txBody>
          </p:sp>
          <p:sp>
            <p:nvSpPr>
              <p:cNvPr id="58398" name="Oval 65"/>
              <p:cNvSpPr>
                <a:spLocks noChangeArrowheads="1"/>
              </p:cNvSpPr>
              <p:nvPr/>
            </p:nvSpPr>
            <p:spPr bwMode="gray">
              <a:xfrm>
                <a:off x="3098" y="249"/>
                <a:ext cx="1959" cy="581"/>
              </a:xfrm>
              <a:prstGeom prst="ellipse">
                <a:avLst/>
              </a:prstGeom>
              <a:gradFill rotWithShape="1">
                <a:gsLst>
                  <a:gs pos="0">
                    <a:srgbClr val="C0C0C0"/>
                  </a:gs>
                  <a:gs pos="100000">
                    <a:srgbClr val="EAEAEA"/>
                  </a:gs>
                </a:gsLst>
                <a:lin ang="5400000" scaled="1"/>
              </a:gradFill>
              <a:ln w="9525" algn="ctr">
                <a:noFill/>
                <a:round/>
                <a:headEnd/>
                <a:tailEnd/>
              </a:ln>
            </p:spPr>
            <p:txBody>
              <a:bodyPr wrap="none" anchor="ctr"/>
              <a:lstStyle/>
              <a:p>
                <a:endParaRPr lang="zh-CN" altLang="en-US">
                  <a:ea typeface="宋体" pitchFamily="2" charset="-122"/>
                </a:endParaRPr>
              </a:p>
            </p:txBody>
          </p:sp>
        </p:grpSp>
        <p:grpSp>
          <p:nvGrpSpPr>
            <p:cNvPr id="58388" name="Group 66"/>
            <p:cNvGrpSpPr>
              <a:grpSpLocks/>
            </p:cNvGrpSpPr>
            <p:nvPr/>
          </p:nvGrpSpPr>
          <p:grpSpPr bwMode="auto">
            <a:xfrm rot="-293188">
              <a:off x="761" y="3172"/>
              <a:ext cx="1178" cy="671"/>
              <a:chOff x="3098" y="249"/>
              <a:chExt cx="1959" cy="629"/>
            </a:xfrm>
          </p:grpSpPr>
          <p:sp>
            <p:nvSpPr>
              <p:cNvPr id="58395" name="Oval 67"/>
              <p:cNvSpPr>
                <a:spLocks noChangeArrowheads="1"/>
              </p:cNvSpPr>
              <p:nvPr/>
            </p:nvSpPr>
            <p:spPr bwMode="gray">
              <a:xfrm>
                <a:off x="3099" y="297"/>
                <a:ext cx="1958" cy="581"/>
              </a:xfrm>
              <a:prstGeom prst="ellipse">
                <a:avLst/>
              </a:prstGeom>
              <a:gradFill rotWithShape="1">
                <a:gsLst>
                  <a:gs pos="0">
                    <a:srgbClr val="636363"/>
                  </a:gs>
                  <a:gs pos="50000">
                    <a:srgbClr val="B2B2B2"/>
                  </a:gs>
                  <a:gs pos="100000">
                    <a:srgbClr val="636363"/>
                  </a:gs>
                </a:gsLst>
                <a:lin ang="0" scaled="1"/>
              </a:gradFill>
              <a:ln w="9525" algn="ctr">
                <a:noFill/>
                <a:round/>
                <a:headEnd/>
                <a:tailEnd/>
              </a:ln>
            </p:spPr>
            <p:txBody>
              <a:bodyPr wrap="none" anchor="ctr"/>
              <a:lstStyle/>
              <a:p>
                <a:endParaRPr lang="zh-CN" altLang="en-US">
                  <a:ea typeface="宋体" pitchFamily="2" charset="-122"/>
                </a:endParaRPr>
              </a:p>
            </p:txBody>
          </p:sp>
          <p:sp>
            <p:nvSpPr>
              <p:cNvPr id="58396" name="Oval 68"/>
              <p:cNvSpPr>
                <a:spLocks noChangeArrowheads="1"/>
              </p:cNvSpPr>
              <p:nvPr/>
            </p:nvSpPr>
            <p:spPr bwMode="gray">
              <a:xfrm>
                <a:off x="3098" y="249"/>
                <a:ext cx="1959" cy="581"/>
              </a:xfrm>
              <a:prstGeom prst="ellipse">
                <a:avLst/>
              </a:prstGeom>
              <a:gradFill rotWithShape="1">
                <a:gsLst>
                  <a:gs pos="0">
                    <a:srgbClr val="C0C0C0"/>
                  </a:gs>
                  <a:gs pos="100000">
                    <a:srgbClr val="EAEAEA"/>
                  </a:gs>
                </a:gsLst>
                <a:lin ang="5400000" scaled="1"/>
              </a:gradFill>
              <a:ln w="9525" algn="ctr">
                <a:noFill/>
                <a:round/>
                <a:headEnd/>
                <a:tailEnd/>
              </a:ln>
            </p:spPr>
            <p:txBody>
              <a:bodyPr wrap="none" anchor="ctr"/>
              <a:lstStyle/>
              <a:p>
                <a:endParaRPr lang="zh-CN" altLang="en-US">
                  <a:ea typeface="宋体" pitchFamily="2" charset="-122"/>
                </a:endParaRPr>
              </a:p>
            </p:txBody>
          </p:sp>
        </p:grpSp>
        <p:sp>
          <p:nvSpPr>
            <p:cNvPr id="58390" name="Text Box 70"/>
            <p:cNvSpPr txBox="1">
              <a:spLocks noChangeArrowheads="1"/>
            </p:cNvSpPr>
            <p:nvPr/>
          </p:nvSpPr>
          <p:spPr bwMode="gray">
            <a:xfrm>
              <a:off x="2940" y="1578"/>
              <a:ext cx="643" cy="252"/>
            </a:xfrm>
            <a:prstGeom prst="rect">
              <a:avLst/>
            </a:prstGeom>
            <a:noFill/>
            <a:ln w="9525" algn="ctr">
              <a:noFill/>
              <a:miter lim="800000"/>
              <a:headEnd/>
              <a:tailEnd/>
            </a:ln>
          </p:spPr>
          <p:txBody>
            <a:bodyPr wrap="square">
              <a:spAutoFit/>
            </a:bodyPr>
            <a:lstStyle/>
            <a:p>
              <a:pPr algn="ctr" eaLnBrk="0" hangingPunct="0">
                <a:spcBef>
                  <a:spcPct val="50000"/>
                </a:spcBef>
              </a:pPr>
              <a:r>
                <a:rPr lang="en-US" altLang="zh-CN" sz="2000" b="1" dirty="0">
                  <a:solidFill>
                    <a:srgbClr val="333333"/>
                  </a:solidFill>
                  <a:ea typeface="宋体" pitchFamily="2" charset="-122"/>
                </a:rPr>
                <a:t>Focus</a:t>
              </a:r>
            </a:p>
          </p:txBody>
        </p:sp>
        <p:sp>
          <p:nvSpPr>
            <p:cNvPr id="58391" name="Text Box 71"/>
            <p:cNvSpPr txBox="1">
              <a:spLocks noChangeArrowheads="1"/>
            </p:cNvSpPr>
            <p:nvPr/>
          </p:nvSpPr>
          <p:spPr bwMode="gray">
            <a:xfrm>
              <a:off x="3932" y="2228"/>
              <a:ext cx="984" cy="252"/>
            </a:xfrm>
            <a:prstGeom prst="rect">
              <a:avLst/>
            </a:prstGeom>
            <a:noFill/>
            <a:ln w="9525" algn="ctr">
              <a:noFill/>
              <a:miter lim="800000"/>
              <a:headEnd/>
              <a:tailEnd/>
            </a:ln>
          </p:spPr>
          <p:txBody>
            <a:bodyPr wrap="square">
              <a:spAutoFit/>
            </a:bodyPr>
            <a:lstStyle/>
            <a:p>
              <a:pPr algn="ctr" eaLnBrk="0" hangingPunct="0">
                <a:spcBef>
                  <a:spcPct val="50000"/>
                </a:spcBef>
              </a:pPr>
              <a:r>
                <a:rPr lang="en-US" altLang="zh-CN" sz="2000" b="1" dirty="0">
                  <a:solidFill>
                    <a:srgbClr val="333333"/>
                  </a:solidFill>
                  <a:ea typeface="宋体" pitchFamily="2" charset="-122"/>
                </a:rPr>
                <a:t>Openness</a:t>
              </a:r>
            </a:p>
          </p:txBody>
        </p:sp>
        <p:sp>
          <p:nvSpPr>
            <p:cNvPr id="58392" name="Text Box 72"/>
            <p:cNvSpPr txBox="1">
              <a:spLocks noChangeArrowheads="1"/>
            </p:cNvSpPr>
            <p:nvPr/>
          </p:nvSpPr>
          <p:spPr bwMode="gray">
            <a:xfrm>
              <a:off x="2940" y="3253"/>
              <a:ext cx="655" cy="252"/>
            </a:xfrm>
            <a:prstGeom prst="rect">
              <a:avLst/>
            </a:prstGeom>
            <a:noFill/>
            <a:ln w="9525" algn="ctr">
              <a:noFill/>
              <a:miter lim="800000"/>
              <a:headEnd/>
              <a:tailEnd/>
            </a:ln>
          </p:spPr>
          <p:txBody>
            <a:bodyPr wrap="square">
              <a:spAutoFit/>
            </a:bodyPr>
            <a:lstStyle/>
            <a:p>
              <a:pPr algn="ctr" eaLnBrk="0" hangingPunct="0">
                <a:spcBef>
                  <a:spcPct val="50000"/>
                </a:spcBef>
              </a:pPr>
              <a:r>
                <a:rPr lang="en-US" altLang="zh-CN" sz="2000" b="1" dirty="0">
                  <a:solidFill>
                    <a:srgbClr val="333333"/>
                  </a:solidFill>
                  <a:ea typeface="宋体" pitchFamily="2" charset="-122"/>
                </a:rPr>
                <a:t>Resect</a:t>
              </a:r>
            </a:p>
          </p:txBody>
        </p:sp>
        <p:sp>
          <p:nvSpPr>
            <p:cNvPr id="58393" name="Text Box 73"/>
            <p:cNvSpPr txBox="1">
              <a:spLocks noChangeArrowheads="1"/>
            </p:cNvSpPr>
            <p:nvPr/>
          </p:nvSpPr>
          <p:spPr bwMode="gray">
            <a:xfrm>
              <a:off x="756" y="3349"/>
              <a:ext cx="1209" cy="252"/>
            </a:xfrm>
            <a:prstGeom prst="rect">
              <a:avLst/>
            </a:prstGeom>
            <a:noFill/>
            <a:ln w="9525" algn="ctr">
              <a:noFill/>
              <a:miter lim="800000"/>
              <a:headEnd/>
              <a:tailEnd/>
            </a:ln>
          </p:spPr>
          <p:txBody>
            <a:bodyPr wrap="square">
              <a:spAutoFit/>
            </a:bodyPr>
            <a:lstStyle/>
            <a:p>
              <a:pPr algn="ctr" eaLnBrk="0" hangingPunct="0">
                <a:spcBef>
                  <a:spcPct val="50000"/>
                </a:spcBef>
              </a:pPr>
              <a:r>
                <a:rPr lang="en-US" altLang="zh-CN" sz="2000" b="1" dirty="0">
                  <a:solidFill>
                    <a:srgbClr val="333333"/>
                  </a:solidFill>
                  <a:ea typeface="宋体" pitchFamily="2" charset="-122"/>
                </a:rPr>
                <a:t>Commitment</a:t>
              </a:r>
            </a:p>
          </p:txBody>
        </p:sp>
        <p:sp>
          <p:nvSpPr>
            <p:cNvPr id="58394" name="Text Box 74"/>
            <p:cNvSpPr txBox="1">
              <a:spLocks noChangeArrowheads="1"/>
            </p:cNvSpPr>
            <p:nvPr/>
          </p:nvSpPr>
          <p:spPr bwMode="gray">
            <a:xfrm>
              <a:off x="312" y="2417"/>
              <a:ext cx="797" cy="252"/>
            </a:xfrm>
            <a:prstGeom prst="rect">
              <a:avLst/>
            </a:prstGeom>
            <a:noFill/>
            <a:ln w="9525" algn="ctr">
              <a:noFill/>
              <a:miter lim="800000"/>
              <a:headEnd/>
              <a:tailEnd/>
            </a:ln>
          </p:spPr>
          <p:txBody>
            <a:bodyPr wrap="square">
              <a:spAutoFit/>
            </a:bodyPr>
            <a:lstStyle/>
            <a:p>
              <a:pPr algn="ctr" eaLnBrk="0" hangingPunct="0">
                <a:spcBef>
                  <a:spcPct val="50000"/>
                </a:spcBef>
              </a:pPr>
              <a:r>
                <a:rPr lang="en-US" altLang="zh-CN" sz="2000" b="1" dirty="0">
                  <a:solidFill>
                    <a:srgbClr val="333333"/>
                  </a:solidFill>
                  <a:ea typeface="宋体" pitchFamily="2" charset="-122"/>
                </a:rPr>
                <a:t>Courage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3"/>
          <p:cNvGrpSpPr>
            <a:grpSpLocks/>
          </p:cNvGrpSpPr>
          <p:nvPr/>
        </p:nvGrpSpPr>
        <p:grpSpPr bwMode="auto">
          <a:xfrm>
            <a:off x="1066800" y="4572000"/>
            <a:ext cx="6319838" cy="1219200"/>
            <a:chOff x="576" y="2880"/>
            <a:chExt cx="3981" cy="768"/>
          </a:xfrm>
        </p:grpSpPr>
        <p:sp>
          <p:nvSpPr>
            <p:cNvPr id="14340" name="AutoShape 4"/>
            <p:cNvSpPr>
              <a:spLocks noChangeArrowheads="1"/>
            </p:cNvSpPr>
            <p:nvPr/>
          </p:nvSpPr>
          <p:spPr bwMode="gray">
            <a:xfrm>
              <a:off x="576" y="2976"/>
              <a:ext cx="3981" cy="672"/>
            </a:xfrm>
            <a:prstGeom prst="roundRect">
              <a:avLst>
                <a:gd name="adj" fmla="val 16667"/>
              </a:avLst>
            </a:prstGeom>
            <a:gradFill rotWithShape="1">
              <a:gsLst>
                <a:gs pos="0">
                  <a:schemeClr val="accent2"/>
                </a:gs>
                <a:gs pos="100000">
                  <a:schemeClr val="accent2">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74" name="AutoShape 5"/>
            <p:cNvSpPr>
              <a:spLocks noChangeArrowheads="1"/>
            </p:cNvSpPr>
            <p:nvPr/>
          </p:nvSpPr>
          <p:spPr bwMode="gray">
            <a:xfrm>
              <a:off x="576" y="2880"/>
              <a:ext cx="3981" cy="519"/>
            </a:xfrm>
            <a:prstGeom prst="roundRect">
              <a:avLst>
                <a:gd name="adj" fmla="val 16667"/>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4342" name="AutoShape 6"/>
            <p:cNvSpPr>
              <a:spLocks noChangeArrowheads="1"/>
            </p:cNvSpPr>
            <p:nvPr/>
          </p:nvSpPr>
          <p:spPr bwMode="gray">
            <a:xfrm flipV="1">
              <a:off x="576" y="3216"/>
              <a:ext cx="3978" cy="240"/>
            </a:xfrm>
            <a:prstGeom prst="roundRect">
              <a:avLst>
                <a:gd name="adj" fmla="val 23750"/>
              </a:avLst>
            </a:prstGeom>
            <a:gradFill rotWithShape="1">
              <a:gsLst>
                <a:gs pos="0">
                  <a:schemeClr val="accent2">
                    <a:gamma/>
                    <a:tint val="0"/>
                    <a:invGamma/>
                  </a:schemeClr>
                </a:gs>
                <a:gs pos="100000">
                  <a:schemeClr val="accent2"/>
                </a:gs>
              </a:gsLst>
              <a:lin ang="5400000" scaled="1"/>
            </a:gradFill>
            <a:ln w="9525">
              <a:noFill/>
              <a:round/>
              <a:headEnd/>
              <a:tailEnd/>
            </a:ln>
            <a:effectLst/>
          </p:spPr>
          <p:txBody>
            <a:bodyPr wrap="none" anchor="ctr"/>
            <a:lstStyle/>
            <a:p>
              <a:endParaRPr lang="zh-CN" altLang="en-US">
                <a:ea typeface="宋体" pitchFamily="2" charset="-122"/>
              </a:endParaRPr>
            </a:p>
          </p:txBody>
        </p:sp>
      </p:grpSp>
      <p:grpSp>
        <p:nvGrpSpPr>
          <p:cNvPr id="19459" name="Group 7"/>
          <p:cNvGrpSpPr>
            <a:grpSpLocks/>
          </p:cNvGrpSpPr>
          <p:nvPr/>
        </p:nvGrpSpPr>
        <p:grpSpPr bwMode="auto">
          <a:xfrm>
            <a:off x="1066800" y="3070225"/>
            <a:ext cx="6319838" cy="1219200"/>
            <a:chOff x="576" y="1934"/>
            <a:chExt cx="3981" cy="768"/>
          </a:xfrm>
        </p:grpSpPr>
        <p:sp>
          <p:nvSpPr>
            <p:cNvPr id="14344" name="AutoShape 8"/>
            <p:cNvSpPr>
              <a:spLocks noChangeArrowheads="1"/>
            </p:cNvSpPr>
            <p:nvPr/>
          </p:nvSpPr>
          <p:spPr bwMode="gray">
            <a:xfrm>
              <a:off x="576" y="2030"/>
              <a:ext cx="3981" cy="672"/>
            </a:xfrm>
            <a:prstGeom prst="roundRect">
              <a:avLst>
                <a:gd name="adj" fmla="val 16667"/>
              </a:avLst>
            </a:prstGeom>
            <a:gradFill rotWithShape="1">
              <a:gsLst>
                <a:gs pos="0">
                  <a:schemeClr val="accent1"/>
                </a:gs>
                <a:gs pos="100000">
                  <a:schemeClr val="accent1">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71" name="AutoShape 9"/>
            <p:cNvSpPr>
              <a:spLocks noChangeArrowheads="1"/>
            </p:cNvSpPr>
            <p:nvPr/>
          </p:nvSpPr>
          <p:spPr bwMode="gray">
            <a:xfrm>
              <a:off x="576" y="1934"/>
              <a:ext cx="3981" cy="519"/>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14346" name="AutoShape 10"/>
            <p:cNvSpPr>
              <a:spLocks noChangeArrowheads="1"/>
            </p:cNvSpPr>
            <p:nvPr/>
          </p:nvSpPr>
          <p:spPr bwMode="gray">
            <a:xfrm flipV="1">
              <a:off x="576" y="2270"/>
              <a:ext cx="3978" cy="240"/>
            </a:xfrm>
            <a:prstGeom prst="roundRect">
              <a:avLst>
                <a:gd name="adj" fmla="val 23750"/>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anchor="ctr"/>
            <a:lstStyle/>
            <a:p>
              <a:endParaRPr lang="zh-CN" altLang="en-US">
                <a:ea typeface="宋体" pitchFamily="2" charset="-122"/>
              </a:endParaRPr>
            </a:p>
          </p:txBody>
        </p:sp>
      </p:grpSp>
      <p:grpSp>
        <p:nvGrpSpPr>
          <p:cNvPr id="19460" name="Group 11"/>
          <p:cNvGrpSpPr>
            <a:grpSpLocks/>
          </p:cNvGrpSpPr>
          <p:nvPr/>
        </p:nvGrpSpPr>
        <p:grpSpPr bwMode="auto">
          <a:xfrm>
            <a:off x="1066800" y="1600200"/>
            <a:ext cx="6319838" cy="1219200"/>
            <a:chOff x="576" y="1008"/>
            <a:chExt cx="3981" cy="768"/>
          </a:xfrm>
        </p:grpSpPr>
        <p:sp>
          <p:nvSpPr>
            <p:cNvPr id="14348" name="AutoShape 12"/>
            <p:cNvSpPr>
              <a:spLocks noChangeArrowheads="1"/>
            </p:cNvSpPr>
            <p:nvPr/>
          </p:nvSpPr>
          <p:spPr bwMode="gray">
            <a:xfrm>
              <a:off x="576" y="1104"/>
              <a:ext cx="3981" cy="672"/>
            </a:xfrm>
            <a:prstGeom prst="roundRect">
              <a:avLst>
                <a:gd name="adj" fmla="val 16667"/>
              </a:avLst>
            </a:prstGeom>
            <a:gradFill rotWithShape="1">
              <a:gsLst>
                <a:gs pos="0">
                  <a:schemeClr val="hlink"/>
                </a:gs>
                <a:gs pos="100000">
                  <a:schemeClr val="hlink">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68" name="AutoShape 13"/>
            <p:cNvSpPr>
              <a:spLocks noChangeArrowheads="1"/>
            </p:cNvSpPr>
            <p:nvPr/>
          </p:nvSpPr>
          <p:spPr bwMode="gray">
            <a:xfrm>
              <a:off x="576" y="1008"/>
              <a:ext cx="3981" cy="519"/>
            </a:xfrm>
            <a:prstGeom prst="roundRect">
              <a:avLst>
                <a:gd name="adj" fmla="val 16667"/>
              </a:avLst>
            </a:prstGeom>
            <a:solidFill>
              <a:schemeClr val="hlink"/>
            </a:solidFill>
            <a:ln w="9525">
              <a:noFill/>
              <a:round/>
              <a:headEnd/>
              <a:tailEnd/>
            </a:ln>
          </p:spPr>
          <p:txBody>
            <a:bodyPr wrap="none" anchor="ctr"/>
            <a:lstStyle/>
            <a:p>
              <a:endParaRPr lang="zh-CN" altLang="en-US">
                <a:ea typeface="宋体" pitchFamily="2" charset="-122"/>
              </a:endParaRPr>
            </a:p>
          </p:txBody>
        </p:sp>
        <p:sp>
          <p:nvSpPr>
            <p:cNvPr id="14350" name="AutoShape 14"/>
            <p:cNvSpPr>
              <a:spLocks noChangeArrowheads="1"/>
            </p:cNvSpPr>
            <p:nvPr/>
          </p:nvSpPr>
          <p:spPr bwMode="gray">
            <a:xfrm flipV="1">
              <a:off x="576" y="1344"/>
              <a:ext cx="3978" cy="240"/>
            </a:xfrm>
            <a:prstGeom prst="roundRect">
              <a:avLst>
                <a:gd name="adj" fmla="val 23750"/>
              </a:avLst>
            </a:prstGeom>
            <a:gradFill rotWithShape="1">
              <a:gsLst>
                <a:gs pos="0">
                  <a:schemeClr val="hlink">
                    <a:gamma/>
                    <a:tint val="0"/>
                    <a:invGamma/>
                  </a:schemeClr>
                </a:gs>
                <a:gs pos="100000">
                  <a:schemeClr val="hlink"/>
                </a:gs>
              </a:gsLst>
              <a:lin ang="5400000" scaled="1"/>
            </a:gradFill>
            <a:ln w="9525">
              <a:noFill/>
              <a:round/>
              <a:headEnd/>
              <a:tailEnd/>
            </a:ln>
            <a:effectLst/>
          </p:spPr>
          <p:txBody>
            <a:bodyPr wrap="none" anchor="ctr"/>
            <a:lstStyle/>
            <a:p>
              <a:endParaRPr lang="zh-CN" altLang="en-US">
                <a:ea typeface="宋体" pitchFamily="2" charset="-122"/>
              </a:endParaRPr>
            </a:p>
          </p:txBody>
        </p:sp>
      </p:grpSp>
      <p:sp>
        <p:nvSpPr>
          <p:cNvPr id="19461" name="Rectangle 15"/>
          <p:cNvSpPr>
            <a:spLocks noChangeArrowheads="1"/>
          </p:cNvSpPr>
          <p:nvPr/>
        </p:nvSpPr>
        <p:spPr bwMode="gray">
          <a:xfrm>
            <a:off x="1219200" y="1621522"/>
            <a:ext cx="4003019" cy="707886"/>
          </a:xfrm>
          <a:prstGeom prst="rect">
            <a:avLst/>
          </a:prstGeom>
          <a:noFill/>
          <a:ln w="9525">
            <a:noFill/>
            <a:miter lim="800000"/>
            <a:headEnd/>
            <a:tailEnd/>
          </a:ln>
        </p:spPr>
        <p:txBody>
          <a:bodyPr wrap="none">
            <a:spAutoFit/>
          </a:bodyPr>
          <a:lstStyle/>
          <a:p>
            <a:pPr>
              <a:spcBef>
                <a:spcPct val="50000"/>
              </a:spcBef>
              <a:buClr>
                <a:srgbClr val="1F3F5F"/>
              </a:buClr>
            </a:pPr>
            <a:r>
              <a:rPr lang="zh-CN" altLang="en-US" sz="4000" b="1" dirty="0">
                <a:solidFill>
                  <a:schemeClr val="bg1"/>
                </a:solidFill>
                <a:ea typeface="宋体" pitchFamily="2" charset="-122"/>
              </a:rPr>
              <a:t> </a:t>
            </a:r>
            <a:r>
              <a:rPr lang="en-US" altLang="zh-CN" sz="4000" b="1" dirty="0">
                <a:solidFill>
                  <a:schemeClr val="bg1"/>
                </a:solidFill>
                <a:ea typeface="宋体" pitchFamily="2" charset="-122"/>
              </a:rPr>
              <a:t>Product Owner</a:t>
            </a:r>
          </a:p>
        </p:txBody>
      </p:sp>
      <p:sp>
        <p:nvSpPr>
          <p:cNvPr id="19462" name="Rectangle 16"/>
          <p:cNvSpPr>
            <a:spLocks noChangeArrowheads="1"/>
          </p:cNvSpPr>
          <p:nvPr/>
        </p:nvSpPr>
        <p:spPr bwMode="gray">
          <a:xfrm>
            <a:off x="1219200" y="3091547"/>
            <a:ext cx="1629357" cy="707886"/>
          </a:xfrm>
          <a:prstGeom prst="rect">
            <a:avLst/>
          </a:prstGeom>
          <a:noFill/>
          <a:ln w="9525">
            <a:noFill/>
            <a:miter lim="800000"/>
            <a:headEnd/>
            <a:tailEnd/>
          </a:ln>
        </p:spPr>
        <p:txBody>
          <a:bodyPr wrap="none">
            <a:spAutoFit/>
          </a:bodyPr>
          <a:lstStyle/>
          <a:p>
            <a:pPr>
              <a:spcBef>
                <a:spcPct val="50000"/>
              </a:spcBef>
              <a:buClr>
                <a:srgbClr val="1F3F5F"/>
              </a:buClr>
            </a:pPr>
            <a:r>
              <a:rPr lang="en-US" altLang="zh-CN" sz="4000" b="1" dirty="0">
                <a:solidFill>
                  <a:schemeClr val="bg1"/>
                </a:solidFill>
                <a:ea typeface="宋体" pitchFamily="2" charset="-122"/>
              </a:rPr>
              <a:t> Team</a:t>
            </a:r>
          </a:p>
        </p:txBody>
      </p:sp>
      <p:sp>
        <p:nvSpPr>
          <p:cNvPr id="19463" name="Rectangle 17"/>
          <p:cNvSpPr>
            <a:spLocks noChangeArrowheads="1"/>
          </p:cNvSpPr>
          <p:nvPr/>
        </p:nvSpPr>
        <p:spPr bwMode="gray">
          <a:xfrm>
            <a:off x="1219200" y="4593322"/>
            <a:ext cx="3722494" cy="707886"/>
          </a:xfrm>
          <a:prstGeom prst="rect">
            <a:avLst/>
          </a:prstGeom>
          <a:noFill/>
          <a:ln w="9525">
            <a:noFill/>
            <a:miter lim="800000"/>
            <a:headEnd/>
            <a:tailEnd/>
          </a:ln>
        </p:spPr>
        <p:txBody>
          <a:bodyPr wrap="none">
            <a:spAutoFit/>
          </a:bodyPr>
          <a:lstStyle/>
          <a:p>
            <a:pPr>
              <a:spcBef>
                <a:spcPct val="50000"/>
              </a:spcBef>
              <a:buClr>
                <a:srgbClr val="1F3F5F"/>
              </a:buClr>
            </a:pPr>
            <a:r>
              <a:rPr lang="en-US" altLang="zh-CN" sz="4000" b="1" dirty="0">
                <a:solidFill>
                  <a:schemeClr val="bg1"/>
                </a:solidFill>
                <a:ea typeface="宋体" pitchFamily="2" charset="-122"/>
              </a:rPr>
              <a:t> Scrum Master</a:t>
            </a:r>
          </a:p>
        </p:txBody>
      </p:sp>
      <p:sp>
        <p:nvSpPr>
          <p:cNvPr id="22"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Scrum Role</a:t>
            </a:r>
          </a:p>
        </p:txBody>
      </p:sp>
    </p:spTree>
    <p:extLst>
      <p:ext uri="{BB962C8B-B14F-4D97-AF65-F5344CB8AC3E}">
        <p14:creationId xmlns:p14="http://schemas.microsoft.com/office/powerpoint/2010/main" val="392352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p:cTn id="7" dur="500" fill="hold"/>
                                        <p:tgtEl>
                                          <p:spTgt spid="19460"/>
                                        </p:tgtEl>
                                        <p:attrNameLst>
                                          <p:attrName>ppt_w</p:attrName>
                                        </p:attrNameLst>
                                      </p:cBhvr>
                                      <p:tavLst>
                                        <p:tav tm="0">
                                          <p:val>
                                            <p:fltVal val="0"/>
                                          </p:val>
                                        </p:tav>
                                        <p:tav tm="100000">
                                          <p:val>
                                            <p:strVal val="#ppt_w"/>
                                          </p:val>
                                        </p:tav>
                                      </p:tavLst>
                                    </p:anim>
                                    <p:anim calcmode="lin" valueType="num">
                                      <p:cBhvr>
                                        <p:cTn id="8" dur="500" fill="hold"/>
                                        <p:tgtEl>
                                          <p:spTgt spid="19460"/>
                                        </p:tgtEl>
                                        <p:attrNameLst>
                                          <p:attrName>ppt_h</p:attrName>
                                        </p:attrNameLst>
                                      </p:cBhvr>
                                      <p:tavLst>
                                        <p:tav tm="0">
                                          <p:val>
                                            <p:fltVal val="0"/>
                                          </p:val>
                                        </p:tav>
                                        <p:tav tm="100000">
                                          <p:val>
                                            <p:strVal val="#ppt_h"/>
                                          </p:val>
                                        </p:tav>
                                      </p:tavLst>
                                    </p:anim>
                                    <p:animEffect transition="in" filter="fade">
                                      <p:cBhvr>
                                        <p:cTn id="9" dur="500"/>
                                        <p:tgtEl>
                                          <p:spTgt spid="1946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459"/>
                                        </p:tgtEl>
                                        <p:attrNameLst>
                                          <p:attrName>style.visibility</p:attrName>
                                        </p:attrNameLst>
                                      </p:cBhvr>
                                      <p:to>
                                        <p:strVal val="visible"/>
                                      </p:to>
                                    </p:set>
                                    <p:anim calcmode="lin" valueType="num">
                                      <p:cBhvr>
                                        <p:cTn id="14" dur="500" fill="hold"/>
                                        <p:tgtEl>
                                          <p:spTgt spid="19459"/>
                                        </p:tgtEl>
                                        <p:attrNameLst>
                                          <p:attrName>ppt_w</p:attrName>
                                        </p:attrNameLst>
                                      </p:cBhvr>
                                      <p:tavLst>
                                        <p:tav tm="0">
                                          <p:val>
                                            <p:fltVal val="0"/>
                                          </p:val>
                                        </p:tav>
                                        <p:tav tm="100000">
                                          <p:val>
                                            <p:strVal val="#ppt_w"/>
                                          </p:val>
                                        </p:tav>
                                      </p:tavLst>
                                    </p:anim>
                                    <p:anim calcmode="lin" valueType="num">
                                      <p:cBhvr>
                                        <p:cTn id="15" dur="500" fill="hold"/>
                                        <p:tgtEl>
                                          <p:spTgt spid="19459"/>
                                        </p:tgtEl>
                                        <p:attrNameLst>
                                          <p:attrName>ppt_h</p:attrName>
                                        </p:attrNameLst>
                                      </p:cBhvr>
                                      <p:tavLst>
                                        <p:tav tm="0">
                                          <p:val>
                                            <p:fltVal val="0"/>
                                          </p:val>
                                        </p:tav>
                                        <p:tav tm="100000">
                                          <p:val>
                                            <p:strVal val="#ppt_h"/>
                                          </p:val>
                                        </p:tav>
                                      </p:tavLst>
                                    </p:anim>
                                    <p:animEffect transition="in" filter="fade">
                                      <p:cBhvr>
                                        <p:cTn id="16" dur="500"/>
                                        <p:tgtEl>
                                          <p:spTgt spid="1945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458"/>
                                        </p:tgtEl>
                                        <p:attrNameLst>
                                          <p:attrName>style.visibility</p:attrName>
                                        </p:attrNameLst>
                                      </p:cBhvr>
                                      <p:to>
                                        <p:strVal val="visible"/>
                                      </p:to>
                                    </p:set>
                                    <p:anim calcmode="lin" valueType="num">
                                      <p:cBhvr>
                                        <p:cTn id="21" dur="500" fill="hold"/>
                                        <p:tgtEl>
                                          <p:spTgt spid="19458"/>
                                        </p:tgtEl>
                                        <p:attrNameLst>
                                          <p:attrName>ppt_w</p:attrName>
                                        </p:attrNameLst>
                                      </p:cBhvr>
                                      <p:tavLst>
                                        <p:tav tm="0">
                                          <p:val>
                                            <p:fltVal val="0"/>
                                          </p:val>
                                        </p:tav>
                                        <p:tav tm="100000">
                                          <p:val>
                                            <p:strVal val="#ppt_w"/>
                                          </p:val>
                                        </p:tav>
                                      </p:tavLst>
                                    </p:anim>
                                    <p:anim calcmode="lin" valueType="num">
                                      <p:cBhvr>
                                        <p:cTn id="22" dur="500" fill="hold"/>
                                        <p:tgtEl>
                                          <p:spTgt spid="19458"/>
                                        </p:tgtEl>
                                        <p:attrNameLst>
                                          <p:attrName>ppt_h</p:attrName>
                                        </p:attrNameLst>
                                      </p:cBhvr>
                                      <p:tavLst>
                                        <p:tav tm="0">
                                          <p:val>
                                            <p:fltVal val="0"/>
                                          </p:val>
                                        </p:tav>
                                        <p:tav tm="100000">
                                          <p:val>
                                            <p:strVal val="#ppt_h"/>
                                          </p:val>
                                        </p:tav>
                                      </p:tavLst>
                                    </p:anim>
                                    <p:animEffect transition="in" filter="fade">
                                      <p:cBhvr>
                                        <p:cTn id="23"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p:cNvSpPr>
            <a:spLocks noGrp="1"/>
          </p:cNvSpPr>
          <p:nvPr>
            <p:ph type="dt" sz="quarter" idx="10"/>
          </p:nvPr>
        </p:nvSpPr>
        <p:spPr>
          <a:noFill/>
        </p:spPr>
        <p:txBody>
          <a:bodyPr/>
          <a:lstStyle/>
          <a:p>
            <a:r>
              <a:rPr lang="en-US" altLang="zh-CN">
                <a:ea typeface="宋体" pitchFamily="2" charset="-122"/>
                <a:cs typeface="Arial" charset="0"/>
              </a:rPr>
              <a:t>www.themegallery.com</a:t>
            </a:r>
          </a:p>
        </p:txBody>
      </p:sp>
      <p:sp>
        <p:nvSpPr>
          <p:cNvPr id="16386" name="页脚占位符 4"/>
          <p:cNvSpPr>
            <a:spLocks noGrp="1"/>
          </p:cNvSpPr>
          <p:nvPr>
            <p:ph type="ftr" sz="quarter" idx="12"/>
          </p:nvPr>
        </p:nvSpPr>
        <p:spPr>
          <a:noFill/>
        </p:spPr>
        <p:txBody>
          <a:bodyPr/>
          <a:lstStyle/>
          <a:p>
            <a:r>
              <a:rPr lang="en-US" altLang="zh-CN">
                <a:ea typeface="宋体" pitchFamily="2" charset="-122"/>
                <a:cs typeface="Arial" charset="0"/>
              </a:rPr>
              <a:t>Company Logo</a:t>
            </a:r>
          </a:p>
        </p:txBody>
      </p:sp>
      <p:sp>
        <p:nvSpPr>
          <p:cNvPr id="16387"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Product Owner</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68" y="1988840"/>
            <a:ext cx="8470465" cy="2739553"/>
          </a:xfrm>
          <a:prstGeom prst="rect">
            <a:avLst/>
          </a:prstGeom>
        </p:spPr>
      </p:pic>
    </p:spTree>
    <p:extLst>
      <p:ext uri="{BB962C8B-B14F-4D97-AF65-F5344CB8AC3E}">
        <p14:creationId xmlns:p14="http://schemas.microsoft.com/office/powerpoint/2010/main" val="1462300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p:cNvSpPr>
            <a:spLocks noGrp="1"/>
          </p:cNvSpPr>
          <p:nvPr>
            <p:ph type="dt" sz="quarter" idx="10"/>
          </p:nvPr>
        </p:nvSpPr>
        <p:spPr>
          <a:noFill/>
        </p:spPr>
        <p:txBody>
          <a:bodyPr/>
          <a:lstStyle/>
          <a:p>
            <a:r>
              <a:rPr lang="en-US" altLang="zh-CN">
                <a:ea typeface="宋体" pitchFamily="2" charset="-122"/>
                <a:cs typeface="Arial" charset="0"/>
              </a:rPr>
              <a:t>www.themegallery.com</a:t>
            </a:r>
          </a:p>
        </p:txBody>
      </p:sp>
      <p:sp>
        <p:nvSpPr>
          <p:cNvPr id="16386" name="页脚占位符 4"/>
          <p:cNvSpPr>
            <a:spLocks noGrp="1"/>
          </p:cNvSpPr>
          <p:nvPr>
            <p:ph type="ftr" sz="quarter" idx="12"/>
          </p:nvPr>
        </p:nvSpPr>
        <p:spPr>
          <a:noFill/>
        </p:spPr>
        <p:txBody>
          <a:bodyPr/>
          <a:lstStyle/>
          <a:p>
            <a:r>
              <a:rPr lang="en-US" altLang="zh-CN">
                <a:ea typeface="宋体" pitchFamily="2" charset="-122"/>
                <a:cs typeface="Arial" charset="0"/>
              </a:rPr>
              <a:t>Company Logo</a:t>
            </a:r>
          </a:p>
        </p:txBody>
      </p:sp>
      <p:sp>
        <p:nvSpPr>
          <p:cNvPr id="16387"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Team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6" y="1988840"/>
            <a:ext cx="8570254" cy="2690787"/>
          </a:xfrm>
          <a:prstGeom prst="rect">
            <a:avLst/>
          </a:prstGeom>
        </p:spPr>
      </p:pic>
    </p:spTree>
    <p:extLst>
      <p:ext uri="{BB962C8B-B14F-4D97-AF65-F5344CB8AC3E}">
        <p14:creationId xmlns:p14="http://schemas.microsoft.com/office/powerpoint/2010/main" val="401020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p:cNvSpPr>
            <a:spLocks noGrp="1"/>
          </p:cNvSpPr>
          <p:nvPr>
            <p:ph type="dt" sz="quarter" idx="10"/>
          </p:nvPr>
        </p:nvSpPr>
        <p:spPr>
          <a:noFill/>
        </p:spPr>
        <p:txBody>
          <a:bodyPr/>
          <a:lstStyle/>
          <a:p>
            <a:r>
              <a:rPr lang="en-US" altLang="zh-CN">
                <a:ea typeface="宋体" pitchFamily="2" charset="-122"/>
                <a:cs typeface="Arial" charset="0"/>
              </a:rPr>
              <a:t>www.themegallery.com</a:t>
            </a:r>
          </a:p>
        </p:txBody>
      </p:sp>
      <p:sp>
        <p:nvSpPr>
          <p:cNvPr id="16386" name="页脚占位符 4"/>
          <p:cNvSpPr>
            <a:spLocks noGrp="1"/>
          </p:cNvSpPr>
          <p:nvPr>
            <p:ph type="ftr" sz="quarter" idx="12"/>
          </p:nvPr>
        </p:nvSpPr>
        <p:spPr>
          <a:noFill/>
        </p:spPr>
        <p:txBody>
          <a:bodyPr/>
          <a:lstStyle/>
          <a:p>
            <a:r>
              <a:rPr lang="en-US" altLang="zh-CN">
                <a:ea typeface="宋体" pitchFamily="2" charset="-122"/>
                <a:cs typeface="Arial" charset="0"/>
              </a:rPr>
              <a:t>Company Logo</a:t>
            </a:r>
          </a:p>
        </p:txBody>
      </p:sp>
      <p:sp>
        <p:nvSpPr>
          <p:cNvPr id="16387"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Scrum Master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82" y="2204864"/>
            <a:ext cx="8461218" cy="3027015"/>
          </a:xfrm>
          <a:prstGeom prst="rect">
            <a:avLst/>
          </a:prstGeom>
        </p:spPr>
      </p:pic>
    </p:spTree>
    <p:extLst>
      <p:ext uri="{BB962C8B-B14F-4D97-AF65-F5344CB8AC3E}">
        <p14:creationId xmlns:p14="http://schemas.microsoft.com/office/powerpoint/2010/main" val="151795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3"/>
          <p:cNvGrpSpPr>
            <a:grpSpLocks/>
          </p:cNvGrpSpPr>
          <p:nvPr/>
        </p:nvGrpSpPr>
        <p:grpSpPr bwMode="auto">
          <a:xfrm>
            <a:off x="2060376" y="2552403"/>
            <a:ext cx="4657328" cy="1017240"/>
            <a:chOff x="576" y="2880"/>
            <a:chExt cx="3981" cy="768"/>
          </a:xfrm>
        </p:grpSpPr>
        <p:sp>
          <p:nvSpPr>
            <p:cNvPr id="14340" name="AutoShape 4"/>
            <p:cNvSpPr>
              <a:spLocks noChangeArrowheads="1"/>
            </p:cNvSpPr>
            <p:nvPr/>
          </p:nvSpPr>
          <p:spPr bwMode="gray">
            <a:xfrm>
              <a:off x="576" y="2976"/>
              <a:ext cx="3981" cy="672"/>
            </a:xfrm>
            <a:prstGeom prst="roundRect">
              <a:avLst>
                <a:gd name="adj" fmla="val 16667"/>
              </a:avLst>
            </a:prstGeom>
            <a:gradFill rotWithShape="1">
              <a:gsLst>
                <a:gs pos="0">
                  <a:schemeClr val="accent2"/>
                </a:gs>
                <a:gs pos="100000">
                  <a:schemeClr val="accent2">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74" name="AutoShape 5"/>
            <p:cNvSpPr>
              <a:spLocks noChangeArrowheads="1"/>
            </p:cNvSpPr>
            <p:nvPr/>
          </p:nvSpPr>
          <p:spPr bwMode="gray">
            <a:xfrm>
              <a:off x="576" y="2880"/>
              <a:ext cx="3981" cy="519"/>
            </a:xfrm>
            <a:prstGeom prst="roundRect">
              <a:avLst>
                <a:gd name="adj" fmla="val 16667"/>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4342" name="AutoShape 6"/>
            <p:cNvSpPr>
              <a:spLocks noChangeArrowheads="1"/>
            </p:cNvSpPr>
            <p:nvPr/>
          </p:nvSpPr>
          <p:spPr bwMode="gray">
            <a:xfrm flipV="1">
              <a:off x="576" y="3216"/>
              <a:ext cx="3978" cy="240"/>
            </a:xfrm>
            <a:prstGeom prst="roundRect">
              <a:avLst>
                <a:gd name="adj" fmla="val 23750"/>
              </a:avLst>
            </a:prstGeom>
            <a:gradFill rotWithShape="1">
              <a:gsLst>
                <a:gs pos="0">
                  <a:schemeClr val="accent2">
                    <a:gamma/>
                    <a:tint val="0"/>
                    <a:invGamma/>
                  </a:schemeClr>
                </a:gs>
                <a:gs pos="100000">
                  <a:schemeClr val="accent2"/>
                </a:gs>
              </a:gsLst>
              <a:lin ang="5400000" scaled="1"/>
            </a:gradFill>
            <a:ln w="9525">
              <a:noFill/>
              <a:round/>
              <a:headEnd/>
              <a:tailEnd/>
            </a:ln>
            <a:effectLst/>
          </p:spPr>
          <p:txBody>
            <a:bodyPr wrap="none" anchor="ctr"/>
            <a:lstStyle/>
            <a:p>
              <a:endParaRPr lang="zh-CN" altLang="en-US">
                <a:ea typeface="宋体" pitchFamily="2" charset="-122"/>
              </a:endParaRPr>
            </a:p>
          </p:txBody>
        </p:sp>
      </p:grpSp>
      <p:grpSp>
        <p:nvGrpSpPr>
          <p:cNvPr id="19459" name="Group 7"/>
          <p:cNvGrpSpPr>
            <a:grpSpLocks/>
          </p:cNvGrpSpPr>
          <p:nvPr/>
        </p:nvGrpSpPr>
        <p:grpSpPr bwMode="auto">
          <a:xfrm>
            <a:off x="2060376" y="1400275"/>
            <a:ext cx="4657328" cy="1017240"/>
            <a:chOff x="576" y="1934"/>
            <a:chExt cx="3981" cy="768"/>
          </a:xfrm>
        </p:grpSpPr>
        <p:sp>
          <p:nvSpPr>
            <p:cNvPr id="14344" name="AutoShape 8"/>
            <p:cNvSpPr>
              <a:spLocks noChangeArrowheads="1"/>
            </p:cNvSpPr>
            <p:nvPr/>
          </p:nvSpPr>
          <p:spPr bwMode="gray">
            <a:xfrm>
              <a:off x="576" y="2030"/>
              <a:ext cx="3981" cy="672"/>
            </a:xfrm>
            <a:prstGeom prst="roundRect">
              <a:avLst>
                <a:gd name="adj" fmla="val 16667"/>
              </a:avLst>
            </a:prstGeom>
            <a:gradFill rotWithShape="1">
              <a:gsLst>
                <a:gs pos="0">
                  <a:schemeClr val="accent1"/>
                </a:gs>
                <a:gs pos="100000">
                  <a:schemeClr val="accent1">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71" name="AutoShape 9"/>
            <p:cNvSpPr>
              <a:spLocks noChangeArrowheads="1"/>
            </p:cNvSpPr>
            <p:nvPr/>
          </p:nvSpPr>
          <p:spPr bwMode="gray">
            <a:xfrm>
              <a:off x="576" y="1934"/>
              <a:ext cx="3981" cy="519"/>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14346" name="AutoShape 10"/>
            <p:cNvSpPr>
              <a:spLocks noChangeArrowheads="1"/>
            </p:cNvSpPr>
            <p:nvPr/>
          </p:nvSpPr>
          <p:spPr bwMode="gray">
            <a:xfrm flipV="1">
              <a:off x="576" y="2270"/>
              <a:ext cx="3978" cy="240"/>
            </a:xfrm>
            <a:prstGeom prst="roundRect">
              <a:avLst>
                <a:gd name="adj" fmla="val 23750"/>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anchor="ctr"/>
            <a:lstStyle/>
            <a:p>
              <a:endParaRPr lang="zh-CN" altLang="en-US">
                <a:ea typeface="宋体" pitchFamily="2" charset="-122"/>
              </a:endParaRPr>
            </a:p>
          </p:txBody>
        </p:sp>
      </p:grpSp>
      <p:sp>
        <p:nvSpPr>
          <p:cNvPr id="19462" name="Rectangle 16"/>
          <p:cNvSpPr>
            <a:spLocks noChangeArrowheads="1"/>
          </p:cNvSpPr>
          <p:nvPr/>
        </p:nvSpPr>
        <p:spPr bwMode="gray">
          <a:xfrm>
            <a:off x="2221196" y="1268760"/>
            <a:ext cx="4439036" cy="707886"/>
          </a:xfrm>
          <a:prstGeom prst="rect">
            <a:avLst/>
          </a:prstGeom>
          <a:noFill/>
          <a:ln w="9525">
            <a:noFill/>
            <a:miter lim="800000"/>
            <a:headEnd/>
            <a:tailEnd/>
          </a:ln>
        </p:spPr>
        <p:txBody>
          <a:bodyPr wrap="none">
            <a:spAutoFit/>
          </a:bodyPr>
          <a:lstStyle/>
          <a:p>
            <a:pPr>
              <a:spcBef>
                <a:spcPct val="50000"/>
              </a:spcBef>
              <a:buClr>
                <a:srgbClr val="1F3F5F"/>
              </a:buClr>
            </a:pPr>
            <a:r>
              <a:rPr lang="en-US" altLang="zh-CN" sz="4000" b="1" dirty="0">
                <a:solidFill>
                  <a:schemeClr val="bg1"/>
                </a:solidFill>
                <a:ea typeface="宋体" pitchFamily="2" charset="-122"/>
              </a:rPr>
              <a:t> </a:t>
            </a:r>
            <a:r>
              <a:rPr lang="en-US" altLang="zh-CN" sz="2800" b="1" dirty="0">
                <a:solidFill>
                  <a:schemeClr val="bg1"/>
                </a:solidFill>
                <a:ea typeface="宋体" pitchFamily="2" charset="-122"/>
              </a:rPr>
              <a:t>Sprint</a:t>
            </a:r>
            <a:r>
              <a:rPr lang="zh-CN" altLang="en-US" sz="2800" b="1" dirty="0">
                <a:solidFill>
                  <a:schemeClr val="bg1"/>
                </a:solidFill>
                <a:ea typeface="宋体" pitchFamily="2" charset="-122"/>
              </a:rPr>
              <a:t> </a:t>
            </a:r>
            <a:r>
              <a:rPr lang="en-US" altLang="zh-CN" sz="2800" b="1" dirty="0">
                <a:solidFill>
                  <a:schemeClr val="bg1"/>
                </a:solidFill>
                <a:ea typeface="宋体" pitchFamily="2" charset="-122"/>
              </a:rPr>
              <a:t>Planning Meeting</a:t>
            </a:r>
          </a:p>
        </p:txBody>
      </p:sp>
      <p:sp>
        <p:nvSpPr>
          <p:cNvPr id="19463" name="Rectangle 17"/>
          <p:cNvSpPr>
            <a:spLocks noChangeArrowheads="1"/>
          </p:cNvSpPr>
          <p:nvPr/>
        </p:nvSpPr>
        <p:spPr bwMode="gray">
          <a:xfrm>
            <a:off x="2212776" y="2573725"/>
            <a:ext cx="2359941" cy="523220"/>
          </a:xfrm>
          <a:prstGeom prst="rect">
            <a:avLst/>
          </a:prstGeom>
          <a:noFill/>
          <a:ln w="9525">
            <a:noFill/>
            <a:miter lim="800000"/>
            <a:headEnd/>
            <a:tailEnd/>
          </a:ln>
        </p:spPr>
        <p:txBody>
          <a:bodyPr wrap="none">
            <a:spAutoFit/>
          </a:bodyPr>
          <a:lstStyle/>
          <a:p>
            <a:pPr>
              <a:spcBef>
                <a:spcPct val="50000"/>
              </a:spcBef>
              <a:buClr>
                <a:srgbClr val="1F3F5F"/>
              </a:buClr>
            </a:pPr>
            <a:r>
              <a:rPr lang="en-US" altLang="zh-CN" sz="2800" b="1" dirty="0">
                <a:solidFill>
                  <a:schemeClr val="bg1"/>
                </a:solidFill>
                <a:ea typeface="宋体" pitchFamily="2" charset="-122"/>
              </a:rPr>
              <a:t> Daily Scrum</a:t>
            </a:r>
          </a:p>
        </p:txBody>
      </p:sp>
      <p:sp>
        <p:nvSpPr>
          <p:cNvPr id="22" name="Rectangle 2"/>
          <p:cNvSpPr>
            <a:spLocks noGrp="1" noChangeArrowheads="1"/>
          </p:cNvSpPr>
          <p:nvPr>
            <p:ph type="title"/>
          </p:nvPr>
        </p:nvSpPr>
        <p:spPr>
          <a:xfrm>
            <a:off x="467544" y="42666"/>
            <a:ext cx="8305800" cy="563563"/>
          </a:xfrm>
        </p:spPr>
        <p:txBody>
          <a:bodyPr/>
          <a:lstStyle/>
          <a:p>
            <a:r>
              <a:rPr lang="en-US" altLang="zh-CN" sz="4400" dirty="0">
                <a:ea typeface="宋体" pitchFamily="2" charset="-122"/>
              </a:rPr>
              <a:t>Scrum Events</a:t>
            </a:r>
          </a:p>
        </p:txBody>
      </p:sp>
      <p:grpSp>
        <p:nvGrpSpPr>
          <p:cNvPr id="18" name="Group 7"/>
          <p:cNvGrpSpPr>
            <a:grpSpLocks/>
          </p:cNvGrpSpPr>
          <p:nvPr/>
        </p:nvGrpSpPr>
        <p:grpSpPr bwMode="auto">
          <a:xfrm>
            <a:off x="2037184" y="4847531"/>
            <a:ext cx="4657328" cy="1017240"/>
            <a:chOff x="576" y="1934"/>
            <a:chExt cx="3981" cy="768"/>
          </a:xfrm>
        </p:grpSpPr>
        <p:sp>
          <p:nvSpPr>
            <p:cNvPr id="19" name="AutoShape 8"/>
            <p:cNvSpPr>
              <a:spLocks noChangeArrowheads="1"/>
            </p:cNvSpPr>
            <p:nvPr/>
          </p:nvSpPr>
          <p:spPr bwMode="gray">
            <a:xfrm>
              <a:off x="576" y="2030"/>
              <a:ext cx="3981" cy="672"/>
            </a:xfrm>
            <a:prstGeom prst="roundRect">
              <a:avLst>
                <a:gd name="adj" fmla="val 16667"/>
              </a:avLst>
            </a:prstGeom>
            <a:gradFill rotWithShape="1">
              <a:gsLst>
                <a:gs pos="0">
                  <a:schemeClr val="accent1"/>
                </a:gs>
                <a:gs pos="100000">
                  <a:schemeClr val="accent1">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20" name="AutoShape 9"/>
            <p:cNvSpPr>
              <a:spLocks noChangeArrowheads="1"/>
            </p:cNvSpPr>
            <p:nvPr/>
          </p:nvSpPr>
          <p:spPr bwMode="gray">
            <a:xfrm>
              <a:off x="576" y="1934"/>
              <a:ext cx="3981" cy="519"/>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21" name="AutoShape 10"/>
            <p:cNvSpPr>
              <a:spLocks noChangeArrowheads="1"/>
            </p:cNvSpPr>
            <p:nvPr/>
          </p:nvSpPr>
          <p:spPr bwMode="gray">
            <a:xfrm flipV="1">
              <a:off x="576" y="2270"/>
              <a:ext cx="3978" cy="240"/>
            </a:xfrm>
            <a:prstGeom prst="roundRect">
              <a:avLst>
                <a:gd name="adj" fmla="val 23750"/>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anchor="ctr"/>
            <a:lstStyle/>
            <a:p>
              <a:endParaRPr lang="zh-CN" altLang="en-US">
                <a:ea typeface="宋体" pitchFamily="2" charset="-122"/>
              </a:endParaRPr>
            </a:p>
          </p:txBody>
        </p:sp>
      </p:grpSp>
      <p:grpSp>
        <p:nvGrpSpPr>
          <p:cNvPr id="23" name="Group 11"/>
          <p:cNvGrpSpPr>
            <a:grpSpLocks/>
          </p:cNvGrpSpPr>
          <p:nvPr/>
        </p:nvGrpSpPr>
        <p:grpSpPr bwMode="auto">
          <a:xfrm>
            <a:off x="2037184" y="3695403"/>
            <a:ext cx="4657328" cy="1017240"/>
            <a:chOff x="576" y="1008"/>
            <a:chExt cx="3981" cy="768"/>
          </a:xfrm>
        </p:grpSpPr>
        <p:sp>
          <p:nvSpPr>
            <p:cNvPr id="24" name="AutoShape 12"/>
            <p:cNvSpPr>
              <a:spLocks noChangeArrowheads="1"/>
            </p:cNvSpPr>
            <p:nvPr/>
          </p:nvSpPr>
          <p:spPr bwMode="gray">
            <a:xfrm>
              <a:off x="576" y="1104"/>
              <a:ext cx="3981" cy="672"/>
            </a:xfrm>
            <a:prstGeom prst="roundRect">
              <a:avLst>
                <a:gd name="adj" fmla="val 16667"/>
              </a:avLst>
            </a:prstGeom>
            <a:gradFill rotWithShape="1">
              <a:gsLst>
                <a:gs pos="0">
                  <a:schemeClr val="hlink"/>
                </a:gs>
                <a:gs pos="100000">
                  <a:schemeClr val="hlink">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25" name="AutoShape 13"/>
            <p:cNvSpPr>
              <a:spLocks noChangeArrowheads="1"/>
            </p:cNvSpPr>
            <p:nvPr/>
          </p:nvSpPr>
          <p:spPr bwMode="gray">
            <a:xfrm>
              <a:off x="576" y="1008"/>
              <a:ext cx="3981" cy="519"/>
            </a:xfrm>
            <a:prstGeom prst="roundRect">
              <a:avLst>
                <a:gd name="adj" fmla="val 16667"/>
              </a:avLst>
            </a:prstGeom>
            <a:solidFill>
              <a:schemeClr val="hlink"/>
            </a:solidFill>
            <a:ln w="9525">
              <a:noFill/>
              <a:round/>
              <a:headEnd/>
              <a:tailEnd/>
            </a:ln>
          </p:spPr>
          <p:txBody>
            <a:bodyPr wrap="none" anchor="ctr"/>
            <a:lstStyle/>
            <a:p>
              <a:endParaRPr lang="zh-CN" altLang="en-US">
                <a:ea typeface="宋体" pitchFamily="2" charset="-122"/>
              </a:endParaRPr>
            </a:p>
          </p:txBody>
        </p:sp>
        <p:sp>
          <p:nvSpPr>
            <p:cNvPr id="26" name="AutoShape 14"/>
            <p:cNvSpPr>
              <a:spLocks noChangeArrowheads="1"/>
            </p:cNvSpPr>
            <p:nvPr/>
          </p:nvSpPr>
          <p:spPr bwMode="gray">
            <a:xfrm flipV="1">
              <a:off x="576" y="1344"/>
              <a:ext cx="3978" cy="240"/>
            </a:xfrm>
            <a:prstGeom prst="roundRect">
              <a:avLst>
                <a:gd name="adj" fmla="val 23750"/>
              </a:avLst>
            </a:prstGeom>
            <a:gradFill rotWithShape="1">
              <a:gsLst>
                <a:gs pos="0">
                  <a:schemeClr val="hlink">
                    <a:gamma/>
                    <a:tint val="0"/>
                    <a:invGamma/>
                  </a:schemeClr>
                </a:gs>
                <a:gs pos="100000">
                  <a:schemeClr val="hlink"/>
                </a:gs>
              </a:gsLst>
              <a:lin ang="5400000" scaled="1"/>
            </a:gradFill>
            <a:ln w="9525">
              <a:noFill/>
              <a:round/>
              <a:headEnd/>
              <a:tailEnd/>
            </a:ln>
            <a:effectLst/>
          </p:spPr>
          <p:txBody>
            <a:bodyPr wrap="none" anchor="ctr"/>
            <a:lstStyle/>
            <a:p>
              <a:endParaRPr lang="zh-CN" altLang="en-US">
                <a:ea typeface="宋体" pitchFamily="2" charset="-122"/>
              </a:endParaRPr>
            </a:p>
          </p:txBody>
        </p:sp>
      </p:grpSp>
      <p:sp>
        <p:nvSpPr>
          <p:cNvPr id="27" name="Rectangle 15"/>
          <p:cNvSpPr>
            <a:spLocks noChangeArrowheads="1"/>
          </p:cNvSpPr>
          <p:nvPr/>
        </p:nvSpPr>
        <p:spPr bwMode="gray">
          <a:xfrm>
            <a:off x="2189584" y="3716725"/>
            <a:ext cx="2659702" cy="523220"/>
          </a:xfrm>
          <a:prstGeom prst="rect">
            <a:avLst/>
          </a:prstGeom>
          <a:noFill/>
          <a:ln w="9525">
            <a:noFill/>
            <a:miter lim="800000"/>
            <a:headEnd/>
            <a:tailEnd/>
          </a:ln>
        </p:spPr>
        <p:txBody>
          <a:bodyPr wrap="none">
            <a:spAutoFit/>
          </a:bodyPr>
          <a:lstStyle/>
          <a:p>
            <a:pPr>
              <a:spcBef>
                <a:spcPct val="50000"/>
              </a:spcBef>
              <a:buClr>
                <a:srgbClr val="1F3F5F"/>
              </a:buClr>
            </a:pPr>
            <a:r>
              <a:rPr lang="zh-CN" altLang="en-US" sz="2800" b="1" dirty="0">
                <a:solidFill>
                  <a:schemeClr val="bg1"/>
                </a:solidFill>
                <a:ea typeface="宋体" pitchFamily="2" charset="-122"/>
              </a:rPr>
              <a:t> </a:t>
            </a:r>
            <a:r>
              <a:rPr lang="en-US" altLang="zh-CN" sz="2800" b="1" dirty="0">
                <a:solidFill>
                  <a:schemeClr val="bg1"/>
                </a:solidFill>
                <a:ea typeface="宋体" pitchFamily="2" charset="-122"/>
              </a:rPr>
              <a:t>Sprint Review</a:t>
            </a:r>
          </a:p>
        </p:txBody>
      </p:sp>
      <p:sp>
        <p:nvSpPr>
          <p:cNvPr id="28" name="Rectangle 16"/>
          <p:cNvSpPr>
            <a:spLocks noChangeArrowheads="1"/>
          </p:cNvSpPr>
          <p:nvPr/>
        </p:nvSpPr>
        <p:spPr bwMode="gray">
          <a:xfrm>
            <a:off x="2189584" y="4868853"/>
            <a:ext cx="3801041" cy="523220"/>
          </a:xfrm>
          <a:prstGeom prst="rect">
            <a:avLst/>
          </a:prstGeom>
          <a:noFill/>
          <a:ln w="9525">
            <a:noFill/>
            <a:miter lim="800000"/>
            <a:headEnd/>
            <a:tailEnd/>
          </a:ln>
        </p:spPr>
        <p:txBody>
          <a:bodyPr wrap="none">
            <a:spAutoFit/>
          </a:bodyPr>
          <a:lstStyle/>
          <a:p>
            <a:pPr>
              <a:spcBef>
                <a:spcPct val="50000"/>
              </a:spcBef>
              <a:buClr>
                <a:srgbClr val="1F3F5F"/>
              </a:buClr>
            </a:pPr>
            <a:r>
              <a:rPr lang="en-US" altLang="zh-CN" sz="2800" b="1" dirty="0">
                <a:solidFill>
                  <a:schemeClr val="bg1"/>
                </a:solidFill>
                <a:ea typeface="宋体" pitchFamily="2" charset="-122"/>
              </a:rPr>
              <a:t> Sprint</a:t>
            </a:r>
            <a:r>
              <a:rPr lang="zh-CN" altLang="en-US" sz="2800" b="1" dirty="0">
                <a:solidFill>
                  <a:schemeClr val="bg1"/>
                </a:solidFill>
                <a:ea typeface="宋体" pitchFamily="2" charset="-122"/>
              </a:rPr>
              <a:t> </a:t>
            </a:r>
            <a:r>
              <a:rPr lang="en-US" altLang="zh-CN" sz="2800" b="1" dirty="0">
                <a:solidFill>
                  <a:schemeClr val="bg1"/>
                </a:solidFill>
                <a:ea typeface="宋体" pitchFamily="2" charset="-122"/>
              </a:rPr>
              <a:t>Retrospective</a:t>
            </a:r>
          </a:p>
        </p:txBody>
      </p:sp>
    </p:spTree>
    <p:extLst>
      <p:ext uri="{BB962C8B-B14F-4D97-AF65-F5344CB8AC3E}">
        <p14:creationId xmlns:p14="http://schemas.microsoft.com/office/powerpoint/2010/main" val="39527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500" fill="hold"/>
                                        <p:tgtEl>
                                          <p:spTgt spid="19459"/>
                                        </p:tgtEl>
                                        <p:attrNameLst>
                                          <p:attrName>ppt_w</p:attrName>
                                        </p:attrNameLst>
                                      </p:cBhvr>
                                      <p:tavLst>
                                        <p:tav tm="0">
                                          <p:val>
                                            <p:fltVal val="0"/>
                                          </p:val>
                                        </p:tav>
                                        <p:tav tm="100000">
                                          <p:val>
                                            <p:strVal val="#ppt_w"/>
                                          </p:val>
                                        </p:tav>
                                      </p:tavLst>
                                    </p:anim>
                                    <p:anim calcmode="lin" valueType="num">
                                      <p:cBhvr>
                                        <p:cTn id="8" dur="500" fill="hold"/>
                                        <p:tgtEl>
                                          <p:spTgt spid="19459"/>
                                        </p:tgtEl>
                                        <p:attrNameLst>
                                          <p:attrName>ppt_h</p:attrName>
                                        </p:attrNameLst>
                                      </p:cBhvr>
                                      <p:tavLst>
                                        <p:tav tm="0">
                                          <p:val>
                                            <p:fltVal val="0"/>
                                          </p:val>
                                        </p:tav>
                                        <p:tav tm="100000">
                                          <p:val>
                                            <p:strVal val="#ppt_h"/>
                                          </p:val>
                                        </p:tav>
                                      </p:tavLst>
                                    </p:anim>
                                    <p:animEffect transition="in" filter="fade">
                                      <p:cBhvr>
                                        <p:cTn id="9" dur="500"/>
                                        <p:tgtEl>
                                          <p:spTgt spid="194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458"/>
                                        </p:tgtEl>
                                        <p:attrNameLst>
                                          <p:attrName>style.visibility</p:attrName>
                                        </p:attrNameLst>
                                      </p:cBhvr>
                                      <p:to>
                                        <p:strVal val="visible"/>
                                      </p:to>
                                    </p:set>
                                    <p:anim calcmode="lin" valueType="num">
                                      <p:cBhvr>
                                        <p:cTn id="14" dur="500" fill="hold"/>
                                        <p:tgtEl>
                                          <p:spTgt spid="19458"/>
                                        </p:tgtEl>
                                        <p:attrNameLst>
                                          <p:attrName>ppt_w</p:attrName>
                                        </p:attrNameLst>
                                      </p:cBhvr>
                                      <p:tavLst>
                                        <p:tav tm="0">
                                          <p:val>
                                            <p:fltVal val="0"/>
                                          </p:val>
                                        </p:tav>
                                        <p:tav tm="100000">
                                          <p:val>
                                            <p:strVal val="#ppt_w"/>
                                          </p:val>
                                        </p:tav>
                                      </p:tavLst>
                                    </p:anim>
                                    <p:anim calcmode="lin" valueType="num">
                                      <p:cBhvr>
                                        <p:cTn id="15" dur="500" fill="hold"/>
                                        <p:tgtEl>
                                          <p:spTgt spid="19458"/>
                                        </p:tgtEl>
                                        <p:attrNameLst>
                                          <p:attrName>ppt_h</p:attrName>
                                        </p:attrNameLst>
                                      </p:cBhvr>
                                      <p:tavLst>
                                        <p:tav tm="0">
                                          <p:val>
                                            <p:fltVal val="0"/>
                                          </p:val>
                                        </p:tav>
                                        <p:tav tm="100000">
                                          <p:val>
                                            <p:strVal val="#ppt_h"/>
                                          </p:val>
                                        </p:tav>
                                      </p:tavLst>
                                    </p:anim>
                                    <p:animEffect transition="in" filter="fade">
                                      <p:cBhvr>
                                        <p:cTn id="16" dur="500"/>
                                        <p:tgtEl>
                                          <p:spTgt spid="1945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Sprint Planning Meeting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078" y="783434"/>
            <a:ext cx="5515322" cy="5729426"/>
          </a:xfrm>
          <a:prstGeom prst="rect">
            <a:avLst/>
          </a:prstGeom>
        </p:spPr>
      </p:pic>
    </p:spTree>
    <p:extLst>
      <p:ext uri="{BB962C8B-B14F-4D97-AF65-F5344CB8AC3E}">
        <p14:creationId xmlns:p14="http://schemas.microsoft.com/office/powerpoint/2010/main" val="728332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rrowheads="1"/>
          </p:cNvSpPr>
          <p:nvPr/>
        </p:nvSpPr>
        <p:spPr bwMode="gray">
          <a:xfrm>
            <a:off x="381000" y="1600200"/>
            <a:ext cx="5499100" cy="4495800"/>
          </a:xfrm>
          <a:prstGeom prst="rightArrow">
            <a:avLst>
              <a:gd name="adj1" fmla="val 79306"/>
              <a:gd name="adj2" fmla="val 30296"/>
            </a:avLst>
          </a:prstGeom>
          <a:gradFill rotWithShape="1">
            <a:gsLst>
              <a:gs pos="0">
                <a:schemeClr val="accent1">
                  <a:gamma/>
                  <a:tint val="0"/>
                  <a:invGamma/>
                  <a:alpha val="24001"/>
                </a:schemeClr>
              </a:gs>
              <a:gs pos="100000">
                <a:schemeClr val="accent1"/>
              </a:gs>
            </a:gsLst>
            <a:lin ang="0" scaled="1"/>
          </a:gradFill>
          <a:ln w="9525">
            <a:noFill/>
            <a:miter lim="800000"/>
            <a:headEnd/>
            <a:tailEnd/>
          </a:ln>
          <a:effectLst/>
        </p:spPr>
        <p:txBody>
          <a:bodyPr wrap="none" anchor="ctr"/>
          <a:lstStyle/>
          <a:p>
            <a:endParaRPr lang="zh-CN" altLang="en-US">
              <a:ea typeface="宋体" pitchFamily="2" charset="-122"/>
            </a:endParaRPr>
          </a:p>
        </p:txBody>
      </p:sp>
      <p:sp>
        <p:nvSpPr>
          <p:cNvPr id="218116" name="AutoShape 4"/>
          <p:cNvSpPr>
            <a:spLocks noChangeArrowheads="1"/>
          </p:cNvSpPr>
          <p:nvPr/>
        </p:nvSpPr>
        <p:spPr bwMode="gray">
          <a:xfrm>
            <a:off x="533400" y="22098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p:spPr>
        <p:txBody>
          <a:bodyPr wrap="none" anchor="ctr"/>
          <a:lstStyle/>
          <a:p>
            <a:r>
              <a:rPr lang="zh-CN" altLang="en-US" dirty="0"/>
              <a:t>从上一个每日</a:t>
            </a:r>
            <a:r>
              <a:rPr lang="en-US" altLang="zh-CN" dirty="0"/>
              <a:t>Scrum</a:t>
            </a:r>
            <a:r>
              <a:rPr lang="zh-CN" altLang="en-US" dirty="0"/>
              <a:t>到现在，</a:t>
            </a:r>
            <a:endParaRPr lang="en-US" altLang="zh-CN" dirty="0"/>
          </a:p>
          <a:p>
            <a:r>
              <a:rPr lang="zh-CN" altLang="en-US" dirty="0"/>
              <a:t>我完成了什么；</a:t>
            </a:r>
          </a:p>
        </p:txBody>
      </p:sp>
      <p:sp>
        <p:nvSpPr>
          <p:cNvPr id="218117" name="AutoShape 5"/>
          <p:cNvSpPr>
            <a:spLocks noChangeArrowheads="1"/>
          </p:cNvSpPr>
          <p:nvPr/>
        </p:nvSpPr>
        <p:spPr bwMode="gray">
          <a:xfrm>
            <a:off x="533400" y="3352800"/>
            <a:ext cx="4038600" cy="990600"/>
          </a:xfrm>
          <a:prstGeom prst="roundRect">
            <a:avLst>
              <a:gd name="adj" fmla="val 9106"/>
            </a:avLst>
          </a:prstGeom>
          <a:gradFill rotWithShape="1">
            <a:gsLst>
              <a:gs pos="0">
                <a:schemeClr val="folHlink"/>
              </a:gs>
              <a:gs pos="100000">
                <a:schemeClr val="folHlink">
                  <a:gamma/>
                  <a:tint val="69804"/>
                  <a:invGamma/>
                </a:schemeClr>
              </a:gs>
            </a:gsLst>
            <a:lin ang="5400000" scaled="1"/>
          </a:gradFill>
          <a:ln w="25400">
            <a:solidFill>
              <a:schemeClr val="bg1"/>
            </a:solidFill>
            <a:round/>
            <a:headEnd/>
            <a:tailEnd/>
          </a:ln>
          <a:effectLst/>
        </p:spPr>
        <p:txBody>
          <a:bodyPr wrap="none" anchor="ctr"/>
          <a:lstStyle/>
          <a:p>
            <a:r>
              <a:rPr lang="zh-CN" altLang="en-US" dirty="0"/>
              <a:t>从现在到下⼀个每日</a:t>
            </a:r>
            <a:r>
              <a:rPr lang="en-US" altLang="zh-CN" dirty="0"/>
              <a:t>Scrum</a:t>
            </a:r>
            <a:r>
              <a:rPr lang="zh-CN" altLang="en-US" dirty="0"/>
              <a:t>，</a:t>
            </a:r>
            <a:endParaRPr lang="en-US" altLang="zh-CN" dirty="0"/>
          </a:p>
          <a:p>
            <a:r>
              <a:rPr lang="zh-CN" altLang="en-US" dirty="0"/>
              <a:t>我计划完成什么；</a:t>
            </a:r>
          </a:p>
        </p:txBody>
      </p:sp>
      <p:sp>
        <p:nvSpPr>
          <p:cNvPr id="218118" name="AutoShape 6"/>
          <p:cNvSpPr>
            <a:spLocks noChangeArrowheads="1"/>
          </p:cNvSpPr>
          <p:nvPr/>
        </p:nvSpPr>
        <p:spPr bwMode="gray">
          <a:xfrm>
            <a:off x="533400" y="44958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p:spPr>
        <p:txBody>
          <a:bodyPr wrap="none" anchor="ctr"/>
          <a:lstStyle/>
          <a:p>
            <a:r>
              <a:rPr lang="zh-CN" altLang="en-US" dirty="0"/>
              <a:t>有什么阻碍了我的进展。</a:t>
            </a:r>
          </a:p>
        </p:txBody>
      </p:sp>
      <p:grpSp>
        <p:nvGrpSpPr>
          <p:cNvPr id="28679" name="Group 7"/>
          <p:cNvGrpSpPr>
            <a:grpSpLocks/>
          </p:cNvGrpSpPr>
          <p:nvPr/>
        </p:nvGrpSpPr>
        <p:grpSpPr bwMode="auto">
          <a:xfrm>
            <a:off x="6096000" y="2209800"/>
            <a:ext cx="2286000" cy="3309938"/>
            <a:chOff x="528" y="1392"/>
            <a:chExt cx="1158" cy="2085"/>
          </a:xfrm>
        </p:grpSpPr>
        <p:sp>
          <p:nvSpPr>
            <p:cNvPr id="218120" name="AutoShape 8"/>
            <p:cNvSpPr>
              <a:spLocks noChangeArrowheads="1"/>
            </p:cNvSpPr>
            <p:nvPr/>
          </p:nvSpPr>
          <p:spPr bwMode="gray">
            <a:xfrm>
              <a:off x="528" y="1392"/>
              <a:ext cx="1158" cy="2085"/>
            </a:xfrm>
            <a:prstGeom prst="roundRect">
              <a:avLst>
                <a:gd name="adj" fmla="val 16667"/>
              </a:avLst>
            </a:prstGeom>
            <a:solidFill>
              <a:schemeClr val="accent2"/>
            </a:solidFill>
            <a:ln w="38100">
              <a:solidFill>
                <a:schemeClr val="bg1"/>
              </a:solidFill>
              <a:round/>
              <a:headEnd/>
              <a:tailEnd/>
            </a:ln>
            <a:effectLst>
              <a:outerShdw dist="107763" dir="2700000" algn="ctr" rotWithShape="0">
                <a:srgbClr val="808080">
                  <a:alpha val="50000"/>
                </a:srgbClr>
              </a:outerShdw>
            </a:effectLst>
          </p:spPr>
          <p:txBody>
            <a:bodyPr wrap="none" anchor="ctr"/>
            <a:lstStyle/>
            <a:p>
              <a:endParaRPr lang="zh-CN" altLang="en-US">
                <a:ea typeface="宋体" pitchFamily="2" charset="-122"/>
              </a:endParaRPr>
            </a:p>
          </p:txBody>
        </p:sp>
        <p:sp>
          <p:nvSpPr>
            <p:cNvPr id="28712" name="AutoShape 9"/>
            <p:cNvSpPr>
              <a:spLocks noChangeArrowheads="1"/>
            </p:cNvSpPr>
            <p:nvPr/>
          </p:nvSpPr>
          <p:spPr bwMode="gray">
            <a:xfrm>
              <a:off x="576" y="1416"/>
              <a:ext cx="1063" cy="288"/>
            </a:xfrm>
            <a:prstGeom prst="roundRect">
              <a:avLst>
                <a:gd name="adj" fmla="val 50000"/>
              </a:avLst>
            </a:prstGeom>
            <a:gradFill rotWithShape="1">
              <a:gsLst>
                <a:gs pos="0">
                  <a:schemeClr val="bg1"/>
                </a:gs>
                <a:gs pos="100000">
                  <a:schemeClr val="accent2"/>
                </a:gs>
              </a:gsLst>
              <a:lin ang="5400000" scaled="1"/>
            </a:gradFill>
            <a:ln w="9525">
              <a:noFill/>
              <a:round/>
              <a:headEnd/>
              <a:tailEnd/>
            </a:ln>
          </p:spPr>
          <p:txBody>
            <a:bodyPr wrap="none" anchor="ctr"/>
            <a:lstStyle/>
            <a:p>
              <a:endParaRPr lang="zh-CN" altLang="en-US">
                <a:ea typeface="宋体" pitchFamily="2" charset="-122"/>
              </a:endParaRPr>
            </a:p>
          </p:txBody>
        </p:sp>
      </p:grpSp>
      <p:sp>
        <p:nvSpPr>
          <p:cNvPr id="28680" name="Text Box 10"/>
          <p:cNvSpPr txBox="1">
            <a:spLocks noChangeArrowheads="1"/>
          </p:cNvSpPr>
          <p:nvPr/>
        </p:nvSpPr>
        <p:spPr bwMode="gray">
          <a:xfrm>
            <a:off x="6400800" y="3090863"/>
            <a:ext cx="1752600" cy="830997"/>
          </a:xfrm>
          <a:prstGeom prst="rect">
            <a:avLst/>
          </a:prstGeom>
          <a:noFill/>
          <a:ln w="9525" algn="ctr">
            <a:noFill/>
            <a:miter lim="800000"/>
            <a:headEnd/>
            <a:tailEnd/>
          </a:ln>
        </p:spPr>
        <p:txBody>
          <a:bodyPr>
            <a:spAutoFit/>
          </a:bodyPr>
          <a:lstStyle/>
          <a:p>
            <a:pPr eaLnBrk="0" hangingPunct="0"/>
            <a:r>
              <a:rPr lang="zh-CN" altLang="en-US" sz="1600" dirty="0"/>
              <a:t>确认</a:t>
            </a:r>
            <a:r>
              <a:rPr lang="en-US" altLang="zh-CN" sz="1600" dirty="0"/>
              <a:t>Team</a:t>
            </a:r>
            <a:r>
              <a:rPr lang="zh-CN" altLang="en-US" sz="1600" dirty="0"/>
              <a:t>仍然可以实现</a:t>
            </a:r>
            <a:r>
              <a:rPr lang="en-US" altLang="zh-CN" sz="1600" dirty="0"/>
              <a:t>Sprint</a:t>
            </a:r>
            <a:r>
              <a:rPr lang="zh-CN" altLang="en-US" sz="1600" dirty="0"/>
              <a:t>的目标</a:t>
            </a:r>
            <a:endParaRPr lang="en-US" altLang="zh-CN" sz="1600" dirty="0">
              <a:solidFill>
                <a:schemeClr val="bg1"/>
              </a:solidFill>
              <a:ea typeface="宋体" pitchFamily="2" charset="-122"/>
            </a:endParaRPr>
          </a:p>
        </p:txBody>
      </p:sp>
      <p:sp>
        <p:nvSpPr>
          <p:cNvPr id="43"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Daily Scrum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3"/>
          <p:cNvSpPr>
            <a:spLocks noGrp="1" noChangeArrowheads="1"/>
          </p:cNvSpPr>
          <p:nvPr>
            <p:ph type="title"/>
          </p:nvPr>
        </p:nvSpPr>
        <p:spPr>
          <a:xfrm>
            <a:off x="457200" y="57125"/>
            <a:ext cx="8305800" cy="563563"/>
          </a:xfrm>
        </p:spPr>
        <p:txBody>
          <a:bodyPr/>
          <a:lstStyle/>
          <a:p>
            <a:r>
              <a:rPr lang="zh-CN" altLang="en-US" sz="4400" dirty="0">
                <a:ea typeface="宋体" pitchFamily="2" charset="-122"/>
              </a:rPr>
              <a:t>议程</a:t>
            </a:r>
            <a:endParaRPr lang="en-US" altLang="zh-CN" sz="4400" dirty="0">
              <a:ea typeface="宋体" pitchFamily="2" charset="-122"/>
            </a:endParaRPr>
          </a:p>
        </p:txBody>
      </p:sp>
      <p:sp>
        <p:nvSpPr>
          <p:cNvPr id="212033" name="AutoShape 65"/>
          <p:cNvSpPr>
            <a:spLocks noChangeArrowheads="1"/>
          </p:cNvSpPr>
          <p:nvPr/>
        </p:nvSpPr>
        <p:spPr bwMode="grayWhite">
          <a:xfrm>
            <a:off x="971600" y="1423591"/>
            <a:ext cx="6248400" cy="4038600"/>
          </a:xfrm>
          <a:prstGeom prst="roundRect">
            <a:avLst>
              <a:gd name="adj" fmla="val 9583"/>
            </a:avLst>
          </a:prstGeom>
          <a:gradFill rotWithShape="1">
            <a:gsLst>
              <a:gs pos="0">
                <a:srgbClr val="5E9EFF"/>
              </a:gs>
              <a:gs pos="39999">
                <a:srgbClr val="85C2FF"/>
              </a:gs>
              <a:gs pos="70000">
                <a:srgbClr val="C4D6EB"/>
              </a:gs>
              <a:gs pos="100000">
                <a:srgbClr val="FFEBFA"/>
              </a:gs>
            </a:gsLst>
            <a:lin ang="2700000" scaled="0"/>
          </a:gradFill>
          <a:ln w="19050">
            <a:solidFill>
              <a:srgbClr val="FFFFFF"/>
            </a:solidFill>
            <a:round/>
            <a:headEnd/>
            <a:tailEnd/>
          </a:ln>
          <a:effectLst>
            <a:outerShdw dist="107763" dir="2700000" algn="ctr" rotWithShape="0">
              <a:srgbClr val="C0C0C0">
                <a:alpha val="50000"/>
              </a:srgbClr>
            </a:outerShdw>
          </a:effectLst>
        </p:spPr>
        <p:txBody>
          <a:bodyPr wrap="none" anchor="ctr"/>
          <a:lstStyle/>
          <a:p>
            <a:endParaRPr lang="zh-CN" altLang="en-US" dirty="0">
              <a:ea typeface="宋体" pitchFamily="2" charset="-122"/>
            </a:endParaRPr>
          </a:p>
        </p:txBody>
      </p:sp>
      <p:grpSp>
        <p:nvGrpSpPr>
          <p:cNvPr id="17412" name="Group 66"/>
          <p:cNvGrpSpPr>
            <a:grpSpLocks/>
          </p:cNvGrpSpPr>
          <p:nvPr/>
        </p:nvGrpSpPr>
        <p:grpSpPr bwMode="auto">
          <a:xfrm>
            <a:off x="1835696" y="1486497"/>
            <a:ext cx="4038600" cy="728663"/>
            <a:chOff x="1392" y="1221"/>
            <a:chExt cx="2544" cy="459"/>
          </a:xfrm>
        </p:grpSpPr>
        <p:sp>
          <p:nvSpPr>
            <p:cNvPr id="17430" name="Line 67"/>
            <p:cNvSpPr>
              <a:spLocks noChangeShapeType="1"/>
            </p:cNvSpPr>
            <p:nvPr/>
          </p:nvSpPr>
          <p:spPr bwMode="auto">
            <a:xfrm>
              <a:off x="1536" y="1608"/>
              <a:ext cx="2400" cy="0"/>
            </a:xfrm>
            <a:prstGeom prst="line">
              <a:avLst/>
            </a:prstGeom>
            <a:noFill/>
            <a:ln w="12700" cap="rnd">
              <a:solidFill>
                <a:srgbClr val="FFFFFF"/>
              </a:solidFill>
              <a:prstDash val="sysDot"/>
              <a:round/>
              <a:headEnd/>
              <a:tailEnd/>
            </a:ln>
          </p:spPr>
          <p:txBody>
            <a:bodyPr/>
            <a:lstStyle/>
            <a:p>
              <a:endParaRPr lang="en-US"/>
            </a:p>
          </p:txBody>
        </p:sp>
        <p:sp>
          <p:nvSpPr>
            <p:cNvPr id="17431" name="Oval 68"/>
            <p:cNvSpPr>
              <a:spLocks noChangeArrowheads="1"/>
            </p:cNvSpPr>
            <p:nvPr/>
          </p:nvSpPr>
          <p:spPr bwMode="gray">
            <a:xfrm>
              <a:off x="1392" y="1536"/>
              <a:ext cx="144" cy="144"/>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p:spPr>
          <p:txBody>
            <a:bodyPr wrap="none" anchor="ctr"/>
            <a:lstStyle/>
            <a:p>
              <a:endParaRPr lang="zh-CN" altLang="en-US">
                <a:ea typeface="宋体" pitchFamily="2" charset="-122"/>
              </a:endParaRPr>
            </a:p>
          </p:txBody>
        </p:sp>
        <p:sp>
          <p:nvSpPr>
            <p:cNvPr id="17432" name="Rectangle 69"/>
            <p:cNvSpPr>
              <a:spLocks noChangeArrowheads="1"/>
            </p:cNvSpPr>
            <p:nvPr/>
          </p:nvSpPr>
          <p:spPr bwMode="auto">
            <a:xfrm>
              <a:off x="1826" y="1221"/>
              <a:ext cx="1409" cy="446"/>
            </a:xfrm>
            <a:prstGeom prst="rect">
              <a:avLst/>
            </a:prstGeom>
            <a:noFill/>
            <a:ln w="9525">
              <a:noFill/>
              <a:miter lim="800000"/>
              <a:headEnd/>
              <a:tailEnd/>
            </a:ln>
          </p:spPr>
          <p:txBody>
            <a:bodyPr wrap="none">
              <a:spAutoFit/>
            </a:bodyPr>
            <a:lstStyle/>
            <a:p>
              <a:pPr eaLnBrk="0" hangingPunct="0"/>
              <a:r>
                <a:rPr lang="zh-CN" altLang="en-US" sz="4000" dirty="0">
                  <a:solidFill>
                    <a:srgbClr val="FFFFFF"/>
                  </a:solidFill>
                  <a:ea typeface="宋体" pitchFamily="2" charset="-122"/>
                </a:rPr>
                <a:t>敏捷开发</a:t>
              </a:r>
              <a:endParaRPr lang="en-US" altLang="zh-CN" sz="4000" dirty="0">
                <a:solidFill>
                  <a:srgbClr val="FFFFFF"/>
                </a:solidFill>
                <a:ea typeface="宋体" pitchFamily="2" charset="-122"/>
              </a:endParaRPr>
            </a:p>
          </p:txBody>
        </p:sp>
      </p:grpSp>
      <p:grpSp>
        <p:nvGrpSpPr>
          <p:cNvPr id="17413" name="Group 70"/>
          <p:cNvGrpSpPr>
            <a:grpSpLocks/>
          </p:cNvGrpSpPr>
          <p:nvPr/>
        </p:nvGrpSpPr>
        <p:grpSpPr bwMode="auto">
          <a:xfrm>
            <a:off x="1835696" y="2185466"/>
            <a:ext cx="4038600" cy="708025"/>
            <a:chOff x="1392" y="1546"/>
            <a:chExt cx="2544" cy="446"/>
          </a:xfrm>
        </p:grpSpPr>
        <p:sp>
          <p:nvSpPr>
            <p:cNvPr id="17427" name="Line 71"/>
            <p:cNvSpPr>
              <a:spLocks noChangeShapeType="1"/>
            </p:cNvSpPr>
            <p:nvPr/>
          </p:nvSpPr>
          <p:spPr bwMode="auto">
            <a:xfrm>
              <a:off x="1536" y="1920"/>
              <a:ext cx="2400" cy="0"/>
            </a:xfrm>
            <a:prstGeom prst="line">
              <a:avLst/>
            </a:prstGeom>
            <a:noFill/>
            <a:ln w="12700" cap="rnd">
              <a:solidFill>
                <a:srgbClr val="FFFFFF"/>
              </a:solidFill>
              <a:prstDash val="sysDot"/>
              <a:round/>
              <a:headEnd/>
              <a:tailEnd/>
            </a:ln>
          </p:spPr>
          <p:txBody>
            <a:bodyPr/>
            <a:lstStyle/>
            <a:p>
              <a:endParaRPr lang="en-US"/>
            </a:p>
          </p:txBody>
        </p:sp>
        <p:sp>
          <p:nvSpPr>
            <p:cNvPr id="17428" name="Oval 72"/>
            <p:cNvSpPr>
              <a:spLocks noChangeArrowheads="1"/>
            </p:cNvSpPr>
            <p:nvPr/>
          </p:nvSpPr>
          <p:spPr bwMode="gray">
            <a:xfrm>
              <a:off x="1392" y="1848"/>
              <a:ext cx="144" cy="144"/>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p:spPr>
          <p:txBody>
            <a:bodyPr wrap="none" anchor="ctr"/>
            <a:lstStyle/>
            <a:p>
              <a:endParaRPr lang="zh-CN" altLang="en-US">
                <a:ea typeface="宋体" pitchFamily="2" charset="-122"/>
              </a:endParaRPr>
            </a:p>
          </p:txBody>
        </p:sp>
        <p:sp>
          <p:nvSpPr>
            <p:cNvPr id="17429" name="Rectangle 73"/>
            <p:cNvSpPr>
              <a:spLocks noChangeArrowheads="1"/>
            </p:cNvSpPr>
            <p:nvPr/>
          </p:nvSpPr>
          <p:spPr bwMode="auto">
            <a:xfrm>
              <a:off x="1820" y="1546"/>
              <a:ext cx="1050" cy="446"/>
            </a:xfrm>
            <a:prstGeom prst="rect">
              <a:avLst/>
            </a:prstGeom>
            <a:noFill/>
            <a:ln w="9525">
              <a:noFill/>
              <a:miter lim="800000"/>
              <a:headEnd/>
              <a:tailEnd/>
            </a:ln>
          </p:spPr>
          <p:txBody>
            <a:bodyPr wrap="none">
              <a:spAutoFit/>
            </a:bodyPr>
            <a:lstStyle/>
            <a:p>
              <a:pPr eaLnBrk="0" hangingPunct="0"/>
              <a:r>
                <a:rPr lang="en-US" altLang="zh-CN" sz="4000" dirty="0">
                  <a:solidFill>
                    <a:srgbClr val="FFFFFF"/>
                  </a:solidFill>
                  <a:ea typeface="宋体" pitchFamily="2" charset="-122"/>
                </a:rPr>
                <a:t>Scrum</a:t>
              </a:r>
            </a:p>
          </p:txBody>
        </p:sp>
      </p:grpSp>
      <p:grpSp>
        <p:nvGrpSpPr>
          <p:cNvPr id="17414" name="Group 74"/>
          <p:cNvGrpSpPr>
            <a:grpSpLocks/>
          </p:cNvGrpSpPr>
          <p:nvPr/>
        </p:nvGrpSpPr>
        <p:grpSpPr bwMode="auto">
          <a:xfrm>
            <a:off x="1835696" y="2852936"/>
            <a:ext cx="4038600" cy="708024"/>
            <a:chOff x="1392" y="1873"/>
            <a:chExt cx="2544" cy="446"/>
          </a:xfrm>
        </p:grpSpPr>
        <p:sp>
          <p:nvSpPr>
            <p:cNvPr id="17424" name="Line 75"/>
            <p:cNvSpPr>
              <a:spLocks noChangeShapeType="1"/>
            </p:cNvSpPr>
            <p:nvPr/>
          </p:nvSpPr>
          <p:spPr bwMode="auto">
            <a:xfrm>
              <a:off x="1536" y="2232"/>
              <a:ext cx="2400" cy="0"/>
            </a:xfrm>
            <a:prstGeom prst="line">
              <a:avLst/>
            </a:prstGeom>
            <a:noFill/>
            <a:ln w="12700" cap="rnd">
              <a:solidFill>
                <a:srgbClr val="FFFFFF"/>
              </a:solidFill>
              <a:prstDash val="sysDot"/>
              <a:round/>
              <a:headEnd/>
              <a:tailEnd/>
            </a:ln>
          </p:spPr>
          <p:txBody>
            <a:bodyPr/>
            <a:lstStyle/>
            <a:p>
              <a:endParaRPr lang="en-US"/>
            </a:p>
          </p:txBody>
        </p:sp>
        <p:sp>
          <p:nvSpPr>
            <p:cNvPr id="17425" name="Oval 76"/>
            <p:cNvSpPr>
              <a:spLocks noChangeArrowheads="1"/>
            </p:cNvSpPr>
            <p:nvPr/>
          </p:nvSpPr>
          <p:spPr bwMode="gray">
            <a:xfrm>
              <a:off x="1392" y="2160"/>
              <a:ext cx="144" cy="144"/>
            </a:xfrm>
            <a:prstGeom prst="ellipse">
              <a:avLst/>
            </a:prstGeom>
            <a:gradFill rotWithShape="1">
              <a:gsLst>
                <a:gs pos="0">
                  <a:srgbClr val="A01DD5"/>
                </a:gs>
                <a:gs pos="100000">
                  <a:srgbClr val="6B138E"/>
                </a:gs>
              </a:gsLst>
              <a:path path="shape">
                <a:fillToRect l="50000" t="50000" r="50000" b="50000"/>
              </a:path>
            </a:gradFill>
            <a:ln w="19050">
              <a:solidFill>
                <a:srgbClr val="FFFFFF"/>
              </a:solidFill>
              <a:round/>
              <a:headEnd/>
              <a:tailEnd/>
            </a:ln>
          </p:spPr>
          <p:txBody>
            <a:bodyPr wrap="none" anchor="ctr"/>
            <a:lstStyle/>
            <a:p>
              <a:endParaRPr lang="zh-CN" altLang="en-US">
                <a:ea typeface="宋体" pitchFamily="2" charset="-122"/>
              </a:endParaRPr>
            </a:p>
          </p:txBody>
        </p:sp>
        <p:sp>
          <p:nvSpPr>
            <p:cNvPr id="17426" name="Rectangle 77"/>
            <p:cNvSpPr>
              <a:spLocks noChangeArrowheads="1"/>
            </p:cNvSpPr>
            <p:nvPr/>
          </p:nvSpPr>
          <p:spPr bwMode="auto">
            <a:xfrm>
              <a:off x="1825" y="1873"/>
              <a:ext cx="1786" cy="446"/>
            </a:xfrm>
            <a:prstGeom prst="rect">
              <a:avLst/>
            </a:prstGeom>
            <a:noFill/>
            <a:ln w="9525">
              <a:noFill/>
              <a:miter lim="800000"/>
              <a:headEnd/>
              <a:tailEnd/>
            </a:ln>
          </p:spPr>
          <p:txBody>
            <a:bodyPr wrap="none">
              <a:spAutoFit/>
            </a:bodyPr>
            <a:lstStyle/>
            <a:p>
              <a:pPr eaLnBrk="0" hangingPunct="0"/>
              <a:r>
                <a:rPr lang="en-US" altLang="zh-CN" sz="4000" dirty="0">
                  <a:solidFill>
                    <a:srgbClr val="FFFFFF"/>
                  </a:solidFill>
                  <a:ea typeface="宋体" pitchFamily="2" charset="-122"/>
                </a:rPr>
                <a:t>Scrum </a:t>
              </a:r>
              <a:r>
                <a:rPr lang="zh-CN" altLang="en-US" sz="4000" dirty="0">
                  <a:solidFill>
                    <a:srgbClr val="FFFFFF"/>
                  </a:solidFill>
                  <a:ea typeface="宋体" pitchFamily="2" charset="-122"/>
                </a:rPr>
                <a:t>角色</a:t>
              </a:r>
              <a:endParaRPr lang="en-US" altLang="zh-CN" sz="4000" dirty="0">
                <a:solidFill>
                  <a:srgbClr val="FFFFFF"/>
                </a:solidFill>
                <a:ea typeface="宋体" pitchFamily="2" charset="-122"/>
              </a:endParaRPr>
            </a:p>
          </p:txBody>
        </p:sp>
      </p:grpSp>
      <p:grpSp>
        <p:nvGrpSpPr>
          <p:cNvPr id="17415" name="Group 78"/>
          <p:cNvGrpSpPr>
            <a:grpSpLocks/>
          </p:cNvGrpSpPr>
          <p:nvPr/>
        </p:nvGrpSpPr>
        <p:grpSpPr bwMode="auto">
          <a:xfrm>
            <a:off x="1835696" y="3501182"/>
            <a:ext cx="4038600" cy="708026"/>
            <a:chOff x="1392" y="2148"/>
            <a:chExt cx="2544" cy="446"/>
          </a:xfrm>
        </p:grpSpPr>
        <p:sp>
          <p:nvSpPr>
            <p:cNvPr id="17421" name="Line 79"/>
            <p:cNvSpPr>
              <a:spLocks noChangeShapeType="1"/>
            </p:cNvSpPr>
            <p:nvPr/>
          </p:nvSpPr>
          <p:spPr bwMode="auto">
            <a:xfrm>
              <a:off x="1536" y="2511"/>
              <a:ext cx="2400" cy="0"/>
            </a:xfrm>
            <a:prstGeom prst="line">
              <a:avLst/>
            </a:prstGeom>
            <a:noFill/>
            <a:ln w="12700" cap="rnd">
              <a:solidFill>
                <a:srgbClr val="FFFFFF"/>
              </a:solidFill>
              <a:prstDash val="sysDot"/>
              <a:round/>
              <a:headEnd/>
              <a:tailEnd/>
            </a:ln>
          </p:spPr>
          <p:txBody>
            <a:bodyPr/>
            <a:lstStyle/>
            <a:p>
              <a:endParaRPr lang="en-US"/>
            </a:p>
          </p:txBody>
        </p:sp>
        <p:sp>
          <p:nvSpPr>
            <p:cNvPr id="17422" name="Oval 80"/>
            <p:cNvSpPr>
              <a:spLocks noChangeArrowheads="1"/>
            </p:cNvSpPr>
            <p:nvPr/>
          </p:nvSpPr>
          <p:spPr bwMode="gray">
            <a:xfrm>
              <a:off x="1392" y="2439"/>
              <a:ext cx="144" cy="144"/>
            </a:xfrm>
            <a:prstGeom prst="ellipse">
              <a:avLst/>
            </a:prstGeom>
            <a:gradFill rotWithShape="1">
              <a:gsLst>
                <a:gs pos="0">
                  <a:srgbClr val="FCC704"/>
                </a:gs>
                <a:gs pos="100000">
                  <a:srgbClr val="A88503"/>
                </a:gs>
              </a:gsLst>
              <a:path path="shape">
                <a:fillToRect l="50000" t="50000" r="50000" b="50000"/>
              </a:path>
            </a:gradFill>
            <a:ln w="19050">
              <a:solidFill>
                <a:srgbClr val="FFFFFF"/>
              </a:solidFill>
              <a:round/>
              <a:headEnd/>
              <a:tailEnd/>
            </a:ln>
          </p:spPr>
          <p:txBody>
            <a:bodyPr wrap="none" anchor="ctr"/>
            <a:lstStyle/>
            <a:p>
              <a:endParaRPr lang="zh-CN" altLang="en-US">
                <a:ea typeface="宋体" pitchFamily="2" charset="-122"/>
              </a:endParaRPr>
            </a:p>
          </p:txBody>
        </p:sp>
        <p:sp>
          <p:nvSpPr>
            <p:cNvPr id="17423" name="Rectangle 81"/>
            <p:cNvSpPr>
              <a:spLocks noChangeArrowheads="1"/>
            </p:cNvSpPr>
            <p:nvPr/>
          </p:nvSpPr>
          <p:spPr bwMode="auto">
            <a:xfrm>
              <a:off x="1825" y="2148"/>
              <a:ext cx="1786" cy="446"/>
            </a:xfrm>
            <a:prstGeom prst="rect">
              <a:avLst/>
            </a:prstGeom>
            <a:noFill/>
            <a:ln w="9525">
              <a:noFill/>
              <a:miter lim="800000"/>
              <a:headEnd/>
              <a:tailEnd/>
            </a:ln>
          </p:spPr>
          <p:txBody>
            <a:bodyPr wrap="none">
              <a:spAutoFit/>
            </a:bodyPr>
            <a:lstStyle/>
            <a:p>
              <a:pPr eaLnBrk="0" hangingPunct="0"/>
              <a:r>
                <a:rPr lang="en-US" altLang="zh-CN" sz="4000" dirty="0">
                  <a:solidFill>
                    <a:srgbClr val="FFFFFF"/>
                  </a:solidFill>
                  <a:ea typeface="宋体" pitchFamily="2" charset="-122"/>
                </a:rPr>
                <a:t>Scrum </a:t>
              </a:r>
              <a:r>
                <a:rPr lang="zh-CN" altLang="en-US" sz="4000" dirty="0">
                  <a:solidFill>
                    <a:srgbClr val="FFFFFF"/>
                  </a:solidFill>
                  <a:ea typeface="宋体" pitchFamily="2" charset="-122"/>
                </a:rPr>
                <a:t>活动</a:t>
              </a:r>
              <a:endParaRPr lang="en-US" altLang="zh-CN" sz="4000" dirty="0">
                <a:solidFill>
                  <a:srgbClr val="FFFFFF"/>
                </a:solidFill>
                <a:ea typeface="宋体" pitchFamily="2" charset="-122"/>
              </a:endParaRPr>
            </a:p>
          </p:txBody>
        </p:sp>
      </p:grpSp>
      <p:grpSp>
        <p:nvGrpSpPr>
          <p:cNvPr id="17416" name="Group 82"/>
          <p:cNvGrpSpPr>
            <a:grpSpLocks/>
          </p:cNvGrpSpPr>
          <p:nvPr/>
        </p:nvGrpSpPr>
        <p:grpSpPr bwMode="auto">
          <a:xfrm>
            <a:off x="1835696" y="4161135"/>
            <a:ext cx="4038600" cy="708025"/>
            <a:chOff x="1392" y="2473"/>
            <a:chExt cx="2544" cy="446"/>
          </a:xfrm>
        </p:grpSpPr>
        <p:sp>
          <p:nvSpPr>
            <p:cNvPr id="17418" name="Line 83"/>
            <p:cNvSpPr>
              <a:spLocks noChangeShapeType="1"/>
            </p:cNvSpPr>
            <p:nvPr/>
          </p:nvSpPr>
          <p:spPr bwMode="auto">
            <a:xfrm>
              <a:off x="1536" y="2847"/>
              <a:ext cx="2400" cy="0"/>
            </a:xfrm>
            <a:prstGeom prst="line">
              <a:avLst/>
            </a:prstGeom>
            <a:noFill/>
            <a:ln w="12700" cap="rnd">
              <a:solidFill>
                <a:srgbClr val="FFFFFF"/>
              </a:solidFill>
              <a:prstDash val="sysDot"/>
              <a:round/>
              <a:headEnd/>
              <a:tailEnd/>
            </a:ln>
          </p:spPr>
          <p:txBody>
            <a:bodyPr/>
            <a:lstStyle/>
            <a:p>
              <a:endParaRPr lang="en-US"/>
            </a:p>
          </p:txBody>
        </p:sp>
        <p:sp>
          <p:nvSpPr>
            <p:cNvPr id="17419" name="Oval 84"/>
            <p:cNvSpPr>
              <a:spLocks noChangeArrowheads="1"/>
            </p:cNvSpPr>
            <p:nvPr/>
          </p:nvSpPr>
          <p:spPr bwMode="gray">
            <a:xfrm>
              <a:off x="1392" y="2775"/>
              <a:ext cx="144" cy="144"/>
            </a:xfrm>
            <a:prstGeom prst="ellipse">
              <a:avLst/>
            </a:prstGeom>
            <a:gradFill rotWithShape="1">
              <a:gsLst>
                <a:gs pos="0">
                  <a:srgbClr val="66C5F4"/>
                </a:gs>
                <a:gs pos="100000">
                  <a:srgbClr val="4483A3"/>
                </a:gs>
              </a:gsLst>
              <a:path path="shape">
                <a:fillToRect l="50000" t="50000" r="50000" b="50000"/>
              </a:path>
            </a:gradFill>
            <a:ln w="19050">
              <a:solidFill>
                <a:srgbClr val="FFFFFF"/>
              </a:solidFill>
              <a:round/>
              <a:headEnd/>
              <a:tailEnd/>
            </a:ln>
          </p:spPr>
          <p:txBody>
            <a:bodyPr wrap="none" anchor="ctr"/>
            <a:lstStyle/>
            <a:p>
              <a:endParaRPr lang="zh-CN" altLang="en-US">
                <a:ea typeface="宋体" pitchFamily="2" charset="-122"/>
              </a:endParaRPr>
            </a:p>
          </p:txBody>
        </p:sp>
        <p:sp>
          <p:nvSpPr>
            <p:cNvPr id="17420" name="Rectangle 85"/>
            <p:cNvSpPr>
              <a:spLocks noChangeArrowheads="1"/>
            </p:cNvSpPr>
            <p:nvPr/>
          </p:nvSpPr>
          <p:spPr bwMode="auto">
            <a:xfrm>
              <a:off x="1812" y="2473"/>
              <a:ext cx="1786" cy="446"/>
            </a:xfrm>
            <a:prstGeom prst="rect">
              <a:avLst/>
            </a:prstGeom>
            <a:noFill/>
            <a:ln w="9525">
              <a:noFill/>
              <a:miter lim="800000"/>
              <a:headEnd/>
              <a:tailEnd/>
            </a:ln>
          </p:spPr>
          <p:txBody>
            <a:bodyPr wrap="none">
              <a:spAutoFit/>
            </a:bodyPr>
            <a:lstStyle/>
            <a:p>
              <a:pPr eaLnBrk="0" hangingPunct="0"/>
              <a:r>
                <a:rPr lang="en-US" altLang="zh-CN" sz="4000" dirty="0">
                  <a:solidFill>
                    <a:srgbClr val="FFFFFF"/>
                  </a:solidFill>
                  <a:ea typeface="宋体" pitchFamily="2" charset="-122"/>
                </a:rPr>
                <a:t>Scrum </a:t>
              </a:r>
              <a:r>
                <a:rPr lang="zh-CN" altLang="en-US" sz="4000" dirty="0">
                  <a:solidFill>
                    <a:srgbClr val="FFFFFF"/>
                  </a:solidFill>
                  <a:ea typeface="宋体" pitchFamily="2" charset="-122"/>
                </a:rPr>
                <a:t>工件</a:t>
              </a:r>
              <a:endParaRPr lang="en-US" altLang="zh-CN" sz="4000" dirty="0">
                <a:solidFill>
                  <a:srgbClr val="FFFFFF"/>
                </a:solidFill>
                <a:ea typeface="宋体" pitchFamily="2" charset="-122"/>
              </a:endParaRPr>
            </a:p>
          </p:txBody>
        </p:sp>
      </p:grpSp>
      <p:pic>
        <p:nvPicPr>
          <p:cNvPr id="17417" name="Picture 86" descr="4"/>
          <p:cNvPicPr>
            <a:picLocks noChangeAspect="1" noChangeArrowheads="1"/>
          </p:cNvPicPr>
          <p:nvPr/>
        </p:nvPicPr>
        <p:blipFill>
          <a:blip r:embed="rId3"/>
          <a:srcRect/>
          <a:stretch>
            <a:fillRect/>
          </a:stretch>
        </p:blipFill>
        <p:spPr bwMode="auto">
          <a:xfrm>
            <a:off x="5762625" y="2628900"/>
            <a:ext cx="1781175" cy="3924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p:cTn id="7" dur="500" fill="hold"/>
                                        <p:tgtEl>
                                          <p:spTgt spid="17412"/>
                                        </p:tgtEl>
                                        <p:attrNameLst>
                                          <p:attrName>ppt_w</p:attrName>
                                        </p:attrNameLst>
                                      </p:cBhvr>
                                      <p:tavLst>
                                        <p:tav tm="0">
                                          <p:val>
                                            <p:fltVal val="0"/>
                                          </p:val>
                                        </p:tav>
                                        <p:tav tm="100000">
                                          <p:val>
                                            <p:strVal val="#ppt_w"/>
                                          </p:val>
                                        </p:tav>
                                      </p:tavLst>
                                    </p:anim>
                                    <p:anim calcmode="lin" valueType="num">
                                      <p:cBhvr>
                                        <p:cTn id="8" dur="500" fill="hold"/>
                                        <p:tgtEl>
                                          <p:spTgt spid="17412"/>
                                        </p:tgtEl>
                                        <p:attrNameLst>
                                          <p:attrName>ppt_h</p:attrName>
                                        </p:attrNameLst>
                                      </p:cBhvr>
                                      <p:tavLst>
                                        <p:tav tm="0">
                                          <p:val>
                                            <p:fltVal val="0"/>
                                          </p:val>
                                        </p:tav>
                                        <p:tav tm="100000">
                                          <p:val>
                                            <p:strVal val="#ppt_h"/>
                                          </p:val>
                                        </p:tav>
                                      </p:tavLst>
                                    </p:anim>
                                    <p:animEffect transition="in" filter="fade">
                                      <p:cBhvr>
                                        <p:cTn id="9" dur="500"/>
                                        <p:tgtEl>
                                          <p:spTgt spid="174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413"/>
                                        </p:tgtEl>
                                        <p:attrNameLst>
                                          <p:attrName>style.visibility</p:attrName>
                                        </p:attrNameLst>
                                      </p:cBhvr>
                                      <p:to>
                                        <p:strVal val="visible"/>
                                      </p:to>
                                    </p:set>
                                    <p:anim calcmode="lin" valueType="num">
                                      <p:cBhvr>
                                        <p:cTn id="14" dur="500" fill="hold"/>
                                        <p:tgtEl>
                                          <p:spTgt spid="17413"/>
                                        </p:tgtEl>
                                        <p:attrNameLst>
                                          <p:attrName>ppt_w</p:attrName>
                                        </p:attrNameLst>
                                      </p:cBhvr>
                                      <p:tavLst>
                                        <p:tav tm="0">
                                          <p:val>
                                            <p:fltVal val="0"/>
                                          </p:val>
                                        </p:tav>
                                        <p:tav tm="100000">
                                          <p:val>
                                            <p:strVal val="#ppt_w"/>
                                          </p:val>
                                        </p:tav>
                                      </p:tavLst>
                                    </p:anim>
                                    <p:anim calcmode="lin" valueType="num">
                                      <p:cBhvr>
                                        <p:cTn id="15" dur="500" fill="hold"/>
                                        <p:tgtEl>
                                          <p:spTgt spid="17413"/>
                                        </p:tgtEl>
                                        <p:attrNameLst>
                                          <p:attrName>ppt_h</p:attrName>
                                        </p:attrNameLst>
                                      </p:cBhvr>
                                      <p:tavLst>
                                        <p:tav tm="0">
                                          <p:val>
                                            <p:fltVal val="0"/>
                                          </p:val>
                                        </p:tav>
                                        <p:tav tm="100000">
                                          <p:val>
                                            <p:strVal val="#ppt_h"/>
                                          </p:val>
                                        </p:tav>
                                      </p:tavLst>
                                    </p:anim>
                                    <p:animEffect transition="in" filter="fade">
                                      <p:cBhvr>
                                        <p:cTn id="16" dur="500"/>
                                        <p:tgtEl>
                                          <p:spTgt spid="174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7414"/>
                                        </p:tgtEl>
                                        <p:attrNameLst>
                                          <p:attrName>style.visibility</p:attrName>
                                        </p:attrNameLst>
                                      </p:cBhvr>
                                      <p:to>
                                        <p:strVal val="visible"/>
                                      </p:to>
                                    </p:set>
                                    <p:anim calcmode="lin" valueType="num">
                                      <p:cBhvr>
                                        <p:cTn id="21" dur="500" fill="hold"/>
                                        <p:tgtEl>
                                          <p:spTgt spid="17414"/>
                                        </p:tgtEl>
                                        <p:attrNameLst>
                                          <p:attrName>ppt_w</p:attrName>
                                        </p:attrNameLst>
                                      </p:cBhvr>
                                      <p:tavLst>
                                        <p:tav tm="0">
                                          <p:val>
                                            <p:fltVal val="0"/>
                                          </p:val>
                                        </p:tav>
                                        <p:tav tm="100000">
                                          <p:val>
                                            <p:strVal val="#ppt_w"/>
                                          </p:val>
                                        </p:tav>
                                      </p:tavLst>
                                    </p:anim>
                                    <p:anim calcmode="lin" valueType="num">
                                      <p:cBhvr>
                                        <p:cTn id="22" dur="500" fill="hold"/>
                                        <p:tgtEl>
                                          <p:spTgt spid="17414"/>
                                        </p:tgtEl>
                                        <p:attrNameLst>
                                          <p:attrName>ppt_h</p:attrName>
                                        </p:attrNameLst>
                                      </p:cBhvr>
                                      <p:tavLst>
                                        <p:tav tm="0">
                                          <p:val>
                                            <p:fltVal val="0"/>
                                          </p:val>
                                        </p:tav>
                                        <p:tav tm="100000">
                                          <p:val>
                                            <p:strVal val="#ppt_h"/>
                                          </p:val>
                                        </p:tav>
                                      </p:tavLst>
                                    </p:anim>
                                    <p:animEffect transition="in" filter="fade">
                                      <p:cBhvr>
                                        <p:cTn id="23" dur="500"/>
                                        <p:tgtEl>
                                          <p:spTgt spid="1741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7415"/>
                                        </p:tgtEl>
                                        <p:attrNameLst>
                                          <p:attrName>style.visibility</p:attrName>
                                        </p:attrNameLst>
                                      </p:cBhvr>
                                      <p:to>
                                        <p:strVal val="visible"/>
                                      </p:to>
                                    </p:set>
                                    <p:anim calcmode="lin" valueType="num">
                                      <p:cBhvr>
                                        <p:cTn id="28" dur="500" fill="hold"/>
                                        <p:tgtEl>
                                          <p:spTgt spid="17415"/>
                                        </p:tgtEl>
                                        <p:attrNameLst>
                                          <p:attrName>ppt_w</p:attrName>
                                        </p:attrNameLst>
                                      </p:cBhvr>
                                      <p:tavLst>
                                        <p:tav tm="0">
                                          <p:val>
                                            <p:fltVal val="0"/>
                                          </p:val>
                                        </p:tav>
                                        <p:tav tm="100000">
                                          <p:val>
                                            <p:strVal val="#ppt_w"/>
                                          </p:val>
                                        </p:tav>
                                      </p:tavLst>
                                    </p:anim>
                                    <p:anim calcmode="lin" valueType="num">
                                      <p:cBhvr>
                                        <p:cTn id="29" dur="500" fill="hold"/>
                                        <p:tgtEl>
                                          <p:spTgt spid="17415"/>
                                        </p:tgtEl>
                                        <p:attrNameLst>
                                          <p:attrName>ppt_h</p:attrName>
                                        </p:attrNameLst>
                                      </p:cBhvr>
                                      <p:tavLst>
                                        <p:tav tm="0">
                                          <p:val>
                                            <p:fltVal val="0"/>
                                          </p:val>
                                        </p:tav>
                                        <p:tav tm="100000">
                                          <p:val>
                                            <p:strVal val="#ppt_h"/>
                                          </p:val>
                                        </p:tav>
                                      </p:tavLst>
                                    </p:anim>
                                    <p:animEffect transition="in" filter="fade">
                                      <p:cBhvr>
                                        <p:cTn id="30" dur="500"/>
                                        <p:tgtEl>
                                          <p:spTgt spid="1741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7416"/>
                                        </p:tgtEl>
                                        <p:attrNameLst>
                                          <p:attrName>style.visibility</p:attrName>
                                        </p:attrNameLst>
                                      </p:cBhvr>
                                      <p:to>
                                        <p:strVal val="visible"/>
                                      </p:to>
                                    </p:set>
                                    <p:anim calcmode="lin" valueType="num">
                                      <p:cBhvr>
                                        <p:cTn id="35" dur="500" fill="hold"/>
                                        <p:tgtEl>
                                          <p:spTgt spid="17416"/>
                                        </p:tgtEl>
                                        <p:attrNameLst>
                                          <p:attrName>ppt_w</p:attrName>
                                        </p:attrNameLst>
                                      </p:cBhvr>
                                      <p:tavLst>
                                        <p:tav tm="0">
                                          <p:val>
                                            <p:fltVal val="0"/>
                                          </p:val>
                                        </p:tav>
                                        <p:tav tm="100000">
                                          <p:val>
                                            <p:strVal val="#ppt_w"/>
                                          </p:val>
                                        </p:tav>
                                      </p:tavLst>
                                    </p:anim>
                                    <p:anim calcmode="lin" valueType="num">
                                      <p:cBhvr>
                                        <p:cTn id="36" dur="500" fill="hold"/>
                                        <p:tgtEl>
                                          <p:spTgt spid="17416"/>
                                        </p:tgtEl>
                                        <p:attrNameLst>
                                          <p:attrName>ppt_h</p:attrName>
                                        </p:attrNameLst>
                                      </p:cBhvr>
                                      <p:tavLst>
                                        <p:tav tm="0">
                                          <p:val>
                                            <p:fltVal val="0"/>
                                          </p:val>
                                        </p:tav>
                                        <p:tav tm="100000">
                                          <p:val>
                                            <p:strVal val="#ppt_h"/>
                                          </p:val>
                                        </p:tav>
                                      </p:tavLst>
                                    </p:anim>
                                    <p:animEffect transition="in" filter="fade">
                                      <p:cBhvr>
                                        <p:cTn id="37"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Sprint Review</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340768"/>
            <a:ext cx="7232520" cy="4630067"/>
          </a:xfrm>
          <a:prstGeom prst="rect">
            <a:avLst/>
          </a:prstGeom>
        </p:spPr>
      </p:pic>
    </p:spTree>
    <p:extLst>
      <p:ext uri="{BB962C8B-B14F-4D97-AF65-F5344CB8AC3E}">
        <p14:creationId xmlns:p14="http://schemas.microsoft.com/office/powerpoint/2010/main" val="783576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Sprint Retrospective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692" y="1196752"/>
            <a:ext cx="7344816" cy="5150193"/>
          </a:xfrm>
          <a:prstGeom prst="rect">
            <a:avLst/>
          </a:prstGeom>
        </p:spPr>
      </p:pic>
    </p:spTree>
    <p:extLst>
      <p:ext uri="{BB962C8B-B14F-4D97-AF65-F5344CB8AC3E}">
        <p14:creationId xmlns:p14="http://schemas.microsoft.com/office/powerpoint/2010/main" val="411345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3"/>
          <p:cNvGrpSpPr>
            <a:grpSpLocks/>
          </p:cNvGrpSpPr>
          <p:nvPr/>
        </p:nvGrpSpPr>
        <p:grpSpPr bwMode="auto">
          <a:xfrm>
            <a:off x="1066800" y="4572000"/>
            <a:ext cx="6319838" cy="1219200"/>
            <a:chOff x="576" y="2880"/>
            <a:chExt cx="3981" cy="768"/>
          </a:xfrm>
        </p:grpSpPr>
        <p:sp>
          <p:nvSpPr>
            <p:cNvPr id="14340" name="AutoShape 4"/>
            <p:cNvSpPr>
              <a:spLocks noChangeArrowheads="1"/>
            </p:cNvSpPr>
            <p:nvPr/>
          </p:nvSpPr>
          <p:spPr bwMode="gray">
            <a:xfrm>
              <a:off x="576" y="2976"/>
              <a:ext cx="3981" cy="672"/>
            </a:xfrm>
            <a:prstGeom prst="roundRect">
              <a:avLst>
                <a:gd name="adj" fmla="val 16667"/>
              </a:avLst>
            </a:prstGeom>
            <a:gradFill rotWithShape="1">
              <a:gsLst>
                <a:gs pos="0">
                  <a:schemeClr val="accent2"/>
                </a:gs>
                <a:gs pos="100000">
                  <a:schemeClr val="accent2">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74" name="AutoShape 5"/>
            <p:cNvSpPr>
              <a:spLocks noChangeArrowheads="1"/>
            </p:cNvSpPr>
            <p:nvPr/>
          </p:nvSpPr>
          <p:spPr bwMode="gray">
            <a:xfrm>
              <a:off x="576" y="2880"/>
              <a:ext cx="3981" cy="519"/>
            </a:xfrm>
            <a:prstGeom prst="roundRect">
              <a:avLst>
                <a:gd name="adj" fmla="val 16667"/>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4342" name="AutoShape 6"/>
            <p:cNvSpPr>
              <a:spLocks noChangeArrowheads="1"/>
            </p:cNvSpPr>
            <p:nvPr/>
          </p:nvSpPr>
          <p:spPr bwMode="gray">
            <a:xfrm flipV="1">
              <a:off x="576" y="3216"/>
              <a:ext cx="3978" cy="240"/>
            </a:xfrm>
            <a:prstGeom prst="roundRect">
              <a:avLst>
                <a:gd name="adj" fmla="val 23750"/>
              </a:avLst>
            </a:prstGeom>
            <a:gradFill rotWithShape="1">
              <a:gsLst>
                <a:gs pos="0">
                  <a:schemeClr val="accent2">
                    <a:gamma/>
                    <a:tint val="0"/>
                    <a:invGamma/>
                  </a:schemeClr>
                </a:gs>
                <a:gs pos="100000">
                  <a:schemeClr val="accent2"/>
                </a:gs>
              </a:gsLst>
              <a:lin ang="5400000" scaled="1"/>
            </a:gradFill>
            <a:ln w="9525">
              <a:noFill/>
              <a:round/>
              <a:headEnd/>
              <a:tailEnd/>
            </a:ln>
            <a:effectLst/>
          </p:spPr>
          <p:txBody>
            <a:bodyPr wrap="none" anchor="ctr"/>
            <a:lstStyle/>
            <a:p>
              <a:endParaRPr lang="zh-CN" altLang="en-US">
                <a:ea typeface="宋体" pitchFamily="2" charset="-122"/>
              </a:endParaRPr>
            </a:p>
          </p:txBody>
        </p:sp>
      </p:grpSp>
      <p:grpSp>
        <p:nvGrpSpPr>
          <p:cNvPr id="19459" name="Group 7"/>
          <p:cNvGrpSpPr>
            <a:grpSpLocks/>
          </p:cNvGrpSpPr>
          <p:nvPr/>
        </p:nvGrpSpPr>
        <p:grpSpPr bwMode="auto">
          <a:xfrm>
            <a:off x="1066800" y="3070225"/>
            <a:ext cx="6319838" cy="1219200"/>
            <a:chOff x="576" y="1934"/>
            <a:chExt cx="3981" cy="768"/>
          </a:xfrm>
        </p:grpSpPr>
        <p:sp>
          <p:nvSpPr>
            <p:cNvPr id="14344" name="AutoShape 8"/>
            <p:cNvSpPr>
              <a:spLocks noChangeArrowheads="1"/>
            </p:cNvSpPr>
            <p:nvPr/>
          </p:nvSpPr>
          <p:spPr bwMode="gray">
            <a:xfrm>
              <a:off x="576" y="2030"/>
              <a:ext cx="3981" cy="672"/>
            </a:xfrm>
            <a:prstGeom prst="roundRect">
              <a:avLst>
                <a:gd name="adj" fmla="val 16667"/>
              </a:avLst>
            </a:prstGeom>
            <a:gradFill rotWithShape="1">
              <a:gsLst>
                <a:gs pos="0">
                  <a:schemeClr val="accent1"/>
                </a:gs>
                <a:gs pos="100000">
                  <a:schemeClr val="accent1">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71" name="AutoShape 9"/>
            <p:cNvSpPr>
              <a:spLocks noChangeArrowheads="1"/>
            </p:cNvSpPr>
            <p:nvPr/>
          </p:nvSpPr>
          <p:spPr bwMode="gray">
            <a:xfrm>
              <a:off x="576" y="1934"/>
              <a:ext cx="3981" cy="519"/>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14346" name="AutoShape 10"/>
            <p:cNvSpPr>
              <a:spLocks noChangeArrowheads="1"/>
            </p:cNvSpPr>
            <p:nvPr/>
          </p:nvSpPr>
          <p:spPr bwMode="gray">
            <a:xfrm flipV="1">
              <a:off x="576" y="2270"/>
              <a:ext cx="3978" cy="240"/>
            </a:xfrm>
            <a:prstGeom prst="roundRect">
              <a:avLst>
                <a:gd name="adj" fmla="val 23750"/>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anchor="ctr"/>
            <a:lstStyle/>
            <a:p>
              <a:endParaRPr lang="zh-CN" altLang="en-US">
                <a:ea typeface="宋体" pitchFamily="2" charset="-122"/>
              </a:endParaRPr>
            </a:p>
          </p:txBody>
        </p:sp>
      </p:grpSp>
      <p:grpSp>
        <p:nvGrpSpPr>
          <p:cNvPr id="19460" name="Group 11"/>
          <p:cNvGrpSpPr>
            <a:grpSpLocks/>
          </p:cNvGrpSpPr>
          <p:nvPr/>
        </p:nvGrpSpPr>
        <p:grpSpPr bwMode="auto">
          <a:xfrm>
            <a:off x="1066800" y="1600200"/>
            <a:ext cx="6319838" cy="1219200"/>
            <a:chOff x="576" y="1008"/>
            <a:chExt cx="3981" cy="768"/>
          </a:xfrm>
        </p:grpSpPr>
        <p:sp>
          <p:nvSpPr>
            <p:cNvPr id="14348" name="AutoShape 12"/>
            <p:cNvSpPr>
              <a:spLocks noChangeArrowheads="1"/>
            </p:cNvSpPr>
            <p:nvPr/>
          </p:nvSpPr>
          <p:spPr bwMode="gray">
            <a:xfrm>
              <a:off x="576" y="1104"/>
              <a:ext cx="3981" cy="672"/>
            </a:xfrm>
            <a:prstGeom prst="roundRect">
              <a:avLst>
                <a:gd name="adj" fmla="val 16667"/>
              </a:avLst>
            </a:prstGeom>
            <a:gradFill rotWithShape="1">
              <a:gsLst>
                <a:gs pos="0">
                  <a:schemeClr val="hlink"/>
                </a:gs>
                <a:gs pos="100000">
                  <a:schemeClr val="hlink">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68" name="AutoShape 13"/>
            <p:cNvSpPr>
              <a:spLocks noChangeArrowheads="1"/>
            </p:cNvSpPr>
            <p:nvPr/>
          </p:nvSpPr>
          <p:spPr bwMode="gray">
            <a:xfrm>
              <a:off x="576" y="1008"/>
              <a:ext cx="3981" cy="519"/>
            </a:xfrm>
            <a:prstGeom prst="roundRect">
              <a:avLst>
                <a:gd name="adj" fmla="val 16667"/>
              </a:avLst>
            </a:prstGeom>
            <a:solidFill>
              <a:schemeClr val="hlink"/>
            </a:solidFill>
            <a:ln w="9525">
              <a:noFill/>
              <a:round/>
              <a:headEnd/>
              <a:tailEnd/>
            </a:ln>
          </p:spPr>
          <p:txBody>
            <a:bodyPr wrap="none" anchor="ctr"/>
            <a:lstStyle/>
            <a:p>
              <a:endParaRPr lang="zh-CN" altLang="en-US">
                <a:ea typeface="宋体" pitchFamily="2" charset="-122"/>
              </a:endParaRPr>
            </a:p>
          </p:txBody>
        </p:sp>
        <p:sp>
          <p:nvSpPr>
            <p:cNvPr id="14350" name="AutoShape 14"/>
            <p:cNvSpPr>
              <a:spLocks noChangeArrowheads="1"/>
            </p:cNvSpPr>
            <p:nvPr/>
          </p:nvSpPr>
          <p:spPr bwMode="gray">
            <a:xfrm flipV="1">
              <a:off x="576" y="1344"/>
              <a:ext cx="3978" cy="240"/>
            </a:xfrm>
            <a:prstGeom prst="roundRect">
              <a:avLst>
                <a:gd name="adj" fmla="val 23750"/>
              </a:avLst>
            </a:prstGeom>
            <a:gradFill rotWithShape="1">
              <a:gsLst>
                <a:gs pos="0">
                  <a:schemeClr val="hlink">
                    <a:gamma/>
                    <a:tint val="0"/>
                    <a:invGamma/>
                  </a:schemeClr>
                </a:gs>
                <a:gs pos="100000">
                  <a:schemeClr val="hlink"/>
                </a:gs>
              </a:gsLst>
              <a:lin ang="5400000" scaled="1"/>
            </a:gradFill>
            <a:ln w="9525">
              <a:noFill/>
              <a:round/>
              <a:headEnd/>
              <a:tailEnd/>
            </a:ln>
            <a:effectLst/>
          </p:spPr>
          <p:txBody>
            <a:bodyPr wrap="none" anchor="ctr"/>
            <a:lstStyle/>
            <a:p>
              <a:endParaRPr lang="zh-CN" altLang="en-US">
                <a:ea typeface="宋体" pitchFamily="2" charset="-122"/>
              </a:endParaRPr>
            </a:p>
          </p:txBody>
        </p:sp>
      </p:grpSp>
      <p:sp>
        <p:nvSpPr>
          <p:cNvPr id="19461" name="Rectangle 15"/>
          <p:cNvSpPr>
            <a:spLocks noChangeArrowheads="1"/>
          </p:cNvSpPr>
          <p:nvPr/>
        </p:nvSpPr>
        <p:spPr bwMode="gray">
          <a:xfrm>
            <a:off x="1219200" y="1621522"/>
            <a:ext cx="4400564" cy="707886"/>
          </a:xfrm>
          <a:prstGeom prst="rect">
            <a:avLst/>
          </a:prstGeom>
          <a:noFill/>
          <a:ln w="9525">
            <a:noFill/>
            <a:miter lim="800000"/>
            <a:headEnd/>
            <a:tailEnd/>
          </a:ln>
        </p:spPr>
        <p:txBody>
          <a:bodyPr wrap="none">
            <a:spAutoFit/>
          </a:bodyPr>
          <a:lstStyle/>
          <a:p>
            <a:pPr>
              <a:spcBef>
                <a:spcPct val="50000"/>
              </a:spcBef>
              <a:buClr>
                <a:srgbClr val="1F3F5F"/>
              </a:buClr>
            </a:pPr>
            <a:r>
              <a:rPr lang="zh-CN" altLang="en-US" sz="4000" b="1" dirty="0">
                <a:solidFill>
                  <a:schemeClr val="bg1"/>
                </a:solidFill>
                <a:ea typeface="宋体" pitchFamily="2" charset="-122"/>
              </a:rPr>
              <a:t> </a:t>
            </a:r>
            <a:r>
              <a:rPr lang="en-US" altLang="zh-CN" sz="4000" b="1" dirty="0">
                <a:solidFill>
                  <a:schemeClr val="bg1"/>
                </a:solidFill>
                <a:ea typeface="宋体" pitchFamily="2" charset="-122"/>
              </a:rPr>
              <a:t>Product Backlog</a:t>
            </a:r>
          </a:p>
        </p:txBody>
      </p:sp>
      <p:sp>
        <p:nvSpPr>
          <p:cNvPr id="19462" name="Rectangle 16"/>
          <p:cNvSpPr>
            <a:spLocks noChangeArrowheads="1"/>
          </p:cNvSpPr>
          <p:nvPr/>
        </p:nvSpPr>
        <p:spPr bwMode="gray">
          <a:xfrm>
            <a:off x="1219200" y="3091547"/>
            <a:ext cx="3945311" cy="707886"/>
          </a:xfrm>
          <a:prstGeom prst="rect">
            <a:avLst/>
          </a:prstGeom>
          <a:noFill/>
          <a:ln w="9525">
            <a:noFill/>
            <a:miter lim="800000"/>
            <a:headEnd/>
            <a:tailEnd/>
          </a:ln>
        </p:spPr>
        <p:txBody>
          <a:bodyPr wrap="none">
            <a:spAutoFit/>
          </a:bodyPr>
          <a:lstStyle/>
          <a:p>
            <a:pPr>
              <a:spcBef>
                <a:spcPct val="50000"/>
              </a:spcBef>
              <a:buClr>
                <a:srgbClr val="1F3F5F"/>
              </a:buClr>
            </a:pPr>
            <a:r>
              <a:rPr lang="en-US" altLang="zh-CN" sz="4000" b="1" dirty="0">
                <a:solidFill>
                  <a:schemeClr val="bg1"/>
                </a:solidFill>
                <a:ea typeface="宋体" pitchFamily="2" charset="-122"/>
              </a:rPr>
              <a:t> Sprint Backlog</a:t>
            </a:r>
          </a:p>
        </p:txBody>
      </p:sp>
      <p:sp>
        <p:nvSpPr>
          <p:cNvPr id="19463" name="Rectangle 17"/>
          <p:cNvSpPr>
            <a:spLocks noChangeArrowheads="1"/>
          </p:cNvSpPr>
          <p:nvPr/>
        </p:nvSpPr>
        <p:spPr bwMode="gray">
          <a:xfrm>
            <a:off x="1219200" y="4593322"/>
            <a:ext cx="2779928" cy="707886"/>
          </a:xfrm>
          <a:prstGeom prst="rect">
            <a:avLst/>
          </a:prstGeom>
          <a:noFill/>
          <a:ln w="9525">
            <a:noFill/>
            <a:miter lim="800000"/>
            <a:headEnd/>
            <a:tailEnd/>
          </a:ln>
        </p:spPr>
        <p:txBody>
          <a:bodyPr wrap="none">
            <a:spAutoFit/>
          </a:bodyPr>
          <a:lstStyle/>
          <a:p>
            <a:pPr>
              <a:spcBef>
                <a:spcPct val="50000"/>
              </a:spcBef>
              <a:buClr>
                <a:srgbClr val="1F3F5F"/>
              </a:buClr>
            </a:pPr>
            <a:r>
              <a:rPr lang="en-US" altLang="zh-CN" sz="4000" b="1" dirty="0">
                <a:solidFill>
                  <a:schemeClr val="bg1"/>
                </a:solidFill>
                <a:ea typeface="宋体" pitchFamily="2" charset="-122"/>
              </a:rPr>
              <a:t> Increment</a:t>
            </a:r>
          </a:p>
        </p:txBody>
      </p:sp>
      <p:sp>
        <p:nvSpPr>
          <p:cNvPr id="22"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Scrum Artifacts</a:t>
            </a:r>
          </a:p>
        </p:txBody>
      </p:sp>
    </p:spTree>
    <p:extLst>
      <p:ext uri="{BB962C8B-B14F-4D97-AF65-F5344CB8AC3E}">
        <p14:creationId xmlns:p14="http://schemas.microsoft.com/office/powerpoint/2010/main" val="403951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p:cTn id="7" dur="500" fill="hold"/>
                                        <p:tgtEl>
                                          <p:spTgt spid="19460"/>
                                        </p:tgtEl>
                                        <p:attrNameLst>
                                          <p:attrName>ppt_w</p:attrName>
                                        </p:attrNameLst>
                                      </p:cBhvr>
                                      <p:tavLst>
                                        <p:tav tm="0">
                                          <p:val>
                                            <p:fltVal val="0"/>
                                          </p:val>
                                        </p:tav>
                                        <p:tav tm="100000">
                                          <p:val>
                                            <p:strVal val="#ppt_w"/>
                                          </p:val>
                                        </p:tav>
                                      </p:tavLst>
                                    </p:anim>
                                    <p:anim calcmode="lin" valueType="num">
                                      <p:cBhvr>
                                        <p:cTn id="8" dur="500" fill="hold"/>
                                        <p:tgtEl>
                                          <p:spTgt spid="19460"/>
                                        </p:tgtEl>
                                        <p:attrNameLst>
                                          <p:attrName>ppt_h</p:attrName>
                                        </p:attrNameLst>
                                      </p:cBhvr>
                                      <p:tavLst>
                                        <p:tav tm="0">
                                          <p:val>
                                            <p:fltVal val="0"/>
                                          </p:val>
                                        </p:tav>
                                        <p:tav tm="100000">
                                          <p:val>
                                            <p:strVal val="#ppt_h"/>
                                          </p:val>
                                        </p:tav>
                                      </p:tavLst>
                                    </p:anim>
                                    <p:animEffect transition="in" filter="fade">
                                      <p:cBhvr>
                                        <p:cTn id="9" dur="500"/>
                                        <p:tgtEl>
                                          <p:spTgt spid="1946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459"/>
                                        </p:tgtEl>
                                        <p:attrNameLst>
                                          <p:attrName>style.visibility</p:attrName>
                                        </p:attrNameLst>
                                      </p:cBhvr>
                                      <p:to>
                                        <p:strVal val="visible"/>
                                      </p:to>
                                    </p:set>
                                    <p:anim calcmode="lin" valueType="num">
                                      <p:cBhvr>
                                        <p:cTn id="14" dur="500" fill="hold"/>
                                        <p:tgtEl>
                                          <p:spTgt spid="19459"/>
                                        </p:tgtEl>
                                        <p:attrNameLst>
                                          <p:attrName>ppt_w</p:attrName>
                                        </p:attrNameLst>
                                      </p:cBhvr>
                                      <p:tavLst>
                                        <p:tav tm="0">
                                          <p:val>
                                            <p:fltVal val="0"/>
                                          </p:val>
                                        </p:tav>
                                        <p:tav tm="100000">
                                          <p:val>
                                            <p:strVal val="#ppt_w"/>
                                          </p:val>
                                        </p:tav>
                                      </p:tavLst>
                                    </p:anim>
                                    <p:anim calcmode="lin" valueType="num">
                                      <p:cBhvr>
                                        <p:cTn id="15" dur="500" fill="hold"/>
                                        <p:tgtEl>
                                          <p:spTgt spid="19459"/>
                                        </p:tgtEl>
                                        <p:attrNameLst>
                                          <p:attrName>ppt_h</p:attrName>
                                        </p:attrNameLst>
                                      </p:cBhvr>
                                      <p:tavLst>
                                        <p:tav tm="0">
                                          <p:val>
                                            <p:fltVal val="0"/>
                                          </p:val>
                                        </p:tav>
                                        <p:tav tm="100000">
                                          <p:val>
                                            <p:strVal val="#ppt_h"/>
                                          </p:val>
                                        </p:tav>
                                      </p:tavLst>
                                    </p:anim>
                                    <p:animEffect transition="in" filter="fade">
                                      <p:cBhvr>
                                        <p:cTn id="16" dur="500"/>
                                        <p:tgtEl>
                                          <p:spTgt spid="1945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458"/>
                                        </p:tgtEl>
                                        <p:attrNameLst>
                                          <p:attrName>style.visibility</p:attrName>
                                        </p:attrNameLst>
                                      </p:cBhvr>
                                      <p:to>
                                        <p:strVal val="visible"/>
                                      </p:to>
                                    </p:set>
                                    <p:anim calcmode="lin" valueType="num">
                                      <p:cBhvr>
                                        <p:cTn id="21" dur="500" fill="hold"/>
                                        <p:tgtEl>
                                          <p:spTgt spid="19458"/>
                                        </p:tgtEl>
                                        <p:attrNameLst>
                                          <p:attrName>ppt_w</p:attrName>
                                        </p:attrNameLst>
                                      </p:cBhvr>
                                      <p:tavLst>
                                        <p:tav tm="0">
                                          <p:val>
                                            <p:fltVal val="0"/>
                                          </p:val>
                                        </p:tav>
                                        <p:tav tm="100000">
                                          <p:val>
                                            <p:strVal val="#ppt_w"/>
                                          </p:val>
                                        </p:tav>
                                      </p:tavLst>
                                    </p:anim>
                                    <p:anim calcmode="lin" valueType="num">
                                      <p:cBhvr>
                                        <p:cTn id="22" dur="500" fill="hold"/>
                                        <p:tgtEl>
                                          <p:spTgt spid="19458"/>
                                        </p:tgtEl>
                                        <p:attrNameLst>
                                          <p:attrName>ppt_h</p:attrName>
                                        </p:attrNameLst>
                                      </p:cBhvr>
                                      <p:tavLst>
                                        <p:tav tm="0">
                                          <p:val>
                                            <p:fltVal val="0"/>
                                          </p:val>
                                        </p:tav>
                                        <p:tav tm="100000">
                                          <p:val>
                                            <p:strVal val="#ppt_h"/>
                                          </p:val>
                                        </p:tav>
                                      </p:tavLst>
                                    </p:anim>
                                    <p:animEffect transition="in" filter="fade">
                                      <p:cBhvr>
                                        <p:cTn id="23"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Product Backlog</a:t>
            </a:r>
          </a:p>
        </p:txBody>
      </p:sp>
      <p:sp>
        <p:nvSpPr>
          <p:cNvPr id="5" name="Rectangle 3"/>
          <p:cNvSpPr txBox="1">
            <a:spLocks noChangeArrowheads="1"/>
          </p:cNvSpPr>
          <p:nvPr/>
        </p:nvSpPr>
        <p:spPr bwMode="auto">
          <a:xfrm>
            <a:off x="755576" y="1412776"/>
            <a:ext cx="7540625"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itchFamily="2" charset="2"/>
              <a:buChar char="v"/>
              <a:defRPr sz="2800" b="1">
                <a:solidFill>
                  <a:srgbClr val="541E1E"/>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fontAlgn="base">
              <a:spcBef>
                <a:spcPct val="20000"/>
              </a:spcBef>
              <a:spcAft>
                <a:spcPct val="0"/>
              </a:spcAft>
              <a:buClr>
                <a:schemeClr val="tx1"/>
              </a:buClr>
              <a:buChar char="•"/>
              <a:defRPr sz="22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sz="1800" b="0" dirty="0"/>
              <a:t>产品待办事项列表是</a:t>
            </a:r>
            <a:r>
              <a:rPr lang="en-US" altLang="zh-CN" sz="1800" b="0" dirty="0"/>
              <a:t>Scrum</a:t>
            </a:r>
            <a:r>
              <a:rPr lang="zh-CN" altLang="en-US" sz="1800" b="0" dirty="0"/>
              <a:t>⾥里的一个核⼼心工件。产品待办事项列表是包含产品想法的⼀个有序列表，所有想法按照期待实现的顺序来排序。它是所有需求的唯一来源。这意味着开发团队的所有工作都来⾃自产品待办事项列表。每一个功能想法，改善，缺陷修复，⽂文档需求 </a:t>
            </a:r>
            <a:r>
              <a:rPr lang="en-US" altLang="zh-CN" sz="1800" b="0" dirty="0"/>
              <a:t>—— </a:t>
            </a:r>
            <a:r>
              <a:rPr lang="zh-CN" altLang="en-US" sz="1800" b="0" dirty="0"/>
              <a:t>他们需要做的每一点⼯工作 </a:t>
            </a:r>
            <a:r>
              <a:rPr lang="en-US" altLang="zh-CN" sz="1800" b="0" dirty="0"/>
              <a:t>—— </a:t>
            </a:r>
            <a:r>
              <a:rPr lang="zh-CN" altLang="en-US" sz="1800" b="0" dirty="0"/>
              <a:t>都是来⾃自于某个产品待办事项。每一个产品待办事项都包括描述和估算。</a:t>
            </a:r>
            <a:endParaRPr lang="en-US" altLang="zh-CN" sz="1800" b="0" dirty="0"/>
          </a:p>
          <a:p>
            <a:endParaRPr lang="zh-CN" altLang="en-US" sz="1800" b="0" dirty="0"/>
          </a:p>
          <a:p>
            <a:r>
              <a:rPr lang="zh-CN" altLang="en-US" sz="1800" b="0" dirty="0"/>
              <a:t>一开始，产品待办事项列表是⼀一个⻓长短不定列表。它可以是模糊的或是具体的。通常情况下，开始阶段它比较短小而模糊，随着时间的推移，逐渐变⻓长，越来越明确。通过产品待办事项列表梳理活动，即将被实现的产品待办事项会得到澄清，变得明确，粒度也拆得更⼩小。</a:t>
            </a:r>
            <a:endParaRPr lang="en-US" altLang="zh-CN" sz="1800" b="0" dirty="0"/>
          </a:p>
          <a:p>
            <a:endParaRPr lang="zh-CN" altLang="en-US" sz="1800" b="0" dirty="0"/>
          </a:p>
          <a:p>
            <a:r>
              <a:rPr lang="zh-CN" altLang="en-US" sz="1800" b="0" dirty="0"/>
              <a:t>产品负责⼈人为产品待办事项列表的维护负责，尽管产品负责⼈人可能 </a:t>
            </a:r>
            <a:r>
              <a:rPr lang="en-US" altLang="zh-CN" sz="1800" b="0" dirty="0"/>
              <a:t>—— </a:t>
            </a:r>
            <a:r>
              <a:rPr lang="zh-CN" altLang="en-US" sz="1800" b="0" dirty="0"/>
              <a:t>也应该 </a:t>
            </a:r>
            <a:r>
              <a:rPr lang="en-US" altLang="zh-CN" sz="1800" b="0" dirty="0"/>
              <a:t>—— </a:t>
            </a:r>
            <a:r>
              <a:rPr lang="zh-CN" altLang="en-US" sz="1800" b="0" dirty="0"/>
              <a:t>创建产品待办事项列表，并保证其状态更新。产品待办事项可能来⾃自于产品负责⼈人，团队成员，或者其它利益干系人。</a:t>
            </a:r>
            <a:endParaRPr lang="en-US" altLang="zh-CN" sz="1800" kern="0" dirty="0">
              <a:solidFill>
                <a:schemeClr val="tx2"/>
              </a:solidFill>
              <a:ea typeface="宋体" pitchFamily="2" charset="-122"/>
            </a:endParaRPr>
          </a:p>
        </p:txBody>
      </p:sp>
    </p:spTree>
    <p:extLst>
      <p:ext uri="{BB962C8B-B14F-4D97-AF65-F5344CB8AC3E}">
        <p14:creationId xmlns:p14="http://schemas.microsoft.com/office/powerpoint/2010/main" val="504422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Sprint Backlog</a:t>
            </a:r>
          </a:p>
        </p:txBody>
      </p:sp>
      <p:sp>
        <p:nvSpPr>
          <p:cNvPr id="5" name="Rectangle 3"/>
          <p:cNvSpPr txBox="1">
            <a:spLocks noChangeArrowheads="1"/>
          </p:cNvSpPr>
          <p:nvPr/>
        </p:nvSpPr>
        <p:spPr bwMode="auto">
          <a:xfrm>
            <a:off x="755576" y="1412776"/>
            <a:ext cx="7540625"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itchFamily="2" charset="2"/>
              <a:buChar char="v"/>
              <a:defRPr sz="2800" b="1">
                <a:solidFill>
                  <a:srgbClr val="541E1E"/>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fontAlgn="base">
              <a:spcBef>
                <a:spcPct val="20000"/>
              </a:spcBef>
              <a:spcAft>
                <a:spcPct val="0"/>
              </a:spcAft>
              <a:buClr>
                <a:schemeClr val="tx1"/>
              </a:buClr>
              <a:buChar char="•"/>
              <a:defRPr sz="22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altLang="zh-CN" b="0" dirty="0"/>
              <a:t>Sprint</a:t>
            </a:r>
            <a:r>
              <a:rPr lang="zh-CN" altLang="en-US" b="0" dirty="0"/>
              <a:t>待办事项列表是⼀个需要在当前</a:t>
            </a:r>
            <a:r>
              <a:rPr lang="en-US" altLang="zh-CN" b="0" dirty="0"/>
              <a:t>Sprint</a:t>
            </a:r>
            <a:r>
              <a:rPr lang="zh-CN" altLang="en-US" b="0" dirty="0"/>
              <a:t>完成的且梳理过的产品待办事项，并包括了⼀个团队完成这些工作的计划。该列表反映了团队对当前</a:t>
            </a:r>
            <a:r>
              <a:rPr lang="en-US" altLang="zh-CN" b="0" dirty="0"/>
              <a:t>Sprint</a:t>
            </a:r>
            <a:r>
              <a:rPr lang="zh-CN" altLang="en-US" b="0" dirty="0"/>
              <a:t>⾥里需要完成⼯作的预测。</a:t>
            </a:r>
            <a:endParaRPr lang="en-US" altLang="zh-CN" b="0" dirty="0"/>
          </a:p>
          <a:p>
            <a:endParaRPr lang="zh-CN" altLang="en-US" b="0" dirty="0"/>
          </a:p>
          <a:p>
            <a:r>
              <a:rPr lang="zh-CN" altLang="en-US" b="0" dirty="0"/>
              <a:t>有了</a:t>
            </a:r>
            <a:r>
              <a:rPr lang="en-US" altLang="zh-CN" b="0" dirty="0"/>
              <a:t>Sprint</a:t>
            </a:r>
            <a:r>
              <a:rPr lang="zh-CN" altLang="en-US" b="0" dirty="0"/>
              <a:t>待办事项列表后，</a:t>
            </a:r>
            <a:r>
              <a:rPr lang="en-US" altLang="zh-CN" b="0" dirty="0"/>
              <a:t>Sprint</a:t>
            </a:r>
            <a:r>
              <a:rPr lang="zh-CN" altLang="en-US" b="0" dirty="0"/>
              <a:t>就开始了，开发团队成员按照</a:t>
            </a:r>
            <a:r>
              <a:rPr lang="en-US" altLang="zh-CN" b="0" dirty="0"/>
              <a:t>Sprint</a:t>
            </a:r>
            <a:r>
              <a:rPr lang="zh-CN" altLang="en-US" b="0" dirty="0"/>
              <a:t>待办事项列表来开发新的产品增量。</a:t>
            </a:r>
            <a:endParaRPr lang="en-US" altLang="zh-CN" sz="1800" kern="0" dirty="0">
              <a:solidFill>
                <a:schemeClr val="tx2"/>
              </a:solidFill>
              <a:ea typeface="宋体" pitchFamily="2" charset="-122"/>
            </a:endParaRPr>
          </a:p>
        </p:txBody>
      </p:sp>
    </p:spTree>
    <p:extLst>
      <p:ext uri="{BB962C8B-B14F-4D97-AF65-F5344CB8AC3E}">
        <p14:creationId xmlns:p14="http://schemas.microsoft.com/office/powerpoint/2010/main" val="367374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Increment</a:t>
            </a:r>
          </a:p>
        </p:txBody>
      </p:sp>
      <p:sp>
        <p:nvSpPr>
          <p:cNvPr id="5" name="Rectangle 3"/>
          <p:cNvSpPr txBox="1">
            <a:spLocks noChangeArrowheads="1"/>
          </p:cNvSpPr>
          <p:nvPr/>
        </p:nvSpPr>
        <p:spPr bwMode="auto">
          <a:xfrm>
            <a:off x="839787" y="1700808"/>
            <a:ext cx="7540625" cy="2304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itchFamily="2" charset="2"/>
              <a:buChar char="v"/>
              <a:defRPr sz="2800" b="1">
                <a:solidFill>
                  <a:srgbClr val="541E1E"/>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fontAlgn="base">
              <a:spcBef>
                <a:spcPct val="20000"/>
              </a:spcBef>
              <a:spcAft>
                <a:spcPct val="0"/>
              </a:spcAft>
              <a:buClr>
                <a:schemeClr val="tx1"/>
              </a:buClr>
              <a:buChar char="•"/>
              <a:defRPr sz="2200">
                <a:solidFill>
                  <a:schemeClr val="tx1"/>
                </a:solidFill>
                <a:latin typeface="Arial" charset="0"/>
              </a:defRPr>
            </a:lvl3pPr>
            <a:lvl4pPr marL="1600200" indent="-228600" algn="l" rtl="0" fontAlgn="base">
              <a:spcBef>
                <a:spcPct val="20000"/>
              </a:spcBef>
              <a:spcAft>
                <a:spcPct val="0"/>
              </a:spcAft>
              <a:buChar char="–"/>
              <a:defRPr sz="2000">
                <a:solidFill>
                  <a:schemeClr val="tx1"/>
                </a:solidFill>
                <a:latin typeface="Arial" charset="0"/>
              </a:defRPr>
            </a:lvl4pPr>
            <a:lvl5pPr marL="2057400" indent="-228600" algn="l" rtl="0" fontAlgn="base">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zh-CN" altLang="en-US" b="0" dirty="0"/>
              <a:t>产品增量是最重要的</a:t>
            </a:r>
            <a:r>
              <a:rPr lang="en-US" altLang="zh-CN" b="0" dirty="0"/>
              <a:t>Scrum</a:t>
            </a:r>
            <a:r>
              <a:rPr lang="zh-CN" altLang="en-US" b="0" dirty="0"/>
              <a:t>⼯工件。每个</a:t>
            </a:r>
            <a:r>
              <a:rPr lang="en-US" altLang="zh-CN" b="0" dirty="0"/>
              <a:t>Sprint</a:t>
            </a:r>
            <a:r>
              <a:rPr lang="zh-CN" altLang="en-US" b="0" dirty="0"/>
              <a:t>都应该有新的产品增量。它的质量好到可以随时交付给客户。产品增量必须符合</a:t>
            </a:r>
            <a:r>
              <a:rPr lang="en-US" altLang="zh-CN" b="0" dirty="0"/>
              <a:t>Scrum</a:t>
            </a:r>
            <a:r>
              <a:rPr lang="zh-CN" altLang="en-US" b="0" dirty="0"/>
              <a:t>团队当前的“完成的定义”，它的每个部分都应该被产品负责⼈人接受。</a:t>
            </a:r>
            <a:endParaRPr lang="en-US" altLang="zh-CN" sz="1800" kern="0" dirty="0">
              <a:solidFill>
                <a:schemeClr val="tx2"/>
              </a:solidFill>
              <a:ea typeface="宋体" pitchFamily="2" charset="-122"/>
            </a:endParaRPr>
          </a:p>
        </p:txBody>
      </p:sp>
    </p:spTree>
    <p:extLst>
      <p:ext uri="{BB962C8B-B14F-4D97-AF65-F5344CB8AC3E}">
        <p14:creationId xmlns:p14="http://schemas.microsoft.com/office/powerpoint/2010/main" val="3811821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WordArt 2"/>
          <p:cNvSpPr>
            <a:spLocks noChangeArrowheads="1" noChangeShapeType="1" noTextEdit="1"/>
          </p:cNvSpPr>
          <p:nvPr/>
        </p:nvSpPr>
        <p:spPr bwMode="gray">
          <a:xfrm>
            <a:off x="2057400" y="2819400"/>
            <a:ext cx="5105400" cy="838200"/>
          </a:xfrm>
          <a:prstGeom prst="rect">
            <a:avLst/>
          </a:prstGeom>
        </p:spPr>
        <p:txBody>
          <a:bodyPr wrap="none" fromWordArt="1">
            <a:prstTxWarp prst="textDeflate">
              <a:avLst>
                <a:gd name="adj" fmla="val 0"/>
              </a:avLst>
            </a:prstTxWarp>
          </a:bodyPr>
          <a:lstStyle/>
          <a:p>
            <a:pPr algn="ctr"/>
            <a:r>
              <a:rPr lang="en-US" sz="3600" b="1" kern="1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rPr>
              <a:t>Thank You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p:cTn id="7" dur="500" fill="hold"/>
                                        <p:tgtEl>
                                          <p:spTgt spid="79874"/>
                                        </p:tgtEl>
                                        <p:attrNameLst>
                                          <p:attrName>ppt_w</p:attrName>
                                        </p:attrNameLst>
                                      </p:cBhvr>
                                      <p:tavLst>
                                        <p:tav tm="0">
                                          <p:val>
                                            <p:fltVal val="0"/>
                                          </p:val>
                                        </p:tav>
                                        <p:tav tm="100000">
                                          <p:val>
                                            <p:strVal val="#ppt_w"/>
                                          </p:val>
                                        </p:tav>
                                      </p:tavLst>
                                    </p:anim>
                                    <p:anim calcmode="lin" valueType="num">
                                      <p:cBhvr>
                                        <p:cTn id="8" dur="500" fill="hold"/>
                                        <p:tgtEl>
                                          <p:spTgt spid="79874"/>
                                        </p:tgtEl>
                                        <p:attrNameLst>
                                          <p:attrName>ppt_h</p:attrName>
                                        </p:attrNameLst>
                                      </p:cBhvr>
                                      <p:tavLst>
                                        <p:tav tm="0">
                                          <p:val>
                                            <p:fltVal val="0"/>
                                          </p:val>
                                        </p:tav>
                                        <p:tav tm="100000">
                                          <p:val>
                                            <p:strVal val="#ppt_h"/>
                                          </p:val>
                                        </p:tav>
                                      </p:tavLst>
                                    </p:anim>
                                    <p:animEffect transition="in" filter="fade">
                                      <p:cBhvr>
                                        <p:cTn id="9" dur="500"/>
                                        <p:tgtEl>
                                          <p:spTgt spid="79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3"/>
          <p:cNvGrpSpPr>
            <a:grpSpLocks/>
          </p:cNvGrpSpPr>
          <p:nvPr/>
        </p:nvGrpSpPr>
        <p:grpSpPr bwMode="auto">
          <a:xfrm>
            <a:off x="1066800" y="4572000"/>
            <a:ext cx="6319838" cy="1219200"/>
            <a:chOff x="576" y="2880"/>
            <a:chExt cx="3981" cy="768"/>
          </a:xfrm>
        </p:grpSpPr>
        <p:sp>
          <p:nvSpPr>
            <p:cNvPr id="14340" name="AutoShape 4"/>
            <p:cNvSpPr>
              <a:spLocks noChangeArrowheads="1"/>
            </p:cNvSpPr>
            <p:nvPr/>
          </p:nvSpPr>
          <p:spPr bwMode="gray">
            <a:xfrm>
              <a:off x="576" y="2976"/>
              <a:ext cx="3981" cy="672"/>
            </a:xfrm>
            <a:prstGeom prst="roundRect">
              <a:avLst>
                <a:gd name="adj" fmla="val 16667"/>
              </a:avLst>
            </a:prstGeom>
            <a:gradFill rotWithShape="1">
              <a:gsLst>
                <a:gs pos="0">
                  <a:schemeClr val="accent2"/>
                </a:gs>
                <a:gs pos="100000">
                  <a:schemeClr val="accent2">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74" name="AutoShape 5"/>
            <p:cNvSpPr>
              <a:spLocks noChangeArrowheads="1"/>
            </p:cNvSpPr>
            <p:nvPr/>
          </p:nvSpPr>
          <p:spPr bwMode="gray">
            <a:xfrm>
              <a:off x="576" y="2880"/>
              <a:ext cx="3981" cy="519"/>
            </a:xfrm>
            <a:prstGeom prst="roundRect">
              <a:avLst>
                <a:gd name="adj" fmla="val 16667"/>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4342" name="AutoShape 6"/>
            <p:cNvSpPr>
              <a:spLocks noChangeArrowheads="1"/>
            </p:cNvSpPr>
            <p:nvPr/>
          </p:nvSpPr>
          <p:spPr bwMode="gray">
            <a:xfrm flipV="1">
              <a:off x="576" y="3216"/>
              <a:ext cx="3978" cy="240"/>
            </a:xfrm>
            <a:prstGeom prst="roundRect">
              <a:avLst>
                <a:gd name="adj" fmla="val 23750"/>
              </a:avLst>
            </a:prstGeom>
            <a:gradFill rotWithShape="1">
              <a:gsLst>
                <a:gs pos="0">
                  <a:schemeClr val="accent2">
                    <a:gamma/>
                    <a:tint val="0"/>
                    <a:invGamma/>
                  </a:schemeClr>
                </a:gs>
                <a:gs pos="100000">
                  <a:schemeClr val="accent2"/>
                </a:gs>
              </a:gsLst>
              <a:lin ang="5400000" scaled="1"/>
            </a:gradFill>
            <a:ln w="9525">
              <a:noFill/>
              <a:round/>
              <a:headEnd/>
              <a:tailEnd/>
            </a:ln>
            <a:effectLst/>
          </p:spPr>
          <p:txBody>
            <a:bodyPr wrap="none" anchor="ctr"/>
            <a:lstStyle/>
            <a:p>
              <a:endParaRPr lang="zh-CN" altLang="en-US">
                <a:ea typeface="宋体" pitchFamily="2" charset="-122"/>
              </a:endParaRPr>
            </a:p>
          </p:txBody>
        </p:sp>
      </p:grpSp>
      <p:grpSp>
        <p:nvGrpSpPr>
          <p:cNvPr id="19459" name="Group 7"/>
          <p:cNvGrpSpPr>
            <a:grpSpLocks/>
          </p:cNvGrpSpPr>
          <p:nvPr/>
        </p:nvGrpSpPr>
        <p:grpSpPr bwMode="auto">
          <a:xfrm>
            <a:off x="1066800" y="3070225"/>
            <a:ext cx="6319838" cy="1219200"/>
            <a:chOff x="576" y="1934"/>
            <a:chExt cx="3981" cy="768"/>
          </a:xfrm>
        </p:grpSpPr>
        <p:sp>
          <p:nvSpPr>
            <p:cNvPr id="14344" name="AutoShape 8"/>
            <p:cNvSpPr>
              <a:spLocks noChangeArrowheads="1"/>
            </p:cNvSpPr>
            <p:nvPr/>
          </p:nvSpPr>
          <p:spPr bwMode="gray">
            <a:xfrm>
              <a:off x="576" y="2030"/>
              <a:ext cx="3981" cy="672"/>
            </a:xfrm>
            <a:prstGeom prst="roundRect">
              <a:avLst>
                <a:gd name="adj" fmla="val 16667"/>
              </a:avLst>
            </a:prstGeom>
            <a:gradFill rotWithShape="1">
              <a:gsLst>
                <a:gs pos="0">
                  <a:schemeClr val="accent1"/>
                </a:gs>
                <a:gs pos="100000">
                  <a:schemeClr val="accent1">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71" name="AutoShape 9"/>
            <p:cNvSpPr>
              <a:spLocks noChangeArrowheads="1"/>
            </p:cNvSpPr>
            <p:nvPr/>
          </p:nvSpPr>
          <p:spPr bwMode="gray">
            <a:xfrm>
              <a:off x="576" y="1934"/>
              <a:ext cx="3981" cy="519"/>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14346" name="AutoShape 10"/>
            <p:cNvSpPr>
              <a:spLocks noChangeArrowheads="1"/>
            </p:cNvSpPr>
            <p:nvPr/>
          </p:nvSpPr>
          <p:spPr bwMode="gray">
            <a:xfrm flipV="1">
              <a:off x="576" y="2270"/>
              <a:ext cx="3978" cy="240"/>
            </a:xfrm>
            <a:prstGeom prst="roundRect">
              <a:avLst>
                <a:gd name="adj" fmla="val 23750"/>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anchor="ctr"/>
            <a:lstStyle/>
            <a:p>
              <a:endParaRPr lang="zh-CN" altLang="en-US">
                <a:ea typeface="宋体" pitchFamily="2" charset="-122"/>
              </a:endParaRPr>
            </a:p>
          </p:txBody>
        </p:sp>
      </p:grpSp>
      <p:grpSp>
        <p:nvGrpSpPr>
          <p:cNvPr id="19460" name="Group 11"/>
          <p:cNvGrpSpPr>
            <a:grpSpLocks/>
          </p:cNvGrpSpPr>
          <p:nvPr/>
        </p:nvGrpSpPr>
        <p:grpSpPr bwMode="auto">
          <a:xfrm>
            <a:off x="1066800" y="1600200"/>
            <a:ext cx="6319838" cy="1219200"/>
            <a:chOff x="576" y="1008"/>
            <a:chExt cx="3981" cy="768"/>
          </a:xfrm>
        </p:grpSpPr>
        <p:sp>
          <p:nvSpPr>
            <p:cNvPr id="14348" name="AutoShape 12"/>
            <p:cNvSpPr>
              <a:spLocks noChangeArrowheads="1"/>
            </p:cNvSpPr>
            <p:nvPr/>
          </p:nvSpPr>
          <p:spPr bwMode="gray">
            <a:xfrm>
              <a:off x="576" y="1104"/>
              <a:ext cx="3981" cy="672"/>
            </a:xfrm>
            <a:prstGeom prst="roundRect">
              <a:avLst>
                <a:gd name="adj" fmla="val 16667"/>
              </a:avLst>
            </a:prstGeom>
            <a:gradFill rotWithShape="1">
              <a:gsLst>
                <a:gs pos="0">
                  <a:schemeClr val="hlink"/>
                </a:gs>
                <a:gs pos="100000">
                  <a:schemeClr val="hlink">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68" name="AutoShape 13"/>
            <p:cNvSpPr>
              <a:spLocks noChangeArrowheads="1"/>
            </p:cNvSpPr>
            <p:nvPr/>
          </p:nvSpPr>
          <p:spPr bwMode="gray">
            <a:xfrm>
              <a:off x="576" y="1008"/>
              <a:ext cx="3981" cy="519"/>
            </a:xfrm>
            <a:prstGeom prst="roundRect">
              <a:avLst>
                <a:gd name="adj" fmla="val 16667"/>
              </a:avLst>
            </a:prstGeom>
            <a:solidFill>
              <a:schemeClr val="hlink"/>
            </a:solidFill>
            <a:ln w="9525">
              <a:noFill/>
              <a:round/>
              <a:headEnd/>
              <a:tailEnd/>
            </a:ln>
          </p:spPr>
          <p:txBody>
            <a:bodyPr wrap="none" anchor="ctr"/>
            <a:lstStyle/>
            <a:p>
              <a:endParaRPr lang="zh-CN" altLang="en-US">
                <a:ea typeface="宋体" pitchFamily="2" charset="-122"/>
              </a:endParaRPr>
            </a:p>
          </p:txBody>
        </p:sp>
        <p:sp>
          <p:nvSpPr>
            <p:cNvPr id="14350" name="AutoShape 14"/>
            <p:cNvSpPr>
              <a:spLocks noChangeArrowheads="1"/>
            </p:cNvSpPr>
            <p:nvPr/>
          </p:nvSpPr>
          <p:spPr bwMode="gray">
            <a:xfrm flipV="1">
              <a:off x="576" y="1344"/>
              <a:ext cx="3978" cy="240"/>
            </a:xfrm>
            <a:prstGeom prst="roundRect">
              <a:avLst>
                <a:gd name="adj" fmla="val 23750"/>
              </a:avLst>
            </a:prstGeom>
            <a:gradFill rotWithShape="1">
              <a:gsLst>
                <a:gs pos="0">
                  <a:schemeClr val="hlink">
                    <a:gamma/>
                    <a:tint val="0"/>
                    <a:invGamma/>
                  </a:schemeClr>
                </a:gs>
                <a:gs pos="100000">
                  <a:schemeClr val="hlink"/>
                </a:gs>
              </a:gsLst>
              <a:lin ang="5400000" scaled="1"/>
            </a:gradFill>
            <a:ln w="9525">
              <a:noFill/>
              <a:round/>
              <a:headEnd/>
              <a:tailEnd/>
            </a:ln>
            <a:effectLst/>
          </p:spPr>
          <p:txBody>
            <a:bodyPr wrap="none" anchor="ctr"/>
            <a:lstStyle/>
            <a:p>
              <a:endParaRPr lang="zh-CN" altLang="en-US">
                <a:ea typeface="宋体" pitchFamily="2" charset="-122"/>
              </a:endParaRPr>
            </a:p>
          </p:txBody>
        </p:sp>
      </p:grpSp>
      <p:sp>
        <p:nvSpPr>
          <p:cNvPr id="19461" name="Rectangle 15"/>
          <p:cNvSpPr>
            <a:spLocks noChangeArrowheads="1"/>
          </p:cNvSpPr>
          <p:nvPr/>
        </p:nvSpPr>
        <p:spPr bwMode="gray">
          <a:xfrm>
            <a:off x="1219200" y="1621522"/>
            <a:ext cx="3929281" cy="707886"/>
          </a:xfrm>
          <a:prstGeom prst="rect">
            <a:avLst/>
          </a:prstGeom>
          <a:noFill/>
          <a:ln w="9525">
            <a:noFill/>
            <a:miter lim="800000"/>
            <a:headEnd/>
            <a:tailEnd/>
          </a:ln>
        </p:spPr>
        <p:txBody>
          <a:bodyPr wrap="none">
            <a:spAutoFit/>
          </a:bodyPr>
          <a:lstStyle/>
          <a:p>
            <a:pPr>
              <a:spcBef>
                <a:spcPct val="50000"/>
              </a:spcBef>
              <a:buClr>
                <a:srgbClr val="1F3F5F"/>
              </a:buClr>
            </a:pPr>
            <a:r>
              <a:rPr lang="zh-CN" altLang="en-US" sz="4000" b="1" dirty="0">
                <a:solidFill>
                  <a:schemeClr val="bg1"/>
                </a:solidFill>
                <a:ea typeface="宋体" pitchFamily="2" charset="-122"/>
              </a:rPr>
              <a:t> 什么是敏捷开发</a:t>
            </a:r>
            <a:endParaRPr lang="en-US" altLang="zh-CN" sz="4000" b="1" dirty="0">
              <a:solidFill>
                <a:schemeClr val="bg1"/>
              </a:solidFill>
              <a:ea typeface="宋体" pitchFamily="2" charset="-122"/>
            </a:endParaRPr>
          </a:p>
        </p:txBody>
      </p:sp>
      <p:sp>
        <p:nvSpPr>
          <p:cNvPr id="19462" name="Rectangle 16"/>
          <p:cNvSpPr>
            <a:spLocks noChangeArrowheads="1"/>
          </p:cNvSpPr>
          <p:nvPr/>
        </p:nvSpPr>
        <p:spPr bwMode="gray">
          <a:xfrm>
            <a:off x="1219200" y="3091547"/>
            <a:ext cx="5137945" cy="707886"/>
          </a:xfrm>
          <a:prstGeom prst="rect">
            <a:avLst/>
          </a:prstGeom>
          <a:noFill/>
          <a:ln w="9525">
            <a:noFill/>
            <a:miter lim="800000"/>
            <a:headEnd/>
            <a:tailEnd/>
          </a:ln>
        </p:spPr>
        <p:txBody>
          <a:bodyPr wrap="none">
            <a:spAutoFit/>
          </a:bodyPr>
          <a:lstStyle/>
          <a:p>
            <a:pPr>
              <a:spcBef>
                <a:spcPct val="50000"/>
              </a:spcBef>
              <a:buClr>
                <a:srgbClr val="1F3F5F"/>
              </a:buClr>
            </a:pPr>
            <a:r>
              <a:rPr lang="en-US" altLang="zh-CN" sz="4000" b="1" dirty="0">
                <a:solidFill>
                  <a:schemeClr val="bg1"/>
                </a:solidFill>
                <a:ea typeface="宋体" pitchFamily="2" charset="-122"/>
              </a:rPr>
              <a:t> </a:t>
            </a:r>
            <a:r>
              <a:rPr lang="zh-CN" altLang="en-US" sz="4000" b="1" dirty="0">
                <a:solidFill>
                  <a:schemeClr val="bg1"/>
                </a:solidFill>
                <a:ea typeface="宋体" pitchFamily="2" charset="-122"/>
              </a:rPr>
              <a:t>敏捷开发的核心原则</a:t>
            </a:r>
            <a:endParaRPr lang="en-US" altLang="zh-CN" sz="4000" b="1" dirty="0">
              <a:solidFill>
                <a:schemeClr val="bg1"/>
              </a:solidFill>
              <a:ea typeface="宋体" pitchFamily="2" charset="-122"/>
            </a:endParaRPr>
          </a:p>
        </p:txBody>
      </p:sp>
      <p:sp>
        <p:nvSpPr>
          <p:cNvPr id="19463" name="Rectangle 17"/>
          <p:cNvSpPr>
            <a:spLocks noChangeArrowheads="1"/>
          </p:cNvSpPr>
          <p:nvPr/>
        </p:nvSpPr>
        <p:spPr bwMode="gray">
          <a:xfrm>
            <a:off x="1219200" y="4593322"/>
            <a:ext cx="3414717" cy="707886"/>
          </a:xfrm>
          <a:prstGeom prst="rect">
            <a:avLst/>
          </a:prstGeom>
          <a:noFill/>
          <a:ln w="9525">
            <a:noFill/>
            <a:miter lim="800000"/>
            <a:headEnd/>
            <a:tailEnd/>
          </a:ln>
        </p:spPr>
        <p:txBody>
          <a:bodyPr wrap="none">
            <a:spAutoFit/>
          </a:bodyPr>
          <a:lstStyle/>
          <a:p>
            <a:pPr>
              <a:spcBef>
                <a:spcPct val="50000"/>
              </a:spcBef>
              <a:buClr>
                <a:srgbClr val="1F3F5F"/>
              </a:buClr>
            </a:pPr>
            <a:r>
              <a:rPr lang="en-US" altLang="zh-CN" sz="4000" b="1" dirty="0">
                <a:solidFill>
                  <a:schemeClr val="bg1"/>
                </a:solidFill>
                <a:ea typeface="宋体" pitchFamily="2" charset="-122"/>
              </a:rPr>
              <a:t> </a:t>
            </a:r>
            <a:r>
              <a:rPr lang="zh-CN" altLang="en-US" sz="4000" b="1" dirty="0">
                <a:solidFill>
                  <a:schemeClr val="bg1"/>
                </a:solidFill>
                <a:ea typeface="宋体" pitchFamily="2" charset="-122"/>
              </a:rPr>
              <a:t>敏捷开发宣言</a:t>
            </a:r>
            <a:endParaRPr lang="en-US" altLang="zh-CN" sz="4000" b="1" dirty="0">
              <a:solidFill>
                <a:schemeClr val="bg1"/>
              </a:solidFill>
              <a:ea typeface="宋体" pitchFamily="2" charset="-122"/>
            </a:endParaRPr>
          </a:p>
        </p:txBody>
      </p:sp>
      <p:sp>
        <p:nvSpPr>
          <p:cNvPr id="22" name="Rectangle 2"/>
          <p:cNvSpPr>
            <a:spLocks noGrp="1" noChangeArrowheads="1"/>
          </p:cNvSpPr>
          <p:nvPr>
            <p:ph type="title"/>
          </p:nvPr>
        </p:nvSpPr>
        <p:spPr>
          <a:xfrm>
            <a:off x="457200" y="57125"/>
            <a:ext cx="8305800" cy="563563"/>
          </a:xfrm>
        </p:spPr>
        <p:txBody>
          <a:bodyPr/>
          <a:lstStyle/>
          <a:p>
            <a:r>
              <a:rPr lang="zh-CN" altLang="en-US" sz="4400" dirty="0">
                <a:ea typeface="宋体" pitchFamily="2" charset="-122"/>
              </a:rPr>
              <a:t>敏捷开发</a:t>
            </a:r>
            <a:endParaRPr lang="en-US" altLang="zh-CN" sz="44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p:cTn id="7" dur="500" fill="hold"/>
                                        <p:tgtEl>
                                          <p:spTgt spid="19460"/>
                                        </p:tgtEl>
                                        <p:attrNameLst>
                                          <p:attrName>ppt_w</p:attrName>
                                        </p:attrNameLst>
                                      </p:cBhvr>
                                      <p:tavLst>
                                        <p:tav tm="0">
                                          <p:val>
                                            <p:fltVal val="0"/>
                                          </p:val>
                                        </p:tav>
                                        <p:tav tm="100000">
                                          <p:val>
                                            <p:strVal val="#ppt_w"/>
                                          </p:val>
                                        </p:tav>
                                      </p:tavLst>
                                    </p:anim>
                                    <p:anim calcmode="lin" valueType="num">
                                      <p:cBhvr>
                                        <p:cTn id="8" dur="500" fill="hold"/>
                                        <p:tgtEl>
                                          <p:spTgt spid="19460"/>
                                        </p:tgtEl>
                                        <p:attrNameLst>
                                          <p:attrName>ppt_h</p:attrName>
                                        </p:attrNameLst>
                                      </p:cBhvr>
                                      <p:tavLst>
                                        <p:tav tm="0">
                                          <p:val>
                                            <p:fltVal val="0"/>
                                          </p:val>
                                        </p:tav>
                                        <p:tav tm="100000">
                                          <p:val>
                                            <p:strVal val="#ppt_h"/>
                                          </p:val>
                                        </p:tav>
                                      </p:tavLst>
                                    </p:anim>
                                    <p:animEffect transition="in" filter="fade">
                                      <p:cBhvr>
                                        <p:cTn id="9" dur="500"/>
                                        <p:tgtEl>
                                          <p:spTgt spid="1946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459"/>
                                        </p:tgtEl>
                                        <p:attrNameLst>
                                          <p:attrName>style.visibility</p:attrName>
                                        </p:attrNameLst>
                                      </p:cBhvr>
                                      <p:to>
                                        <p:strVal val="visible"/>
                                      </p:to>
                                    </p:set>
                                    <p:anim calcmode="lin" valueType="num">
                                      <p:cBhvr>
                                        <p:cTn id="14" dur="500" fill="hold"/>
                                        <p:tgtEl>
                                          <p:spTgt spid="19459"/>
                                        </p:tgtEl>
                                        <p:attrNameLst>
                                          <p:attrName>ppt_w</p:attrName>
                                        </p:attrNameLst>
                                      </p:cBhvr>
                                      <p:tavLst>
                                        <p:tav tm="0">
                                          <p:val>
                                            <p:fltVal val="0"/>
                                          </p:val>
                                        </p:tav>
                                        <p:tav tm="100000">
                                          <p:val>
                                            <p:strVal val="#ppt_w"/>
                                          </p:val>
                                        </p:tav>
                                      </p:tavLst>
                                    </p:anim>
                                    <p:anim calcmode="lin" valueType="num">
                                      <p:cBhvr>
                                        <p:cTn id="15" dur="500" fill="hold"/>
                                        <p:tgtEl>
                                          <p:spTgt spid="19459"/>
                                        </p:tgtEl>
                                        <p:attrNameLst>
                                          <p:attrName>ppt_h</p:attrName>
                                        </p:attrNameLst>
                                      </p:cBhvr>
                                      <p:tavLst>
                                        <p:tav tm="0">
                                          <p:val>
                                            <p:fltVal val="0"/>
                                          </p:val>
                                        </p:tav>
                                        <p:tav tm="100000">
                                          <p:val>
                                            <p:strVal val="#ppt_h"/>
                                          </p:val>
                                        </p:tav>
                                      </p:tavLst>
                                    </p:anim>
                                    <p:animEffect transition="in" filter="fade">
                                      <p:cBhvr>
                                        <p:cTn id="16" dur="500"/>
                                        <p:tgtEl>
                                          <p:spTgt spid="1945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458"/>
                                        </p:tgtEl>
                                        <p:attrNameLst>
                                          <p:attrName>style.visibility</p:attrName>
                                        </p:attrNameLst>
                                      </p:cBhvr>
                                      <p:to>
                                        <p:strVal val="visible"/>
                                      </p:to>
                                    </p:set>
                                    <p:anim calcmode="lin" valueType="num">
                                      <p:cBhvr>
                                        <p:cTn id="21" dur="500" fill="hold"/>
                                        <p:tgtEl>
                                          <p:spTgt spid="19458"/>
                                        </p:tgtEl>
                                        <p:attrNameLst>
                                          <p:attrName>ppt_w</p:attrName>
                                        </p:attrNameLst>
                                      </p:cBhvr>
                                      <p:tavLst>
                                        <p:tav tm="0">
                                          <p:val>
                                            <p:fltVal val="0"/>
                                          </p:val>
                                        </p:tav>
                                        <p:tav tm="100000">
                                          <p:val>
                                            <p:strVal val="#ppt_w"/>
                                          </p:val>
                                        </p:tav>
                                      </p:tavLst>
                                    </p:anim>
                                    <p:anim calcmode="lin" valueType="num">
                                      <p:cBhvr>
                                        <p:cTn id="22" dur="500" fill="hold"/>
                                        <p:tgtEl>
                                          <p:spTgt spid="19458"/>
                                        </p:tgtEl>
                                        <p:attrNameLst>
                                          <p:attrName>ppt_h</p:attrName>
                                        </p:attrNameLst>
                                      </p:cBhvr>
                                      <p:tavLst>
                                        <p:tav tm="0">
                                          <p:val>
                                            <p:fltVal val="0"/>
                                          </p:val>
                                        </p:tav>
                                        <p:tav tm="100000">
                                          <p:val>
                                            <p:strVal val="#ppt_h"/>
                                          </p:val>
                                        </p:tav>
                                      </p:tavLst>
                                    </p:anim>
                                    <p:animEffect transition="in" filter="fade">
                                      <p:cBhvr>
                                        <p:cTn id="23"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p:cNvSpPr>
            <a:spLocks noGrp="1"/>
          </p:cNvSpPr>
          <p:nvPr>
            <p:ph type="dt" sz="quarter" idx="10"/>
          </p:nvPr>
        </p:nvSpPr>
        <p:spPr>
          <a:noFill/>
        </p:spPr>
        <p:txBody>
          <a:bodyPr/>
          <a:lstStyle/>
          <a:p>
            <a:r>
              <a:rPr lang="en-US" altLang="zh-CN">
                <a:ea typeface="宋体" pitchFamily="2" charset="-122"/>
                <a:cs typeface="Arial" charset="0"/>
              </a:rPr>
              <a:t>www.themegallery.com</a:t>
            </a:r>
          </a:p>
        </p:txBody>
      </p:sp>
      <p:sp>
        <p:nvSpPr>
          <p:cNvPr id="16386" name="页脚占位符 4"/>
          <p:cNvSpPr>
            <a:spLocks noGrp="1"/>
          </p:cNvSpPr>
          <p:nvPr>
            <p:ph type="ftr" sz="quarter" idx="12"/>
          </p:nvPr>
        </p:nvSpPr>
        <p:spPr>
          <a:noFill/>
        </p:spPr>
        <p:txBody>
          <a:bodyPr/>
          <a:lstStyle/>
          <a:p>
            <a:r>
              <a:rPr lang="en-US" altLang="zh-CN">
                <a:ea typeface="宋体" pitchFamily="2" charset="-122"/>
                <a:cs typeface="Arial" charset="0"/>
              </a:rPr>
              <a:t>Company Logo</a:t>
            </a:r>
          </a:p>
        </p:txBody>
      </p:sp>
      <p:sp>
        <p:nvSpPr>
          <p:cNvPr id="16387" name="Rectangle 2"/>
          <p:cNvSpPr>
            <a:spLocks noGrp="1" noChangeArrowheads="1"/>
          </p:cNvSpPr>
          <p:nvPr>
            <p:ph type="title"/>
          </p:nvPr>
        </p:nvSpPr>
        <p:spPr>
          <a:xfrm>
            <a:off x="457200" y="57125"/>
            <a:ext cx="8305800" cy="563563"/>
          </a:xfrm>
        </p:spPr>
        <p:txBody>
          <a:bodyPr/>
          <a:lstStyle/>
          <a:p>
            <a:r>
              <a:rPr lang="zh-CN" altLang="en-US" sz="4400" dirty="0">
                <a:ea typeface="宋体" pitchFamily="2" charset="-122"/>
              </a:rPr>
              <a:t>什么是敏捷开发</a:t>
            </a:r>
            <a:endParaRPr lang="en-US" altLang="zh-CN" sz="4400" dirty="0">
              <a:ea typeface="宋体" pitchFamily="2" charset="-122"/>
            </a:endParaRPr>
          </a:p>
        </p:txBody>
      </p:sp>
      <p:sp>
        <p:nvSpPr>
          <p:cNvPr id="16388" name="Rectangle 3"/>
          <p:cNvSpPr>
            <a:spLocks noGrp="1" noChangeArrowheads="1"/>
          </p:cNvSpPr>
          <p:nvPr>
            <p:ph type="body" idx="1"/>
          </p:nvPr>
        </p:nvSpPr>
        <p:spPr>
          <a:xfrm>
            <a:off x="765175" y="2023170"/>
            <a:ext cx="7540625" cy="4142134"/>
          </a:xfrm>
        </p:spPr>
        <p:txBody>
          <a:bodyPr/>
          <a:lstStyle/>
          <a:p>
            <a:pPr>
              <a:lnSpc>
                <a:spcPct val="80000"/>
              </a:lnSpc>
            </a:pPr>
            <a:r>
              <a:rPr lang="zh-CN" altLang="en-US" sz="4800" b="0" dirty="0">
                <a:ea typeface="宋体" pitchFamily="2" charset="-122"/>
              </a:rPr>
              <a:t>敏捷开发以</a:t>
            </a:r>
            <a:r>
              <a:rPr lang="zh-CN" altLang="en-US" sz="5400" dirty="0">
                <a:ea typeface="宋体" pitchFamily="2" charset="-122"/>
              </a:rPr>
              <a:t>用户的需求进化为</a:t>
            </a:r>
            <a:r>
              <a:rPr lang="zh-CN" altLang="en-US" sz="5400" dirty="0">
                <a:solidFill>
                  <a:srgbClr val="FF0000"/>
                </a:solidFill>
                <a:ea typeface="宋体" pitchFamily="2" charset="-122"/>
              </a:rPr>
              <a:t>核心</a:t>
            </a:r>
            <a:r>
              <a:rPr lang="zh-CN" altLang="en-US" sz="4800" b="0" dirty="0">
                <a:ea typeface="宋体" pitchFamily="2" charset="-122"/>
              </a:rPr>
              <a:t>，采用</a:t>
            </a:r>
            <a:r>
              <a:rPr lang="zh-CN" altLang="en-US" sz="6000" dirty="0">
                <a:ea typeface="宋体" pitchFamily="2" charset="-122"/>
              </a:rPr>
              <a:t>迭代</a:t>
            </a:r>
            <a:r>
              <a:rPr lang="zh-CN" altLang="en-US" sz="6000" b="0" dirty="0">
                <a:ea typeface="宋体" pitchFamily="2" charset="-122"/>
              </a:rPr>
              <a:t>、</a:t>
            </a:r>
            <a:r>
              <a:rPr lang="zh-CN" altLang="en-US" sz="6000" dirty="0">
                <a:ea typeface="宋体" pitchFamily="2" charset="-122"/>
              </a:rPr>
              <a:t>循序渐进</a:t>
            </a:r>
            <a:r>
              <a:rPr lang="zh-CN" altLang="en-US" sz="4800" b="0" dirty="0">
                <a:ea typeface="宋体" pitchFamily="2" charset="-122"/>
              </a:rPr>
              <a:t>的</a:t>
            </a:r>
            <a:r>
              <a:rPr lang="zh-CN" altLang="en-US" sz="6000" dirty="0">
                <a:solidFill>
                  <a:srgbClr val="FF0000"/>
                </a:solidFill>
                <a:ea typeface="宋体" pitchFamily="2" charset="-122"/>
              </a:rPr>
              <a:t>方法</a:t>
            </a:r>
            <a:r>
              <a:rPr lang="zh-CN" altLang="en-US" sz="4800" b="0" dirty="0">
                <a:ea typeface="宋体" pitchFamily="2" charset="-122"/>
              </a:rPr>
              <a:t>进行软件开发</a:t>
            </a:r>
            <a:r>
              <a:rPr lang="zh-CN" altLang="en-US" sz="5400" b="0" dirty="0">
                <a:ea typeface="宋体" pitchFamily="2" charset="-122"/>
              </a:rPr>
              <a:t>。</a:t>
            </a:r>
            <a:endParaRPr lang="en-US" altLang="zh-CN" sz="5400" dirty="0">
              <a:solidFill>
                <a:schemeClr val="tx2"/>
              </a:solidFill>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AutoShape 3"/>
          <p:cNvSpPr>
            <a:spLocks noChangeArrowheads="1"/>
          </p:cNvSpPr>
          <p:nvPr/>
        </p:nvSpPr>
        <p:spPr bwMode="gray">
          <a:xfrm rot="-2700000">
            <a:off x="3224213" y="2617788"/>
            <a:ext cx="2454275" cy="2455862"/>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gradFill rotWithShape="1">
            <a:gsLst>
              <a:gs pos="0">
                <a:srgbClr val="969696">
                  <a:gamma/>
                  <a:tint val="33725"/>
                  <a:invGamma/>
                </a:srgbClr>
              </a:gs>
              <a:gs pos="100000">
                <a:srgbClr val="969696"/>
              </a:gs>
            </a:gsLst>
            <a:path path="rect">
              <a:fillToRect l="50000" t="50000" r="50000" b="50000"/>
            </a:path>
          </a:gradFill>
          <a:ln w="9525" algn="ctr">
            <a:solidFill>
              <a:schemeClr val="tx1"/>
            </a:solidFill>
            <a:miter lim="800000"/>
            <a:headEnd/>
            <a:tailEnd/>
          </a:ln>
          <a:effectLst>
            <a:outerShdw dist="28398" dir="3806097" algn="ctr" rotWithShape="0">
              <a:srgbClr val="000000">
                <a:alpha val="50000"/>
              </a:srgbClr>
            </a:outerShdw>
          </a:effectLst>
        </p:spPr>
        <p:txBody>
          <a:bodyPr wrap="none" anchor="ctr"/>
          <a:lstStyle/>
          <a:p>
            <a:endParaRPr lang="zh-CN" altLang="en-US">
              <a:ea typeface="宋体" pitchFamily="2" charset="-122"/>
            </a:endParaRPr>
          </a:p>
        </p:txBody>
      </p:sp>
      <p:sp>
        <p:nvSpPr>
          <p:cNvPr id="93188" name="Rectangle 4"/>
          <p:cNvSpPr>
            <a:spLocks noChangeArrowheads="1"/>
          </p:cNvSpPr>
          <p:nvPr/>
        </p:nvSpPr>
        <p:spPr bwMode="black">
          <a:xfrm>
            <a:off x="71536" y="1844824"/>
            <a:ext cx="2392264" cy="1631216"/>
          </a:xfrm>
          <a:prstGeom prst="rect">
            <a:avLst/>
          </a:prstGeom>
          <a:noFill/>
          <a:ln w="9525" algn="ctr">
            <a:noFill/>
            <a:miter lim="800000"/>
            <a:headEnd/>
            <a:tailEnd/>
          </a:ln>
        </p:spPr>
        <p:txBody>
          <a:bodyPr wrap="square">
            <a:spAutoFit/>
          </a:bodyPr>
          <a:lstStyle/>
          <a:p>
            <a:r>
              <a:rPr lang="zh-CN" altLang="en-US" sz="2000" dirty="0"/>
              <a:t>我们最优先要做的是通过</a:t>
            </a:r>
            <a:r>
              <a:rPr lang="zh-CN" altLang="en-US" sz="2000" dirty="0">
                <a:solidFill>
                  <a:srgbClr val="FF0000"/>
                </a:solidFill>
              </a:rPr>
              <a:t>尽早的</a:t>
            </a:r>
            <a:r>
              <a:rPr lang="zh-CN" altLang="en-US" sz="2000" dirty="0"/>
              <a:t>、</a:t>
            </a:r>
            <a:r>
              <a:rPr lang="zh-CN" altLang="en-US" sz="2000" dirty="0">
                <a:solidFill>
                  <a:srgbClr val="FF0000"/>
                </a:solidFill>
              </a:rPr>
              <a:t>持续的</a:t>
            </a:r>
            <a:r>
              <a:rPr lang="zh-CN" altLang="en-US" sz="2000" dirty="0"/>
              <a:t>交付</a:t>
            </a:r>
            <a:r>
              <a:rPr lang="zh-CN" altLang="en-US" sz="2000" dirty="0">
                <a:solidFill>
                  <a:srgbClr val="FF0000"/>
                </a:solidFill>
              </a:rPr>
              <a:t>有价值的</a:t>
            </a:r>
            <a:r>
              <a:rPr lang="zh-CN" altLang="en-US" sz="2000" dirty="0"/>
              <a:t>软件来使客户满意。</a:t>
            </a:r>
            <a:endParaRPr lang="en-US" altLang="zh-CN" sz="2000" dirty="0"/>
          </a:p>
        </p:txBody>
      </p:sp>
      <p:sp>
        <p:nvSpPr>
          <p:cNvPr id="93189" name="Rectangle 5"/>
          <p:cNvSpPr>
            <a:spLocks noChangeArrowheads="1"/>
          </p:cNvSpPr>
          <p:nvPr/>
        </p:nvSpPr>
        <p:spPr bwMode="black">
          <a:xfrm>
            <a:off x="6429375" y="4509120"/>
            <a:ext cx="2463105" cy="1323439"/>
          </a:xfrm>
          <a:prstGeom prst="rect">
            <a:avLst/>
          </a:prstGeom>
          <a:noFill/>
          <a:ln w="9525" algn="ctr">
            <a:noFill/>
            <a:miter lim="800000"/>
            <a:headEnd/>
            <a:tailEnd/>
          </a:ln>
        </p:spPr>
        <p:txBody>
          <a:bodyPr wrap="square">
            <a:spAutoFit/>
          </a:bodyPr>
          <a:lstStyle/>
          <a:p>
            <a:r>
              <a:rPr lang="zh-CN" altLang="en-US" sz="2000" dirty="0"/>
              <a:t>在整个项目开发期间，业务人员和开发人员必须</a:t>
            </a:r>
            <a:r>
              <a:rPr lang="zh-CN" altLang="en-US" sz="2000" dirty="0">
                <a:solidFill>
                  <a:srgbClr val="FF0000"/>
                </a:solidFill>
              </a:rPr>
              <a:t>天天都在一起工作</a:t>
            </a:r>
            <a:r>
              <a:rPr lang="zh-CN" altLang="en-US" sz="2000" dirty="0"/>
              <a:t>。</a:t>
            </a:r>
          </a:p>
        </p:txBody>
      </p:sp>
      <p:sp>
        <p:nvSpPr>
          <p:cNvPr id="93190" name="Rectangle 6"/>
          <p:cNvSpPr>
            <a:spLocks noChangeArrowheads="1"/>
          </p:cNvSpPr>
          <p:nvPr/>
        </p:nvSpPr>
        <p:spPr bwMode="black">
          <a:xfrm>
            <a:off x="71536" y="4509120"/>
            <a:ext cx="2387502" cy="1938992"/>
          </a:xfrm>
          <a:prstGeom prst="rect">
            <a:avLst/>
          </a:prstGeom>
          <a:noFill/>
          <a:ln w="9525" algn="ctr">
            <a:noFill/>
            <a:miter lim="800000"/>
            <a:headEnd/>
            <a:tailEnd/>
          </a:ln>
        </p:spPr>
        <p:txBody>
          <a:bodyPr wrap="square">
            <a:spAutoFit/>
          </a:bodyPr>
          <a:lstStyle/>
          <a:p>
            <a:r>
              <a:rPr lang="zh-CN" altLang="en-US" sz="2000" dirty="0">
                <a:solidFill>
                  <a:srgbClr val="FF0000"/>
                </a:solidFill>
              </a:rPr>
              <a:t>经常性地交付</a:t>
            </a:r>
            <a:r>
              <a:rPr lang="zh-CN" altLang="en-US" sz="2000" dirty="0"/>
              <a:t>可以工作的软件，交付的间隔可以从几个星期到几个月，交付的时间间隔越短越好。</a:t>
            </a:r>
            <a:endParaRPr lang="en-US" altLang="zh-CN" sz="2000" b="1" dirty="0">
              <a:solidFill>
                <a:srgbClr val="000000"/>
              </a:solidFill>
              <a:ea typeface="宋体" pitchFamily="2" charset="-122"/>
            </a:endParaRPr>
          </a:p>
        </p:txBody>
      </p:sp>
      <p:sp>
        <p:nvSpPr>
          <p:cNvPr id="93191" name="Rectangle 7"/>
          <p:cNvSpPr>
            <a:spLocks noChangeArrowheads="1"/>
          </p:cNvSpPr>
          <p:nvPr/>
        </p:nvSpPr>
        <p:spPr bwMode="black">
          <a:xfrm>
            <a:off x="6421438" y="1844824"/>
            <a:ext cx="2471042" cy="1631216"/>
          </a:xfrm>
          <a:prstGeom prst="rect">
            <a:avLst/>
          </a:prstGeom>
          <a:noFill/>
          <a:ln w="9525" algn="ctr">
            <a:noFill/>
            <a:miter lim="800000"/>
            <a:headEnd/>
            <a:tailEnd/>
          </a:ln>
        </p:spPr>
        <p:txBody>
          <a:bodyPr wrap="square">
            <a:spAutoFit/>
          </a:bodyPr>
          <a:lstStyle/>
          <a:p>
            <a:r>
              <a:rPr lang="zh-CN" altLang="en-US" sz="2000" dirty="0"/>
              <a:t>即使到了开发的后期，也</a:t>
            </a:r>
            <a:r>
              <a:rPr lang="zh-CN" altLang="en-US" sz="2000" dirty="0">
                <a:solidFill>
                  <a:srgbClr val="FF0000"/>
                </a:solidFill>
              </a:rPr>
              <a:t>欢迎改变需求</a:t>
            </a:r>
            <a:r>
              <a:rPr lang="zh-CN" altLang="en-US" sz="2000" dirty="0"/>
              <a:t>。敏捷过程利用变化来为客户创造竞争优势。</a:t>
            </a:r>
          </a:p>
        </p:txBody>
      </p:sp>
      <p:pic>
        <p:nvPicPr>
          <p:cNvPr id="93192" name="Picture 8" descr="circuler_1"/>
          <p:cNvPicPr>
            <a:picLocks noChangeAspect="1" noChangeArrowheads="1"/>
          </p:cNvPicPr>
          <p:nvPr/>
        </p:nvPicPr>
        <p:blipFill>
          <a:blip r:embed="rId3"/>
          <a:srcRect/>
          <a:stretch>
            <a:fillRect/>
          </a:stretch>
        </p:blipFill>
        <p:spPr bwMode="gray">
          <a:xfrm>
            <a:off x="2459038" y="1920875"/>
            <a:ext cx="1222375" cy="1225550"/>
          </a:xfrm>
          <a:prstGeom prst="rect">
            <a:avLst/>
          </a:prstGeom>
          <a:noFill/>
          <a:ln w="9525">
            <a:noFill/>
            <a:miter lim="800000"/>
            <a:headEnd/>
            <a:tailEnd/>
          </a:ln>
        </p:spPr>
      </p:pic>
      <p:sp>
        <p:nvSpPr>
          <p:cNvPr id="93193" name="Oval 9"/>
          <p:cNvSpPr>
            <a:spLocks noChangeArrowheads="1"/>
          </p:cNvSpPr>
          <p:nvPr/>
        </p:nvSpPr>
        <p:spPr bwMode="gray">
          <a:xfrm>
            <a:off x="2459038" y="1917700"/>
            <a:ext cx="1214437" cy="1233488"/>
          </a:xfrm>
          <a:prstGeom prst="ellipse">
            <a:avLst/>
          </a:prstGeom>
          <a:solidFill>
            <a:schemeClr val="accent1">
              <a:alpha val="50195"/>
            </a:schemeClr>
          </a:solidFill>
          <a:ln w="9525" algn="ctr">
            <a:noFill/>
            <a:round/>
            <a:headEnd/>
            <a:tailEnd/>
          </a:ln>
        </p:spPr>
        <p:txBody>
          <a:bodyPr wrap="none" anchor="ctr"/>
          <a:lstStyle/>
          <a:p>
            <a:endParaRPr lang="zh-CN" altLang="en-US">
              <a:ea typeface="宋体" pitchFamily="2" charset="-122"/>
            </a:endParaRPr>
          </a:p>
        </p:txBody>
      </p:sp>
      <p:pic>
        <p:nvPicPr>
          <p:cNvPr id="93194" name="Picture 10" descr="circuler_1"/>
          <p:cNvPicPr>
            <a:picLocks noChangeAspect="1" noChangeArrowheads="1"/>
          </p:cNvPicPr>
          <p:nvPr/>
        </p:nvPicPr>
        <p:blipFill>
          <a:blip r:embed="rId4"/>
          <a:srcRect/>
          <a:stretch>
            <a:fillRect/>
          </a:stretch>
        </p:blipFill>
        <p:spPr bwMode="gray">
          <a:xfrm>
            <a:off x="2460625" y="4546600"/>
            <a:ext cx="1220788" cy="1225550"/>
          </a:xfrm>
          <a:prstGeom prst="rect">
            <a:avLst/>
          </a:prstGeom>
          <a:noFill/>
          <a:ln w="9525">
            <a:noFill/>
            <a:miter lim="800000"/>
            <a:headEnd/>
            <a:tailEnd/>
          </a:ln>
        </p:spPr>
      </p:pic>
      <p:sp>
        <p:nvSpPr>
          <p:cNvPr id="93195" name="Oval 11"/>
          <p:cNvSpPr>
            <a:spLocks noChangeArrowheads="1"/>
          </p:cNvSpPr>
          <p:nvPr/>
        </p:nvSpPr>
        <p:spPr bwMode="gray">
          <a:xfrm>
            <a:off x="2460625" y="4543425"/>
            <a:ext cx="1216025" cy="1233488"/>
          </a:xfrm>
          <a:prstGeom prst="ellipse">
            <a:avLst/>
          </a:prstGeom>
          <a:solidFill>
            <a:schemeClr val="hlink">
              <a:alpha val="50195"/>
            </a:schemeClr>
          </a:solidFill>
          <a:ln w="9525" algn="ctr">
            <a:noFill/>
            <a:round/>
            <a:headEnd/>
            <a:tailEnd/>
          </a:ln>
        </p:spPr>
        <p:txBody>
          <a:bodyPr wrap="none" anchor="ctr"/>
          <a:lstStyle/>
          <a:p>
            <a:endParaRPr lang="zh-CN" altLang="en-US">
              <a:ea typeface="宋体" pitchFamily="2" charset="-122"/>
            </a:endParaRPr>
          </a:p>
        </p:txBody>
      </p:sp>
      <p:pic>
        <p:nvPicPr>
          <p:cNvPr id="93196" name="Picture 12" descr="circuler_1"/>
          <p:cNvPicPr>
            <a:picLocks noChangeAspect="1" noChangeArrowheads="1"/>
          </p:cNvPicPr>
          <p:nvPr/>
        </p:nvPicPr>
        <p:blipFill>
          <a:blip r:embed="rId3"/>
          <a:srcRect/>
          <a:stretch>
            <a:fillRect/>
          </a:stretch>
        </p:blipFill>
        <p:spPr bwMode="gray">
          <a:xfrm>
            <a:off x="5205413" y="4535488"/>
            <a:ext cx="1222375" cy="1225550"/>
          </a:xfrm>
          <a:prstGeom prst="rect">
            <a:avLst/>
          </a:prstGeom>
          <a:noFill/>
          <a:ln w="9525">
            <a:noFill/>
            <a:miter lim="800000"/>
            <a:headEnd/>
            <a:tailEnd/>
          </a:ln>
        </p:spPr>
      </p:pic>
      <p:sp>
        <p:nvSpPr>
          <p:cNvPr id="93197" name="Oval 13"/>
          <p:cNvSpPr>
            <a:spLocks noChangeArrowheads="1"/>
          </p:cNvSpPr>
          <p:nvPr/>
        </p:nvSpPr>
        <p:spPr bwMode="gray">
          <a:xfrm>
            <a:off x="5205413" y="4522788"/>
            <a:ext cx="1216025" cy="1233487"/>
          </a:xfrm>
          <a:prstGeom prst="ellipse">
            <a:avLst/>
          </a:prstGeom>
          <a:solidFill>
            <a:schemeClr val="accent1">
              <a:alpha val="50195"/>
            </a:schemeClr>
          </a:solidFill>
          <a:ln w="9525" algn="ctr">
            <a:noFill/>
            <a:round/>
            <a:headEnd/>
            <a:tailEnd/>
          </a:ln>
        </p:spPr>
        <p:txBody>
          <a:bodyPr wrap="none" anchor="ctr"/>
          <a:lstStyle/>
          <a:p>
            <a:endParaRPr lang="zh-CN" altLang="en-US">
              <a:ea typeface="宋体" pitchFamily="2" charset="-122"/>
            </a:endParaRPr>
          </a:p>
        </p:txBody>
      </p:sp>
      <p:pic>
        <p:nvPicPr>
          <p:cNvPr id="93198" name="Picture 14" descr="circuler_1"/>
          <p:cNvPicPr>
            <a:picLocks noChangeAspect="1" noChangeArrowheads="1"/>
          </p:cNvPicPr>
          <p:nvPr/>
        </p:nvPicPr>
        <p:blipFill>
          <a:blip r:embed="rId3"/>
          <a:srcRect/>
          <a:stretch>
            <a:fillRect/>
          </a:stretch>
        </p:blipFill>
        <p:spPr bwMode="gray">
          <a:xfrm>
            <a:off x="5205413" y="1906588"/>
            <a:ext cx="1220787" cy="1227137"/>
          </a:xfrm>
          <a:prstGeom prst="rect">
            <a:avLst/>
          </a:prstGeom>
          <a:noFill/>
          <a:ln w="9525">
            <a:noFill/>
            <a:miter lim="800000"/>
            <a:headEnd/>
            <a:tailEnd/>
          </a:ln>
        </p:spPr>
      </p:pic>
      <p:sp>
        <p:nvSpPr>
          <p:cNvPr id="93199" name="Oval 15"/>
          <p:cNvSpPr>
            <a:spLocks noChangeArrowheads="1"/>
          </p:cNvSpPr>
          <p:nvPr/>
        </p:nvSpPr>
        <p:spPr bwMode="gray">
          <a:xfrm>
            <a:off x="5205413" y="1905000"/>
            <a:ext cx="1216025" cy="1233488"/>
          </a:xfrm>
          <a:prstGeom prst="ellipse">
            <a:avLst/>
          </a:prstGeom>
          <a:solidFill>
            <a:schemeClr val="hlink">
              <a:alpha val="50195"/>
            </a:schemeClr>
          </a:solidFill>
          <a:ln w="9525" algn="ctr">
            <a:noFill/>
            <a:round/>
            <a:headEnd/>
            <a:tailEnd/>
          </a:ln>
        </p:spPr>
        <p:txBody>
          <a:bodyPr wrap="none" anchor="ctr"/>
          <a:lstStyle/>
          <a:p>
            <a:endParaRPr lang="zh-CN" altLang="en-US">
              <a:ea typeface="宋体" pitchFamily="2" charset="-122"/>
            </a:endParaRPr>
          </a:p>
        </p:txBody>
      </p:sp>
      <p:sp>
        <p:nvSpPr>
          <p:cNvPr id="93200" name="Text Box 16"/>
          <p:cNvSpPr txBox="1">
            <a:spLocks noChangeArrowheads="1"/>
          </p:cNvSpPr>
          <p:nvPr/>
        </p:nvSpPr>
        <p:spPr bwMode="auto">
          <a:xfrm>
            <a:off x="2695575" y="2581275"/>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1</a:t>
            </a:r>
          </a:p>
        </p:txBody>
      </p:sp>
      <p:grpSp>
        <p:nvGrpSpPr>
          <p:cNvPr id="93201" name="Group 17"/>
          <p:cNvGrpSpPr>
            <a:grpSpLocks/>
          </p:cNvGrpSpPr>
          <p:nvPr/>
        </p:nvGrpSpPr>
        <p:grpSpPr bwMode="auto">
          <a:xfrm>
            <a:off x="2882900" y="2170113"/>
            <a:ext cx="360363" cy="363537"/>
            <a:chOff x="523" y="2809"/>
            <a:chExt cx="876" cy="882"/>
          </a:xfrm>
        </p:grpSpPr>
        <p:sp>
          <p:nvSpPr>
            <p:cNvPr id="93230" name="Oval 18"/>
            <p:cNvSpPr>
              <a:spLocks noChangeArrowheads="1"/>
            </p:cNvSpPr>
            <p:nvPr/>
          </p:nvSpPr>
          <p:spPr bwMode="black">
            <a:xfrm>
              <a:off x="523" y="2809"/>
              <a:ext cx="876" cy="876"/>
            </a:xfrm>
            <a:prstGeom prst="ellipse">
              <a:avLst/>
            </a:prstGeom>
            <a:noFill/>
            <a:ln w="19050" algn="ctr">
              <a:solidFill>
                <a:srgbClr val="FFFFFF"/>
              </a:solidFill>
              <a:round/>
              <a:headEnd/>
              <a:tailEnd/>
            </a:ln>
          </p:spPr>
          <p:txBody>
            <a:bodyPr wrap="none" anchor="ctr"/>
            <a:lstStyle/>
            <a:p>
              <a:endParaRPr lang="zh-CN" altLang="en-US">
                <a:ea typeface="宋体" pitchFamily="2" charset="-122"/>
              </a:endParaRPr>
            </a:p>
          </p:txBody>
        </p:sp>
        <p:sp>
          <p:nvSpPr>
            <p:cNvPr id="93231" name="Line 19"/>
            <p:cNvSpPr>
              <a:spLocks noChangeShapeType="1"/>
            </p:cNvSpPr>
            <p:nvPr/>
          </p:nvSpPr>
          <p:spPr bwMode="black">
            <a:xfrm>
              <a:off x="964" y="2809"/>
              <a:ext cx="0" cy="870"/>
            </a:xfrm>
            <a:prstGeom prst="line">
              <a:avLst/>
            </a:prstGeom>
            <a:noFill/>
            <a:ln w="19050">
              <a:solidFill>
                <a:srgbClr val="FFFFFF"/>
              </a:solidFill>
              <a:round/>
              <a:headEnd/>
              <a:tailEnd/>
            </a:ln>
          </p:spPr>
          <p:txBody>
            <a:bodyPr/>
            <a:lstStyle/>
            <a:p>
              <a:endParaRPr lang="en-US"/>
            </a:p>
          </p:txBody>
        </p:sp>
        <p:sp>
          <p:nvSpPr>
            <p:cNvPr id="93232" name="Line 20"/>
            <p:cNvSpPr>
              <a:spLocks noChangeShapeType="1"/>
            </p:cNvSpPr>
            <p:nvPr/>
          </p:nvSpPr>
          <p:spPr bwMode="black">
            <a:xfrm>
              <a:off x="523" y="3244"/>
              <a:ext cx="876" cy="0"/>
            </a:xfrm>
            <a:prstGeom prst="line">
              <a:avLst/>
            </a:prstGeom>
            <a:noFill/>
            <a:ln w="19050">
              <a:solidFill>
                <a:srgbClr val="FFFFFF"/>
              </a:solidFill>
              <a:round/>
              <a:headEnd/>
              <a:tailEnd/>
            </a:ln>
          </p:spPr>
          <p:txBody>
            <a:bodyPr/>
            <a:lstStyle/>
            <a:p>
              <a:endParaRPr lang="en-US"/>
            </a:p>
          </p:txBody>
        </p:sp>
        <p:sp>
          <p:nvSpPr>
            <p:cNvPr id="93233" name="Freeform 21"/>
            <p:cNvSpPr>
              <a:spLocks/>
            </p:cNvSpPr>
            <p:nvPr/>
          </p:nvSpPr>
          <p:spPr bwMode="black">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headEnd/>
              <a:tailEnd/>
            </a:ln>
          </p:spPr>
          <p:txBody>
            <a:bodyPr/>
            <a:lstStyle/>
            <a:p>
              <a:endParaRPr lang="zh-CN" altLang="en-US">
                <a:ea typeface="宋体" pitchFamily="2" charset="-122"/>
              </a:endParaRPr>
            </a:p>
          </p:txBody>
        </p:sp>
        <p:sp>
          <p:nvSpPr>
            <p:cNvPr id="93234" name="Freeform 22"/>
            <p:cNvSpPr>
              <a:spLocks/>
            </p:cNvSpPr>
            <p:nvPr/>
          </p:nvSpPr>
          <p:spPr bwMode="black">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ea typeface="宋体" pitchFamily="2" charset="-122"/>
              </a:endParaRPr>
            </a:p>
          </p:txBody>
        </p:sp>
        <p:sp>
          <p:nvSpPr>
            <p:cNvPr id="93235" name="Freeform 23"/>
            <p:cNvSpPr>
              <a:spLocks/>
            </p:cNvSpPr>
            <p:nvPr/>
          </p:nvSpPr>
          <p:spPr bwMode="black">
            <a:xfrm rot="5400000">
              <a:off x="892" y="3171"/>
              <a:ext cx="114" cy="653"/>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ea typeface="宋体" pitchFamily="2" charset="-122"/>
              </a:endParaRPr>
            </a:p>
          </p:txBody>
        </p:sp>
        <p:sp>
          <p:nvSpPr>
            <p:cNvPr id="93236" name="Freeform 24"/>
            <p:cNvSpPr>
              <a:spLocks/>
            </p:cNvSpPr>
            <p:nvPr/>
          </p:nvSpPr>
          <p:spPr bwMode="black">
            <a:xfrm rot="16200000" flipV="1">
              <a:off x="900" y="2668"/>
              <a:ext cx="114" cy="653"/>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ea typeface="宋体" pitchFamily="2" charset="-122"/>
              </a:endParaRPr>
            </a:p>
          </p:txBody>
        </p:sp>
      </p:grpSp>
      <p:grpSp>
        <p:nvGrpSpPr>
          <p:cNvPr id="93202" name="Group 25"/>
          <p:cNvGrpSpPr>
            <a:grpSpLocks/>
          </p:cNvGrpSpPr>
          <p:nvPr/>
        </p:nvGrpSpPr>
        <p:grpSpPr bwMode="auto">
          <a:xfrm>
            <a:off x="5605463" y="4781550"/>
            <a:ext cx="487362" cy="390525"/>
            <a:chOff x="768" y="2024"/>
            <a:chExt cx="422" cy="337"/>
          </a:xfrm>
        </p:grpSpPr>
        <p:sp>
          <p:nvSpPr>
            <p:cNvPr id="93221" name="Freeform 26"/>
            <p:cNvSpPr>
              <a:spLocks/>
            </p:cNvSpPr>
            <p:nvPr/>
          </p:nvSpPr>
          <p:spPr bwMode="black">
            <a:xfrm>
              <a:off x="1074" y="2024"/>
              <a:ext cx="116" cy="117"/>
            </a:xfrm>
            <a:custGeom>
              <a:avLst/>
              <a:gdLst>
                <a:gd name="T0" fmla="*/ 12 w 116"/>
                <a:gd name="T1" fmla="*/ 0 h 117"/>
                <a:gd name="T2" fmla="*/ 0 w 116"/>
                <a:gd name="T3" fmla="*/ 67 h 117"/>
                <a:gd name="T4" fmla="*/ 53 w 116"/>
                <a:gd name="T5" fmla="*/ 117 h 117"/>
                <a:gd name="T6" fmla="*/ 108 w 116"/>
                <a:gd name="T7" fmla="*/ 105 h 117"/>
                <a:gd name="T8" fmla="*/ 116 w 116"/>
                <a:gd name="T9" fmla="*/ 54 h 117"/>
                <a:gd name="T10" fmla="*/ 65 w 116"/>
                <a:gd name="T11" fmla="*/ 0 h 117"/>
                <a:gd name="T12" fmla="*/ 12 w 116"/>
                <a:gd name="T13" fmla="*/ 0 h 117"/>
                <a:gd name="T14" fmla="*/ 0 60000 65536"/>
                <a:gd name="T15" fmla="*/ 0 60000 65536"/>
                <a:gd name="T16" fmla="*/ 0 60000 65536"/>
                <a:gd name="T17" fmla="*/ 0 60000 65536"/>
                <a:gd name="T18" fmla="*/ 0 60000 65536"/>
                <a:gd name="T19" fmla="*/ 0 60000 65536"/>
                <a:gd name="T20" fmla="*/ 0 60000 65536"/>
                <a:gd name="T21" fmla="*/ 0 w 116"/>
                <a:gd name="T22" fmla="*/ 0 h 117"/>
                <a:gd name="T23" fmla="*/ 116 w 116"/>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17">
                  <a:moveTo>
                    <a:pt x="12" y="0"/>
                  </a:moveTo>
                  <a:lnTo>
                    <a:pt x="0" y="67"/>
                  </a:lnTo>
                  <a:lnTo>
                    <a:pt x="53" y="117"/>
                  </a:lnTo>
                  <a:lnTo>
                    <a:pt x="108" y="105"/>
                  </a:lnTo>
                  <a:lnTo>
                    <a:pt x="116" y="54"/>
                  </a:lnTo>
                  <a:lnTo>
                    <a:pt x="65" y="0"/>
                  </a:lnTo>
                  <a:lnTo>
                    <a:pt x="12" y="0"/>
                  </a:lnTo>
                  <a:close/>
                </a:path>
              </a:pathLst>
            </a:custGeom>
            <a:noFill/>
            <a:ln w="12700">
              <a:solidFill>
                <a:srgbClr val="FFFFFF"/>
              </a:solidFill>
              <a:round/>
              <a:headEnd/>
              <a:tailEnd/>
            </a:ln>
          </p:spPr>
          <p:txBody>
            <a:bodyPr wrap="none" anchor="ctr"/>
            <a:lstStyle/>
            <a:p>
              <a:endParaRPr lang="zh-CN" altLang="en-US">
                <a:ea typeface="宋体" pitchFamily="2" charset="-122"/>
              </a:endParaRPr>
            </a:p>
          </p:txBody>
        </p:sp>
        <p:sp>
          <p:nvSpPr>
            <p:cNvPr id="93222" name="Freeform 27"/>
            <p:cNvSpPr>
              <a:spLocks/>
            </p:cNvSpPr>
            <p:nvPr/>
          </p:nvSpPr>
          <p:spPr bwMode="black">
            <a:xfrm>
              <a:off x="858" y="2090"/>
              <a:ext cx="273" cy="228"/>
            </a:xfrm>
            <a:custGeom>
              <a:avLst/>
              <a:gdLst>
                <a:gd name="T0" fmla="*/ 0 w 273"/>
                <a:gd name="T1" fmla="*/ 169 h 228"/>
                <a:gd name="T2" fmla="*/ 45 w 273"/>
                <a:gd name="T3" fmla="*/ 228 h 228"/>
                <a:gd name="T4" fmla="*/ 273 w 273"/>
                <a:gd name="T5" fmla="*/ 49 h 228"/>
                <a:gd name="T6" fmla="*/ 215 w 273"/>
                <a:gd name="T7" fmla="*/ 0 h 228"/>
                <a:gd name="T8" fmla="*/ 0 w 273"/>
                <a:gd name="T9" fmla="*/ 169 h 228"/>
                <a:gd name="T10" fmla="*/ 0 60000 65536"/>
                <a:gd name="T11" fmla="*/ 0 60000 65536"/>
                <a:gd name="T12" fmla="*/ 0 60000 65536"/>
                <a:gd name="T13" fmla="*/ 0 60000 65536"/>
                <a:gd name="T14" fmla="*/ 0 60000 65536"/>
                <a:gd name="T15" fmla="*/ 0 w 273"/>
                <a:gd name="T16" fmla="*/ 0 h 228"/>
                <a:gd name="T17" fmla="*/ 273 w 273"/>
                <a:gd name="T18" fmla="*/ 228 h 228"/>
              </a:gdLst>
              <a:ahLst/>
              <a:cxnLst>
                <a:cxn ang="T10">
                  <a:pos x="T0" y="T1"/>
                </a:cxn>
                <a:cxn ang="T11">
                  <a:pos x="T2" y="T3"/>
                </a:cxn>
                <a:cxn ang="T12">
                  <a:pos x="T4" y="T5"/>
                </a:cxn>
                <a:cxn ang="T13">
                  <a:pos x="T6" y="T7"/>
                </a:cxn>
                <a:cxn ang="T14">
                  <a:pos x="T8" y="T9"/>
                </a:cxn>
              </a:cxnLst>
              <a:rect l="T15" t="T16" r="T17" b="T18"/>
              <a:pathLst>
                <a:path w="273" h="228">
                  <a:moveTo>
                    <a:pt x="0" y="169"/>
                  </a:moveTo>
                  <a:lnTo>
                    <a:pt x="45" y="228"/>
                  </a:lnTo>
                  <a:lnTo>
                    <a:pt x="273" y="49"/>
                  </a:lnTo>
                  <a:lnTo>
                    <a:pt x="215" y="0"/>
                  </a:lnTo>
                  <a:lnTo>
                    <a:pt x="0" y="169"/>
                  </a:lnTo>
                  <a:close/>
                </a:path>
              </a:pathLst>
            </a:custGeom>
            <a:noFill/>
            <a:ln w="9525">
              <a:solidFill>
                <a:srgbClr val="FFFFFF"/>
              </a:solidFill>
              <a:round/>
              <a:headEnd/>
              <a:tailEnd/>
            </a:ln>
          </p:spPr>
          <p:txBody>
            <a:bodyPr wrap="none" anchor="ctr"/>
            <a:lstStyle/>
            <a:p>
              <a:endParaRPr lang="zh-CN" altLang="en-US">
                <a:ea typeface="宋体" pitchFamily="2" charset="-122"/>
              </a:endParaRPr>
            </a:p>
          </p:txBody>
        </p:sp>
        <p:sp>
          <p:nvSpPr>
            <p:cNvPr id="93223" name="Freeform 28"/>
            <p:cNvSpPr>
              <a:spLocks/>
            </p:cNvSpPr>
            <p:nvPr/>
          </p:nvSpPr>
          <p:spPr bwMode="black">
            <a:xfrm>
              <a:off x="858" y="2024"/>
              <a:ext cx="228" cy="237"/>
            </a:xfrm>
            <a:custGeom>
              <a:avLst/>
              <a:gdLst>
                <a:gd name="T0" fmla="*/ 21 w 228"/>
                <a:gd name="T1" fmla="*/ 172 h 237"/>
                <a:gd name="T2" fmla="*/ 0 w 228"/>
                <a:gd name="T3" fmla="*/ 237 h 237"/>
                <a:gd name="T4" fmla="*/ 219 w 228"/>
                <a:gd name="T5" fmla="*/ 64 h 237"/>
                <a:gd name="T6" fmla="*/ 228 w 228"/>
                <a:gd name="T7" fmla="*/ 0 h 237"/>
                <a:gd name="T8" fmla="*/ 21 w 228"/>
                <a:gd name="T9" fmla="*/ 172 h 237"/>
                <a:gd name="T10" fmla="*/ 0 60000 65536"/>
                <a:gd name="T11" fmla="*/ 0 60000 65536"/>
                <a:gd name="T12" fmla="*/ 0 60000 65536"/>
                <a:gd name="T13" fmla="*/ 0 60000 65536"/>
                <a:gd name="T14" fmla="*/ 0 60000 65536"/>
                <a:gd name="T15" fmla="*/ 0 w 228"/>
                <a:gd name="T16" fmla="*/ 0 h 237"/>
                <a:gd name="T17" fmla="*/ 228 w 228"/>
                <a:gd name="T18" fmla="*/ 237 h 237"/>
              </a:gdLst>
              <a:ahLst/>
              <a:cxnLst>
                <a:cxn ang="T10">
                  <a:pos x="T0" y="T1"/>
                </a:cxn>
                <a:cxn ang="T11">
                  <a:pos x="T2" y="T3"/>
                </a:cxn>
                <a:cxn ang="T12">
                  <a:pos x="T4" y="T5"/>
                </a:cxn>
                <a:cxn ang="T13">
                  <a:pos x="T6" y="T7"/>
                </a:cxn>
                <a:cxn ang="T14">
                  <a:pos x="T8" y="T9"/>
                </a:cxn>
              </a:cxnLst>
              <a:rect l="T15" t="T16" r="T17" b="T18"/>
              <a:pathLst>
                <a:path w="228" h="237">
                  <a:moveTo>
                    <a:pt x="21" y="172"/>
                  </a:moveTo>
                  <a:lnTo>
                    <a:pt x="0" y="237"/>
                  </a:lnTo>
                  <a:lnTo>
                    <a:pt x="219" y="64"/>
                  </a:lnTo>
                  <a:lnTo>
                    <a:pt x="228" y="0"/>
                  </a:lnTo>
                  <a:lnTo>
                    <a:pt x="21" y="172"/>
                  </a:lnTo>
                  <a:close/>
                </a:path>
              </a:pathLst>
            </a:custGeom>
            <a:solidFill>
              <a:srgbClr val="FFFFFF"/>
            </a:solidFill>
            <a:ln w="9525">
              <a:solidFill>
                <a:srgbClr val="FFFFFF"/>
              </a:solidFill>
              <a:round/>
              <a:headEnd/>
              <a:tailEnd/>
            </a:ln>
          </p:spPr>
          <p:txBody>
            <a:bodyPr wrap="none" anchor="ctr"/>
            <a:lstStyle/>
            <a:p>
              <a:endParaRPr lang="zh-CN" altLang="en-US">
                <a:ea typeface="宋体" pitchFamily="2" charset="-122"/>
              </a:endParaRPr>
            </a:p>
          </p:txBody>
        </p:sp>
        <p:sp>
          <p:nvSpPr>
            <p:cNvPr id="93224" name="Freeform 29"/>
            <p:cNvSpPr>
              <a:spLocks/>
            </p:cNvSpPr>
            <p:nvPr/>
          </p:nvSpPr>
          <p:spPr bwMode="black">
            <a:xfrm>
              <a:off x="903" y="2129"/>
              <a:ext cx="281" cy="189"/>
            </a:xfrm>
            <a:custGeom>
              <a:avLst/>
              <a:gdLst>
                <a:gd name="T0" fmla="*/ 63 w 281"/>
                <a:gd name="T1" fmla="*/ 178 h 189"/>
                <a:gd name="T2" fmla="*/ 0 w 281"/>
                <a:gd name="T3" fmla="*/ 189 h 189"/>
                <a:gd name="T4" fmla="*/ 227 w 281"/>
                <a:gd name="T5" fmla="*/ 10 h 189"/>
                <a:gd name="T6" fmla="*/ 281 w 281"/>
                <a:gd name="T7" fmla="*/ 0 h 189"/>
                <a:gd name="T8" fmla="*/ 63 w 281"/>
                <a:gd name="T9" fmla="*/ 178 h 189"/>
                <a:gd name="T10" fmla="*/ 0 60000 65536"/>
                <a:gd name="T11" fmla="*/ 0 60000 65536"/>
                <a:gd name="T12" fmla="*/ 0 60000 65536"/>
                <a:gd name="T13" fmla="*/ 0 60000 65536"/>
                <a:gd name="T14" fmla="*/ 0 60000 65536"/>
                <a:gd name="T15" fmla="*/ 0 w 281"/>
                <a:gd name="T16" fmla="*/ 0 h 189"/>
                <a:gd name="T17" fmla="*/ 281 w 281"/>
                <a:gd name="T18" fmla="*/ 189 h 189"/>
              </a:gdLst>
              <a:ahLst/>
              <a:cxnLst>
                <a:cxn ang="T10">
                  <a:pos x="T0" y="T1"/>
                </a:cxn>
                <a:cxn ang="T11">
                  <a:pos x="T2" y="T3"/>
                </a:cxn>
                <a:cxn ang="T12">
                  <a:pos x="T4" y="T5"/>
                </a:cxn>
                <a:cxn ang="T13">
                  <a:pos x="T6" y="T7"/>
                </a:cxn>
                <a:cxn ang="T14">
                  <a:pos x="T8" y="T9"/>
                </a:cxn>
              </a:cxnLst>
              <a:rect l="T15" t="T16" r="T17" b="T18"/>
              <a:pathLst>
                <a:path w="281" h="189">
                  <a:moveTo>
                    <a:pt x="63" y="178"/>
                  </a:moveTo>
                  <a:lnTo>
                    <a:pt x="0" y="189"/>
                  </a:lnTo>
                  <a:lnTo>
                    <a:pt x="227" y="10"/>
                  </a:lnTo>
                  <a:lnTo>
                    <a:pt x="281" y="0"/>
                  </a:lnTo>
                  <a:lnTo>
                    <a:pt x="63" y="178"/>
                  </a:lnTo>
                  <a:close/>
                </a:path>
              </a:pathLst>
            </a:custGeom>
            <a:solidFill>
              <a:srgbClr val="FFFFFF"/>
            </a:solidFill>
            <a:ln w="9525">
              <a:solidFill>
                <a:srgbClr val="FFFFFF"/>
              </a:solidFill>
              <a:round/>
              <a:headEnd/>
              <a:tailEnd/>
            </a:ln>
          </p:spPr>
          <p:txBody>
            <a:bodyPr wrap="none" anchor="ctr"/>
            <a:lstStyle/>
            <a:p>
              <a:endParaRPr lang="zh-CN" altLang="en-US">
                <a:ea typeface="宋体" pitchFamily="2" charset="-122"/>
              </a:endParaRPr>
            </a:p>
          </p:txBody>
        </p:sp>
        <p:sp>
          <p:nvSpPr>
            <p:cNvPr id="93225" name="Freeform 30"/>
            <p:cNvSpPr>
              <a:spLocks/>
            </p:cNvSpPr>
            <p:nvPr/>
          </p:nvSpPr>
          <p:spPr bwMode="black">
            <a:xfrm>
              <a:off x="789" y="2192"/>
              <a:ext cx="161" cy="163"/>
            </a:xfrm>
            <a:custGeom>
              <a:avLst/>
              <a:gdLst>
                <a:gd name="T0" fmla="*/ 0 w 161"/>
                <a:gd name="T1" fmla="*/ 135 h 163"/>
                <a:gd name="T2" fmla="*/ 18 w 161"/>
                <a:gd name="T3" fmla="*/ 163 h 163"/>
                <a:gd name="T4" fmla="*/ 161 w 161"/>
                <a:gd name="T5" fmla="*/ 120 h 163"/>
                <a:gd name="T6" fmla="*/ 114 w 161"/>
                <a:gd name="T7" fmla="*/ 124 h 163"/>
                <a:gd name="T8" fmla="*/ 69 w 161"/>
                <a:gd name="T9" fmla="*/ 67 h 163"/>
                <a:gd name="T10" fmla="*/ 90 w 161"/>
                <a:gd name="T11" fmla="*/ 0 h 163"/>
                <a:gd name="T12" fmla="*/ 0 w 161"/>
                <a:gd name="T13" fmla="*/ 135 h 163"/>
                <a:gd name="T14" fmla="*/ 0 60000 65536"/>
                <a:gd name="T15" fmla="*/ 0 60000 65536"/>
                <a:gd name="T16" fmla="*/ 0 60000 65536"/>
                <a:gd name="T17" fmla="*/ 0 60000 65536"/>
                <a:gd name="T18" fmla="*/ 0 60000 65536"/>
                <a:gd name="T19" fmla="*/ 0 60000 65536"/>
                <a:gd name="T20" fmla="*/ 0 60000 65536"/>
                <a:gd name="T21" fmla="*/ 0 w 161"/>
                <a:gd name="T22" fmla="*/ 0 h 163"/>
                <a:gd name="T23" fmla="*/ 161 w 161"/>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63">
                  <a:moveTo>
                    <a:pt x="0" y="135"/>
                  </a:moveTo>
                  <a:lnTo>
                    <a:pt x="18" y="163"/>
                  </a:lnTo>
                  <a:lnTo>
                    <a:pt x="161" y="120"/>
                  </a:lnTo>
                  <a:lnTo>
                    <a:pt x="114" y="124"/>
                  </a:lnTo>
                  <a:lnTo>
                    <a:pt x="69" y="67"/>
                  </a:lnTo>
                  <a:lnTo>
                    <a:pt x="90" y="0"/>
                  </a:lnTo>
                  <a:lnTo>
                    <a:pt x="0" y="135"/>
                  </a:lnTo>
                  <a:close/>
                </a:path>
              </a:pathLst>
            </a:custGeom>
            <a:noFill/>
            <a:ln w="9525">
              <a:solidFill>
                <a:srgbClr val="FFFFFF"/>
              </a:solidFill>
              <a:round/>
              <a:headEnd/>
              <a:tailEnd/>
            </a:ln>
          </p:spPr>
          <p:txBody>
            <a:bodyPr wrap="none" anchor="ctr"/>
            <a:lstStyle/>
            <a:p>
              <a:endParaRPr lang="zh-CN" altLang="en-US">
                <a:ea typeface="宋体" pitchFamily="2" charset="-122"/>
              </a:endParaRPr>
            </a:p>
          </p:txBody>
        </p:sp>
        <p:sp>
          <p:nvSpPr>
            <p:cNvPr id="93226" name="Freeform 31"/>
            <p:cNvSpPr>
              <a:spLocks/>
            </p:cNvSpPr>
            <p:nvPr/>
          </p:nvSpPr>
          <p:spPr bwMode="black">
            <a:xfrm>
              <a:off x="768" y="2328"/>
              <a:ext cx="39" cy="33"/>
            </a:xfrm>
            <a:custGeom>
              <a:avLst/>
              <a:gdLst>
                <a:gd name="T0" fmla="*/ 27 w 39"/>
                <a:gd name="T1" fmla="*/ 0 h 33"/>
                <a:gd name="T2" fmla="*/ 0 w 39"/>
                <a:gd name="T3" fmla="*/ 33 h 33"/>
                <a:gd name="T4" fmla="*/ 39 w 39"/>
                <a:gd name="T5" fmla="*/ 25 h 33"/>
                <a:gd name="T6" fmla="*/ 27 w 39"/>
                <a:gd name="T7" fmla="*/ 0 h 33"/>
                <a:gd name="T8" fmla="*/ 0 60000 65536"/>
                <a:gd name="T9" fmla="*/ 0 60000 65536"/>
                <a:gd name="T10" fmla="*/ 0 60000 65536"/>
                <a:gd name="T11" fmla="*/ 0 60000 65536"/>
                <a:gd name="T12" fmla="*/ 0 w 39"/>
                <a:gd name="T13" fmla="*/ 0 h 33"/>
                <a:gd name="T14" fmla="*/ 39 w 39"/>
                <a:gd name="T15" fmla="*/ 33 h 33"/>
              </a:gdLst>
              <a:ahLst/>
              <a:cxnLst>
                <a:cxn ang="T8">
                  <a:pos x="T0" y="T1"/>
                </a:cxn>
                <a:cxn ang="T9">
                  <a:pos x="T2" y="T3"/>
                </a:cxn>
                <a:cxn ang="T10">
                  <a:pos x="T4" y="T5"/>
                </a:cxn>
                <a:cxn ang="T11">
                  <a:pos x="T6" y="T7"/>
                </a:cxn>
              </a:cxnLst>
              <a:rect l="T12" t="T13" r="T14" b="T15"/>
              <a:pathLst>
                <a:path w="39" h="33">
                  <a:moveTo>
                    <a:pt x="27" y="0"/>
                  </a:moveTo>
                  <a:lnTo>
                    <a:pt x="0" y="33"/>
                  </a:lnTo>
                  <a:lnTo>
                    <a:pt x="39" y="25"/>
                  </a:lnTo>
                  <a:lnTo>
                    <a:pt x="27" y="0"/>
                  </a:lnTo>
                  <a:close/>
                </a:path>
              </a:pathLst>
            </a:custGeom>
            <a:solidFill>
              <a:srgbClr val="FFFFFF"/>
            </a:solidFill>
            <a:ln w="9525">
              <a:solidFill>
                <a:schemeClr val="tx1"/>
              </a:solidFill>
              <a:round/>
              <a:headEnd/>
              <a:tailEnd/>
            </a:ln>
          </p:spPr>
          <p:txBody>
            <a:bodyPr wrap="none" anchor="ctr"/>
            <a:lstStyle/>
            <a:p>
              <a:endParaRPr lang="zh-CN" altLang="en-US">
                <a:ea typeface="宋体" pitchFamily="2" charset="-122"/>
              </a:endParaRPr>
            </a:p>
          </p:txBody>
        </p:sp>
        <p:sp>
          <p:nvSpPr>
            <p:cNvPr id="93227" name="Line 32"/>
            <p:cNvSpPr>
              <a:spLocks noChangeShapeType="1"/>
            </p:cNvSpPr>
            <p:nvPr/>
          </p:nvSpPr>
          <p:spPr bwMode="black">
            <a:xfrm flipV="1">
              <a:off x="797" y="2258"/>
              <a:ext cx="66" cy="72"/>
            </a:xfrm>
            <a:prstGeom prst="line">
              <a:avLst/>
            </a:prstGeom>
            <a:noFill/>
            <a:ln w="9525">
              <a:solidFill>
                <a:srgbClr val="FFFFFF"/>
              </a:solidFill>
              <a:round/>
              <a:headEnd/>
              <a:tailEnd/>
            </a:ln>
          </p:spPr>
          <p:txBody>
            <a:bodyPr wrap="none" anchor="ctr"/>
            <a:lstStyle/>
            <a:p>
              <a:endParaRPr lang="en-US"/>
            </a:p>
          </p:txBody>
        </p:sp>
        <p:sp>
          <p:nvSpPr>
            <p:cNvPr id="93228" name="Line 33"/>
            <p:cNvSpPr>
              <a:spLocks noChangeShapeType="1"/>
            </p:cNvSpPr>
            <p:nvPr/>
          </p:nvSpPr>
          <p:spPr bwMode="black">
            <a:xfrm flipV="1">
              <a:off x="806" y="2315"/>
              <a:ext cx="100" cy="34"/>
            </a:xfrm>
            <a:prstGeom prst="line">
              <a:avLst/>
            </a:prstGeom>
            <a:noFill/>
            <a:ln w="9525">
              <a:solidFill>
                <a:srgbClr val="FFFFFF"/>
              </a:solidFill>
              <a:round/>
              <a:headEnd/>
              <a:tailEnd/>
            </a:ln>
          </p:spPr>
          <p:txBody>
            <a:bodyPr wrap="none" anchor="ctr"/>
            <a:lstStyle/>
            <a:p>
              <a:endParaRPr lang="en-US"/>
            </a:p>
          </p:txBody>
        </p:sp>
        <p:sp>
          <p:nvSpPr>
            <p:cNvPr id="93229" name="Oval 34"/>
            <p:cNvSpPr>
              <a:spLocks noChangeArrowheads="1"/>
            </p:cNvSpPr>
            <p:nvPr/>
          </p:nvSpPr>
          <p:spPr bwMode="black">
            <a:xfrm rot="1507387">
              <a:off x="1116" y="2063"/>
              <a:ext cx="43" cy="27"/>
            </a:xfrm>
            <a:prstGeom prst="ellipse">
              <a:avLst/>
            </a:prstGeom>
            <a:solidFill>
              <a:srgbClr val="FFFFFF"/>
            </a:solidFill>
            <a:ln w="9525" algn="ctr">
              <a:solidFill>
                <a:schemeClr val="tx1"/>
              </a:solidFill>
              <a:round/>
              <a:headEnd/>
              <a:tailEnd/>
            </a:ln>
          </p:spPr>
          <p:txBody>
            <a:bodyPr wrap="none" anchor="ctr"/>
            <a:lstStyle/>
            <a:p>
              <a:endParaRPr lang="zh-CN" altLang="en-US">
                <a:ea typeface="宋体" pitchFamily="2" charset="-122"/>
              </a:endParaRPr>
            </a:p>
          </p:txBody>
        </p:sp>
      </p:grpSp>
      <p:grpSp>
        <p:nvGrpSpPr>
          <p:cNvPr id="93203" name="Group 35"/>
          <p:cNvGrpSpPr>
            <a:grpSpLocks/>
          </p:cNvGrpSpPr>
          <p:nvPr/>
        </p:nvGrpSpPr>
        <p:grpSpPr bwMode="auto">
          <a:xfrm>
            <a:off x="2878138" y="4783138"/>
            <a:ext cx="409575" cy="355600"/>
            <a:chOff x="2310" y="3078"/>
            <a:chExt cx="312" cy="270"/>
          </a:xfrm>
        </p:grpSpPr>
        <p:sp>
          <p:nvSpPr>
            <p:cNvPr id="93214" name="AutoShape 36"/>
            <p:cNvSpPr>
              <a:spLocks noChangeArrowheads="1"/>
            </p:cNvSpPr>
            <p:nvPr/>
          </p:nvSpPr>
          <p:spPr bwMode="black">
            <a:xfrm>
              <a:off x="2374" y="3078"/>
              <a:ext cx="186" cy="187"/>
            </a:xfrm>
            <a:prstGeom prst="roundRect">
              <a:avLst>
                <a:gd name="adj" fmla="val 6250"/>
              </a:avLst>
            </a:prstGeom>
            <a:noFill/>
            <a:ln w="25400" algn="ctr">
              <a:solidFill>
                <a:srgbClr val="FFFFFF"/>
              </a:solidFill>
              <a:round/>
              <a:headEnd/>
              <a:tailEnd/>
            </a:ln>
          </p:spPr>
          <p:txBody>
            <a:bodyPr wrap="none" anchor="ctr"/>
            <a:lstStyle/>
            <a:p>
              <a:endParaRPr lang="zh-CN" altLang="en-US">
                <a:ea typeface="宋体" pitchFamily="2" charset="-122"/>
              </a:endParaRPr>
            </a:p>
          </p:txBody>
        </p:sp>
        <p:sp>
          <p:nvSpPr>
            <p:cNvPr id="93215" name="AutoShape 37"/>
            <p:cNvSpPr>
              <a:spLocks noChangeArrowheads="1"/>
            </p:cNvSpPr>
            <p:nvPr/>
          </p:nvSpPr>
          <p:spPr bwMode="black">
            <a:xfrm>
              <a:off x="2310" y="3265"/>
              <a:ext cx="312" cy="83"/>
            </a:xfrm>
            <a:prstGeom prst="roundRect">
              <a:avLst>
                <a:gd name="adj" fmla="val 16667"/>
              </a:avLst>
            </a:prstGeom>
            <a:noFill/>
            <a:ln w="25400" algn="ctr">
              <a:solidFill>
                <a:srgbClr val="FFFFFF"/>
              </a:solidFill>
              <a:round/>
              <a:headEnd/>
              <a:tailEnd/>
            </a:ln>
          </p:spPr>
          <p:txBody>
            <a:bodyPr wrap="none" anchor="ctr"/>
            <a:lstStyle/>
            <a:p>
              <a:endParaRPr lang="zh-CN" altLang="en-US">
                <a:ea typeface="宋体" pitchFamily="2" charset="-122"/>
              </a:endParaRPr>
            </a:p>
          </p:txBody>
        </p:sp>
        <p:sp>
          <p:nvSpPr>
            <p:cNvPr id="93216" name="AutoShape 38"/>
            <p:cNvSpPr>
              <a:spLocks noChangeArrowheads="1"/>
            </p:cNvSpPr>
            <p:nvPr/>
          </p:nvSpPr>
          <p:spPr bwMode="black">
            <a:xfrm>
              <a:off x="2390" y="3096"/>
              <a:ext cx="154" cy="147"/>
            </a:xfrm>
            <a:prstGeom prst="roundRect">
              <a:avLst>
                <a:gd name="adj" fmla="val 7972"/>
              </a:avLst>
            </a:prstGeom>
            <a:solidFill>
              <a:srgbClr val="FFFFFF"/>
            </a:solidFill>
            <a:ln w="25400" algn="ctr">
              <a:noFill/>
              <a:round/>
              <a:headEnd/>
              <a:tailEnd/>
            </a:ln>
          </p:spPr>
          <p:txBody>
            <a:bodyPr wrap="none" anchor="ctr"/>
            <a:lstStyle/>
            <a:p>
              <a:endParaRPr lang="zh-CN" altLang="en-US">
                <a:ea typeface="宋体" pitchFamily="2" charset="-122"/>
              </a:endParaRPr>
            </a:p>
          </p:txBody>
        </p:sp>
        <p:sp>
          <p:nvSpPr>
            <p:cNvPr id="93217" name="Line 39"/>
            <p:cNvSpPr>
              <a:spLocks noChangeShapeType="1"/>
            </p:cNvSpPr>
            <p:nvPr/>
          </p:nvSpPr>
          <p:spPr bwMode="black">
            <a:xfrm flipH="1">
              <a:off x="2530" y="3305"/>
              <a:ext cx="47" cy="0"/>
            </a:xfrm>
            <a:prstGeom prst="line">
              <a:avLst/>
            </a:prstGeom>
            <a:noFill/>
            <a:ln w="25400">
              <a:solidFill>
                <a:srgbClr val="FFFFFF"/>
              </a:solidFill>
              <a:round/>
              <a:headEnd/>
              <a:tailEnd/>
            </a:ln>
          </p:spPr>
          <p:txBody>
            <a:bodyPr/>
            <a:lstStyle/>
            <a:p>
              <a:endParaRPr lang="en-US"/>
            </a:p>
          </p:txBody>
        </p:sp>
        <p:sp>
          <p:nvSpPr>
            <p:cNvPr id="93218" name="Line 40"/>
            <p:cNvSpPr>
              <a:spLocks noChangeShapeType="1"/>
            </p:cNvSpPr>
            <p:nvPr/>
          </p:nvSpPr>
          <p:spPr bwMode="black">
            <a:xfrm flipH="1">
              <a:off x="2447" y="3134"/>
              <a:ext cx="78" cy="0"/>
            </a:xfrm>
            <a:prstGeom prst="line">
              <a:avLst/>
            </a:prstGeom>
            <a:noFill/>
            <a:ln w="25400">
              <a:solidFill>
                <a:srgbClr val="B2B2B2"/>
              </a:solidFill>
              <a:round/>
              <a:headEnd/>
              <a:tailEnd/>
            </a:ln>
          </p:spPr>
          <p:txBody>
            <a:bodyPr/>
            <a:lstStyle/>
            <a:p>
              <a:endParaRPr lang="en-US"/>
            </a:p>
          </p:txBody>
        </p:sp>
        <p:sp>
          <p:nvSpPr>
            <p:cNvPr id="93219" name="Line 41"/>
            <p:cNvSpPr>
              <a:spLocks noChangeShapeType="1"/>
            </p:cNvSpPr>
            <p:nvPr/>
          </p:nvSpPr>
          <p:spPr bwMode="black">
            <a:xfrm flipH="1">
              <a:off x="2467" y="3154"/>
              <a:ext cx="48" cy="0"/>
            </a:xfrm>
            <a:prstGeom prst="line">
              <a:avLst/>
            </a:prstGeom>
            <a:noFill/>
            <a:ln w="25400">
              <a:solidFill>
                <a:srgbClr val="B2B2B2"/>
              </a:solidFill>
              <a:round/>
              <a:headEnd/>
              <a:tailEnd/>
            </a:ln>
          </p:spPr>
          <p:txBody>
            <a:bodyPr/>
            <a:lstStyle/>
            <a:p>
              <a:endParaRPr lang="en-US"/>
            </a:p>
          </p:txBody>
        </p:sp>
        <p:sp>
          <p:nvSpPr>
            <p:cNvPr id="93220" name="Line 42"/>
            <p:cNvSpPr>
              <a:spLocks noChangeShapeType="1"/>
            </p:cNvSpPr>
            <p:nvPr/>
          </p:nvSpPr>
          <p:spPr bwMode="black">
            <a:xfrm flipH="1">
              <a:off x="2480" y="3216"/>
              <a:ext cx="34" cy="0"/>
            </a:xfrm>
            <a:prstGeom prst="line">
              <a:avLst/>
            </a:prstGeom>
            <a:noFill/>
            <a:ln w="25400">
              <a:solidFill>
                <a:srgbClr val="B2B2B2"/>
              </a:solidFill>
              <a:round/>
              <a:headEnd/>
              <a:tailEnd/>
            </a:ln>
          </p:spPr>
          <p:txBody>
            <a:bodyPr/>
            <a:lstStyle/>
            <a:p>
              <a:endParaRPr lang="en-US"/>
            </a:p>
          </p:txBody>
        </p:sp>
      </p:grpSp>
      <p:grpSp>
        <p:nvGrpSpPr>
          <p:cNvPr id="93204" name="Group 43"/>
          <p:cNvGrpSpPr>
            <a:grpSpLocks/>
          </p:cNvGrpSpPr>
          <p:nvPr/>
        </p:nvGrpSpPr>
        <p:grpSpPr bwMode="auto">
          <a:xfrm>
            <a:off x="5595938" y="2170113"/>
            <a:ext cx="519112" cy="330200"/>
            <a:chOff x="3824" y="1835"/>
            <a:chExt cx="491" cy="312"/>
          </a:xfrm>
        </p:grpSpPr>
        <p:grpSp>
          <p:nvGrpSpPr>
            <p:cNvPr id="93209" name="Group 44"/>
            <p:cNvGrpSpPr>
              <a:grpSpLocks/>
            </p:cNvGrpSpPr>
            <p:nvPr/>
          </p:nvGrpSpPr>
          <p:grpSpPr bwMode="auto">
            <a:xfrm>
              <a:off x="3824" y="1835"/>
              <a:ext cx="491" cy="312"/>
              <a:chOff x="347" y="2022"/>
              <a:chExt cx="491" cy="312"/>
            </a:xfrm>
          </p:grpSpPr>
          <p:sp>
            <p:nvSpPr>
              <p:cNvPr id="93211" name="Freeform 45"/>
              <p:cNvSpPr>
                <a:spLocks/>
              </p:cNvSpPr>
              <p:nvPr/>
            </p:nvSpPr>
            <p:spPr bwMode="black">
              <a:xfrm>
                <a:off x="347" y="2022"/>
                <a:ext cx="491" cy="312"/>
              </a:xfrm>
              <a:custGeom>
                <a:avLst/>
                <a:gdLst>
                  <a:gd name="T0" fmla="*/ 9 w 491"/>
                  <a:gd name="T1" fmla="*/ 96 h 312"/>
                  <a:gd name="T2" fmla="*/ 10 w 491"/>
                  <a:gd name="T3" fmla="*/ 159 h 312"/>
                  <a:gd name="T4" fmla="*/ 288 w 491"/>
                  <a:gd name="T5" fmla="*/ 312 h 312"/>
                  <a:gd name="T6" fmla="*/ 486 w 491"/>
                  <a:gd name="T7" fmla="*/ 184 h 312"/>
                  <a:gd name="T8" fmla="*/ 303 w 491"/>
                  <a:gd name="T9" fmla="*/ 302 h 312"/>
                  <a:gd name="T10" fmla="*/ 283 w 491"/>
                  <a:gd name="T11" fmla="*/ 246 h 312"/>
                  <a:gd name="T12" fmla="*/ 480 w 491"/>
                  <a:gd name="T13" fmla="*/ 128 h 312"/>
                  <a:gd name="T14" fmla="*/ 202 w 491"/>
                  <a:gd name="T15" fmla="*/ 0 h 312"/>
                  <a:gd name="T16" fmla="*/ 9 w 491"/>
                  <a:gd name="T17" fmla="*/ 96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1"/>
                  <a:gd name="T28" fmla="*/ 0 h 312"/>
                  <a:gd name="T29" fmla="*/ 491 w 49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1" h="312">
                    <a:moveTo>
                      <a:pt x="9" y="96"/>
                    </a:moveTo>
                    <a:cubicBezTo>
                      <a:pt x="0" y="133"/>
                      <a:pt x="1" y="139"/>
                      <a:pt x="10" y="159"/>
                    </a:cubicBezTo>
                    <a:cubicBezTo>
                      <a:pt x="57" y="195"/>
                      <a:pt x="255" y="300"/>
                      <a:pt x="288" y="312"/>
                    </a:cubicBezTo>
                    <a:cubicBezTo>
                      <a:pt x="346" y="289"/>
                      <a:pt x="457" y="207"/>
                      <a:pt x="486" y="184"/>
                    </a:cubicBezTo>
                    <a:cubicBezTo>
                      <a:pt x="491" y="173"/>
                      <a:pt x="337" y="292"/>
                      <a:pt x="303" y="302"/>
                    </a:cubicBezTo>
                    <a:cubicBezTo>
                      <a:pt x="296" y="310"/>
                      <a:pt x="254" y="274"/>
                      <a:pt x="283" y="246"/>
                    </a:cubicBezTo>
                    <a:cubicBezTo>
                      <a:pt x="338" y="217"/>
                      <a:pt x="378" y="180"/>
                      <a:pt x="480" y="128"/>
                    </a:cubicBezTo>
                    <a:cubicBezTo>
                      <a:pt x="343" y="66"/>
                      <a:pt x="288" y="30"/>
                      <a:pt x="202" y="0"/>
                    </a:cubicBezTo>
                    <a:cubicBezTo>
                      <a:pt x="100" y="33"/>
                      <a:pt x="46" y="75"/>
                      <a:pt x="9" y="96"/>
                    </a:cubicBezTo>
                    <a:close/>
                  </a:path>
                </a:pathLst>
              </a:custGeom>
              <a:solidFill>
                <a:schemeClr val="tx1">
                  <a:alpha val="59999"/>
                </a:schemeClr>
              </a:solidFill>
              <a:ln w="19050">
                <a:solidFill>
                  <a:srgbClr val="FFFFFF"/>
                </a:solidFill>
                <a:round/>
                <a:headEnd/>
                <a:tailEnd/>
              </a:ln>
            </p:spPr>
            <p:txBody>
              <a:bodyPr wrap="none" anchor="ctr"/>
              <a:lstStyle/>
              <a:p>
                <a:endParaRPr lang="zh-CN" altLang="en-US">
                  <a:ea typeface="宋体" pitchFamily="2" charset="-122"/>
                </a:endParaRPr>
              </a:p>
            </p:txBody>
          </p:sp>
          <p:sp>
            <p:nvSpPr>
              <p:cNvPr id="93212" name="Freeform 46"/>
              <p:cNvSpPr>
                <a:spLocks/>
              </p:cNvSpPr>
              <p:nvPr/>
            </p:nvSpPr>
            <p:spPr bwMode="black">
              <a:xfrm>
                <a:off x="615" y="2154"/>
                <a:ext cx="215" cy="171"/>
              </a:xfrm>
              <a:custGeom>
                <a:avLst/>
                <a:gdLst>
                  <a:gd name="T0" fmla="*/ 15 w 215"/>
                  <a:gd name="T1" fmla="*/ 117 h 171"/>
                  <a:gd name="T2" fmla="*/ 23 w 215"/>
                  <a:gd name="T3" fmla="*/ 171 h 171"/>
                  <a:gd name="T4" fmla="*/ 215 w 215"/>
                  <a:gd name="T5" fmla="*/ 48 h 171"/>
                  <a:gd name="T6" fmla="*/ 203 w 215"/>
                  <a:gd name="T7" fmla="*/ 0 h 171"/>
                  <a:gd name="T8" fmla="*/ 15 w 215"/>
                  <a:gd name="T9" fmla="*/ 117 h 171"/>
                  <a:gd name="T10" fmla="*/ 0 60000 65536"/>
                  <a:gd name="T11" fmla="*/ 0 60000 65536"/>
                  <a:gd name="T12" fmla="*/ 0 60000 65536"/>
                  <a:gd name="T13" fmla="*/ 0 60000 65536"/>
                  <a:gd name="T14" fmla="*/ 0 60000 65536"/>
                  <a:gd name="T15" fmla="*/ 0 w 215"/>
                  <a:gd name="T16" fmla="*/ 0 h 171"/>
                  <a:gd name="T17" fmla="*/ 215 w 215"/>
                  <a:gd name="T18" fmla="*/ 171 h 171"/>
                </a:gdLst>
                <a:ahLst/>
                <a:cxnLst>
                  <a:cxn ang="T10">
                    <a:pos x="T0" y="T1"/>
                  </a:cxn>
                  <a:cxn ang="T11">
                    <a:pos x="T2" y="T3"/>
                  </a:cxn>
                  <a:cxn ang="T12">
                    <a:pos x="T4" y="T5"/>
                  </a:cxn>
                  <a:cxn ang="T13">
                    <a:pos x="T6" y="T7"/>
                  </a:cxn>
                  <a:cxn ang="T14">
                    <a:pos x="T8" y="T9"/>
                  </a:cxn>
                </a:cxnLst>
                <a:rect l="T15" t="T16" r="T17" b="T18"/>
                <a:pathLst>
                  <a:path w="215" h="171">
                    <a:moveTo>
                      <a:pt x="15" y="117"/>
                    </a:moveTo>
                    <a:cubicBezTo>
                      <a:pt x="9" y="129"/>
                      <a:pt x="0" y="154"/>
                      <a:pt x="23" y="171"/>
                    </a:cubicBezTo>
                    <a:cubicBezTo>
                      <a:pt x="45" y="166"/>
                      <a:pt x="185" y="77"/>
                      <a:pt x="215" y="48"/>
                    </a:cubicBezTo>
                    <a:cubicBezTo>
                      <a:pt x="215" y="32"/>
                      <a:pt x="207" y="32"/>
                      <a:pt x="203" y="0"/>
                    </a:cubicBezTo>
                    <a:cubicBezTo>
                      <a:pt x="125" y="42"/>
                      <a:pt x="56" y="87"/>
                      <a:pt x="15" y="117"/>
                    </a:cubicBezTo>
                    <a:close/>
                  </a:path>
                </a:pathLst>
              </a:custGeom>
              <a:noFill/>
              <a:ln w="19050">
                <a:solidFill>
                  <a:srgbClr val="FFFFFF"/>
                </a:solidFill>
                <a:round/>
                <a:headEnd/>
                <a:tailEnd/>
              </a:ln>
            </p:spPr>
            <p:txBody>
              <a:bodyPr wrap="none" anchor="ctr"/>
              <a:lstStyle/>
              <a:p>
                <a:endParaRPr lang="zh-CN" altLang="en-US">
                  <a:ea typeface="宋体" pitchFamily="2" charset="-122"/>
                </a:endParaRPr>
              </a:p>
            </p:txBody>
          </p:sp>
          <p:sp>
            <p:nvSpPr>
              <p:cNvPr id="93213" name="Line 47"/>
              <p:cNvSpPr>
                <a:spLocks noChangeShapeType="1"/>
              </p:cNvSpPr>
              <p:nvPr/>
            </p:nvSpPr>
            <p:spPr bwMode="black">
              <a:xfrm>
                <a:off x="368" y="2128"/>
                <a:ext cx="253" cy="137"/>
              </a:xfrm>
              <a:prstGeom prst="line">
                <a:avLst/>
              </a:prstGeom>
              <a:noFill/>
              <a:ln w="19050">
                <a:solidFill>
                  <a:srgbClr val="FFFFFF"/>
                </a:solidFill>
                <a:round/>
                <a:headEnd/>
                <a:tailEnd/>
              </a:ln>
            </p:spPr>
            <p:txBody>
              <a:bodyPr wrap="none" anchor="ctr"/>
              <a:lstStyle/>
              <a:p>
                <a:endParaRPr lang="en-US"/>
              </a:p>
            </p:txBody>
          </p:sp>
        </p:grpSp>
        <p:sp>
          <p:nvSpPr>
            <p:cNvPr id="93210" name="Freeform 48"/>
            <p:cNvSpPr>
              <a:spLocks/>
            </p:cNvSpPr>
            <p:nvPr/>
          </p:nvSpPr>
          <p:spPr bwMode="black">
            <a:xfrm>
              <a:off x="4169" y="2067"/>
              <a:ext cx="48" cy="44"/>
            </a:xfrm>
            <a:custGeom>
              <a:avLst/>
              <a:gdLst>
                <a:gd name="T0" fmla="*/ 0 w 48"/>
                <a:gd name="T1" fmla="*/ 14 h 44"/>
                <a:gd name="T2" fmla="*/ 18 w 48"/>
                <a:gd name="T3" fmla="*/ 0 h 44"/>
                <a:gd name="T4" fmla="*/ 48 w 48"/>
                <a:gd name="T5" fmla="*/ 26 h 44"/>
                <a:gd name="T6" fmla="*/ 27 w 48"/>
                <a:gd name="T7" fmla="*/ 44 h 44"/>
                <a:gd name="T8" fmla="*/ 0 w 48"/>
                <a:gd name="T9" fmla="*/ 14 h 44"/>
                <a:gd name="T10" fmla="*/ 0 60000 65536"/>
                <a:gd name="T11" fmla="*/ 0 60000 65536"/>
                <a:gd name="T12" fmla="*/ 0 60000 65536"/>
                <a:gd name="T13" fmla="*/ 0 60000 65536"/>
                <a:gd name="T14" fmla="*/ 0 60000 65536"/>
                <a:gd name="T15" fmla="*/ 0 w 48"/>
                <a:gd name="T16" fmla="*/ 0 h 44"/>
                <a:gd name="T17" fmla="*/ 48 w 48"/>
                <a:gd name="T18" fmla="*/ 44 h 44"/>
              </a:gdLst>
              <a:ahLst/>
              <a:cxnLst>
                <a:cxn ang="T10">
                  <a:pos x="T0" y="T1"/>
                </a:cxn>
                <a:cxn ang="T11">
                  <a:pos x="T2" y="T3"/>
                </a:cxn>
                <a:cxn ang="T12">
                  <a:pos x="T4" y="T5"/>
                </a:cxn>
                <a:cxn ang="T13">
                  <a:pos x="T6" y="T7"/>
                </a:cxn>
                <a:cxn ang="T14">
                  <a:pos x="T8" y="T9"/>
                </a:cxn>
              </a:cxnLst>
              <a:rect l="T15" t="T16" r="T17" b="T18"/>
              <a:pathLst>
                <a:path w="48" h="44">
                  <a:moveTo>
                    <a:pt x="0" y="14"/>
                  </a:moveTo>
                  <a:lnTo>
                    <a:pt x="18" y="0"/>
                  </a:lnTo>
                  <a:lnTo>
                    <a:pt x="48" y="26"/>
                  </a:lnTo>
                  <a:lnTo>
                    <a:pt x="27" y="44"/>
                  </a:lnTo>
                  <a:lnTo>
                    <a:pt x="0" y="14"/>
                  </a:lnTo>
                  <a:close/>
                </a:path>
              </a:pathLst>
            </a:custGeom>
            <a:solidFill>
              <a:schemeClr val="tx1">
                <a:alpha val="59999"/>
              </a:schemeClr>
            </a:solidFill>
            <a:ln w="19050">
              <a:solidFill>
                <a:schemeClr val="tx1"/>
              </a:solidFill>
              <a:round/>
              <a:headEnd/>
              <a:tailEnd/>
            </a:ln>
          </p:spPr>
          <p:txBody>
            <a:bodyPr wrap="none" anchor="ctr"/>
            <a:lstStyle/>
            <a:p>
              <a:endParaRPr lang="zh-CN" altLang="en-US">
                <a:ea typeface="宋体" pitchFamily="2" charset="-122"/>
              </a:endParaRPr>
            </a:p>
          </p:txBody>
        </p:sp>
      </p:grpSp>
      <p:sp>
        <p:nvSpPr>
          <p:cNvPr id="93205" name="Text Box 49"/>
          <p:cNvSpPr txBox="1">
            <a:spLocks noChangeArrowheads="1"/>
          </p:cNvSpPr>
          <p:nvPr/>
        </p:nvSpPr>
        <p:spPr bwMode="auto">
          <a:xfrm>
            <a:off x="5441950" y="2581275"/>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2</a:t>
            </a:r>
          </a:p>
        </p:txBody>
      </p:sp>
      <p:sp>
        <p:nvSpPr>
          <p:cNvPr id="93206" name="Text Box 50"/>
          <p:cNvSpPr txBox="1">
            <a:spLocks noChangeArrowheads="1"/>
          </p:cNvSpPr>
          <p:nvPr/>
        </p:nvSpPr>
        <p:spPr bwMode="auto">
          <a:xfrm>
            <a:off x="2697163" y="5237163"/>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3 </a:t>
            </a:r>
          </a:p>
        </p:txBody>
      </p:sp>
      <p:sp>
        <p:nvSpPr>
          <p:cNvPr id="93207" name="Text Box 51"/>
          <p:cNvSpPr txBox="1">
            <a:spLocks noChangeArrowheads="1"/>
          </p:cNvSpPr>
          <p:nvPr/>
        </p:nvSpPr>
        <p:spPr bwMode="auto">
          <a:xfrm>
            <a:off x="5441950" y="5237163"/>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4 </a:t>
            </a:r>
          </a:p>
        </p:txBody>
      </p:sp>
      <p:sp>
        <p:nvSpPr>
          <p:cNvPr id="93208" name="Text Box 52"/>
          <p:cNvSpPr txBox="1">
            <a:spLocks noChangeArrowheads="1"/>
          </p:cNvSpPr>
          <p:nvPr/>
        </p:nvSpPr>
        <p:spPr bwMode="auto">
          <a:xfrm>
            <a:off x="3895748" y="3245554"/>
            <a:ext cx="1111203" cy="1200329"/>
          </a:xfrm>
          <a:prstGeom prst="rect">
            <a:avLst/>
          </a:prstGeom>
          <a:noFill/>
          <a:ln w="9525" algn="ctr">
            <a:noFill/>
            <a:miter lim="800000"/>
            <a:headEnd/>
            <a:tailEnd/>
          </a:ln>
        </p:spPr>
        <p:txBody>
          <a:bodyPr wrap="none">
            <a:spAutoFit/>
          </a:bodyPr>
          <a:lstStyle/>
          <a:p>
            <a:pPr algn="ctr" eaLnBrk="0" hangingPunct="0"/>
            <a:r>
              <a:rPr lang="zh-CN" altLang="en-US" sz="3600" b="1" dirty="0">
                <a:solidFill>
                  <a:srgbClr val="000000"/>
                </a:solidFill>
                <a:ea typeface="宋体" pitchFamily="2" charset="-122"/>
              </a:rPr>
              <a:t>核心</a:t>
            </a:r>
            <a:endParaRPr lang="en-US" altLang="zh-CN" sz="3600" b="1" dirty="0">
              <a:solidFill>
                <a:srgbClr val="000000"/>
              </a:solidFill>
              <a:ea typeface="宋体" pitchFamily="2" charset="-122"/>
            </a:endParaRPr>
          </a:p>
          <a:p>
            <a:pPr algn="ctr" eaLnBrk="0" hangingPunct="0"/>
            <a:r>
              <a:rPr lang="zh-CN" altLang="en-US" sz="3600" b="1" dirty="0">
                <a:solidFill>
                  <a:srgbClr val="000000"/>
                </a:solidFill>
                <a:ea typeface="宋体" pitchFamily="2" charset="-122"/>
              </a:rPr>
              <a:t>原则</a:t>
            </a:r>
            <a:endParaRPr lang="en-US" altLang="zh-CN" sz="3600" b="1" dirty="0">
              <a:solidFill>
                <a:srgbClr val="000000"/>
              </a:solidFill>
              <a:ea typeface="宋体" pitchFamily="2" charset="-122"/>
            </a:endParaRPr>
          </a:p>
        </p:txBody>
      </p:sp>
      <p:sp>
        <p:nvSpPr>
          <p:cNvPr id="56" name="Rectangle 2"/>
          <p:cNvSpPr>
            <a:spLocks noGrp="1" noChangeArrowheads="1"/>
          </p:cNvSpPr>
          <p:nvPr>
            <p:ph type="title"/>
          </p:nvPr>
        </p:nvSpPr>
        <p:spPr>
          <a:xfrm>
            <a:off x="457200" y="57125"/>
            <a:ext cx="8305800" cy="563563"/>
          </a:xfrm>
        </p:spPr>
        <p:txBody>
          <a:bodyPr/>
          <a:lstStyle/>
          <a:p>
            <a:r>
              <a:rPr lang="zh-CN" altLang="en-US" sz="4400" dirty="0">
                <a:ea typeface="宋体" pitchFamily="2" charset="-122"/>
              </a:rPr>
              <a:t>敏捷开发的核心原则</a:t>
            </a:r>
            <a:endParaRPr lang="en-US" altLang="zh-CN" sz="44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3208"/>
                                        </p:tgtEl>
                                        <p:attrNameLst>
                                          <p:attrName>style.visibility</p:attrName>
                                        </p:attrNameLst>
                                      </p:cBhvr>
                                      <p:to>
                                        <p:strVal val="visible"/>
                                      </p:to>
                                    </p:set>
                                    <p:anim calcmode="lin" valueType="num">
                                      <p:cBhvr>
                                        <p:cTn id="7" dur="500" fill="hold"/>
                                        <p:tgtEl>
                                          <p:spTgt spid="93208"/>
                                        </p:tgtEl>
                                        <p:attrNameLst>
                                          <p:attrName>ppt_w</p:attrName>
                                        </p:attrNameLst>
                                      </p:cBhvr>
                                      <p:tavLst>
                                        <p:tav tm="0">
                                          <p:val>
                                            <p:fltVal val="0"/>
                                          </p:val>
                                        </p:tav>
                                        <p:tav tm="100000">
                                          <p:val>
                                            <p:strVal val="#ppt_w"/>
                                          </p:val>
                                        </p:tav>
                                      </p:tavLst>
                                    </p:anim>
                                    <p:anim calcmode="lin" valueType="num">
                                      <p:cBhvr>
                                        <p:cTn id="8" dur="500" fill="hold"/>
                                        <p:tgtEl>
                                          <p:spTgt spid="93208"/>
                                        </p:tgtEl>
                                        <p:attrNameLst>
                                          <p:attrName>ppt_h</p:attrName>
                                        </p:attrNameLst>
                                      </p:cBhvr>
                                      <p:tavLst>
                                        <p:tav tm="0">
                                          <p:val>
                                            <p:fltVal val="0"/>
                                          </p:val>
                                        </p:tav>
                                        <p:tav tm="100000">
                                          <p:val>
                                            <p:strVal val="#ppt_h"/>
                                          </p:val>
                                        </p:tav>
                                      </p:tavLst>
                                    </p:anim>
                                    <p:animEffect transition="in" filter="fade">
                                      <p:cBhvr>
                                        <p:cTn id="9" dur="500"/>
                                        <p:tgtEl>
                                          <p:spTgt spid="9320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1555"/>
                                        </p:tgtEl>
                                        <p:attrNameLst>
                                          <p:attrName>style.visibility</p:attrName>
                                        </p:attrNameLst>
                                      </p:cBhvr>
                                      <p:to>
                                        <p:strVal val="visible"/>
                                      </p:to>
                                    </p:set>
                                    <p:anim calcmode="lin" valueType="num">
                                      <p:cBhvr>
                                        <p:cTn id="12" dur="500" fill="hold"/>
                                        <p:tgtEl>
                                          <p:spTgt spid="151555"/>
                                        </p:tgtEl>
                                        <p:attrNameLst>
                                          <p:attrName>ppt_w</p:attrName>
                                        </p:attrNameLst>
                                      </p:cBhvr>
                                      <p:tavLst>
                                        <p:tav tm="0">
                                          <p:val>
                                            <p:fltVal val="0"/>
                                          </p:val>
                                        </p:tav>
                                        <p:tav tm="100000">
                                          <p:val>
                                            <p:strVal val="#ppt_w"/>
                                          </p:val>
                                        </p:tav>
                                      </p:tavLst>
                                    </p:anim>
                                    <p:anim calcmode="lin" valueType="num">
                                      <p:cBhvr>
                                        <p:cTn id="13" dur="500" fill="hold"/>
                                        <p:tgtEl>
                                          <p:spTgt spid="151555"/>
                                        </p:tgtEl>
                                        <p:attrNameLst>
                                          <p:attrName>ppt_h</p:attrName>
                                        </p:attrNameLst>
                                      </p:cBhvr>
                                      <p:tavLst>
                                        <p:tav tm="0">
                                          <p:val>
                                            <p:fltVal val="0"/>
                                          </p:val>
                                        </p:tav>
                                        <p:tav tm="100000">
                                          <p:val>
                                            <p:strVal val="#ppt_h"/>
                                          </p:val>
                                        </p:tav>
                                      </p:tavLst>
                                    </p:anim>
                                    <p:animEffect transition="in" filter="fade">
                                      <p:cBhvr>
                                        <p:cTn id="14" dur="500"/>
                                        <p:tgtEl>
                                          <p:spTgt spid="15155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3192"/>
                                        </p:tgtEl>
                                        <p:attrNameLst>
                                          <p:attrName>style.visibility</p:attrName>
                                        </p:attrNameLst>
                                      </p:cBhvr>
                                      <p:to>
                                        <p:strVal val="visible"/>
                                      </p:to>
                                    </p:set>
                                    <p:anim calcmode="lin" valueType="num">
                                      <p:cBhvr>
                                        <p:cTn id="19" dur="500" fill="hold"/>
                                        <p:tgtEl>
                                          <p:spTgt spid="93192"/>
                                        </p:tgtEl>
                                        <p:attrNameLst>
                                          <p:attrName>ppt_w</p:attrName>
                                        </p:attrNameLst>
                                      </p:cBhvr>
                                      <p:tavLst>
                                        <p:tav tm="0">
                                          <p:val>
                                            <p:fltVal val="0"/>
                                          </p:val>
                                        </p:tav>
                                        <p:tav tm="100000">
                                          <p:val>
                                            <p:strVal val="#ppt_w"/>
                                          </p:val>
                                        </p:tav>
                                      </p:tavLst>
                                    </p:anim>
                                    <p:anim calcmode="lin" valueType="num">
                                      <p:cBhvr>
                                        <p:cTn id="20" dur="500" fill="hold"/>
                                        <p:tgtEl>
                                          <p:spTgt spid="93192"/>
                                        </p:tgtEl>
                                        <p:attrNameLst>
                                          <p:attrName>ppt_h</p:attrName>
                                        </p:attrNameLst>
                                      </p:cBhvr>
                                      <p:tavLst>
                                        <p:tav tm="0">
                                          <p:val>
                                            <p:fltVal val="0"/>
                                          </p:val>
                                        </p:tav>
                                        <p:tav tm="100000">
                                          <p:val>
                                            <p:strVal val="#ppt_h"/>
                                          </p:val>
                                        </p:tav>
                                      </p:tavLst>
                                    </p:anim>
                                    <p:animEffect transition="in" filter="fade">
                                      <p:cBhvr>
                                        <p:cTn id="21" dur="500"/>
                                        <p:tgtEl>
                                          <p:spTgt spid="9319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3193"/>
                                        </p:tgtEl>
                                        <p:attrNameLst>
                                          <p:attrName>style.visibility</p:attrName>
                                        </p:attrNameLst>
                                      </p:cBhvr>
                                      <p:to>
                                        <p:strVal val="visible"/>
                                      </p:to>
                                    </p:set>
                                    <p:anim calcmode="lin" valueType="num">
                                      <p:cBhvr>
                                        <p:cTn id="24" dur="500" fill="hold"/>
                                        <p:tgtEl>
                                          <p:spTgt spid="93193"/>
                                        </p:tgtEl>
                                        <p:attrNameLst>
                                          <p:attrName>ppt_w</p:attrName>
                                        </p:attrNameLst>
                                      </p:cBhvr>
                                      <p:tavLst>
                                        <p:tav tm="0">
                                          <p:val>
                                            <p:fltVal val="0"/>
                                          </p:val>
                                        </p:tav>
                                        <p:tav tm="100000">
                                          <p:val>
                                            <p:strVal val="#ppt_w"/>
                                          </p:val>
                                        </p:tav>
                                      </p:tavLst>
                                    </p:anim>
                                    <p:anim calcmode="lin" valueType="num">
                                      <p:cBhvr>
                                        <p:cTn id="25" dur="500" fill="hold"/>
                                        <p:tgtEl>
                                          <p:spTgt spid="93193"/>
                                        </p:tgtEl>
                                        <p:attrNameLst>
                                          <p:attrName>ppt_h</p:attrName>
                                        </p:attrNameLst>
                                      </p:cBhvr>
                                      <p:tavLst>
                                        <p:tav tm="0">
                                          <p:val>
                                            <p:fltVal val="0"/>
                                          </p:val>
                                        </p:tav>
                                        <p:tav tm="100000">
                                          <p:val>
                                            <p:strVal val="#ppt_h"/>
                                          </p:val>
                                        </p:tav>
                                      </p:tavLst>
                                    </p:anim>
                                    <p:animEffect transition="in" filter="fade">
                                      <p:cBhvr>
                                        <p:cTn id="26" dur="500"/>
                                        <p:tgtEl>
                                          <p:spTgt spid="9319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93200"/>
                                        </p:tgtEl>
                                        <p:attrNameLst>
                                          <p:attrName>style.visibility</p:attrName>
                                        </p:attrNameLst>
                                      </p:cBhvr>
                                      <p:to>
                                        <p:strVal val="visible"/>
                                      </p:to>
                                    </p:set>
                                    <p:anim calcmode="lin" valueType="num">
                                      <p:cBhvr>
                                        <p:cTn id="29" dur="500" fill="hold"/>
                                        <p:tgtEl>
                                          <p:spTgt spid="93200"/>
                                        </p:tgtEl>
                                        <p:attrNameLst>
                                          <p:attrName>ppt_w</p:attrName>
                                        </p:attrNameLst>
                                      </p:cBhvr>
                                      <p:tavLst>
                                        <p:tav tm="0">
                                          <p:val>
                                            <p:fltVal val="0"/>
                                          </p:val>
                                        </p:tav>
                                        <p:tav tm="100000">
                                          <p:val>
                                            <p:strVal val="#ppt_w"/>
                                          </p:val>
                                        </p:tav>
                                      </p:tavLst>
                                    </p:anim>
                                    <p:anim calcmode="lin" valueType="num">
                                      <p:cBhvr>
                                        <p:cTn id="30" dur="500" fill="hold"/>
                                        <p:tgtEl>
                                          <p:spTgt spid="93200"/>
                                        </p:tgtEl>
                                        <p:attrNameLst>
                                          <p:attrName>ppt_h</p:attrName>
                                        </p:attrNameLst>
                                      </p:cBhvr>
                                      <p:tavLst>
                                        <p:tav tm="0">
                                          <p:val>
                                            <p:fltVal val="0"/>
                                          </p:val>
                                        </p:tav>
                                        <p:tav tm="100000">
                                          <p:val>
                                            <p:strVal val="#ppt_h"/>
                                          </p:val>
                                        </p:tav>
                                      </p:tavLst>
                                    </p:anim>
                                    <p:animEffect transition="in" filter="fade">
                                      <p:cBhvr>
                                        <p:cTn id="31" dur="500"/>
                                        <p:tgtEl>
                                          <p:spTgt spid="93200"/>
                                        </p:tgtEl>
                                      </p:cBhvr>
                                    </p:animEffect>
                                  </p:childTnLst>
                                </p:cTn>
                              </p:par>
                              <p:par>
                                <p:cTn id="32" presetID="53" presetClass="entr" presetSubtype="16" fill="hold" nodeType="withEffect">
                                  <p:stCondLst>
                                    <p:cond delay="0"/>
                                  </p:stCondLst>
                                  <p:childTnLst>
                                    <p:set>
                                      <p:cBhvr>
                                        <p:cTn id="33" dur="1" fill="hold">
                                          <p:stCondLst>
                                            <p:cond delay="0"/>
                                          </p:stCondLst>
                                        </p:cTn>
                                        <p:tgtEl>
                                          <p:spTgt spid="93201"/>
                                        </p:tgtEl>
                                        <p:attrNameLst>
                                          <p:attrName>style.visibility</p:attrName>
                                        </p:attrNameLst>
                                      </p:cBhvr>
                                      <p:to>
                                        <p:strVal val="visible"/>
                                      </p:to>
                                    </p:set>
                                    <p:anim calcmode="lin" valueType="num">
                                      <p:cBhvr>
                                        <p:cTn id="34" dur="500" fill="hold"/>
                                        <p:tgtEl>
                                          <p:spTgt spid="93201"/>
                                        </p:tgtEl>
                                        <p:attrNameLst>
                                          <p:attrName>ppt_w</p:attrName>
                                        </p:attrNameLst>
                                      </p:cBhvr>
                                      <p:tavLst>
                                        <p:tav tm="0">
                                          <p:val>
                                            <p:fltVal val="0"/>
                                          </p:val>
                                        </p:tav>
                                        <p:tav tm="100000">
                                          <p:val>
                                            <p:strVal val="#ppt_w"/>
                                          </p:val>
                                        </p:tav>
                                      </p:tavLst>
                                    </p:anim>
                                    <p:anim calcmode="lin" valueType="num">
                                      <p:cBhvr>
                                        <p:cTn id="35" dur="500" fill="hold"/>
                                        <p:tgtEl>
                                          <p:spTgt spid="93201"/>
                                        </p:tgtEl>
                                        <p:attrNameLst>
                                          <p:attrName>ppt_h</p:attrName>
                                        </p:attrNameLst>
                                      </p:cBhvr>
                                      <p:tavLst>
                                        <p:tav tm="0">
                                          <p:val>
                                            <p:fltVal val="0"/>
                                          </p:val>
                                        </p:tav>
                                        <p:tav tm="100000">
                                          <p:val>
                                            <p:strVal val="#ppt_h"/>
                                          </p:val>
                                        </p:tav>
                                      </p:tavLst>
                                    </p:anim>
                                    <p:animEffect transition="in" filter="fade">
                                      <p:cBhvr>
                                        <p:cTn id="36" dur="500"/>
                                        <p:tgtEl>
                                          <p:spTgt spid="9320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93188"/>
                                        </p:tgtEl>
                                        <p:attrNameLst>
                                          <p:attrName>style.visibility</p:attrName>
                                        </p:attrNameLst>
                                      </p:cBhvr>
                                      <p:to>
                                        <p:strVal val="visible"/>
                                      </p:to>
                                    </p:set>
                                    <p:anim calcmode="lin" valueType="num">
                                      <p:cBhvr>
                                        <p:cTn id="39" dur="500" fill="hold"/>
                                        <p:tgtEl>
                                          <p:spTgt spid="93188"/>
                                        </p:tgtEl>
                                        <p:attrNameLst>
                                          <p:attrName>ppt_w</p:attrName>
                                        </p:attrNameLst>
                                      </p:cBhvr>
                                      <p:tavLst>
                                        <p:tav tm="0">
                                          <p:val>
                                            <p:fltVal val="0"/>
                                          </p:val>
                                        </p:tav>
                                        <p:tav tm="100000">
                                          <p:val>
                                            <p:strVal val="#ppt_w"/>
                                          </p:val>
                                        </p:tav>
                                      </p:tavLst>
                                    </p:anim>
                                    <p:anim calcmode="lin" valueType="num">
                                      <p:cBhvr>
                                        <p:cTn id="40" dur="500" fill="hold"/>
                                        <p:tgtEl>
                                          <p:spTgt spid="93188"/>
                                        </p:tgtEl>
                                        <p:attrNameLst>
                                          <p:attrName>ppt_h</p:attrName>
                                        </p:attrNameLst>
                                      </p:cBhvr>
                                      <p:tavLst>
                                        <p:tav tm="0">
                                          <p:val>
                                            <p:fltVal val="0"/>
                                          </p:val>
                                        </p:tav>
                                        <p:tav tm="100000">
                                          <p:val>
                                            <p:strVal val="#ppt_h"/>
                                          </p:val>
                                        </p:tav>
                                      </p:tavLst>
                                    </p:anim>
                                    <p:animEffect transition="in" filter="fade">
                                      <p:cBhvr>
                                        <p:cTn id="41" dur="500"/>
                                        <p:tgtEl>
                                          <p:spTgt spid="93188"/>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93191"/>
                                        </p:tgtEl>
                                        <p:attrNameLst>
                                          <p:attrName>style.visibility</p:attrName>
                                        </p:attrNameLst>
                                      </p:cBhvr>
                                      <p:to>
                                        <p:strVal val="visible"/>
                                      </p:to>
                                    </p:set>
                                    <p:anim calcmode="lin" valueType="num">
                                      <p:cBhvr>
                                        <p:cTn id="46" dur="500" fill="hold"/>
                                        <p:tgtEl>
                                          <p:spTgt spid="93191"/>
                                        </p:tgtEl>
                                        <p:attrNameLst>
                                          <p:attrName>ppt_w</p:attrName>
                                        </p:attrNameLst>
                                      </p:cBhvr>
                                      <p:tavLst>
                                        <p:tav tm="0">
                                          <p:val>
                                            <p:fltVal val="0"/>
                                          </p:val>
                                        </p:tav>
                                        <p:tav tm="100000">
                                          <p:val>
                                            <p:strVal val="#ppt_w"/>
                                          </p:val>
                                        </p:tav>
                                      </p:tavLst>
                                    </p:anim>
                                    <p:anim calcmode="lin" valueType="num">
                                      <p:cBhvr>
                                        <p:cTn id="47" dur="500" fill="hold"/>
                                        <p:tgtEl>
                                          <p:spTgt spid="93191"/>
                                        </p:tgtEl>
                                        <p:attrNameLst>
                                          <p:attrName>ppt_h</p:attrName>
                                        </p:attrNameLst>
                                      </p:cBhvr>
                                      <p:tavLst>
                                        <p:tav tm="0">
                                          <p:val>
                                            <p:fltVal val="0"/>
                                          </p:val>
                                        </p:tav>
                                        <p:tav tm="100000">
                                          <p:val>
                                            <p:strVal val="#ppt_h"/>
                                          </p:val>
                                        </p:tav>
                                      </p:tavLst>
                                    </p:anim>
                                    <p:animEffect transition="in" filter="fade">
                                      <p:cBhvr>
                                        <p:cTn id="48" dur="500"/>
                                        <p:tgtEl>
                                          <p:spTgt spid="93191"/>
                                        </p:tgtEl>
                                      </p:cBhvr>
                                    </p:animEffect>
                                  </p:childTnLst>
                                </p:cTn>
                              </p:par>
                              <p:par>
                                <p:cTn id="49" presetID="53" presetClass="entr" presetSubtype="16" fill="hold" nodeType="withEffect">
                                  <p:stCondLst>
                                    <p:cond delay="0"/>
                                  </p:stCondLst>
                                  <p:childTnLst>
                                    <p:set>
                                      <p:cBhvr>
                                        <p:cTn id="50" dur="1" fill="hold">
                                          <p:stCondLst>
                                            <p:cond delay="0"/>
                                          </p:stCondLst>
                                        </p:cTn>
                                        <p:tgtEl>
                                          <p:spTgt spid="93198"/>
                                        </p:tgtEl>
                                        <p:attrNameLst>
                                          <p:attrName>style.visibility</p:attrName>
                                        </p:attrNameLst>
                                      </p:cBhvr>
                                      <p:to>
                                        <p:strVal val="visible"/>
                                      </p:to>
                                    </p:set>
                                    <p:anim calcmode="lin" valueType="num">
                                      <p:cBhvr>
                                        <p:cTn id="51" dur="500" fill="hold"/>
                                        <p:tgtEl>
                                          <p:spTgt spid="93198"/>
                                        </p:tgtEl>
                                        <p:attrNameLst>
                                          <p:attrName>ppt_w</p:attrName>
                                        </p:attrNameLst>
                                      </p:cBhvr>
                                      <p:tavLst>
                                        <p:tav tm="0">
                                          <p:val>
                                            <p:fltVal val="0"/>
                                          </p:val>
                                        </p:tav>
                                        <p:tav tm="100000">
                                          <p:val>
                                            <p:strVal val="#ppt_w"/>
                                          </p:val>
                                        </p:tav>
                                      </p:tavLst>
                                    </p:anim>
                                    <p:anim calcmode="lin" valueType="num">
                                      <p:cBhvr>
                                        <p:cTn id="52" dur="500" fill="hold"/>
                                        <p:tgtEl>
                                          <p:spTgt spid="93198"/>
                                        </p:tgtEl>
                                        <p:attrNameLst>
                                          <p:attrName>ppt_h</p:attrName>
                                        </p:attrNameLst>
                                      </p:cBhvr>
                                      <p:tavLst>
                                        <p:tav tm="0">
                                          <p:val>
                                            <p:fltVal val="0"/>
                                          </p:val>
                                        </p:tav>
                                        <p:tav tm="100000">
                                          <p:val>
                                            <p:strVal val="#ppt_h"/>
                                          </p:val>
                                        </p:tav>
                                      </p:tavLst>
                                    </p:anim>
                                    <p:animEffect transition="in" filter="fade">
                                      <p:cBhvr>
                                        <p:cTn id="53" dur="500"/>
                                        <p:tgtEl>
                                          <p:spTgt spid="9319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93199"/>
                                        </p:tgtEl>
                                        <p:attrNameLst>
                                          <p:attrName>style.visibility</p:attrName>
                                        </p:attrNameLst>
                                      </p:cBhvr>
                                      <p:to>
                                        <p:strVal val="visible"/>
                                      </p:to>
                                    </p:set>
                                    <p:anim calcmode="lin" valueType="num">
                                      <p:cBhvr>
                                        <p:cTn id="56" dur="500" fill="hold"/>
                                        <p:tgtEl>
                                          <p:spTgt spid="93199"/>
                                        </p:tgtEl>
                                        <p:attrNameLst>
                                          <p:attrName>ppt_w</p:attrName>
                                        </p:attrNameLst>
                                      </p:cBhvr>
                                      <p:tavLst>
                                        <p:tav tm="0">
                                          <p:val>
                                            <p:fltVal val="0"/>
                                          </p:val>
                                        </p:tav>
                                        <p:tav tm="100000">
                                          <p:val>
                                            <p:strVal val="#ppt_w"/>
                                          </p:val>
                                        </p:tav>
                                      </p:tavLst>
                                    </p:anim>
                                    <p:anim calcmode="lin" valueType="num">
                                      <p:cBhvr>
                                        <p:cTn id="57" dur="500" fill="hold"/>
                                        <p:tgtEl>
                                          <p:spTgt spid="93199"/>
                                        </p:tgtEl>
                                        <p:attrNameLst>
                                          <p:attrName>ppt_h</p:attrName>
                                        </p:attrNameLst>
                                      </p:cBhvr>
                                      <p:tavLst>
                                        <p:tav tm="0">
                                          <p:val>
                                            <p:fltVal val="0"/>
                                          </p:val>
                                        </p:tav>
                                        <p:tav tm="100000">
                                          <p:val>
                                            <p:strVal val="#ppt_h"/>
                                          </p:val>
                                        </p:tav>
                                      </p:tavLst>
                                    </p:anim>
                                    <p:animEffect transition="in" filter="fade">
                                      <p:cBhvr>
                                        <p:cTn id="58" dur="500"/>
                                        <p:tgtEl>
                                          <p:spTgt spid="93199"/>
                                        </p:tgtEl>
                                      </p:cBhvr>
                                    </p:animEffect>
                                  </p:childTnLst>
                                </p:cTn>
                              </p:par>
                              <p:par>
                                <p:cTn id="59" presetID="53" presetClass="entr" presetSubtype="16" fill="hold" nodeType="withEffect">
                                  <p:stCondLst>
                                    <p:cond delay="0"/>
                                  </p:stCondLst>
                                  <p:childTnLst>
                                    <p:set>
                                      <p:cBhvr>
                                        <p:cTn id="60" dur="1" fill="hold">
                                          <p:stCondLst>
                                            <p:cond delay="0"/>
                                          </p:stCondLst>
                                        </p:cTn>
                                        <p:tgtEl>
                                          <p:spTgt spid="93204"/>
                                        </p:tgtEl>
                                        <p:attrNameLst>
                                          <p:attrName>style.visibility</p:attrName>
                                        </p:attrNameLst>
                                      </p:cBhvr>
                                      <p:to>
                                        <p:strVal val="visible"/>
                                      </p:to>
                                    </p:set>
                                    <p:anim calcmode="lin" valueType="num">
                                      <p:cBhvr>
                                        <p:cTn id="61" dur="500" fill="hold"/>
                                        <p:tgtEl>
                                          <p:spTgt spid="93204"/>
                                        </p:tgtEl>
                                        <p:attrNameLst>
                                          <p:attrName>ppt_w</p:attrName>
                                        </p:attrNameLst>
                                      </p:cBhvr>
                                      <p:tavLst>
                                        <p:tav tm="0">
                                          <p:val>
                                            <p:fltVal val="0"/>
                                          </p:val>
                                        </p:tav>
                                        <p:tav tm="100000">
                                          <p:val>
                                            <p:strVal val="#ppt_w"/>
                                          </p:val>
                                        </p:tav>
                                      </p:tavLst>
                                    </p:anim>
                                    <p:anim calcmode="lin" valueType="num">
                                      <p:cBhvr>
                                        <p:cTn id="62" dur="500" fill="hold"/>
                                        <p:tgtEl>
                                          <p:spTgt spid="93204"/>
                                        </p:tgtEl>
                                        <p:attrNameLst>
                                          <p:attrName>ppt_h</p:attrName>
                                        </p:attrNameLst>
                                      </p:cBhvr>
                                      <p:tavLst>
                                        <p:tav tm="0">
                                          <p:val>
                                            <p:fltVal val="0"/>
                                          </p:val>
                                        </p:tav>
                                        <p:tav tm="100000">
                                          <p:val>
                                            <p:strVal val="#ppt_h"/>
                                          </p:val>
                                        </p:tav>
                                      </p:tavLst>
                                    </p:anim>
                                    <p:animEffect transition="in" filter="fade">
                                      <p:cBhvr>
                                        <p:cTn id="63" dur="500"/>
                                        <p:tgtEl>
                                          <p:spTgt spid="9320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93205"/>
                                        </p:tgtEl>
                                        <p:attrNameLst>
                                          <p:attrName>style.visibility</p:attrName>
                                        </p:attrNameLst>
                                      </p:cBhvr>
                                      <p:to>
                                        <p:strVal val="visible"/>
                                      </p:to>
                                    </p:set>
                                    <p:anim calcmode="lin" valueType="num">
                                      <p:cBhvr>
                                        <p:cTn id="66" dur="500" fill="hold"/>
                                        <p:tgtEl>
                                          <p:spTgt spid="93205"/>
                                        </p:tgtEl>
                                        <p:attrNameLst>
                                          <p:attrName>ppt_w</p:attrName>
                                        </p:attrNameLst>
                                      </p:cBhvr>
                                      <p:tavLst>
                                        <p:tav tm="0">
                                          <p:val>
                                            <p:fltVal val="0"/>
                                          </p:val>
                                        </p:tav>
                                        <p:tav tm="100000">
                                          <p:val>
                                            <p:strVal val="#ppt_w"/>
                                          </p:val>
                                        </p:tav>
                                      </p:tavLst>
                                    </p:anim>
                                    <p:anim calcmode="lin" valueType="num">
                                      <p:cBhvr>
                                        <p:cTn id="67" dur="500" fill="hold"/>
                                        <p:tgtEl>
                                          <p:spTgt spid="93205"/>
                                        </p:tgtEl>
                                        <p:attrNameLst>
                                          <p:attrName>ppt_h</p:attrName>
                                        </p:attrNameLst>
                                      </p:cBhvr>
                                      <p:tavLst>
                                        <p:tav tm="0">
                                          <p:val>
                                            <p:fltVal val="0"/>
                                          </p:val>
                                        </p:tav>
                                        <p:tav tm="100000">
                                          <p:val>
                                            <p:strVal val="#ppt_h"/>
                                          </p:val>
                                        </p:tav>
                                      </p:tavLst>
                                    </p:anim>
                                    <p:animEffect transition="in" filter="fade">
                                      <p:cBhvr>
                                        <p:cTn id="68" dur="500"/>
                                        <p:tgtEl>
                                          <p:spTgt spid="9320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93194"/>
                                        </p:tgtEl>
                                        <p:attrNameLst>
                                          <p:attrName>style.visibility</p:attrName>
                                        </p:attrNameLst>
                                      </p:cBhvr>
                                      <p:to>
                                        <p:strVal val="visible"/>
                                      </p:to>
                                    </p:set>
                                    <p:anim calcmode="lin" valueType="num">
                                      <p:cBhvr>
                                        <p:cTn id="73" dur="500" fill="hold"/>
                                        <p:tgtEl>
                                          <p:spTgt spid="93194"/>
                                        </p:tgtEl>
                                        <p:attrNameLst>
                                          <p:attrName>ppt_w</p:attrName>
                                        </p:attrNameLst>
                                      </p:cBhvr>
                                      <p:tavLst>
                                        <p:tav tm="0">
                                          <p:val>
                                            <p:fltVal val="0"/>
                                          </p:val>
                                        </p:tav>
                                        <p:tav tm="100000">
                                          <p:val>
                                            <p:strVal val="#ppt_w"/>
                                          </p:val>
                                        </p:tav>
                                      </p:tavLst>
                                    </p:anim>
                                    <p:anim calcmode="lin" valueType="num">
                                      <p:cBhvr>
                                        <p:cTn id="74" dur="500" fill="hold"/>
                                        <p:tgtEl>
                                          <p:spTgt spid="93194"/>
                                        </p:tgtEl>
                                        <p:attrNameLst>
                                          <p:attrName>ppt_h</p:attrName>
                                        </p:attrNameLst>
                                      </p:cBhvr>
                                      <p:tavLst>
                                        <p:tav tm="0">
                                          <p:val>
                                            <p:fltVal val="0"/>
                                          </p:val>
                                        </p:tav>
                                        <p:tav tm="100000">
                                          <p:val>
                                            <p:strVal val="#ppt_h"/>
                                          </p:val>
                                        </p:tav>
                                      </p:tavLst>
                                    </p:anim>
                                    <p:animEffect transition="in" filter="fade">
                                      <p:cBhvr>
                                        <p:cTn id="75" dur="500"/>
                                        <p:tgtEl>
                                          <p:spTgt spid="93194"/>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93195"/>
                                        </p:tgtEl>
                                        <p:attrNameLst>
                                          <p:attrName>style.visibility</p:attrName>
                                        </p:attrNameLst>
                                      </p:cBhvr>
                                      <p:to>
                                        <p:strVal val="visible"/>
                                      </p:to>
                                    </p:set>
                                    <p:anim calcmode="lin" valueType="num">
                                      <p:cBhvr>
                                        <p:cTn id="78" dur="500" fill="hold"/>
                                        <p:tgtEl>
                                          <p:spTgt spid="93195"/>
                                        </p:tgtEl>
                                        <p:attrNameLst>
                                          <p:attrName>ppt_w</p:attrName>
                                        </p:attrNameLst>
                                      </p:cBhvr>
                                      <p:tavLst>
                                        <p:tav tm="0">
                                          <p:val>
                                            <p:fltVal val="0"/>
                                          </p:val>
                                        </p:tav>
                                        <p:tav tm="100000">
                                          <p:val>
                                            <p:strVal val="#ppt_w"/>
                                          </p:val>
                                        </p:tav>
                                      </p:tavLst>
                                    </p:anim>
                                    <p:anim calcmode="lin" valueType="num">
                                      <p:cBhvr>
                                        <p:cTn id="79" dur="500" fill="hold"/>
                                        <p:tgtEl>
                                          <p:spTgt spid="93195"/>
                                        </p:tgtEl>
                                        <p:attrNameLst>
                                          <p:attrName>ppt_h</p:attrName>
                                        </p:attrNameLst>
                                      </p:cBhvr>
                                      <p:tavLst>
                                        <p:tav tm="0">
                                          <p:val>
                                            <p:fltVal val="0"/>
                                          </p:val>
                                        </p:tav>
                                        <p:tav tm="100000">
                                          <p:val>
                                            <p:strVal val="#ppt_h"/>
                                          </p:val>
                                        </p:tav>
                                      </p:tavLst>
                                    </p:anim>
                                    <p:animEffect transition="in" filter="fade">
                                      <p:cBhvr>
                                        <p:cTn id="80" dur="500"/>
                                        <p:tgtEl>
                                          <p:spTgt spid="93195"/>
                                        </p:tgtEl>
                                      </p:cBhvr>
                                    </p:animEffect>
                                  </p:childTnLst>
                                </p:cTn>
                              </p:par>
                              <p:par>
                                <p:cTn id="81" presetID="53" presetClass="entr" presetSubtype="16" fill="hold" nodeType="withEffect">
                                  <p:stCondLst>
                                    <p:cond delay="0"/>
                                  </p:stCondLst>
                                  <p:childTnLst>
                                    <p:set>
                                      <p:cBhvr>
                                        <p:cTn id="82" dur="1" fill="hold">
                                          <p:stCondLst>
                                            <p:cond delay="0"/>
                                          </p:stCondLst>
                                        </p:cTn>
                                        <p:tgtEl>
                                          <p:spTgt spid="93203"/>
                                        </p:tgtEl>
                                        <p:attrNameLst>
                                          <p:attrName>style.visibility</p:attrName>
                                        </p:attrNameLst>
                                      </p:cBhvr>
                                      <p:to>
                                        <p:strVal val="visible"/>
                                      </p:to>
                                    </p:set>
                                    <p:anim calcmode="lin" valueType="num">
                                      <p:cBhvr>
                                        <p:cTn id="83" dur="500" fill="hold"/>
                                        <p:tgtEl>
                                          <p:spTgt spid="93203"/>
                                        </p:tgtEl>
                                        <p:attrNameLst>
                                          <p:attrName>ppt_w</p:attrName>
                                        </p:attrNameLst>
                                      </p:cBhvr>
                                      <p:tavLst>
                                        <p:tav tm="0">
                                          <p:val>
                                            <p:fltVal val="0"/>
                                          </p:val>
                                        </p:tav>
                                        <p:tav tm="100000">
                                          <p:val>
                                            <p:strVal val="#ppt_w"/>
                                          </p:val>
                                        </p:tav>
                                      </p:tavLst>
                                    </p:anim>
                                    <p:anim calcmode="lin" valueType="num">
                                      <p:cBhvr>
                                        <p:cTn id="84" dur="500" fill="hold"/>
                                        <p:tgtEl>
                                          <p:spTgt spid="93203"/>
                                        </p:tgtEl>
                                        <p:attrNameLst>
                                          <p:attrName>ppt_h</p:attrName>
                                        </p:attrNameLst>
                                      </p:cBhvr>
                                      <p:tavLst>
                                        <p:tav tm="0">
                                          <p:val>
                                            <p:fltVal val="0"/>
                                          </p:val>
                                        </p:tav>
                                        <p:tav tm="100000">
                                          <p:val>
                                            <p:strVal val="#ppt_h"/>
                                          </p:val>
                                        </p:tav>
                                      </p:tavLst>
                                    </p:anim>
                                    <p:animEffect transition="in" filter="fade">
                                      <p:cBhvr>
                                        <p:cTn id="85" dur="500"/>
                                        <p:tgtEl>
                                          <p:spTgt spid="93203"/>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93206"/>
                                        </p:tgtEl>
                                        <p:attrNameLst>
                                          <p:attrName>style.visibility</p:attrName>
                                        </p:attrNameLst>
                                      </p:cBhvr>
                                      <p:to>
                                        <p:strVal val="visible"/>
                                      </p:to>
                                    </p:set>
                                    <p:anim calcmode="lin" valueType="num">
                                      <p:cBhvr>
                                        <p:cTn id="88" dur="500" fill="hold"/>
                                        <p:tgtEl>
                                          <p:spTgt spid="93206"/>
                                        </p:tgtEl>
                                        <p:attrNameLst>
                                          <p:attrName>ppt_w</p:attrName>
                                        </p:attrNameLst>
                                      </p:cBhvr>
                                      <p:tavLst>
                                        <p:tav tm="0">
                                          <p:val>
                                            <p:fltVal val="0"/>
                                          </p:val>
                                        </p:tav>
                                        <p:tav tm="100000">
                                          <p:val>
                                            <p:strVal val="#ppt_w"/>
                                          </p:val>
                                        </p:tav>
                                      </p:tavLst>
                                    </p:anim>
                                    <p:anim calcmode="lin" valueType="num">
                                      <p:cBhvr>
                                        <p:cTn id="89" dur="500" fill="hold"/>
                                        <p:tgtEl>
                                          <p:spTgt spid="93206"/>
                                        </p:tgtEl>
                                        <p:attrNameLst>
                                          <p:attrName>ppt_h</p:attrName>
                                        </p:attrNameLst>
                                      </p:cBhvr>
                                      <p:tavLst>
                                        <p:tav tm="0">
                                          <p:val>
                                            <p:fltVal val="0"/>
                                          </p:val>
                                        </p:tav>
                                        <p:tav tm="100000">
                                          <p:val>
                                            <p:strVal val="#ppt_h"/>
                                          </p:val>
                                        </p:tav>
                                      </p:tavLst>
                                    </p:anim>
                                    <p:animEffect transition="in" filter="fade">
                                      <p:cBhvr>
                                        <p:cTn id="90" dur="500"/>
                                        <p:tgtEl>
                                          <p:spTgt spid="93206"/>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93190"/>
                                        </p:tgtEl>
                                        <p:attrNameLst>
                                          <p:attrName>style.visibility</p:attrName>
                                        </p:attrNameLst>
                                      </p:cBhvr>
                                      <p:to>
                                        <p:strVal val="visible"/>
                                      </p:to>
                                    </p:set>
                                    <p:anim calcmode="lin" valueType="num">
                                      <p:cBhvr>
                                        <p:cTn id="93" dur="500" fill="hold"/>
                                        <p:tgtEl>
                                          <p:spTgt spid="93190"/>
                                        </p:tgtEl>
                                        <p:attrNameLst>
                                          <p:attrName>ppt_w</p:attrName>
                                        </p:attrNameLst>
                                      </p:cBhvr>
                                      <p:tavLst>
                                        <p:tav tm="0">
                                          <p:val>
                                            <p:fltVal val="0"/>
                                          </p:val>
                                        </p:tav>
                                        <p:tav tm="100000">
                                          <p:val>
                                            <p:strVal val="#ppt_w"/>
                                          </p:val>
                                        </p:tav>
                                      </p:tavLst>
                                    </p:anim>
                                    <p:anim calcmode="lin" valueType="num">
                                      <p:cBhvr>
                                        <p:cTn id="94" dur="500" fill="hold"/>
                                        <p:tgtEl>
                                          <p:spTgt spid="93190"/>
                                        </p:tgtEl>
                                        <p:attrNameLst>
                                          <p:attrName>ppt_h</p:attrName>
                                        </p:attrNameLst>
                                      </p:cBhvr>
                                      <p:tavLst>
                                        <p:tav tm="0">
                                          <p:val>
                                            <p:fltVal val="0"/>
                                          </p:val>
                                        </p:tav>
                                        <p:tav tm="100000">
                                          <p:val>
                                            <p:strVal val="#ppt_h"/>
                                          </p:val>
                                        </p:tav>
                                      </p:tavLst>
                                    </p:anim>
                                    <p:animEffect transition="in" filter="fade">
                                      <p:cBhvr>
                                        <p:cTn id="95" dur="500"/>
                                        <p:tgtEl>
                                          <p:spTgt spid="93190"/>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93196"/>
                                        </p:tgtEl>
                                        <p:attrNameLst>
                                          <p:attrName>style.visibility</p:attrName>
                                        </p:attrNameLst>
                                      </p:cBhvr>
                                      <p:to>
                                        <p:strVal val="visible"/>
                                      </p:to>
                                    </p:set>
                                    <p:anim calcmode="lin" valueType="num">
                                      <p:cBhvr>
                                        <p:cTn id="100" dur="500" fill="hold"/>
                                        <p:tgtEl>
                                          <p:spTgt spid="93196"/>
                                        </p:tgtEl>
                                        <p:attrNameLst>
                                          <p:attrName>ppt_w</p:attrName>
                                        </p:attrNameLst>
                                      </p:cBhvr>
                                      <p:tavLst>
                                        <p:tav tm="0">
                                          <p:val>
                                            <p:fltVal val="0"/>
                                          </p:val>
                                        </p:tav>
                                        <p:tav tm="100000">
                                          <p:val>
                                            <p:strVal val="#ppt_w"/>
                                          </p:val>
                                        </p:tav>
                                      </p:tavLst>
                                    </p:anim>
                                    <p:anim calcmode="lin" valueType="num">
                                      <p:cBhvr>
                                        <p:cTn id="101" dur="500" fill="hold"/>
                                        <p:tgtEl>
                                          <p:spTgt spid="93196"/>
                                        </p:tgtEl>
                                        <p:attrNameLst>
                                          <p:attrName>ppt_h</p:attrName>
                                        </p:attrNameLst>
                                      </p:cBhvr>
                                      <p:tavLst>
                                        <p:tav tm="0">
                                          <p:val>
                                            <p:fltVal val="0"/>
                                          </p:val>
                                        </p:tav>
                                        <p:tav tm="100000">
                                          <p:val>
                                            <p:strVal val="#ppt_h"/>
                                          </p:val>
                                        </p:tav>
                                      </p:tavLst>
                                    </p:anim>
                                    <p:animEffect transition="in" filter="fade">
                                      <p:cBhvr>
                                        <p:cTn id="102" dur="500"/>
                                        <p:tgtEl>
                                          <p:spTgt spid="93196"/>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93197"/>
                                        </p:tgtEl>
                                        <p:attrNameLst>
                                          <p:attrName>style.visibility</p:attrName>
                                        </p:attrNameLst>
                                      </p:cBhvr>
                                      <p:to>
                                        <p:strVal val="visible"/>
                                      </p:to>
                                    </p:set>
                                    <p:anim calcmode="lin" valueType="num">
                                      <p:cBhvr>
                                        <p:cTn id="105" dur="500" fill="hold"/>
                                        <p:tgtEl>
                                          <p:spTgt spid="93197"/>
                                        </p:tgtEl>
                                        <p:attrNameLst>
                                          <p:attrName>ppt_w</p:attrName>
                                        </p:attrNameLst>
                                      </p:cBhvr>
                                      <p:tavLst>
                                        <p:tav tm="0">
                                          <p:val>
                                            <p:fltVal val="0"/>
                                          </p:val>
                                        </p:tav>
                                        <p:tav tm="100000">
                                          <p:val>
                                            <p:strVal val="#ppt_w"/>
                                          </p:val>
                                        </p:tav>
                                      </p:tavLst>
                                    </p:anim>
                                    <p:anim calcmode="lin" valueType="num">
                                      <p:cBhvr>
                                        <p:cTn id="106" dur="500" fill="hold"/>
                                        <p:tgtEl>
                                          <p:spTgt spid="93197"/>
                                        </p:tgtEl>
                                        <p:attrNameLst>
                                          <p:attrName>ppt_h</p:attrName>
                                        </p:attrNameLst>
                                      </p:cBhvr>
                                      <p:tavLst>
                                        <p:tav tm="0">
                                          <p:val>
                                            <p:fltVal val="0"/>
                                          </p:val>
                                        </p:tav>
                                        <p:tav tm="100000">
                                          <p:val>
                                            <p:strVal val="#ppt_h"/>
                                          </p:val>
                                        </p:tav>
                                      </p:tavLst>
                                    </p:anim>
                                    <p:animEffect transition="in" filter="fade">
                                      <p:cBhvr>
                                        <p:cTn id="107" dur="500"/>
                                        <p:tgtEl>
                                          <p:spTgt spid="93197"/>
                                        </p:tgtEl>
                                      </p:cBhvr>
                                    </p:animEffect>
                                  </p:childTnLst>
                                </p:cTn>
                              </p:par>
                              <p:par>
                                <p:cTn id="108" presetID="53" presetClass="entr" presetSubtype="16" fill="hold" nodeType="withEffect">
                                  <p:stCondLst>
                                    <p:cond delay="0"/>
                                  </p:stCondLst>
                                  <p:childTnLst>
                                    <p:set>
                                      <p:cBhvr>
                                        <p:cTn id="109" dur="1" fill="hold">
                                          <p:stCondLst>
                                            <p:cond delay="0"/>
                                          </p:stCondLst>
                                        </p:cTn>
                                        <p:tgtEl>
                                          <p:spTgt spid="93202"/>
                                        </p:tgtEl>
                                        <p:attrNameLst>
                                          <p:attrName>style.visibility</p:attrName>
                                        </p:attrNameLst>
                                      </p:cBhvr>
                                      <p:to>
                                        <p:strVal val="visible"/>
                                      </p:to>
                                    </p:set>
                                    <p:anim calcmode="lin" valueType="num">
                                      <p:cBhvr>
                                        <p:cTn id="110" dur="500" fill="hold"/>
                                        <p:tgtEl>
                                          <p:spTgt spid="93202"/>
                                        </p:tgtEl>
                                        <p:attrNameLst>
                                          <p:attrName>ppt_w</p:attrName>
                                        </p:attrNameLst>
                                      </p:cBhvr>
                                      <p:tavLst>
                                        <p:tav tm="0">
                                          <p:val>
                                            <p:fltVal val="0"/>
                                          </p:val>
                                        </p:tav>
                                        <p:tav tm="100000">
                                          <p:val>
                                            <p:strVal val="#ppt_w"/>
                                          </p:val>
                                        </p:tav>
                                      </p:tavLst>
                                    </p:anim>
                                    <p:anim calcmode="lin" valueType="num">
                                      <p:cBhvr>
                                        <p:cTn id="111" dur="500" fill="hold"/>
                                        <p:tgtEl>
                                          <p:spTgt spid="93202"/>
                                        </p:tgtEl>
                                        <p:attrNameLst>
                                          <p:attrName>ppt_h</p:attrName>
                                        </p:attrNameLst>
                                      </p:cBhvr>
                                      <p:tavLst>
                                        <p:tav tm="0">
                                          <p:val>
                                            <p:fltVal val="0"/>
                                          </p:val>
                                        </p:tav>
                                        <p:tav tm="100000">
                                          <p:val>
                                            <p:strVal val="#ppt_h"/>
                                          </p:val>
                                        </p:tav>
                                      </p:tavLst>
                                    </p:anim>
                                    <p:animEffect transition="in" filter="fade">
                                      <p:cBhvr>
                                        <p:cTn id="112" dur="500"/>
                                        <p:tgtEl>
                                          <p:spTgt spid="93202"/>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93207"/>
                                        </p:tgtEl>
                                        <p:attrNameLst>
                                          <p:attrName>style.visibility</p:attrName>
                                        </p:attrNameLst>
                                      </p:cBhvr>
                                      <p:to>
                                        <p:strVal val="visible"/>
                                      </p:to>
                                    </p:set>
                                    <p:anim calcmode="lin" valueType="num">
                                      <p:cBhvr>
                                        <p:cTn id="115" dur="500" fill="hold"/>
                                        <p:tgtEl>
                                          <p:spTgt spid="93207"/>
                                        </p:tgtEl>
                                        <p:attrNameLst>
                                          <p:attrName>ppt_w</p:attrName>
                                        </p:attrNameLst>
                                      </p:cBhvr>
                                      <p:tavLst>
                                        <p:tav tm="0">
                                          <p:val>
                                            <p:fltVal val="0"/>
                                          </p:val>
                                        </p:tav>
                                        <p:tav tm="100000">
                                          <p:val>
                                            <p:strVal val="#ppt_w"/>
                                          </p:val>
                                        </p:tav>
                                      </p:tavLst>
                                    </p:anim>
                                    <p:anim calcmode="lin" valueType="num">
                                      <p:cBhvr>
                                        <p:cTn id="116" dur="500" fill="hold"/>
                                        <p:tgtEl>
                                          <p:spTgt spid="93207"/>
                                        </p:tgtEl>
                                        <p:attrNameLst>
                                          <p:attrName>ppt_h</p:attrName>
                                        </p:attrNameLst>
                                      </p:cBhvr>
                                      <p:tavLst>
                                        <p:tav tm="0">
                                          <p:val>
                                            <p:fltVal val="0"/>
                                          </p:val>
                                        </p:tav>
                                        <p:tav tm="100000">
                                          <p:val>
                                            <p:strVal val="#ppt_h"/>
                                          </p:val>
                                        </p:tav>
                                      </p:tavLst>
                                    </p:anim>
                                    <p:animEffect transition="in" filter="fade">
                                      <p:cBhvr>
                                        <p:cTn id="117" dur="500"/>
                                        <p:tgtEl>
                                          <p:spTgt spid="9320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93189"/>
                                        </p:tgtEl>
                                        <p:attrNameLst>
                                          <p:attrName>style.visibility</p:attrName>
                                        </p:attrNameLst>
                                      </p:cBhvr>
                                      <p:to>
                                        <p:strVal val="visible"/>
                                      </p:to>
                                    </p:set>
                                    <p:anim calcmode="lin" valueType="num">
                                      <p:cBhvr>
                                        <p:cTn id="120" dur="500" fill="hold"/>
                                        <p:tgtEl>
                                          <p:spTgt spid="93189"/>
                                        </p:tgtEl>
                                        <p:attrNameLst>
                                          <p:attrName>ppt_w</p:attrName>
                                        </p:attrNameLst>
                                      </p:cBhvr>
                                      <p:tavLst>
                                        <p:tav tm="0">
                                          <p:val>
                                            <p:fltVal val="0"/>
                                          </p:val>
                                        </p:tav>
                                        <p:tav tm="100000">
                                          <p:val>
                                            <p:strVal val="#ppt_w"/>
                                          </p:val>
                                        </p:tav>
                                      </p:tavLst>
                                    </p:anim>
                                    <p:anim calcmode="lin" valueType="num">
                                      <p:cBhvr>
                                        <p:cTn id="121" dur="500" fill="hold"/>
                                        <p:tgtEl>
                                          <p:spTgt spid="93189"/>
                                        </p:tgtEl>
                                        <p:attrNameLst>
                                          <p:attrName>ppt_h</p:attrName>
                                        </p:attrNameLst>
                                      </p:cBhvr>
                                      <p:tavLst>
                                        <p:tav tm="0">
                                          <p:val>
                                            <p:fltVal val="0"/>
                                          </p:val>
                                        </p:tav>
                                        <p:tav tm="100000">
                                          <p:val>
                                            <p:strVal val="#ppt_h"/>
                                          </p:val>
                                        </p:tav>
                                      </p:tavLst>
                                    </p:anim>
                                    <p:animEffect transition="in" filter="fade">
                                      <p:cBhvr>
                                        <p:cTn id="12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nimBg="1"/>
      <p:bldP spid="93188" grpId="0"/>
      <p:bldP spid="93189" grpId="0"/>
      <p:bldP spid="93190" grpId="0"/>
      <p:bldP spid="93191" grpId="0"/>
      <p:bldP spid="93193" grpId="0" animBg="1"/>
      <p:bldP spid="93195" grpId="0" animBg="1"/>
      <p:bldP spid="93197" grpId="0" animBg="1"/>
      <p:bldP spid="93199" grpId="0" animBg="1"/>
      <p:bldP spid="93200" grpId="0"/>
      <p:bldP spid="93205" grpId="0"/>
      <p:bldP spid="93206" grpId="0"/>
      <p:bldP spid="93207" grpId="0"/>
      <p:bldP spid="932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AutoShape 3"/>
          <p:cNvSpPr>
            <a:spLocks noChangeArrowheads="1"/>
          </p:cNvSpPr>
          <p:nvPr/>
        </p:nvSpPr>
        <p:spPr bwMode="gray">
          <a:xfrm rot="-2700000">
            <a:off x="3224213" y="2617788"/>
            <a:ext cx="2454275" cy="2455862"/>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gradFill rotWithShape="1">
            <a:gsLst>
              <a:gs pos="0">
                <a:srgbClr val="969696">
                  <a:gamma/>
                  <a:tint val="33725"/>
                  <a:invGamma/>
                </a:srgbClr>
              </a:gs>
              <a:gs pos="100000">
                <a:srgbClr val="969696"/>
              </a:gs>
            </a:gsLst>
            <a:path path="rect">
              <a:fillToRect l="50000" t="50000" r="50000" b="50000"/>
            </a:path>
          </a:gradFill>
          <a:ln w="9525" algn="ctr">
            <a:solidFill>
              <a:schemeClr val="tx1"/>
            </a:solidFill>
            <a:miter lim="800000"/>
            <a:headEnd/>
            <a:tailEnd/>
          </a:ln>
          <a:effectLst>
            <a:outerShdw dist="28398" dir="3806097" algn="ctr" rotWithShape="0">
              <a:srgbClr val="000000">
                <a:alpha val="50000"/>
              </a:srgbClr>
            </a:outerShdw>
          </a:effectLst>
        </p:spPr>
        <p:txBody>
          <a:bodyPr wrap="none" anchor="ctr"/>
          <a:lstStyle/>
          <a:p>
            <a:endParaRPr lang="zh-CN" altLang="en-US">
              <a:ea typeface="宋体" pitchFamily="2" charset="-122"/>
            </a:endParaRPr>
          </a:p>
        </p:txBody>
      </p:sp>
      <p:sp>
        <p:nvSpPr>
          <p:cNvPr id="93188" name="Rectangle 4"/>
          <p:cNvSpPr>
            <a:spLocks noChangeArrowheads="1"/>
          </p:cNvSpPr>
          <p:nvPr/>
        </p:nvSpPr>
        <p:spPr bwMode="black">
          <a:xfrm>
            <a:off x="71536" y="1844824"/>
            <a:ext cx="2392264" cy="1938992"/>
          </a:xfrm>
          <a:prstGeom prst="rect">
            <a:avLst/>
          </a:prstGeom>
          <a:noFill/>
          <a:ln w="9525" algn="ctr">
            <a:noFill/>
            <a:miter lim="800000"/>
            <a:headEnd/>
            <a:tailEnd/>
          </a:ln>
        </p:spPr>
        <p:txBody>
          <a:bodyPr wrap="square">
            <a:spAutoFit/>
          </a:bodyPr>
          <a:lstStyle/>
          <a:p>
            <a:r>
              <a:rPr lang="zh-CN" altLang="en-US" sz="2000" dirty="0"/>
              <a:t>围绕被激励起来的个体来构建项目。给他们</a:t>
            </a:r>
            <a:r>
              <a:rPr lang="zh-CN" altLang="en-US" sz="2000" dirty="0">
                <a:solidFill>
                  <a:srgbClr val="FF0000"/>
                </a:solidFill>
              </a:rPr>
              <a:t>提供所需的环境和支持</a:t>
            </a:r>
            <a:r>
              <a:rPr lang="zh-CN" altLang="en-US" sz="2000" dirty="0"/>
              <a:t>，并且</a:t>
            </a:r>
            <a:r>
              <a:rPr lang="zh-CN" altLang="en-US" sz="2000" dirty="0">
                <a:solidFill>
                  <a:srgbClr val="FF0000"/>
                </a:solidFill>
              </a:rPr>
              <a:t>信任</a:t>
            </a:r>
            <a:r>
              <a:rPr lang="zh-CN" altLang="en-US" sz="2000" dirty="0"/>
              <a:t>他们能够完成工作。</a:t>
            </a:r>
          </a:p>
        </p:txBody>
      </p:sp>
      <p:sp>
        <p:nvSpPr>
          <p:cNvPr id="93189" name="Rectangle 5"/>
          <p:cNvSpPr>
            <a:spLocks noChangeArrowheads="1"/>
          </p:cNvSpPr>
          <p:nvPr/>
        </p:nvSpPr>
        <p:spPr bwMode="black">
          <a:xfrm>
            <a:off x="6429375" y="4509120"/>
            <a:ext cx="2823145" cy="1631216"/>
          </a:xfrm>
          <a:prstGeom prst="rect">
            <a:avLst/>
          </a:prstGeom>
          <a:noFill/>
          <a:ln w="9525" algn="ctr">
            <a:noFill/>
            <a:miter lim="800000"/>
            <a:headEnd/>
            <a:tailEnd/>
          </a:ln>
        </p:spPr>
        <p:txBody>
          <a:bodyPr wrap="square">
            <a:spAutoFit/>
          </a:bodyPr>
          <a:lstStyle/>
          <a:p>
            <a:r>
              <a:rPr lang="zh-CN" altLang="en-US" sz="2000" dirty="0"/>
              <a:t>敏捷过程提倡</a:t>
            </a:r>
            <a:r>
              <a:rPr lang="zh-CN" altLang="en-US" sz="2000" dirty="0">
                <a:solidFill>
                  <a:srgbClr val="FF0000"/>
                </a:solidFill>
              </a:rPr>
              <a:t>可持续的开发速度</a:t>
            </a:r>
            <a:r>
              <a:rPr lang="zh-CN" altLang="en-US" sz="2000" dirty="0"/>
              <a:t>。责任人、开发者和用户应该能够保持一个长期的、恒定的开发速度。</a:t>
            </a:r>
          </a:p>
        </p:txBody>
      </p:sp>
      <p:sp>
        <p:nvSpPr>
          <p:cNvPr id="93190" name="Rectangle 6"/>
          <p:cNvSpPr>
            <a:spLocks noChangeArrowheads="1"/>
          </p:cNvSpPr>
          <p:nvPr/>
        </p:nvSpPr>
        <p:spPr bwMode="black">
          <a:xfrm>
            <a:off x="71536" y="4509120"/>
            <a:ext cx="2387502" cy="707886"/>
          </a:xfrm>
          <a:prstGeom prst="rect">
            <a:avLst/>
          </a:prstGeom>
          <a:noFill/>
          <a:ln w="9525" algn="ctr">
            <a:noFill/>
            <a:miter lim="800000"/>
            <a:headEnd/>
            <a:tailEnd/>
          </a:ln>
        </p:spPr>
        <p:txBody>
          <a:bodyPr wrap="square">
            <a:spAutoFit/>
          </a:bodyPr>
          <a:lstStyle/>
          <a:p>
            <a:r>
              <a:rPr lang="zh-CN" altLang="en-US" sz="2000" dirty="0">
                <a:solidFill>
                  <a:srgbClr val="FF0000"/>
                </a:solidFill>
              </a:rPr>
              <a:t>工作的软件</a:t>
            </a:r>
            <a:r>
              <a:rPr lang="zh-CN" altLang="en-US" sz="2000" dirty="0"/>
              <a:t>是首要的进度度量标准。</a:t>
            </a:r>
          </a:p>
        </p:txBody>
      </p:sp>
      <p:sp>
        <p:nvSpPr>
          <p:cNvPr id="93191" name="Rectangle 7"/>
          <p:cNvSpPr>
            <a:spLocks noChangeArrowheads="1"/>
          </p:cNvSpPr>
          <p:nvPr/>
        </p:nvSpPr>
        <p:spPr bwMode="black">
          <a:xfrm>
            <a:off x="6421438" y="1844824"/>
            <a:ext cx="2471042" cy="1323439"/>
          </a:xfrm>
          <a:prstGeom prst="rect">
            <a:avLst/>
          </a:prstGeom>
          <a:noFill/>
          <a:ln w="9525" algn="ctr">
            <a:noFill/>
            <a:miter lim="800000"/>
            <a:headEnd/>
            <a:tailEnd/>
          </a:ln>
        </p:spPr>
        <p:txBody>
          <a:bodyPr wrap="square">
            <a:spAutoFit/>
          </a:bodyPr>
          <a:lstStyle/>
          <a:p>
            <a:r>
              <a:rPr lang="zh-CN" altLang="en-US" sz="2000" dirty="0"/>
              <a:t>在团队内部，最具有效果并富有效率的传递信息的方法，就是</a:t>
            </a:r>
            <a:r>
              <a:rPr lang="zh-CN" altLang="en-US" sz="2000" dirty="0">
                <a:solidFill>
                  <a:srgbClr val="FF0000"/>
                </a:solidFill>
              </a:rPr>
              <a:t>面对面的交谈</a:t>
            </a:r>
            <a:r>
              <a:rPr lang="zh-CN" altLang="en-US" sz="2000" dirty="0"/>
              <a:t>。</a:t>
            </a:r>
          </a:p>
        </p:txBody>
      </p:sp>
      <p:pic>
        <p:nvPicPr>
          <p:cNvPr id="93192" name="Picture 8" descr="circuler_1"/>
          <p:cNvPicPr>
            <a:picLocks noChangeAspect="1" noChangeArrowheads="1"/>
          </p:cNvPicPr>
          <p:nvPr/>
        </p:nvPicPr>
        <p:blipFill>
          <a:blip r:embed="rId3"/>
          <a:srcRect/>
          <a:stretch>
            <a:fillRect/>
          </a:stretch>
        </p:blipFill>
        <p:spPr bwMode="gray">
          <a:xfrm>
            <a:off x="2459038" y="1920875"/>
            <a:ext cx="1222375" cy="1225550"/>
          </a:xfrm>
          <a:prstGeom prst="rect">
            <a:avLst/>
          </a:prstGeom>
          <a:noFill/>
          <a:ln w="9525">
            <a:noFill/>
            <a:miter lim="800000"/>
            <a:headEnd/>
            <a:tailEnd/>
          </a:ln>
        </p:spPr>
      </p:pic>
      <p:sp>
        <p:nvSpPr>
          <p:cNvPr id="93193" name="Oval 9"/>
          <p:cNvSpPr>
            <a:spLocks noChangeArrowheads="1"/>
          </p:cNvSpPr>
          <p:nvPr/>
        </p:nvSpPr>
        <p:spPr bwMode="gray">
          <a:xfrm>
            <a:off x="2459038" y="1917700"/>
            <a:ext cx="1214437" cy="1233488"/>
          </a:xfrm>
          <a:prstGeom prst="ellipse">
            <a:avLst/>
          </a:prstGeom>
          <a:solidFill>
            <a:schemeClr val="accent1">
              <a:alpha val="50195"/>
            </a:schemeClr>
          </a:solidFill>
          <a:ln w="9525" algn="ctr">
            <a:noFill/>
            <a:round/>
            <a:headEnd/>
            <a:tailEnd/>
          </a:ln>
        </p:spPr>
        <p:txBody>
          <a:bodyPr wrap="none" anchor="ctr"/>
          <a:lstStyle/>
          <a:p>
            <a:endParaRPr lang="zh-CN" altLang="en-US">
              <a:ea typeface="宋体" pitchFamily="2" charset="-122"/>
            </a:endParaRPr>
          </a:p>
        </p:txBody>
      </p:sp>
      <p:pic>
        <p:nvPicPr>
          <p:cNvPr id="93194" name="Picture 10" descr="circuler_1"/>
          <p:cNvPicPr>
            <a:picLocks noChangeAspect="1" noChangeArrowheads="1"/>
          </p:cNvPicPr>
          <p:nvPr/>
        </p:nvPicPr>
        <p:blipFill>
          <a:blip r:embed="rId4"/>
          <a:srcRect/>
          <a:stretch>
            <a:fillRect/>
          </a:stretch>
        </p:blipFill>
        <p:spPr bwMode="gray">
          <a:xfrm>
            <a:off x="2460625" y="4546600"/>
            <a:ext cx="1220788" cy="1225550"/>
          </a:xfrm>
          <a:prstGeom prst="rect">
            <a:avLst/>
          </a:prstGeom>
          <a:noFill/>
          <a:ln w="9525">
            <a:noFill/>
            <a:miter lim="800000"/>
            <a:headEnd/>
            <a:tailEnd/>
          </a:ln>
        </p:spPr>
      </p:pic>
      <p:sp>
        <p:nvSpPr>
          <p:cNvPr id="93195" name="Oval 11"/>
          <p:cNvSpPr>
            <a:spLocks noChangeArrowheads="1"/>
          </p:cNvSpPr>
          <p:nvPr/>
        </p:nvSpPr>
        <p:spPr bwMode="gray">
          <a:xfrm>
            <a:off x="2460625" y="4543425"/>
            <a:ext cx="1216025" cy="1233488"/>
          </a:xfrm>
          <a:prstGeom prst="ellipse">
            <a:avLst/>
          </a:prstGeom>
          <a:solidFill>
            <a:schemeClr val="hlink">
              <a:alpha val="50195"/>
            </a:schemeClr>
          </a:solidFill>
          <a:ln w="9525" algn="ctr">
            <a:noFill/>
            <a:round/>
            <a:headEnd/>
            <a:tailEnd/>
          </a:ln>
        </p:spPr>
        <p:txBody>
          <a:bodyPr wrap="none" anchor="ctr"/>
          <a:lstStyle/>
          <a:p>
            <a:endParaRPr lang="zh-CN" altLang="en-US">
              <a:ea typeface="宋体" pitchFamily="2" charset="-122"/>
            </a:endParaRPr>
          </a:p>
        </p:txBody>
      </p:sp>
      <p:pic>
        <p:nvPicPr>
          <p:cNvPr id="93196" name="Picture 12" descr="circuler_1"/>
          <p:cNvPicPr>
            <a:picLocks noChangeAspect="1" noChangeArrowheads="1"/>
          </p:cNvPicPr>
          <p:nvPr/>
        </p:nvPicPr>
        <p:blipFill>
          <a:blip r:embed="rId3"/>
          <a:srcRect/>
          <a:stretch>
            <a:fillRect/>
          </a:stretch>
        </p:blipFill>
        <p:spPr bwMode="gray">
          <a:xfrm>
            <a:off x="5205413" y="4535488"/>
            <a:ext cx="1222375" cy="1225550"/>
          </a:xfrm>
          <a:prstGeom prst="rect">
            <a:avLst/>
          </a:prstGeom>
          <a:noFill/>
          <a:ln w="9525">
            <a:noFill/>
            <a:miter lim="800000"/>
            <a:headEnd/>
            <a:tailEnd/>
          </a:ln>
        </p:spPr>
      </p:pic>
      <p:sp>
        <p:nvSpPr>
          <p:cNvPr id="93197" name="Oval 13"/>
          <p:cNvSpPr>
            <a:spLocks noChangeArrowheads="1"/>
          </p:cNvSpPr>
          <p:nvPr/>
        </p:nvSpPr>
        <p:spPr bwMode="gray">
          <a:xfrm>
            <a:off x="5205413" y="4522788"/>
            <a:ext cx="1216025" cy="1233487"/>
          </a:xfrm>
          <a:prstGeom prst="ellipse">
            <a:avLst/>
          </a:prstGeom>
          <a:solidFill>
            <a:schemeClr val="accent1">
              <a:alpha val="50195"/>
            </a:schemeClr>
          </a:solidFill>
          <a:ln w="9525" algn="ctr">
            <a:noFill/>
            <a:round/>
            <a:headEnd/>
            <a:tailEnd/>
          </a:ln>
        </p:spPr>
        <p:txBody>
          <a:bodyPr wrap="none" anchor="ctr"/>
          <a:lstStyle/>
          <a:p>
            <a:endParaRPr lang="zh-CN" altLang="en-US">
              <a:ea typeface="宋体" pitchFamily="2" charset="-122"/>
            </a:endParaRPr>
          </a:p>
        </p:txBody>
      </p:sp>
      <p:pic>
        <p:nvPicPr>
          <p:cNvPr id="93198" name="Picture 14" descr="circuler_1"/>
          <p:cNvPicPr>
            <a:picLocks noChangeAspect="1" noChangeArrowheads="1"/>
          </p:cNvPicPr>
          <p:nvPr/>
        </p:nvPicPr>
        <p:blipFill>
          <a:blip r:embed="rId3"/>
          <a:srcRect/>
          <a:stretch>
            <a:fillRect/>
          </a:stretch>
        </p:blipFill>
        <p:spPr bwMode="gray">
          <a:xfrm>
            <a:off x="5205413" y="1906588"/>
            <a:ext cx="1220787" cy="1227137"/>
          </a:xfrm>
          <a:prstGeom prst="rect">
            <a:avLst/>
          </a:prstGeom>
          <a:noFill/>
          <a:ln w="9525">
            <a:noFill/>
            <a:miter lim="800000"/>
            <a:headEnd/>
            <a:tailEnd/>
          </a:ln>
        </p:spPr>
      </p:pic>
      <p:sp>
        <p:nvSpPr>
          <p:cNvPr id="93199" name="Oval 15"/>
          <p:cNvSpPr>
            <a:spLocks noChangeArrowheads="1"/>
          </p:cNvSpPr>
          <p:nvPr/>
        </p:nvSpPr>
        <p:spPr bwMode="gray">
          <a:xfrm>
            <a:off x="5205413" y="1905000"/>
            <a:ext cx="1216025" cy="1233488"/>
          </a:xfrm>
          <a:prstGeom prst="ellipse">
            <a:avLst/>
          </a:prstGeom>
          <a:solidFill>
            <a:schemeClr val="hlink">
              <a:alpha val="50195"/>
            </a:schemeClr>
          </a:solidFill>
          <a:ln w="9525" algn="ctr">
            <a:noFill/>
            <a:round/>
            <a:headEnd/>
            <a:tailEnd/>
          </a:ln>
        </p:spPr>
        <p:txBody>
          <a:bodyPr wrap="none" anchor="ctr"/>
          <a:lstStyle/>
          <a:p>
            <a:endParaRPr lang="zh-CN" altLang="en-US">
              <a:ea typeface="宋体" pitchFamily="2" charset="-122"/>
            </a:endParaRPr>
          </a:p>
        </p:txBody>
      </p:sp>
      <p:sp>
        <p:nvSpPr>
          <p:cNvPr id="93200" name="Text Box 16"/>
          <p:cNvSpPr txBox="1">
            <a:spLocks noChangeArrowheads="1"/>
          </p:cNvSpPr>
          <p:nvPr/>
        </p:nvSpPr>
        <p:spPr bwMode="auto">
          <a:xfrm>
            <a:off x="2695575" y="2581275"/>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5</a:t>
            </a:r>
          </a:p>
        </p:txBody>
      </p:sp>
      <p:grpSp>
        <p:nvGrpSpPr>
          <p:cNvPr id="93201" name="Group 17"/>
          <p:cNvGrpSpPr>
            <a:grpSpLocks/>
          </p:cNvGrpSpPr>
          <p:nvPr/>
        </p:nvGrpSpPr>
        <p:grpSpPr bwMode="auto">
          <a:xfrm>
            <a:off x="2882900" y="2170113"/>
            <a:ext cx="360363" cy="363537"/>
            <a:chOff x="523" y="2809"/>
            <a:chExt cx="876" cy="882"/>
          </a:xfrm>
        </p:grpSpPr>
        <p:sp>
          <p:nvSpPr>
            <p:cNvPr id="93230" name="Oval 18"/>
            <p:cNvSpPr>
              <a:spLocks noChangeArrowheads="1"/>
            </p:cNvSpPr>
            <p:nvPr/>
          </p:nvSpPr>
          <p:spPr bwMode="black">
            <a:xfrm>
              <a:off x="523" y="2809"/>
              <a:ext cx="876" cy="876"/>
            </a:xfrm>
            <a:prstGeom prst="ellipse">
              <a:avLst/>
            </a:prstGeom>
            <a:noFill/>
            <a:ln w="19050" algn="ctr">
              <a:solidFill>
                <a:srgbClr val="FFFFFF"/>
              </a:solidFill>
              <a:round/>
              <a:headEnd/>
              <a:tailEnd/>
            </a:ln>
          </p:spPr>
          <p:txBody>
            <a:bodyPr wrap="none" anchor="ctr"/>
            <a:lstStyle/>
            <a:p>
              <a:endParaRPr lang="zh-CN" altLang="en-US">
                <a:ea typeface="宋体" pitchFamily="2" charset="-122"/>
              </a:endParaRPr>
            </a:p>
          </p:txBody>
        </p:sp>
        <p:sp>
          <p:nvSpPr>
            <p:cNvPr id="93231" name="Line 19"/>
            <p:cNvSpPr>
              <a:spLocks noChangeShapeType="1"/>
            </p:cNvSpPr>
            <p:nvPr/>
          </p:nvSpPr>
          <p:spPr bwMode="black">
            <a:xfrm>
              <a:off x="964" y="2809"/>
              <a:ext cx="0" cy="870"/>
            </a:xfrm>
            <a:prstGeom prst="line">
              <a:avLst/>
            </a:prstGeom>
            <a:noFill/>
            <a:ln w="19050">
              <a:solidFill>
                <a:srgbClr val="FFFFFF"/>
              </a:solidFill>
              <a:round/>
              <a:headEnd/>
              <a:tailEnd/>
            </a:ln>
          </p:spPr>
          <p:txBody>
            <a:bodyPr/>
            <a:lstStyle/>
            <a:p>
              <a:endParaRPr lang="en-US"/>
            </a:p>
          </p:txBody>
        </p:sp>
        <p:sp>
          <p:nvSpPr>
            <p:cNvPr id="93232" name="Line 20"/>
            <p:cNvSpPr>
              <a:spLocks noChangeShapeType="1"/>
            </p:cNvSpPr>
            <p:nvPr/>
          </p:nvSpPr>
          <p:spPr bwMode="black">
            <a:xfrm>
              <a:off x="523" y="3244"/>
              <a:ext cx="876" cy="0"/>
            </a:xfrm>
            <a:prstGeom prst="line">
              <a:avLst/>
            </a:prstGeom>
            <a:noFill/>
            <a:ln w="19050">
              <a:solidFill>
                <a:srgbClr val="FFFFFF"/>
              </a:solidFill>
              <a:round/>
              <a:headEnd/>
              <a:tailEnd/>
            </a:ln>
          </p:spPr>
          <p:txBody>
            <a:bodyPr/>
            <a:lstStyle/>
            <a:p>
              <a:endParaRPr lang="en-US"/>
            </a:p>
          </p:txBody>
        </p:sp>
        <p:sp>
          <p:nvSpPr>
            <p:cNvPr id="93233" name="Freeform 21"/>
            <p:cNvSpPr>
              <a:spLocks/>
            </p:cNvSpPr>
            <p:nvPr/>
          </p:nvSpPr>
          <p:spPr bwMode="black">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headEnd/>
              <a:tailEnd/>
            </a:ln>
          </p:spPr>
          <p:txBody>
            <a:bodyPr/>
            <a:lstStyle/>
            <a:p>
              <a:endParaRPr lang="zh-CN" altLang="en-US">
                <a:ea typeface="宋体" pitchFamily="2" charset="-122"/>
              </a:endParaRPr>
            </a:p>
          </p:txBody>
        </p:sp>
        <p:sp>
          <p:nvSpPr>
            <p:cNvPr id="93234" name="Freeform 22"/>
            <p:cNvSpPr>
              <a:spLocks/>
            </p:cNvSpPr>
            <p:nvPr/>
          </p:nvSpPr>
          <p:spPr bwMode="black">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ea typeface="宋体" pitchFamily="2" charset="-122"/>
              </a:endParaRPr>
            </a:p>
          </p:txBody>
        </p:sp>
        <p:sp>
          <p:nvSpPr>
            <p:cNvPr id="93235" name="Freeform 23"/>
            <p:cNvSpPr>
              <a:spLocks/>
            </p:cNvSpPr>
            <p:nvPr/>
          </p:nvSpPr>
          <p:spPr bwMode="black">
            <a:xfrm rot="5400000">
              <a:off x="892" y="3171"/>
              <a:ext cx="114" cy="653"/>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ea typeface="宋体" pitchFamily="2" charset="-122"/>
              </a:endParaRPr>
            </a:p>
          </p:txBody>
        </p:sp>
        <p:sp>
          <p:nvSpPr>
            <p:cNvPr id="93236" name="Freeform 24"/>
            <p:cNvSpPr>
              <a:spLocks/>
            </p:cNvSpPr>
            <p:nvPr/>
          </p:nvSpPr>
          <p:spPr bwMode="black">
            <a:xfrm rot="16200000" flipV="1">
              <a:off x="900" y="2668"/>
              <a:ext cx="114" cy="653"/>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ea typeface="宋体" pitchFamily="2" charset="-122"/>
              </a:endParaRPr>
            </a:p>
          </p:txBody>
        </p:sp>
      </p:grpSp>
      <p:grpSp>
        <p:nvGrpSpPr>
          <p:cNvPr id="93202" name="Group 25"/>
          <p:cNvGrpSpPr>
            <a:grpSpLocks/>
          </p:cNvGrpSpPr>
          <p:nvPr/>
        </p:nvGrpSpPr>
        <p:grpSpPr bwMode="auto">
          <a:xfrm>
            <a:off x="5605463" y="4781550"/>
            <a:ext cx="487362" cy="390525"/>
            <a:chOff x="768" y="2024"/>
            <a:chExt cx="422" cy="337"/>
          </a:xfrm>
        </p:grpSpPr>
        <p:sp>
          <p:nvSpPr>
            <p:cNvPr id="93221" name="Freeform 26"/>
            <p:cNvSpPr>
              <a:spLocks/>
            </p:cNvSpPr>
            <p:nvPr/>
          </p:nvSpPr>
          <p:spPr bwMode="black">
            <a:xfrm>
              <a:off x="1074" y="2024"/>
              <a:ext cx="116" cy="117"/>
            </a:xfrm>
            <a:custGeom>
              <a:avLst/>
              <a:gdLst>
                <a:gd name="T0" fmla="*/ 12 w 116"/>
                <a:gd name="T1" fmla="*/ 0 h 117"/>
                <a:gd name="T2" fmla="*/ 0 w 116"/>
                <a:gd name="T3" fmla="*/ 67 h 117"/>
                <a:gd name="T4" fmla="*/ 53 w 116"/>
                <a:gd name="T5" fmla="*/ 117 h 117"/>
                <a:gd name="T6" fmla="*/ 108 w 116"/>
                <a:gd name="T7" fmla="*/ 105 h 117"/>
                <a:gd name="T8" fmla="*/ 116 w 116"/>
                <a:gd name="T9" fmla="*/ 54 h 117"/>
                <a:gd name="T10" fmla="*/ 65 w 116"/>
                <a:gd name="T11" fmla="*/ 0 h 117"/>
                <a:gd name="T12" fmla="*/ 12 w 116"/>
                <a:gd name="T13" fmla="*/ 0 h 117"/>
                <a:gd name="T14" fmla="*/ 0 60000 65536"/>
                <a:gd name="T15" fmla="*/ 0 60000 65536"/>
                <a:gd name="T16" fmla="*/ 0 60000 65536"/>
                <a:gd name="T17" fmla="*/ 0 60000 65536"/>
                <a:gd name="T18" fmla="*/ 0 60000 65536"/>
                <a:gd name="T19" fmla="*/ 0 60000 65536"/>
                <a:gd name="T20" fmla="*/ 0 60000 65536"/>
                <a:gd name="T21" fmla="*/ 0 w 116"/>
                <a:gd name="T22" fmla="*/ 0 h 117"/>
                <a:gd name="T23" fmla="*/ 116 w 116"/>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17">
                  <a:moveTo>
                    <a:pt x="12" y="0"/>
                  </a:moveTo>
                  <a:lnTo>
                    <a:pt x="0" y="67"/>
                  </a:lnTo>
                  <a:lnTo>
                    <a:pt x="53" y="117"/>
                  </a:lnTo>
                  <a:lnTo>
                    <a:pt x="108" y="105"/>
                  </a:lnTo>
                  <a:lnTo>
                    <a:pt x="116" y="54"/>
                  </a:lnTo>
                  <a:lnTo>
                    <a:pt x="65" y="0"/>
                  </a:lnTo>
                  <a:lnTo>
                    <a:pt x="12" y="0"/>
                  </a:lnTo>
                  <a:close/>
                </a:path>
              </a:pathLst>
            </a:custGeom>
            <a:noFill/>
            <a:ln w="12700">
              <a:solidFill>
                <a:srgbClr val="FFFFFF"/>
              </a:solidFill>
              <a:round/>
              <a:headEnd/>
              <a:tailEnd/>
            </a:ln>
          </p:spPr>
          <p:txBody>
            <a:bodyPr wrap="none" anchor="ctr"/>
            <a:lstStyle/>
            <a:p>
              <a:endParaRPr lang="zh-CN" altLang="en-US">
                <a:ea typeface="宋体" pitchFamily="2" charset="-122"/>
              </a:endParaRPr>
            </a:p>
          </p:txBody>
        </p:sp>
        <p:sp>
          <p:nvSpPr>
            <p:cNvPr id="93222" name="Freeform 27"/>
            <p:cNvSpPr>
              <a:spLocks/>
            </p:cNvSpPr>
            <p:nvPr/>
          </p:nvSpPr>
          <p:spPr bwMode="black">
            <a:xfrm>
              <a:off x="858" y="2090"/>
              <a:ext cx="273" cy="228"/>
            </a:xfrm>
            <a:custGeom>
              <a:avLst/>
              <a:gdLst>
                <a:gd name="T0" fmla="*/ 0 w 273"/>
                <a:gd name="T1" fmla="*/ 169 h 228"/>
                <a:gd name="T2" fmla="*/ 45 w 273"/>
                <a:gd name="T3" fmla="*/ 228 h 228"/>
                <a:gd name="T4" fmla="*/ 273 w 273"/>
                <a:gd name="T5" fmla="*/ 49 h 228"/>
                <a:gd name="T6" fmla="*/ 215 w 273"/>
                <a:gd name="T7" fmla="*/ 0 h 228"/>
                <a:gd name="T8" fmla="*/ 0 w 273"/>
                <a:gd name="T9" fmla="*/ 169 h 228"/>
                <a:gd name="T10" fmla="*/ 0 60000 65536"/>
                <a:gd name="T11" fmla="*/ 0 60000 65536"/>
                <a:gd name="T12" fmla="*/ 0 60000 65536"/>
                <a:gd name="T13" fmla="*/ 0 60000 65536"/>
                <a:gd name="T14" fmla="*/ 0 60000 65536"/>
                <a:gd name="T15" fmla="*/ 0 w 273"/>
                <a:gd name="T16" fmla="*/ 0 h 228"/>
                <a:gd name="T17" fmla="*/ 273 w 273"/>
                <a:gd name="T18" fmla="*/ 228 h 228"/>
              </a:gdLst>
              <a:ahLst/>
              <a:cxnLst>
                <a:cxn ang="T10">
                  <a:pos x="T0" y="T1"/>
                </a:cxn>
                <a:cxn ang="T11">
                  <a:pos x="T2" y="T3"/>
                </a:cxn>
                <a:cxn ang="T12">
                  <a:pos x="T4" y="T5"/>
                </a:cxn>
                <a:cxn ang="T13">
                  <a:pos x="T6" y="T7"/>
                </a:cxn>
                <a:cxn ang="T14">
                  <a:pos x="T8" y="T9"/>
                </a:cxn>
              </a:cxnLst>
              <a:rect l="T15" t="T16" r="T17" b="T18"/>
              <a:pathLst>
                <a:path w="273" h="228">
                  <a:moveTo>
                    <a:pt x="0" y="169"/>
                  </a:moveTo>
                  <a:lnTo>
                    <a:pt x="45" y="228"/>
                  </a:lnTo>
                  <a:lnTo>
                    <a:pt x="273" y="49"/>
                  </a:lnTo>
                  <a:lnTo>
                    <a:pt x="215" y="0"/>
                  </a:lnTo>
                  <a:lnTo>
                    <a:pt x="0" y="169"/>
                  </a:lnTo>
                  <a:close/>
                </a:path>
              </a:pathLst>
            </a:custGeom>
            <a:noFill/>
            <a:ln w="9525">
              <a:solidFill>
                <a:srgbClr val="FFFFFF"/>
              </a:solidFill>
              <a:round/>
              <a:headEnd/>
              <a:tailEnd/>
            </a:ln>
          </p:spPr>
          <p:txBody>
            <a:bodyPr wrap="none" anchor="ctr"/>
            <a:lstStyle/>
            <a:p>
              <a:endParaRPr lang="zh-CN" altLang="en-US">
                <a:ea typeface="宋体" pitchFamily="2" charset="-122"/>
              </a:endParaRPr>
            </a:p>
          </p:txBody>
        </p:sp>
        <p:sp>
          <p:nvSpPr>
            <p:cNvPr id="93223" name="Freeform 28"/>
            <p:cNvSpPr>
              <a:spLocks/>
            </p:cNvSpPr>
            <p:nvPr/>
          </p:nvSpPr>
          <p:spPr bwMode="black">
            <a:xfrm>
              <a:off x="858" y="2024"/>
              <a:ext cx="228" cy="237"/>
            </a:xfrm>
            <a:custGeom>
              <a:avLst/>
              <a:gdLst>
                <a:gd name="T0" fmla="*/ 21 w 228"/>
                <a:gd name="T1" fmla="*/ 172 h 237"/>
                <a:gd name="T2" fmla="*/ 0 w 228"/>
                <a:gd name="T3" fmla="*/ 237 h 237"/>
                <a:gd name="T4" fmla="*/ 219 w 228"/>
                <a:gd name="T5" fmla="*/ 64 h 237"/>
                <a:gd name="T6" fmla="*/ 228 w 228"/>
                <a:gd name="T7" fmla="*/ 0 h 237"/>
                <a:gd name="T8" fmla="*/ 21 w 228"/>
                <a:gd name="T9" fmla="*/ 172 h 237"/>
                <a:gd name="T10" fmla="*/ 0 60000 65536"/>
                <a:gd name="T11" fmla="*/ 0 60000 65536"/>
                <a:gd name="T12" fmla="*/ 0 60000 65536"/>
                <a:gd name="T13" fmla="*/ 0 60000 65536"/>
                <a:gd name="T14" fmla="*/ 0 60000 65536"/>
                <a:gd name="T15" fmla="*/ 0 w 228"/>
                <a:gd name="T16" fmla="*/ 0 h 237"/>
                <a:gd name="T17" fmla="*/ 228 w 228"/>
                <a:gd name="T18" fmla="*/ 237 h 237"/>
              </a:gdLst>
              <a:ahLst/>
              <a:cxnLst>
                <a:cxn ang="T10">
                  <a:pos x="T0" y="T1"/>
                </a:cxn>
                <a:cxn ang="T11">
                  <a:pos x="T2" y="T3"/>
                </a:cxn>
                <a:cxn ang="T12">
                  <a:pos x="T4" y="T5"/>
                </a:cxn>
                <a:cxn ang="T13">
                  <a:pos x="T6" y="T7"/>
                </a:cxn>
                <a:cxn ang="T14">
                  <a:pos x="T8" y="T9"/>
                </a:cxn>
              </a:cxnLst>
              <a:rect l="T15" t="T16" r="T17" b="T18"/>
              <a:pathLst>
                <a:path w="228" h="237">
                  <a:moveTo>
                    <a:pt x="21" y="172"/>
                  </a:moveTo>
                  <a:lnTo>
                    <a:pt x="0" y="237"/>
                  </a:lnTo>
                  <a:lnTo>
                    <a:pt x="219" y="64"/>
                  </a:lnTo>
                  <a:lnTo>
                    <a:pt x="228" y="0"/>
                  </a:lnTo>
                  <a:lnTo>
                    <a:pt x="21" y="172"/>
                  </a:lnTo>
                  <a:close/>
                </a:path>
              </a:pathLst>
            </a:custGeom>
            <a:solidFill>
              <a:srgbClr val="FFFFFF"/>
            </a:solidFill>
            <a:ln w="9525">
              <a:solidFill>
                <a:srgbClr val="FFFFFF"/>
              </a:solidFill>
              <a:round/>
              <a:headEnd/>
              <a:tailEnd/>
            </a:ln>
          </p:spPr>
          <p:txBody>
            <a:bodyPr wrap="none" anchor="ctr"/>
            <a:lstStyle/>
            <a:p>
              <a:endParaRPr lang="zh-CN" altLang="en-US">
                <a:ea typeface="宋体" pitchFamily="2" charset="-122"/>
              </a:endParaRPr>
            </a:p>
          </p:txBody>
        </p:sp>
        <p:sp>
          <p:nvSpPr>
            <p:cNvPr id="93224" name="Freeform 29"/>
            <p:cNvSpPr>
              <a:spLocks/>
            </p:cNvSpPr>
            <p:nvPr/>
          </p:nvSpPr>
          <p:spPr bwMode="black">
            <a:xfrm>
              <a:off x="903" y="2129"/>
              <a:ext cx="281" cy="189"/>
            </a:xfrm>
            <a:custGeom>
              <a:avLst/>
              <a:gdLst>
                <a:gd name="T0" fmla="*/ 63 w 281"/>
                <a:gd name="T1" fmla="*/ 178 h 189"/>
                <a:gd name="T2" fmla="*/ 0 w 281"/>
                <a:gd name="T3" fmla="*/ 189 h 189"/>
                <a:gd name="T4" fmla="*/ 227 w 281"/>
                <a:gd name="T5" fmla="*/ 10 h 189"/>
                <a:gd name="T6" fmla="*/ 281 w 281"/>
                <a:gd name="T7" fmla="*/ 0 h 189"/>
                <a:gd name="T8" fmla="*/ 63 w 281"/>
                <a:gd name="T9" fmla="*/ 178 h 189"/>
                <a:gd name="T10" fmla="*/ 0 60000 65536"/>
                <a:gd name="T11" fmla="*/ 0 60000 65536"/>
                <a:gd name="T12" fmla="*/ 0 60000 65536"/>
                <a:gd name="T13" fmla="*/ 0 60000 65536"/>
                <a:gd name="T14" fmla="*/ 0 60000 65536"/>
                <a:gd name="T15" fmla="*/ 0 w 281"/>
                <a:gd name="T16" fmla="*/ 0 h 189"/>
                <a:gd name="T17" fmla="*/ 281 w 281"/>
                <a:gd name="T18" fmla="*/ 189 h 189"/>
              </a:gdLst>
              <a:ahLst/>
              <a:cxnLst>
                <a:cxn ang="T10">
                  <a:pos x="T0" y="T1"/>
                </a:cxn>
                <a:cxn ang="T11">
                  <a:pos x="T2" y="T3"/>
                </a:cxn>
                <a:cxn ang="T12">
                  <a:pos x="T4" y="T5"/>
                </a:cxn>
                <a:cxn ang="T13">
                  <a:pos x="T6" y="T7"/>
                </a:cxn>
                <a:cxn ang="T14">
                  <a:pos x="T8" y="T9"/>
                </a:cxn>
              </a:cxnLst>
              <a:rect l="T15" t="T16" r="T17" b="T18"/>
              <a:pathLst>
                <a:path w="281" h="189">
                  <a:moveTo>
                    <a:pt x="63" y="178"/>
                  </a:moveTo>
                  <a:lnTo>
                    <a:pt x="0" y="189"/>
                  </a:lnTo>
                  <a:lnTo>
                    <a:pt x="227" y="10"/>
                  </a:lnTo>
                  <a:lnTo>
                    <a:pt x="281" y="0"/>
                  </a:lnTo>
                  <a:lnTo>
                    <a:pt x="63" y="178"/>
                  </a:lnTo>
                  <a:close/>
                </a:path>
              </a:pathLst>
            </a:custGeom>
            <a:solidFill>
              <a:srgbClr val="FFFFFF"/>
            </a:solidFill>
            <a:ln w="9525">
              <a:solidFill>
                <a:srgbClr val="FFFFFF"/>
              </a:solidFill>
              <a:round/>
              <a:headEnd/>
              <a:tailEnd/>
            </a:ln>
          </p:spPr>
          <p:txBody>
            <a:bodyPr wrap="none" anchor="ctr"/>
            <a:lstStyle/>
            <a:p>
              <a:endParaRPr lang="zh-CN" altLang="en-US">
                <a:ea typeface="宋体" pitchFamily="2" charset="-122"/>
              </a:endParaRPr>
            </a:p>
          </p:txBody>
        </p:sp>
        <p:sp>
          <p:nvSpPr>
            <p:cNvPr id="93225" name="Freeform 30"/>
            <p:cNvSpPr>
              <a:spLocks/>
            </p:cNvSpPr>
            <p:nvPr/>
          </p:nvSpPr>
          <p:spPr bwMode="black">
            <a:xfrm>
              <a:off x="789" y="2192"/>
              <a:ext cx="161" cy="163"/>
            </a:xfrm>
            <a:custGeom>
              <a:avLst/>
              <a:gdLst>
                <a:gd name="T0" fmla="*/ 0 w 161"/>
                <a:gd name="T1" fmla="*/ 135 h 163"/>
                <a:gd name="T2" fmla="*/ 18 w 161"/>
                <a:gd name="T3" fmla="*/ 163 h 163"/>
                <a:gd name="T4" fmla="*/ 161 w 161"/>
                <a:gd name="T5" fmla="*/ 120 h 163"/>
                <a:gd name="T6" fmla="*/ 114 w 161"/>
                <a:gd name="T7" fmla="*/ 124 h 163"/>
                <a:gd name="T8" fmla="*/ 69 w 161"/>
                <a:gd name="T9" fmla="*/ 67 h 163"/>
                <a:gd name="T10" fmla="*/ 90 w 161"/>
                <a:gd name="T11" fmla="*/ 0 h 163"/>
                <a:gd name="T12" fmla="*/ 0 w 161"/>
                <a:gd name="T13" fmla="*/ 135 h 163"/>
                <a:gd name="T14" fmla="*/ 0 60000 65536"/>
                <a:gd name="T15" fmla="*/ 0 60000 65536"/>
                <a:gd name="T16" fmla="*/ 0 60000 65536"/>
                <a:gd name="T17" fmla="*/ 0 60000 65536"/>
                <a:gd name="T18" fmla="*/ 0 60000 65536"/>
                <a:gd name="T19" fmla="*/ 0 60000 65536"/>
                <a:gd name="T20" fmla="*/ 0 60000 65536"/>
                <a:gd name="T21" fmla="*/ 0 w 161"/>
                <a:gd name="T22" fmla="*/ 0 h 163"/>
                <a:gd name="T23" fmla="*/ 161 w 161"/>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63">
                  <a:moveTo>
                    <a:pt x="0" y="135"/>
                  </a:moveTo>
                  <a:lnTo>
                    <a:pt x="18" y="163"/>
                  </a:lnTo>
                  <a:lnTo>
                    <a:pt x="161" y="120"/>
                  </a:lnTo>
                  <a:lnTo>
                    <a:pt x="114" y="124"/>
                  </a:lnTo>
                  <a:lnTo>
                    <a:pt x="69" y="67"/>
                  </a:lnTo>
                  <a:lnTo>
                    <a:pt x="90" y="0"/>
                  </a:lnTo>
                  <a:lnTo>
                    <a:pt x="0" y="135"/>
                  </a:lnTo>
                  <a:close/>
                </a:path>
              </a:pathLst>
            </a:custGeom>
            <a:noFill/>
            <a:ln w="9525">
              <a:solidFill>
                <a:srgbClr val="FFFFFF"/>
              </a:solidFill>
              <a:round/>
              <a:headEnd/>
              <a:tailEnd/>
            </a:ln>
          </p:spPr>
          <p:txBody>
            <a:bodyPr wrap="none" anchor="ctr"/>
            <a:lstStyle/>
            <a:p>
              <a:endParaRPr lang="zh-CN" altLang="en-US">
                <a:ea typeface="宋体" pitchFamily="2" charset="-122"/>
              </a:endParaRPr>
            </a:p>
          </p:txBody>
        </p:sp>
        <p:sp>
          <p:nvSpPr>
            <p:cNvPr id="93226" name="Freeform 31"/>
            <p:cNvSpPr>
              <a:spLocks/>
            </p:cNvSpPr>
            <p:nvPr/>
          </p:nvSpPr>
          <p:spPr bwMode="black">
            <a:xfrm>
              <a:off x="768" y="2328"/>
              <a:ext cx="39" cy="33"/>
            </a:xfrm>
            <a:custGeom>
              <a:avLst/>
              <a:gdLst>
                <a:gd name="T0" fmla="*/ 27 w 39"/>
                <a:gd name="T1" fmla="*/ 0 h 33"/>
                <a:gd name="T2" fmla="*/ 0 w 39"/>
                <a:gd name="T3" fmla="*/ 33 h 33"/>
                <a:gd name="T4" fmla="*/ 39 w 39"/>
                <a:gd name="T5" fmla="*/ 25 h 33"/>
                <a:gd name="T6" fmla="*/ 27 w 39"/>
                <a:gd name="T7" fmla="*/ 0 h 33"/>
                <a:gd name="T8" fmla="*/ 0 60000 65536"/>
                <a:gd name="T9" fmla="*/ 0 60000 65536"/>
                <a:gd name="T10" fmla="*/ 0 60000 65536"/>
                <a:gd name="T11" fmla="*/ 0 60000 65536"/>
                <a:gd name="T12" fmla="*/ 0 w 39"/>
                <a:gd name="T13" fmla="*/ 0 h 33"/>
                <a:gd name="T14" fmla="*/ 39 w 39"/>
                <a:gd name="T15" fmla="*/ 33 h 33"/>
              </a:gdLst>
              <a:ahLst/>
              <a:cxnLst>
                <a:cxn ang="T8">
                  <a:pos x="T0" y="T1"/>
                </a:cxn>
                <a:cxn ang="T9">
                  <a:pos x="T2" y="T3"/>
                </a:cxn>
                <a:cxn ang="T10">
                  <a:pos x="T4" y="T5"/>
                </a:cxn>
                <a:cxn ang="T11">
                  <a:pos x="T6" y="T7"/>
                </a:cxn>
              </a:cxnLst>
              <a:rect l="T12" t="T13" r="T14" b="T15"/>
              <a:pathLst>
                <a:path w="39" h="33">
                  <a:moveTo>
                    <a:pt x="27" y="0"/>
                  </a:moveTo>
                  <a:lnTo>
                    <a:pt x="0" y="33"/>
                  </a:lnTo>
                  <a:lnTo>
                    <a:pt x="39" y="25"/>
                  </a:lnTo>
                  <a:lnTo>
                    <a:pt x="27" y="0"/>
                  </a:lnTo>
                  <a:close/>
                </a:path>
              </a:pathLst>
            </a:custGeom>
            <a:solidFill>
              <a:srgbClr val="FFFFFF"/>
            </a:solidFill>
            <a:ln w="9525">
              <a:solidFill>
                <a:schemeClr val="tx1"/>
              </a:solidFill>
              <a:round/>
              <a:headEnd/>
              <a:tailEnd/>
            </a:ln>
          </p:spPr>
          <p:txBody>
            <a:bodyPr wrap="none" anchor="ctr"/>
            <a:lstStyle/>
            <a:p>
              <a:endParaRPr lang="zh-CN" altLang="en-US">
                <a:ea typeface="宋体" pitchFamily="2" charset="-122"/>
              </a:endParaRPr>
            </a:p>
          </p:txBody>
        </p:sp>
        <p:sp>
          <p:nvSpPr>
            <p:cNvPr id="93227" name="Line 32"/>
            <p:cNvSpPr>
              <a:spLocks noChangeShapeType="1"/>
            </p:cNvSpPr>
            <p:nvPr/>
          </p:nvSpPr>
          <p:spPr bwMode="black">
            <a:xfrm flipV="1">
              <a:off x="797" y="2258"/>
              <a:ext cx="66" cy="72"/>
            </a:xfrm>
            <a:prstGeom prst="line">
              <a:avLst/>
            </a:prstGeom>
            <a:noFill/>
            <a:ln w="9525">
              <a:solidFill>
                <a:srgbClr val="FFFFFF"/>
              </a:solidFill>
              <a:round/>
              <a:headEnd/>
              <a:tailEnd/>
            </a:ln>
          </p:spPr>
          <p:txBody>
            <a:bodyPr wrap="none" anchor="ctr"/>
            <a:lstStyle/>
            <a:p>
              <a:endParaRPr lang="en-US"/>
            </a:p>
          </p:txBody>
        </p:sp>
        <p:sp>
          <p:nvSpPr>
            <p:cNvPr id="93228" name="Line 33"/>
            <p:cNvSpPr>
              <a:spLocks noChangeShapeType="1"/>
            </p:cNvSpPr>
            <p:nvPr/>
          </p:nvSpPr>
          <p:spPr bwMode="black">
            <a:xfrm flipV="1">
              <a:off x="806" y="2315"/>
              <a:ext cx="100" cy="34"/>
            </a:xfrm>
            <a:prstGeom prst="line">
              <a:avLst/>
            </a:prstGeom>
            <a:noFill/>
            <a:ln w="9525">
              <a:solidFill>
                <a:srgbClr val="FFFFFF"/>
              </a:solidFill>
              <a:round/>
              <a:headEnd/>
              <a:tailEnd/>
            </a:ln>
          </p:spPr>
          <p:txBody>
            <a:bodyPr wrap="none" anchor="ctr"/>
            <a:lstStyle/>
            <a:p>
              <a:endParaRPr lang="en-US"/>
            </a:p>
          </p:txBody>
        </p:sp>
        <p:sp>
          <p:nvSpPr>
            <p:cNvPr id="93229" name="Oval 34"/>
            <p:cNvSpPr>
              <a:spLocks noChangeArrowheads="1"/>
            </p:cNvSpPr>
            <p:nvPr/>
          </p:nvSpPr>
          <p:spPr bwMode="black">
            <a:xfrm rot="1507387">
              <a:off x="1116" y="2063"/>
              <a:ext cx="43" cy="27"/>
            </a:xfrm>
            <a:prstGeom prst="ellipse">
              <a:avLst/>
            </a:prstGeom>
            <a:solidFill>
              <a:srgbClr val="FFFFFF"/>
            </a:solidFill>
            <a:ln w="9525" algn="ctr">
              <a:solidFill>
                <a:schemeClr val="tx1"/>
              </a:solidFill>
              <a:round/>
              <a:headEnd/>
              <a:tailEnd/>
            </a:ln>
          </p:spPr>
          <p:txBody>
            <a:bodyPr wrap="none" anchor="ctr"/>
            <a:lstStyle/>
            <a:p>
              <a:endParaRPr lang="zh-CN" altLang="en-US">
                <a:ea typeface="宋体" pitchFamily="2" charset="-122"/>
              </a:endParaRPr>
            </a:p>
          </p:txBody>
        </p:sp>
      </p:grpSp>
      <p:grpSp>
        <p:nvGrpSpPr>
          <p:cNvPr id="93203" name="Group 35"/>
          <p:cNvGrpSpPr>
            <a:grpSpLocks/>
          </p:cNvGrpSpPr>
          <p:nvPr/>
        </p:nvGrpSpPr>
        <p:grpSpPr bwMode="auto">
          <a:xfrm>
            <a:off x="2878138" y="4783138"/>
            <a:ext cx="409575" cy="355600"/>
            <a:chOff x="2310" y="3078"/>
            <a:chExt cx="312" cy="270"/>
          </a:xfrm>
        </p:grpSpPr>
        <p:sp>
          <p:nvSpPr>
            <p:cNvPr id="93214" name="AutoShape 36"/>
            <p:cNvSpPr>
              <a:spLocks noChangeArrowheads="1"/>
            </p:cNvSpPr>
            <p:nvPr/>
          </p:nvSpPr>
          <p:spPr bwMode="black">
            <a:xfrm>
              <a:off x="2374" y="3078"/>
              <a:ext cx="186" cy="187"/>
            </a:xfrm>
            <a:prstGeom prst="roundRect">
              <a:avLst>
                <a:gd name="adj" fmla="val 6250"/>
              </a:avLst>
            </a:prstGeom>
            <a:noFill/>
            <a:ln w="25400" algn="ctr">
              <a:solidFill>
                <a:srgbClr val="FFFFFF"/>
              </a:solidFill>
              <a:round/>
              <a:headEnd/>
              <a:tailEnd/>
            </a:ln>
          </p:spPr>
          <p:txBody>
            <a:bodyPr wrap="none" anchor="ctr"/>
            <a:lstStyle/>
            <a:p>
              <a:endParaRPr lang="zh-CN" altLang="en-US">
                <a:ea typeface="宋体" pitchFamily="2" charset="-122"/>
              </a:endParaRPr>
            </a:p>
          </p:txBody>
        </p:sp>
        <p:sp>
          <p:nvSpPr>
            <p:cNvPr id="93215" name="AutoShape 37"/>
            <p:cNvSpPr>
              <a:spLocks noChangeArrowheads="1"/>
            </p:cNvSpPr>
            <p:nvPr/>
          </p:nvSpPr>
          <p:spPr bwMode="black">
            <a:xfrm>
              <a:off x="2310" y="3265"/>
              <a:ext cx="312" cy="83"/>
            </a:xfrm>
            <a:prstGeom prst="roundRect">
              <a:avLst>
                <a:gd name="adj" fmla="val 16667"/>
              </a:avLst>
            </a:prstGeom>
            <a:noFill/>
            <a:ln w="25400" algn="ctr">
              <a:solidFill>
                <a:srgbClr val="FFFFFF"/>
              </a:solidFill>
              <a:round/>
              <a:headEnd/>
              <a:tailEnd/>
            </a:ln>
          </p:spPr>
          <p:txBody>
            <a:bodyPr wrap="none" anchor="ctr"/>
            <a:lstStyle/>
            <a:p>
              <a:endParaRPr lang="zh-CN" altLang="en-US">
                <a:ea typeface="宋体" pitchFamily="2" charset="-122"/>
              </a:endParaRPr>
            </a:p>
          </p:txBody>
        </p:sp>
        <p:sp>
          <p:nvSpPr>
            <p:cNvPr id="93216" name="AutoShape 38"/>
            <p:cNvSpPr>
              <a:spLocks noChangeArrowheads="1"/>
            </p:cNvSpPr>
            <p:nvPr/>
          </p:nvSpPr>
          <p:spPr bwMode="black">
            <a:xfrm>
              <a:off x="2390" y="3096"/>
              <a:ext cx="154" cy="147"/>
            </a:xfrm>
            <a:prstGeom prst="roundRect">
              <a:avLst>
                <a:gd name="adj" fmla="val 7972"/>
              </a:avLst>
            </a:prstGeom>
            <a:solidFill>
              <a:srgbClr val="FFFFFF"/>
            </a:solidFill>
            <a:ln w="25400" algn="ctr">
              <a:noFill/>
              <a:round/>
              <a:headEnd/>
              <a:tailEnd/>
            </a:ln>
          </p:spPr>
          <p:txBody>
            <a:bodyPr wrap="none" anchor="ctr"/>
            <a:lstStyle/>
            <a:p>
              <a:endParaRPr lang="zh-CN" altLang="en-US">
                <a:ea typeface="宋体" pitchFamily="2" charset="-122"/>
              </a:endParaRPr>
            </a:p>
          </p:txBody>
        </p:sp>
        <p:sp>
          <p:nvSpPr>
            <p:cNvPr id="93217" name="Line 39"/>
            <p:cNvSpPr>
              <a:spLocks noChangeShapeType="1"/>
            </p:cNvSpPr>
            <p:nvPr/>
          </p:nvSpPr>
          <p:spPr bwMode="black">
            <a:xfrm flipH="1">
              <a:off x="2530" y="3305"/>
              <a:ext cx="47" cy="0"/>
            </a:xfrm>
            <a:prstGeom prst="line">
              <a:avLst/>
            </a:prstGeom>
            <a:noFill/>
            <a:ln w="25400">
              <a:solidFill>
                <a:srgbClr val="FFFFFF"/>
              </a:solidFill>
              <a:round/>
              <a:headEnd/>
              <a:tailEnd/>
            </a:ln>
          </p:spPr>
          <p:txBody>
            <a:bodyPr/>
            <a:lstStyle/>
            <a:p>
              <a:endParaRPr lang="en-US"/>
            </a:p>
          </p:txBody>
        </p:sp>
        <p:sp>
          <p:nvSpPr>
            <p:cNvPr id="93218" name="Line 40"/>
            <p:cNvSpPr>
              <a:spLocks noChangeShapeType="1"/>
            </p:cNvSpPr>
            <p:nvPr/>
          </p:nvSpPr>
          <p:spPr bwMode="black">
            <a:xfrm flipH="1">
              <a:off x="2447" y="3134"/>
              <a:ext cx="78" cy="0"/>
            </a:xfrm>
            <a:prstGeom prst="line">
              <a:avLst/>
            </a:prstGeom>
            <a:noFill/>
            <a:ln w="25400">
              <a:solidFill>
                <a:srgbClr val="B2B2B2"/>
              </a:solidFill>
              <a:round/>
              <a:headEnd/>
              <a:tailEnd/>
            </a:ln>
          </p:spPr>
          <p:txBody>
            <a:bodyPr/>
            <a:lstStyle/>
            <a:p>
              <a:endParaRPr lang="en-US"/>
            </a:p>
          </p:txBody>
        </p:sp>
        <p:sp>
          <p:nvSpPr>
            <p:cNvPr id="93219" name="Line 41"/>
            <p:cNvSpPr>
              <a:spLocks noChangeShapeType="1"/>
            </p:cNvSpPr>
            <p:nvPr/>
          </p:nvSpPr>
          <p:spPr bwMode="black">
            <a:xfrm flipH="1">
              <a:off x="2467" y="3154"/>
              <a:ext cx="48" cy="0"/>
            </a:xfrm>
            <a:prstGeom prst="line">
              <a:avLst/>
            </a:prstGeom>
            <a:noFill/>
            <a:ln w="25400">
              <a:solidFill>
                <a:srgbClr val="B2B2B2"/>
              </a:solidFill>
              <a:round/>
              <a:headEnd/>
              <a:tailEnd/>
            </a:ln>
          </p:spPr>
          <p:txBody>
            <a:bodyPr/>
            <a:lstStyle/>
            <a:p>
              <a:endParaRPr lang="en-US"/>
            </a:p>
          </p:txBody>
        </p:sp>
        <p:sp>
          <p:nvSpPr>
            <p:cNvPr id="93220" name="Line 42"/>
            <p:cNvSpPr>
              <a:spLocks noChangeShapeType="1"/>
            </p:cNvSpPr>
            <p:nvPr/>
          </p:nvSpPr>
          <p:spPr bwMode="black">
            <a:xfrm flipH="1">
              <a:off x="2480" y="3216"/>
              <a:ext cx="34" cy="0"/>
            </a:xfrm>
            <a:prstGeom prst="line">
              <a:avLst/>
            </a:prstGeom>
            <a:noFill/>
            <a:ln w="25400">
              <a:solidFill>
                <a:srgbClr val="B2B2B2"/>
              </a:solidFill>
              <a:round/>
              <a:headEnd/>
              <a:tailEnd/>
            </a:ln>
          </p:spPr>
          <p:txBody>
            <a:bodyPr/>
            <a:lstStyle/>
            <a:p>
              <a:endParaRPr lang="en-US"/>
            </a:p>
          </p:txBody>
        </p:sp>
      </p:grpSp>
      <p:grpSp>
        <p:nvGrpSpPr>
          <p:cNvPr id="93204" name="Group 43"/>
          <p:cNvGrpSpPr>
            <a:grpSpLocks/>
          </p:cNvGrpSpPr>
          <p:nvPr/>
        </p:nvGrpSpPr>
        <p:grpSpPr bwMode="auto">
          <a:xfrm>
            <a:off x="5595938" y="2170113"/>
            <a:ext cx="519112" cy="330200"/>
            <a:chOff x="3824" y="1835"/>
            <a:chExt cx="491" cy="312"/>
          </a:xfrm>
        </p:grpSpPr>
        <p:grpSp>
          <p:nvGrpSpPr>
            <p:cNvPr id="93209" name="Group 44"/>
            <p:cNvGrpSpPr>
              <a:grpSpLocks/>
            </p:cNvGrpSpPr>
            <p:nvPr/>
          </p:nvGrpSpPr>
          <p:grpSpPr bwMode="auto">
            <a:xfrm>
              <a:off x="3824" y="1835"/>
              <a:ext cx="491" cy="312"/>
              <a:chOff x="347" y="2022"/>
              <a:chExt cx="491" cy="312"/>
            </a:xfrm>
          </p:grpSpPr>
          <p:sp>
            <p:nvSpPr>
              <p:cNvPr id="93211" name="Freeform 45"/>
              <p:cNvSpPr>
                <a:spLocks/>
              </p:cNvSpPr>
              <p:nvPr/>
            </p:nvSpPr>
            <p:spPr bwMode="black">
              <a:xfrm>
                <a:off x="347" y="2022"/>
                <a:ext cx="491" cy="312"/>
              </a:xfrm>
              <a:custGeom>
                <a:avLst/>
                <a:gdLst>
                  <a:gd name="T0" fmla="*/ 9 w 491"/>
                  <a:gd name="T1" fmla="*/ 96 h 312"/>
                  <a:gd name="T2" fmla="*/ 10 w 491"/>
                  <a:gd name="T3" fmla="*/ 159 h 312"/>
                  <a:gd name="T4" fmla="*/ 288 w 491"/>
                  <a:gd name="T5" fmla="*/ 312 h 312"/>
                  <a:gd name="T6" fmla="*/ 486 w 491"/>
                  <a:gd name="T7" fmla="*/ 184 h 312"/>
                  <a:gd name="T8" fmla="*/ 303 w 491"/>
                  <a:gd name="T9" fmla="*/ 302 h 312"/>
                  <a:gd name="T10" fmla="*/ 283 w 491"/>
                  <a:gd name="T11" fmla="*/ 246 h 312"/>
                  <a:gd name="T12" fmla="*/ 480 w 491"/>
                  <a:gd name="T13" fmla="*/ 128 h 312"/>
                  <a:gd name="T14" fmla="*/ 202 w 491"/>
                  <a:gd name="T15" fmla="*/ 0 h 312"/>
                  <a:gd name="T16" fmla="*/ 9 w 491"/>
                  <a:gd name="T17" fmla="*/ 96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1"/>
                  <a:gd name="T28" fmla="*/ 0 h 312"/>
                  <a:gd name="T29" fmla="*/ 491 w 49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1" h="312">
                    <a:moveTo>
                      <a:pt x="9" y="96"/>
                    </a:moveTo>
                    <a:cubicBezTo>
                      <a:pt x="0" y="133"/>
                      <a:pt x="1" y="139"/>
                      <a:pt x="10" y="159"/>
                    </a:cubicBezTo>
                    <a:cubicBezTo>
                      <a:pt x="57" y="195"/>
                      <a:pt x="255" y="300"/>
                      <a:pt x="288" y="312"/>
                    </a:cubicBezTo>
                    <a:cubicBezTo>
                      <a:pt x="346" y="289"/>
                      <a:pt x="457" y="207"/>
                      <a:pt x="486" y="184"/>
                    </a:cubicBezTo>
                    <a:cubicBezTo>
                      <a:pt x="491" y="173"/>
                      <a:pt x="337" y="292"/>
                      <a:pt x="303" y="302"/>
                    </a:cubicBezTo>
                    <a:cubicBezTo>
                      <a:pt x="296" y="310"/>
                      <a:pt x="254" y="274"/>
                      <a:pt x="283" y="246"/>
                    </a:cubicBezTo>
                    <a:cubicBezTo>
                      <a:pt x="338" y="217"/>
                      <a:pt x="378" y="180"/>
                      <a:pt x="480" y="128"/>
                    </a:cubicBezTo>
                    <a:cubicBezTo>
                      <a:pt x="343" y="66"/>
                      <a:pt x="288" y="30"/>
                      <a:pt x="202" y="0"/>
                    </a:cubicBezTo>
                    <a:cubicBezTo>
                      <a:pt x="100" y="33"/>
                      <a:pt x="46" y="75"/>
                      <a:pt x="9" y="96"/>
                    </a:cubicBezTo>
                    <a:close/>
                  </a:path>
                </a:pathLst>
              </a:custGeom>
              <a:solidFill>
                <a:schemeClr val="tx1">
                  <a:alpha val="59999"/>
                </a:schemeClr>
              </a:solidFill>
              <a:ln w="19050">
                <a:solidFill>
                  <a:srgbClr val="FFFFFF"/>
                </a:solidFill>
                <a:round/>
                <a:headEnd/>
                <a:tailEnd/>
              </a:ln>
            </p:spPr>
            <p:txBody>
              <a:bodyPr wrap="none" anchor="ctr"/>
              <a:lstStyle/>
              <a:p>
                <a:endParaRPr lang="zh-CN" altLang="en-US">
                  <a:ea typeface="宋体" pitchFamily="2" charset="-122"/>
                </a:endParaRPr>
              </a:p>
            </p:txBody>
          </p:sp>
          <p:sp>
            <p:nvSpPr>
              <p:cNvPr id="93212" name="Freeform 46"/>
              <p:cNvSpPr>
                <a:spLocks/>
              </p:cNvSpPr>
              <p:nvPr/>
            </p:nvSpPr>
            <p:spPr bwMode="black">
              <a:xfrm>
                <a:off x="615" y="2154"/>
                <a:ext cx="215" cy="171"/>
              </a:xfrm>
              <a:custGeom>
                <a:avLst/>
                <a:gdLst>
                  <a:gd name="T0" fmla="*/ 15 w 215"/>
                  <a:gd name="T1" fmla="*/ 117 h 171"/>
                  <a:gd name="T2" fmla="*/ 23 w 215"/>
                  <a:gd name="T3" fmla="*/ 171 h 171"/>
                  <a:gd name="T4" fmla="*/ 215 w 215"/>
                  <a:gd name="T5" fmla="*/ 48 h 171"/>
                  <a:gd name="T6" fmla="*/ 203 w 215"/>
                  <a:gd name="T7" fmla="*/ 0 h 171"/>
                  <a:gd name="T8" fmla="*/ 15 w 215"/>
                  <a:gd name="T9" fmla="*/ 117 h 171"/>
                  <a:gd name="T10" fmla="*/ 0 60000 65536"/>
                  <a:gd name="T11" fmla="*/ 0 60000 65536"/>
                  <a:gd name="T12" fmla="*/ 0 60000 65536"/>
                  <a:gd name="T13" fmla="*/ 0 60000 65536"/>
                  <a:gd name="T14" fmla="*/ 0 60000 65536"/>
                  <a:gd name="T15" fmla="*/ 0 w 215"/>
                  <a:gd name="T16" fmla="*/ 0 h 171"/>
                  <a:gd name="T17" fmla="*/ 215 w 215"/>
                  <a:gd name="T18" fmla="*/ 171 h 171"/>
                </a:gdLst>
                <a:ahLst/>
                <a:cxnLst>
                  <a:cxn ang="T10">
                    <a:pos x="T0" y="T1"/>
                  </a:cxn>
                  <a:cxn ang="T11">
                    <a:pos x="T2" y="T3"/>
                  </a:cxn>
                  <a:cxn ang="T12">
                    <a:pos x="T4" y="T5"/>
                  </a:cxn>
                  <a:cxn ang="T13">
                    <a:pos x="T6" y="T7"/>
                  </a:cxn>
                  <a:cxn ang="T14">
                    <a:pos x="T8" y="T9"/>
                  </a:cxn>
                </a:cxnLst>
                <a:rect l="T15" t="T16" r="T17" b="T18"/>
                <a:pathLst>
                  <a:path w="215" h="171">
                    <a:moveTo>
                      <a:pt x="15" y="117"/>
                    </a:moveTo>
                    <a:cubicBezTo>
                      <a:pt x="9" y="129"/>
                      <a:pt x="0" y="154"/>
                      <a:pt x="23" y="171"/>
                    </a:cubicBezTo>
                    <a:cubicBezTo>
                      <a:pt x="45" y="166"/>
                      <a:pt x="185" y="77"/>
                      <a:pt x="215" y="48"/>
                    </a:cubicBezTo>
                    <a:cubicBezTo>
                      <a:pt x="215" y="32"/>
                      <a:pt x="207" y="32"/>
                      <a:pt x="203" y="0"/>
                    </a:cubicBezTo>
                    <a:cubicBezTo>
                      <a:pt x="125" y="42"/>
                      <a:pt x="56" y="87"/>
                      <a:pt x="15" y="117"/>
                    </a:cubicBezTo>
                    <a:close/>
                  </a:path>
                </a:pathLst>
              </a:custGeom>
              <a:noFill/>
              <a:ln w="19050">
                <a:solidFill>
                  <a:srgbClr val="FFFFFF"/>
                </a:solidFill>
                <a:round/>
                <a:headEnd/>
                <a:tailEnd/>
              </a:ln>
            </p:spPr>
            <p:txBody>
              <a:bodyPr wrap="none" anchor="ctr"/>
              <a:lstStyle/>
              <a:p>
                <a:endParaRPr lang="zh-CN" altLang="en-US">
                  <a:ea typeface="宋体" pitchFamily="2" charset="-122"/>
                </a:endParaRPr>
              </a:p>
            </p:txBody>
          </p:sp>
          <p:sp>
            <p:nvSpPr>
              <p:cNvPr id="93213" name="Line 47"/>
              <p:cNvSpPr>
                <a:spLocks noChangeShapeType="1"/>
              </p:cNvSpPr>
              <p:nvPr/>
            </p:nvSpPr>
            <p:spPr bwMode="black">
              <a:xfrm>
                <a:off x="368" y="2128"/>
                <a:ext cx="253" cy="137"/>
              </a:xfrm>
              <a:prstGeom prst="line">
                <a:avLst/>
              </a:prstGeom>
              <a:noFill/>
              <a:ln w="19050">
                <a:solidFill>
                  <a:srgbClr val="FFFFFF"/>
                </a:solidFill>
                <a:round/>
                <a:headEnd/>
                <a:tailEnd/>
              </a:ln>
            </p:spPr>
            <p:txBody>
              <a:bodyPr wrap="none" anchor="ctr"/>
              <a:lstStyle/>
              <a:p>
                <a:endParaRPr lang="en-US"/>
              </a:p>
            </p:txBody>
          </p:sp>
        </p:grpSp>
        <p:sp>
          <p:nvSpPr>
            <p:cNvPr id="93210" name="Freeform 48"/>
            <p:cNvSpPr>
              <a:spLocks/>
            </p:cNvSpPr>
            <p:nvPr/>
          </p:nvSpPr>
          <p:spPr bwMode="black">
            <a:xfrm>
              <a:off x="4169" y="2067"/>
              <a:ext cx="48" cy="44"/>
            </a:xfrm>
            <a:custGeom>
              <a:avLst/>
              <a:gdLst>
                <a:gd name="T0" fmla="*/ 0 w 48"/>
                <a:gd name="T1" fmla="*/ 14 h 44"/>
                <a:gd name="T2" fmla="*/ 18 w 48"/>
                <a:gd name="T3" fmla="*/ 0 h 44"/>
                <a:gd name="T4" fmla="*/ 48 w 48"/>
                <a:gd name="T5" fmla="*/ 26 h 44"/>
                <a:gd name="T6" fmla="*/ 27 w 48"/>
                <a:gd name="T7" fmla="*/ 44 h 44"/>
                <a:gd name="T8" fmla="*/ 0 w 48"/>
                <a:gd name="T9" fmla="*/ 14 h 44"/>
                <a:gd name="T10" fmla="*/ 0 60000 65536"/>
                <a:gd name="T11" fmla="*/ 0 60000 65536"/>
                <a:gd name="T12" fmla="*/ 0 60000 65536"/>
                <a:gd name="T13" fmla="*/ 0 60000 65536"/>
                <a:gd name="T14" fmla="*/ 0 60000 65536"/>
                <a:gd name="T15" fmla="*/ 0 w 48"/>
                <a:gd name="T16" fmla="*/ 0 h 44"/>
                <a:gd name="T17" fmla="*/ 48 w 48"/>
                <a:gd name="T18" fmla="*/ 44 h 44"/>
              </a:gdLst>
              <a:ahLst/>
              <a:cxnLst>
                <a:cxn ang="T10">
                  <a:pos x="T0" y="T1"/>
                </a:cxn>
                <a:cxn ang="T11">
                  <a:pos x="T2" y="T3"/>
                </a:cxn>
                <a:cxn ang="T12">
                  <a:pos x="T4" y="T5"/>
                </a:cxn>
                <a:cxn ang="T13">
                  <a:pos x="T6" y="T7"/>
                </a:cxn>
                <a:cxn ang="T14">
                  <a:pos x="T8" y="T9"/>
                </a:cxn>
              </a:cxnLst>
              <a:rect l="T15" t="T16" r="T17" b="T18"/>
              <a:pathLst>
                <a:path w="48" h="44">
                  <a:moveTo>
                    <a:pt x="0" y="14"/>
                  </a:moveTo>
                  <a:lnTo>
                    <a:pt x="18" y="0"/>
                  </a:lnTo>
                  <a:lnTo>
                    <a:pt x="48" y="26"/>
                  </a:lnTo>
                  <a:lnTo>
                    <a:pt x="27" y="44"/>
                  </a:lnTo>
                  <a:lnTo>
                    <a:pt x="0" y="14"/>
                  </a:lnTo>
                  <a:close/>
                </a:path>
              </a:pathLst>
            </a:custGeom>
            <a:solidFill>
              <a:schemeClr val="tx1">
                <a:alpha val="59999"/>
              </a:schemeClr>
            </a:solidFill>
            <a:ln w="19050">
              <a:solidFill>
                <a:schemeClr val="tx1"/>
              </a:solidFill>
              <a:round/>
              <a:headEnd/>
              <a:tailEnd/>
            </a:ln>
          </p:spPr>
          <p:txBody>
            <a:bodyPr wrap="none" anchor="ctr"/>
            <a:lstStyle/>
            <a:p>
              <a:endParaRPr lang="zh-CN" altLang="en-US">
                <a:ea typeface="宋体" pitchFamily="2" charset="-122"/>
              </a:endParaRPr>
            </a:p>
          </p:txBody>
        </p:sp>
      </p:grpSp>
      <p:sp>
        <p:nvSpPr>
          <p:cNvPr id="93205" name="Text Box 49"/>
          <p:cNvSpPr txBox="1">
            <a:spLocks noChangeArrowheads="1"/>
          </p:cNvSpPr>
          <p:nvPr/>
        </p:nvSpPr>
        <p:spPr bwMode="auto">
          <a:xfrm>
            <a:off x="5441950" y="2581275"/>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6</a:t>
            </a:r>
          </a:p>
        </p:txBody>
      </p:sp>
      <p:sp>
        <p:nvSpPr>
          <p:cNvPr id="93206" name="Text Box 50"/>
          <p:cNvSpPr txBox="1">
            <a:spLocks noChangeArrowheads="1"/>
          </p:cNvSpPr>
          <p:nvPr/>
        </p:nvSpPr>
        <p:spPr bwMode="auto">
          <a:xfrm>
            <a:off x="2697163" y="5237163"/>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7 </a:t>
            </a:r>
          </a:p>
        </p:txBody>
      </p:sp>
      <p:sp>
        <p:nvSpPr>
          <p:cNvPr id="93207" name="Text Box 51"/>
          <p:cNvSpPr txBox="1">
            <a:spLocks noChangeArrowheads="1"/>
          </p:cNvSpPr>
          <p:nvPr/>
        </p:nvSpPr>
        <p:spPr bwMode="auto">
          <a:xfrm>
            <a:off x="5441950" y="5237163"/>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8 </a:t>
            </a:r>
          </a:p>
        </p:txBody>
      </p:sp>
      <p:sp>
        <p:nvSpPr>
          <p:cNvPr id="93208" name="Text Box 52"/>
          <p:cNvSpPr txBox="1">
            <a:spLocks noChangeArrowheads="1"/>
          </p:cNvSpPr>
          <p:nvPr/>
        </p:nvSpPr>
        <p:spPr bwMode="auto">
          <a:xfrm>
            <a:off x="3895748" y="3245554"/>
            <a:ext cx="1111203" cy="1200329"/>
          </a:xfrm>
          <a:prstGeom prst="rect">
            <a:avLst/>
          </a:prstGeom>
          <a:noFill/>
          <a:ln w="9525" algn="ctr">
            <a:noFill/>
            <a:miter lim="800000"/>
            <a:headEnd/>
            <a:tailEnd/>
          </a:ln>
        </p:spPr>
        <p:txBody>
          <a:bodyPr wrap="none">
            <a:spAutoFit/>
          </a:bodyPr>
          <a:lstStyle/>
          <a:p>
            <a:pPr algn="ctr" eaLnBrk="0" hangingPunct="0"/>
            <a:r>
              <a:rPr lang="zh-CN" altLang="en-US" sz="3600" b="1" dirty="0">
                <a:solidFill>
                  <a:srgbClr val="000000"/>
                </a:solidFill>
                <a:ea typeface="宋体" pitchFamily="2" charset="-122"/>
              </a:rPr>
              <a:t>核心</a:t>
            </a:r>
            <a:endParaRPr lang="en-US" altLang="zh-CN" sz="3600" b="1" dirty="0">
              <a:solidFill>
                <a:srgbClr val="000000"/>
              </a:solidFill>
              <a:ea typeface="宋体" pitchFamily="2" charset="-122"/>
            </a:endParaRPr>
          </a:p>
          <a:p>
            <a:pPr algn="ctr" eaLnBrk="0" hangingPunct="0"/>
            <a:r>
              <a:rPr lang="zh-CN" altLang="en-US" sz="3600" b="1" dirty="0">
                <a:solidFill>
                  <a:srgbClr val="000000"/>
                </a:solidFill>
                <a:ea typeface="宋体" pitchFamily="2" charset="-122"/>
              </a:rPr>
              <a:t>原则</a:t>
            </a:r>
            <a:endParaRPr lang="en-US" altLang="zh-CN" sz="3600" b="1" dirty="0">
              <a:solidFill>
                <a:srgbClr val="000000"/>
              </a:solidFill>
              <a:ea typeface="宋体" pitchFamily="2" charset="-122"/>
            </a:endParaRPr>
          </a:p>
        </p:txBody>
      </p:sp>
      <p:sp>
        <p:nvSpPr>
          <p:cNvPr id="56" name="Rectangle 2"/>
          <p:cNvSpPr>
            <a:spLocks noGrp="1" noChangeArrowheads="1"/>
          </p:cNvSpPr>
          <p:nvPr>
            <p:ph type="title"/>
          </p:nvPr>
        </p:nvSpPr>
        <p:spPr>
          <a:xfrm>
            <a:off x="457200" y="57125"/>
            <a:ext cx="8305800" cy="563563"/>
          </a:xfrm>
        </p:spPr>
        <p:txBody>
          <a:bodyPr/>
          <a:lstStyle/>
          <a:p>
            <a:r>
              <a:rPr lang="zh-CN" altLang="en-US" sz="4400" dirty="0">
                <a:ea typeface="宋体" pitchFamily="2" charset="-122"/>
              </a:rPr>
              <a:t>敏捷开发的核心原则</a:t>
            </a:r>
            <a:endParaRPr lang="en-US" altLang="zh-CN" sz="4400" dirty="0">
              <a:ea typeface="宋体" pitchFamily="2" charset="-122"/>
            </a:endParaRPr>
          </a:p>
        </p:txBody>
      </p:sp>
    </p:spTree>
    <p:extLst>
      <p:ext uri="{BB962C8B-B14F-4D97-AF65-F5344CB8AC3E}">
        <p14:creationId xmlns:p14="http://schemas.microsoft.com/office/powerpoint/2010/main" val="352113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3208"/>
                                        </p:tgtEl>
                                        <p:attrNameLst>
                                          <p:attrName>style.visibility</p:attrName>
                                        </p:attrNameLst>
                                      </p:cBhvr>
                                      <p:to>
                                        <p:strVal val="visible"/>
                                      </p:to>
                                    </p:set>
                                    <p:anim calcmode="lin" valueType="num">
                                      <p:cBhvr>
                                        <p:cTn id="7" dur="500" fill="hold"/>
                                        <p:tgtEl>
                                          <p:spTgt spid="93208"/>
                                        </p:tgtEl>
                                        <p:attrNameLst>
                                          <p:attrName>ppt_w</p:attrName>
                                        </p:attrNameLst>
                                      </p:cBhvr>
                                      <p:tavLst>
                                        <p:tav tm="0">
                                          <p:val>
                                            <p:fltVal val="0"/>
                                          </p:val>
                                        </p:tav>
                                        <p:tav tm="100000">
                                          <p:val>
                                            <p:strVal val="#ppt_w"/>
                                          </p:val>
                                        </p:tav>
                                      </p:tavLst>
                                    </p:anim>
                                    <p:anim calcmode="lin" valueType="num">
                                      <p:cBhvr>
                                        <p:cTn id="8" dur="500" fill="hold"/>
                                        <p:tgtEl>
                                          <p:spTgt spid="93208"/>
                                        </p:tgtEl>
                                        <p:attrNameLst>
                                          <p:attrName>ppt_h</p:attrName>
                                        </p:attrNameLst>
                                      </p:cBhvr>
                                      <p:tavLst>
                                        <p:tav tm="0">
                                          <p:val>
                                            <p:fltVal val="0"/>
                                          </p:val>
                                        </p:tav>
                                        <p:tav tm="100000">
                                          <p:val>
                                            <p:strVal val="#ppt_h"/>
                                          </p:val>
                                        </p:tav>
                                      </p:tavLst>
                                    </p:anim>
                                    <p:animEffect transition="in" filter="fade">
                                      <p:cBhvr>
                                        <p:cTn id="9" dur="500"/>
                                        <p:tgtEl>
                                          <p:spTgt spid="9320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1555"/>
                                        </p:tgtEl>
                                        <p:attrNameLst>
                                          <p:attrName>style.visibility</p:attrName>
                                        </p:attrNameLst>
                                      </p:cBhvr>
                                      <p:to>
                                        <p:strVal val="visible"/>
                                      </p:to>
                                    </p:set>
                                    <p:anim calcmode="lin" valueType="num">
                                      <p:cBhvr>
                                        <p:cTn id="12" dur="500" fill="hold"/>
                                        <p:tgtEl>
                                          <p:spTgt spid="151555"/>
                                        </p:tgtEl>
                                        <p:attrNameLst>
                                          <p:attrName>ppt_w</p:attrName>
                                        </p:attrNameLst>
                                      </p:cBhvr>
                                      <p:tavLst>
                                        <p:tav tm="0">
                                          <p:val>
                                            <p:fltVal val="0"/>
                                          </p:val>
                                        </p:tav>
                                        <p:tav tm="100000">
                                          <p:val>
                                            <p:strVal val="#ppt_w"/>
                                          </p:val>
                                        </p:tav>
                                      </p:tavLst>
                                    </p:anim>
                                    <p:anim calcmode="lin" valueType="num">
                                      <p:cBhvr>
                                        <p:cTn id="13" dur="500" fill="hold"/>
                                        <p:tgtEl>
                                          <p:spTgt spid="151555"/>
                                        </p:tgtEl>
                                        <p:attrNameLst>
                                          <p:attrName>ppt_h</p:attrName>
                                        </p:attrNameLst>
                                      </p:cBhvr>
                                      <p:tavLst>
                                        <p:tav tm="0">
                                          <p:val>
                                            <p:fltVal val="0"/>
                                          </p:val>
                                        </p:tav>
                                        <p:tav tm="100000">
                                          <p:val>
                                            <p:strVal val="#ppt_h"/>
                                          </p:val>
                                        </p:tav>
                                      </p:tavLst>
                                    </p:anim>
                                    <p:animEffect transition="in" filter="fade">
                                      <p:cBhvr>
                                        <p:cTn id="14" dur="500"/>
                                        <p:tgtEl>
                                          <p:spTgt spid="15155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3192"/>
                                        </p:tgtEl>
                                        <p:attrNameLst>
                                          <p:attrName>style.visibility</p:attrName>
                                        </p:attrNameLst>
                                      </p:cBhvr>
                                      <p:to>
                                        <p:strVal val="visible"/>
                                      </p:to>
                                    </p:set>
                                    <p:anim calcmode="lin" valueType="num">
                                      <p:cBhvr>
                                        <p:cTn id="19" dur="500" fill="hold"/>
                                        <p:tgtEl>
                                          <p:spTgt spid="93192"/>
                                        </p:tgtEl>
                                        <p:attrNameLst>
                                          <p:attrName>ppt_w</p:attrName>
                                        </p:attrNameLst>
                                      </p:cBhvr>
                                      <p:tavLst>
                                        <p:tav tm="0">
                                          <p:val>
                                            <p:fltVal val="0"/>
                                          </p:val>
                                        </p:tav>
                                        <p:tav tm="100000">
                                          <p:val>
                                            <p:strVal val="#ppt_w"/>
                                          </p:val>
                                        </p:tav>
                                      </p:tavLst>
                                    </p:anim>
                                    <p:anim calcmode="lin" valueType="num">
                                      <p:cBhvr>
                                        <p:cTn id="20" dur="500" fill="hold"/>
                                        <p:tgtEl>
                                          <p:spTgt spid="93192"/>
                                        </p:tgtEl>
                                        <p:attrNameLst>
                                          <p:attrName>ppt_h</p:attrName>
                                        </p:attrNameLst>
                                      </p:cBhvr>
                                      <p:tavLst>
                                        <p:tav tm="0">
                                          <p:val>
                                            <p:fltVal val="0"/>
                                          </p:val>
                                        </p:tav>
                                        <p:tav tm="100000">
                                          <p:val>
                                            <p:strVal val="#ppt_h"/>
                                          </p:val>
                                        </p:tav>
                                      </p:tavLst>
                                    </p:anim>
                                    <p:animEffect transition="in" filter="fade">
                                      <p:cBhvr>
                                        <p:cTn id="21" dur="500"/>
                                        <p:tgtEl>
                                          <p:spTgt spid="9319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3193"/>
                                        </p:tgtEl>
                                        <p:attrNameLst>
                                          <p:attrName>style.visibility</p:attrName>
                                        </p:attrNameLst>
                                      </p:cBhvr>
                                      <p:to>
                                        <p:strVal val="visible"/>
                                      </p:to>
                                    </p:set>
                                    <p:anim calcmode="lin" valueType="num">
                                      <p:cBhvr>
                                        <p:cTn id="24" dur="500" fill="hold"/>
                                        <p:tgtEl>
                                          <p:spTgt spid="93193"/>
                                        </p:tgtEl>
                                        <p:attrNameLst>
                                          <p:attrName>ppt_w</p:attrName>
                                        </p:attrNameLst>
                                      </p:cBhvr>
                                      <p:tavLst>
                                        <p:tav tm="0">
                                          <p:val>
                                            <p:fltVal val="0"/>
                                          </p:val>
                                        </p:tav>
                                        <p:tav tm="100000">
                                          <p:val>
                                            <p:strVal val="#ppt_w"/>
                                          </p:val>
                                        </p:tav>
                                      </p:tavLst>
                                    </p:anim>
                                    <p:anim calcmode="lin" valueType="num">
                                      <p:cBhvr>
                                        <p:cTn id="25" dur="500" fill="hold"/>
                                        <p:tgtEl>
                                          <p:spTgt spid="93193"/>
                                        </p:tgtEl>
                                        <p:attrNameLst>
                                          <p:attrName>ppt_h</p:attrName>
                                        </p:attrNameLst>
                                      </p:cBhvr>
                                      <p:tavLst>
                                        <p:tav tm="0">
                                          <p:val>
                                            <p:fltVal val="0"/>
                                          </p:val>
                                        </p:tav>
                                        <p:tav tm="100000">
                                          <p:val>
                                            <p:strVal val="#ppt_h"/>
                                          </p:val>
                                        </p:tav>
                                      </p:tavLst>
                                    </p:anim>
                                    <p:animEffect transition="in" filter="fade">
                                      <p:cBhvr>
                                        <p:cTn id="26" dur="500"/>
                                        <p:tgtEl>
                                          <p:spTgt spid="9319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93200"/>
                                        </p:tgtEl>
                                        <p:attrNameLst>
                                          <p:attrName>style.visibility</p:attrName>
                                        </p:attrNameLst>
                                      </p:cBhvr>
                                      <p:to>
                                        <p:strVal val="visible"/>
                                      </p:to>
                                    </p:set>
                                    <p:anim calcmode="lin" valueType="num">
                                      <p:cBhvr>
                                        <p:cTn id="29" dur="500" fill="hold"/>
                                        <p:tgtEl>
                                          <p:spTgt spid="93200"/>
                                        </p:tgtEl>
                                        <p:attrNameLst>
                                          <p:attrName>ppt_w</p:attrName>
                                        </p:attrNameLst>
                                      </p:cBhvr>
                                      <p:tavLst>
                                        <p:tav tm="0">
                                          <p:val>
                                            <p:fltVal val="0"/>
                                          </p:val>
                                        </p:tav>
                                        <p:tav tm="100000">
                                          <p:val>
                                            <p:strVal val="#ppt_w"/>
                                          </p:val>
                                        </p:tav>
                                      </p:tavLst>
                                    </p:anim>
                                    <p:anim calcmode="lin" valueType="num">
                                      <p:cBhvr>
                                        <p:cTn id="30" dur="500" fill="hold"/>
                                        <p:tgtEl>
                                          <p:spTgt spid="93200"/>
                                        </p:tgtEl>
                                        <p:attrNameLst>
                                          <p:attrName>ppt_h</p:attrName>
                                        </p:attrNameLst>
                                      </p:cBhvr>
                                      <p:tavLst>
                                        <p:tav tm="0">
                                          <p:val>
                                            <p:fltVal val="0"/>
                                          </p:val>
                                        </p:tav>
                                        <p:tav tm="100000">
                                          <p:val>
                                            <p:strVal val="#ppt_h"/>
                                          </p:val>
                                        </p:tav>
                                      </p:tavLst>
                                    </p:anim>
                                    <p:animEffect transition="in" filter="fade">
                                      <p:cBhvr>
                                        <p:cTn id="31" dur="500"/>
                                        <p:tgtEl>
                                          <p:spTgt spid="93200"/>
                                        </p:tgtEl>
                                      </p:cBhvr>
                                    </p:animEffect>
                                  </p:childTnLst>
                                </p:cTn>
                              </p:par>
                              <p:par>
                                <p:cTn id="32" presetID="53" presetClass="entr" presetSubtype="16" fill="hold" nodeType="withEffect">
                                  <p:stCondLst>
                                    <p:cond delay="0"/>
                                  </p:stCondLst>
                                  <p:childTnLst>
                                    <p:set>
                                      <p:cBhvr>
                                        <p:cTn id="33" dur="1" fill="hold">
                                          <p:stCondLst>
                                            <p:cond delay="0"/>
                                          </p:stCondLst>
                                        </p:cTn>
                                        <p:tgtEl>
                                          <p:spTgt spid="93201"/>
                                        </p:tgtEl>
                                        <p:attrNameLst>
                                          <p:attrName>style.visibility</p:attrName>
                                        </p:attrNameLst>
                                      </p:cBhvr>
                                      <p:to>
                                        <p:strVal val="visible"/>
                                      </p:to>
                                    </p:set>
                                    <p:anim calcmode="lin" valueType="num">
                                      <p:cBhvr>
                                        <p:cTn id="34" dur="500" fill="hold"/>
                                        <p:tgtEl>
                                          <p:spTgt spid="93201"/>
                                        </p:tgtEl>
                                        <p:attrNameLst>
                                          <p:attrName>ppt_w</p:attrName>
                                        </p:attrNameLst>
                                      </p:cBhvr>
                                      <p:tavLst>
                                        <p:tav tm="0">
                                          <p:val>
                                            <p:fltVal val="0"/>
                                          </p:val>
                                        </p:tav>
                                        <p:tav tm="100000">
                                          <p:val>
                                            <p:strVal val="#ppt_w"/>
                                          </p:val>
                                        </p:tav>
                                      </p:tavLst>
                                    </p:anim>
                                    <p:anim calcmode="lin" valueType="num">
                                      <p:cBhvr>
                                        <p:cTn id="35" dur="500" fill="hold"/>
                                        <p:tgtEl>
                                          <p:spTgt spid="93201"/>
                                        </p:tgtEl>
                                        <p:attrNameLst>
                                          <p:attrName>ppt_h</p:attrName>
                                        </p:attrNameLst>
                                      </p:cBhvr>
                                      <p:tavLst>
                                        <p:tav tm="0">
                                          <p:val>
                                            <p:fltVal val="0"/>
                                          </p:val>
                                        </p:tav>
                                        <p:tav tm="100000">
                                          <p:val>
                                            <p:strVal val="#ppt_h"/>
                                          </p:val>
                                        </p:tav>
                                      </p:tavLst>
                                    </p:anim>
                                    <p:animEffect transition="in" filter="fade">
                                      <p:cBhvr>
                                        <p:cTn id="36" dur="500"/>
                                        <p:tgtEl>
                                          <p:spTgt spid="9320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93188"/>
                                        </p:tgtEl>
                                        <p:attrNameLst>
                                          <p:attrName>style.visibility</p:attrName>
                                        </p:attrNameLst>
                                      </p:cBhvr>
                                      <p:to>
                                        <p:strVal val="visible"/>
                                      </p:to>
                                    </p:set>
                                    <p:anim calcmode="lin" valueType="num">
                                      <p:cBhvr>
                                        <p:cTn id="39" dur="500" fill="hold"/>
                                        <p:tgtEl>
                                          <p:spTgt spid="93188"/>
                                        </p:tgtEl>
                                        <p:attrNameLst>
                                          <p:attrName>ppt_w</p:attrName>
                                        </p:attrNameLst>
                                      </p:cBhvr>
                                      <p:tavLst>
                                        <p:tav tm="0">
                                          <p:val>
                                            <p:fltVal val="0"/>
                                          </p:val>
                                        </p:tav>
                                        <p:tav tm="100000">
                                          <p:val>
                                            <p:strVal val="#ppt_w"/>
                                          </p:val>
                                        </p:tav>
                                      </p:tavLst>
                                    </p:anim>
                                    <p:anim calcmode="lin" valueType="num">
                                      <p:cBhvr>
                                        <p:cTn id="40" dur="500" fill="hold"/>
                                        <p:tgtEl>
                                          <p:spTgt spid="93188"/>
                                        </p:tgtEl>
                                        <p:attrNameLst>
                                          <p:attrName>ppt_h</p:attrName>
                                        </p:attrNameLst>
                                      </p:cBhvr>
                                      <p:tavLst>
                                        <p:tav tm="0">
                                          <p:val>
                                            <p:fltVal val="0"/>
                                          </p:val>
                                        </p:tav>
                                        <p:tav tm="100000">
                                          <p:val>
                                            <p:strVal val="#ppt_h"/>
                                          </p:val>
                                        </p:tav>
                                      </p:tavLst>
                                    </p:anim>
                                    <p:animEffect transition="in" filter="fade">
                                      <p:cBhvr>
                                        <p:cTn id="41" dur="500"/>
                                        <p:tgtEl>
                                          <p:spTgt spid="93188"/>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93191"/>
                                        </p:tgtEl>
                                        <p:attrNameLst>
                                          <p:attrName>style.visibility</p:attrName>
                                        </p:attrNameLst>
                                      </p:cBhvr>
                                      <p:to>
                                        <p:strVal val="visible"/>
                                      </p:to>
                                    </p:set>
                                    <p:anim calcmode="lin" valueType="num">
                                      <p:cBhvr>
                                        <p:cTn id="46" dur="500" fill="hold"/>
                                        <p:tgtEl>
                                          <p:spTgt spid="93191"/>
                                        </p:tgtEl>
                                        <p:attrNameLst>
                                          <p:attrName>ppt_w</p:attrName>
                                        </p:attrNameLst>
                                      </p:cBhvr>
                                      <p:tavLst>
                                        <p:tav tm="0">
                                          <p:val>
                                            <p:fltVal val="0"/>
                                          </p:val>
                                        </p:tav>
                                        <p:tav tm="100000">
                                          <p:val>
                                            <p:strVal val="#ppt_w"/>
                                          </p:val>
                                        </p:tav>
                                      </p:tavLst>
                                    </p:anim>
                                    <p:anim calcmode="lin" valueType="num">
                                      <p:cBhvr>
                                        <p:cTn id="47" dur="500" fill="hold"/>
                                        <p:tgtEl>
                                          <p:spTgt spid="93191"/>
                                        </p:tgtEl>
                                        <p:attrNameLst>
                                          <p:attrName>ppt_h</p:attrName>
                                        </p:attrNameLst>
                                      </p:cBhvr>
                                      <p:tavLst>
                                        <p:tav tm="0">
                                          <p:val>
                                            <p:fltVal val="0"/>
                                          </p:val>
                                        </p:tav>
                                        <p:tav tm="100000">
                                          <p:val>
                                            <p:strVal val="#ppt_h"/>
                                          </p:val>
                                        </p:tav>
                                      </p:tavLst>
                                    </p:anim>
                                    <p:animEffect transition="in" filter="fade">
                                      <p:cBhvr>
                                        <p:cTn id="48" dur="500"/>
                                        <p:tgtEl>
                                          <p:spTgt spid="93191"/>
                                        </p:tgtEl>
                                      </p:cBhvr>
                                    </p:animEffect>
                                  </p:childTnLst>
                                </p:cTn>
                              </p:par>
                              <p:par>
                                <p:cTn id="49" presetID="53" presetClass="entr" presetSubtype="16" fill="hold" nodeType="withEffect">
                                  <p:stCondLst>
                                    <p:cond delay="0"/>
                                  </p:stCondLst>
                                  <p:childTnLst>
                                    <p:set>
                                      <p:cBhvr>
                                        <p:cTn id="50" dur="1" fill="hold">
                                          <p:stCondLst>
                                            <p:cond delay="0"/>
                                          </p:stCondLst>
                                        </p:cTn>
                                        <p:tgtEl>
                                          <p:spTgt spid="93198"/>
                                        </p:tgtEl>
                                        <p:attrNameLst>
                                          <p:attrName>style.visibility</p:attrName>
                                        </p:attrNameLst>
                                      </p:cBhvr>
                                      <p:to>
                                        <p:strVal val="visible"/>
                                      </p:to>
                                    </p:set>
                                    <p:anim calcmode="lin" valueType="num">
                                      <p:cBhvr>
                                        <p:cTn id="51" dur="500" fill="hold"/>
                                        <p:tgtEl>
                                          <p:spTgt spid="93198"/>
                                        </p:tgtEl>
                                        <p:attrNameLst>
                                          <p:attrName>ppt_w</p:attrName>
                                        </p:attrNameLst>
                                      </p:cBhvr>
                                      <p:tavLst>
                                        <p:tav tm="0">
                                          <p:val>
                                            <p:fltVal val="0"/>
                                          </p:val>
                                        </p:tav>
                                        <p:tav tm="100000">
                                          <p:val>
                                            <p:strVal val="#ppt_w"/>
                                          </p:val>
                                        </p:tav>
                                      </p:tavLst>
                                    </p:anim>
                                    <p:anim calcmode="lin" valueType="num">
                                      <p:cBhvr>
                                        <p:cTn id="52" dur="500" fill="hold"/>
                                        <p:tgtEl>
                                          <p:spTgt spid="93198"/>
                                        </p:tgtEl>
                                        <p:attrNameLst>
                                          <p:attrName>ppt_h</p:attrName>
                                        </p:attrNameLst>
                                      </p:cBhvr>
                                      <p:tavLst>
                                        <p:tav tm="0">
                                          <p:val>
                                            <p:fltVal val="0"/>
                                          </p:val>
                                        </p:tav>
                                        <p:tav tm="100000">
                                          <p:val>
                                            <p:strVal val="#ppt_h"/>
                                          </p:val>
                                        </p:tav>
                                      </p:tavLst>
                                    </p:anim>
                                    <p:animEffect transition="in" filter="fade">
                                      <p:cBhvr>
                                        <p:cTn id="53" dur="500"/>
                                        <p:tgtEl>
                                          <p:spTgt spid="9319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93199"/>
                                        </p:tgtEl>
                                        <p:attrNameLst>
                                          <p:attrName>style.visibility</p:attrName>
                                        </p:attrNameLst>
                                      </p:cBhvr>
                                      <p:to>
                                        <p:strVal val="visible"/>
                                      </p:to>
                                    </p:set>
                                    <p:anim calcmode="lin" valueType="num">
                                      <p:cBhvr>
                                        <p:cTn id="56" dur="500" fill="hold"/>
                                        <p:tgtEl>
                                          <p:spTgt spid="93199"/>
                                        </p:tgtEl>
                                        <p:attrNameLst>
                                          <p:attrName>ppt_w</p:attrName>
                                        </p:attrNameLst>
                                      </p:cBhvr>
                                      <p:tavLst>
                                        <p:tav tm="0">
                                          <p:val>
                                            <p:fltVal val="0"/>
                                          </p:val>
                                        </p:tav>
                                        <p:tav tm="100000">
                                          <p:val>
                                            <p:strVal val="#ppt_w"/>
                                          </p:val>
                                        </p:tav>
                                      </p:tavLst>
                                    </p:anim>
                                    <p:anim calcmode="lin" valueType="num">
                                      <p:cBhvr>
                                        <p:cTn id="57" dur="500" fill="hold"/>
                                        <p:tgtEl>
                                          <p:spTgt spid="93199"/>
                                        </p:tgtEl>
                                        <p:attrNameLst>
                                          <p:attrName>ppt_h</p:attrName>
                                        </p:attrNameLst>
                                      </p:cBhvr>
                                      <p:tavLst>
                                        <p:tav tm="0">
                                          <p:val>
                                            <p:fltVal val="0"/>
                                          </p:val>
                                        </p:tav>
                                        <p:tav tm="100000">
                                          <p:val>
                                            <p:strVal val="#ppt_h"/>
                                          </p:val>
                                        </p:tav>
                                      </p:tavLst>
                                    </p:anim>
                                    <p:animEffect transition="in" filter="fade">
                                      <p:cBhvr>
                                        <p:cTn id="58" dur="500"/>
                                        <p:tgtEl>
                                          <p:spTgt spid="93199"/>
                                        </p:tgtEl>
                                      </p:cBhvr>
                                    </p:animEffect>
                                  </p:childTnLst>
                                </p:cTn>
                              </p:par>
                              <p:par>
                                <p:cTn id="59" presetID="53" presetClass="entr" presetSubtype="16" fill="hold" nodeType="withEffect">
                                  <p:stCondLst>
                                    <p:cond delay="0"/>
                                  </p:stCondLst>
                                  <p:childTnLst>
                                    <p:set>
                                      <p:cBhvr>
                                        <p:cTn id="60" dur="1" fill="hold">
                                          <p:stCondLst>
                                            <p:cond delay="0"/>
                                          </p:stCondLst>
                                        </p:cTn>
                                        <p:tgtEl>
                                          <p:spTgt spid="93204"/>
                                        </p:tgtEl>
                                        <p:attrNameLst>
                                          <p:attrName>style.visibility</p:attrName>
                                        </p:attrNameLst>
                                      </p:cBhvr>
                                      <p:to>
                                        <p:strVal val="visible"/>
                                      </p:to>
                                    </p:set>
                                    <p:anim calcmode="lin" valueType="num">
                                      <p:cBhvr>
                                        <p:cTn id="61" dur="500" fill="hold"/>
                                        <p:tgtEl>
                                          <p:spTgt spid="93204"/>
                                        </p:tgtEl>
                                        <p:attrNameLst>
                                          <p:attrName>ppt_w</p:attrName>
                                        </p:attrNameLst>
                                      </p:cBhvr>
                                      <p:tavLst>
                                        <p:tav tm="0">
                                          <p:val>
                                            <p:fltVal val="0"/>
                                          </p:val>
                                        </p:tav>
                                        <p:tav tm="100000">
                                          <p:val>
                                            <p:strVal val="#ppt_w"/>
                                          </p:val>
                                        </p:tav>
                                      </p:tavLst>
                                    </p:anim>
                                    <p:anim calcmode="lin" valueType="num">
                                      <p:cBhvr>
                                        <p:cTn id="62" dur="500" fill="hold"/>
                                        <p:tgtEl>
                                          <p:spTgt spid="93204"/>
                                        </p:tgtEl>
                                        <p:attrNameLst>
                                          <p:attrName>ppt_h</p:attrName>
                                        </p:attrNameLst>
                                      </p:cBhvr>
                                      <p:tavLst>
                                        <p:tav tm="0">
                                          <p:val>
                                            <p:fltVal val="0"/>
                                          </p:val>
                                        </p:tav>
                                        <p:tav tm="100000">
                                          <p:val>
                                            <p:strVal val="#ppt_h"/>
                                          </p:val>
                                        </p:tav>
                                      </p:tavLst>
                                    </p:anim>
                                    <p:animEffect transition="in" filter="fade">
                                      <p:cBhvr>
                                        <p:cTn id="63" dur="500"/>
                                        <p:tgtEl>
                                          <p:spTgt spid="9320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93205"/>
                                        </p:tgtEl>
                                        <p:attrNameLst>
                                          <p:attrName>style.visibility</p:attrName>
                                        </p:attrNameLst>
                                      </p:cBhvr>
                                      <p:to>
                                        <p:strVal val="visible"/>
                                      </p:to>
                                    </p:set>
                                    <p:anim calcmode="lin" valueType="num">
                                      <p:cBhvr>
                                        <p:cTn id="66" dur="500" fill="hold"/>
                                        <p:tgtEl>
                                          <p:spTgt spid="93205"/>
                                        </p:tgtEl>
                                        <p:attrNameLst>
                                          <p:attrName>ppt_w</p:attrName>
                                        </p:attrNameLst>
                                      </p:cBhvr>
                                      <p:tavLst>
                                        <p:tav tm="0">
                                          <p:val>
                                            <p:fltVal val="0"/>
                                          </p:val>
                                        </p:tav>
                                        <p:tav tm="100000">
                                          <p:val>
                                            <p:strVal val="#ppt_w"/>
                                          </p:val>
                                        </p:tav>
                                      </p:tavLst>
                                    </p:anim>
                                    <p:anim calcmode="lin" valueType="num">
                                      <p:cBhvr>
                                        <p:cTn id="67" dur="500" fill="hold"/>
                                        <p:tgtEl>
                                          <p:spTgt spid="93205"/>
                                        </p:tgtEl>
                                        <p:attrNameLst>
                                          <p:attrName>ppt_h</p:attrName>
                                        </p:attrNameLst>
                                      </p:cBhvr>
                                      <p:tavLst>
                                        <p:tav tm="0">
                                          <p:val>
                                            <p:fltVal val="0"/>
                                          </p:val>
                                        </p:tav>
                                        <p:tav tm="100000">
                                          <p:val>
                                            <p:strVal val="#ppt_h"/>
                                          </p:val>
                                        </p:tav>
                                      </p:tavLst>
                                    </p:anim>
                                    <p:animEffect transition="in" filter="fade">
                                      <p:cBhvr>
                                        <p:cTn id="68" dur="500"/>
                                        <p:tgtEl>
                                          <p:spTgt spid="9320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93194"/>
                                        </p:tgtEl>
                                        <p:attrNameLst>
                                          <p:attrName>style.visibility</p:attrName>
                                        </p:attrNameLst>
                                      </p:cBhvr>
                                      <p:to>
                                        <p:strVal val="visible"/>
                                      </p:to>
                                    </p:set>
                                    <p:anim calcmode="lin" valueType="num">
                                      <p:cBhvr>
                                        <p:cTn id="73" dur="500" fill="hold"/>
                                        <p:tgtEl>
                                          <p:spTgt spid="93194"/>
                                        </p:tgtEl>
                                        <p:attrNameLst>
                                          <p:attrName>ppt_w</p:attrName>
                                        </p:attrNameLst>
                                      </p:cBhvr>
                                      <p:tavLst>
                                        <p:tav tm="0">
                                          <p:val>
                                            <p:fltVal val="0"/>
                                          </p:val>
                                        </p:tav>
                                        <p:tav tm="100000">
                                          <p:val>
                                            <p:strVal val="#ppt_w"/>
                                          </p:val>
                                        </p:tav>
                                      </p:tavLst>
                                    </p:anim>
                                    <p:anim calcmode="lin" valueType="num">
                                      <p:cBhvr>
                                        <p:cTn id="74" dur="500" fill="hold"/>
                                        <p:tgtEl>
                                          <p:spTgt spid="93194"/>
                                        </p:tgtEl>
                                        <p:attrNameLst>
                                          <p:attrName>ppt_h</p:attrName>
                                        </p:attrNameLst>
                                      </p:cBhvr>
                                      <p:tavLst>
                                        <p:tav tm="0">
                                          <p:val>
                                            <p:fltVal val="0"/>
                                          </p:val>
                                        </p:tav>
                                        <p:tav tm="100000">
                                          <p:val>
                                            <p:strVal val="#ppt_h"/>
                                          </p:val>
                                        </p:tav>
                                      </p:tavLst>
                                    </p:anim>
                                    <p:animEffect transition="in" filter="fade">
                                      <p:cBhvr>
                                        <p:cTn id="75" dur="500"/>
                                        <p:tgtEl>
                                          <p:spTgt spid="93194"/>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93195"/>
                                        </p:tgtEl>
                                        <p:attrNameLst>
                                          <p:attrName>style.visibility</p:attrName>
                                        </p:attrNameLst>
                                      </p:cBhvr>
                                      <p:to>
                                        <p:strVal val="visible"/>
                                      </p:to>
                                    </p:set>
                                    <p:anim calcmode="lin" valueType="num">
                                      <p:cBhvr>
                                        <p:cTn id="78" dur="500" fill="hold"/>
                                        <p:tgtEl>
                                          <p:spTgt spid="93195"/>
                                        </p:tgtEl>
                                        <p:attrNameLst>
                                          <p:attrName>ppt_w</p:attrName>
                                        </p:attrNameLst>
                                      </p:cBhvr>
                                      <p:tavLst>
                                        <p:tav tm="0">
                                          <p:val>
                                            <p:fltVal val="0"/>
                                          </p:val>
                                        </p:tav>
                                        <p:tav tm="100000">
                                          <p:val>
                                            <p:strVal val="#ppt_w"/>
                                          </p:val>
                                        </p:tav>
                                      </p:tavLst>
                                    </p:anim>
                                    <p:anim calcmode="lin" valueType="num">
                                      <p:cBhvr>
                                        <p:cTn id="79" dur="500" fill="hold"/>
                                        <p:tgtEl>
                                          <p:spTgt spid="93195"/>
                                        </p:tgtEl>
                                        <p:attrNameLst>
                                          <p:attrName>ppt_h</p:attrName>
                                        </p:attrNameLst>
                                      </p:cBhvr>
                                      <p:tavLst>
                                        <p:tav tm="0">
                                          <p:val>
                                            <p:fltVal val="0"/>
                                          </p:val>
                                        </p:tav>
                                        <p:tav tm="100000">
                                          <p:val>
                                            <p:strVal val="#ppt_h"/>
                                          </p:val>
                                        </p:tav>
                                      </p:tavLst>
                                    </p:anim>
                                    <p:animEffect transition="in" filter="fade">
                                      <p:cBhvr>
                                        <p:cTn id="80" dur="500"/>
                                        <p:tgtEl>
                                          <p:spTgt spid="93195"/>
                                        </p:tgtEl>
                                      </p:cBhvr>
                                    </p:animEffect>
                                  </p:childTnLst>
                                </p:cTn>
                              </p:par>
                              <p:par>
                                <p:cTn id="81" presetID="53" presetClass="entr" presetSubtype="16" fill="hold" nodeType="withEffect">
                                  <p:stCondLst>
                                    <p:cond delay="0"/>
                                  </p:stCondLst>
                                  <p:childTnLst>
                                    <p:set>
                                      <p:cBhvr>
                                        <p:cTn id="82" dur="1" fill="hold">
                                          <p:stCondLst>
                                            <p:cond delay="0"/>
                                          </p:stCondLst>
                                        </p:cTn>
                                        <p:tgtEl>
                                          <p:spTgt spid="93203"/>
                                        </p:tgtEl>
                                        <p:attrNameLst>
                                          <p:attrName>style.visibility</p:attrName>
                                        </p:attrNameLst>
                                      </p:cBhvr>
                                      <p:to>
                                        <p:strVal val="visible"/>
                                      </p:to>
                                    </p:set>
                                    <p:anim calcmode="lin" valueType="num">
                                      <p:cBhvr>
                                        <p:cTn id="83" dur="500" fill="hold"/>
                                        <p:tgtEl>
                                          <p:spTgt spid="93203"/>
                                        </p:tgtEl>
                                        <p:attrNameLst>
                                          <p:attrName>ppt_w</p:attrName>
                                        </p:attrNameLst>
                                      </p:cBhvr>
                                      <p:tavLst>
                                        <p:tav tm="0">
                                          <p:val>
                                            <p:fltVal val="0"/>
                                          </p:val>
                                        </p:tav>
                                        <p:tav tm="100000">
                                          <p:val>
                                            <p:strVal val="#ppt_w"/>
                                          </p:val>
                                        </p:tav>
                                      </p:tavLst>
                                    </p:anim>
                                    <p:anim calcmode="lin" valueType="num">
                                      <p:cBhvr>
                                        <p:cTn id="84" dur="500" fill="hold"/>
                                        <p:tgtEl>
                                          <p:spTgt spid="93203"/>
                                        </p:tgtEl>
                                        <p:attrNameLst>
                                          <p:attrName>ppt_h</p:attrName>
                                        </p:attrNameLst>
                                      </p:cBhvr>
                                      <p:tavLst>
                                        <p:tav tm="0">
                                          <p:val>
                                            <p:fltVal val="0"/>
                                          </p:val>
                                        </p:tav>
                                        <p:tav tm="100000">
                                          <p:val>
                                            <p:strVal val="#ppt_h"/>
                                          </p:val>
                                        </p:tav>
                                      </p:tavLst>
                                    </p:anim>
                                    <p:animEffect transition="in" filter="fade">
                                      <p:cBhvr>
                                        <p:cTn id="85" dur="500"/>
                                        <p:tgtEl>
                                          <p:spTgt spid="93203"/>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93206"/>
                                        </p:tgtEl>
                                        <p:attrNameLst>
                                          <p:attrName>style.visibility</p:attrName>
                                        </p:attrNameLst>
                                      </p:cBhvr>
                                      <p:to>
                                        <p:strVal val="visible"/>
                                      </p:to>
                                    </p:set>
                                    <p:anim calcmode="lin" valueType="num">
                                      <p:cBhvr>
                                        <p:cTn id="88" dur="500" fill="hold"/>
                                        <p:tgtEl>
                                          <p:spTgt spid="93206"/>
                                        </p:tgtEl>
                                        <p:attrNameLst>
                                          <p:attrName>ppt_w</p:attrName>
                                        </p:attrNameLst>
                                      </p:cBhvr>
                                      <p:tavLst>
                                        <p:tav tm="0">
                                          <p:val>
                                            <p:fltVal val="0"/>
                                          </p:val>
                                        </p:tav>
                                        <p:tav tm="100000">
                                          <p:val>
                                            <p:strVal val="#ppt_w"/>
                                          </p:val>
                                        </p:tav>
                                      </p:tavLst>
                                    </p:anim>
                                    <p:anim calcmode="lin" valueType="num">
                                      <p:cBhvr>
                                        <p:cTn id="89" dur="500" fill="hold"/>
                                        <p:tgtEl>
                                          <p:spTgt spid="93206"/>
                                        </p:tgtEl>
                                        <p:attrNameLst>
                                          <p:attrName>ppt_h</p:attrName>
                                        </p:attrNameLst>
                                      </p:cBhvr>
                                      <p:tavLst>
                                        <p:tav tm="0">
                                          <p:val>
                                            <p:fltVal val="0"/>
                                          </p:val>
                                        </p:tav>
                                        <p:tav tm="100000">
                                          <p:val>
                                            <p:strVal val="#ppt_h"/>
                                          </p:val>
                                        </p:tav>
                                      </p:tavLst>
                                    </p:anim>
                                    <p:animEffect transition="in" filter="fade">
                                      <p:cBhvr>
                                        <p:cTn id="90" dur="500"/>
                                        <p:tgtEl>
                                          <p:spTgt spid="93206"/>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93190"/>
                                        </p:tgtEl>
                                        <p:attrNameLst>
                                          <p:attrName>style.visibility</p:attrName>
                                        </p:attrNameLst>
                                      </p:cBhvr>
                                      <p:to>
                                        <p:strVal val="visible"/>
                                      </p:to>
                                    </p:set>
                                    <p:anim calcmode="lin" valueType="num">
                                      <p:cBhvr>
                                        <p:cTn id="93" dur="500" fill="hold"/>
                                        <p:tgtEl>
                                          <p:spTgt spid="93190"/>
                                        </p:tgtEl>
                                        <p:attrNameLst>
                                          <p:attrName>ppt_w</p:attrName>
                                        </p:attrNameLst>
                                      </p:cBhvr>
                                      <p:tavLst>
                                        <p:tav tm="0">
                                          <p:val>
                                            <p:fltVal val="0"/>
                                          </p:val>
                                        </p:tav>
                                        <p:tav tm="100000">
                                          <p:val>
                                            <p:strVal val="#ppt_w"/>
                                          </p:val>
                                        </p:tav>
                                      </p:tavLst>
                                    </p:anim>
                                    <p:anim calcmode="lin" valueType="num">
                                      <p:cBhvr>
                                        <p:cTn id="94" dur="500" fill="hold"/>
                                        <p:tgtEl>
                                          <p:spTgt spid="93190"/>
                                        </p:tgtEl>
                                        <p:attrNameLst>
                                          <p:attrName>ppt_h</p:attrName>
                                        </p:attrNameLst>
                                      </p:cBhvr>
                                      <p:tavLst>
                                        <p:tav tm="0">
                                          <p:val>
                                            <p:fltVal val="0"/>
                                          </p:val>
                                        </p:tav>
                                        <p:tav tm="100000">
                                          <p:val>
                                            <p:strVal val="#ppt_h"/>
                                          </p:val>
                                        </p:tav>
                                      </p:tavLst>
                                    </p:anim>
                                    <p:animEffect transition="in" filter="fade">
                                      <p:cBhvr>
                                        <p:cTn id="95" dur="500"/>
                                        <p:tgtEl>
                                          <p:spTgt spid="93190"/>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93196"/>
                                        </p:tgtEl>
                                        <p:attrNameLst>
                                          <p:attrName>style.visibility</p:attrName>
                                        </p:attrNameLst>
                                      </p:cBhvr>
                                      <p:to>
                                        <p:strVal val="visible"/>
                                      </p:to>
                                    </p:set>
                                    <p:anim calcmode="lin" valueType="num">
                                      <p:cBhvr>
                                        <p:cTn id="100" dur="500" fill="hold"/>
                                        <p:tgtEl>
                                          <p:spTgt spid="93196"/>
                                        </p:tgtEl>
                                        <p:attrNameLst>
                                          <p:attrName>ppt_w</p:attrName>
                                        </p:attrNameLst>
                                      </p:cBhvr>
                                      <p:tavLst>
                                        <p:tav tm="0">
                                          <p:val>
                                            <p:fltVal val="0"/>
                                          </p:val>
                                        </p:tav>
                                        <p:tav tm="100000">
                                          <p:val>
                                            <p:strVal val="#ppt_w"/>
                                          </p:val>
                                        </p:tav>
                                      </p:tavLst>
                                    </p:anim>
                                    <p:anim calcmode="lin" valueType="num">
                                      <p:cBhvr>
                                        <p:cTn id="101" dur="500" fill="hold"/>
                                        <p:tgtEl>
                                          <p:spTgt spid="93196"/>
                                        </p:tgtEl>
                                        <p:attrNameLst>
                                          <p:attrName>ppt_h</p:attrName>
                                        </p:attrNameLst>
                                      </p:cBhvr>
                                      <p:tavLst>
                                        <p:tav tm="0">
                                          <p:val>
                                            <p:fltVal val="0"/>
                                          </p:val>
                                        </p:tav>
                                        <p:tav tm="100000">
                                          <p:val>
                                            <p:strVal val="#ppt_h"/>
                                          </p:val>
                                        </p:tav>
                                      </p:tavLst>
                                    </p:anim>
                                    <p:animEffect transition="in" filter="fade">
                                      <p:cBhvr>
                                        <p:cTn id="102" dur="500"/>
                                        <p:tgtEl>
                                          <p:spTgt spid="93196"/>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93197"/>
                                        </p:tgtEl>
                                        <p:attrNameLst>
                                          <p:attrName>style.visibility</p:attrName>
                                        </p:attrNameLst>
                                      </p:cBhvr>
                                      <p:to>
                                        <p:strVal val="visible"/>
                                      </p:to>
                                    </p:set>
                                    <p:anim calcmode="lin" valueType="num">
                                      <p:cBhvr>
                                        <p:cTn id="105" dur="500" fill="hold"/>
                                        <p:tgtEl>
                                          <p:spTgt spid="93197"/>
                                        </p:tgtEl>
                                        <p:attrNameLst>
                                          <p:attrName>ppt_w</p:attrName>
                                        </p:attrNameLst>
                                      </p:cBhvr>
                                      <p:tavLst>
                                        <p:tav tm="0">
                                          <p:val>
                                            <p:fltVal val="0"/>
                                          </p:val>
                                        </p:tav>
                                        <p:tav tm="100000">
                                          <p:val>
                                            <p:strVal val="#ppt_w"/>
                                          </p:val>
                                        </p:tav>
                                      </p:tavLst>
                                    </p:anim>
                                    <p:anim calcmode="lin" valueType="num">
                                      <p:cBhvr>
                                        <p:cTn id="106" dur="500" fill="hold"/>
                                        <p:tgtEl>
                                          <p:spTgt spid="93197"/>
                                        </p:tgtEl>
                                        <p:attrNameLst>
                                          <p:attrName>ppt_h</p:attrName>
                                        </p:attrNameLst>
                                      </p:cBhvr>
                                      <p:tavLst>
                                        <p:tav tm="0">
                                          <p:val>
                                            <p:fltVal val="0"/>
                                          </p:val>
                                        </p:tav>
                                        <p:tav tm="100000">
                                          <p:val>
                                            <p:strVal val="#ppt_h"/>
                                          </p:val>
                                        </p:tav>
                                      </p:tavLst>
                                    </p:anim>
                                    <p:animEffect transition="in" filter="fade">
                                      <p:cBhvr>
                                        <p:cTn id="107" dur="500"/>
                                        <p:tgtEl>
                                          <p:spTgt spid="93197"/>
                                        </p:tgtEl>
                                      </p:cBhvr>
                                    </p:animEffect>
                                  </p:childTnLst>
                                </p:cTn>
                              </p:par>
                              <p:par>
                                <p:cTn id="108" presetID="53" presetClass="entr" presetSubtype="16" fill="hold" nodeType="withEffect">
                                  <p:stCondLst>
                                    <p:cond delay="0"/>
                                  </p:stCondLst>
                                  <p:childTnLst>
                                    <p:set>
                                      <p:cBhvr>
                                        <p:cTn id="109" dur="1" fill="hold">
                                          <p:stCondLst>
                                            <p:cond delay="0"/>
                                          </p:stCondLst>
                                        </p:cTn>
                                        <p:tgtEl>
                                          <p:spTgt spid="93202"/>
                                        </p:tgtEl>
                                        <p:attrNameLst>
                                          <p:attrName>style.visibility</p:attrName>
                                        </p:attrNameLst>
                                      </p:cBhvr>
                                      <p:to>
                                        <p:strVal val="visible"/>
                                      </p:to>
                                    </p:set>
                                    <p:anim calcmode="lin" valueType="num">
                                      <p:cBhvr>
                                        <p:cTn id="110" dur="500" fill="hold"/>
                                        <p:tgtEl>
                                          <p:spTgt spid="93202"/>
                                        </p:tgtEl>
                                        <p:attrNameLst>
                                          <p:attrName>ppt_w</p:attrName>
                                        </p:attrNameLst>
                                      </p:cBhvr>
                                      <p:tavLst>
                                        <p:tav tm="0">
                                          <p:val>
                                            <p:fltVal val="0"/>
                                          </p:val>
                                        </p:tav>
                                        <p:tav tm="100000">
                                          <p:val>
                                            <p:strVal val="#ppt_w"/>
                                          </p:val>
                                        </p:tav>
                                      </p:tavLst>
                                    </p:anim>
                                    <p:anim calcmode="lin" valueType="num">
                                      <p:cBhvr>
                                        <p:cTn id="111" dur="500" fill="hold"/>
                                        <p:tgtEl>
                                          <p:spTgt spid="93202"/>
                                        </p:tgtEl>
                                        <p:attrNameLst>
                                          <p:attrName>ppt_h</p:attrName>
                                        </p:attrNameLst>
                                      </p:cBhvr>
                                      <p:tavLst>
                                        <p:tav tm="0">
                                          <p:val>
                                            <p:fltVal val="0"/>
                                          </p:val>
                                        </p:tav>
                                        <p:tav tm="100000">
                                          <p:val>
                                            <p:strVal val="#ppt_h"/>
                                          </p:val>
                                        </p:tav>
                                      </p:tavLst>
                                    </p:anim>
                                    <p:animEffect transition="in" filter="fade">
                                      <p:cBhvr>
                                        <p:cTn id="112" dur="500"/>
                                        <p:tgtEl>
                                          <p:spTgt spid="93202"/>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93207"/>
                                        </p:tgtEl>
                                        <p:attrNameLst>
                                          <p:attrName>style.visibility</p:attrName>
                                        </p:attrNameLst>
                                      </p:cBhvr>
                                      <p:to>
                                        <p:strVal val="visible"/>
                                      </p:to>
                                    </p:set>
                                    <p:anim calcmode="lin" valueType="num">
                                      <p:cBhvr>
                                        <p:cTn id="115" dur="500" fill="hold"/>
                                        <p:tgtEl>
                                          <p:spTgt spid="93207"/>
                                        </p:tgtEl>
                                        <p:attrNameLst>
                                          <p:attrName>ppt_w</p:attrName>
                                        </p:attrNameLst>
                                      </p:cBhvr>
                                      <p:tavLst>
                                        <p:tav tm="0">
                                          <p:val>
                                            <p:fltVal val="0"/>
                                          </p:val>
                                        </p:tav>
                                        <p:tav tm="100000">
                                          <p:val>
                                            <p:strVal val="#ppt_w"/>
                                          </p:val>
                                        </p:tav>
                                      </p:tavLst>
                                    </p:anim>
                                    <p:anim calcmode="lin" valueType="num">
                                      <p:cBhvr>
                                        <p:cTn id="116" dur="500" fill="hold"/>
                                        <p:tgtEl>
                                          <p:spTgt spid="93207"/>
                                        </p:tgtEl>
                                        <p:attrNameLst>
                                          <p:attrName>ppt_h</p:attrName>
                                        </p:attrNameLst>
                                      </p:cBhvr>
                                      <p:tavLst>
                                        <p:tav tm="0">
                                          <p:val>
                                            <p:fltVal val="0"/>
                                          </p:val>
                                        </p:tav>
                                        <p:tav tm="100000">
                                          <p:val>
                                            <p:strVal val="#ppt_h"/>
                                          </p:val>
                                        </p:tav>
                                      </p:tavLst>
                                    </p:anim>
                                    <p:animEffect transition="in" filter="fade">
                                      <p:cBhvr>
                                        <p:cTn id="117" dur="500"/>
                                        <p:tgtEl>
                                          <p:spTgt spid="9320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93189"/>
                                        </p:tgtEl>
                                        <p:attrNameLst>
                                          <p:attrName>style.visibility</p:attrName>
                                        </p:attrNameLst>
                                      </p:cBhvr>
                                      <p:to>
                                        <p:strVal val="visible"/>
                                      </p:to>
                                    </p:set>
                                    <p:anim calcmode="lin" valueType="num">
                                      <p:cBhvr>
                                        <p:cTn id="120" dur="500" fill="hold"/>
                                        <p:tgtEl>
                                          <p:spTgt spid="93189"/>
                                        </p:tgtEl>
                                        <p:attrNameLst>
                                          <p:attrName>ppt_w</p:attrName>
                                        </p:attrNameLst>
                                      </p:cBhvr>
                                      <p:tavLst>
                                        <p:tav tm="0">
                                          <p:val>
                                            <p:fltVal val="0"/>
                                          </p:val>
                                        </p:tav>
                                        <p:tav tm="100000">
                                          <p:val>
                                            <p:strVal val="#ppt_w"/>
                                          </p:val>
                                        </p:tav>
                                      </p:tavLst>
                                    </p:anim>
                                    <p:anim calcmode="lin" valueType="num">
                                      <p:cBhvr>
                                        <p:cTn id="121" dur="500" fill="hold"/>
                                        <p:tgtEl>
                                          <p:spTgt spid="93189"/>
                                        </p:tgtEl>
                                        <p:attrNameLst>
                                          <p:attrName>ppt_h</p:attrName>
                                        </p:attrNameLst>
                                      </p:cBhvr>
                                      <p:tavLst>
                                        <p:tav tm="0">
                                          <p:val>
                                            <p:fltVal val="0"/>
                                          </p:val>
                                        </p:tav>
                                        <p:tav tm="100000">
                                          <p:val>
                                            <p:strVal val="#ppt_h"/>
                                          </p:val>
                                        </p:tav>
                                      </p:tavLst>
                                    </p:anim>
                                    <p:animEffect transition="in" filter="fade">
                                      <p:cBhvr>
                                        <p:cTn id="12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nimBg="1"/>
      <p:bldP spid="93188" grpId="0"/>
      <p:bldP spid="93189" grpId="0"/>
      <p:bldP spid="93190" grpId="0"/>
      <p:bldP spid="93191" grpId="0"/>
      <p:bldP spid="93193" grpId="0" animBg="1"/>
      <p:bldP spid="93195" grpId="0" animBg="1"/>
      <p:bldP spid="93197" grpId="0" animBg="1"/>
      <p:bldP spid="93199" grpId="0" animBg="1"/>
      <p:bldP spid="93200" grpId="0"/>
      <p:bldP spid="93205" grpId="0"/>
      <p:bldP spid="93206" grpId="0"/>
      <p:bldP spid="93207" grpId="0"/>
      <p:bldP spid="932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AutoShape 3"/>
          <p:cNvSpPr>
            <a:spLocks noChangeArrowheads="1"/>
          </p:cNvSpPr>
          <p:nvPr/>
        </p:nvSpPr>
        <p:spPr bwMode="gray">
          <a:xfrm rot="-2700000">
            <a:off x="3224213" y="2617788"/>
            <a:ext cx="2454275" cy="2455862"/>
          </a:xfrm>
          <a:custGeom>
            <a:avLst/>
            <a:gdLst>
              <a:gd name="G0" fmla="+- 5400 0 0"/>
              <a:gd name="G1" fmla="+- 8100 0 0"/>
              <a:gd name="G2" fmla="+- 2700 0 0"/>
              <a:gd name="G3" fmla="+- 9450 0 0"/>
              <a:gd name="G4" fmla="+- 21600 0 8100"/>
              <a:gd name="G5" fmla="+- 21600 0 9450"/>
              <a:gd name="G6" fmla="+- 5400 21600 0"/>
              <a:gd name="G7" fmla="*/ G6 1 2"/>
              <a:gd name="G8" fmla="+- 21600 0 5400"/>
              <a:gd name="G9" fmla="+- 21600 0 2700"/>
              <a:gd name="T0" fmla="*/ G0 w 21600"/>
              <a:gd name="T1" fmla="*/ G0 h 21600"/>
              <a:gd name="T2" fmla="*/ G8 w 21600"/>
              <a:gd name="T3" fmla="*/ G8 h 21600"/>
            </a:gdLst>
            <a:ahLst/>
            <a:cxnLst>
              <a:cxn ang="0">
                <a:pos x="r" y="vc"/>
              </a:cxn>
              <a:cxn ang="5400000">
                <a:pos x="hc" y="b"/>
              </a:cxn>
              <a:cxn ang="10800000">
                <a:pos x="l" y="vc"/>
              </a:cxn>
              <a:cxn ang="16200000">
                <a:pos x="hc" y="t"/>
              </a:cxn>
            </a:cxnLst>
            <a:rect l="T0" t="T1" r="T2" b="T3"/>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gradFill rotWithShape="1">
            <a:gsLst>
              <a:gs pos="0">
                <a:srgbClr val="969696">
                  <a:gamma/>
                  <a:tint val="33725"/>
                  <a:invGamma/>
                </a:srgbClr>
              </a:gs>
              <a:gs pos="100000">
                <a:srgbClr val="969696"/>
              </a:gs>
            </a:gsLst>
            <a:path path="rect">
              <a:fillToRect l="50000" t="50000" r="50000" b="50000"/>
            </a:path>
          </a:gradFill>
          <a:ln w="9525" algn="ctr">
            <a:solidFill>
              <a:schemeClr val="tx1"/>
            </a:solidFill>
            <a:miter lim="800000"/>
            <a:headEnd/>
            <a:tailEnd/>
          </a:ln>
          <a:effectLst>
            <a:outerShdw dist="28398" dir="3806097" algn="ctr" rotWithShape="0">
              <a:srgbClr val="000000">
                <a:alpha val="50000"/>
              </a:srgbClr>
            </a:outerShdw>
          </a:effectLst>
        </p:spPr>
        <p:txBody>
          <a:bodyPr wrap="none" anchor="ctr"/>
          <a:lstStyle/>
          <a:p>
            <a:endParaRPr lang="zh-CN" altLang="en-US">
              <a:ea typeface="宋体" pitchFamily="2" charset="-122"/>
            </a:endParaRPr>
          </a:p>
        </p:txBody>
      </p:sp>
      <p:sp>
        <p:nvSpPr>
          <p:cNvPr id="93188" name="Rectangle 4"/>
          <p:cNvSpPr>
            <a:spLocks noChangeArrowheads="1"/>
          </p:cNvSpPr>
          <p:nvPr/>
        </p:nvSpPr>
        <p:spPr bwMode="black">
          <a:xfrm>
            <a:off x="71536" y="1844824"/>
            <a:ext cx="2392264" cy="1015663"/>
          </a:xfrm>
          <a:prstGeom prst="rect">
            <a:avLst/>
          </a:prstGeom>
          <a:noFill/>
          <a:ln w="9525" algn="ctr">
            <a:noFill/>
            <a:miter lim="800000"/>
            <a:headEnd/>
            <a:tailEnd/>
          </a:ln>
        </p:spPr>
        <p:txBody>
          <a:bodyPr wrap="square">
            <a:spAutoFit/>
          </a:bodyPr>
          <a:lstStyle/>
          <a:p>
            <a:r>
              <a:rPr lang="zh-CN" altLang="en-US" sz="2000" dirty="0"/>
              <a:t>不断地</a:t>
            </a:r>
            <a:r>
              <a:rPr lang="zh-CN" altLang="en-US" sz="2000" dirty="0">
                <a:solidFill>
                  <a:srgbClr val="FF0000"/>
                </a:solidFill>
              </a:rPr>
              <a:t>关注优秀的技能和好的设计</a:t>
            </a:r>
            <a:r>
              <a:rPr lang="zh-CN" altLang="en-US" sz="2000" dirty="0"/>
              <a:t>会增强敏捷能力。</a:t>
            </a:r>
            <a:endParaRPr lang="en-US" altLang="zh-CN" sz="2000" dirty="0"/>
          </a:p>
        </p:txBody>
      </p:sp>
      <p:sp>
        <p:nvSpPr>
          <p:cNvPr id="93189" name="Rectangle 5"/>
          <p:cNvSpPr>
            <a:spLocks noChangeArrowheads="1"/>
          </p:cNvSpPr>
          <p:nvPr/>
        </p:nvSpPr>
        <p:spPr bwMode="black">
          <a:xfrm>
            <a:off x="6429375" y="4509120"/>
            <a:ext cx="2607121" cy="1631216"/>
          </a:xfrm>
          <a:prstGeom prst="rect">
            <a:avLst/>
          </a:prstGeom>
          <a:noFill/>
          <a:ln w="9525" algn="ctr">
            <a:noFill/>
            <a:miter lim="800000"/>
            <a:headEnd/>
            <a:tailEnd/>
          </a:ln>
        </p:spPr>
        <p:txBody>
          <a:bodyPr wrap="square">
            <a:spAutoFit/>
          </a:bodyPr>
          <a:lstStyle/>
          <a:p>
            <a:r>
              <a:rPr lang="zh-CN" altLang="en-US" sz="2000" dirty="0"/>
              <a:t>每隔一定时间，团队会在如何才能更有效地工作方面进行</a:t>
            </a:r>
            <a:r>
              <a:rPr lang="zh-CN" altLang="en-US" sz="2000" dirty="0">
                <a:solidFill>
                  <a:srgbClr val="FF0000"/>
                </a:solidFill>
              </a:rPr>
              <a:t>反省</a:t>
            </a:r>
            <a:r>
              <a:rPr lang="zh-CN" altLang="en-US" sz="2000" dirty="0"/>
              <a:t>，然后相应地对自己的行为进行</a:t>
            </a:r>
            <a:r>
              <a:rPr lang="zh-CN" altLang="en-US" sz="2000" dirty="0">
                <a:solidFill>
                  <a:srgbClr val="FF0000"/>
                </a:solidFill>
              </a:rPr>
              <a:t>调整</a:t>
            </a:r>
            <a:r>
              <a:rPr lang="zh-CN" altLang="en-US" sz="2000" dirty="0"/>
              <a:t>。</a:t>
            </a:r>
          </a:p>
        </p:txBody>
      </p:sp>
      <p:sp>
        <p:nvSpPr>
          <p:cNvPr id="93190" name="Rectangle 6"/>
          <p:cNvSpPr>
            <a:spLocks noChangeArrowheads="1"/>
          </p:cNvSpPr>
          <p:nvPr/>
        </p:nvSpPr>
        <p:spPr bwMode="black">
          <a:xfrm>
            <a:off x="71536" y="4509120"/>
            <a:ext cx="2387502" cy="1015663"/>
          </a:xfrm>
          <a:prstGeom prst="rect">
            <a:avLst/>
          </a:prstGeom>
          <a:noFill/>
          <a:ln w="9525" algn="ctr">
            <a:noFill/>
            <a:miter lim="800000"/>
            <a:headEnd/>
            <a:tailEnd/>
          </a:ln>
        </p:spPr>
        <p:txBody>
          <a:bodyPr wrap="square">
            <a:spAutoFit/>
          </a:bodyPr>
          <a:lstStyle/>
          <a:p>
            <a:r>
              <a:rPr lang="zh-CN" altLang="en-US" sz="2000" dirty="0"/>
              <a:t>最好的构架、需求和设计出</a:t>
            </a:r>
            <a:r>
              <a:rPr lang="zh-CN" altLang="en-US" sz="2000" dirty="0">
                <a:solidFill>
                  <a:srgbClr val="FF0000"/>
                </a:solidFill>
              </a:rPr>
              <a:t>自己组织的团队</a:t>
            </a:r>
            <a:r>
              <a:rPr lang="zh-CN" altLang="en-US" sz="2000" dirty="0"/>
              <a:t>。</a:t>
            </a:r>
          </a:p>
        </p:txBody>
      </p:sp>
      <p:sp>
        <p:nvSpPr>
          <p:cNvPr id="93191" name="Rectangle 7"/>
          <p:cNvSpPr>
            <a:spLocks noChangeArrowheads="1"/>
          </p:cNvSpPr>
          <p:nvPr/>
        </p:nvSpPr>
        <p:spPr bwMode="black">
          <a:xfrm>
            <a:off x="6421438" y="1844824"/>
            <a:ext cx="2471042" cy="400110"/>
          </a:xfrm>
          <a:prstGeom prst="rect">
            <a:avLst/>
          </a:prstGeom>
          <a:noFill/>
          <a:ln w="9525" algn="ctr">
            <a:noFill/>
            <a:miter lim="800000"/>
            <a:headEnd/>
            <a:tailEnd/>
          </a:ln>
        </p:spPr>
        <p:txBody>
          <a:bodyPr wrap="square">
            <a:spAutoFit/>
          </a:bodyPr>
          <a:lstStyle/>
          <a:p>
            <a:r>
              <a:rPr lang="zh-CN" altLang="en-US" sz="2000" dirty="0">
                <a:solidFill>
                  <a:srgbClr val="FF0000"/>
                </a:solidFill>
              </a:rPr>
              <a:t>简单</a:t>
            </a:r>
            <a:r>
              <a:rPr lang="zh-CN" altLang="en-US" sz="2000" dirty="0"/>
              <a:t>是最根本的。</a:t>
            </a:r>
          </a:p>
        </p:txBody>
      </p:sp>
      <p:pic>
        <p:nvPicPr>
          <p:cNvPr id="93192" name="Picture 8" descr="circuler_1"/>
          <p:cNvPicPr>
            <a:picLocks noChangeAspect="1" noChangeArrowheads="1"/>
          </p:cNvPicPr>
          <p:nvPr/>
        </p:nvPicPr>
        <p:blipFill>
          <a:blip r:embed="rId3"/>
          <a:srcRect/>
          <a:stretch>
            <a:fillRect/>
          </a:stretch>
        </p:blipFill>
        <p:spPr bwMode="gray">
          <a:xfrm>
            <a:off x="2459038" y="1920875"/>
            <a:ext cx="1222375" cy="1225550"/>
          </a:xfrm>
          <a:prstGeom prst="rect">
            <a:avLst/>
          </a:prstGeom>
          <a:noFill/>
          <a:ln w="9525">
            <a:noFill/>
            <a:miter lim="800000"/>
            <a:headEnd/>
            <a:tailEnd/>
          </a:ln>
        </p:spPr>
      </p:pic>
      <p:sp>
        <p:nvSpPr>
          <p:cNvPr id="93193" name="Oval 9"/>
          <p:cNvSpPr>
            <a:spLocks noChangeArrowheads="1"/>
          </p:cNvSpPr>
          <p:nvPr/>
        </p:nvSpPr>
        <p:spPr bwMode="gray">
          <a:xfrm>
            <a:off x="2459038" y="1917700"/>
            <a:ext cx="1214437" cy="1233488"/>
          </a:xfrm>
          <a:prstGeom prst="ellipse">
            <a:avLst/>
          </a:prstGeom>
          <a:solidFill>
            <a:schemeClr val="accent1">
              <a:alpha val="50195"/>
            </a:schemeClr>
          </a:solidFill>
          <a:ln w="9525" algn="ctr">
            <a:noFill/>
            <a:round/>
            <a:headEnd/>
            <a:tailEnd/>
          </a:ln>
        </p:spPr>
        <p:txBody>
          <a:bodyPr wrap="none" anchor="ctr"/>
          <a:lstStyle/>
          <a:p>
            <a:endParaRPr lang="zh-CN" altLang="en-US">
              <a:ea typeface="宋体" pitchFamily="2" charset="-122"/>
            </a:endParaRPr>
          </a:p>
        </p:txBody>
      </p:sp>
      <p:pic>
        <p:nvPicPr>
          <p:cNvPr id="93194" name="Picture 10" descr="circuler_1"/>
          <p:cNvPicPr>
            <a:picLocks noChangeAspect="1" noChangeArrowheads="1"/>
          </p:cNvPicPr>
          <p:nvPr/>
        </p:nvPicPr>
        <p:blipFill>
          <a:blip r:embed="rId4"/>
          <a:srcRect/>
          <a:stretch>
            <a:fillRect/>
          </a:stretch>
        </p:blipFill>
        <p:spPr bwMode="gray">
          <a:xfrm>
            <a:off x="2460625" y="4546600"/>
            <a:ext cx="1220788" cy="1225550"/>
          </a:xfrm>
          <a:prstGeom prst="rect">
            <a:avLst/>
          </a:prstGeom>
          <a:noFill/>
          <a:ln w="9525">
            <a:noFill/>
            <a:miter lim="800000"/>
            <a:headEnd/>
            <a:tailEnd/>
          </a:ln>
        </p:spPr>
      </p:pic>
      <p:sp>
        <p:nvSpPr>
          <p:cNvPr id="93195" name="Oval 11"/>
          <p:cNvSpPr>
            <a:spLocks noChangeArrowheads="1"/>
          </p:cNvSpPr>
          <p:nvPr/>
        </p:nvSpPr>
        <p:spPr bwMode="gray">
          <a:xfrm>
            <a:off x="2460625" y="4543425"/>
            <a:ext cx="1216025" cy="1233488"/>
          </a:xfrm>
          <a:prstGeom prst="ellipse">
            <a:avLst/>
          </a:prstGeom>
          <a:solidFill>
            <a:schemeClr val="hlink">
              <a:alpha val="50195"/>
            </a:schemeClr>
          </a:solidFill>
          <a:ln w="9525" algn="ctr">
            <a:noFill/>
            <a:round/>
            <a:headEnd/>
            <a:tailEnd/>
          </a:ln>
        </p:spPr>
        <p:txBody>
          <a:bodyPr wrap="none" anchor="ctr"/>
          <a:lstStyle/>
          <a:p>
            <a:endParaRPr lang="zh-CN" altLang="en-US">
              <a:ea typeface="宋体" pitchFamily="2" charset="-122"/>
            </a:endParaRPr>
          </a:p>
        </p:txBody>
      </p:sp>
      <p:pic>
        <p:nvPicPr>
          <p:cNvPr id="93196" name="Picture 12" descr="circuler_1"/>
          <p:cNvPicPr>
            <a:picLocks noChangeAspect="1" noChangeArrowheads="1"/>
          </p:cNvPicPr>
          <p:nvPr/>
        </p:nvPicPr>
        <p:blipFill>
          <a:blip r:embed="rId3"/>
          <a:srcRect/>
          <a:stretch>
            <a:fillRect/>
          </a:stretch>
        </p:blipFill>
        <p:spPr bwMode="gray">
          <a:xfrm>
            <a:off x="5205413" y="4535488"/>
            <a:ext cx="1222375" cy="1225550"/>
          </a:xfrm>
          <a:prstGeom prst="rect">
            <a:avLst/>
          </a:prstGeom>
          <a:noFill/>
          <a:ln w="9525">
            <a:noFill/>
            <a:miter lim="800000"/>
            <a:headEnd/>
            <a:tailEnd/>
          </a:ln>
        </p:spPr>
      </p:pic>
      <p:sp>
        <p:nvSpPr>
          <p:cNvPr id="93197" name="Oval 13"/>
          <p:cNvSpPr>
            <a:spLocks noChangeArrowheads="1"/>
          </p:cNvSpPr>
          <p:nvPr/>
        </p:nvSpPr>
        <p:spPr bwMode="gray">
          <a:xfrm>
            <a:off x="5205413" y="4522788"/>
            <a:ext cx="1216025" cy="1233487"/>
          </a:xfrm>
          <a:prstGeom prst="ellipse">
            <a:avLst/>
          </a:prstGeom>
          <a:solidFill>
            <a:schemeClr val="accent1">
              <a:alpha val="50195"/>
            </a:schemeClr>
          </a:solidFill>
          <a:ln w="9525" algn="ctr">
            <a:noFill/>
            <a:round/>
            <a:headEnd/>
            <a:tailEnd/>
          </a:ln>
        </p:spPr>
        <p:txBody>
          <a:bodyPr wrap="none" anchor="ctr"/>
          <a:lstStyle/>
          <a:p>
            <a:endParaRPr lang="zh-CN" altLang="en-US">
              <a:ea typeface="宋体" pitchFamily="2" charset="-122"/>
            </a:endParaRPr>
          </a:p>
        </p:txBody>
      </p:sp>
      <p:pic>
        <p:nvPicPr>
          <p:cNvPr id="93198" name="Picture 14" descr="circuler_1"/>
          <p:cNvPicPr>
            <a:picLocks noChangeAspect="1" noChangeArrowheads="1"/>
          </p:cNvPicPr>
          <p:nvPr/>
        </p:nvPicPr>
        <p:blipFill>
          <a:blip r:embed="rId3"/>
          <a:srcRect/>
          <a:stretch>
            <a:fillRect/>
          </a:stretch>
        </p:blipFill>
        <p:spPr bwMode="gray">
          <a:xfrm>
            <a:off x="5205413" y="1906588"/>
            <a:ext cx="1220787" cy="1227137"/>
          </a:xfrm>
          <a:prstGeom prst="rect">
            <a:avLst/>
          </a:prstGeom>
          <a:noFill/>
          <a:ln w="9525">
            <a:noFill/>
            <a:miter lim="800000"/>
            <a:headEnd/>
            <a:tailEnd/>
          </a:ln>
        </p:spPr>
      </p:pic>
      <p:sp>
        <p:nvSpPr>
          <p:cNvPr id="93199" name="Oval 15"/>
          <p:cNvSpPr>
            <a:spLocks noChangeArrowheads="1"/>
          </p:cNvSpPr>
          <p:nvPr/>
        </p:nvSpPr>
        <p:spPr bwMode="gray">
          <a:xfrm>
            <a:off x="5205413" y="1905000"/>
            <a:ext cx="1216025" cy="1233488"/>
          </a:xfrm>
          <a:prstGeom prst="ellipse">
            <a:avLst/>
          </a:prstGeom>
          <a:solidFill>
            <a:schemeClr val="hlink">
              <a:alpha val="50195"/>
            </a:schemeClr>
          </a:solidFill>
          <a:ln w="9525" algn="ctr">
            <a:noFill/>
            <a:round/>
            <a:headEnd/>
            <a:tailEnd/>
          </a:ln>
        </p:spPr>
        <p:txBody>
          <a:bodyPr wrap="none" anchor="ctr"/>
          <a:lstStyle/>
          <a:p>
            <a:endParaRPr lang="zh-CN" altLang="en-US">
              <a:ea typeface="宋体" pitchFamily="2" charset="-122"/>
            </a:endParaRPr>
          </a:p>
        </p:txBody>
      </p:sp>
      <p:sp>
        <p:nvSpPr>
          <p:cNvPr id="93200" name="Text Box 16"/>
          <p:cNvSpPr txBox="1">
            <a:spLocks noChangeArrowheads="1"/>
          </p:cNvSpPr>
          <p:nvPr/>
        </p:nvSpPr>
        <p:spPr bwMode="auto">
          <a:xfrm>
            <a:off x="2695575" y="2581275"/>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9</a:t>
            </a:r>
          </a:p>
        </p:txBody>
      </p:sp>
      <p:grpSp>
        <p:nvGrpSpPr>
          <p:cNvPr id="93201" name="Group 17"/>
          <p:cNvGrpSpPr>
            <a:grpSpLocks/>
          </p:cNvGrpSpPr>
          <p:nvPr/>
        </p:nvGrpSpPr>
        <p:grpSpPr bwMode="auto">
          <a:xfrm>
            <a:off x="2882900" y="2170113"/>
            <a:ext cx="360363" cy="363537"/>
            <a:chOff x="523" y="2809"/>
            <a:chExt cx="876" cy="882"/>
          </a:xfrm>
        </p:grpSpPr>
        <p:sp>
          <p:nvSpPr>
            <p:cNvPr id="93230" name="Oval 18"/>
            <p:cNvSpPr>
              <a:spLocks noChangeArrowheads="1"/>
            </p:cNvSpPr>
            <p:nvPr/>
          </p:nvSpPr>
          <p:spPr bwMode="black">
            <a:xfrm>
              <a:off x="523" y="2809"/>
              <a:ext cx="876" cy="876"/>
            </a:xfrm>
            <a:prstGeom prst="ellipse">
              <a:avLst/>
            </a:prstGeom>
            <a:noFill/>
            <a:ln w="19050" algn="ctr">
              <a:solidFill>
                <a:srgbClr val="FFFFFF"/>
              </a:solidFill>
              <a:round/>
              <a:headEnd/>
              <a:tailEnd/>
            </a:ln>
          </p:spPr>
          <p:txBody>
            <a:bodyPr wrap="none" anchor="ctr"/>
            <a:lstStyle/>
            <a:p>
              <a:endParaRPr lang="zh-CN" altLang="en-US">
                <a:ea typeface="宋体" pitchFamily="2" charset="-122"/>
              </a:endParaRPr>
            </a:p>
          </p:txBody>
        </p:sp>
        <p:sp>
          <p:nvSpPr>
            <p:cNvPr id="93231" name="Line 19"/>
            <p:cNvSpPr>
              <a:spLocks noChangeShapeType="1"/>
            </p:cNvSpPr>
            <p:nvPr/>
          </p:nvSpPr>
          <p:spPr bwMode="black">
            <a:xfrm>
              <a:off x="964" y="2809"/>
              <a:ext cx="0" cy="870"/>
            </a:xfrm>
            <a:prstGeom prst="line">
              <a:avLst/>
            </a:prstGeom>
            <a:noFill/>
            <a:ln w="19050">
              <a:solidFill>
                <a:srgbClr val="FFFFFF"/>
              </a:solidFill>
              <a:round/>
              <a:headEnd/>
              <a:tailEnd/>
            </a:ln>
          </p:spPr>
          <p:txBody>
            <a:bodyPr/>
            <a:lstStyle/>
            <a:p>
              <a:endParaRPr lang="en-US"/>
            </a:p>
          </p:txBody>
        </p:sp>
        <p:sp>
          <p:nvSpPr>
            <p:cNvPr id="93232" name="Line 20"/>
            <p:cNvSpPr>
              <a:spLocks noChangeShapeType="1"/>
            </p:cNvSpPr>
            <p:nvPr/>
          </p:nvSpPr>
          <p:spPr bwMode="black">
            <a:xfrm>
              <a:off x="523" y="3244"/>
              <a:ext cx="876" cy="0"/>
            </a:xfrm>
            <a:prstGeom prst="line">
              <a:avLst/>
            </a:prstGeom>
            <a:noFill/>
            <a:ln w="19050">
              <a:solidFill>
                <a:srgbClr val="FFFFFF"/>
              </a:solidFill>
              <a:round/>
              <a:headEnd/>
              <a:tailEnd/>
            </a:ln>
          </p:spPr>
          <p:txBody>
            <a:bodyPr/>
            <a:lstStyle/>
            <a:p>
              <a:endParaRPr lang="en-US"/>
            </a:p>
          </p:txBody>
        </p:sp>
        <p:sp>
          <p:nvSpPr>
            <p:cNvPr id="93233" name="Freeform 21"/>
            <p:cNvSpPr>
              <a:spLocks/>
            </p:cNvSpPr>
            <p:nvPr/>
          </p:nvSpPr>
          <p:spPr bwMode="black">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headEnd/>
              <a:tailEnd/>
            </a:ln>
          </p:spPr>
          <p:txBody>
            <a:bodyPr/>
            <a:lstStyle/>
            <a:p>
              <a:endParaRPr lang="zh-CN" altLang="en-US">
                <a:ea typeface="宋体" pitchFamily="2" charset="-122"/>
              </a:endParaRPr>
            </a:p>
          </p:txBody>
        </p:sp>
        <p:sp>
          <p:nvSpPr>
            <p:cNvPr id="93234" name="Freeform 22"/>
            <p:cNvSpPr>
              <a:spLocks/>
            </p:cNvSpPr>
            <p:nvPr/>
          </p:nvSpPr>
          <p:spPr bwMode="black">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ea typeface="宋体" pitchFamily="2" charset="-122"/>
              </a:endParaRPr>
            </a:p>
          </p:txBody>
        </p:sp>
        <p:sp>
          <p:nvSpPr>
            <p:cNvPr id="93235" name="Freeform 23"/>
            <p:cNvSpPr>
              <a:spLocks/>
            </p:cNvSpPr>
            <p:nvPr/>
          </p:nvSpPr>
          <p:spPr bwMode="black">
            <a:xfrm rot="5400000">
              <a:off x="892" y="3171"/>
              <a:ext cx="114" cy="653"/>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ea typeface="宋体" pitchFamily="2" charset="-122"/>
              </a:endParaRPr>
            </a:p>
          </p:txBody>
        </p:sp>
        <p:sp>
          <p:nvSpPr>
            <p:cNvPr id="93236" name="Freeform 24"/>
            <p:cNvSpPr>
              <a:spLocks/>
            </p:cNvSpPr>
            <p:nvPr/>
          </p:nvSpPr>
          <p:spPr bwMode="black">
            <a:xfrm rot="16200000" flipV="1">
              <a:off x="900" y="2668"/>
              <a:ext cx="114" cy="653"/>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headEnd/>
              <a:tailEnd/>
            </a:ln>
          </p:spPr>
          <p:txBody>
            <a:bodyPr/>
            <a:lstStyle/>
            <a:p>
              <a:endParaRPr lang="zh-CN" altLang="en-US">
                <a:ea typeface="宋体" pitchFamily="2" charset="-122"/>
              </a:endParaRPr>
            </a:p>
          </p:txBody>
        </p:sp>
      </p:grpSp>
      <p:grpSp>
        <p:nvGrpSpPr>
          <p:cNvPr id="93202" name="Group 25"/>
          <p:cNvGrpSpPr>
            <a:grpSpLocks/>
          </p:cNvGrpSpPr>
          <p:nvPr/>
        </p:nvGrpSpPr>
        <p:grpSpPr bwMode="auto">
          <a:xfrm>
            <a:off x="5605463" y="4781550"/>
            <a:ext cx="487362" cy="390525"/>
            <a:chOff x="768" y="2024"/>
            <a:chExt cx="422" cy="337"/>
          </a:xfrm>
        </p:grpSpPr>
        <p:sp>
          <p:nvSpPr>
            <p:cNvPr id="93221" name="Freeform 26"/>
            <p:cNvSpPr>
              <a:spLocks/>
            </p:cNvSpPr>
            <p:nvPr/>
          </p:nvSpPr>
          <p:spPr bwMode="black">
            <a:xfrm>
              <a:off x="1074" y="2024"/>
              <a:ext cx="116" cy="117"/>
            </a:xfrm>
            <a:custGeom>
              <a:avLst/>
              <a:gdLst>
                <a:gd name="T0" fmla="*/ 12 w 116"/>
                <a:gd name="T1" fmla="*/ 0 h 117"/>
                <a:gd name="T2" fmla="*/ 0 w 116"/>
                <a:gd name="T3" fmla="*/ 67 h 117"/>
                <a:gd name="T4" fmla="*/ 53 w 116"/>
                <a:gd name="T5" fmla="*/ 117 h 117"/>
                <a:gd name="T6" fmla="*/ 108 w 116"/>
                <a:gd name="T7" fmla="*/ 105 h 117"/>
                <a:gd name="T8" fmla="*/ 116 w 116"/>
                <a:gd name="T9" fmla="*/ 54 h 117"/>
                <a:gd name="T10" fmla="*/ 65 w 116"/>
                <a:gd name="T11" fmla="*/ 0 h 117"/>
                <a:gd name="T12" fmla="*/ 12 w 116"/>
                <a:gd name="T13" fmla="*/ 0 h 117"/>
                <a:gd name="T14" fmla="*/ 0 60000 65536"/>
                <a:gd name="T15" fmla="*/ 0 60000 65536"/>
                <a:gd name="T16" fmla="*/ 0 60000 65536"/>
                <a:gd name="T17" fmla="*/ 0 60000 65536"/>
                <a:gd name="T18" fmla="*/ 0 60000 65536"/>
                <a:gd name="T19" fmla="*/ 0 60000 65536"/>
                <a:gd name="T20" fmla="*/ 0 60000 65536"/>
                <a:gd name="T21" fmla="*/ 0 w 116"/>
                <a:gd name="T22" fmla="*/ 0 h 117"/>
                <a:gd name="T23" fmla="*/ 116 w 116"/>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17">
                  <a:moveTo>
                    <a:pt x="12" y="0"/>
                  </a:moveTo>
                  <a:lnTo>
                    <a:pt x="0" y="67"/>
                  </a:lnTo>
                  <a:lnTo>
                    <a:pt x="53" y="117"/>
                  </a:lnTo>
                  <a:lnTo>
                    <a:pt x="108" y="105"/>
                  </a:lnTo>
                  <a:lnTo>
                    <a:pt x="116" y="54"/>
                  </a:lnTo>
                  <a:lnTo>
                    <a:pt x="65" y="0"/>
                  </a:lnTo>
                  <a:lnTo>
                    <a:pt x="12" y="0"/>
                  </a:lnTo>
                  <a:close/>
                </a:path>
              </a:pathLst>
            </a:custGeom>
            <a:noFill/>
            <a:ln w="12700">
              <a:solidFill>
                <a:srgbClr val="FFFFFF"/>
              </a:solidFill>
              <a:round/>
              <a:headEnd/>
              <a:tailEnd/>
            </a:ln>
          </p:spPr>
          <p:txBody>
            <a:bodyPr wrap="none" anchor="ctr"/>
            <a:lstStyle/>
            <a:p>
              <a:endParaRPr lang="zh-CN" altLang="en-US">
                <a:ea typeface="宋体" pitchFamily="2" charset="-122"/>
              </a:endParaRPr>
            </a:p>
          </p:txBody>
        </p:sp>
        <p:sp>
          <p:nvSpPr>
            <p:cNvPr id="93222" name="Freeform 27"/>
            <p:cNvSpPr>
              <a:spLocks/>
            </p:cNvSpPr>
            <p:nvPr/>
          </p:nvSpPr>
          <p:spPr bwMode="black">
            <a:xfrm>
              <a:off x="858" y="2090"/>
              <a:ext cx="273" cy="228"/>
            </a:xfrm>
            <a:custGeom>
              <a:avLst/>
              <a:gdLst>
                <a:gd name="T0" fmla="*/ 0 w 273"/>
                <a:gd name="T1" fmla="*/ 169 h 228"/>
                <a:gd name="T2" fmla="*/ 45 w 273"/>
                <a:gd name="T3" fmla="*/ 228 h 228"/>
                <a:gd name="T4" fmla="*/ 273 w 273"/>
                <a:gd name="T5" fmla="*/ 49 h 228"/>
                <a:gd name="T6" fmla="*/ 215 w 273"/>
                <a:gd name="T7" fmla="*/ 0 h 228"/>
                <a:gd name="T8" fmla="*/ 0 w 273"/>
                <a:gd name="T9" fmla="*/ 169 h 228"/>
                <a:gd name="T10" fmla="*/ 0 60000 65536"/>
                <a:gd name="T11" fmla="*/ 0 60000 65536"/>
                <a:gd name="T12" fmla="*/ 0 60000 65536"/>
                <a:gd name="T13" fmla="*/ 0 60000 65536"/>
                <a:gd name="T14" fmla="*/ 0 60000 65536"/>
                <a:gd name="T15" fmla="*/ 0 w 273"/>
                <a:gd name="T16" fmla="*/ 0 h 228"/>
                <a:gd name="T17" fmla="*/ 273 w 273"/>
                <a:gd name="T18" fmla="*/ 228 h 228"/>
              </a:gdLst>
              <a:ahLst/>
              <a:cxnLst>
                <a:cxn ang="T10">
                  <a:pos x="T0" y="T1"/>
                </a:cxn>
                <a:cxn ang="T11">
                  <a:pos x="T2" y="T3"/>
                </a:cxn>
                <a:cxn ang="T12">
                  <a:pos x="T4" y="T5"/>
                </a:cxn>
                <a:cxn ang="T13">
                  <a:pos x="T6" y="T7"/>
                </a:cxn>
                <a:cxn ang="T14">
                  <a:pos x="T8" y="T9"/>
                </a:cxn>
              </a:cxnLst>
              <a:rect l="T15" t="T16" r="T17" b="T18"/>
              <a:pathLst>
                <a:path w="273" h="228">
                  <a:moveTo>
                    <a:pt x="0" y="169"/>
                  </a:moveTo>
                  <a:lnTo>
                    <a:pt x="45" y="228"/>
                  </a:lnTo>
                  <a:lnTo>
                    <a:pt x="273" y="49"/>
                  </a:lnTo>
                  <a:lnTo>
                    <a:pt x="215" y="0"/>
                  </a:lnTo>
                  <a:lnTo>
                    <a:pt x="0" y="169"/>
                  </a:lnTo>
                  <a:close/>
                </a:path>
              </a:pathLst>
            </a:custGeom>
            <a:noFill/>
            <a:ln w="9525">
              <a:solidFill>
                <a:srgbClr val="FFFFFF"/>
              </a:solidFill>
              <a:round/>
              <a:headEnd/>
              <a:tailEnd/>
            </a:ln>
          </p:spPr>
          <p:txBody>
            <a:bodyPr wrap="none" anchor="ctr"/>
            <a:lstStyle/>
            <a:p>
              <a:endParaRPr lang="zh-CN" altLang="en-US">
                <a:ea typeface="宋体" pitchFamily="2" charset="-122"/>
              </a:endParaRPr>
            </a:p>
          </p:txBody>
        </p:sp>
        <p:sp>
          <p:nvSpPr>
            <p:cNvPr id="93223" name="Freeform 28"/>
            <p:cNvSpPr>
              <a:spLocks/>
            </p:cNvSpPr>
            <p:nvPr/>
          </p:nvSpPr>
          <p:spPr bwMode="black">
            <a:xfrm>
              <a:off x="858" y="2024"/>
              <a:ext cx="228" cy="237"/>
            </a:xfrm>
            <a:custGeom>
              <a:avLst/>
              <a:gdLst>
                <a:gd name="T0" fmla="*/ 21 w 228"/>
                <a:gd name="T1" fmla="*/ 172 h 237"/>
                <a:gd name="T2" fmla="*/ 0 w 228"/>
                <a:gd name="T3" fmla="*/ 237 h 237"/>
                <a:gd name="T4" fmla="*/ 219 w 228"/>
                <a:gd name="T5" fmla="*/ 64 h 237"/>
                <a:gd name="T6" fmla="*/ 228 w 228"/>
                <a:gd name="T7" fmla="*/ 0 h 237"/>
                <a:gd name="T8" fmla="*/ 21 w 228"/>
                <a:gd name="T9" fmla="*/ 172 h 237"/>
                <a:gd name="T10" fmla="*/ 0 60000 65536"/>
                <a:gd name="T11" fmla="*/ 0 60000 65536"/>
                <a:gd name="T12" fmla="*/ 0 60000 65536"/>
                <a:gd name="T13" fmla="*/ 0 60000 65536"/>
                <a:gd name="T14" fmla="*/ 0 60000 65536"/>
                <a:gd name="T15" fmla="*/ 0 w 228"/>
                <a:gd name="T16" fmla="*/ 0 h 237"/>
                <a:gd name="T17" fmla="*/ 228 w 228"/>
                <a:gd name="T18" fmla="*/ 237 h 237"/>
              </a:gdLst>
              <a:ahLst/>
              <a:cxnLst>
                <a:cxn ang="T10">
                  <a:pos x="T0" y="T1"/>
                </a:cxn>
                <a:cxn ang="T11">
                  <a:pos x="T2" y="T3"/>
                </a:cxn>
                <a:cxn ang="T12">
                  <a:pos x="T4" y="T5"/>
                </a:cxn>
                <a:cxn ang="T13">
                  <a:pos x="T6" y="T7"/>
                </a:cxn>
                <a:cxn ang="T14">
                  <a:pos x="T8" y="T9"/>
                </a:cxn>
              </a:cxnLst>
              <a:rect l="T15" t="T16" r="T17" b="T18"/>
              <a:pathLst>
                <a:path w="228" h="237">
                  <a:moveTo>
                    <a:pt x="21" y="172"/>
                  </a:moveTo>
                  <a:lnTo>
                    <a:pt x="0" y="237"/>
                  </a:lnTo>
                  <a:lnTo>
                    <a:pt x="219" y="64"/>
                  </a:lnTo>
                  <a:lnTo>
                    <a:pt x="228" y="0"/>
                  </a:lnTo>
                  <a:lnTo>
                    <a:pt x="21" y="172"/>
                  </a:lnTo>
                  <a:close/>
                </a:path>
              </a:pathLst>
            </a:custGeom>
            <a:solidFill>
              <a:srgbClr val="FFFFFF"/>
            </a:solidFill>
            <a:ln w="9525">
              <a:solidFill>
                <a:srgbClr val="FFFFFF"/>
              </a:solidFill>
              <a:round/>
              <a:headEnd/>
              <a:tailEnd/>
            </a:ln>
          </p:spPr>
          <p:txBody>
            <a:bodyPr wrap="none" anchor="ctr"/>
            <a:lstStyle/>
            <a:p>
              <a:endParaRPr lang="zh-CN" altLang="en-US">
                <a:ea typeface="宋体" pitchFamily="2" charset="-122"/>
              </a:endParaRPr>
            </a:p>
          </p:txBody>
        </p:sp>
        <p:sp>
          <p:nvSpPr>
            <p:cNvPr id="93224" name="Freeform 29"/>
            <p:cNvSpPr>
              <a:spLocks/>
            </p:cNvSpPr>
            <p:nvPr/>
          </p:nvSpPr>
          <p:spPr bwMode="black">
            <a:xfrm>
              <a:off x="903" y="2129"/>
              <a:ext cx="281" cy="189"/>
            </a:xfrm>
            <a:custGeom>
              <a:avLst/>
              <a:gdLst>
                <a:gd name="T0" fmla="*/ 63 w 281"/>
                <a:gd name="T1" fmla="*/ 178 h 189"/>
                <a:gd name="T2" fmla="*/ 0 w 281"/>
                <a:gd name="T3" fmla="*/ 189 h 189"/>
                <a:gd name="T4" fmla="*/ 227 w 281"/>
                <a:gd name="T5" fmla="*/ 10 h 189"/>
                <a:gd name="T6" fmla="*/ 281 w 281"/>
                <a:gd name="T7" fmla="*/ 0 h 189"/>
                <a:gd name="T8" fmla="*/ 63 w 281"/>
                <a:gd name="T9" fmla="*/ 178 h 189"/>
                <a:gd name="T10" fmla="*/ 0 60000 65536"/>
                <a:gd name="T11" fmla="*/ 0 60000 65536"/>
                <a:gd name="T12" fmla="*/ 0 60000 65536"/>
                <a:gd name="T13" fmla="*/ 0 60000 65536"/>
                <a:gd name="T14" fmla="*/ 0 60000 65536"/>
                <a:gd name="T15" fmla="*/ 0 w 281"/>
                <a:gd name="T16" fmla="*/ 0 h 189"/>
                <a:gd name="T17" fmla="*/ 281 w 281"/>
                <a:gd name="T18" fmla="*/ 189 h 189"/>
              </a:gdLst>
              <a:ahLst/>
              <a:cxnLst>
                <a:cxn ang="T10">
                  <a:pos x="T0" y="T1"/>
                </a:cxn>
                <a:cxn ang="T11">
                  <a:pos x="T2" y="T3"/>
                </a:cxn>
                <a:cxn ang="T12">
                  <a:pos x="T4" y="T5"/>
                </a:cxn>
                <a:cxn ang="T13">
                  <a:pos x="T6" y="T7"/>
                </a:cxn>
                <a:cxn ang="T14">
                  <a:pos x="T8" y="T9"/>
                </a:cxn>
              </a:cxnLst>
              <a:rect l="T15" t="T16" r="T17" b="T18"/>
              <a:pathLst>
                <a:path w="281" h="189">
                  <a:moveTo>
                    <a:pt x="63" y="178"/>
                  </a:moveTo>
                  <a:lnTo>
                    <a:pt x="0" y="189"/>
                  </a:lnTo>
                  <a:lnTo>
                    <a:pt x="227" y="10"/>
                  </a:lnTo>
                  <a:lnTo>
                    <a:pt x="281" y="0"/>
                  </a:lnTo>
                  <a:lnTo>
                    <a:pt x="63" y="178"/>
                  </a:lnTo>
                  <a:close/>
                </a:path>
              </a:pathLst>
            </a:custGeom>
            <a:solidFill>
              <a:srgbClr val="FFFFFF"/>
            </a:solidFill>
            <a:ln w="9525">
              <a:solidFill>
                <a:srgbClr val="FFFFFF"/>
              </a:solidFill>
              <a:round/>
              <a:headEnd/>
              <a:tailEnd/>
            </a:ln>
          </p:spPr>
          <p:txBody>
            <a:bodyPr wrap="none" anchor="ctr"/>
            <a:lstStyle/>
            <a:p>
              <a:endParaRPr lang="zh-CN" altLang="en-US">
                <a:ea typeface="宋体" pitchFamily="2" charset="-122"/>
              </a:endParaRPr>
            </a:p>
          </p:txBody>
        </p:sp>
        <p:sp>
          <p:nvSpPr>
            <p:cNvPr id="93225" name="Freeform 30"/>
            <p:cNvSpPr>
              <a:spLocks/>
            </p:cNvSpPr>
            <p:nvPr/>
          </p:nvSpPr>
          <p:spPr bwMode="black">
            <a:xfrm>
              <a:off x="789" y="2192"/>
              <a:ext cx="161" cy="163"/>
            </a:xfrm>
            <a:custGeom>
              <a:avLst/>
              <a:gdLst>
                <a:gd name="T0" fmla="*/ 0 w 161"/>
                <a:gd name="T1" fmla="*/ 135 h 163"/>
                <a:gd name="T2" fmla="*/ 18 w 161"/>
                <a:gd name="T3" fmla="*/ 163 h 163"/>
                <a:gd name="T4" fmla="*/ 161 w 161"/>
                <a:gd name="T5" fmla="*/ 120 h 163"/>
                <a:gd name="T6" fmla="*/ 114 w 161"/>
                <a:gd name="T7" fmla="*/ 124 h 163"/>
                <a:gd name="T8" fmla="*/ 69 w 161"/>
                <a:gd name="T9" fmla="*/ 67 h 163"/>
                <a:gd name="T10" fmla="*/ 90 w 161"/>
                <a:gd name="T11" fmla="*/ 0 h 163"/>
                <a:gd name="T12" fmla="*/ 0 w 161"/>
                <a:gd name="T13" fmla="*/ 135 h 163"/>
                <a:gd name="T14" fmla="*/ 0 60000 65536"/>
                <a:gd name="T15" fmla="*/ 0 60000 65536"/>
                <a:gd name="T16" fmla="*/ 0 60000 65536"/>
                <a:gd name="T17" fmla="*/ 0 60000 65536"/>
                <a:gd name="T18" fmla="*/ 0 60000 65536"/>
                <a:gd name="T19" fmla="*/ 0 60000 65536"/>
                <a:gd name="T20" fmla="*/ 0 60000 65536"/>
                <a:gd name="T21" fmla="*/ 0 w 161"/>
                <a:gd name="T22" fmla="*/ 0 h 163"/>
                <a:gd name="T23" fmla="*/ 161 w 161"/>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 h="163">
                  <a:moveTo>
                    <a:pt x="0" y="135"/>
                  </a:moveTo>
                  <a:lnTo>
                    <a:pt x="18" y="163"/>
                  </a:lnTo>
                  <a:lnTo>
                    <a:pt x="161" y="120"/>
                  </a:lnTo>
                  <a:lnTo>
                    <a:pt x="114" y="124"/>
                  </a:lnTo>
                  <a:lnTo>
                    <a:pt x="69" y="67"/>
                  </a:lnTo>
                  <a:lnTo>
                    <a:pt x="90" y="0"/>
                  </a:lnTo>
                  <a:lnTo>
                    <a:pt x="0" y="135"/>
                  </a:lnTo>
                  <a:close/>
                </a:path>
              </a:pathLst>
            </a:custGeom>
            <a:noFill/>
            <a:ln w="9525">
              <a:solidFill>
                <a:srgbClr val="FFFFFF"/>
              </a:solidFill>
              <a:round/>
              <a:headEnd/>
              <a:tailEnd/>
            </a:ln>
          </p:spPr>
          <p:txBody>
            <a:bodyPr wrap="none" anchor="ctr"/>
            <a:lstStyle/>
            <a:p>
              <a:endParaRPr lang="zh-CN" altLang="en-US">
                <a:ea typeface="宋体" pitchFamily="2" charset="-122"/>
              </a:endParaRPr>
            </a:p>
          </p:txBody>
        </p:sp>
        <p:sp>
          <p:nvSpPr>
            <p:cNvPr id="93226" name="Freeform 31"/>
            <p:cNvSpPr>
              <a:spLocks/>
            </p:cNvSpPr>
            <p:nvPr/>
          </p:nvSpPr>
          <p:spPr bwMode="black">
            <a:xfrm>
              <a:off x="768" y="2328"/>
              <a:ext cx="39" cy="33"/>
            </a:xfrm>
            <a:custGeom>
              <a:avLst/>
              <a:gdLst>
                <a:gd name="T0" fmla="*/ 27 w 39"/>
                <a:gd name="T1" fmla="*/ 0 h 33"/>
                <a:gd name="T2" fmla="*/ 0 w 39"/>
                <a:gd name="T3" fmla="*/ 33 h 33"/>
                <a:gd name="T4" fmla="*/ 39 w 39"/>
                <a:gd name="T5" fmla="*/ 25 h 33"/>
                <a:gd name="T6" fmla="*/ 27 w 39"/>
                <a:gd name="T7" fmla="*/ 0 h 33"/>
                <a:gd name="T8" fmla="*/ 0 60000 65536"/>
                <a:gd name="T9" fmla="*/ 0 60000 65536"/>
                <a:gd name="T10" fmla="*/ 0 60000 65536"/>
                <a:gd name="T11" fmla="*/ 0 60000 65536"/>
                <a:gd name="T12" fmla="*/ 0 w 39"/>
                <a:gd name="T13" fmla="*/ 0 h 33"/>
                <a:gd name="T14" fmla="*/ 39 w 39"/>
                <a:gd name="T15" fmla="*/ 33 h 33"/>
              </a:gdLst>
              <a:ahLst/>
              <a:cxnLst>
                <a:cxn ang="T8">
                  <a:pos x="T0" y="T1"/>
                </a:cxn>
                <a:cxn ang="T9">
                  <a:pos x="T2" y="T3"/>
                </a:cxn>
                <a:cxn ang="T10">
                  <a:pos x="T4" y="T5"/>
                </a:cxn>
                <a:cxn ang="T11">
                  <a:pos x="T6" y="T7"/>
                </a:cxn>
              </a:cxnLst>
              <a:rect l="T12" t="T13" r="T14" b="T15"/>
              <a:pathLst>
                <a:path w="39" h="33">
                  <a:moveTo>
                    <a:pt x="27" y="0"/>
                  </a:moveTo>
                  <a:lnTo>
                    <a:pt x="0" y="33"/>
                  </a:lnTo>
                  <a:lnTo>
                    <a:pt x="39" y="25"/>
                  </a:lnTo>
                  <a:lnTo>
                    <a:pt x="27" y="0"/>
                  </a:lnTo>
                  <a:close/>
                </a:path>
              </a:pathLst>
            </a:custGeom>
            <a:solidFill>
              <a:srgbClr val="FFFFFF"/>
            </a:solidFill>
            <a:ln w="9525">
              <a:solidFill>
                <a:schemeClr val="tx1"/>
              </a:solidFill>
              <a:round/>
              <a:headEnd/>
              <a:tailEnd/>
            </a:ln>
          </p:spPr>
          <p:txBody>
            <a:bodyPr wrap="none" anchor="ctr"/>
            <a:lstStyle/>
            <a:p>
              <a:endParaRPr lang="zh-CN" altLang="en-US">
                <a:ea typeface="宋体" pitchFamily="2" charset="-122"/>
              </a:endParaRPr>
            </a:p>
          </p:txBody>
        </p:sp>
        <p:sp>
          <p:nvSpPr>
            <p:cNvPr id="93227" name="Line 32"/>
            <p:cNvSpPr>
              <a:spLocks noChangeShapeType="1"/>
            </p:cNvSpPr>
            <p:nvPr/>
          </p:nvSpPr>
          <p:spPr bwMode="black">
            <a:xfrm flipV="1">
              <a:off x="797" y="2258"/>
              <a:ext cx="66" cy="72"/>
            </a:xfrm>
            <a:prstGeom prst="line">
              <a:avLst/>
            </a:prstGeom>
            <a:noFill/>
            <a:ln w="9525">
              <a:solidFill>
                <a:srgbClr val="FFFFFF"/>
              </a:solidFill>
              <a:round/>
              <a:headEnd/>
              <a:tailEnd/>
            </a:ln>
          </p:spPr>
          <p:txBody>
            <a:bodyPr wrap="none" anchor="ctr"/>
            <a:lstStyle/>
            <a:p>
              <a:endParaRPr lang="en-US"/>
            </a:p>
          </p:txBody>
        </p:sp>
        <p:sp>
          <p:nvSpPr>
            <p:cNvPr id="93228" name="Line 33"/>
            <p:cNvSpPr>
              <a:spLocks noChangeShapeType="1"/>
            </p:cNvSpPr>
            <p:nvPr/>
          </p:nvSpPr>
          <p:spPr bwMode="black">
            <a:xfrm flipV="1">
              <a:off x="806" y="2315"/>
              <a:ext cx="100" cy="34"/>
            </a:xfrm>
            <a:prstGeom prst="line">
              <a:avLst/>
            </a:prstGeom>
            <a:noFill/>
            <a:ln w="9525">
              <a:solidFill>
                <a:srgbClr val="FFFFFF"/>
              </a:solidFill>
              <a:round/>
              <a:headEnd/>
              <a:tailEnd/>
            </a:ln>
          </p:spPr>
          <p:txBody>
            <a:bodyPr wrap="none" anchor="ctr"/>
            <a:lstStyle/>
            <a:p>
              <a:endParaRPr lang="en-US"/>
            </a:p>
          </p:txBody>
        </p:sp>
        <p:sp>
          <p:nvSpPr>
            <p:cNvPr id="93229" name="Oval 34"/>
            <p:cNvSpPr>
              <a:spLocks noChangeArrowheads="1"/>
            </p:cNvSpPr>
            <p:nvPr/>
          </p:nvSpPr>
          <p:spPr bwMode="black">
            <a:xfrm rot="1507387">
              <a:off x="1116" y="2063"/>
              <a:ext cx="43" cy="27"/>
            </a:xfrm>
            <a:prstGeom prst="ellipse">
              <a:avLst/>
            </a:prstGeom>
            <a:solidFill>
              <a:srgbClr val="FFFFFF"/>
            </a:solidFill>
            <a:ln w="9525" algn="ctr">
              <a:solidFill>
                <a:schemeClr val="tx1"/>
              </a:solidFill>
              <a:round/>
              <a:headEnd/>
              <a:tailEnd/>
            </a:ln>
          </p:spPr>
          <p:txBody>
            <a:bodyPr wrap="none" anchor="ctr"/>
            <a:lstStyle/>
            <a:p>
              <a:endParaRPr lang="zh-CN" altLang="en-US">
                <a:ea typeface="宋体" pitchFamily="2" charset="-122"/>
              </a:endParaRPr>
            </a:p>
          </p:txBody>
        </p:sp>
      </p:grpSp>
      <p:grpSp>
        <p:nvGrpSpPr>
          <p:cNvPr id="93203" name="Group 35"/>
          <p:cNvGrpSpPr>
            <a:grpSpLocks/>
          </p:cNvGrpSpPr>
          <p:nvPr/>
        </p:nvGrpSpPr>
        <p:grpSpPr bwMode="auto">
          <a:xfrm>
            <a:off x="2878138" y="4783138"/>
            <a:ext cx="409575" cy="355600"/>
            <a:chOff x="2310" y="3078"/>
            <a:chExt cx="312" cy="270"/>
          </a:xfrm>
        </p:grpSpPr>
        <p:sp>
          <p:nvSpPr>
            <p:cNvPr id="93214" name="AutoShape 36"/>
            <p:cNvSpPr>
              <a:spLocks noChangeArrowheads="1"/>
            </p:cNvSpPr>
            <p:nvPr/>
          </p:nvSpPr>
          <p:spPr bwMode="black">
            <a:xfrm>
              <a:off x="2374" y="3078"/>
              <a:ext cx="186" cy="187"/>
            </a:xfrm>
            <a:prstGeom prst="roundRect">
              <a:avLst>
                <a:gd name="adj" fmla="val 6250"/>
              </a:avLst>
            </a:prstGeom>
            <a:noFill/>
            <a:ln w="25400" algn="ctr">
              <a:solidFill>
                <a:srgbClr val="FFFFFF"/>
              </a:solidFill>
              <a:round/>
              <a:headEnd/>
              <a:tailEnd/>
            </a:ln>
          </p:spPr>
          <p:txBody>
            <a:bodyPr wrap="none" anchor="ctr"/>
            <a:lstStyle/>
            <a:p>
              <a:endParaRPr lang="zh-CN" altLang="en-US">
                <a:ea typeface="宋体" pitchFamily="2" charset="-122"/>
              </a:endParaRPr>
            </a:p>
          </p:txBody>
        </p:sp>
        <p:sp>
          <p:nvSpPr>
            <p:cNvPr id="93215" name="AutoShape 37"/>
            <p:cNvSpPr>
              <a:spLocks noChangeArrowheads="1"/>
            </p:cNvSpPr>
            <p:nvPr/>
          </p:nvSpPr>
          <p:spPr bwMode="black">
            <a:xfrm>
              <a:off x="2310" y="3265"/>
              <a:ext cx="312" cy="83"/>
            </a:xfrm>
            <a:prstGeom prst="roundRect">
              <a:avLst>
                <a:gd name="adj" fmla="val 16667"/>
              </a:avLst>
            </a:prstGeom>
            <a:noFill/>
            <a:ln w="25400" algn="ctr">
              <a:solidFill>
                <a:srgbClr val="FFFFFF"/>
              </a:solidFill>
              <a:round/>
              <a:headEnd/>
              <a:tailEnd/>
            </a:ln>
          </p:spPr>
          <p:txBody>
            <a:bodyPr wrap="none" anchor="ctr"/>
            <a:lstStyle/>
            <a:p>
              <a:endParaRPr lang="zh-CN" altLang="en-US">
                <a:ea typeface="宋体" pitchFamily="2" charset="-122"/>
              </a:endParaRPr>
            </a:p>
          </p:txBody>
        </p:sp>
        <p:sp>
          <p:nvSpPr>
            <p:cNvPr id="93216" name="AutoShape 38"/>
            <p:cNvSpPr>
              <a:spLocks noChangeArrowheads="1"/>
            </p:cNvSpPr>
            <p:nvPr/>
          </p:nvSpPr>
          <p:spPr bwMode="black">
            <a:xfrm>
              <a:off x="2390" y="3096"/>
              <a:ext cx="154" cy="147"/>
            </a:xfrm>
            <a:prstGeom prst="roundRect">
              <a:avLst>
                <a:gd name="adj" fmla="val 7972"/>
              </a:avLst>
            </a:prstGeom>
            <a:solidFill>
              <a:srgbClr val="FFFFFF"/>
            </a:solidFill>
            <a:ln w="25400" algn="ctr">
              <a:noFill/>
              <a:round/>
              <a:headEnd/>
              <a:tailEnd/>
            </a:ln>
          </p:spPr>
          <p:txBody>
            <a:bodyPr wrap="none" anchor="ctr"/>
            <a:lstStyle/>
            <a:p>
              <a:endParaRPr lang="zh-CN" altLang="en-US">
                <a:ea typeface="宋体" pitchFamily="2" charset="-122"/>
              </a:endParaRPr>
            </a:p>
          </p:txBody>
        </p:sp>
        <p:sp>
          <p:nvSpPr>
            <p:cNvPr id="93217" name="Line 39"/>
            <p:cNvSpPr>
              <a:spLocks noChangeShapeType="1"/>
            </p:cNvSpPr>
            <p:nvPr/>
          </p:nvSpPr>
          <p:spPr bwMode="black">
            <a:xfrm flipH="1">
              <a:off x="2530" y="3305"/>
              <a:ext cx="47" cy="0"/>
            </a:xfrm>
            <a:prstGeom prst="line">
              <a:avLst/>
            </a:prstGeom>
            <a:noFill/>
            <a:ln w="25400">
              <a:solidFill>
                <a:srgbClr val="FFFFFF"/>
              </a:solidFill>
              <a:round/>
              <a:headEnd/>
              <a:tailEnd/>
            </a:ln>
          </p:spPr>
          <p:txBody>
            <a:bodyPr/>
            <a:lstStyle/>
            <a:p>
              <a:endParaRPr lang="en-US"/>
            </a:p>
          </p:txBody>
        </p:sp>
        <p:sp>
          <p:nvSpPr>
            <p:cNvPr id="93218" name="Line 40"/>
            <p:cNvSpPr>
              <a:spLocks noChangeShapeType="1"/>
            </p:cNvSpPr>
            <p:nvPr/>
          </p:nvSpPr>
          <p:spPr bwMode="black">
            <a:xfrm flipH="1">
              <a:off x="2447" y="3134"/>
              <a:ext cx="78" cy="0"/>
            </a:xfrm>
            <a:prstGeom prst="line">
              <a:avLst/>
            </a:prstGeom>
            <a:noFill/>
            <a:ln w="25400">
              <a:solidFill>
                <a:srgbClr val="B2B2B2"/>
              </a:solidFill>
              <a:round/>
              <a:headEnd/>
              <a:tailEnd/>
            </a:ln>
          </p:spPr>
          <p:txBody>
            <a:bodyPr/>
            <a:lstStyle/>
            <a:p>
              <a:endParaRPr lang="en-US"/>
            </a:p>
          </p:txBody>
        </p:sp>
        <p:sp>
          <p:nvSpPr>
            <p:cNvPr id="93219" name="Line 41"/>
            <p:cNvSpPr>
              <a:spLocks noChangeShapeType="1"/>
            </p:cNvSpPr>
            <p:nvPr/>
          </p:nvSpPr>
          <p:spPr bwMode="black">
            <a:xfrm flipH="1">
              <a:off x="2467" y="3154"/>
              <a:ext cx="48" cy="0"/>
            </a:xfrm>
            <a:prstGeom prst="line">
              <a:avLst/>
            </a:prstGeom>
            <a:noFill/>
            <a:ln w="25400">
              <a:solidFill>
                <a:srgbClr val="B2B2B2"/>
              </a:solidFill>
              <a:round/>
              <a:headEnd/>
              <a:tailEnd/>
            </a:ln>
          </p:spPr>
          <p:txBody>
            <a:bodyPr/>
            <a:lstStyle/>
            <a:p>
              <a:endParaRPr lang="en-US"/>
            </a:p>
          </p:txBody>
        </p:sp>
        <p:sp>
          <p:nvSpPr>
            <p:cNvPr id="93220" name="Line 42"/>
            <p:cNvSpPr>
              <a:spLocks noChangeShapeType="1"/>
            </p:cNvSpPr>
            <p:nvPr/>
          </p:nvSpPr>
          <p:spPr bwMode="black">
            <a:xfrm flipH="1">
              <a:off x="2480" y="3216"/>
              <a:ext cx="34" cy="0"/>
            </a:xfrm>
            <a:prstGeom prst="line">
              <a:avLst/>
            </a:prstGeom>
            <a:noFill/>
            <a:ln w="25400">
              <a:solidFill>
                <a:srgbClr val="B2B2B2"/>
              </a:solidFill>
              <a:round/>
              <a:headEnd/>
              <a:tailEnd/>
            </a:ln>
          </p:spPr>
          <p:txBody>
            <a:bodyPr/>
            <a:lstStyle/>
            <a:p>
              <a:endParaRPr lang="en-US"/>
            </a:p>
          </p:txBody>
        </p:sp>
      </p:grpSp>
      <p:grpSp>
        <p:nvGrpSpPr>
          <p:cNvPr id="93204" name="Group 43"/>
          <p:cNvGrpSpPr>
            <a:grpSpLocks/>
          </p:cNvGrpSpPr>
          <p:nvPr/>
        </p:nvGrpSpPr>
        <p:grpSpPr bwMode="auto">
          <a:xfrm>
            <a:off x="5595938" y="2170113"/>
            <a:ext cx="519112" cy="330200"/>
            <a:chOff x="3824" y="1835"/>
            <a:chExt cx="491" cy="312"/>
          </a:xfrm>
        </p:grpSpPr>
        <p:grpSp>
          <p:nvGrpSpPr>
            <p:cNvPr id="93209" name="Group 44"/>
            <p:cNvGrpSpPr>
              <a:grpSpLocks/>
            </p:cNvGrpSpPr>
            <p:nvPr/>
          </p:nvGrpSpPr>
          <p:grpSpPr bwMode="auto">
            <a:xfrm>
              <a:off x="3824" y="1835"/>
              <a:ext cx="491" cy="312"/>
              <a:chOff x="347" y="2022"/>
              <a:chExt cx="491" cy="312"/>
            </a:xfrm>
          </p:grpSpPr>
          <p:sp>
            <p:nvSpPr>
              <p:cNvPr id="93211" name="Freeform 45"/>
              <p:cNvSpPr>
                <a:spLocks/>
              </p:cNvSpPr>
              <p:nvPr/>
            </p:nvSpPr>
            <p:spPr bwMode="black">
              <a:xfrm>
                <a:off x="347" y="2022"/>
                <a:ext cx="491" cy="312"/>
              </a:xfrm>
              <a:custGeom>
                <a:avLst/>
                <a:gdLst>
                  <a:gd name="T0" fmla="*/ 9 w 491"/>
                  <a:gd name="T1" fmla="*/ 96 h 312"/>
                  <a:gd name="T2" fmla="*/ 10 w 491"/>
                  <a:gd name="T3" fmla="*/ 159 h 312"/>
                  <a:gd name="T4" fmla="*/ 288 w 491"/>
                  <a:gd name="T5" fmla="*/ 312 h 312"/>
                  <a:gd name="T6" fmla="*/ 486 w 491"/>
                  <a:gd name="T7" fmla="*/ 184 h 312"/>
                  <a:gd name="T8" fmla="*/ 303 w 491"/>
                  <a:gd name="T9" fmla="*/ 302 h 312"/>
                  <a:gd name="T10" fmla="*/ 283 w 491"/>
                  <a:gd name="T11" fmla="*/ 246 h 312"/>
                  <a:gd name="T12" fmla="*/ 480 w 491"/>
                  <a:gd name="T13" fmla="*/ 128 h 312"/>
                  <a:gd name="T14" fmla="*/ 202 w 491"/>
                  <a:gd name="T15" fmla="*/ 0 h 312"/>
                  <a:gd name="T16" fmla="*/ 9 w 491"/>
                  <a:gd name="T17" fmla="*/ 96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1"/>
                  <a:gd name="T28" fmla="*/ 0 h 312"/>
                  <a:gd name="T29" fmla="*/ 491 w 491"/>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1" h="312">
                    <a:moveTo>
                      <a:pt x="9" y="96"/>
                    </a:moveTo>
                    <a:cubicBezTo>
                      <a:pt x="0" y="133"/>
                      <a:pt x="1" y="139"/>
                      <a:pt x="10" y="159"/>
                    </a:cubicBezTo>
                    <a:cubicBezTo>
                      <a:pt x="57" y="195"/>
                      <a:pt x="255" y="300"/>
                      <a:pt x="288" y="312"/>
                    </a:cubicBezTo>
                    <a:cubicBezTo>
                      <a:pt x="346" y="289"/>
                      <a:pt x="457" y="207"/>
                      <a:pt x="486" y="184"/>
                    </a:cubicBezTo>
                    <a:cubicBezTo>
                      <a:pt x="491" y="173"/>
                      <a:pt x="337" y="292"/>
                      <a:pt x="303" y="302"/>
                    </a:cubicBezTo>
                    <a:cubicBezTo>
                      <a:pt x="296" y="310"/>
                      <a:pt x="254" y="274"/>
                      <a:pt x="283" y="246"/>
                    </a:cubicBezTo>
                    <a:cubicBezTo>
                      <a:pt x="338" y="217"/>
                      <a:pt x="378" y="180"/>
                      <a:pt x="480" y="128"/>
                    </a:cubicBezTo>
                    <a:cubicBezTo>
                      <a:pt x="343" y="66"/>
                      <a:pt x="288" y="30"/>
                      <a:pt x="202" y="0"/>
                    </a:cubicBezTo>
                    <a:cubicBezTo>
                      <a:pt x="100" y="33"/>
                      <a:pt x="46" y="75"/>
                      <a:pt x="9" y="96"/>
                    </a:cubicBezTo>
                    <a:close/>
                  </a:path>
                </a:pathLst>
              </a:custGeom>
              <a:solidFill>
                <a:schemeClr val="tx1">
                  <a:alpha val="59999"/>
                </a:schemeClr>
              </a:solidFill>
              <a:ln w="19050">
                <a:solidFill>
                  <a:srgbClr val="FFFFFF"/>
                </a:solidFill>
                <a:round/>
                <a:headEnd/>
                <a:tailEnd/>
              </a:ln>
            </p:spPr>
            <p:txBody>
              <a:bodyPr wrap="none" anchor="ctr"/>
              <a:lstStyle/>
              <a:p>
                <a:endParaRPr lang="zh-CN" altLang="en-US">
                  <a:ea typeface="宋体" pitchFamily="2" charset="-122"/>
                </a:endParaRPr>
              </a:p>
            </p:txBody>
          </p:sp>
          <p:sp>
            <p:nvSpPr>
              <p:cNvPr id="93212" name="Freeform 46"/>
              <p:cNvSpPr>
                <a:spLocks/>
              </p:cNvSpPr>
              <p:nvPr/>
            </p:nvSpPr>
            <p:spPr bwMode="black">
              <a:xfrm>
                <a:off x="615" y="2154"/>
                <a:ext cx="215" cy="171"/>
              </a:xfrm>
              <a:custGeom>
                <a:avLst/>
                <a:gdLst>
                  <a:gd name="T0" fmla="*/ 15 w 215"/>
                  <a:gd name="T1" fmla="*/ 117 h 171"/>
                  <a:gd name="T2" fmla="*/ 23 w 215"/>
                  <a:gd name="T3" fmla="*/ 171 h 171"/>
                  <a:gd name="T4" fmla="*/ 215 w 215"/>
                  <a:gd name="T5" fmla="*/ 48 h 171"/>
                  <a:gd name="T6" fmla="*/ 203 w 215"/>
                  <a:gd name="T7" fmla="*/ 0 h 171"/>
                  <a:gd name="T8" fmla="*/ 15 w 215"/>
                  <a:gd name="T9" fmla="*/ 117 h 171"/>
                  <a:gd name="T10" fmla="*/ 0 60000 65536"/>
                  <a:gd name="T11" fmla="*/ 0 60000 65536"/>
                  <a:gd name="T12" fmla="*/ 0 60000 65536"/>
                  <a:gd name="T13" fmla="*/ 0 60000 65536"/>
                  <a:gd name="T14" fmla="*/ 0 60000 65536"/>
                  <a:gd name="T15" fmla="*/ 0 w 215"/>
                  <a:gd name="T16" fmla="*/ 0 h 171"/>
                  <a:gd name="T17" fmla="*/ 215 w 215"/>
                  <a:gd name="T18" fmla="*/ 171 h 171"/>
                </a:gdLst>
                <a:ahLst/>
                <a:cxnLst>
                  <a:cxn ang="T10">
                    <a:pos x="T0" y="T1"/>
                  </a:cxn>
                  <a:cxn ang="T11">
                    <a:pos x="T2" y="T3"/>
                  </a:cxn>
                  <a:cxn ang="T12">
                    <a:pos x="T4" y="T5"/>
                  </a:cxn>
                  <a:cxn ang="T13">
                    <a:pos x="T6" y="T7"/>
                  </a:cxn>
                  <a:cxn ang="T14">
                    <a:pos x="T8" y="T9"/>
                  </a:cxn>
                </a:cxnLst>
                <a:rect l="T15" t="T16" r="T17" b="T18"/>
                <a:pathLst>
                  <a:path w="215" h="171">
                    <a:moveTo>
                      <a:pt x="15" y="117"/>
                    </a:moveTo>
                    <a:cubicBezTo>
                      <a:pt x="9" y="129"/>
                      <a:pt x="0" y="154"/>
                      <a:pt x="23" y="171"/>
                    </a:cubicBezTo>
                    <a:cubicBezTo>
                      <a:pt x="45" y="166"/>
                      <a:pt x="185" y="77"/>
                      <a:pt x="215" y="48"/>
                    </a:cubicBezTo>
                    <a:cubicBezTo>
                      <a:pt x="215" y="32"/>
                      <a:pt x="207" y="32"/>
                      <a:pt x="203" y="0"/>
                    </a:cubicBezTo>
                    <a:cubicBezTo>
                      <a:pt x="125" y="42"/>
                      <a:pt x="56" y="87"/>
                      <a:pt x="15" y="117"/>
                    </a:cubicBezTo>
                    <a:close/>
                  </a:path>
                </a:pathLst>
              </a:custGeom>
              <a:noFill/>
              <a:ln w="19050">
                <a:solidFill>
                  <a:srgbClr val="FFFFFF"/>
                </a:solidFill>
                <a:round/>
                <a:headEnd/>
                <a:tailEnd/>
              </a:ln>
            </p:spPr>
            <p:txBody>
              <a:bodyPr wrap="none" anchor="ctr"/>
              <a:lstStyle/>
              <a:p>
                <a:endParaRPr lang="zh-CN" altLang="en-US">
                  <a:ea typeface="宋体" pitchFamily="2" charset="-122"/>
                </a:endParaRPr>
              </a:p>
            </p:txBody>
          </p:sp>
          <p:sp>
            <p:nvSpPr>
              <p:cNvPr id="93213" name="Line 47"/>
              <p:cNvSpPr>
                <a:spLocks noChangeShapeType="1"/>
              </p:cNvSpPr>
              <p:nvPr/>
            </p:nvSpPr>
            <p:spPr bwMode="black">
              <a:xfrm>
                <a:off x="368" y="2128"/>
                <a:ext cx="253" cy="137"/>
              </a:xfrm>
              <a:prstGeom prst="line">
                <a:avLst/>
              </a:prstGeom>
              <a:noFill/>
              <a:ln w="19050">
                <a:solidFill>
                  <a:srgbClr val="FFFFFF"/>
                </a:solidFill>
                <a:round/>
                <a:headEnd/>
                <a:tailEnd/>
              </a:ln>
            </p:spPr>
            <p:txBody>
              <a:bodyPr wrap="none" anchor="ctr"/>
              <a:lstStyle/>
              <a:p>
                <a:endParaRPr lang="en-US"/>
              </a:p>
            </p:txBody>
          </p:sp>
        </p:grpSp>
        <p:sp>
          <p:nvSpPr>
            <p:cNvPr id="93210" name="Freeform 48"/>
            <p:cNvSpPr>
              <a:spLocks/>
            </p:cNvSpPr>
            <p:nvPr/>
          </p:nvSpPr>
          <p:spPr bwMode="black">
            <a:xfrm>
              <a:off x="4169" y="2067"/>
              <a:ext cx="48" cy="44"/>
            </a:xfrm>
            <a:custGeom>
              <a:avLst/>
              <a:gdLst>
                <a:gd name="T0" fmla="*/ 0 w 48"/>
                <a:gd name="T1" fmla="*/ 14 h 44"/>
                <a:gd name="T2" fmla="*/ 18 w 48"/>
                <a:gd name="T3" fmla="*/ 0 h 44"/>
                <a:gd name="T4" fmla="*/ 48 w 48"/>
                <a:gd name="T5" fmla="*/ 26 h 44"/>
                <a:gd name="T6" fmla="*/ 27 w 48"/>
                <a:gd name="T7" fmla="*/ 44 h 44"/>
                <a:gd name="T8" fmla="*/ 0 w 48"/>
                <a:gd name="T9" fmla="*/ 14 h 44"/>
                <a:gd name="T10" fmla="*/ 0 60000 65536"/>
                <a:gd name="T11" fmla="*/ 0 60000 65536"/>
                <a:gd name="T12" fmla="*/ 0 60000 65536"/>
                <a:gd name="T13" fmla="*/ 0 60000 65536"/>
                <a:gd name="T14" fmla="*/ 0 60000 65536"/>
                <a:gd name="T15" fmla="*/ 0 w 48"/>
                <a:gd name="T16" fmla="*/ 0 h 44"/>
                <a:gd name="T17" fmla="*/ 48 w 48"/>
                <a:gd name="T18" fmla="*/ 44 h 44"/>
              </a:gdLst>
              <a:ahLst/>
              <a:cxnLst>
                <a:cxn ang="T10">
                  <a:pos x="T0" y="T1"/>
                </a:cxn>
                <a:cxn ang="T11">
                  <a:pos x="T2" y="T3"/>
                </a:cxn>
                <a:cxn ang="T12">
                  <a:pos x="T4" y="T5"/>
                </a:cxn>
                <a:cxn ang="T13">
                  <a:pos x="T6" y="T7"/>
                </a:cxn>
                <a:cxn ang="T14">
                  <a:pos x="T8" y="T9"/>
                </a:cxn>
              </a:cxnLst>
              <a:rect l="T15" t="T16" r="T17" b="T18"/>
              <a:pathLst>
                <a:path w="48" h="44">
                  <a:moveTo>
                    <a:pt x="0" y="14"/>
                  </a:moveTo>
                  <a:lnTo>
                    <a:pt x="18" y="0"/>
                  </a:lnTo>
                  <a:lnTo>
                    <a:pt x="48" y="26"/>
                  </a:lnTo>
                  <a:lnTo>
                    <a:pt x="27" y="44"/>
                  </a:lnTo>
                  <a:lnTo>
                    <a:pt x="0" y="14"/>
                  </a:lnTo>
                  <a:close/>
                </a:path>
              </a:pathLst>
            </a:custGeom>
            <a:solidFill>
              <a:schemeClr val="tx1">
                <a:alpha val="59999"/>
              </a:schemeClr>
            </a:solidFill>
            <a:ln w="19050">
              <a:solidFill>
                <a:schemeClr val="tx1"/>
              </a:solidFill>
              <a:round/>
              <a:headEnd/>
              <a:tailEnd/>
            </a:ln>
          </p:spPr>
          <p:txBody>
            <a:bodyPr wrap="none" anchor="ctr"/>
            <a:lstStyle/>
            <a:p>
              <a:endParaRPr lang="zh-CN" altLang="en-US">
                <a:ea typeface="宋体" pitchFamily="2" charset="-122"/>
              </a:endParaRPr>
            </a:p>
          </p:txBody>
        </p:sp>
      </p:grpSp>
      <p:sp>
        <p:nvSpPr>
          <p:cNvPr id="93205" name="Text Box 49"/>
          <p:cNvSpPr txBox="1">
            <a:spLocks noChangeArrowheads="1"/>
          </p:cNvSpPr>
          <p:nvPr/>
        </p:nvSpPr>
        <p:spPr bwMode="auto">
          <a:xfrm>
            <a:off x="5441950" y="2581275"/>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10</a:t>
            </a:r>
          </a:p>
        </p:txBody>
      </p:sp>
      <p:sp>
        <p:nvSpPr>
          <p:cNvPr id="93206" name="Text Box 50"/>
          <p:cNvSpPr txBox="1">
            <a:spLocks noChangeArrowheads="1"/>
          </p:cNvSpPr>
          <p:nvPr/>
        </p:nvSpPr>
        <p:spPr bwMode="auto">
          <a:xfrm>
            <a:off x="2697163" y="5237163"/>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11 </a:t>
            </a:r>
          </a:p>
        </p:txBody>
      </p:sp>
      <p:sp>
        <p:nvSpPr>
          <p:cNvPr id="93207" name="Text Box 51"/>
          <p:cNvSpPr txBox="1">
            <a:spLocks noChangeArrowheads="1"/>
          </p:cNvSpPr>
          <p:nvPr/>
        </p:nvSpPr>
        <p:spPr bwMode="auto">
          <a:xfrm>
            <a:off x="5441950" y="5237163"/>
            <a:ext cx="739775" cy="396875"/>
          </a:xfrm>
          <a:prstGeom prst="rect">
            <a:avLst/>
          </a:prstGeom>
          <a:noFill/>
          <a:ln w="9525" algn="ctr">
            <a:noFill/>
            <a:miter lim="800000"/>
            <a:headEnd/>
            <a:tailEnd/>
          </a:ln>
        </p:spPr>
        <p:txBody>
          <a:bodyPr>
            <a:spAutoFit/>
          </a:bodyPr>
          <a:lstStyle/>
          <a:p>
            <a:pPr algn="ctr">
              <a:spcBef>
                <a:spcPct val="50000"/>
              </a:spcBef>
            </a:pPr>
            <a:r>
              <a:rPr lang="en-US" altLang="zh-CN" sz="2000" dirty="0">
                <a:solidFill>
                  <a:srgbClr val="1C1C1C"/>
                </a:solidFill>
                <a:ea typeface="宋体" pitchFamily="2" charset="-122"/>
              </a:rPr>
              <a:t>12 </a:t>
            </a:r>
          </a:p>
        </p:txBody>
      </p:sp>
      <p:sp>
        <p:nvSpPr>
          <p:cNvPr id="93208" name="Text Box 52"/>
          <p:cNvSpPr txBox="1">
            <a:spLocks noChangeArrowheads="1"/>
          </p:cNvSpPr>
          <p:nvPr/>
        </p:nvSpPr>
        <p:spPr bwMode="auto">
          <a:xfrm>
            <a:off x="3895748" y="3245554"/>
            <a:ext cx="1111203" cy="1200329"/>
          </a:xfrm>
          <a:prstGeom prst="rect">
            <a:avLst/>
          </a:prstGeom>
          <a:noFill/>
          <a:ln w="9525" algn="ctr">
            <a:noFill/>
            <a:miter lim="800000"/>
            <a:headEnd/>
            <a:tailEnd/>
          </a:ln>
        </p:spPr>
        <p:txBody>
          <a:bodyPr wrap="none">
            <a:spAutoFit/>
          </a:bodyPr>
          <a:lstStyle/>
          <a:p>
            <a:pPr algn="ctr" eaLnBrk="0" hangingPunct="0"/>
            <a:r>
              <a:rPr lang="zh-CN" altLang="en-US" sz="3600" b="1" dirty="0">
                <a:solidFill>
                  <a:srgbClr val="000000"/>
                </a:solidFill>
                <a:ea typeface="宋体" pitchFamily="2" charset="-122"/>
              </a:rPr>
              <a:t>核心</a:t>
            </a:r>
            <a:endParaRPr lang="en-US" altLang="zh-CN" sz="3600" b="1" dirty="0">
              <a:solidFill>
                <a:srgbClr val="000000"/>
              </a:solidFill>
              <a:ea typeface="宋体" pitchFamily="2" charset="-122"/>
            </a:endParaRPr>
          </a:p>
          <a:p>
            <a:pPr algn="ctr" eaLnBrk="0" hangingPunct="0"/>
            <a:r>
              <a:rPr lang="zh-CN" altLang="en-US" sz="3600" b="1" dirty="0">
                <a:solidFill>
                  <a:srgbClr val="000000"/>
                </a:solidFill>
                <a:ea typeface="宋体" pitchFamily="2" charset="-122"/>
              </a:rPr>
              <a:t>原则</a:t>
            </a:r>
            <a:endParaRPr lang="en-US" altLang="zh-CN" sz="3600" b="1" dirty="0">
              <a:solidFill>
                <a:srgbClr val="000000"/>
              </a:solidFill>
              <a:ea typeface="宋体" pitchFamily="2" charset="-122"/>
            </a:endParaRPr>
          </a:p>
        </p:txBody>
      </p:sp>
      <p:sp>
        <p:nvSpPr>
          <p:cNvPr id="56" name="Rectangle 2"/>
          <p:cNvSpPr>
            <a:spLocks noGrp="1" noChangeArrowheads="1"/>
          </p:cNvSpPr>
          <p:nvPr>
            <p:ph type="title"/>
          </p:nvPr>
        </p:nvSpPr>
        <p:spPr>
          <a:xfrm>
            <a:off x="457200" y="57125"/>
            <a:ext cx="8305800" cy="563563"/>
          </a:xfrm>
        </p:spPr>
        <p:txBody>
          <a:bodyPr/>
          <a:lstStyle/>
          <a:p>
            <a:r>
              <a:rPr lang="zh-CN" altLang="en-US" sz="4400" dirty="0">
                <a:ea typeface="宋体" pitchFamily="2" charset="-122"/>
              </a:rPr>
              <a:t>敏捷开发的核心原则</a:t>
            </a:r>
            <a:endParaRPr lang="en-US" altLang="zh-CN" sz="4400" dirty="0">
              <a:ea typeface="宋体" pitchFamily="2" charset="-122"/>
            </a:endParaRPr>
          </a:p>
        </p:txBody>
      </p:sp>
    </p:spTree>
    <p:extLst>
      <p:ext uri="{BB962C8B-B14F-4D97-AF65-F5344CB8AC3E}">
        <p14:creationId xmlns:p14="http://schemas.microsoft.com/office/powerpoint/2010/main" val="155737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3208"/>
                                        </p:tgtEl>
                                        <p:attrNameLst>
                                          <p:attrName>style.visibility</p:attrName>
                                        </p:attrNameLst>
                                      </p:cBhvr>
                                      <p:to>
                                        <p:strVal val="visible"/>
                                      </p:to>
                                    </p:set>
                                    <p:anim calcmode="lin" valueType="num">
                                      <p:cBhvr>
                                        <p:cTn id="7" dur="500" fill="hold"/>
                                        <p:tgtEl>
                                          <p:spTgt spid="93208"/>
                                        </p:tgtEl>
                                        <p:attrNameLst>
                                          <p:attrName>ppt_w</p:attrName>
                                        </p:attrNameLst>
                                      </p:cBhvr>
                                      <p:tavLst>
                                        <p:tav tm="0">
                                          <p:val>
                                            <p:fltVal val="0"/>
                                          </p:val>
                                        </p:tav>
                                        <p:tav tm="100000">
                                          <p:val>
                                            <p:strVal val="#ppt_w"/>
                                          </p:val>
                                        </p:tav>
                                      </p:tavLst>
                                    </p:anim>
                                    <p:anim calcmode="lin" valueType="num">
                                      <p:cBhvr>
                                        <p:cTn id="8" dur="500" fill="hold"/>
                                        <p:tgtEl>
                                          <p:spTgt spid="93208"/>
                                        </p:tgtEl>
                                        <p:attrNameLst>
                                          <p:attrName>ppt_h</p:attrName>
                                        </p:attrNameLst>
                                      </p:cBhvr>
                                      <p:tavLst>
                                        <p:tav tm="0">
                                          <p:val>
                                            <p:fltVal val="0"/>
                                          </p:val>
                                        </p:tav>
                                        <p:tav tm="100000">
                                          <p:val>
                                            <p:strVal val="#ppt_h"/>
                                          </p:val>
                                        </p:tav>
                                      </p:tavLst>
                                    </p:anim>
                                    <p:animEffect transition="in" filter="fade">
                                      <p:cBhvr>
                                        <p:cTn id="9" dur="500"/>
                                        <p:tgtEl>
                                          <p:spTgt spid="9320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1555"/>
                                        </p:tgtEl>
                                        <p:attrNameLst>
                                          <p:attrName>style.visibility</p:attrName>
                                        </p:attrNameLst>
                                      </p:cBhvr>
                                      <p:to>
                                        <p:strVal val="visible"/>
                                      </p:to>
                                    </p:set>
                                    <p:anim calcmode="lin" valueType="num">
                                      <p:cBhvr>
                                        <p:cTn id="12" dur="500" fill="hold"/>
                                        <p:tgtEl>
                                          <p:spTgt spid="151555"/>
                                        </p:tgtEl>
                                        <p:attrNameLst>
                                          <p:attrName>ppt_w</p:attrName>
                                        </p:attrNameLst>
                                      </p:cBhvr>
                                      <p:tavLst>
                                        <p:tav tm="0">
                                          <p:val>
                                            <p:fltVal val="0"/>
                                          </p:val>
                                        </p:tav>
                                        <p:tav tm="100000">
                                          <p:val>
                                            <p:strVal val="#ppt_w"/>
                                          </p:val>
                                        </p:tav>
                                      </p:tavLst>
                                    </p:anim>
                                    <p:anim calcmode="lin" valueType="num">
                                      <p:cBhvr>
                                        <p:cTn id="13" dur="500" fill="hold"/>
                                        <p:tgtEl>
                                          <p:spTgt spid="151555"/>
                                        </p:tgtEl>
                                        <p:attrNameLst>
                                          <p:attrName>ppt_h</p:attrName>
                                        </p:attrNameLst>
                                      </p:cBhvr>
                                      <p:tavLst>
                                        <p:tav tm="0">
                                          <p:val>
                                            <p:fltVal val="0"/>
                                          </p:val>
                                        </p:tav>
                                        <p:tav tm="100000">
                                          <p:val>
                                            <p:strVal val="#ppt_h"/>
                                          </p:val>
                                        </p:tav>
                                      </p:tavLst>
                                    </p:anim>
                                    <p:animEffect transition="in" filter="fade">
                                      <p:cBhvr>
                                        <p:cTn id="14" dur="500"/>
                                        <p:tgtEl>
                                          <p:spTgt spid="15155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3192"/>
                                        </p:tgtEl>
                                        <p:attrNameLst>
                                          <p:attrName>style.visibility</p:attrName>
                                        </p:attrNameLst>
                                      </p:cBhvr>
                                      <p:to>
                                        <p:strVal val="visible"/>
                                      </p:to>
                                    </p:set>
                                    <p:anim calcmode="lin" valueType="num">
                                      <p:cBhvr>
                                        <p:cTn id="19" dur="500" fill="hold"/>
                                        <p:tgtEl>
                                          <p:spTgt spid="93192"/>
                                        </p:tgtEl>
                                        <p:attrNameLst>
                                          <p:attrName>ppt_w</p:attrName>
                                        </p:attrNameLst>
                                      </p:cBhvr>
                                      <p:tavLst>
                                        <p:tav tm="0">
                                          <p:val>
                                            <p:fltVal val="0"/>
                                          </p:val>
                                        </p:tav>
                                        <p:tav tm="100000">
                                          <p:val>
                                            <p:strVal val="#ppt_w"/>
                                          </p:val>
                                        </p:tav>
                                      </p:tavLst>
                                    </p:anim>
                                    <p:anim calcmode="lin" valueType="num">
                                      <p:cBhvr>
                                        <p:cTn id="20" dur="500" fill="hold"/>
                                        <p:tgtEl>
                                          <p:spTgt spid="93192"/>
                                        </p:tgtEl>
                                        <p:attrNameLst>
                                          <p:attrName>ppt_h</p:attrName>
                                        </p:attrNameLst>
                                      </p:cBhvr>
                                      <p:tavLst>
                                        <p:tav tm="0">
                                          <p:val>
                                            <p:fltVal val="0"/>
                                          </p:val>
                                        </p:tav>
                                        <p:tav tm="100000">
                                          <p:val>
                                            <p:strVal val="#ppt_h"/>
                                          </p:val>
                                        </p:tav>
                                      </p:tavLst>
                                    </p:anim>
                                    <p:animEffect transition="in" filter="fade">
                                      <p:cBhvr>
                                        <p:cTn id="21" dur="500"/>
                                        <p:tgtEl>
                                          <p:spTgt spid="9319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3193"/>
                                        </p:tgtEl>
                                        <p:attrNameLst>
                                          <p:attrName>style.visibility</p:attrName>
                                        </p:attrNameLst>
                                      </p:cBhvr>
                                      <p:to>
                                        <p:strVal val="visible"/>
                                      </p:to>
                                    </p:set>
                                    <p:anim calcmode="lin" valueType="num">
                                      <p:cBhvr>
                                        <p:cTn id="24" dur="500" fill="hold"/>
                                        <p:tgtEl>
                                          <p:spTgt spid="93193"/>
                                        </p:tgtEl>
                                        <p:attrNameLst>
                                          <p:attrName>ppt_w</p:attrName>
                                        </p:attrNameLst>
                                      </p:cBhvr>
                                      <p:tavLst>
                                        <p:tav tm="0">
                                          <p:val>
                                            <p:fltVal val="0"/>
                                          </p:val>
                                        </p:tav>
                                        <p:tav tm="100000">
                                          <p:val>
                                            <p:strVal val="#ppt_w"/>
                                          </p:val>
                                        </p:tav>
                                      </p:tavLst>
                                    </p:anim>
                                    <p:anim calcmode="lin" valueType="num">
                                      <p:cBhvr>
                                        <p:cTn id="25" dur="500" fill="hold"/>
                                        <p:tgtEl>
                                          <p:spTgt spid="93193"/>
                                        </p:tgtEl>
                                        <p:attrNameLst>
                                          <p:attrName>ppt_h</p:attrName>
                                        </p:attrNameLst>
                                      </p:cBhvr>
                                      <p:tavLst>
                                        <p:tav tm="0">
                                          <p:val>
                                            <p:fltVal val="0"/>
                                          </p:val>
                                        </p:tav>
                                        <p:tav tm="100000">
                                          <p:val>
                                            <p:strVal val="#ppt_h"/>
                                          </p:val>
                                        </p:tav>
                                      </p:tavLst>
                                    </p:anim>
                                    <p:animEffect transition="in" filter="fade">
                                      <p:cBhvr>
                                        <p:cTn id="26" dur="500"/>
                                        <p:tgtEl>
                                          <p:spTgt spid="9319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93200"/>
                                        </p:tgtEl>
                                        <p:attrNameLst>
                                          <p:attrName>style.visibility</p:attrName>
                                        </p:attrNameLst>
                                      </p:cBhvr>
                                      <p:to>
                                        <p:strVal val="visible"/>
                                      </p:to>
                                    </p:set>
                                    <p:anim calcmode="lin" valueType="num">
                                      <p:cBhvr>
                                        <p:cTn id="29" dur="500" fill="hold"/>
                                        <p:tgtEl>
                                          <p:spTgt spid="93200"/>
                                        </p:tgtEl>
                                        <p:attrNameLst>
                                          <p:attrName>ppt_w</p:attrName>
                                        </p:attrNameLst>
                                      </p:cBhvr>
                                      <p:tavLst>
                                        <p:tav tm="0">
                                          <p:val>
                                            <p:fltVal val="0"/>
                                          </p:val>
                                        </p:tav>
                                        <p:tav tm="100000">
                                          <p:val>
                                            <p:strVal val="#ppt_w"/>
                                          </p:val>
                                        </p:tav>
                                      </p:tavLst>
                                    </p:anim>
                                    <p:anim calcmode="lin" valueType="num">
                                      <p:cBhvr>
                                        <p:cTn id="30" dur="500" fill="hold"/>
                                        <p:tgtEl>
                                          <p:spTgt spid="93200"/>
                                        </p:tgtEl>
                                        <p:attrNameLst>
                                          <p:attrName>ppt_h</p:attrName>
                                        </p:attrNameLst>
                                      </p:cBhvr>
                                      <p:tavLst>
                                        <p:tav tm="0">
                                          <p:val>
                                            <p:fltVal val="0"/>
                                          </p:val>
                                        </p:tav>
                                        <p:tav tm="100000">
                                          <p:val>
                                            <p:strVal val="#ppt_h"/>
                                          </p:val>
                                        </p:tav>
                                      </p:tavLst>
                                    </p:anim>
                                    <p:animEffect transition="in" filter="fade">
                                      <p:cBhvr>
                                        <p:cTn id="31" dur="500"/>
                                        <p:tgtEl>
                                          <p:spTgt spid="93200"/>
                                        </p:tgtEl>
                                      </p:cBhvr>
                                    </p:animEffect>
                                  </p:childTnLst>
                                </p:cTn>
                              </p:par>
                              <p:par>
                                <p:cTn id="32" presetID="53" presetClass="entr" presetSubtype="16" fill="hold" nodeType="withEffect">
                                  <p:stCondLst>
                                    <p:cond delay="0"/>
                                  </p:stCondLst>
                                  <p:childTnLst>
                                    <p:set>
                                      <p:cBhvr>
                                        <p:cTn id="33" dur="1" fill="hold">
                                          <p:stCondLst>
                                            <p:cond delay="0"/>
                                          </p:stCondLst>
                                        </p:cTn>
                                        <p:tgtEl>
                                          <p:spTgt spid="93201"/>
                                        </p:tgtEl>
                                        <p:attrNameLst>
                                          <p:attrName>style.visibility</p:attrName>
                                        </p:attrNameLst>
                                      </p:cBhvr>
                                      <p:to>
                                        <p:strVal val="visible"/>
                                      </p:to>
                                    </p:set>
                                    <p:anim calcmode="lin" valueType="num">
                                      <p:cBhvr>
                                        <p:cTn id="34" dur="500" fill="hold"/>
                                        <p:tgtEl>
                                          <p:spTgt spid="93201"/>
                                        </p:tgtEl>
                                        <p:attrNameLst>
                                          <p:attrName>ppt_w</p:attrName>
                                        </p:attrNameLst>
                                      </p:cBhvr>
                                      <p:tavLst>
                                        <p:tav tm="0">
                                          <p:val>
                                            <p:fltVal val="0"/>
                                          </p:val>
                                        </p:tav>
                                        <p:tav tm="100000">
                                          <p:val>
                                            <p:strVal val="#ppt_w"/>
                                          </p:val>
                                        </p:tav>
                                      </p:tavLst>
                                    </p:anim>
                                    <p:anim calcmode="lin" valueType="num">
                                      <p:cBhvr>
                                        <p:cTn id="35" dur="500" fill="hold"/>
                                        <p:tgtEl>
                                          <p:spTgt spid="93201"/>
                                        </p:tgtEl>
                                        <p:attrNameLst>
                                          <p:attrName>ppt_h</p:attrName>
                                        </p:attrNameLst>
                                      </p:cBhvr>
                                      <p:tavLst>
                                        <p:tav tm="0">
                                          <p:val>
                                            <p:fltVal val="0"/>
                                          </p:val>
                                        </p:tav>
                                        <p:tav tm="100000">
                                          <p:val>
                                            <p:strVal val="#ppt_h"/>
                                          </p:val>
                                        </p:tav>
                                      </p:tavLst>
                                    </p:anim>
                                    <p:animEffect transition="in" filter="fade">
                                      <p:cBhvr>
                                        <p:cTn id="36" dur="500"/>
                                        <p:tgtEl>
                                          <p:spTgt spid="9320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93188"/>
                                        </p:tgtEl>
                                        <p:attrNameLst>
                                          <p:attrName>style.visibility</p:attrName>
                                        </p:attrNameLst>
                                      </p:cBhvr>
                                      <p:to>
                                        <p:strVal val="visible"/>
                                      </p:to>
                                    </p:set>
                                    <p:anim calcmode="lin" valueType="num">
                                      <p:cBhvr>
                                        <p:cTn id="39" dur="500" fill="hold"/>
                                        <p:tgtEl>
                                          <p:spTgt spid="93188"/>
                                        </p:tgtEl>
                                        <p:attrNameLst>
                                          <p:attrName>ppt_w</p:attrName>
                                        </p:attrNameLst>
                                      </p:cBhvr>
                                      <p:tavLst>
                                        <p:tav tm="0">
                                          <p:val>
                                            <p:fltVal val="0"/>
                                          </p:val>
                                        </p:tav>
                                        <p:tav tm="100000">
                                          <p:val>
                                            <p:strVal val="#ppt_w"/>
                                          </p:val>
                                        </p:tav>
                                      </p:tavLst>
                                    </p:anim>
                                    <p:anim calcmode="lin" valueType="num">
                                      <p:cBhvr>
                                        <p:cTn id="40" dur="500" fill="hold"/>
                                        <p:tgtEl>
                                          <p:spTgt spid="93188"/>
                                        </p:tgtEl>
                                        <p:attrNameLst>
                                          <p:attrName>ppt_h</p:attrName>
                                        </p:attrNameLst>
                                      </p:cBhvr>
                                      <p:tavLst>
                                        <p:tav tm="0">
                                          <p:val>
                                            <p:fltVal val="0"/>
                                          </p:val>
                                        </p:tav>
                                        <p:tav tm="100000">
                                          <p:val>
                                            <p:strVal val="#ppt_h"/>
                                          </p:val>
                                        </p:tav>
                                      </p:tavLst>
                                    </p:anim>
                                    <p:animEffect transition="in" filter="fade">
                                      <p:cBhvr>
                                        <p:cTn id="41" dur="500"/>
                                        <p:tgtEl>
                                          <p:spTgt spid="93188"/>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93191"/>
                                        </p:tgtEl>
                                        <p:attrNameLst>
                                          <p:attrName>style.visibility</p:attrName>
                                        </p:attrNameLst>
                                      </p:cBhvr>
                                      <p:to>
                                        <p:strVal val="visible"/>
                                      </p:to>
                                    </p:set>
                                    <p:anim calcmode="lin" valueType="num">
                                      <p:cBhvr>
                                        <p:cTn id="46" dur="500" fill="hold"/>
                                        <p:tgtEl>
                                          <p:spTgt spid="93191"/>
                                        </p:tgtEl>
                                        <p:attrNameLst>
                                          <p:attrName>ppt_w</p:attrName>
                                        </p:attrNameLst>
                                      </p:cBhvr>
                                      <p:tavLst>
                                        <p:tav tm="0">
                                          <p:val>
                                            <p:fltVal val="0"/>
                                          </p:val>
                                        </p:tav>
                                        <p:tav tm="100000">
                                          <p:val>
                                            <p:strVal val="#ppt_w"/>
                                          </p:val>
                                        </p:tav>
                                      </p:tavLst>
                                    </p:anim>
                                    <p:anim calcmode="lin" valueType="num">
                                      <p:cBhvr>
                                        <p:cTn id="47" dur="500" fill="hold"/>
                                        <p:tgtEl>
                                          <p:spTgt spid="93191"/>
                                        </p:tgtEl>
                                        <p:attrNameLst>
                                          <p:attrName>ppt_h</p:attrName>
                                        </p:attrNameLst>
                                      </p:cBhvr>
                                      <p:tavLst>
                                        <p:tav tm="0">
                                          <p:val>
                                            <p:fltVal val="0"/>
                                          </p:val>
                                        </p:tav>
                                        <p:tav tm="100000">
                                          <p:val>
                                            <p:strVal val="#ppt_h"/>
                                          </p:val>
                                        </p:tav>
                                      </p:tavLst>
                                    </p:anim>
                                    <p:animEffect transition="in" filter="fade">
                                      <p:cBhvr>
                                        <p:cTn id="48" dur="500"/>
                                        <p:tgtEl>
                                          <p:spTgt spid="93191"/>
                                        </p:tgtEl>
                                      </p:cBhvr>
                                    </p:animEffect>
                                  </p:childTnLst>
                                </p:cTn>
                              </p:par>
                              <p:par>
                                <p:cTn id="49" presetID="53" presetClass="entr" presetSubtype="16" fill="hold" nodeType="withEffect">
                                  <p:stCondLst>
                                    <p:cond delay="0"/>
                                  </p:stCondLst>
                                  <p:childTnLst>
                                    <p:set>
                                      <p:cBhvr>
                                        <p:cTn id="50" dur="1" fill="hold">
                                          <p:stCondLst>
                                            <p:cond delay="0"/>
                                          </p:stCondLst>
                                        </p:cTn>
                                        <p:tgtEl>
                                          <p:spTgt spid="93198"/>
                                        </p:tgtEl>
                                        <p:attrNameLst>
                                          <p:attrName>style.visibility</p:attrName>
                                        </p:attrNameLst>
                                      </p:cBhvr>
                                      <p:to>
                                        <p:strVal val="visible"/>
                                      </p:to>
                                    </p:set>
                                    <p:anim calcmode="lin" valueType="num">
                                      <p:cBhvr>
                                        <p:cTn id="51" dur="500" fill="hold"/>
                                        <p:tgtEl>
                                          <p:spTgt spid="93198"/>
                                        </p:tgtEl>
                                        <p:attrNameLst>
                                          <p:attrName>ppt_w</p:attrName>
                                        </p:attrNameLst>
                                      </p:cBhvr>
                                      <p:tavLst>
                                        <p:tav tm="0">
                                          <p:val>
                                            <p:fltVal val="0"/>
                                          </p:val>
                                        </p:tav>
                                        <p:tav tm="100000">
                                          <p:val>
                                            <p:strVal val="#ppt_w"/>
                                          </p:val>
                                        </p:tav>
                                      </p:tavLst>
                                    </p:anim>
                                    <p:anim calcmode="lin" valueType="num">
                                      <p:cBhvr>
                                        <p:cTn id="52" dur="500" fill="hold"/>
                                        <p:tgtEl>
                                          <p:spTgt spid="93198"/>
                                        </p:tgtEl>
                                        <p:attrNameLst>
                                          <p:attrName>ppt_h</p:attrName>
                                        </p:attrNameLst>
                                      </p:cBhvr>
                                      <p:tavLst>
                                        <p:tav tm="0">
                                          <p:val>
                                            <p:fltVal val="0"/>
                                          </p:val>
                                        </p:tav>
                                        <p:tav tm="100000">
                                          <p:val>
                                            <p:strVal val="#ppt_h"/>
                                          </p:val>
                                        </p:tav>
                                      </p:tavLst>
                                    </p:anim>
                                    <p:animEffect transition="in" filter="fade">
                                      <p:cBhvr>
                                        <p:cTn id="53" dur="500"/>
                                        <p:tgtEl>
                                          <p:spTgt spid="9319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93199"/>
                                        </p:tgtEl>
                                        <p:attrNameLst>
                                          <p:attrName>style.visibility</p:attrName>
                                        </p:attrNameLst>
                                      </p:cBhvr>
                                      <p:to>
                                        <p:strVal val="visible"/>
                                      </p:to>
                                    </p:set>
                                    <p:anim calcmode="lin" valueType="num">
                                      <p:cBhvr>
                                        <p:cTn id="56" dur="500" fill="hold"/>
                                        <p:tgtEl>
                                          <p:spTgt spid="93199"/>
                                        </p:tgtEl>
                                        <p:attrNameLst>
                                          <p:attrName>ppt_w</p:attrName>
                                        </p:attrNameLst>
                                      </p:cBhvr>
                                      <p:tavLst>
                                        <p:tav tm="0">
                                          <p:val>
                                            <p:fltVal val="0"/>
                                          </p:val>
                                        </p:tav>
                                        <p:tav tm="100000">
                                          <p:val>
                                            <p:strVal val="#ppt_w"/>
                                          </p:val>
                                        </p:tav>
                                      </p:tavLst>
                                    </p:anim>
                                    <p:anim calcmode="lin" valueType="num">
                                      <p:cBhvr>
                                        <p:cTn id="57" dur="500" fill="hold"/>
                                        <p:tgtEl>
                                          <p:spTgt spid="93199"/>
                                        </p:tgtEl>
                                        <p:attrNameLst>
                                          <p:attrName>ppt_h</p:attrName>
                                        </p:attrNameLst>
                                      </p:cBhvr>
                                      <p:tavLst>
                                        <p:tav tm="0">
                                          <p:val>
                                            <p:fltVal val="0"/>
                                          </p:val>
                                        </p:tav>
                                        <p:tav tm="100000">
                                          <p:val>
                                            <p:strVal val="#ppt_h"/>
                                          </p:val>
                                        </p:tav>
                                      </p:tavLst>
                                    </p:anim>
                                    <p:animEffect transition="in" filter="fade">
                                      <p:cBhvr>
                                        <p:cTn id="58" dur="500"/>
                                        <p:tgtEl>
                                          <p:spTgt spid="93199"/>
                                        </p:tgtEl>
                                      </p:cBhvr>
                                    </p:animEffect>
                                  </p:childTnLst>
                                </p:cTn>
                              </p:par>
                              <p:par>
                                <p:cTn id="59" presetID="53" presetClass="entr" presetSubtype="16" fill="hold" nodeType="withEffect">
                                  <p:stCondLst>
                                    <p:cond delay="0"/>
                                  </p:stCondLst>
                                  <p:childTnLst>
                                    <p:set>
                                      <p:cBhvr>
                                        <p:cTn id="60" dur="1" fill="hold">
                                          <p:stCondLst>
                                            <p:cond delay="0"/>
                                          </p:stCondLst>
                                        </p:cTn>
                                        <p:tgtEl>
                                          <p:spTgt spid="93204"/>
                                        </p:tgtEl>
                                        <p:attrNameLst>
                                          <p:attrName>style.visibility</p:attrName>
                                        </p:attrNameLst>
                                      </p:cBhvr>
                                      <p:to>
                                        <p:strVal val="visible"/>
                                      </p:to>
                                    </p:set>
                                    <p:anim calcmode="lin" valueType="num">
                                      <p:cBhvr>
                                        <p:cTn id="61" dur="500" fill="hold"/>
                                        <p:tgtEl>
                                          <p:spTgt spid="93204"/>
                                        </p:tgtEl>
                                        <p:attrNameLst>
                                          <p:attrName>ppt_w</p:attrName>
                                        </p:attrNameLst>
                                      </p:cBhvr>
                                      <p:tavLst>
                                        <p:tav tm="0">
                                          <p:val>
                                            <p:fltVal val="0"/>
                                          </p:val>
                                        </p:tav>
                                        <p:tav tm="100000">
                                          <p:val>
                                            <p:strVal val="#ppt_w"/>
                                          </p:val>
                                        </p:tav>
                                      </p:tavLst>
                                    </p:anim>
                                    <p:anim calcmode="lin" valueType="num">
                                      <p:cBhvr>
                                        <p:cTn id="62" dur="500" fill="hold"/>
                                        <p:tgtEl>
                                          <p:spTgt spid="93204"/>
                                        </p:tgtEl>
                                        <p:attrNameLst>
                                          <p:attrName>ppt_h</p:attrName>
                                        </p:attrNameLst>
                                      </p:cBhvr>
                                      <p:tavLst>
                                        <p:tav tm="0">
                                          <p:val>
                                            <p:fltVal val="0"/>
                                          </p:val>
                                        </p:tav>
                                        <p:tav tm="100000">
                                          <p:val>
                                            <p:strVal val="#ppt_h"/>
                                          </p:val>
                                        </p:tav>
                                      </p:tavLst>
                                    </p:anim>
                                    <p:animEffect transition="in" filter="fade">
                                      <p:cBhvr>
                                        <p:cTn id="63" dur="500"/>
                                        <p:tgtEl>
                                          <p:spTgt spid="9320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93205"/>
                                        </p:tgtEl>
                                        <p:attrNameLst>
                                          <p:attrName>style.visibility</p:attrName>
                                        </p:attrNameLst>
                                      </p:cBhvr>
                                      <p:to>
                                        <p:strVal val="visible"/>
                                      </p:to>
                                    </p:set>
                                    <p:anim calcmode="lin" valueType="num">
                                      <p:cBhvr>
                                        <p:cTn id="66" dur="500" fill="hold"/>
                                        <p:tgtEl>
                                          <p:spTgt spid="93205"/>
                                        </p:tgtEl>
                                        <p:attrNameLst>
                                          <p:attrName>ppt_w</p:attrName>
                                        </p:attrNameLst>
                                      </p:cBhvr>
                                      <p:tavLst>
                                        <p:tav tm="0">
                                          <p:val>
                                            <p:fltVal val="0"/>
                                          </p:val>
                                        </p:tav>
                                        <p:tav tm="100000">
                                          <p:val>
                                            <p:strVal val="#ppt_w"/>
                                          </p:val>
                                        </p:tav>
                                      </p:tavLst>
                                    </p:anim>
                                    <p:anim calcmode="lin" valueType="num">
                                      <p:cBhvr>
                                        <p:cTn id="67" dur="500" fill="hold"/>
                                        <p:tgtEl>
                                          <p:spTgt spid="93205"/>
                                        </p:tgtEl>
                                        <p:attrNameLst>
                                          <p:attrName>ppt_h</p:attrName>
                                        </p:attrNameLst>
                                      </p:cBhvr>
                                      <p:tavLst>
                                        <p:tav tm="0">
                                          <p:val>
                                            <p:fltVal val="0"/>
                                          </p:val>
                                        </p:tav>
                                        <p:tav tm="100000">
                                          <p:val>
                                            <p:strVal val="#ppt_h"/>
                                          </p:val>
                                        </p:tav>
                                      </p:tavLst>
                                    </p:anim>
                                    <p:animEffect transition="in" filter="fade">
                                      <p:cBhvr>
                                        <p:cTn id="68" dur="500"/>
                                        <p:tgtEl>
                                          <p:spTgt spid="93205"/>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93194"/>
                                        </p:tgtEl>
                                        <p:attrNameLst>
                                          <p:attrName>style.visibility</p:attrName>
                                        </p:attrNameLst>
                                      </p:cBhvr>
                                      <p:to>
                                        <p:strVal val="visible"/>
                                      </p:to>
                                    </p:set>
                                    <p:anim calcmode="lin" valueType="num">
                                      <p:cBhvr>
                                        <p:cTn id="73" dur="500" fill="hold"/>
                                        <p:tgtEl>
                                          <p:spTgt spid="93194"/>
                                        </p:tgtEl>
                                        <p:attrNameLst>
                                          <p:attrName>ppt_w</p:attrName>
                                        </p:attrNameLst>
                                      </p:cBhvr>
                                      <p:tavLst>
                                        <p:tav tm="0">
                                          <p:val>
                                            <p:fltVal val="0"/>
                                          </p:val>
                                        </p:tav>
                                        <p:tav tm="100000">
                                          <p:val>
                                            <p:strVal val="#ppt_w"/>
                                          </p:val>
                                        </p:tav>
                                      </p:tavLst>
                                    </p:anim>
                                    <p:anim calcmode="lin" valueType="num">
                                      <p:cBhvr>
                                        <p:cTn id="74" dur="500" fill="hold"/>
                                        <p:tgtEl>
                                          <p:spTgt spid="93194"/>
                                        </p:tgtEl>
                                        <p:attrNameLst>
                                          <p:attrName>ppt_h</p:attrName>
                                        </p:attrNameLst>
                                      </p:cBhvr>
                                      <p:tavLst>
                                        <p:tav tm="0">
                                          <p:val>
                                            <p:fltVal val="0"/>
                                          </p:val>
                                        </p:tav>
                                        <p:tav tm="100000">
                                          <p:val>
                                            <p:strVal val="#ppt_h"/>
                                          </p:val>
                                        </p:tav>
                                      </p:tavLst>
                                    </p:anim>
                                    <p:animEffect transition="in" filter="fade">
                                      <p:cBhvr>
                                        <p:cTn id="75" dur="500"/>
                                        <p:tgtEl>
                                          <p:spTgt spid="93194"/>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93195"/>
                                        </p:tgtEl>
                                        <p:attrNameLst>
                                          <p:attrName>style.visibility</p:attrName>
                                        </p:attrNameLst>
                                      </p:cBhvr>
                                      <p:to>
                                        <p:strVal val="visible"/>
                                      </p:to>
                                    </p:set>
                                    <p:anim calcmode="lin" valueType="num">
                                      <p:cBhvr>
                                        <p:cTn id="78" dur="500" fill="hold"/>
                                        <p:tgtEl>
                                          <p:spTgt spid="93195"/>
                                        </p:tgtEl>
                                        <p:attrNameLst>
                                          <p:attrName>ppt_w</p:attrName>
                                        </p:attrNameLst>
                                      </p:cBhvr>
                                      <p:tavLst>
                                        <p:tav tm="0">
                                          <p:val>
                                            <p:fltVal val="0"/>
                                          </p:val>
                                        </p:tav>
                                        <p:tav tm="100000">
                                          <p:val>
                                            <p:strVal val="#ppt_w"/>
                                          </p:val>
                                        </p:tav>
                                      </p:tavLst>
                                    </p:anim>
                                    <p:anim calcmode="lin" valueType="num">
                                      <p:cBhvr>
                                        <p:cTn id="79" dur="500" fill="hold"/>
                                        <p:tgtEl>
                                          <p:spTgt spid="93195"/>
                                        </p:tgtEl>
                                        <p:attrNameLst>
                                          <p:attrName>ppt_h</p:attrName>
                                        </p:attrNameLst>
                                      </p:cBhvr>
                                      <p:tavLst>
                                        <p:tav tm="0">
                                          <p:val>
                                            <p:fltVal val="0"/>
                                          </p:val>
                                        </p:tav>
                                        <p:tav tm="100000">
                                          <p:val>
                                            <p:strVal val="#ppt_h"/>
                                          </p:val>
                                        </p:tav>
                                      </p:tavLst>
                                    </p:anim>
                                    <p:animEffect transition="in" filter="fade">
                                      <p:cBhvr>
                                        <p:cTn id="80" dur="500"/>
                                        <p:tgtEl>
                                          <p:spTgt spid="93195"/>
                                        </p:tgtEl>
                                      </p:cBhvr>
                                    </p:animEffect>
                                  </p:childTnLst>
                                </p:cTn>
                              </p:par>
                              <p:par>
                                <p:cTn id="81" presetID="53" presetClass="entr" presetSubtype="16" fill="hold" nodeType="withEffect">
                                  <p:stCondLst>
                                    <p:cond delay="0"/>
                                  </p:stCondLst>
                                  <p:childTnLst>
                                    <p:set>
                                      <p:cBhvr>
                                        <p:cTn id="82" dur="1" fill="hold">
                                          <p:stCondLst>
                                            <p:cond delay="0"/>
                                          </p:stCondLst>
                                        </p:cTn>
                                        <p:tgtEl>
                                          <p:spTgt spid="93203"/>
                                        </p:tgtEl>
                                        <p:attrNameLst>
                                          <p:attrName>style.visibility</p:attrName>
                                        </p:attrNameLst>
                                      </p:cBhvr>
                                      <p:to>
                                        <p:strVal val="visible"/>
                                      </p:to>
                                    </p:set>
                                    <p:anim calcmode="lin" valueType="num">
                                      <p:cBhvr>
                                        <p:cTn id="83" dur="500" fill="hold"/>
                                        <p:tgtEl>
                                          <p:spTgt spid="93203"/>
                                        </p:tgtEl>
                                        <p:attrNameLst>
                                          <p:attrName>ppt_w</p:attrName>
                                        </p:attrNameLst>
                                      </p:cBhvr>
                                      <p:tavLst>
                                        <p:tav tm="0">
                                          <p:val>
                                            <p:fltVal val="0"/>
                                          </p:val>
                                        </p:tav>
                                        <p:tav tm="100000">
                                          <p:val>
                                            <p:strVal val="#ppt_w"/>
                                          </p:val>
                                        </p:tav>
                                      </p:tavLst>
                                    </p:anim>
                                    <p:anim calcmode="lin" valueType="num">
                                      <p:cBhvr>
                                        <p:cTn id="84" dur="500" fill="hold"/>
                                        <p:tgtEl>
                                          <p:spTgt spid="93203"/>
                                        </p:tgtEl>
                                        <p:attrNameLst>
                                          <p:attrName>ppt_h</p:attrName>
                                        </p:attrNameLst>
                                      </p:cBhvr>
                                      <p:tavLst>
                                        <p:tav tm="0">
                                          <p:val>
                                            <p:fltVal val="0"/>
                                          </p:val>
                                        </p:tav>
                                        <p:tav tm="100000">
                                          <p:val>
                                            <p:strVal val="#ppt_h"/>
                                          </p:val>
                                        </p:tav>
                                      </p:tavLst>
                                    </p:anim>
                                    <p:animEffect transition="in" filter="fade">
                                      <p:cBhvr>
                                        <p:cTn id="85" dur="500"/>
                                        <p:tgtEl>
                                          <p:spTgt spid="93203"/>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93206"/>
                                        </p:tgtEl>
                                        <p:attrNameLst>
                                          <p:attrName>style.visibility</p:attrName>
                                        </p:attrNameLst>
                                      </p:cBhvr>
                                      <p:to>
                                        <p:strVal val="visible"/>
                                      </p:to>
                                    </p:set>
                                    <p:anim calcmode="lin" valueType="num">
                                      <p:cBhvr>
                                        <p:cTn id="88" dur="500" fill="hold"/>
                                        <p:tgtEl>
                                          <p:spTgt spid="93206"/>
                                        </p:tgtEl>
                                        <p:attrNameLst>
                                          <p:attrName>ppt_w</p:attrName>
                                        </p:attrNameLst>
                                      </p:cBhvr>
                                      <p:tavLst>
                                        <p:tav tm="0">
                                          <p:val>
                                            <p:fltVal val="0"/>
                                          </p:val>
                                        </p:tav>
                                        <p:tav tm="100000">
                                          <p:val>
                                            <p:strVal val="#ppt_w"/>
                                          </p:val>
                                        </p:tav>
                                      </p:tavLst>
                                    </p:anim>
                                    <p:anim calcmode="lin" valueType="num">
                                      <p:cBhvr>
                                        <p:cTn id="89" dur="500" fill="hold"/>
                                        <p:tgtEl>
                                          <p:spTgt spid="93206"/>
                                        </p:tgtEl>
                                        <p:attrNameLst>
                                          <p:attrName>ppt_h</p:attrName>
                                        </p:attrNameLst>
                                      </p:cBhvr>
                                      <p:tavLst>
                                        <p:tav tm="0">
                                          <p:val>
                                            <p:fltVal val="0"/>
                                          </p:val>
                                        </p:tav>
                                        <p:tav tm="100000">
                                          <p:val>
                                            <p:strVal val="#ppt_h"/>
                                          </p:val>
                                        </p:tav>
                                      </p:tavLst>
                                    </p:anim>
                                    <p:animEffect transition="in" filter="fade">
                                      <p:cBhvr>
                                        <p:cTn id="90" dur="500"/>
                                        <p:tgtEl>
                                          <p:spTgt spid="93206"/>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93190"/>
                                        </p:tgtEl>
                                        <p:attrNameLst>
                                          <p:attrName>style.visibility</p:attrName>
                                        </p:attrNameLst>
                                      </p:cBhvr>
                                      <p:to>
                                        <p:strVal val="visible"/>
                                      </p:to>
                                    </p:set>
                                    <p:anim calcmode="lin" valueType="num">
                                      <p:cBhvr>
                                        <p:cTn id="93" dur="500" fill="hold"/>
                                        <p:tgtEl>
                                          <p:spTgt spid="93190"/>
                                        </p:tgtEl>
                                        <p:attrNameLst>
                                          <p:attrName>ppt_w</p:attrName>
                                        </p:attrNameLst>
                                      </p:cBhvr>
                                      <p:tavLst>
                                        <p:tav tm="0">
                                          <p:val>
                                            <p:fltVal val="0"/>
                                          </p:val>
                                        </p:tav>
                                        <p:tav tm="100000">
                                          <p:val>
                                            <p:strVal val="#ppt_w"/>
                                          </p:val>
                                        </p:tav>
                                      </p:tavLst>
                                    </p:anim>
                                    <p:anim calcmode="lin" valueType="num">
                                      <p:cBhvr>
                                        <p:cTn id="94" dur="500" fill="hold"/>
                                        <p:tgtEl>
                                          <p:spTgt spid="93190"/>
                                        </p:tgtEl>
                                        <p:attrNameLst>
                                          <p:attrName>ppt_h</p:attrName>
                                        </p:attrNameLst>
                                      </p:cBhvr>
                                      <p:tavLst>
                                        <p:tav tm="0">
                                          <p:val>
                                            <p:fltVal val="0"/>
                                          </p:val>
                                        </p:tav>
                                        <p:tav tm="100000">
                                          <p:val>
                                            <p:strVal val="#ppt_h"/>
                                          </p:val>
                                        </p:tav>
                                      </p:tavLst>
                                    </p:anim>
                                    <p:animEffect transition="in" filter="fade">
                                      <p:cBhvr>
                                        <p:cTn id="95" dur="500"/>
                                        <p:tgtEl>
                                          <p:spTgt spid="93190"/>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93196"/>
                                        </p:tgtEl>
                                        <p:attrNameLst>
                                          <p:attrName>style.visibility</p:attrName>
                                        </p:attrNameLst>
                                      </p:cBhvr>
                                      <p:to>
                                        <p:strVal val="visible"/>
                                      </p:to>
                                    </p:set>
                                    <p:anim calcmode="lin" valueType="num">
                                      <p:cBhvr>
                                        <p:cTn id="100" dur="500" fill="hold"/>
                                        <p:tgtEl>
                                          <p:spTgt spid="93196"/>
                                        </p:tgtEl>
                                        <p:attrNameLst>
                                          <p:attrName>ppt_w</p:attrName>
                                        </p:attrNameLst>
                                      </p:cBhvr>
                                      <p:tavLst>
                                        <p:tav tm="0">
                                          <p:val>
                                            <p:fltVal val="0"/>
                                          </p:val>
                                        </p:tav>
                                        <p:tav tm="100000">
                                          <p:val>
                                            <p:strVal val="#ppt_w"/>
                                          </p:val>
                                        </p:tav>
                                      </p:tavLst>
                                    </p:anim>
                                    <p:anim calcmode="lin" valueType="num">
                                      <p:cBhvr>
                                        <p:cTn id="101" dur="500" fill="hold"/>
                                        <p:tgtEl>
                                          <p:spTgt spid="93196"/>
                                        </p:tgtEl>
                                        <p:attrNameLst>
                                          <p:attrName>ppt_h</p:attrName>
                                        </p:attrNameLst>
                                      </p:cBhvr>
                                      <p:tavLst>
                                        <p:tav tm="0">
                                          <p:val>
                                            <p:fltVal val="0"/>
                                          </p:val>
                                        </p:tav>
                                        <p:tav tm="100000">
                                          <p:val>
                                            <p:strVal val="#ppt_h"/>
                                          </p:val>
                                        </p:tav>
                                      </p:tavLst>
                                    </p:anim>
                                    <p:animEffect transition="in" filter="fade">
                                      <p:cBhvr>
                                        <p:cTn id="102" dur="500"/>
                                        <p:tgtEl>
                                          <p:spTgt spid="93196"/>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93197"/>
                                        </p:tgtEl>
                                        <p:attrNameLst>
                                          <p:attrName>style.visibility</p:attrName>
                                        </p:attrNameLst>
                                      </p:cBhvr>
                                      <p:to>
                                        <p:strVal val="visible"/>
                                      </p:to>
                                    </p:set>
                                    <p:anim calcmode="lin" valueType="num">
                                      <p:cBhvr>
                                        <p:cTn id="105" dur="500" fill="hold"/>
                                        <p:tgtEl>
                                          <p:spTgt spid="93197"/>
                                        </p:tgtEl>
                                        <p:attrNameLst>
                                          <p:attrName>ppt_w</p:attrName>
                                        </p:attrNameLst>
                                      </p:cBhvr>
                                      <p:tavLst>
                                        <p:tav tm="0">
                                          <p:val>
                                            <p:fltVal val="0"/>
                                          </p:val>
                                        </p:tav>
                                        <p:tav tm="100000">
                                          <p:val>
                                            <p:strVal val="#ppt_w"/>
                                          </p:val>
                                        </p:tav>
                                      </p:tavLst>
                                    </p:anim>
                                    <p:anim calcmode="lin" valueType="num">
                                      <p:cBhvr>
                                        <p:cTn id="106" dur="500" fill="hold"/>
                                        <p:tgtEl>
                                          <p:spTgt spid="93197"/>
                                        </p:tgtEl>
                                        <p:attrNameLst>
                                          <p:attrName>ppt_h</p:attrName>
                                        </p:attrNameLst>
                                      </p:cBhvr>
                                      <p:tavLst>
                                        <p:tav tm="0">
                                          <p:val>
                                            <p:fltVal val="0"/>
                                          </p:val>
                                        </p:tav>
                                        <p:tav tm="100000">
                                          <p:val>
                                            <p:strVal val="#ppt_h"/>
                                          </p:val>
                                        </p:tav>
                                      </p:tavLst>
                                    </p:anim>
                                    <p:animEffect transition="in" filter="fade">
                                      <p:cBhvr>
                                        <p:cTn id="107" dur="500"/>
                                        <p:tgtEl>
                                          <p:spTgt spid="93197"/>
                                        </p:tgtEl>
                                      </p:cBhvr>
                                    </p:animEffect>
                                  </p:childTnLst>
                                </p:cTn>
                              </p:par>
                              <p:par>
                                <p:cTn id="108" presetID="53" presetClass="entr" presetSubtype="16" fill="hold" nodeType="withEffect">
                                  <p:stCondLst>
                                    <p:cond delay="0"/>
                                  </p:stCondLst>
                                  <p:childTnLst>
                                    <p:set>
                                      <p:cBhvr>
                                        <p:cTn id="109" dur="1" fill="hold">
                                          <p:stCondLst>
                                            <p:cond delay="0"/>
                                          </p:stCondLst>
                                        </p:cTn>
                                        <p:tgtEl>
                                          <p:spTgt spid="93202"/>
                                        </p:tgtEl>
                                        <p:attrNameLst>
                                          <p:attrName>style.visibility</p:attrName>
                                        </p:attrNameLst>
                                      </p:cBhvr>
                                      <p:to>
                                        <p:strVal val="visible"/>
                                      </p:to>
                                    </p:set>
                                    <p:anim calcmode="lin" valueType="num">
                                      <p:cBhvr>
                                        <p:cTn id="110" dur="500" fill="hold"/>
                                        <p:tgtEl>
                                          <p:spTgt spid="93202"/>
                                        </p:tgtEl>
                                        <p:attrNameLst>
                                          <p:attrName>ppt_w</p:attrName>
                                        </p:attrNameLst>
                                      </p:cBhvr>
                                      <p:tavLst>
                                        <p:tav tm="0">
                                          <p:val>
                                            <p:fltVal val="0"/>
                                          </p:val>
                                        </p:tav>
                                        <p:tav tm="100000">
                                          <p:val>
                                            <p:strVal val="#ppt_w"/>
                                          </p:val>
                                        </p:tav>
                                      </p:tavLst>
                                    </p:anim>
                                    <p:anim calcmode="lin" valueType="num">
                                      <p:cBhvr>
                                        <p:cTn id="111" dur="500" fill="hold"/>
                                        <p:tgtEl>
                                          <p:spTgt spid="93202"/>
                                        </p:tgtEl>
                                        <p:attrNameLst>
                                          <p:attrName>ppt_h</p:attrName>
                                        </p:attrNameLst>
                                      </p:cBhvr>
                                      <p:tavLst>
                                        <p:tav tm="0">
                                          <p:val>
                                            <p:fltVal val="0"/>
                                          </p:val>
                                        </p:tav>
                                        <p:tav tm="100000">
                                          <p:val>
                                            <p:strVal val="#ppt_h"/>
                                          </p:val>
                                        </p:tav>
                                      </p:tavLst>
                                    </p:anim>
                                    <p:animEffect transition="in" filter="fade">
                                      <p:cBhvr>
                                        <p:cTn id="112" dur="500"/>
                                        <p:tgtEl>
                                          <p:spTgt spid="93202"/>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93207"/>
                                        </p:tgtEl>
                                        <p:attrNameLst>
                                          <p:attrName>style.visibility</p:attrName>
                                        </p:attrNameLst>
                                      </p:cBhvr>
                                      <p:to>
                                        <p:strVal val="visible"/>
                                      </p:to>
                                    </p:set>
                                    <p:anim calcmode="lin" valueType="num">
                                      <p:cBhvr>
                                        <p:cTn id="115" dur="500" fill="hold"/>
                                        <p:tgtEl>
                                          <p:spTgt spid="93207"/>
                                        </p:tgtEl>
                                        <p:attrNameLst>
                                          <p:attrName>ppt_w</p:attrName>
                                        </p:attrNameLst>
                                      </p:cBhvr>
                                      <p:tavLst>
                                        <p:tav tm="0">
                                          <p:val>
                                            <p:fltVal val="0"/>
                                          </p:val>
                                        </p:tav>
                                        <p:tav tm="100000">
                                          <p:val>
                                            <p:strVal val="#ppt_w"/>
                                          </p:val>
                                        </p:tav>
                                      </p:tavLst>
                                    </p:anim>
                                    <p:anim calcmode="lin" valueType="num">
                                      <p:cBhvr>
                                        <p:cTn id="116" dur="500" fill="hold"/>
                                        <p:tgtEl>
                                          <p:spTgt spid="93207"/>
                                        </p:tgtEl>
                                        <p:attrNameLst>
                                          <p:attrName>ppt_h</p:attrName>
                                        </p:attrNameLst>
                                      </p:cBhvr>
                                      <p:tavLst>
                                        <p:tav tm="0">
                                          <p:val>
                                            <p:fltVal val="0"/>
                                          </p:val>
                                        </p:tav>
                                        <p:tav tm="100000">
                                          <p:val>
                                            <p:strVal val="#ppt_h"/>
                                          </p:val>
                                        </p:tav>
                                      </p:tavLst>
                                    </p:anim>
                                    <p:animEffect transition="in" filter="fade">
                                      <p:cBhvr>
                                        <p:cTn id="117" dur="500"/>
                                        <p:tgtEl>
                                          <p:spTgt spid="9320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93189"/>
                                        </p:tgtEl>
                                        <p:attrNameLst>
                                          <p:attrName>style.visibility</p:attrName>
                                        </p:attrNameLst>
                                      </p:cBhvr>
                                      <p:to>
                                        <p:strVal val="visible"/>
                                      </p:to>
                                    </p:set>
                                    <p:anim calcmode="lin" valueType="num">
                                      <p:cBhvr>
                                        <p:cTn id="120" dur="500" fill="hold"/>
                                        <p:tgtEl>
                                          <p:spTgt spid="93189"/>
                                        </p:tgtEl>
                                        <p:attrNameLst>
                                          <p:attrName>ppt_w</p:attrName>
                                        </p:attrNameLst>
                                      </p:cBhvr>
                                      <p:tavLst>
                                        <p:tav tm="0">
                                          <p:val>
                                            <p:fltVal val="0"/>
                                          </p:val>
                                        </p:tav>
                                        <p:tav tm="100000">
                                          <p:val>
                                            <p:strVal val="#ppt_w"/>
                                          </p:val>
                                        </p:tav>
                                      </p:tavLst>
                                    </p:anim>
                                    <p:anim calcmode="lin" valueType="num">
                                      <p:cBhvr>
                                        <p:cTn id="121" dur="500" fill="hold"/>
                                        <p:tgtEl>
                                          <p:spTgt spid="93189"/>
                                        </p:tgtEl>
                                        <p:attrNameLst>
                                          <p:attrName>ppt_h</p:attrName>
                                        </p:attrNameLst>
                                      </p:cBhvr>
                                      <p:tavLst>
                                        <p:tav tm="0">
                                          <p:val>
                                            <p:fltVal val="0"/>
                                          </p:val>
                                        </p:tav>
                                        <p:tav tm="100000">
                                          <p:val>
                                            <p:strVal val="#ppt_h"/>
                                          </p:val>
                                        </p:tav>
                                      </p:tavLst>
                                    </p:anim>
                                    <p:animEffect transition="in" filter="fade">
                                      <p:cBhvr>
                                        <p:cTn id="122" dur="500"/>
                                        <p:tgtEl>
                                          <p:spTgt spid="9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nimBg="1"/>
      <p:bldP spid="93188" grpId="0"/>
      <p:bldP spid="93189" grpId="0"/>
      <p:bldP spid="93190" grpId="0"/>
      <p:bldP spid="93191" grpId="0"/>
      <p:bldP spid="93193" grpId="0" animBg="1"/>
      <p:bldP spid="93195" grpId="0" animBg="1"/>
      <p:bldP spid="93197" grpId="0" animBg="1"/>
      <p:bldP spid="93199" grpId="0" animBg="1"/>
      <p:bldP spid="93200" grpId="0"/>
      <p:bldP spid="93205" grpId="0"/>
      <p:bldP spid="93206" grpId="0"/>
      <p:bldP spid="93207" grpId="0"/>
      <p:bldP spid="932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日期占位符 3"/>
          <p:cNvSpPr>
            <a:spLocks noGrp="1"/>
          </p:cNvSpPr>
          <p:nvPr>
            <p:ph type="dt" sz="quarter" idx="10"/>
          </p:nvPr>
        </p:nvSpPr>
        <p:spPr>
          <a:noFill/>
        </p:spPr>
        <p:txBody>
          <a:bodyPr/>
          <a:lstStyle/>
          <a:p>
            <a:r>
              <a:rPr lang="en-US" altLang="zh-CN">
                <a:ea typeface="宋体" pitchFamily="2" charset="-122"/>
                <a:cs typeface="Arial" charset="0"/>
              </a:rPr>
              <a:t>www.themegallery.com</a:t>
            </a:r>
          </a:p>
        </p:txBody>
      </p:sp>
      <p:sp>
        <p:nvSpPr>
          <p:cNvPr id="16386" name="页脚占位符 4"/>
          <p:cNvSpPr>
            <a:spLocks noGrp="1"/>
          </p:cNvSpPr>
          <p:nvPr>
            <p:ph type="ftr" sz="quarter" idx="12"/>
          </p:nvPr>
        </p:nvSpPr>
        <p:spPr>
          <a:noFill/>
        </p:spPr>
        <p:txBody>
          <a:bodyPr/>
          <a:lstStyle/>
          <a:p>
            <a:r>
              <a:rPr lang="en-US" altLang="zh-CN">
                <a:ea typeface="宋体" pitchFamily="2" charset="-122"/>
                <a:cs typeface="Arial" charset="0"/>
              </a:rPr>
              <a:t>Company Logo</a:t>
            </a:r>
          </a:p>
        </p:txBody>
      </p:sp>
      <p:sp>
        <p:nvSpPr>
          <p:cNvPr id="16387" name="Rectangle 2"/>
          <p:cNvSpPr>
            <a:spLocks noGrp="1" noChangeArrowheads="1"/>
          </p:cNvSpPr>
          <p:nvPr>
            <p:ph type="title"/>
          </p:nvPr>
        </p:nvSpPr>
        <p:spPr>
          <a:xfrm>
            <a:off x="457200" y="57125"/>
            <a:ext cx="8305800" cy="563563"/>
          </a:xfrm>
        </p:spPr>
        <p:txBody>
          <a:bodyPr/>
          <a:lstStyle/>
          <a:p>
            <a:r>
              <a:rPr lang="zh-CN" altLang="en-US" sz="4400" dirty="0">
                <a:ea typeface="宋体" pitchFamily="2" charset="-122"/>
              </a:rPr>
              <a:t>敏捷开发宣言</a:t>
            </a:r>
            <a:endParaRPr lang="en-US" altLang="zh-CN" sz="4400" dirty="0">
              <a:ea typeface="宋体" pitchFamily="2" charset="-122"/>
            </a:endParaRPr>
          </a:p>
        </p:txBody>
      </p:sp>
      <p:sp>
        <p:nvSpPr>
          <p:cNvPr id="3" name="Rectangle 2"/>
          <p:cNvSpPr/>
          <p:nvPr/>
        </p:nvSpPr>
        <p:spPr>
          <a:xfrm>
            <a:off x="457200" y="1484784"/>
            <a:ext cx="8382000" cy="3970318"/>
          </a:xfrm>
          <a:prstGeom prst="rect">
            <a:avLst/>
          </a:prstGeom>
        </p:spPr>
        <p:txBody>
          <a:bodyPr wrap="square">
            <a:spAutoFit/>
          </a:bodyPr>
          <a:lstStyle/>
          <a:p>
            <a:pPr algn="ctr"/>
            <a:r>
              <a:rPr lang="en-US" sz="3600" b="1" dirty="0" err="1"/>
              <a:t>个体和交互</a:t>
            </a:r>
            <a:r>
              <a:rPr lang="en-US" sz="3600" dirty="0"/>
              <a:t> </a:t>
            </a:r>
            <a:r>
              <a:rPr lang="en-US" sz="3600" dirty="0" err="1"/>
              <a:t>胜过</a:t>
            </a:r>
            <a:r>
              <a:rPr lang="en-US" sz="3600" dirty="0"/>
              <a:t> </a:t>
            </a:r>
            <a:r>
              <a:rPr lang="en-US" sz="3600" dirty="0" err="1"/>
              <a:t>过程和工具</a:t>
            </a:r>
            <a:endParaRPr lang="en-US" sz="3600" dirty="0"/>
          </a:p>
          <a:p>
            <a:pPr algn="ctr"/>
            <a:r>
              <a:rPr lang="en-US" sz="3600" b="1" dirty="0" err="1"/>
              <a:t>可以工作的软件</a:t>
            </a:r>
            <a:r>
              <a:rPr lang="en-US" sz="3600" dirty="0"/>
              <a:t> </a:t>
            </a:r>
            <a:r>
              <a:rPr lang="en-US" sz="3600" dirty="0" err="1"/>
              <a:t>胜过</a:t>
            </a:r>
            <a:r>
              <a:rPr lang="en-US" sz="3600" dirty="0"/>
              <a:t> </a:t>
            </a:r>
            <a:r>
              <a:rPr lang="en-US" sz="3600" dirty="0" err="1"/>
              <a:t>面面俱到的文档</a:t>
            </a:r>
            <a:endParaRPr lang="en-US" sz="3600" dirty="0"/>
          </a:p>
          <a:p>
            <a:pPr algn="ctr"/>
            <a:r>
              <a:rPr lang="en-US" sz="3600" b="1" dirty="0" err="1"/>
              <a:t>客户合作</a:t>
            </a:r>
            <a:r>
              <a:rPr lang="en-US" sz="3600" dirty="0"/>
              <a:t> </a:t>
            </a:r>
            <a:r>
              <a:rPr lang="en-US" sz="3600" dirty="0" err="1"/>
              <a:t>胜过</a:t>
            </a:r>
            <a:r>
              <a:rPr lang="en-US" sz="3600" dirty="0"/>
              <a:t> </a:t>
            </a:r>
            <a:r>
              <a:rPr lang="en-US" sz="3600" dirty="0" err="1"/>
              <a:t>合同谈判</a:t>
            </a:r>
            <a:endParaRPr lang="en-US" sz="3600" dirty="0"/>
          </a:p>
          <a:p>
            <a:pPr algn="ctr"/>
            <a:r>
              <a:rPr lang="en-US" sz="3600" b="1" dirty="0" err="1"/>
              <a:t>响应变化</a:t>
            </a:r>
            <a:r>
              <a:rPr lang="en-US" sz="3600" dirty="0"/>
              <a:t> </a:t>
            </a:r>
            <a:r>
              <a:rPr lang="en-US" sz="3600" dirty="0" err="1"/>
              <a:t>胜过</a:t>
            </a:r>
            <a:r>
              <a:rPr lang="en-US" sz="3600" dirty="0"/>
              <a:t> </a:t>
            </a:r>
            <a:r>
              <a:rPr lang="en-US" sz="3600" dirty="0" err="1"/>
              <a:t>遵循计划</a:t>
            </a:r>
            <a:endParaRPr lang="en-US" sz="3600" dirty="0"/>
          </a:p>
          <a:p>
            <a:pPr algn="ctr"/>
            <a:endParaRPr lang="en-US" sz="3600" dirty="0"/>
          </a:p>
          <a:p>
            <a:pPr algn="ctr"/>
            <a:r>
              <a:rPr lang="en-US" sz="3600" dirty="0" err="1"/>
              <a:t>虽然右项也有价值，但是我们认为左项具有更大的价值</a:t>
            </a:r>
            <a:r>
              <a:rPr lang="en-US" sz="3600" dirty="0"/>
              <a:t>。</a:t>
            </a:r>
          </a:p>
        </p:txBody>
      </p:sp>
    </p:spTree>
    <p:extLst>
      <p:ext uri="{BB962C8B-B14F-4D97-AF65-F5344CB8AC3E}">
        <p14:creationId xmlns:p14="http://schemas.microsoft.com/office/powerpoint/2010/main" val="417927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3"/>
          <p:cNvGrpSpPr>
            <a:grpSpLocks/>
          </p:cNvGrpSpPr>
          <p:nvPr/>
        </p:nvGrpSpPr>
        <p:grpSpPr bwMode="auto">
          <a:xfrm>
            <a:off x="1066800" y="4572000"/>
            <a:ext cx="6319838" cy="1219200"/>
            <a:chOff x="576" y="2880"/>
            <a:chExt cx="3981" cy="768"/>
          </a:xfrm>
        </p:grpSpPr>
        <p:sp>
          <p:nvSpPr>
            <p:cNvPr id="14340" name="AutoShape 4"/>
            <p:cNvSpPr>
              <a:spLocks noChangeArrowheads="1"/>
            </p:cNvSpPr>
            <p:nvPr/>
          </p:nvSpPr>
          <p:spPr bwMode="gray">
            <a:xfrm>
              <a:off x="576" y="2976"/>
              <a:ext cx="3981" cy="672"/>
            </a:xfrm>
            <a:prstGeom prst="roundRect">
              <a:avLst>
                <a:gd name="adj" fmla="val 16667"/>
              </a:avLst>
            </a:prstGeom>
            <a:gradFill rotWithShape="1">
              <a:gsLst>
                <a:gs pos="0">
                  <a:schemeClr val="accent2"/>
                </a:gs>
                <a:gs pos="100000">
                  <a:schemeClr val="accent2">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74" name="AutoShape 5"/>
            <p:cNvSpPr>
              <a:spLocks noChangeArrowheads="1"/>
            </p:cNvSpPr>
            <p:nvPr/>
          </p:nvSpPr>
          <p:spPr bwMode="gray">
            <a:xfrm>
              <a:off x="576" y="2880"/>
              <a:ext cx="3981" cy="519"/>
            </a:xfrm>
            <a:prstGeom prst="roundRect">
              <a:avLst>
                <a:gd name="adj" fmla="val 16667"/>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4342" name="AutoShape 6"/>
            <p:cNvSpPr>
              <a:spLocks noChangeArrowheads="1"/>
            </p:cNvSpPr>
            <p:nvPr/>
          </p:nvSpPr>
          <p:spPr bwMode="gray">
            <a:xfrm flipV="1">
              <a:off x="576" y="3216"/>
              <a:ext cx="3978" cy="240"/>
            </a:xfrm>
            <a:prstGeom prst="roundRect">
              <a:avLst>
                <a:gd name="adj" fmla="val 23750"/>
              </a:avLst>
            </a:prstGeom>
            <a:gradFill rotWithShape="1">
              <a:gsLst>
                <a:gs pos="0">
                  <a:schemeClr val="accent2">
                    <a:gamma/>
                    <a:tint val="0"/>
                    <a:invGamma/>
                  </a:schemeClr>
                </a:gs>
                <a:gs pos="100000">
                  <a:schemeClr val="accent2"/>
                </a:gs>
              </a:gsLst>
              <a:lin ang="5400000" scaled="1"/>
            </a:gradFill>
            <a:ln w="9525">
              <a:noFill/>
              <a:round/>
              <a:headEnd/>
              <a:tailEnd/>
            </a:ln>
            <a:effectLst/>
          </p:spPr>
          <p:txBody>
            <a:bodyPr wrap="none" anchor="ctr"/>
            <a:lstStyle/>
            <a:p>
              <a:endParaRPr lang="zh-CN" altLang="en-US">
                <a:ea typeface="宋体" pitchFamily="2" charset="-122"/>
              </a:endParaRPr>
            </a:p>
          </p:txBody>
        </p:sp>
      </p:grpSp>
      <p:grpSp>
        <p:nvGrpSpPr>
          <p:cNvPr id="19459" name="Group 7"/>
          <p:cNvGrpSpPr>
            <a:grpSpLocks/>
          </p:cNvGrpSpPr>
          <p:nvPr/>
        </p:nvGrpSpPr>
        <p:grpSpPr bwMode="auto">
          <a:xfrm>
            <a:off x="1066800" y="3070225"/>
            <a:ext cx="6319838" cy="1219200"/>
            <a:chOff x="576" y="1934"/>
            <a:chExt cx="3981" cy="768"/>
          </a:xfrm>
        </p:grpSpPr>
        <p:sp>
          <p:nvSpPr>
            <p:cNvPr id="14344" name="AutoShape 8"/>
            <p:cNvSpPr>
              <a:spLocks noChangeArrowheads="1"/>
            </p:cNvSpPr>
            <p:nvPr/>
          </p:nvSpPr>
          <p:spPr bwMode="gray">
            <a:xfrm>
              <a:off x="576" y="2030"/>
              <a:ext cx="3981" cy="672"/>
            </a:xfrm>
            <a:prstGeom prst="roundRect">
              <a:avLst>
                <a:gd name="adj" fmla="val 16667"/>
              </a:avLst>
            </a:prstGeom>
            <a:gradFill rotWithShape="1">
              <a:gsLst>
                <a:gs pos="0">
                  <a:schemeClr val="accent1"/>
                </a:gs>
                <a:gs pos="100000">
                  <a:schemeClr val="accent1">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71" name="AutoShape 9"/>
            <p:cNvSpPr>
              <a:spLocks noChangeArrowheads="1"/>
            </p:cNvSpPr>
            <p:nvPr/>
          </p:nvSpPr>
          <p:spPr bwMode="gray">
            <a:xfrm>
              <a:off x="576" y="1934"/>
              <a:ext cx="3981" cy="519"/>
            </a:xfrm>
            <a:prstGeom prst="roundRect">
              <a:avLst>
                <a:gd name="adj" fmla="val 16667"/>
              </a:avLst>
            </a:prstGeom>
            <a:solidFill>
              <a:schemeClr val="accent1"/>
            </a:solidFill>
            <a:ln w="9525">
              <a:noFill/>
              <a:round/>
              <a:headEnd/>
              <a:tailEnd/>
            </a:ln>
          </p:spPr>
          <p:txBody>
            <a:bodyPr wrap="none" anchor="ctr"/>
            <a:lstStyle/>
            <a:p>
              <a:endParaRPr lang="zh-CN" altLang="en-US">
                <a:ea typeface="宋体" pitchFamily="2" charset="-122"/>
              </a:endParaRPr>
            </a:p>
          </p:txBody>
        </p:sp>
        <p:sp>
          <p:nvSpPr>
            <p:cNvPr id="14346" name="AutoShape 10"/>
            <p:cNvSpPr>
              <a:spLocks noChangeArrowheads="1"/>
            </p:cNvSpPr>
            <p:nvPr/>
          </p:nvSpPr>
          <p:spPr bwMode="gray">
            <a:xfrm flipV="1">
              <a:off x="576" y="2270"/>
              <a:ext cx="3978" cy="240"/>
            </a:xfrm>
            <a:prstGeom prst="roundRect">
              <a:avLst>
                <a:gd name="adj" fmla="val 23750"/>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anchor="ctr"/>
            <a:lstStyle/>
            <a:p>
              <a:endParaRPr lang="zh-CN" altLang="en-US">
                <a:ea typeface="宋体" pitchFamily="2" charset="-122"/>
              </a:endParaRPr>
            </a:p>
          </p:txBody>
        </p:sp>
      </p:grpSp>
      <p:grpSp>
        <p:nvGrpSpPr>
          <p:cNvPr id="19460" name="Group 11"/>
          <p:cNvGrpSpPr>
            <a:grpSpLocks/>
          </p:cNvGrpSpPr>
          <p:nvPr/>
        </p:nvGrpSpPr>
        <p:grpSpPr bwMode="auto">
          <a:xfrm>
            <a:off x="1066800" y="1600200"/>
            <a:ext cx="6319838" cy="1219200"/>
            <a:chOff x="576" y="1008"/>
            <a:chExt cx="3981" cy="768"/>
          </a:xfrm>
        </p:grpSpPr>
        <p:sp>
          <p:nvSpPr>
            <p:cNvPr id="14348" name="AutoShape 12"/>
            <p:cNvSpPr>
              <a:spLocks noChangeArrowheads="1"/>
            </p:cNvSpPr>
            <p:nvPr/>
          </p:nvSpPr>
          <p:spPr bwMode="gray">
            <a:xfrm>
              <a:off x="576" y="1104"/>
              <a:ext cx="3981" cy="672"/>
            </a:xfrm>
            <a:prstGeom prst="roundRect">
              <a:avLst>
                <a:gd name="adj" fmla="val 16667"/>
              </a:avLst>
            </a:prstGeom>
            <a:gradFill rotWithShape="1">
              <a:gsLst>
                <a:gs pos="0">
                  <a:schemeClr val="hlink"/>
                </a:gs>
                <a:gs pos="100000">
                  <a:schemeClr val="hlink">
                    <a:gamma/>
                    <a:tint val="51373"/>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9468" name="AutoShape 13"/>
            <p:cNvSpPr>
              <a:spLocks noChangeArrowheads="1"/>
            </p:cNvSpPr>
            <p:nvPr/>
          </p:nvSpPr>
          <p:spPr bwMode="gray">
            <a:xfrm>
              <a:off x="576" y="1008"/>
              <a:ext cx="3981" cy="519"/>
            </a:xfrm>
            <a:prstGeom prst="roundRect">
              <a:avLst>
                <a:gd name="adj" fmla="val 16667"/>
              </a:avLst>
            </a:prstGeom>
            <a:solidFill>
              <a:schemeClr val="hlink"/>
            </a:solidFill>
            <a:ln w="9525">
              <a:noFill/>
              <a:round/>
              <a:headEnd/>
              <a:tailEnd/>
            </a:ln>
          </p:spPr>
          <p:txBody>
            <a:bodyPr wrap="none" anchor="ctr"/>
            <a:lstStyle/>
            <a:p>
              <a:endParaRPr lang="zh-CN" altLang="en-US">
                <a:ea typeface="宋体" pitchFamily="2" charset="-122"/>
              </a:endParaRPr>
            </a:p>
          </p:txBody>
        </p:sp>
        <p:sp>
          <p:nvSpPr>
            <p:cNvPr id="14350" name="AutoShape 14"/>
            <p:cNvSpPr>
              <a:spLocks noChangeArrowheads="1"/>
            </p:cNvSpPr>
            <p:nvPr/>
          </p:nvSpPr>
          <p:spPr bwMode="gray">
            <a:xfrm flipV="1">
              <a:off x="576" y="1344"/>
              <a:ext cx="3978" cy="240"/>
            </a:xfrm>
            <a:prstGeom prst="roundRect">
              <a:avLst>
                <a:gd name="adj" fmla="val 23750"/>
              </a:avLst>
            </a:prstGeom>
            <a:gradFill rotWithShape="1">
              <a:gsLst>
                <a:gs pos="0">
                  <a:schemeClr val="hlink">
                    <a:gamma/>
                    <a:tint val="0"/>
                    <a:invGamma/>
                  </a:schemeClr>
                </a:gs>
                <a:gs pos="100000">
                  <a:schemeClr val="hlink"/>
                </a:gs>
              </a:gsLst>
              <a:lin ang="5400000" scaled="1"/>
            </a:gradFill>
            <a:ln w="9525">
              <a:noFill/>
              <a:round/>
              <a:headEnd/>
              <a:tailEnd/>
            </a:ln>
            <a:effectLst/>
          </p:spPr>
          <p:txBody>
            <a:bodyPr wrap="none" anchor="ctr"/>
            <a:lstStyle/>
            <a:p>
              <a:endParaRPr lang="zh-CN" altLang="en-US">
                <a:ea typeface="宋体" pitchFamily="2" charset="-122"/>
              </a:endParaRPr>
            </a:p>
          </p:txBody>
        </p:sp>
      </p:grpSp>
      <p:sp>
        <p:nvSpPr>
          <p:cNvPr id="19461" name="Rectangle 15"/>
          <p:cNvSpPr>
            <a:spLocks noChangeArrowheads="1"/>
          </p:cNvSpPr>
          <p:nvPr/>
        </p:nvSpPr>
        <p:spPr bwMode="gray">
          <a:xfrm>
            <a:off x="1219200" y="1621522"/>
            <a:ext cx="2953053" cy="707886"/>
          </a:xfrm>
          <a:prstGeom prst="rect">
            <a:avLst/>
          </a:prstGeom>
          <a:noFill/>
          <a:ln w="9525">
            <a:noFill/>
            <a:miter lim="800000"/>
            <a:headEnd/>
            <a:tailEnd/>
          </a:ln>
        </p:spPr>
        <p:txBody>
          <a:bodyPr wrap="none">
            <a:spAutoFit/>
          </a:bodyPr>
          <a:lstStyle/>
          <a:p>
            <a:pPr>
              <a:spcBef>
                <a:spcPct val="50000"/>
              </a:spcBef>
              <a:buClr>
                <a:srgbClr val="1F3F5F"/>
              </a:buClr>
            </a:pPr>
            <a:r>
              <a:rPr lang="zh-CN" altLang="en-US" sz="4000" b="1" dirty="0">
                <a:solidFill>
                  <a:schemeClr val="bg1"/>
                </a:solidFill>
                <a:ea typeface="宋体" pitchFamily="2" charset="-122"/>
              </a:rPr>
              <a:t> </a:t>
            </a:r>
            <a:r>
              <a:rPr lang="en-US" altLang="zh-CN" sz="4000" b="1" dirty="0">
                <a:solidFill>
                  <a:schemeClr val="bg1"/>
                </a:solidFill>
                <a:ea typeface="宋体" pitchFamily="2" charset="-122"/>
              </a:rPr>
              <a:t>Scrum</a:t>
            </a:r>
            <a:r>
              <a:rPr lang="zh-CN" altLang="en-US" sz="4000" b="1" dirty="0">
                <a:solidFill>
                  <a:schemeClr val="bg1"/>
                </a:solidFill>
                <a:ea typeface="宋体" pitchFamily="2" charset="-122"/>
              </a:rPr>
              <a:t>概述</a:t>
            </a:r>
            <a:endParaRPr lang="en-US" altLang="zh-CN" sz="4000" b="1" dirty="0">
              <a:solidFill>
                <a:schemeClr val="bg1"/>
              </a:solidFill>
              <a:ea typeface="宋体" pitchFamily="2" charset="-122"/>
            </a:endParaRPr>
          </a:p>
        </p:txBody>
      </p:sp>
      <p:sp>
        <p:nvSpPr>
          <p:cNvPr id="19462" name="Rectangle 16"/>
          <p:cNvSpPr>
            <a:spLocks noChangeArrowheads="1"/>
          </p:cNvSpPr>
          <p:nvPr/>
        </p:nvSpPr>
        <p:spPr bwMode="gray">
          <a:xfrm>
            <a:off x="1219200" y="3091547"/>
            <a:ext cx="2953053" cy="707886"/>
          </a:xfrm>
          <a:prstGeom prst="rect">
            <a:avLst/>
          </a:prstGeom>
          <a:noFill/>
          <a:ln w="9525">
            <a:noFill/>
            <a:miter lim="800000"/>
            <a:headEnd/>
            <a:tailEnd/>
          </a:ln>
        </p:spPr>
        <p:txBody>
          <a:bodyPr wrap="none">
            <a:spAutoFit/>
          </a:bodyPr>
          <a:lstStyle/>
          <a:p>
            <a:pPr>
              <a:spcBef>
                <a:spcPct val="50000"/>
              </a:spcBef>
              <a:buClr>
                <a:srgbClr val="1F3F5F"/>
              </a:buClr>
            </a:pPr>
            <a:r>
              <a:rPr lang="en-US" altLang="zh-CN" sz="4000" b="1" dirty="0">
                <a:solidFill>
                  <a:schemeClr val="bg1"/>
                </a:solidFill>
                <a:ea typeface="宋体" pitchFamily="2" charset="-122"/>
              </a:rPr>
              <a:t> Scrum</a:t>
            </a:r>
            <a:r>
              <a:rPr lang="zh-CN" altLang="en-US" sz="4000" b="1" dirty="0">
                <a:solidFill>
                  <a:schemeClr val="bg1"/>
                </a:solidFill>
                <a:ea typeface="宋体" pitchFamily="2" charset="-122"/>
              </a:rPr>
              <a:t>框架</a:t>
            </a:r>
            <a:endParaRPr lang="en-US" altLang="zh-CN" sz="4000" b="1" dirty="0">
              <a:solidFill>
                <a:schemeClr val="bg1"/>
              </a:solidFill>
              <a:ea typeface="宋体" pitchFamily="2" charset="-122"/>
            </a:endParaRPr>
          </a:p>
        </p:txBody>
      </p:sp>
      <p:sp>
        <p:nvSpPr>
          <p:cNvPr id="19463" name="Rectangle 17"/>
          <p:cNvSpPr>
            <a:spLocks noChangeArrowheads="1"/>
          </p:cNvSpPr>
          <p:nvPr/>
        </p:nvSpPr>
        <p:spPr bwMode="gray">
          <a:xfrm>
            <a:off x="1219200" y="4593322"/>
            <a:ext cx="4267515" cy="707886"/>
          </a:xfrm>
          <a:prstGeom prst="rect">
            <a:avLst/>
          </a:prstGeom>
          <a:noFill/>
          <a:ln w="9525">
            <a:noFill/>
            <a:miter lim="800000"/>
            <a:headEnd/>
            <a:tailEnd/>
          </a:ln>
        </p:spPr>
        <p:txBody>
          <a:bodyPr wrap="none">
            <a:spAutoFit/>
          </a:bodyPr>
          <a:lstStyle/>
          <a:p>
            <a:pPr>
              <a:spcBef>
                <a:spcPct val="50000"/>
              </a:spcBef>
              <a:buClr>
                <a:srgbClr val="1F3F5F"/>
              </a:buClr>
            </a:pPr>
            <a:r>
              <a:rPr lang="en-US" altLang="zh-CN" sz="4000" b="1" dirty="0">
                <a:solidFill>
                  <a:schemeClr val="bg1"/>
                </a:solidFill>
                <a:ea typeface="宋体" pitchFamily="2" charset="-122"/>
              </a:rPr>
              <a:t> Scrum5</a:t>
            </a:r>
            <a:r>
              <a:rPr lang="zh-CN" altLang="en-US" sz="4000" b="1" dirty="0">
                <a:solidFill>
                  <a:schemeClr val="bg1"/>
                </a:solidFill>
                <a:ea typeface="宋体" pitchFamily="2" charset="-122"/>
              </a:rPr>
              <a:t>个价值观</a:t>
            </a:r>
            <a:endParaRPr lang="en-US" altLang="zh-CN" sz="4000" b="1" dirty="0">
              <a:solidFill>
                <a:schemeClr val="bg1"/>
              </a:solidFill>
              <a:ea typeface="宋体" pitchFamily="2" charset="-122"/>
            </a:endParaRPr>
          </a:p>
        </p:txBody>
      </p:sp>
      <p:sp>
        <p:nvSpPr>
          <p:cNvPr id="22" name="Rectangle 2"/>
          <p:cNvSpPr>
            <a:spLocks noGrp="1" noChangeArrowheads="1"/>
          </p:cNvSpPr>
          <p:nvPr>
            <p:ph type="title"/>
          </p:nvPr>
        </p:nvSpPr>
        <p:spPr>
          <a:xfrm>
            <a:off x="457200" y="57125"/>
            <a:ext cx="8305800" cy="563563"/>
          </a:xfrm>
        </p:spPr>
        <p:txBody>
          <a:bodyPr/>
          <a:lstStyle/>
          <a:p>
            <a:r>
              <a:rPr lang="en-US" altLang="zh-CN" sz="4400" dirty="0">
                <a:ea typeface="宋体" pitchFamily="2" charset="-122"/>
              </a:rPr>
              <a:t>Scrum</a:t>
            </a:r>
          </a:p>
        </p:txBody>
      </p:sp>
    </p:spTree>
    <p:extLst>
      <p:ext uri="{BB962C8B-B14F-4D97-AF65-F5344CB8AC3E}">
        <p14:creationId xmlns:p14="http://schemas.microsoft.com/office/powerpoint/2010/main" val="273212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p:cTn id="7" dur="500" fill="hold"/>
                                        <p:tgtEl>
                                          <p:spTgt spid="19460"/>
                                        </p:tgtEl>
                                        <p:attrNameLst>
                                          <p:attrName>ppt_w</p:attrName>
                                        </p:attrNameLst>
                                      </p:cBhvr>
                                      <p:tavLst>
                                        <p:tav tm="0">
                                          <p:val>
                                            <p:fltVal val="0"/>
                                          </p:val>
                                        </p:tav>
                                        <p:tav tm="100000">
                                          <p:val>
                                            <p:strVal val="#ppt_w"/>
                                          </p:val>
                                        </p:tav>
                                      </p:tavLst>
                                    </p:anim>
                                    <p:anim calcmode="lin" valueType="num">
                                      <p:cBhvr>
                                        <p:cTn id="8" dur="500" fill="hold"/>
                                        <p:tgtEl>
                                          <p:spTgt spid="19460"/>
                                        </p:tgtEl>
                                        <p:attrNameLst>
                                          <p:attrName>ppt_h</p:attrName>
                                        </p:attrNameLst>
                                      </p:cBhvr>
                                      <p:tavLst>
                                        <p:tav tm="0">
                                          <p:val>
                                            <p:fltVal val="0"/>
                                          </p:val>
                                        </p:tav>
                                        <p:tav tm="100000">
                                          <p:val>
                                            <p:strVal val="#ppt_h"/>
                                          </p:val>
                                        </p:tav>
                                      </p:tavLst>
                                    </p:anim>
                                    <p:animEffect transition="in" filter="fade">
                                      <p:cBhvr>
                                        <p:cTn id="9" dur="500"/>
                                        <p:tgtEl>
                                          <p:spTgt spid="1946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9459"/>
                                        </p:tgtEl>
                                        <p:attrNameLst>
                                          <p:attrName>style.visibility</p:attrName>
                                        </p:attrNameLst>
                                      </p:cBhvr>
                                      <p:to>
                                        <p:strVal val="visible"/>
                                      </p:to>
                                    </p:set>
                                    <p:anim calcmode="lin" valueType="num">
                                      <p:cBhvr>
                                        <p:cTn id="14" dur="500" fill="hold"/>
                                        <p:tgtEl>
                                          <p:spTgt spid="19459"/>
                                        </p:tgtEl>
                                        <p:attrNameLst>
                                          <p:attrName>ppt_w</p:attrName>
                                        </p:attrNameLst>
                                      </p:cBhvr>
                                      <p:tavLst>
                                        <p:tav tm="0">
                                          <p:val>
                                            <p:fltVal val="0"/>
                                          </p:val>
                                        </p:tav>
                                        <p:tav tm="100000">
                                          <p:val>
                                            <p:strVal val="#ppt_w"/>
                                          </p:val>
                                        </p:tav>
                                      </p:tavLst>
                                    </p:anim>
                                    <p:anim calcmode="lin" valueType="num">
                                      <p:cBhvr>
                                        <p:cTn id="15" dur="500" fill="hold"/>
                                        <p:tgtEl>
                                          <p:spTgt spid="19459"/>
                                        </p:tgtEl>
                                        <p:attrNameLst>
                                          <p:attrName>ppt_h</p:attrName>
                                        </p:attrNameLst>
                                      </p:cBhvr>
                                      <p:tavLst>
                                        <p:tav tm="0">
                                          <p:val>
                                            <p:fltVal val="0"/>
                                          </p:val>
                                        </p:tav>
                                        <p:tav tm="100000">
                                          <p:val>
                                            <p:strVal val="#ppt_h"/>
                                          </p:val>
                                        </p:tav>
                                      </p:tavLst>
                                    </p:anim>
                                    <p:animEffect transition="in" filter="fade">
                                      <p:cBhvr>
                                        <p:cTn id="16" dur="500"/>
                                        <p:tgtEl>
                                          <p:spTgt spid="1945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458"/>
                                        </p:tgtEl>
                                        <p:attrNameLst>
                                          <p:attrName>style.visibility</p:attrName>
                                        </p:attrNameLst>
                                      </p:cBhvr>
                                      <p:to>
                                        <p:strVal val="visible"/>
                                      </p:to>
                                    </p:set>
                                    <p:anim calcmode="lin" valueType="num">
                                      <p:cBhvr>
                                        <p:cTn id="21" dur="500" fill="hold"/>
                                        <p:tgtEl>
                                          <p:spTgt spid="19458"/>
                                        </p:tgtEl>
                                        <p:attrNameLst>
                                          <p:attrName>ppt_w</p:attrName>
                                        </p:attrNameLst>
                                      </p:cBhvr>
                                      <p:tavLst>
                                        <p:tav tm="0">
                                          <p:val>
                                            <p:fltVal val="0"/>
                                          </p:val>
                                        </p:tav>
                                        <p:tav tm="100000">
                                          <p:val>
                                            <p:strVal val="#ppt_w"/>
                                          </p:val>
                                        </p:tav>
                                      </p:tavLst>
                                    </p:anim>
                                    <p:anim calcmode="lin" valueType="num">
                                      <p:cBhvr>
                                        <p:cTn id="22" dur="500" fill="hold"/>
                                        <p:tgtEl>
                                          <p:spTgt spid="19458"/>
                                        </p:tgtEl>
                                        <p:attrNameLst>
                                          <p:attrName>ppt_h</p:attrName>
                                        </p:attrNameLst>
                                      </p:cBhvr>
                                      <p:tavLst>
                                        <p:tav tm="0">
                                          <p:val>
                                            <p:fltVal val="0"/>
                                          </p:val>
                                        </p:tav>
                                        <p:tav tm="100000">
                                          <p:val>
                                            <p:strVal val="#ppt_h"/>
                                          </p:val>
                                        </p:tav>
                                      </p:tavLst>
                                    </p:anim>
                                    <p:animEffect transition="in" filter="fade">
                                      <p:cBhvr>
                                        <p:cTn id="23"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44tgp_natural_green_v3">
  <a:themeElements>
    <a:clrScheme name="Default Design 3">
      <a:dk1>
        <a:srgbClr val="003300"/>
      </a:dk1>
      <a:lt1>
        <a:srgbClr val="FFFFFF"/>
      </a:lt1>
      <a:dk2>
        <a:srgbClr val="541E1E"/>
      </a:dk2>
      <a:lt2>
        <a:srgbClr val="DDDDDD"/>
      </a:lt2>
      <a:accent1>
        <a:srgbClr val="EBD463"/>
      </a:accent1>
      <a:accent2>
        <a:srgbClr val="7F9C2E"/>
      </a:accent2>
      <a:accent3>
        <a:srgbClr val="FFFFFF"/>
      </a:accent3>
      <a:accent4>
        <a:srgbClr val="002A00"/>
      </a:accent4>
      <a:accent5>
        <a:srgbClr val="F3E6B7"/>
      </a:accent5>
      <a:accent6>
        <a:srgbClr val="728D29"/>
      </a:accent6>
      <a:hlink>
        <a:srgbClr val="907226"/>
      </a:hlink>
      <a:folHlink>
        <a:srgbClr val="CC660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3300"/>
        </a:dk1>
        <a:lt1>
          <a:srgbClr val="FFFFFF"/>
        </a:lt1>
        <a:dk2>
          <a:srgbClr val="175B5B"/>
        </a:dk2>
        <a:lt2>
          <a:srgbClr val="DDDDDD"/>
        </a:lt2>
        <a:accent1>
          <a:srgbClr val="D4D43A"/>
        </a:accent1>
        <a:accent2>
          <a:srgbClr val="B76113"/>
        </a:accent2>
        <a:accent3>
          <a:srgbClr val="FFFFFF"/>
        </a:accent3>
        <a:accent4>
          <a:srgbClr val="002A00"/>
        </a:accent4>
        <a:accent5>
          <a:srgbClr val="E6E6AE"/>
        </a:accent5>
        <a:accent6>
          <a:srgbClr val="A65710"/>
        </a:accent6>
        <a:hlink>
          <a:srgbClr val="467056"/>
        </a:hlink>
        <a:folHlink>
          <a:srgbClr val="616236"/>
        </a:folHlink>
      </a:clrScheme>
      <a:clrMap bg1="lt1" tx1="dk1" bg2="lt2" tx2="dk2" accent1="accent1" accent2="accent2" accent3="accent3" accent4="accent4" accent5="accent5" accent6="accent6" hlink="hlink" folHlink="folHlink"/>
    </a:extraClrScheme>
    <a:extraClrScheme>
      <a:clrScheme name="Default Design 2">
        <a:dk1>
          <a:srgbClr val="003300"/>
        </a:dk1>
        <a:lt1>
          <a:srgbClr val="FFFFFF"/>
        </a:lt1>
        <a:dk2>
          <a:srgbClr val="541E1E"/>
        </a:dk2>
        <a:lt2>
          <a:srgbClr val="DDDDDD"/>
        </a:lt2>
        <a:accent1>
          <a:srgbClr val="D8B776"/>
        </a:accent1>
        <a:accent2>
          <a:srgbClr val="955535"/>
        </a:accent2>
        <a:accent3>
          <a:srgbClr val="FFFFFF"/>
        </a:accent3>
        <a:accent4>
          <a:srgbClr val="002A00"/>
        </a:accent4>
        <a:accent5>
          <a:srgbClr val="E9D8BD"/>
        </a:accent5>
        <a:accent6>
          <a:srgbClr val="874C2F"/>
        </a:accent6>
        <a:hlink>
          <a:srgbClr val="2F6887"/>
        </a:hlink>
        <a:folHlink>
          <a:srgbClr val="777777"/>
        </a:folHlink>
      </a:clrScheme>
      <a:clrMap bg1="lt1" tx1="dk1" bg2="lt2" tx2="dk2" accent1="accent1" accent2="accent2" accent3="accent3" accent4="accent4" accent5="accent5" accent6="accent6" hlink="hlink" folHlink="folHlink"/>
    </a:extraClrScheme>
    <a:extraClrScheme>
      <a:clrScheme name="Default Design 3">
        <a:dk1>
          <a:srgbClr val="003300"/>
        </a:dk1>
        <a:lt1>
          <a:srgbClr val="FFFFFF"/>
        </a:lt1>
        <a:dk2>
          <a:srgbClr val="541E1E"/>
        </a:dk2>
        <a:lt2>
          <a:srgbClr val="DDDDDD"/>
        </a:lt2>
        <a:accent1>
          <a:srgbClr val="EBD463"/>
        </a:accent1>
        <a:accent2>
          <a:srgbClr val="7F9C2E"/>
        </a:accent2>
        <a:accent3>
          <a:srgbClr val="FFFFFF"/>
        </a:accent3>
        <a:accent4>
          <a:srgbClr val="002A00"/>
        </a:accent4>
        <a:accent5>
          <a:srgbClr val="F3E6B7"/>
        </a:accent5>
        <a:accent6>
          <a:srgbClr val="728D29"/>
        </a:accent6>
        <a:hlink>
          <a:srgbClr val="907226"/>
        </a:hlink>
        <a:folHlink>
          <a:srgbClr val="CC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044tgp_natural_green_v3</Template>
  <TotalTime>4793</TotalTime>
  <Words>3884</Words>
  <Application>Microsoft Office PowerPoint</Application>
  <PresentationFormat>On-screen Show (4:3)</PresentationFormat>
  <Paragraphs>243</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宋体</vt:lpstr>
      <vt:lpstr>Arial</vt:lpstr>
      <vt:lpstr>Calibri</vt:lpstr>
      <vt:lpstr>Times New Roman</vt:lpstr>
      <vt:lpstr>Verdana</vt:lpstr>
      <vt:lpstr>Wingdings</vt:lpstr>
      <vt:lpstr>044tgp_natural_green_v3</vt:lpstr>
      <vt:lpstr>敏捷开发之 Scrum</vt:lpstr>
      <vt:lpstr>议程</vt:lpstr>
      <vt:lpstr>敏捷开发</vt:lpstr>
      <vt:lpstr>什么是敏捷开发</vt:lpstr>
      <vt:lpstr>敏捷开发的核心原则</vt:lpstr>
      <vt:lpstr>敏捷开发的核心原则</vt:lpstr>
      <vt:lpstr>敏捷开发的核心原则</vt:lpstr>
      <vt:lpstr>敏捷开发宣言</vt:lpstr>
      <vt:lpstr>Scrum</vt:lpstr>
      <vt:lpstr>Scrum 概述</vt:lpstr>
      <vt:lpstr>Scrum framework</vt:lpstr>
      <vt:lpstr>Scrum 5 Values</vt:lpstr>
      <vt:lpstr>Scrum Role</vt:lpstr>
      <vt:lpstr>Product Owner</vt:lpstr>
      <vt:lpstr>Team</vt:lpstr>
      <vt:lpstr>Scrum Master</vt:lpstr>
      <vt:lpstr>Scrum Events</vt:lpstr>
      <vt:lpstr>Sprint Planning Meeting</vt:lpstr>
      <vt:lpstr>Daily Scrum</vt:lpstr>
      <vt:lpstr>Sprint Review</vt:lpstr>
      <vt:lpstr>Sprint Retrospective</vt:lpstr>
      <vt:lpstr>Scrum Artifacts</vt:lpstr>
      <vt:lpstr>Product Backlog</vt:lpstr>
      <vt:lpstr>Sprint Backlog</vt:lpstr>
      <vt:lpstr>Increment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cat</dc:creator>
  <cp:lastModifiedBy>PHOENY LIU (ADEV-DEV-CS/ZHA)</cp:lastModifiedBy>
  <cp:revision>62</cp:revision>
  <dcterms:created xsi:type="dcterms:W3CDTF">2007-03-31T13:33:17Z</dcterms:created>
  <dcterms:modified xsi:type="dcterms:W3CDTF">2017-07-10T05:39:37Z</dcterms:modified>
</cp:coreProperties>
</file>