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2" r:id="rId4"/>
    <p:sldId id="258" r:id="rId5"/>
    <p:sldId id="259" r:id="rId6"/>
    <p:sldId id="260" r:id="rId7"/>
    <p:sldId id="263"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8578" autoAdjust="0"/>
  </p:normalViewPr>
  <p:slideViewPr>
    <p:cSldViewPr snapToGrid="0">
      <p:cViewPr varScale="1">
        <p:scale>
          <a:sx n="76" d="100"/>
          <a:sy n="76" d="100"/>
        </p:scale>
        <p:origin x="1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9636F-0526-45D1-BC75-F7356911ED71}" type="datetimeFigureOut">
              <a:rPr lang="en-US" smtClean="0"/>
              <a:t>7/7/2017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9E128-6ADB-4AB6-9D53-E49EC8AAD149}" type="slidenum">
              <a:rPr lang="en-US" smtClean="0"/>
              <a:t>‹#›</a:t>
            </a:fld>
            <a:endParaRPr lang="en-US"/>
          </a:p>
        </p:txBody>
      </p:sp>
    </p:spTree>
    <p:extLst>
      <p:ext uri="{BB962C8B-B14F-4D97-AF65-F5344CB8AC3E}">
        <p14:creationId xmlns:p14="http://schemas.microsoft.com/office/powerpoint/2010/main" val="1726152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Arial" charset="0"/>
                <a:ea typeface="+mn-ea"/>
                <a:cs typeface="Arial" charset="0"/>
              </a:rPr>
              <a:t>主题是接收者了解邮件的第一信息，因此要提纲挈领，使用有意义的主题行，这样可以让收件人迅速了解邮件内容并判断其重要性</a:t>
            </a:r>
            <a:endParaRPr lang="en-US" sz="1200" kern="1200" dirty="0">
              <a:solidFill>
                <a:schemeClr val="tx1"/>
              </a:solidFill>
              <a:latin typeface="Arial" charset="0"/>
              <a:ea typeface="+mn-ea"/>
              <a:cs typeface="Arial" charset="0"/>
            </a:endParaRPr>
          </a:p>
        </p:txBody>
      </p:sp>
      <p:sp>
        <p:nvSpPr>
          <p:cNvPr id="4" name="Slide Number Placeholder 3"/>
          <p:cNvSpPr>
            <a:spLocks noGrp="1"/>
          </p:cNvSpPr>
          <p:nvPr>
            <p:ph type="sldNum" sz="quarter" idx="10"/>
          </p:nvPr>
        </p:nvSpPr>
        <p:spPr/>
        <p:txBody>
          <a:bodyPr/>
          <a:lstStyle/>
          <a:p>
            <a:fld id="{4E09E128-6ADB-4AB6-9D53-E49EC8AAD149}" type="slidenum">
              <a:rPr lang="en-US" smtClean="0"/>
              <a:t>2</a:t>
            </a:fld>
            <a:endParaRPr lang="en-US"/>
          </a:p>
        </p:txBody>
      </p:sp>
    </p:spTree>
    <p:extLst>
      <p:ext uri="{BB962C8B-B14F-4D97-AF65-F5344CB8AC3E}">
        <p14:creationId xmlns:p14="http://schemas.microsoft.com/office/powerpoint/2010/main" val="412860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Arial" charset="0"/>
                <a:ea typeface="+mn-ea"/>
                <a:cs typeface="Arial" charset="0"/>
              </a:rPr>
              <a:t>1. Email</a:t>
            </a:r>
            <a:r>
              <a:rPr lang="zh-CN" altLang="en-US" sz="1200" kern="1200" dirty="0">
                <a:solidFill>
                  <a:schemeClr val="tx1"/>
                </a:solidFill>
                <a:latin typeface="Arial" charset="0"/>
                <a:ea typeface="+mn-ea"/>
                <a:cs typeface="Arial" charset="0"/>
              </a:rPr>
              <a:t>正文要简明扼要，行文通顺</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Email</a:t>
            </a:r>
            <a:r>
              <a:rPr lang="zh-CN" altLang="en-US" sz="1200" kern="1200" dirty="0">
                <a:solidFill>
                  <a:schemeClr val="tx1"/>
                </a:solidFill>
                <a:latin typeface="Arial" charset="0"/>
                <a:ea typeface="+mn-ea"/>
                <a:cs typeface="Arial" charset="0"/>
              </a:rPr>
              <a:t>正文应简明扼要的说清楚事情；如果具体内容确实很多，正文应只作摘要介绍，然后单独写个文件作为附件进行详细描述。</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正文行文应通顺，多用简单词汇和短句，准确清晰的表达，不要出现让人晦涩难懂的语句。最好不要让人家拉滚动条才能看完你的邮件，千万不要学唐僧。</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2. </a:t>
            </a:r>
            <a:r>
              <a:rPr lang="zh-CN" altLang="en-US" sz="1200" kern="1200" dirty="0">
                <a:solidFill>
                  <a:schemeClr val="tx1"/>
                </a:solidFill>
                <a:latin typeface="Arial" charset="0"/>
                <a:ea typeface="+mn-ea"/>
                <a:cs typeface="Arial" charset="0"/>
              </a:rPr>
              <a:t>注意</a:t>
            </a:r>
            <a:r>
              <a:rPr lang="en-US" sz="1200" kern="1200" dirty="0">
                <a:solidFill>
                  <a:schemeClr val="tx1"/>
                </a:solidFill>
                <a:latin typeface="Arial" charset="0"/>
                <a:ea typeface="+mn-ea"/>
                <a:cs typeface="Arial" charset="0"/>
              </a:rPr>
              <a:t>Email</a:t>
            </a:r>
            <a:r>
              <a:rPr lang="zh-CN" altLang="en-US" sz="1200" kern="1200" dirty="0">
                <a:solidFill>
                  <a:schemeClr val="tx1"/>
                </a:solidFill>
                <a:latin typeface="Arial" charset="0"/>
                <a:ea typeface="+mn-ea"/>
                <a:cs typeface="Arial" charset="0"/>
              </a:rPr>
              <a:t>的论述语气</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根据收件人与自己的熟络程度、等级关系；邮件是对内还是对外性质的不同，选择恰当的语气进行论述，以免引起对方不适。</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尊重对方，请、谢谢之类的语句要经常出现。</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电子邮件可轻易地转给他人，因此对别人意见的评论必须谨慎而客观。 “邮件门”就是深刻的教训！</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3. Email</a:t>
            </a:r>
            <a:r>
              <a:rPr lang="zh-CN" altLang="en-US" sz="1200" kern="1200" dirty="0">
                <a:solidFill>
                  <a:schemeClr val="tx1"/>
                </a:solidFill>
                <a:latin typeface="Arial" charset="0"/>
                <a:ea typeface="+mn-ea"/>
                <a:cs typeface="Arial" charset="0"/>
              </a:rPr>
              <a:t>正文多用</a:t>
            </a:r>
            <a:r>
              <a:rPr lang="en-US" sz="1200" kern="1200" dirty="0">
                <a:solidFill>
                  <a:schemeClr val="tx1"/>
                </a:solidFill>
                <a:latin typeface="Arial" charset="0"/>
                <a:ea typeface="+mn-ea"/>
                <a:cs typeface="Arial" charset="0"/>
              </a:rPr>
              <a:t>1234</a:t>
            </a:r>
            <a:r>
              <a:rPr lang="zh-CN" altLang="en-US" sz="1200" kern="1200" dirty="0">
                <a:solidFill>
                  <a:schemeClr val="tx1"/>
                </a:solidFill>
                <a:latin typeface="Arial" charset="0"/>
                <a:ea typeface="+mn-ea"/>
                <a:cs typeface="Arial" charset="0"/>
              </a:rPr>
              <a:t>之类的列表，以清晰明确。</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如果事情复杂，最好</a:t>
            </a:r>
            <a:r>
              <a:rPr lang="en-US" sz="1200" kern="1200" dirty="0">
                <a:solidFill>
                  <a:schemeClr val="tx1"/>
                </a:solidFill>
                <a:latin typeface="Arial" charset="0"/>
                <a:ea typeface="+mn-ea"/>
                <a:cs typeface="Arial" charset="0"/>
              </a:rPr>
              <a:t>1</a:t>
            </a:r>
            <a:r>
              <a:rPr lang="zh-CN" altLang="en-US" sz="1200" kern="1200" dirty="0">
                <a:solidFill>
                  <a:schemeClr val="tx1"/>
                </a:solidFill>
                <a:latin typeface="Arial" charset="0"/>
                <a:ea typeface="+mn-ea"/>
                <a:cs typeface="Arial" charset="0"/>
              </a:rPr>
              <a:t>、</a:t>
            </a:r>
            <a:r>
              <a:rPr lang="en-US" sz="1200" kern="1200" dirty="0">
                <a:solidFill>
                  <a:schemeClr val="tx1"/>
                </a:solidFill>
                <a:latin typeface="Arial" charset="0"/>
                <a:ea typeface="+mn-ea"/>
                <a:cs typeface="Arial" charset="0"/>
              </a:rPr>
              <a:t>2</a:t>
            </a:r>
            <a:r>
              <a:rPr lang="zh-CN" altLang="en-US" sz="1200" kern="1200" dirty="0">
                <a:solidFill>
                  <a:schemeClr val="tx1"/>
                </a:solidFill>
                <a:latin typeface="Arial" charset="0"/>
                <a:ea typeface="+mn-ea"/>
                <a:cs typeface="Arial" charset="0"/>
              </a:rPr>
              <a:t>、</a:t>
            </a:r>
            <a:r>
              <a:rPr lang="en-US" sz="1200" kern="1200" dirty="0">
                <a:solidFill>
                  <a:schemeClr val="tx1"/>
                </a:solidFill>
                <a:latin typeface="Arial" charset="0"/>
                <a:ea typeface="+mn-ea"/>
                <a:cs typeface="Arial" charset="0"/>
              </a:rPr>
              <a:t>3</a:t>
            </a:r>
            <a:r>
              <a:rPr lang="zh-CN" altLang="en-US" sz="1200" kern="1200" dirty="0">
                <a:solidFill>
                  <a:schemeClr val="tx1"/>
                </a:solidFill>
                <a:latin typeface="Arial" charset="0"/>
                <a:ea typeface="+mn-ea"/>
                <a:cs typeface="Arial" charset="0"/>
              </a:rPr>
              <a:t>、</a:t>
            </a:r>
            <a:r>
              <a:rPr lang="en-US" sz="1200" kern="1200" dirty="0">
                <a:solidFill>
                  <a:schemeClr val="tx1"/>
                </a:solidFill>
                <a:latin typeface="Arial" charset="0"/>
                <a:ea typeface="+mn-ea"/>
                <a:cs typeface="Arial" charset="0"/>
              </a:rPr>
              <a:t>4</a:t>
            </a:r>
            <a:r>
              <a:rPr lang="zh-CN" altLang="en-US" sz="1200" kern="1200" dirty="0">
                <a:solidFill>
                  <a:schemeClr val="tx1"/>
                </a:solidFill>
                <a:latin typeface="Arial" charset="0"/>
                <a:ea typeface="+mn-ea"/>
                <a:cs typeface="Arial" charset="0"/>
              </a:rPr>
              <a:t>的列几个段落进行清晰明确的说明。保持你的每个段落简短不冗长，没人有时间仔细看你没分段的长篇大论。</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4. </a:t>
            </a:r>
            <a:r>
              <a:rPr lang="zh-CN" altLang="en-US" sz="1200" kern="1200" dirty="0">
                <a:solidFill>
                  <a:schemeClr val="tx1"/>
                </a:solidFill>
                <a:latin typeface="Arial" charset="0"/>
                <a:ea typeface="+mn-ea"/>
                <a:cs typeface="Arial" charset="0"/>
              </a:rPr>
              <a:t>一次邮件交待完整信息</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最好在一次邮件中把相关信息全部说清楚，说准确。不要过两分钟之后再发一封什么“补充”或者“更正”之类的邮件，这会让人很反感。</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5. </a:t>
            </a:r>
            <a:r>
              <a:rPr lang="zh-CN" altLang="en-US" sz="1200" kern="1200" dirty="0">
                <a:solidFill>
                  <a:schemeClr val="tx1"/>
                </a:solidFill>
                <a:latin typeface="Arial" charset="0"/>
                <a:ea typeface="+mn-ea"/>
                <a:cs typeface="Arial" charset="0"/>
              </a:rPr>
              <a:t>尽可能避免拼写错误和错别字，注意使用拼写检查</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这是对别人的尊重，也是自己态度的体现。如果是英文</a:t>
            </a:r>
            <a:r>
              <a:rPr lang="en-US" sz="1200" kern="1200" dirty="0">
                <a:solidFill>
                  <a:schemeClr val="tx1"/>
                </a:solidFill>
                <a:latin typeface="Arial" charset="0"/>
                <a:ea typeface="+mn-ea"/>
                <a:cs typeface="Arial" charset="0"/>
              </a:rPr>
              <a:t>Email</a:t>
            </a:r>
            <a:r>
              <a:rPr lang="zh-CN" altLang="en-US" sz="1200" kern="1200" dirty="0">
                <a:solidFill>
                  <a:schemeClr val="tx1"/>
                </a:solidFill>
                <a:latin typeface="Arial" charset="0"/>
                <a:ea typeface="+mn-ea"/>
                <a:cs typeface="Arial" charset="0"/>
              </a:rPr>
              <a:t>，最好把拼写检查功能打开</a:t>
            </a:r>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如果是中文</a:t>
            </a:r>
            <a:r>
              <a:rPr lang="en-US" sz="1200" kern="1200" dirty="0">
                <a:solidFill>
                  <a:schemeClr val="tx1"/>
                </a:solidFill>
                <a:latin typeface="Arial" charset="0"/>
                <a:ea typeface="+mn-ea"/>
                <a:cs typeface="Arial" charset="0"/>
              </a:rPr>
              <a:t>Email</a:t>
            </a:r>
            <a:r>
              <a:rPr lang="zh-CN" altLang="en-US" sz="1200" kern="1200" dirty="0">
                <a:solidFill>
                  <a:schemeClr val="tx1"/>
                </a:solidFill>
                <a:latin typeface="Arial" charset="0"/>
                <a:ea typeface="+mn-ea"/>
                <a:cs typeface="Arial" charset="0"/>
              </a:rPr>
              <a:t>，注意拼音输入法带给你的弱智同音别字。</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在邮件发送之前，务必自己仔细阅读一遍，检查行文是否通顺，拼写是否有错误。</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6. </a:t>
            </a:r>
            <a:r>
              <a:rPr lang="zh-CN" altLang="en-US" sz="1200" kern="1200" dirty="0">
                <a:solidFill>
                  <a:schemeClr val="tx1"/>
                </a:solidFill>
                <a:latin typeface="Arial" charset="0"/>
                <a:ea typeface="+mn-ea"/>
                <a:cs typeface="Arial" charset="0"/>
              </a:rPr>
              <a:t>合理提示重要信息</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不要动不动就用大写字母、粗体斜体、颜色字体、加大字号等手段对一些信息进行提示。合理的提示是必要的，但过多的提示则会让人抓不住重点，影响阅度。</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7. </a:t>
            </a:r>
            <a:r>
              <a:rPr lang="zh-CN" altLang="en-US" sz="1200" kern="1200" dirty="0">
                <a:solidFill>
                  <a:schemeClr val="tx1"/>
                </a:solidFill>
                <a:latin typeface="Arial" charset="0"/>
                <a:ea typeface="+mn-ea"/>
                <a:cs typeface="Arial" charset="0"/>
              </a:rPr>
              <a:t>合理利用图片，表格等形式来辅助阐述</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对于很多带有技术介绍或讨论性质的邮件，单纯以文字形式很难描述清楚。如果配合图表加以阐述，收件人一定会表扬你的体贴。</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8. </a:t>
            </a:r>
            <a:r>
              <a:rPr lang="zh-CN" altLang="en-US" sz="1200" kern="1200" dirty="0">
                <a:solidFill>
                  <a:schemeClr val="tx1"/>
                </a:solidFill>
                <a:latin typeface="Arial" charset="0"/>
                <a:ea typeface="+mn-ea"/>
                <a:cs typeface="Arial" charset="0"/>
              </a:rPr>
              <a:t>不要动不动使用</a:t>
            </a:r>
            <a:r>
              <a:rPr lang="en-US" sz="1200" kern="1200" dirty="0">
                <a:solidFill>
                  <a:schemeClr val="tx1"/>
                </a:solidFill>
                <a:latin typeface="Arial" charset="0"/>
                <a:ea typeface="+mn-ea"/>
                <a:cs typeface="Arial" charset="0"/>
              </a:rPr>
              <a:t> :) </a:t>
            </a:r>
            <a:r>
              <a:rPr lang="zh-CN" altLang="en-US" sz="1200" kern="1200" dirty="0">
                <a:solidFill>
                  <a:schemeClr val="tx1"/>
                </a:solidFill>
                <a:latin typeface="Arial" charset="0"/>
                <a:ea typeface="+mn-ea"/>
                <a:cs typeface="Arial" charset="0"/>
              </a:rPr>
              <a:t>之类的笑脸字符，在商务信函里面这样显得比较轻佻</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Business Email </a:t>
            </a:r>
            <a:r>
              <a:rPr lang="zh-CN" altLang="en-US" sz="1200" kern="1200" dirty="0">
                <a:solidFill>
                  <a:schemeClr val="tx1"/>
                </a:solidFill>
                <a:latin typeface="Arial" charset="0"/>
                <a:ea typeface="+mn-ea"/>
                <a:cs typeface="Arial" charset="0"/>
              </a:rPr>
              <a:t>不是你的情书，所以</a:t>
            </a:r>
            <a:r>
              <a:rPr lang="en-US" sz="1200" kern="1200" dirty="0">
                <a:solidFill>
                  <a:schemeClr val="tx1"/>
                </a:solidFill>
                <a:latin typeface="Arial" charset="0"/>
                <a:ea typeface="+mn-ea"/>
                <a:cs typeface="Arial" charset="0"/>
              </a:rPr>
              <a:t>:)</a:t>
            </a:r>
            <a:r>
              <a:rPr lang="zh-CN" altLang="en-US" sz="1200" kern="1200" dirty="0">
                <a:solidFill>
                  <a:schemeClr val="tx1"/>
                </a:solidFill>
                <a:latin typeface="Arial" charset="0"/>
                <a:ea typeface="+mn-ea"/>
                <a:cs typeface="Arial" charset="0"/>
              </a:rPr>
              <a:t>之类的最好慎用。只用在某些你确实需要强调出一定的轻松气氛的场合，比如现在－</a:t>
            </a:r>
            <a:r>
              <a:rPr lang="en-US" sz="1200" kern="1200" dirty="0">
                <a:solidFill>
                  <a:schemeClr val="tx1"/>
                </a:solidFill>
                <a:latin typeface="Arial" charset="0"/>
                <a:ea typeface="+mn-ea"/>
                <a:cs typeface="Arial" charset="0"/>
              </a:rPr>
              <a:t>:)</a:t>
            </a:r>
          </a:p>
        </p:txBody>
      </p:sp>
      <p:sp>
        <p:nvSpPr>
          <p:cNvPr id="4" name="Slide Number Placeholder 3"/>
          <p:cNvSpPr>
            <a:spLocks noGrp="1"/>
          </p:cNvSpPr>
          <p:nvPr>
            <p:ph type="sldNum" sz="quarter" idx="10"/>
          </p:nvPr>
        </p:nvSpPr>
        <p:spPr/>
        <p:txBody>
          <a:bodyPr/>
          <a:lstStyle/>
          <a:p>
            <a:fld id="{4E09E128-6ADB-4AB6-9D53-E49EC8AAD149}" type="slidenum">
              <a:rPr lang="en-US" smtClean="0"/>
              <a:t>4</a:t>
            </a:fld>
            <a:endParaRPr lang="en-US"/>
          </a:p>
        </p:txBody>
      </p:sp>
    </p:spTree>
    <p:extLst>
      <p:ext uri="{BB962C8B-B14F-4D97-AF65-F5344CB8AC3E}">
        <p14:creationId xmlns:p14="http://schemas.microsoft.com/office/powerpoint/2010/main" val="426965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这是经研究证明最适合在线阅度的字号和字体。不要用稀奇古怪的字体或斜体，最好不用背景信纸，特别对公务邮件</a:t>
            </a:r>
            <a:endParaRPr lang="en-US" dirty="0"/>
          </a:p>
          <a:p>
            <a:endParaRPr lang="en-US" dirty="0"/>
          </a:p>
        </p:txBody>
      </p:sp>
      <p:sp>
        <p:nvSpPr>
          <p:cNvPr id="4" name="Slide Number Placeholder 3"/>
          <p:cNvSpPr>
            <a:spLocks noGrp="1"/>
          </p:cNvSpPr>
          <p:nvPr>
            <p:ph type="sldNum" sz="quarter" idx="10"/>
          </p:nvPr>
        </p:nvSpPr>
        <p:spPr/>
        <p:txBody>
          <a:bodyPr/>
          <a:lstStyle/>
          <a:p>
            <a:fld id="{4E09E128-6ADB-4AB6-9D53-E49EC8AAD149}" type="slidenum">
              <a:rPr lang="en-US" smtClean="0"/>
              <a:t>6</a:t>
            </a:fld>
            <a:endParaRPr lang="en-US"/>
          </a:p>
        </p:txBody>
      </p:sp>
    </p:spTree>
    <p:extLst>
      <p:ext uri="{BB962C8B-B14F-4D97-AF65-F5344CB8AC3E}">
        <p14:creationId xmlns:p14="http://schemas.microsoft.com/office/powerpoint/2010/main" val="26644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Arial" charset="0"/>
                <a:ea typeface="+mn-ea"/>
                <a:cs typeface="Arial" charset="0"/>
              </a:rPr>
              <a:t>1. </a:t>
            </a:r>
            <a:r>
              <a:rPr lang="zh-CN" altLang="en-US" sz="1200" kern="1200" dirty="0">
                <a:solidFill>
                  <a:schemeClr val="tx1"/>
                </a:solidFill>
                <a:latin typeface="Arial" charset="0"/>
                <a:ea typeface="+mn-ea"/>
                <a:cs typeface="Arial" charset="0"/>
              </a:rPr>
              <a:t>及时回复</a:t>
            </a:r>
            <a:r>
              <a:rPr lang="en-US" sz="1200" kern="1200" dirty="0">
                <a:solidFill>
                  <a:schemeClr val="tx1"/>
                </a:solidFill>
                <a:latin typeface="Arial" charset="0"/>
                <a:ea typeface="+mn-ea"/>
                <a:cs typeface="Arial" charset="0"/>
              </a:rPr>
              <a:t>Email</a:t>
            </a:r>
          </a:p>
          <a:p>
            <a:r>
              <a:rPr lang="zh-CN" altLang="en-US" sz="1200" kern="1200" dirty="0">
                <a:solidFill>
                  <a:schemeClr val="tx1"/>
                </a:solidFill>
                <a:latin typeface="Arial" charset="0"/>
                <a:ea typeface="+mn-ea"/>
                <a:cs typeface="Arial" charset="0"/>
              </a:rPr>
              <a:t>收到他人的重要电子邮件后，即刻回复对方一下，往往还是必不可少的</a:t>
            </a:r>
            <a:r>
              <a:rPr lang="en-US" sz="1200" kern="1200" dirty="0">
                <a:solidFill>
                  <a:schemeClr val="tx1"/>
                </a:solidFill>
                <a:latin typeface="Arial" charset="0"/>
                <a:ea typeface="+mn-ea"/>
                <a:cs typeface="Arial" charset="0"/>
              </a:rPr>
              <a:t>,</a:t>
            </a:r>
            <a:r>
              <a:rPr lang="zh-CN" altLang="en-US" sz="1200" kern="1200" dirty="0">
                <a:solidFill>
                  <a:schemeClr val="tx1"/>
                </a:solidFill>
                <a:latin typeface="Arial" charset="0"/>
                <a:ea typeface="+mn-ea"/>
                <a:cs typeface="Arial" charset="0"/>
              </a:rPr>
              <a:t>这是对他</a:t>
            </a:r>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人的尊重，理想的回复时间是</a:t>
            </a:r>
            <a:r>
              <a:rPr lang="en-US" sz="1200" kern="1200" dirty="0">
                <a:solidFill>
                  <a:schemeClr val="tx1"/>
                </a:solidFill>
                <a:latin typeface="Arial" charset="0"/>
                <a:ea typeface="+mn-ea"/>
                <a:cs typeface="Arial" charset="0"/>
              </a:rPr>
              <a:t>2</a:t>
            </a:r>
            <a:r>
              <a:rPr lang="zh-CN" altLang="en-US" sz="1200" kern="1200" dirty="0">
                <a:solidFill>
                  <a:schemeClr val="tx1"/>
                </a:solidFill>
                <a:latin typeface="Arial" charset="0"/>
                <a:ea typeface="+mn-ea"/>
                <a:cs typeface="Arial" charset="0"/>
              </a:rPr>
              <a:t>小时内，特别是对一些紧急重要的邮件。</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对每一份邮件都立即处理是很占用时间的，对于一些优先级低的邮件可集中在一特定时间处理，但一般不要超过</a:t>
            </a:r>
            <a:r>
              <a:rPr lang="en-US" sz="1200" kern="1200" dirty="0">
                <a:solidFill>
                  <a:schemeClr val="tx1"/>
                </a:solidFill>
                <a:latin typeface="Arial" charset="0"/>
                <a:ea typeface="+mn-ea"/>
                <a:cs typeface="Arial" charset="0"/>
              </a:rPr>
              <a:t>24</a:t>
            </a:r>
            <a:r>
              <a:rPr lang="zh-CN" altLang="en-US" sz="1200" kern="1200" dirty="0">
                <a:solidFill>
                  <a:schemeClr val="tx1"/>
                </a:solidFill>
                <a:latin typeface="Arial" charset="0"/>
                <a:ea typeface="+mn-ea"/>
                <a:cs typeface="Arial" charset="0"/>
              </a:rPr>
              <a:t>小时。</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如果事情复杂，你无法及时确切回复，那至少应该及时的回复说”收到了，我们正在处理，一旦有结果就会及时回复，云云”。不要让对方苦苦等待，记住：及时作出响应，哪怕只是确认一下收到了。</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如果你正在出差或休假，应该设定自动回复功能，提示发件人，以免影响工作。</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2. </a:t>
            </a:r>
            <a:r>
              <a:rPr lang="zh-CN" altLang="en-US" sz="1200" kern="1200" dirty="0">
                <a:solidFill>
                  <a:schemeClr val="tx1"/>
                </a:solidFill>
                <a:latin typeface="Arial" charset="0"/>
                <a:ea typeface="+mn-ea"/>
                <a:cs typeface="Arial" charset="0"/>
              </a:rPr>
              <a:t>进行针对性回复</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当回件答复问题的时候，最好把相关的问题抄到回件中，然后附上答案。不要用简单的，那样太生硬了，应该进行必要的阐述，让对方一次性理解，避免再反复交流，浪费资源。</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3. </a:t>
            </a:r>
            <a:r>
              <a:rPr lang="zh-CN" altLang="en-US" sz="1200" kern="1200" dirty="0">
                <a:solidFill>
                  <a:schemeClr val="tx1"/>
                </a:solidFill>
                <a:latin typeface="Arial" charset="0"/>
                <a:ea typeface="+mn-ea"/>
                <a:cs typeface="Arial" charset="0"/>
              </a:rPr>
              <a:t>回复不得少于</a:t>
            </a:r>
            <a:r>
              <a:rPr lang="en-US" sz="1200" kern="1200" dirty="0">
                <a:solidFill>
                  <a:schemeClr val="tx1"/>
                </a:solidFill>
                <a:latin typeface="Arial" charset="0"/>
                <a:ea typeface="+mn-ea"/>
                <a:cs typeface="Arial" charset="0"/>
              </a:rPr>
              <a:t>10</a:t>
            </a:r>
            <a:r>
              <a:rPr lang="zh-CN" altLang="en-US" sz="1200" kern="1200" dirty="0">
                <a:solidFill>
                  <a:schemeClr val="tx1"/>
                </a:solidFill>
                <a:latin typeface="Arial" charset="0"/>
                <a:ea typeface="+mn-ea"/>
                <a:cs typeface="Arial" charset="0"/>
              </a:rPr>
              <a:t>个字</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对方给你发来一大段邮件，你确只回复“是的”、“对”、“谢谢”、“已知道”等字眼，这是非常不礼貌的。怎么着也要凑够</a:t>
            </a:r>
            <a:r>
              <a:rPr lang="en-US" sz="1200" kern="1200" dirty="0">
                <a:solidFill>
                  <a:schemeClr val="tx1"/>
                </a:solidFill>
                <a:latin typeface="Arial" charset="0"/>
                <a:ea typeface="+mn-ea"/>
                <a:cs typeface="Arial" charset="0"/>
              </a:rPr>
              <a:t>10</a:t>
            </a:r>
            <a:r>
              <a:rPr lang="zh-CN" altLang="en-US" sz="1200" kern="1200" dirty="0">
                <a:solidFill>
                  <a:schemeClr val="tx1"/>
                </a:solidFill>
                <a:latin typeface="Arial" charset="0"/>
                <a:ea typeface="+mn-ea"/>
                <a:cs typeface="Arial" charset="0"/>
              </a:rPr>
              <a:t>个字，显示出你的尊重。</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4. </a:t>
            </a:r>
            <a:r>
              <a:rPr lang="zh-CN" altLang="en-US" sz="1200" kern="1200" dirty="0">
                <a:solidFill>
                  <a:schemeClr val="tx1"/>
                </a:solidFill>
                <a:latin typeface="Arial" charset="0"/>
                <a:ea typeface="+mn-ea"/>
                <a:cs typeface="Arial" charset="0"/>
              </a:rPr>
              <a:t>不要就同一问题多次回复讨论，不要盖高楼</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如果收发双方就同一问题的交流回复超过</a:t>
            </a:r>
            <a:r>
              <a:rPr lang="en-US" sz="1200" kern="1200" dirty="0">
                <a:solidFill>
                  <a:schemeClr val="tx1"/>
                </a:solidFill>
                <a:latin typeface="Arial" charset="0"/>
                <a:ea typeface="+mn-ea"/>
                <a:cs typeface="Arial" charset="0"/>
              </a:rPr>
              <a:t>3</a:t>
            </a:r>
            <a:r>
              <a:rPr lang="zh-CN" altLang="en-US" sz="1200" kern="1200" dirty="0">
                <a:solidFill>
                  <a:schemeClr val="tx1"/>
                </a:solidFill>
                <a:latin typeface="Arial" charset="0"/>
                <a:ea typeface="+mn-ea"/>
                <a:cs typeface="Arial" charset="0"/>
              </a:rPr>
              <a:t>次，这只能说明交流不畅，说不清楚。此时应采用电话沟通等其他方式进行交流后再做判断。电子邮件有时并不是最好的交流方式。</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对于较为复杂的问题，多个收件人频繁回复，发表看法，把邮件越</a:t>
            </a:r>
            <a:r>
              <a:rPr lang="en-US" sz="1200" kern="1200" dirty="0">
                <a:solidFill>
                  <a:schemeClr val="tx1"/>
                </a:solidFill>
                <a:latin typeface="Arial" charset="0"/>
                <a:ea typeface="+mn-ea"/>
                <a:cs typeface="Arial" charset="0"/>
              </a:rPr>
              <a:t>RE</a:t>
            </a:r>
            <a:r>
              <a:rPr lang="zh-CN" altLang="en-US" sz="1200" kern="1200" dirty="0">
                <a:solidFill>
                  <a:schemeClr val="tx1"/>
                </a:solidFill>
                <a:latin typeface="Arial" charset="0"/>
                <a:ea typeface="+mn-ea"/>
                <a:cs typeface="Arial" charset="0"/>
              </a:rPr>
              <a:t>越高，这将导致邮件过于冗长笨拙而不可阅读。此时应即是对之前讨论的结果进行小结，删减瘦身，突出有用信息。</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5</a:t>
            </a:r>
            <a:r>
              <a:rPr lang="zh-CN" altLang="en-US" sz="1200" kern="1200" dirty="0">
                <a:solidFill>
                  <a:schemeClr val="tx1"/>
                </a:solidFill>
                <a:latin typeface="Arial" charset="0"/>
                <a:ea typeface="+mn-ea"/>
                <a:cs typeface="Arial" charset="0"/>
              </a:rPr>
              <a:t>．要区分</a:t>
            </a:r>
            <a:r>
              <a:rPr lang="en-US" sz="1200" kern="1200" dirty="0">
                <a:solidFill>
                  <a:schemeClr val="tx1"/>
                </a:solidFill>
                <a:latin typeface="Arial" charset="0"/>
                <a:ea typeface="+mn-ea"/>
                <a:cs typeface="Arial" charset="0"/>
              </a:rPr>
              <a:t>Reply</a:t>
            </a:r>
            <a:r>
              <a:rPr lang="zh-CN" altLang="en-US" sz="1200" kern="1200" dirty="0">
                <a:solidFill>
                  <a:schemeClr val="tx1"/>
                </a:solidFill>
                <a:latin typeface="Arial" charset="0"/>
                <a:ea typeface="+mn-ea"/>
                <a:cs typeface="Arial" charset="0"/>
              </a:rPr>
              <a:t>和</a:t>
            </a:r>
            <a:r>
              <a:rPr lang="en-US" sz="1200" kern="1200" dirty="0">
                <a:solidFill>
                  <a:schemeClr val="tx1"/>
                </a:solidFill>
                <a:latin typeface="Arial" charset="0"/>
                <a:ea typeface="+mn-ea"/>
                <a:cs typeface="Arial" charset="0"/>
              </a:rPr>
              <a:t>Reply All</a:t>
            </a:r>
            <a:r>
              <a:rPr lang="zh-CN" altLang="en-US" sz="1200" kern="1200" dirty="0">
                <a:solidFill>
                  <a:schemeClr val="tx1"/>
                </a:solidFill>
                <a:latin typeface="Arial" charset="0"/>
                <a:ea typeface="+mn-ea"/>
                <a:cs typeface="Arial" charset="0"/>
              </a:rPr>
              <a:t>（区分单独回复和回复全体）</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如果只需要单独一个人知道的事，单独回复给他一个人就行了</a:t>
            </a:r>
            <a:r>
              <a:rPr lang="en-US" sz="1200" kern="1200" dirty="0">
                <a:solidFill>
                  <a:schemeClr val="tx1"/>
                </a:solidFill>
                <a:latin typeface="Arial" charset="0"/>
                <a:ea typeface="+mn-ea"/>
                <a:cs typeface="Arial" charset="0"/>
              </a:rPr>
              <a:t> </a:t>
            </a:r>
          </a:p>
          <a:p>
            <a:r>
              <a:rPr lang="zh-CN" altLang="en-US" sz="1200" kern="1200" dirty="0">
                <a:solidFill>
                  <a:schemeClr val="tx1"/>
                </a:solidFill>
                <a:latin typeface="Arial" charset="0"/>
                <a:ea typeface="+mn-ea"/>
                <a:cs typeface="Arial" charset="0"/>
              </a:rPr>
              <a:t>如果你对发件人提出的要求作出结论响应，应该</a:t>
            </a:r>
            <a:r>
              <a:rPr lang="en-US" sz="1200" kern="1200" dirty="0">
                <a:solidFill>
                  <a:schemeClr val="tx1"/>
                </a:solidFill>
                <a:latin typeface="Arial" charset="0"/>
                <a:ea typeface="+mn-ea"/>
                <a:cs typeface="Arial" charset="0"/>
              </a:rPr>
              <a:t>replay all</a:t>
            </a:r>
            <a:r>
              <a:rPr lang="zh-CN" altLang="en-US" sz="1200" kern="1200" dirty="0">
                <a:solidFill>
                  <a:schemeClr val="tx1"/>
                </a:solidFill>
                <a:latin typeface="Arial" charset="0"/>
                <a:ea typeface="+mn-ea"/>
                <a:cs typeface="Arial" charset="0"/>
              </a:rPr>
              <a:t>，让大家都知道；不要让对方帮你完成这件事情 。</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如果你对发件人的提出的问题不清楚，或有不同的意见，应该与发件人单独沟通，不要当着所有人的面，不停的</a:t>
            </a:r>
            <a:r>
              <a:rPr lang="en-US" sz="1200" kern="1200" dirty="0">
                <a:solidFill>
                  <a:schemeClr val="tx1"/>
                </a:solidFill>
                <a:latin typeface="Arial" charset="0"/>
                <a:ea typeface="+mn-ea"/>
                <a:cs typeface="Arial" charset="0"/>
              </a:rPr>
              <a:t>RE</a:t>
            </a:r>
            <a:r>
              <a:rPr lang="zh-CN" altLang="en-US" sz="1200" kern="1200" dirty="0">
                <a:solidFill>
                  <a:schemeClr val="tx1"/>
                </a:solidFill>
                <a:latin typeface="Arial" charset="0"/>
                <a:ea typeface="+mn-ea"/>
                <a:cs typeface="Arial" charset="0"/>
              </a:rPr>
              <a:t>来</a:t>
            </a:r>
            <a:r>
              <a:rPr lang="en-US" sz="1200" kern="1200" dirty="0">
                <a:solidFill>
                  <a:schemeClr val="tx1"/>
                </a:solidFill>
                <a:latin typeface="Arial" charset="0"/>
                <a:ea typeface="+mn-ea"/>
                <a:cs typeface="Arial" charset="0"/>
              </a:rPr>
              <a:t>RE</a:t>
            </a:r>
            <a:r>
              <a:rPr lang="zh-CN" altLang="en-US" sz="1200" kern="1200" dirty="0">
                <a:solidFill>
                  <a:schemeClr val="tx1"/>
                </a:solidFill>
                <a:latin typeface="Arial" charset="0"/>
                <a:ea typeface="+mn-ea"/>
                <a:cs typeface="Arial" charset="0"/>
              </a:rPr>
              <a:t>去，与发件人讨论。你们讨论好了再告诉大家。不要向上司频繁发送没有确定结果的邮件。</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 </a:t>
            </a:r>
            <a:r>
              <a:rPr lang="zh-CN" altLang="en-US" sz="1200" kern="1200" dirty="0">
                <a:solidFill>
                  <a:schemeClr val="tx1"/>
                </a:solidFill>
                <a:latin typeface="Arial" charset="0"/>
                <a:ea typeface="+mn-ea"/>
                <a:cs typeface="Arial" charset="0"/>
              </a:rPr>
              <a:t>点击“回复全部”前，要三思而行！</a:t>
            </a:r>
            <a:endParaRPr lang="en-US" sz="1200" kern="1200" dirty="0">
              <a:solidFill>
                <a:schemeClr val="tx1"/>
              </a:solidFill>
              <a:latin typeface="Arial" charset="0"/>
              <a:ea typeface="+mn-ea"/>
              <a:cs typeface="Arial" charset="0"/>
            </a:endParaRPr>
          </a:p>
          <a:p>
            <a:r>
              <a:rPr lang="en-US" sz="1200" kern="1200" dirty="0">
                <a:solidFill>
                  <a:schemeClr val="tx1"/>
                </a:solidFill>
                <a:latin typeface="Arial" charset="0"/>
                <a:ea typeface="+mn-ea"/>
                <a:cs typeface="Arial" charset="0"/>
              </a:rPr>
              <a:t> </a:t>
            </a:r>
          </a:p>
          <a:p>
            <a:r>
              <a:rPr lang="en-US" sz="1200" kern="1200" dirty="0">
                <a:solidFill>
                  <a:schemeClr val="tx1"/>
                </a:solidFill>
                <a:latin typeface="Arial" charset="0"/>
                <a:ea typeface="+mn-ea"/>
                <a:cs typeface="Arial" charset="0"/>
              </a:rPr>
              <a:t>6. </a:t>
            </a:r>
            <a:r>
              <a:rPr lang="zh-CN" altLang="en-US" sz="1200" kern="1200" dirty="0">
                <a:solidFill>
                  <a:schemeClr val="tx1"/>
                </a:solidFill>
                <a:latin typeface="Arial" charset="0"/>
                <a:ea typeface="+mn-ea"/>
                <a:cs typeface="Arial" charset="0"/>
              </a:rPr>
              <a:t>主动控制邮件的来往</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为避免无谓的回复，浪费资源，可在文中指定部分收件人给出回复，或在文末添上以下语句：“全部办妥”、“无需行动”、“仅供参考，无需回复”</a:t>
            </a:r>
            <a:endParaRPr lang="en-US" dirty="0"/>
          </a:p>
        </p:txBody>
      </p:sp>
      <p:sp>
        <p:nvSpPr>
          <p:cNvPr id="4" name="Slide Number Placeholder 3"/>
          <p:cNvSpPr>
            <a:spLocks noGrp="1"/>
          </p:cNvSpPr>
          <p:nvPr>
            <p:ph type="sldNum" sz="quarter" idx="10"/>
          </p:nvPr>
        </p:nvSpPr>
        <p:spPr/>
        <p:txBody>
          <a:bodyPr/>
          <a:lstStyle/>
          <a:p>
            <a:fld id="{4E09E128-6ADB-4AB6-9D53-E49EC8AAD149}" type="slidenum">
              <a:rPr lang="en-US" smtClean="0"/>
              <a:t>8</a:t>
            </a:fld>
            <a:endParaRPr lang="en-US"/>
          </a:p>
        </p:txBody>
      </p:sp>
    </p:spTree>
    <p:extLst>
      <p:ext uri="{BB962C8B-B14F-4D97-AF65-F5344CB8AC3E}">
        <p14:creationId xmlns:p14="http://schemas.microsoft.com/office/powerpoint/2010/main" val="198054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latin typeface="Arial" charset="0"/>
                <a:ea typeface="+mn-ea"/>
                <a:cs typeface="Arial" charset="0"/>
              </a:rPr>
              <a:t>在你转发消息之前，首先确保所有收件人需要此消息。除此之外，转发敏感或者机密信息要小心谨慎，不要把内部消息转发给外部人员或者未经授权的接收人。</a:t>
            </a:r>
            <a:endParaRPr lang="en-US" sz="1200" kern="1200" dirty="0">
              <a:solidFill>
                <a:schemeClr val="tx1"/>
              </a:solidFill>
              <a:latin typeface="Arial" charset="0"/>
              <a:ea typeface="+mn-ea"/>
              <a:cs typeface="Arial" charset="0"/>
            </a:endParaRPr>
          </a:p>
          <a:p>
            <a:r>
              <a:rPr lang="zh-CN" altLang="en-US" sz="1200" kern="1200" dirty="0">
                <a:solidFill>
                  <a:schemeClr val="tx1"/>
                </a:solidFill>
                <a:latin typeface="Arial" charset="0"/>
                <a:ea typeface="+mn-ea"/>
                <a:cs typeface="Arial" charset="0"/>
              </a:rPr>
              <a:t>如果有需要 还应对转发邮件的内容进行修改和整理，以突出信息。不要将</a:t>
            </a:r>
            <a:r>
              <a:rPr lang="en-US" sz="1200" kern="1200" dirty="0">
                <a:solidFill>
                  <a:schemeClr val="tx1"/>
                </a:solidFill>
                <a:latin typeface="Arial" charset="0"/>
                <a:ea typeface="+mn-ea"/>
                <a:cs typeface="Arial" charset="0"/>
              </a:rPr>
              <a:t>RE</a:t>
            </a:r>
            <a:r>
              <a:rPr lang="zh-CN" altLang="en-US" sz="1200" kern="1200" dirty="0">
                <a:solidFill>
                  <a:schemeClr val="tx1"/>
                </a:solidFill>
                <a:latin typeface="Arial" charset="0"/>
                <a:ea typeface="+mn-ea"/>
                <a:cs typeface="Arial" charset="0"/>
              </a:rPr>
              <a:t>了几十层的邮件发给他人，让人摸不着头脑。</a:t>
            </a:r>
            <a:endParaRPr lang="en-US" sz="1200" kern="1200" dirty="0">
              <a:solidFill>
                <a:schemeClr val="tx1"/>
              </a:solidFill>
              <a:latin typeface="Arial" charset="0"/>
              <a:ea typeface="+mn-ea"/>
              <a:cs typeface="Arial" charset="0"/>
            </a:endParaRPr>
          </a:p>
        </p:txBody>
      </p:sp>
      <p:sp>
        <p:nvSpPr>
          <p:cNvPr id="4" name="Slide Number Placeholder 3"/>
          <p:cNvSpPr>
            <a:spLocks noGrp="1"/>
          </p:cNvSpPr>
          <p:nvPr>
            <p:ph type="sldNum" sz="quarter" idx="10"/>
          </p:nvPr>
        </p:nvSpPr>
        <p:spPr/>
        <p:txBody>
          <a:bodyPr/>
          <a:lstStyle/>
          <a:p>
            <a:fld id="{4E09E128-6ADB-4AB6-9D53-E49EC8AAD149}" type="slidenum">
              <a:rPr lang="en-US" smtClean="0"/>
              <a:t>9</a:t>
            </a:fld>
            <a:endParaRPr lang="en-US"/>
          </a:p>
        </p:txBody>
      </p:sp>
    </p:spTree>
    <p:extLst>
      <p:ext uri="{BB962C8B-B14F-4D97-AF65-F5344CB8AC3E}">
        <p14:creationId xmlns:p14="http://schemas.microsoft.com/office/powerpoint/2010/main" val="2055365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185473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738907-9863-4F86-932C-D8B1D3A37FD6}"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302500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262196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7A0F-2AFC-4B02-9BB6-F2D82D55F75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5061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1615848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738907-9863-4F86-932C-D8B1D3A37FD6}" type="datetimeFigureOut">
              <a:rPr lang="en-US" smtClean="0"/>
              <a:t>7/7/2017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238575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738907-9863-4F86-932C-D8B1D3A37FD6}" type="datetimeFigureOut">
              <a:rPr lang="en-US" smtClean="0"/>
              <a:t>7/7/2017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1144132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204800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126609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3328797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264526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738907-9863-4F86-932C-D8B1D3A37FD6}"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267101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738907-9863-4F86-932C-D8B1D3A37FD6}"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398688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8943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306268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B738907-9863-4F86-932C-D8B1D3A37FD6}" type="datetimeFigureOut">
              <a:rPr lang="en-US" smtClean="0"/>
              <a:t>7/7/2017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335983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738907-9863-4F86-932C-D8B1D3A37FD6}"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77A0F-2AFC-4B02-9BB6-F2D82D55F753}" type="slidenum">
              <a:rPr lang="en-US" smtClean="0"/>
              <a:t>‹#›</a:t>
            </a:fld>
            <a:endParaRPr lang="en-US"/>
          </a:p>
        </p:txBody>
      </p:sp>
    </p:spTree>
    <p:extLst>
      <p:ext uri="{BB962C8B-B14F-4D97-AF65-F5344CB8AC3E}">
        <p14:creationId xmlns:p14="http://schemas.microsoft.com/office/powerpoint/2010/main" val="164553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738907-9863-4F86-932C-D8B1D3A37FD6}" type="datetimeFigureOut">
              <a:rPr lang="en-US" smtClean="0"/>
              <a:t>7/7/2017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E77A0F-2AFC-4B02-9BB6-F2D82D55F753}" type="slidenum">
              <a:rPr lang="en-US" smtClean="0"/>
              <a:t>‹#›</a:t>
            </a:fld>
            <a:endParaRPr lang="en-US"/>
          </a:p>
        </p:txBody>
      </p:sp>
    </p:spTree>
    <p:extLst>
      <p:ext uri="{BB962C8B-B14F-4D97-AF65-F5344CB8AC3E}">
        <p14:creationId xmlns:p14="http://schemas.microsoft.com/office/powerpoint/2010/main" val="19860303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Email Skill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766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Q&amp;A</a:t>
            </a:r>
            <a:endParaRPr lang="en-US" dirty="0"/>
          </a:p>
        </p:txBody>
      </p:sp>
      <p:sp>
        <p:nvSpPr>
          <p:cNvPr id="3" name="Content Placeholder 2"/>
          <p:cNvSpPr>
            <a:spLocks noGrp="1"/>
          </p:cNvSpPr>
          <p:nvPr>
            <p:ph idx="1"/>
          </p:nvPr>
        </p:nvSpPr>
        <p:spPr/>
        <p:txBody>
          <a:bodyPr>
            <a:normAutofit/>
          </a:bodyPr>
          <a:lstStyle/>
          <a:p>
            <a:pPr marL="0" indent="0" algn="ctr">
              <a:buNone/>
            </a:pPr>
            <a:endParaRPr lang="en-US" altLang="zh-CN" sz="4400" b="1" dirty="0">
              <a:latin typeface="Verdana" pitchFamily="34" charset="0"/>
            </a:endParaRPr>
          </a:p>
          <a:p>
            <a:pPr marL="0" indent="0" algn="ctr">
              <a:buNone/>
            </a:pPr>
            <a:endParaRPr lang="en-US" altLang="zh-CN" sz="4400" b="1" dirty="0">
              <a:latin typeface="Verdana" pitchFamily="34" charset="0"/>
            </a:endParaRPr>
          </a:p>
          <a:p>
            <a:pPr marL="0" indent="0" algn="ctr">
              <a:buNone/>
            </a:pPr>
            <a:r>
              <a:rPr lang="en-US" altLang="zh-CN" sz="4400" b="1" dirty="0">
                <a:latin typeface="Verdana" pitchFamily="34" charset="0"/>
              </a:rPr>
              <a:t>Q&amp;A</a:t>
            </a:r>
            <a:endParaRPr lang="en-US" sz="4400" dirty="0"/>
          </a:p>
        </p:txBody>
      </p:sp>
    </p:spTree>
    <p:extLst>
      <p:ext uri="{BB962C8B-B14F-4D97-AF65-F5344CB8AC3E}">
        <p14:creationId xmlns:p14="http://schemas.microsoft.com/office/powerpoint/2010/main" val="265560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关于主题</a:t>
            </a:r>
            <a:endParaRPr lang="en-US" dirty="0"/>
          </a:p>
        </p:txBody>
      </p:sp>
      <p:sp>
        <p:nvSpPr>
          <p:cNvPr id="5" name="Content Placeholder 4"/>
          <p:cNvSpPr>
            <a:spLocks noGrp="1"/>
          </p:cNvSpPr>
          <p:nvPr>
            <p:ph idx="1"/>
          </p:nvPr>
        </p:nvSpPr>
        <p:spPr/>
        <p:txBody>
          <a:bodyPr/>
          <a:lstStyle/>
          <a:p>
            <a:pPr>
              <a:buNone/>
            </a:pPr>
            <a:r>
              <a:rPr lang="en-US" dirty="0"/>
              <a:t>1</a:t>
            </a:r>
            <a:r>
              <a:rPr lang="zh-CN" altLang="en-US" dirty="0"/>
              <a:t>．一定不要空白标题，这是最失礼的</a:t>
            </a:r>
            <a:endParaRPr lang="en-US" dirty="0"/>
          </a:p>
          <a:p>
            <a:pPr>
              <a:buNone/>
            </a:pPr>
            <a:r>
              <a:rPr lang="en-US" dirty="0"/>
              <a:t>2</a:t>
            </a:r>
            <a:r>
              <a:rPr lang="zh-CN" altLang="en-US" dirty="0"/>
              <a:t>．标题要简短，不宜冗长，不要让</a:t>
            </a:r>
            <a:r>
              <a:rPr lang="en-US" dirty="0"/>
              <a:t>outlook</a:t>
            </a:r>
            <a:r>
              <a:rPr lang="zh-CN" altLang="en-US" dirty="0"/>
              <a:t>用</a:t>
            </a:r>
            <a:r>
              <a:rPr lang="en-US" altLang="zh-CN" dirty="0"/>
              <a:t>…</a:t>
            </a:r>
            <a:r>
              <a:rPr lang="zh-CN" altLang="en-US" dirty="0"/>
              <a:t>才能显示完你的标题</a:t>
            </a:r>
            <a:endParaRPr lang="en-US" dirty="0"/>
          </a:p>
          <a:p>
            <a:pPr>
              <a:buNone/>
            </a:pPr>
            <a:r>
              <a:rPr lang="en-US" dirty="0"/>
              <a:t>3.  </a:t>
            </a:r>
            <a:r>
              <a:rPr lang="zh-CN" altLang="en-US" dirty="0"/>
              <a:t>标题要能真反映文章的内容和重要性，切忌使用含义不清的标题，如 “王先生收”</a:t>
            </a:r>
            <a:endParaRPr lang="en-US" dirty="0"/>
          </a:p>
          <a:p>
            <a:pPr>
              <a:buNone/>
            </a:pPr>
            <a:r>
              <a:rPr lang="en-US" dirty="0"/>
              <a:t>4</a:t>
            </a:r>
            <a:r>
              <a:rPr lang="zh-CN" altLang="en-US" dirty="0"/>
              <a:t>．一封信尽可能只针对一个主题，不在一封信内谈及多件事情，以便于日后整理</a:t>
            </a:r>
            <a:endParaRPr lang="en-US" dirty="0"/>
          </a:p>
          <a:p>
            <a:pPr>
              <a:buNone/>
            </a:pPr>
            <a:r>
              <a:rPr lang="en-US" dirty="0"/>
              <a:t>5</a:t>
            </a:r>
            <a:r>
              <a:rPr lang="zh-CN" altLang="en-US" dirty="0"/>
              <a:t>．可适当用使用大写字母或特殊字符（如“</a:t>
            </a:r>
            <a:r>
              <a:rPr lang="en-US" dirty="0"/>
              <a:t>* !</a:t>
            </a:r>
            <a:r>
              <a:rPr lang="zh-CN" altLang="en-US" dirty="0"/>
              <a:t>”等）来突出标题，引起收件人注意，但应适度，特别是不要随便就用“紧急”之类的字眼。</a:t>
            </a:r>
            <a:endParaRPr lang="en-US" dirty="0"/>
          </a:p>
          <a:p>
            <a:pPr>
              <a:buNone/>
            </a:pPr>
            <a:r>
              <a:rPr lang="en-US" dirty="0"/>
              <a:t>6</a:t>
            </a:r>
            <a:r>
              <a:rPr lang="zh-CN" altLang="en-US" dirty="0"/>
              <a:t>．回复对方邮件时，可以根据回复内容需要更改标题，不要</a:t>
            </a:r>
            <a:r>
              <a:rPr lang="en-US" dirty="0"/>
              <a:t>RE RE</a:t>
            </a:r>
            <a:r>
              <a:rPr lang="zh-CN" altLang="en-US" dirty="0"/>
              <a:t>一大串</a:t>
            </a:r>
            <a:endParaRPr lang="en-US" dirty="0"/>
          </a:p>
        </p:txBody>
      </p:sp>
    </p:spTree>
    <p:extLst>
      <p:ext uri="{BB962C8B-B14F-4D97-AF65-F5344CB8AC3E}">
        <p14:creationId xmlns:p14="http://schemas.microsoft.com/office/powerpoint/2010/main" val="341392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关于称呼与问候</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1</a:t>
            </a:r>
            <a:r>
              <a:rPr lang="zh-CN" altLang="en-US" dirty="0"/>
              <a:t>． 恰当地称呼收件者，拿捏尺度。邮件的开头要称呼收件人。这既显得礼貌，也明确提醒某收件人，此邮件是面向他的，要求其给出必要的回应；在多个收件人的情况下可以称呼大家、</a:t>
            </a:r>
            <a:r>
              <a:rPr lang="en-US" dirty="0"/>
              <a:t>ALL</a:t>
            </a:r>
            <a:r>
              <a:rPr lang="zh-CN" altLang="en-US" dirty="0"/>
              <a:t>。</a:t>
            </a:r>
            <a:endParaRPr lang="en-US" altLang="zh-CN" dirty="0"/>
          </a:p>
          <a:p>
            <a:pPr lvl="1"/>
            <a:r>
              <a:rPr lang="zh-CN" altLang="en-US" dirty="0"/>
              <a:t>如果对方有职务，应按职务尊称对方，如“</a:t>
            </a:r>
            <a:r>
              <a:rPr lang="en-US" dirty="0"/>
              <a:t>x</a:t>
            </a:r>
            <a:r>
              <a:rPr lang="zh-CN" altLang="en-US" dirty="0"/>
              <a:t>经理”；如果不清楚职务，则应按通常的“</a:t>
            </a:r>
            <a:r>
              <a:rPr lang="en-US" dirty="0"/>
              <a:t>x</a:t>
            </a:r>
            <a:r>
              <a:rPr lang="zh-CN" altLang="en-US" dirty="0"/>
              <a:t>先生”、“</a:t>
            </a:r>
            <a:r>
              <a:rPr lang="en-US" dirty="0"/>
              <a:t>x</a:t>
            </a:r>
            <a:r>
              <a:rPr lang="zh-CN" altLang="en-US" dirty="0"/>
              <a:t>小姐”称呼，但要把性别先搞清楚。</a:t>
            </a:r>
            <a:endParaRPr lang="en-US" dirty="0"/>
          </a:p>
          <a:p>
            <a:pPr lvl="1"/>
            <a:r>
              <a:rPr lang="zh-CN" altLang="en-US" dirty="0"/>
              <a:t>不熟悉的人不宜直接称呼英文名，对级别高于自己的人也不宜称呼英文名。称呼全名也是不礼貌的，不要逮谁都用个“</a:t>
            </a:r>
            <a:r>
              <a:rPr lang="en-US" dirty="0"/>
              <a:t>Dear xxx</a:t>
            </a:r>
            <a:r>
              <a:rPr lang="zh-CN" altLang="en-US" dirty="0"/>
              <a:t>”，显得很熟络。</a:t>
            </a:r>
            <a:endParaRPr lang="en-US" dirty="0"/>
          </a:p>
          <a:p>
            <a:pPr>
              <a:buNone/>
            </a:pPr>
            <a:endParaRPr lang="en-US" dirty="0"/>
          </a:p>
          <a:p>
            <a:pPr>
              <a:buNone/>
            </a:pPr>
            <a:r>
              <a:rPr lang="en-US" dirty="0"/>
              <a:t>2</a:t>
            </a:r>
            <a:r>
              <a:rPr lang="zh-CN" altLang="en-US" dirty="0"/>
              <a:t>．</a:t>
            </a:r>
            <a:r>
              <a:rPr lang="en-US" dirty="0"/>
              <a:t> Email</a:t>
            </a:r>
            <a:r>
              <a:rPr lang="zh-CN" altLang="en-US" dirty="0"/>
              <a:t>开头结尾最好要有问候语</a:t>
            </a:r>
            <a:endParaRPr lang="en-US" altLang="zh-CN" dirty="0"/>
          </a:p>
          <a:p>
            <a:pPr lvl="1"/>
            <a:r>
              <a:rPr lang="zh-CN" altLang="en-US" dirty="0"/>
              <a:t>最简单的开头写一个“</a:t>
            </a:r>
            <a:r>
              <a:rPr lang="en-US" dirty="0"/>
              <a:t>HI</a:t>
            </a:r>
            <a:r>
              <a:rPr lang="zh-CN" altLang="en-US" dirty="0"/>
              <a:t>”，中文的写个”你好”；结尾常见的写个</a:t>
            </a:r>
            <a:r>
              <a:rPr lang="en-US" dirty="0"/>
              <a:t>Best Regards</a:t>
            </a:r>
            <a:r>
              <a:rPr lang="zh-CN" altLang="en-US" dirty="0"/>
              <a:t>，</a:t>
            </a:r>
            <a:endParaRPr lang="en-US" altLang="zh-CN" dirty="0"/>
          </a:p>
          <a:p>
            <a:pPr lvl="1"/>
            <a:r>
              <a:rPr lang="zh-CN" altLang="en-US" dirty="0"/>
              <a:t>中文的写个”祝您顺利”之类的也就可以了。</a:t>
            </a:r>
            <a:endParaRPr lang="en-US" dirty="0"/>
          </a:p>
        </p:txBody>
      </p:sp>
    </p:spTree>
    <p:extLst>
      <p:ext uri="{BB962C8B-B14F-4D97-AF65-F5344CB8AC3E}">
        <p14:creationId xmlns:p14="http://schemas.microsoft.com/office/powerpoint/2010/main" val="369081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关于正文</a:t>
            </a:r>
            <a:endParaRPr lang="en-US" dirty="0"/>
          </a:p>
        </p:txBody>
      </p:sp>
      <p:sp>
        <p:nvSpPr>
          <p:cNvPr id="3" name="Content Placeholder 2"/>
          <p:cNvSpPr>
            <a:spLocks noGrp="1"/>
          </p:cNvSpPr>
          <p:nvPr>
            <p:ph idx="1"/>
          </p:nvPr>
        </p:nvSpPr>
        <p:spPr/>
        <p:txBody>
          <a:bodyPr/>
          <a:lstStyle/>
          <a:p>
            <a:pPr>
              <a:buAutoNum type="arabicPeriod"/>
            </a:pPr>
            <a:r>
              <a:rPr lang="en-US" dirty="0"/>
              <a:t>Email</a:t>
            </a:r>
            <a:r>
              <a:rPr lang="zh-CN" altLang="en-US" dirty="0"/>
              <a:t>正文要简明扼要，行文通顺</a:t>
            </a:r>
            <a:endParaRPr lang="en-US" altLang="zh-CN" dirty="0"/>
          </a:p>
          <a:p>
            <a:pPr>
              <a:buFontTx/>
              <a:buAutoNum type="arabicPeriod"/>
            </a:pPr>
            <a:r>
              <a:rPr lang="zh-CN" altLang="en-US" dirty="0"/>
              <a:t>注意</a:t>
            </a:r>
            <a:r>
              <a:rPr lang="en-US" dirty="0"/>
              <a:t>Email</a:t>
            </a:r>
            <a:r>
              <a:rPr lang="zh-CN" altLang="en-US" dirty="0"/>
              <a:t>的论述语气</a:t>
            </a:r>
            <a:endParaRPr lang="en-US" altLang="zh-CN" dirty="0"/>
          </a:p>
          <a:p>
            <a:pPr>
              <a:buFontTx/>
              <a:buAutoNum type="arabicPeriod"/>
            </a:pPr>
            <a:r>
              <a:rPr lang="en-US" dirty="0"/>
              <a:t>Email</a:t>
            </a:r>
            <a:r>
              <a:rPr lang="zh-CN" altLang="en-US" dirty="0"/>
              <a:t>正文多用</a:t>
            </a:r>
            <a:r>
              <a:rPr lang="en-US" dirty="0"/>
              <a:t>1234</a:t>
            </a:r>
            <a:r>
              <a:rPr lang="zh-CN" altLang="en-US" dirty="0"/>
              <a:t>之类的列表，以清晰明确</a:t>
            </a:r>
            <a:endParaRPr lang="en-US" altLang="zh-CN" dirty="0"/>
          </a:p>
          <a:p>
            <a:pPr>
              <a:buFontTx/>
              <a:buAutoNum type="arabicPeriod"/>
            </a:pPr>
            <a:r>
              <a:rPr lang="zh-CN" altLang="en-US" dirty="0"/>
              <a:t>一次邮件交待完整信息</a:t>
            </a:r>
            <a:endParaRPr lang="en-US" altLang="zh-CN" dirty="0"/>
          </a:p>
          <a:p>
            <a:pPr>
              <a:buFontTx/>
              <a:buAutoNum type="arabicPeriod"/>
            </a:pPr>
            <a:r>
              <a:rPr lang="zh-CN" altLang="en-US" dirty="0"/>
              <a:t>尽可能避免拼写错误和错别字，注意使用拼写检查</a:t>
            </a:r>
            <a:endParaRPr lang="en-US" altLang="zh-CN" dirty="0"/>
          </a:p>
          <a:p>
            <a:pPr>
              <a:buFontTx/>
              <a:buAutoNum type="arabicPeriod"/>
            </a:pPr>
            <a:r>
              <a:rPr lang="zh-CN" altLang="en-US" dirty="0"/>
              <a:t>合理提示重要信息</a:t>
            </a:r>
            <a:endParaRPr lang="en-US" altLang="zh-CN" dirty="0"/>
          </a:p>
          <a:p>
            <a:pPr>
              <a:buFontTx/>
              <a:buAutoNum type="arabicPeriod"/>
            </a:pPr>
            <a:r>
              <a:rPr lang="zh-CN" altLang="en-US" dirty="0"/>
              <a:t>合理利用图片，表格等形式来辅助阐述</a:t>
            </a:r>
            <a:endParaRPr lang="en-US" altLang="zh-CN" dirty="0"/>
          </a:p>
          <a:p>
            <a:pPr>
              <a:buFontTx/>
              <a:buAutoNum type="arabicPeriod"/>
            </a:pPr>
            <a:r>
              <a:rPr lang="zh-CN" altLang="en-US" dirty="0"/>
              <a:t>不要动不动使用</a:t>
            </a:r>
            <a:r>
              <a:rPr lang="en-US" dirty="0"/>
              <a:t> :) </a:t>
            </a:r>
            <a:r>
              <a:rPr lang="zh-CN" altLang="en-US" dirty="0"/>
              <a:t>之类的笑脸字符，在商务信函里面这样显得比较轻佻</a:t>
            </a:r>
            <a:endParaRPr lang="en-US" dirty="0"/>
          </a:p>
        </p:txBody>
      </p:sp>
    </p:spTree>
    <p:extLst>
      <p:ext uri="{BB962C8B-B14F-4D97-AF65-F5344CB8AC3E}">
        <p14:creationId xmlns:p14="http://schemas.microsoft.com/office/powerpoint/2010/main" val="318425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关于附件</a:t>
            </a:r>
            <a:endParaRPr lang="en-US" dirty="0"/>
          </a:p>
        </p:txBody>
      </p:sp>
      <p:sp>
        <p:nvSpPr>
          <p:cNvPr id="3" name="Content Placeholder 2"/>
          <p:cNvSpPr>
            <a:spLocks noGrp="1"/>
          </p:cNvSpPr>
          <p:nvPr>
            <p:ph idx="1"/>
          </p:nvPr>
        </p:nvSpPr>
        <p:spPr/>
        <p:txBody>
          <a:bodyPr/>
          <a:lstStyle/>
          <a:p>
            <a:pPr>
              <a:buNone/>
            </a:pPr>
            <a:r>
              <a:rPr lang="en-US" dirty="0"/>
              <a:t>1. </a:t>
            </a:r>
            <a:r>
              <a:rPr lang="zh-CN" altLang="en-US" dirty="0"/>
              <a:t>如果邮件带有附件，应在正文里面提示收件人查看附件</a:t>
            </a:r>
            <a:endParaRPr lang="en-US" dirty="0"/>
          </a:p>
          <a:p>
            <a:pPr>
              <a:buNone/>
            </a:pPr>
            <a:r>
              <a:rPr lang="en-US" dirty="0"/>
              <a:t>2. </a:t>
            </a:r>
            <a:r>
              <a:rPr lang="zh-CN" altLang="en-US" dirty="0"/>
              <a:t>附件文件应按有意义的名字命名，不可用外星人才看懂的文件名</a:t>
            </a:r>
            <a:endParaRPr lang="en-US" dirty="0"/>
          </a:p>
          <a:p>
            <a:pPr>
              <a:buNone/>
            </a:pPr>
            <a:r>
              <a:rPr lang="en-US" dirty="0"/>
              <a:t>3. </a:t>
            </a:r>
            <a:r>
              <a:rPr lang="zh-CN" altLang="en-US" dirty="0"/>
              <a:t>正文中应对附件内容做简要说明，特别是带有多个附件时</a:t>
            </a:r>
            <a:endParaRPr lang="en-US" dirty="0"/>
          </a:p>
          <a:p>
            <a:pPr>
              <a:buNone/>
            </a:pPr>
            <a:r>
              <a:rPr lang="en-US" dirty="0"/>
              <a:t>4. </a:t>
            </a:r>
            <a:r>
              <a:rPr lang="zh-CN" altLang="en-US" dirty="0"/>
              <a:t>附件数目不宜超过</a:t>
            </a:r>
            <a:r>
              <a:rPr lang="en-US" dirty="0"/>
              <a:t>4</a:t>
            </a:r>
            <a:r>
              <a:rPr lang="zh-CN" altLang="en-US" dirty="0"/>
              <a:t>个，数目较多时应打包压缩成一个文件</a:t>
            </a:r>
            <a:endParaRPr lang="en-US" dirty="0"/>
          </a:p>
          <a:p>
            <a:pPr>
              <a:buNone/>
            </a:pPr>
            <a:r>
              <a:rPr lang="en-US" dirty="0"/>
              <a:t>5. </a:t>
            </a:r>
            <a:r>
              <a:rPr lang="zh-CN" altLang="en-US" dirty="0"/>
              <a:t>如果附件是特殊格式文件，因在正文中说明打开方式，以免影响使用</a:t>
            </a:r>
            <a:endParaRPr lang="en-US" dirty="0"/>
          </a:p>
          <a:p>
            <a:pPr>
              <a:buNone/>
            </a:pPr>
            <a:r>
              <a:rPr lang="en-US" dirty="0"/>
              <a:t>6. </a:t>
            </a:r>
            <a:r>
              <a:rPr lang="zh-CN" altLang="en-US" dirty="0"/>
              <a:t>如果附件过大（不宜超过</a:t>
            </a:r>
            <a:r>
              <a:rPr lang="en-US" dirty="0" err="1"/>
              <a:t>2MB</a:t>
            </a:r>
            <a:r>
              <a:rPr lang="zh-CN" altLang="en-US" dirty="0"/>
              <a:t>），应分割成几个小文件分别发送</a:t>
            </a:r>
            <a:endParaRPr lang="en-US" dirty="0"/>
          </a:p>
        </p:txBody>
      </p:sp>
    </p:spTree>
    <p:extLst>
      <p:ext uri="{BB962C8B-B14F-4D97-AF65-F5344CB8AC3E}">
        <p14:creationId xmlns:p14="http://schemas.microsoft.com/office/powerpoint/2010/main" val="40087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关于语言的选择和汉字编码</a:t>
            </a:r>
            <a:endParaRPr lang="en-US" dirty="0"/>
          </a:p>
        </p:txBody>
      </p:sp>
      <p:sp>
        <p:nvSpPr>
          <p:cNvPr id="3" name="Content Placeholder 2"/>
          <p:cNvSpPr>
            <a:spLocks noGrp="1"/>
          </p:cNvSpPr>
          <p:nvPr>
            <p:ph idx="1"/>
          </p:nvPr>
        </p:nvSpPr>
        <p:spPr/>
        <p:txBody>
          <a:bodyPr/>
          <a:lstStyle/>
          <a:p>
            <a:pPr marL="0" indent="0">
              <a:buNone/>
            </a:pPr>
            <a:r>
              <a:rPr lang="en-US" altLang="zh-CN" dirty="0"/>
              <a:t>1. </a:t>
            </a:r>
            <a:r>
              <a:rPr lang="zh-CN" altLang="en-US" dirty="0"/>
              <a:t>只在必要的时候才使用中（英）文邮件</a:t>
            </a:r>
            <a:endParaRPr lang="en-US" altLang="zh-CN" dirty="0"/>
          </a:p>
          <a:p>
            <a:pPr>
              <a:buNone/>
            </a:pPr>
            <a:r>
              <a:rPr lang="en-US" dirty="0"/>
              <a:t>2. </a:t>
            </a:r>
            <a:r>
              <a:rPr lang="zh-CN" altLang="en-US" dirty="0"/>
              <a:t>尊重对方的习惯，不主动发起中（英）文邮件</a:t>
            </a:r>
            <a:endParaRPr lang="en-US" altLang="zh-CN" dirty="0"/>
          </a:p>
          <a:p>
            <a:pPr>
              <a:buNone/>
            </a:pPr>
            <a:r>
              <a:rPr lang="en-US" dirty="0"/>
              <a:t>3. </a:t>
            </a:r>
            <a:r>
              <a:rPr lang="zh-CN" altLang="en-US" dirty="0"/>
              <a:t>对于一些信息量丰富或重要的邮件，建议使用中文。你很难保证你的英文表达水平或收件人中某人的英文理解水平存在问题，而影响邮件所涉及问题的解决。</a:t>
            </a:r>
            <a:endParaRPr lang="en-US" dirty="0"/>
          </a:p>
          <a:p>
            <a:pPr>
              <a:buNone/>
            </a:pPr>
            <a:r>
              <a:rPr lang="en-US" dirty="0"/>
              <a:t>4. </a:t>
            </a:r>
            <a:r>
              <a:rPr lang="zh-CN" altLang="en-US" dirty="0"/>
              <a:t>选择便于阅度的字号和字体</a:t>
            </a:r>
            <a:endParaRPr lang="en-US" dirty="0"/>
          </a:p>
          <a:p>
            <a:pPr>
              <a:buNone/>
            </a:pPr>
            <a:r>
              <a:rPr lang="zh-CN" altLang="en-US" dirty="0"/>
              <a:t>    中文老实点用宋体或新宋体，英文就用</a:t>
            </a:r>
            <a:r>
              <a:rPr lang="en-US" dirty="0"/>
              <a:t>Verdana </a:t>
            </a:r>
            <a:r>
              <a:rPr lang="zh-CN" altLang="en-US" dirty="0"/>
              <a:t>或</a:t>
            </a:r>
            <a:r>
              <a:rPr lang="en-US" dirty="0"/>
              <a:t> Arial </a:t>
            </a:r>
            <a:r>
              <a:rPr lang="zh-CN" altLang="en-US" dirty="0"/>
              <a:t>字型，字号用五号或</a:t>
            </a:r>
            <a:r>
              <a:rPr lang="en-US" dirty="0"/>
              <a:t>10</a:t>
            </a:r>
            <a:r>
              <a:rPr lang="zh-CN" altLang="en-US" dirty="0"/>
              <a:t>号字即可</a:t>
            </a:r>
            <a:endParaRPr lang="en-US" dirty="0"/>
          </a:p>
        </p:txBody>
      </p:sp>
    </p:spTree>
    <p:extLst>
      <p:ext uri="{BB962C8B-B14F-4D97-AF65-F5344CB8AC3E}">
        <p14:creationId xmlns:p14="http://schemas.microsoft.com/office/powerpoint/2010/main" val="12145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关于结尾签名</a:t>
            </a:r>
            <a:endParaRPr lang="en-US" dirty="0"/>
          </a:p>
        </p:txBody>
      </p:sp>
      <p:sp>
        <p:nvSpPr>
          <p:cNvPr id="3" name="Content Placeholder 2"/>
          <p:cNvSpPr>
            <a:spLocks noGrp="1"/>
          </p:cNvSpPr>
          <p:nvPr>
            <p:ph idx="1"/>
          </p:nvPr>
        </p:nvSpPr>
        <p:spPr/>
        <p:txBody>
          <a:bodyPr>
            <a:normAutofit/>
          </a:bodyPr>
          <a:lstStyle/>
          <a:p>
            <a:pPr>
              <a:buNone/>
            </a:pPr>
            <a:r>
              <a:rPr lang="en-US" dirty="0"/>
              <a:t>1. </a:t>
            </a:r>
            <a:r>
              <a:rPr lang="zh-CN" altLang="en-US" dirty="0"/>
              <a:t>签名信息不宜过多</a:t>
            </a:r>
            <a:endParaRPr lang="en-US" dirty="0"/>
          </a:p>
          <a:p>
            <a:pPr lvl="1"/>
            <a:r>
              <a:rPr lang="zh-CN" altLang="en-US" dirty="0"/>
              <a:t>电子邮件消息末尾加上签名档是必要的。签名档可包括姓名、职务、公司、电话、传真、地址等信息，但信息不宜行数过多，一般不超过</a:t>
            </a:r>
            <a:r>
              <a:rPr lang="en-US" dirty="0"/>
              <a:t>4</a:t>
            </a:r>
            <a:r>
              <a:rPr lang="zh-CN" altLang="en-US" dirty="0"/>
              <a:t>行。你只需将一些必要信息放在上面，对方如果需要更详细的信息，自然会与你联系。</a:t>
            </a:r>
            <a:endParaRPr lang="en-US" dirty="0"/>
          </a:p>
          <a:p>
            <a:pPr lvl="1"/>
            <a:r>
              <a:rPr lang="zh-CN" altLang="en-US" dirty="0"/>
              <a:t>引用一个短语作为你的签名的一部分是可行的，比如你的座右铭，或公司的宣传口号。但是要分清收件人对象与场合，切记一定要得体。</a:t>
            </a:r>
            <a:endParaRPr lang="en-US" dirty="0"/>
          </a:p>
          <a:p>
            <a:pPr>
              <a:buNone/>
            </a:pPr>
            <a:r>
              <a:rPr lang="en-US" dirty="0"/>
              <a:t>2. </a:t>
            </a:r>
            <a:r>
              <a:rPr lang="zh-CN" altLang="en-US" dirty="0"/>
              <a:t>不要只用一个签名档</a:t>
            </a:r>
            <a:endParaRPr lang="en-US" dirty="0"/>
          </a:p>
          <a:p>
            <a:pPr lvl="1"/>
            <a:r>
              <a:rPr lang="zh-CN" altLang="en-US" dirty="0"/>
              <a:t>对内、对私、对熟悉的客户等群体的邮件往来，签名档应该进行简化。过于正式的签名档会让与对方显得疏远。你可以在</a:t>
            </a:r>
            <a:r>
              <a:rPr lang="en-US" dirty="0"/>
              <a:t>OUTLOOK</a:t>
            </a:r>
            <a:r>
              <a:rPr lang="zh-CN" altLang="en-US" dirty="0"/>
              <a:t>中设置多个签名档，灵活调用。</a:t>
            </a:r>
            <a:r>
              <a:rPr lang="en-US" dirty="0"/>
              <a:t> </a:t>
            </a:r>
          </a:p>
          <a:p>
            <a:pPr>
              <a:buNone/>
            </a:pPr>
            <a:r>
              <a:rPr lang="en-US" dirty="0"/>
              <a:t>3.  </a:t>
            </a:r>
            <a:r>
              <a:rPr lang="zh-CN" altLang="en-US" dirty="0"/>
              <a:t>签名档文字应选择与正文文字匹配，简体、繁体或英文，以免成出现乱码。字号一般应选择比正文字体小一些</a:t>
            </a:r>
            <a:endParaRPr lang="en-US" dirty="0"/>
          </a:p>
        </p:txBody>
      </p:sp>
    </p:spTree>
    <p:extLst>
      <p:ext uri="{BB962C8B-B14F-4D97-AF65-F5344CB8AC3E}">
        <p14:creationId xmlns:p14="http://schemas.microsoft.com/office/powerpoint/2010/main" val="132331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关于回复技巧</a:t>
            </a:r>
            <a:endParaRPr lang="en-US" dirty="0"/>
          </a:p>
        </p:txBody>
      </p:sp>
      <p:sp>
        <p:nvSpPr>
          <p:cNvPr id="3" name="Content Placeholder 2"/>
          <p:cNvSpPr>
            <a:spLocks noGrp="1"/>
          </p:cNvSpPr>
          <p:nvPr>
            <p:ph idx="1"/>
          </p:nvPr>
        </p:nvSpPr>
        <p:spPr/>
        <p:txBody>
          <a:bodyPr/>
          <a:lstStyle/>
          <a:p>
            <a:pPr marL="0" indent="0">
              <a:buNone/>
            </a:pPr>
            <a:r>
              <a:rPr lang="en-US" altLang="zh-CN" dirty="0"/>
              <a:t>1. </a:t>
            </a:r>
            <a:r>
              <a:rPr lang="zh-CN" altLang="en-US" dirty="0"/>
              <a:t>及时回复</a:t>
            </a:r>
            <a:r>
              <a:rPr lang="en-US" dirty="0"/>
              <a:t>Email</a:t>
            </a:r>
          </a:p>
          <a:p>
            <a:pPr>
              <a:buNone/>
            </a:pPr>
            <a:r>
              <a:rPr lang="en-US" dirty="0"/>
              <a:t>2. </a:t>
            </a:r>
            <a:r>
              <a:rPr lang="zh-CN" altLang="en-US" dirty="0"/>
              <a:t>进行针对性回复</a:t>
            </a:r>
            <a:endParaRPr lang="en-US" altLang="zh-CN" dirty="0"/>
          </a:p>
          <a:p>
            <a:pPr>
              <a:buNone/>
            </a:pPr>
            <a:r>
              <a:rPr lang="en-US" dirty="0"/>
              <a:t>3. </a:t>
            </a:r>
            <a:r>
              <a:rPr lang="zh-CN" altLang="en-US" dirty="0"/>
              <a:t>回复不得少于</a:t>
            </a:r>
            <a:r>
              <a:rPr lang="en-US" dirty="0"/>
              <a:t>10</a:t>
            </a:r>
            <a:r>
              <a:rPr lang="zh-CN" altLang="en-US" dirty="0"/>
              <a:t>个字</a:t>
            </a:r>
            <a:endParaRPr lang="en-US" dirty="0"/>
          </a:p>
          <a:p>
            <a:pPr>
              <a:buNone/>
            </a:pPr>
            <a:r>
              <a:rPr lang="en-US" dirty="0"/>
              <a:t>4. </a:t>
            </a:r>
            <a:r>
              <a:rPr lang="zh-CN" altLang="en-US" dirty="0"/>
              <a:t>不要就同一问题多次回复讨论，不要盖高楼</a:t>
            </a:r>
            <a:endParaRPr lang="en-US" altLang="zh-CN" dirty="0"/>
          </a:p>
          <a:p>
            <a:pPr>
              <a:buNone/>
            </a:pPr>
            <a:r>
              <a:rPr lang="en-US" altLang="zh-CN" dirty="0"/>
              <a:t>5. </a:t>
            </a:r>
            <a:r>
              <a:rPr lang="zh-CN" altLang="en-US" dirty="0"/>
              <a:t>要区分</a:t>
            </a:r>
            <a:r>
              <a:rPr lang="en-US" dirty="0"/>
              <a:t>Reply</a:t>
            </a:r>
            <a:r>
              <a:rPr lang="zh-CN" altLang="en-US" dirty="0"/>
              <a:t>和</a:t>
            </a:r>
            <a:r>
              <a:rPr lang="en-US" dirty="0"/>
              <a:t>Reply All</a:t>
            </a:r>
            <a:r>
              <a:rPr lang="zh-CN" altLang="en-US" dirty="0"/>
              <a:t>（区分单独回复和回复全体）</a:t>
            </a:r>
            <a:endParaRPr lang="en-US" altLang="zh-CN" dirty="0"/>
          </a:p>
          <a:p>
            <a:pPr>
              <a:buNone/>
            </a:pPr>
            <a:r>
              <a:rPr lang="en-US" dirty="0"/>
              <a:t>6. </a:t>
            </a:r>
            <a:r>
              <a:rPr lang="zh-CN" altLang="en-US" dirty="0"/>
              <a:t>主动控制邮件的来往</a:t>
            </a:r>
          </a:p>
        </p:txBody>
      </p:sp>
    </p:spTree>
    <p:extLst>
      <p:ext uri="{BB962C8B-B14F-4D97-AF65-F5344CB8AC3E}">
        <p14:creationId xmlns:p14="http://schemas.microsoft.com/office/powerpoint/2010/main" val="100365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关于正确使用发送，抄送，密送</a:t>
            </a:r>
            <a:endParaRPr lang="en-US" dirty="0"/>
          </a:p>
        </p:txBody>
      </p:sp>
      <p:sp>
        <p:nvSpPr>
          <p:cNvPr id="3" name="Content Placeholder 2"/>
          <p:cNvSpPr>
            <a:spLocks noGrp="1"/>
          </p:cNvSpPr>
          <p:nvPr>
            <p:ph idx="1"/>
          </p:nvPr>
        </p:nvSpPr>
        <p:spPr/>
        <p:txBody>
          <a:bodyPr/>
          <a:lstStyle/>
          <a:p>
            <a:pPr>
              <a:buNone/>
            </a:pPr>
            <a:r>
              <a:rPr lang="en-US" dirty="0"/>
              <a:t>1</a:t>
            </a:r>
            <a:r>
              <a:rPr lang="zh-CN" altLang="en-US" dirty="0"/>
              <a:t>．</a:t>
            </a:r>
            <a:r>
              <a:rPr lang="en-US" dirty="0"/>
              <a:t>To</a:t>
            </a:r>
            <a:r>
              <a:rPr lang="zh-CN" altLang="en-US" dirty="0"/>
              <a:t>的人是要受理这封邮件所涉及的主要问题的，理应对邮件予以回复响应。</a:t>
            </a:r>
            <a:r>
              <a:rPr lang="en-US" dirty="0"/>
              <a:t> </a:t>
            </a:r>
          </a:p>
          <a:p>
            <a:pPr>
              <a:buNone/>
            </a:pPr>
            <a:r>
              <a:rPr lang="en-US" dirty="0"/>
              <a:t>2</a:t>
            </a:r>
            <a:r>
              <a:rPr lang="zh-CN" altLang="en-US" dirty="0"/>
              <a:t>．而</a:t>
            </a:r>
            <a:r>
              <a:rPr lang="en-US" dirty="0"/>
              <a:t>CC</a:t>
            </a:r>
            <a:r>
              <a:rPr lang="zh-CN" altLang="en-US" dirty="0"/>
              <a:t>的人则只是需要知道这回事，</a:t>
            </a:r>
            <a:r>
              <a:rPr lang="en-US" dirty="0"/>
              <a:t>CC</a:t>
            </a:r>
            <a:r>
              <a:rPr lang="zh-CN" altLang="en-US" dirty="0"/>
              <a:t>的人没有义务对邮件予以响应，当然如果</a:t>
            </a:r>
            <a:r>
              <a:rPr lang="en-US" dirty="0"/>
              <a:t>CC</a:t>
            </a:r>
            <a:r>
              <a:rPr lang="zh-CN" altLang="en-US" dirty="0"/>
              <a:t>的人有建议，当然可以回</a:t>
            </a:r>
            <a:r>
              <a:rPr lang="en-US" dirty="0"/>
              <a:t>Email</a:t>
            </a:r>
            <a:r>
              <a:rPr lang="zh-CN" altLang="en-US" dirty="0"/>
              <a:t>。</a:t>
            </a:r>
            <a:r>
              <a:rPr lang="en-US" dirty="0"/>
              <a:t> </a:t>
            </a:r>
          </a:p>
          <a:p>
            <a:pPr>
              <a:buNone/>
            </a:pPr>
            <a:r>
              <a:rPr lang="en-US" dirty="0"/>
              <a:t>3</a:t>
            </a:r>
            <a:r>
              <a:rPr lang="zh-CN" altLang="en-US" dirty="0"/>
              <a:t>．而</a:t>
            </a:r>
            <a:r>
              <a:rPr lang="en-US" dirty="0"/>
              <a:t>BCC</a:t>
            </a:r>
            <a:r>
              <a:rPr lang="zh-CN" altLang="en-US" dirty="0"/>
              <a:t>是秘送，即收信人是不知道你发给了</a:t>
            </a:r>
            <a:r>
              <a:rPr lang="en-US" dirty="0"/>
              <a:t>BCC</a:t>
            </a:r>
            <a:r>
              <a:rPr lang="zh-CN" altLang="en-US" dirty="0"/>
              <a:t>的人了的。这个可能用在非常规场合。</a:t>
            </a:r>
            <a:r>
              <a:rPr lang="en-US" dirty="0"/>
              <a:t> </a:t>
            </a:r>
          </a:p>
          <a:p>
            <a:pPr>
              <a:buNone/>
            </a:pPr>
            <a:r>
              <a:rPr lang="en-US" dirty="0"/>
              <a:t>4</a:t>
            </a:r>
            <a:r>
              <a:rPr lang="zh-CN" altLang="en-US" dirty="0"/>
              <a:t>．</a:t>
            </a:r>
            <a:r>
              <a:rPr lang="en-US" dirty="0"/>
              <a:t>TO</a:t>
            </a:r>
            <a:r>
              <a:rPr lang="zh-CN" altLang="en-US" dirty="0"/>
              <a:t>，</a:t>
            </a:r>
            <a:r>
              <a:rPr lang="en-US" dirty="0"/>
              <a:t>CC</a:t>
            </a:r>
            <a:r>
              <a:rPr lang="zh-CN" altLang="en-US" dirty="0"/>
              <a:t>中的各收件人的排列应遵循一定的规则。比如按部门排列；按职位等级从高到低或从低到高都可以。适当的规则有助于提升你的形象</a:t>
            </a:r>
            <a:r>
              <a:rPr lang="en-US" dirty="0"/>
              <a:t>!</a:t>
            </a:r>
          </a:p>
          <a:p>
            <a:pPr>
              <a:buNone/>
            </a:pPr>
            <a:r>
              <a:rPr lang="en-US" dirty="0"/>
              <a:t>5.  </a:t>
            </a:r>
            <a:r>
              <a:rPr lang="zh-CN" altLang="en-US" dirty="0"/>
              <a:t>给需要信息的人发送邮件，不要占用他人的资源</a:t>
            </a:r>
            <a:r>
              <a:rPr lang="en-US" dirty="0"/>
              <a:t> </a:t>
            </a:r>
          </a:p>
          <a:p>
            <a:pPr>
              <a:buNone/>
            </a:pPr>
            <a:r>
              <a:rPr lang="en-US" dirty="0"/>
              <a:t>6</a:t>
            </a:r>
            <a:r>
              <a:rPr lang="en-US"/>
              <a:t>.  </a:t>
            </a:r>
            <a:r>
              <a:rPr lang="zh-CN" altLang="en-US"/>
              <a:t>转</a:t>
            </a:r>
            <a:r>
              <a:rPr lang="zh-CN" altLang="en-US" dirty="0"/>
              <a:t>发邮件要突出信息</a:t>
            </a:r>
            <a:endParaRPr lang="en-US" dirty="0"/>
          </a:p>
        </p:txBody>
      </p:sp>
    </p:spTree>
    <p:extLst>
      <p:ext uri="{BB962C8B-B14F-4D97-AF65-F5344CB8AC3E}">
        <p14:creationId xmlns:p14="http://schemas.microsoft.com/office/powerpoint/2010/main" val="2195624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TotalTime>
  <Words>1500</Words>
  <Application>Microsoft Office PowerPoint</Application>
  <PresentationFormat>Widescreen</PresentationFormat>
  <Paragraphs>123</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宋体</vt:lpstr>
      <vt:lpstr>等线</vt:lpstr>
      <vt:lpstr>Arial</vt:lpstr>
      <vt:lpstr>Calibri</vt:lpstr>
      <vt:lpstr>Century Gothic</vt:lpstr>
      <vt:lpstr>Verdana</vt:lpstr>
      <vt:lpstr>Wingdings 3</vt:lpstr>
      <vt:lpstr>Ion</vt:lpstr>
      <vt:lpstr>Email Skill</vt:lpstr>
      <vt:lpstr>关于主题</vt:lpstr>
      <vt:lpstr>关于称呼与问候</vt:lpstr>
      <vt:lpstr>关于正文</vt:lpstr>
      <vt:lpstr>关于附件</vt:lpstr>
      <vt:lpstr>关于语言的选择和汉字编码</vt:lpstr>
      <vt:lpstr>关于结尾签名</vt:lpstr>
      <vt:lpstr>关于回复技巧</vt:lpstr>
      <vt:lpstr>关于正确使用发送，抄送，密送</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Skill</dc:title>
  <dc:creator>TINGTING ZHANG (ADEV-DEV-CS/ZHA)</dc:creator>
  <cp:lastModifiedBy>TINGTING ZHANG (ADEV-DEV-CS/ZHA)</cp:lastModifiedBy>
  <cp:revision>11</cp:revision>
  <dcterms:created xsi:type="dcterms:W3CDTF">2017-07-07T03:23:03Z</dcterms:created>
  <dcterms:modified xsi:type="dcterms:W3CDTF">2017-07-07T03:33:45Z</dcterms:modified>
</cp:coreProperties>
</file>