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 id="2147483659" r:id="rId5"/>
    <p:sldMasterId id="2147483661" r:id="rId6"/>
    <p:sldMasterId id="2147483652" r:id="rId7"/>
  </p:sldMasterIdLst>
  <p:notesMasterIdLst>
    <p:notesMasterId r:id="rId33"/>
  </p:notesMasterIdLst>
  <p:sldIdLst>
    <p:sldId id="281" r:id="rId8"/>
    <p:sldId id="379" r:id="rId9"/>
    <p:sldId id="473" r:id="rId10"/>
    <p:sldId id="474" r:id="rId11"/>
    <p:sldId id="475" r:id="rId12"/>
    <p:sldId id="476" r:id="rId13"/>
    <p:sldId id="477" r:id="rId14"/>
    <p:sldId id="478" r:id="rId15"/>
    <p:sldId id="479" r:id="rId16"/>
    <p:sldId id="480" r:id="rId17"/>
    <p:sldId id="481" r:id="rId18"/>
    <p:sldId id="482" r:id="rId19"/>
    <p:sldId id="483" r:id="rId20"/>
    <p:sldId id="484" r:id="rId21"/>
    <p:sldId id="485" r:id="rId22"/>
    <p:sldId id="486" r:id="rId23"/>
    <p:sldId id="490" r:id="rId24"/>
    <p:sldId id="489" r:id="rId25"/>
    <p:sldId id="491" r:id="rId26"/>
    <p:sldId id="488" r:id="rId27"/>
    <p:sldId id="487" r:id="rId28"/>
    <p:sldId id="493" r:id="rId29"/>
    <p:sldId id="492" r:id="rId30"/>
    <p:sldId id="264" r:id="rId31"/>
    <p:sldId id="26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ZHOU (IRIS-ISD-OOCLL/ZHA)" initials="JZ(" lastIdx="1" clrIdx="0">
    <p:extLst>
      <p:ext uri="{19B8F6BF-5375-455C-9EA6-DF929625EA0E}">
        <p15:presenceInfo xmlns:p15="http://schemas.microsoft.com/office/powerpoint/2012/main" userId="S-1-5-21-2065039802-622210664-899889007-1395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D75BC"/>
    <a:srgbClr val="FFFF99"/>
    <a:srgbClr val="FFFFCC"/>
    <a:srgbClr val="FFFFFF"/>
    <a:srgbClr val="333333"/>
    <a:srgbClr val="2E2E2E"/>
    <a:srgbClr val="F1F1F1"/>
    <a:srgbClr val="606060"/>
    <a:srgbClr val="009444"/>
    <a:srgbClr val="1D54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75911" autoAdjust="0"/>
  </p:normalViewPr>
  <p:slideViewPr>
    <p:cSldViewPr>
      <p:cViewPr varScale="1">
        <p:scale>
          <a:sx n="114" d="100"/>
          <a:sy n="114" d="100"/>
        </p:scale>
        <p:origin x="139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73330-0875-4F54-B846-34A9C5D83194}" type="datetimeFigureOut">
              <a:rPr lang="en-US" smtClean="0"/>
              <a:pPr/>
              <a:t>7/9/2017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154A2-EB67-47E5-A054-B18F240BFC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i="0" kern="1200" dirty="0">
                <a:solidFill>
                  <a:schemeClr val="tx1"/>
                </a:solidFill>
                <a:latin typeface="+mn-lt"/>
                <a:ea typeface="+mn-ea"/>
                <a:cs typeface="+mn-cs"/>
              </a:rPr>
              <a:t>Data-binding</a:t>
            </a:r>
            <a:r>
              <a:rPr lang="en-US" sz="1200" b="0" i="0" kern="1200" dirty="0">
                <a:solidFill>
                  <a:schemeClr val="tx1"/>
                </a:solidFill>
                <a:latin typeface="+mn-lt"/>
                <a:ea typeface="+mn-ea"/>
                <a:cs typeface="+mn-cs"/>
              </a:rPr>
              <a:t> − It is the automatic synchronization of data between model and view components.</a:t>
            </a:r>
          </a:p>
          <a:p>
            <a:r>
              <a:rPr lang="en-US" sz="1200" b="1" i="0" kern="1200" dirty="0">
                <a:solidFill>
                  <a:schemeClr val="tx1"/>
                </a:solidFill>
                <a:latin typeface="+mn-lt"/>
                <a:ea typeface="+mn-ea"/>
                <a:cs typeface="+mn-cs"/>
              </a:rPr>
              <a:t>Scope</a:t>
            </a:r>
            <a:r>
              <a:rPr lang="en-US" sz="1200" b="0" i="0" kern="1200" dirty="0">
                <a:solidFill>
                  <a:schemeClr val="tx1"/>
                </a:solidFill>
                <a:latin typeface="+mn-lt"/>
                <a:ea typeface="+mn-ea"/>
                <a:cs typeface="+mn-cs"/>
              </a:rPr>
              <a:t> − These are objects that refer to the model. They act as a glue between controller and view.</a:t>
            </a:r>
          </a:p>
          <a:p>
            <a:r>
              <a:rPr lang="en-US" sz="1200" b="1" i="0" kern="1200" dirty="0">
                <a:solidFill>
                  <a:schemeClr val="tx1"/>
                </a:solidFill>
                <a:latin typeface="+mn-lt"/>
                <a:ea typeface="+mn-ea"/>
                <a:cs typeface="+mn-cs"/>
              </a:rPr>
              <a:t>Controller</a:t>
            </a:r>
            <a:r>
              <a:rPr lang="en-US" sz="1200" b="0" i="0" kern="1200" dirty="0">
                <a:solidFill>
                  <a:schemeClr val="tx1"/>
                </a:solidFill>
                <a:latin typeface="+mn-lt"/>
                <a:ea typeface="+mn-ea"/>
                <a:cs typeface="+mn-cs"/>
              </a:rPr>
              <a:t> − These are JavaScript functions that are bound to a particular scope.</a:t>
            </a:r>
          </a:p>
          <a:p>
            <a:r>
              <a:rPr lang="en-US" sz="1200" b="1" i="0" kern="1200" dirty="0">
                <a:solidFill>
                  <a:schemeClr val="tx1"/>
                </a:solidFill>
                <a:latin typeface="+mn-lt"/>
                <a:ea typeface="+mn-ea"/>
                <a:cs typeface="+mn-cs"/>
              </a:rPr>
              <a:t>Services</a:t>
            </a:r>
            <a:r>
              <a:rPr lang="en-US" sz="1200" b="0" i="0" kern="1200" dirty="0">
                <a:solidFill>
                  <a:schemeClr val="tx1"/>
                </a:solidFill>
                <a:latin typeface="+mn-lt"/>
                <a:ea typeface="+mn-ea"/>
                <a:cs typeface="+mn-cs"/>
              </a:rPr>
              <a:t> − AngularJS come with several built-in services for example $http to make a </a:t>
            </a:r>
            <a:r>
              <a:rPr lang="en-US" sz="1200" b="0" i="0" kern="1200" dirty="0" err="1">
                <a:solidFill>
                  <a:schemeClr val="tx1"/>
                </a:solidFill>
                <a:latin typeface="+mn-lt"/>
                <a:ea typeface="+mn-ea"/>
                <a:cs typeface="+mn-cs"/>
              </a:rPr>
              <a:t>XMLHttpRequests</a:t>
            </a:r>
            <a:r>
              <a:rPr lang="en-US" sz="1200" b="0" i="0" kern="1200" dirty="0">
                <a:solidFill>
                  <a:schemeClr val="tx1"/>
                </a:solidFill>
                <a:latin typeface="+mn-lt"/>
                <a:ea typeface="+mn-ea"/>
                <a:cs typeface="+mn-cs"/>
              </a:rPr>
              <a:t>. These are singleton objects which are instantiated only once in app.</a:t>
            </a:r>
          </a:p>
          <a:p>
            <a:r>
              <a:rPr lang="en-US" sz="1200" b="1" i="0" kern="1200" dirty="0">
                <a:solidFill>
                  <a:schemeClr val="tx1"/>
                </a:solidFill>
                <a:latin typeface="+mn-lt"/>
                <a:ea typeface="+mn-ea"/>
                <a:cs typeface="+mn-cs"/>
              </a:rPr>
              <a:t>Filters</a:t>
            </a:r>
            <a:r>
              <a:rPr lang="en-US" sz="1200" b="0" i="0" kern="1200" dirty="0">
                <a:solidFill>
                  <a:schemeClr val="tx1"/>
                </a:solidFill>
                <a:latin typeface="+mn-lt"/>
                <a:ea typeface="+mn-ea"/>
                <a:cs typeface="+mn-cs"/>
              </a:rPr>
              <a:t> − These select a subset of items from an array and returns a new array.</a:t>
            </a:r>
          </a:p>
          <a:p>
            <a:r>
              <a:rPr lang="en-US" sz="1200" b="1" i="0" kern="1200" dirty="0">
                <a:solidFill>
                  <a:schemeClr val="tx1"/>
                </a:solidFill>
                <a:latin typeface="+mn-lt"/>
                <a:ea typeface="+mn-ea"/>
                <a:cs typeface="+mn-cs"/>
              </a:rPr>
              <a:t>Directives</a:t>
            </a:r>
            <a:r>
              <a:rPr lang="en-US" sz="1200" b="0" i="0" kern="1200" dirty="0">
                <a:solidFill>
                  <a:schemeClr val="tx1"/>
                </a:solidFill>
                <a:latin typeface="+mn-lt"/>
                <a:ea typeface="+mn-ea"/>
                <a:cs typeface="+mn-cs"/>
              </a:rPr>
              <a:t> − Directives are markers on DOM elements (such as elements, attributes, </a:t>
            </a:r>
            <a:r>
              <a:rPr lang="en-US" sz="1200" b="0" i="0" kern="1200" dirty="0" err="1">
                <a:solidFill>
                  <a:schemeClr val="tx1"/>
                </a:solidFill>
                <a:latin typeface="+mn-lt"/>
                <a:ea typeface="+mn-ea"/>
                <a:cs typeface="+mn-cs"/>
              </a:rPr>
              <a:t>css</a:t>
            </a:r>
            <a:r>
              <a:rPr lang="en-US" sz="1200" b="0" i="0" kern="1200" dirty="0">
                <a:solidFill>
                  <a:schemeClr val="tx1"/>
                </a:solidFill>
                <a:latin typeface="+mn-lt"/>
                <a:ea typeface="+mn-ea"/>
                <a:cs typeface="+mn-cs"/>
              </a:rPr>
              <a:t>, and more). These can be used to create custom HTML tags that serve as new, custom widgets. AngularJS has built-in directives (</a:t>
            </a:r>
            <a:r>
              <a:rPr lang="en-US" sz="1200" b="0" i="0" kern="1200" dirty="0" err="1">
                <a:solidFill>
                  <a:schemeClr val="tx1"/>
                </a:solidFill>
                <a:latin typeface="+mn-lt"/>
                <a:ea typeface="+mn-ea"/>
                <a:cs typeface="+mn-cs"/>
              </a:rPr>
              <a:t>ngBind</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ngModel</a:t>
            </a:r>
            <a:r>
              <a:rPr lang="en-US" sz="1200" b="0" i="0" kern="1200" dirty="0">
                <a:solidFill>
                  <a:schemeClr val="tx1"/>
                </a:solidFill>
                <a:latin typeface="+mn-lt"/>
                <a:ea typeface="+mn-ea"/>
                <a:cs typeface="+mn-cs"/>
              </a:rPr>
              <a:t>...)</a:t>
            </a:r>
          </a:p>
          <a:p>
            <a:r>
              <a:rPr lang="en-US" sz="1200" b="1" i="0" kern="1200" dirty="0">
                <a:solidFill>
                  <a:schemeClr val="tx1"/>
                </a:solidFill>
                <a:latin typeface="+mn-lt"/>
                <a:ea typeface="+mn-ea"/>
                <a:cs typeface="+mn-cs"/>
              </a:rPr>
              <a:t>Templates</a:t>
            </a:r>
            <a:r>
              <a:rPr lang="en-US" sz="1200" b="0" i="0" kern="1200" dirty="0">
                <a:solidFill>
                  <a:schemeClr val="tx1"/>
                </a:solidFill>
                <a:latin typeface="+mn-lt"/>
                <a:ea typeface="+mn-ea"/>
                <a:cs typeface="+mn-cs"/>
              </a:rPr>
              <a:t> − These are the rendered view with information from the controller and model. These can be a single file (like index.html) or multiple views in one page using "partials".</a:t>
            </a:r>
          </a:p>
          <a:p>
            <a:r>
              <a:rPr lang="en-US" sz="1200" b="1" i="0" kern="1200" dirty="0">
                <a:solidFill>
                  <a:schemeClr val="tx1"/>
                </a:solidFill>
                <a:latin typeface="+mn-lt"/>
                <a:ea typeface="+mn-ea"/>
                <a:cs typeface="+mn-cs"/>
              </a:rPr>
              <a:t>Routing</a:t>
            </a:r>
            <a:r>
              <a:rPr lang="en-US" sz="1200" b="0" i="0" kern="1200" dirty="0">
                <a:solidFill>
                  <a:schemeClr val="tx1"/>
                </a:solidFill>
                <a:latin typeface="+mn-lt"/>
                <a:ea typeface="+mn-ea"/>
                <a:cs typeface="+mn-cs"/>
              </a:rPr>
              <a:t> − It is concept of switching views.</a:t>
            </a:r>
          </a:p>
          <a:p>
            <a:r>
              <a:rPr lang="en-US" sz="1200" b="1" i="0" kern="1200" dirty="0">
                <a:solidFill>
                  <a:schemeClr val="tx1"/>
                </a:solidFill>
                <a:latin typeface="+mn-lt"/>
                <a:ea typeface="+mn-ea"/>
                <a:cs typeface="+mn-cs"/>
              </a:rPr>
              <a:t>Model View Whatever</a:t>
            </a:r>
            <a:r>
              <a:rPr lang="en-US" sz="1200" b="0" i="0" kern="1200" dirty="0">
                <a:solidFill>
                  <a:schemeClr val="tx1"/>
                </a:solidFill>
                <a:latin typeface="+mn-lt"/>
                <a:ea typeface="+mn-ea"/>
                <a:cs typeface="+mn-cs"/>
              </a:rPr>
              <a:t> − MVC is a design pattern for dividing an application into different parts (called Model, View and Controller), each with distinct responsibilities. AngularJS does not implement MVC in the traditional sense, but rather something closer to MVVM (Model-View-</a:t>
            </a:r>
            <a:r>
              <a:rPr lang="en-US" sz="1200" b="0" i="0" kern="1200" dirty="0" err="1">
                <a:solidFill>
                  <a:schemeClr val="tx1"/>
                </a:solidFill>
                <a:latin typeface="+mn-lt"/>
                <a:ea typeface="+mn-ea"/>
                <a:cs typeface="+mn-cs"/>
              </a:rPr>
              <a:t>ViewModel</a:t>
            </a:r>
            <a:r>
              <a:rPr lang="en-US" sz="1200" b="0" i="0" kern="1200" dirty="0">
                <a:solidFill>
                  <a:schemeClr val="tx1"/>
                </a:solidFill>
                <a:latin typeface="+mn-lt"/>
                <a:ea typeface="+mn-ea"/>
                <a:cs typeface="+mn-cs"/>
              </a:rPr>
              <a:t>). The Angular JS team refers it humorously as Model View Whatever.</a:t>
            </a:r>
          </a:p>
          <a:p>
            <a:r>
              <a:rPr lang="en-US" sz="1200" b="1" i="0" kern="1200" dirty="0">
                <a:solidFill>
                  <a:schemeClr val="tx1"/>
                </a:solidFill>
                <a:latin typeface="+mn-lt"/>
                <a:ea typeface="+mn-ea"/>
                <a:cs typeface="+mn-cs"/>
              </a:rPr>
              <a:t>Deep Linking</a:t>
            </a:r>
            <a:r>
              <a:rPr lang="en-US" sz="1200" b="0" i="0" kern="1200" dirty="0">
                <a:solidFill>
                  <a:schemeClr val="tx1"/>
                </a:solidFill>
                <a:latin typeface="+mn-lt"/>
                <a:ea typeface="+mn-ea"/>
                <a:cs typeface="+mn-cs"/>
              </a:rPr>
              <a:t> − Deep linking allows you to encode the state of application in the URL so that it can be bookmarked. The application can then be restored from the URL to the same state.</a:t>
            </a:r>
          </a:p>
          <a:p>
            <a:r>
              <a:rPr lang="en-US" sz="1200" b="1" i="0" kern="1200" dirty="0">
                <a:solidFill>
                  <a:schemeClr val="tx1"/>
                </a:solidFill>
                <a:latin typeface="+mn-lt"/>
                <a:ea typeface="+mn-ea"/>
                <a:cs typeface="+mn-cs"/>
              </a:rPr>
              <a:t>Dependency Injection</a:t>
            </a:r>
            <a:r>
              <a:rPr lang="en-US" sz="1200" b="0" i="0" kern="1200" dirty="0">
                <a:solidFill>
                  <a:schemeClr val="tx1"/>
                </a:solidFill>
                <a:latin typeface="+mn-lt"/>
                <a:ea typeface="+mn-ea"/>
                <a:cs typeface="+mn-cs"/>
              </a:rPr>
              <a:t> − AngularJS has a built-in dependency injection subsystem that helps the developer by making the application easier to develop, understand, and test.</a:t>
            </a:r>
          </a:p>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5</a:t>
            </a:fld>
            <a:endParaRPr lang="en-US"/>
          </a:p>
        </p:txBody>
      </p:sp>
    </p:spTree>
    <p:extLst>
      <p:ext uri="{BB962C8B-B14F-4D97-AF65-F5344CB8AC3E}">
        <p14:creationId xmlns:p14="http://schemas.microsoft.com/office/powerpoint/2010/main" val="2371764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Content Placeholder 9"/>
          <p:cNvSpPr>
            <a:spLocks noGrp="1"/>
          </p:cNvSpPr>
          <p:nvPr>
            <p:ph sz="quarter" idx="10" hasCustomPrompt="1"/>
          </p:nvPr>
        </p:nvSpPr>
        <p:spPr>
          <a:xfrm>
            <a:off x="0" y="4038600"/>
            <a:ext cx="8991600" cy="523220"/>
          </a:xfrm>
          <a:prstGeom prst="rect">
            <a:avLst/>
          </a:prstGeom>
        </p:spPr>
        <p:txBody>
          <a:bodyPr>
            <a:normAutofit/>
          </a:bodyPr>
          <a:lstStyle>
            <a:lvl1pPr marL="0" indent="0" algn="r">
              <a:spcBef>
                <a:spcPts val="0"/>
              </a:spcBef>
              <a:buNone/>
              <a:defRPr sz="2800" b="1" baseline="0">
                <a:solidFill>
                  <a:srgbClr val="333333"/>
                </a:solidFill>
                <a:latin typeface="Arial" pitchFamily="34" charset="0"/>
                <a:cs typeface="Arial" pitchFamily="34" charset="0"/>
              </a:defRPr>
            </a:lvl1pPr>
            <a:lvl2pPr algn="r">
              <a:defRPr sz="2000" b="1">
                <a:solidFill>
                  <a:srgbClr val="404040"/>
                </a:solidFill>
                <a:latin typeface="Arial" pitchFamily="34" charset="0"/>
                <a:cs typeface="Arial" pitchFamily="34" charset="0"/>
              </a:defRPr>
            </a:lvl2pPr>
            <a:lvl3pPr algn="r">
              <a:defRPr sz="1800" b="1">
                <a:solidFill>
                  <a:srgbClr val="404040"/>
                </a:solidFill>
                <a:latin typeface="Arial" pitchFamily="34" charset="0"/>
                <a:cs typeface="Arial" pitchFamily="34" charset="0"/>
              </a:defRPr>
            </a:lvl3pPr>
            <a:lvl4pPr algn="r">
              <a:defRPr sz="1600" b="1">
                <a:solidFill>
                  <a:srgbClr val="404040"/>
                </a:solidFill>
                <a:latin typeface="Arial" pitchFamily="34" charset="0"/>
                <a:cs typeface="Arial" pitchFamily="34" charset="0"/>
              </a:defRPr>
            </a:lvl4pPr>
            <a:lvl5pPr algn="r">
              <a:defRPr sz="1400" b="1">
                <a:solidFill>
                  <a:srgbClr val="404040"/>
                </a:solidFill>
                <a:latin typeface="Arial" pitchFamily="34" charset="0"/>
                <a:cs typeface="Arial" pitchFamily="34" charset="0"/>
              </a:defRPr>
            </a:lvl5pPr>
          </a:lstStyle>
          <a:p>
            <a:pPr lvl="0"/>
            <a:r>
              <a:rPr lang="en-US" dirty="0"/>
              <a:t>Click to Add Presentation Title Here</a:t>
            </a:r>
          </a:p>
        </p:txBody>
      </p:sp>
      <p:sp>
        <p:nvSpPr>
          <p:cNvPr id="18" name="Text Placeholder 11"/>
          <p:cNvSpPr>
            <a:spLocks noGrp="1"/>
          </p:cNvSpPr>
          <p:nvPr>
            <p:ph type="body" sz="quarter" idx="11" hasCustomPrompt="1"/>
          </p:nvPr>
        </p:nvSpPr>
        <p:spPr>
          <a:xfrm>
            <a:off x="0" y="4552890"/>
            <a:ext cx="8991600" cy="400110"/>
          </a:xfrm>
          <a:prstGeom prst="rect">
            <a:avLst/>
          </a:prstGeom>
        </p:spPr>
        <p:txBody>
          <a:bodyPr wrap="square">
            <a:spAutoFit/>
          </a:bodyPr>
          <a:lstStyle>
            <a:lvl1pPr marL="0" indent="0" algn="r">
              <a:spcBef>
                <a:spcPts val="0"/>
              </a:spcBef>
              <a:buFont typeface="Arial" pitchFamily="34" charset="0"/>
              <a:buChar char="-"/>
              <a:defRPr sz="2000" b="1" baseline="0">
                <a:solidFill>
                  <a:srgbClr val="333333"/>
                </a:solidFill>
                <a:latin typeface="Arial" pitchFamily="34" charset="0"/>
                <a:cs typeface="Arial" pitchFamily="34" charset="0"/>
              </a:defRPr>
            </a:lvl1pPr>
          </a:lstStyle>
          <a:p>
            <a:pPr lvl="0"/>
            <a:r>
              <a:rPr lang="en-US" dirty="0"/>
              <a:t> Click to Add Subtitle Here</a:t>
            </a:r>
          </a:p>
        </p:txBody>
      </p:sp>
      <p:sp>
        <p:nvSpPr>
          <p:cNvPr id="19" name="Text Placeholder 11"/>
          <p:cNvSpPr>
            <a:spLocks noGrp="1"/>
          </p:cNvSpPr>
          <p:nvPr>
            <p:ph type="body" sz="quarter" idx="12" hasCustomPrompt="1"/>
          </p:nvPr>
        </p:nvSpPr>
        <p:spPr>
          <a:xfrm>
            <a:off x="0" y="6093023"/>
            <a:ext cx="8991600" cy="307777"/>
          </a:xfrm>
          <a:prstGeom prst="rect">
            <a:avLst/>
          </a:prstGeom>
        </p:spPr>
        <p:txBody>
          <a:bodyPr wrap="square">
            <a:spAutoFit/>
          </a:bodyPr>
          <a:lstStyle>
            <a:lvl1pPr marL="0" indent="0" algn="r">
              <a:spcBef>
                <a:spcPts val="0"/>
              </a:spcBef>
              <a:buFont typeface="Arial" pitchFamily="34" charset="0"/>
              <a:buNone/>
              <a:defRPr sz="1400" b="0" baseline="0">
                <a:solidFill>
                  <a:srgbClr val="333333"/>
                </a:solidFill>
                <a:latin typeface="Arial" pitchFamily="34" charset="0"/>
                <a:cs typeface="Arial" pitchFamily="34" charset="0"/>
              </a:defRPr>
            </a:lvl1pPr>
          </a:lstStyle>
          <a:p>
            <a:pPr lvl="0"/>
            <a:r>
              <a:rPr lang="en-US" dirty="0"/>
              <a:t>Presenter</a:t>
            </a:r>
          </a:p>
        </p:txBody>
      </p:sp>
      <p:sp>
        <p:nvSpPr>
          <p:cNvPr id="20" name="Text Placeholder 11"/>
          <p:cNvSpPr>
            <a:spLocks noGrp="1"/>
          </p:cNvSpPr>
          <p:nvPr>
            <p:ph type="body" sz="quarter" idx="13" hasCustomPrompt="1"/>
          </p:nvPr>
        </p:nvSpPr>
        <p:spPr>
          <a:xfrm>
            <a:off x="0" y="6321623"/>
            <a:ext cx="8991600" cy="307777"/>
          </a:xfrm>
          <a:prstGeom prst="rect">
            <a:avLst/>
          </a:prstGeom>
        </p:spPr>
        <p:txBody>
          <a:bodyPr wrap="square">
            <a:spAutoFit/>
          </a:bodyPr>
          <a:lstStyle>
            <a:lvl1pPr marL="0" indent="0" algn="r">
              <a:spcBef>
                <a:spcPts val="0"/>
              </a:spcBef>
              <a:buFont typeface="Arial" pitchFamily="34" charset="0"/>
              <a:buNone/>
              <a:defRPr sz="1400" b="0" baseline="0">
                <a:solidFill>
                  <a:srgbClr val="333333"/>
                </a:solidFill>
                <a:latin typeface="Arial" pitchFamily="34" charset="0"/>
                <a:cs typeface="Arial" pitchFamily="34" charset="0"/>
              </a:defRPr>
            </a:lvl1pPr>
          </a:lstStyle>
          <a:p>
            <a:pPr lvl="0"/>
            <a:r>
              <a:rPr lang="en-US" dirty="0"/>
              <a:t> YYYY.MM.DD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152400" y="228600"/>
            <a:ext cx="4572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609600" y="228600"/>
            <a:ext cx="8001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228600" y="1143000"/>
            <a:ext cx="2514600" cy="5391807"/>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8610600" y="6492875"/>
            <a:ext cx="4571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
        <p:nvSpPr>
          <p:cNvPr id="6" name="Content Placeholder 6"/>
          <p:cNvSpPr>
            <a:spLocks noGrp="1"/>
          </p:cNvSpPr>
          <p:nvPr>
            <p:ph sz="quarter" idx="16"/>
          </p:nvPr>
        </p:nvSpPr>
        <p:spPr>
          <a:xfrm>
            <a:off x="2895600" y="1143001"/>
            <a:ext cx="2895600" cy="22860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10" name="Content Placeholder 6"/>
          <p:cNvSpPr>
            <a:spLocks noGrp="1"/>
          </p:cNvSpPr>
          <p:nvPr>
            <p:ph sz="quarter" idx="17"/>
          </p:nvPr>
        </p:nvSpPr>
        <p:spPr>
          <a:xfrm>
            <a:off x="5943600" y="1143001"/>
            <a:ext cx="2895600" cy="22860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sz="quarter" idx="18"/>
          </p:nvPr>
        </p:nvSpPr>
        <p:spPr>
          <a:xfrm>
            <a:off x="2895600" y="3581400"/>
            <a:ext cx="5943600" cy="29718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152400" y="228600"/>
            <a:ext cx="4572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609600" y="228600"/>
            <a:ext cx="8001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228600" y="1143000"/>
            <a:ext cx="43434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8610600" y="6492875"/>
            <a:ext cx="4571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
        <p:nvSpPr>
          <p:cNvPr id="6" name="Content Placeholder 6"/>
          <p:cNvSpPr>
            <a:spLocks noGrp="1"/>
          </p:cNvSpPr>
          <p:nvPr>
            <p:ph sz="quarter" idx="16"/>
          </p:nvPr>
        </p:nvSpPr>
        <p:spPr>
          <a:xfrm>
            <a:off x="4572000" y="1143000"/>
            <a:ext cx="43434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6" name="TextBox 5"/>
          <p:cNvSpPr txBox="1"/>
          <p:nvPr userDrawn="1"/>
        </p:nvSpPr>
        <p:spPr>
          <a:xfrm>
            <a:off x="6781800" y="4242137"/>
            <a:ext cx="2057400" cy="923330"/>
          </a:xfrm>
          <a:prstGeom prst="rect">
            <a:avLst/>
          </a:prstGeom>
          <a:noFill/>
        </p:spPr>
        <p:txBody>
          <a:bodyPr wrap="square" rtlCol="0">
            <a:spAutoFit/>
          </a:bodyPr>
          <a:lstStyle/>
          <a:p>
            <a:r>
              <a:rPr lang="en-US" sz="5400" b="1" dirty="0">
                <a:solidFill>
                  <a:srgbClr val="1D54A5"/>
                </a:solidFill>
                <a:latin typeface="Arial" pitchFamily="34" charset="0"/>
                <a:cs typeface="Arial" pitchFamily="34" charset="0"/>
              </a:rPr>
              <a:t>Q</a:t>
            </a:r>
            <a:r>
              <a:rPr lang="en-US" sz="5400" b="1" dirty="0">
                <a:solidFill>
                  <a:srgbClr val="606060"/>
                </a:solidFill>
                <a:latin typeface="Arial" pitchFamily="34" charset="0"/>
                <a:cs typeface="Arial" pitchFamily="34" charset="0"/>
              </a:rPr>
              <a:t>&amp;</a:t>
            </a:r>
            <a:r>
              <a:rPr lang="en-US" sz="5400" b="1" dirty="0">
                <a:solidFill>
                  <a:srgbClr val="009444"/>
                </a:solidFill>
                <a:latin typeface="Arial" pitchFamily="34" charset="0"/>
                <a:cs typeface="Arial" pitchFamily="34" charset="0"/>
              </a:rPr>
              <a:t>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TextBox 2"/>
          <p:cNvSpPr txBox="1"/>
          <p:nvPr userDrawn="1"/>
        </p:nvSpPr>
        <p:spPr>
          <a:xfrm>
            <a:off x="4953000" y="4242137"/>
            <a:ext cx="3810000" cy="923330"/>
          </a:xfrm>
          <a:prstGeom prst="rect">
            <a:avLst/>
          </a:prstGeom>
          <a:noFill/>
        </p:spPr>
        <p:txBody>
          <a:bodyPr wrap="square" rtlCol="0">
            <a:spAutoFit/>
          </a:bodyPr>
          <a:lstStyle/>
          <a:p>
            <a:r>
              <a:rPr lang="en-US" sz="5400" b="1" dirty="0">
                <a:solidFill>
                  <a:srgbClr val="1D54A5"/>
                </a:solidFill>
                <a:latin typeface="Arial" pitchFamily="34" charset="0"/>
                <a:cs typeface="Arial" pitchFamily="34" charset="0"/>
              </a:rPr>
              <a:t>Thank </a:t>
            </a:r>
            <a:r>
              <a:rPr lang="en-US" sz="5400" b="1" dirty="0">
                <a:solidFill>
                  <a:srgbClr val="009444"/>
                </a:solidFill>
                <a:latin typeface="Arial" pitchFamily="34" charset="0"/>
                <a:cs typeface="Arial" pitchFamily="34" charset="0"/>
              </a:rPr>
              <a:t>You</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11"/>
          <p:cNvSpPr>
            <a:spLocks noGrp="1"/>
          </p:cNvSpPr>
          <p:nvPr>
            <p:ph type="body" sz="quarter" idx="13" hasCustomPrompt="1"/>
          </p:nvPr>
        </p:nvSpPr>
        <p:spPr>
          <a:xfrm>
            <a:off x="152400" y="228600"/>
            <a:ext cx="8001000" cy="523220"/>
          </a:xfrm>
          <a:prstGeom prst="rect">
            <a:avLst/>
          </a:prstGeom>
        </p:spPr>
        <p:txBody>
          <a:bodyPr wrap="square">
            <a:spAutoFit/>
          </a:bodyPr>
          <a:lstStyle>
            <a:lvl1pPr marL="0" indent="0" algn="l">
              <a:spcBef>
                <a:spcPts val="0"/>
              </a:spcBef>
              <a:buFont typeface="Arial" pitchFamily="34" charset="0"/>
              <a:buNone/>
              <a:defRPr sz="2800" b="1" cap="all" baseline="0">
                <a:solidFill>
                  <a:srgbClr val="333333"/>
                </a:solidFill>
                <a:latin typeface="Arial" pitchFamily="34" charset="0"/>
                <a:cs typeface="Arial" pitchFamily="34" charset="0"/>
              </a:defRPr>
            </a:lvl1pPr>
          </a:lstStyle>
          <a:p>
            <a:pPr lvl="0"/>
            <a:r>
              <a:rPr lang="en-US" dirty="0"/>
              <a:t> </a:t>
            </a:r>
            <a:r>
              <a:rPr lang="en-US" altLang="zh-CN" dirty="0"/>
              <a:t>Click here to add agenda/Content</a:t>
            </a:r>
            <a:endParaRPr lang="en-US" dirty="0"/>
          </a:p>
        </p:txBody>
      </p:sp>
      <p:sp>
        <p:nvSpPr>
          <p:cNvPr id="4" name="Text Placeholder 11"/>
          <p:cNvSpPr>
            <a:spLocks noGrp="1"/>
          </p:cNvSpPr>
          <p:nvPr>
            <p:ph type="body" sz="quarter" idx="14" hasCustomPrompt="1"/>
          </p:nvPr>
        </p:nvSpPr>
        <p:spPr>
          <a:xfrm>
            <a:off x="2895600" y="1447800"/>
            <a:ext cx="60198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13" name="Text Placeholder 9"/>
          <p:cNvSpPr>
            <a:spLocks noGrp="1"/>
          </p:cNvSpPr>
          <p:nvPr>
            <p:ph type="body" sz="quarter" idx="11" hasCustomPrompt="1"/>
          </p:nvPr>
        </p:nvSpPr>
        <p:spPr>
          <a:xfrm>
            <a:off x="2361835" y="1447800"/>
            <a:ext cx="381365"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1</a:t>
            </a:r>
          </a:p>
        </p:txBody>
      </p:sp>
      <p:sp>
        <p:nvSpPr>
          <p:cNvPr id="28" name="Text Placeholder 11"/>
          <p:cNvSpPr>
            <a:spLocks noGrp="1"/>
          </p:cNvSpPr>
          <p:nvPr>
            <p:ph type="body" sz="quarter" idx="15" hasCustomPrompt="1"/>
          </p:nvPr>
        </p:nvSpPr>
        <p:spPr>
          <a:xfrm>
            <a:off x="2895600" y="1981200"/>
            <a:ext cx="60198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29" name="Text Placeholder 9"/>
          <p:cNvSpPr>
            <a:spLocks noGrp="1"/>
          </p:cNvSpPr>
          <p:nvPr>
            <p:ph type="body" sz="quarter" idx="16" hasCustomPrompt="1"/>
          </p:nvPr>
        </p:nvSpPr>
        <p:spPr>
          <a:xfrm>
            <a:off x="2361835" y="1981200"/>
            <a:ext cx="381365"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2</a:t>
            </a:r>
          </a:p>
        </p:txBody>
      </p:sp>
      <p:sp>
        <p:nvSpPr>
          <p:cNvPr id="30" name="Text Placeholder 11"/>
          <p:cNvSpPr>
            <a:spLocks noGrp="1"/>
          </p:cNvSpPr>
          <p:nvPr>
            <p:ph type="body" sz="quarter" idx="17" hasCustomPrompt="1"/>
          </p:nvPr>
        </p:nvSpPr>
        <p:spPr>
          <a:xfrm>
            <a:off x="2895600" y="2514600"/>
            <a:ext cx="60198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1" name="Text Placeholder 9"/>
          <p:cNvSpPr>
            <a:spLocks noGrp="1"/>
          </p:cNvSpPr>
          <p:nvPr>
            <p:ph type="body" sz="quarter" idx="18" hasCustomPrompt="1"/>
          </p:nvPr>
        </p:nvSpPr>
        <p:spPr>
          <a:xfrm>
            <a:off x="2361835" y="2514600"/>
            <a:ext cx="381365"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3</a:t>
            </a:r>
          </a:p>
        </p:txBody>
      </p:sp>
      <p:sp>
        <p:nvSpPr>
          <p:cNvPr id="32" name="Text Placeholder 11"/>
          <p:cNvSpPr>
            <a:spLocks noGrp="1"/>
          </p:cNvSpPr>
          <p:nvPr>
            <p:ph type="body" sz="quarter" idx="19" hasCustomPrompt="1"/>
          </p:nvPr>
        </p:nvSpPr>
        <p:spPr>
          <a:xfrm>
            <a:off x="2895600" y="3048000"/>
            <a:ext cx="60198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3" name="Text Placeholder 9"/>
          <p:cNvSpPr>
            <a:spLocks noGrp="1"/>
          </p:cNvSpPr>
          <p:nvPr>
            <p:ph type="body" sz="quarter" idx="20" hasCustomPrompt="1"/>
          </p:nvPr>
        </p:nvSpPr>
        <p:spPr>
          <a:xfrm>
            <a:off x="2361835" y="3048000"/>
            <a:ext cx="381365"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4</a:t>
            </a:r>
          </a:p>
        </p:txBody>
      </p:sp>
      <p:sp>
        <p:nvSpPr>
          <p:cNvPr id="34" name="Text Placeholder 11"/>
          <p:cNvSpPr>
            <a:spLocks noGrp="1"/>
          </p:cNvSpPr>
          <p:nvPr>
            <p:ph type="body" sz="quarter" idx="21" hasCustomPrompt="1"/>
          </p:nvPr>
        </p:nvSpPr>
        <p:spPr>
          <a:xfrm>
            <a:off x="2895600" y="3581400"/>
            <a:ext cx="60198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5" name="Text Placeholder 9"/>
          <p:cNvSpPr>
            <a:spLocks noGrp="1"/>
          </p:cNvSpPr>
          <p:nvPr>
            <p:ph type="body" sz="quarter" idx="22" hasCustomPrompt="1"/>
          </p:nvPr>
        </p:nvSpPr>
        <p:spPr>
          <a:xfrm>
            <a:off x="2361835" y="3581400"/>
            <a:ext cx="381365"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5</a:t>
            </a:r>
          </a:p>
        </p:txBody>
      </p:sp>
      <p:sp>
        <p:nvSpPr>
          <p:cNvPr id="36" name="Text Placeholder 11"/>
          <p:cNvSpPr>
            <a:spLocks noGrp="1"/>
          </p:cNvSpPr>
          <p:nvPr>
            <p:ph type="body" sz="quarter" idx="23" hasCustomPrompt="1"/>
          </p:nvPr>
        </p:nvSpPr>
        <p:spPr>
          <a:xfrm>
            <a:off x="2895600" y="4114800"/>
            <a:ext cx="60198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7" name="Text Placeholder 9"/>
          <p:cNvSpPr>
            <a:spLocks noGrp="1"/>
          </p:cNvSpPr>
          <p:nvPr>
            <p:ph type="body" sz="quarter" idx="24" hasCustomPrompt="1"/>
          </p:nvPr>
        </p:nvSpPr>
        <p:spPr>
          <a:xfrm>
            <a:off x="2361835" y="4114800"/>
            <a:ext cx="381365"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6</a:t>
            </a:r>
          </a:p>
        </p:txBody>
      </p:sp>
      <p:sp>
        <p:nvSpPr>
          <p:cNvPr id="38" name="Text Placeholder 11"/>
          <p:cNvSpPr>
            <a:spLocks noGrp="1"/>
          </p:cNvSpPr>
          <p:nvPr>
            <p:ph type="body" sz="quarter" idx="25" hasCustomPrompt="1"/>
          </p:nvPr>
        </p:nvSpPr>
        <p:spPr>
          <a:xfrm>
            <a:off x="2895600" y="4648200"/>
            <a:ext cx="60198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9" name="Text Placeholder 9"/>
          <p:cNvSpPr>
            <a:spLocks noGrp="1"/>
          </p:cNvSpPr>
          <p:nvPr>
            <p:ph type="body" sz="quarter" idx="26" hasCustomPrompt="1"/>
          </p:nvPr>
        </p:nvSpPr>
        <p:spPr>
          <a:xfrm>
            <a:off x="2361835" y="4648200"/>
            <a:ext cx="381365"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7</a:t>
            </a:r>
          </a:p>
        </p:txBody>
      </p:sp>
      <p:sp>
        <p:nvSpPr>
          <p:cNvPr id="40" name="Text Placeholder 11"/>
          <p:cNvSpPr>
            <a:spLocks noGrp="1"/>
          </p:cNvSpPr>
          <p:nvPr>
            <p:ph type="body" sz="quarter" idx="27" hasCustomPrompt="1"/>
          </p:nvPr>
        </p:nvSpPr>
        <p:spPr>
          <a:xfrm>
            <a:off x="2895600" y="5181600"/>
            <a:ext cx="60198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41" name="Text Placeholder 9"/>
          <p:cNvSpPr>
            <a:spLocks noGrp="1"/>
          </p:cNvSpPr>
          <p:nvPr>
            <p:ph type="body" sz="quarter" idx="28" hasCustomPrompt="1"/>
          </p:nvPr>
        </p:nvSpPr>
        <p:spPr>
          <a:xfrm>
            <a:off x="2361835" y="5181600"/>
            <a:ext cx="381365"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8</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152400" y="228600"/>
            <a:ext cx="4572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609600" y="228600"/>
            <a:ext cx="8001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228600" y="1143000"/>
            <a:ext cx="8686800" cy="5391807"/>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8610600" y="6492875"/>
            <a:ext cx="4571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11"/>
          <p:cNvSpPr>
            <a:spLocks noGrp="1"/>
          </p:cNvSpPr>
          <p:nvPr>
            <p:ph type="body" sz="quarter" idx="14" hasCustomPrompt="1"/>
          </p:nvPr>
        </p:nvSpPr>
        <p:spPr>
          <a:xfrm>
            <a:off x="1031081" y="1712742"/>
            <a:ext cx="6019800" cy="646331"/>
          </a:xfrm>
          <a:prstGeom prst="rect">
            <a:avLst/>
          </a:prstGeom>
        </p:spPr>
        <p:txBody>
          <a:bodyPr wrap="square">
            <a:spAutoFit/>
          </a:bodyPr>
          <a:lstStyle>
            <a:lvl1pPr marL="0" indent="0" algn="l">
              <a:spcBef>
                <a:spcPts val="0"/>
              </a:spcBef>
              <a:buFont typeface="Arial" pitchFamily="34" charset="0"/>
              <a:buNone/>
              <a:defRPr sz="36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8" name="Text Placeholder 9"/>
          <p:cNvSpPr>
            <a:spLocks noGrp="1"/>
          </p:cNvSpPr>
          <p:nvPr>
            <p:ph type="body" sz="quarter" idx="11" hasCustomPrompt="1"/>
          </p:nvPr>
        </p:nvSpPr>
        <p:spPr>
          <a:xfrm>
            <a:off x="304800" y="1712742"/>
            <a:ext cx="650081" cy="649458"/>
          </a:xfrm>
          <a:prstGeom prst="roundRect">
            <a:avLst>
              <a:gd name="adj" fmla="val 0"/>
            </a:avLst>
          </a:prstGeom>
          <a:solidFill>
            <a:srgbClr val="2D75BC"/>
          </a:solidFill>
        </p:spPr>
        <p:txBody>
          <a:bodyPr anchor="ctr" anchorCtr="0"/>
          <a:lstStyle>
            <a:lvl1pPr marL="0" indent="0" algn="ctr">
              <a:spcBef>
                <a:spcPts val="0"/>
              </a:spcBef>
              <a:buNone/>
              <a:defRPr sz="3600" b="1">
                <a:solidFill>
                  <a:schemeClr val="bg1"/>
                </a:solidFill>
                <a:latin typeface="Arial" pitchFamily="34" charset="0"/>
                <a:cs typeface="Arial" pitchFamily="34" charset="0"/>
              </a:defRPr>
            </a:lvl1pPr>
          </a:lstStyle>
          <a:p>
            <a:pPr lvl="0"/>
            <a:r>
              <a:rPr lang="en-US" dirty="0"/>
              <a:t>1</a:t>
            </a:r>
          </a:p>
        </p:txBody>
      </p:sp>
      <p:sp>
        <p:nvSpPr>
          <p:cNvPr id="5" name="Slide Number Placeholder 5"/>
          <p:cNvSpPr txBox="1">
            <a:spLocks/>
          </p:cNvSpPr>
          <p:nvPr userDrawn="1"/>
        </p:nvSpPr>
        <p:spPr>
          <a:xfrm>
            <a:off x="8610600" y="6492875"/>
            <a:ext cx="4571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solidFill>
              <a:effectLst/>
              <a:uLnTx/>
              <a:uFillTx/>
              <a:latin typeface="Arial" charset="0"/>
              <a:ea typeface="굴림" pitchFamily="34" charset="-127"/>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152400" y="228600"/>
            <a:ext cx="4572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609600" y="228600"/>
            <a:ext cx="8001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228600" y="1143000"/>
            <a:ext cx="43434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8610600" y="6492875"/>
            <a:ext cx="4571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
        <p:nvSpPr>
          <p:cNvPr id="6" name="Content Placeholder 6"/>
          <p:cNvSpPr>
            <a:spLocks noGrp="1"/>
          </p:cNvSpPr>
          <p:nvPr>
            <p:ph sz="quarter" idx="16"/>
          </p:nvPr>
        </p:nvSpPr>
        <p:spPr>
          <a:xfrm>
            <a:off x="4572000" y="1143000"/>
            <a:ext cx="43434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152400" y="228600"/>
            <a:ext cx="4572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609600" y="228600"/>
            <a:ext cx="8001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228600" y="1143000"/>
            <a:ext cx="8686800" cy="5391807"/>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8610600" y="6492875"/>
            <a:ext cx="4571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152400" y="228600"/>
            <a:ext cx="4572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609600" y="228600"/>
            <a:ext cx="8001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228600" y="1143000"/>
            <a:ext cx="43434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8610600" y="6492875"/>
            <a:ext cx="4571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
        <p:nvSpPr>
          <p:cNvPr id="6" name="Content Placeholder 6"/>
          <p:cNvSpPr>
            <a:spLocks noGrp="1"/>
          </p:cNvSpPr>
          <p:nvPr>
            <p:ph sz="quarter" idx="16"/>
          </p:nvPr>
        </p:nvSpPr>
        <p:spPr>
          <a:xfrm>
            <a:off x="4572000" y="1143000"/>
            <a:ext cx="43434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3.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1F1F1">
            <a:alpha val="0"/>
          </a:srgbClr>
        </a:solidFill>
        <a:effectLst/>
      </p:bgPr>
    </p:bg>
    <p:spTree>
      <p:nvGrpSpPr>
        <p:cNvPr id="1" name=""/>
        <p:cNvGrpSpPr/>
        <p:nvPr/>
      </p:nvGrpSpPr>
      <p:grpSpPr>
        <a:xfrm>
          <a:off x="0" y="0"/>
          <a:ext cx="0" cy="0"/>
          <a:chOff x="0" y="0"/>
          <a:chExt cx="0" cy="0"/>
        </a:xfrm>
      </p:grpSpPr>
      <p:pic>
        <p:nvPicPr>
          <p:cNvPr id="1027" name="Picture 3" descr="D:\1_RebeccaWJChen\OLP\Project\Non_Applicattion\ITA_PPT_Template\Resource\IT Academy.png"/>
          <p:cNvPicPr>
            <a:picLocks noChangeAspect="1" noChangeArrowheads="1"/>
          </p:cNvPicPr>
          <p:nvPr/>
        </p:nvPicPr>
        <p:blipFill>
          <a:blip r:embed="rId5" cstate="print"/>
          <a:srcRect/>
          <a:stretch>
            <a:fillRect/>
          </a:stretch>
        </p:blipFill>
        <p:spPr bwMode="auto">
          <a:xfrm>
            <a:off x="298397" y="5486400"/>
            <a:ext cx="920803" cy="1067900"/>
          </a:xfrm>
          <a:prstGeom prst="rect">
            <a:avLst/>
          </a:prstGeom>
          <a:noFill/>
        </p:spPr>
      </p:pic>
      <p:pic>
        <p:nvPicPr>
          <p:cNvPr id="2" name="Picture 2" descr="D:\1_RebeccaWJChen\OLP\Project\Non_Applicattion\ITA_PPT_Template\20141216_ITAPPT.png"/>
          <p:cNvPicPr>
            <a:picLocks noChangeAspect="1" noChangeArrowheads="1"/>
          </p:cNvPicPr>
          <p:nvPr userDrawn="1"/>
        </p:nvPicPr>
        <p:blipFill>
          <a:blip r:embed="rId6" cstate="print"/>
          <a:stretch>
            <a:fillRect/>
          </a:stretch>
        </p:blipFill>
        <p:spPr bwMode="auto">
          <a:xfrm>
            <a:off x="0" y="0"/>
            <a:ext cx="9144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F1F1">
            <a:alpha val="0"/>
          </a:srgbClr>
        </a:solidFill>
        <a:effectLst/>
      </p:bgPr>
    </p:bg>
    <p:spTree>
      <p:nvGrpSpPr>
        <p:cNvPr id="1" name=""/>
        <p:cNvGrpSpPr/>
        <p:nvPr/>
      </p:nvGrpSpPr>
      <p:grpSpPr>
        <a:xfrm>
          <a:off x="0" y="0"/>
          <a:ext cx="0" cy="0"/>
          <a:chOff x="0" y="0"/>
          <a:chExt cx="0" cy="0"/>
        </a:xfrm>
      </p:grpSpPr>
      <p:pic>
        <p:nvPicPr>
          <p:cNvPr id="7" name="Picture 3" descr="D:\1_RebeccaWJChen\OLP\Project\Non_Applicattion\ITA_PPT_Template\Resource\IT Academy.png"/>
          <p:cNvPicPr>
            <a:picLocks noChangeAspect="1" noChangeArrowheads="1"/>
          </p:cNvPicPr>
          <p:nvPr/>
        </p:nvPicPr>
        <p:blipFill>
          <a:blip r:embed="rId4" cstate="print"/>
          <a:srcRect b="28645"/>
          <a:stretch>
            <a:fillRect/>
          </a:stretch>
        </p:blipFill>
        <p:spPr bwMode="auto">
          <a:xfrm>
            <a:off x="8229600" y="76200"/>
            <a:ext cx="768403" cy="635883"/>
          </a:xfrm>
          <a:prstGeom prst="rect">
            <a:avLst/>
          </a:prstGeom>
          <a:noFill/>
        </p:spPr>
      </p:pic>
      <p:pic>
        <p:nvPicPr>
          <p:cNvPr id="2050" name="Picture 2" descr="C:\Users\chenre3\Desktop\banner.png"/>
          <p:cNvPicPr>
            <a:picLocks noChangeAspect="1" noChangeArrowheads="1"/>
          </p:cNvPicPr>
          <p:nvPr/>
        </p:nvPicPr>
        <p:blipFill>
          <a:blip r:embed="rId5" cstate="print"/>
          <a:srcRect/>
          <a:stretch>
            <a:fillRect/>
          </a:stretch>
        </p:blipFill>
        <p:spPr bwMode="auto">
          <a:xfrm>
            <a:off x="0" y="842962"/>
            <a:ext cx="9144000" cy="223838"/>
          </a:xfrm>
          <a:prstGeom prst="rect">
            <a:avLst/>
          </a:prstGeom>
          <a:noFill/>
        </p:spPr>
      </p:pic>
    </p:spTree>
  </p:cSld>
  <p:clrMap bg1="lt1" tx1="dk1" bg2="lt2" tx2="dk2" accent1="accent1" accent2="accent2" accent3="accent3" accent4="accent4" accent5="accent5" accent6="accent6" hlink="hlink" folHlink="folHlink"/>
  <p:sldLayoutIdLst>
    <p:sldLayoutId id="2147483660" r:id="rId1"/>
    <p:sldLayoutId id="2147483703"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1F1F1">
            <a:alpha val="0"/>
          </a:srgbClr>
        </a:solidFill>
        <a:effectLst/>
      </p:bgPr>
    </p:bg>
    <p:spTree>
      <p:nvGrpSpPr>
        <p:cNvPr id="1" name=""/>
        <p:cNvGrpSpPr/>
        <p:nvPr/>
      </p:nvGrpSpPr>
      <p:grpSpPr>
        <a:xfrm>
          <a:off x="0" y="0"/>
          <a:ext cx="0" cy="0"/>
          <a:chOff x="0" y="0"/>
          <a:chExt cx="0" cy="0"/>
        </a:xfrm>
      </p:grpSpPr>
      <p:pic>
        <p:nvPicPr>
          <p:cNvPr id="1027" name="Picture 3" descr="C:\Users\chenre3\Desktop\Banner_ContentTitle.png"/>
          <p:cNvPicPr>
            <a:picLocks noChangeAspect="1" noChangeArrowheads="1"/>
          </p:cNvPicPr>
          <p:nvPr userDrawn="1"/>
        </p:nvPicPr>
        <p:blipFill>
          <a:blip r:embed="rId4" cstate="print"/>
          <a:srcRect t="42222"/>
          <a:stretch>
            <a:fillRect/>
          </a:stretch>
        </p:blipFill>
        <p:spPr bwMode="auto">
          <a:xfrm>
            <a:off x="0" y="2895600"/>
            <a:ext cx="9144000" cy="3962400"/>
          </a:xfrm>
          <a:prstGeom prst="rect">
            <a:avLst/>
          </a:prstGeom>
          <a:noFill/>
        </p:spPr>
      </p:pic>
    </p:spTree>
  </p:cSld>
  <p:clrMap bg1="lt1" tx1="dk1" bg2="lt2" tx2="dk2" accent1="accent1" accent2="accent2" accent3="accent3" accent4="accent4" accent5="accent5" accent6="accent6" hlink="hlink" folHlink="folHlink"/>
  <p:sldLayoutIdLst>
    <p:sldLayoutId id="2147483662" r:id="rId1"/>
    <p:sldLayoutId id="214748370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1F1F1">
            <a:alpha val="0"/>
          </a:srgbClr>
        </a:solidFill>
        <a:effectLst/>
      </p:bgPr>
    </p:bg>
    <p:spTree>
      <p:nvGrpSpPr>
        <p:cNvPr id="1" name=""/>
        <p:cNvGrpSpPr/>
        <p:nvPr/>
      </p:nvGrpSpPr>
      <p:grpSpPr>
        <a:xfrm>
          <a:off x="0" y="0"/>
          <a:ext cx="0" cy="0"/>
          <a:chOff x="0" y="0"/>
          <a:chExt cx="0" cy="0"/>
        </a:xfrm>
      </p:grpSpPr>
      <p:pic>
        <p:nvPicPr>
          <p:cNvPr id="8" name="Picture 3" descr="D:\1_RebeccaWJChen\OLP\Project\Non_Applicattion\ITA_PPT_Template\Resource\IT Academy.png"/>
          <p:cNvPicPr>
            <a:picLocks noChangeAspect="1" noChangeArrowheads="1"/>
          </p:cNvPicPr>
          <p:nvPr userDrawn="1"/>
        </p:nvPicPr>
        <p:blipFill>
          <a:blip r:embed="rId6" cstate="print"/>
          <a:srcRect b="28645"/>
          <a:stretch>
            <a:fillRect/>
          </a:stretch>
        </p:blipFill>
        <p:spPr bwMode="auto">
          <a:xfrm>
            <a:off x="8229600" y="76200"/>
            <a:ext cx="768403" cy="635883"/>
          </a:xfrm>
          <a:prstGeom prst="rect">
            <a:avLst/>
          </a:prstGeom>
          <a:noFill/>
        </p:spPr>
      </p:pic>
      <p:pic>
        <p:nvPicPr>
          <p:cNvPr id="9" name="Picture 2" descr="C:\Users\chenre3\Desktop\banner.png"/>
          <p:cNvPicPr>
            <a:picLocks noChangeAspect="1" noChangeArrowheads="1"/>
          </p:cNvPicPr>
          <p:nvPr userDrawn="1"/>
        </p:nvPicPr>
        <p:blipFill>
          <a:blip r:embed="rId7" cstate="print"/>
          <a:srcRect/>
          <a:stretch>
            <a:fillRect/>
          </a:stretch>
        </p:blipFill>
        <p:spPr bwMode="auto">
          <a:xfrm>
            <a:off x="0" y="842962"/>
            <a:ext cx="9144000" cy="223838"/>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73" r:id="rId2"/>
    <p:sldLayoutId id="2147483670" r:id="rId3"/>
    <p:sldLayoutId id="2147483699"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angularjs.org/guide/scope"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angular/" TargetMode="External"/><Relationship Id="rId2" Type="http://schemas.openxmlformats.org/officeDocument/2006/relationships/hyperlink" Target="https://docs.angularjs.org/guide/" TargetMode="External"/><Relationship Id="rId1" Type="http://schemas.openxmlformats.org/officeDocument/2006/relationships/slideLayout" Target="../slideLayouts/slideLayout5.xml"/><Relationship Id="rId6" Type="http://schemas.openxmlformats.org/officeDocument/2006/relationships/hyperlink" Target="https://www.bigschedules.com/" TargetMode="External"/><Relationship Id="rId5" Type="http://schemas.openxmlformats.org/officeDocument/2006/relationships/hyperlink" Target="https://www.npmjs.com/" TargetMode="External"/><Relationship Id="rId4" Type="http://schemas.openxmlformats.org/officeDocument/2006/relationships/hyperlink" Target="https://angular-ui.github.io/bootstrap/"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www.w3schools.com/angular/angular_ref_directives.asp"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Intern Training</a:t>
            </a:r>
          </a:p>
        </p:txBody>
      </p:sp>
      <p:sp>
        <p:nvSpPr>
          <p:cNvPr id="6" name="Content Placeholder 5"/>
          <p:cNvSpPr>
            <a:spLocks noGrp="1"/>
          </p:cNvSpPr>
          <p:nvPr>
            <p:ph sz="quarter" idx="10"/>
          </p:nvPr>
        </p:nvSpPr>
        <p:spPr/>
        <p:txBody>
          <a:bodyPr/>
          <a:lstStyle/>
          <a:p>
            <a:r>
              <a:rPr lang="en-US" dirty="0"/>
              <a:t>AngularJS</a:t>
            </a:r>
          </a:p>
        </p:txBody>
      </p:sp>
      <p:sp>
        <p:nvSpPr>
          <p:cNvPr id="7" name="Text Placeholder 6"/>
          <p:cNvSpPr>
            <a:spLocks noGrp="1"/>
          </p:cNvSpPr>
          <p:nvPr>
            <p:ph type="body" sz="quarter" idx="12"/>
          </p:nvPr>
        </p:nvSpPr>
        <p:spPr/>
        <p:txBody>
          <a:bodyPr/>
          <a:lstStyle/>
          <a:p>
            <a:r>
              <a:rPr lang="en-US" dirty="0"/>
              <a:t>Antony Zhang</a:t>
            </a:r>
          </a:p>
        </p:txBody>
      </p:sp>
      <p:sp>
        <p:nvSpPr>
          <p:cNvPr id="8" name="Text Placeholder 7"/>
          <p:cNvSpPr>
            <a:spLocks noGrp="1"/>
          </p:cNvSpPr>
          <p:nvPr>
            <p:ph type="body" sz="quarter" idx="13"/>
          </p:nvPr>
        </p:nvSpPr>
        <p:spPr/>
        <p:txBody>
          <a:bodyPr/>
          <a:lstStyle/>
          <a:p>
            <a:r>
              <a:rPr lang="en-US" dirty="0"/>
              <a:t>2017.07.10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4"/>
          </p:nvPr>
        </p:nvSpPr>
        <p:spPr/>
        <p:txBody>
          <a:bodyPr/>
          <a:lstStyle/>
          <a:p>
            <a:r>
              <a:rPr lang="en-US" dirty="0"/>
              <a:t>Exercise 1</a:t>
            </a:r>
          </a:p>
        </p:txBody>
      </p:sp>
      <p:sp>
        <p:nvSpPr>
          <p:cNvPr id="5" name="Rectangle 4"/>
          <p:cNvSpPr/>
          <p:nvPr/>
        </p:nvSpPr>
        <p:spPr>
          <a:xfrm>
            <a:off x="161488" y="1600200"/>
            <a:ext cx="8830112" cy="369332"/>
          </a:xfrm>
          <a:prstGeom prst="rect">
            <a:avLst/>
          </a:prstGeom>
        </p:spPr>
        <p:txBody>
          <a:bodyPr wrap="square">
            <a:spAutoFit/>
          </a:bodyPr>
          <a:lstStyle/>
          <a:p>
            <a:r>
              <a:rPr lang="en-US" b="1" dirty="0"/>
              <a:t>&lt;my-customized-table headers="['C1','C2','C3']" data="[['A1', 'A2'], [1, 2, 3], [-1, -2, -3]]"/&gt;</a:t>
            </a:r>
          </a:p>
        </p:txBody>
      </p:sp>
      <p:graphicFrame>
        <p:nvGraphicFramePr>
          <p:cNvPr id="6" name="Table 5"/>
          <p:cNvGraphicFramePr>
            <a:graphicFrameLocks noGrp="1"/>
          </p:cNvGraphicFramePr>
          <p:nvPr>
            <p:extLst>
              <p:ext uri="{D42A27DB-BD31-4B8C-83A1-F6EECF244321}">
                <p14:modId xmlns:p14="http://schemas.microsoft.com/office/powerpoint/2010/main" val="4048924504"/>
              </p:ext>
            </p:extLst>
          </p:nvPr>
        </p:nvGraphicFramePr>
        <p:xfrm>
          <a:off x="1295400" y="411480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64234969"/>
                    </a:ext>
                  </a:extLst>
                </a:gridCol>
                <a:gridCol w="2032000">
                  <a:extLst>
                    <a:ext uri="{9D8B030D-6E8A-4147-A177-3AD203B41FA5}">
                      <a16:colId xmlns:a16="http://schemas.microsoft.com/office/drawing/2014/main" val="69666856"/>
                    </a:ext>
                  </a:extLst>
                </a:gridCol>
                <a:gridCol w="2032000">
                  <a:extLst>
                    <a:ext uri="{9D8B030D-6E8A-4147-A177-3AD203B41FA5}">
                      <a16:colId xmlns:a16="http://schemas.microsoft.com/office/drawing/2014/main" val="1016277153"/>
                    </a:ext>
                  </a:extLst>
                </a:gridCol>
              </a:tblGrid>
              <a:tr h="370840">
                <a:tc>
                  <a:txBody>
                    <a:bodyPr/>
                    <a:lstStyle/>
                    <a:p>
                      <a:pPr algn="ctr"/>
                      <a:r>
                        <a:rPr lang="en-US" dirty="0"/>
                        <a:t>C1</a:t>
                      </a:r>
                    </a:p>
                  </a:txBody>
                  <a:tcPr/>
                </a:tc>
                <a:tc>
                  <a:txBody>
                    <a:bodyPr/>
                    <a:lstStyle/>
                    <a:p>
                      <a:pPr algn="ctr"/>
                      <a:r>
                        <a:rPr lang="en-US" dirty="0"/>
                        <a:t>C2</a:t>
                      </a:r>
                    </a:p>
                  </a:txBody>
                  <a:tcPr/>
                </a:tc>
                <a:tc>
                  <a:txBody>
                    <a:bodyPr/>
                    <a:lstStyle/>
                    <a:p>
                      <a:pPr algn="ctr"/>
                      <a:r>
                        <a:rPr lang="en-US" dirty="0"/>
                        <a:t>C3</a:t>
                      </a:r>
                    </a:p>
                  </a:txBody>
                  <a:tcPr/>
                </a:tc>
                <a:extLst>
                  <a:ext uri="{0D108BD9-81ED-4DB2-BD59-A6C34878D82A}">
                    <a16:rowId xmlns:a16="http://schemas.microsoft.com/office/drawing/2014/main" val="3498512149"/>
                  </a:ext>
                </a:extLst>
              </a:tr>
              <a:tr h="370840">
                <a:tc>
                  <a:txBody>
                    <a:bodyPr/>
                    <a:lstStyle/>
                    <a:p>
                      <a:pPr algn="ctr"/>
                      <a:r>
                        <a:rPr lang="en-US" dirty="0"/>
                        <a:t>A1</a:t>
                      </a:r>
                    </a:p>
                  </a:txBody>
                  <a:tcPr/>
                </a:tc>
                <a:tc>
                  <a:txBody>
                    <a:bodyPr/>
                    <a:lstStyle/>
                    <a:p>
                      <a:pPr algn="ctr"/>
                      <a:r>
                        <a:rPr lang="en-US" dirty="0"/>
                        <a:t>A2</a:t>
                      </a:r>
                    </a:p>
                  </a:txBody>
                  <a:tcPr/>
                </a:tc>
                <a:tc>
                  <a:txBody>
                    <a:bodyPr/>
                    <a:lstStyle/>
                    <a:p>
                      <a:pPr algn="ctr"/>
                      <a:endParaRPr lang="en-US" dirty="0"/>
                    </a:p>
                  </a:txBody>
                  <a:tcPr/>
                </a:tc>
                <a:extLst>
                  <a:ext uri="{0D108BD9-81ED-4DB2-BD59-A6C34878D82A}">
                    <a16:rowId xmlns:a16="http://schemas.microsoft.com/office/drawing/2014/main" val="3637007209"/>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1358136543"/>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753693832"/>
                  </a:ext>
                </a:extLst>
              </a:tr>
            </a:tbl>
          </a:graphicData>
        </a:graphic>
      </p:graphicFrame>
      <p:sp>
        <p:nvSpPr>
          <p:cNvPr id="7" name="Arrow: Down 6"/>
          <p:cNvSpPr/>
          <p:nvPr/>
        </p:nvSpPr>
        <p:spPr>
          <a:xfrm>
            <a:off x="4042095" y="2439888"/>
            <a:ext cx="304800" cy="9144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56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4</a:t>
            </a:r>
          </a:p>
        </p:txBody>
      </p:sp>
      <p:sp>
        <p:nvSpPr>
          <p:cNvPr id="3" name="Text Placeholder 2"/>
          <p:cNvSpPr>
            <a:spLocks noGrp="1"/>
          </p:cNvSpPr>
          <p:nvPr>
            <p:ph type="body" sz="quarter" idx="14"/>
          </p:nvPr>
        </p:nvSpPr>
        <p:spPr/>
        <p:txBody>
          <a:bodyPr/>
          <a:lstStyle/>
          <a:p>
            <a:r>
              <a:rPr lang="en-US" altLang="zh-CN" dirty="0">
                <a:solidFill>
                  <a:schemeClr val="tx1"/>
                </a:solidFill>
              </a:rPr>
              <a:t>Angular Model</a:t>
            </a:r>
            <a:endParaRPr lang="en-US" dirty="0">
              <a:solidFill>
                <a:schemeClr val="tx1"/>
              </a:solidFill>
            </a:endParaRPr>
          </a:p>
          <a:p>
            <a:endParaRPr lang="en-US" dirty="0"/>
          </a:p>
        </p:txBody>
      </p:sp>
      <p:sp>
        <p:nvSpPr>
          <p:cNvPr id="4" name="Content Placeholder 3"/>
          <p:cNvSpPr>
            <a:spLocks noGrp="1"/>
          </p:cNvSpPr>
          <p:nvPr>
            <p:ph sz="quarter" idx="15"/>
          </p:nvPr>
        </p:nvSpPr>
        <p:spPr/>
        <p:txBody>
          <a:bodyPr>
            <a:normAutofit fontScale="92500" lnSpcReduction="20000"/>
          </a:bodyPr>
          <a:lstStyle/>
          <a:p>
            <a:r>
              <a:rPr lang="en-US" dirty="0"/>
              <a:t>The ng-model directive binds the value of HTML controls (input, select, </a:t>
            </a:r>
            <a:r>
              <a:rPr lang="en-US" dirty="0" err="1"/>
              <a:t>textarea</a:t>
            </a:r>
            <a:r>
              <a:rPr lang="en-US" dirty="0"/>
              <a:t>) to application data.</a:t>
            </a:r>
          </a:p>
          <a:p>
            <a:pPr lvl="1"/>
            <a:r>
              <a:rPr lang="en-US" b="1" dirty="0"/>
              <a:t>Two-Way Binding</a:t>
            </a:r>
          </a:p>
          <a:p>
            <a:pPr lvl="1"/>
            <a:r>
              <a:rPr lang="en-US" b="1" dirty="0"/>
              <a:t>Validate User Input</a:t>
            </a:r>
          </a:p>
          <a:p>
            <a:pPr lvl="1"/>
            <a:endParaRPr lang="en-US" dirty="0"/>
          </a:p>
          <a:p>
            <a:pPr lvl="1"/>
            <a:endParaRPr lang="en-US" dirty="0"/>
          </a:p>
          <a:p>
            <a:pPr lvl="1"/>
            <a:endParaRPr lang="en-US" dirty="0"/>
          </a:p>
          <a:p>
            <a:pPr lvl="1"/>
            <a:endParaRPr lang="en-US" dirty="0"/>
          </a:p>
          <a:p>
            <a:pPr lvl="1"/>
            <a:endParaRPr lang="en-US" dirty="0"/>
          </a:p>
          <a:p>
            <a:pPr lvl="1"/>
            <a:r>
              <a:rPr lang="en-US" b="1" dirty="0"/>
              <a:t>Application Status</a:t>
            </a:r>
          </a:p>
          <a:p>
            <a:pPr lvl="2"/>
            <a:r>
              <a:rPr lang="en-US" dirty="0"/>
              <a:t>ng-empty</a:t>
            </a:r>
          </a:p>
          <a:p>
            <a:pPr lvl="2"/>
            <a:r>
              <a:rPr lang="en-US" dirty="0"/>
              <a:t>ng-not-empty</a:t>
            </a:r>
          </a:p>
          <a:p>
            <a:pPr lvl="2"/>
            <a:r>
              <a:rPr lang="en-US" dirty="0"/>
              <a:t>ng-touched</a:t>
            </a:r>
          </a:p>
          <a:p>
            <a:pPr lvl="2"/>
            <a:r>
              <a:rPr lang="en-US" dirty="0"/>
              <a:t>ng-untouched</a:t>
            </a:r>
          </a:p>
          <a:p>
            <a:pPr lvl="2"/>
            <a:r>
              <a:rPr lang="en-US" dirty="0"/>
              <a:t>ng-valid</a:t>
            </a:r>
          </a:p>
          <a:p>
            <a:pPr lvl="2"/>
            <a:r>
              <a:rPr lang="en-US" dirty="0"/>
              <a:t>ng-invalid</a:t>
            </a:r>
          </a:p>
          <a:p>
            <a:pPr lvl="2"/>
            <a:r>
              <a:rPr lang="en-US" dirty="0"/>
              <a:t>ng-dirty</a:t>
            </a:r>
          </a:p>
          <a:p>
            <a:pPr lvl="2"/>
            <a:r>
              <a:rPr lang="en-US" dirty="0"/>
              <a:t>ng-pending</a:t>
            </a:r>
          </a:p>
          <a:p>
            <a:pPr lvl="2"/>
            <a:r>
              <a:rPr lang="en-US" dirty="0"/>
              <a:t>ng-pristine</a:t>
            </a:r>
          </a:p>
          <a:p>
            <a:pPr lvl="1"/>
            <a:endParaRPr lang="en-US" dirty="0"/>
          </a:p>
          <a:p>
            <a:pPr lvl="1"/>
            <a:endParaRPr lang="en-US" dirty="0"/>
          </a:p>
        </p:txBody>
      </p:sp>
      <p:pic>
        <p:nvPicPr>
          <p:cNvPr id="5" name="Picture 4"/>
          <p:cNvPicPr>
            <a:picLocks noChangeAspect="1"/>
          </p:cNvPicPr>
          <p:nvPr/>
        </p:nvPicPr>
        <p:blipFill>
          <a:blip r:embed="rId2"/>
          <a:stretch>
            <a:fillRect/>
          </a:stretch>
        </p:blipFill>
        <p:spPr>
          <a:xfrm>
            <a:off x="1066800" y="2362200"/>
            <a:ext cx="7182852" cy="1267002"/>
          </a:xfrm>
          <a:prstGeom prst="rect">
            <a:avLst/>
          </a:prstGeom>
        </p:spPr>
      </p:pic>
    </p:spTree>
    <p:extLst>
      <p:ext uri="{BB962C8B-B14F-4D97-AF65-F5344CB8AC3E}">
        <p14:creationId xmlns:p14="http://schemas.microsoft.com/office/powerpoint/2010/main" val="3785724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5</a:t>
            </a:r>
          </a:p>
        </p:txBody>
      </p:sp>
      <p:sp>
        <p:nvSpPr>
          <p:cNvPr id="3" name="Text Placeholder 2"/>
          <p:cNvSpPr>
            <a:spLocks noGrp="1"/>
          </p:cNvSpPr>
          <p:nvPr>
            <p:ph type="body" sz="quarter" idx="14"/>
          </p:nvPr>
        </p:nvSpPr>
        <p:spPr/>
        <p:txBody>
          <a:bodyPr/>
          <a:lstStyle/>
          <a:p>
            <a:r>
              <a:rPr lang="en-US" altLang="zh-CN" dirty="0">
                <a:solidFill>
                  <a:schemeClr val="tx1"/>
                </a:solidFill>
              </a:rPr>
              <a:t>Angular Data Binding</a:t>
            </a:r>
            <a:endParaRPr lang="en-US" dirty="0"/>
          </a:p>
        </p:txBody>
      </p:sp>
      <p:sp>
        <p:nvSpPr>
          <p:cNvPr id="4" name="Content Placeholder 3"/>
          <p:cNvSpPr>
            <a:spLocks noGrp="1"/>
          </p:cNvSpPr>
          <p:nvPr>
            <p:ph sz="quarter" idx="15"/>
          </p:nvPr>
        </p:nvSpPr>
        <p:spPr/>
        <p:txBody>
          <a:bodyPr/>
          <a:lstStyle/>
          <a:p>
            <a:r>
              <a:rPr lang="en-US" dirty="0"/>
              <a:t>You can use the </a:t>
            </a:r>
            <a:r>
              <a:rPr lang="en-US" dirty="0">
                <a:solidFill>
                  <a:schemeClr val="tx2">
                    <a:lumMod val="60000"/>
                    <a:lumOff val="40000"/>
                  </a:schemeClr>
                </a:solidFill>
              </a:rPr>
              <a:t>ng-bind</a:t>
            </a:r>
            <a:r>
              <a:rPr lang="en-US" dirty="0"/>
              <a:t> directive</a:t>
            </a:r>
          </a:p>
          <a:p>
            <a:endParaRPr lang="en-US" dirty="0"/>
          </a:p>
          <a:p>
            <a:endParaRPr lang="en-US" dirty="0"/>
          </a:p>
          <a:p>
            <a:r>
              <a:rPr lang="en-US" dirty="0"/>
              <a:t>You can also use double braces {{ }} to display content from the model</a:t>
            </a:r>
          </a:p>
        </p:txBody>
      </p:sp>
      <p:pic>
        <p:nvPicPr>
          <p:cNvPr id="6" name="Picture 5"/>
          <p:cNvPicPr>
            <a:picLocks noChangeAspect="1"/>
          </p:cNvPicPr>
          <p:nvPr/>
        </p:nvPicPr>
        <p:blipFill>
          <a:blip r:embed="rId2"/>
          <a:stretch>
            <a:fillRect/>
          </a:stretch>
        </p:blipFill>
        <p:spPr>
          <a:xfrm>
            <a:off x="1066800" y="1828800"/>
            <a:ext cx="2486372" cy="419158"/>
          </a:xfrm>
          <a:prstGeom prst="rect">
            <a:avLst/>
          </a:prstGeom>
        </p:spPr>
      </p:pic>
      <p:pic>
        <p:nvPicPr>
          <p:cNvPr id="7" name="Picture 6"/>
          <p:cNvPicPr>
            <a:picLocks noChangeAspect="1"/>
          </p:cNvPicPr>
          <p:nvPr/>
        </p:nvPicPr>
        <p:blipFill>
          <a:blip r:embed="rId3"/>
          <a:stretch>
            <a:fillRect/>
          </a:stretch>
        </p:blipFill>
        <p:spPr>
          <a:xfrm>
            <a:off x="1066800" y="3581400"/>
            <a:ext cx="2819794" cy="362001"/>
          </a:xfrm>
          <a:prstGeom prst="rect">
            <a:avLst/>
          </a:prstGeom>
        </p:spPr>
      </p:pic>
    </p:spTree>
    <p:extLst>
      <p:ext uri="{BB962C8B-B14F-4D97-AF65-F5344CB8AC3E}">
        <p14:creationId xmlns:p14="http://schemas.microsoft.com/office/powerpoint/2010/main" val="159035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6</a:t>
            </a:r>
          </a:p>
        </p:txBody>
      </p:sp>
      <p:sp>
        <p:nvSpPr>
          <p:cNvPr id="3" name="Text Placeholder 2"/>
          <p:cNvSpPr>
            <a:spLocks noGrp="1"/>
          </p:cNvSpPr>
          <p:nvPr>
            <p:ph type="body" sz="quarter" idx="14"/>
          </p:nvPr>
        </p:nvSpPr>
        <p:spPr/>
        <p:txBody>
          <a:bodyPr/>
          <a:lstStyle/>
          <a:p>
            <a:r>
              <a:rPr lang="en-US" altLang="zh-CN" dirty="0">
                <a:solidFill>
                  <a:schemeClr val="tx1"/>
                </a:solidFill>
              </a:rPr>
              <a:t>Angular Controllers</a:t>
            </a:r>
            <a:endParaRPr lang="en-US" dirty="0">
              <a:solidFill>
                <a:schemeClr val="tx1"/>
              </a:solidFill>
            </a:endParaRPr>
          </a:p>
          <a:p>
            <a:endParaRPr lang="en-US" dirty="0"/>
          </a:p>
        </p:txBody>
      </p:sp>
      <p:sp>
        <p:nvSpPr>
          <p:cNvPr id="4" name="Content Placeholder 3"/>
          <p:cNvSpPr>
            <a:spLocks noGrp="1"/>
          </p:cNvSpPr>
          <p:nvPr>
            <p:ph sz="quarter" idx="15"/>
          </p:nvPr>
        </p:nvSpPr>
        <p:spPr/>
        <p:txBody>
          <a:bodyPr/>
          <a:lstStyle/>
          <a:p>
            <a:r>
              <a:rPr lang="en-US" dirty="0"/>
              <a:t>AngularJS controllers </a:t>
            </a:r>
            <a:r>
              <a:rPr lang="en-US" b="1" dirty="0"/>
              <a:t>control the data</a:t>
            </a:r>
            <a:r>
              <a:rPr lang="en-US" dirty="0"/>
              <a:t> of AngularJS applications</a:t>
            </a:r>
          </a:p>
          <a:p>
            <a:r>
              <a:rPr lang="en-US" dirty="0"/>
              <a:t>AngularJS controllers are regular </a:t>
            </a:r>
            <a:r>
              <a:rPr lang="en-US" b="1" dirty="0"/>
              <a:t>JavaScript Objects</a:t>
            </a:r>
            <a:r>
              <a:rPr lang="en-US" dirty="0"/>
              <a:t>.</a:t>
            </a:r>
          </a:p>
          <a:p>
            <a:r>
              <a:rPr lang="en-US" dirty="0"/>
              <a:t>A controller can also have methods (variables as functions)</a:t>
            </a:r>
          </a:p>
          <a:p>
            <a:endParaRPr lang="en-US" dirty="0"/>
          </a:p>
        </p:txBody>
      </p:sp>
      <p:pic>
        <p:nvPicPr>
          <p:cNvPr id="5" name="Picture 4"/>
          <p:cNvPicPr>
            <a:picLocks noChangeAspect="1"/>
          </p:cNvPicPr>
          <p:nvPr/>
        </p:nvPicPr>
        <p:blipFill>
          <a:blip r:embed="rId2"/>
          <a:stretch>
            <a:fillRect/>
          </a:stretch>
        </p:blipFill>
        <p:spPr>
          <a:xfrm>
            <a:off x="1752600" y="3352800"/>
            <a:ext cx="4505954" cy="2810267"/>
          </a:xfrm>
          <a:prstGeom prst="rect">
            <a:avLst/>
          </a:prstGeom>
        </p:spPr>
      </p:pic>
    </p:spTree>
    <p:extLst>
      <p:ext uri="{BB962C8B-B14F-4D97-AF65-F5344CB8AC3E}">
        <p14:creationId xmlns:p14="http://schemas.microsoft.com/office/powerpoint/2010/main" val="408461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7</a:t>
            </a:r>
          </a:p>
        </p:txBody>
      </p:sp>
      <p:sp>
        <p:nvSpPr>
          <p:cNvPr id="3" name="Text Placeholder 2"/>
          <p:cNvSpPr>
            <a:spLocks noGrp="1"/>
          </p:cNvSpPr>
          <p:nvPr>
            <p:ph type="body" sz="quarter" idx="14"/>
          </p:nvPr>
        </p:nvSpPr>
        <p:spPr/>
        <p:txBody>
          <a:bodyPr/>
          <a:lstStyle/>
          <a:p>
            <a:r>
              <a:rPr lang="en-US" altLang="zh-CN" dirty="0">
                <a:solidFill>
                  <a:schemeClr val="tx1"/>
                </a:solidFill>
              </a:rPr>
              <a:t>Angular Scopes</a:t>
            </a:r>
            <a:endParaRPr lang="en-US" dirty="0"/>
          </a:p>
        </p:txBody>
      </p:sp>
      <p:sp>
        <p:nvSpPr>
          <p:cNvPr id="4" name="Content Placeholder 3"/>
          <p:cNvSpPr>
            <a:spLocks noGrp="1"/>
          </p:cNvSpPr>
          <p:nvPr>
            <p:ph sz="quarter" idx="15"/>
          </p:nvPr>
        </p:nvSpPr>
        <p:spPr>
          <a:xfrm>
            <a:off x="228600" y="1143001"/>
            <a:ext cx="8686800" cy="1676399"/>
          </a:xfrm>
        </p:spPr>
        <p:txBody>
          <a:bodyPr>
            <a:normAutofit fontScale="92500"/>
          </a:bodyPr>
          <a:lstStyle/>
          <a:p>
            <a:r>
              <a:rPr lang="en-US" dirty="0"/>
              <a:t>The scope is the binding part between the HTML (view) and the JavaScript (controller).</a:t>
            </a:r>
          </a:p>
          <a:p>
            <a:r>
              <a:rPr lang="en-US" dirty="0"/>
              <a:t>The scope is an object with the available properties and methods.</a:t>
            </a:r>
          </a:p>
          <a:p>
            <a:r>
              <a:rPr lang="en-US" dirty="0"/>
              <a:t>The scope is available for both the view and the controller.</a:t>
            </a:r>
          </a:p>
          <a:p>
            <a:endParaRPr lang="en-US" dirty="0"/>
          </a:p>
        </p:txBody>
      </p:sp>
      <p:pic>
        <p:nvPicPr>
          <p:cNvPr id="5" name="Picture 4"/>
          <p:cNvPicPr>
            <a:picLocks noChangeAspect="1"/>
          </p:cNvPicPr>
          <p:nvPr/>
        </p:nvPicPr>
        <p:blipFill>
          <a:blip r:embed="rId2"/>
          <a:stretch>
            <a:fillRect/>
          </a:stretch>
        </p:blipFill>
        <p:spPr>
          <a:xfrm>
            <a:off x="844660" y="2951993"/>
            <a:ext cx="4343400" cy="1809750"/>
          </a:xfrm>
          <a:prstGeom prst="rect">
            <a:avLst/>
          </a:prstGeom>
        </p:spPr>
      </p:pic>
      <p:sp>
        <p:nvSpPr>
          <p:cNvPr id="9" name="Arrow: Right 8"/>
          <p:cNvSpPr/>
          <p:nvPr/>
        </p:nvSpPr>
        <p:spPr>
          <a:xfrm>
            <a:off x="5775899" y="4438128"/>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1923530" y="87677"/>
            <a:ext cx="5296939" cy="2989044"/>
          </a:xfrm>
          <a:prstGeom prst="rect">
            <a:avLst/>
          </a:prstGeom>
        </p:spPr>
      </p:pic>
      <p:pic>
        <p:nvPicPr>
          <p:cNvPr id="10" name="Picture 9"/>
          <p:cNvPicPr>
            <a:picLocks noChangeAspect="1"/>
          </p:cNvPicPr>
          <p:nvPr/>
        </p:nvPicPr>
        <p:blipFill>
          <a:blip r:embed="rId4"/>
          <a:stretch>
            <a:fillRect/>
          </a:stretch>
        </p:blipFill>
        <p:spPr>
          <a:xfrm>
            <a:off x="0" y="5232080"/>
            <a:ext cx="6173061" cy="1609950"/>
          </a:xfrm>
          <a:prstGeom prst="rect">
            <a:avLst/>
          </a:prstGeom>
        </p:spPr>
      </p:pic>
      <p:pic>
        <p:nvPicPr>
          <p:cNvPr id="11" name="Picture 10"/>
          <p:cNvPicPr>
            <a:picLocks noChangeAspect="1"/>
          </p:cNvPicPr>
          <p:nvPr/>
        </p:nvPicPr>
        <p:blipFill>
          <a:blip r:embed="rId5"/>
          <a:stretch>
            <a:fillRect/>
          </a:stretch>
        </p:blipFill>
        <p:spPr>
          <a:xfrm>
            <a:off x="6578704" y="3803131"/>
            <a:ext cx="2267266" cy="1428949"/>
          </a:xfrm>
          <a:prstGeom prst="rect">
            <a:avLst/>
          </a:prstGeom>
        </p:spPr>
      </p:pic>
      <p:sp>
        <p:nvSpPr>
          <p:cNvPr id="12" name="Plus Sign 11"/>
          <p:cNvSpPr/>
          <p:nvPr/>
        </p:nvSpPr>
        <p:spPr>
          <a:xfrm>
            <a:off x="2708286" y="4806411"/>
            <a:ext cx="419530" cy="3810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34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7</a:t>
            </a:r>
          </a:p>
        </p:txBody>
      </p:sp>
      <p:sp>
        <p:nvSpPr>
          <p:cNvPr id="3" name="Text Placeholder 2"/>
          <p:cNvSpPr>
            <a:spLocks noGrp="1"/>
          </p:cNvSpPr>
          <p:nvPr>
            <p:ph type="body" sz="quarter" idx="14"/>
          </p:nvPr>
        </p:nvSpPr>
        <p:spPr/>
        <p:txBody>
          <a:bodyPr/>
          <a:lstStyle/>
          <a:p>
            <a:r>
              <a:rPr lang="en-US" dirty="0"/>
              <a:t>Angular Scopes</a:t>
            </a:r>
          </a:p>
        </p:txBody>
      </p:sp>
      <p:sp>
        <p:nvSpPr>
          <p:cNvPr id="4" name="Content Placeholder 3"/>
          <p:cNvSpPr>
            <a:spLocks noGrp="1"/>
          </p:cNvSpPr>
          <p:nvPr>
            <p:ph sz="quarter" idx="15"/>
          </p:nvPr>
        </p:nvSpPr>
        <p:spPr>
          <a:xfrm>
            <a:off x="228600" y="1143001"/>
            <a:ext cx="8686800" cy="2895600"/>
          </a:xfrm>
        </p:spPr>
        <p:txBody>
          <a:bodyPr/>
          <a:lstStyle/>
          <a:p>
            <a:r>
              <a:rPr lang="en-US" dirty="0"/>
              <a:t>$</a:t>
            </a:r>
            <a:r>
              <a:rPr lang="en-US" dirty="0" err="1"/>
              <a:t>scope.$watch</a:t>
            </a:r>
            <a:endParaRPr lang="en-US" dirty="0"/>
          </a:p>
          <a:p>
            <a:r>
              <a:rPr lang="en-US" dirty="0"/>
              <a:t>$</a:t>
            </a:r>
            <a:r>
              <a:rPr lang="en-US" dirty="0" err="1"/>
              <a:t>scope.$on</a:t>
            </a:r>
            <a:endParaRPr lang="en-US" dirty="0"/>
          </a:p>
          <a:p>
            <a:r>
              <a:rPr lang="en-US" dirty="0"/>
              <a:t>$</a:t>
            </a:r>
            <a:r>
              <a:rPr lang="en-US" dirty="0" err="1"/>
              <a:t>scope.$apply</a:t>
            </a:r>
            <a:endParaRPr lang="en-US" dirty="0"/>
          </a:p>
          <a:p>
            <a:r>
              <a:rPr lang="en-US" dirty="0"/>
              <a:t>$scope.$</a:t>
            </a:r>
            <a:r>
              <a:rPr lang="en-US" dirty="0" err="1"/>
              <a:t>eval</a:t>
            </a:r>
            <a:endParaRPr lang="en-US" dirty="0"/>
          </a:p>
          <a:p>
            <a:r>
              <a:rPr lang="en-US" dirty="0"/>
              <a:t>$</a:t>
            </a:r>
            <a:r>
              <a:rPr lang="en-US" dirty="0" err="1"/>
              <a:t>scope.$emit</a:t>
            </a:r>
            <a:endParaRPr lang="en-US" dirty="0"/>
          </a:p>
          <a:p>
            <a:r>
              <a:rPr lang="en-US" dirty="0"/>
              <a:t>$</a:t>
            </a:r>
            <a:r>
              <a:rPr lang="en-US" dirty="0" err="1"/>
              <a:t>scope.$broadcast</a:t>
            </a:r>
            <a:endParaRPr lang="en-US" dirty="0"/>
          </a:p>
          <a:p>
            <a:endParaRPr lang="en-US" dirty="0"/>
          </a:p>
          <a:p>
            <a:endParaRPr lang="en-US" dirty="0"/>
          </a:p>
        </p:txBody>
      </p:sp>
      <p:sp>
        <p:nvSpPr>
          <p:cNvPr id="5" name="Rectangle 4"/>
          <p:cNvSpPr/>
          <p:nvPr/>
        </p:nvSpPr>
        <p:spPr>
          <a:xfrm>
            <a:off x="2514600" y="6248400"/>
            <a:ext cx="3858172" cy="646331"/>
          </a:xfrm>
          <a:prstGeom prst="rect">
            <a:avLst/>
          </a:prstGeom>
        </p:spPr>
        <p:txBody>
          <a:bodyPr wrap="none">
            <a:spAutoFit/>
          </a:bodyPr>
          <a:lstStyle/>
          <a:p>
            <a:r>
              <a:rPr lang="en-US" dirty="0">
                <a:hlinkClick r:id="rId2"/>
              </a:rPr>
              <a:t>https://docs.angularjs.org/guide/scope</a:t>
            </a:r>
            <a:endParaRPr lang="en-US" dirty="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2057400"/>
            <a:ext cx="4437521" cy="3401287"/>
          </a:xfrm>
          <a:prstGeom prst="rect">
            <a:avLst/>
          </a:prstGeom>
        </p:spPr>
      </p:pic>
    </p:spTree>
    <p:extLst>
      <p:ext uri="{BB962C8B-B14F-4D97-AF65-F5344CB8AC3E}">
        <p14:creationId xmlns:p14="http://schemas.microsoft.com/office/powerpoint/2010/main" val="3294793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8</a:t>
            </a:r>
          </a:p>
        </p:txBody>
      </p:sp>
      <p:sp>
        <p:nvSpPr>
          <p:cNvPr id="3" name="Text Placeholder 2"/>
          <p:cNvSpPr>
            <a:spLocks noGrp="1"/>
          </p:cNvSpPr>
          <p:nvPr>
            <p:ph type="body" sz="quarter" idx="14"/>
          </p:nvPr>
        </p:nvSpPr>
        <p:spPr/>
        <p:txBody>
          <a:bodyPr/>
          <a:lstStyle/>
          <a:p>
            <a:r>
              <a:rPr lang="en-US" altLang="zh-CN" dirty="0">
                <a:solidFill>
                  <a:schemeClr val="tx1"/>
                </a:solidFill>
              </a:rPr>
              <a:t>Angular Filters</a:t>
            </a:r>
            <a:endParaRPr lang="en-US" dirty="0">
              <a:solidFill>
                <a:schemeClr val="tx1"/>
              </a:solidFill>
            </a:endParaRPr>
          </a:p>
          <a:p>
            <a:endParaRPr lang="en-US" dirty="0"/>
          </a:p>
        </p:txBody>
      </p:sp>
      <p:sp>
        <p:nvSpPr>
          <p:cNvPr id="4" name="Content Placeholder 3"/>
          <p:cNvSpPr>
            <a:spLocks noGrp="1"/>
          </p:cNvSpPr>
          <p:nvPr>
            <p:ph sz="quarter" idx="15"/>
          </p:nvPr>
        </p:nvSpPr>
        <p:spPr>
          <a:xfrm>
            <a:off x="228600" y="1143001"/>
            <a:ext cx="8686800" cy="5181600"/>
          </a:xfrm>
        </p:spPr>
        <p:txBody>
          <a:bodyPr>
            <a:normAutofit fontScale="92500" lnSpcReduction="10000"/>
          </a:bodyPr>
          <a:lstStyle/>
          <a:p>
            <a:r>
              <a:rPr lang="en-US" dirty="0"/>
              <a:t>AngularJS provides filters to transform data:</a:t>
            </a:r>
          </a:p>
          <a:p>
            <a:pPr lvl="1"/>
            <a:r>
              <a:rPr lang="en-US" b="1" dirty="0">
                <a:solidFill>
                  <a:schemeClr val="tx2">
                    <a:lumMod val="60000"/>
                    <a:lumOff val="40000"/>
                  </a:schemeClr>
                </a:solidFill>
              </a:rPr>
              <a:t>currency :</a:t>
            </a:r>
            <a:r>
              <a:rPr lang="en-US" dirty="0"/>
              <a:t> Format a number to a currency format.</a:t>
            </a:r>
          </a:p>
          <a:p>
            <a:pPr lvl="1"/>
            <a:r>
              <a:rPr lang="en-US" b="1" dirty="0">
                <a:solidFill>
                  <a:schemeClr val="tx2">
                    <a:lumMod val="60000"/>
                    <a:lumOff val="40000"/>
                  </a:schemeClr>
                </a:solidFill>
              </a:rPr>
              <a:t>date</a:t>
            </a:r>
            <a:r>
              <a:rPr lang="en-US" dirty="0"/>
              <a:t> </a:t>
            </a:r>
            <a:r>
              <a:rPr lang="en-US" b="1" dirty="0">
                <a:solidFill>
                  <a:schemeClr val="tx2">
                    <a:lumMod val="60000"/>
                    <a:lumOff val="40000"/>
                  </a:schemeClr>
                </a:solidFill>
              </a:rPr>
              <a:t>:</a:t>
            </a:r>
            <a:r>
              <a:rPr lang="en-US" dirty="0"/>
              <a:t> Format a date to a specified format.</a:t>
            </a:r>
          </a:p>
          <a:p>
            <a:pPr lvl="1"/>
            <a:r>
              <a:rPr lang="en-US" b="1" dirty="0">
                <a:solidFill>
                  <a:schemeClr val="tx2">
                    <a:lumMod val="60000"/>
                    <a:lumOff val="40000"/>
                  </a:schemeClr>
                </a:solidFill>
              </a:rPr>
              <a:t>filter :</a:t>
            </a:r>
            <a:r>
              <a:rPr lang="en-US" dirty="0"/>
              <a:t> Select a subset of items from an array.</a:t>
            </a:r>
          </a:p>
          <a:p>
            <a:pPr lvl="1"/>
            <a:r>
              <a:rPr lang="en-US" b="1" dirty="0" err="1">
                <a:solidFill>
                  <a:schemeClr val="tx2">
                    <a:lumMod val="60000"/>
                    <a:lumOff val="40000"/>
                  </a:schemeClr>
                </a:solidFill>
              </a:rPr>
              <a:t>json</a:t>
            </a:r>
            <a:r>
              <a:rPr lang="en-US" b="1" dirty="0">
                <a:solidFill>
                  <a:schemeClr val="tx2">
                    <a:lumMod val="60000"/>
                    <a:lumOff val="40000"/>
                  </a:schemeClr>
                </a:solidFill>
              </a:rPr>
              <a:t> :</a:t>
            </a:r>
            <a:r>
              <a:rPr lang="en-US" dirty="0"/>
              <a:t> Format an object to a JSON string.</a:t>
            </a:r>
          </a:p>
          <a:p>
            <a:pPr lvl="1"/>
            <a:r>
              <a:rPr lang="en-US" b="1" dirty="0" err="1">
                <a:solidFill>
                  <a:schemeClr val="tx2">
                    <a:lumMod val="60000"/>
                    <a:lumOff val="40000"/>
                  </a:schemeClr>
                </a:solidFill>
              </a:rPr>
              <a:t>limitTo</a:t>
            </a:r>
            <a:r>
              <a:rPr lang="en-US" b="1" dirty="0">
                <a:solidFill>
                  <a:schemeClr val="tx2">
                    <a:lumMod val="60000"/>
                    <a:lumOff val="40000"/>
                  </a:schemeClr>
                </a:solidFill>
              </a:rPr>
              <a:t> :</a:t>
            </a:r>
            <a:r>
              <a:rPr lang="en-US" dirty="0"/>
              <a:t> Limits an array/string, into a specified number of elements/characters.</a:t>
            </a:r>
          </a:p>
          <a:p>
            <a:pPr lvl="1"/>
            <a:r>
              <a:rPr lang="en-US" b="1" dirty="0">
                <a:solidFill>
                  <a:schemeClr val="tx2">
                    <a:lumMod val="60000"/>
                    <a:lumOff val="40000"/>
                  </a:schemeClr>
                </a:solidFill>
              </a:rPr>
              <a:t>lowercase :</a:t>
            </a:r>
            <a:r>
              <a:rPr lang="en-US" dirty="0"/>
              <a:t> Format a string to lower case.</a:t>
            </a:r>
          </a:p>
          <a:p>
            <a:pPr lvl="1"/>
            <a:r>
              <a:rPr lang="en-US" b="1" dirty="0">
                <a:solidFill>
                  <a:schemeClr val="tx2">
                    <a:lumMod val="60000"/>
                    <a:lumOff val="40000"/>
                  </a:schemeClr>
                </a:solidFill>
              </a:rPr>
              <a:t>number :</a:t>
            </a:r>
            <a:r>
              <a:rPr lang="en-US" dirty="0"/>
              <a:t> Format a number to a string.</a:t>
            </a:r>
          </a:p>
          <a:p>
            <a:pPr lvl="1"/>
            <a:r>
              <a:rPr lang="en-US" b="1" dirty="0" err="1">
                <a:solidFill>
                  <a:schemeClr val="tx2">
                    <a:lumMod val="60000"/>
                    <a:lumOff val="40000"/>
                  </a:schemeClr>
                </a:solidFill>
              </a:rPr>
              <a:t>orderBy</a:t>
            </a:r>
            <a:r>
              <a:rPr lang="en-US" b="1" dirty="0">
                <a:solidFill>
                  <a:schemeClr val="tx2">
                    <a:lumMod val="60000"/>
                    <a:lumOff val="40000"/>
                  </a:schemeClr>
                </a:solidFill>
              </a:rPr>
              <a:t> :</a:t>
            </a:r>
            <a:r>
              <a:rPr lang="en-US" dirty="0"/>
              <a:t> Orders an array by an expression.</a:t>
            </a:r>
          </a:p>
          <a:p>
            <a:pPr lvl="1"/>
            <a:r>
              <a:rPr lang="en-US" b="1" dirty="0">
                <a:solidFill>
                  <a:schemeClr val="tx2">
                    <a:lumMod val="60000"/>
                    <a:lumOff val="40000"/>
                  </a:schemeClr>
                </a:solidFill>
              </a:rPr>
              <a:t>uppercase :</a:t>
            </a:r>
            <a:r>
              <a:rPr lang="en-US" dirty="0"/>
              <a:t> Format a string to upper case.</a:t>
            </a:r>
          </a:p>
          <a:p>
            <a:r>
              <a:rPr lang="en-US" dirty="0"/>
              <a:t>Filters can be added to expressions by using the pipe character </a:t>
            </a:r>
            <a:r>
              <a:rPr lang="en-US" sz="2000" b="1" dirty="0">
                <a:solidFill>
                  <a:schemeClr val="tx2">
                    <a:lumMod val="60000"/>
                    <a:lumOff val="40000"/>
                  </a:schemeClr>
                </a:solidFill>
              </a:rPr>
              <a:t>|</a:t>
            </a:r>
            <a:r>
              <a:rPr lang="en-US" dirty="0"/>
              <a:t>, followed by a filter.</a:t>
            </a:r>
          </a:p>
          <a:p>
            <a:r>
              <a:rPr lang="en-US" dirty="0"/>
              <a:t>Filters can be called in controllers by calling </a:t>
            </a:r>
            <a:r>
              <a:rPr lang="en-US" sz="2000" b="1" dirty="0">
                <a:solidFill>
                  <a:schemeClr val="tx2">
                    <a:lumMod val="60000"/>
                    <a:lumOff val="40000"/>
                  </a:schemeClr>
                </a:solidFill>
              </a:rPr>
              <a:t>$filter</a:t>
            </a:r>
            <a:r>
              <a:rPr lang="en-US" dirty="0"/>
              <a:t>.</a:t>
            </a:r>
          </a:p>
          <a:p>
            <a:r>
              <a:rPr lang="en-US" dirty="0"/>
              <a:t>Custom Filters</a:t>
            </a:r>
          </a:p>
          <a:p>
            <a:endParaRPr lang="en-US" dirty="0"/>
          </a:p>
          <a:p>
            <a:endParaRPr lang="en-US" dirty="0"/>
          </a:p>
        </p:txBody>
      </p:sp>
    </p:spTree>
    <p:extLst>
      <p:ext uri="{BB962C8B-B14F-4D97-AF65-F5344CB8AC3E}">
        <p14:creationId xmlns:p14="http://schemas.microsoft.com/office/powerpoint/2010/main" val="2737496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4"/>
          </p:nvPr>
        </p:nvSpPr>
        <p:spPr/>
        <p:txBody>
          <a:bodyPr/>
          <a:lstStyle/>
          <a:p>
            <a:r>
              <a:rPr lang="en-US" dirty="0"/>
              <a:t>Exercise 2</a:t>
            </a:r>
          </a:p>
        </p:txBody>
      </p:sp>
      <p:graphicFrame>
        <p:nvGraphicFramePr>
          <p:cNvPr id="5" name="Table 4"/>
          <p:cNvGraphicFramePr>
            <a:graphicFrameLocks noGrp="1"/>
          </p:cNvGraphicFramePr>
          <p:nvPr>
            <p:extLst>
              <p:ext uri="{D42A27DB-BD31-4B8C-83A1-F6EECF244321}">
                <p14:modId xmlns:p14="http://schemas.microsoft.com/office/powerpoint/2010/main" val="1205511496"/>
              </p:ext>
            </p:extLst>
          </p:nvPr>
        </p:nvGraphicFramePr>
        <p:xfrm>
          <a:off x="1676400" y="4269996"/>
          <a:ext cx="6096000" cy="22199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352912449"/>
                    </a:ext>
                  </a:extLst>
                </a:gridCol>
                <a:gridCol w="1524000">
                  <a:extLst>
                    <a:ext uri="{9D8B030D-6E8A-4147-A177-3AD203B41FA5}">
                      <a16:colId xmlns:a16="http://schemas.microsoft.com/office/drawing/2014/main" val="49404500"/>
                    </a:ext>
                  </a:extLst>
                </a:gridCol>
                <a:gridCol w="1524000">
                  <a:extLst>
                    <a:ext uri="{9D8B030D-6E8A-4147-A177-3AD203B41FA5}">
                      <a16:colId xmlns:a16="http://schemas.microsoft.com/office/drawing/2014/main" val="1110694886"/>
                    </a:ext>
                  </a:extLst>
                </a:gridCol>
                <a:gridCol w="1524000">
                  <a:extLst>
                    <a:ext uri="{9D8B030D-6E8A-4147-A177-3AD203B41FA5}">
                      <a16:colId xmlns:a16="http://schemas.microsoft.com/office/drawing/2014/main" val="2890618832"/>
                    </a:ext>
                  </a:extLst>
                </a:gridCol>
              </a:tblGrid>
              <a:tr h="0">
                <a:tc>
                  <a:txBody>
                    <a:bodyPr/>
                    <a:lstStyle/>
                    <a:p>
                      <a:pPr algn="ctr"/>
                      <a:r>
                        <a:rPr lang="en-US" dirty="0"/>
                        <a:t>First</a:t>
                      </a:r>
                      <a:r>
                        <a:rPr lang="en-US" baseline="0" dirty="0"/>
                        <a:t> Name</a:t>
                      </a:r>
                      <a:r>
                        <a:rPr lang="en-US" baseline="0" dirty="0">
                          <a:solidFill>
                            <a:srgbClr val="FFFF00"/>
                          </a:solidFill>
                        </a:rPr>
                        <a:t>↓</a:t>
                      </a:r>
                      <a:endParaRPr lang="en-US" dirty="0">
                        <a:solidFill>
                          <a:srgbClr val="FFFF00"/>
                        </a:solidFill>
                      </a:endParaRPr>
                    </a:p>
                  </a:txBody>
                  <a:tcPr/>
                </a:tc>
                <a:tc>
                  <a:txBody>
                    <a:bodyPr/>
                    <a:lstStyle/>
                    <a:p>
                      <a:pPr algn="ctr"/>
                      <a:r>
                        <a:rPr lang="en-US" dirty="0"/>
                        <a:t>Last Name</a:t>
                      </a:r>
                    </a:p>
                  </a:txBody>
                  <a:tcPr/>
                </a:tc>
                <a:tc>
                  <a:txBody>
                    <a:bodyPr/>
                    <a:lstStyle/>
                    <a:p>
                      <a:pPr algn="ctr"/>
                      <a:r>
                        <a:rPr lang="en-US" dirty="0"/>
                        <a:t>Gender</a:t>
                      </a:r>
                    </a:p>
                  </a:txBody>
                  <a:tcPr/>
                </a:tc>
                <a:tc>
                  <a:txBody>
                    <a:bodyPr/>
                    <a:lstStyle/>
                    <a:p>
                      <a:pPr algn="ctr"/>
                      <a:r>
                        <a:rPr lang="en-US" dirty="0"/>
                        <a:t>Departure</a:t>
                      </a:r>
                    </a:p>
                  </a:txBody>
                  <a:tcPr/>
                </a:tc>
                <a:extLst>
                  <a:ext uri="{0D108BD9-81ED-4DB2-BD59-A6C34878D82A}">
                    <a16:rowId xmlns:a16="http://schemas.microsoft.com/office/drawing/2014/main" val="4124084322"/>
                  </a:ext>
                </a:extLst>
              </a:tr>
              <a:tr h="370840">
                <a:tc>
                  <a:txBody>
                    <a:bodyPr/>
                    <a:lstStyle/>
                    <a:p>
                      <a:pPr algn="ctr"/>
                      <a:r>
                        <a:rPr lang="en-US" dirty="0"/>
                        <a:t>Antony</a:t>
                      </a:r>
                    </a:p>
                  </a:txBody>
                  <a:tcPr/>
                </a:tc>
                <a:tc>
                  <a:txBody>
                    <a:bodyPr/>
                    <a:lstStyle/>
                    <a:p>
                      <a:pPr algn="ctr"/>
                      <a:r>
                        <a:rPr lang="en-US" dirty="0"/>
                        <a:t>Zhang</a:t>
                      </a:r>
                    </a:p>
                  </a:txBody>
                  <a:tcPr/>
                </a:tc>
                <a:tc>
                  <a:txBody>
                    <a:bodyPr/>
                    <a:lstStyle/>
                    <a:p>
                      <a:pPr algn="ctr"/>
                      <a:r>
                        <a:rPr lang="en-US" dirty="0"/>
                        <a:t>M</a:t>
                      </a:r>
                    </a:p>
                  </a:txBody>
                  <a:tcPr/>
                </a:tc>
                <a:tc>
                  <a:txBody>
                    <a:bodyPr/>
                    <a:lstStyle/>
                    <a:p>
                      <a:pPr algn="ctr"/>
                      <a:r>
                        <a:rPr lang="en-US" dirty="0"/>
                        <a:t>CS</a:t>
                      </a:r>
                    </a:p>
                  </a:txBody>
                  <a:tcPr/>
                </a:tc>
                <a:extLst>
                  <a:ext uri="{0D108BD9-81ED-4DB2-BD59-A6C34878D82A}">
                    <a16:rowId xmlns:a16="http://schemas.microsoft.com/office/drawing/2014/main" val="1002117957"/>
                  </a:ext>
                </a:extLst>
              </a:tr>
              <a:tr h="370840">
                <a:tc>
                  <a:txBody>
                    <a:bodyPr/>
                    <a:lstStyle/>
                    <a:p>
                      <a:pPr algn="ctr"/>
                      <a:r>
                        <a:rPr lang="en-US" dirty="0"/>
                        <a:t>David</a:t>
                      </a:r>
                    </a:p>
                  </a:txBody>
                  <a:tcPr/>
                </a:tc>
                <a:tc>
                  <a:txBody>
                    <a:bodyPr/>
                    <a:lstStyle/>
                    <a:p>
                      <a:pPr algn="ctr"/>
                      <a:r>
                        <a:rPr lang="en-US" dirty="0"/>
                        <a:t>Li</a:t>
                      </a:r>
                    </a:p>
                  </a:txBody>
                  <a:tcPr/>
                </a:tc>
                <a:tc>
                  <a:txBody>
                    <a:bodyPr/>
                    <a:lstStyle/>
                    <a:p>
                      <a:pPr algn="ctr"/>
                      <a:r>
                        <a:rPr lang="en-US" dirty="0"/>
                        <a:t>M</a:t>
                      </a:r>
                    </a:p>
                  </a:txBody>
                  <a:tcPr/>
                </a:tc>
                <a:tc>
                  <a:txBody>
                    <a:bodyPr/>
                    <a:lstStyle/>
                    <a:p>
                      <a:pPr algn="ctr"/>
                      <a:r>
                        <a:rPr lang="en-US" dirty="0"/>
                        <a:t>OOCL</a:t>
                      </a:r>
                    </a:p>
                  </a:txBody>
                  <a:tcPr/>
                </a:tc>
                <a:extLst>
                  <a:ext uri="{0D108BD9-81ED-4DB2-BD59-A6C34878D82A}">
                    <a16:rowId xmlns:a16="http://schemas.microsoft.com/office/drawing/2014/main" val="2135660604"/>
                  </a:ext>
                </a:extLst>
              </a:tr>
              <a:tr h="370840">
                <a:tc>
                  <a:txBody>
                    <a:bodyPr/>
                    <a:lstStyle/>
                    <a:p>
                      <a:pPr algn="ctr"/>
                      <a:r>
                        <a:rPr lang="en-US" dirty="0"/>
                        <a:t>Lisa</a:t>
                      </a:r>
                    </a:p>
                  </a:txBody>
                  <a:tcPr/>
                </a:tc>
                <a:tc>
                  <a:txBody>
                    <a:bodyPr/>
                    <a:lstStyle/>
                    <a:p>
                      <a:pPr algn="ctr"/>
                      <a:r>
                        <a:rPr lang="en-US" dirty="0"/>
                        <a:t>Wang</a:t>
                      </a:r>
                    </a:p>
                  </a:txBody>
                  <a:tcPr/>
                </a:tc>
                <a:tc>
                  <a:txBody>
                    <a:bodyPr/>
                    <a:lstStyle/>
                    <a:p>
                      <a:pPr algn="ctr"/>
                      <a:r>
                        <a:rPr lang="en-US" dirty="0"/>
                        <a:t>F</a:t>
                      </a:r>
                    </a:p>
                  </a:txBody>
                  <a:tcPr/>
                </a:tc>
                <a:tc>
                  <a:txBody>
                    <a:bodyPr/>
                    <a:lstStyle/>
                    <a:p>
                      <a:pPr algn="ctr"/>
                      <a:r>
                        <a:rPr lang="en-US" dirty="0"/>
                        <a:t>HR</a:t>
                      </a:r>
                    </a:p>
                  </a:txBody>
                  <a:tcPr/>
                </a:tc>
                <a:extLst>
                  <a:ext uri="{0D108BD9-81ED-4DB2-BD59-A6C34878D82A}">
                    <a16:rowId xmlns:a16="http://schemas.microsoft.com/office/drawing/2014/main" val="2043355582"/>
                  </a:ext>
                </a:extLst>
              </a:tr>
              <a:tr h="370840">
                <a:tc>
                  <a:txBody>
                    <a:bodyPr/>
                    <a:lstStyle/>
                    <a:p>
                      <a:pPr algn="ctr"/>
                      <a:r>
                        <a:rPr lang="en-US" dirty="0"/>
                        <a:t>Michelle</a:t>
                      </a:r>
                    </a:p>
                  </a:txBody>
                  <a:tcPr/>
                </a:tc>
                <a:tc>
                  <a:txBody>
                    <a:bodyPr/>
                    <a:lstStyle/>
                    <a:p>
                      <a:pPr algn="ctr"/>
                      <a:r>
                        <a:rPr lang="en-US" dirty="0"/>
                        <a:t>Xiao</a:t>
                      </a:r>
                    </a:p>
                  </a:txBody>
                  <a:tcPr/>
                </a:tc>
                <a:tc>
                  <a:txBody>
                    <a:bodyPr/>
                    <a:lstStyle/>
                    <a:p>
                      <a:pPr algn="ctr"/>
                      <a:r>
                        <a:rPr lang="en-US" dirty="0"/>
                        <a:t>M</a:t>
                      </a:r>
                    </a:p>
                  </a:txBody>
                  <a:tcPr/>
                </a:tc>
                <a:tc>
                  <a:txBody>
                    <a:bodyPr/>
                    <a:lstStyle/>
                    <a:p>
                      <a:pPr algn="ctr"/>
                      <a:r>
                        <a:rPr lang="en-US" dirty="0"/>
                        <a:t>MKT</a:t>
                      </a:r>
                    </a:p>
                  </a:txBody>
                  <a:tcPr/>
                </a:tc>
                <a:extLst>
                  <a:ext uri="{0D108BD9-81ED-4DB2-BD59-A6C34878D82A}">
                    <a16:rowId xmlns:a16="http://schemas.microsoft.com/office/drawing/2014/main" val="2080651876"/>
                  </a:ext>
                </a:extLst>
              </a:tr>
              <a:tr h="370840">
                <a:tc gridSpan="4">
                  <a:txBody>
                    <a:bodyPr/>
                    <a:lstStyle/>
                    <a:p>
                      <a:pPr algn="ctr"/>
                      <a:r>
                        <a:rPr lang="en-US" dirty="0"/>
                        <a:t>No Result</a:t>
                      </a:r>
                    </a:p>
                  </a:txBody>
                  <a:tcPr>
                    <a:solidFill>
                      <a:schemeClr val="bg1">
                        <a:lumMod val="75000"/>
                      </a:schemeClr>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351847760"/>
                  </a:ext>
                </a:extLst>
              </a:tr>
            </a:tbl>
          </a:graphicData>
        </a:graphic>
      </p:graphicFrame>
      <p:sp>
        <p:nvSpPr>
          <p:cNvPr id="11" name="Rectangle 10"/>
          <p:cNvSpPr/>
          <p:nvPr/>
        </p:nvSpPr>
        <p:spPr>
          <a:xfrm>
            <a:off x="1676400" y="3812796"/>
            <a:ext cx="1447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10886" y="3812796"/>
            <a:ext cx="1447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57956" y="3810000"/>
            <a:ext cx="1447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92442" y="3810000"/>
            <a:ext cx="1447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3"/>
          <p:cNvSpPr>
            <a:spLocks noGrp="1"/>
          </p:cNvSpPr>
          <p:nvPr>
            <p:ph sz="quarter" idx="15"/>
          </p:nvPr>
        </p:nvSpPr>
        <p:spPr>
          <a:xfrm>
            <a:off x="228600" y="1143001"/>
            <a:ext cx="8686800" cy="1981199"/>
          </a:xfrm>
        </p:spPr>
        <p:txBody>
          <a:bodyPr/>
          <a:lstStyle/>
          <a:p>
            <a:r>
              <a:rPr lang="en-US" dirty="0"/>
              <a:t>Define a custom table template</a:t>
            </a:r>
          </a:p>
          <a:p>
            <a:r>
              <a:rPr lang="en-US" dirty="0"/>
              <a:t>User can filter each column by input</a:t>
            </a:r>
          </a:p>
          <a:p>
            <a:r>
              <a:rPr lang="en-US" dirty="0"/>
              <a:t>User can click the column header to sort table</a:t>
            </a:r>
          </a:p>
          <a:p>
            <a:r>
              <a:rPr lang="en-US" dirty="0"/>
              <a:t>Table is colorful. </a:t>
            </a:r>
          </a:p>
          <a:p>
            <a:r>
              <a:rPr lang="en-US" dirty="0"/>
              <a:t>If no result, should display “No result”</a:t>
            </a:r>
          </a:p>
          <a:p>
            <a:endParaRPr lang="en-US" dirty="0"/>
          </a:p>
        </p:txBody>
      </p:sp>
    </p:spTree>
    <p:extLst>
      <p:ext uri="{BB962C8B-B14F-4D97-AF65-F5344CB8AC3E}">
        <p14:creationId xmlns:p14="http://schemas.microsoft.com/office/powerpoint/2010/main" val="1579304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9</a:t>
            </a:r>
          </a:p>
        </p:txBody>
      </p:sp>
      <p:sp>
        <p:nvSpPr>
          <p:cNvPr id="3" name="Text Placeholder 2"/>
          <p:cNvSpPr>
            <a:spLocks noGrp="1"/>
          </p:cNvSpPr>
          <p:nvPr>
            <p:ph type="body" sz="quarter" idx="14"/>
          </p:nvPr>
        </p:nvSpPr>
        <p:spPr/>
        <p:txBody>
          <a:bodyPr/>
          <a:lstStyle/>
          <a:p>
            <a:r>
              <a:rPr lang="en-US" altLang="zh-CN" dirty="0">
                <a:solidFill>
                  <a:schemeClr val="tx1"/>
                </a:solidFill>
              </a:rPr>
              <a:t>Angular Services</a:t>
            </a:r>
            <a:endParaRPr lang="en-US" dirty="0">
              <a:solidFill>
                <a:schemeClr val="tx1"/>
              </a:solidFill>
            </a:endParaRPr>
          </a:p>
          <a:p>
            <a:endParaRPr lang="en-US" dirty="0"/>
          </a:p>
        </p:txBody>
      </p:sp>
      <p:sp>
        <p:nvSpPr>
          <p:cNvPr id="4" name="Content Placeholder 3"/>
          <p:cNvSpPr>
            <a:spLocks noGrp="1"/>
          </p:cNvSpPr>
          <p:nvPr>
            <p:ph sz="quarter" idx="15"/>
          </p:nvPr>
        </p:nvSpPr>
        <p:spPr/>
        <p:txBody>
          <a:bodyPr>
            <a:normAutofit lnSpcReduction="10000"/>
          </a:bodyPr>
          <a:lstStyle/>
          <a:p>
            <a:r>
              <a:rPr lang="en-US" dirty="0"/>
              <a:t>AngularJS supports the concept of </a:t>
            </a:r>
            <a:r>
              <a:rPr lang="en-US" i="1" dirty="0"/>
              <a:t>Separation of Concerns </a:t>
            </a:r>
            <a:r>
              <a:rPr lang="en-US" dirty="0"/>
              <a:t>using services architecture</a:t>
            </a:r>
          </a:p>
          <a:p>
            <a:r>
              <a:rPr lang="en-US" dirty="0"/>
              <a:t>Services are JavaScript functions</a:t>
            </a:r>
          </a:p>
          <a:p>
            <a:r>
              <a:rPr lang="en-US" dirty="0"/>
              <a:t>Services can be injected into other services and filters.</a:t>
            </a:r>
          </a:p>
          <a:p>
            <a:r>
              <a:rPr lang="en-US" dirty="0"/>
              <a:t>AngularJS has about 30 built-in services:</a:t>
            </a:r>
          </a:p>
          <a:p>
            <a:pPr lvl="1"/>
            <a:r>
              <a:rPr lang="en-US" dirty="0"/>
              <a:t>$http</a:t>
            </a:r>
          </a:p>
          <a:p>
            <a:pPr lvl="1"/>
            <a:r>
              <a:rPr lang="en-US" dirty="0"/>
              <a:t>$location</a:t>
            </a:r>
          </a:p>
          <a:p>
            <a:pPr lvl="1"/>
            <a:r>
              <a:rPr lang="en-US" dirty="0"/>
              <a:t>$filter</a:t>
            </a:r>
          </a:p>
          <a:p>
            <a:pPr lvl="1"/>
            <a:r>
              <a:rPr lang="en-US" dirty="0"/>
              <a:t>$interval</a:t>
            </a:r>
          </a:p>
          <a:p>
            <a:pPr lvl="1"/>
            <a:r>
              <a:rPr lang="en-US" dirty="0"/>
              <a:t>$timeout</a:t>
            </a:r>
          </a:p>
          <a:p>
            <a:pPr lvl="1"/>
            <a:r>
              <a:rPr lang="en-US" dirty="0"/>
              <a:t>$route</a:t>
            </a:r>
          </a:p>
          <a:p>
            <a:pPr lvl="1"/>
            <a:r>
              <a:rPr lang="en-US" dirty="0"/>
              <a:t>$window</a:t>
            </a:r>
          </a:p>
          <a:p>
            <a:pPr lvl="1"/>
            <a:r>
              <a:rPr lang="en-US" dirty="0"/>
              <a:t>$location</a:t>
            </a:r>
          </a:p>
          <a:p>
            <a:pPr lvl="1"/>
            <a:r>
              <a:rPr lang="en-US" dirty="0"/>
              <a:t>$translate</a:t>
            </a:r>
          </a:p>
          <a:p>
            <a:pPr lvl="1"/>
            <a:r>
              <a:rPr lang="en-US" dirty="0"/>
              <a:t>…</a:t>
            </a:r>
          </a:p>
        </p:txBody>
      </p:sp>
    </p:spTree>
    <p:extLst>
      <p:ext uri="{BB962C8B-B14F-4D97-AF65-F5344CB8AC3E}">
        <p14:creationId xmlns:p14="http://schemas.microsoft.com/office/powerpoint/2010/main" val="18439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9</a:t>
            </a:r>
          </a:p>
        </p:txBody>
      </p:sp>
      <p:sp>
        <p:nvSpPr>
          <p:cNvPr id="3" name="Text Placeholder 2"/>
          <p:cNvSpPr>
            <a:spLocks noGrp="1"/>
          </p:cNvSpPr>
          <p:nvPr>
            <p:ph type="body" sz="quarter" idx="14"/>
          </p:nvPr>
        </p:nvSpPr>
        <p:spPr/>
        <p:txBody>
          <a:bodyPr/>
          <a:lstStyle/>
          <a:p>
            <a:r>
              <a:rPr lang="en-US" altLang="zh-CN" dirty="0">
                <a:solidFill>
                  <a:schemeClr val="tx1"/>
                </a:solidFill>
              </a:rPr>
              <a:t>Angular Services</a:t>
            </a:r>
            <a:endParaRPr lang="en-US" dirty="0">
              <a:solidFill>
                <a:schemeClr val="tx1"/>
              </a:solidFill>
            </a:endParaRPr>
          </a:p>
          <a:p>
            <a:endParaRPr lang="en-US" dirty="0"/>
          </a:p>
        </p:txBody>
      </p:sp>
      <p:sp>
        <p:nvSpPr>
          <p:cNvPr id="4" name="Content Placeholder 3"/>
          <p:cNvSpPr>
            <a:spLocks noGrp="1"/>
          </p:cNvSpPr>
          <p:nvPr>
            <p:ph sz="quarter" idx="15"/>
          </p:nvPr>
        </p:nvSpPr>
        <p:spPr/>
        <p:txBody>
          <a:bodyPr/>
          <a:lstStyle/>
          <a:p>
            <a:r>
              <a:rPr lang="en-US" dirty="0"/>
              <a:t>There are two ways to create a service:</a:t>
            </a:r>
          </a:p>
          <a:p>
            <a:pPr lvl="1"/>
            <a:r>
              <a:rPr lang="en-US" dirty="0"/>
              <a:t>Factory</a:t>
            </a:r>
          </a:p>
          <a:p>
            <a:pPr lvl="1"/>
            <a:r>
              <a:rPr lang="en-US" dirty="0"/>
              <a:t>Service</a:t>
            </a:r>
          </a:p>
        </p:txBody>
      </p:sp>
      <p:pic>
        <p:nvPicPr>
          <p:cNvPr id="5" name="Picture 4"/>
          <p:cNvPicPr>
            <a:picLocks noChangeAspect="1"/>
          </p:cNvPicPr>
          <p:nvPr/>
        </p:nvPicPr>
        <p:blipFill>
          <a:blip r:embed="rId2"/>
          <a:stretch>
            <a:fillRect/>
          </a:stretch>
        </p:blipFill>
        <p:spPr>
          <a:xfrm>
            <a:off x="2362200" y="1831380"/>
            <a:ext cx="5801814" cy="4701330"/>
          </a:xfrm>
          <a:prstGeom prst="rect">
            <a:avLst/>
          </a:prstGeom>
        </p:spPr>
      </p:pic>
    </p:spTree>
    <p:extLst>
      <p:ext uri="{BB962C8B-B14F-4D97-AF65-F5344CB8AC3E}">
        <p14:creationId xmlns:p14="http://schemas.microsoft.com/office/powerpoint/2010/main" val="125158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52400" y="228600"/>
            <a:ext cx="8001000" cy="523220"/>
          </a:xfrm>
        </p:spPr>
        <p:txBody>
          <a:bodyPr/>
          <a:lstStyle/>
          <a:p>
            <a:r>
              <a:rPr lang="en-US" dirty="0"/>
              <a:t>Agenda</a:t>
            </a:r>
          </a:p>
        </p:txBody>
      </p:sp>
      <p:sp>
        <p:nvSpPr>
          <p:cNvPr id="3" name="Text Placeholder 2"/>
          <p:cNvSpPr>
            <a:spLocks noGrp="1"/>
          </p:cNvSpPr>
          <p:nvPr>
            <p:ph type="body" sz="quarter" idx="14"/>
          </p:nvPr>
        </p:nvSpPr>
        <p:spPr>
          <a:xfrm>
            <a:off x="2895600" y="1447800"/>
            <a:ext cx="6019800" cy="400110"/>
          </a:xfrm>
        </p:spPr>
        <p:txBody>
          <a:bodyPr/>
          <a:lstStyle/>
          <a:p>
            <a:r>
              <a:rPr lang="en-US" dirty="0">
                <a:solidFill>
                  <a:schemeClr val="tx1"/>
                </a:solidFill>
              </a:rPr>
              <a:t>Angular Expressions</a:t>
            </a:r>
          </a:p>
        </p:txBody>
      </p:sp>
      <p:sp>
        <p:nvSpPr>
          <p:cNvPr id="4" name="Text Placeholder 3"/>
          <p:cNvSpPr>
            <a:spLocks noGrp="1"/>
          </p:cNvSpPr>
          <p:nvPr>
            <p:ph type="body" sz="quarter" idx="11"/>
          </p:nvPr>
        </p:nvSpPr>
        <p:spPr>
          <a:xfrm>
            <a:off x="2361835" y="1447800"/>
            <a:ext cx="381365" cy="381000"/>
          </a:xfrm>
        </p:spPr>
        <p:txBody>
          <a:bodyPr/>
          <a:lstStyle/>
          <a:p>
            <a:r>
              <a:rPr lang="en-US" dirty="0">
                <a:solidFill>
                  <a:schemeClr val="tx1"/>
                </a:solidFill>
              </a:rPr>
              <a:t>1</a:t>
            </a:r>
          </a:p>
        </p:txBody>
      </p:sp>
      <p:sp>
        <p:nvSpPr>
          <p:cNvPr id="5" name="Text Placeholder 4"/>
          <p:cNvSpPr>
            <a:spLocks noGrp="1"/>
          </p:cNvSpPr>
          <p:nvPr>
            <p:ph type="body" sz="quarter" idx="15"/>
          </p:nvPr>
        </p:nvSpPr>
        <p:spPr>
          <a:xfrm>
            <a:off x="2895600" y="1981200"/>
            <a:ext cx="6019800" cy="400110"/>
          </a:xfrm>
        </p:spPr>
        <p:txBody>
          <a:bodyPr/>
          <a:lstStyle/>
          <a:p>
            <a:r>
              <a:rPr lang="en-US" dirty="0">
                <a:solidFill>
                  <a:schemeClr val="tx1"/>
                </a:solidFill>
              </a:rPr>
              <a:t>Angular Modules </a:t>
            </a:r>
          </a:p>
        </p:txBody>
      </p:sp>
      <p:sp>
        <p:nvSpPr>
          <p:cNvPr id="6" name="Text Placeholder 5"/>
          <p:cNvSpPr>
            <a:spLocks noGrp="1"/>
          </p:cNvSpPr>
          <p:nvPr>
            <p:ph type="body" sz="quarter" idx="16"/>
          </p:nvPr>
        </p:nvSpPr>
        <p:spPr>
          <a:xfrm>
            <a:off x="2361835" y="1981200"/>
            <a:ext cx="381365" cy="381000"/>
          </a:xfrm>
        </p:spPr>
        <p:txBody>
          <a:bodyPr/>
          <a:lstStyle/>
          <a:p>
            <a:r>
              <a:rPr lang="en-US" dirty="0">
                <a:solidFill>
                  <a:schemeClr val="tx1"/>
                </a:solidFill>
              </a:rPr>
              <a:t>2</a:t>
            </a:r>
          </a:p>
        </p:txBody>
      </p:sp>
      <p:sp>
        <p:nvSpPr>
          <p:cNvPr id="15" name="Text Placeholder 14"/>
          <p:cNvSpPr>
            <a:spLocks noGrp="1"/>
          </p:cNvSpPr>
          <p:nvPr>
            <p:ph type="body" sz="quarter" idx="25"/>
          </p:nvPr>
        </p:nvSpPr>
        <p:spPr>
          <a:xfrm>
            <a:off x="2895600" y="2514600"/>
            <a:ext cx="6019800" cy="400110"/>
          </a:xfrm>
        </p:spPr>
        <p:txBody>
          <a:bodyPr/>
          <a:lstStyle/>
          <a:p>
            <a:r>
              <a:rPr lang="en-US" altLang="zh-CN" dirty="0">
                <a:solidFill>
                  <a:schemeClr val="tx1"/>
                </a:solidFill>
              </a:rPr>
              <a:t>Angular Directives</a:t>
            </a:r>
            <a:endParaRPr lang="en-US" dirty="0">
              <a:solidFill>
                <a:schemeClr val="tx1"/>
              </a:solidFill>
            </a:endParaRPr>
          </a:p>
        </p:txBody>
      </p:sp>
      <p:sp>
        <p:nvSpPr>
          <p:cNvPr id="16" name="Text Placeholder 15"/>
          <p:cNvSpPr>
            <a:spLocks noGrp="1"/>
          </p:cNvSpPr>
          <p:nvPr>
            <p:ph type="body" sz="quarter" idx="26"/>
          </p:nvPr>
        </p:nvSpPr>
        <p:spPr>
          <a:xfrm>
            <a:off x="2361835" y="2514600"/>
            <a:ext cx="381365" cy="381000"/>
          </a:xfrm>
        </p:spPr>
        <p:txBody>
          <a:bodyPr/>
          <a:lstStyle/>
          <a:p>
            <a:r>
              <a:rPr lang="en-US" dirty="0">
                <a:solidFill>
                  <a:schemeClr val="tx1"/>
                </a:solidFill>
              </a:rPr>
              <a:t>3</a:t>
            </a:r>
          </a:p>
        </p:txBody>
      </p:sp>
      <p:sp>
        <p:nvSpPr>
          <p:cNvPr id="51" name="Text Placeholder 14"/>
          <p:cNvSpPr>
            <a:spLocks noGrp="1"/>
          </p:cNvSpPr>
          <p:nvPr>
            <p:ph type="body" sz="quarter" idx="25"/>
          </p:nvPr>
        </p:nvSpPr>
        <p:spPr>
          <a:xfrm>
            <a:off x="2895965" y="3067110"/>
            <a:ext cx="6019800" cy="400110"/>
          </a:xfrm>
        </p:spPr>
        <p:txBody>
          <a:bodyPr/>
          <a:lstStyle/>
          <a:p>
            <a:r>
              <a:rPr lang="en-US" altLang="zh-CN" dirty="0">
                <a:solidFill>
                  <a:schemeClr val="tx1"/>
                </a:solidFill>
              </a:rPr>
              <a:t>Angular Model</a:t>
            </a:r>
            <a:endParaRPr lang="en-US" dirty="0">
              <a:solidFill>
                <a:schemeClr val="tx1"/>
              </a:solidFill>
            </a:endParaRPr>
          </a:p>
        </p:txBody>
      </p:sp>
      <p:sp>
        <p:nvSpPr>
          <p:cNvPr id="52" name="Text Placeholder 15"/>
          <p:cNvSpPr>
            <a:spLocks noGrp="1"/>
          </p:cNvSpPr>
          <p:nvPr>
            <p:ph type="body" sz="quarter" idx="26"/>
          </p:nvPr>
        </p:nvSpPr>
        <p:spPr>
          <a:xfrm>
            <a:off x="2362200" y="3067110"/>
            <a:ext cx="381365" cy="381000"/>
          </a:xfrm>
        </p:spPr>
        <p:txBody>
          <a:bodyPr/>
          <a:lstStyle/>
          <a:p>
            <a:r>
              <a:rPr lang="en-US" dirty="0">
                <a:solidFill>
                  <a:schemeClr val="tx1"/>
                </a:solidFill>
              </a:rPr>
              <a:t>4</a:t>
            </a:r>
          </a:p>
        </p:txBody>
      </p:sp>
      <p:sp>
        <p:nvSpPr>
          <p:cNvPr id="11" name="Text Placeholder 14"/>
          <p:cNvSpPr>
            <a:spLocks noGrp="1"/>
          </p:cNvSpPr>
          <p:nvPr>
            <p:ph type="body" sz="quarter" idx="25"/>
          </p:nvPr>
        </p:nvSpPr>
        <p:spPr>
          <a:xfrm>
            <a:off x="2895600" y="3657600"/>
            <a:ext cx="6019800" cy="400110"/>
          </a:xfrm>
        </p:spPr>
        <p:txBody>
          <a:bodyPr/>
          <a:lstStyle/>
          <a:p>
            <a:r>
              <a:rPr lang="en-US" altLang="zh-CN" dirty="0">
                <a:solidFill>
                  <a:schemeClr val="tx1"/>
                </a:solidFill>
              </a:rPr>
              <a:t>Angular Data Binding</a:t>
            </a:r>
            <a:endParaRPr lang="en-US" dirty="0">
              <a:solidFill>
                <a:schemeClr val="tx1"/>
              </a:solidFill>
            </a:endParaRPr>
          </a:p>
        </p:txBody>
      </p:sp>
      <p:sp>
        <p:nvSpPr>
          <p:cNvPr id="12" name="Text Placeholder 15"/>
          <p:cNvSpPr>
            <a:spLocks noGrp="1"/>
          </p:cNvSpPr>
          <p:nvPr>
            <p:ph type="body" sz="quarter" idx="26"/>
          </p:nvPr>
        </p:nvSpPr>
        <p:spPr>
          <a:xfrm>
            <a:off x="2361835" y="3657600"/>
            <a:ext cx="381365" cy="381000"/>
          </a:xfrm>
        </p:spPr>
        <p:txBody>
          <a:bodyPr/>
          <a:lstStyle/>
          <a:p>
            <a:r>
              <a:rPr lang="en-US" dirty="0">
                <a:solidFill>
                  <a:schemeClr val="tx1"/>
                </a:solidFill>
              </a:rPr>
              <a:t>5</a:t>
            </a:r>
          </a:p>
        </p:txBody>
      </p:sp>
      <p:sp>
        <p:nvSpPr>
          <p:cNvPr id="13" name="Text Placeholder 14"/>
          <p:cNvSpPr>
            <a:spLocks noGrp="1"/>
          </p:cNvSpPr>
          <p:nvPr>
            <p:ph type="body" sz="quarter" idx="25"/>
          </p:nvPr>
        </p:nvSpPr>
        <p:spPr>
          <a:xfrm>
            <a:off x="2895965" y="4210110"/>
            <a:ext cx="6019800" cy="400110"/>
          </a:xfrm>
        </p:spPr>
        <p:txBody>
          <a:bodyPr/>
          <a:lstStyle/>
          <a:p>
            <a:r>
              <a:rPr lang="en-US" altLang="zh-CN" dirty="0">
                <a:solidFill>
                  <a:schemeClr val="tx1"/>
                </a:solidFill>
              </a:rPr>
              <a:t>Angular Controllers</a:t>
            </a:r>
            <a:endParaRPr lang="en-US" dirty="0">
              <a:solidFill>
                <a:schemeClr val="tx1"/>
              </a:solidFill>
            </a:endParaRPr>
          </a:p>
        </p:txBody>
      </p:sp>
      <p:sp>
        <p:nvSpPr>
          <p:cNvPr id="14" name="Text Placeholder 15"/>
          <p:cNvSpPr>
            <a:spLocks noGrp="1"/>
          </p:cNvSpPr>
          <p:nvPr>
            <p:ph type="body" sz="quarter" idx="26"/>
          </p:nvPr>
        </p:nvSpPr>
        <p:spPr>
          <a:xfrm>
            <a:off x="2362200" y="4210110"/>
            <a:ext cx="381365" cy="381000"/>
          </a:xfrm>
        </p:spPr>
        <p:txBody>
          <a:bodyPr/>
          <a:lstStyle/>
          <a:p>
            <a:r>
              <a:rPr lang="en-US" dirty="0">
                <a:solidFill>
                  <a:schemeClr val="tx1"/>
                </a:solidFill>
              </a:rPr>
              <a:t>6</a:t>
            </a:r>
          </a:p>
        </p:txBody>
      </p:sp>
      <p:sp>
        <p:nvSpPr>
          <p:cNvPr id="17" name="Text Placeholder 14"/>
          <p:cNvSpPr>
            <a:spLocks noGrp="1"/>
          </p:cNvSpPr>
          <p:nvPr>
            <p:ph type="body" sz="quarter" idx="25"/>
          </p:nvPr>
        </p:nvSpPr>
        <p:spPr>
          <a:xfrm>
            <a:off x="2895965" y="4800600"/>
            <a:ext cx="6019800" cy="400110"/>
          </a:xfrm>
        </p:spPr>
        <p:txBody>
          <a:bodyPr/>
          <a:lstStyle/>
          <a:p>
            <a:r>
              <a:rPr lang="en-US" altLang="zh-CN" dirty="0">
                <a:solidFill>
                  <a:schemeClr val="tx1"/>
                </a:solidFill>
              </a:rPr>
              <a:t>Angular Scopes</a:t>
            </a:r>
            <a:endParaRPr lang="en-US" dirty="0">
              <a:solidFill>
                <a:schemeClr val="tx1"/>
              </a:solidFill>
            </a:endParaRPr>
          </a:p>
        </p:txBody>
      </p:sp>
      <p:sp>
        <p:nvSpPr>
          <p:cNvPr id="18" name="Text Placeholder 15"/>
          <p:cNvSpPr>
            <a:spLocks noGrp="1"/>
          </p:cNvSpPr>
          <p:nvPr>
            <p:ph type="body" sz="quarter" idx="26"/>
          </p:nvPr>
        </p:nvSpPr>
        <p:spPr>
          <a:xfrm>
            <a:off x="2362200" y="4800600"/>
            <a:ext cx="381365" cy="381000"/>
          </a:xfrm>
        </p:spPr>
        <p:txBody>
          <a:bodyPr/>
          <a:lstStyle/>
          <a:p>
            <a:r>
              <a:rPr lang="en-US" dirty="0">
                <a:solidFill>
                  <a:schemeClr val="tx1"/>
                </a:solidFill>
              </a:rPr>
              <a:t>7</a:t>
            </a:r>
          </a:p>
        </p:txBody>
      </p:sp>
      <p:sp>
        <p:nvSpPr>
          <p:cNvPr id="19" name="Text Placeholder 14"/>
          <p:cNvSpPr>
            <a:spLocks noGrp="1"/>
          </p:cNvSpPr>
          <p:nvPr>
            <p:ph type="body" sz="quarter" idx="25"/>
          </p:nvPr>
        </p:nvSpPr>
        <p:spPr>
          <a:xfrm>
            <a:off x="2895600" y="5334000"/>
            <a:ext cx="6019800" cy="400110"/>
          </a:xfrm>
        </p:spPr>
        <p:txBody>
          <a:bodyPr/>
          <a:lstStyle/>
          <a:p>
            <a:r>
              <a:rPr lang="en-US" altLang="zh-CN" dirty="0">
                <a:solidFill>
                  <a:schemeClr val="tx1"/>
                </a:solidFill>
              </a:rPr>
              <a:t>Angular Filters</a:t>
            </a:r>
            <a:endParaRPr lang="en-US" dirty="0">
              <a:solidFill>
                <a:schemeClr val="tx1"/>
              </a:solidFill>
            </a:endParaRPr>
          </a:p>
        </p:txBody>
      </p:sp>
      <p:sp>
        <p:nvSpPr>
          <p:cNvPr id="20" name="Text Placeholder 15"/>
          <p:cNvSpPr>
            <a:spLocks noGrp="1"/>
          </p:cNvSpPr>
          <p:nvPr>
            <p:ph type="body" sz="quarter" idx="26"/>
          </p:nvPr>
        </p:nvSpPr>
        <p:spPr>
          <a:xfrm>
            <a:off x="2361835" y="5334000"/>
            <a:ext cx="381365" cy="381000"/>
          </a:xfrm>
        </p:spPr>
        <p:txBody>
          <a:bodyPr/>
          <a:lstStyle/>
          <a:p>
            <a:r>
              <a:rPr lang="en-US" dirty="0">
                <a:solidFill>
                  <a:schemeClr val="tx1"/>
                </a:solidFill>
              </a:rPr>
              <a:t>8</a:t>
            </a:r>
          </a:p>
        </p:txBody>
      </p:sp>
      <p:sp>
        <p:nvSpPr>
          <p:cNvPr id="21" name="Text Placeholder 14"/>
          <p:cNvSpPr>
            <a:spLocks noGrp="1"/>
          </p:cNvSpPr>
          <p:nvPr>
            <p:ph type="body" sz="quarter" idx="25"/>
          </p:nvPr>
        </p:nvSpPr>
        <p:spPr>
          <a:xfrm>
            <a:off x="2895965" y="5848290"/>
            <a:ext cx="6019800" cy="400110"/>
          </a:xfrm>
        </p:spPr>
        <p:txBody>
          <a:bodyPr/>
          <a:lstStyle/>
          <a:p>
            <a:r>
              <a:rPr lang="en-US" altLang="zh-CN" dirty="0">
                <a:solidFill>
                  <a:schemeClr val="tx1"/>
                </a:solidFill>
              </a:rPr>
              <a:t>Angular Services</a:t>
            </a:r>
            <a:endParaRPr lang="en-US" dirty="0">
              <a:solidFill>
                <a:schemeClr val="tx1"/>
              </a:solidFill>
            </a:endParaRPr>
          </a:p>
        </p:txBody>
      </p:sp>
      <p:sp>
        <p:nvSpPr>
          <p:cNvPr id="22" name="Text Placeholder 15"/>
          <p:cNvSpPr>
            <a:spLocks noGrp="1"/>
          </p:cNvSpPr>
          <p:nvPr>
            <p:ph type="body" sz="quarter" idx="26"/>
          </p:nvPr>
        </p:nvSpPr>
        <p:spPr>
          <a:xfrm>
            <a:off x="2362200" y="5848290"/>
            <a:ext cx="381365" cy="381000"/>
          </a:xfrm>
        </p:spPr>
        <p:txBody>
          <a:bodyPr/>
          <a:lstStyle/>
          <a:p>
            <a:r>
              <a:rPr lang="en-US" dirty="0">
                <a:solidFill>
                  <a:schemeClr val="tx1"/>
                </a:solidFill>
              </a:rPr>
              <a:t>9</a:t>
            </a:r>
          </a:p>
        </p:txBody>
      </p:sp>
      <p:sp>
        <p:nvSpPr>
          <p:cNvPr id="23" name="Text Placeholder 14"/>
          <p:cNvSpPr>
            <a:spLocks noGrp="1"/>
          </p:cNvSpPr>
          <p:nvPr>
            <p:ph type="body" sz="quarter" idx="25"/>
          </p:nvPr>
        </p:nvSpPr>
        <p:spPr>
          <a:xfrm>
            <a:off x="2895965" y="6381690"/>
            <a:ext cx="6019800" cy="400110"/>
          </a:xfrm>
        </p:spPr>
        <p:txBody>
          <a:bodyPr/>
          <a:lstStyle/>
          <a:p>
            <a:r>
              <a:rPr lang="en-US" altLang="zh-CN" dirty="0">
                <a:solidFill>
                  <a:schemeClr val="tx1"/>
                </a:solidFill>
              </a:rPr>
              <a:t>Angular Http</a:t>
            </a:r>
            <a:endParaRPr lang="en-US" dirty="0">
              <a:solidFill>
                <a:schemeClr val="tx1"/>
              </a:solidFill>
            </a:endParaRPr>
          </a:p>
        </p:txBody>
      </p:sp>
      <p:sp>
        <p:nvSpPr>
          <p:cNvPr id="24" name="Text Placeholder 15"/>
          <p:cNvSpPr>
            <a:spLocks noGrp="1"/>
          </p:cNvSpPr>
          <p:nvPr>
            <p:ph type="body" sz="quarter" idx="26"/>
          </p:nvPr>
        </p:nvSpPr>
        <p:spPr>
          <a:xfrm>
            <a:off x="2209800" y="6381690"/>
            <a:ext cx="533765" cy="381000"/>
          </a:xfrm>
        </p:spPr>
        <p:txBody>
          <a:bodyPr/>
          <a:lstStyle/>
          <a:p>
            <a:r>
              <a:rPr lang="en-US" dirty="0">
                <a:solidFill>
                  <a:schemeClr val="tx1"/>
                </a:solidFill>
              </a:rPr>
              <a:t>10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05561" y="304800"/>
            <a:ext cx="533400" cy="523220"/>
          </a:xfrm>
        </p:spPr>
        <p:txBody>
          <a:bodyPr>
            <a:normAutofit fontScale="85000" lnSpcReduction="10000"/>
          </a:bodyPr>
          <a:lstStyle/>
          <a:p>
            <a:r>
              <a:rPr lang="en-US" dirty="0"/>
              <a:t>10</a:t>
            </a:r>
          </a:p>
        </p:txBody>
      </p:sp>
      <p:sp>
        <p:nvSpPr>
          <p:cNvPr id="3" name="Text Placeholder 2"/>
          <p:cNvSpPr>
            <a:spLocks noGrp="1"/>
          </p:cNvSpPr>
          <p:nvPr>
            <p:ph type="body" sz="quarter" idx="14"/>
          </p:nvPr>
        </p:nvSpPr>
        <p:spPr/>
        <p:txBody>
          <a:bodyPr/>
          <a:lstStyle/>
          <a:p>
            <a:r>
              <a:rPr lang="en-US" altLang="zh-CN" dirty="0">
                <a:solidFill>
                  <a:schemeClr val="tx1"/>
                </a:solidFill>
              </a:rPr>
              <a:t>Angular Http</a:t>
            </a:r>
            <a:endParaRPr lang="en-US" dirty="0">
              <a:solidFill>
                <a:schemeClr val="tx1"/>
              </a:solidFill>
            </a:endParaRPr>
          </a:p>
          <a:p>
            <a:endParaRPr lang="en-US" dirty="0"/>
          </a:p>
        </p:txBody>
      </p:sp>
      <p:sp>
        <p:nvSpPr>
          <p:cNvPr id="4" name="Content Placeholder 3"/>
          <p:cNvSpPr>
            <a:spLocks noGrp="1"/>
          </p:cNvSpPr>
          <p:nvPr>
            <p:ph sz="quarter" idx="15"/>
          </p:nvPr>
        </p:nvSpPr>
        <p:spPr/>
        <p:txBody>
          <a:bodyPr>
            <a:normAutofit fontScale="92500" lnSpcReduction="10000"/>
          </a:bodyPr>
          <a:lstStyle/>
          <a:p>
            <a:r>
              <a:rPr lang="en-US" b="1" dirty="0"/>
              <a:t>$http</a:t>
            </a:r>
            <a:r>
              <a:rPr lang="en-US" dirty="0"/>
              <a:t> is an AngularJS service for reading data from remote servers.</a:t>
            </a:r>
          </a:p>
          <a:p>
            <a:r>
              <a:rPr lang="en-US" dirty="0"/>
              <a:t>Shortcut methods of $http:</a:t>
            </a:r>
          </a:p>
          <a:p>
            <a:pPr lvl="1"/>
            <a:r>
              <a:rPr lang="en-US" dirty="0"/>
              <a:t>.delete()</a:t>
            </a:r>
          </a:p>
          <a:p>
            <a:pPr lvl="1"/>
            <a:r>
              <a:rPr lang="en-US" dirty="0"/>
              <a:t>.get()</a:t>
            </a:r>
          </a:p>
          <a:p>
            <a:pPr lvl="1"/>
            <a:r>
              <a:rPr lang="en-US" dirty="0"/>
              <a:t>.head()</a:t>
            </a:r>
          </a:p>
          <a:p>
            <a:pPr lvl="1"/>
            <a:r>
              <a:rPr lang="en-US" dirty="0"/>
              <a:t>.</a:t>
            </a:r>
            <a:r>
              <a:rPr lang="en-US" dirty="0" err="1"/>
              <a:t>jsonp</a:t>
            </a:r>
            <a:r>
              <a:rPr lang="en-US" dirty="0"/>
              <a:t>()</a:t>
            </a:r>
          </a:p>
          <a:p>
            <a:pPr lvl="1"/>
            <a:r>
              <a:rPr lang="en-US" dirty="0"/>
              <a:t>.patch()</a:t>
            </a:r>
          </a:p>
          <a:p>
            <a:pPr lvl="1"/>
            <a:r>
              <a:rPr lang="en-US" dirty="0"/>
              <a:t>.post()</a:t>
            </a:r>
          </a:p>
          <a:p>
            <a:pPr lvl="1"/>
            <a:r>
              <a:rPr lang="en-US" dirty="0"/>
              <a:t>.put()</a:t>
            </a:r>
          </a:p>
          <a:p>
            <a:r>
              <a:rPr lang="en-US" dirty="0"/>
              <a:t>The response from the server is an object with these properties:</a:t>
            </a:r>
          </a:p>
          <a:p>
            <a:pPr lvl="1"/>
            <a:r>
              <a:rPr lang="en-US" b="1" dirty="0">
                <a:solidFill>
                  <a:srgbClr val="2D75BC"/>
                </a:solidFill>
              </a:rPr>
              <a:t>.config </a:t>
            </a:r>
            <a:r>
              <a:rPr lang="en-US" dirty="0"/>
              <a:t>the object used to generate the request.</a:t>
            </a:r>
          </a:p>
          <a:p>
            <a:pPr lvl="1"/>
            <a:r>
              <a:rPr lang="en-US" sz="2100" b="1" dirty="0">
                <a:solidFill>
                  <a:srgbClr val="2D75BC"/>
                </a:solidFill>
              </a:rPr>
              <a:t>.data </a:t>
            </a:r>
            <a:r>
              <a:rPr lang="en-US" dirty="0"/>
              <a:t>a string, or an object, carrying the response from the server.</a:t>
            </a:r>
          </a:p>
          <a:p>
            <a:pPr lvl="1"/>
            <a:r>
              <a:rPr lang="en-US" sz="2100" b="1" dirty="0">
                <a:solidFill>
                  <a:srgbClr val="2D75BC"/>
                </a:solidFill>
              </a:rPr>
              <a:t>.headers </a:t>
            </a:r>
            <a:r>
              <a:rPr lang="en-US" dirty="0"/>
              <a:t>a function to use to get header information.</a:t>
            </a:r>
          </a:p>
          <a:p>
            <a:pPr lvl="1"/>
            <a:r>
              <a:rPr lang="en-US" sz="2100" b="1" dirty="0">
                <a:solidFill>
                  <a:srgbClr val="2D75BC"/>
                </a:solidFill>
              </a:rPr>
              <a:t>.status </a:t>
            </a:r>
            <a:r>
              <a:rPr lang="en-US" dirty="0"/>
              <a:t>a number defining the HTTP status.</a:t>
            </a:r>
          </a:p>
          <a:p>
            <a:pPr lvl="1"/>
            <a:r>
              <a:rPr lang="en-US" sz="2100" b="1" dirty="0">
                <a:solidFill>
                  <a:srgbClr val="2D75BC"/>
                </a:solidFill>
              </a:rPr>
              <a:t>.status </a:t>
            </a:r>
            <a:r>
              <a:rPr lang="en-US" sz="2100" dirty="0"/>
              <a:t>Text </a:t>
            </a:r>
            <a:r>
              <a:rPr lang="en-US" dirty="0"/>
              <a:t>a string defining the HTTP status.</a:t>
            </a:r>
          </a:p>
        </p:txBody>
      </p:sp>
      <p:pic>
        <p:nvPicPr>
          <p:cNvPr id="6" name="Picture 5"/>
          <p:cNvPicPr>
            <a:picLocks noChangeAspect="1"/>
          </p:cNvPicPr>
          <p:nvPr/>
        </p:nvPicPr>
        <p:blipFill>
          <a:blip r:embed="rId2"/>
          <a:stretch>
            <a:fillRect/>
          </a:stretch>
        </p:blipFill>
        <p:spPr>
          <a:xfrm>
            <a:off x="4191000" y="1828800"/>
            <a:ext cx="4210638" cy="2324424"/>
          </a:xfrm>
          <a:prstGeom prst="rect">
            <a:avLst/>
          </a:prstGeom>
        </p:spPr>
      </p:pic>
    </p:spTree>
    <p:extLst>
      <p:ext uri="{BB962C8B-B14F-4D97-AF65-F5344CB8AC3E}">
        <p14:creationId xmlns:p14="http://schemas.microsoft.com/office/powerpoint/2010/main" val="4273690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dirty="0"/>
          </a:p>
        </p:txBody>
      </p:sp>
      <p:sp>
        <p:nvSpPr>
          <p:cNvPr id="3" name="Text Placeholder 2"/>
          <p:cNvSpPr>
            <a:spLocks noGrp="1"/>
          </p:cNvSpPr>
          <p:nvPr>
            <p:ph type="body" sz="quarter" idx="14"/>
          </p:nvPr>
        </p:nvSpPr>
        <p:spPr/>
        <p:txBody>
          <a:bodyPr/>
          <a:lstStyle/>
          <a:p>
            <a:r>
              <a:rPr lang="en-US" altLang="zh-CN" dirty="0">
                <a:solidFill>
                  <a:schemeClr val="tx1"/>
                </a:solidFill>
              </a:rPr>
              <a:t>Others</a:t>
            </a:r>
            <a:endParaRPr lang="en-US" dirty="0">
              <a:solidFill>
                <a:schemeClr val="tx1"/>
              </a:solidFill>
            </a:endParaRPr>
          </a:p>
          <a:p>
            <a:endParaRPr lang="en-US" dirty="0"/>
          </a:p>
        </p:txBody>
      </p:sp>
      <p:sp>
        <p:nvSpPr>
          <p:cNvPr id="4" name="Content Placeholder 3"/>
          <p:cNvSpPr>
            <a:spLocks noGrp="1"/>
          </p:cNvSpPr>
          <p:nvPr>
            <p:ph sz="quarter" idx="15"/>
          </p:nvPr>
        </p:nvSpPr>
        <p:spPr/>
        <p:txBody>
          <a:bodyPr/>
          <a:lstStyle/>
          <a:p>
            <a:r>
              <a:rPr lang="en-US" b="1" dirty="0"/>
              <a:t>ng-view</a:t>
            </a:r>
            <a:r>
              <a:rPr lang="en-US" dirty="0"/>
              <a:t>: The ng-view directive simply creates a place holder where a corresponding view (HTML or ng-template view) can be placed based on the configuration.</a:t>
            </a:r>
          </a:p>
          <a:p>
            <a:r>
              <a:rPr lang="en-US" dirty="0"/>
              <a:t>How to define the angular routes by $</a:t>
            </a:r>
            <a:r>
              <a:rPr lang="en-US" dirty="0" err="1"/>
              <a:t>routeProvider</a:t>
            </a:r>
            <a:endParaRPr lang="en-US" dirty="0"/>
          </a:p>
          <a:p>
            <a:r>
              <a:rPr lang="en-US" dirty="0"/>
              <a:t>AngularJS Events</a:t>
            </a:r>
          </a:p>
          <a:p>
            <a:r>
              <a:rPr lang="en-US" dirty="0"/>
              <a:t>Angular-bootstrap</a:t>
            </a:r>
          </a:p>
        </p:txBody>
      </p:sp>
    </p:spTree>
    <p:extLst>
      <p:ext uri="{BB962C8B-B14F-4D97-AF65-F5344CB8AC3E}">
        <p14:creationId xmlns:p14="http://schemas.microsoft.com/office/powerpoint/2010/main" val="3840640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4"/>
          </p:nvPr>
        </p:nvSpPr>
        <p:spPr/>
        <p:txBody>
          <a:bodyPr/>
          <a:lstStyle/>
          <a:p>
            <a:r>
              <a:rPr lang="en-US" dirty="0"/>
              <a:t>References</a:t>
            </a:r>
          </a:p>
        </p:txBody>
      </p:sp>
      <p:sp>
        <p:nvSpPr>
          <p:cNvPr id="4" name="Content Placeholder 3"/>
          <p:cNvSpPr>
            <a:spLocks noGrp="1"/>
          </p:cNvSpPr>
          <p:nvPr>
            <p:ph sz="quarter" idx="15"/>
          </p:nvPr>
        </p:nvSpPr>
        <p:spPr/>
        <p:txBody>
          <a:bodyPr/>
          <a:lstStyle/>
          <a:p>
            <a:r>
              <a:rPr lang="en-US" dirty="0">
                <a:hlinkClick r:id="rId2"/>
              </a:rPr>
              <a:t>https://docs.angularjs.org/guide/</a:t>
            </a:r>
            <a:endParaRPr lang="en-US" dirty="0"/>
          </a:p>
          <a:p>
            <a:r>
              <a:rPr lang="en-US" dirty="0">
                <a:hlinkClick r:id="rId3"/>
              </a:rPr>
              <a:t>https://www.w3schools.com/angular/</a:t>
            </a:r>
            <a:endParaRPr lang="en-US" dirty="0"/>
          </a:p>
          <a:p>
            <a:r>
              <a:rPr lang="en-US" dirty="0">
                <a:hlinkClick r:id="rId4"/>
              </a:rPr>
              <a:t>https://angular-ui.github.io/bootstrap/</a:t>
            </a:r>
            <a:endParaRPr lang="en-US" dirty="0"/>
          </a:p>
          <a:p>
            <a:r>
              <a:rPr lang="en-US" dirty="0">
                <a:hlinkClick r:id="rId5"/>
              </a:rPr>
              <a:t>https://www.npmjs.com/</a:t>
            </a:r>
            <a:endParaRPr lang="en-US" dirty="0"/>
          </a:p>
          <a:p>
            <a:r>
              <a:rPr lang="en-US" dirty="0">
                <a:hlinkClick r:id="rId6"/>
              </a:rPr>
              <a:t>https://www.bigschedules.com</a:t>
            </a:r>
            <a:endParaRPr lang="en-US" dirty="0"/>
          </a:p>
          <a:p>
            <a:endParaRPr lang="en-US" dirty="0"/>
          </a:p>
          <a:p>
            <a:endParaRPr lang="en-US" dirty="0"/>
          </a:p>
        </p:txBody>
      </p:sp>
    </p:spTree>
    <p:extLst>
      <p:ext uri="{BB962C8B-B14F-4D97-AF65-F5344CB8AC3E}">
        <p14:creationId xmlns:p14="http://schemas.microsoft.com/office/powerpoint/2010/main" val="454468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4"/>
          </p:nvPr>
        </p:nvSpPr>
        <p:spPr/>
        <p:txBody>
          <a:bodyPr/>
          <a:lstStyle/>
          <a:p>
            <a:r>
              <a:rPr lang="en-US" dirty="0"/>
              <a:t>Exercise 3</a:t>
            </a:r>
          </a:p>
        </p:txBody>
      </p:sp>
      <p:pic>
        <p:nvPicPr>
          <p:cNvPr id="5" name="Picture 4"/>
          <p:cNvPicPr>
            <a:picLocks noChangeAspect="1"/>
          </p:cNvPicPr>
          <p:nvPr/>
        </p:nvPicPr>
        <p:blipFill>
          <a:blip r:embed="rId2"/>
          <a:stretch>
            <a:fillRect/>
          </a:stretch>
        </p:blipFill>
        <p:spPr>
          <a:xfrm>
            <a:off x="0" y="1905000"/>
            <a:ext cx="9144000" cy="4661800"/>
          </a:xfrm>
          <a:prstGeom prst="rect">
            <a:avLst/>
          </a:prstGeom>
        </p:spPr>
      </p:pic>
      <p:pic>
        <p:nvPicPr>
          <p:cNvPr id="6" name="Picture 5"/>
          <p:cNvPicPr>
            <a:picLocks noChangeAspect="1"/>
          </p:cNvPicPr>
          <p:nvPr/>
        </p:nvPicPr>
        <p:blipFill>
          <a:blip r:embed="rId3"/>
          <a:stretch>
            <a:fillRect/>
          </a:stretch>
        </p:blipFill>
        <p:spPr>
          <a:xfrm>
            <a:off x="457200" y="1295400"/>
            <a:ext cx="6811326" cy="428685"/>
          </a:xfrm>
          <a:prstGeom prst="rect">
            <a:avLst/>
          </a:prstGeom>
        </p:spPr>
      </p:pic>
      <p:sp>
        <p:nvSpPr>
          <p:cNvPr id="7" name="Rectangle: Rounded Corners 6"/>
          <p:cNvSpPr/>
          <p:nvPr/>
        </p:nvSpPr>
        <p:spPr>
          <a:xfrm>
            <a:off x="7391400" y="1295400"/>
            <a:ext cx="990600" cy="381000"/>
          </a:xfrm>
          <a:prstGeom prst="round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Search</a:t>
            </a:r>
          </a:p>
        </p:txBody>
      </p:sp>
    </p:spTree>
    <p:extLst>
      <p:ext uri="{BB962C8B-B14F-4D97-AF65-F5344CB8AC3E}">
        <p14:creationId xmlns:p14="http://schemas.microsoft.com/office/powerpoint/2010/main" val="4123148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0</a:t>
            </a:r>
          </a:p>
        </p:txBody>
      </p:sp>
      <p:sp>
        <p:nvSpPr>
          <p:cNvPr id="3" name="Text Placeholder 2"/>
          <p:cNvSpPr>
            <a:spLocks noGrp="1"/>
          </p:cNvSpPr>
          <p:nvPr>
            <p:ph type="body" sz="quarter" idx="14"/>
          </p:nvPr>
        </p:nvSpPr>
        <p:spPr/>
        <p:txBody>
          <a:bodyPr/>
          <a:lstStyle/>
          <a:p>
            <a:r>
              <a:rPr lang="en-US" dirty="0">
                <a:solidFill>
                  <a:schemeClr val="tx1"/>
                </a:solidFill>
              </a:rPr>
              <a:t>AngularJS General Features</a:t>
            </a:r>
            <a:endParaRPr lang="en-US" dirty="0"/>
          </a:p>
        </p:txBody>
      </p:sp>
      <p:sp>
        <p:nvSpPr>
          <p:cNvPr id="4" name="Content Placeholder 3"/>
          <p:cNvSpPr>
            <a:spLocks noGrp="1"/>
          </p:cNvSpPr>
          <p:nvPr>
            <p:ph sz="quarter" idx="15"/>
          </p:nvPr>
        </p:nvSpPr>
        <p:spPr>
          <a:xfrm>
            <a:off x="228600" y="1143000"/>
            <a:ext cx="6248400" cy="5391807"/>
          </a:xfrm>
        </p:spPr>
        <p:txBody>
          <a:bodyPr/>
          <a:lstStyle/>
          <a:p>
            <a:r>
              <a:rPr lang="en-US" dirty="0"/>
              <a:t>AngularJS is a efficient framework that can create Rich Internet Applications (RIA).</a:t>
            </a:r>
          </a:p>
          <a:p>
            <a:r>
              <a:rPr lang="en-US" dirty="0"/>
              <a:t>AngularJS provides developers an options to write client side applications using JavaScript in a clean Model View Controller (MVC) way.</a:t>
            </a:r>
          </a:p>
          <a:p>
            <a:r>
              <a:rPr lang="en-US" dirty="0"/>
              <a:t>Applications written in AngularJS are cross-browser compliant. AngularJS automatically handles JavaScript code suitable for each browser.</a:t>
            </a:r>
          </a:p>
          <a:p>
            <a:r>
              <a:rPr lang="en-US" dirty="0"/>
              <a:t>AngularJS is open source, completely free, and used by thousands of developers around the world. It is licensed under the Apache license version 2.0.</a:t>
            </a:r>
          </a:p>
        </p:txBody>
      </p:sp>
      <p:sp>
        <p:nvSpPr>
          <p:cNvPr id="6" name="AutoShape 2" descr="AngularJS MVC"/>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5221" y="1905000"/>
            <a:ext cx="2324100" cy="3638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632703" y="2404866"/>
            <a:ext cx="4505954" cy="2810267"/>
          </a:xfrm>
          <a:prstGeom prst="rect">
            <a:avLst/>
          </a:prstGeom>
        </p:spPr>
      </p:pic>
      <p:sp>
        <p:nvSpPr>
          <p:cNvPr id="2" name="Text Placeholder 1"/>
          <p:cNvSpPr>
            <a:spLocks noGrp="1"/>
          </p:cNvSpPr>
          <p:nvPr>
            <p:ph type="body" sz="quarter" idx="13"/>
          </p:nvPr>
        </p:nvSpPr>
        <p:spPr/>
        <p:txBody>
          <a:bodyPr/>
          <a:lstStyle/>
          <a:p>
            <a:r>
              <a:rPr lang="en-US" dirty="0"/>
              <a:t>0</a:t>
            </a:r>
          </a:p>
        </p:txBody>
      </p:sp>
      <p:sp>
        <p:nvSpPr>
          <p:cNvPr id="3" name="Text Placeholder 2"/>
          <p:cNvSpPr>
            <a:spLocks noGrp="1"/>
          </p:cNvSpPr>
          <p:nvPr>
            <p:ph type="body" sz="quarter" idx="14"/>
          </p:nvPr>
        </p:nvSpPr>
        <p:spPr/>
        <p:txBody>
          <a:bodyPr/>
          <a:lstStyle/>
          <a:p>
            <a:r>
              <a:rPr lang="en-US" dirty="0"/>
              <a:t>AngularJS Example</a:t>
            </a:r>
          </a:p>
        </p:txBody>
      </p:sp>
      <p:pic>
        <p:nvPicPr>
          <p:cNvPr id="6" name="Picture 5"/>
          <p:cNvPicPr>
            <a:picLocks noChangeAspect="1"/>
          </p:cNvPicPr>
          <p:nvPr/>
        </p:nvPicPr>
        <p:blipFill>
          <a:blip r:embed="rId3"/>
          <a:stretch>
            <a:fillRect/>
          </a:stretch>
        </p:blipFill>
        <p:spPr>
          <a:xfrm>
            <a:off x="5943600" y="3048000"/>
            <a:ext cx="2829320" cy="1105054"/>
          </a:xfrm>
          <a:prstGeom prst="rect">
            <a:avLst/>
          </a:prstGeom>
        </p:spPr>
      </p:pic>
      <p:cxnSp>
        <p:nvCxnSpPr>
          <p:cNvPr id="8" name="Straight Arrow Connector 7"/>
          <p:cNvCxnSpPr/>
          <p:nvPr/>
        </p:nvCxnSpPr>
        <p:spPr>
          <a:xfrm>
            <a:off x="4876800" y="2888397"/>
            <a:ext cx="1752600" cy="235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419600" y="3006298"/>
            <a:ext cx="2362200" cy="34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57600" y="3394502"/>
            <a:ext cx="2590800" cy="41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08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0</a:t>
            </a:r>
          </a:p>
        </p:txBody>
      </p:sp>
      <p:sp>
        <p:nvSpPr>
          <p:cNvPr id="3" name="Text Placeholder 2"/>
          <p:cNvSpPr>
            <a:spLocks noGrp="1"/>
          </p:cNvSpPr>
          <p:nvPr>
            <p:ph type="body" sz="quarter" idx="14"/>
          </p:nvPr>
        </p:nvSpPr>
        <p:spPr/>
        <p:txBody>
          <a:bodyPr/>
          <a:lstStyle/>
          <a:p>
            <a:r>
              <a:rPr lang="en-US" dirty="0"/>
              <a:t>Concepts in AngularJS</a:t>
            </a:r>
          </a:p>
        </p:txBody>
      </p:sp>
      <p:pic>
        <p:nvPicPr>
          <p:cNvPr id="5" name="Content Placeholder 4" descr="1.png"/>
          <p:cNvPicPr>
            <a:picLocks noGrp="1" noChangeAspect="1"/>
          </p:cNvPicPr>
          <p:nvPr>
            <p:ph sz="quarter" idx="15"/>
          </p:nvPr>
        </p:nvPicPr>
        <p:blipFill>
          <a:blip r:embed="rId3" cstate="print"/>
          <a:stretch>
            <a:fillRect/>
          </a:stretch>
        </p:blipFill>
        <p:spPr>
          <a:xfrm>
            <a:off x="1704575" y="1599887"/>
            <a:ext cx="5734850" cy="4477375"/>
          </a:xfrm>
        </p:spPr>
      </p:pic>
    </p:spTree>
    <p:extLst>
      <p:ext uri="{BB962C8B-B14F-4D97-AF65-F5344CB8AC3E}">
        <p14:creationId xmlns:p14="http://schemas.microsoft.com/office/powerpoint/2010/main" val="310721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1</a:t>
            </a:r>
          </a:p>
        </p:txBody>
      </p:sp>
      <p:sp>
        <p:nvSpPr>
          <p:cNvPr id="3" name="Text Placeholder 2"/>
          <p:cNvSpPr>
            <a:spLocks noGrp="1"/>
          </p:cNvSpPr>
          <p:nvPr>
            <p:ph type="body" sz="quarter" idx="14"/>
          </p:nvPr>
        </p:nvSpPr>
        <p:spPr/>
        <p:txBody>
          <a:bodyPr/>
          <a:lstStyle/>
          <a:p>
            <a:r>
              <a:rPr lang="en-US" dirty="0"/>
              <a:t>Angular Expressions</a:t>
            </a:r>
          </a:p>
        </p:txBody>
      </p:sp>
      <p:sp>
        <p:nvSpPr>
          <p:cNvPr id="4" name="Content Placeholder 3"/>
          <p:cNvSpPr>
            <a:spLocks noGrp="1"/>
          </p:cNvSpPr>
          <p:nvPr>
            <p:ph sz="quarter" idx="15"/>
          </p:nvPr>
        </p:nvSpPr>
        <p:spPr/>
        <p:txBody>
          <a:bodyPr/>
          <a:lstStyle/>
          <a:p>
            <a:r>
              <a:rPr lang="en-US" dirty="0"/>
              <a:t>Expressions are used to bind application data to HTML. Expressions are written inside double curly braces such as in {{ expression}}. Expressions behave similar to </a:t>
            </a:r>
            <a:r>
              <a:rPr lang="en-US" dirty="0" err="1"/>
              <a:t>ngbind</a:t>
            </a:r>
            <a:r>
              <a:rPr lang="en-US" dirty="0"/>
              <a:t> directives. AngularJS expressions are pure JavaScript expressions and output the data where they are used.</a:t>
            </a:r>
          </a:p>
        </p:txBody>
      </p:sp>
      <p:pic>
        <p:nvPicPr>
          <p:cNvPr id="5" name="Picture 4"/>
          <p:cNvPicPr>
            <a:picLocks noChangeAspect="1"/>
          </p:cNvPicPr>
          <p:nvPr/>
        </p:nvPicPr>
        <p:blipFill>
          <a:blip r:embed="rId2"/>
          <a:stretch>
            <a:fillRect/>
          </a:stretch>
        </p:blipFill>
        <p:spPr>
          <a:xfrm>
            <a:off x="685800" y="3200400"/>
            <a:ext cx="6839905" cy="3439005"/>
          </a:xfrm>
          <a:prstGeom prst="rect">
            <a:avLst/>
          </a:prstGeom>
        </p:spPr>
      </p:pic>
    </p:spTree>
    <p:extLst>
      <p:ext uri="{BB962C8B-B14F-4D97-AF65-F5344CB8AC3E}">
        <p14:creationId xmlns:p14="http://schemas.microsoft.com/office/powerpoint/2010/main" val="393373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2</a:t>
            </a:r>
          </a:p>
        </p:txBody>
      </p:sp>
      <p:sp>
        <p:nvSpPr>
          <p:cNvPr id="3" name="Text Placeholder 2"/>
          <p:cNvSpPr>
            <a:spLocks noGrp="1"/>
          </p:cNvSpPr>
          <p:nvPr>
            <p:ph type="body" sz="quarter" idx="14"/>
          </p:nvPr>
        </p:nvSpPr>
        <p:spPr/>
        <p:txBody>
          <a:bodyPr/>
          <a:lstStyle/>
          <a:p>
            <a:r>
              <a:rPr lang="en-US" dirty="0"/>
              <a:t>Angular Modules</a:t>
            </a:r>
          </a:p>
        </p:txBody>
      </p:sp>
      <p:sp>
        <p:nvSpPr>
          <p:cNvPr id="4" name="Content Placeholder 3"/>
          <p:cNvSpPr>
            <a:spLocks noGrp="1"/>
          </p:cNvSpPr>
          <p:nvPr>
            <p:ph sz="quarter" idx="15"/>
          </p:nvPr>
        </p:nvSpPr>
        <p:spPr>
          <a:xfrm>
            <a:off x="228600" y="1524000"/>
            <a:ext cx="4343400" cy="4419600"/>
          </a:xfrm>
        </p:spPr>
        <p:txBody>
          <a:bodyPr/>
          <a:lstStyle/>
          <a:p>
            <a:r>
              <a:rPr lang="en-US" dirty="0"/>
              <a:t>An AngularJS module defines an application.</a:t>
            </a:r>
          </a:p>
          <a:p>
            <a:r>
              <a:rPr lang="en-US" dirty="0"/>
              <a:t>The module is a container for the different parts of an application.</a:t>
            </a:r>
          </a:p>
          <a:p>
            <a:r>
              <a:rPr lang="en-US" dirty="0"/>
              <a:t>The module is a container for the application controllers.</a:t>
            </a:r>
          </a:p>
          <a:p>
            <a:r>
              <a:rPr lang="en-US" dirty="0"/>
              <a:t>Controllers always belong to a module.</a:t>
            </a:r>
          </a:p>
          <a:p>
            <a:endParaRPr lang="en-US" dirty="0"/>
          </a:p>
        </p:txBody>
      </p:sp>
      <p:pic>
        <p:nvPicPr>
          <p:cNvPr id="7" name="Picture 6"/>
          <p:cNvPicPr>
            <a:picLocks noChangeAspect="1"/>
          </p:cNvPicPr>
          <p:nvPr/>
        </p:nvPicPr>
        <p:blipFill>
          <a:blip r:embed="rId2"/>
          <a:stretch>
            <a:fillRect/>
          </a:stretch>
        </p:blipFill>
        <p:spPr>
          <a:xfrm>
            <a:off x="4572000" y="1524000"/>
            <a:ext cx="4458322" cy="3867690"/>
          </a:xfrm>
          <a:prstGeom prst="rect">
            <a:avLst/>
          </a:prstGeom>
        </p:spPr>
      </p:pic>
    </p:spTree>
    <p:extLst>
      <p:ext uri="{BB962C8B-B14F-4D97-AF65-F5344CB8AC3E}">
        <p14:creationId xmlns:p14="http://schemas.microsoft.com/office/powerpoint/2010/main" val="125849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3</a:t>
            </a:r>
          </a:p>
        </p:txBody>
      </p:sp>
      <p:sp>
        <p:nvSpPr>
          <p:cNvPr id="3" name="Text Placeholder 2"/>
          <p:cNvSpPr>
            <a:spLocks noGrp="1"/>
          </p:cNvSpPr>
          <p:nvPr>
            <p:ph type="body" sz="quarter" idx="14"/>
          </p:nvPr>
        </p:nvSpPr>
        <p:spPr/>
        <p:txBody>
          <a:bodyPr/>
          <a:lstStyle/>
          <a:p>
            <a:r>
              <a:rPr lang="en-US" dirty="0"/>
              <a:t>Angular Directives</a:t>
            </a:r>
          </a:p>
        </p:txBody>
      </p:sp>
      <p:sp>
        <p:nvSpPr>
          <p:cNvPr id="4" name="Content Placeholder 3"/>
          <p:cNvSpPr>
            <a:spLocks noGrp="1"/>
          </p:cNvSpPr>
          <p:nvPr>
            <p:ph sz="quarter" idx="15"/>
          </p:nvPr>
        </p:nvSpPr>
        <p:spPr>
          <a:xfrm>
            <a:off x="228600" y="1143000"/>
            <a:ext cx="8686800" cy="5029199"/>
          </a:xfrm>
        </p:spPr>
        <p:txBody>
          <a:bodyPr>
            <a:normAutofit fontScale="92500" lnSpcReduction="20000"/>
          </a:bodyPr>
          <a:lstStyle/>
          <a:p>
            <a:pPr marL="0" indent="0">
              <a:buNone/>
            </a:pPr>
            <a:r>
              <a:rPr lang="en-US" dirty="0"/>
              <a:t>AngularJS directives are used to extend HTML. They are special attributes starting with </a:t>
            </a:r>
            <a:r>
              <a:rPr lang="en-US" b="1" dirty="0"/>
              <a:t>ng-</a:t>
            </a:r>
            <a:r>
              <a:rPr lang="en-US" dirty="0"/>
              <a:t>prefix. Let us discuss the following directives:</a:t>
            </a:r>
          </a:p>
          <a:p>
            <a:r>
              <a:rPr lang="en-US" dirty="0"/>
              <a:t>ng-app</a:t>
            </a:r>
          </a:p>
          <a:p>
            <a:r>
              <a:rPr lang="en-US" dirty="0"/>
              <a:t>ng-controller</a:t>
            </a:r>
          </a:p>
          <a:p>
            <a:r>
              <a:rPr lang="en-US" dirty="0"/>
              <a:t>ng-model / ng-value</a:t>
            </a:r>
          </a:p>
          <a:p>
            <a:r>
              <a:rPr lang="en-US" dirty="0"/>
              <a:t>ng-</a:t>
            </a:r>
            <a:r>
              <a:rPr lang="en-US" dirty="0" err="1"/>
              <a:t>init</a:t>
            </a:r>
            <a:endParaRPr lang="en-US" dirty="0"/>
          </a:p>
          <a:p>
            <a:r>
              <a:rPr lang="en-US" dirty="0"/>
              <a:t>ng-repeat</a:t>
            </a:r>
          </a:p>
          <a:p>
            <a:r>
              <a:rPr lang="en-US" dirty="0"/>
              <a:t>ng-bind</a:t>
            </a:r>
          </a:p>
          <a:p>
            <a:r>
              <a:rPr lang="en-US" dirty="0"/>
              <a:t>ng-bind-html</a:t>
            </a:r>
          </a:p>
          <a:p>
            <a:r>
              <a:rPr lang="en-US" dirty="0"/>
              <a:t>ng-if / ng-show / ng-hide</a:t>
            </a:r>
          </a:p>
          <a:p>
            <a:r>
              <a:rPr lang="en-US" dirty="0"/>
              <a:t>ng-class</a:t>
            </a:r>
          </a:p>
          <a:p>
            <a:r>
              <a:rPr lang="en-US" dirty="0"/>
              <a:t>ng-include</a:t>
            </a:r>
          </a:p>
          <a:p>
            <a:r>
              <a:rPr lang="en-US" dirty="0"/>
              <a:t>ng-view</a:t>
            </a:r>
          </a:p>
          <a:p>
            <a:endParaRPr lang="en-US" dirty="0"/>
          </a:p>
          <a:p>
            <a:endParaRPr lang="en-US" dirty="0"/>
          </a:p>
        </p:txBody>
      </p:sp>
      <p:sp>
        <p:nvSpPr>
          <p:cNvPr id="5" name="Rectangle 4"/>
          <p:cNvSpPr/>
          <p:nvPr/>
        </p:nvSpPr>
        <p:spPr>
          <a:xfrm>
            <a:off x="1005280" y="6172200"/>
            <a:ext cx="7209639" cy="646331"/>
          </a:xfrm>
          <a:prstGeom prst="rect">
            <a:avLst/>
          </a:prstGeom>
        </p:spPr>
        <p:txBody>
          <a:bodyPr wrap="square">
            <a:spAutoFit/>
          </a:bodyPr>
          <a:lstStyle/>
          <a:p>
            <a:r>
              <a:rPr lang="en-US" dirty="0">
                <a:hlinkClick r:id="rId2"/>
              </a:rPr>
              <a:t>https://www.w3schools.com/angular/angular_ref_directives.asp</a:t>
            </a:r>
            <a:endParaRPr lang="en-US" dirty="0"/>
          </a:p>
          <a:p>
            <a:endParaRPr lang="en-US" dirty="0"/>
          </a:p>
        </p:txBody>
      </p:sp>
    </p:spTree>
    <p:extLst>
      <p:ext uri="{BB962C8B-B14F-4D97-AF65-F5344CB8AC3E}">
        <p14:creationId xmlns:p14="http://schemas.microsoft.com/office/powerpoint/2010/main" val="199334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3</a:t>
            </a:r>
          </a:p>
        </p:txBody>
      </p:sp>
      <p:sp>
        <p:nvSpPr>
          <p:cNvPr id="3" name="Text Placeholder 2"/>
          <p:cNvSpPr>
            <a:spLocks noGrp="1"/>
          </p:cNvSpPr>
          <p:nvPr>
            <p:ph type="body" sz="quarter" idx="14"/>
          </p:nvPr>
        </p:nvSpPr>
        <p:spPr/>
        <p:txBody>
          <a:bodyPr/>
          <a:lstStyle/>
          <a:p>
            <a:r>
              <a:rPr lang="en-US" dirty="0"/>
              <a:t>Angular Customized Directive</a:t>
            </a:r>
          </a:p>
        </p:txBody>
      </p:sp>
      <p:sp>
        <p:nvSpPr>
          <p:cNvPr id="4" name="Content Placeholder 3"/>
          <p:cNvSpPr>
            <a:spLocks noGrp="1"/>
          </p:cNvSpPr>
          <p:nvPr>
            <p:ph sz="quarter" idx="15"/>
          </p:nvPr>
        </p:nvSpPr>
        <p:spPr>
          <a:xfrm>
            <a:off x="228600" y="1143000"/>
            <a:ext cx="8686800" cy="5486400"/>
          </a:xfrm>
        </p:spPr>
        <p:txBody>
          <a:bodyPr>
            <a:normAutofit fontScale="92500" lnSpcReduction="10000"/>
          </a:bodyPr>
          <a:lstStyle/>
          <a:p>
            <a:pPr marL="0" indent="0">
              <a:buNone/>
            </a:pPr>
            <a:r>
              <a:rPr lang="en-US" dirty="0"/>
              <a:t>In addition to all the built-in AngularJS directives, you can create your own directives. New directives are created by using the .directive function.</a:t>
            </a:r>
          </a:p>
          <a:p>
            <a:pPr marL="0" indent="0">
              <a:buNone/>
            </a:pPr>
            <a:r>
              <a:rPr lang="en-US" b="1" dirty="0"/>
              <a:t>Restricts:</a:t>
            </a:r>
          </a:p>
          <a:p>
            <a:r>
              <a:rPr lang="en-US" b="1" dirty="0">
                <a:solidFill>
                  <a:srgbClr val="7030A0"/>
                </a:solidFill>
              </a:rPr>
              <a:t>E</a:t>
            </a:r>
            <a:r>
              <a:rPr lang="en-US" dirty="0"/>
              <a:t> for Element name</a:t>
            </a:r>
          </a:p>
          <a:p>
            <a:r>
              <a:rPr lang="en-US" b="1" dirty="0">
                <a:solidFill>
                  <a:srgbClr val="7030A0"/>
                </a:solidFill>
              </a:rPr>
              <a:t>A</a:t>
            </a:r>
            <a:r>
              <a:rPr lang="en-US" dirty="0"/>
              <a:t> for Attribute</a:t>
            </a:r>
          </a:p>
          <a:p>
            <a:r>
              <a:rPr lang="en-US" b="1" dirty="0">
                <a:solidFill>
                  <a:srgbClr val="7030A0"/>
                </a:solidFill>
              </a:rPr>
              <a:t>C</a:t>
            </a:r>
            <a:r>
              <a:rPr lang="en-US" dirty="0"/>
              <a:t> for Class</a:t>
            </a:r>
          </a:p>
          <a:p>
            <a:r>
              <a:rPr lang="en-US" b="1" dirty="0">
                <a:solidFill>
                  <a:srgbClr val="7030A0"/>
                </a:solidFill>
              </a:rPr>
              <a:t>M</a:t>
            </a:r>
            <a:r>
              <a:rPr lang="en-US" dirty="0"/>
              <a:t> for Comment</a:t>
            </a:r>
          </a:p>
          <a:p>
            <a:pPr marL="0" indent="0">
              <a:buNone/>
            </a:pPr>
            <a:endParaRPr lang="en-US" dirty="0"/>
          </a:p>
          <a:p>
            <a:pPr marL="0" indent="0">
              <a:buNone/>
            </a:pPr>
            <a:r>
              <a:rPr lang="en-US" dirty="0"/>
              <a:t>template / </a:t>
            </a:r>
            <a:r>
              <a:rPr lang="en-US" dirty="0" err="1"/>
              <a:t>templateUrl</a:t>
            </a:r>
            <a:r>
              <a:rPr lang="en-US" dirty="0"/>
              <a:t>:</a:t>
            </a:r>
          </a:p>
          <a:p>
            <a:pPr marL="0" indent="0">
              <a:buNone/>
            </a:pPr>
            <a:endParaRPr lang="en-US" dirty="0"/>
          </a:p>
          <a:p>
            <a:pPr marL="0" indent="0">
              <a:buNone/>
            </a:pPr>
            <a:r>
              <a:rPr lang="en-US" dirty="0"/>
              <a:t>scope:</a:t>
            </a:r>
          </a:p>
          <a:p>
            <a:pPr marL="0" indent="0">
              <a:buNone/>
            </a:pPr>
            <a:endParaRPr lang="en-US" dirty="0"/>
          </a:p>
          <a:p>
            <a:pPr marL="0" indent="0">
              <a:buNone/>
            </a:pPr>
            <a:r>
              <a:rPr lang="en-US" dirty="0"/>
              <a:t>link: </a:t>
            </a:r>
          </a:p>
        </p:txBody>
      </p:sp>
    </p:spTree>
    <p:extLst>
      <p:ext uri="{BB962C8B-B14F-4D97-AF65-F5344CB8AC3E}">
        <p14:creationId xmlns:p14="http://schemas.microsoft.com/office/powerpoint/2010/main" val="1928400299"/>
      </p:ext>
    </p:extLst>
  </p:cSld>
  <p:clrMapOvr>
    <a:masterClrMapping/>
  </p:clrMapOvr>
</p:sld>
</file>

<file path=ppt/theme/theme1.xml><?xml version="1.0" encoding="utf-8"?>
<a:theme xmlns:a="http://schemas.openxmlformats.org/drawingml/2006/main" name="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en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_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6A41BA03133F4D9909FFE7D0907B5D" ma:contentTypeVersion="0" ma:contentTypeDescription="Create a new document." ma:contentTypeScope="" ma:versionID="ec9ca77658f11de320fafc408b2cf7c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F2462E9-E3C6-4B9B-800D-1AA92DB6FEE6}">
  <ds:schemaRefs>
    <ds:schemaRef ds:uri="http://schemas.microsoft.com/sharepoint/v3/contenttype/forms"/>
  </ds:schemaRefs>
</ds:datastoreItem>
</file>

<file path=customXml/itemProps2.xml><?xml version="1.0" encoding="utf-8"?>
<ds:datastoreItem xmlns:ds="http://schemas.openxmlformats.org/officeDocument/2006/customXml" ds:itemID="{559136EF-F852-4CBF-A926-A916E3CFD7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C974159-165D-43A7-BAC0-2BE7E1872CAD}">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6668</TotalTime>
  <Words>865</Words>
  <Application>Microsoft Office PowerPoint</Application>
  <PresentationFormat>On-screen Show (4:3)</PresentationFormat>
  <Paragraphs>239</Paragraphs>
  <Slides>25</Slides>
  <Notes>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25</vt:i4>
      </vt:variant>
    </vt:vector>
  </HeadingPairs>
  <TitlesOfParts>
    <vt:vector size="34" baseType="lpstr">
      <vt:lpstr>Gulim</vt:lpstr>
      <vt:lpstr>SimSun</vt:lpstr>
      <vt:lpstr>Arial</vt:lpstr>
      <vt:lpstr>Calibri</vt:lpstr>
      <vt:lpstr>Wingdings</vt:lpstr>
      <vt:lpstr>Cover</vt:lpstr>
      <vt:lpstr>Agenda</vt:lpstr>
      <vt:lpstr>Content_Title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Rachel Dan</dc:creator>
  <cp:lastModifiedBy>ANTONY ZHANG (ADEV-DEV-CS/ZHA)</cp:lastModifiedBy>
  <cp:revision>635</cp:revision>
  <dcterms:created xsi:type="dcterms:W3CDTF">2014-12-12T05:53:11Z</dcterms:created>
  <dcterms:modified xsi:type="dcterms:W3CDTF">2017-07-09T16:05:23Z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0x0101004A6A41BA03133F4D9909FFE7D0907B5D</vt:lpwstr>
  </property>
</Properties>
</file>