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40"/>
  </p:notesMasterIdLst>
  <p:sldIdLst>
    <p:sldId id="279" r:id="rId5"/>
    <p:sldId id="280" r:id="rId6"/>
    <p:sldId id="284" r:id="rId7"/>
    <p:sldId id="285" r:id="rId8"/>
    <p:sldId id="286" r:id="rId9"/>
    <p:sldId id="311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8" r:id="rId28"/>
    <p:sldId id="309" r:id="rId29"/>
    <p:sldId id="332" r:id="rId30"/>
    <p:sldId id="333" r:id="rId31"/>
    <p:sldId id="322" r:id="rId32"/>
    <p:sldId id="323" r:id="rId33"/>
    <p:sldId id="324" r:id="rId34"/>
    <p:sldId id="325" r:id="rId35"/>
    <p:sldId id="326" r:id="rId36"/>
    <p:sldId id="327" r:id="rId37"/>
    <p:sldId id="329" r:id="rId38"/>
    <p:sldId id="330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389" autoAdjust="0"/>
  </p:normalViewPr>
  <p:slideViewPr>
    <p:cSldViewPr snapToGrid="0">
      <p:cViewPr varScale="1">
        <p:scale>
          <a:sx n="86" d="100"/>
          <a:sy n="86" d="100"/>
        </p:scale>
        <p:origin x="84" y="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7D320-0F07-4969-87C4-A41356AB7E27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66925-A18B-4EDE-BC80-3B414232DE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898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Express</a:t>
            </a:r>
            <a:r>
              <a:rPr lang="zh-CN" altLang="en-US" dirty="0"/>
              <a:t>是一个基于</a:t>
            </a:r>
            <a:r>
              <a:rPr lang="en-US" altLang="zh-CN" dirty="0"/>
              <a:t>Node.js</a:t>
            </a:r>
            <a:r>
              <a:rPr lang="zh-CN" altLang="en-US" dirty="0"/>
              <a:t>的极简、灵活的</a:t>
            </a:r>
            <a:r>
              <a:rPr lang="en-US" altLang="zh-CN" dirty="0"/>
              <a:t>web</a:t>
            </a:r>
            <a:r>
              <a:rPr lang="zh-CN" altLang="en-US" dirty="0"/>
              <a:t>应用开发框架，它提供一系列强大的特性，并且非常轻便的进行你想要的扩展。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3B3E9-CCAD-4DAD-A61F-2BF5EB67848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82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Schema 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 一种以文件形式存储的数据库模型骨架，不具备数据库的操作能力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 由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Schema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发布生成的模型，具有抽象属性和行为的数据库操作对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 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 由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创建的实体，他的操作也会影响数据库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66925-A18B-4EDE-BC80-3B414232DE60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Schema 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 一种以文件形式存储的数据库模型骨架，不具备数据库的操作能力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 由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Schema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发布生成的模型，具有抽象属性和行为的数据库操作对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 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 由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创建的实体，他的操作也会影响数据库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66925-A18B-4EDE-BC80-3B414232DE60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Schema 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 一种以文件形式存储的数据库模型骨架，不具备数据库的操作能力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 由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Schema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发布生成的模型，具有抽象属性和行为的数据库操作对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 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 由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创建的实体，他的操作也会影响数据库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66925-A18B-4EDE-BC80-3B414232DE60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Schema 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 一种以文件形式存储的数据库模型骨架，不具备数据库的操作能力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 由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Schema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发布生成的模型，具有抽象属性和行为的数据库操作对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 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 由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创建的实体，他的操作也会影响数据库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66925-A18B-4EDE-BC80-3B414232DE60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err="1"/>
              <a:t>App.METHOD</a:t>
            </a:r>
            <a:r>
              <a:rPr lang="en-US" dirty="0"/>
              <a:t>()</a:t>
            </a:r>
          </a:p>
          <a:p>
            <a:pPr marL="228600" indent="-228600">
              <a:buAutoNum type="arabicPeriod"/>
            </a:pPr>
            <a:r>
              <a:rPr lang="en-US" dirty="0" err="1"/>
              <a:t>App.route</a:t>
            </a:r>
            <a:r>
              <a:rPr lang="en-US" dirty="0"/>
              <a:t>()</a:t>
            </a:r>
          </a:p>
          <a:p>
            <a:pPr marL="228600" indent="-228600">
              <a:buAutoNum type="arabicPeriod"/>
            </a:pPr>
            <a:r>
              <a:rPr lang="en-US" dirty="0" err="1"/>
              <a:t>Express.Router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3B3E9-CCAD-4DAD-A61F-2BF5EB67848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82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3B3E9-CCAD-4DAD-A61F-2BF5EB67848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3B3E9-CCAD-4DAD-A61F-2BF5EB67848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12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错误处理必须声明</a:t>
            </a:r>
            <a:r>
              <a:rPr lang="en-US" altLang="zh-CN" dirty="0"/>
              <a:t>4</a:t>
            </a:r>
            <a:r>
              <a:rPr lang="zh-CN" altLang="en-US" dirty="0"/>
              <a:t>个参数，看了</a:t>
            </a:r>
            <a:r>
              <a:rPr lang="en-US" altLang="zh-CN" dirty="0"/>
              <a:t>express</a:t>
            </a:r>
            <a:r>
              <a:rPr lang="zh-CN" altLang="en-US" dirty="0"/>
              <a:t>源代码你能知道，它里面的实现是根据</a:t>
            </a:r>
            <a:r>
              <a:rPr lang="en-US" altLang="zh-CN" dirty="0"/>
              <a:t>arguments</a:t>
            </a:r>
            <a:r>
              <a:rPr lang="zh-CN" altLang="en-US" dirty="0"/>
              <a:t>来判断参数个数，从而决定是否是错误中间件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3B3E9-CCAD-4DAD-A61F-2BF5EB67848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36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不需要定义</a:t>
            </a:r>
            <a:r>
              <a:rPr lang="en-US" altLang="zh-CN" dirty="0"/>
              <a:t>path</a:t>
            </a:r>
            <a:r>
              <a:rPr lang="zh-CN" altLang="en-US" dirty="0"/>
              <a:t>，这里就涉及到</a:t>
            </a:r>
            <a:r>
              <a:rPr lang="en-US" altLang="zh-CN" dirty="0"/>
              <a:t>use</a:t>
            </a:r>
            <a:r>
              <a:rPr lang="zh-CN" altLang="en-US" dirty="0"/>
              <a:t>的另外一种写法，就是没有</a:t>
            </a:r>
            <a:r>
              <a:rPr lang="en-US" altLang="zh-CN" dirty="0"/>
              <a:t>path</a:t>
            </a:r>
            <a:r>
              <a:rPr lang="zh-CN" altLang="en-US" dirty="0"/>
              <a:t>的情况，这代表所有的请求都要走这个中间件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3B3E9-CCAD-4DAD-A61F-2BF5EB67848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45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3B3E9-CCAD-4DAD-A61F-2BF5EB67848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3B3E9-CCAD-4DAD-A61F-2BF5EB67848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36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Mongo-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expressmongo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express 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是一个基于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的开源的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MongoDB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Web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管理界面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66925-A18B-4EDE-BC80-3B414232DE60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B863-11A3-4802-98A1-0BDADABBDCB0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4A24-1E1A-4771-A551-DC30A362386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B863-11A3-4802-98A1-0BDADABBDCB0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4A24-1E1A-4771-A551-DC30A36238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B863-11A3-4802-98A1-0BDADABBDCB0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4A24-1E1A-4771-A551-DC30A36238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B863-11A3-4802-98A1-0BDADABBDCB0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4A24-1E1A-4771-A551-DC30A36238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B863-11A3-4802-98A1-0BDADABBDCB0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4A24-1E1A-4771-A551-DC30A36238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B863-11A3-4802-98A1-0BDADABBDCB0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4A24-1E1A-4771-A551-DC30A36238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B863-11A3-4802-98A1-0BDADABBDCB0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4A24-1E1A-4771-A551-DC30A36238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B863-11A3-4802-98A1-0BDADABBDCB0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4A24-1E1A-4771-A551-DC30A36238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B863-11A3-4802-98A1-0BDADABBDCB0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4A24-1E1A-4771-A551-DC30A36238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B863-11A3-4802-98A1-0BDADABBDCB0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4A24-1E1A-4771-A551-DC30A362386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7C2B863-11A3-4802-98A1-0BDADABBDCB0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D794A24-1E1A-4771-A551-DC30A36238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7C2B863-11A3-4802-98A1-0BDADABBDCB0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D794A24-1E1A-4771-A551-DC30A36238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odejs.org/en/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senchalabs/connec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utomattic/mongoos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github.com/kissjs/node-mongoskin" TargetMode="External"/><Relationship Id="rId4" Type="http://schemas.openxmlformats.org/officeDocument/2006/relationships/hyperlink" Target="https://github.com/mongodb/node-mongodb-nativ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rongloop/express/tree/master/examples" TargetMode="External"/><Relationship Id="rId2" Type="http://schemas.openxmlformats.org/officeDocument/2006/relationships/hyperlink" Target="http://www.expressjs.com.c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ongoosejs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Node.js Framework – Express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Minimal &amp; flexible web application framework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path – string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</a:t>
            </a:r>
            <a:r>
              <a:rPr lang="en-US" b="1" dirty="0">
                <a:solidFill>
                  <a:srgbClr val="00B0F0"/>
                </a:solidFill>
              </a:rPr>
              <a:t>?</a:t>
            </a:r>
            <a:r>
              <a:rPr lang="en-US" dirty="0"/>
              <a:t>, </a:t>
            </a:r>
            <a:r>
              <a:rPr lang="en-US" b="1" dirty="0">
                <a:solidFill>
                  <a:srgbClr val="00B0F0"/>
                </a:solidFill>
              </a:rPr>
              <a:t>+</a:t>
            </a:r>
            <a:r>
              <a:rPr lang="en-US" dirty="0"/>
              <a:t>, </a:t>
            </a:r>
            <a:r>
              <a:rPr lang="en-US" b="1" dirty="0">
                <a:solidFill>
                  <a:srgbClr val="00B0F0"/>
                </a:solidFill>
              </a:rPr>
              <a:t>*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()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325797"/>
            <a:ext cx="5868219" cy="446784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95400" y="2667000"/>
            <a:ext cx="3962400" cy="381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/</a:t>
            </a:r>
            <a:r>
              <a:rPr lang="en-US" altLang="zh-CN" sz="2400" dirty="0" err="1"/>
              <a:t>acd</a:t>
            </a:r>
            <a:r>
              <a:rPr lang="en-US" altLang="zh-CN" sz="2400" dirty="0"/>
              <a:t>, /</a:t>
            </a:r>
            <a:r>
              <a:rPr lang="en-US" altLang="zh-CN" sz="2400" dirty="0" err="1"/>
              <a:t>a</a:t>
            </a:r>
            <a:r>
              <a:rPr lang="en-US" altLang="zh-CN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</a:t>
            </a:r>
            <a:r>
              <a:rPr lang="en-US" altLang="zh-CN" sz="2400" dirty="0" err="1"/>
              <a:t>cd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1295400" y="3810000"/>
            <a:ext cx="3962400" cy="381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/</a:t>
            </a:r>
            <a:r>
              <a:rPr lang="en-US" altLang="zh-CN" sz="2400" dirty="0" err="1"/>
              <a:t>a</a:t>
            </a:r>
            <a:r>
              <a:rPr lang="en-US" altLang="zh-CN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</a:t>
            </a:r>
            <a:r>
              <a:rPr lang="en-US" altLang="zh-CN" sz="2400" dirty="0" err="1"/>
              <a:t>cd</a:t>
            </a:r>
            <a:r>
              <a:rPr lang="en-US" altLang="zh-CN" sz="2400" dirty="0"/>
              <a:t>, /</a:t>
            </a:r>
            <a:r>
              <a:rPr lang="en-US" altLang="zh-CN" sz="2400" dirty="0" err="1"/>
              <a:t>a</a:t>
            </a:r>
            <a:r>
              <a:rPr lang="en-US" altLang="zh-CN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bb</a:t>
            </a:r>
            <a:r>
              <a:rPr lang="en-US" altLang="zh-CN" sz="2400" dirty="0" err="1"/>
              <a:t>cd</a:t>
            </a:r>
            <a:r>
              <a:rPr lang="en-US" altLang="zh-CN" sz="2400" dirty="0"/>
              <a:t>, /</a:t>
            </a:r>
            <a:r>
              <a:rPr lang="en-US" altLang="zh-CN" sz="2400" dirty="0" err="1"/>
              <a:t>a</a:t>
            </a:r>
            <a:r>
              <a:rPr lang="en-US" altLang="zh-CN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bbb</a:t>
            </a:r>
            <a:r>
              <a:rPr lang="en-US" altLang="zh-CN" sz="2400" dirty="0" err="1"/>
              <a:t>cd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295400" y="4967853"/>
            <a:ext cx="3962400" cy="381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/</a:t>
            </a:r>
            <a:r>
              <a:rPr lang="en-US" altLang="zh-CN" sz="2400" dirty="0" err="1"/>
              <a:t>abcd</a:t>
            </a:r>
            <a:r>
              <a:rPr lang="en-US" altLang="zh-CN" sz="2400" dirty="0"/>
              <a:t>, /</a:t>
            </a:r>
            <a:r>
              <a:rPr lang="en-US" altLang="zh-CN" sz="2400" dirty="0" err="1"/>
              <a:t>ab</a:t>
            </a:r>
            <a:r>
              <a:rPr lang="en-US" altLang="zh-CN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x</a:t>
            </a:r>
            <a:r>
              <a:rPr lang="en-US" altLang="zh-CN" sz="2400" dirty="0" err="1"/>
              <a:t>cd</a:t>
            </a:r>
            <a:r>
              <a:rPr lang="en-US" altLang="zh-CN" sz="2400" dirty="0"/>
              <a:t>, /ab</a:t>
            </a:r>
            <a:r>
              <a:rPr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12*</a:t>
            </a:r>
            <a:r>
              <a:rPr lang="en-US" altLang="zh-CN" sz="2400" dirty="0"/>
              <a:t>cd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1295400" y="6185117"/>
            <a:ext cx="3962400" cy="381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/</a:t>
            </a:r>
            <a:r>
              <a:rPr lang="en-US" altLang="zh-CN" sz="2400" dirty="0" err="1"/>
              <a:t>abe</a:t>
            </a:r>
            <a:r>
              <a:rPr lang="en-US" altLang="zh-CN" sz="2400" dirty="0"/>
              <a:t>, /</a:t>
            </a:r>
            <a:r>
              <a:rPr lang="en-US" altLang="zh-CN" sz="2400" dirty="0" err="1"/>
              <a:t>ab</a:t>
            </a:r>
            <a:r>
              <a:rPr lang="en-US" altLang="zh-CN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cd</a:t>
            </a:r>
            <a:r>
              <a:rPr lang="en-US" altLang="zh-CN" sz="2400" dirty="0" err="1"/>
              <a:t>e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Routing path – 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regular expression as a path definition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590800"/>
            <a:ext cx="6087325" cy="205768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95400" y="2895600"/>
            <a:ext cx="3962400" cy="381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The path contains </a:t>
            </a:r>
            <a:r>
              <a:rPr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95400" y="4087995"/>
            <a:ext cx="3962400" cy="381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The path end with </a:t>
            </a:r>
            <a:r>
              <a:rPr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fly</a:t>
            </a:r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path – parameters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343" y="1419471"/>
            <a:ext cx="8229600" cy="4625609"/>
          </a:xfrm>
        </p:spPr>
        <p:txBody>
          <a:bodyPr/>
          <a:lstStyle/>
          <a:p>
            <a:r>
              <a:rPr lang="en-US" dirty="0" err="1"/>
              <a:t>req.params</a:t>
            </a:r>
            <a:r>
              <a:rPr lang="en-US" dirty="0"/>
              <a:t> =&gt; {}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err="1"/>
              <a:t>req.query</a:t>
            </a:r>
            <a:r>
              <a:rPr lang="en-US" dirty="0"/>
              <a:t> =&gt; {}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188" y="1978182"/>
            <a:ext cx="6992937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188" y="3532738"/>
            <a:ext cx="7431087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Routing path – rule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First definition, first process</a:t>
            </a:r>
          </a:p>
          <a:p>
            <a:endParaRPr lang="en-US" altLang="zh-CN" dirty="0"/>
          </a:p>
        </p:txBody>
      </p:sp>
      <p:sp>
        <p:nvSpPr>
          <p:cNvPr id="4" name="Rectangle 3"/>
          <p:cNvSpPr/>
          <p:nvPr/>
        </p:nvSpPr>
        <p:spPr>
          <a:xfrm>
            <a:off x="579422" y="3105835"/>
            <a:ext cx="85645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app.</a:t>
            </a:r>
            <a:r>
              <a:rPr lang="en-US" dirty="0" err="1">
                <a:solidFill>
                  <a:srgbClr val="A6E22E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'/:</a:t>
            </a:r>
            <a:r>
              <a:rPr lang="en-US" dirty="0" err="1">
                <a:solidFill>
                  <a:srgbClr val="E6DB74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E6DB74"/>
                </a:solidFill>
                <a:latin typeface="Consolas" panose="020B0609020204030204" pitchFamily="49" charset="0"/>
              </a:rPr>
              <a:t>api|modules|lib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)/*'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66D9E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doSth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app.</a:t>
            </a:r>
            <a:r>
              <a:rPr lang="en-US" dirty="0" err="1">
                <a:solidFill>
                  <a:srgbClr val="A6E22E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'/</a:t>
            </a:r>
            <a:r>
              <a:rPr lang="en-US" dirty="0" err="1">
                <a:solidFill>
                  <a:srgbClr val="E6DB74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E6DB74"/>
                </a:solidFill>
                <a:latin typeface="Consolas" panose="020B0609020204030204" pitchFamily="49" charset="0"/>
              </a:rPr>
              <a:t>showtime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66D9E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showTime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72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handler is a function, handle </a:t>
            </a:r>
            <a:r>
              <a:rPr lang="en-US" dirty="0">
                <a:solidFill>
                  <a:srgbClr val="00B0F0"/>
                </a:solidFill>
              </a:rPr>
              <a:t>request</a:t>
            </a:r>
            <a:r>
              <a:rPr lang="en-US" dirty="0"/>
              <a:t> &amp; </a:t>
            </a:r>
            <a:r>
              <a:rPr lang="en-US" dirty="0">
                <a:solidFill>
                  <a:srgbClr val="00B0F0"/>
                </a:solidFill>
              </a:rPr>
              <a:t>response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Format is</a:t>
            </a:r>
          </a:p>
          <a:p>
            <a:pPr lvl="1"/>
            <a:r>
              <a:rPr lang="en-US" dirty="0"/>
              <a:t>Function</a:t>
            </a:r>
          </a:p>
          <a:p>
            <a:pPr lvl="1"/>
            <a:r>
              <a:rPr lang="en-US" dirty="0"/>
              <a:t>Array of function</a:t>
            </a:r>
          </a:p>
          <a:p>
            <a:pPr lvl="1"/>
            <a:r>
              <a:rPr lang="en-US" dirty="0"/>
              <a:t>Various combination of above both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0958" y="2485904"/>
            <a:ext cx="7468642" cy="86689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647679" y="2514600"/>
            <a:ext cx="2667000" cy="30480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6628879" y="2133600"/>
            <a:ext cx="521" cy="269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793844" y="1498957"/>
            <a:ext cx="167007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Handler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handlers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363" y="1600200"/>
            <a:ext cx="7240010" cy="5096586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3810000" y="1930831"/>
            <a:ext cx="3657600" cy="381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371600" y="4326368"/>
            <a:ext cx="3657600" cy="381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2667000" y="3988231"/>
            <a:ext cx="0" cy="338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209800" y="3988231"/>
            <a:ext cx="68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209800" y="3073831"/>
            <a:ext cx="160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/>
          <p:nvPr/>
        </p:nvCxnSpPr>
        <p:spPr>
          <a:xfrm rot="16200000" flipH="1">
            <a:off x="2781300" y="3416731"/>
            <a:ext cx="2667000" cy="1981199"/>
          </a:xfrm>
          <a:prstGeom prst="curvedConnector3">
            <a:avLst>
              <a:gd name="adj1" fmla="val 3954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505200" y="5715000"/>
            <a:ext cx="3657600" cy="381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Routing handlers – rule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</a:t>
            </a:r>
            <a:r>
              <a:rPr lang="en-US" altLang="zh-CN" i="1" dirty="0">
                <a:solidFill>
                  <a:srgbClr val="00B0F0"/>
                </a:solidFill>
              </a:rPr>
              <a:t>next() </a:t>
            </a:r>
            <a:r>
              <a:rPr lang="en-US" altLang="zh-CN" dirty="0"/>
              <a:t>pass control to next handler</a:t>
            </a:r>
          </a:p>
          <a:p>
            <a:endParaRPr lang="en-US" altLang="zh-CN" dirty="0"/>
          </a:p>
          <a:p>
            <a:r>
              <a:rPr lang="en-US" altLang="zh-CN" dirty="0"/>
              <a:t>Use </a:t>
            </a:r>
            <a:r>
              <a:rPr lang="en-US" altLang="zh-CN" i="1" dirty="0">
                <a:solidFill>
                  <a:srgbClr val="00B0F0"/>
                </a:solidFill>
              </a:rPr>
              <a:t>next(‘</a:t>
            </a:r>
            <a:r>
              <a:rPr lang="en-US" altLang="zh-CN" b="1" i="1" dirty="0">
                <a:solidFill>
                  <a:srgbClr val="00B0F0"/>
                </a:solidFill>
              </a:rPr>
              <a:t>route</a:t>
            </a:r>
            <a:r>
              <a:rPr lang="en-US" altLang="zh-CN" i="1" dirty="0">
                <a:solidFill>
                  <a:srgbClr val="00B0F0"/>
                </a:solidFill>
              </a:rPr>
              <a:t>’)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/>
              <a:t>pass control to next eligible route</a:t>
            </a:r>
          </a:p>
          <a:p>
            <a:pPr lvl="1"/>
            <a:r>
              <a:rPr lang="en-US" altLang="zh-CN" dirty="0"/>
              <a:t>Only works for </a:t>
            </a:r>
            <a:r>
              <a:rPr lang="en-US" altLang="zh-CN" dirty="0" err="1"/>
              <a:t>app.METHOD</a:t>
            </a:r>
            <a:r>
              <a:rPr lang="en-US" altLang="zh-CN" dirty="0"/>
              <a:t> or </a:t>
            </a:r>
            <a:r>
              <a:rPr lang="en-US" altLang="zh-CN" dirty="0" err="1"/>
              <a:t>router.METHOD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255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Route - 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app.METHOD</a:t>
            </a:r>
            <a:endParaRPr lang="en-US" altLang="zh-CN" dirty="0"/>
          </a:p>
          <a:p>
            <a:r>
              <a:rPr lang="en-US" altLang="zh-CN" dirty="0"/>
              <a:t>Path</a:t>
            </a:r>
          </a:p>
          <a:p>
            <a:r>
              <a:rPr lang="en-US" altLang="zh-CN" dirty="0"/>
              <a:t>Handlers</a:t>
            </a:r>
          </a:p>
          <a:p>
            <a:r>
              <a:rPr lang="en-US" altLang="zh-CN" dirty="0" err="1"/>
              <a:t>express.Router</a:t>
            </a:r>
            <a:endParaRPr lang="en-US" altLang="zh-CN" dirty="0"/>
          </a:p>
          <a:p>
            <a:r>
              <a:rPr lang="en-US" altLang="zh-CN" dirty="0" err="1">
                <a:solidFill>
                  <a:srgbClr val="00B0F0"/>
                </a:solidFill>
              </a:rPr>
              <a:t>app.use</a:t>
            </a:r>
            <a:r>
              <a:rPr lang="en-US" altLang="zh-CN" dirty="0">
                <a:solidFill>
                  <a:srgbClr val="00B0F0"/>
                </a:solidFill>
              </a:rPr>
              <a:t>()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next()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73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pic>
        <p:nvPicPr>
          <p:cNvPr id="30722" name="Picture 2" descr="http://clacklisp.org/tutorial/clack-middleware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362200"/>
            <a:ext cx="5638800" cy="35242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Middleware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function</a:t>
            </a:r>
          </a:p>
          <a:p>
            <a:r>
              <a:rPr lang="en-US" altLang="zh-CN" dirty="0"/>
              <a:t>Can access</a:t>
            </a:r>
          </a:p>
          <a:p>
            <a:pPr lvl="1"/>
            <a:r>
              <a:rPr lang="en-US" altLang="zh-CN" dirty="0"/>
              <a:t>HTTP Request &amp; Response</a:t>
            </a:r>
          </a:p>
          <a:p>
            <a:pPr lvl="1"/>
            <a:r>
              <a:rPr lang="en-US" altLang="zh-CN" dirty="0"/>
              <a:t>Middleware flow controller -&gt; </a:t>
            </a:r>
            <a:r>
              <a:rPr lang="en-US" altLang="zh-CN" i="1" dirty="0"/>
              <a:t>next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65886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996680"/>
            <a:ext cx="137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Placeholder 4" descr="express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457200" y="4715491"/>
            <a:ext cx="3340100" cy="1968500"/>
          </a:xfrm>
          <a:prstGeom prst="rect">
            <a:avLst/>
          </a:prstGeom>
        </p:spPr>
      </p:pic>
      <p:pic>
        <p:nvPicPr>
          <p:cNvPr id="1029" name="Picture 5" descr="https://s.gravatar.com/avatar/f1e3ab214a976a39cfd713bc93deb10f?size=496&amp;default=retr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65826" y="2538744"/>
            <a:ext cx="3657598" cy="3657599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965826" y="6196343"/>
            <a:ext cx="2819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TJ  </a:t>
            </a:r>
            <a:r>
              <a:rPr lang="en-US" b="1" dirty="0" err="1">
                <a:solidFill>
                  <a:schemeClr val="tx1"/>
                </a:solidFill>
              </a:rPr>
              <a:t>Holowaychuk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93826" y="246766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-apple-system"/>
              </a:rPr>
              <a:t>The Express philosophy is to provide small, robust tooling for HTTP servers, making it a great solution for single page applications, web sites, hybrids, or public HTTP APIs.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3826" y="1520963"/>
            <a:ext cx="77995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 Neue"/>
              </a:rPr>
              <a:t>Fast, un-opinionated, minimalist web framework for </a:t>
            </a:r>
            <a:r>
              <a:rPr lang="en-US" sz="2800" dirty="0">
                <a:latin typeface="Helvetica Neue"/>
                <a:hlinkClick r:id="rId6"/>
              </a:rPr>
              <a:t>Node.js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Middleware – normal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Application level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Router level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2438400"/>
            <a:ext cx="6277851" cy="83831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800" y="3869009"/>
            <a:ext cx="7449590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0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Middleware – error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Error middleware</a:t>
            </a:r>
          </a:p>
          <a:p>
            <a:r>
              <a:rPr lang="en-US" altLang="zh-CN" dirty="0"/>
              <a:t>Must declare </a:t>
            </a:r>
            <a:r>
              <a:rPr lang="en-US" altLang="zh-CN" b="1" dirty="0">
                <a:solidFill>
                  <a:srgbClr val="FFC000"/>
                </a:solidFill>
              </a:rPr>
              <a:t>4</a:t>
            </a:r>
            <a:r>
              <a:rPr lang="en-US" altLang="zh-CN" dirty="0"/>
              <a:t> parameters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2885584"/>
            <a:ext cx="6535062" cy="3515216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1447800" y="3733800"/>
            <a:ext cx="1143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43000" y="6096000"/>
            <a:ext cx="1143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2895600" y="3581400"/>
            <a:ext cx="2819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919678" y="3119590"/>
            <a:ext cx="2710617" cy="91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Pass to next error middleware </a:t>
            </a:r>
          </a:p>
          <a:p>
            <a:pPr algn="ctr"/>
            <a:r>
              <a:rPr lang="en-US" altLang="zh-CN" sz="2000" dirty="0"/>
              <a:t>(err != ‘route’)</a:t>
            </a:r>
            <a:endParaRPr lang="zh-CN" altLang="en-US" sz="2000" dirty="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2817420" y="5562600"/>
            <a:ext cx="2119422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000169" y="5143500"/>
            <a:ext cx="3630126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No path, means</a:t>
            </a:r>
            <a:r>
              <a:rPr lang="en-US" altLang="zh-CN" sz="2000" b="1" dirty="0"/>
              <a:t> all </a:t>
            </a:r>
            <a:r>
              <a:rPr lang="en-US" altLang="zh-CN" sz="2000" dirty="0"/>
              <a:t>request will go through this middleware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1968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– third-party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4.x, express has not depended on </a:t>
            </a:r>
            <a:r>
              <a:rPr lang="en-US" b="1" dirty="0">
                <a:solidFill>
                  <a:schemeClr val="accent6"/>
                </a:solidFill>
              </a:rPr>
              <a:t>connect</a:t>
            </a:r>
            <a:r>
              <a:rPr lang="en-US" dirty="0"/>
              <a:t> any more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Server-static</a:t>
            </a:r>
            <a:r>
              <a:rPr lang="en-US" dirty="0"/>
              <a:t> is the only built-in middleware in express</a:t>
            </a:r>
          </a:p>
          <a:p>
            <a:endParaRPr lang="en-US" dirty="0"/>
          </a:p>
          <a:p>
            <a:r>
              <a:rPr lang="en-US" dirty="0"/>
              <a:t>Get more useful middleware from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- Express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1828800"/>
            <a:ext cx="7916380" cy="2886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app.set</a:t>
            </a:r>
            <a:r>
              <a:rPr lang="en-US" i="1" dirty="0"/>
              <a:t>(‘views’, [view path])</a:t>
            </a:r>
          </a:p>
          <a:p>
            <a:r>
              <a:rPr lang="en-US" i="1" dirty="0" err="1"/>
              <a:t>app.set</a:t>
            </a:r>
            <a:r>
              <a:rPr lang="en-US" i="1" dirty="0"/>
              <a:t>(‘view engine’, [engine name])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3048000"/>
            <a:ext cx="5611008" cy="175284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4724400" y="4419600"/>
            <a:ext cx="1496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373008" y="3920547"/>
            <a:ext cx="2618592" cy="9906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Convert</a:t>
            </a:r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index.jade</a:t>
            </a:r>
            <a:r>
              <a:rPr lang="en-US" altLang="zh-CN" sz="2000" dirty="0"/>
              <a:t> file to index.html based on “jade” engine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Express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2517490"/>
            <a:ext cx="1295400" cy="533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Request 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1752600"/>
            <a:ext cx="5257800" cy="464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0" y="17526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 app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5600495"/>
            <a:ext cx="1295400" cy="533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Response </a:t>
            </a:r>
          </a:p>
        </p:txBody>
      </p:sp>
      <p:cxnSp>
        <p:nvCxnSpPr>
          <p:cNvPr id="9" name="Straight Arrow Connector 8"/>
          <p:cNvCxnSpPr>
            <a:endCxn id="10" idx="1"/>
          </p:cNvCxnSpPr>
          <p:nvPr/>
        </p:nvCxnSpPr>
        <p:spPr>
          <a:xfrm flipV="1">
            <a:off x="1905000" y="2746090"/>
            <a:ext cx="2362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267200" y="2441290"/>
            <a:ext cx="2057400" cy="6096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 (‘/user/:id’)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38400" y="2441290"/>
            <a:ext cx="11430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/user/12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277532" y="3231704"/>
            <a:ext cx="2057400" cy="6096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  <a:p>
            <a:pPr algn="ctr"/>
            <a:r>
              <a:rPr lang="en-US" dirty="0"/>
              <a:t>(‘/user/:id’)</a:t>
            </a:r>
          </a:p>
        </p:txBody>
      </p:sp>
      <p:sp>
        <p:nvSpPr>
          <p:cNvPr id="12" name="Rounded Rectangle 12"/>
          <p:cNvSpPr/>
          <p:nvPr/>
        </p:nvSpPr>
        <p:spPr>
          <a:xfrm>
            <a:off x="4277532" y="4780243"/>
            <a:ext cx="2057400" cy="6096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  <a:p>
            <a:pPr algn="ctr"/>
            <a:r>
              <a:rPr lang="en-US" altLang="zh-CN" dirty="0"/>
              <a:t>{response}</a:t>
            </a:r>
            <a:endParaRPr lang="en-US" dirty="0"/>
          </a:p>
        </p:txBody>
      </p:sp>
      <p:cxnSp>
        <p:nvCxnSpPr>
          <p:cNvPr id="8" name="直接箭头连接符 7"/>
          <p:cNvCxnSpPr>
            <a:stCxn id="15" idx="1"/>
            <a:endCxn id="7" idx="3"/>
          </p:cNvCxnSpPr>
          <p:nvPr/>
        </p:nvCxnSpPr>
        <p:spPr>
          <a:xfrm flipH="1">
            <a:off x="1905000" y="5867171"/>
            <a:ext cx="2395535" cy="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029200" y="3989829"/>
            <a:ext cx="1107996" cy="7055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…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553200" y="2517490"/>
            <a:ext cx="28755" cy="35037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Rounded Rectangle 12"/>
          <p:cNvSpPr/>
          <p:nvPr/>
        </p:nvSpPr>
        <p:spPr>
          <a:xfrm>
            <a:off x="4300535" y="5562371"/>
            <a:ext cx="2057400" cy="6096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engine</a:t>
            </a:r>
          </a:p>
          <a:p>
            <a:pPr algn="ctr"/>
            <a:r>
              <a:rPr lang="en-US" altLang="zh-CN" dirty="0"/>
              <a:t>{</a:t>
            </a:r>
            <a:r>
              <a:rPr lang="en-US" altLang="zh-CN" dirty="0" err="1"/>
              <a:t>response.render</a:t>
            </a:r>
            <a:r>
              <a:rPr lang="en-US" altLang="zh-CN" dirty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  <p:bldP spid="11" grpId="0" animBg="1"/>
      <p:bldP spid="13" grpId="0" animBg="1"/>
      <p:bldP spid="12" grpId="0" animBg="1"/>
      <p:bldP spid="17" grpId="0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Express router -&gt; path &amp; hander</a:t>
            </a:r>
          </a:p>
          <a:p>
            <a:r>
              <a:rPr lang="en-US" altLang="zh-CN" dirty="0"/>
              <a:t>Express view engine</a:t>
            </a:r>
          </a:p>
          <a:p>
            <a:r>
              <a:rPr lang="en-US" altLang="zh-CN" dirty="0"/>
              <a:t>Express middleware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88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 Simple HTTP Server by Express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752600"/>
            <a:ext cx="5544324" cy="24101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" y="4191000"/>
            <a:ext cx="4876800" cy="5334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$</a:t>
            </a:r>
            <a:r>
              <a:rPr lang="en-US" sz="2400" dirty="0">
                <a:solidFill>
                  <a:srgbClr val="33CCFF"/>
                </a:solidFill>
              </a:rPr>
              <a:t> </a:t>
            </a:r>
            <a:r>
              <a:rPr lang="en-US" sz="2400" dirty="0" err="1">
                <a:solidFill>
                  <a:srgbClr val="33CCFF"/>
                </a:solidFill>
              </a:rPr>
              <a:t>npm</a:t>
            </a:r>
            <a:r>
              <a:rPr lang="en-US" sz="2400" dirty="0">
                <a:solidFill>
                  <a:srgbClr val="33CCFF"/>
                </a:solidFill>
              </a:rPr>
              <a:t> </a:t>
            </a:r>
            <a:r>
              <a:rPr lang="en-US" sz="2400" dirty="0"/>
              <a:t>install express </a:t>
            </a:r>
            <a:r>
              <a:rPr lang="en-US" sz="2400" dirty="0">
                <a:solidFill>
                  <a:srgbClr val="FF0000"/>
                </a:solidFill>
              </a:rPr>
              <a:t>--save</a:t>
            </a:r>
          </a:p>
        </p:txBody>
      </p:sp>
    </p:spTree>
    <p:extLst>
      <p:ext uri="{BB962C8B-B14F-4D97-AF65-F5344CB8AC3E}">
        <p14:creationId xmlns:p14="http://schemas.microsoft.com/office/powerpoint/2010/main" val="336463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the generator in global scope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generator create a express-app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Start express app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2438400"/>
            <a:ext cx="4876800" cy="5334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$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npm</a:t>
            </a:r>
            <a:r>
              <a:rPr lang="en-US" sz="2400" dirty="0"/>
              <a:t> install express-generator </a:t>
            </a:r>
            <a:r>
              <a:rPr lang="en-US" sz="2400" dirty="0">
                <a:solidFill>
                  <a:srgbClr val="FF0000"/>
                </a:solidFill>
              </a:rPr>
              <a:t>-g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3886200"/>
            <a:ext cx="4876800" cy="5334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$</a:t>
            </a:r>
            <a:r>
              <a:rPr lang="en-US" sz="2400" dirty="0">
                <a:solidFill>
                  <a:srgbClr val="00B0F0"/>
                </a:solidFill>
              </a:rPr>
              <a:t> express</a:t>
            </a:r>
            <a:r>
              <a:rPr lang="en-US" sz="2400" dirty="0"/>
              <a:t> </a:t>
            </a:r>
            <a:r>
              <a:rPr lang="en-US" sz="2400" dirty="0" err="1"/>
              <a:t>express</a:t>
            </a:r>
            <a:r>
              <a:rPr lang="en-US" sz="2400" dirty="0"/>
              <a:t>-demo &amp;&amp; </a:t>
            </a:r>
            <a:r>
              <a:rPr lang="en-US" sz="2400" dirty="0" err="1"/>
              <a:t>cd</a:t>
            </a:r>
            <a:r>
              <a:rPr lang="en-US" sz="2400" dirty="0"/>
              <a:t> express-demo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5334000"/>
            <a:ext cx="4876800" cy="5334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$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npm</a:t>
            </a:r>
            <a:r>
              <a:rPr lang="en-US" sz="2400" dirty="0"/>
              <a:t> install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0" y="5867400"/>
            <a:ext cx="4876800" cy="5334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$ </a:t>
            </a:r>
            <a:r>
              <a:rPr lang="en-US" sz="2400" dirty="0" err="1">
                <a:solidFill>
                  <a:srgbClr val="00B0F0"/>
                </a:solidFill>
              </a:rPr>
              <a:t>npm</a:t>
            </a:r>
            <a:r>
              <a:rPr lang="en-US" sz="2400" dirty="0"/>
              <a:t> start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1981200"/>
            <a:ext cx="2209800" cy="4518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6276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Node &amp; </a:t>
            </a:r>
            <a:r>
              <a:rPr lang="en-US" altLang="zh-CN" dirty="0" err="1"/>
              <a:t>MongoDB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98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 &amp; MongoDB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236234" y="1777041"/>
            <a:ext cx="3528204" cy="119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/>
              <a:t>mongoose:</a:t>
            </a:r>
            <a:r>
              <a:rPr lang="en-US" sz="2800" dirty="0"/>
              <a:t> </a:t>
            </a:r>
            <a:r>
              <a:rPr lang="en-US" sz="2800" dirty="0">
                <a:hlinkClick r:id="rId3"/>
              </a:rPr>
              <a:t>Object document modeling</a:t>
            </a:r>
            <a:endParaRPr lang="en-US"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224731" y="3292415"/>
            <a:ext cx="3528204" cy="119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 err="1"/>
              <a:t>mongodb:</a:t>
            </a:r>
            <a:r>
              <a:rPr lang="en-US" sz="2800" dirty="0" err="1">
                <a:hlinkClick r:id="rId4"/>
              </a:rPr>
              <a:t>node</a:t>
            </a:r>
            <a:r>
              <a:rPr lang="en-US" sz="2800" dirty="0">
                <a:hlinkClick r:id="rId4"/>
              </a:rPr>
              <a:t>-</a:t>
            </a:r>
            <a:r>
              <a:rPr lang="en-US" sz="2800" dirty="0" err="1">
                <a:hlinkClick r:id="rId4"/>
              </a:rPr>
              <a:t>mongodb</a:t>
            </a:r>
            <a:r>
              <a:rPr lang="en-US" sz="2800" dirty="0">
                <a:hlinkClick r:id="rId4"/>
              </a:rPr>
              <a:t>-native</a:t>
            </a:r>
            <a:endParaRPr lang="en-US"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239109" y="4704272"/>
            <a:ext cx="3528204" cy="119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 err="1"/>
              <a:t>mongoskin:</a:t>
            </a:r>
            <a:r>
              <a:rPr lang="en-US" sz="2800" dirty="0" err="1">
                <a:hlinkClick r:id="rId5"/>
              </a:rPr>
              <a:t>node-mongoskin</a:t>
            </a:r>
            <a:endParaRPr lang="en-US" altLang="zh-CN"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2053087"/>
            <a:ext cx="5186661" cy="327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091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  <a:p>
            <a:r>
              <a:rPr lang="en-US" dirty="0"/>
              <a:t>Middleware </a:t>
            </a:r>
            <a:endParaRPr lang="en-US" altLang="zh-CN" dirty="0"/>
          </a:p>
          <a:p>
            <a:r>
              <a:rPr lang="en-US" dirty="0"/>
              <a:t>Database Integration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90534"/>
            <a:ext cx="8077200" cy="1317279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Express </a:t>
            </a:r>
            <a:r>
              <a:rPr lang="en-US" dirty="0">
                <a:solidFill>
                  <a:srgbClr val="00B0F0"/>
                </a:solidFill>
              </a:rPr>
              <a:t>Features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Mongoose-Schema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1" y="2329132"/>
            <a:ext cx="7924799" cy="2760453"/>
          </a:xfrm>
        </p:spPr>
        <p:txBody>
          <a:bodyPr>
            <a:normAutofit/>
          </a:bodyPr>
          <a:lstStyle/>
          <a:p>
            <a:r>
              <a:rPr lang="en-US" sz="2800" dirty="0"/>
              <a:t>Schema: 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800" dirty="0"/>
              <a:t>Maps to a </a:t>
            </a:r>
            <a:r>
              <a:rPr lang="en-US" sz="2800" dirty="0" err="1"/>
              <a:t>MongoDB</a:t>
            </a:r>
            <a:r>
              <a:rPr lang="en-US" sz="2800" dirty="0"/>
              <a:t> collection 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800" dirty="0"/>
              <a:t>Defines the shape of the documents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800" dirty="0"/>
              <a:t>Add functions.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28652" y="2101755"/>
            <a:ext cx="7886700" cy="4075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QQ图片2015113015583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1878" y="1883277"/>
            <a:ext cx="5180953" cy="3238095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3001993" y="3502324"/>
            <a:ext cx="992038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244196" y="3312543"/>
            <a:ext cx="1460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Schema.Type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3137140" y="4258573"/>
            <a:ext cx="992038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206815" y="40515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Validation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911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 animBg="1"/>
      <p:bldP spid="15" grpId="0"/>
      <p:bldP spid="16" grpId="0" animBg="1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Mongoose-</a:t>
            </a:r>
            <a:r>
              <a:rPr lang="en-US" altLang="zh-CN" dirty="0" err="1"/>
              <a:t>Schema.Type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28652" y="2101755"/>
            <a:ext cx="7886700" cy="4075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619127" y="2149475"/>
            <a:ext cx="7886700" cy="426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Schema.Type</a:t>
            </a:r>
            <a:r>
              <a:rPr kumimoji="0" lang="en-US" altLang="zh-CN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String, Number, Date</a:t>
            </a:r>
            <a:r>
              <a:rPr lang="en-US" altLang="zh-CN" sz="2800" dirty="0"/>
              <a:t>, Buffer, Boolean, </a:t>
            </a:r>
            <a:r>
              <a:rPr lang="en-US" altLang="zh-CN" sz="2800" dirty="0">
                <a:solidFill>
                  <a:srgbClr val="FFFF00"/>
                </a:solidFill>
              </a:rPr>
              <a:t>Mixed</a:t>
            </a:r>
            <a:r>
              <a:rPr lang="en-US" altLang="zh-CN" sz="2800" dirty="0"/>
              <a:t>, </a:t>
            </a:r>
            <a:r>
              <a:rPr lang="en-US" altLang="zh-CN" sz="2800" dirty="0" err="1">
                <a:solidFill>
                  <a:srgbClr val="FFFF00"/>
                </a:solidFill>
              </a:rPr>
              <a:t>ObjectId</a:t>
            </a:r>
            <a:r>
              <a:rPr lang="en-US" altLang="zh-CN" sz="2800" dirty="0"/>
              <a:t>, Array.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/>
              <a:t>Mixed: After Mixed, </a:t>
            </a:r>
            <a:r>
              <a:rPr lang="en-US" altLang="zh-CN" sz="2800" dirty="0" err="1">
                <a:solidFill>
                  <a:srgbClr val="FFFF00"/>
                </a:solidFill>
              </a:rPr>
              <a:t>markModified</a:t>
            </a:r>
            <a:r>
              <a:rPr lang="en-US" altLang="zh-CN" sz="2800" dirty="0"/>
              <a:t>()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err="1"/>
              <a:t>ObjectId</a:t>
            </a:r>
            <a:r>
              <a:rPr lang="en-US" sz="2800" dirty="0"/>
              <a:t>: Primary Key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   </a:t>
            </a:r>
            <a:r>
              <a:rPr lang="en-US" sz="2800" dirty="0" err="1"/>
              <a:t>var</a:t>
            </a:r>
            <a:r>
              <a:rPr lang="en-US" sz="2800" dirty="0"/>
              <a:t> _</a:t>
            </a:r>
            <a:r>
              <a:rPr lang="en-US" sz="2800" dirty="0" err="1"/>
              <a:t>someId</a:t>
            </a:r>
            <a:r>
              <a:rPr lang="en-US" sz="2800" dirty="0"/>
              <a:t> = new </a:t>
            </a:r>
            <a:r>
              <a:rPr lang="en-US" sz="2800" dirty="0" err="1"/>
              <a:t>mongoose.Types.ObjectId</a:t>
            </a:r>
            <a:r>
              <a:rPr lang="en-US" sz="2800" dirty="0"/>
              <a:t>;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 dirty="0"/>
          </a:p>
        </p:txBody>
      </p:sp>
      <p:sp>
        <p:nvSpPr>
          <p:cNvPr id="11" name="Flowchart: Process 10"/>
          <p:cNvSpPr/>
          <p:nvPr/>
        </p:nvSpPr>
        <p:spPr>
          <a:xfrm>
            <a:off x="2562225" y="7229475"/>
            <a:ext cx="1057275" cy="45719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QQ图片2015113011070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7733" y="1787617"/>
            <a:ext cx="7114286" cy="389523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314575" y="4762500"/>
            <a:ext cx="2609850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11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" presetClass="exit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Mongoose-Model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1" y="2001328"/>
            <a:ext cx="7924799" cy="1716657"/>
          </a:xfrm>
        </p:spPr>
        <p:txBody>
          <a:bodyPr>
            <a:normAutofit/>
          </a:bodyPr>
          <a:lstStyle/>
          <a:p>
            <a:r>
              <a:rPr lang="en-US" sz="2800" dirty="0"/>
              <a:t>Model: </a:t>
            </a:r>
          </a:p>
          <a:p>
            <a:pPr marL="633222" indent="-514350">
              <a:buNone/>
            </a:pPr>
            <a:r>
              <a:rPr lang="en-US" sz="2800" dirty="0"/>
              <a:t>     CRUD Documents.</a:t>
            </a:r>
          </a:p>
          <a:p>
            <a:pPr marL="633222" indent="-514350">
              <a:buNone/>
            </a:pPr>
            <a:r>
              <a:rPr lang="en-US" sz="2800" dirty="0"/>
              <a:t>     Naming Collection.</a:t>
            </a:r>
          </a:p>
          <a:p>
            <a:pPr marL="633222" indent="-514350">
              <a:buNone/>
            </a:pP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28652" y="2101755"/>
            <a:ext cx="7886700" cy="4075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clipboar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6430" y="1864441"/>
            <a:ext cx="8192644" cy="3458058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8920206">
            <a:off x="4561214" y="1757997"/>
            <a:ext cx="981075" cy="666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1103" y="3752491"/>
            <a:ext cx="79017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3222" indent="-514350">
              <a:buNone/>
            </a:pPr>
            <a:r>
              <a:rPr lang="en-US" sz="2400" dirty="0"/>
              <a:t>(Model name + ’s’). </a:t>
            </a:r>
            <a:r>
              <a:rPr lang="en-US" sz="2400" dirty="0" err="1"/>
              <a:t>toLowerCase</a:t>
            </a:r>
            <a:r>
              <a:rPr lang="en-US" sz="2400" dirty="0"/>
              <a:t>()= collection name</a:t>
            </a:r>
          </a:p>
          <a:p>
            <a:pPr marL="633222" indent="-514350">
              <a:buNone/>
            </a:pPr>
            <a:r>
              <a:rPr lang="en-US" sz="2400" dirty="0"/>
              <a:t>People + ‘s’ = </a:t>
            </a:r>
            <a:r>
              <a:rPr lang="en-US" sz="2400" dirty="0">
                <a:solidFill>
                  <a:srgbClr val="FFFF00"/>
                </a:solidFill>
              </a:rPr>
              <a:t>peoples</a:t>
            </a:r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225615" y="3467819"/>
            <a:ext cx="370936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136476" y="4664013"/>
            <a:ext cx="529086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11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  <p:bldP spid="8" grpId="1"/>
      <p:bldP spid="16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Mongoose-Model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1" y="2001328"/>
            <a:ext cx="7924799" cy="1716657"/>
          </a:xfrm>
        </p:spPr>
        <p:txBody>
          <a:bodyPr>
            <a:normAutofit/>
          </a:bodyPr>
          <a:lstStyle/>
          <a:p>
            <a:r>
              <a:rPr lang="en-US" sz="2800" dirty="0"/>
              <a:t>Model: </a:t>
            </a:r>
          </a:p>
          <a:p>
            <a:pPr marL="633222" indent="-514350">
              <a:buNone/>
            </a:pPr>
            <a:r>
              <a:rPr lang="en-US" sz="2800" dirty="0"/>
              <a:t>     CRUD Documents.</a:t>
            </a:r>
          </a:p>
          <a:p>
            <a:pPr marL="633222" indent="-514350">
              <a:buNone/>
            </a:pPr>
            <a:r>
              <a:rPr lang="en-US" sz="2800" dirty="0"/>
              <a:t>     Naming Collection.</a:t>
            </a:r>
          </a:p>
          <a:p>
            <a:pPr marL="633222" indent="-514350">
              <a:buNone/>
            </a:pP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28652" y="2101755"/>
            <a:ext cx="7886700" cy="4075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QQ图片2015120213411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0461" y="1750623"/>
            <a:ext cx="7200000" cy="4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11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Summary-mongoose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1321" y="2353162"/>
            <a:ext cx="8229600" cy="2943458"/>
          </a:xfrm>
        </p:spPr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n-US" dirty="0"/>
              <a:t>ODM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/>
              <a:t>Schema 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err="1"/>
              <a:t>Schema.Type</a:t>
            </a:r>
            <a:endParaRPr lang="en-US" dirty="0"/>
          </a:p>
          <a:p>
            <a:pPr marL="633222" indent="-514350">
              <a:buFont typeface="+mj-lt"/>
              <a:buAutoNum type="arabicPeriod"/>
            </a:pPr>
            <a:r>
              <a:rPr lang="en-US" dirty="0"/>
              <a:t>Model</a:t>
            </a:r>
          </a:p>
          <a:p>
            <a:pPr marL="633222" indent="-514350">
              <a:buFont typeface="+mj-lt"/>
              <a:buAutoNum type="arabicPeriod"/>
            </a:pPr>
            <a:r>
              <a:rPr lang="en-US" altLang="zh-CN" dirty="0"/>
              <a:t>Node-restful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Express Official Guide</a:t>
            </a:r>
            <a:endParaRPr lang="en-US" dirty="0"/>
          </a:p>
          <a:p>
            <a:r>
              <a:rPr lang="en-US" dirty="0" err="1">
                <a:hlinkClick r:id="rId3"/>
              </a:rPr>
              <a:t>Github</a:t>
            </a:r>
            <a:r>
              <a:rPr lang="en-US" dirty="0">
                <a:hlinkClick r:id="rId3"/>
              </a:rPr>
              <a:t> Express – examples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hlinkClick r:id="rId4"/>
              </a:rPr>
              <a:t>Mongoose.js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0958" y="3664580"/>
            <a:ext cx="7468642" cy="866896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1828279" y="3969380"/>
            <a:ext cx="396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980679" y="2445380"/>
            <a:ext cx="521" cy="1136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90600" y="1752600"/>
            <a:ext cx="1988179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HTTP Method</a:t>
            </a:r>
            <a:endParaRPr lang="zh-CN" altLang="en-US" sz="2400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2590279" y="3969380"/>
            <a:ext cx="1676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3504354" y="2438400"/>
            <a:ext cx="694147" cy="1143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504354" y="1752600"/>
            <a:ext cx="182912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URI (path)</a:t>
            </a:r>
            <a:endParaRPr lang="zh-CN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4647679" y="3693276"/>
            <a:ext cx="2667000" cy="30480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6628879" y="2445380"/>
            <a:ext cx="152400" cy="1136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101809" y="1752600"/>
            <a:ext cx="167007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Handler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390939" y="3664580"/>
            <a:ext cx="20279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‘/users’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0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82000" cy="4625609"/>
          </a:xfrm>
        </p:spPr>
        <p:txBody>
          <a:bodyPr/>
          <a:lstStyle/>
          <a:p>
            <a:r>
              <a:rPr lang="en-US" dirty="0"/>
              <a:t>Support method corresponding HTTP method</a:t>
            </a:r>
          </a:p>
          <a:p>
            <a:pPr lvl="1"/>
            <a:r>
              <a:rPr lang="en-US" dirty="0"/>
              <a:t>GET -&gt; fetch</a:t>
            </a:r>
          </a:p>
          <a:p>
            <a:pPr lvl="1"/>
            <a:r>
              <a:rPr lang="en-US" dirty="0"/>
              <a:t>POST/PUT -&gt; insert/update </a:t>
            </a:r>
            <a:endParaRPr lang="en-US" b="1" dirty="0">
              <a:solidFill>
                <a:srgbClr val="00B0F0"/>
              </a:solidFill>
            </a:endParaRPr>
          </a:p>
          <a:p>
            <a:pPr lvl="1"/>
            <a:r>
              <a:rPr lang="en-US" dirty="0"/>
              <a:t>DELETE -&gt; delete </a:t>
            </a:r>
            <a:endParaRPr lang="en-US" b="1" dirty="0">
              <a:solidFill>
                <a:srgbClr val="00B0F0"/>
              </a:solidFill>
            </a:endParaRP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* -&gt; all</a:t>
            </a:r>
          </a:p>
          <a:p>
            <a:pPr lvl="1">
              <a:buNone/>
            </a:pPr>
            <a:r>
              <a:rPr lang="en-US" dirty="0"/>
              <a:t>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app.route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Chainable route handler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514600"/>
            <a:ext cx="526732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methods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05000"/>
            <a:ext cx="7297737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接连接符 5"/>
          <p:cNvCxnSpPr/>
          <p:nvPr/>
        </p:nvCxnSpPr>
        <p:spPr>
          <a:xfrm>
            <a:off x="1676400" y="2438400"/>
            <a:ext cx="685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76400" y="3967162"/>
            <a:ext cx="685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742914" y="5105400"/>
            <a:ext cx="685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endpoints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左大括号 3"/>
          <p:cNvSpPr/>
          <p:nvPr/>
        </p:nvSpPr>
        <p:spPr>
          <a:xfrm rot="16200000" flipV="1">
            <a:off x="1662582" y="2909666"/>
            <a:ext cx="353560" cy="22859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 rot="16200000" flipV="1">
            <a:off x="4099587" y="2824525"/>
            <a:ext cx="363895" cy="24459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96362" y="4381847"/>
            <a:ext cx="23622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Domain/server address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3218507" y="4205302"/>
            <a:ext cx="2362200" cy="762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Request path</a:t>
            </a:r>
            <a:endParaRPr lang="zh-CN" alt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56" y="3262942"/>
            <a:ext cx="7980488" cy="602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Routing path – string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981200"/>
            <a:ext cx="5410955" cy="35819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00200" y="3200400"/>
            <a:ext cx="3962400" cy="381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http://localhost:3000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1600200" y="4381750"/>
            <a:ext cx="3962400" cy="381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http://localhost:3000/about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886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6A41BA03133F4D9909FFE7D0907B5D" ma:contentTypeVersion="0" ma:contentTypeDescription="Create a new document." ma:contentTypeScope="" ma:versionID="ec9ca77658f11de320fafc408b2cf7c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B35E3FB-F9F1-4D58-97FC-78C09B4150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FD58DD-3033-4220-9F52-437038DF357D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12FD581-A793-4750-940B-3172A85B55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4199</TotalTime>
  <Words>1099</Words>
  <Application>Microsoft Office PowerPoint</Application>
  <PresentationFormat>On-screen Show (4:3)</PresentationFormat>
  <Paragraphs>204</Paragraphs>
  <Slides>35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-apple-system</vt:lpstr>
      <vt:lpstr>Helvetica Neue</vt:lpstr>
      <vt:lpstr>宋体</vt:lpstr>
      <vt:lpstr>华文楷体</vt:lpstr>
      <vt:lpstr>Arial</vt:lpstr>
      <vt:lpstr>Calibri</vt:lpstr>
      <vt:lpstr>Consolas</vt:lpstr>
      <vt:lpstr>Corbel</vt:lpstr>
      <vt:lpstr>Kalinga</vt:lpstr>
      <vt:lpstr>Wingdings</vt:lpstr>
      <vt:lpstr>Wingdings 2</vt:lpstr>
      <vt:lpstr>Wingdings 3</vt:lpstr>
      <vt:lpstr>Module</vt:lpstr>
      <vt:lpstr>Node.js Framework – Express</vt:lpstr>
      <vt:lpstr>Express</vt:lpstr>
      <vt:lpstr>PowerPoint Presentation</vt:lpstr>
      <vt:lpstr>Routing</vt:lpstr>
      <vt:lpstr>Routing methods</vt:lpstr>
      <vt:lpstr>app.route()</vt:lpstr>
      <vt:lpstr>Routing methods</vt:lpstr>
      <vt:lpstr>Routing path</vt:lpstr>
      <vt:lpstr>Routing path – string</vt:lpstr>
      <vt:lpstr>Routing path – string patterns</vt:lpstr>
      <vt:lpstr>Routing path – regular expression</vt:lpstr>
      <vt:lpstr>Routing path – parameters </vt:lpstr>
      <vt:lpstr>Routing path – rule </vt:lpstr>
      <vt:lpstr>Routing handlers</vt:lpstr>
      <vt:lpstr>Routing handlers</vt:lpstr>
      <vt:lpstr>Routing handlers – rule </vt:lpstr>
      <vt:lpstr>Route - summary</vt:lpstr>
      <vt:lpstr>Middleware</vt:lpstr>
      <vt:lpstr>Middleware</vt:lpstr>
      <vt:lpstr>Middleware – normal</vt:lpstr>
      <vt:lpstr>Middleware – error</vt:lpstr>
      <vt:lpstr>Middleware – third-party</vt:lpstr>
      <vt:lpstr>View engine</vt:lpstr>
      <vt:lpstr>Overview Express</vt:lpstr>
      <vt:lpstr>Summary</vt:lpstr>
      <vt:lpstr>A Simple HTTP Server by Express</vt:lpstr>
      <vt:lpstr>Express generator</vt:lpstr>
      <vt:lpstr>Node &amp; MongoDB </vt:lpstr>
      <vt:lpstr>Node &amp; MongoDB</vt:lpstr>
      <vt:lpstr>Mongoose-Schema</vt:lpstr>
      <vt:lpstr>Mongoose-Schema.Type</vt:lpstr>
      <vt:lpstr>Mongoose-Model</vt:lpstr>
      <vt:lpstr>Mongoose-Model</vt:lpstr>
      <vt:lpstr>Summary-mongoose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Debug</dc:title>
  <dc:creator>LI ZHEN</dc:creator>
  <cp:lastModifiedBy>JIM CHEN (ADEV-DEV-CS/ZHA)</cp:lastModifiedBy>
  <cp:revision>405</cp:revision>
  <dcterms:created xsi:type="dcterms:W3CDTF">2015-11-22T05:19:40Z</dcterms:created>
  <dcterms:modified xsi:type="dcterms:W3CDTF">2017-07-10T12:09:20Z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0x0101004A6A41BA03133F4D9909FFE7D0907B5D</vt:lpwstr>
  </property>
</Properties>
</file>