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7" r:id="rId1"/>
    <p:sldMasterId id="2147484203" r:id="rId2"/>
    <p:sldMasterId id="2147484206" r:id="rId3"/>
    <p:sldMasterId id="2147484513" r:id="rId4"/>
    <p:sldMasterId id="2147484804" r:id="rId5"/>
  </p:sldMasterIdLst>
  <p:notesMasterIdLst>
    <p:notesMasterId r:id="rId24"/>
  </p:notesMasterIdLst>
  <p:handoutMasterIdLst>
    <p:handoutMasterId r:id="rId25"/>
  </p:handoutMasterIdLst>
  <p:sldIdLst>
    <p:sldId id="706" r:id="rId6"/>
    <p:sldId id="711" r:id="rId7"/>
    <p:sldId id="712" r:id="rId8"/>
    <p:sldId id="719" r:id="rId9"/>
    <p:sldId id="720" r:id="rId10"/>
    <p:sldId id="721" r:id="rId11"/>
    <p:sldId id="722" r:id="rId12"/>
    <p:sldId id="727" r:id="rId13"/>
    <p:sldId id="729" r:id="rId14"/>
    <p:sldId id="730" r:id="rId15"/>
    <p:sldId id="731" r:id="rId16"/>
    <p:sldId id="732" r:id="rId17"/>
    <p:sldId id="734" r:id="rId18"/>
    <p:sldId id="733" r:id="rId19"/>
    <p:sldId id="735" r:id="rId20"/>
    <p:sldId id="736" r:id="rId21"/>
    <p:sldId id="737" r:id="rId22"/>
    <p:sldId id="738" r:id="rId23"/>
  </p:sldIdLst>
  <p:sldSz cx="9144000" cy="6858000" type="screen4x3"/>
  <p:notesSz cx="6877050" cy="10002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egoe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4C342A"/>
    <a:srgbClr val="FFFFFF"/>
    <a:srgbClr val="DFDFDF"/>
    <a:srgbClr val="C0C0C0"/>
    <a:srgbClr val="A2A2A2"/>
    <a:srgbClr val="858585"/>
    <a:srgbClr val="6C6C6C"/>
    <a:srgbClr val="5353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74" autoAdjust="0"/>
  </p:normalViewPr>
  <p:slideViewPr>
    <p:cSldViewPr snapToGrid="0" snapToObjects="1">
      <p:cViewPr varScale="1">
        <p:scale>
          <a:sx n="100" d="100"/>
          <a:sy n="100" d="100"/>
        </p:scale>
        <p:origin x="-294" y="-102"/>
      </p:cViewPr>
      <p:guideLst>
        <p:guide orient="horz" pos="1281"/>
        <p:guide pos="2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85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947BC71-9902-EB40-9A78-565172DB3724}" type="datetimeFigureOut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996DC34-B787-2C4E-9051-04713DBDE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2665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8F950189-F32D-3243-976D-4BC939681D33}" type="datetimeFigureOut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F5BCB04-1587-0C4F-A249-967211888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6039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5BCB04-1587-0C4F-A249-967211888C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89080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08564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14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427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43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142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965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22226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65250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142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222262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890800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43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378227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43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827133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1986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9742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56264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89678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1621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1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1235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437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7252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6207125"/>
            <a:ext cx="128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61500" y="60007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5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9988"/>
            <a:ext cx="2895600" cy="271462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25331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1435100"/>
            <a:ext cx="40386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1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27835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09865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0251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944501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text here (remove bullet if not needed)</a:t>
            </a:r>
          </a:p>
          <a:p>
            <a:pPr lvl="1"/>
            <a:r>
              <a:rPr lang="en-US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96939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4" name="TextBox 14"/>
          <p:cNvSpPr txBox="1">
            <a:spLocks noChangeArrowheads="1"/>
          </p:cNvSpPr>
          <p:nvPr/>
        </p:nvSpPr>
        <p:spPr bwMode="auto">
          <a:xfrm>
            <a:off x="457200" y="6270625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BF0BD7BC-4992-9D4D-AB64-66BCC3971140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7767" name="TextBox 1"/>
          <p:cNvSpPr txBox="1">
            <a:spLocks noChangeArrowheads="1"/>
          </p:cNvSpPr>
          <p:nvPr/>
        </p:nvSpPr>
        <p:spPr bwMode="auto">
          <a:xfrm>
            <a:off x="-138113" y="5680075"/>
            <a:ext cx="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en-US" sz="2000" smtClean="0"/>
          </a:p>
        </p:txBody>
      </p:sp>
      <p:pic>
        <p:nvPicPr>
          <p:cNvPr id="1031" name="Picture 8" descr="MongoDB_Logo_FullColor_RGB.em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6203950"/>
            <a:ext cx="12573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2" r:id="rId1"/>
    <p:sldLayoutId id="2147484624" r:id="rId2"/>
    <p:sldLayoutId id="2147484625" r:id="rId3"/>
    <p:sldLayoutId id="2147484633" r:id="rId4"/>
    <p:sldLayoutId id="2147484635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6" r:id="rId12"/>
    <p:sldLayoutId id="2147484664" r:id="rId13"/>
    <p:sldLayoutId id="2147484763" r:id="rId14"/>
    <p:sldLayoutId id="2147484764" r:id="rId15"/>
    <p:sldLayoutId id="2147484765" r:id="rId16"/>
    <p:sldLayoutId id="2147484766" r:id="rId17"/>
    <p:sldLayoutId id="2147484758" r:id="rId1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 spc="30">
          <a:solidFill>
            <a:schemeClr val="bg1"/>
          </a:solidFill>
          <a:latin typeface="+mj-lt"/>
          <a:ea typeface="MS PGothic" pitchFamily="34" charset="-128"/>
          <a:cs typeface="Segoe Semi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text here (remove bullet if not needed)</a:t>
            </a:r>
          </a:p>
          <a:p>
            <a:pPr lvl="1"/>
            <a:r>
              <a:rPr lang="en-US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65" r:id="rId3"/>
    <p:sldLayoutId id="2147484666" r:id="rId4"/>
    <p:sldLayoutId id="2147484667" r:id="rId5"/>
    <p:sldLayoutId id="2147484668" r:id="rId6"/>
    <p:sldLayoutId id="2147484767" r:id="rId7"/>
    <p:sldLayoutId id="2147484768" r:id="rId8"/>
    <p:sldLayoutId id="2147484769" r:id="rId9"/>
    <p:sldLayoutId id="2147484770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2"/>
            </a:gs>
            <a:gs pos="100000">
              <a:srgbClr val="3C281E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631" r:id="rId1"/>
    <p:sldLayoutId id="2147484632" r:id="rId2"/>
    <p:sldLayoutId id="2147484628" r:id="rId3"/>
    <p:sldLayoutId id="2147484636" r:id="rId4"/>
    <p:sldLayoutId id="2147484638" r:id="rId5"/>
    <p:sldLayoutId id="2147484645" r:id="rId6"/>
    <p:sldLayoutId id="2147484647" r:id="rId7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text here (remove bullet if not needed)</a:t>
            </a:r>
          </a:p>
          <a:p>
            <a:pPr lvl="1"/>
            <a:r>
              <a:rPr lang="en-US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70" r:id="rId3"/>
    <p:sldLayoutId id="2147484671" r:id="rId4"/>
    <p:sldLayoutId id="2147484672" r:id="rId5"/>
    <p:sldLayoutId id="2147484673" r:id="rId6"/>
    <p:sldLayoutId id="2147484674" r:id="rId7"/>
    <p:sldLayoutId id="2147484675" r:id="rId8"/>
    <p:sldLayoutId id="2147484676" r:id="rId9"/>
    <p:sldLayoutId id="214748467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6" r:id="rId2"/>
    <p:sldLayoutId id="2147484807" r:id="rId3"/>
    <p:sldLayoutId id="2147484808" r:id="rId4"/>
    <p:sldLayoutId id="2147484809" r:id="rId5"/>
    <p:sldLayoutId id="2147484810" r:id="rId6"/>
    <p:sldLayoutId id="2147484811" r:id="rId7"/>
    <p:sldLayoutId id="2147484812" r:id="rId8"/>
    <p:sldLayoutId id="2147484813" r:id="rId9"/>
    <p:sldLayoutId id="2147484814" r:id="rId10"/>
    <p:sldLayoutId id="2147484815" r:id="rId11"/>
    <p:sldLayoutId id="2147484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96012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67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7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CURD&amp;Aggre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Amazon Xia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Aggregation </a:t>
            </a:r>
            <a:r>
              <a:rPr lang="en-US" dirty="0" smtClean="0"/>
              <a:t>Pipeline</a:t>
            </a:r>
          </a:p>
          <a:p>
            <a:pPr>
              <a:defRPr/>
            </a:pPr>
            <a:r>
              <a:rPr lang="en-US" dirty="0" smtClean="0"/>
              <a:t>Map-Reduce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2400" y="1435100"/>
            <a:ext cx="6152112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Aggregation </a:t>
            </a:r>
            <a:r>
              <a:rPr lang="en-US" dirty="0" smtClean="0"/>
              <a:t>Pipeline: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Project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Group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Sort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Limit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skip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Pipeline expression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$add/</a:t>
            </a:r>
            <a:r>
              <a:rPr lang="en-US" dirty="0" smtClean="0">
                <a:latin typeface="Arial" charset="0"/>
                <a:ea typeface="MS PGothic" charset="0"/>
              </a:rPr>
              <a:t>$subtract/</a:t>
            </a:r>
            <a:r>
              <a:rPr lang="en-US" dirty="0" smtClean="0">
                <a:latin typeface="Arial" charset="0"/>
                <a:ea typeface="MS PGothic" charset="0"/>
              </a:rPr>
              <a:t>$multiply</a:t>
            </a:r>
            <a:r>
              <a:rPr lang="en-US" dirty="0" smtClean="0">
                <a:latin typeface="Arial" charset="0"/>
                <a:ea typeface="MS PGothic" charset="0"/>
              </a:rPr>
              <a:t>/</a:t>
            </a:r>
            <a:r>
              <a:rPr lang="en-US" dirty="0" smtClean="0">
                <a:latin typeface="Arial" charset="0"/>
                <a:ea typeface="MS PGothic" charset="0"/>
              </a:rPr>
              <a:t>$divide</a:t>
            </a:r>
            <a:r>
              <a:rPr lang="en-US" dirty="0" smtClean="0">
                <a:latin typeface="Arial" charset="0"/>
                <a:ea typeface="MS PGothic" charset="0"/>
              </a:rPr>
              <a:t>/</a:t>
            </a:r>
            <a:r>
              <a:rPr lang="en-US" dirty="0" smtClean="0">
                <a:latin typeface="Arial" charset="0"/>
                <a:ea typeface="MS PGothic" charset="0"/>
              </a:rPr>
              <a:t>$mod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$year/</a:t>
            </a:r>
            <a:r>
              <a:rPr lang="en-US" dirty="0" smtClean="0">
                <a:latin typeface="Arial" charset="0"/>
                <a:ea typeface="MS PGothic" charset="0"/>
              </a:rPr>
              <a:t>$month/$week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substr</a:t>
            </a: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concat</a:t>
            </a: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toLower</a:t>
            </a:r>
            <a:r>
              <a:rPr lang="en-US" dirty="0" smtClean="0">
                <a:latin typeface="Arial" charset="0"/>
                <a:ea typeface="MS PGothic" charset="0"/>
              </a:rPr>
              <a:t>/</a:t>
            </a: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toUpper</a:t>
            </a: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cmp</a:t>
            </a: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eq</a:t>
            </a:r>
            <a:r>
              <a:rPr lang="en-US" dirty="0" smtClean="0">
                <a:latin typeface="Arial" charset="0"/>
                <a:ea typeface="MS PGothic" charset="0"/>
              </a:rPr>
              <a:t>/$ne/$</a:t>
            </a:r>
            <a:r>
              <a:rPr lang="en-US" dirty="0" err="1" smtClean="0">
                <a:latin typeface="Arial" charset="0"/>
                <a:ea typeface="MS PGothic" charset="0"/>
              </a:rPr>
              <a:t>gt</a:t>
            </a:r>
            <a:r>
              <a:rPr lang="en-US" dirty="0" smtClean="0">
                <a:latin typeface="Arial" charset="0"/>
                <a:ea typeface="MS PGothic" charset="0"/>
              </a:rPr>
              <a:t>/$</a:t>
            </a:r>
            <a:r>
              <a:rPr lang="en-US" dirty="0" err="1" smtClean="0">
                <a:latin typeface="Arial" charset="0"/>
                <a:ea typeface="MS PGothic" charset="0"/>
              </a:rPr>
              <a:t>lt</a:t>
            </a: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$and/$or/$not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cond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949569"/>
            <a:ext cx="7402689" cy="5103569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z="3400" dirty="0" err="1" smtClean="0">
                <a:latin typeface="Arial" charset="0"/>
                <a:ea typeface="MS PGothic" charset="0"/>
              </a:rPr>
              <a:t>db.articles.aggregate</a:t>
            </a:r>
            <a:r>
              <a:rPr lang="en-US" sz="3400" dirty="0" smtClean="0">
                <a:latin typeface="Arial" charset="0"/>
                <a:ea typeface="MS PGothic" charset="0"/>
              </a:rPr>
              <a:t>({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"$project": 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    "author": 1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},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"$group": 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    "_id": "$author",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    "count": 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        "$sum": 1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    }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},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"$sort": 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    "count": -1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},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{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    "$limit": 5</a:t>
            </a:r>
          </a:p>
          <a:p>
            <a:pPr>
              <a:defRPr/>
            </a:pPr>
            <a:r>
              <a:rPr lang="en-US" sz="3400" dirty="0" smtClean="0">
                <a:latin typeface="Arial" charset="0"/>
                <a:ea typeface="MS PGothic" charset="0"/>
              </a:rPr>
              <a:t>})</a:t>
            </a:r>
          </a:p>
          <a:p>
            <a:pPr>
              <a:defRPr/>
            </a:pPr>
            <a:endParaRPr lang="en-US" dirty="0" smtClean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Arial" charset="0"/>
                <a:ea typeface="MS PGothic" charset="0"/>
              </a:rPr>
              <a:t>db.employees.aggregate</a:t>
            </a:r>
            <a:r>
              <a:rPr lang="en-US" dirty="0" smtClean="0">
                <a:latin typeface="Arial" charset="0"/>
                <a:ea typeface="MS PGothic" charset="0"/>
              </a:rPr>
              <a:t>({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"$project": 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"</a:t>
            </a:r>
            <a:r>
              <a:rPr lang="en-US" dirty="0" err="1" smtClean="0">
                <a:latin typeface="Arial" charset="0"/>
                <a:ea typeface="MS PGothic" charset="0"/>
              </a:rPr>
              <a:t>hired_month</a:t>
            </a:r>
            <a:r>
              <a:rPr lang="en-US" dirty="0" smtClean="0">
                <a:latin typeface="Arial" charset="0"/>
                <a:ea typeface="MS PGothic" charset="0"/>
              </a:rPr>
              <a:t>": 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"$month": "$</a:t>
            </a:r>
            <a:r>
              <a:rPr lang="en-US" dirty="0" err="1" smtClean="0">
                <a:latin typeface="Arial" charset="0"/>
                <a:ea typeface="MS PGothic" charset="0"/>
              </a:rPr>
              <a:t>hireDate</a:t>
            </a:r>
            <a:r>
              <a:rPr lang="en-US" dirty="0" smtClean="0">
                <a:latin typeface="Arial" charset="0"/>
                <a:ea typeface="MS PGothic" charset="0"/>
              </a:rPr>
              <a:t>"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})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err="1" smtClean="0">
                <a:latin typeface="Arial" charset="0"/>
                <a:ea typeface="MS PGothic" charset="0"/>
              </a:rPr>
              <a:t>db.employees.aggregate</a:t>
            </a:r>
            <a:r>
              <a:rPr lang="en-US" dirty="0" smtClean="0">
                <a:latin typeface="Arial" charset="0"/>
                <a:ea typeface="MS PGothic" charset="0"/>
              </a:rPr>
              <a:t>({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"$project": 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"tenure": 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"$subtract": [{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    "$year": new Date()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},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    "$year": "$</a:t>
            </a:r>
            <a:r>
              <a:rPr lang="en-US" dirty="0" err="1" smtClean="0">
                <a:latin typeface="Arial" charset="0"/>
                <a:ea typeface="MS PGothic" charset="0"/>
              </a:rPr>
              <a:t>hireDate</a:t>
            </a:r>
            <a:r>
              <a:rPr lang="en-US" dirty="0" smtClean="0">
                <a:latin typeface="Arial" charset="0"/>
                <a:ea typeface="MS PGothic" charset="0"/>
              </a:rPr>
              <a:t>"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}]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})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4731" y="2396331"/>
            <a:ext cx="62674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 err="1" smtClean="0">
                <a:latin typeface="Arial" charset="0"/>
                <a:ea typeface="MS PGothic" charset="0"/>
              </a:rPr>
              <a:t>var</a:t>
            </a:r>
            <a:r>
              <a:rPr lang="en-US" dirty="0" smtClean="0">
                <a:latin typeface="Arial" charset="0"/>
                <a:ea typeface="MS PGothic" charset="0"/>
              </a:rPr>
              <a:t> mapFunction1 = function(){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for (</a:t>
            </a:r>
            <a:r>
              <a:rPr lang="en-US" dirty="0" err="1" smtClean="0">
                <a:latin typeface="Arial" charset="0"/>
                <a:ea typeface="MS PGothic" charset="0"/>
              </a:rPr>
              <a:t>var</a:t>
            </a:r>
            <a:r>
              <a:rPr lang="en-US" dirty="0" smtClean="0">
                <a:latin typeface="Arial" charset="0"/>
                <a:ea typeface="MS PGothic" charset="0"/>
              </a:rPr>
              <a:t> key in this){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emit(key,{count:1});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}</a:t>
            </a:r>
          </a:p>
          <a:p>
            <a:pPr>
              <a:defRPr/>
            </a:pP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err="1" smtClean="0">
                <a:latin typeface="Arial" charset="0"/>
                <a:ea typeface="MS PGothic" charset="0"/>
              </a:rPr>
              <a:t>var</a:t>
            </a:r>
            <a:r>
              <a:rPr lang="en-US" dirty="0" smtClean="0">
                <a:latin typeface="Arial" charset="0"/>
                <a:ea typeface="MS PGothic" charset="0"/>
              </a:rPr>
              <a:t> reduceFunction1 = function(</a:t>
            </a:r>
            <a:r>
              <a:rPr lang="en-US" dirty="0" err="1" smtClean="0">
                <a:latin typeface="Arial" charset="0"/>
                <a:ea typeface="MS PGothic" charset="0"/>
              </a:rPr>
              <a:t>key,emits</a:t>
            </a:r>
            <a:r>
              <a:rPr lang="en-US" dirty="0" smtClean="0">
                <a:latin typeface="Arial" charset="0"/>
                <a:ea typeface="MS PGothic" charset="0"/>
              </a:rPr>
              <a:t>){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total = 0;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for (</a:t>
            </a:r>
            <a:r>
              <a:rPr lang="en-US" dirty="0" err="1" smtClean="0">
                <a:latin typeface="Arial" charset="0"/>
                <a:ea typeface="MS PGothic" charset="0"/>
              </a:rPr>
              <a:t>var</a:t>
            </a:r>
            <a:r>
              <a:rPr lang="en-US" dirty="0" smtClean="0">
                <a:latin typeface="Arial" charset="0"/>
                <a:ea typeface="MS PGothic" charset="0"/>
              </a:rPr>
              <a:t> </a:t>
            </a:r>
            <a:r>
              <a:rPr lang="en-US" dirty="0" err="1" smtClean="0">
                <a:latin typeface="Arial" charset="0"/>
                <a:ea typeface="MS PGothic" charset="0"/>
              </a:rPr>
              <a:t>i</a:t>
            </a:r>
            <a:r>
              <a:rPr lang="en-US" dirty="0" smtClean="0">
                <a:latin typeface="Arial" charset="0"/>
                <a:ea typeface="MS PGothic" charset="0"/>
              </a:rPr>
              <a:t> in emits){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total += emits[</a:t>
            </a:r>
            <a:r>
              <a:rPr lang="en-US" dirty="0" err="1" smtClean="0">
                <a:latin typeface="Arial" charset="0"/>
                <a:ea typeface="MS PGothic" charset="0"/>
              </a:rPr>
              <a:t>i</a:t>
            </a:r>
            <a:r>
              <a:rPr lang="en-US" dirty="0" smtClean="0">
                <a:latin typeface="Arial" charset="0"/>
                <a:ea typeface="MS PGothic" charset="0"/>
              </a:rPr>
              <a:t>].count;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return {</a:t>
            </a:r>
            <a:r>
              <a:rPr lang="en-US" dirty="0" err="1" smtClean="0">
                <a:latin typeface="Arial" charset="0"/>
                <a:ea typeface="MS PGothic" charset="0"/>
              </a:rPr>
              <a:t>count:total</a:t>
            </a:r>
            <a:r>
              <a:rPr lang="en-US" dirty="0" smtClean="0">
                <a:latin typeface="Arial" charset="0"/>
                <a:ea typeface="MS PGothic" charset="0"/>
              </a:rPr>
              <a:t>};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}</a:t>
            </a:r>
          </a:p>
          <a:p>
            <a:pPr>
              <a:defRPr/>
            </a:pP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err="1" smtClean="0">
                <a:latin typeface="Arial" charset="0"/>
                <a:ea typeface="MS PGothic" charset="0"/>
              </a:rPr>
              <a:t>db.orders.mapReduce</a:t>
            </a:r>
            <a:r>
              <a:rPr lang="en-US" dirty="0" smtClean="0">
                <a:latin typeface="Arial" charset="0"/>
                <a:ea typeface="MS PGothic" charset="0"/>
              </a:rPr>
              <a:t>(mapFunction1,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reduceFunction1, 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out: {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    merge: "</a:t>
            </a:r>
            <a:r>
              <a:rPr lang="en-US" dirty="0" err="1" smtClean="0">
                <a:latin typeface="Arial" charset="0"/>
                <a:ea typeface="MS PGothic" charset="0"/>
              </a:rPr>
              <a:t>map_reduce_example</a:t>
            </a:r>
            <a:r>
              <a:rPr lang="en-US" dirty="0" smtClean="0">
                <a:latin typeface="Arial" charset="0"/>
                <a:ea typeface="MS PGothic" charset="0"/>
              </a:rPr>
              <a:t>"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 }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)</a:t>
            </a:r>
          </a:p>
          <a:p>
            <a:pPr>
              <a:defRPr/>
            </a:pP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1475"/>
            <a:ext cx="8229600" cy="213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199" y="4320072"/>
            <a:ext cx="8089641" cy="1733065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document is a blog post, so we can store in a "posts" collection using the shell: </a:t>
            </a:r>
          </a:p>
          <a:p>
            <a:r>
              <a:rPr lang="en-US" dirty="0" smtClean="0"/>
              <a:t>&gt; doc = { author : '</a:t>
            </a:r>
            <a:r>
              <a:rPr lang="en-US" dirty="0" err="1" smtClean="0"/>
              <a:t>joe</a:t>
            </a:r>
            <a:r>
              <a:rPr lang="en-US" dirty="0" smtClean="0"/>
              <a:t>', created : new Date('03/28/2009'), ... }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db.posts.insert</a:t>
            </a:r>
            <a:r>
              <a:rPr lang="en-US" dirty="0" smtClean="0"/>
              <a:t>(doc);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6425" y="585216"/>
            <a:ext cx="4438650" cy="345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SELECT * FROM users WHERE age&gt;33 </a:t>
            </a:r>
          </a:p>
          <a:p>
            <a:r>
              <a:rPr lang="en-US" dirty="0" err="1" smtClean="0"/>
              <a:t>db.users.find</a:t>
            </a:r>
            <a:r>
              <a:rPr lang="en-US" dirty="0" smtClean="0"/>
              <a:t>({age:{$gt:33}}) </a:t>
            </a:r>
          </a:p>
          <a:p>
            <a:r>
              <a:rPr lang="en-US" dirty="0" smtClean="0"/>
              <a:t>SELECT * FROM users WHERE age!=33 </a:t>
            </a:r>
          </a:p>
          <a:p>
            <a:r>
              <a:rPr lang="en-US" dirty="0" err="1" smtClean="0"/>
              <a:t>db.users.find</a:t>
            </a:r>
            <a:r>
              <a:rPr lang="en-US" dirty="0" smtClean="0"/>
              <a:t>({age:{$ne:33}}) </a:t>
            </a:r>
          </a:p>
          <a:p>
            <a:r>
              <a:rPr lang="en-US" dirty="0" smtClean="0"/>
              <a:t>SELECT * FROM users WHERE name LIKE "%Joe%" </a:t>
            </a:r>
          </a:p>
          <a:p>
            <a:r>
              <a:rPr lang="en-US" dirty="0" err="1" smtClean="0"/>
              <a:t>db.users.find</a:t>
            </a:r>
            <a:r>
              <a:rPr lang="en-US" dirty="0" smtClean="0"/>
              <a:t>({name:/Joe/}) </a:t>
            </a:r>
          </a:p>
          <a:p>
            <a:r>
              <a:rPr lang="en-US" dirty="0" smtClean="0"/>
              <a:t>SELECT * FROM users WHERE a=1 and b='q' </a:t>
            </a:r>
          </a:p>
          <a:p>
            <a:r>
              <a:rPr lang="en-US" dirty="0" err="1" smtClean="0"/>
              <a:t>db.users.find</a:t>
            </a:r>
            <a:r>
              <a:rPr lang="en-US" dirty="0" smtClean="0"/>
              <a:t>({a:1,b:'q'}) </a:t>
            </a:r>
          </a:p>
          <a:p>
            <a:r>
              <a:rPr lang="en-US" dirty="0" smtClean="0"/>
              <a:t>SELECT * FROM users WHERE a=1 or b=2 </a:t>
            </a:r>
          </a:p>
          <a:p>
            <a:r>
              <a:rPr lang="en-US" dirty="0" err="1" smtClean="0"/>
              <a:t>db.users.find</a:t>
            </a:r>
            <a:r>
              <a:rPr lang="en-US" dirty="0" smtClean="0"/>
              <a:t>( { $or : [ { a : 1 } , { b : 2 } ] } ) 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foo</a:t>
            </a:r>
            <a:r>
              <a:rPr lang="en-US" dirty="0" smtClean="0"/>
              <a:t> WHERE name=‘bob’ and (a=1 or b=2 ) </a:t>
            </a:r>
          </a:p>
          <a:p>
            <a:r>
              <a:rPr lang="en-US" dirty="0" err="1" smtClean="0"/>
              <a:t>db.foo.find</a:t>
            </a:r>
            <a:r>
              <a:rPr lang="en-US" dirty="0" smtClean="0"/>
              <a:t>( { name : "bob" , $or : [ { a : 1 } , { b : 2 } ] } ) </a:t>
            </a:r>
          </a:p>
          <a:p>
            <a:r>
              <a:rPr lang="en-US" dirty="0" smtClean="0"/>
              <a:t>SELECT * FROM users WHERE age&gt;33 AND age&lt;=40 </a:t>
            </a:r>
          </a:p>
          <a:p>
            <a:r>
              <a:rPr lang="en-US" dirty="0" err="1" smtClean="0"/>
              <a:t>db.users.find</a:t>
            </a:r>
            <a:r>
              <a:rPr lang="en-US" dirty="0" smtClean="0"/>
              <a:t>({'age':{$gt:33,$lte:40}})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db.mycollection.find</a:t>
            </a:r>
            <a:r>
              <a:rPr lang="en-US" dirty="0" smtClean="0"/>
              <a:t>( { $where : function() { return </a:t>
            </a:r>
            <a:r>
              <a:rPr lang="en-US" dirty="0" err="1" smtClean="0"/>
              <a:t>this.a</a:t>
            </a:r>
            <a:r>
              <a:rPr lang="en-US" dirty="0" smtClean="0"/>
              <a:t> == 3 || </a:t>
            </a:r>
            <a:r>
              <a:rPr lang="en-US" dirty="0" err="1" smtClean="0"/>
              <a:t>this.b</a:t>
            </a:r>
            <a:r>
              <a:rPr lang="en-US" dirty="0" smtClean="0"/>
              <a:t> == 4; } } ); 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Comparion</a:t>
            </a:r>
            <a:r>
              <a:rPr lang="en-US" b="1" dirty="0" smtClean="0"/>
              <a:t> Query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eq</a:t>
            </a:r>
            <a:r>
              <a:rPr lang="en-US" dirty="0" smtClean="0"/>
              <a:t>/$ne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gt</a:t>
            </a:r>
            <a:r>
              <a:rPr lang="en-US" dirty="0" smtClean="0"/>
              <a:t>/$</a:t>
            </a:r>
            <a:r>
              <a:rPr lang="en-US" dirty="0" err="1" smtClean="0"/>
              <a:t>gte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lt</a:t>
            </a:r>
            <a:r>
              <a:rPr lang="en-US" dirty="0" smtClean="0"/>
              <a:t>/$</a:t>
            </a:r>
            <a:r>
              <a:rPr lang="en-US" dirty="0" err="1" smtClean="0"/>
              <a:t>lte</a:t>
            </a:r>
            <a:endParaRPr lang="en-US" dirty="0" smtClean="0"/>
          </a:p>
          <a:p>
            <a:r>
              <a:rPr lang="en-US" dirty="0" smtClean="0"/>
              <a:t>$in/$</a:t>
            </a:r>
            <a:r>
              <a:rPr lang="en-US" dirty="0" err="1" smtClean="0"/>
              <a:t>nin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$and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$or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$nor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$not</a:t>
            </a:r>
          </a:p>
          <a:p>
            <a:pPr>
              <a:defRPr/>
            </a:pP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query operators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$exists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$type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query operators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$where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$inc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$set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$unset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$min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$max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$rename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currentDate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operators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435100"/>
            <a:ext cx="7402689" cy="461803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   $pull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$push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addToSet</a:t>
            </a: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$pop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</a:t>
            </a:r>
            <a:r>
              <a:rPr lang="en-US" dirty="0" err="1" smtClean="0">
                <a:latin typeface="Arial" charset="0"/>
                <a:ea typeface="MS PGothic" charset="0"/>
              </a:rPr>
              <a:t>pullAll</a:t>
            </a:r>
            <a:endParaRPr lang="en-US" dirty="0" smtClean="0">
              <a:latin typeface="Arial" charset="0"/>
              <a:ea typeface="MS PGothic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$each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$sort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$slice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MS PGothic" charset="0"/>
              </a:rPr>
              <a:t>$position</a:t>
            </a:r>
            <a:endParaRPr lang="en-US" dirty="0" smtClean="0">
              <a:latin typeface="Arial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array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5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MongoDB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38100" tIns="38100" rIns="38100" bIns="38100"/>
      <a:lstStyle>
        <a:defPPr>
          <a:defRPr sz="1300" b="1" dirty="0" err="1" smtClean="0">
            <a:solidFill>
              <a:srgbClr val="000000"/>
            </a:solidFill>
            <a:ea typeface="ＭＳ Ｐゴシック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12251</TotalTime>
  <Words>554</Words>
  <Application>Microsoft Office PowerPoint</Application>
  <PresentationFormat>On-screen Show (4:3)</PresentationFormat>
  <Paragraphs>140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MongoDB</vt:lpstr>
      <vt:lpstr>2_Custom Design</vt:lpstr>
      <vt:lpstr>3_Custom Design</vt:lpstr>
      <vt:lpstr>4_Custom Design</vt:lpstr>
      <vt:lpstr>流畅</vt:lpstr>
      <vt:lpstr>  MongoDB CURD&amp;Aggre </vt:lpstr>
      <vt:lpstr>    </vt:lpstr>
      <vt:lpstr>Query</vt:lpstr>
      <vt:lpstr>Comparion Query Operators</vt:lpstr>
      <vt:lpstr>Logical query operators</vt:lpstr>
      <vt:lpstr>Element query operators</vt:lpstr>
      <vt:lpstr>Slide 7</vt:lpstr>
      <vt:lpstr>Update operators</vt:lpstr>
      <vt:lpstr>Update array</vt:lpstr>
      <vt:lpstr>Aggregate</vt:lpstr>
      <vt:lpstr>Slide 11</vt:lpstr>
      <vt:lpstr>Slide 12</vt:lpstr>
      <vt:lpstr>Slide 13</vt:lpstr>
      <vt:lpstr>Slide 14</vt:lpstr>
      <vt:lpstr>Slide 15</vt:lpstr>
      <vt:lpstr>Slide 16</vt:lpstr>
      <vt:lpstr>MapReduce</vt:lpstr>
      <vt:lpstr>Slide 18</vt:lpstr>
    </vt:vector>
  </TitlesOfParts>
  <Manager/>
  <Company>MongoDB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MonogDB Admin 101 - Ops Jumpstart</dc:title>
  <dc:subject/>
  <dc:creator>Marc Schwering</dc:creator>
  <cp:keywords>MongoDB Admin</cp:keywords>
  <dc:description/>
  <cp:lastModifiedBy>Windows User</cp:lastModifiedBy>
  <cp:revision>1211</cp:revision>
  <cp:lastPrinted>2013-08-07T14:34:43Z</cp:lastPrinted>
  <dcterms:created xsi:type="dcterms:W3CDTF">2012-11-02T19:45:44Z</dcterms:created>
  <dcterms:modified xsi:type="dcterms:W3CDTF">2016-03-14T05:46:15Z</dcterms:modified>
  <cp:category>beginners</cp:category>
</cp:coreProperties>
</file>