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3"/>
  </p:notesMasterIdLst>
  <p:sldIdLst>
    <p:sldId id="281" r:id="rId8"/>
    <p:sldId id="379" r:id="rId9"/>
    <p:sldId id="390" r:id="rId10"/>
    <p:sldId id="382" r:id="rId11"/>
    <p:sldId id="383" r:id="rId12"/>
    <p:sldId id="384" r:id="rId13"/>
    <p:sldId id="386" r:id="rId14"/>
    <p:sldId id="389" r:id="rId15"/>
    <p:sldId id="385" r:id="rId16"/>
    <p:sldId id="391" r:id="rId17"/>
    <p:sldId id="392" r:id="rId18"/>
    <p:sldId id="388" r:id="rId19"/>
    <p:sldId id="393" r:id="rId20"/>
    <p:sldId id="401" r:id="rId21"/>
    <p:sldId id="394" r:id="rId22"/>
    <p:sldId id="396" r:id="rId23"/>
    <p:sldId id="400" r:id="rId24"/>
    <p:sldId id="399" r:id="rId25"/>
    <p:sldId id="397" r:id="rId26"/>
    <p:sldId id="398" r:id="rId27"/>
    <p:sldId id="416" r:id="rId28"/>
    <p:sldId id="395" r:id="rId29"/>
    <p:sldId id="402" r:id="rId30"/>
    <p:sldId id="403" r:id="rId31"/>
    <p:sldId id="404" r:id="rId32"/>
    <p:sldId id="405" r:id="rId33"/>
    <p:sldId id="413" r:id="rId34"/>
    <p:sldId id="414" r:id="rId35"/>
    <p:sldId id="408" r:id="rId36"/>
    <p:sldId id="411" r:id="rId37"/>
    <p:sldId id="406" r:id="rId38"/>
    <p:sldId id="407" r:id="rId39"/>
    <p:sldId id="415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FFFF99"/>
    <a:srgbClr val="FFFFCC"/>
    <a:srgbClr val="FFFFFF"/>
    <a:srgbClr val="2D75BC"/>
    <a:srgbClr val="333333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911" autoAdjust="0"/>
  </p:normalViewPr>
  <p:slideViewPr>
    <p:cSldViewPr>
      <p:cViewPr varScale="1">
        <p:scale>
          <a:sx n="84" d="100"/>
          <a:sy n="8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hk/url?sa=t&amp;rct=j&amp;q=&amp;esrc=s&amp;source=web&amp;cd=3&amp;ved=0ahUKEwiP0bL-xf3UAhXBupQKHcuGDzgQFgg7MAI&amp;url=https://en.wikipedia.org/wiki/Read%E2%80%93eval%E2%80%93print_loop&amp;usg=AFQjCNHeG4V8YqSm-iZ3ZD1r49pq2Bvzf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采用事件驱动、异步编程，为网络服务而设计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事件驱动这个词并不陌生，在某些传统语言的网络编程中，我们会用到回调函数，比如当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资源达到某种状态时，注册的回调函数就会执行。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的设计思想中以事件驱动为核心，它提供的绝大多数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都是基于事件的、异步的风格。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</a:t>
            </a:r>
            <a:r>
              <a:rPr lang="en-US" baseline="0" dirty="0"/>
              <a:t> in windows CMD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REPL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Read–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–print loop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baseline="0" dirty="0"/>
              <a:t> http = require(‘http’);</a:t>
            </a:r>
          </a:p>
          <a:p>
            <a:r>
              <a:rPr lang="en-US" dirty="0" err="1"/>
              <a:t>http.createServer</a:t>
            </a:r>
            <a:r>
              <a:rPr lang="en-US" dirty="0"/>
              <a:t>(function(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  <a:r>
              <a:rPr lang="en-US" dirty="0" err="1"/>
              <a:t>res.writeHead</a:t>
            </a:r>
            <a:r>
              <a:rPr lang="en-US" dirty="0"/>
              <a:t>(200,{'</a:t>
            </a:r>
            <a:r>
              <a:rPr lang="en-US" dirty="0" err="1"/>
              <a:t>Content-Type':'text</a:t>
            </a:r>
            <a:r>
              <a:rPr lang="en-US" dirty="0"/>
              <a:t>/plain'}); </a:t>
            </a:r>
            <a:r>
              <a:rPr lang="en-US" dirty="0" err="1"/>
              <a:t>res.end</a:t>
            </a:r>
            <a:r>
              <a:rPr lang="en-US" dirty="0"/>
              <a:t>('Hello </a:t>
            </a:r>
            <a:r>
              <a:rPr lang="en-US" dirty="0" err="1"/>
              <a:t>NodeJS</a:t>
            </a:r>
            <a:r>
              <a:rPr lang="en-US" dirty="0"/>
              <a:t>!'); }).listen(8888);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http://justinklemm.com/node-js-async-tutorial/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4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7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  <p:sldLayoutId id="214748370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expressjs/express/blob/master/package.json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school.io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nodejs.org/" TargetMode="External"/><Relationship Id="rId4" Type="http://schemas.openxmlformats.org/officeDocument/2006/relationships/hyperlink" Target="https://angularj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SON" TargetMode="External"/><Relationship Id="rId2" Type="http://schemas.openxmlformats.org/officeDocument/2006/relationships/hyperlink" Target="http://en.wikipedia.org/wiki/Model%E2%80%93view%E2%80%93controlle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Node.js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altLang="zh-CN" dirty="0"/>
              <a:t>Course – 1</a:t>
            </a:r>
            <a:r>
              <a:rPr lang="en-US" altLang="zh-CN" baseline="30000" dirty="0"/>
              <a:t>st</a:t>
            </a:r>
            <a:r>
              <a:rPr lang="en-US" altLang="zh-CN" dirty="0"/>
              <a:t> Session</a:t>
            </a: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 2017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6093023"/>
            <a:ext cx="8991600" cy="307777"/>
          </a:xfrm>
        </p:spPr>
        <p:txBody>
          <a:bodyPr/>
          <a:lstStyle/>
          <a:p>
            <a:r>
              <a:rPr lang="en-US" dirty="0"/>
              <a:t>Jim 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 start Node.js journey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After installation, add Node.js installation path to Windows Environment Variable </a:t>
            </a:r>
            <a:r>
              <a:rPr lang="en-US" b="1" dirty="0"/>
              <a:t>Path</a:t>
            </a:r>
          </a:p>
          <a:p>
            <a:endParaRPr lang="en-US" dirty="0"/>
          </a:p>
          <a:p>
            <a:r>
              <a:rPr lang="en-US" dirty="0"/>
              <a:t>Open your CMD in Windows, check installation is 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we can start run JavaScript in REPL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71800"/>
            <a:ext cx="37338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42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HTTP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HTTP Server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 descr="2015-11-12 13_54_44-server.js - D__Study_dev_world_MEAN - At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143000"/>
            <a:ext cx="8367732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CommonJs</a:t>
            </a:r>
            <a:r>
              <a:rPr lang="en-US" dirty="0"/>
              <a:t> </a:t>
            </a:r>
            <a:r>
              <a:rPr lang="en-US" altLang="zh-CN" dirty="0"/>
              <a:t>implement</a:t>
            </a:r>
            <a:endParaRPr lang="en-US" dirty="0"/>
          </a:p>
          <a:p>
            <a:r>
              <a:rPr lang="en-US" dirty="0"/>
              <a:t>One files to one modules</a:t>
            </a:r>
            <a:endParaRPr lang="en-US" altLang="zh-CN" dirty="0"/>
          </a:p>
          <a:p>
            <a:r>
              <a:rPr lang="en-US" dirty="0"/>
              <a:t>Caching</a:t>
            </a:r>
          </a:p>
          <a:p>
            <a:r>
              <a:rPr lang="en-US" altLang="zh-CN" dirty="0"/>
              <a:t>Variable scope isolation between module files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Core Modules</a:t>
            </a:r>
            <a:r>
              <a:rPr lang="zh-CN" altLang="en-US" b="1" dirty="0"/>
              <a:t>：</a:t>
            </a:r>
            <a:r>
              <a:rPr lang="en-US" altLang="zh-CN" dirty="0"/>
              <a:t>events, fs, http</a:t>
            </a:r>
            <a:endParaRPr lang="en-US" dirty="0"/>
          </a:p>
          <a:p>
            <a:r>
              <a:rPr lang="en-US" altLang="zh-CN" b="1" dirty="0">
                <a:hlinkClick r:id="rId2"/>
              </a:rPr>
              <a:t>File Modules</a:t>
            </a:r>
            <a:r>
              <a:rPr lang="zh-CN" altLang="en-US" b="1" dirty="0"/>
              <a:t>：</a:t>
            </a:r>
            <a:r>
              <a:rPr lang="en-US" altLang="zh-CN" dirty="0"/>
              <a:t>express, socket.io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Node.js require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Core Modules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http = require(‘http’);</a:t>
            </a:r>
          </a:p>
          <a:p>
            <a:r>
              <a:rPr lang="en-US" altLang="zh-CN" dirty="0"/>
              <a:t>File Modules</a:t>
            </a:r>
          </a:p>
          <a:p>
            <a:pPr>
              <a:buNone/>
            </a:pPr>
            <a:r>
              <a:rPr lang="en-US" altLang="zh-CN" dirty="0"/>
              <a:t>	$ npm install express</a:t>
            </a:r>
          </a:p>
          <a:p>
            <a:endParaRPr lang="en-US" dirty="0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 rotWithShape="1">
          <a:blip r:embed="rId2" cstate="print"/>
          <a:srcRect t="6946" r="1409"/>
          <a:stretch/>
        </p:blipFill>
        <p:spPr>
          <a:xfrm>
            <a:off x="304800" y="3048000"/>
            <a:ext cx="6586816" cy="1827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 Module—Load Module</a:t>
            </a:r>
          </a:p>
        </p:txBody>
      </p:sp>
      <p:pic>
        <p:nvPicPr>
          <p:cNvPr id="5" name="Content Placeholder 5" descr="loadModule.jp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2423613" y="1143000"/>
            <a:ext cx="4296773" cy="53911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 Module—Find File Strategy</a:t>
            </a:r>
          </a:p>
        </p:txBody>
      </p:sp>
      <p:pic>
        <p:nvPicPr>
          <p:cNvPr id="5" name="Content Placeholder 5" descr="findFile.jpg"/>
          <p:cNvPicPr>
            <a:picLocks noGrp="1" noChangeAspect="1"/>
          </p:cNvPicPr>
          <p:nvPr>
            <p:ph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2819400" y="1142999"/>
            <a:ext cx="3351583" cy="565011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exports &amp; </a:t>
            </a:r>
            <a:r>
              <a:rPr lang="en-US" altLang="zh-CN" dirty="0" err="1"/>
              <a:t>module.exports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Exports is the </a:t>
            </a:r>
            <a:r>
              <a:rPr lang="en-US" altLang="zh-CN" b="1" i="1" dirty="0"/>
              <a:t>export</a:t>
            </a:r>
            <a:r>
              <a:rPr lang="en-US" altLang="zh-CN" dirty="0"/>
              <a:t> object of the current module</a:t>
            </a:r>
          </a:p>
          <a:p>
            <a:r>
              <a:rPr lang="en-US" altLang="zh-CN" dirty="0"/>
              <a:t>Public properties and methods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5275745" cy="2407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Basic Instruction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Node.js Setup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600" y="3581400"/>
            <a:ext cx="6019800" cy="400110"/>
          </a:xfrm>
        </p:spPr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1835" y="35814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600" y="2514600"/>
            <a:ext cx="6019800" cy="400110"/>
          </a:xfrm>
        </p:spPr>
        <p:txBody>
          <a:bodyPr/>
          <a:lstStyle/>
          <a:p>
            <a:r>
              <a:rPr lang="en-US" dirty="0"/>
              <a:t>Simple HTTP Server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1835" y="25146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95965" y="3048000"/>
            <a:ext cx="6019800" cy="400110"/>
          </a:xfrm>
        </p:spPr>
        <p:txBody>
          <a:bodyPr/>
          <a:lstStyle/>
          <a:p>
            <a:r>
              <a:rPr lang="en-US" dirty="0"/>
              <a:t>Node.js Module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362200" y="3048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114800"/>
            <a:ext cx="6019800" cy="400110"/>
          </a:xfrm>
        </p:spPr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1148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4629090"/>
            <a:ext cx="6019800" cy="400110"/>
          </a:xfrm>
        </p:spPr>
        <p:txBody>
          <a:bodyPr/>
          <a:lstStyle/>
          <a:p>
            <a:r>
              <a:rPr lang="en-US" dirty="0"/>
              <a:t>Node.js debug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4629090"/>
            <a:ext cx="381365" cy="381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895965" y="5162490"/>
            <a:ext cx="6019800" cy="40011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362200" y="5162490"/>
            <a:ext cx="381365" cy="3810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exports &amp; </a:t>
            </a:r>
            <a:r>
              <a:rPr lang="en-US" altLang="zh-CN" dirty="0" err="1"/>
              <a:t>module.exports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exports = </a:t>
            </a:r>
            <a:r>
              <a:rPr lang="en-US" altLang="zh-CN" dirty="0" err="1"/>
              <a:t>module.exports</a:t>
            </a:r>
            <a:r>
              <a:rPr lang="en-US" altLang="zh-CN" dirty="0"/>
              <a:t> = {};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4268066" cy="2891644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600200"/>
            <a:ext cx="4473196" cy="28916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461665"/>
          </a:xfrm>
        </p:spPr>
        <p:txBody>
          <a:bodyPr/>
          <a:lstStyle/>
          <a:p>
            <a:r>
              <a:rPr lang="en-US" altLang="zh-CN" sz="2400" dirty="0"/>
              <a:t>Module Sample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60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461665"/>
          </a:xfrm>
        </p:spPr>
        <p:txBody>
          <a:bodyPr/>
          <a:lstStyle/>
          <a:p>
            <a:r>
              <a:rPr lang="en-US" sz="2400" dirty="0"/>
              <a:t>NPM – Node.js Package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Node.js Package Management will provide a solution to manage your third-party library, like Maven</a:t>
            </a:r>
          </a:p>
          <a:p>
            <a:endParaRPr lang="en-US" dirty="0"/>
          </a:p>
          <a:p>
            <a:r>
              <a:rPr lang="en-US" dirty="0"/>
              <a:t>When your install Node.js, NPM is built-in installed.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411842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file is located at the root path of project and described project information, include below</a:t>
            </a:r>
          </a:p>
          <a:p>
            <a:pPr lvl="1"/>
            <a:r>
              <a:rPr lang="en-US" dirty="0"/>
              <a:t>Project name</a:t>
            </a:r>
          </a:p>
          <a:p>
            <a:pPr lvl="1"/>
            <a:r>
              <a:rPr lang="en-US" dirty="0"/>
              <a:t>Project owner</a:t>
            </a:r>
          </a:p>
          <a:p>
            <a:pPr lvl="1"/>
            <a:r>
              <a:rPr lang="en-US" dirty="0"/>
              <a:t>Project license</a:t>
            </a:r>
          </a:p>
          <a:p>
            <a:pPr lvl="1"/>
            <a:r>
              <a:rPr lang="en-US" dirty="0"/>
              <a:t>Project dependencies</a:t>
            </a:r>
          </a:p>
          <a:p>
            <a:pPr lvl="1"/>
            <a:r>
              <a:rPr lang="en-US" dirty="0"/>
              <a:t>Customized commands</a:t>
            </a:r>
          </a:p>
          <a:p>
            <a:pPr lvl="1"/>
            <a:r>
              <a:rPr lang="en-US" dirty="0"/>
              <a:t>……</a:t>
            </a:r>
          </a:p>
          <a:p>
            <a:endParaRPr lang="en-US" sz="2800" dirty="0"/>
          </a:p>
          <a:p>
            <a:r>
              <a:rPr lang="en-US" dirty="0"/>
              <a:t>Sample </a:t>
            </a:r>
            <a:r>
              <a:rPr lang="en-US" dirty="0">
                <a:hlinkClick r:id="rId2"/>
              </a:rPr>
              <a:t>express/</a:t>
            </a:r>
            <a:r>
              <a:rPr lang="en-US" dirty="0" err="1">
                <a:hlinkClick r:id="rId2"/>
              </a:rPr>
              <a:t>package.json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229600" cy="545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 NPM Create a Node.js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 Windows CMD, input below command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initialization is done, input below command to install dependencies (--save will add the dependency in </a:t>
            </a:r>
            <a:r>
              <a:rPr lang="en-US" dirty="0" err="1"/>
              <a:t>package.json</a:t>
            </a:r>
            <a:r>
              <a:rPr lang="en-US" dirty="0"/>
              <a:t> file automatically)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56388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sz="2400" dirty="0"/>
              <a:t> npm init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572000"/>
            <a:ext cx="5715000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sz="2400" dirty="0"/>
              <a:t> npm install --save &lt;package name&gt;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Node.js runs on a single threaded event loop and leverages asynchronous calls for various things, like I/O operations.</a:t>
            </a:r>
          </a:p>
          <a:p>
            <a:endParaRPr lang="en-US" dirty="0"/>
          </a:p>
          <a:p>
            <a:r>
              <a:rPr lang="en-US" dirty="0"/>
              <a:t>So many Node.js API is using “callback”, like “</a:t>
            </a:r>
            <a:r>
              <a:rPr lang="en-US" dirty="0" err="1"/>
              <a:t>fs</a:t>
            </a:r>
            <a:r>
              <a:rPr lang="en-US" dirty="0"/>
              <a:t>” module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What does “callback” mean?</a:t>
            </a:r>
          </a:p>
          <a:p>
            <a:pPr lvl="1"/>
            <a:r>
              <a:rPr lang="en-US" dirty="0" err="1"/>
              <a:t>fs.readFile</a:t>
            </a:r>
            <a:r>
              <a:rPr lang="en-US" dirty="0"/>
              <a:t>(“./test.txt”, </a:t>
            </a:r>
            <a:r>
              <a:rPr lang="en-US" dirty="0" err="1"/>
              <a:t>callback_function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Means: when the “text.txt” file is finished reading, Node.js event loop will call the “</a:t>
            </a:r>
            <a:r>
              <a:rPr lang="en-US" dirty="0" err="1"/>
              <a:t>callback_function</a:t>
            </a:r>
            <a:r>
              <a:rPr lang="en-US" dirty="0"/>
              <a:t>” to process the pre-defined logic, and it will embedded 2 parameters (err, data) to this function.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657600"/>
            <a:ext cx="77812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debug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Basic Instruction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413338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E2E2E"/>
                </a:solidFill>
                <a:latin typeface="+mj-lt"/>
              </a:rPr>
              <a:t>Node.js® is a JavaScript runtime built on Chrome's V8 JavaScript engine.</a:t>
            </a:r>
          </a:p>
          <a:p>
            <a:endParaRPr lang="en-US" sz="2800" dirty="0">
              <a:solidFill>
                <a:srgbClr val="2E2E2E"/>
              </a:solidFill>
              <a:latin typeface="+mj-lt"/>
            </a:endParaRPr>
          </a:p>
          <a:p>
            <a:r>
              <a:rPr lang="en-US" sz="2800" dirty="0">
                <a:solidFill>
                  <a:srgbClr val="2E2E2E"/>
                </a:solidFill>
                <a:latin typeface="+mj-lt"/>
              </a:rPr>
              <a:t>Node.js uses an event-driven, non-blocking I/O model that makes it lightweight and efficient. </a:t>
            </a:r>
          </a:p>
          <a:p>
            <a:endParaRPr lang="en-US" sz="2800" dirty="0">
              <a:solidFill>
                <a:srgbClr val="2E2E2E"/>
              </a:solidFill>
              <a:latin typeface="+mj-lt"/>
            </a:endParaRPr>
          </a:p>
          <a:p>
            <a:r>
              <a:rPr lang="en-US" sz="2800" dirty="0">
                <a:solidFill>
                  <a:srgbClr val="2E2E2E"/>
                </a:solidFill>
                <a:latin typeface="+mj-lt"/>
              </a:rPr>
              <a:t>Node.js' package ecosystem, npm, is the largest ecosystem of open source libraries in the world.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en-US" altLang="zh-CN" dirty="0" err="1"/>
              <a:t>Debuger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9" y="1143000"/>
            <a:ext cx="8968147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Read a file abc.txt in C:\</a:t>
            </a:r>
          </a:p>
          <a:p>
            <a:endParaRPr lang="en-US" dirty="0"/>
          </a:p>
          <a:p>
            <a:r>
              <a:rPr lang="en-US" dirty="0"/>
              <a:t>Write a HTTP Server, print out c:\abc.txt with H1 </a:t>
            </a:r>
            <a:r>
              <a:rPr lang="en-US"/>
              <a:t>and blue color, </a:t>
            </a:r>
            <a:r>
              <a:rPr lang="en-US" dirty="0"/>
              <a:t>and listen 9999 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http://nodeschool.io/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What is a MEAN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MongoDB</a:t>
            </a:r>
            <a:r>
              <a:rPr lang="en-US" altLang="zh-CN" dirty="0"/>
              <a:t> as the database</a:t>
            </a:r>
          </a:p>
          <a:p>
            <a:r>
              <a:rPr lang="en-US" altLang="zh-CN" dirty="0">
                <a:hlinkClick r:id="rId3"/>
              </a:rPr>
              <a:t>Express</a:t>
            </a:r>
            <a:r>
              <a:rPr lang="en-US" altLang="zh-CN" dirty="0"/>
              <a:t> as the web framework</a:t>
            </a:r>
          </a:p>
          <a:p>
            <a:r>
              <a:rPr lang="en-US" altLang="zh-CN" dirty="0">
                <a:hlinkClick r:id="rId4"/>
              </a:rPr>
              <a:t>AngularJS</a:t>
            </a:r>
            <a:r>
              <a:rPr lang="en-US" altLang="zh-CN" dirty="0"/>
              <a:t> as the frontend framework, and</a:t>
            </a:r>
          </a:p>
          <a:p>
            <a:r>
              <a:rPr lang="en-US" altLang="zh-CN" dirty="0">
                <a:hlinkClick r:id="rId5"/>
              </a:rPr>
              <a:t>Node.js</a:t>
            </a:r>
            <a:r>
              <a:rPr lang="en-US" altLang="zh-CN" dirty="0"/>
              <a:t> as the server platform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The advantages of MEAN stack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Support for the </a:t>
            </a:r>
            <a:r>
              <a:rPr lang="en-US" altLang="zh-CN" dirty="0">
                <a:hlinkClick r:id="rId2"/>
              </a:rPr>
              <a:t>MVC pattern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JSON</a:t>
            </a:r>
            <a:r>
              <a:rPr lang="en-US" altLang="zh-CN" dirty="0"/>
              <a:t> is used for transferring data</a:t>
            </a:r>
          </a:p>
          <a:p>
            <a:r>
              <a:rPr lang="en-US" altLang="zh-CN" dirty="0"/>
              <a:t>Node.js huge module library(200k+)</a:t>
            </a:r>
          </a:p>
          <a:p>
            <a:r>
              <a:rPr lang="en-US" altLang="zh-CN" dirty="0"/>
              <a:t>Open source</a:t>
            </a:r>
          </a:p>
          <a:p>
            <a:r>
              <a:rPr lang="en-US" altLang="zh-CN" dirty="0"/>
              <a:t>Single language is used in the whole application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20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epticki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04800"/>
            <a:ext cx="5414211" cy="54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server VS traditional server</a:t>
            </a:r>
          </a:p>
        </p:txBody>
      </p:sp>
      <p:pic>
        <p:nvPicPr>
          <p:cNvPr id="7" name="Content Placeholder 5" descr="threading_java.pn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4343400" cy="2623975"/>
          </a:xfrm>
        </p:spPr>
      </p:pic>
      <p:pic>
        <p:nvPicPr>
          <p:cNvPr id="8" name="Content Placeholder 4" descr="threading_node.png"/>
          <p:cNvPicPr>
            <a:picLocks noGrp="1" noChangeAspect="1"/>
          </p:cNvPicPr>
          <p:nvPr>
            <p:ph sz="quarter" idx="16"/>
          </p:nvPr>
        </p:nvPicPr>
        <p:blipFill>
          <a:blip r:embed="rId3" cstate="print"/>
          <a:stretch>
            <a:fillRect/>
          </a:stretch>
        </p:blipFill>
        <p:spPr>
          <a:xfrm>
            <a:off x="4800600" y="3505200"/>
            <a:ext cx="4343400" cy="25965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Node.js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 start Node.js journey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Install related OS version of Node.js from </a:t>
            </a:r>
            <a:r>
              <a:rPr lang="en-US" dirty="0">
                <a:hlinkClick r:id="rId2"/>
              </a:rPr>
              <a:t>http://nodejs.org/</a:t>
            </a:r>
            <a:r>
              <a:rPr lang="en-US" dirty="0"/>
              <a:t> </a:t>
            </a:r>
          </a:p>
          <a:p>
            <a:endParaRPr lang="zh-CN" altLang="en-US" dirty="0"/>
          </a:p>
        </p:txBody>
      </p:sp>
      <p:pic>
        <p:nvPicPr>
          <p:cNvPr id="5" name="Picture 4" descr="node_inst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828800"/>
            <a:ext cx="6836952" cy="40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28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639</Words>
  <Application>Microsoft Office PowerPoint</Application>
  <PresentationFormat>On-screen Show (4:3)</PresentationFormat>
  <Paragraphs>173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굴림</vt:lpstr>
      <vt:lpstr>宋体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JIM CHEN (ADEV-DEV-CS/ZHA)</cp:lastModifiedBy>
  <cp:revision>383</cp:revision>
  <dcterms:created xsi:type="dcterms:W3CDTF">2014-12-12T05:53:11Z</dcterms:created>
  <dcterms:modified xsi:type="dcterms:W3CDTF">2017-07-11T01:57:39Z</dcterms:modified>
</cp:coreProperties>
</file>