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59" r:id="rId5"/>
    <p:sldMasterId id="2147483661" r:id="rId6"/>
    <p:sldMasterId id="2147483652" r:id="rId7"/>
  </p:sldMasterIdLst>
  <p:notesMasterIdLst>
    <p:notesMasterId r:id="rId45"/>
  </p:notesMasterIdLst>
  <p:sldIdLst>
    <p:sldId id="281" r:id="rId8"/>
    <p:sldId id="379" r:id="rId9"/>
    <p:sldId id="495" r:id="rId10"/>
    <p:sldId id="482" r:id="rId11"/>
    <p:sldId id="483" r:id="rId12"/>
    <p:sldId id="484" r:id="rId13"/>
    <p:sldId id="485" r:id="rId14"/>
    <p:sldId id="486" r:id="rId15"/>
    <p:sldId id="496" r:id="rId16"/>
    <p:sldId id="487" r:id="rId17"/>
    <p:sldId id="488" r:id="rId18"/>
    <p:sldId id="489" r:id="rId19"/>
    <p:sldId id="490" r:id="rId20"/>
    <p:sldId id="491" r:id="rId21"/>
    <p:sldId id="492" r:id="rId22"/>
    <p:sldId id="493" r:id="rId23"/>
    <p:sldId id="494" r:id="rId24"/>
    <p:sldId id="497" r:id="rId25"/>
    <p:sldId id="498" r:id="rId26"/>
    <p:sldId id="508" r:id="rId27"/>
    <p:sldId id="499" r:id="rId28"/>
    <p:sldId id="500" r:id="rId29"/>
    <p:sldId id="501" r:id="rId30"/>
    <p:sldId id="502" r:id="rId31"/>
    <p:sldId id="503" r:id="rId32"/>
    <p:sldId id="504" r:id="rId33"/>
    <p:sldId id="505" r:id="rId34"/>
    <p:sldId id="506" r:id="rId35"/>
    <p:sldId id="507" r:id="rId36"/>
    <p:sldId id="509" r:id="rId37"/>
    <p:sldId id="510" r:id="rId38"/>
    <p:sldId id="511" r:id="rId39"/>
    <p:sldId id="512" r:id="rId40"/>
    <p:sldId id="513" r:id="rId41"/>
    <p:sldId id="514" r:id="rId42"/>
    <p:sldId id="264" r:id="rId43"/>
    <p:sldId id="26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ZHOU (IRIS-ISD-OOCLL/ZHA)" initials="JZ(" lastIdx="1" clrIdx="0">
    <p:extLst>
      <p:ext uri="{19B8F6BF-5375-455C-9EA6-DF929625EA0E}">
        <p15:presenceInfo xmlns:p15="http://schemas.microsoft.com/office/powerpoint/2012/main" userId="S-1-5-21-2065039802-622210664-899889007-1395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FFFFFF"/>
    <a:srgbClr val="2D75BC"/>
    <a:srgbClr val="333333"/>
    <a:srgbClr val="2E2E2E"/>
    <a:srgbClr val="F1F1F1"/>
    <a:srgbClr val="606060"/>
    <a:srgbClr val="009444"/>
    <a:srgbClr val="1D5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75911" autoAdjust="0"/>
  </p:normalViewPr>
  <p:slideViewPr>
    <p:cSldViewPr>
      <p:cViewPr varScale="1">
        <p:scale>
          <a:sx n="84" d="100"/>
          <a:sy n="84" d="100"/>
        </p:scale>
        <p:origin x="4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73330-0875-4F54-B846-34A9C5D83194}" type="datetimeFigureOut">
              <a:rPr lang="en-US" smtClean="0"/>
              <a:pPr/>
              <a:t>7/6/2017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154A2-EB67-47E5-A054-B18F240BFC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18</a:t>
            </a:fld>
            <a:endParaRPr lang="en-US"/>
          </a:p>
        </p:txBody>
      </p:sp>
    </p:spTree>
    <p:extLst>
      <p:ext uri="{BB962C8B-B14F-4D97-AF65-F5344CB8AC3E}">
        <p14:creationId xmlns:p14="http://schemas.microsoft.com/office/powerpoint/2010/main" val="321979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19</a:t>
            </a:fld>
            <a:endParaRPr lang="en-US"/>
          </a:p>
        </p:txBody>
      </p:sp>
    </p:spTree>
    <p:extLst>
      <p:ext uri="{BB962C8B-B14F-4D97-AF65-F5344CB8AC3E}">
        <p14:creationId xmlns:p14="http://schemas.microsoft.com/office/powerpoint/2010/main" val="2695529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21</a:t>
            </a:fld>
            <a:endParaRPr lang="en-US"/>
          </a:p>
        </p:txBody>
      </p:sp>
    </p:spTree>
    <p:extLst>
      <p:ext uri="{BB962C8B-B14F-4D97-AF65-F5344CB8AC3E}">
        <p14:creationId xmlns:p14="http://schemas.microsoft.com/office/powerpoint/2010/main" val="1557707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22</a:t>
            </a:fld>
            <a:endParaRPr lang="en-US"/>
          </a:p>
        </p:txBody>
      </p:sp>
    </p:spTree>
    <p:extLst>
      <p:ext uri="{BB962C8B-B14F-4D97-AF65-F5344CB8AC3E}">
        <p14:creationId xmlns:p14="http://schemas.microsoft.com/office/powerpoint/2010/main" val="468671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23</a:t>
            </a:fld>
            <a:endParaRPr lang="en-US"/>
          </a:p>
        </p:txBody>
      </p:sp>
    </p:spTree>
    <p:extLst>
      <p:ext uri="{BB962C8B-B14F-4D97-AF65-F5344CB8AC3E}">
        <p14:creationId xmlns:p14="http://schemas.microsoft.com/office/powerpoint/2010/main" val="3595746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24</a:t>
            </a:fld>
            <a:endParaRPr lang="en-US"/>
          </a:p>
        </p:txBody>
      </p:sp>
    </p:spTree>
    <p:extLst>
      <p:ext uri="{BB962C8B-B14F-4D97-AF65-F5344CB8AC3E}">
        <p14:creationId xmlns:p14="http://schemas.microsoft.com/office/powerpoint/2010/main" val="139097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25</a:t>
            </a:fld>
            <a:endParaRPr lang="en-US"/>
          </a:p>
        </p:txBody>
      </p:sp>
    </p:spTree>
    <p:extLst>
      <p:ext uri="{BB962C8B-B14F-4D97-AF65-F5344CB8AC3E}">
        <p14:creationId xmlns:p14="http://schemas.microsoft.com/office/powerpoint/2010/main" val="4230835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26</a:t>
            </a:fld>
            <a:endParaRPr lang="en-US"/>
          </a:p>
        </p:txBody>
      </p:sp>
    </p:spTree>
    <p:extLst>
      <p:ext uri="{BB962C8B-B14F-4D97-AF65-F5344CB8AC3E}">
        <p14:creationId xmlns:p14="http://schemas.microsoft.com/office/powerpoint/2010/main" val="1688287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27</a:t>
            </a:fld>
            <a:endParaRPr lang="en-US"/>
          </a:p>
        </p:txBody>
      </p:sp>
    </p:spTree>
    <p:extLst>
      <p:ext uri="{BB962C8B-B14F-4D97-AF65-F5344CB8AC3E}">
        <p14:creationId xmlns:p14="http://schemas.microsoft.com/office/powerpoint/2010/main" val="552757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28</a:t>
            </a:fld>
            <a:endParaRPr lang="en-US"/>
          </a:p>
        </p:txBody>
      </p:sp>
    </p:spTree>
    <p:extLst>
      <p:ext uri="{BB962C8B-B14F-4D97-AF65-F5344CB8AC3E}">
        <p14:creationId xmlns:p14="http://schemas.microsoft.com/office/powerpoint/2010/main" val="11664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29</a:t>
            </a:fld>
            <a:endParaRPr lang="en-US"/>
          </a:p>
        </p:txBody>
      </p:sp>
    </p:spTree>
    <p:extLst>
      <p:ext uri="{BB962C8B-B14F-4D97-AF65-F5344CB8AC3E}">
        <p14:creationId xmlns:p14="http://schemas.microsoft.com/office/powerpoint/2010/main" val="630309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30</a:t>
            </a:fld>
            <a:endParaRPr lang="en-US"/>
          </a:p>
        </p:txBody>
      </p:sp>
    </p:spTree>
    <p:extLst>
      <p:ext uri="{BB962C8B-B14F-4D97-AF65-F5344CB8AC3E}">
        <p14:creationId xmlns:p14="http://schemas.microsoft.com/office/powerpoint/2010/main" val="1756821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31</a:t>
            </a:fld>
            <a:endParaRPr lang="en-US"/>
          </a:p>
        </p:txBody>
      </p:sp>
    </p:spTree>
    <p:extLst>
      <p:ext uri="{BB962C8B-B14F-4D97-AF65-F5344CB8AC3E}">
        <p14:creationId xmlns:p14="http://schemas.microsoft.com/office/powerpoint/2010/main" val="3728622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32</a:t>
            </a:fld>
            <a:endParaRPr lang="en-US"/>
          </a:p>
        </p:txBody>
      </p:sp>
    </p:spTree>
    <p:extLst>
      <p:ext uri="{BB962C8B-B14F-4D97-AF65-F5344CB8AC3E}">
        <p14:creationId xmlns:p14="http://schemas.microsoft.com/office/powerpoint/2010/main" val="1862501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33</a:t>
            </a:fld>
            <a:endParaRPr lang="en-US"/>
          </a:p>
        </p:txBody>
      </p:sp>
    </p:spTree>
    <p:extLst>
      <p:ext uri="{BB962C8B-B14F-4D97-AF65-F5344CB8AC3E}">
        <p14:creationId xmlns:p14="http://schemas.microsoft.com/office/powerpoint/2010/main" val="1477433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34</a:t>
            </a:fld>
            <a:endParaRPr lang="en-US"/>
          </a:p>
        </p:txBody>
      </p:sp>
    </p:spTree>
    <p:extLst>
      <p:ext uri="{BB962C8B-B14F-4D97-AF65-F5344CB8AC3E}">
        <p14:creationId xmlns:p14="http://schemas.microsoft.com/office/powerpoint/2010/main" val="3092676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35</a:t>
            </a:fld>
            <a:endParaRPr lang="en-US"/>
          </a:p>
        </p:txBody>
      </p:sp>
    </p:spTree>
    <p:extLst>
      <p:ext uri="{BB962C8B-B14F-4D97-AF65-F5344CB8AC3E}">
        <p14:creationId xmlns:p14="http://schemas.microsoft.com/office/powerpoint/2010/main" val="401516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36</a:t>
            </a:fld>
            <a:endParaRPr lang="en-US"/>
          </a:p>
        </p:txBody>
      </p:sp>
    </p:spTree>
    <p:extLst>
      <p:ext uri="{BB962C8B-B14F-4D97-AF65-F5344CB8AC3E}">
        <p14:creationId xmlns:p14="http://schemas.microsoft.com/office/powerpoint/2010/main" val="10985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5</a:t>
            </a:fld>
            <a:endParaRPr lang="en-US"/>
          </a:p>
        </p:txBody>
      </p:sp>
    </p:spTree>
    <p:extLst>
      <p:ext uri="{BB962C8B-B14F-4D97-AF65-F5344CB8AC3E}">
        <p14:creationId xmlns:p14="http://schemas.microsoft.com/office/powerpoint/2010/main" val="2408286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12</a:t>
            </a:fld>
            <a:endParaRPr lang="en-US"/>
          </a:p>
        </p:txBody>
      </p:sp>
    </p:spTree>
    <p:extLst>
      <p:ext uri="{BB962C8B-B14F-4D97-AF65-F5344CB8AC3E}">
        <p14:creationId xmlns:p14="http://schemas.microsoft.com/office/powerpoint/2010/main" val="379155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13</a:t>
            </a:fld>
            <a:endParaRPr lang="en-US"/>
          </a:p>
        </p:txBody>
      </p:sp>
    </p:spTree>
    <p:extLst>
      <p:ext uri="{BB962C8B-B14F-4D97-AF65-F5344CB8AC3E}">
        <p14:creationId xmlns:p14="http://schemas.microsoft.com/office/powerpoint/2010/main" val="297925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14</a:t>
            </a:fld>
            <a:endParaRPr lang="en-US"/>
          </a:p>
        </p:txBody>
      </p:sp>
    </p:spTree>
    <p:extLst>
      <p:ext uri="{BB962C8B-B14F-4D97-AF65-F5344CB8AC3E}">
        <p14:creationId xmlns:p14="http://schemas.microsoft.com/office/powerpoint/2010/main" val="353462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16</a:t>
            </a:fld>
            <a:endParaRPr lang="en-US"/>
          </a:p>
        </p:txBody>
      </p:sp>
    </p:spTree>
    <p:extLst>
      <p:ext uri="{BB962C8B-B14F-4D97-AF65-F5344CB8AC3E}">
        <p14:creationId xmlns:p14="http://schemas.microsoft.com/office/powerpoint/2010/main" val="3599454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a:t>
            </a:r>
            <a:r>
              <a:rPr lang="zh-CN" altLang="en-US" dirty="0"/>
              <a:t>修饰符</a:t>
            </a:r>
            <a:endParaRPr lang="en-US" altLang="zh-CN" dirty="0"/>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17</a:t>
            </a:fld>
            <a:endParaRPr lang="en-US"/>
          </a:p>
        </p:txBody>
      </p:sp>
    </p:spTree>
    <p:extLst>
      <p:ext uri="{BB962C8B-B14F-4D97-AF65-F5344CB8AC3E}">
        <p14:creationId xmlns:p14="http://schemas.microsoft.com/office/powerpoint/2010/main" val="408771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Content Placeholder 9"/>
          <p:cNvSpPr>
            <a:spLocks noGrp="1"/>
          </p:cNvSpPr>
          <p:nvPr>
            <p:ph sz="quarter" idx="10" hasCustomPrompt="1"/>
          </p:nvPr>
        </p:nvSpPr>
        <p:spPr>
          <a:xfrm>
            <a:off x="0" y="4038600"/>
            <a:ext cx="8991600" cy="523220"/>
          </a:xfrm>
          <a:prstGeom prst="rect">
            <a:avLst/>
          </a:prstGeom>
        </p:spPr>
        <p:txBody>
          <a:bodyPr>
            <a:normAutofit/>
          </a:bodyPr>
          <a:lstStyle>
            <a:lvl1pPr marL="0" indent="0" algn="r">
              <a:spcBef>
                <a:spcPts val="0"/>
              </a:spcBef>
              <a:buNone/>
              <a:defRPr sz="2800" b="1" baseline="0">
                <a:solidFill>
                  <a:srgbClr val="333333"/>
                </a:solidFill>
                <a:latin typeface="Arial" pitchFamily="34" charset="0"/>
                <a:cs typeface="Arial" pitchFamily="34" charset="0"/>
              </a:defRPr>
            </a:lvl1pPr>
            <a:lvl2pPr algn="r">
              <a:defRPr sz="2000" b="1">
                <a:solidFill>
                  <a:srgbClr val="404040"/>
                </a:solidFill>
                <a:latin typeface="Arial" pitchFamily="34" charset="0"/>
                <a:cs typeface="Arial" pitchFamily="34" charset="0"/>
              </a:defRPr>
            </a:lvl2pPr>
            <a:lvl3pPr algn="r">
              <a:defRPr sz="1800" b="1">
                <a:solidFill>
                  <a:srgbClr val="404040"/>
                </a:solidFill>
                <a:latin typeface="Arial" pitchFamily="34" charset="0"/>
                <a:cs typeface="Arial" pitchFamily="34" charset="0"/>
              </a:defRPr>
            </a:lvl3pPr>
            <a:lvl4pPr algn="r">
              <a:defRPr sz="1600" b="1">
                <a:solidFill>
                  <a:srgbClr val="404040"/>
                </a:solidFill>
                <a:latin typeface="Arial" pitchFamily="34" charset="0"/>
                <a:cs typeface="Arial" pitchFamily="34" charset="0"/>
              </a:defRPr>
            </a:lvl4pPr>
            <a:lvl5pPr algn="r">
              <a:defRPr sz="1400" b="1">
                <a:solidFill>
                  <a:srgbClr val="404040"/>
                </a:solidFill>
                <a:latin typeface="Arial" pitchFamily="34" charset="0"/>
                <a:cs typeface="Arial" pitchFamily="34" charset="0"/>
              </a:defRPr>
            </a:lvl5pPr>
          </a:lstStyle>
          <a:p>
            <a:pPr lvl="0"/>
            <a:r>
              <a:rPr lang="en-US" dirty="0"/>
              <a:t>Click to Add Presentation Title Here</a:t>
            </a:r>
          </a:p>
        </p:txBody>
      </p:sp>
      <p:sp>
        <p:nvSpPr>
          <p:cNvPr id="18" name="Text Placeholder 11"/>
          <p:cNvSpPr>
            <a:spLocks noGrp="1"/>
          </p:cNvSpPr>
          <p:nvPr>
            <p:ph type="body" sz="quarter" idx="11" hasCustomPrompt="1"/>
          </p:nvPr>
        </p:nvSpPr>
        <p:spPr>
          <a:xfrm>
            <a:off x="0" y="4552890"/>
            <a:ext cx="8991600" cy="400110"/>
          </a:xfrm>
          <a:prstGeom prst="rect">
            <a:avLst/>
          </a:prstGeom>
        </p:spPr>
        <p:txBody>
          <a:bodyPr wrap="square">
            <a:spAutoFit/>
          </a:bodyPr>
          <a:lstStyle>
            <a:lvl1pPr marL="0" indent="0" algn="r">
              <a:spcBef>
                <a:spcPts val="0"/>
              </a:spcBef>
              <a:buFont typeface="Arial" pitchFamily="34" charset="0"/>
              <a:buChar char="-"/>
              <a:defRPr sz="2000" b="1" baseline="0">
                <a:solidFill>
                  <a:srgbClr val="333333"/>
                </a:solidFill>
                <a:latin typeface="Arial" pitchFamily="34" charset="0"/>
                <a:cs typeface="Arial" pitchFamily="34" charset="0"/>
              </a:defRPr>
            </a:lvl1pPr>
          </a:lstStyle>
          <a:p>
            <a:pPr lvl="0"/>
            <a:r>
              <a:rPr lang="en-US" dirty="0"/>
              <a:t> Click to Add Subtitle Here</a:t>
            </a:r>
          </a:p>
        </p:txBody>
      </p:sp>
      <p:sp>
        <p:nvSpPr>
          <p:cNvPr id="19" name="Text Placeholder 11"/>
          <p:cNvSpPr>
            <a:spLocks noGrp="1"/>
          </p:cNvSpPr>
          <p:nvPr>
            <p:ph type="body" sz="quarter" idx="12" hasCustomPrompt="1"/>
          </p:nvPr>
        </p:nvSpPr>
        <p:spPr>
          <a:xfrm>
            <a:off x="0" y="6093023"/>
            <a:ext cx="8991600" cy="307777"/>
          </a:xfrm>
          <a:prstGeom prst="rect">
            <a:avLst/>
          </a:prstGeom>
        </p:spPr>
        <p:txBody>
          <a:bodyPr wrap="square">
            <a:spAutoFit/>
          </a:bodyPr>
          <a:lstStyle>
            <a:lvl1pPr marL="0" indent="0" algn="r">
              <a:spcBef>
                <a:spcPts val="0"/>
              </a:spcBef>
              <a:buFont typeface="Arial" pitchFamily="34" charset="0"/>
              <a:buNone/>
              <a:defRPr sz="1400" b="0" baseline="0">
                <a:solidFill>
                  <a:srgbClr val="333333"/>
                </a:solidFill>
                <a:latin typeface="Arial" pitchFamily="34" charset="0"/>
                <a:cs typeface="Arial" pitchFamily="34" charset="0"/>
              </a:defRPr>
            </a:lvl1pPr>
          </a:lstStyle>
          <a:p>
            <a:pPr lvl="0"/>
            <a:r>
              <a:rPr lang="en-US" dirty="0"/>
              <a:t>Presenter</a:t>
            </a:r>
          </a:p>
        </p:txBody>
      </p:sp>
      <p:sp>
        <p:nvSpPr>
          <p:cNvPr id="20" name="Text Placeholder 11"/>
          <p:cNvSpPr>
            <a:spLocks noGrp="1"/>
          </p:cNvSpPr>
          <p:nvPr>
            <p:ph type="body" sz="quarter" idx="13" hasCustomPrompt="1"/>
          </p:nvPr>
        </p:nvSpPr>
        <p:spPr>
          <a:xfrm>
            <a:off x="0" y="6321623"/>
            <a:ext cx="8991600" cy="307777"/>
          </a:xfrm>
          <a:prstGeom prst="rect">
            <a:avLst/>
          </a:prstGeom>
        </p:spPr>
        <p:txBody>
          <a:bodyPr wrap="square">
            <a:spAutoFit/>
          </a:bodyPr>
          <a:lstStyle>
            <a:lvl1pPr marL="0" indent="0" algn="r">
              <a:spcBef>
                <a:spcPts val="0"/>
              </a:spcBef>
              <a:buFont typeface="Arial" pitchFamily="34" charset="0"/>
              <a:buNone/>
              <a:defRPr sz="1400" b="0" baseline="0">
                <a:solidFill>
                  <a:srgbClr val="333333"/>
                </a:solidFill>
                <a:latin typeface="Arial" pitchFamily="34" charset="0"/>
                <a:cs typeface="Arial" pitchFamily="34" charset="0"/>
              </a:defRPr>
            </a:lvl1pPr>
          </a:lstStyle>
          <a:p>
            <a:pPr lvl="0"/>
            <a:r>
              <a:rPr lang="en-US" dirty="0"/>
              <a:t> YYYY.MM.DD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25146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2895600" y="1143001"/>
            <a:ext cx="2895600" cy="22860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7"/>
          </p:nvPr>
        </p:nvSpPr>
        <p:spPr>
          <a:xfrm>
            <a:off x="5943600" y="1143001"/>
            <a:ext cx="2895600" cy="22860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8"/>
          </p:nvPr>
        </p:nvSpPr>
        <p:spPr>
          <a:xfrm>
            <a:off x="2895600" y="3581400"/>
            <a:ext cx="5943600" cy="29718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45720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6" name="TextBox 5"/>
          <p:cNvSpPr txBox="1"/>
          <p:nvPr userDrawn="1"/>
        </p:nvSpPr>
        <p:spPr>
          <a:xfrm>
            <a:off x="6781800" y="4242137"/>
            <a:ext cx="2057400" cy="923330"/>
          </a:xfrm>
          <a:prstGeom prst="rect">
            <a:avLst/>
          </a:prstGeom>
          <a:noFill/>
        </p:spPr>
        <p:txBody>
          <a:bodyPr wrap="square" rtlCol="0">
            <a:spAutoFit/>
          </a:bodyPr>
          <a:lstStyle/>
          <a:p>
            <a:r>
              <a:rPr lang="en-US" sz="5400" b="1" dirty="0">
                <a:solidFill>
                  <a:srgbClr val="1D54A5"/>
                </a:solidFill>
                <a:latin typeface="Arial" pitchFamily="34" charset="0"/>
                <a:cs typeface="Arial" pitchFamily="34" charset="0"/>
              </a:rPr>
              <a:t>Q</a:t>
            </a:r>
            <a:r>
              <a:rPr lang="en-US" sz="5400" b="1" dirty="0">
                <a:solidFill>
                  <a:srgbClr val="606060"/>
                </a:solidFill>
                <a:latin typeface="Arial" pitchFamily="34" charset="0"/>
                <a:cs typeface="Arial" pitchFamily="34" charset="0"/>
              </a:rPr>
              <a:t>&amp;</a:t>
            </a:r>
            <a:r>
              <a:rPr lang="en-US" sz="5400" b="1" dirty="0">
                <a:solidFill>
                  <a:srgbClr val="009444"/>
                </a:solidFill>
                <a:latin typeface="Arial" pitchFamily="34" charset="0"/>
                <a:cs typeface="Arial" pitchFamily="34" charset="0"/>
              </a:rPr>
              <a:t>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extBox 2"/>
          <p:cNvSpPr txBox="1"/>
          <p:nvPr userDrawn="1"/>
        </p:nvSpPr>
        <p:spPr>
          <a:xfrm>
            <a:off x="4953000" y="4242137"/>
            <a:ext cx="3810000" cy="923330"/>
          </a:xfrm>
          <a:prstGeom prst="rect">
            <a:avLst/>
          </a:prstGeom>
          <a:noFill/>
        </p:spPr>
        <p:txBody>
          <a:bodyPr wrap="square" rtlCol="0">
            <a:spAutoFit/>
          </a:bodyPr>
          <a:lstStyle/>
          <a:p>
            <a:r>
              <a:rPr lang="en-US" sz="5400" b="1" dirty="0">
                <a:solidFill>
                  <a:srgbClr val="1D54A5"/>
                </a:solidFill>
                <a:latin typeface="Arial" pitchFamily="34" charset="0"/>
                <a:cs typeface="Arial" pitchFamily="34" charset="0"/>
              </a:rPr>
              <a:t>Thank </a:t>
            </a:r>
            <a:r>
              <a:rPr lang="en-US" sz="5400" b="1" dirty="0">
                <a:solidFill>
                  <a:srgbClr val="009444"/>
                </a:solidFill>
                <a:latin typeface="Arial" pitchFamily="34" charset="0"/>
                <a:cs typeface="Arial" pitchFamily="34" charset="0"/>
              </a:rPr>
              <a:t>You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11"/>
          <p:cNvSpPr>
            <a:spLocks noGrp="1"/>
          </p:cNvSpPr>
          <p:nvPr>
            <p:ph type="body" sz="quarter" idx="13" hasCustomPrompt="1"/>
          </p:nvPr>
        </p:nvSpPr>
        <p:spPr>
          <a:xfrm>
            <a:off x="152400" y="228600"/>
            <a:ext cx="8001000" cy="523220"/>
          </a:xfrm>
          <a:prstGeom prst="rect">
            <a:avLst/>
          </a:prstGeom>
        </p:spPr>
        <p:txBody>
          <a:bodyPr wrap="square">
            <a:spAutoFit/>
          </a:bodyPr>
          <a:lstStyle>
            <a:lvl1pPr marL="0" indent="0" algn="l">
              <a:spcBef>
                <a:spcPts val="0"/>
              </a:spcBef>
              <a:buFont typeface="Arial" pitchFamily="34" charset="0"/>
              <a:buNone/>
              <a:defRPr sz="2800" b="1" cap="all" baseline="0">
                <a:solidFill>
                  <a:srgbClr val="333333"/>
                </a:solidFill>
                <a:latin typeface="Arial" pitchFamily="34" charset="0"/>
                <a:cs typeface="Arial" pitchFamily="34" charset="0"/>
              </a:defRPr>
            </a:lvl1pPr>
          </a:lstStyle>
          <a:p>
            <a:pPr lvl="0"/>
            <a:r>
              <a:rPr lang="en-US" dirty="0"/>
              <a:t> </a:t>
            </a:r>
            <a:r>
              <a:rPr lang="en-US" altLang="zh-CN" dirty="0"/>
              <a:t>Click here to add agenda/Content</a:t>
            </a:r>
            <a:endParaRPr lang="en-US" dirty="0"/>
          </a:p>
        </p:txBody>
      </p:sp>
      <p:sp>
        <p:nvSpPr>
          <p:cNvPr id="4" name="Text Placeholder 11"/>
          <p:cNvSpPr>
            <a:spLocks noGrp="1"/>
          </p:cNvSpPr>
          <p:nvPr>
            <p:ph type="body" sz="quarter" idx="14" hasCustomPrompt="1"/>
          </p:nvPr>
        </p:nvSpPr>
        <p:spPr>
          <a:xfrm>
            <a:off x="2895600" y="14478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13" name="Text Placeholder 9"/>
          <p:cNvSpPr>
            <a:spLocks noGrp="1"/>
          </p:cNvSpPr>
          <p:nvPr>
            <p:ph type="body" sz="quarter" idx="11" hasCustomPrompt="1"/>
          </p:nvPr>
        </p:nvSpPr>
        <p:spPr>
          <a:xfrm>
            <a:off x="2361835" y="14478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1</a:t>
            </a:r>
          </a:p>
        </p:txBody>
      </p:sp>
      <p:sp>
        <p:nvSpPr>
          <p:cNvPr id="28" name="Text Placeholder 11"/>
          <p:cNvSpPr>
            <a:spLocks noGrp="1"/>
          </p:cNvSpPr>
          <p:nvPr>
            <p:ph type="body" sz="quarter" idx="15" hasCustomPrompt="1"/>
          </p:nvPr>
        </p:nvSpPr>
        <p:spPr>
          <a:xfrm>
            <a:off x="2895600" y="19812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29" name="Text Placeholder 9"/>
          <p:cNvSpPr>
            <a:spLocks noGrp="1"/>
          </p:cNvSpPr>
          <p:nvPr>
            <p:ph type="body" sz="quarter" idx="16" hasCustomPrompt="1"/>
          </p:nvPr>
        </p:nvSpPr>
        <p:spPr>
          <a:xfrm>
            <a:off x="2361835" y="19812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2</a:t>
            </a:r>
          </a:p>
        </p:txBody>
      </p:sp>
      <p:sp>
        <p:nvSpPr>
          <p:cNvPr id="30" name="Text Placeholder 11"/>
          <p:cNvSpPr>
            <a:spLocks noGrp="1"/>
          </p:cNvSpPr>
          <p:nvPr>
            <p:ph type="body" sz="quarter" idx="17" hasCustomPrompt="1"/>
          </p:nvPr>
        </p:nvSpPr>
        <p:spPr>
          <a:xfrm>
            <a:off x="2895600" y="25146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1" name="Text Placeholder 9"/>
          <p:cNvSpPr>
            <a:spLocks noGrp="1"/>
          </p:cNvSpPr>
          <p:nvPr>
            <p:ph type="body" sz="quarter" idx="18" hasCustomPrompt="1"/>
          </p:nvPr>
        </p:nvSpPr>
        <p:spPr>
          <a:xfrm>
            <a:off x="2361835" y="25146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3</a:t>
            </a:r>
          </a:p>
        </p:txBody>
      </p:sp>
      <p:sp>
        <p:nvSpPr>
          <p:cNvPr id="32" name="Text Placeholder 11"/>
          <p:cNvSpPr>
            <a:spLocks noGrp="1"/>
          </p:cNvSpPr>
          <p:nvPr>
            <p:ph type="body" sz="quarter" idx="19" hasCustomPrompt="1"/>
          </p:nvPr>
        </p:nvSpPr>
        <p:spPr>
          <a:xfrm>
            <a:off x="2895600" y="30480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3" name="Text Placeholder 9"/>
          <p:cNvSpPr>
            <a:spLocks noGrp="1"/>
          </p:cNvSpPr>
          <p:nvPr>
            <p:ph type="body" sz="quarter" idx="20" hasCustomPrompt="1"/>
          </p:nvPr>
        </p:nvSpPr>
        <p:spPr>
          <a:xfrm>
            <a:off x="2361835" y="30480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4</a:t>
            </a:r>
          </a:p>
        </p:txBody>
      </p:sp>
      <p:sp>
        <p:nvSpPr>
          <p:cNvPr id="34" name="Text Placeholder 11"/>
          <p:cNvSpPr>
            <a:spLocks noGrp="1"/>
          </p:cNvSpPr>
          <p:nvPr>
            <p:ph type="body" sz="quarter" idx="21" hasCustomPrompt="1"/>
          </p:nvPr>
        </p:nvSpPr>
        <p:spPr>
          <a:xfrm>
            <a:off x="2895600" y="35814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5" name="Text Placeholder 9"/>
          <p:cNvSpPr>
            <a:spLocks noGrp="1"/>
          </p:cNvSpPr>
          <p:nvPr>
            <p:ph type="body" sz="quarter" idx="22" hasCustomPrompt="1"/>
          </p:nvPr>
        </p:nvSpPr>
        <p:spPr>
          <a:xfrm>
            <a:off x="2361835" y="35814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5</a:t>
            </a:r>
          </a:p>
        </p:txBody>
      </p:sp>
      <p:sp>
        <p:nvSpPr>
          <p:cNvPr id="36" name="Text Placeholder 11"/>
          <p:cNvSpPr>
            <a:spLocks noGrp="1"/>
          </p:cNvSpPr>
          <p:nvPr>
            <p:ph type="body" sz="quarter" idx="23" hasCustomPrompt="1"/>
          </p:nvPr>
        </p:nvSpPr>
        <p:spPr>
          <a:xfrm>
            <a:off x="2895600" y="41148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7" name="Text Placeholder 9"/>
          <p:cNvSpPr>
            <a:spLocks noGrp="1"/>
          </p:cNvSpPr>
          <p:nvPr>
            <p:ph type="body" sz="quarter" idx="24" hasCustomPrompt="1"/>
          </p:nvPr>
        </p:nvSpPr>
        <p:spPr>
          <a:xfrm>
            <a:off x="2361835" y="41148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6</a:t>
            </a:r>
          </a:p>
        </p:txBody>
      </p:sp>
      <p:sp>
        <p:nvSpPr>
          <p:cNvPr id="38" name="Text Placeholder 11"/>
          <p:cNvSpPr>
            <a:spLocks noGrp="1"/>
          </p:cNvSpPr>
          <p:nvPr>
            <p:ph type="body" sz="quarter" idx="25" hasCustomPrompt="1"/>
          </p:nvPr>
        </p:nvSpPr>
        <p:spPr>
          <a:xfrm>
            <a:off x="2895600" y="46482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9" name="Text Placeholder 9"/>
          <p:cNvSpPr>
            <a:spLocks noGrp="1"/>
          </p:cNvSpPr>
          <p:nvPr>
            <p:ph type="body" sz="quarter" idx="26" hasCustomPrompt="1"/>
          </p:nvPr>
        </p:nvSpPr>
        <p:spPr>
          <a:xfrm>
            <a:off x="2361835" y="46482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7</a:t>
            </a:r>
          </a:p>
        </p:txBody>
      </p:sp>
      <p:sp>
        <p:nvSpPr>
          <p:cNvPr id="40" name="Text Placeholder 11"/>
          <p:cNvSpPr>
            <a:spLocks noGrp="1"/>
          </p:cNvSpPr>
          <p:nvPr>
            <p:ph type="body" sz="quarter" idx="27" hasCustomPrompt="1"/>
          </p:nvPr>
        </p:nvSpPr>
        <p:spPr>
          <a:xfrm>
            <a:off x="2895600" y="51816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41" name="Text Placeholder 9"/>
          <p:cNvSpPr>
            <a:spLocks noGrp="1"/>
          </p:cNvSpPr>
          <p:nvPr>
            <p:ph type="body" sz="quarter" idx="28" hasCustomPrompt="1"/>
          </p:nvPr>
        </p:nvSpPr>
        <p:spPr>
          <a:xfrm>
            <a:off x="2361835" y="51816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86868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11"/>
          <p:cNvSpPr>
            <a:spLocks noGrp="1"/>
          </p:cNvSpPr>
          <p:nvPr>
            <p:ph type="body" sz="quarter" idx="14" hasCustomPrompt="1"/>
          </p:nvPr>
        </p:nvSpPr>
        <p:spPr>
          <a:xfrm>
            <a:off x="1031081" y="1712742"/>
            <a:ext cx="6019800" cy="646331"/>
          </a:xfrm>
          <a:prstGeom prst="rect">
            <a:avLst/>
          </a:prstGeom>
        </p:spPr>
        <p:txBody>
          <a:bodyPr wrap="square">
            <a:spAutoFit/>
          </a:bodyPr>
          <a:lstStyle>
            <a:lvl1pPr marL="0" indent="0" algn="l">
              <a:spcBef>
                <a:spcPts val="0"/>
              </a:spcBef>
              <a:buFont typeface="Arial" pitchFamily="34" charset="0"/>
              <a:buNone/>
              <a:defRPr sz="36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8" name="Text Placeholder 9"/>
          <p:cNvSpPr>
            <a:spLocks noGrp="1"/>
          </p:cNvSpPr>
          <p:nvPr>
            <p:ph type="body" sz="quarter" idx="11" hasCustomPrompt="1"/>
          </p:nvPr>
        </p:nvSpPr>
        <p:spPr>
          <a:xfrm>
            <a:off x="304800" y="1712742"/>
            <a:ext cx="650081" cy="649458"/>
          </a:xfrm>
          <a:prstGeom prst="roundRect">
            <a:avLst>
              <a:gd name="adj" fmla="val 0"/>
            </a:avLst>
          </a:prstGeom>
          <a:solidFill>
            <a:srgbClr val="2D75BC"/>
          </a:solidFill>
        </p:spPr>
        <p:txBody>
          <a:bodyPr anchor="ctr" anchorCtr="0"/>
          <a:lstStyle>
            <a:lvl1pPr marL="0" indent="0" algn="ctr">
              <a:spcBef>
                <a:spcPts val="0"/>
              </a:spcBef>
              <a:buNone/>
              <a:defRPr sz="3600" b="1">
                <a:solidFill>
                  <a:schemeClr val="bg1"/>
                </a:solidFill>
                <a:latin typeface="Arial" pitchFamily="34" charset="0"/>
                <a:cs typeface="Arial" pitchFamily="34" charset="0"/>
              </a:defRPr>
            </a:lvl1pPr>
          </a:lstStyle>
          <a:p>
            <a:pPr lvl="0"/>
            <a:r>
              <a:rPr lang="en-US" dirty="0"/>
              <a:t>1</a:t>
            </a:r>
          </a:p>
        </p:txBody>
      </p:sp>
      <p:sp>
        <p:nvSpPr>
          <p:cNvPr id="5"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Arial" charset="0"/>
              <a:ea typeface="굴림" pitchFamily="34" charset="-127"/>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45720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86868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45720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1027" name="Picture 3" descr="D:\1_RebeccaWJChen\OLP\Project\Non_Applicattion\ITA_PPT_Template\Resource\IT Academy.png"/>
          <p:cNvPicPr>
            <a:picLocks noChangeAspect="1" noChangeArrowheads="1"/>
          </p:cNvPicPr>
          <p:nvPr/>
        </p:nvPicPr>
        <p:blipFill>
          <a:blip r:embed="rId5" cstate="print"/>
          <a:srcRect/>
          <a:stretch>
            <a:fillRect/>
          </a:stretch>
        </p:blipFill>
        <p:spPr bwMode="auto">
          <a:xfrm>
            <a:off x="298397" y="5486400"/>
            <a:ext cx="920803" cy="1067900"/>
          </a:xfrm>
          <a:prstGeom prst="rect">
            <a:avLst/>
          </a:prstGeom>
          <a:noFill/>
        </p:spPr>
      </p:pic>
      <p:pic>
        <p:nvPicPr>
          <p:cNvPr id="2" name="Picture 2" descr="D:\1_RebeccaWJChen\OLP\Project\Non_Applicattion\ITA_PPT_Template\20141216_ITAPPT.png"/>
          <p:cNvPicPr>
            <a:picLocks noChangeAspect="1" noChangeArrowheads="1"/>
          </p:cNvPicPr>
          <p:nvPr userDrawn="1"/>
        </p:nvPicPr>
        <p:blipFill>
          <a:blip r:embed="rId6" cstate="prin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7" name="Picture 3" descr="D:\1_RebeccaWJChen\OLP\Project\Non_Applicattion\ITA_PPT_Template\Resource\IT Academy.png"/>
          <p:cNvPicPr>
            <a:picLocks noChangeAspect="1" noChangeArrowheads="1"/>
          </p:cNvPicPr>
          <p:nvPr/>
        </p:nvPicPr>
        <p:blipFill>
          <a:blip r:embed="rId4" cstate="print"/>
          <a:srcRect b="28645"/>
          <a:stretch>
            <a:fillRect/>
          </a:stretch>
        </p:blipFill>
        <p:spPr bwMode="auto">
          <a:xfrm>
            <a:off x="8229600" y="76200"/>
            <a:ext cx="768403" cy="635883"/>
          </a:xfrm>
          <a:prstGeom prst="rect">
            <a:avLst/>
          </a:prstGeom>
          <a:noFill/>
        </p:spPr>
      </p:pic>
      <p:pic>
        <p:nvPicPr>
          <p:cNvPr id="2050" name="Picture 2" descr="C:\Users\chenre3\Desktop\banner.png"/>
          <p:cNvPicPr>
            <a:picLocks noChangeAspect="1" noChangeArrowheads="1"/>
          </p:cNvPicPr>
          <p:nvPr/>
        </p:nvPicPr>
        <p:blipFill>
          <a:blip r:embed="rId5" cstate="print"/>
          <a:srcRect/>
          <a:stretch>
            <a:fillRect/>
          </a:stretch>
        </p:blipFill>
        <p:spPr bwMode="auto">
          <a:xfrm>
            <a:off x="0" y="842962"/>
            <a:ext cx="9144000" cy="223838"/>
          </a:xfrm>
          <a:prstGeom prst="rect">
            <a:avLst/>
          </a:prstGeom>
          <a:noFill/>
        </p:spPr>
      </p:pic>
    </p:spTree>
  </p:cSld>
  <p:clrMap bg1="lt1" tx1="dk1" bg2="lt2" tx2="dk2" accent1="accent1" accent2="accent2" accent3="accent3" accent4="accent4" accent5="accent5" accent6="accent6" hlink="hlink" folHlink="folHlink"/>
  <p:sldLayoutIdLst>
    <p:sldLayoutId id="2147483660" r:id="rId1"/>
    <p:sldLayoutId id="214748370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1027" name="Picture 3" descr="C:\Users\chenre3\Desktop\Banner_ContentTitle.png"/>
          <p:cNvPicPr>
            <a:picLocks noChangeAspect="1" noChangeArrowheads="1"/>
          </p:cNvPicPr>
          <p:nvPr userDrawn="1"/>
        </p:nvPicPr>
        <p:blipFill>
          <a:blip r:embed="rId4" cstate="print"/>
          <a:srcRect t="42222"/>
          <a:stretch>
            <a:fillRect/>
          </a:stretch>
        </p:blipFill>
        <p:spPr bwMode="auto">
          <a:xfrm>
            <a:off x="0" y="2895600"/>
            <a:ext cx="9144000" cy="3962400"/>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70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8" name="Picture 3" descr="D:\1_RebeccaWJChen\OLP\Project\Non_Applicattion\ITA_PPT_Template\Resource\IT Academy.png"/>
          <p:cNvPicPr>
            <a:picLocks noChangeAspect="1" noChangeArrowheads="1"/>
          </p:cNvPicPr>
          <p:nvPr userDrawn="1"/>
        </p:nvPicPr>
        <p:blipFill>
          <a:blip r:embed="rId6" cstate="print"/>
          <a:srcRect b="28645"/>
          <a:stretch>
            <a:fillRect/>
          </a:stretch>
        </p:blipFill>
        <p:spPr bwMode="auto">
          <a:xfrm>
            <a:off x="8229600" y="76200"/>
            <a:ext cx="768403" cy="635883"/>
          </a:xfrm>
          <a:prstGeom prst="rect">
            <a:avLst/>
          </a:prstGeom>
          <a:noFill/>
        </p:spPr>
      </p:pic>
      <p:pic>
        <p:nvPicPr>
          <p:cNvPr id="9" name="Picture 2" descr="C:\Users\chenre3\Desktop\banner.png"/>
          <p:cNvPicPr>
            <a:picLocks noChangeAspect="1" noChangeArrowheads="1"/>
          </p:cNvPicPr>
          <p:nvPr userDrawn="1"/>
        </p:nvPicPr>
        <p:blipFill>
          <a:blip r:embed="rId7" cstate="print"/>
          <a:srcRect/>
          <a:stretch>
            <a:fillRect/>
          </a:stretch>
        </p:blipFill>
        <p:spPr bwMode="auto">
          <a:xfrm>
            <a:off x="0" y="842962"/>
            <a:ext cx="9144000" cy="223838"/>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73" r:id="rId2"/>
    <p:sldLayoutId id="2147483670" r:id="rId3"/>
    <p:sldLayoutId id="2147483699"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ITA / Intern Training</a:t>
            </a:r>
          </a:p>
        </p:txBody>
      </p:sp>
      <p:sp>
        <p:nvSpPr>
          <p:cNvPr id="6" name="Content Placeholder 5"/>
          <p:cNvSpPr>
            <a:spLocks noGrp="1"/>
          </p:cNvSpPr>
          <p:nvPr>
            <p:ph sz="quarter" idx="10"/>
          </p:nvPr>
        </p:nvSpPr>
        <p:spPr/>
        <p:txBody>
          <a:bodyPr/>
          <a:lstStyle/>
          <a:p>
            <a:r>
              <a:rPr lang="en-US" dirty="0" err="1"/>
              <a:t>VueJS</a:t>
            </a:r>
            <a:endParaRPr lang="en-US" dirty="0"/>
          </a:p>
        </p:txBody>
      </p:sp>
      <p:sp>
        <p:nvSpPr>
          <p:cNvPr id="7" name="Text Placeholder 6"/>
          <p:cNvSpPr>
            <a:spLocks noGrp="1"/>
          </p:cNvSpPr>
          <p:nvPr>
            <p:ph type="body" sz="quarter" idx="12"/>
          </p:nvPr>
        </p:nvSpPr>
        <p:spPr/>
        <p:txBody>
          <a:bodyPr/>
          <a:lstStyle/>
          <a:p>
            <a:r>
              <a:rPr lang="en-US" dirty="0"/>
              <a:t>Antony Zhang</a:t>
            </a:r>
          </a:p>
        </p:txBody>
      </p:sp>
      <p:sp>
        <p:nvSpPr>
          <p:cNvPr id="8" name="Text Placeholder 7"/>
          <p:cNvSpPr>
            <a:spLocks noGrp="1"/>
          </p:cNvSpPr>
          <p:nvPr>
            <p:ph type="body" sz="quarter" idx="13"/>
          </p:nvPr>
        </p:nvSpPr>
        <p:spPr/>
        <p:txBody>
          <a:bodyPr/>
          <a:lstStyle/>
          <a:p>
            <a:r>
              <a:rPr lang="en-US" dirty="0"/>
              <a:t>2017.07.11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1.4</a:t>
            </a:r>
          </a:p>
        </p:txBody>
      </p:sp>
      <p:sp>
        <p:nvSpPr>
          <p:cNvPr id="3" name="Text Placeholder 2"/>
          <p:cNvSpPr>
            <a:spLocks noGrp="1"/>
          </p:cNvSpPr>
          <p:nvPr>
            <p:ph type="body" sz="quarter" idx="14"/>
          </p:nvPr>
        </p:nvSpPr>
        <p:spPr>
          <a:xfrm>
            <a:off x="1041094" y="228600"/>
            <a:ext cx="8001000" cy="523220"/>
          </a:xfrm>
        </p:spPr>
        <p:txBody>
          <a:bodyPr/>
          <a:lstStyle/>
          <a:p>
            <a:r>
              <a:rPr lang="en-US" dirty="0"/>
              <a:t>Composing with Components</a:t>
            </a:r>
          </a:p>
        </p:txBody>
      </p:sp>
      <p:pic>
        <p:nvPicPr>
          <p:cNvPr id="6" name="Content Placeholder 5"/>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219200" y="3886200"/>
            <a:ext cx="6499131" cy="2514600"/>
          </a:xfrm>
        </p:spPr>
      </p:pic>
      <p:graphicFrame>
        <p:nvGraphicFramePr>
          <p:cNvPr id="7" name="Table 6"/>
          <p:cNvGraphicFramePr>
            <a:graphicFrameLocks noGrp="1"/>
          </p:cNvGraphicFramePr>
          <p:nvPr>
            <p:extLst>
              <p:ext uri="{D42A27DB-BD31-4B8C-83A1-F6EECF244321}">
                <p14:modId xmlns:p14="http://schemas.microsoft.com/office/powerpoint/2010/main" val="456759664"/>
              </p:ext>
            </p:extLst>
          </p:nvPr>
        </p:nvGraphicFramePr>
        <p:xfrm>
          <a:off x="1447800" y="1447800"/>
          <a:ext cx="5486400" cy="2011680"/>
        </p:xfrm>
        <a:graphic>
          <a:graphicData uri="http://schemas.openxmlformats.org/drawingml/2006/table">
            <a:tbl>
              <a:tblPr/>
              <a:tblGrid>
                <a:gridCol w="5486400">
                  <a:extLst>
                    <a:ext uri="{9D8B030D-6E8A-4147-A177-3AD203B41FA5}">
                      <a16:colId xmlns:a16="http://schemas.microsoft.com/office/drawing/2014/main" val="3722154485"/>
                    </a:ext>
                  </a:extLst>
                </a:gridCol>
              </a:tblGrid>
              <a:tr h="0">
                <a:tc>
                  <a:txBody>
                    <a:bodyPr/>
                    <a:lstStyle/>
                    <a:p>
                      <a:r>
                        <a:rPr lang="en-US" dirty="0">
                          <a:solidFill>
                            <a:srgbClr val="2973B7"/>
                          </a:solidFill>
                          <a:effectLst/>
                        </a:rPr>
                        <a:t>&lt;div id=</a:t>
                      </a:r>
                      <a:r>
                        <a:rPr lang="en-US" dirty="0">
                          <a:solidFill>
                            <a:srgbClr val="42B983"/>
                          </a:solidFill>
                          <a:effectLst/>
                        </a:rPr>
                        <a:t>"app"</a:t>
                      </a:r>
                      <a:r>
                        <a:rPr lang="en-US" dirty="0">
                          <a:solidFill>
                            <a:srgbClr val="2973B7"/>
                          </a:solidFill>
                          <a:effectLst/>
                        </a:rPr>
                        <a:t>&gt;</a:t>
                      </a:r>
                      <a:endParaRPr lang="en-US" dirty="0">
                        <a:effectLst/>
                      </a:endParaRPr>
                    </a:p>
                    <a:p>
                      <a:r>
                        <a:rPr lang="en-US" dirty="0">
                          <a:solidFill>
                            <a:srgbClr val="2973B7"/>
                          </a:solidFill>
                          <a:effectLst/>
                        </a:rPr>
                        <a:t>    &lt;app-</a:t>
                      </a:r>
                      <a:r>
                        <a:rPr lang="en-US" dirty="0" err="1">
                          <a:solidFill>
                            <a:srgbClr val="2973B7"/>
                          </a:solidFill>
                          <a:effectLst/>
                        </a:rPr>
                        <a:t>nav</a:t>
                      </a:r>
                      <a:r>
                        <a:rPr lang="en-US" dirty="0">
                          <a:solidFill>
                            <a:srgbClr val="2973B7"/>
                          </a:solidFill>
                          <a:effectLst/>
                        </a:rPr>
                        <a:t>&gt;&lt;/app-</a:t>
                      </a:r>
                      <a:r>
                        <a:rPr lang="en-US" dirty="0" err="1">
                          <a:solidFill>
                            <a:srgbClr val="2973B7"/>
                          </a:solidFill>
                          <a:effectLst/>
                        </a:rPr>
                        <a:t>nav</a:t>
                      </a:r>
                      <a:r>
                        <a:rPr lang="en-US" dirty="0">
                          <a:solidFill>
                            <a:srgbClr val="2973B7"/>
                          </a:solidFill>
                          <a:effectLst/>
                        </a:rPr>
                        <a:t>&gt;</a:t>
                      </a:r>
                      <a:endParaRPr lang="en-US" dirty="0">
                        <a:effectLst/>
                      </a:endParaRPr>
                    </a:p>
                    <a:p>
                      <a:r>
                        <a:rPr lang="en-US" dirty="0">
                          <a:solidFill>
                            <a:srgbClr val="2973B7"/>
                          </a:solidFill>
                          <a:effectLst/>
                        </a:rPr>
                        <a:t>    &lt;app-view&gt;</a:t>
                      </a:r>
                      <a:endParaRPr lang="en-US" dirty="0">
                        <a:effectLst/>
                      </a:endParaRPr>
                    </a:p>
                    <a:p>
                      <a:r>
                        <a:rPr lang="en-US" dirty="0">
                          <a:solidFill>
                            <a:srgbClr val="2973B7"/>
                          </a:solidFill>
                          <a:effectLst/>
                        </a:rPr>
                        <a:t>        &lt;app-sidebar&gt;&lt;/app-sidebar&gt;</a:t>
                      </a:r>
                      <a:endParaRPr lang="en-US" dirty="0">
                        <a:effectLst/>
                      </a:endParaRPr>
                    </a:p>
                    <a:p>
                      <a:r>
                        <a:rPr lang="en-US" dirty="0">
                          <a:solidFill>
                            <a:srgbClr val="2973B7"/>
                          </a:solidFill>
                          <a:effectLst/>
                        </a:rPr>
                        <a:t>        &lt;app-content&gt;&lt;/app-content&gt;</a:t>
                      </a:r>
                      <a:endParaRPr lang="en-US" dirty="0">
                        <a:effectLst/>
                      </a:endParaRPr>
                    </a:p>
                    <a:p>
                      <a:r>
                        <a:rPr lang="en-US" dirty="0">
                          <a:solidFill>
                            <a:srgbClr val="2973B7"/>
                          </a:solidFill>
                          <a:effectLst/>
                        </a:rPr>
                        <a:t>    &lt;/app-view&gt;</a:t>
                      </a:r>
                      <a:endParaRPr lang="en-US" dirty="0">
                        <a:effectLst/>
                      </a:endParaRPr>
                    </a:p>
                    <a:p>
                      <a:r>
                        <a:rPr lang="en-US" dirty="0">
                          <a:solidFill>
                            <a:srgbClr val="2973B7"/>
                          </a:solidFill>
                          <a:effectLst/>
                        </a:rPr>
                        <a:t>&lt;/div&gt;</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3415311674"/>
                  </a:ext>
                </a:extLst>
              </a:tr>
            </a:tbl>
          </a:graphicData>
        </a:graphic>
      </p:graphicFrame>
    </p:spTree>
    <p:extLst>
      <p:ext uri="{BB962C8B-B14F-4D97-AF65-F5344CB8AC3E}">
        <p14:creationId xmlns:p14="http://schemas.microsoft.com/office/powerpoint/2010/main" val="62116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2</a:t>
            </a:r>
          </a:p>
        </p:txBody>
      </p:sp>
      <p:sp>
        <p:nvSpPr>
          <p:cNvPr id="3" name="Text Placeholder 2"/>
          <p:cNvSpPr>
            <a:spLocks noGrp="1"/>
          </p:cNvSpPr>
          <p:nvPr>
            <p:ph type="body" sz="quarter" idx="14"/>
          </p:nvPr>
        </p:nvSpPr>
        <p:spPr>
          <a:xfrm>
            <a:off x="1041094" y="228600"/>
            <a:ext cx="8001000" cy="523220"/>
          </a:xfrm>
        </p:spPr>
        <p:txBody>
          <a:bodyPr/>
          <a:lstStyle/>
          <a:p>
            <a:r>
              <a:rPr lang="en-US" dirty="0"/>
              <a:t>Instance of </a:t>
            </a:r>
            <a:r>
              <a:rPr lang="en-US" dirty="0" err="1"/>
              <a:t>Vue</a:t>
            </a:r>
            <a:endParaRPr lang="en-US" dirty="0"/>
          </a:p>
        </p:txBody>
      </p:sp>
      <p:sp>
        <p:nvSpPr>
          <p:cNvPr id="4" name="Content Placeholder 3"/>
          <p:cNvSpPr>
            <a:spLocks noGrp="1"/>
          </p:cNvSpPr>
          <p:nvPr>
            <p:ph sz="quarter" idx="15"/>
          </p:nvPr>
        </p:nvSpPr>
        <p:spPr/>
        <p:txBody>
          <a:bodyPr/>
          <a:lstStyle/>
          <a:p>
            <a:r>
              <a:rPr lang="en-US" dirty="0"/>
              <a:t>Constructor</a:t>
            </a:r>
          </a:p>
          <a:p>
            <a:endParaRPr lang="en-US" dirty="0"/>
          </a:p>
          <a:p>
            <a:r>
              <a:rPr lang="en-US" dirty="0"/>
              <a:t>Properties and Methods</a:t>
            </a:r>
          </a:p>
          <a:p>
            <a:endParaRPr lang="en-US" dirty="0"/>
          </a:p>
          <a:p>
            <a:r>
              <a:rPr lang="en-US" dirty="0"/>
              <a:t>Lifecycle</a:t>
            </a:r>
          </a:p>
        </p:txBody>
      </p:sp>
    </p:spTree>
    <p:extLst>
      <p:ext uri="{BB962C8B-B14F-4D97-AF65-F5344CB8AC3E}">
        <p14:creationId xmlns:p14="http://schemas.microsoft.com/office/powerpoint/2010/main" val="296219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2.1</a:t>
            </a:r>
          </a:p>
        </p:txBody>
      </p:sp>
      <p:sp>
        <p:nvSpPr>
          <p:cNvPr id="3" name="Text Placeholder 2"/>
          <p:cNvSpPr>
            <a:spLocks noGrp="1"/>
          </p:cNvSpPr>
          <p:nvPr>
            <p:ph type="body" sz="quarter" idx="14"/>
          </p:nvPr>
        </p:nvSpPr>
        <p:spPr>
          <a:xfrm>
            <a:off x="1041094" y="228600"/>
            <a:ext cx="8001000" cy="523220"/>
          </a:xfrm>
        </p:spPr>
        <p:txBody>
          <a:bodyPr/>
          <a:lstStyle/>
          <a:p>
            <a:r>
              <a:rPr lang="en-US" dirty="0"/>
              <a:t>Constructor</a:t>
            </a:r>
          </a:p>
        </p:txBody>
      </p:sp>
      <p:sp>
        <p:nvSpPr>
          <p:cNvPr id="4" name="Content Placeholder 3"/>
          <p:cNvSpPr>
            <a:spLocks noGrp="1"/>
          </p:cNvSpPr>
          <p:nvPr>
            <p:ph sz="quarter" idx="15"/>
          </p:nvPr>
        </p:nvSpPr>
        <p:spPr/>
        <p:txBody>
          <a:bodyPr/>
          <a:lstStyle/>
          <a:p>
            <a:r>
              <a:rPr lang="en-US" dirty="0"/>
              <a:t>Create an </a:t>
            </a:r>
            <a:r>
              <a:rPr lang="en-US" dirty="0" err="1"/>
              <a:t>Vue</a:t>
            </a:r>
            <a:r>
              <a:rPr lang="en-US" dirty="0"/>
              <a:t> instance with new </a:t>
            </a:r>
            <a:r>
              <a:rPr lang="en-US" dirty="0" err="1"/>
              <a:t>Vue</a:t>
            </a:r>
            <a:r>
              <a:rPr lang="en-US" dirty="0"/>
              <a:t>()</a:t>
            </a:r>
          </a:p>
          <a:p>
            <a:endParaRPr lang="en-US" dirty="0"/>
          </a:p>
          <a:p>
            <a:endParaRPr lang="en-US" dirty="0"/>
          </a:p>
          <a:p>
            <a:endParaRPr lang="en-US" dirty="0"/>
          </a:p>
          <a:p>
            <a:r>
              <a:rPr lang="en-US" dirty="0"/>
              <a:t>The </a:t>
            </a:r>
            <a:r>
              <a:rPr lang="en-US" dirty="0" err="1"/>
              <a:t>Vue</a:t>
            </a:r>
            <a:r>
              <a:rPr lang="en-US" dirty="0"/>
              <a:t> constructor can be extended to create reusable </a:t>
            </a:r>
            <a:r>
              <a:rPr lang="en-US" b="1" dirty="0"/>
              <a:t>component constructors</a:t>
            </a:r>
            <a:r>
              <a:rPr lang="en-US" dirty="0"/>
              <a:t> with pre-defined options</a:t>
            </a:r>
          </a:p>
          <a:p>
            <a:endParaRPr lang="en-US" dirty="0"/>
          </a:p>
        </p:txBody>
      </p:sp>
      <p:pic>
        <p:nvPicPr>
          <p:cNvPr id="5" name="Picture 4"/>
          <p:cNvPicPr>
            <a:picLocks noChangeAspect="1"/>
          </p:cNvPicPr>
          <p:nvPr/>
        </p:nvPicPr>
        <p:blipFill>
          <a:blip r:embed="rId3"/>
          <a:stretch>
            <a:fillRect/>
          </a:stretch>
        </p:blipFill>
        <p:spPr>
          <a:xfrm>
            <a:off x="457200" y="1752600"/>
            <a:ext cx="2981741" cy="838317"/>
          </a:xfrm>
          <a:prstGeom prst="rect">
            <a:avLst/>
          </a:prstGeom>
        </p:spPr>
      </p:pic>
      <p:pic>
        <p:nvPicPr>
          <p:cNvPr id="8" name="Picture 7"/>
          <p:cNvPicPr>
            <a:picLocks noChangeAspect="1"/>
          </p:cNvPicPr>
          <p:nvPr/>
        </p:nvPicPr>
        <p:blipFill>
          <a:blip r:embed="rId4"/>
          <a:stretch>
            <a:fillRect/>
          </a:stretch>
        </p:blipFill>
        <p:spPr>
          <a:xfrm>
            <a:off x="457200" y="4114800"/>
            <a:ext cx="5191850" cy="1638529"/>
          </a:xfrm>
          <a:prstGeom prst="rect">
            <a:avLst/>
          </a:prstGeom>
        </p:spPr>
      </p:pic>
    </p:spTree>
    <p:extLst>
      <p:ext uri="{BB962C8B-B14F-4D97-AF65-F5344CB8AC3E}">
        <p14:creationId xmlns:p14="http://schemas.microsoft.com/office/powerpoint/2010/main" val="59028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2.2</a:t>
            </a:r>
          </a:p>
        </p:txBody>
      </p:sp>
      <p:sp>
        <p:nvSpPr>
          <p:cNvPr id="3" name="Text Placeholder 2"/>
          <p:cNvSpPr>
            <a:spLocks noGrp="1"/>
          </p:cNvSpPr>
          <p:nvPr>
            <p:ph type="body" sz="quarter" idx="14"/>
          </p:nvPr>
        </p:nvSpPr>
        <p:spPr>
          <a:xfrm>
            <a:off x="1041094" y="228600"/>
            <a:ext cx="8001000" cy="523220"/>
          </a:xfrm>
        </p:spPr>
        <p:txBody>
          <a:bodyPr/>
          <a:lstStyle/>
          <a:p>
            <a:r>
              <a:rPr lang="en-US" dirty="0"/>
              <a:t>Properties and Methods</a:t>
            </a:r>
          </a:p>
        </p:txBody>
      </p:sp>
      <p:sp>
        <p:nvSpPr>
          <p:cNvPr id="4" name="Content Placeholder 3"/>
          <p:cNvSpPr>
            <a:spLocks noGrp="1"/>
          </p:cNvSpPr>
          <p:nvPr>
            <p:ph sz="quarter" idx="15"/>
          </p:nvPr>
        </p:nvSpPr>
        <p:spPr/>
        <p:txBody>
          <a:bodyPr/>
          <a:lstStyle/>
          <a:p>
            <a:r>
              <a:rPr lang="en-US" dirty="0"/>
              <a:t>Each </a:t>
            </a:r>
            <a:r>
              <a:rPr lang="en-US" dirty="0" err="1"/>
              <a:t>Vue</a:t>
            </a:r>
            <a:r>
              <a:rPr lang="en-US" dirty="0"/>
              <a:t> instance </a:t>
            </a:r>
            <a:r>
              <a:rPr lang="en-US" b="1" dirty="0"/>
              <a:t>proxies</a:t>
            </a:r>
            <a:r>
              <a:rPr lang="en-US" dirty="0"/>
              <a:t> all the properties found in its data object, and it is reactive.</a:t>
            </a:r>
          </a:p>
          <a:p>
            <a:endParaRPr lang="en-US" dirty="0"/>
          </a:p>
          <a:p>
            <a:endParaRPr lang="en-US" dirty="0"/>
          </a:p>
          <a:p>
            <a:endParaRPr lang="en-US" dirty="0"/>
          </a:p>
          <a:p>
            <a:r>
              <a:rPr lang="en-US" dirty="0"/>
              <a:t> These properties and methods are prefixed with $ to differentiate them from proxied data properties</a:t>
            </a:r>
          </a:p>
          <a:p>
            <a:endParaRPr lang="en-US" dirty="0"/>
          </a:p>
        </p:txBody>
      </p:sp>
      <p:pic>
        <p:nvPicPr>
          <p:cNvPr id="7" name="Picture 6"/>
          <p:cNvPicPr>
            <a:picLocks noChangeAspect="1"/>
          </p:cNvPicPr>
          <p:nvPr/>
        </p:nvPicPr>
        <p:blipFill>
          <a:blip r:embed="rId3"/>
          <a:stretch>
            <a:fillRect/>
          </a:stretch>
        </p:blipFill>
        <p:spPr>
          <a:xfrm>
            <a:off x="762000" y="1981200"/>
            <a:ext cx="2600688" cy="1162212"/>
          </a:xfrm>
          <a:prstGeom prst="rect">
            <a:avLst/>
          </a:prstGeom>
        </p:spPr>
      </p:pic>
      <p:pic>
        <p:nvPicPr>
          <p:cNvPr id="8" name="Picture 7"/>
          <p:cNvPicPr>
            <a:picLocks noChangeAspect="1"/>
          </p:cNvPicPr>
          <p:nvPr/>
        </p:nvPicPr>
        <p:blipFill>
          <a:blip r:embed="rId4"/>
          <a:stretch>
            <a:fillRect/>
          </a:stretch>
        </p:blipFill>
        <p:spPr>
          <a:xfrm>
            <a:off x="3896088" y="1983954"/>
            <a:ext cx="3934374" cy="1343212"/>
          </a:xfrm>
          <a:prstGeom prst="rect">
            <a:avLst/>
          </a:prstGeom>
        </p:spPr>
      </p:pic>
      <p:pic>
        <p:nvPicPr>
          <p:cNvPr id="9" name="Picture 8"/>
          <p:cNvPicPr>
            <a:picLocks noChangeAspect="1"/>
          </p:cNvPicPr>
          <p:nvPr/>
        </p:nvPicPr>
        <p:blipFill>
          <a:blip r:embed="rId5"/>
          <a:stretch>
            <a:fillRect/>
          </a:stretch>
        </p:blipFill>
        <p:spPr>
          <a:xfrm>
            <a:off x="762000" y="4191330"/>
            <a:ext cx="4525006" cy="2343477"/>
          </a:xfrm>
          <a:prstGeom prst="rect">
            <a:avLst/>
          </a:prstGeom>
        </p:spPr>
      </p:pic>
    </p:spTree>
    <p:extLst>
      <p:ext uri="{BB962C8B-B14F-4D97-AF65-F5344CB8AC3E}">
        <p14:creationId xmlns:p14="http://schemas.microsoft.com/office/powerpoint/2010/main" val="277415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2.3</a:t>
            </a:r>
          </a:p>
        </p:txBody>
      </p:sp>
      <p:sp>
        <p:nvSpPr>
          <p:cNvPr id="3" name="Text Placeholder 2"/>
          <p:cNvSpPr>
            <a:spLocks noGrp="1"/>
          </p:cNvSpPr>
          <p:nvPr>
            <p:ph type="body" sz="quarter" idx="14"/>
          </p:nvPr>
        </p:nvSpPr>
        <p:spPr>
          <a:xfrm>
            <a:off x="1041094" y="228600"/>
            <a:ext cx="8001000" cy="523220"/>
          </a:xfrm>
        </p:spPr>
        <p:txBody>
          <a:bodyPr/>
          <a:lstStyle/>
          <a:p>
            <a:r>
              <a:rPr lang="en-US" dirty="0"/>
              <a:t>Lifecycle</a:t>
            </a:r>
          </a:p>
        </p:txBody>
      </p:sp>
      <p:pic>
        <p:nvPicPr>
          <p:cNvPr id="6" name="Content Placeholder 5"/>
          <p:cNvPicPr>
            <a:picLocks noGrp="1" noChangeAspect="1"/>
          </p:cNvPicPr>
          <p:nvPr>
            <p:ph sz="quarter" idx="15"/>
          </p:nvPr>
        </p:nvPicPr>
        <p:blipFill>
          <a:blip r:embed="rId3" cstate="print">
            <a:extLst>
              <a:ext uri="{28A0092B-C50C-407E-A947-70E740481C1C}">
                <a14:useLocalDpi xmlns:a14="http://schemas.microsoft.com/office/drawing/2010/main" val="0"/>
              </a:ext>
            </a:extLst>
          </a:blip>
          <a:stretch>
            <a:fillRect/>
          </a:stretch>
        </p:blipFill>
        <p:spPr>
          <a:xfrm>
            <a:off x="1295400" y="1168398"/>
            <a:ext cx="2438400" cy="5689602"/>
          </a:xfrm>
        </p:spPr>
      </p:pic>
      <p:sp>
        <p:nvSpPr>
          <p:cNvPr id="7" name="Thought Bubble: Cloud 6"/>
          <p:cNvSpPr/>
          <p:nvPr/>
        </p:nvSpPr>
        <p:spPr>
          <a:xfrm>
            <a:off x="4495800" y="2209800"/>
            <a:ext cx="3505200" cy="19812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update data in the </a:t>
            </a:r>
            <a:r>
              <a:rPr lang="en-US" dirty="0" err="1">
                <a:solidFill>
                  <a:schemeClr val="tx1"/>
                </a:solidFill>
              </a:rPr>
              <a:t>beforeUpdate</a:t>
            </a:r>
            <a:r>
              <a:rPr lang="en-US" dirty="0">
                <a:solidFill>
                  <a:schemeClr val="tx1"/>
                </a:solidFill>
              </a:rPr>
              <a:t> hook or updated hook, what will happen?</a:t>
            </a:r>
          </a:p>
        </p:txBody>
      </p:sp>
      <p:sp>
        <p:nvSpPr>
          <p:cNvPr id="9" name="AutoShape 4" descr="http://img0.imgtn.bdimg.com/it/u=2363381904,3315566852&amp;fm=21&amp;gp=0.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6408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3</a:t>
            </a:r>
          </a:p>
        </p:txBody>
      </p:sp>
      <p:sp>
        <p:nvSpPr>
          <p:cNvPr id="3" name="Text Placeholder 2"/>
          <p:cNvSpPr>
            <a:spLocks noGrp="1"/>
          </p:cNvSpPr>
          <p:nvPr>
            <p:ph type="body" sz="quarter" idx="14"/>
          </p:nvPr>
        </p:nvSpPr>
        <p:spPr>
          <a:xfrm>
            <a:off x="1041094" y="228600"/>
            <a:ext cx="8001000" cy="523220"/>
          </a:xfrm>
        </p:spPr>
        <p:txBody>
          <a:bodyPr/>
          <a:lstStyle/>
          <a:p>
            <a:r>
              <a:rPr lang="en-US" dirty="0"/>
              <a:t>Template Syntax</a:t>
            </a:r>
          </a:p>
        </p:txBody>
      </p:sp>
      <p:sp>
        <p:nvSpPr>
          <p:cNvPr id="4" name="Content Placeholder 3"/>
          <p:cNvSpPr>
            <a:spLocks noGrp="1"/>
          </p:cNvSpPr>
          <p:nvPr>
            <p:ph sz="quarter" idx="15"/>
          </p:nvPr>
        </p:nvSpPr>
        <p:spPr/>
        <p:txBody>
          <a:bodyPr/>
          <a:lstStyle/>
          <a:p>
            <a:r>
              <a:rPr lang="en-US" dirty="0"/>
              <a:t>Interpolation</a:t>
            </a:r>
          </a:p>
          <a:p>
            <a:endParaRPr lang="en-US" dirty="0"/>
          </a:p>
          <a:p>
            <a:r>
              <a:rPr lang="en-US" dirty="0"/>
              <a:t>Directives</a:t>
            </a:r>
          </a:p>
          <a:p>
            <a:endParaRPr lang="en-US" dirty="0"/>
          </a:p>
          <a:p>
            <a:r>
              <a:rPr lang="en-US" dirty="0"/>
              <a:t>Filters</a:t>
            </a:r>
          </a:p>
          <a:p>
            <a:endParaRPr lang="en-US" dirty="0"/>
          </a:p>
          <a:p>
            <a:r>
              <a:rPr lang="en-US" dirty="0" err="1"/>
              <a:t>Shorthands</a:t>
            </a:r>
            <a:endParaRPr lang="en-US" dirty="0"/>
          </a:p>
        </p:txBody>
      </p:sp>
    </p:spTree>
    <p:extLst>
      <p:ext uri="{BB962C8B-B14F-4D97-AF65-F5344CB8AC3E}">
        <p14:creationId xmlns:p14="http://schemas.microsoft.com/office/powerpoint/2010/main" val="344754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3.1</a:t>
            </a:r>
          </a:p>
        </p:txBody>
      </p:sp>
      <p:sp>
        <p:nvSpPr>
          <p:cNvPr id="3" name="Text Placeholder 2"/>
          <p:cNvSpPr>
            <a:spLocks noGrp="1"/>
          </p:cNvSpPr>
          <p:nvPr>
            <p:ph type="body" sz="quarter" idx="14"/>
          </p:nvPr>
        </p:nvSpPr>
        <p:spPr>
          <a:xfrm>
            <a:off x="1041094" y="228600"/>
            <a:ext cx="8001000" cy="523220"/>
          </a:xfrm>
        </p:spPr>
        <p:txBody>
          <a:bodyPr/>
          <a:lstStyle/>
          <a:p>
            <a:r>
              <a:rPr lang="en-US" dirty="0"/>
              <a:t>Interpolations</a:t>
            </a:r>
          </a:p>
        </p:txBody>
      </p:sp>
      <p:sp>
        <p:nvSpPr>
          <p:cNvPr id="4" name="Content Placeholder 3"/>
          <p:cNvSpPr>
            <a:spLocks noGrp="1"/>
          </p:cNvSpPr>
          <p:nvPr>
            <p:ph sz="quarter" idx="15"/>
          </p:nvPr>
        </p:nvSpPr>
        <p:spPr/>
        <p:txBody>
          <a:bodyPr>
            <a:normAutofit lnSpcReduction="10000"/>
          </a:bodyPr>
          <a:lstStyle/>
          <a:p>
            <a:r>
              <a:rPr lang="en-US" dirty="0"/>
              <a:t>Text</a:t>
            </a:r>
          </a:p>
          <a:p>
            <a:pPr lvl="1"/>
            <a:r>
              <a:rPr lang="en-US" dirty="0"/>
              <a:t>Using the “Mustache” syntax: </a:t>
            </a:r>
          </a:p>
          <a:p>
            <a:pPr marL="342900" lvl="1" indent="0">
              <a:buNone/>
            </a:pPr>
            <a:r>
              <a:rPr lang="en-US" dirty="0">
                <a:solidFill>
                  <a:schemeClr val="tx2">
                    <a:lumMod val="60000"/>
                    <a:lumOff val="40000"/>
                  </a:schemeClr>
                </a:solidFill>
              </a:rPr>
              <a:t>	&lt;span&gt;Message: {{ </a:t>
            </a:r>
            <a:r>
              <a:rPr lang="en-US" dirty="0" err="1">
                <a:solidFill>
                  <a:schemeClr val="tx2">
                    <a:lumMod val="60000"/>
                    <a:lumOff val="40000"/>
                  </a:schemeClr>
                </a:solidFill>
              </a:rPr>
              <a:t>msg</a:t>
            </a:r>
            <a:r>
              <a:rPr lang="en-US" dirty="0">
                <a:solidFill>
                  <a:schemeClr val="tx2">
                    <a:lumMod val="60000"/>
                    <a:lumOff val="40000"/>
                  </a:schemeClr>
                </a:solidFill>
              </a:rPr>
              <a:t> }}&lt;/span&gt;</a:t>
            </a:r>
            <a:endParaRPr lang="en-US" dirty="0">
              <a:solidFill>
                <a:schemeClr val="tx2">
                  <a:lumMod val="60000"/>
                  <a:lumOff val="40000"/>
                </a:schemeClr>
              </a:solidFill>
            </a:endParaRPr>
          </a:p>
          <a:p>
            <a:pPr lvl="1"/>
            <a:r>
              <a:rPr lang="en-US" dirty="0"/>
              <a:t>Using v-once to interpolate without updating. </a:t>
            </a:r>
          </a:p>
          <a:p>
            <a:pPr marL="342900" lvl="1" indent="0">
              <a:buNone/>
            </a:pPr>
            <a:r>
              <a:rPr lang="en-US" dirty="0"/>
              <a:t>	</a:t>
            </a:r>
            <a:r>
              <a:rPr lang="en-US" dirty="0">
                <a:solidFill>
                  <a:schemeClr val="tx2">
                    <a:lumMod val="60000"/>
                    <a:lumOff val="40000"/>
                  </a:schemeClr>
                </a:solidFill>
              </a:rPr>
              <a:t>&lt;span v-once&gt;This will never change: {{ </a:t>
            </a:r>
            <a:r>
              <a:rPr lang="en-US" dirty="0" err="1">
                <a:solidFill>
                  <a:schemeClr val="tx2">
                    <a:lumMod val="60000"/>
                    <a:lumOff val="40000"/>
                  </a:schemeClr>
                </a:solidFill>
              </a:rPr>
              <a:t>msg</a:t>
            </a:r>
            <a:r>
              <a:rPr lang="en-US" dirty="0">
                <a:solidFill>
                  <a:schemeClr val="tx2">
                    <a:lumMod val="60000"/>
                    <a:lumOff val="40000"/>
                  </a:schemeClr>
                </a:solidFill>
              </a:rPr>
              <a:t> }}&lt;/span&gt;</a:t>
            </a:r>
            <a:endParaRPr lang="en-US" dirty="0">
              <a:solidFill>
                <a:schemeClr val="tx2">
                  <a:lumMod val="60000"/>
                  <a:lumOff val="40000"/>
                </a:schemeClr>
              </a:solidFill>
            </a:endParaRPr>
          </a:p>
          <a:p>
            <a:r>
              <a:rPr lang="en-US" dirty="0"/>
              <a:t>Raw Html</a:t>
            </a:r>
          </a:p>
          <a:p>
            <a:pPr lvl="1"/>
            <a:r>
              <a:rPr lang="en-US" dirty="0"/>
              <a:t>Using v-html directive to output html. </a:t>
            </a:r>
          </a:p>
          <a:p>
            <a:pPr marL="342900" lvl="1" indent="0">
              <a:buNone/>
            </a:pPr>
            <a:r>
              <a:rPr lang="en-US" dirty="0">
                <a:solidFill>
                  <a:schemeClr val="tx2">
                    <a:lumMod val="60000"/>
                    <a:lumOff val="40000"/>
                  </a:schemeClr>
                </a:solidFill>
              </a:rPr>
              <a:t>	&lt;div v-html="</a:t>
            </a:r>
            <a:r>
              <a:rPr lang="en-US" dirty="0" err="1">
                <a:solidFill>
                  <a:schemeClr val="tx2">
                    <a:lumMod val="60000"/>
                    <a:lumOff val="40000"/>
                  </a:schemeClr>
                </a:solidFill>
              </a:rPr>
              <a:t>rawHtml</a:t>
            </a:r>
            <a:r>
              <a:rPr lang="en-US" dirty="0">
                <a:solidFill>
                  <a:schemeClr val="tx2">
                    <a:lumMod val="60000"/>
                    <a:lumOff val="40000"/>
                  </a:schemeClr>
                </a:solidFill>
              </a:rPr>
              <a:t>"&gt;&lt;/div&gt;</a:t>
            </a:r>
            <a:endParaRPr lang="en-US" dirty="0"/>
          </a:p>
          <a:p>
            <a:r>
              <a:rPr lang="en-US" dirty="0"/>
              <a:t>Attributes</a:t>
            </a:r>
          </a:p>
          <a:p>
            <a:pPr lvl="1"/>
            <a:r>
              <a:rPr lang="en-US" dirty="0"/>
              <a:t>Mustache syntax can’t be used inside HTML attributes</a:t>
            </a:r>
          </a:p>
          <a:p>
            <a:pPr lvl="1"/>
            <a:r>
              <a:rPr lang="en-US" dirty="0"/>
              <a:t>Using v-bind directive to bind attributes.</a:t>
            </a:r>
          </a:p>
          <a:p>
            <a:pPr marL="342900" lvl="1" indent="0">
              <a:buNone/>
            </a:pPr>
            <a:r>
              <a:rPr lang="en-US" dirty="0">
                <a:solidFill>
                  <a:schemeClr val="tx2">
                    <a:lumMod val="60000"/>
                    <a:lumOff val="40000"/>
                  </a:schemeClr>
                </a:solidFill>
              </a:rPr>
              <a:t>	&lt;div </a:t>
            </a:r>
            <a:r>
              <a:rPr lang="en-US" dirty="0" err="1">
                <a:solidFill>
                  <a:schemeClr val="tx2">
                    <a:lumMod val="60000"/>
                    <a:lumOff val="40000"/>
                  </a:schemeClr>
                </a:solidFill>
              </a:rPr>
              <a:t>v-bind:id</a:t>
            </a:r>
            <a:r>
              <a:rPr lang="en-US" dirty="0">
                <a:solidFill>
                  <a:schemeClr val="tx2">
                    <a:lumMod val="60000"/>
                    <a:lumOff val="40000"/>
                  </a:schemeClr>
                </a:solidFill>
              </a:rPr>
              <a:t>="</a:t>
            </a:r>
            <a:r>
              <a:rPr lang="en-US" dirty="0" err="1">
                <a:solidFill>
                  <a:schemeClr val="tx2">
                    <a:lumMod val="60000"/>
                    <a:lumOff val="40000"/>
                  </a:schemeClr>
                </a:solidFill>
              </a:rPr>
              <a:t>dynamicId</a:t>
            </a:r>
            <a:r>
              <a:rPr lang="en-US" dirty="0">
                <a:solidFill>
                  <a:schemeClr val="tx2">
                    <a:lumMod val="60000"/>
                    <a:lumOff val="40000"/>
                  </a:schemeClr>
                </a:solidFill>
              </a:rPr>
              <a:t>"&gt;&lt;/div&gt;</a:t>
            </a:r>
            <a:endParaRPr lang="en-US" dirty="0">
              <a:solidFill>
                <a:schemeClr val="tx2">
                  <a:lumMod val="60000"/>
                  <a:lumOff val="40000"/>
                </a:schemeClr>
              </a:solidFill>
            </a:endParaRPr>
          </a:p>
          <a:p>
            <a:r>
              <a:rPr lang="en-US" dirty="0"/>
              <a:t>Using </a:t>
            </a:r>
            <a:r>
              <a:rPr lang="en-US" dirty="0" err="1"/>
              <a:t>Javascript</a:t>
            </a:r>
            <a:r>
              <a:rPr lang="en-US" dirty="0"/>
              <a:t> Expressions</a:t>
            </a:r>
          </a:p>
          <a:p>
            <a:pPr lvl="1"/>
            <a:r>
              <a:rPr lang="en-US" dirty="0"/>
              <a:t>Template expressions are sandboxed and only have access to a whitelist of </a:t>
            </a:r>
            <a:r>
              <a:rPr lang="en-US" dirty="0" err="1"/>
              <a:t>globals</a:t>
            </a:r>
            <a:r>
              <a:rPr lang="en-US" dirty="0"/>
              <a:t> such as Math and Date</a:t>
            </a:r>
          </a:p>
          <a:p>
            <a:pPr lvl="1"/>
            <a:endParaRPr lang="en-US" dirty="0"/>
          </a:p>
          <a:p>
            <a:endParaRPr lang="en-US" dirty="0"/>
          </a:p>
        </p:txBody>
      </p:sp>
    </p:spTree>
    <p:extLst>
      <p:ext uri="{BB962C8B-B14F-4D97-AF65-F5344CB8AC3E}">
        <p14:creationId xmlns:p14="http://schemas.microsoft.com/office/powerpoint/2010/main" val="1260040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3.2</a:t>
            </a:r>
          </a:p>
        </p:txBody>
      </p:sp>
      <p:sp>
        <p:nvSpPr>
          <p:cNvPr id="3" name="Text Placeholder 2"/>
          <p:cNvSpPr>
            <a:spLocks noGrp="1"/>
          </p:cNvSpPr>
          <p:nvPr>
            <p:ph type="body" sz="quarter" idx="14"/>
          </p:nvPr>
        </p:nvSpPr>
        <p:spPr>
          <a:xfrm>
            <a:off x="1041094" y="228600"/>
            <a:ext cx="8001000" cy="523220"/>
          </a:xfrm>
        </p:spPr>
        <p:txBody>
          <a:bodyPr/>
          <a:lstStyle/>
          <a:p>
            <a:r>
              <a:rPr lang="en-US" dirty="0"/>
              <a:t>Directives</a:t>
            </a:r>
          </a:p>
        </p:txBody>
      </p:sp>
      <p:sp>
        <p:nvSpPr>
          <p:cNvPr id="4" name="Content Placeholder 3"/>
          <p:cNvSpPr>
            <a:spLocks noGrp="1"/>
          </p:cNvSpPr>
          <p:nvPr>
            <p:ph sz="quarter" idx="15"/>
          </p:nvPr>
        </p:nvSpPr>
        <p:spPr/>
        <p:txBody>
          <a:bodyPr/>
          <a:lstStyle/>
          <a:p>
            <a:r>
              <a:rPr lang="en-US" dirty="0"/>
              <a:t>Arguments</a:t>
            </a:r>
          </a:p>
          <a:p>
            <a:pPr lvl="1"/>
            <a:r>
              <a:rPr lang="en-US" dirty="0">
                <a:solidFill>
                  <a:schemeClr val="tx2">
                    <a:lumMod val="60000"/>
                    <a:lumOff val="40000"/>
                  </a:schemeClr>
                </a:solidFill>
              </a:rPr>
              <a:t>&lt;a </a:t>
            </a:r>
            <a:r>
              <a:rPr lang="en-US" dirty="0" err="1">
                <a:solidFill>
                  <a:schemeClr val="tx2">
                    <a:lumMod val="60000"/>
                    <a:lumOff val="40000"/>
                  </a:schemeClr>
                </a:solidFill>
              </a:rPr>
              <a:t>v-bind:</a:t>
            </a:r>
            <a:r>
              <a:rPr lang="en-US" dirty="0" err="1">
                <a:solidFill>
                  <a:srgbClr val="FF0000"/>
                </a:solidFill>
              </a:rPr>
              <a:t>href</a:t>
            </a:r>
            <a:r>
              <a:rPr lang="en-US" dirty="0">
                <a:solidFill>
                  <a:schemeClr val="tx2">
                    <a:lumMod val="60000"/>
                    <a:lumOff val="40000"/>
                  </a:schemeClr>
                </a:solidFill>
              </a:rPr>
              <a:t>="</a:t>
            </a:r>
            <a:r>
              <a:rPr lang="en-US" dirty="0" err="1">
                <a:solidFill>
                  <a:schemeClr val="tx2">
                    <a:lumMod val="60000"/>
                    <a:lumOff val="40000"/>
                  </a:schemeClr>
                </a:solidFill>
              </a:rPr>
              <a:t>url</a:t>
            </a:r>
            <a:r>
              <a:rPr lang="en-US" dirty="0">
                <a:solidFill>
                  <a:schemeClr val="tx2">
                    <a:lumMod val="60000"/>
                    <a:lumOff val="40000"/>
                  </a:schemeClr>
                </a:solidFill>
              </a:rPr>
              <a:t>"&gt;&lt;/a&gt;</a:t>
            </a:r>
          </a:p>
          <a:p>
            <a:pPr lvl="1"/>
            <a:r>
              <a:rPr lang="en-US" dirty="0">
                <a:solidFill>
                  <a:schemeClr val="tx2">
                    <a:lumMod val="60000"/>
                    <a:lumOff val="40000"/>
                  </a:schemeClr>
                </a:solidFill>
              </a:rPr>
              <a:t>&lt;a </a:t>
            </a:r>
            <a:r>
              <a:rPr lang="en-US" dirty="0" err="1">
                <a:solidFill>
                  <a:schemeClr val="tx2">
                    <a:lumMod val="60000"/>
                    <a:lumOff val="40000"/>
                  </a:schemeClr>
                </a:solidFill>
              </a:rPr>
              <a:t>v-on:</a:t>
            </a:r>
            <a:r>
              <a:rPr lang="en-US" dirty="0" err="1">
                <a:solidFill>
                  <a:srgbClr val="FF0000"/>
                </a:solidFill>
              </a:rPr>
              <a:t>click</a:t>
            </a:r>
            <a:r>
              <a:rPr lang="en-US" dirty="0">
                <a:solidFill>
                  <a:schemeClr val="tx2">
                    <a:lumMod val="60000"/>
                    <a:lumOff val="40000"/>
                  </a:schemeClr>
                </a:solidFill>
              </a:rPr>
              <a:t>="</a:t>
            </a:r>
            <a:r>
              <a:rPr lang="en-US" dirty="0" err="1">
                <a:solidFill>
                  <a:schemeClr val="tx2">
                    <a:lumMod val="60000"/>
                    <a:lumOff val="40000"/>
                  </a:schemeClr>
                </a:solidFill>
              </a:rPr>
              <a:t>doSomething</a:t>
            </a:r>
            <a:r>
              <a:rPr lang="en-US" dirty="0">
                <a:solidFill>
                  <a:schemeClr val="tx2">
                    <a:lumMod val="60000"/>
                    <a:lumOff val="40000"/>
                  </a:schemeClr>
                </a:solidFill>
              </a:rPr>
              <a:t>"&gt;</a:t>
            </a:r>
          </a:p>
          <a:p>
            <a:endParaRPr lang="en-US" dirty="0"/>
          </a:p>
          <a:p>
            <a:r>
              <a:rPr lang="en-US" dirty="0"/>
              <a:t>Modifiers</a:t>
            </a:r>
          </a:p>
          <a:p>
            <a:pPr lvl="1"/>
            <a:r>
              <a:rPr lang="en-US" dirty="0">
                <a:solidFill>
                  <a:schemeClr val="tx2">
                    <a:lumMod val="60000"/>
                    <a:lumOff val="40000"/>
                  </a:schemeClr>
                </a:solidFill>
              </a:rPr>
              <a:t>&lt;form </a:t>
            </a:r>
            <a:r>
              <a:rPr lang="en-US" dirty="0" err="1">
                <a:solidFill>
                  <a:schemeClr val="tx2">
                    <a:lumMod val="60000"/>
                    <a:lumOff val="40000"/>
                  </a:schemeClr>
                </a:solidFill>
              </a:rPr>
              <a:t>v-on:submit</a:t>
            </a:r>
            <a:r>
              <a:rPr lang="en-US" dirty="0" err="1">
                <a:solidFill>
                  <a:srgbClr val="FF0000"/>
                </a:solidFill>
              </a:rPr>
              <a:t>.prevent</a:t>
            </a:r>
            <a:r>
              <a:rPr lang="en-US" dirty="0">
                <a:solidFill>
                  <a:schemeClr val="tx2">
                    <a:lumMod val="60000"/>
                    <a:lumOff val="40000"/>
                  </a:schemeClr>
                </a:solidFill>
              </a:rPr>
              <a:t>="</a:t>
            </a:r>
            <a:r>
              <a:rPr lang="en-US" dirty="0" err="1">
                <a:solidFill>
                  <a:schemeClr val="tx2">
                    <a:lumMod val="60000"/>
                    <a:lumOff val="40000"/>
                  </a:schemeClr>
                </a:solidFill>
              </a:rPr>
              <a:t>onSubmit</a:t>
            </a:r>
            <a:r>
              <a:rPr lang="en-US" dirty="0">
                <a:solidFill>
                  <a:schemeClr val="tx2">
                    <a:lumMod val="60000"/>
                    <a:lumOff val="40000"/>
                  </a:schemeClr>
                </a:solidFill>
              </a:rPr>
              <a:t>"&gt;&lt;/form&gt;</a:t>
            </a:r>
          </a:p>
          <a:p>
            <a:pPr lvl="1"/>
            <a:r>
              <a:rPr lang="en-US" dirty="0"/>
              <a:t>.prevent modifier tells the v-on directive to call </a:t>
            </a:r>
            <a:r>
              <a:rPr lang="en-US" dirty="0" err="1"/>
              <a:t>event.preventDefault</a:t>
            </a:r>
            <a:r>
              <a:rPr lang="en-US" dirty="0"/>
              <a:t>() on the triggered event</a:t>
            </a:r>
            <a:endParaRPr lang="en-US" dirty="0">
              <a:solidFill>
                <a:schemeClr val="tx2">
                  <a:lumMod val="60000"/>
                  <a:lumOff val="40000"/>
                </a:schemeClr>
              </a:solidFill>
            </a:endParaRP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348867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3.3</a:t>
            </a:r>
          </a:p>
        </p:txBody>
      </p:sp>
      <p:sp>
        <p:nvSpPr>
          <p:cNvPr id="3" name="Text Placeholder 2"/>
          <p:cNvSpPr>
            <a:spLocks noGrp="1"/>
          </p:cNvSpPr>
          <p:nvPr>
            <p:ph type="body" sz="quarter" idx="14"/>
          </p:nvPr>
        </p:nvSpPr>
        <p:spPr>
          <a:xfrm>
            <a:off x="1041094" y="228600"/>
            <a:ext cx="8001000" cy="523220"/>
          </a:xfrm>
        </p:spPr>
        <p:txBody>
          <a:bodyPr/>
          <a:lstStyle/>
          <a:p>
            <a:r>
              <a:rPr lang="en-US" dirty="0"/>
              <a:t>Filters</a:t>
            </a:r>
          </a:p>
        </p:txBody>
      </p:sp>
      <p:sp>
        <p:nvSpPr>
          <p:cNvPr id="4" name="Content Placeholder 3"/>
          <p:cNvSpPr>
            <a:spLocks noGrp="1"/>
          </p:cNvSpPr>
          <p:nvPr>
            <p:ph sz="quarter" idx="15"/>
          </p:nvPr>
        </p:nvSpPr>
        <p:spPr/>
        <p:txBody>
          <a:bodyPr/>
          <a:lstStyle/>
          <a:p>
            <a:r>
              <a:rPr lang="en-US" dirty="0"/>
              <a:t>Filters are usable in two places: mustache interpolations and v-bind expressions.</a:t>
            </a:r>
          </a:p>
          <a:p>
            <a:pPr lvl="1"/>
            <a:r>
              <a:rPr lang="en-US" dirty="0">
                <a:solidFill>
                  <a:schemeClr val="tx2">
                    <a:lumMod val="60000"/>
                    <a:lumOff val="40000"/>
                  </a:schemeClr>
                </a:solidFill>
              </a:rPr>
              <a:t>{{ message | capitalize }}</a:t>
            </a:r>
          </a:p>
          <a:p>
            <a:pPr lvl="1"/>
            <a:r>
              <a:rPr lang="en-US" dirty="0">
                <a:solidFill>
                  <a:schemeClr val="tx2">
                    <a:lumMod val="60000"/>
                    <a:lumOff val="40000"/>
                  </a:schemeClr>
                </a:solidFill>
              </a:rPr>
              <a:t>&lt;div </a:t>
            </a:r>
            <a:r>
              <a:rPr lang="en-US" dirty="0" err="1">
                <a:solidFill>
                  <a:schemeClr val="tx2">
                    <a:lumMod val="60000"/>
                    <a:lumOff val="40000"/>
                  </a:schemeClr>
                </a:solidFill>
              </a:rPr>
              <a:t>v-bind:id</a:t>
            </a:r>
            <a:r>
              <a:rPr lang="en-US" dirty="0">
                <a:solidFill>
                  <a:schemeClr val="tx2">
                    <a:lumMod val="60000"/>
                    <a:lumOff val="40000"/>
                  </a:schemeClr>
                </a:solidFill>
              </a:rPr>
              <a:t>="</a:t>
            </a:r>
            <a:r>
              <a:rPr lang="en-US" dirty="0" err="1">
                <a:solidFill>
                  <a:schemeClr val="tx2">
                    <a:lumMod val="60000"/>
                    <a:lumOff val="40000"/>
                  </a:schemeClr>
                </a:solidFill>
              </a:rPr>
              <a:t>rawId</a:t>
            </a:r>
            <a:r>
              <a:rPr lang="en-US" dirty="0">
                <a:solidFill>
                  <a:schemeClr val="tx2">
                    <a:lumMod val="60000"/>
                    <a:lumOff val="40000"/>
                  </a:schemeClr>
                </a:solidFill>
              </a:rPr>
              <a:t> | </a:t>
            </a:r>
            <a:r>
              <a:rPr lang="en-US" dirty="0" err="1">
                <a:solidFill>
                  <a:schemeClr val="tx2">
                    <a:lumMod val="60000"/>
                    <a:lumOff val="40000"/>
                  </a:schemeClr>
                </a:solidFill>
              </a:rPr>
              <a:t>formatId</a:t>
            </a:r>
            <a:r>
              <a:rPr lang="en-US" dirty="0">
                <a:solidFill>
                  <a:schemeClr val="tx2">
                    <a:lumMod val="60000"/>
                    <a:lumOff val="40000"/>
                  </a:schemeClr>
                </a:solidFill>
              </a:rPr>
              <a:t>"&gt;&lt;/div&gt;</a:t>
            </a:r>
            <a:r>
              <a:rPr lang="en-US" dirty="0"/>
              <a:t>  (supported since 2.1.0)</a:t>
            </a:r>
          </a:p>
          <a:p>
            <a:r>
              <a:rPr lang="en-US" dirty="0"/>
              <a:t>Filters can be chained:</a:t>
            </a:r>
          </a:p>
          <a:p>
            <a:pPr lvl="1"/>
            <a:r>
              <a:rPr lang="en-US" dirty="0">
                <a:solidFill>
                  <a:schemeClr val="tx2">
                    <a:lumMod val="60000"/>
                    <a:lumOff val="40000"/>
                  </a:schemeClr>
                </a:solidFill>
              </a:rPr>
              <a:t>{{ message | </a:t>
            </a:r>
            <a:r>
              <a:rPr lang="en-US" dirty="0" err="1">
                <a:solidFill>
                  <a:schemeClr val="tx2">
                    <a:lumMod val="60000"/>
                    <a:lumOff val="40000"/>
                  </a:schemeClr>
                </a:solidFill>
              </a:rPr>
              <a:t>filterA</a:t>
            </a:r>
            <a:r>
              <a:rPr lang="en-US" dirty="0">
                <a:solidFill>
                  <a:schemeClr val="tx2">
                    <a:lumMod val="60000"/>
                    <a:lumOff val="40000"/>
                  </a:schemeClr>
                </a:solidFill>
              </a:rPr>
              <a:t> | </a:t>
            </a:r>
            <a:r>
              <a:rPr lang="en-US" dirty="0" err="1">
                <a:solidFill>
                  <a:schemeClr val="tx2">
                    <a:lumMod val="60000"/>
                    <a:lumOff val="40000"/>
                  </a:schemeClr>
                </a:solidFill>
              </a:rPr>
              <a:t>filterB</a:t>
            </a:r>
            <a:r>
              <a:rPr lang="en-US" dirty="0">
                <a:solidFill>
                  <a:schemeClr val="tx2">
                    <a:lumMod val="60000"/>
                    <a:lumOff val="40000"/>
                  </a:schemeClr>
                </a:solidFill>
              </a:rPr>
              <a:t> }}</a:t>
            </a:r>
          </a:p>
          <a:p>
            <a:r>
              <a:rPr lang="en-US" dirty="0"/>
              <a:t>Filter can take arguments:</a:t>
            </a:r>
          </a:p>
          <a:p>
            <a:pPr lvl="1"/>
            <a:r>
              <a:rPr lang="en-US" dirty="0">
                <a:solidFill>
                  <a:schemeClr val="tx2">
                    <a:lumMod val="60000"/>
                    <a:lumOff val="40000"/>
                  </a:schemeClr>
                </a:solidFill>
              </a:rPr>
              <a:t>{{ message | </a:t>
            </a:r>
            <a:r>
              <a:rPr lang="en-US" dirty="0" err="1">
                <a:solidFill>
                  <a:schemeClr val="tx2">
                    <a:lumMod val="60000"/>
                    <a:lumOff val="40000"/>
                  </a:schemeClr>
                </a:solidFill>
              </a:rPr>
              <a:t>filterA</a:t>
            </a:r>
            <a:r>
              <a:rPr lang="en-US" dirty="0">
                <a:solidFill>
                  <a:schemeClr val="tx2">
                    <a:lumMod val="60000"/>
                    <a:lumOff val="40000"/>
                  </a:schemeClr>
                </a:solidFill>
              </a:rPr>
              <a:t>('arg1', arg2) }}</a:t>
            </a:r>
            <a:r>
              <a:rPr lang="en-US" dirty="0"/>
              <a:t>  (message is first argument, ‘arg1’ is second argument, and arg2 returned value is third argument)</a:t>
            </a:r>
          </a:p>
          <a:p>
            <a:r>
              <a:rPr lang="en-US" dirty="0"/>
              <a:t>Define </a:t>
            </a:r>
            <a:r>
              <a:rPr lang="en-US" dirty="0" err="1"/>
              <a:t>Vue</a:t>
            </a:r>
            <a:r>
              <a:rPr lang="en-US" dirty="0"/>
              <a:t> filter:</a:t>
            </a:r>
          </a:p>
          <a:p>
            <a:endParaRPr lang="en-US" dirty="0"/>
          </a:p>
          <a:p>
            <a:endParaRPr lang="en-US" dirty="0"/>
          </a:p>
          <a:p>
            <a:endParaRPr lang="en-US"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2971800" y="4724804"/>
            <a:ext cx="4906060" cy="1810003"/>
          </a:xfrm>
          <a:prstGeom prst="rect">
            <a:avLst/>
          </a:prstGeom>
        </p:spPr>
      </p:pic>
    </p:spTree>
    <p:extLst>
      <p:ext uri="{BB962C8B-B14F-4D97-AF65-F5344CB8AC3E}">
        <p14:creationId xmlns:p14="http://schemas.microsoft.com/office/powerpoint/2010/main" val="5195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3.4</a:t>
            </a:r>
          </a:p>
        </p:txBody>
      </p:sp>
      <p:sp>
        <p:nvSpPr>
          <p:cNvPr id="3" name="Text Placeholder 2"/>
          <p:cNvSpPr>
            <a:spLocks noGrp="1"/>
          </p:cNvSpPr>
          <p:nvPr>
            <p:ph type="body" sz="quarter" idx="14"/>
          </p:nvPr>
        </p:nvSpPr>
        <p:spPr>
          <a:xfrm>
            <a:off x="1041094" y="228600"/>
            <a:ext cx="8001000" cy="523220"/>
          </a:xfrm>
        </p:spPr>
        <p:txBody>
          <a:bodyPr/>
          <a:lstStyle/>
          <a:p>
            <a:r>
              <a:rPr lang="en-US" dirty="0" err="1"/>
              <a:t>Shorthands</a:t>
            </a:r>
            <a:endParaRPr lang="en-US" dirty="0"/>
          </a:p>
        </p:txBody>
      </p:sp>
      <p:sp>
        <p:nvSpPr>
          <p:cNvPr id="4" name="Content Placeholder 3"/>
          <p:cNvSpPr>
            <a:spLocks noGrp="1"/>
          </p:cNvSpPr>
          <p:nvPr>
            <p:ph sz="quarter" idx="15"/>
          </p:nvPr>
        </p:nvSpPr>
        <p:spPr/>
        <p:txBody>
          <a:bodyPr/>
          <a:lstStyle/>
          <a:p>
            <a:r>
              <a:rPr lang="en-US" dirty="0"/>
              <a:t>v-bind shorthand:</a:t>
            </a:r>
          </a:p>
          <a:p>
            <a:endParaRPr lang="en-US" dirty="0"/>
          </a:p>
          <a:p>
            <a:endParaRPr lang="en-US" dirty="0"/>
          </a:p>
          <a:p>
            <a:endParaRPr lang="en-US" dirty="0"/>
          </a:p>
          <a:p>
            <a:endParaRPr lang="en-US" dirty="0"/>
          </a:p>
          <a:p>
            <a:r>
              <a:rPr lang="en-US" dirty="0"/>
              <a:t>v-on shorthand:</a:t>
            </a:r>
          </a:p>
          <a:p>
            <a:pPr marL="0" indent="0">
              <a:buNone/>
            </a:pPr>
            <a:endParaRPr lang="en-US" dirty="0"/>
          </a:p>
          <a:p>
            <a:endParaRPr lang="en-US"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607305" y="1752600"/>
            <a:ext cx="4029878" cy="1307630"/>
          </a:xfrm>
          <a:prstGeom prst="rect">
            <a:avLst/>
          </a:prstGeom>
        </p:spPr>
      </p:pic>
      <p:pic>
        <p:nvPicPr>
          <p:cNvPr id="6" name="Picture 5"/>
          <p:cNvPicPr>
            <a:picLocks noChangeAspect="1"/>
          </p:cNvPicPr>
          <p:nvPr/>
        </p:nvPicPr>
        <p:blipFill>
          <a:blip r:embed="rId4"/>
          <a:stretch>
            <a:fillRect/>
          </a:stretch>
        </p:blipFill>
        <p:spPr>
          <a:xfrm>
            <a:off x="618321" y="4038600"/>
            <a:ext cx="4018861" cy="1369773"/>
          </a:xfrm>
          <a:prstGeom prst="rect">
            <a:avLst/>
          </a:prstGeom>
        </p:spPr>
      </p:pic>
    </p:spTree>
    <p:extLst>
      <p:ext uri="{BB962C8B-B14F-4D97-AF65-F5344CB8AC3E}">
        <p14:creationId xmlns:p14="http://schemas.microsoft.com/office/powerpoint/2010/main" val="115772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52400" y="228600"/>
            <a:ext cx="8001000" cy="523220"/>
          </a:xfrm>
        </p:spPr>
        <p:txBody>
          <a:bodyPr/>
          <a:lstStyle/>
          <a:p>
            <a:r>
              <a:rPr lang="en-US" dirty="0"/>
              <a:t>Agenda</a:t>
            </a:r>
          </a:p>
        </p:txBody>
      </p:sp>
      <p:sp>
        <p:nvSpPr>
          <p:cNvPr id="3" name="Text Placeholder 2"/>
          <p:cNvSpPr>
            <a:spLocks noGrp="1"/>
          </p:cNvSpPr>
          <p:nvPr>
            <p:ph type="body" sz="quarter" idx="14"/>
          </p:nvPr>
        </p:nvSpPr>
        <p:spPr>
          <a:xfrm>
            <a:off x="2895600" y="1676400"/>
            <a:ext cx="6019800" cy="400110"/>
          </a:xfrm>
        </p:spPr>
        <p:txBody>
          <a:bodyPr/>
          <a:lstStyle/>
          <a:p>
            <a:r>
              <a:rPr lang="en-US" dirty="0">
                <a:solidFill>
                  <a:schemeClr val="tx1"/>
                </a:solidFill>
              </a:rPr>
              <a:t>Introduction of Vue.js</a:t>
            </a:r>
          </a:p>
        </p:txBody>
      </p:sp>
      <p:sp>
        <p:nvSpPr>
          <p:cNvPr id="4" name="Text Placeholder 3"/>
          <p:cNvSpPr>
            <a:spLocks noGrp="1"/>
          </p:cNvSpPr>
          <p:nvPr>
            <p:ph type="body" sz="quarter" idx="11"/>
          </p:nvPr>
        </p:nvSpPr>
        <p:spPr>
          <a:xfrm>
            <a:off x="2361835" y="1676400"/>
            <a:ext cx="381365" cy="381000"/>
          </a:xfrm>
        </p:spPr>
        <p:txBody>
          <a:bodyPr/>
          <a:lstStyle/>
          <a:p>
            <a:r>
              <a:rPr lang="en-US" dirty="0">
                <a:solidFill>
                  <a:schemeClr val="tx1"/>
                </a:solidFill>
              </a:rPr>
              <a:t>1</a:t>
            </a:r>
          </a:p>
        </p:txBody>
      </p:sp>
      <p:sp>
        <p:nvSpPr>
          <p:cNvPr id="5" name="Text Placeholder 4"/>
          <p:cNvSpPr>
            <a:spLocks noGrp="1"/>
          </p:cNvSpPr>
          <p:nvPr>
            <p:ph type="body" sz="quarter" idx="15"/>
          </p:nvPr>
        </p:nvSpPr>
        <p:spPr>
          <a:xfrm>
            <a:off x="2895600" y="2209800"/>
            <a:ext cx="6019800" cy="400110"/>
          </a:xfrm>
        </p:spPr>
        <p:txBody>
          <a:bodyPr/>
          <a:lstStyle/>
          <a:p>
            <a:r>
              <a:rPr lang="en-US" dirty="0" err="1">
                <a:solidFill>
                  <a:schemeClr val="tx1"/>
                </a:solidFill>
              </a:rPr>
              <a:t>Vue</a:t>
            </a:r>
            <a:r>
              <a:rPr lang="en-US" dirty="0">
                <a:solidFill>
                  <a:schemeClr val="tx1"/>
                </a:solidFill>
              </a:rPr>
              <a:t> instance </a:t>
            </a:r>
          </a:p>
        </p:txBody>
      </p:sp>
      <p:sp>
        <p:nvSpPr>
          <p:cNvPr id="6" name="Text Placeholder 5"/>
          <p:cNvSpPr>
            <a:spLocks noGrp="1"/>
          </p:cNvSpPr>
          <p:nvPr>
            <p:ph type="body" sz="quarter" idx="16"/>
          </p:nvPr>
        </p:nvSpPr>
        <p:spPr>
          <a:xfrm>
            <a:off x="2361835" y="2209800"/>
            <a:ext cx="381365" cy="381000"/>
          </a:xfrm>
        </p:spPr>
        <p:txBody>
          <a:bodyPr/>
          <a:lstStyle/>
          <a:p>
            <a:r>
              <a:rPr lang="en-US" dirty="0">
                <a:solidFill>
                  <a:schemeClr val="tx1"/>
                </a:solidFill>
              </a:rPr>
              <a:t>2</a:t>
            </a:r>
          </a:p>
        </p:txBody>
      </p:sp>
      <p:sp>
        <p:nvSpPr>
          <p:cNvPr id="15" name="Text Placeholder 14"/>
          <p:cNvSpPr>
            <a:spLocks noGrp="1"/>
          </p:cNvSpPr>
          <p:nvPr>
            <p:ph type="body" sz="quarter" idx="25"/>
          </p:nvPr>
        </p:nvSpPr>
        <p:spPr>
          <a:xfrm>
            <a:off x="2895600" y="2743200"/>
            <a:ext cx="6019800" cy="707886"/>
          </a:xfrm>
        </p:spPr>
        <p:txBody>
          <a:bodyPr/>
          <a:lstStyle/>
          <a:p>
            <a:r>
              <a:rPr lang="en-US" altLang="zh-CN" dirty="0">
                <a:solidFill>
                  <a:schemeClr val="tx1"/>
                </a:solidFill>
              </a:rPr>
              <a:t>Template Syntax</a:t>
            </a:r>
            <a:endParaRPr lang="en-US" dirty="0">
              <a:solidFill>
                <a:schemeClr val="tx1"/>
              </a:solidFill>
            </a:endParaRPr>
          </a:p>
          <a:p>
            <a:endParaRPr lang="en-US" dirty="0">
              <a:solidFill>
                <a:schemeClr val="tx1"/>
              </a:solidFill>
            </a:endParaRPr>
          </a:p>
        </p:txBody>
      </p:sp>
      <p:sp>
        <p:nvSpPr>
          <p:cNvPr id="16" name="Text Placeholder 15"/>
          <p:cNvSpPr>
            <a:spLocks noGrp="1"/>
          </p:cNvSpPr>
          <p:nvPr>
            <p:ph type="body" sz="quarter" idx="26"/>
          </p:nvPr>
        </p:nvSpPr>
        <p:spPr>
          <a:xfrm>
            <a:off x="2361835" y="2743200"/>
            <a:ext cx="381365" cy="381000"/>
          </a:xfrm>
        </p:spPr>
        <p:txBody>
          <a:bodyPr/>
          <a:lstStyle/>
          <a:p>
            <a:r>
              <a:rPr lang="en-US" dirty="0">
                <a:solidFill>
                  <a:schemeClr val="tx1"/>
                </a:solidFill>
              </a:rPr>
              <a:t>3</a:t>
            </a:r>
          </a:p>
        </p:txBody>
      </p:sp>
      <p:sp>
        <p:nvSpPr>
          <p:cNvPr id="51" name="Text Placeholder 14"/>
          <p:cNvSpPr>
            <a:spLocks noGrp="1"/>
          </p:cNvSpPr>
          <p:nvPr>
            <p:ph type="body" sz="quarter" idx="25"/>
          </p:nvPr>
        </p:nvSpPr>
        <p:spPr>
          <a:xfrm>
            <a:off x="2895965" y="3295710"/>
            <a:ext cx="6019800" cy="400110"/>
          </a:xfrm>
        </p:spPr>
        <p:txBody>
          <a:bodyPr/>
          <a:lstStyle/>
          <a:p>
            <a:r>
              <a:rPr lang="en-US" altLang="zh-CN" dirty="0">
                <a:solidFill>
                  <a:schemeClr val="tx1"/>
                </a:solidFill>
              </a:rPr>
              <a:t>Computed Properties and Watchers</a:t>
            </a:r>
            <a:endParaRPr lang="en-US" dirty="0">
              <a:solidFill>
                <a:schemeClr val="tx1"/>
              </a:solidFill>
            </a:endParaRPr>
          </a:p>
        </p:txBody>
      </p:sp>
      <p:sp>
        <p:nvSpPr>
          <p:cNvPr id="52" name="Text Placeholder 15"/>
          <p:cNvSpPr>
            <a:spLocks noGrp="1"/>
          </p:cNvSpPr>
          <p:nvPr>
            <p:ph type="body" sz="quarter" idx="26"/>
          </p:nvPr>
        </p:nvSpPr>
        <p:spPr>
          <a:xfrm>
            <a:off x="2362200" y="3295710"/>
            <a:ext cx="381365" cy="381000"/>
          </a:xfrm>
        </p:spPr>
        <p:txBody>
          <a:bodyPr/>
          <a:lstStyle/>
          <a:p>
            <a:r>
              <a:rPr lang="en-US" dirty="0">
                <a:solidFill>
                  <a:schemeClr val="tx1"/>
                </a:solidFill>
              </a:rPr>
              <a:t>4</a:t>
            </a:r>
          </a:p>
        </p:txBody>
      </p:sp>
      <p:sp>
        <p:nvSpPr>
          <p:cNvPr id="11" name="Text Placeholder 2"/>
          <p:cNvSpPr>
            <a:spLocks noGrp="1"/>
          </p:cNvSpPr>
          <p:nvPr>
            <p:ph type="body" sz="quarter" idx="14"/>
          </p:nvPr>
        </p:nvSpPr>
        <p:spPr>
          <a:xfrm>
            <a:off x="2895965" y="3847980"/>
            <a:ext cx="6019800" cy="400110"/>
          </a:xfrm>
        </p:spPr>
        <p:txBody>
          <a:bodyPr/>
          <a:lstStyle/>
          <a:p>
            <a:r>
              <a:rPr lang="en-US" dirty="0">
                <a:solidFill>
                  <a:schemeClr val="tx1"/>
                </a:solidFill>
              </a:rPr>
              <a:t>Class and Style Bindings</a:t>
            </a:r>
          </a:p>
        </p:txBody>
      </p:sp>
      <p:sp>
        <p:nvSpPr>
          <p:cNvPr id="12" name="Text Placeholder 3"/>
          <p:cNvSpPr>
            <a:spLocks noGrp="1"/>
          </p:cNvSpPr>
          <p:nvPr>
            <p:ph type="body" sz="quarter" idx="11"/>
          </p:nvPr>
        </p:nvSpPr>
        <p:spPr>
          <a:xfrm>
            <a:off x="2362200" y="3847980"/>
            <a:ext cx="381365" cy="381000"/>
          </a:xfrm>
        </p:spPr>
        <p:txBody>
          <a:bodyPr/>
          <a:lstStyle/>
          <a:p>
            <a:r>
              <a:rPr lang="en-US" dirty="0">
                <a:solidFill>
                  <a:schemeClr val="tx1"/>
                </a:solidFill>
              </a:rPr>
              <a:t>5</a:t>
            </a:r>
          </a:p>
        </p:txBody>
      </p:sp>
      <p:sp>
        <p:nvSpPr>
          <p:cNvPr id="13" name="Text Placeholder 4"/>
          <p:cNvSpPr>
            <a:spLocks noGrp="1"/>
          </p:cNvSpPr>
          <p:nvPr>
            <p:ph type="body" sz="quarter" idx="15"/>
          </p:nvPr>
        </p:nvSpPr>
        <p:spPr>
          <a:xfrm>
            <a:off x="2895965" y="4381380"/>
            <a:ext cx="6019800" cy="400110"/>
          </a:xfrm>
        </p:spPr>
        <p:txBody>
          <a:bodyPr/>
          <a:lstStyle/>
          <a:p>
            <a:r>
              <a:rPr lang="en-US" dirty="0">
                <a:solidFill>
                  <a:schemeClr val="tx1"/>
                </a:solidFill>
              </a:rPr>
              <a:t>History </a:t>
            </a:r>
          </a:p>
        </p:txBody>
      </p:sp>
      <p:sp>
        <p:nvSpPr>
          <p:cNvPr id="14" name="Text Placeholder 5"/>
          <p:cNvSpPr>
            <a:spLocks noGrp="1"/>
          </p:cNvSpPr>
          <p:nvPr>
            <p:ph type="body" sz="quarter" idx="16"/>
          </p:nvPr>
        </p:nvSpPr>
        <p:spPr>
          <a:xfrm>
            <a:off x="2362200" y="4381380"/>
            <a:ext cx="381365" cy="381000"/>
          </a:xfrm>
        </p:spPr>
        <p:txBody>
          <a:bodyPr/>
          <a:lstStyle/>
          <a:p>
            <a:r>
              <a:rPr lang="en-US" dirty="0">
                <a:solidFill>
                  <a:schemeClr val="tx1"/>
                </a:solidFill>
              </a:rPr>
              <a:t>6</a:t>
            </a:r>
          </a:p>
        </p:txBody>
      </p:sp>
      <p:sp>
        <p:nvSpPr>
          <p:cNvPr id="17" name="Text Placeholder 14"/>
          <p:cNvSpPr>
            <a:spLocks noGrp="1"/>
          </p:cNvSpPr>
          <p:nvPr>
            <p:ph type="body" sz="quarter" idx="25"/>
          </p:nvPr>
        </p:nvSpPr>
        <p:spPr>
          <a:xfrm>
            <a:off x="2895965" y="4914780"/>
            <a:ext cx="6019800" cy="476310"/>
          </a:xfrm>
        </p:spPr>
        <p:txBody>
          <a:bodyPr/>
          <a:lstStyle/>
          <a:p>
            <a:r>
              <a:rPr lang="en-US" altLang="zh-CN" dirty="0">
                <a:solidFill>
                  <a:schemeClr val="tx1"/>
                </a:solidFill>
              </a:rPr>
              <a:t>Library &amp; Framework</a:t>
            </a:r>
            <a:endParaRPr lang="en-US" dirty="0">
              <a:solidFill>
                <a:schemeClr val="tx1"/>
              </a:solidFill>
            </a:endParaRPr>
          </a:p>
          <a:p>
            <a:endParaRPr lang="en-US" dirty="0">
              <a:solidFill>
                <a:schemeClr val="tx1"/>
              </a:solidFill>
            </a:endParaRPr>
          </a:p>
        </p:txBody>
      </p:sp>
      <p:sp>
        <p:nvSpPr>
          <p:cNvPr id="18" name="Text Placeholder 15"/>
          <p:cNvSpPr>
            <a:spLocks noGrp="1"/>
          </p:cNvSpPr>
          <p:nvPr>
            <p:ph type="body" sz="quarter" idx="26"/>
          </p:nvPr>
        </p:nvSpPr>
        <p:spPr>
          <a:xfrm>
            <a:off x="2362200" y="4914780"/>
            <a:ext cx="381365" cy="381000"/>
          </a:xfrm>
        </p:spPr>
        <p:txBody>
          <a:bodyPr/>
          <a:lstStyle/>
          <a:p>
            <a:r>
              <a:rPr lang="en-US" dirty="0">
                <a:solidFill>
                  <a:schemeClr val="tx1"/>
                </a:solidFill>
              </a:rPr>
              <a:t>7</a:t>
            </a:r>
          </a:p>
        </p:txBody>
      </p:sp>
      <p:sp>
        <p:nvSpPr>
          <p:cNvPr id="19" name="Text Placeholder 14"/>
          <p:cNvSpPr>
            <a:spLocks noGrp="1"/>
          </p:cNvSpPr>
          <p:nvPr>
            <p:ph type="body" sz="quarter" idx="25"/>
          </p:nvPr>
        </p:nvSpPr>
        <p:spPr>
          <a:xfrm>
            <a:off x="2896330" y="5467290"/>
            <a:ext cx="6019800" cy="400110"/>
          </a:xfrm>
        </p:spPr>
        <p:txBody>
          <a:bodyPr/>
          <a:lstStyle/>
          <a:p>
            <a:r>
              <a:rPr lang="en-US" altLang="zh-CN" dirty="0">
                <a:solidFill>
                  <a:schemeClr val="tx1"/>
                </a:solidFill>
              </a:rPr>
              <a:t>Tag &amp; Script</a:t>
            </a:r>
            <a:endParaRPr lang="en-US" dirty="0">
              <a:solidFill>
                <a:schemeClr val="tx1"/>
              </a:solidFill>
            </a:endParaRPr>
          </a:p>
        </p:txBody>
      </p:sp>
      <p:sp>
        <p:nvSpPr>
          <p:cNvPr id="20" name="Text Placeholder 15"/>
          <p:cNvSpPr>
            <a:spLocks noGrp="1"/>
          </p:cNvSpPr>
          <p:nvPr>
            <p:ph type="body" sz="quarter" idx="26"/>
          </p:nvPr>
        </p:nvSpPr>
        <p:spPr>
          <a:xfrm>
            <a:off x="2362565" y="5467290"/>
            <a:ext cx="381365" cy="381000"/>
          </a:xfrm>
        </p:spPr>
        <p:txBody>
          <a:bodyPr/>
          <a:lstStyle/>
          <a:p>
            <a:r>
              <a:rPr lang="en-US" dirty="0">
                <a:solidFill>
                  <a:schemeClr val="tx1"/>
                </a:solidFill>
              </a:rPr>
              <a:t>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4"/>
          </p:nvPr>
        </p:nvSpPr>
        <p:spPr/>
        <p:txBody>
          <a:bodyPr/>
          <a:lstStyle/>
          <a:p>
            <a:r>
              <a:rPr lang="en-US" dirty="0"/>
              <a:t>Exercise 1</a:t>
            </a:r>
          </a:p>
        </p:txBody>
      </p:sp>
      <p:graphicFrame>
        <p:nvGraphicFramePr>
          <p:cNvPr id="5" name="Table 4"/>
          <p:cNvGraphicFramePr>
            <a:graphicFrameLocks noGrp="1"/>
          </p:cNvGraphicFramePr>
          <p:nvPr>
            <p:extLst/>
          </p:nvPr>
        </p:nvGraphicFramePr>
        <p:xfrm>
          <a:off x="1676400" y="4269996"/>
          <a:ext cx="6096000" cy="22199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352912449"/>
                    </a:ext>
                  </a:extLst>
                </a:gridCol>
                <a:gridCol w="1524000">
                  <a:extLst>
                    <a:ext uri="{9D8B030D-6E8A-4147-A177-3AD203B41FA5}">
                      <a16:colId xmlns:a16="http://schemas.microsoft.com/office/drawing/2014/main" val="49404500"/>
                    </a:ext>
                  </a:extLst>
                </a:gridCol>
                <a:gridCol w="1524000">
                  <a:extLst>
                    <a:ext uri="{9D8B030D-6E8A-4147-A177-3AD203B41FA5}">
                      <a16:colId xmlns:a16="http://schemas.microsoft.com/office/drawing/2014/main" val="1110694886"/>
                    </a:ext>
                  </a:extLst>
                </a:gridCol>
                <a:gridCol w="1524000">
                  <a:extLst>
                    <a:ext uri="{9D8B030D-6E8A-4147-A177-3AD203B41FA5}">
                      <a16:colId xmlns:a16="http://schemas.microsoft.com/office/drawing/2014/main" val="2890618832"/>
                    </a:ext>
                  </a:extLst>
                </a:gridCol>
              </a:tblGrid>
              <a:tr h="0">
                <a:tc>
                  <a:txBody>
                    <a:bodyPr/>
                    <a:lstStyle/>
                    <a:p>
                      <a:pPr algn="ctr"/>
                      <a:r>
                        <a:rPr lang="en-US" dirty="0"/>
                        <a:t>First</a:t>
                      </a:r>
                      <a:r>
                        <a:rPr lang="en-US" baseline="0" dirty="0"/>
                        <a:t> Name</a:t>
                      </a:r>
                      <a:r>
                        <a:rPr lang="en-US" baseline="0" dirty="0">
                          <a:solidFill>
                            <a:srgbClr val="FFFF00"/>
                          </a:solidFill>
                        </a:rPr>
                        <a:t>↓</a:t>
                      </a:r>
                      <a:endParaRPr lang="en-US" dirty="0">
                        <a:solidFill>
                          <a:srgbClr val="FFFF00"/>
                        </a:solidFill>
                      </a:endParaRPr>
                    </a:p>
                  </a:txBody>
                  <a:tcPr/>
                </a:tc>
                <a:tc>
                  <a:txBody>
                    <a:bodyPr/>
                    <a:lstStyle/>
                    <a:p>
                      <a:pPr algn="ctr"/>
                      <a:r>
                        <a:rPr lang="en-US" dirty="0"/>
                        <a:t>Last Name</a:t>
                      </a:r>
                    </a:p>
                  </a:txBody>
                  <a:tcPr/>
                </a:tc>
                <a:tc>
                  <a:txBody>
                    <a:bodyPr/>
                    <a:lstStyle/>
                    <a:p>
                      <a:pPr algn="ctr"/>
                      <a:r>
                        <a:rPr lang="en-US" dirty="0"/>
                        <a:t>Gender</a:t>
                      </a:r>
                    </a:p>
                  </a:txBody>
                  <a:tcPr/>
                </a:tc>
                <a:tc>
                  <a:txBody>
                    <a:bodyPr/>
                    <a:lstStyle/>
                    <a:p>
                      <a:pPr algn="ctr"/>
                      <a:r>
                        <a:rPr lang="en-US" dirty="0"/>
                        <a:t>Departure</a:t>
                      </a:r>
                    </a:p>
                  </a:txBody>
                  <a:tcPr/>
                </a:tc>
                <a:extLst>
                  <a:ext uri="{0D108BD9-81ED-4DB2-BD59-A6C34878D82A}">
                    <a16:rowId xmlns:a16="http://schemas.microsoft.com/office/drawing/2014/main" val="4124084322"/>
                  </a:ext>
                </a:extLst>
              </a:tr>
              <a:tr h="370840">
                <a:tc>
                  <a:txBody>
                    <a:bodyPr/>
                    <a:lstStyle/>
                    <a:p>
                      <a:pPr algn="ctr"/>
                      <a:r>
                        <a:rPr lang="en-US" dirty="0"/>
                        <a:t>Antony</a:t>
                      </a:r>
                    </a:p>
                  </a:txBody>
                  <a:tcPr/>
                </a:tc>
                <a:tc>
                  <a:txBody>
                    <a:bodyPr/>
                    <a:lstStyle/>
                    <a:p>
                      <a:pPr algn="ctr"/>
                      <a:r>
                        <a:rPr lang="en-US" dirty="0"/>
                        <a:t>Zhang</a:t>
                      </a:r>
                    </a:p>
                  </a:txBody>
                  <a:tcPr/>
                </a:tc>
                <a:tc>
                  <a:txBody>
                    <a:bodyPr/>
                    <a:lstStyle/>
                    <a:p>
                      <a:pPr algn="ctr"/>
                      <a:r>
                        <a:rPr lang="en-US" dirty="0"/>
                        <a:t>M</a:t>
                      </a:r>
                    </a:p>
                  </a:txBody>
                  <a:tcPr/>
                </a:tc>
                <a:tc>
                  <a:txBody>
                    <a:bodyPr/>
                    <a:lstStyle/>
                    <a:p>
                      <a:pPr algn="ctr"/>
                      <a:r>
                        <a:rPr lang="en-US" dirty="0"/>
                        <a:t>CS</a:t>
                      </a:r>
                    </a:p>
                  </a:txBody>
                  <a:tcPr/>
                </a:tc>
                <a:extLst>
                  <a:ext uri="{0D108BD9-81ED-4DB2-BD59-A6C34878D82A}">
                    <a16:rowId xmlns:a16="http://schemas.microsoft.com/office/drawing/2014/main" val="1002117957"/>
                  </a:ext>
                </a:extLst>
              </a:tr>
              <a:tr h="370840">
                <a:tc>
                  <a:txBody>
                    <a:bodyPr/>
                    <a:lstStyle/>
                    <a:p>
                      <a:pPr algn="ctr"/>
                      <a:r>
                        <a:rPr lang="en-US" dirty="0"/>
                        <a:t>David</a:t>
                      </a:r>
                    </a:p>
                  </a:txBody>
                  <a:tcPr/>
                </a:tc>
                <a:tc>
                  <a:txBody>
                    <a:bodyPr/>
                    <a:lstStyle/>
                    <a:p>
                      <a:pPr algn="ctr"/>
                      <a:r>
                        <a:rPr lang="en-US" dirty="0"/>
                        <a:t>Li</a:t>
                      </a:r>
                    </a:p>
                  </a:txBody>
                  <a:tcPr/>
                </a:tc>
                <a:tc>
                  <a:txBody>
                    <a:bodyPr/>
                    <a:lstStyle/>
                    <a:p>
                      <a:pPr algn="ctr"/>
                      <a:r>
                        <a:rPr lang="en-US" dirty="0"/>
                        <a:t>M</a:t>
                      </a:r>
                    </a:p>
                  </a:txBody>
                  <a:tcPr/>
                </a:tc>
                <a:tc>
                  <a:txBody>
                    <a:bodyPr/>
                    <a:lstStyle/>
                    <a:p>
                      <a:pPr algn="ctr"/>
                      <a:r>
                        <a:rPr lang="en-US" dirty="0"/>
                        <a:t>OOCL</a:t>
                      </a:r>
                    </a:p>
                  </a:txBody>
                  <a:tcPr/>
                </a:tc>
                <a:extLst>
                  <a:ext uri="{0D108BD9-81ED-4DB2-BD59-A6C34878D82A}">
                    <a16:rowId xmlns:a16="http://schemas.microsoft.com/office/drawing/2014/main" val="2135660604"/>
                  </a:ext>
                </a:extLst>
              </a:tr>
              <a:tr h="370840">
                <a:tc>
                  <a:txBody>
                    <a:bodyPr/>
                    <a:lstStyle/>
                    <a:p>
                      <a:pPr algn="ctr"/>
                      <a:r>
                        <a:rPr lang="en-US" dirty="0"/>
                        <a:t>Lisa</a:t>
                      </a:r>
                    </a:p>
                  </a:txBody>
                  <a:tcPr/>
                </a:tc>
                <a:tc>
                  <a:txBody>
                    <a:bodyPr/>
                    <a:lstStyle/>
                    <a:p>
                      <a:pPr algn="ctr"/>
                      <a:r>
                        <a:rPr lang="en-US" dirty="0"/>
                        <a:t>Wang</a:t>
                      </a:r>
                    </a:p>
                  </a:txBody>
                  <a:tcPr/>
                </a:tc>
                <a:tc>
                  <a:txBody>
                    <a:bodyPr/>
                    <a:lstStyle/>
                    <a:p>
                      <a:pPr algn="ctr"/>
                      <a:r>
                        <a:rPr lang="en-US" dirty="0"/>
                        <a:t>F</a:t>
                      </a:r>
                    </a:p>
                  </a:txBody>
                  <a:tcPr/>
                </a:tc>
                <a:tc>
                  <a:txBody>
                    <a:bodyPr/>
                    <a:lstStyle/>
                    <a:p>
                      <a:pPr algn="ctr"/>
                      <a:r>
                        <a:rPr lang="en-US" dirty="0"/>
                        <a:t>HR</a:t>
                      </a:r>
                    </a:p>
                  </a:txBody>
                  <a:tcPr/>
                </a:tc>
                <a:extLst>
                  <a:ext uri="{0D108BD9-81ED-4DB2-BD59-A6C34878D82A}">
                    <a16:rowId xmlns:a16="http://schemas.microsoft.com/office/drawing/2014/main" val="2043355582"/>
                  </a:ext>
                </a:extLst>
              </a:tr>
              <a:tr h="370840">
                <a:tc>
                  <a:txBody>
                    <a:bodyPr/>
                    <a:lstStyle/>
                    <a:p>
                      <a:pPr algn="ctr"/>
                      <a:r>
                        <a:rPr lang="en-US" dirty="0"/>
                        <a:t>Michelle</a:t>
                      </a:r>
                    </a:p>
                  </a:txBody>
                  <a:tcPr/>
                </a:tc>
                <a:tc>
                  <a:txBody>
                    <a:bodyPr/>
                    <a:lstStyle/>
                    <a:p>
                      <a:pPr algn="ctr"/>
                      <a:r>
                        <a:rPr lang="en-US" dirty="0"/>
                        <a:t>Xiao</a:t>
                      </a:r>
                    </a:p>
                  </a:txBody>
                  <a:tcPr/>
                </a:tc>
                <a:tc>
                  <a:txBody>
                    <a:bodyPr/>
                    <a:lstStyle/>
                    <a:p>
                      <a:pPr algn="ctr"/>
                      <a:r>
                        <a:rPr lang="en-US" dirty="0"/>
                        <a:t>M</a:t>
                      </a:r>
                    </a:p>
                  </a:txBody>
                  <a:tcPr/>
                </a:tc>
                <a:tc>
                  <a:txBody>
                    <a:bodyPr/>
                    <a:lstStyle/>
                    <a:p>
                      <a:pPr algn="ctr"/>
                      <a:r>
                        <a:rPr lang="en-US" dirty="0"/>
                        <a:t>MKT</a:t>
                      </a:r>
                    </a:p>
                  </a:txBody>
                  <a:tcPr/>
                </a:tc>
                <a:extLst>
                  <a:ext uri="{0D108BD9-81ED-4DB2-BD59-A6C34878D82A}">
                    <a16:rowId xmlns:a16="http://schemas.microsoft.com/office/drawing/2014/main" val="2080651876"/>
                  </a:ext>
                </a:extLst>
              </a:tr>
              <a:tr h="370840">
                <a:tc gridSpan="4">
                  <a:txBody>
                    <a:bodyPr/>
                    <a:lstStyle/>
                    <a:p>
                      <a:pPr algn="ctr"/>
                      <a:r>
                        <a:rPr lang="en-US" dirty="0"/>
                        <a:t>No Result</a:t>
                      </a:r>
                    </a:p>
                  </a:txBody>
                  <a:tcPr>
                    <a:solidFill>
                      <a:schemeClr val="bg1">
                        <a:lumMod val="75000"/>
                      </a:schemeClr>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351847760"/>
                  </a:ext>
                </a:extLst>
              </a:tr>
            </a:tbl>
          </a:graphicData>
        </a:graphic>
      </p:graphicFrame>
      <p:sp>
        <p:nvSpPr>
          <p:cNvPr id="11" name="Rectangle 10"/>
          <p:cNvSpPr/>
          <p:nvPr/>
        </p:nvSpPr>
        <p:spPr>
          <a:xfrm>
            <a:off x="1676400" y="3812796"/>
            <a:ext cx="1447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10886" y="3812796"/>
            <a:ext cx="1447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57956" y="3810000"/>
            <a:ext cx="1447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92442" y="3810000"/>
            <a:ext cx="1447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p:cNvSpPr>
            <a:spLocks noGrp="1"/>
          </p:cNvSpPr>
          <p:nvPr>
            <p:ph sz="quarter" idx="15"/>
          </p:nvPr>
        </p:nvSpPr>
        <p:spPr>
          <a:xfrm>
            <a:off x="228600" y="1143001"/>
            <a:ext cx="8686800" cy="1981199"/>
          </a:xfrm>
        </p:spPr>
        <p:txBody>
          <a:bodyPr/>
          <a:lstStyle/>
          <a:p>
            <a:r>
              <a:rPr lang="en-US" dirty="0"/>
              <a:t>Render the table with initialized data (headers and row data)</a:t>
            </a:r>
          </a:p>
          <a:p>
            <a:r>
              <a:rPr lang="en-US" dirty="0"/>
              <a:t>User can filter each column by input</a:t>
            </a:r>
          </a:p>
          <a:p>
            <a:r>
              <a:rPr lang="en-US" dirty="0"/>
              <a:t>User can click the column header to sort table</a:t>
            </a:r>
          </a:p>
          <a:p>
            <a:r>
              <a:rPr lang="en-US" dirty="0"/>
              <a:t>Table is colorful. </a:t>
            </a:r>
          </a:p>
          <a:p>
            <a:r>
              <a:rPr lang="en-US" dirty="0"/>
              <a:t>If no result, should display “No result”</a:t>
            </a:r>
          </a:p>
          <a:p>
            <a:endParaRPr lang="en-US" dirty="0"/>
          </a:p>
        </p:txBody>
      </p:sp>
    </p:spTree>
    <p:extLst>
      <p:ext uri="{BB962C8B-B14F-4D97-AF65-F5344CB8AC3E}">
        <p14:creationId xmlns:p14="http://schemas.microsoft.com/office/powerpoint/2010/main" val="157930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4</a:t>
            </a:r>
          </a:p>
        </p:txBody>
      </p:sp>
      <p:sp>
        <p:nvSpPr>
          <p:cNvPr id="3" name="Text Placeholder 2"/>
          <p:cNvSpPr>
            <a:spLocks noGrp="1"/>
          </p:cNvSpPr>
          <p:nvPr>
            <p:ph type="body" sz="quarter" idx="14"/>
          </p:nvPr>
        </p:nvSpPr>
        <p:spPr>
          <a:xfrm>
            <a:off x="1041094" y="228600"/>
            <a:ext cx="8001000" cy="523220"/>
          </a:xfrm>
        </p:spPr>
        <p:txBody>
          <a:bodyPr/>
          <a:lstStyle/>
          <a:p>
            <a:r>
              <a:rPr lang="en-US" dirty="0"/>
              <a:t>Computed Properties and Watchers</a:t>
            </a:r>
            <a:endParaRPr lang="en-US" dirty="0"/>
          </a:p>
        </p:txBody>
      </p:sp>
      <p:sp>
        <p:nvSpPr>
          <p:cNvPr id="4" name="Content Placeholder 3"/>
          <p:cNvSpPr>
            <a:spLocks noGrp="1"/>
          </p:cNvSpPr>
          <p:nvPr>
            <p:ph sz="quarter" idx="15"/>
          </p:nvPr>
        </p:nvSpPr>
        <p:spPr/>
        <p:txBody>
          <a:bodyPr/>
          <a:lstStyle/>
          <a:p>
            <a:r>
              <a:rPr lang="en-US" dirty="0"/>
              <a:t>Computed Properties</a:t>
            </a:r>
          </a:p>
          <a:p>
            <a:endParaRPr lang="en-US" dirty="0"/>
          </a:p>
          <a:p>
            <a:r>
              <a:rPr lang="en-US" dirty="0"/>
              <a:t>Watchers</a:t>
            </a:r>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134202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4.1</a:t>
            </a:r>
          </a:p>
        </p:txBody>
      </p:sp>
      <p:sp>
        <p:nvSpPr>
          <p:cNvPr id="3" name="Text Placeholder 2"/>
          <p:cNvSpPr>
            <a:spLocks noGrp="1"/>
          </p:cNvSpPr>
          <p:nvPr>
            <p:ph type="body" sz="quarter" idx="14"/>
          </p:nvPr>
        </p:nvSpPr>
        <p:spPr>
          <a:xfrm>
            <a:off x="1041094" y="228600"/>
            <a:ext cx="8001000" cy="523220"/>
          </a:xfrm>
        </p:spPr>
        <p:txBody>
          <a:bodyPr/>
          <a:lstStyle/>
          <a:p>
            <a:r>
              <a:rPr lang="en-US" dirty="0"/>
              <a:t>Computed Properties</a:t>
            </a:r>
          </a:p>
        </p:txBody>
      </p:sp>
      <p:sp>
        <p:nvSpPr>
          <p:cNvPr id="4" name="Content Placeholder 3"/>
          <p:cNvSpPr>
            <a:spLocks noGrp="1"/>
          </p:cNvSpPr>
          <p:nvPr>
            <p:ph sz="quarter" idx="15"/>
          </p:nvPr>
        </p:nvSpPr>
        <p:spPr/>
        <p:txBody>
          <a:bodyPr/>
          <a:lstStyle/>
          <a:p>
            <a:r>
              <a:rPr lang="en-US" dirty="0"/>
              <a:t>Use computed properties for complex logic in templates.</a:t>
            </a:r>
          </a:p>
          <a:p>
            <a:r>
              <a:rPr lang="en-US" dirty="0"/>
              <a:t>How to define and use computed properties.</a:t>
            </a:r>
          </a:p>
          <a:p>
            <a:endParaRPr lang="en-US" dirty="0"/>
          </a:p>
          <a:p>
            <a:endParaRPr lang="en-US" dirty="0"/>
          </a:p>
          <a:p>
            <a:endParaRPr lang="en-US" dirty="0"/>
          </a:p>
          <a:p>
            <a:endParaRPr lang="en-US"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838200" y="2286000"/>
            <a:ext cx="5715798" cy="3962953"/>
          </a:xfrm>
          <a:prstGeom prst="rect">
            <a:avLst/>
          </a:prstGeom>
        </p:spPr>
      </p:pic>
    </p:spTree>
    <p:extLst>
      <p:ext uri="{BB962C8B-B14F-4D97-AF65-F5344CB8AC3E}">
        <p14:creationId xmlns:p14="http://schemas.microsoft.com/office/powerpoint/2010/main" val="2292851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4.2</a:t>
            </a:r>
          </a:p>
        </p:txBody>
      </p:sp>
      <p:sp>
        <p:nvSpPr>
          <p:cNvPr id="3" name="Text Placeholder 2"/>
          <p:cNvSpPr>
            <a:spLocks noGrp="1"/>
          </p:cNvSpPr>
          <p:nvPr>
            <p:ph type="body" sz="quarter" idx="14"/>
          </p:nvPr>
        </p:nvSpPr>
        <p:spPr>
          <a:xfrm>
            <a:off x="1041094" y="228600"/>
            <a:ext cx="8001000" cy="523220"/>
          </a:xfrm>
        </p:spPr>
        <p:txBody>
          <a:bodyPr/>
          <a:lstStyle/>
          <a:p>
            <a:r>
              <a:rPr lang="en-US" dirty="0"/>
              <a:t>Computed Properties</a:t>
            </a:r>
          </a:p>
        </p:txBody>
      </p:sp>
      <p:sp>
        <p:nvSpPr>
          <p:cNvPr id="4" name="Content Placeholder 3"/>
          <p:cNvSpPr>
            <a:spLocks noGrp="1"/>
          </p:cNvSpPr>
          <p:nvPr>
            <p:ph sz="quarter" idx="15"/>
          </p:nvPr>
        </p:nvSpPr>
        <p:spPr/>
        <p:txBody>
          <a:bodyPr>
            <a:normAutofit lnSpcReduction="10000"/>
          </a:bodyPr>
          <a:lstStyle/>
          <a:p>
            <a:r>
              <a:rPr lang="en-US" dirty="0"/>
              <a:t>Computed caching VS method</a:t>
            </a:r>
          </a:p>
          <a:p>
            <a:pPr lvl="1"/>
            <a:r>
              <a:rPr lang="en-US" dirty="0"/>
              <a:t>For the end result, the two approaches are indeed exactly the same</a:t>
            </a:r>
          </a:p>
          <a:p>
            <a:pPr lvl="1"/>
            <a:r>
              <a:rPr lang="en-US" dirty="0"/>
              <a:t>Computed properties are cached based on their dependencies</a:t>
            </a:r>
          </a:p>
          <a:p>
            <a:pPr lvl="1"/>
            <a:r>
              <a:rPr lang="en-US" dirty="0"/>
              <a:t>Method invocation will </a:t>
            </a:r>
            <a:r>
              <a:rPr lang="en-US" b="1" dirty="0"/>
              <a:t>always</a:t>
            </a:r>
            <a:r>
              <a:rPr lang="en-US" dirty="0"/>
              <a:t> run the function whenever a re-render happens</a:t>
            </a:r>
          </a:p>
          <a:p>
            <a:pPr lvl="1"/>
            <a:r>
              <a:rPr lang="en-US" dirty="0"/>
              <a:t>In cases where you do not want caching, use a method instead</a:t>
            </a:r>
          </a:p>
          <a:p>
            <a:r>
              <a:rPr lang="en-US" dirty="0"/>
              <a:t>Computed VS Watched property</a:t>
            </a:r>
          </a:p>
          <a:p>
            <a:pPr lvl="1"/>
            <a:r>
              <a:rPr lang="en-US" dirty="0"/>
              <a:t>Watched property is used to observe and react to data changes. </a:t>
            </a:r>
          </a:p>
          <a:p>
            <a:pPr lvl="1"/>
            <a:r>
              <a:rPr lang="en-US" dirty="0"/>
              <a:t>Recommend to use computed instead of watched property.</a:t>
            </a:r>
          </a:p>
          <a:p>
            <a:r>
              <a:rPr lang="en-US" dirty="0"/>
              <a:t>Computed setter</a:t>
            </a:r>
          </a:p>
          <a:p>
            <a:pPr lvl="1"/>
            <a:r>
              <a:rPr lang="en-US" dirty="0"/>
              <a:t>Default getter-only</a:t>
            </a:r>
          </a:p>
          <a:p>
            <a:pPr lvl="1"/>
            <a:r>
              <a:rPr lang="en-US" dirty="0"/>
              <a:t>Possible to provide setter</a:t>
            </a:r>
            <a:endParaRPr lang="en-US" dirty="0"/>
          </a:p>
          <a:p>
            <a:r>
              <a:rPr lang="en-US" dirty="0"/>
              <a:t>Watchers</a:t>
            </a:r>
            <a:endParaRPr lang="en-US" dirty="0"/>
          </a:p>
          <a:p>
            <a:pPr lvl="1"/>
            <a:r>
              <a:rPr lang="en-US" dirty="0"/>
              <a:t>This is most useful when you want to perform asynchronous or expensive operations in response to changing data</a:t>
            </a:r>
            <a:endParaRPr lang="en-US" dirty="0"/>
          </a:p>
        </p:txBody>
      </p:sp>
    </p:spTree>
    <p:extLst>
      <p:ext uri="{BB962C8B-B14F-4D97-AF65-F5344CB8AC3E}">
        <p14:creationId xmlns:p14="http://schemas.microsoft.com/office/powerpoint/2010/main" val="1610972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5</a:t>
            </a:r>
          </a:p>
        </p:txBody>
      </p:sp>
      <p:sp>
        <p:nvSpPr>
          <p:cNvPr id="3" name="Text Placeholder 2"/>
          <p:cNvSpPr>
            <a:spLocks noGrp="1"/>
          </p:cNvSpPr>
          <p:nvPr>
            <p:ph type="body" sz="quarter" idx="14"/>
          </p:nvPr>
        </p:nvSpPr>
        <p:spPr>
          <a:xfrm>
            <a:off x="1041094" y="228600"/>
            <a:ext cx="8001000" cy="523220"/>
          </a:xfrm>
        </p:spPr>
        <p:txBody>
          <a:bodyPr/>
          <a:lstStyle/>
          <a:p>
            <a:r>
              <a:rPr lang="en-US" dirty="0"/>
              <a:t>Class and Style Bindings</a:t>
            </a:r>
          </a:p>
          <a:p>
            <a:endParaRPr lang="en-US" dirty="0"/>
          </a:p>
        </p:txBody>
      </p:sp>
      <p:sp>
        <p:nvSpPr>
          <p:cNvPr id="4" name="Content Placeholder 3"/>
          <p:cNvSpPr>
            <a:spLocks noGrp="1"/>
          </p:cNvSpPr>
          <p:nvPr>
            <p:ph sz="quarter" idx="15"/>
          </p:nvPr>
        </p:nvSpPr>
        <p:spPr/>
        <p:txBody>
          <a:bodyPr/>
          <a:lstStyle/>
          <a:p>
            <a:r>
              <a:rPr lang="en-US" dirty="0"/>
              <a:t>Binding HTML Classes</a:t>
            </a:r>
          </a:p>
          <a:p>
            <a:endParaRPr lang="en-US" dirty="0"/>
          </a:p>
          <a:p>
            <a:r>
              <a:rPr lang="en-US" dirty="0"/>
              <a:t>Binding Inline Styles</a:t>
            </a:r>
          </a:p>
          <a:p>
            <a:endParaRPr lang="en-US" dirty="0"/>
          </a:p>
          <a:p>
            <a:pPr lvl="1"/>
            <a:endParaRPr lang="en-US" dirty="0"/>
          </a:p>
          <a:p>
            <a:endParaRPr lang="en-US" dirty="0"/>
          </a:p>
        </p:txBody>
      </p:sp>
    </p:spTree>
    <p:extLst>
      <p:ext uri="{BB962C8B-B14F-4D97-AF65-F5344CB8AC3E}">
        <p14:creationId xmlns:p14="http://schemas.microsoft.com/office/powerpoint/2010/main" val="3647044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5.1</a:t>
            </a:r>
          </a:p>
        </p:txBody>
      </p:sp>
      <p:sp>
        <p:nvSpPr>
          <p:cNvPr id="3" name="Text Placeholder 2"/>
          <p:cNvSpPr>
            <a:spLocks noGrp="1"/>
          </p:cNvSpPr>
          <p:nvPr>
            <p:ph type="body" sz="quarter" idx="14"/>
          </p:nvPr>
        </p:nvSpPr>
        <p:spPr>
          <a:xfrm>
            <a:off x="1041094" y="228600"/>
            <a:ext cx="8001000" cy="523220"/>
          </a:xfrm>
        </p:spPr>
        <p:txBody>
          <a:bodyPr/>
          <a:lstStyle/>
          <a:p>
            <a:r>
              <a:rPr lang="en-US" dirty="0"/>
              <a:t>Binding HTML Classes</a:t>
            </a:r>
          </a:p>
        </p:txBody>
      </p:sp>
      <p:sp>
        <p:nvSpPr>
          <p:cNvPr id="4" name="Content Placeholder 3"/>
          <p:cNvSpPr>
            <a:spLocks noGrp="1"/>
          </p:cNvSpPr>
          <p:nvPr>
            <p:ph sz="quarter" idx="15"/>
          </p:nvPr>
        </p:nvSpPr>
        <p:spPr/>
        <p:txBody>
          <a:bodyPr/>
          <a:lstStyle/>
          <a:p>
            <a:r>
              <a:rPr lang="en-US" dirty="0"/>
              <a:t>Object syntax</a:t>
            </a:r>
          </a:p>
          <a:p>
            <a:endParaRPr lang="en-US" dirty="0"/>
          </a:p>
          <a:p>
            <a:endParaRPr lang="en-US" dirty="0"/>
          </a:p>
          <a:p>
            <a:r>
              <a:rPr lang="en-US" dirty="0"/>
              <a:t>Array syntax</a:t>
            </a:r>
          </a:p>
          <a:p>
            <a:endParaRPr lang="en-US" dirty="0"/>
          </a:p>
          <a:p>
            <a:endParaRPr lang="en-US" dirty="0"/>
          </a:p>
          <a:p>
            <a:endParaRPr lang="en-US" dirty="0"/>
          </a:p>
          <a:p>
            <a:pPr lvl="1"/>
            <a:endParaRPr lang="en-US" dirty="0"/>
          </a:p>
          <a:p>
            <a:r>
              <a:rPr lang="en-US" dirty="0"/>
              <a:t>With component</a:t>
            </a:r>
          </a:p>
        </p:txBody>
      </p:sp>
      <p:pic>
        <p:nvPicPr>
          <p:cNvPr id="5" name="Picture 4"/>
          <p:cNvPicPr>
            <a:picLocks noChangeAspect="1"/>
          </p:cNvPicPr>
          <p:nvPr/>
        </p:nvPicPr>
        <p:blipFill>
          <a:blip r:embed="rId3"/>
          <a:stretch>
            <a:fillRect/>
          </a:stretch>
        </p:blipFill>
        <p:spPr>
          <a:xfrm>
            <a:off x="228600" y="1676400"/>
            <a:ext cx="5325218" cy="647790"/>
          </a:xfrm>
          <a:prstGeom prst="rect">
            <a:avLst/>
          </a:prstGeom>
        </p:spPr>
      </p:pic>
      <p:pic>
        <p:nvPicPr>
          <p:cNvPr id="6" name="Picture 5"/>
          <p:cNvPicPr>
            <a:picLocks noChangeAspect="1"/>
          </p:cNvPicPr>
          <p:nvPr/>
        </p:nvPicPr>
        <p:blipFill>
          <a:blip r:embed="rId4"/>
          <a:stretch>
            <a:fillRect/>
          </a:stretch>
        </p:blipFill>
        <p:spPr>
          <a:xfrm>
            <a:off x="6155637" y="1738321"/>
            <a:ext cx="2734057" cy="523948"/>
          </a:xfrm>
          <a:prstGeom prst="rect">
            <a:avLst/>
          </a:prstGeom>
        </p:spPr>
      </p:pic>
      <p:sp>
        <p:nvSpPr>
          <p:cNvPr id="7" name="Arrow: Right 6"/>
          <p:cNvSpPr/>
          <p:nvPr/>
        </p:nvSpPr>
        <p:spPr>
          <a:xfrm>
            <a:off x="5638800" y="1905000"/>
            <a:ext cx="381000" cy="17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457200" y="3124200"/>
            <a:ext cx="3515216" cy="304843"/>
          </a:xfrm>
          <a:prstGeom prst="rect">
            <a:avLst/>
          </a:prstGeom>
        </p:spPr>
      </p:pic>
      <p:pic>
        <p:nvPicPr>
          <p:cNvPr id="9" name="Picture 8"/>
          <p:cNvPicPr>
            <a:picLocks noChangeAspect="1"/>
          </p:cNvPicPr>
          <p:nvPr/>
        </p:nvPicPr>
        <p:blipFill>
          <a:blip r:embed="rId6"/>
          <a:stretch>
            <a:fillRect/>
          </a:stretch>
        </p:blipFill>
        <p:spPr>
          <a:xfrm>
            <a:off x="542937" y="3610133"/>
            <a:ext cx="3343742" cy="914528"/>
          </a:xfrm>
          <a:prstGeom prst="rect">
            <a:avLst/>
          </a:prstGeom>
        </p:spPr>
      </p:pic>
      <p:sp>
        <p:nvSpPr>
          <p:cNvPr id="10" name="Right Brace 9"/>
          <p:cNvSpPr/>
          <p:nvPr/>
        </p:nvSpPr>
        <p:spPr>
          <a:xfrm>
            <a:off x="4150522" y="3276621"/>
            <a:ext cx="457200" cy="790776"/>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row: Right 10"/>
          <p:cNvSpPr/>
          <p:nvPr/>
        </p:nvSpPr>
        <p:spPr>
          <a:xfrm>
            <a:off x="4800600" y="3610133"/>
            <a:ext cx="457200" cy="228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7"/>
          <a:stretch>
            <a:fillRect/>
          </a:stretch>
        </p:blipFill>
        <p:spPr>
          <a:xfrm>
            <a:off x="5638800" y="3467307"/>
            <a:ext cx="3029373" cy="514422"/>
          </a:xfrm>
          <a:prstGeom prst="rect">
            <a:avLst/>
          </a:prstGeom>
        </p:spPr>
      </p:pic>
      <p:pic>
        <p:nvPicPr>
          <p:cNvPr id="13" name="Picture 12"/>
          <p:cNvPicPr>
            <a:picLocks noChangeAspect="1"/>
          </p:cNvPicPr>
          <p:nvPr/>
        </p:nvPicPr>
        <p:blipFill>
          <a:blip r:embed="rId8"/>
          <a:stretch>
            <a:fillRect/>
          </a:stretch>
        </p:blipFill>
        <p:spPr>
          <a:xfrm>
            <a:off x="514358" y="5135208"/>
            <a:ext cx="3458058" cy="790685"/>
          </a:xfrm>
          <a:prstGeom prst="rect">
            <a:avLst/>
          </a:prstGeom>
        </p:spPr>
      </p:pic>
      <p:pic>
        <p:nvPicPr>
          <p:cNvPr id="14" name="Picture 13"/>
          <p:cNvPicPr>
            <a:picLocks noChangeAspect="1"/>
          </p:cNvPicPr>
          <p:nvPr/>
        </p:nvPicPr>
        <p:blipFill>
          <a:blip r:embed="rId9"/>
          <a:stretch>
            <a:fillRect/>
          </a:stretch>
        </p:blipFill>
        <p:spPr>
          <a:xfrm>
            <a:off x="542937" y="6320509"/>
            <a:ext cx="3515216" cy="304843"/>
          </a:xfrm>
          <a:prstGeom prst="rect">
            <a:avLst/>
          </a:prstGeom>
        </p:spPr>
      </p:pic>
      <p:sp>
        <p:nvSpPr>
          <p:cNvPr id="15" name="Right Brace 14"/>
          <p:cNvSpPr/>
          <p:nvPr/>
        </p:nvSpPr>
        <p:spPr>
          <a:xfrm>
            <a:off x="4084421" y="5410200"/>
            <a:ext cx="457200" cy="1056353"/>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row: Right 15"/>
          <p:cNvSpPr/>
          <p:nvPr/>
        </p:nvSpPr>
        <p:spPr>
          <a:xfrm>
            <a:off x="4770304" y="5823991"/>
            <a:ext cx="457200" cy="228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10"/>
          <a:stretch>
            <a:fillRect/>
          </a:stretch>
        </p:blipFill>
        <p:spPr>
          <a:xfrm>
            <a:off x="5529025" y="5702024"/>
            <a:ext cx="2800741" cy="447737"/>
          </a:xfrm>
          <a:prstGeom prst="rect">
            <a:avLst/>
          </a:prstGeom>
        </p:spPr>
      </p:pic>
    </p:spTree>
    <p:extLst>
      <p:ext uri="{BB962C8B-B14F-4D97-AF65-F5344CB8AC3E}">
        <p14:creationId xmlns:p14="http://schemas.microsoft.com/office/powerpoint/2010/main" val="3377068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5.2</a:t>
            </a:r>
          </a:p>
        </p:txBody>
      </p:sp>
      <p:sp>
        <p:nvSpPr>
          <p:cNvPr id="3" name="Text Placeholder 2"/>
          <p:cNvSpPr>
            <a:spLocks noGrp="1"/>
          </p:cNvSpPr>
          <p:nvPr>
            <p:ph type="body" sz="quarter" idx="14"/>
          </p:nvPr>
        </p:nvSpPr>
        <p:spPr>
          <a:xfrm>
            <a:off x="1041094" y="228600"/>
            <a:ext cx="8001000" cy="523220"/>
          </a:xfrm>
        </p:spPr>
        <p:txBody>
          <a:bodyPr/>
          <a:lstStyle/>
          <a:p>
            <a:r>
              <a:rPr lang="en-US" dirty="0"/>
              <a:t>Binding Inline Styles</a:t>
            </a:r>
          </a:p>
        </p:txBody>
      </p:sp>
      <p:sp>
        <p:nvSpPr>
          <p:cNvPr id="4" name="Content Placeholder 3"/>
          <p:cNvSpPr>
            <a:spLocks noGrp="1"/>
          </p:cNvSpPr>
          <p:nvPr>
            <p:ph sz="quarter" idx="15"/>
          </p:nvPr>
        </p:nvSpPr>
        <p:spPr/>
        <p:txBody>
          <a:bodyPr/>
          <a:lstStyle/>
          <a:p>
            <a:r>
              <a:rPr lang="en-US" dirty="0"/>
              <a:t>Object syntax</a:t>
            </a:r>
          </a:p>
          <a:p>
            <a:endParaRPr lang="en-US" dirty="0"/>
          </a:p>
          <a:p>
            <a:endParaRPr lang="en-US" dirty="0"/>
          </a:p>
          <a:p>
            <a:r>
              <a:rPr lang="en-US" dirty="0"/>
              <a:t>Array syntax</a:t>
            </a:r>
          </a:p>
          <a:p>
            <a:endParaRPr lang="en-US" dirty="0"/>
          </a:p>
          <a:p>
            <a:endParaRPr lang="en-US" dirty="0"/>
          </a:p>
          <a:p>
            <a:r>
              <a:rPr lang="en-US" dirty="0"/>
              <a:t>Auto-prefixing</a:t>
            </a:r>
          </a:p>
          <a:p>
            <a:endParaRPr lang="en-US" dirty="0"/>
          </a:p>
          <a:p>
            <a:endParaRPr lang="en-US" dirty="0"/>
          </a:p>
          <a:p>
            <a:endParaRPr lang="en-US" dirty="0"/>
          </a:p>
          <a:p>
            <a:r>
              <a:rPr lang="en-US" dirty="0"/>
              <a:t>Multiple values</a:t>
            </a:r>
          </a:p>
          <a:p>
            <a:pPr marL="0" indent="0">
              <a:buNone/>
            </a:pPr>
            <a:endParaRPr lang="en-US"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590780" y="1752600"/>
            <a:ext cx="5915851" cy="390580"/>
          </a:xfrm>
          <a:prstGeom prst="rect">
            <a:avLst/>
          </a:prstGeom>
        </p:spPr>
      </p:pic>
      <p:pic>
        <p:nvPicPr>
          <p:cNvPr id="6" name="Picture 5"/>
          <p:cNvPicPr>
            <a:picLocks noChangeAspect="1"/>
          </p:cNvPicPr>
          <p:nvPr/>
        </p:nvPicPr>
        <p:blipFill>
          <a:blip r:embed="rId4"/>
          <a:stretch>
            <a:fillRect/>
          </a:stretch>
        </p:blipFill>
        <p:spPr>
          <a:xfrm>
            <a:off x="590780" y="3048000"/>
            <a:ext cx="4086795" cy="362001"/>
          </a:xfrm>
          <a:prstGeom prst="rect">
            <a:avLst/>
          </a:prstGeom>
        </p:spPr>
      </p:pic>
      <p:pic>
        <p:nvPicPr>
          <p:cNvPr id="7" name="Picture 6"/>
          <p:cNvPicPr>
            <a:picLocks noChangeAspect="1"/>
          </p:cNvPicPr>
          <p:nvPr/>
        </p:nvPicPr>
        <p:blipFill>
          <a:blip r:embed="rId5"/>
          <a:stretch>
            <a:fillRect/>
          </a:stretch>
        </p:blipFill>
        <p:spPr>
          <a:xfrm>
            <a:off x="574761" y="6096583"/>
            <a:ext cx="5620534" cy="495369"/>
          </a:xfrm>
          <a:prstGeom prst="rect">
            <a:avLst/>
          </a:prstGeom>
        </p:spPr>
      </p:pic>
      <p:pic>
        <p:nvPicPr>
          <p:cNvPr id="8" name="Picture 7"/>
          <p:cNvPicPr>
            <a:picLocks noChangeAspect="1"/>
          </p:cNvPicPr>
          <p:nvPr/>
        </p:nvPicPr>
        <p:blipFill>
          <a:blip r:embed="rId6"/>
          <a:stretch>
            <a:fillRect/>
          </a:stretch>
        </p:blipFill>
        <p:spPr>
          <a:xfrm>
            <a:off x="557318" y="4266443"/>
            <a:ext cx="8586682" cy="1089700"/>
          </a:xfrm>
          <a:prstGeom prst="rect">
            <a:avLst/>
          </a:prstGeom>
        </p:spPr>
      </p:pic>
    </p:spTree>
    <p:extLst>
      <p:ext uri="{BB962C8B-B14F-4D97-AF65-F5344CB8AC3E}">
        <p14:creationId xmlns:p14="http://schemas.microsoft.com/office/powerpoint/2010/main" val="3302652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6</a:t>
            </a:r>
          </a:p>
        </p:txBody>
      </p:sp>
      <p:sp>
        <p:nvSpPr>
          <p:cNvPr id="3" name="Text Placeholder 2"/>
          <p:cNvSpPr>
            <a:spLocks noGrp="1"/>
          </p:cNvSpPr>
          <p:nvPr>
            <p:ph type="body" sz="quarter" idx="14"/>
          </p:nvPr>
        </p:nvSpPr>
        <p:spPr>
          <a:xfrm>
            <a:off x="1041094" y="228600"/>
            <a:ext cx="8001000" cy="523220"/>
          </a:xfrm>
        </p:spPr>
        <p:txBody>
          <a:bodyPr/>
          <a:lstStyle/>
          <a:p>
            <a:r>
              <a:rPr lang="en-US" dirty="0"/>
              <a:t>Conditional Rendering</a:t>
            </a:r>
          </a:p>
        </p:txBody>
      </p:sp>
      <p:sp>
        <p:nvSpPr>
          <p:cNvPr id="4" name="Content Placeholder 3"/>
          <p:cNvSpPr>
            <a:spLocks noGrp="1"/>
          </p:cNvSpPr>
          <p:nvPr>
            <p:ph sz="quarter" idx="15"/>
          </p:nvPr>
        </p:nvSpPr>
        <p:spPr/>
        <p:txBody>
          <a:bodyPr/>
          <a:lstStyle/>
          <a:p>
            <a:r>
              <a:rPr lang="en-US" dirty="0"/>
              <a:t>v-if</a:t>
            </a:r>
          </a:p>
          <a:p>
            <a:endParaRPr lang="en-US" dirty="0"/>
          </a:p>
          <a:p>
            <a:r>
              <a:rPr lang="en-US" dirty="0"/>
              <a:t>v-else</a:t>
            </a:r>
          </a:p>
          <a:p>
            <a:endParaRPr lang="en-US" dirty="0"/>
          </a:p>
          <a:p>
            <a:r>
              <a:rPr lang="en-US" dirty="0"/>
              <a:t>v-else-if  (support since 2.1.0)</a:t>
            </a:r>
          </a:p>
          <a:p>
            <a:endParaRPr lang="en-US" dirty="0"/>
          </a:p>
          <a:p>
            <a:r>
              <a:rPr lang="en-US" dirty="0"/>
              <a:t>v-show</a:t>
            </a:r>
          </a:p>
          <a:p>
            <a:endParaRPr lang="en-US" dirty="0"/>
          </a:p>
          <a:p>
            <a:r>
              <a:rPr lang="en-US" dirty="0"/>
              <a:t>v-if   VS  v-show</a:t>
            </a:r>
          </a:p>
          <a:p>
            <a:endParaRPr lang="en-US" dirty="0"/>
          </a:p>
          <a:p>
            <a:r>
              <a:rPr lang="en-US" dirty="0"/>
              <a:t>v-if   VS  v-for</a:t>
            </a:r>
          </a:p>
          <a:p>
            <a:pPr lvl="1"/>
            <a:endParaRPr lang="en-US" dirty="0"/>
          </a:p>
          <a:p>
            <a:endParaRPr lang="en-US" dirty="0"/>
          </a:p>
        </p:txBody>
      </p:sp>
    </p:spTree>
    <p:extLst>
      <p:ext uri="{BB962C8B-B14F-4D97-AF65-F5344CB8AC3E}">
        <p14:creationId xmlns:p14="http://schemas.microsoft.com/office/powerpoint/2010/main" val="409954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7</a:t>
            </a:r>
          </a:p>
        </p:txBody>
      </p:sp>
      <p:sp>
        <p:nvSpPr>
          <p:cNvPr id="3" name="Text Placeholder 2"/>
          <p:cNvSpPr>
            <a:spLocks noGrp="1"/>
          </p:cNvSpPr>
          <p:nvPr>
            <p:ph type="body" sz="quarter" idx="14"/>
          </p:nvPr>
        </p:nvSpPr>
        <p:spPr>
          <a:xfrm>
            <a:off x="1041094" y="228600"/>
            <a:ext cx="8001000" cy="523220"/>
          </a:xfrm>
        </p:spPr>
        <p:txBody>
          <a:bodyPr/>
          <a:lstStyle/>
          <a:p>
            <a:r>
              <a:rPr lang="en-US" dirty="0"/>
              <a:t>List Rendering</a:t>
            </a:r>
          </a:p>
        </p:txBody>
      </p:sp>
      <p:sp>
        <p:nvSpPr>
          <p:cNvPr id="4" name="Content Placeholder 3"/>
          <p:cNvSpPr>
            <a:spLocks noGrp="1"/>
          </p:cNvSpPr>
          <p:nvPr>
            <p:ph sz="quarter" idx="15"/>
          </p:nvPr>
        </p:nvSpPr>
        <p:spPr/>
        <p:txBody>
          <a:bodyPr/>
          <a:lstStyle/>
          <a:p>
            <a:r>
              <a:rPr lang="en-US" dirty="0"/>
              <a:t>v-for</a:t>
            </a:r>
          </a:p>
          <a:p>
            <a:pPr lvl="1"/>
            <a:r>
              <a:rPr lang="en-US" dirty="0"/>
              <a:t>* Object v-for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Range v-for</a:t>
            </a:r>
          </a:p>
          <a:p>
            <a:pPr lvl="1"/>
            <a:endParaRPr lang="en-US" dirty="0"/>
          </a:p>
          <a:p>
            <a:endParaRPr lang="en-US" dirty="0"/>
          </a:p>
          <a:p>
            <a:endParaRPr lang="en-US" dirty="0"/>
          </a:p>
          <a:p>
            <a:r>
              <a:rPr lang="en-US" dirty="0"/>
              <a:t>Key</a:t>
            </a:r>
          </a:p>
          <a:p>
            <a:endParaRPr lang="en-US" dirty="0"/>
          </a:p>
          <a:p>
            <a:endParaRPr lang="en-US" dirty="0"/>
          </a:p>
          <a:p>
            <a:endParaRPr lang="en-US"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689955" y="2462122"/>
            <a:ext cx="2829320" cy="1086002"/>
          </a:xfrm>
          <a:prstGeom prst="rect">
            <a:avLst/>
          </a:prstGeom>
        </p:spPr>
      </p:pic>
      <p:pic>
        <p:nvPicPr>
          <p:cNvPr id="6" name="Picture 5"/>
          <p:cNvPicPr>
            <a:picLocks noChangeAspect="1"/>
          </p:cNvPicPr>
          <p:nvPr/>
        </p:nvPicPr>
        <p:blipFill>
          <a:blip r:embed="rId4"/>
          <a:stretch>
            <a:fillRect/>
          </a:stretch>
        </p:blipFill>
        <p:spPr>
          <a:xfrm>
            <a:off x="4017351" y="2086696"/>
            <a:ext cx="2857899" cy="704948"/>
          </a:xfrm>
          <a:prstGeom prst="rect">
            <a:avLst/>
          </a:prstGeom>
        </p:spPr>
      </p:pic>
      <p:pic>
        <p:nvPicPr>
          <p:cNvPr id="8" name="Picture 7"/>
          <p:cNvPicPr>
            <a:picLocks noChangeAspect="1"/>
          </p:cNvPicPr>
          <p:nvPr/>
        </p:nvPicPr>
        <p:blipFill>
          <a:blip r:embed="rId5"/>
          <a:stretch>
            <a:fillRect/>
          </a:stretch>
        </p:blipFill>
        <p:spPr>
          <a:xfrm>
            <a:off x="621994" y="4660111"/>
            <a:ext cx="3143689" cy="676369"/>
          </a:xfrm>
          <a:prstGeom prst="rect">
            <a:avLst/>
          </a:prstGeom>
        </p:spPr>
      </p:pic>
      <p:pic>
        <p:nvPicPr>
          <p:cNvPr id="9" name="Picture 8"/>
          <p:cNvPicPr>
            <a:picLocks noChangeAspect="1"/>
          </p:cNvPicPr>
          <p:nvPr/>
        </p:nvPicPr>
        <p:blipFill>
          <a:blip r:embed="rId6"/>
          <a:stretch>
            <a:fillRect/>
          </a:stretch>
        </p:blipFill>
        <p:spPr>
          <a:xfrm>
            <a:off x="4017351" y="3339708"/>
            <a:ext cx="3534268" cy="666843"/>
          </a:xfrm>
          <a:prstGeom prst="rect">
            <a:avLst/>
          </a:prstGeom>
        </p:spPr>
      </p:pic>
    </p:spTree>
    <p:extLst>
      <p:ext uri="{BB962C8B-B14F-4D97-AF65-F5344CB8AC3E}">
        <p14:creationId xmlns:p14="http://schemas.microsoft.com/office/powerpoint/2010/main" val="2461338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8</a:t>
            </a:r>
          </a:p>
        </p:txBody>
      </p:sp>
      <p:sp>
        <p:nvSpPr>
          <p:cNvPr id="3" name="Text Placeholder 2"/>
          <p:cNvSpPr>
            <a:spLocks noGrp="1"/>
          </p:cNvSpPr>
          <p:nvPr>
            <p:ph type="body" sz="quarter" idx="14"/>
          </p:nvPr>
        </p:nvSpPr>
        <p:spPr>
          <a:xfrm>
            <a:off x="1041094" y="228600"/>
            <a:ext cx="8001000" cy="523220"/>
          </a:xfrm>
        </p:spPr>
        <p:txBody>
          <a:bodyPr/>
          <a:lstStyle/>
          <a:p>
            <a:r>
              <a:rPr lang="en-US" dirty="0"/>
              <a:t>Event Handling</a:t>
            </a:r>
          </a:p>
        </p:txBody>
      </p:sp>
      <p:sp>
        <p:nvSpPr>
          <p:cNvPr id="4" name="Content Placeholder 3"/>
          <p:cNvSpPr>
            <a:spLocks noGrp="1"/>
          </p:cNvSpPr>
          <p:nvPr>
            <p:ph sz="quarter" idx="15"/>
          </p:nvPr>
        </p:nvSpPr>
        <p:spPr/>
        <p:txBody>
          <a:bodyPr>
            <a:normAutofit fontScale="92500" lnSpcReduction="10000"/>
          </a:bodyPr>
          <a:lstStyle/>
          <a:p>
            <a:r>
              <a:rPr lang="en-US" dirty="0"/>
              <a:t>v-on directive to listen DOM event</a:t>
            </a:r>
          </a:p>
          <a:p>
            <a:endParaRPr lang="en-US" dirty="0"/>
          </a:p>
          <a:p>
            <a:r>
              <a:rPr lang="en-US" dirty="0"/>
              <a:t>Original DOM event: $event</a:t>
            </a:r>
          </a:p>
          <a:p>
            <a:endParaRPr lang="en-US" dirty="0"/>
          </a:p>
          <a:p>
            <a:r>
              <a:rPr lang="en-US" dirty="0"/>
              <a:t>Event Modifiers</a:t>
            </a:r>
          </a:p>
          <a:p>
            <a:pPr lvl="1"/>
            <a:r>
              <a:rPr lang="en-US" dirty="0"/>
              <a:t>.stop</a:t>
            </a:r>
          </a:p>
          <a:p>
            <a:pPr lvl="1"/>
            <a:r>
              <a:rPr lang="en-US" dirty="0"/>
              <a:t>.prevent</a:t>
            </a:r>
          </a:p>
          <a:p>
            <a:pPr lvl="1"/>
            <a:r>
              <a:rPr lang="en-US" dirty="0"/>
              <a:t>.capture</a:t>
            </a:r>
          </a:p>
          <a:p>
            <a:pPr lvl="1"/>
            <a:r>
              <a:rPr lang="en-US" dirty="0"/>
              <a:t>.self</a:t>
            </a:r>
          </a:p>
          <a:p>
            <a:pPr lvl="1"/>
            <a:r>
              <a:rPr lang="en-US" dirty="0"/>
              <a:t>.once (new in 2.1.4)</a:t>
            </a:r>
          </a:p>
          <a:p>
            <a:pPr marL="342900" lvl="1" indent="0">
              <a:buNone/>
            </a:pPr>
            <a:r>
              <a:rPr lang="en-US" dirty="0"/>
              <a:t>* Modifier can be chained</a:t>
            </a:r>
          </a:p>
          <a:p>
            <a:r>
              <a:rPr lang="en-US" dirty="0"/>
              <a:t>Key Modifiers</a:t>
            </a:r>
          </a:p>
          <a:p>
            <a:pPr lvl="1"/>
            <a:r>
              <a:rPr lang="en-US" dirty="0"/>
              <a:t>&lt;input v-on:keyup.13="submit"&gt;</a:t>
            </a:r>
          </a:p>
          <a:p>
            <a:pPr lvl="1"/>
            <a:r>
              <a:rPr lang="en-US" dirty="0"/>
              <a:t>&lt;input </a:t>
            </a:r>
            <a:r>
              <a:rPr lang="en-US" dirty="0" err="1"/>
              <a:t>v-on:keyup.enter</a:t>
            </a:r>
            <a:r>
              <a:rPr lang="en-US" dirty="0"/>
              <a:t>="submit"&gt;</a:t>
            </a:r>
          </a:p>
          <a:p>
            <a:pPr lvl="1"/>
            <a:r>
              <a:rPr lang="en-US" dirty="0"/>
              <a:t>Define custom key modifier alias</a:t>
            </a:r>
            <a:endParaRPr lang="en-US" dirty="0"/>
          </a:p>
        </p:txBody>
      </p:sp>
      <p:pic>
        <p:nvPicPr>
          <p:cNvPr id="5" name="Picture 4"/>
          <p:cNvPicPr>
            <a:picLocks noChangeAspect="1"/>
          </p:cNvPicPr>
          <p:nvPr/>
        </p:nvPicPr>
        <p:blipFill>
          <a:blip r:embed="rId3"/>
          <a:stretch>
            <a:fillRect/>
          </a:stretch>
        </p:blipFill>
        <p:spPr>
          <a:xfrm>
            <a:off x="4191000" y="1866326"/>
            <a:ext cx="4572638" cy="2743583"/>
          </a:xfrm>
          <a:prstGeom prst="rect">
            <a:avLst/>
          </a:prstGeom>
        </p:spPr>
      </p:pic>
      <p:pic>
        <p:nvPicPr>
          <p:cNvPr id="6" name="Picture 5"/>
          <p:cNvPicPr>
            <a:picLocks noChangeAspect="1"/>
          </p:cNvPicPr>
          <p:nvPr/>
        </p:nvPicPr>
        <p:blipFill>
          <a:blip r:embed="rId4"/>
          <a:stretch>
            <a:fillRect/>
          </a:stretch>
        </p:blipFill>
        <p:spPr>
          <a:xfrm>
            <a:off x="4714342" y="4724251"/>
            <a:ext cx="3820058" cy="1066949"/>
          </a:xfrm>
          <a:prstGeom prst="rect">
            <a:avLst/>
          </a:prstGeom>
        </p:spPr>
      </p:pic>
      <p:sp>
        <p:nvSpPr>
          <p:cNvPr id="7" name="TextBox 6"/>
          <p:cNvSpPr txBox="1"/>
          <p:nvPr/>
        </p:nvSpPr>
        <p:spPr>
          <a:xfrm>
            <a:off x="5867400" y="5029200"/>
            <a:ext cx="1752600" cy="381000"/>
          </a:xfrm>
          <a:prstGeom prst="rect">
            <a:avLst/>
          </a:prstGeom>
          <a:noFill/>
        </p:spPr>
        <p:txBody>
          <a:bodyPr wrap="square" rtlCol="0">
            <a:spAutoFit/>
          </a:bodyPr>
          <a:lstStyle/>
          <a:p>
            <a:r>
              <a:rPr lang="en-US" dirty="0"/>
              <a:t>New in 2.1.0</a:t>
            </a:r>
          </a:p>
        </p:txBody>
      </p:sp>
      <p:pic>
        <p:nvPicPr>
          <p:cNvPr id="8" name="Picture 7"/>
          <p:cNvPicPr>
            <a:picLocks noChangeAspect="1"/>
          </p:cNvPicPr>
          <p:nvPr/>
        </p:nvPicPr>
        <p:blipFill>
          <a:blip r:embed="rId5"/>
          <a:stretch>
            <a:fillRect/>
          </a:stretch>
        </p:blipFill>
        <p:spPr>
          <a:xfrm>
            <a:off x="838200" y="6248400"/>
            <a:ext cx="2648320" cy="457264"/>
          </a:xfrm>
          <a:prstGeom prst="rect">
            <a:avLst/>
          </a:prstGeom>
        </p:spPr>
      </p:pic>
      <p:sp>
        <p:nvSpPr>
          <p:cNvPr id="9" name="Star: 24 Points 8"/>
          <p:cNvSpPr/>
          <p:nvPr/>
        </p:nvSpPr>
        <p:spPr>
          <a:xfrm>
            <a:off x="4338371" y="5905542"/>
            <a:ext cx="4572000" cy="797763"/>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handle event of click and </a:t>
            </a:r>
            <a:r>
              <a:rPr lang="en-US" dirty="0" err="1"/>
              <a:t>keyup</a:t>
            </a:r>
            <a:r>
              <a:rPr lang="en-US" dirty="0"/>
              <a:t>?</a:t>
            </a:r>
          </a:p>
        </p:txBody>
      </p:sp>
    </p:spTree>
    <p:extLst>
      <p:ext uri="{BB962C8B-B14F-4D97-AF65-F5344CB8AC3E}">
        <p14:creationId xmlns:p14="http://schemas.microsoft.com/office/powerpoint/2010/main" val="236154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a:t>
            </a:r>
          </a:p>
        </p:txBody>
      </p:sp>
      <p:sp>
        <p:nvSpPr>
          <p:cNvPr id="3" name="Text Placeholder 2"/>
          <p:cNvSpPr>
            <a:spLocks noGrp="1"/>
          </p:cNvSpPr>
          <p:nvPr>
            <p:ph type="body" sz="quarter" idx="14"/>
          </p:nvPr>
        </p:nvSpPr>
        <p:spPr>
          <a:xfrm>
            <a:off x="1041094" y="228600"/>
            <a:ext cx="8001000" cy="523220"/>
          </a:xfrm>
        </p:spPr>
        <p:txBody>
          <a:bodyPr/>
          <a:lstStyle/>
          <a:p>
            <a:r>
              <a:rPr lang="en-US" dirty="0"/>
              <a:t>Introduction of </a:t>
            </a:r>
            <a:r>
              <a:rPr lang="en-US" dirty="0" err="1"/>
              <a:t>VueJS</a:t>
            </a:r>
            <a:endParaRPr lang="en-US" dirty="0"/>
          </a:p>
        </p:txBody>
      </p:sp>
      <p:sp>
        <p:nvSpPr>
          <p:cNvPr id="4" name="Content Placeholder 3"/>
          <p:cNvSpPr>
            <a:spLocks noGrp="1"/>
          </p:cNvSpPr>
          <p:nvPr>
            <p:ph sz="quarter" idx="15"/>
          </p:nvPr>
        </p:nvSpPr>
        <p:spPr/>
        <p:txBody>
          <a:bodyPr/>
          <a:lstStyle/>
          <a:p>
            <a:r>
              <a:rPr lang="en-US" dirty="0"/>
              <a:t>What is </a:t>
            </a:r>
            <a:r>
              <a:rPr lang="en-US" dirty="0" err="1"/>
              <a:t>Vue</a:t>
            </a:r>
            <a:r>
              <a:rPr lang="en-US" dirty="0"/>
              <a:t>?</a:t>
            </a:r>
          </a:p>
          <a:p>
            <a:endParaRPr lang="en-US" dirty="0"/>
          </a:p>
          <a:p>
            <a:r>
              <a:rPr lang="en-US" dirty="0"/>
              <a:t>My first Vue.js application</a:t>
            </a:r>
          </a:p>
          <a:p>
            <a:endParaRPr lang="en-US" dirty="0"/>
          </a:p>
          <a:p>
            <a:r>
              <a:rPr lang="en-US" dirty="0"/>
              <a:t>Declarative rendering</a:t>
            </a:r>
          </a:p>
          <a:p>
            <a:endParaRPr lang="en-US" dirty="0"/>
          </a:p>
          <a:p>
            <a:endParaRPr lang="en-US" dirty="0"/>
          </a:p>
          <a:p>
            <a:endParaRPr lang="en-US" dirty="0"/>
          </a:p>
        </p:txBody>
      </p:sp>
    </p:spTree>
    <p:extLst>
      <p:ext uri="{BB962C8B-B14F-4D97-AF65-F5344CB8AC3E}">
        <p14:creationId xmlns:p14="http://schemas.microsoft.com/office/powerpoint/2010/main" val="3167135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9</a:t>
            </a:r>
          </a:p>
        </p:txBody>
      </p:sp>
      <p:sp>
        <p:nvSpPr>
          <p:cNvPr id="3" name="Text Placeholder 2"/>
          <p:cNvSpPr>
            <a:spLocks noGrp="1"/>
          </p:cNvSpPr>
          <p:nvPr>
            <p:ph type="body" sz="quarter" idx="14"/>
          </p:nvPr>
        </p:nvSpPr>
        <p:spPr>
          <a:xfrm>
            <a:off x="1041094" y="228600"/>
            <a:ext cx="8001000" cy="523220"/>
          </a:xfrm>
        </p:spPr>
        <p:txBody>
          <a:bodyPr/>
          <a:lstStyle/>
          <a:p>
            <a:r>
              <a:rPr lang="en-US" dirty="0"/>
              <a:t>Form Input Binding</a:t>
            </a:r>
          </a:p>
        </p:txBody>
      </p:sp>
      <p:sp>
        <p:nvSpPr>
          <p:cNvPr id="4" name="Content Placeholder 3"/>
          <p:cNvSpPr>
            <a:spLocks noGrp="1"/>
          </p:cNvSpPr>
          <p:nvPr>
            <p:ph sz="quarter" idx="15"/>
          </p:nvPr>
        </p:nvSpPr>
        <p:spPr/>
        <p:txBody>
          <a:bodyPr/>
          <a:lstStyle/>
          <a:p>
            <a:r>
              <a:rPr lang="en-US" dirty="0"/>
              <a:t>v-model to two-way binding</a:t>
            </a:r>
          </a:p>
          <a:p>
            <a:pPr lvl="1"/>
            <a:r>
              <a:rPr lang="en-US" dirty="0"/>
              <a:t>v-</a:t>
            </a:r>
            <a:r>
              <a:rPr lang="en-US" dirty="0" err="1"/>
              <a:t>model.lazy</a:t>
            </a:r>
            <a:endParaRPr lang="en-US" dirty="0"/>
          </a:p>
          <a:p>
            <a:pPr lvl="1"/>
            <a:r>
              <a:rPr lang="en-US" dirty="0"/>
              <a:t>v-</a:t>
            </a:r>
            <a:r>
              <a:rPr lang="en-US" dirty="0" err="1"/>
              <a:t>model.number</a:t>
            </a:r>
            <a:endParaRPr lang="en-US" dirty="0"/>
          </a:p>
          <a:p>
            <a:pPr lvl="1"/>
            <a:r>
              <a:rPr lang="en-US" dirty="0"/>
              <a:t>v-</a:t>
            </a:r>
            <a:r>
              <a:rPr lang="en-US" dirty="0" err="1"/>
              <a:t>model.trim</a:t>
            </a:r>
            <a:endParaRPr lang="en-US" dirty="0"/>
          </a:p>
          <a:p>
            <a:endParaRPr lang="en-US" dirty="0"/>
          </a:p>
          <a:p>
            <a:r>
              <a:rPr lang="en-US" dirty="0"/>
              <a:t>v-bind for one-way binding</a:t>
            </a:r>
          </a:p>
          <a:p>
            <a:pPr lvl="1"/>
            <a:r>
              <a:rPr lang="en-US" dirty="0"/>
              <a:t>&lt;input type="checkbox" v-model="toggle" </a:t>
            </a:r>
            <a:r>
              <a:rPr lang="en-US" dirty="0" err="1"/>
              <a:t>v-bind:true-value</a:t>
            </a:r>
            <a:r>
              <a:rPr lang="en-US" dirty="0"/>
              <a:t>="a" </a:t>
            </a:r>
            <a:r>
              <a:rPr lang="en-US" dirty="0" err="1"/>
              <a:t>v-bind:false-value</a:t>
            </a:r>
            <a:r>
              <a:rPr lang="en-US" dirty="0"/>
              <a:t>="b"&gt;</a:t>
            </a:r>
          </a:p>
          <a:p>
            <a:pPr lvl="1"/>
            <a:endParaRPr lang="en-US" dirty="0"/>
          </a:p>
          <a:p>
            <a:endParaRPr lang="en-US" dirty="0"/>
          </a:p>
        </p:txBody>
      </p:sp>
    </p:spTree>
    <p:extLst>
      <p:ext uri="{BB962C8B-B14F-4D97-AF65-F5344CB8AC3E}">
        <p14:creationId xmlns:p14="http://schemas.microsoft.com/office/powerpoint/2010/main" val="1243785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10</a:t>
            </a:r>
          </a:p>
        </p:txBody>
      </p:sp>
      <p:sp>
        <p:nvSpPr>
          <p:cNvPr id="3" name="Text Placeholder 2"/>
          <p:cNvSpPr>
            <a:spLocks noGrp="1"/>
          </p:cNvSpPr>
          <p:nvPr>
            <p:ph type="body" sz="quarter" idx="14"/>
          </p:nvPr>
        </p:nvSpPr>
        <p:spPr>
          <a:xfrm>
            <a:off x="1041094" y="228600"/>
            <a:ext cx="8001000" cy="523220"/>
          </a:xfrm>
        </p:spPr>
        <p:txBody>
          <a:bodyPr/>
          <a:lstStyle/>
          <a:p>
            <a:r>
              <a:rPr lang="en-US" dirty="0"/>
              <a:t>Components</a:t>
            </a:r>
          </a:p>
        </p:txBody>
      </p:sp>
      <p:sp>
        <p:nvSpPr>
          <p:cNvPr id="4" name="Content Placeholder 3"/>
          <p:cNvSpPr>
            <a:spLocks noGrp="1"/>
          </p:cNvSpPr>
          <p:nvPr>
            <p:ph sz="quarter" idx="15"/>
          </p:nvPr>
        </p:nvSpPr>
        <p:spPr/>
        <p:txBody>
          <a:bodyPr/>
          <a:lstStyle/>
          <a:p>
            <a:r>
              <a:rPr lang="en-US" dirty="0"/>
              <a:t>Component Registration </a:t>
            </a:r>
          </a:p>
          <a:p>
            <a:pPr lvl="1"/>
            <a:r>
              <a:rPr lang="en-US" dirty="0" err="1"/>
              <a:t>Vue.component</a:t>
            </a:r>
            <a:r>
              <a:rPr lang="en-US" dirty="0"/>
              <a:t>(</a:t>
            </a:r>
            <a:r>
              <a:rPr lang="en-US" dirty="0" err="1"/>
              <a:t>tagName</a:t>
            </a:r>
            <a:r>
              <a:rPr lang="en-US" dirty="0"/>
              <a:t>, options)</a:t>
            </a:r>
          </a:p>
          <a:p>
            <a:pPr lvl="1"/>
            <a:r>
              <a:rPr lang="en-US" dirty="0"/>
              <a:t>Make sure the component is registered </a:t>
            </a:r>
            <a:r>
              <a:rPr lang="en-US" b="1" dirty="0"/>
              <a:t>before</a:t>
            </a:r>
            <a:r>
              <a:rPr lang="en-US" dirty="0"/>
              <a:t> you instantiate the root </a:t>
            </a:r>
            <a:r>
              <a:rPr lang="en-US" dirty="0" err="1"/>
              <a:t>Vue</a:t>
            </a:r>
            <a:r>
              <a:rPr lang="en-US" dirty="0"/>
              <a:t> instance</a:t>
            </a:r>
          </a:p>
          <a:p>
            <a:endParaRPr lang="en-US" dirty="0"/>
          </a:p>
          <a:p>
            <a:endParaRPr lang="en-US" dirty="0"/>
          </a:p>
          <a:p>
            <a:pPr lvl="1"/>
            <a:endParaRPr lang="en-US" dirty="0"/>
          </a:p>
          <a:p>
            <a:endParaRPr lang="en-US" dirty="0"/>
          </a:p>
        </p:txBody>
      </p:sp>
      <p:pic>
        <p:nvPicPr>
          <p:cNvPr id="6" name="Picture 5"/>
          <p:cNvPicPr>
            <a:picLocks noChangeAspect="1"/>
          </p:cNvPicPr>
          <p:nvPr/>
        </p:nvPicPr>
        <p:blipFill>
          <a:blip r:embed="rId3"/>
          <a:stretch>
            <a:fillRect/>
          </a:stretch>
        </p:blipFill>
        <p:spPr>
          <a:xfrm>
            <a:off x="914400" y="2819400"/>
            <a:ext cx="4658375" cy="3248478"/>
          </a:xfrm>
          <a:prstGeom prst="rect">
            <a:avLst/>
          </a:prstGeom>
        </p:spPr>
      </p:pic>
    </p:spTree>
    <p:extLst>
      <p:ext uri="{BB962C8B-B14F-4D97-AF65-F5344CB8AC3E}">
        <p14:creationId xmlns:p14="http://schemas.microsoft.com/office/powerpoint/2010/main" val="3225198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10</a:t>
            </a:r>
          </a:p>
        </p:txBody>
      </p:sp>
      <p:sp>
        <p:nvSpPr>
          <p:cNvPr id="3" name="Text Placeholder 2"/>
          <p:cNvSpPr>
            <a:spLocks noGrp="1"/>
          </p:cNvSpPr>
          <p:nvPr>
            <p:ph type="body" sz="quarter" idx="14"/>
          </p:nvPr>
        </p:nvSpPr>
        <p:spPr>
          <a:xfrm>
            <a:off x="1041094" y="228600"/>
            <a:ext cx="8001000" cy="523220"/>
          </a:xfrm>
        </p:spPr>
        <p:txBody>
          <a:bodyPr/>
          <a:lstStyle/>
          <a:p>
            <a:r>
              <a:rPr lang="en-US" dirty="0"/>
              <a:t>Components</a:t>
            </a:r>
          </a:p>
        </p:txBody>
      </p:sp>
      <p:sp>
        <p:nvSpPr>
          <p:cNvPr id="4" name="Content Placeholder 3"/>
          <p:cNvSpPr>
            <a:spLocks noGrp="1"/>
          </p:cNvSpPr>
          <p:nvPr>
            <p:ph sz="quarter" idx="15"/>
          </p:nvPr>
        </p:nvSpPr>
        <p:spPr/>
        <p:txBody>
          <a:bodyPr/>
          <a:lstStyle/>
          <a:p>
            <a:r>
              <a:rPr lang="en-US" dirty="0"/>
              <a:t>Composing components</a:t>
            </a:r>
          </a:p>
          <a:p>
            <a:pPr lvl="1"/>
            <a:r>
              <a:rPr lang="en-US" dirty="0"/>
              <a:t>In </a:t>
            </a:r>
            <a:r>
              <a:rPr lang="en-US" dirty="0" err="1"/>
              <a:t>Vue</a:t>
            </a:r>
            <a:r>
              <a:rPr lang="en-US" dirty="0"/>
              <a:t>, the parent-child component relationship can be summarized as props down, events up. The parent passes data down to the child via props, and the child sends messages to the parent via events.</a:t>
            </a:r>
          </a:p>
          <a:p>
            <a:r>
              <a:rPr lang="en-US" dirty="0"/>
              <a:t>Passing data with props</a:t>
            </a:r>
          </a:p>
          <a:p>
            <a:endParaRPr lang="en-US" dirty="0"/>
          </a:p>
          <a:p>
            <a:endParaRPr lang="en-US" dirty="0"/>
          </a:p>
          <a:p>
            <a:endParaRPr lang="en-US" dirty="0"/>
          </a:p>
          <a:p>
            <a:endParaRPr lang="en-US" dirty="0"/>
          </a:p>
          <a:p>
            <a:endParaRPr lang="en-US" dirty="0"/>
          </a:p>
          <a:p>
            <a:r>
              <a:rPr lang="en-US" dirty="0"/>
              <a:t>Camel-Case VS Kebab-Case</a:t>
            </a:r>
          </a:p>
          <a:p>
            <a:r>
              <a:rPr lang="en-US" dirty="0"/>
              <a:t>Dynamic Props</a:t>
            </a:r>
          </a:p>
          <a:p>
            <a:r>
              <a:rPr lang="en-US" dirty="0"/>
              <a:t>Literal VS Dynamic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8825" y="2818218"/>
            <a:ext cx="3076575" cy="2515782"/>
          </a:xfrm>
          <a:prstGeom prst="rect">
            <a:avLst/>
          </a:prstGeom>
        </p:spPr>
      </p:pic>
      <p:pic>
        <p:nvPicPr>
          <p:cNvPr id="7" name="Picture 6"/>
          <p:cNvPicPr>
            <a:picLocks noChangeAspect="1"/>
          </p:cNvPicPr>
          <p:nvPr/>
        </p:nvPicPr>
        <p:blipFill>
          <a:blip r:embed="rId4"/>
          <a:stretch>
            <a:fillRect/>
          </a:stretch>
        </p:blipFill>
        <p:spPr>
          <a:xfrm>
            <a:off x="475678" y="2971800"/>
            <a:ext cx="4096322" cy="2210108"/>
          </a:xfrm>
          <a:prstGeom prst="rect">
            <a:avLst/>
          </a:prstGeom>
        </p:spPr>
      </p:pic>
    </p:spTree>
    <p:extLst>
      <p:ext uri="{BB962C8B-B14F-4D97-AF65-F5344CB8AC3E}">
        <p14:creationId xmlns:p14="http://schemas.microsoft.com/office/powerpoint/2010/main" val="913726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10</a:t>
            </a:r>
          </a:p>
        </p:txBody>
      </p:sp>
      <p:sp>
        <p:nvSpPr>
          <p:cNvPr id="3" name="Text Placeholder 2"/>
          <p:cNvSpPr>
            <a:spLocks noGrp="1"/>
          </p:cNvSpPr>
          <p:nvPr>
            <p:ph type="body" sz="quarter" idx="14"/>
          </p:nvPr>
        </p:nvSpPr>
        <p:spPr>
          <a:xfrm>
            <a:off x="1041094" y="228600"/>
            <a:ext cx="8001000" cy="523220"/>
          </a:xfrm>
        </p:spPr>
        <p:txBody>
          <a:bodyPr/>
          <a:lstStyle/>
          <a:p>
            <a:r>
              <a:rPr lang="en-US" dirty="0"/>
              <a:t>Components</a:t>
            </a:r>
          </a:p>
        </p:txBody>
      </p:sp>
      <p:sp>
        <p:nvSpPr>
          <p:cNvPr id="4" name="Content Placeholder 3"/>
          <p:cNvSpPr>
            <a:spLocks noGrp="1"/>
          </p:cNvSpPr>
          <p:nvPr>
            <p:ph sz="quarter" idx="15"/>
          </p:nvPr>
        </p:nvSpPr>
        <p:spPr/>
        <p:txBody>
          <a:bodyPr/>
          <a:lstStyle/>
          <a:p>
            <a:r>
              <a:rPr lang="en-US" dirty="0"/>
              <a:t>One-way Data Flow</a:t>
            </a:r>
          </a:p>
          <a:p>
            <a:r>
              <a:rPr lang="en-US" dirty="0"/>
              <a:t>Prop Validation</a:t>
            </a:r>
          </a:p>
          <a:p>
            <a:pPr lvl="1"/>
            <a:r>
              <a:rPr lang="en-US" dirty="0"/>
              <a:t>String</a:t>
            </a:r>
          </a:p>
          <a:p>
            <a:pPr lvl="1"/>
            <a:r>
              <a:rPr lang="en-US" dirty="0"/>
              <a:t>Number</a:t>
            </a:r>
          </a:p>
          <a:p>
            <a:pPr lvl="1"/>
            <a:r>
              <a:rPr lang="en-US" dirty="0"/>
              <a:t>Boolean</a:t>
            </a:r>
          </a:p>
          <a:p>
            <a:pPr lvl="1"/>
            <a:r>
              <a:rPr lang="en-US" dirty="0"/>
              <a:t>Function</a:t>
            </a:r>
          </a:p>
          <a:p>
            <a:pPr lvl="1"/>
            <a:r>
              <a:rPr lang="en-US" dirty="0"/>
              <a:t>Object</a:t>
            </a:r>
          </a:p>
          <a:p>
            <a:pPr lvl="1"/>
            <a:r>
              <a:rPr lang="en-US" dirty="0"/>
              <a:t>Array</a:t>
            </a:r>
          </a:p>
          <a:p>
            <a:pPr lvl="1"/>
            <a:r>
              <a:rPr lang="en-US" dirty="0"/>
              <a:t>Symbol</a:t>
            </a:r>
          </a:p>
          <a:p>
            <a:r>
              <a:rPr lang="en-US" dirty="0"/>
              <a:t>Using v-on with Custom Event</a:t>
            </a:r>
          </a:p>
          <a:p>
            <a:r>
              <a:rPr lang="en-US" dirty="0"/>
              <a:t>.sync modifier (From 2.3.0)</a:t>
            </a:r>
          </a:p>
        </p:txBody>
      </p:sp>
      <p:pic>
        <p:nvPicPr>
          <p:cNvPr id="5" name="Picture 4"/>
          <p:cNvPicPr>
            <a:picLocks noChangeAspect="1"/>
          </p:cNvPicPr>
          <p:nvPr/>
        </p:nvPicPr>
        <p:blipFill>
          <a:blip r:embed="rId3"/>
          <a:stretch>
            <a:fillRect/>
          </a:stretch>
        </p:blipFill>
        <p:spPr>
          <a:xfrm>
            <a:off x="4980881" y="1281710"/>
            <a:ext cx="3949387" cy="5225219"/>
          </a:xfrm>
          <a:prstGeom prst="rect">
            <a:avLst/>
          </a:prstGeom>
        </p:spPr>
      </p:pic>
    </p:spTree>
    <p:extLst>
      <p:ext uri="{BB962C8B-B14F-4D97-AF65-F5344CB8AC3E}">
        <p14:creationId xmlns:p14="http://schemas.microsoft.com/office/powerpoint/2010/main" val="4183979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10</a:t>
            </a:r>
          </a:p>
        </p:txBody>
      </p:sp>
      <p:sp>
        <p:nvSpPr>
          <p:cNvPr id="3" name="Text Placeholder 2"/>
          <p:cNvSpPr>
            <a:spLocks noGrp="1"/>
          </p:cNvSpPr>
          <p:nvPr>
            <p:ph type="body" sz="quarter" idx="14"/>
          </p:nvPr>
        </p:nvSpPr>
        <p:spPr>
          <a:xfrm>
            <a:off x="1041094" y="228600"/>
            <a:ext cx="8001000" cy="523220"/>
          </a:xfrm>
        </p:spPr>
        <p:txBody>
          <a:bodyPr/>
          <a:lstStyle/>
          <a:p>
            <a:r>
              <a:rPr lang="en-US" dirty="0"/>
              <a:t>Components</a:t>
            </a:r>
          </a:p>
        </p:txBody>
      </p:sp>
      <p:sp>
        <p:nvSpPr>
          <p:cNvPr id="4" name="Content Placeholder 3"/>
          <p:cNvSpPr>
            <a:spLocks noGrp="1"/>
          </p:cNvSpPr>
          <p:nvPr>
            <p:ph sz="quarter" idx="15"/>
          </p:nvPr>
        </p:nvSpPr>
        <p:spPr/>
        <p:txBody>
          <a:bodyPr/>
          <a:lstStyle/>
          <a:p>
            <a:r>
              <a:rPr lang="en-US" dirty="0"/>
              <a:t>Content Distribution with Slots</a:t>
            </a:r>
          </a:p>
          <a:p>
            <a:pPr lvl="1"/>
            <a:r>
              <a:rPr lang="en-US" dirty="0"/>
              <a:t>Single Slot</a:t>
            </a:r>
          </a:p>
          <a:p>
            <a:pPr lvl="1"/>
            <a:r>
              <a:rPr lang="en-US" dirty="0"/>
              <a:t>Named Slots</a:t>
            </a:r>
          </a:p>
          <a:p>
            <a:pPr lvl="1"/>
            <a:r>
              <a:rPr lang="en-US" dirty="0"/>
              <a:t>Scoped Slots (From 2.1.0)</a:t>
            </a:r>
          </a:p>
          <a:p>
            <a:pPr lvl="1"/>
            <a:endParaRPr lang="en-US" dirty="0"/>
          </a:p>
          <a:p>
            <a:r>
              <a:rPr lang="en-US" dirty="0"/>
              <a:t>Dynamic Component</a:t>
            </a:r>
          </a:p>
          <a:p>
            <a:endParaRPr lang="en-US" dirty="0"/>
          </a:p>
          <a:p>
            <a:endParaRPr lang="en-US" dirty="0"/>
          </a:p>
          <a:p>
            <a:r>
              <a:rPr lang="en-US" dirty="0"/>
              <a:t>keep-alive element</a:t>
            </a:r>
          </a:p>
          <a:p>
            <a:pPr lvl="1"/>
            <a:endParaRPr lang="en-US" dirty="0"/>
          </a:p>
          <a:p>
            <a:endParaRPr lang="en-US" dirty="0"/>
          </a:p>
        </p:txBody>
      </p:sp>
      <p:pic>
        <p:nvPicPr>
          <p:cNvPr id="5" name="Picture 4"/>
          <p:cNvPicPr>
            <a:picLocks noChangeAspect="1"/>
          </p:cNvPicPr>
          <p:nvPr/>
        </p:nvPicPr>
        <p:blipFill>
          <a:blip r:embed="rId3"/>
          <a:stretch>
            <a:fillRect/>
          </a:stretch>
        </p:blipFill>
        <p:spPr>
          <a:xfrm>
            <a:off x="3681260" y="2971800"/>
            <a:ext cx="5249008" cy="3486637"/>
          </a:xfrm>
          <a:prstGeom prst="rect">
            <a:avLst/>
          </a:prstGeom>
        </p:spPr>
      </p:pic>
    </p:spTree>
    <p:extLst>
      <p:ext uri="{BB962C8B-B14F-4D97-AF65-F5344CB8AC3E}">
        <p14:creationId xmlns:p14="http://schemas.microsoft.com/office/powerpoint/2010/main" val="2261572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11</a:t>
            </a:r>
          </a:p>
        </p:txBody>
      </p:sp>
      <p:sp>
        <p:nvSpPr>
          <p:cNvPr id="3" name="Text Placeholder 2"/>
          <p:cNvSpPr>
            <a:spLocks noGrp="1"/>
          </p:cNvSpPr>
          <p:nvPr>
            <p:ph type="body" sz="quarter" idx="14"/>
          </p:nvPr>
        </p:nvSpPr>
        <p:spPr>
          <a:xfrm>
            <a:off x="1041094" y="228600"/>
            <a:ext cx="8001000" cy="523220"/>
          </a:xfrm>
        </p:spPr>
        <p:txBody>
          <a:bodyPr/>
          <a:lstStyle/>
          <a:p>
            <a:r>
              <a:rPr lang="en-US" dirty="0" err="1"/>
              <a:t>Mixins</a:t>
            </a:r>
            <a:endParaRPr lang="en-US" dirty="0"/>
          </a:p>
        </p:txBody>
      </p:sp>
      <p:sp>
        <p:nvSpPr>
          <p:cNvPr id="4" name="Content Placeholder 3"/>
          <p:cNvSpPr>
            <a:spLocks noGrp="1"/>
          </p:cNvSpPr>
          <p:nvPr>
            <p:ph sz="quarter" idx="15"/>
          </p:nvPr>
        </p:nvSpPr>
        <p:spPr/>
        <p:txBody>
          <a:bodyPr/>
          <a:lstStyle/>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3088028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041094" y="228600"/>
            <a:ext cx="8001000" cy="523220"/>
          </a:xfrm>
        </p:spPr>
        <p:txBody>
          <a:bodyPr/>
          <a:lstStyle/>
          <a:p>
            <a:r>
              <a:rPr lang="en-US" dirty="0"/>
              <a:t>What is </a:t>
            </a:r>
            <a:r>
              <a:rPr lang="en-US" dirty="0" err="1"/>
              <a:t>Vue</a:t>
            </a:r>
            <a:r>
              <a:rPr lang="en-US" dirty="0"/>
              <a:t>?</a:t>
            </a:r>
          </a:p>
        </p:txBody>
      </p:sp>
      <p:sp>
        <p:nvSpPr>
          <p:cNvPr id="7" name="TextBox 6"/>
          <p:cNvSpPr txBox="1"/>
          <p:nvPr/>
        </p:nvSpPr>
        <p:spPr>
          <a:xfrm>
            <a:off x="228600" y="1295400"/>
            <a:ext cx="86868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Vue</a:t>
            </a:r>
            <a:r>
              <a:rPr lang="en-US" sz="2400" dirty="0"/>
              <a:t> is a progressive framework for building user interfaces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Vue</a:t>
            </a:r>
            <a:r>
              <a:rPr lang="en-US" sz="2400" dirty="0"/>
              <a:t> is designed from the ground up to be incrementally adoptable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core library is focused on the view layer only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Easy to pick up and integrate with other libraries or existing projects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Vue</a:t>
            </a:r>
            <a:r>
              <a:rPr lang="en-US" sz="2400" dirty="0"/>
              <a:t> is also perfectly capable of powering sophisticated Single-Page Applications</a:t>
            </a:r>
            <a:endParaRPr lang="en-US" sz="2400" dirty="0"/>
          </a:p>
        </p:txBody>
      </p:sp>
      <p:sp>
        <p:nvSpPr>
          <p:cNvPr id="10" name="Text Placeholder 1"/>
          <p:cNvSpPr>
            <a:spLocks noGrp="1"/>
          </p:cNvSpPr>
          <p:nvPr>
            <p:ph type="body" sz="quarter" idx="13"/>
          </p:nvPr>
        </p:nvSpPr>
        <p:spPr>
          <a:xfrm>
            <a:off x="202894" y="228600"/>
            <a:ext cx="838200" cy="523220"/>
          </a:xfrm>
        </p:spPr>
        <p:txBody>
          <a:bodyPr>
            <a:normAutofit/>
          </a:bodyPr>
          <a:lstStyle/>
          <a:p>
            <a:r>
              <a:rPr lang="en-US" dirty="0"/>
              <a:t>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1.2</a:t>
            </a:r>
          </a:p>
        </p:txBody>
      </p:sp>
      <p:sp>
        <p:nvSpPr>
          <p:cNvPr id="3" name="Text Placeholder 2"/>
          <p:cNvSpPr>
            <a:spLocks noGrp="1"/>
          </p:cNvSpPr>
          <p:nvPr>
            <p:ph type="body" sz="quarter" idx="14"/>
          </p:nvPr>
        </p:nvSpPr>
        <p:spPr>
          <a:xfrm>
            <a:off x="1041094" y="228600"/>
            <a:ext cx="8001000" cy="523220"/>
          </a:xfrm>
        </p:spPr>
        <p:txBody>
          <a:bodyPr/>
          <a:lstStyle/>
          <a:p>
            <a:r>
              <a:rPr lang="en-US" dirty="0"/>
              <a:t>My First </a:t>
            </a:r>
            <a:r>
              <a:rPr lang="en-US" dirty="0" err="1"/>
              <a:t>Vue</a:t>
            </a:r>
            <a:r>
              <a:rPr lang="en-US" dirty="0"/>
              <a:t> </a:t>
            </a:r>
            <a:r>
              <a:rPr lang="en-US" dirty="0" err="1"/>
              <a:t>Applicatoin</a:t>
            </a:r>
            <a:endParaRPr lang="en-US" dirty="0"/>
          </a:p>
        </p:txBody>
      </p:sp>
      <p:pic>
        <p:nvPicPr>
          <p:cNvPr id="5" name="Picture 4"/>
          <p:cNvPicPr>
            <a:picLocks noChangeAspect="1"/>
          </p:cNvPicPr>
          <p:nvPr/>
        </p:nvPicPr>
        <p:blipFill>
          <a:blip r:embed="rId3"/>
          <a:stretch>
            <a:fillRect/>
          </a:stretch>
        </p:blipFill>
        <p:spPr>
          <a:xfrm>
            <a:off x="1007640" y="1600200"/>
            <a:ext cx="7159257" cy="4572000"/>
          </a:xfrm>
          <a:prstGeom prst="rect">
            <a:avLst/>
          </a:prstGeom>
        </p:spPr>
      </p:pic>
    </p:spTree>
    <p:extLst>
      <p:ext uri="{BB962C8B-B14F-4D97-AF65-F5344CB8AC3E}">
        <p14:creationId xmlns:p14="http://schemas.microsoft.com/office/powerpoint/2010/main" val="202131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1.3</a:t>
            </a:r>
          </a:p>
        </p:txBody>
      </p:sp>
      <p:sp>
        <p:nvSpPr>
          <p:cNvPr id="3" name="Text Placeholder 2"/>
          <p:cNvSpPr>
            <a:spLocks noGrp="1"/>
          </p:cNvSpPr>
          <p:nvPr>
            <p:ph type="body" sz="quarter" idx="14"/>
          </p:nvPr>
        </p:nvSpPr>
        <p:spPr>
          <a:xfrm>
            <a:off x="1041094" y="228600"/>
            <a:ext cx="8001000" cy="523220"/>
          </a:xfrm>
        </p:spPr>
        <p:txBody>
          <a:bodyPr/>
          <a:lstStyle/>
          <a:p>
            <a:r>
              <a:rPr lang="en-US" dirty="0"/>
              <a:t>Declarative Rendering</a:t>
            </a:r>
          </a:p>
        </p:txBody>
      </p:sp>
      <p:sp>
        <p:nvSpPr>
          <p:cNvPr id="4" name="Content Placeholder 3"/>
          <p:cNvSpPr>
            <a:spLocks noGrp="1"/>
          </p:cNvSpPr>
          <p:nvPr>
            <p:ph sz="quarter" idx="15"/>
          </p:nvPr>
        </p:nvSpPr>
        <p:spPr/>
        <p:txBody>
          <a:bodyPr/>
          <a:lstStyle/>
          <a:p>
            <a:r>
              <a:rPr lang="en-US" dirty="0"/>
              <a:t>Vue.js use {{ }} to render data in page</a:t>
            </a:r>
          </a:p>
          <a:p>
            <a:endParaRPr lang="en-US" dirty="0"/>
          </a:p>
          <a:p>
            <a:r>
              <a:rPr lang="en-US" dirty="0"/>
              <a:t>Vue.js use v-bind directive to render data in page.</a:t>
            </a:r>
          </a:p>
          <a:p>
            <a:endParaRPr lang="en-US" dirty="0"/>
          </a:p>
          <a:p>
            <a:r>
              <a:rPr lang="en-US" dirty="0" err="1"/>
              <a:t>v-bind:title</a:t>
            </a:r>
            <a:r>
              <a:rPr lang="en-US" dirty="0"/>
              <a:t> is same as :title</a:t>
            </a:r>
          </a:p>
        </p:txBody>
      </p:sp>
      <p:pic>
        <p:nvPicPr>
          <p:cNvPr id="5" name="Picture 4"/>
          <p:cNvPicPr>
            <a:picLocks noChangeAspect="1"/>
          </p:cNvPicPr>
          <p:nvPr/>
        </p:nvPicPr>
        <p:blipFill>
          <a:blip r:embed="rId2"/>
          <a:stretch>
            <a:fillRect/>
          </a:stretch>
        </p:blipFill>
        <p:spPr>
          <a:xfrm>
            <a:off x="914400" y="3962400"/>
            <a:ext cx="5772956" cy="1276528"/>
          </a:xfrm>
          <a:prstGeom prst="rect">
            <a:avLst/>
          </a:prstGeom>
        </p:spPr>
      </p:pic>
    </p:spTree>
    <p:extLst>
      <p:ext uri="{BB962C8B-B14F-4D97-AF65-F5344CB8AC3E}">
        <p14:creationId xmlns:p14="http://schemas.microsoft.com/office/powerpoint/2010/main" val="50295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1.3</a:t>
            </a:r>
          </a:p>
        </p:txBody>
      </p:sp>
      <p:sp>
        <p:nvSpPr>
          <p:cNvPr id="3" name="Text Placeholder 2"/>
          <p:cNvSpPr>
            <a:spLocks noGrp="1"/>
          </p:cNvSpPr>
          <p:nvPr>
            <p:ph type="body" sz="quarter" idx="14"/>
          </p:nvPr>
        </p:nvSpPr>
        <p:spPr>
          <a:xfrm>
            <a:off x="1041094" y="228600"/>
            <a:ext cx="8001000" cy="523220"/>
          </a:xfrm>
        </p:spPr>
        <p:txBody>
          <a:bodyPr/>
          <a:lstStyle/>
          <a:p>
            <a:r>
              <a:rPr lang="en-US" dirty="0"/>
              <a:t>Conditionals and Loops</a:t>
            </a:r>
          </a:p>
        </p:txBody>
      </p:sp>
      <p:sp>
        <p:nvSpPr>
          <p:cNvPr id="4" name="Content Placeholder 3"/>
          <p:cNvSpPr>
            <a:spLocks noGrp="1"/>
          </p:cNvSpPr>
          <p:nvPr>
            <p:ph sz="quarter" idx="15"/>
          </p:nvPr>
        </p:nvSpPr>
        <p:spPr/>
        <p:txBody>
          <a:bodyPr/>
          <a:lstStyle/>
          <a:p>
            <a:r>
              <a:rPr lang="en-US" dirty="0"/>
              <a:t>v-if </a:t>
            </a:r>
          </a:p>
          <a:p>
            <a:endParaRPr lang="en-US" dirty="0"/>
          </a:p>
          <a:p>
            <a:endParaRPr lang="en-US" dirty="0"/>
          </a:p>
          <a:p>
            <a:r>
              <a:rPr lang="en-US" dirty="0"/>
              <a:t>v-for</a:t>
            </a:r>
          </a:p>
        </p:txBody>
      </p:sp>
      <p:sp>
        <p:nvSpPr>
          <p:cNvPr id="5" name="TextBox 4"/>
          <p:cNvSpPr txBox="1"/>
          <p:nvPr/>
        </p:nvSpPr>
        <p:spPr>
          <a:xfrm>
            <a:off x="1041094" y="3200400"/>
            <a:ext cx="4750106" cy="1015663"/>
          </a:xfrm>
          <a:prstGeom prst="rect">
            <a:avLst/>
          </a:prstGeom>
          <a:noFill/>
        </p:spPr>
        <p:txBody>
          <a:bodyPr wrap="square" rtlCol="0">
            <a:spAutoFit/>
          </a:bodyPr>
          <a:lstStyle/>
          <a:p>
            <a:r>
              <a:rPr lang="it-IT" sz="2000" dirty="0">
                <a:solidFill>
                  <a:srgbClr val="FF0000"/>
                </a:solidFill>
              </a:rPr>
              <a:t>&lt;li v-for="todo in todos"&gt;</a:t>
            </a:r>
          </a:p>
          <a:p>
            <a:r>
              <a:rPr lang="it-IT" sz="2000" dirty="0">
                <a:solidFill>
                  <a:srgbClr val="FF0000"/>
                </a:solidFill>
              </a:rPr>
              <a:t>   {{ todo.text }}</a:t>
            </a:r>
          </a:p>
          <a:p>
            <a:r>
              <a:rPr lang="it-IT" sz="2000" dirty="0">
                <a:solidFill>
                  <a:srgbClr val="FF0000"/>
                </a:solidFill>
              </a:rPr>
              <a:t>&lt;/li&gt;</a:t>
            </a:r>
            <a:endParaRPr lang="en-US" sz="2000" dirty="0">
              <a:solidFill>
                <a:srgbClr val="FF0000"/>
              </a:solidFill>
            </a:endParaRPr>
          </a:p>
        </p:txBody>
      </p:sp>
      <p:sp>
        <p:nvSpPr>
          <p:cNvPr id="8" name="TextBox 7"/>
          <p:cNvSpPr txBox="1"/>
          <p:nvPr/>
        </p:nvSpPr>
        <p:spPr>
          <a:xfrm>
            <a:off x="1046670" y="1626698"/>
            <a:ext cx="4750106" cy="400110"/>
          </a:xfrm>
          <a:prstGeom prst="rect">
            <a:avLst/>
          </a:prstGeom>
          <a:noFill/>
        </p:spPr>
        <p:txBody>
          <a:bodyPr wrap="square" rtlCol="0">
            <a:spAutoFit/>
          </a:bodyPr>
          <a:lstStyle/>
          <a:p>
            <a:r>
              <a:rPr lang="en-US" sz="2000" dirty="0">
                <a:solidFill>
                  <a:srgbClr val="FF0000"/>
                </a:solidFill>
              </a:rPr>
              <a:t>&lt;p v-if="seen"&gt;Now you see me&lt;/p&gt;</a:t>
            </a:r>
            <a:endParaRPr lang="en-US" sz="2000" dirty="0">
              <a:solidFill>
                <a:srgbClr val="FF0000"/>
              </a:solidFill>
            </a:endParaRPr>
          </a:p>
        </p:txBody>
      </p:sp>
    </p:spTree>
    <p:extLst>
      <p:ext uri="{BB962C8B-B14F-4D97-AF65-F5344CB8AC3E}">
        <p14:creationId xmlns:p14="http://schemas.microsoft.com/office/powerpoint/2010/main" val="381738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1.3</a:t>
            </a:r>
          </a:p>
        </p:txBody>
      </p:sp>
      <p:sp>
        <p:nvSpPr>
          <p:cNvPr id="3" name="Text Placeholder 2"/>
          <p:cNvSpPr>
            <a:spLocks noGrp="1"/>
          </p:cNvSpPr>
          <p:nvPr>
            <p:ph type="body" sz="quarter" idx="14"/>
          </p:nvPr>
        </p:nvSpPr>
        <p:spPr>
          <a:xfrm>
            <a:off x="1041094" y="228600"/>
            <a:ext cx="8001000" cy="523220"/>
          </a:xfrm>
        </p:spPr>
        <p:txBody>
          <a:bodyPr/>
          <a:lstStyle/>
          <a:p>
            <a:r>
              <a:rPr lang="en-US" dirty="0"/>
              <a:t>Handling User Input</a:t>
            </a:r>
          </a:p>
        </p:txBody>
      </p:sp>
      <p:sp>
        <p:nvSpPr>
          <p:cNvPr id="4" name="Content Placeholder 3"/>
          <p:cNvSpPr>
            <a:spLocks noGrp="1"/>
          </p:cNvSpPr>
          <p:nvPr>
            <p:ph sz="quarter" idx="15"/>
          </p:nvPr>
        </p:nvSpPr>
        <p:spPr/>
        <p:txBody>
          <a:bodyPr/>
          <a:lstStyle/>
          <a:p>
            <a:r>
              <a:rPr lang="en-US" dirty="0"/>
              <a:t>Use v-on directive to attach event listeners</a:t>
            </a:r>
          </a:p>
          <a:p>
            <a:pPr lvl="1"/>
            <a:r>
              <a:rPr lang="en-US" dirty="0" err="1"/>
              <a:t>v-on:click</a:t>
            </a:r>
            <a:endParaRPr lang="en-US" dirty="0"/>
          </a:p>
          <a:p>
            <a:pPr lvl="1"/>
            <a:r>
              <a:rPr lang="en-US" dirty="0" err="1"/>
              <a:t>v-on:mouseover</a:t>
            </a:r>
            <a:endParaRPr lang="en-US" dirty="0"/>
          </a:p>
          <a:p>
            <a:pPr lvl="1"/>
            <a:r>
              <a:rPr lang="en-US" dirty="0" err="1"/>
              <a:t>v-on:focus</a:t>
            </a:r>
            <a:endParaRPr lang="en-US" dirty="0"/>
          </a:p>
          <a:p>
            <a:pPr lvl="1"/>
            <a:r>
              <a:rPr lang="en-US" dirty="0" err="1"/>
              <a:t>v-on:blur</a:t>
            </a:r>
            <a:endParaRPr lang="en-US" dirty="0"/>
          </a:p>
          <a:p>
            <a:pPr lvl="1"/>
            <a:r>
              <a:rPr lang="en-US" dirty="0"/>
              <a:t>…</a:t>
            </a:r>
          </a:p>
          <a:p>
            <a:pPr lvl="1"/>
            <a:r>
              <a:rPr lang="en-US" dirty="0" err="1"/>
              <a:t>v-on:click</a:t>
            </a:r>
            <a:r>
              <a:rPr lang="en-US" dirty="0"/>
              <a:t>=“…” same as @click=“…”</a:t>
            </a:r>
          </a:p>
          <a:p>
            <a:r>
              <a:rPr lang="en-US" dirty="0"/>
              <a:t>Use v-model to make two-way data binding</a:t>
            </a:r>
          </a:p>
        </p:txBody>
      </p:sp>
    </p:spTree>
    <p:extLst>
      <p:ext uri="{BB962C8B-B14F-4D97-AF65-F5344CB8AC3E}">
        <p14:creationId xmlns:p14="http://schemas.microsoft.com/office/powerpoint/2010/main" val="287943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2894" y="228600"/>
            <a:ext cx="838200" cy="523220"/>
          </a:xfrm>
        </p:spPr>
        <p:txBody>
          <a:bodyPr>
            <a:normAutofit/>
          </a:bodyPr>
          <a:lstStyle/>
          <a:p>
            <a:r>
              <a:rPr lang="en-US" dirty="0"/>
              <a:t>1.4</a:t>
            </a:r>
          </a:p>
        </p:txBody>
      </p:sp>
      <p:sp>
        <p:nvSpPr>
          <p:cNvPr id="3" name="Text Placeholder 2"/>
          <p:cNvSpPr>
            <a:spLocks noGrp="1"/>
          </p:cNvSpPr>
          <p:nvPr>
            <p:ph type="body" sz="quarter" idx="14"/>
          </p:nvPr>
        </p:nvSpPr>
        <p:spPr>
          <a:xfrm>
            <a:off x="1041094" y="228600"/>
            <a:ext cx="8001000" cy="523220"/>
          </a:xfrm>
        </p:spPr>
        <p:txBody>
          <a:bodyPr/>
          <a:lstStyle/>
          <a:p>
            <a:r>
              <a:rPr lang="en-US" dirty="0"/>
              <a:t>Composing with Components</a:t>
            </a:r>
          </a:p>
        </p:txBody>
      </p:sp>
      <p:sp>
        <p:nvSpPr>
          <p:cNvPr id="4" name="Content Placeholder 3"/>
          <p:cNvSpPr>
            <a:spLocks noGrp="1"/>
          </p:cNvSpPr>
          <p:nvPr>
            <p:ph sz="quarter" idx="15"/>
          </p:nvPr>
        </p:nvSpPr>
        <p:spPr/>
        <p:txBody>
          <a:bodyPr/>
          <a:lstStyle/>
          <a:p>
            <a:r>
              <a:rPr lang="en-US" dirty="0"/>
              <a:t>How to define a customized component:</a:t>
            </a:r>
          </a:p>
          <a:p>
            <a:endParaRPr lang="en-US" dirty="0"/>
          </a:p>
          <a:p>
            <a:endParaRPr lang="en-US" dirty="0"/>
          </a:p>
          <a:p>
            <a:endParaRPr lang="en-US" dirty="0"/>
          </a:p>
          <a:p>
            <a:endParaRPr lang="en-US" dirty="0"/>
          </a:p>
          <a:p>
            <a:r>
              <a:rPr lang="en-US" dirty="0"/>
              <a:t>How to use a customized component:</a:t>
            </a:r>
          </a:p>
        </p:txBody>
      </p:sp>
      <p:pic>
        <p:nvPicPr>
          <p:cNvPr id="5" name="Picture 4"/>
          <p:cNvPicPr>
            <a:picLocks noChangeAspect="1"/>
          </p:cNvPicPr>
          <p:nvPr/>
        </p:nvPicPr>
        <p:blipFill>
          <a:blip r:embed="rId2"/>
          <a:stretch>
            <a:fillRect/>
          </a:stretch>
        </p:blipFill>
        <p:spPr>
          <a:xfrm>
            <a:off x="762000" y="1676400"/>
            <a:ext cx="4172532" cy="1419423"/>
          </a:xfrm>
          <a:prstGeom prst="rect">
            <a:avLst/>
          </a:prstGeom>
        </p:spPr>
      </p:pic>
      <p:pic>
        <p:nvPicPr>
          <p:cNvPr id="6" name="Picture 5"/>
          <p:cNvPicPr>
            <a:picLocks noChangeAspect="1"/>
          </p:cNvPicPr>
          <p:nvPr/>
        </p:nvPicPr>
        <p:blipFill>
          <a:blip r:embed="rId3"/>
          <a:stretch>
            <a:fillRect/>
          </a:stretch>
        </p:blipFill>
        <p:spPr>
          <a:xfrm>
            <a:off x="762000" y="3905767"/>
            <a:ext cx="4887007" cy="2648320"/>
          </a:xfrm>
          <a:prstGeom prst="rect">
            <a:avLst/>
          </a:prstGeom>
        </p:spPr>
      </p:pic>
    </p:spTree>
    <p:extLst>
      <p:ext uri="{BB962C8B-B14F-4D97-AF65-F5344CB8AC3E}">
        <p14:creationId xmlns:p14="http://schemas.microsoft.com/office/powerpoint/2010/main" val="2236353825"/>
      </p:ext>
    </p:extLst>
  </p:cSld>
  <p:clrMapOvr>
    <a:masterClrMapping/>
  </p:clrMapOvr>
</p:sld>
</file>

<file path=ppt/theme/theme1.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6A41BA03133F4D9909FFE7D0907B5D" ma:contentTypeVersion="0" ma:contentTypeDescription="Create a new document." ma:contentTypeScope="" ma:versionID="ec9ca77658f11de320fafc408b2cf7c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F2462E9-E3C6-4B9B-800D-1AA92DB6FEE6}">
  <ds:schemaRefs>
    <ds:schemaRef ds:uri="http://schemas.microsoft.com/sharepoint/v3/contenttype/forms"/>
  </ds:schemaRefs>
</ds:datastoreItem>
</file>

<file path=customXml/itemProps2.xml><?xml version="1.0" encoding="utf-8"?>
<ds:datastoreItem xmlns:ds="http://schemas.openxmlformats.org/officeDocument/2006/customXml" ds:itemID="{559136EF-F852-4CBF-A926-A916E3CFD7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C974159-165D-43A7-BAC0-2BE7E1872CAD}">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10274</TotalTime>
  <Words>906</Words>
  <Application>Microsoft Office PowerPoint</Application>
  <PresentationFormat>On-screen Show (4:3)</PresentationFormat>
  <Paragraphs>400</Paragraphs>
  <Slides>37</Slides>
  <Notes>27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Gulim</vt:lpstr>
      <vt:lpstr>SimSun</vt:lpstr>
      <vt:lpstr>Arial</vt:lpstr>
      <vt:lpstr>Calibri</vt:lpstr>
      <vt:lpstr>Wingdings</vt:lpstr>
      <vt:lpstr>Cover</vt:lpstr>
      <vt:lpstr>Agenda</vt:lpstr>
      <vt:lpstr>Content_Title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Rachel Dan</dc:creator>
  <cp:lastModifiedBy>ANTONY ZHANG (ADEV-DEV-CS/ZHA)</cp:lastModifiedBy>
  <cp:revision>656</cp:revision>
  <dcterms:created xsi:type="dcterms:W3CDTF">2014-12-12T05:53:11Z</dcterms:created>
  <dcterms:modified xsi:type="dcterms:W3CDTF">2017-07-10T00:44:19Z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0x0101004A6A41BA03133F4D9909FFE7D0907B5D</vt:lpwstr>
  </property>
</Properties>
</file>