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92" r:id="rId12"/>
    <p:sldId id="293" r:id="rId13"/>
    <p:sldId id="295" r:id="rId14"/>
    <p:sldId id="296" r:id="rId15"/>
    <p:sldId id="309" r:id="rId16"/>
    <p:sldId id="310" r:id="rId17"/>
    <p:sldId id="313" r:id="rId18"/>
    <p:sldId id="304" r:id="rId19"/>
    <p:sldId id="308" r:id="rId20"/>
    <p:sldId id="267" r:id="rId21"/>
    <p:sldId id="311" r:id="rId22"/>
    <p:sldId id="303" r:id="rId23"/>
    <p:sldId id="301" r:id="rId24"/>
    <p:sldId id="302" r:id="rId25"/>
    <p:sldId id="305" r:id="rId26"/>
    <p:sldId id="286" r:id="rId27"/>
    <p:sldId id="287" r:id="rId28"/>
    <p:sldId id="288" r:id="rId29"/>
    <p:sldId id="289" r:id="rId30"/>
    <p:sldId id="290" r:id="rId31"/>
    <p:sldId id="312" r:id="rId32"/>
    <p:sldId id="273" r:id="rId33"/>
    <p:sldId id="274" r:id="rId34"/>
    <p:sldId id="275" r:id="rId35"/>
    <p:sldId id="306" r:id="rId36"/>
    <p:sldId id="307" r:id="rId37"/>
    <p:sldId id="314" r:id="rId38"/>
    <p:sldId id="276" r:id="rId39"/>
    <p:sldId id="277" r:id="rId40"/>
    <p:sldId id="278" r:id="rId41"/>
    <p:sldId id="279" r:id="rId42"/>
    <p:sldId id="280" r:id="rId43"/>
    <p:sldId id="281" r:id="rId44"/>
    <p:sldId id="282" r:id="rId45"/>
    <p:sldId id="283" r:id="rId46"/>
    <p:sldId id="298" r:id="rId47"/>
    <p:sldId id="300" r:id="rId48"/>
    <p:sldId id="299" r:id="rId49"/>
    <p:sldId id="285"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99" autoAdjust="0"/>
    <p:restoredTop sz="94660"/>
  </p:normalViewPr>
  <p:slideViewPr>
    <p:cSldViewPr>
      <p:cViewPr>
        <p:scale>
          <a:sx n="46" d="100"/>
          <a:sy n="46" d="100"/>
        </p:scale>
        <p:origin x="-2506" y="-8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8108F81-3BF0-4413-B9B1-F11A30444A56}" type="datetimeFigureOut">
              <a:rPr lang="zh-CN" altLang="en-US" smtClean="0"/>
              <a:pPr/>
              <a:t>2016/5/20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150AFB-BD30-470D-91AC-C88FBDC76932}"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8108F81-3BF0-4413-B9B1-F11A30444A56}" type="datetimeFigureOut">
              <a:rPr lang="zh-CN" altLang="en-US" smtClean="0"/>
              <a:pPr/>
              <a:t>2016/5/20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150AFB-BD30-470D-91AC-C88FBDC7693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8108F81-3BF0-4413-B9B1-F11A30444A56}" type="datetimeFigureOut">
              <a:rPr lang="zh-CN" altLang="en-US" smtClean="0"/>
              <a:pPr/>
              <a:t>2016/5/20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150AFB-BD30-470D-91AC-C88FBDC76932}"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D16D7CB-8406-4FE0-9044-78B378F5CAF6}"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8108F81-3BF0-4413-B9B1-F11A30444A56}" type="datetimeFigureOut">
              <a:rPr lang="zh-CN" altLang="en-US" smtClean="0"/>
              <a:pPr/>
              <a:t>2016/5/20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150AFB-BD30-470D-91AC-C88FBDC7693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8108F81-3BF0-4413-B9B1-F11A30444A56}" type="datetimeFigureOut">
              <a:rPr lang="zh-CN" altLang="en-US" smtClean="0"/>
              <a:pPr/>
              <a:t>2016/5/20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150AFB-BD30-470D-91AC-C88FBDC7693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8108F81-3BF0-4413-B9B1-F11A30444A56}" type="datetimeFigureOut">
              <a:rPr lang="zh-CN" altLang="en-US" smtClean="0"/>
              <a:pPr/>
              <a:t>2016/5/20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150AFB-BD30-470D-91AC-C88FBDC7693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8108F81-3BF0-4413-B9B1-F11A30444A56}" type="datetimeFigureOut">
              <a:rPr lang="zh-CN" altLang="en-US" smtClean="0"/>
              <a:pPr/>
              <a:t>2016/5/20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150AFB-BD30-470D-91AC-C88FBDC7693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8108F81-3BF0-4413-B9B1-F11A30444A56}" type="datetimeFigureOut">
              <a:rPr lang="zh-CN" altLang="en-US" smtClean="0"/>
              <a:pPr/>
              <a:t>2016/5/20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150AFB-BD30-470D-91AC-C88FBDC7693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108F81-3BF0-4413-B9B1-F11A30444A56}" type="datetimeFigureOut">
              <a:rPr lang="zh-CN" altLang="en-US" smtClean="0"/>
              <a:pPr/>
              <a:t>2016/5/20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150AFB-BD30-470D-91AC-C88FBDC7693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8108F81-3BF0-4413-B9B1-F11A30444A56}" type="datetimeFigureOut">
              <a:rPr lang="zh-CN" altLang="en-US" smtClean="0"/>
              <a:pPr/>
              <a:t>2016/5/20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150AFB-BD30-470D-91AC-C88FBDC7693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8108F81-3BF0-4413-B9B1-F11A30444A56}" type="datetimeFigureOut">
              <a:rPr lang="zh-CN" altLang="en-US" smtClean="0"/>
              <a:pPr/>
              <a:t>2016/5/20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150AFB-BD30-470D-91AC-C88FBDC76932}"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108F81-3BF0-4413-B9B1-F11A30444A56}" type="datetimeFigureOut">
              <a:rPr lang="zh-CN" altLang="en-US" smtClean="0"/>
              <a:pPr/>
              <a:t>2016/5/20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150AFB-BD30-470D-91AC-C88FBDC7693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3A  Introduction</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6908"/>
          </a:xfrm>
        </p:spPr>
        <p:txBody>
          <a:bodyPr>
            <a:normAutofit/>
          </a:bodyPr>
          <a:lstStyle/>
          <a:p>
            <a:pPr algn="l"/>
            <a:r>
              <a:rPr lang="zh-CN" altLang="en-US" sz="2800" dirty="0" smtClean="0"/>
              <a:t>软件部分</a:t>
            </a:r>
            <a:r>
              <a:rPr lang="en-US" altLang="zh-CN" sz="2800" dirty="0" smtClean="0"/>
              <a:t>:</a:t>
            </a:r>
            <a:endParaRPr lang="zh-CN" altLang="en-US" sz="2800" dirty="0"/>
          </a:p>
        </p:txBody>
      </p:sp>
      <p:sp>
        <p:nvSpPr>
          <p:cNvPr id="3" name="内容占位符 2"/>
          <p:cNvSpPr>
            <a:spLocks noGrp="1"/>
          </p:cNvSpPr>
          <p:nvPr>
            <p:ph idx="1"/>
          </p:nvPr>
        </p:nvSpPr>
        <p:spPr>
          <a:xfrm>
            <a:off x="285720" y="1142984"/>
            <a:ext cx="8643998" cy="5500726"/>
          </a:xfrm>
        </p:spPr>
        <p:txBody>
          <a:bodyPr>
            <a:normAutofit/>
          </a:bodyPr>
          <a:lstStyle/>
          <a:p>
            <a:r>
              <a:rPr lang="zh-CN" altLang="en-US" sz="2400" dirty="0" smtClean="0"/>
              <a:t>关于</a:t>
            </a:r>
            <a:r>
              <a:rPr lang="en-US" altLang="zh-CN" sz="2400" dirty="0" smtClean="0"/>
              <a:t>AE,AF,AWB</a:t>
            </a:r>
            <a:r>
              <a:rPr lang="zh-CN" altLang="en-US" sz="2400" dirty="0" smtClean="0"/>
              <a:t>的算法有很多</a:t>
            </a:r>
            <a:r>
              <a:rPr lang="en-US" altLang="zh-CN" sz="2400" dirty="0" smtClean="0"/>
              <a:t>.</a:t>
            </a:r>
            <a:r>
              <a:rPr lang="zh-CN" altLang="en-US" sz="2400" dirty="0" smtClean="0"/>
              <a:t>实现复杂</a:t>
            </a:r>
            <a:r>
              <a:rPr lang="en-US" altLang="zh-CN" sz="2400" dirty="0" smtClean="0"/>
              <a:t>.</a:t>
            </a:r>
            <a:r>
              <a:rPr lang="zh-CN" altLang="en-US" sz="2400" dirty="0" smtClean="0"/>
              <a:t>下面有简单描述</a:t>
            </a:r>
            <a:r>
              <a:rPr lang="en-US" altLang="zh-CN" sz="2400" dirty="0" smtClean="0"/>
              <a:t>.</a:t>
            </a:r>
          </a:p>
          <a:p>
            <a:r>
              <a:rPr lang="en-US" altLang="zh-CN" sz="2400" dirty="0" err="1" smtClean="0"/>
              <a:t>Ae</a:t>
            </a:r>
            <a:r>
              <a:rPr lang="zh-CN" altLang="en-US" sz="2400" dirty="0" smtClean="0"/>
              <a:t>通过统计整体图像或者特定区域的直方图</a:t>
            </a:r>
            <a:r>
              <a:rPr lang="en-US" altLang="zh-CN" sz="2400" dirty="0" smtClean="0"/>
              <a:t>,</a:t>
            </a:r>
            <a:r>
              <a:rPr lang="zh-CN" altLang="en-US" sz="2400" dirty="0" smtClean="0"/>
              <a:t>根据直方图特征调整曝光时间</a:t>
            </a:r>
            <a:r>
              <a:rPr lang="en-US" altLang="zh-CN" sz="2400" dirty="0" smtClean="0"/>
              <a:t>,</a:t>
            </a:r>
            <a:r>
              <a:rPr lang="zh-CN" altLang="en-US" sz="2400" dirty="0" smtClean="0"/>
              <a:t>快门和数字增益</a:t>
            </a:r>
            <a:r>
              <a:rPr lang="en-US" altLang="zh-CN" sz="2400" dirty="0" smtClean="0"/>
              <a:t>,</a:t>
            </a:r>
            <a:r>
              <a:rPr lang="zh-CN" altLang="en-US" sz="2400" dirty="0" smtClean="0"/>
              <a:t>使得图像视频的整体平均亮度分布在一个合适的亮度区间</a:t>
            </a:r>
            <a:r>
              <a:rPr lang="en-US" altLang="zh-CN" sz="2400" dirty="0" smtClean="0"/>
              <a:t>.</a:t>
            </a:r>
          </a:p>
          <a:p>
            <a:r>
              <a:rPr lang="en-US" altLang="zh-CN" sz="2400" dirty="0" err="1" smtClean="0"/>
              <a:t>Af</a:t>
            </a:r>
            <a:r>
              <a:rPr lang="zh-CN" altLang="en-US" sz="2400" dirty="0" smtClean="0"/>
              <a:t>通过统计整体图像或者特定区域的</a:t>
            </a:r>
            <a:r>
              <a:rPr lang="en-US" altLang="zh-CN" sz="2400" dirty="0" smtClean="0"/>
              <a:t>sharpness,</a:t>
            </a:r>
            <a:r>
              <a:rPr lang="zh-CN" altLang="en-US" sz="2400" dirty="0" smtClean="0"/>
              <a:t>也就是高频分量</a:t>
            </a:r>
            <a:r>
              <a:rPr lang="en-US" altLang="zh-CN" sz="2400" dirty="0" smtClean="0"/>
              <a:t>(</a:t>
            </a:r>
            <a:r>
              <a:rPr lang="zh-CN" altLang="en-US" sz="2400" dirty="0" smtClean="0"/>
              <a:t>边缘</a:t>
            </a:r>
            <a:r>
              <a:rPr lang="en-US" altLang="zh-CN" sz="2400" dirty="0" smtClean="0"/>
              <a:t>)</a:t>
            </a:r>
            <a:r>
              <a:rPr lang="zh-CN" altLang="en-US" sz="2400" dirty="0" smtClean="0"/>
              <a:t>强度</a:t>
            </a:r>
            <a:r>
              <a:rPr lang="en-US" altLang="zh-CN" sz="2400" dirty="0" smtClean="0"/>
              <a:t>,</a:t>
            </a:r>
            <a:r>
              <a:rPr lang="zh-CN" altLang="en-US" sz="2400" dirty="0" smtClean="0"/>
              <a:t>并根据高频分量的变化来驱动镜头组移动到合适的对焦位置</a:t>
            </a:r>
            <a:r>
              <a:rPr lang="en-US" altLang="zh-CN" sz="2400" dirty="0" smtClean="0"/>
              <a:t>,</a:t>
            </a:r>
            <a:r>
              <a:rPr lang="zh-CN" altLang="en-US" sz="2400" dirty="0" smtClean="0"/>
              <a:t>从而实现图像视频的清晰影像</a:t>
            </a:r>
            <a:r>
              <a:rPr lang="en-US" altLang="zh-CN" sz="2400" dirty="0" smtClean="0"/>
              <a:t>.</a:t>
            </a:r>
          </a:p>
          <a:p>
            <a:r>
              <a:rPr lang="en-US" altLang="zh-CN" sz="2400" dirty="0" err="1" smtClean="0"/>
              <a:t>Awb</a:t>
            </a:r>
            <a:r>
              <a:rPr lang="zh-CN" altLang="en-US" sz="2400" dirty="0" smtClean="0"/>
              <a:t> 自适应不同色温下的色彩一致性</a:t>
            </a:r>
            <a:r>
              <a:rPr lang="en-US" altLang="zh-CN" sz="2400" dirty="0" smtClean="0"/>
              <a:t>.</a:t>
            </a:r>
            <a:r>
              <a:rPr lang="zh-CN" altLang="en-US" sz="2400" dirty="0" smtClean="0"/>
              <a:t>通常有灰度世界</a:t>
            </a:r>
            <a:r>
              <a:rPr lang="en-US" altLang="zh-CN" sz="2400" dirty="0" smtClean="0"/>
              <a:t>,</a:t>
            </a:r>
            <a:r>
              <a:rPr lang="zh-CN" altLang="en-US" sz="2400" dirty="0" smtClean="0"/>
              <a:t>完美反射算法</a:t>
            </a:r>
            <a:r>
              <a:rPr lang="en-US" altLang="zh-CN" sz="2400" dirty="0" smtClean="0"/>
              <a:t>,</a:t>
            </a:r>
            <a:r>
              <a:rPr lang="x-none" altLang="en-US" sz="2400" dirty="0" smtClean="0"/>
              <a:t> 动态阈值算法</a:t>
            </a:r>
            <a:r>
              <a:rPr lang="zh-CN" altLang="en-US" sz="2400" dirty="0" smtClean="0"/>
              <a:t>等简单方法</a:t>
            </a:r>
            <a:r>
              <a:rPr lang="en-US" altLang="zh-CN" sz="2400" dirty="0" smtClean="0"/>
              <a:t>,</a:t>
            </a:r>
            <a:r>
              <a:rPr lang="zh-CN" altLang="en-US" sz="2400" dirty="0" smtClean="0"/>
              <a:t>也有色温估计</a:t>
            </a:r>
            <a:r>
              <a:rPr lang="en-US" altLang="zh-CN" sz="2400" dirty="0" smtClean="0"/>
              <a:t>,</a:t>
            </a:r>
            <a:r>
              <a:rPr lang="zh-CN" altLang="en-US" sz="2400" dirty="0" smtClean="0"/>
              <a:t>色温查找表方法等</a:t>
            </a:r>
            <a:r>
              <a:rPr lang="en-US" altLang="zh-CN" sz="2400" dirty="0" smtClean="0"/>
              <a:t>.</a:t>
            </a:r>
            <a:endParaRPr lang="zh-CN" altLang="en-US" sz="2400" dirty="0" smtClean="0"/>
          </a:p>
          <a:p>
            <a:pPr>
              <a:buNone/>
            </a:pP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Auto</a:t>
            </a:r>
            <a:r>
              <a:rPr lang="zh-CN" altLang="en-US" dirty="0" smtClean="0"/>
              <a:t> </a:t>
            </a:r>
            <a:r>
              <a:rPr lang="en-US" altLang="zh-CN" dirty="0" smtClean="0"/>
              <a:t>exposure</a:t>
            </a:r>
            <a:endParaRPr lang="zh-CN" altLang="en-US" dirty="0"/>
          </a:p>
        </p:txBody>
      </p:sp>
      <p:pic>
        <p:nvPicPr>
          <p:cNvPr id="49154" name="Picture 2"/>
          <p:cNvPicPr>
            <a:picLocks noGrp="1" noChangeAspect="1" noChangeArrowheads="1"/>
          </p:cNvPicPr>
          <p:nvPr>
            <p:ph idx="1"/>
          </p:nvPr>
        </p:nvPicPr>
        <p:blipFill>
          <a:blip r:embed="rId2"/>
          <a:srcRect/>
          <a:stretch>
            <a:fillRect/>
          </a:stretch>
        </p:blipFill>
        <p:spPr bwMode="auto">
          <a:xfrm>
            <a:off x="668674" y="1785926"/>
            <a:ext cx="7920020" cy="42148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ChangeArrowheads="1"/>
          </p:cNvSpPr>
          <p:nvPr/>
        </p:nvSpPr>
        <p:spPr bwMode="auto">
          <a:xfrm>
            <a:off x="0" y="2871788"/>
            <a:ext cx="9144000" cy="0"/>
          </a:xfrm>
          <a:prstGeom prst="rect">
            <a:avLst/>
          </a:prstGeom>
          <a:noFill/>
          <a:ln w="9525">
            <a:noFill/>
            <a:miter lim="800000"/>
            <a:headEnd/>
            <a:tailEnd/>
          </a:ln>
        </p:spPr>
        <p:txBody>
          <a:bodyPr wrap="none" anchor="ctr">
            <a:spAutoFit/>
          </a:bodyPr>
          <a:lstStyle/>
          <a:p>
            <a:endParaRPr lang="en-US" altLang="zh-CN"/>
          </a:p>
        </p:txBody>
      </p:sp>
      <p:sp>
        <p:nvSpPr>
          <p:cNvPr id="35844" name="Rectangle 4"/>
          <p:cNvSpPr>
            <a:spLocks noChangeArrowheads="1"/>
          </p:cNvSpPr>
          <p:nvPr/>
        </p:nvSpPr>
        <p:spPr bwMode="auto">
          <a:xfrm>
            <a:off x="0" y="3071813"/>
            <a:ext cx="9144000" cy="0"/>
          </a:xfrm>
          <a:prstGeom prst="rect">
            <a:avLst/>
          </a:prstGeom>
          <a:noFill/>
          <a:ln w="9525">
            <a:noFill/>
            <a:miter lim="800000"/>
            <a:headEnd/>
            <a:tailEnd/>
          </a:ln>
        </p:spPr>
        <p:txBody>
          <a:bodyPr wrap="none" anchor="ctr">
            <a:spAutoFit/>
          </a:bodyPr>
          <a:lstStyle/>
          <a:p>
            <a:endParaRPr lang="en-US" altLang="zh-CN"/>
          </a:p>
        </p:txBody>
      </p:sp>
      <p:sp>
        <p:nvSpPr>
          <p:cNvPr id="35845" name="Rectangle 5"/>
          <p:cNvSpPr>
            <a:spLocks noChangeArrowheads="1"/>
          </p:cNvSpPr>
          <p:nvPr/>
        </p:nvSpPr>
        <p:spPr bwMode="auto">
          <a:xfrm>
            <a:off x="0" y="2024063"/>
            <a:ext cx="9144000" cy="0"/>
          </a:xfrm>
          <a:prstGeom prst="rect">
            <a:avLst/>
          </a:prstGeom>
          <a:noFill/>
          <a:ln w="9525">
            <a:noFill/>
            <a:miter lim="800000"/>
            <a:headEnd/>
            <a:tailEnd/>
          </a:ln>
        </p:spPr>
        <p:txBody>
          <a:bodyPr wrap="none" anchor="ctr">
            <a:spAutoFit/>
          </a:bodyPr>
          <a:lstStyle/>
          <a:p>
            <a:endParaRPr lang="en-US" altLang="zh-CN"/>
          </a:p>
        </p:txBody>
      </p:sp>
      <p:sp>
        <p:nvSpPr>
          <p:cNvPr id="35846" name="Rectangle 6"/>
          <p:cNvSpPr>
            <a:spLocks noChangeArrowheads="1"/>
          </p:cNvSpPr>
          <p:nvPr/>
        </p:nvSpPr>
        <p:spPr bwMode="auto">
          <a:xfrm>
            <a:off x="0" y="2452688"/>
            <a:ext cx="9144000" cy="0"/>
          </a:xfrm>
          <a:prstGeom prst="rect">
            <a:avLst/>
          </a:prstGeom>
          <a:noFill/>
          <a:ln w="9525">
            <a:noFill/>
            <a:miter lim="800000"/>
            <a:headEnd/>
            <a:tailEnd/>
          </a:ln>
        </p:spPr>
        <p:txBody>
          <a:bodyPr wrap="none" anchor="ctr">
            <a:spAutoFit/>
          </a:bodyPr>
          <a:lstStyle/>
          <a:p>
            <a:endParaRPr lang="en-US" altLang="zh-CN"/>
          </a:p>
        </p:txBody>
      </p:sp>
      <p:sp>
        <p:nvSpPr>
          <p:cNvPr id="35847" name="Rectangle 7"/>
          <p:cNvSpPr>
            <a:spLocks noChangeArrowheads="1"/>
          </p:cNvSpPr>
          <p:nvPr/>
        </p:nvSpPr>
        <p:spPr bwMode="auto">
          <a:xfrm>
            <a:off x="0" y="1709738"/>
            <a:ext cx="9144000" cy="0"/>
          </a:xfrm>
          <a:prstGeom prst="rect">
            <a:avLst/>
          </a:prstGeom>
          <a:noFill/>
          <a:ln w="9525">
            <a:noFill/>
            <a:miter lim="800000"/>
            <a:headEnd/>
            <a:tailEnd/>
          </a:ln>
        </p:spPr>
        <p:txBody>
          <a:bodyPr wrap="none" anchor="ctr">
            <a:spAutoFit/>
          </a:bodyPr>
          <a:lstStyle/>
          <a:p>
            <a:endParaRPr lang="en-US" altLang="zh-CN"/>
          </a:p>
        </p:txBody>
      </p:sp>
      <p:sp>
        <p:nvSpPr>
          <p:cNvPr id="35848" name="Rectangle 8"/>
          <p:cNvSpPr>
            <a:spLocks noChangeArrowheads="1"/>
          </p:cNvSpPr>
          <p:nvPr/>
        </p:nvSpPr>
        <p:spPr bwMode="auto">
          <a:xfrm>
            <a:off x="0" y="2752725"/>
            <a:ext cx="9144000" cy="0"/>
          </a:xfrm>
          <a:prstGeom prst="rect">
            <a:avLst/>
          </a:prstGeom>
          <a:noFill/>
          <a:ln w="9525">
            <a:noFill/>
            <a:miter lim="800000"/>
            <a:headEnd/>
            <a:tailEnd/>
          </a:ln>
        </p:spPr>
        <p:txBody>
          <a:bodyPr wrap="none" anchor="ctr">
            <a:spAutoFit/>
          </a:bodyPr>
          <a:lstStyle/>
          <a:p>
            <a:endParaRPr lang="en-US" altLang="zh-CN"/>
          </a:p>
        </p:txBody>
      </p:sp>
      <p:sp>
        <p:nvSpPr>
          <p:cNvPr id="35849" name="Rectangle 9"/>
          <p:cNvSpPr>
            <a:spLocks noChangeArrowheads="1"/>
          </p:cNvSpPr>
          <p:nvPr/>
        </p:nvSpPr>
        <p:spPr bwMode="auto">
          <a:xfrm>
            <a:off x="-333375" y="2438400"/>
            <a:ext cx="9144000" cy="0"/>
          </a:xfrm>
          <a:prstGeom prst="rect">
            <a:avLst/>
          </a:prstGeom>
          <a:noFill/>
          <a:ln w="9525">
            <a:noFill/>
            <a:miter lim="800000"/>
            <a:headEnd/>
            <a:tailEnd/>
          </a:ln>
        </p:spPr>
        <p:txBody>
          <a:bodyPr wrap="none" anchor="ctr">
            <a:spAutoFit/>
          </a:bodyPr>
          <a:lstStyle/>
          <a:p>
            <a:endParaRPr lang="en-US" altLang="zh-CN"/>
          </a:p>
        </p:txBody>
      </p:sp>
      <p:sp>
        <p:nvSpPr>
          <p:cNvPr id="35850" name="Rectangle 13"/>
          <p:cNvSpPr>
            <a:spLocks noChangeArrowheads="1"/>
          </p:cNvSpPr>
          <p:nvPr/>
        </p:nvSpPr>
        <p:spPr bwMode="auto">
          <a:xfrm>
            <a:off x="684213" y="1584325"/>
            <a:ext cx="7993062" cy="1006475"/>
          </a:xfrm>
          <a:prstGeom prst="rect">
            <a:avLst/>
          </a:prstGeom>
          <a:noFill/>
          <a:ln w="9525">
            <a:noFill/>
            <a:miter lim="800000"/>
            <a:headEnd/>
            <a:tailEnd/>
          </a:ln>
        </p:spPr>
        <p:txBody>
          <a:bodyPr anchor="ctr">
            <a:spAutoFit/>
          </a:bodyPr>
          <a:lstStyle/>
          <a:p>
            <a:r>
              <a:rPr lang="en-US" altLang="zh-CN" sz="2000" dirty="0"/>
              <a:t>The luminance of the image changes when the environment varies. In order to keep the luminance in the given range, we must adjust exposure time (ET) of the sensor. </a:t>
            </a:r>
          </a:p>
        </p:txBody>
      </p:sp>
      <p:pic>
        <p:nvPicPr>
          <p:cNvPr id="35851" name="Picture 14"/>
          <p:cNvPicPr>
            <a:picLocks noChangeAspect="1" noChangeArrowheads="1"/>
          </p:cNvPicPr>
          <p:nvPr/>
        </p:nvPicPr>
        <p:blipFill>
          <a:blip r:embed="rId2"/>
          <a:srcRect/>
          <a:stretch>
            <a:fillRect/>
          </a:stretch>
        </p:blipFill>
        <p:spPr bwMode="auto">
          <a:xfrm>
            <a:off x="539750" y="2636838"/>
            <a:ext cx="3671888" cy="3238500"/>
          </a:xfrm>
          <a:prstGeom prst="rect">
            <a:avLst/>
          </a:prstGeom>
          <a:noFill/>
          <a:ln w="9525">
            <a:noFill/>
            <a:miter lim="800000"/>
            <a:headEnd/>
            <a:tailEnd/>
          </a:ln>
        </p:spPr>
      </p:pic>
      <p:sp>
        <p:nvSpPr>
          <p:cNvPr id="35852" name="Rectangle 15"/>
          <p:cNvSpPr>
            <a:spLocks noChangeArrowheads="1"/>
          </p:cNvSpPr>
          <p:nvPr/>
        </p:nvSpPr>
        <p:spPr bwMode="auto">
          <a:xfrm>
            <a:off x="4284663" y="3141663"/>
            <a:ext cx="4391025" cy="2225675"/>
          </a:xfrm>
          <a:prstGeom prst="rect">
            <a:avLst/>
          </a:prstGeom>
          <a:noFill/>
          <a:ln w="9525">
            <a:noFill/>
            <a:miter lim="800000"/>
            <a:headEnd/>
            <a:tailEnd/>
          </a:ln>
        </p:spPr>
        <p:txBody>
          <a:bodyPr anchor="ctr">
            <a:spAutoFit/>
          </a:bodyPr>
          <a:lstStyle/>
          <a:p>
            <a:r>
              <a:rPr lang="en-US" altLang="zh-CN" sz="2000" dirty="0"/>
              <a:t>If the ET is small, changing ET by one unit (one flickering period) can make the brightness of image change much. In order to make the brightness of image change smoothly, digital global gain is combined with ET adjustment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Grp="1" noChangeAspect="1" noChangeArrowheads="1"/>
          </p:cNvPicPr>
          <p:nvPr>
            <p:ph idx="1"/>
          </p:nvPr>
        </p:nvPicPr>
        <p:blipFill>
          <a:blip r:embed="rId2"/>
          <a:srcRect/>
          <a:stretch>
            <a:fillRect/>
          </a:stretch>
        </p:blipFill>
        <p:spPr bwMode="auto">
          <a:xfrm>
            <a:off x="714348" y="285728"/>
            <a:ext cx="7247231" cy="285752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1142976" y="3214686"/>
            <a:ext cx="5786478" cy="32951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Grp="1" noChangeAspect="1" noChangeArrowheads="1"/>
          </p:cNvPicPr>
          <p:nvPr>
            <p:ph idx="1"/>
          </p:nvPr>
        </p:nvPicPr>
        <p:blipFill>
          <a:blip r:embed="rId2"/>
          <a:srcRect/>
          <a:stretch>
            <a:fillRect/>
          </a:stretch>
        </p:blipFill>
        <p:spPr bwMode="auto">
          <a:xfrm>
            <a:off x="714348" y="214289"/>
            <a:ext cx="5643602" cy="2711759"/>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1928794" y="3571876"/>
            <a:ext cx="4023345" cy="20717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Grp="1" noChangeAspect="1" noChangeArrowheads="1"/>
          </p:cNvPicPr>
          <p:nvPr>
            <p:ph idx="1"/>
          </p:nvPr>
        </p:nvPicPr>
        <p:blipFill>
          <a:blip r:embed="rId2"/>
          <a:srcRect/>
          <a:stretch>
            <a:fillRect/>
          </a:stretch>
        </p:blipFill>
        <p:spPr bwMode="auto">
          <a:xfrm>
            <a:off x="2500298" y="94182"/>
            <a:ext cx="3643337" cy="66282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a:srcRect/>
          <a:stretch>
            <a:fillRect/>
          </a:stretch>
        </p:blipFill>
        <p:spPr bwMode="auto">
          <a:xfrm>
            <a:off x="1857356" y="-662"/>
            <a:ext cx="5429288" cy="68593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Grp="1" noChangeAspect="1" noChangeArrowheads="1"/>
          </p:cNvPicPr>
          <p:nvPr>
            <p:ph idx="1"/>
          </p:nvPr>
        </p:nvPicPr>
        <p:blipFill>
          <a:blip r:embed="rId2"/>
          <a:srcRect/>
          <a:stretch>
            <a:fillRect/>
          </a:stretch>
        </p:blipFill>
        <p:spPr bwMode="auto">
          <a:xfrm>
            <a:off x="1751346" y="0"/>
            <a:ext cx="5035232"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85720" y="357166"/>
            <a:ext cx="8401080" cy="5768997"/>
          </a:xfrm>
        </p:spPr>
        <p:txBody>
          <a:bodyPr/>
          <a:lstStyle/>
          <a:p>
            <a:r>
              <a:rPr lang="zh-CN" altLang="en-US" sz="2400" dirty="0" smtClean="0"/>
              <a:t>曝光值</a:t>
            </a:r>
            <a:r>
              <a:rPr lang="en-US" altLang="zh-CN" sz="2400" dirty="0" smtClean="0"/>
              <a:t>EV</a:t>
            </a:r>
            <a:r>
              <a:rPr lang="zh-CN" altLang="en-US" sz="2400" dirty="0" smtClean="0"/>
              <a:t>的数学定义如下：</a:t>
            </a:r>
            <a:endParaRPr lang="en-US" altLang="zh-CN" sz="2400" dirty="0" smtClean="0"/>
          </a:p>
          <a:p>
            <a:endParaRPr lang="en-US" altLang="zh-CN" sz="2400" dirty="0" smtClean="0"/>
          </a:p>
          <a:p>
            <a:endParaRPr lang="zh-CN" altLang="en-US" sz="2400" dirty="0" smtClean="0"/>
          </a:p>
          <a:p>
            <a:r>
              <a:rPr lang="zh-CN" altLang="en-US" sz="2400" dirty="0" smtClean="0"/>
              <a:t>其中</a:t>
            </a:r>
            <a:r>
              <a:rPr lang="en-US" altLang="zh-CN" sz="2400" dirty="0" smtClean="0"/>
              <a:t>N</a:t>
            </a:r>
            <a:r>
              <a:rPr lang="zh-CN" altLang="en-US" sz="2400" dirty="0" smtClean="0"/>
              <a:t>指的是镜头的光圈值，</a:t>
            </a:r>
            <a:r>
              <a:rPr lang="en-US" altLang="zh-CN" sz="2400" dirty="0" smtClean="0"/>
              <a:t>t</a:t>
            </a:r>
            <a:r>
              <a:rPr lang="zh-CN" altLang="en-US" sz="2400" dirty="0" smtClean="0"/>
              <a:t>是曝光时间，单位是秒。根据这个公式很容易的就能推导出当光圈是</a:t>
            </a:r>
            <a:r>
              <a:rPr lang="en-US" altLang="zh-CN" sz="2400" dirty="0" smtClean="0"/>
              <a:t>f1.0</a:t>
            </a:r>
            <a:r>
              <a:rPr lang="zh-CN" altLang="en-US" sz="2400" dirty="0" smtClean="0"/>
              <a:t>曝光时间是</a:t>
            </a:r>
            <a:r>
              <a:rPr lang="en-US" altLang="zh-CN" sz="2400" dirty="0" smtClean="0"/>
              <a:t>1</a:t>
            </a:r>
            <a:r>
              <a:rPr lang="zh-CN" altLang="en-US" sz="2400" dirty="0" smtClean="0"/>
              <a:t>秒的时候</a:t>
            </a:r>
            <a:r>
              <a:rPr lang="en-US" altLang="zh-CN" sz="2400" dirty="0" smtClean="0"/>
              <a:t>EV</a:t>
            </a:r>
            <a:r>
              <a:rPr lang="zh-CN" altLang="en-US" sz="2400" dirty="0" smtClean="0"/>
              <a:t>值就是</a:t>
            </a:r>
            <a:r>
              <a:rPr lang="en-US" altLang="zh-CN" sz="2400" dirty="0" smtClean="0"/>
              <a:t>0</a:t>
            </a:r>
            <a:r>
              <a:rPr lang="zh-CN" altLang="en-US" sz="2400" dirty="0" smtClean="0"/>
              <a:t>。当然曝光时间越短，</a:t>
            </a:r>
            <a:r>
              <a:rPr lang="en-US" altLang="zh-CN" sz="2400" dirty="0" smtClean="0"/>
              <a:t>f</a:t>
            </a:r>
            <a:r>
              <a:rPr lang="zh-CN" altLang="en-US" sz="2400" dirty="0" smtClean="0"/>
              <a:t>数值越大其实曝光量越小，（</a:t>
            </a:r>
            <a:r>
              <a:rPr lang="en-US" altLang="zh-CN" sz="2400" dirty="0" smtClean="0"/>
              <a:t>EV</a:t>
            </a:r>
            <a:r>
              <a:rPr lang="zh-CN" altLang="en-US" sz="2400" dirty="0" smtClean="0"/>
              <a:t>值反而大了），曝光时间越长，</a:t>
            </a:r>
            <a:r>
              <a:rPr lang="en-US" altLang="zh-CN" sz="2400" dirty="0" smtClean="0"/>
              <a:t>f</a:t>
            </a:r>
            <a:r>
              <a:rPr lang="zh-CN" altLang="en-US" sz="2400" dirty="0" smtClean="0"/>
              <a:t>数值越小曝光量其实越大（当然</a:t>
            </a:r>
            <a:r>
              <a:rPr lang="en-US" altLang="zh-CN" sz="2400" dirty="0" smtClean="0"/>
              <a:t>EV</a:t>
            </a:r>
            <a:r>
              <a:rPr lang="zh-CN" altLang="en-US" sz="2400" dirty="0" smtClean="0"/>
              <a:t>值反而变小了）。因为是以</a:t>
            </a:r>
            <a:r>
              <a:rPr lang="en-US" altLang="zh-CN" sz="2400" dirty="0" smtClean="0"/>
              <a:t>2</a:t>
            </a:r>
            <a:r>
              <a:rPr lang="zh-CN" altLang="en-US" sz="2400" dirty="0" smtClean="0"/>
              <a:t>为底的对数，所以相邻两个</a:t>
            </a:r>
            <a:r>
              <a:rPr lang="en-US" altLang="zh-CN" sz="2400" dirty="0" smtClean="0"/>
              <a:t>EV</a:t>
            </a:r>
            <a:r>
              <a:rPr lang="zh-CN" altLang="en-US" sz="2400" dirty="0" smtClean="0"/>
              <a:t>值之间的实际曝光量的差异是</a:t>
            </a:r>
            <a:r>
              <a:rPr lang="en-US" altLang="zh-CN" sz="2400" dirty="0" smtClean="0"/>
              <a:t>1</a:t>
            </a:r>
            <a:r>
              <a:rPr lang="zh-CN" altLang="en-US" sz="2400" dirty="0" smtClean="0"/>
              <a:t>倍。 </a:t>
            </a:r>
          </a:p>
          <a:p>
            <a:endParaRPr lang="zh-CN" altLang="en-US" dirty="0"/>
          </a:p>
        </p:txBody>
      </p:sp>
      <p:pic>
        <p:nvPicPr>
          <p:cNvPr id="7" name="Picture 2"/>
          <p:cNvPicPr>
            <a:picLocks noChangeAspect="1" noChangeArrowheads="1"/>
          </p:cNvPicPr>
          <p:nvPr/>
        </p:nvPicPr>
        <p:blipFill>
          <a:blip r:embed="rId2"/>
          <a:srcRect/>
          <a:stretch>
            <a:fillRect/>
          </a:stretch>
        </p:blipFill>
        <p:spPr bwMode="auto">
          <a:xfrm>
            <a:off x="2857488" y="1000108"/>
            <a:ext cx="1219200" cy="409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48" y="357166"/>
            <a:ext cx="7972452" cy="5768997"/>
          </a:xfrm>
        </p:spPr>
        <p:txBody>
          <a:bodyPr/>
          <a:lstStyle/>
          <a:p>
            <a:pPr>
              <a:buNone/>
            </a:pPr>
            <a:r>
              <a:rPr lang="zh-CN" altLang="en-US" dirty="0" smtClean="0"/>
              <a:t>   </a:t>
            </a:r>
            <a:endParaRPr lang="zh-CN" altLang="en-US" dirty="0"/>
          </a:p>
        </p:txBody>
      </p:sp>
      <p:pic>
        <p:nvPicPr>
          <p:cNvPr id="19458" name="Picture 2"/>
          <p:cNvPicPr>
            <a:picLocks noChangeAspect="1" noChangeArrowheads="1"/>
          </p:cNvPicPr>
          <p:nvPr/>
        </p:nvPicPr>
        <p:blipFill>
          <a:blip r:embed="rId2"/>
          <a:srcRect/>
          <a:stretch>
            <a:fillRect/>
          </a:stretch>
        </p:blipFill>
        <p:spPr bwMode="auto">
          <a:xfrm>
            <a:off x="642910" y="571479"/>
            <a:ext cx="7786742" cy="55138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zh-CN" altLang="en-US"/>
          </a:p>
        </p:txBody>
      </p:sp>
      <p:pic>
        <p:nvPicPr>
          <p:cNvPr id="1027" name="Picture 3"/>
          <p:cNvPicPr>
            <a:picLocks noChangeAspect="1" noChangeArrowheads="1"/>
          </p:cNvPicPr>
          <p:nvPr/>
        </p:nvPicPr>
        <p:blipFill>
          <a:blip r:embed="rId2"/>
          <a:srcRect/>
          <a:stretch>
            <a:fillRect/>
          </a:stretch>
        </p:blipFill>
        <p:spPr bwMode="auto">
          <a:xfrm>
            <a:off x="285720" y="142851"/>
            <a:ext cx="8501122" cy="66607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Auto</a:t>
            </a:r>
            <a:r>
              <a:rPr lang="zh-CN" altLang="en-US" dirty="0" smtClean="0"/>
              <a:t> </a:t>
            </a:r>
            <a:r>
              <a:rPr lang="en-US" altLang="zh-CN" dirty="0" smtClean="0"/>
              <a:t>focus(1)</a:t>
            </a:r>
            <a:endParaRPr lang="zh-CN" altLang="en-US" dirty="0"/>
          </a:p>
        </p:txBody>
      </p:sp>
      <p:pic>
        <p:nvPicPr>
          <p:cNvPr id="48130" name="Picture 2"/>
          <p:cNvPicPr>
            <a:picLocks noGrp="1" noChangeAspect="1" noChangeArrowheads="1"/>
          </p:cNvPicPr>
          <p:nvPr>
            <p:ph idx="1"/>
          </p:nvPr>
        </p:nvPicPr>
        <p:blipFill>
          <a:blip r:embed="rId2"/>
          <a:srcRect/>
          <a:stretch>
            <a:fillRect/>
          </a:stretch>
        </p:blipFill>
        <p:spPr bwMode="auto">
          <a:xfrm>
            <a:off x="819150" y="1643050"/>
            <a:ext cx="7824816" cy="44593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img3.douban.com/view/note/large/public/p99424026-2.jpg"/>
          <p:cNvPicPr>
            <a:picLocks noGrp="1"/>
          </p:cNvPicPr>
          <p:nvPr>
            <p:ph idx="1"/>
          </p:nvPr>
        </p:nvPicPr>
        <p:blipFill>
          <a:blip r:embed="rId2"/>
          <a:srcRect/>
          <a:stretch>
            <a:fillRect/>
          </a:stretch>
        </p:blipFill>
        <p:spPr bwMode="auto">
          <a:xfrm>
            <a:off x="1643042" y="0"/>
            <a:ext cx="5572164"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rcRect/>
          <a:stretch>
            <a:fillRect/>
          </a:stretch>
        </p:blipFill>
        <p:spPr bwMode="auto">
          <a:xfrm>
            <a:off x="500034" y="1214421"/>
            <a:ext cx="8344060" cy="35277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1357290" y="500042"/>
            <a:ext cx="6072230" cy="53485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85720" y="571480"/>
            <a:ext cx="8401080" cy="6143668"/>
          </a:xfrm>
        </p:spPr>
        <p:txBody>
          <a:bodyPr/>
          <a:lstStyle/>
          <a:p>
            <a:r>
              <a:rPr lang="en-US" altLang="zh-CN" sz="2400" b="1" dirty="0" smtClean="0"/>
              <a:t>Passive auto-focus (PAF) is a technique to find the best focused lens position without active component.</a:t>
            </a:r>
          </a:p>
          <a:p>
            <a:r>
              <a:rPr lang="en-US" altLang="zh-CN" sz="2400" b="1" dirty="0" smtClean="0"/>
              <a:t>A good sharpness measurement algorithm should obtain the higher sharpness value for the proper lens position to a well-focused image than an improper one.</a:t>
            </a:r>
          </a:p>
          <a:p>
            <a:pPr>
              <a:buNone/>
            </a:pPr>
            <a:endParaRPr lang="zh-CN" altLang="en-US" dirty="0"/>
          </a:p>
        </p:txBody>
      </p:sp>
      <p:pic>
        <p:nvPicPr>
          <p:cNvPr id="11267" name="Picture 3"/>
          <p:cNvPicPr>
            <a:picLocks noChangeAspect="1" noChangeArrowheads="1"/>
          </p:cNvPicPr>
          <p:nvPr/>
        </p:nvPicPr>
        <p:blipFill>
          <a:blip r:embed="rId2"/>
          <a:srcRect/>
          <a:stretch>
            <a:fillRect/>
          </a:stretch>
        </p:blipFill>
        <p:spPr bwMode="auto">
          <a:xfrm>
            <a:off x="1214414" y="3000372"/>
            <a:ext cx="6354763" cy="2638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srcRect/>
          <a:stretch>
            <a:fillRect/>
          </a:stretch>
        </p:blipFill>
        <p:spPr bwMode="auto">
          <a:xfrm>
            <a:off x="1643042" y="428604"/>
            <a:ext cx="4929222" cy="54463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lstStyle/>
          <a:p>
            <a:r>
              <a:rPr lang="en-US" altLang="zh-CN" dirty="0" smtClean="0"/>
              <a:t>Auto</a:t>
            </a:r>
            <a:r>
              <a:rPr lang="zh-CN" altLang="en-US" dirty="0" smtClean="0"/>
              <a:t> </a:t>
            </a:r>
            <a:r>
              <a:rPr lang="en-US" altLang="zh-CN" dirty="0" smtClean="0"/>
              <a:t>focus(2)</a:t>
            </a:r>
            <a:endParaRPr lang="zh-CN" altLang="en-US" dirty="0"/>
          </a:p>
        </p:txBody>
      </p:sp>
      <p:sp>
        <p:nvSpPr>
          <p:cNvPr id="3" name="内容占位符 2"/>
          <p:cNvSpPr>
            <a:spLocks noGrp="1"/>
          </p:cNvSpPr>
          <p:nvPr>
            <p:ph idx="1"/>
          </p:nvPr>
        </p:nvSpPr>
        <p:spPr>
          <a:xfrm>
            <a:off x="357158" y="1000108"/>
            <a:ext cx="8329642" cy="4143404"/>
          </a:xfrm>
        </p:spPr>
        <p:txBody>
          <a:bodyPr>
            <a:normAutofit/>
          </a:bodyPr>
          <a:lstStyle/>
          <a:p>
            <a:r>
              <a:rPr lang="zh-TW" altLang="en-US" sz="2000" dirty="0" smtClean="0"/>
              <a:t>三次曲線與二次曲線近似演算法</a:t>
            </a:r>
          </a:p>
          <a:p>
            <a:pPr lvl="1"/>
            <a:r>
              <a:rPr lang="zh-TW" altLang="en-US" sz="2000" dirty="0" smtClean="0"/>
              <a:t>二次曲線與三次曲線近似演算法的實作方法可分為以下幾個步驟</a:t>
            </a:r>
          </a:p>
          <a:p>
            <a:pPr lvl="1"/>
            <a:r>
              <a:rPr lang="en-US" altLang="zh-TW" sz="2000" dirty="0" smtClean="0"/>
              <a:t>Step 1:</a:t>
            </a:r>
            <a:r>
              <a:rPr lang="zh-TW" altLang="en-US" sz="2000" dirty="0" smtClean="0"/>
              <a:t> 移動取像直到△</a:t>
            </a:r>
            <a:r>
              <a:rPr lang="en-US" altLang="zh-TW" sz="2000" dirty="0" smtClean="0"/>
              <a:t>y</a:t>
            </a:r>
            <a:r>
              <a:rPr lang="zh-TW" altLang="en-US" sz="2000" dirty="0" smtClean="0"/>
              <a:t>發生正負變化</a:t>
            </a:r>
          </a:p>
          <a:p>
            <a:pPr lvl="1"/>
            <a:r>
              <a:rPr lang="zh-TW" altLang="en-US" sz="2000" dirty="0" smtClean="0"/>
              <a:t>	依據對焦量測準則結果的清晰度曲線分佈特性，我們將顯微鏡馬達每次的移動量（</a:t>
            </a:r>
            <a:r>
              <a:rPr lang="en-US" altLang="zh-TW" sz="2000" dirty="0" smtClean="0"/>
              <a:t>Moving Step</a:t>
            </a:r>
            <a:r>
              <a:rPr lang="zh-TW" altLang="en-US" sz="2000" dirty="0" smtClean="0"/>
              <a:t>）暫訂為顯微鏡馬達總行程的五分之一，開始移動取像並計算其對焦量測準則數值，紀錄上述的取像位置</a:t>
            </a:r>
            <a:r>
              <a:rPr lang="en-US" altLang="zh-TW" sz="2000" dirty="0" smtClean="0"/>
              <a:t>x</a:t>
            </a:r>
            <a:r>
              <a:rPr lang="zh-TW" altLang="en-US" sz="2000" dirty="0" smtClean="0"/>
              <a:t>與對焦量測準則數值</a:t>
            </a:r>
            <a:r>
              <a:rPr lang="en-US" altLang="zh-TW" sz="2000" dirty="0" smtClean="0"/>
              <a:t>y</a:t>
            </a:r>
            <a:r>
              <a:rPr lang="zh-TW" altLang="en-US" sz="2000" dirty="0" smtClean="0"/>
              <a:t>直到△</a:t>
            </a:r>
            <a:r>
              <a:rPr lang="en-US" altLang="zh-TW" sz="2000" dirty="0" smtClean="0"/>
              <a:t>y</a:t>
            </a:r>
            <a:r>
              <a:rPr lang="zh-TW" altLang="en-US" sz="2000" dirty="0" smtClean="0"/>
              <a:t>發生正負變化。</a:t>
            </a:r>
            <a:endParaRPr lang="zh-CN" altLang="en-US" sz="2000" dirty="0" smtClean="0"/>
          </a:p>
          <a:p>
            <a:pPr lvl="1"/>
            <a:r>
              <a:rPr lang="en-US" altLang="zh-CN" sz="2000" dirty="0" smtClean="0"/>
              <a:t>Step 2: </a:t>
            </a:r>
            <a:r>
              <a:rPr lang="zh-CN" altLang="en-US" sz="2000" dirty="0" smtClean="0"/>
              <a:t>三次多項式近似</a:t>
            </a:r>
          </a:p>
          <a:p>
            <a:pPr lvl="1"/>
            <a:r>
              <a:rPr lang="zh-TW" altLang="en-US" sz="2000" dirty="0" smtClean="0"/>
              <a:t>	下式為三次多項式的數學表示式。若△</a:t>
            </a:r>
            <a:r>
              <a:rPr lang="en-US" altLang="zh-TW" sz="2000" dirty="0" smtClean="0"/>
              <a:t>y</a:t>
            </a:r>
            <a:r>
              <a:rPr lang="zh-TW" altLang="en-US" sz="2000" dirty="0" smtClean="0"/>
              <a:t>發生正負變化，則將之前所紀錄資料中對焦量測數值較大的前四筆變化資料取出來用</a:t>
            </a:r>
            <a:r>
              <a:rPr lang="en-US" altLang="zh-TW" sz="2000" dirty="0" smtClean="0"/>
              <a:t>Newton polynomial form</a:t>
            </a:r>
            <a:r>
              <a:rPr lang="zh-TW" altLang="en-US" sz="2000" dirty="0" smtClean="0"/>
              <a:t>建立可以表示此四筆資料分佈特性的三次多項式</a:t>
            </a:r>
          </a:p>
          <a:p>
            <a:endParaRPr lang="zh-CN" altLang="en-US" dirty="0" smtClean="0"/>
          </a:p>
          <a:p>
            <a:endParaRPr lang="zh-CN" altLang="en-US" dirty="0"/>
          </a:p>
        </p:txBody>
      </p:sp>
      <p:pic>
        <p:nvPicPr>
          <p:cNvPr id="9" name="Picture 5"/>
          <p:cNvPicPr>
            <a:picLocks noChangeAspect="1" noChangeArrowheads="1"/>
          </p:cNvPicPr>
          <p:nvPr/>
        </p:nvPicPr>
        <p:blipFill>
          <a:blip r:embed="rId2"/>
          <a:srcRect/>
          <a:stretch>
            <a:fillRect/>
          </a:stretch>
        </p:blipFill>
        <p:spPr bwMode="auto">
          <a:xfrm>
            <a:off x="2214546" y="5286388"/>
            <a:ext cx="3816611" cy="6429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6908"/>
          </a:xfrm>
        </p:spPr>
        <p:txBody>
          <a:bodyPr>
            <a:normAutofit/>
          </a:bodyPr>
          <a:lstStyle/>
          <a:p>
            <a:pPr algn="l"/>
            <a:r>
              <a:rPr lang="en-US" altLang="zh-CN" b="1" dirty="0" smtClean="0"/>
              <a:t>Search Method </a:t>
            </a:r>
            <a:endParaRPr lang="zh-CN" altLang="en-US" dirty="0"/>
          </a:p>
        </p:txBody>
      </p:sp>
      <p:sp>
        <p:nvSpPr>
          <p:cNvPr id="3" name="内容占位符 2"/>
          <p:cNvSpPr>
            <a:spLocks noGrp="1"/>
          </p:cNvSpPr>
          <p:nvPr>
            <p:ph idx="1"/>
          </p:nvPr>
        </p:nvSpPr>
        <p:spPr>
          <a:xfrm>
            <a:off x="285720" y="1071546"/>
            <a:ext cx="8401080" cy="5429288"/>
          </a:xfrm>
        </p:spPr>
        <p:txBody>
          <a:bodyPr>
            <a:normAutofit/>
          </a:bodyPr>
          <a:lstStyle/>
          <a:p>
            <a:pPr lvl="1"/>
            <a:r>
              <a:rPr lang="en-US" altLang="zh-CN" sz="2000" dirty="0" smtClean="0"/>
              <a:t>Step 3: </a:t>
            </a:r>
            <a:r>
              <a:rPr lang="zh-CN" altLang="en-US" sz="2000" dirty="0" smtClean="0"/>
              <a:t>三次多項式求解</a:t>
            </a:r>
          </a:p>
          <a:p>
            <a:pPr lvl="1"/>
            <a:r>
              <a:rPr lang="zh-TW" altLang="en-US" sz="2000" dirty="0" smtClean="0"/>
              <a:t>	在數學上，三次多項式可以透過一次微分等於零</a:t>
            </a:r>
            <a:r>
              <a:rPr lang="en-US" altLang="zh-TW" sz="2000" i="1" dirty="0" err="1" smtClean="0"/>
              <a:t>f?x</a:t>
            </a:r>
            <a:r>
              <a:rPr lang="en-US" altLang="zh-TW" sz="2000" i="1" dirty="0" smtClean="0"/>
              <a:t>)=0</a:t>
            </a:r>
            <a:r>
              <a:rPr lang="zh-TW" altLang="en-US" sz="2000" i="1" dirty="0" smtClean="0"/>
              <a:t>的方式來求的兩相異實根，一次微分等於零是在找切線斜率等於零的點。而三次曲線一次微分等於零的二點之中，其中一點就是我們在找的對焦點。</a:t>
            </a:r>
          </a:p>
          <a:p>
            <a:pPr lvl="1"/>
            <a:endParaRPr lang="zh-CN" altLang="en-US" sz="2000" dirty="0" smtClean="0"/>
          </a:p>
          <a:p>
            <a:pPr lvl="1"/>
            <a:r>
              <a:rPr lang="en-US" altLang="zh-CN" sz="2000" dirty="0" smtClean="0"/>
              <a:t>Step 4: </a:t>
            </a:r>
            <a:r>
              <a:rPr lang="zh-CN" altLang="en-US" sz="2000" dirty="0" smtClean="0"/>
              <a:t>二次多項式近似</a:t>
            </a:r>
          </a:p>
          <a:p>
            <a:pPr lvl="1"/>
            <a:r>
              <a:rPr lang="zh-TW" altLang="en-US" sz="2000" dirty="0" smtClean="0"/>
              <a:t>	下式為二次多項式的數學表示式。將顯微鏡馬達移動到上次多項式近似時所求得的對焦點，取像並計算其對焦量測準則數值，將其紀錄資料中對焦量測數值較大及其左右二筆共三筆變化資料取出來用</a:t>
            </a:r>
            <a:r>
              <a:rPr lang="en-US" altLang="zh-TW" sz="2000" dirty="0" smtClean="0"/>
              <a:t>Newton polynomial form</a:t>
            </a:r>
            <a:r>
              <a:rPr lang="zh-TW" altLang="en-US" sz="2000" dirty="0" smtClean="0"/>
              <a:t>建立可以表示此三筆資料分佈特性的二次多項式。</a:t>
            </a:r>
          </a:p>
          <a:p>
            <a:endParaRPr lang="zh-CN" altLang="en-US" dirty="0" smtClean="0"/>
          </a:p>
          <a:p>
            <a:endParaRPr lang="zh-CN" altLang="en-US" dirty="0"/>
          </a:p>
        </p:txBody>
      </p:sp>
      <p:pic>
        <p:nvPicPr>
          <p:cNvPr id="5" name="Picture 3"/>
          <p:cNvPicPr>
            <a:picLocks noChangeAspect="1" noChangeArrowheads="1"/>
          </p:cNvPicPr>
          <p:nvPr/>
        </p:nvPicPr>
        <p:blipFill>
          <a:blip r:embed="rId2"/>
          <a:srcRect/>
          <a:stretch>
            <a:fillRect/>
          </a:stretch>
        </p:blipFill>
        <p:spPr bwMode="auto">
          <a:xfrm>
            <a:off x="2643174" y="5143512"/>
            <a:ext cx="3289576" cy="7143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785794"/>
            <a:ext cx="8229600" cy="5340369"/>
          </a:xfrm>
        </p:spPr>
        <p:txBody>
          <a:bodyPr>
            <a:normAutofit/>
          </a:bodyPr>
          <a:lstStyle/>
          <a:p>
            <a:pPr lvl="1"/>
            <a:r>
              <a:rPr lang="en-US" altLang="zh-CN" sz="2000" dirty="0" smtClean="0"/>
              <a:t>Step 5: </a:t>
            </a:r>
            <a:r>
              <a:rPr lang="zh-CN" altLang="en-US" sz="2000" dirty="0" smtClean="0"/>
              <a:t>二次多項式求解</a:t>
            </a:r>
          </a:p>
          <a:p>
            <a:pPr lvl="1"/>
            <a:r>
              <a:rPr lang="zh-TW" altLang="en-US" sz="2000" dirty="0" smtClean="0"/>
              <a:t>	使用矩陣解法可以求得二次多項式的係數</a:t>
            </a:r>
            <a:r>
              <a:rPr lang="en-US" altLang="zh-TW" sz="2000" dirty="0" smtClean="0"/>
              <a:t>a</a:t>
            </a:r>
            <a:r>
              <a:rPr lang="zh-TW" altLang="en-US" sz="2000" dirty="0" smtClean="0"/>
              <a:t>、</a:t>
            </a:r>
            <a:r>
              <a:rPr lang="en-US" altLang="zh-TW" sz="2000" dirty="0" smtClean="0"/>
              <a:t>b</a:t>
            </a:r>
            <a:r>
              <a:rPr lang="zh-TW" altLang="en-US" sz="2000" dirty="0" smtClean="0"/>
              <a:t>及</a:t>
            </a:r>
            <a:r>
              <a:rPr lang="en-US" altLang="zh-TW" sz="2000" dirty="0" smtClean="0"/>
              <a:t>c</a:t>
            </a:r>
            <a:r>
              <a:rPr lang="zh-TW" altLang="en-US" sz="2000" dirty="0" smtClean="0"/>
              <a:t>，依據圖形曲線分佈得知其為一拋物線，我們可以用矩陣方式求解並以頂點公式          求得對焦點的位置。</a:t>
            </a:r>
          </a:p>
          <a:p>
            <a:pPr lvl="1"/>
            <a:endParaRPr lang="zh-CN" altLang="en-US" sz="2000" dirty="0" smtClean="0"/>
          </a:p>
          <a:p>
            <a:pPr lvl="1"/>
            <a:r>
              <a:rPr lang="en-US" altLang="zh-TW" sz="2000" dirty="0" smtClean="0"/>
              <a:t>Step 6:</a:t>
            </a:r>
            <a:r>
              <a:rPr lang="zh-TW" altLang="en-US" sz="2000" dirty="0" smtClean="0"/>
              <a:t> 判斷是否已經找到正確的對焦位置</a:t>
            </a:r>
          </a:p>
          <a:p>
            <a:pPr lvl="1"/>
            <a:r>
              <a:rPr lang="zh-TW" altLang="en-US" sz="2000" dirty="0" smtClean="0"/>
              <a:t>	將顯微鏡馬達移動到二次多項式近似時所求得的對焦點，取像並計算其對焦量測準則數值，將其取像位置及其對焦量測數值紀錄下來，並判斷其對焦位置是否與之前計算出的位置一樣，若一樣則表示已找到正確的對焦位置，若否，則繼續重複步驟</a:t>
            </a:r>
            <a:r>
              <a:rPr lang="en-US" altLang="zh-TW" sz="2000" dirty="0" smtClean="0"/>
              <a:t>4</a:t>
            </a:r>
            <a:r>
              <a:rPr lang="zh-TW" altLang="en-US" sz="2000" dirty="0" smtClean="0"/>
              <a:t>和步驟</a:t>
            </a:r>
            <a:r>
              <a:rPr lang="en-US" altLang="zh-TW" sz="2000" dirty="0" smtClean="0"/>
              <a:t>5</a:t>
            </a:r>
            <a:r>
              <a:rPr lang="zh-TW" altLang="en-US" sz="2000" dirty="0" smtClean="0"/>
              <a:t>。</a:t>
            </a:r>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1643042" y="1357298"/>
            <a:ext cx="5284970"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357166"/>
            <a:ext cx="8643998" cy="6215106"/>
          </a:xfrm>
        </p:spPr>
        <p:txBody>
          <a:bodyPr>
            <a:normAutofit/>
          </a:bodyPr>
          <a:lstStyle/>
          <a:p>
            <a:r>
              <a:rPr lang="zh-CN" altLang="en-US" sz="2400" dirty="0" smtClean="0"/>
              <a:t>上图是</a:t>
            </a:r>
            <a:r>
              <a:rPr lang="en-US" altLang="zh-CN" sz="2400" dirty="0" err="1" smtClean="0"/>
              <a:t>ipc</a:t>
            </a:r>
            <a:r>
              <a:rPr lang="zh-CN" altLang="en-US" sz="2400" dirty="0" smtClean="0"/>
              <a:t>功能模块结构</a:t>
            </a:r>
            <a:r>
              <a:rPr lang="en-US" altLang="zh-CN" sz="2400" dirty="0" smtClean="0"/>
              <a:t>.</a:t>
            </a:r>
            <a:r>
              <a:rPr lang="zh-CN" altLang="en-US" sz="2400" dirty="0" smtClean="0"/>
              <a:t>通过上图</a:t>
            </a:r>
            <a:r>
              <a:rPr lang="en-US" altLang="zh-CN" sz="2400" dirty="0" smtClean="0"/>
              <a:t>,</a:t>
            </a:r>
            <a:r>
              <a:rPr lang="zh-CN" altLang="en-US" sz="2400" dirty="0" smtClean="0"/>
              <a:t>可以知道</a:t>
            </a:r>
            <a:r>
              <a:rPr lang="en-US" altLang="zh-CN" sz="2400" dirty="0" smtClean="0"/>
              <a:t>3A</a:t>
            </a:r>
            <a:r>
              <a:rPr lang="zh-CN" altLang="en-US" sz="2400" dirty="0" smtClean="0"/>
              <a:t>在整体</a:t>
            </a:r>
            <a:r>
              <a:rPr lang="en-US" altLang="zh-CN" sz="2400" dirty="0" smtClean="0"/>
              <a:t>camera</a:t>
            </a:r>
            <a:r>
              <a:rPr lang="zh-CN" altLang="en-US" sz="2400" dirty="0" smtClean="0"/>
              <a:t>框架中的功能以及与其它功能模块的相互关系</a:t>
            </a:r>
            <a:r>
              <a:rPr lang="en-US" altLang="zh-CN" sz="2400" dirty="0" smtClean="0"/>
              <a:t>.</a:t>
            </a:r>
          </a:p>
          <a:p>
            <a:r>
              <a:rPr lang="zh-CN" altLang="en-US" sz="2400" dirty="0"/>
              <a:t>一般上</a:t>
            </a:r>
            <a:r>
              <a:rPr lang="en-US" altLang="zh-CN" sz="2400" dirty="0" smtClean="0"/>
              <a:t>,3a</a:t>
            </a:r>
            <a:r>
              <a:rPr lang="zh-CN" altLang="en-US" sz="2400" dirty="0" smtClean="0"/>
              <a:t>通常是通过软件与硬件结合的方式实现的</a:t>
            </a:r>
            <a:r>
              <a:rPr lang="en-US" altLang="zh-CN" sz="2400" dirty="0" smtClean="0"/>
              <a:t>.</a:t>
            </a:r>
            <a:r>
              <a:rPr lang="zh-CN" altLang="en-US" sz="2400" dirty="0" smtClean="0"/>
              <a:t>如大家已知的</a:t>
            </a:r>
            <a:r>
              <a:rPr lang="en-US" altLang="zh-CN" sz="2400" dirty="0" smtClean="0"/>
              <a:t>,3a</a:t>
            </a:r>
            <a:r>
              <a:rPr lang="zh-CN" altLang="en-US" sz="2400" dirty="0" smtClean="0"/>
              <a:t>其中一块统计功能就是硬件实现的</a:t>
            </a:r>
            <a:r>
              <a:rPr lang="en-US" altLang="zh-CN" sz="2400" dirty="0" smtClean="0"/>
              <a:t>.</a:t>
            </a:r>
          </a:p>
          <a:p>
            <a:r>
              <a:rPr lang="en-US" altLang="zh-CN" sz="2400" dirty="0" smtClean="0"/>
              <a:t>Auto</a:t>
            </a:r>
            <a:r>
              <a:rPr lang="zh-CN" altLang="en-US" sz="2400" dirty="0" smtClean="0"/>
              <a:t> </a:t>
            </a:r>
            <a:r>
              <a:rPr lang="en-US" altLang="zh-CN" sz="2400" dirty="0" smtClean="0"/>
              <a:t>exposure(control),</a:t>
            </a:r>
            <a:r>
              <a:rPr lang="zh-CN" altLang="en-US" sz="2400" dirty="0" smtClean="0"/>
              <a:t>自动曝光</a:t>
            </a:r>
            <a:r>
              <a:rPr lang="en-US" altLang="zh-CN" sz="2400" dirty="0" smtClean="0"/>
              <a:t>(</a:t>
            </a:r>
            <a:r>
              <a:rPr lang="zh-CN" altLang="en-US" sz="2400" dirty="0" smtClean="0"/>
              <a:t>控制</a:t>
            </a:r>
            <a:r>
              <a:rPr lang="en-US" altLang="zh-CN" sz="2400" dirty="0" smtClean="0"/>
              <a:t>).</a:t>
            </a:r>
            <a:r>
              <a:rPr lang="zh-CN" altLang="en-US" sz="2400" dirty="0" smtClean="0"/>
              <a:t>实现所采集图像</a:t>
            </a:r>
            <a:r>
              <a:rPr lang="en-US" altLang="zh-CN" sz="2400" dirty="0" smtClean="0"/>
              <a:t>,</a:t>
            </a:r>
            <a:r>
              <a:rPr lang="zh-CN" altLang="en-US" sz="2400" dirty="0" smtClean="0"/>
              <a:t>或者视频中每一帧的整体平均亮度控制在人眼观察比较舒适的程度</a:t>
            </a:r>
            <a:r>
              <a:rPr lang="en-US" altLang="zh-CN" sz="2400" dirty="0" smtClean="0"/>
              <a:t>.</a:t>
            </a:r>
          </a:p>
          <a:p>
            <a:r>
              <a:rPr lang="en-US" altLang="zh-CN" sz="2400" dirty="0" smtClean="0"/>
              <a:t>Auto</a:t>
            </a:r>
            <a:r>
              <a:rPr lang="zh-CN" altLang="en-US" sz="2400" dirty="0" smtClean="0"/>
              <a:t> </a:t>
            </a:r>
            <a:r>
              <a:rPr lang="en-US" altLang="zh-CN" sz="2400" dirty="0" smtClean="0"/>
              <a:t>white</a:t>
            </a:r>
            <a:r>
              <a:rPr lang="zh-CN" altLang="en-US" sz="2400" dirty="0" smtClean="0"/>
              <a:t> </a:t>
            </a:r>
            <a:r>
              <a:rPr lang="en-US" altLang="zh-CN" sz="2400" dirty="0" smtClean="0"/>
              <a:t>balance,</a:t>
            </a:r>
            <a:r>
              <a:rPr lang="zh-CN" altLang="en-US" sz="2400" dirty="0" smtClean="0"/>
              <a:t>自动白平衡</a:t>
            </a:r>
            <a:r>
              <a:rPr lang="en-US" altLang="zh-CN" sz="2400" dirty="0" smtClean="0"/>
              <a:t>.</a:t>
            </a:r>
            <a:r>
              <a:rPr lang="zh-CN" altLang="en-US" sz="2400" dirty="0" smtClean="0"/>
              <a:t>实现不同色温环境下</a:t>
            </a:r>
            <a:r>
              <a:rPr lang="en-US" altLang="zh-CN" sz="2400" dirty="0" smtClean="0"/>
              <a:t>,</a:t>
            </a:r>
            <a:r>
              <a:rPr lang="zh-CN" altLang="en-US" sz="2400" dirty="0" smtClean="0"/>
              <a:t>所拍摄图像具有人眼的色彩一致性</a:t>
            </a:r>
            <a:r>
              <a:rPr lang="en-US" altLang="zh-CN" sz="2400" dirty="0" smtClean="0"/>
              <a:t>,</a:t>
            </a:r>
            <a:r>
              <a:rPr lang="zh-CN" altLang="en-US" sz="2400" dirty="0" smtClean="0"/>
              <a:t>或者恒常性的过程</a:t>
            </a:r>
            <a:r>
              <a:rPr lang="en-US" altLang="zh-CN" sz="2400" dirty="0" smtClean="0"/>
              <a:t>.</a:t>
            </a:r>
          </a:p>
          <a:p>
            <a:r>
              <a:rPr lang="en-US" altLang="zh-CN" sz="2400" dirty="0" smtClean="0"/>
              <a:t>Auto</a:t>
            </a:r>
            <a:r>
              <a:rPr lang="zh-CN" altLang="en-US" sz="2400" dirty="0" smtClean="0"/>
              <a:t> </a:t>
            </a:r>
            <a:r>
              <a:rPr lang="en-US" altLang="zh-CN" sz="2400" dirty="0" smtClean="0"/>
              <a:t>focus,</a:t>
            </a:r>
            <a:r>
              <a:rPr lang="zh-CN" altLang="en-US" sz="2400" dirty="0" smtClean="0"/>
              <a:t>自动聚焦</a:t>
            </a:r>
            <a:r>
              <a:rPr lang="en-US" altLang="zh-CN" sz="2400" dirty="0" smtClean="0"/>
              <a:t>(</a:t>
            </a:r>
            <a:r>
              <a:rPr lang="zh-CN" altLang="en-US" sz="2400" dirty="0" smtClean="0"/>
              <a:t>自动合焦</a:t>
            </a:r>
            <a:r>
              <a:rPr lang="en-US" altLang="zh-CN" sz="2400" dirty="0" smtClean="0"/>
              <a:t>,</a:t>
            </a:r>
            <a:r>
              <a:rPr lang="zh-CN" altLang="en-US" sz="2400" dirty="0" smtClean="0"/>
              <a:t>对焦</a:t>
            </a:r>
            <a:r>
              <a:rPr lang="en-US" altLang="zh-CN" sz="2400" dirty="0" smtClean="0"/>
              <a:t>).</a:t>
            </a:r>
            <a:r>
              <a:rPr lang="zh-CN" altLang="en-US" sz="2400" dirty="0" smtClean="0"/>
              <a:t>实现自动调整相机</a:t>
            </a:r>
            <a:r>
              <a:rPr lang="en-US" altLang="zh-CN" sz="2400" dirty="0" smtClean="0"/>
              <a:t>,</a:t>
            </a:r>
            <a:r>
              <a:rPr lang="zh-CN" altLang="en-US" sz="2400" dirty="0" smtClean="0"/>
              <a:t>使得拍摄的图像较清晰的过程</a:t>
            </a:r>
            <a:r>
              <a:rPr lang="en-US" altLang="zh-CN" sz="2400" dirty="0" smtClean="0"/>
              <a:t>.</a:t>
            </a:r>
          </a:p>
          <a:p>
            <a:r>
              <a:rPr lang="zh-CN" altLang="en-US" sz="2400" dirty="0" smtClean="0"/>
              <a:t>通常情况下</a:t>
            </a:r>
            <a:r>
              <a:rPr lang="en-US" altLang="zh-CN" sz="2400" dirty="0" smtClean="0"/>
              <a:t>,</a:t>
            </a:r>
            <a:r>
              <a:rPr lang="en-US" altLang="zh-CN" sz="2400" dirty="0" err="1" smtClean="0"/>
              <a:t>ipc</a:t>
            </a:r>
            <a:r>
              <a:rPr lang="zh-CN" altLang="en-US" sz="2400" dirty="0" smtClean="0"/>
              <a:t>方案商会提供外部接口</a:t>
            </a:r>
            <a:r>
              <a:rPr lang="en-US" altLang="zh-CN" sz="2400" dirty="0" smtClean="0"/>
              <a:t>,</a:t>
            </a:r>
            <a:r>
              <a:rPr lang="zh-CN" altLang="en-US" sz="2400" dirty="0" smtClean="0"/>
              <a:t>帮助客户自己实现</a:t>
            </a:r>
            <a:r>
              <a:rPr lang="en-US" altLang="zh-CN" sz="2400" dirty="0" smtClean="0"/>
              <a:t>3A</a:t>
            </a:r>
            <a:r>
              <a:rPr lang="zh-CN" altLang="en-US" sz="2400" dirty="0" smtClean="0"/>
              <a:t>或者单个算法</a:t>
            </a:r>
            <a:r>
              <a:rPr lang="en-US" altLang="zh-CN" sz="2400" dirty="0" smtClean="0"/>
              <a:t>,</a:t>
            </a:r>
            <a:r>
              <a:rPr lang="zh-CN" altLang="en-US" sz="2400" dirty="0" smtClean="0"/>
              <a:t>并嵌入到</a:t>
            </a:r>
            <a:r>
              <a:rPr lang="en-US" altLang="zh-CN" sz="2400" dirty="0" smtClean="0"/>
              <a:t>camera</a:t>
            </a:r>
            <a:r>
              <a:rPr lang="zh-CN" altLang="en-US" sz="2400" dirty="0" smtClean="0"/>
              <a:t>框架中</a:t>
            </a:r>
            <a:r>
              <a:rPr lang="en-US" altLang="zh-CN" sz="2400" dirty="0" smtClean="0"/>
              <a:t>.</a:t>
            </a:r>
            <a:r>
              <a:rPr lang="zh-CN" altLang="en-US" sz="2400" dirty="0" smtClean="0"/>
              <a:t>如下图所示</a:t>
            </a:r>
            <a:r>
              <a:rPr lang="en-US"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1214415" y="1071546"/>
            <a:ext cx="6502852" cy="50546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Grp="1" noChangeAspect="1" noChangeArrowheads="1"/>
          </p:cNvPicPr>
          <p:nvPr>
            <p:ph idx="1"/>
          </p:nvPr>
        </p:nvPicPr>
        <p:blipFill>
          <a:blip r:embed="rId2"/>
          <a:srcRect/>
          <a:stretch>
            <a:fillRect/>
          </a:stretch>
        </p:blipFill>
        <p:spPr bwMode="auto">
          <a:xfrm>
            <a:off x="356388" y="257092"/>
            <a:ext cx="8430454" cy="58151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marL="838200" indent="-838200" eaLnBrk="1" hangingPunct="1"/>
            <a:r>
              <a:rPr lang="en-US" altLang="zh-CN" sz="3600" dirty="0" smtClean="0"/>
              <a:t>Auto White Balance</a:t>
            </a:r>
          </a:p>
        </p:txBody>
      </p:sp>
      <p:sp>
        <p:nvSpPr>
          <p:cNvPr id="36867" name="Rectangle 3"/>
          <p:cNvSpPr>
            <a:spLocks noChangeArrowheads="1"/>
          </p:cNvSpPr>
          <p:nvPr/>
        </p:nvSpPr>
        <p:spPr bwMode="auto">
          <a:xfrm>
            <a:off x="0" y="2871788"/>
            <a:ext cx="9144000" cy="0"/>
          </a:xfrm>
          <a:prstGeom prst="rect">
            <a:avLst/>
          </a:prstGeom>
          <a:noFill/>
          <a:ln w="9525">
            <a:noFill/>
            <a:miter lim="800000"/>
            <a:headEnd/>
            <a:tailEnd/>
          </a:ln>
        </p:spPr>
        <p:txBody>
          <a:bodyPr wrap="none" anchor="ctr">
            <a:spAutoFit/>
          </a:bodyPr>
          <a:lstStyle/>
          <a:p>
            <a:endParaRPr lang="en-US" altLang="zh-CN"/>
          </a:p>
        </p:txBody>
      </p:sp>
      <p:sp>
        <p:nvSpPr>
          <p:cNvPr id="36868" name="Rectangle 5"/>
          <p:cNvSpPr>
            <a:spLocks noChangeArrowheads="1"/>
          </p:cNvSpPr>
          <p:nvPr/>
        </p:nvSpPr>
        <p:spPr bwMode="auto">
          <a:xfrm>
            <a:off x="0" y="2024063"/>
            <a:ext cx="9144000" cy="0"/>
          </a:xfrm>
          <a:prstGeom prst="rect">
            <a:avLst/>
          </a:prstGeom>
          <a:noFill/>
          <a:ln w="9525">
            <a:noFill/>
            <a:miter lim="800000"/>
            <a:headEnd/>
            <a:tailEnd/>
          </a:ln>
        </p:spPr>
        <p:txBody>
          <a:bodyPr wrap="none" anchor="ctr">
            <a:spAutoFit/>
          </a:bodyPr>
          <a:lstStyle/>
          <a:p>
            <a:endParaRPr lang="en-US" altLang="zh-CN"/>
          </a:p>
        </p:txBody>
      </p:sp>
      <p:sp>
        <p:nvSpPr>
          <p:cNvPr id="36869" name="Rectangle 6"/>
          <p:cNvSpPr>
            <a:spLocks noChangeArrowheads="1"/>
          </p:cNvSpPr>
          <p:nvPr/>
        </p:nvSpPr>
        <p:spPr bwMode="auto">
          <a:xfrm>
            <a:off x="0" y="2452688"/>
            <a:ext cx="9144000" cy="0"/>
          </a:xfrm>
          <a:prstGeom prst="rect">
            <a:avLst/>
          </a:prstGeom>
          <a:noFill/>
          <a:ln w="9525">
            <a:noFill/>
            <a:miter lim="800000"/>
            <a:headEnd/>
            <a:tailEnd/>
          </a:ln>
        </p:spPr>
        <p:txBody>
          <a:bodyPr wrap="none" anchor="ctr">
            <a:spAutoFit/>
          </a:bodyPr>
          <a:lstStyle/>
          <a:p>
            <a:endParaRPr lang="en-US" altLang="zh-CN"/>
          </a:p>
        </p:txBody>
      </p:sp>
      <p:sp>
        <p:nvSpPr>
          <p:cNvPr id="36870" name="Rectangle 7"/>
          <p:cNvSpPr>
            <a:spLocks noChangeArrowheads="1"/>
          </p:cNvSpPr>
          <p:nvPr/>
        </p:nvSpPr>
        <p:spPr bwMode="auto">
          <a:xfrm>
            <a:off x="0" y="1709738"/>
            <a:ext cx="9144000" cy="0"/>
          </a:xfrm>
          <a:prstGeom prst="rect">
            <a:avLst/>
          </a:prstGeom>
          <a:noFill/>
          <a:ln w="9525">
            <a:noFill/>
            <a:miter lim="800000"/>
            <a:headEnd/>
            <a:tailEnd/>
          </a:ln>
        </p:spPr>
        <p:txBody>
          <a:bodyPr wrap="none" anchor="ctr">
            <a:spAutoFit/>
          </a:bodyPr>
          <a:lstStyle/>
          <a:p>
            <a:endParaRPr lang="en-US" altLang="zh-CN"/>
          </a:p>
        </p:txBody>
      </p:sp>
      <p:sp>
        <p:nvSpPr>
          <p:cNvPr id="36871" name="Rectangle 8"/>
          <p:cNvSpPr>
            <a:spLocks noChangeArrowheads="1"/>
          </p:cNvSpPr>
          <p:nvPr/>
        </p:nvSpPr>
        <p:spPr bwMode="auto">
          <a:xfrm>
            <a:off x="0" y="2752725"/>
            <a:ext cx="9144000" cy="0"/>
          </a:xfrm>
          <a:prstGeom prst="rect">
            <a:avLst/>
          </a:prstGeom>
          <a:noFill/>
          <a:ln w="9525">
            <a:noFill/>
            <a:miter lim="800000"/>
            <a:headEnd/>
            <a:tailEnd/>
          </a:ln>
        </p:spPr>
        <p:txBody>
          <a:bodyPr wrap="none" anchor="ctr">
            <a:spAutoFit/>
          </a:bodyPr>
          <a:lstStyle/>
          <a:p>
            <a:endParaRPr lang="en-US" altLang="zh-CN"/>
          </a:p>
        </p:txBody>
      </p:sp>
      <p:sp>
        <p:nvSpPr>
          <p:cNvPr id="36872" name="Rectangle 9"/>
          <p:cNvSpPr>
            <a:spLocks noChangeArrowheads="1"/>
          </p:cNvSpPr>
          <p:nvPr/>
        </p:nvSpPr>
        <p:spPr bwMode="auto">
          <a:xfrm>
            <a:off x="-333375" y="2438400"/>
            <a:ext cx="9144000" cy="0"/>
          </a:xfrm>
          <a:prstGeom prst="rect">
            <a:avLst/>
          </a:prstGeom>
          <a:noFill/>
          <a:ln w="9525">
            <a:noFill/>
            <a:miter lim="800000"/>
            <a:headEnd/>
            <a:tailEnd/>
          </a:ln>
        </p:spPr>
        <p:txBody>
          <a:bodyPr wrap="none" anchor="ctr">
            <a:spAutoFit/>
          </a:bodyPr>
          <a:lstStyle/>
          <a:p>
            <a:endParaRPr lang="en-US" altLang="zh-CN"/>
          </a:p>
        </p:txBody>
      </p:sp>
      <p:sp>
        <p:nvSpPr>
          <p:cNvPr id="36873" name="Rectangle 10"/>
          <p:cNvSpPr>
            <a:spLocks noChangeArrowheads="1"/>
          </p:cNvSpPr>
          <p:nvPr/>
        </p:nvSpPr>
        <p:spPr bwMode="auto">
          <a:xfrm>
            <a:off x="0" y="2185988"/>
            <a:ext cx="9144000" cy="0"/>
          </a:xfrm>
          <a:prstGeom prst="rect">
            <a:avLst/>
          </a:prstGeom>
          <a:noFill/>
          <a:ln w="9525">
            <a:noFill/>
            <a:miter lim="800000"/>
            <a:headEnd/>
            <a:tailEnd/>
          </a:ln>
        </p:spPr>
        <p:txBody>
          <a:bodyPr wrap="none" anchor="ctr">
            <a:spAutoFit/>
          </a:bodyPr>
          <a:lstStyle/>
          <a:p>
            <a:endParaRPr lang="en-US" altLang="zh-CN"/>
          </a:p>
        </p:txBody>
      </p:sp>
      <p:sp>
        <p:nvSpPr>
          <p:cNvPr id="36874" name="Rectangle 12"/>
          <p:cNvSpPr>
            <a:spLocks noChangeArrowheads="1"/>
          </p:cNvSpPr>
          <p:nvPr/>
        </p:nvSpPr>
        <p:spPr bwMode="auto">
          <a:xfrm>
            <a:off x="0" y="2690813"/>
            <a:ext cx="9144000" cy="0"/>
          </a:xfrm>
          <a:prstGeom prst="rect">
            <a:avLst/>
          </a:prstGeom>
          <a:noFill/>
          <a:ln w="9525">
            <a:noFill/>
            <a:miter lim="800000"/>
            <a:headEnd/>
            <a:tailEnd/>
          </a:ln>
        </p:spPr>
        <p:txBody>
          <a:bodyPr wrap="none" anchor="ctr">
            <a:spAutoFit/>
          </a:bodyPr>
          <a:lstStyle/>
          <a:p>
            <a:endParaRPr lang="en-US" altLang="zh-CN"/>
          </a:p>
        </p:txBody>
      </p:sp>
      <p:sp>
        <p:nvSpPr>
          <p:cNvPr id="36875" name="Rectangle 15"/>
          <p:cNvSpPr>
            <a:spLocks noChangeArrowheads="1"/>
          </p:cNvSpPr>
          <p:nvPr/>
        </p:nvSpPr>
        <p:spPr bwMode="auto">
          <a:xfrm>
            <a:off x="179388" y="1285860"/>
            <a:ext cx="8713787" cy="1323439"/>
          </a:xfrm>
          <a:prstGeom prst="rect">
            <a:avLst/>
          </a:prstGeom>
          <a:noFill/>
          <a:ln w="9525">
            <a:noFill/>
            <a:miter lim="800000"/>
            <a:headEnd/>
            <a:tailEnd/>
          </a:ln>
        </p:spPr>
        <p:txBody>
          <a:bodyPr wrap="square" anchor="ctr">
            <a:spAutoFit/>
          </a:bodyPr>
          <a:lstStyle/>
          <a:p>
            <a:r>
              <a:rPr lang="en-US" altLang="zh-CN" sz="2000" dirty="0"/>
              <a:t>When the white paper moves from one light source to another light source, an image sensor sees different colors under different conditions. Similarly, when a digital camera is moved from outdoors (sunlight) to indoor fluorescent (or incandescent) light conditions, the color in the image shifts. </a:t>
            </a:r>
          </a:p>
        </p:txBody>
      </p:sp>
      <p:sp>
        <p:nvSpPr>
          <p:cNvPr id="36876" name="Rectangle 16"/>
          <p:cNvSpPr>
            <a:spLocks noChangeArrowheads="1"/>
          </p:cNvSpPr>
          <p:nvPr/>
        </p:nvSpPr>
        <p:spPr bwMode="auto">
          <a:xfrm>
            <a:off x="250825" y="3143249"/>
            <a:ext cx="8496300" cy="1015663"/>
          </a:xfrm>
          <a:prstGeom prst="rect">
            <a:avLst/>
          </a:prstGeom>
          <a:noFill/>
          <a:ln w="9525">
            <a:noFill/>
            <a:miter lim="800000"/>
            <a:headEnd/>
            <a:tailEnd/>
          </a:ln>
        </p:spPr>
        <p:txBody>
          <a:bodyPr wrap="square" anchor="ctr">
            <a:spAutoFit/>
          </a:bodyPr>
          <a:lstStyle/>
          <a:p>
            <a:r>
              <a:rPr lang="en-US" altLang="zh-CN" sz="2000" dirty="0"/>
              <a:t>To correct for light source color-temperature changes, the balance among red, green and blue has to be shifted. This “white balancing” is performed by the algorithm below.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a:srcRect/>
          <a:stretch>
            <a:fillRect/>
          </a:stretch>
        </p:blipFill>
        <p:spPr bwMode="auto">
          <a:xfrm>
            <a:off x="214282" y="1184891"/>
            <a:ext cx="8634438" cy="4572172"/>
          </a:xfrm>
          <a:prstGeom prst="rect">
            <a:avLst/>
          </a:prstGeom>
          <a:noFill/>
          <a:ln w="9525">
            <a:noFill/>
            <a:miter lim="800000"/>
            <a:headEnd/>
            <a:tailEnd/>
          </a:ln>
          <a:effectLst/>
        </p:spPr>
      </p:pic>
      <p:sp>
        <p:nvSpPr>
          <p:cNvPr id="5" name="内容占位符 4"/>
          <p:cNvSpPr>
            <a:spLocks noGrp="1"/>
          </p:cNvSpPr>
          <p:nvPr>
            <p:ph idx="1"/>
          </p:nvPr>
        </p:nvSpPr>
        <p:spPr>
          <a:xfrm>
            <a:off x="457200" y="1285860"/>
            <a:ext cx="8229600" cy="4840303"/>
          </a:xfrm>
        </p:spPr>
        <p:txBody>
          <a:bodyPr/>
          <a:lstStyle/>
          <a:p>
            <a:pPr>
              <a:buNone/>
            </a:pP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5626121"/>
          </a:xfrm>
        </p:spPr>
        <p:txBody>
          <a:bodyPr>
            <a:normAutofit/>
          </a:bodyPr>
          <a:lstStyle/>
          <a:p>
            <a:r>
              <a:rPr lang="zh-CN" altLang="en-US" sz="2400" dirty="0" smtClean="0"/>
              <a:t>一般来讲</a:t>
            </a:r>
            <a:r>
              <a:rPr lang="en-US" altLang="zh-CN" sz="2400" dirty="0" smtClean="0"/>
              <a:t>,camera</a:t>
            </a:r>
            <a:r>
              <a:rPr lang="zh-CN" altLang="en-US" sz="2400" dirty="0" smtClean="0"/>
              <a:t>提供</a:t>
            </a:r>
            <a:r>
              <a:rPr lang="en-US" altLang="zh-CN" sz="2400" dirty="0" smtClean="0"/>
              <a:t>4</a:t>
            </a:r>
            <a:r>
              <a:rPr lang="zh-CN" altLang="en-US" sz="2400" dirty="0" smtClean="0"/>
              <a:t>档色温色彩校正</a:t>
            </a:r>
            <a:r>
              <a:rPr lang="en-US" altLang="zh-CN" sz="2400" dirty="0" smtClean="0"/>
              <a:t>,</a:t>
            </a:r>
            <a:r>
              <a:rPr lang="zh-CN" altLang="en-US" sz="2400" dirty="0" smtClean="0"/>
              <a:t>来实现普通应用场合的相机的自动白平衡</a:t>
            </a:r>
            <a:r>
              <a:rPr lang="en-US" altLang="zh-CN" sz="2400" dirty="0" smtClean="0"/>
              <a:t>.</a:t>
            </a:r>
          </a:p>
          <a:p>
            <a:r>
              <a:rPr lang="en-US" altLang="zh-CN" sz="2400" dirty="0" smtClean="0"/>
              <a:t>CIE</a:t>
            </a:r>
            <a:r>
              <a:rPr lang="zh-CN" altLang="en-US" sz="2400" dirty="0" smtClean="0"/>
              <a:t> </a:t>
            </a:r>
            <a:r>
              <a:rPr lang="en-US" altLang="zh-CN" sz="2400" dirty="0" smtClean="0"/>
              <a:t>XYZ</a:t>
            </a:r>
            <a:r>
              <a:rPr lang="zh-CN" altLang="en-US" sz="2400" dirty="0" smtClean="0"/>
              <a:t>色彩空间和</a:t>
            </a:r>
            <a:r>
              <a:rPr lang="en-US" altLang="zh-CN" sz="2400" dirty="0" err="1" smtClean="0"/>
              <a:t>sRGB</a:t>
            </a:r>
            <a:r>
              <a:rPr lang="zh-CN" altLang="en-US" sz="2400" dirty="0" smtClean="0"/>
              <a:t>的转换关系</a:t>
            </a:r>
            <a:r>
              <a:rPr lang="en-US" altLang="zh-CN" sz="2400" dirty="0" smtClean="0"/>
              <a:t>.</a:t>
            </a:r>
          </a:p>
          <a:p>
            <a:endParaRPr lang="en-US" altLang="zh-CN" sz="2400" dirty="0" smtClean="0"/>
          </a:p>
          <a:p>
            <a:r>
              <a:rPr lang="en-US" altLang="zh-CN" sz="2400" dirty="0" smtClean="0"/>
              <a:t>Algorithms:</a:t>
            </a:r>
          </a:p>
          <a:p>
            <a:r>
              <a:rPr lang="en-US" altLang="zh-CN" sz="2400" dirty="0" smtClean="0">
                <a:ea typeface="宋体" charset="-122"/>
              </a:rPr>
              <a:t>Gray world</a:t>
            </a:r>
          </a:p>
          <a:p>
            <a:r>
              <a:rPr lang="en-US" altLang="zh-CN" sz="2400" dirty="0" smtClean="0">
                <a:ea typeface="宋体" charset="-122"/>
              </a:rPr>
              <a:t>“Simplest color balance” – histogram normalization with saturation </a:t>
            </a:r>
          </a:p>
          <a:p>
            <a:r>
              <a:rPr lang="en-US" altLang="zh-CN" sz="2400" dirty="0" smtClean="0">
                <a:ea typeface="宋体" charset="-122"/>
              </a:rPr>
              <a:t>Robust auto white-balance</a:t>
            </a:r>
          </a:p>
          <a:p>
            <a:r>
              <a:rPr lang="en-US" altLang="zh-CN" sz="2400" dirty="0" smtClean="0">
                <a:ea typeface="宋体" charset="-122"/>
              </a:rPr>
              <a:t>Sensor correlation illuminant estimation </a:t>
            </a:r>
          </a:p>
          <a:p>
            <a:endParaRPr lang="en-US" altLang="zh-CN" sz="2400" dirty="0" smtClean="0"/>
          </a:p>
          <a:p>
            <a:endParaRPr lang="zh-CN" alt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166"/>
            <a:ext cx="8229600" cy="6357982"/>
          </a:xfrm>
        </p:spPr>
        <p:txBody>
          <a:bodyPr/>
          <a:lstStyle/>
          <a:p>
            <a:r>
              <a:rPr lang="en-US" altLang="zh-CN" sz="2400" dirty="0" smtClean="0"/>
              <a:t>Using the color difference signals (R-G,B-G). Adjust the R gain &amp; B gain let R-G &amp; B-G go into the shaded  area.</a:t>
            </a:r>
          </a:p>
          <a:p>
            <a:r>
              <a:rPr lang="pt-BR" altLang="zh-CN" sz="2400" dirty="0" smtClean="0"/>
              <a:t>-a&lt;B-G&lt;a </a:t>
            </a:r>
          </a:p>
          <a:p>
            <a:r>
              <a:rPr lang="pt-BR" altLang="zh-CN" sz="2400" dirty="0" smtClean="0"/>
              <a:t> -b&lt;R-G&lt;b </a:t>
            </a:r>
          </a:p>
          <a:p>
            <a:r>
              <a:rPr lang="pt-BR" altLang="zh-CN" sz="2400" dirty="0" smtClean="0"/>
              <a:t>-c&lt;(R-G)+(B-G)&lt;c</a:t>
            </a:r>
          </a:p>
          <a:p>
            <a:endParaRPr lang="zh-CN" altLang="en-US" dirty="0"/>
          </a:p>
        </p:txBody>
      </p:sp>
      <p:pic>
        <p:nvPicPr>
          <p:cNvPr id="5" name="Picture 2"/>
          <p:cNvPicPr>
            <a:picLocks noChangeAspect="1" noChangeArrowheads="1"/>
          </p:cNvPicPr>
          <p:nvPr/>
        </p:nvPicPr>
        <p:blipFill>
          <a:blip r:embed="rId2"/>
          <a:srcRect/>
          <a:stretch>
            <a:fillRect/>
          </a:stretch>
        </p:blipFill>
        <p:spPr bwMode="auto">
          <a:xfrm>
            <a:off x="3357554" y="2500306"/>
            <a:ext cx="3886610" cy="35123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285728"/>
            <a:ext cx="8229600" cy="5840435"/>
          </a:xfrm>
        </p:spPr>
        <p:txBody>
          <a:bodyPr/>
          <a:lstStyle/>
          <a:p>
            <a:r>
              <a:rPr lang="en-US" altLang="zh-CN" sz="2400" dirty="0" smtClean="0"/>
              <a:t>Color compensation convert the R and B gains into appropriate values with narrow  shaded areas.</a:t>
            </a:r>
          </a:p>
          <a:p>
            <a:r>
              <a:rPr lang="en-US" altLang="zh-CN" sz="2400" dirty="0" err="1" smtClean="0"/>
              <a:t>Rmin</a:t>
            </a:r>
            <a:r>
              <a:rPr lang="en-US" altLang="zh-CN" sz="2400" dirty="0" smtClean="0"/>
              <a:t>&lt;R&lt;</a:t>
            </a:r>
            <a:r>
              <a:rPr lang="en-US" altLang="zh-CN" sz="2400" dirty="0" err="1" smtClean="0"/>
              <a:t>Rmax</a:t>
            </a:r>
            <a:r>
              <a:rPr lang="en-US" altLang="zh-CN" sz="2400" dirty="0" smtClean="0"/>
              <a:t> </a:t>
            </a:r>
          </a:p>
          <a:p>
            <a:r>
              <a:rPr lang="en-US" altLang="zh-CN" sz="2400" dirty="0" err="1" smtClean="0"/>
              <a:t>Bmin</a:t>
            </a:r>
            <a:r>
              <a:rPr lang="en-US" altLang="zh-CN" sz="2400" dirty="0" smtClean="0"/>
              <a:t>&lt;B&lt;</a:t>
            </a:r>
            <a:r>
              <a:rPr lang="en-US" altLang="zh-CN" sz="2400" dirty="0" err="1" smtClean="0"/>
              <a:t>Bmax</a:t>
            </a:r>
            <a:r>
              <a:rPr lang="en-US" altLang="zh-CN" sz="2400" dirty="0" smtClean="0"/>
              <a:t> </a:t>
            </a:r>
          </a:p>
          <a:p>
            <a:r>
              <a:rPr lang="en-US" altLang="zh-CN" sz="2400" dirty="0" smtClean="0"/>
              <a:t>T1&lt;R+3B&lt;T2</a:t>
            </a:r>
          </a:p>
          <a:p>
            <a:endParaRPr lang="zh-CN" altLang="en-US" dirty="0" smtClean="0"/>
          </a:p>
          <a:p>
            <a:endParaRPr lang="zh-CN" altLang="en-US" dirty="0"/>
          </a:p>
        </p:txBody>
      </p:sp>
      <p:pic>
        <p:nvPicPr>
          <p:cNvPr id="6" name="Picture 2"/>
          <p:cNvPicPr>
            <a:picLocks noChangeAspect="1" noChangeArrowheads="1"/>
          </p:cNvPicPr>
          <p:nvPr/>
        </p:nvPicPr>
        <p:blipFill>
          <a:blip r:embed="rId2"/>
          <a:srcRect/>
          <a:stretch>
            <a:fillRect/>
          </a:stretch>
        </p:blipFill>
        <p:spPr bwMode="auto">
          <a:xfrm>
            <a:off x="2786050" y="2571744"/>
            <a:ext cx="4572000" cy="33766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Grp="1" noChangeAspect="1" noChangeArrowheads="1"/>
          </p:cNvPicPr>
          <p:nvPr>
            <p:ph idx="1"/>
          </p:nvPr>
        </p:nvPicPr>
        <p:blipFill>
          <a:blip r:embed="rId2"/>
          <a:srcRect/>
          <a:stretch>
            <a:fillRect/>
          </a:stretch>
        </p:blipFill>
        <p:spPr bwMode="auto">
          <a:xfrm>
            <a:off x="193889" y="214290"/>
            <a:ext cx="8722196" cy="58579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ChangeArrowheads="1"/>
          </p:cNvSpPr>
          <p:nvPr/>
        </p:nvSpPr>
        <p:spPr bwMode="auto">
          <a:xfrm>
            <a:off x="0" y="2871788"/>
            <a:ext cx="9144000" cy="0"/>
          </a:xfrm>
          <a:prstGeom prst="rect">
            <a:avLst/>
          </a:prstGeom>
          <a:noFill/>
          <a:ln w="9525">
            <a:noFill/>
            <a:miter lim="800000"/>
            <a:headEnd/>
            <a:tailEnd/>
          </a:ln>
        </p:spPr>
        <p:txBody>
          <a:bodyPr wrap="none" anchor="ctr">
            <a:spAutoFit/>
          </a:bodyPr>
          <a:lstStyle/>
          <a:p>
            <a:endParaRPr lang="en-US" altLang="zh-CN"/>
          </a:p>
        </p:txBody>
      </p:sp>
      <p:sp>
        <p:nvSpPr>
          <p:cNvPr id="37892" name="Rectangle 4"/>
          <p:cNvSpPr>
            <a:spLocks noChangeArrowheads="1"/>
          </p:cNvSpPr>
          <p:nvPr/>
        </p:nvSpPr>
        <p:spPr bwMode="auto">
          <a:xfrm>
            <a:off x="0" y="2024063"/>
            <a:ext cx="9144000" cy="0"/>
          </a:xfrm>
          <a:prstGeom prst="rect">
            <a:avLst/>
          </a:prstGeom>
          <a:noFill/>
          <a:ln w="9525">
            <a:noFill/>
            <a:miter lim="800000"/>
            <a:headEnd/>
            <a:tailEnd/>
          </a:ln>
        </p:spPr>
        <p:txBody>
          <a:bodyPr wrap="none" anchor="ctr">
            <a:spAutoFit/>
          </a:bodyPr>
          <a:lstStyle/>
          <a:p>
            <a:endParaRPr lang="en-US" altLang="zh-CN"/>
          </a:p>
        </p:txBody>
      </p:sp>
      <p:sp>
        <p:nvSpPr>
          <p:cNvPr id="37893" name="Rectangle 5"/>
          <p:cNvSpPr>
            <a:spLocks noChangeArrowheads="1"/>
          </p:cNvSpPr>
          <p:nvPr/>
        </p:nvSpPr>
        <p:spPr bwMode="auto">
          <a:xfrm>
            <a:off x="0" y="2452688"/>
            <a:ext cx="9144000" cy="0"/>
          </a:xfrm>
          <a:prstGeom prst="rect">
            <a:avLst/>
          </a:prstGeom>
          <a:noFill/>
          <a:ln w="9525">
            <a:noFill/>
            <a:miter lim="800000"/>
            <a:headEnd/>
            <a:tailEnd/>
          </a:ln>
        </p:spPr>
        <p:txBody>
          <a:bodyPr wrap="none" anchor="ctr">
            <a:spAutoFit/>
          </a:bodyPr>
          <a:lstStyle/>
          <a:p>
            <a:endParaRPr lang="en-US" altLang="zh-CN"/>
          </a:p>
        </p:txBody>
      </p:sp>
      <p:sp>
        <p:nvSpPr>
          <p:cNvPr id="37894" name="Rectangle 6"/>
          <p:cNvSpPr>
            <a:spLocks noChangeArrowheads="1"/>
          </p:cNvSpPr>
          <p:nvPr/>
        </p:nvSpPr>
        <p:spPr bwMode="auto">
          <a:xfrm>
            <a:off x="0" y="1709738"/>
            <a:ext cx="9144000" cy="0"/>
          </a:xfrm>
          <a:prstGeom prst="rect">
            <a:avLst/>
          </a:prstGeom>
          <a:noFill/>
          <a:ln w="9525">
            <a:noFill/>
            <a:miter lim="800000"/>
            <a:headEnd/>
            <a:tailEnd/>
          </a:ln>
        </p:spPr>
        <p:txBody>
          <a:bodyPr wrap="none" anchor="ctr">
            <a:spAutoFit/>
          </a:bodyPr>
          <a:lstStyle/>
          <a:p>
            <a:endParaRPr lang="en-US" altLang="zh-CN"/>
          </a:p>
        </p:txBody>
      </p:sp>
      <p:sp>
        <p:nvSpPr>
          <p:cNvPr id="37895" name="Rectangle 7"/>
          <p:cNvSpPr>
            <a:spLocks noChangeArrowheads="1"/>
          </p:cNvSpPr>
          <p:nvPr/>
        </p:nvSpPr>
        <p:spPr bwMode="auto">
          <a:xfrm>
            <a:off x="0" y="2752725"/>
            <a:ext cx="9144000" cy="0"/>
          </a:xfrm>
          <a:prstGeom prst="rect">
            <a:avLst/>
          </a:prstGeom>
          <a:noFill/>
          <a:ln w="9525">
            <a:noFill/>
            <a:miter lim="800000"/>
            <a:headEnd/>
            <a:tailEnd/>
          </a:ln>
        </p:spPr>
        <p:txBody>
          <a:bodyPr wrap="none" anchor="ctr">
            <a:spAutoFit/>
          </a:bodyPr>
          <a:lstStyle/>
          <a:p>
            <a:endParaRPr lang="en-US" altLang="zh-CN"/>
          </a:p>
        </p:txBody>
      </p:sp>
      <p:sp>
        <p:nvSpPr>
          <p:cNvPr id="37896" name="Rectangle 8"/>
          <p:cNvSpPr>
            <a:spLocks noChangeArrowheads="1"/>
          </p:cNvSpPr>
          <p:nvPr/>
        </p:nvSpPr>
        <p:spPr bwMode="auto">
          <a:xfrm>
            <a:off x="-333375" y="2438400"/>
            <a:ext cx="9144000" cy="0"/>
          </a:xfrm>
          <a:prstGeom prst="rect">
            <a:avLst/>
          </a:prstGeom>
          <a:noFill/>
          <a:ln w="9525">
            <a:noFill/>
            <a:miter lim="800000"/>
            <a:headEnd/>
            <a:tailEnd/>
          </a:ln>
        </p:spPr>
        <p:txBody>
          <a:bodyPr wrap="none" anchor="ctr">
            <a:spAutoFit/>
          </a:bodyPr>
          <a:lstStyle/>
          <a:p>
            <a:endParaRPr lang="en-US" altLang="zh-CN"/>
          </a:p>
        </p:txBody>
      </p:sp>
      <p:sp>
        <p:nvSpPr>
          <p:cNvPr id="37897" name="Rectangle 9"/>
          <p:cNvSpPr>
            <a:spLocks noChangeArrowheads="1"/>
          </p:cNvSpPr>
          <p:nvPr/>
        </p:nvSpPr>
        <p:spPr bwMode="auto">
          <a:xfrm>
            <a:off x="0" y="2185988"/>
            <a:ext cx="9144000" cy="0"/>
          </a:xfrm>
          <a:prstGeom prst="rect">
            <a:avLst/>
          </a:prstGeom>
          <a:noFill/>
          <a:ln w="9525">
            <a:noFill/>
            <a:miter lim="800000"/>
            <a:headEnd/>
            <a:tailEnd/>
          </a:ln>
        </p:spPr>
        <p:txBody>
          <a:bodyPr wrap="none" anchor="ctr">
            <a:spAutoFit/>
          </a:bodyPr>
          <a:lstStyle/>
          <a:p>
            <a:endParaRPr lang="en-US" altLang="zh-CN"/>
          </a:p>
        </p:txBody>
      </p:sp>
      <p:sp>
        <p:nvSpPr>
          <p:cNvPr id="37898" name="Rectangle 10"/>
          <p:cNvSpPr>
            <a:spLocks noChangeArrowheads="1"/>
          </p:cNvSpPr>
          <p:nvPr/>
        </p:nvSpPr>
        <p:spPr bwMode="auto">
          <a:xfrm>
            <a:off x="0" y="2690813"/>
            <a:ext cx="9144000" cy="0"/>
          </a:xfrm>
          <a:prstGeom prst="rect">
            <a:avLst/>
          </a:prstGeom>
          <a:noFill/>
          <a:ln w="9525">
            <a:noFill/>
            <a:miter lim="800000"/>
            <a:headEnd/>
            <a:tailEnd/>
          </a:ln>
        </p:spPr>
        <p:txBody>
          <a:bodyPr wrap="none" anchor="ctr">
            <a:spAutoFit/>
          </a:bodyPr>
          <a:lstStyle/>
          <a:p>
            <a:endParaRPr lang="en-US" altLang="zh-CN"/>
          </a:p>
        </p:txBody>
      </p:sp>
      <p:sp>
        <p:nvSpPr>
          <p:cNvPr id="37899" name="Rectangle 14"/>
          <p:cNvSpPr>
            <a:spLocks noChangeArrowheads="1"/>
          </p:cNvSpPr>
          <p:nvPr/>
        </p:nvSpPr>
        <p:spPr bwMode="auto">
          <a:xfrm>
            <a:off x="357158" y="1214423"/>
            <a:ext cx="8391555" cy="1323439"/>
          </a:xfrm>
          <a:prstGeom prst="rect">
            <a:avLst/>
          </a:prstGeom>
          <a:noFill/>
          <a:ln w="9525">
            <a:noFill/>
            <a:miter lim="800000"/>
            <a:headEnd/>
            <a:tailEnd/>
          </a:ln>
        </p:spPr>
        <p:txBody>
          <a:bodyPr wrap="square" anchor="ctr">
            <a:spAutoFit/>
          </a:bodyPr>
          <a:lstStyle/>
          <a:p>
            <a:r>
              <a:rPr lang="en-US" altLang="zh-CN" sz="2000" dirty="0">
                <a:cs typeface="Times New Roman" pitchFamily="18" charset="0"/>
              </a:rPr>
              <a:t>The number (Counter) of the pixels which satisfy the following conditions and their sums (</a:t>
            </a:r>
            <a:r>
              <a:rPr lang="en-US" altLang="zh-CN" sz="2000" dirty="0" err="1">
                <a:cs typeface="Times New Roman" pitchFamily="18" charset="0"/>
              </a:rPr>
              <a:t>Rsum</a:t>
            </a:r>
            <a:r>
              <a:rPr lang="en-US" altLang="zh-CN" sz="2000" dirty="0">
                <a:cs typeface="Times New Roman" pitchFamily="18" charset="0"/>
              </a:rPr>
              <a:t>, </a:t>
            </a:r>
            <a:r>
              <a:rPr lang="en-US" altLang="zh-CN" sz="2000" dirty="0" err="1">
                <a:cs typeface="Times New Roman" pitchFamily="18" charset="0"/>
              </a:rPr>
              <a:t>Gsum</a:t>
            </a:r>
            <a:r>
              <a:rPr lang="en-US" altLang="zh-CN" sz="2000" dirty="0">
                <a:cs typeface="Times New Roman" pitchFamily="18" charset="0"/>
              </a:rPr>
              <a:t> and </a:t>
            </a:r>
            <a:r>
              <a:rPr lang="en-US" altLang="zh-CN" sz="2000" dirty="0" err="1">
                <a:cs typeface="Times New Roman" pitchFamily="18" charset="0"/>
              </a:rPr>
              <a:t>Bsum</a:t>
            </a:r>
            <a:r>
              <a:rPr lang="en-US" altLang="zh-CN" sz="2000" dirty="0">
                <a:cs typeface="Times New Roman" pitchFamily="18" charset="0"/>
              </a:rPr>
              <a:t>)) of red, green and blue are calculated along with image data stream.</a:t>
            </a:r>
            <a:endParaRPr lang="en-US" altLang="zh-CN" sz="2000" dirty="0"/>
          </a:p>
          <a:p>
            <a:pPr eaLnBrk="0" hangingPunct="0"/>
            <a:endParaRPr lang="en-US" altLang="zh-CN" sz="2000" dirty="0"/>
          </a:p>
        </p:txBody>
      </p:sp>
      <p:sp>
        <p:nvSpPr>
          <p:cNvPr id="37900" name="AutoShape 13"/>
          <p:cNvSpPr>
            <a:spLocks/>
          </p:cNvSpPr>
          <p:nvPr/>
        </p:nvSpPr>
        <p:spPr bwMode="auto">
          <a:xfrm>
            <a:off x="1979613" y="2565400"/>
            <a:ext cx="215900" cy="1311275"/>
          </a:xfrm>
          <a:prstGeom prst="leftBrace">
            <a:avLst>
              <a:gd name="adj1" fmla="val 50613"/>
              <a:gd name="adj2" fmla="val 50000"/>
            </a:avLst>
          </a:prstGeom>
          <a:noFill/>
          <a:ln w="9525">
            <a:solidFill>
              <a:srgbClr val="000000"/>
            </a:solidFill>
            <a:round/>
            <a:headEnd/>
            <a:tailEnd/>
          </a:ln>
        </p:spPr>
        <p:txBody>
          <a:bodyPr/>
          <a:lstStyle/>
          <a:p>
            <a:endParaRPr lang="en-US" altLang="zh-CN"/>
          </a:p>
        </p:txBody>
      </p:sp>
      <p:sp>
        <p:nvSpPr>
          <p:cNvPr id="37901" name="Rectangle 16"/>
          <p:cNvSpPr>
            <a:spLocks noChangeArrowheads="1"/>
          </p:cNvSpPr>
          <p:nvPr/>
        </p:nvSpPr>
        <p:spPr bwMode="auto">
          <a:xfrm>
            <a:off x="2268538" y="2492375"/>
            <a:ext cx="2501900" cy="1465263"/>
          </a:xfrm>
          <a:prstGeom prst="rect">
            <a:avLst/>
          </a:prstGeom>
          <a:noFill/>
          <a:ln w="9525">
            <a:noFill/>
            <a:miter lim="800000"/>
            <a:headEnd/>
            <a:tailEnd/>
          </a:ln>
        </p:spPr>
        <p:txBody>
          <a:bodyPr>
            <a:spAutoFit/>
          </a:bodyPr>
          <a:lstStyle/>
          <a:p>
            <a:r>
              <a:rPr lang="en-US" altLang="zh-CN" i="1" dirty="0" err="1"/>
              <a:t>YbotReg</a:t>
            </a:r>
            <a:r>
              <a:rPr lang="en-US" altLang="zh-CN" i="1" dirty="0"/>
              <a:t>&lt;Y&lt;</a:t>
            </a:r>
            <a:r>
              <a:rPr lang="en-US" altLang="zh-CN" i="1" dirty="0" err="1"/>
              <a:t>YtopReg</a:t>
            </a:r>
            <a:endParaRPr lang="en-US" altLang="zh-CN" i="1" dirty="0"/>
          </a:p>
          <a:p>
            <a:endParaRPr lang="en-US" altLang="zh-CN" dirty="0"/>
          </a:p>
          <a:p>
            <a:r>
              <a:rPr lang="en-US" altLang="zh-CN" i="1" dirty="0"/>
              <a:t>Abs(I)&lt;</a:t>
            </a:r>
            <a:r>
              <a:rPr lang="en-US" altLang="zh-CN" i="1" dirty="0" err="1"/>
              <a:t>ItopReg</a:t>
            </a:r>
            <a:endParaRPr lang="en-US" altLang="zh-CN" i="1" dirty="0"/>
          </a:p>
          <a:p>
            <a:endParaRPr lang="en-US" altLang="zh-CN" dirty="0"/>
          </a:p>
          <a:p>
            <a:r>
              <a:rPr lang="en-US" altLang="zh-CN" i="1" dirty="0"/>
              <a:t>Abs(Q)&lt;</a:t>
            </a:r>
            <a:r>
              <a:rPr lang="en-US" altLang="zh-CN" i="1" dirty="0" err="1"/>
              <a:t>QtopReg</a:t>
            </a:r>
            <a:endParaRPr lang="en-US" altLang="zh-CN" i="1" dirty="0"/>
          </a:p>
        </p:txBody>
      </p:sp>
      <p:sp>
        <p:nvSpPr>
          <p:cNvPr id="37902" name="Rectangle 17"/>
          <p:cNvSpPr>
            <a:spLocks noChangeArrowheads="1"/>
          </p:cNvSpPr>
          <p:nvPr/>
        </p:nvSpPr>
        <p:spPr bwMode="auto">
          <a:xfrm>
            <a:off x="539750" y="3978275"/>
            <a:ext cx="8208963" cy="2225675"/>
          </a:xfrm>
          <a:prstGeom prst="rect">
            <a:avLst/>
          </a:prstGeom>
          <a:noFill/>
          <a:ln w="9525">
            <a:noFill/>
            <a:miter lim="800000"/>
            <a:headEnd/>
            <a:tailEnd/>
          </a:ln>
        </p:spPr>
        <p:txBody>
          <a:bodyPr anchor="ctr">
            <a:spAutoFit/>
          </a:bodyPr>
          <a:lstStyle/>
          <a:p>
            <a:pPr indent="266700"/>
            <a:r>
              <a:rPr lang="en-US" altLang="zh-CN" sz="2000" dirty="0"/>
              <a:t>To deal with the issue of big region of uniform color, we will add the following judgment </a:t>
            </a:r>
          </a:p>
          <a:p>
            <a:pPr indent="266700"/>
            <a:r>
              <a:rPr lang="en-US" altLang="zh-CN" sz="2000" i="1" dirty="0"/>
              <a:t>if  (Counter&gt;=TH_GRAY_COUNT) 	//there is enough valid gray pixels</a:t>
            </a:r>
            <a:endParaRPr lang="en-US" altLang="zh-CN" sz="2000" dirty="0"/>
          </a:p>
          <a:p>
            <a:pPr indent="266700"/>
            <a:r>
              <a:rPr lang="en-US" altLang="zh-CN" sz="2000" i="1" dirty="0"/>
              <a:t>	To update </a:t>
            </a:r>
            <a:r>
              <a:rPr lang="en-US" altLang="zh-CN" sz="2000" i="1" dirty="0" err="1"/>
              <a:t>RGain</a:t>
            </a:r>
            <a:r>
              <a:rPr lang="en-US" altLang="zh-CN" sz="2000" i="1" dirty="0"/>
              <a:t>, </a:t>
            </a:r>
            <a:r>
              <a:rPr lang="en-US" altLang="zh-CN" sz="2000" i="1" dirty="0" err="1"/>
              <a:t>BGain</a:t>
            </a:r>
            <a:r>
              <a:rPr lang="en-US" altLang="zh-CN" sz="2000" i="1" dirty="0"/>
              <a:t> to adjust AWB </a:t>
            </a:r>
            <a:endParaRPr lang="en-US" altLang="zh-CN" sz="2000" dirty="0"/>
          </a:p>
          <a:p>
            <a:pPr indent="266700"/>
            <a:r>
              <a:rPr lang="en-US" altLang="zh-CN" sz="2000" i="1" dirty="0"/>
              <a:t>else	//there is not enough gray pixels</a:t>
            </a:r>
            <a:endParaRPr lang="en-US" altLang="zh-CN" sz="2000" dirty="0"/>
          </a:p>
          <a:p>
            <a:pPr indent="266700"/>
            <a:r>
              <a:rPr lang="en-US" altLang="zh-CN" sz="2000" i="1" dirty="0"/>
              <a:t>	Keep the </a:t>
            </a:r>
            <a:r>
              <a:rPr lang="en-US" altLang="zh-CN" sz="2000" i="1" dirty="0" err="1"/>
              <a:t>Rgain</a:t>
            </a:r>
            <a:r>
              <a:rPr lang="en-US" altLang="zh-CN" sz="2000" i="1" dirty="0"/>
              <a:t>, </a:t>
            </a:r>
            <a:r>
              <a:rPr lang="en-US" altLang="zh-CN" sz="2000" i="1" dirty="0" err="1"/>
              <a:t>BGain</a:t>
            </a:r>
            <a:r>
              <a:rPr lang="en-US" altLang="zh-CN" sz="2000" i="1" dirty="0"/>
              <a:t> of the last frame.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ChangeArrowheads="1"/>
          </p:cNvSpPr>
          <p:nvPr/>
        </p:nvSpPr>
        <p:spPr bwMode="auto">
          <a:xfrm>
            <a:off x="0" y="2871788"/>
            <a:ext cx="9144000" cy="0"/>
          </a:xfrm>
          <a:prstGeom prst="rect">
            <a:avLst/>
          </a:prstGeom>
          <a:noFill/>
          <a:ln w="9525">
            <a:noFill/>
            <a:miter lim="800000"/>
            <a:headEnd/>
            <a:tailEnd/>
          </a:ln>
        </p:spPr>
        <p:txBody>
          <a:bodyPr wrap="none" anchor="ctr">
            <a:spAutoFit/>
          </a:bodyPr>
          <a:lstStyle/>
          <a:p>
            <a:endParaRPr lang="en-US" altLang="zh-CN"/>
          </a:p>
        </p:txBody>
      </p:sp>
      <p:sp>
        <p:nvSpPr>
          <p:cNvPr id="38916" name="Rectangle 4"/>
          <p:cNvSpPr>
            <a:spLocks noChangeArrowheads="1"/>
          </p:cNvSpPr>
          <p:nvPr/>
        </p:nvSpPr>
        <p:spPr bwMode="auto">
          <a:xfrm>
            <a:off x="0" y="2024063"/>
            <a:ext cx="9144000" cy="0"/>
          </a:xfrm>
          <a:prstGeom prst="rect">
            <a:avLst/>
          </a:prstGeom>
          <a:noFill/>
          <a:ln w="9525">
            <a:noFill/>
            <a:miter lim="800000"/>
            <a:headEnd/>
            <a:tailEnd/>
          </a:ln>
        </p:spPr>
        <p:txBody>
          <a:bodyPr wrap="none" anchor="ctr">
            <a:spAutoFit/>
          </a:bodyPr>
          <a:lstStyle/>
          <a:p>
            <a:endParaRPr lang="en-US" altLang="zh-CN"/>
          </a:p>
        </p:txBody>
      </p:sp>
      <p:sp>
        <p:nvSpPr>
          <p:cNvPr id="38917" name="Rectangle 5"/>
          <p:cNvSpPr>
            <a:spLocks noChangeArrowheads="1"/>
          </p:cNvSpPr>
          <p:nvPr/>
        </p:nvSpPr>
        <p:spPr bwMode="auto">
          <a:xfrm>
            <a:off x="0" y="2452688"/>
            <a:ext cx="9144000" cy="0"/>
          </a:xfrm>
          <a:prstGeom prst="rect">
            <a:avLst/>
          </a:prstGeom>
          <a:noFill/>
          <a:ln w="9525">
            <a:noFill/>
            <a:miter lim="800000"/>
            <a:headEnd/>
            <a:tailEnd/>
          </a:ln>
        </p:spPr>
        <p:txBody>
          <a:bodyPr wrap="none" anchor="ctr">
            <a:spAutoFit/>
          </a:bodyPr>
          <a:lstStyle/>
          <a:p>
            <a:endParaRPr lang="en-US" altLang="zh-CN"/>
          </a:p>
        </p:txBody>
      </p:sp>
      <p:sp>
        <p:nvSpPr>
          <p:cNvPr id="38918" name="Rectangle 6"/>
          <p:cNvSpPr>
            <a:spLocks noChangeArrowheads="1"/>
          </p:cNvSpPr>
          <p:nvPr/>
        </p:nvSpPr>
        <p:spPr bwMode="auto">
          <a:xfrm>
            <a:off x="0" y="1709738"/>
            <a:ext cx="9144000" cy="0"/>
          </a:xfrm>
          <a:prstGeom prst="rect">
            <a:avLst/>
          </a:prstGeom>
          <a:noFill/>
          <a:ln w="9525">
            <a:noFill/>
            <a:miter lim="800000"/>
            <a:headEnd/>
            <a:tailEnd/>
          </a:ln>
        </p:spPr>
        <p:txBody>
          <a:bodyPr wrap="none" anchor="ctr">
            <a:spAutoFit/>
          </a:bodyPr>
          <a:lstStyle/>
          <a:p>
            <a:endParaRPr lang="en-US" altLang="zh-CN"/>
          </a:p>
        </p:txBody>
      </p:sp>
      <p:sp>
        <p:nvSpPr>
          <p:cNvPr id="38919" name="Rectangle 7"/>
          <p:cNvSpPr>
            <a:spLocks noChangeArrowheads="1"/>
          </p:cNvSpPr>
          <p:nvPr/>
        </p:nvSpPr>
        <p:spPr bwMode="auto">
          <a:xfrm>
            <a:off x="0" y="2752725"/>
            <a:ext cx="9144000" cy="0"/>
          </a:xfrm>
          <a:prstGeom prst="rect">
            <a:avLst/>
          </a:prstGeom>
          <a:noFill/>
          <a:ln w="9525">
            <a:noFill/>
            <a:miter lim="800000"/>
            <a:headEnd/>
            <a:tailEnd/>
          </a:ln>
        </p:spPr>
        <p:txBody>
          <a:bodyPr wrap="none" anchor="ctr">
            <a:spAutoFit/>
          </a:bodyPr>
          <a:lstStyle/>
          <a:p>
            <a:endParaRPr lang="en-US" altLang="zh-CN"/>
          </a:p>
        </p:txBody>
      </p:sp>
      <p:sp>
        <p:nvSpPr>
          <p:cNvPr id="38920" name="Rectangle 8"/>
          <p:cNvSpPr>
            <a:spLocks noChangeArrowheads="1"/>
          </p:cNvSpPr>
          <p:nvPr/>
        </p:nvSpPr>
        <p:spPr bwMode="auto">
          <a:xfrm>
            <a:off x="-333375" y="2438400"/>
            <a:ext cx="9144000" cy="0"/>
          </a:xfrm>
          <a:prstGeom prst="rect">
            <a:avLst/>
          </a:prstGeom>
          <a:noFill/>
          <a:ln w="9525">
            <a:noFill/>
            <a:miter lim="800000"/>
            <a:headEnd/>
            <a:tailEnd/>
          </a:ln>
        </p:spPr>
        <p:txBody>
          <a:bodyPr wrap="none" anchor="ctr">
            <a:spAutoFit/>
          </a:bodyPr>
          <a:lstStyle/>
          <a:p>
            <a:endParaRPr lang="en-US" altLang="zh-CN"/>
          </a:p>
        </p:txBody>
      </p:sp>
      <p:sp>
        <p:nvSpPr>
          <p:cNvPr id="38921" name="Rectangle 9"/>
          <p:cNvSpPr>
            <a:spLocks noChangeArrowheads="1"/>
          </p:cNvSpPr>
          <p:nvPr/>
        </p:nvSpPr>
        <p:spPr bwMode="auto">
          <a:xfrm>
            <a:off x="0" y="2185988"/>
            <a:ext cx="9144000" cy="0"/>
          </a:xfrm>
          <a:prstGeom prst="rect">
            <a:avLst/>
          </a:prstGeom>
          <a:noFill/>
          <a:ln w="9525">
            <a:noFill/>
            <a:miter lim="800000"/>
            <a:headEnd/>
            <a:tailEnd/>
          </a:ln>
        </p:spPr>
        <p:txBody>
          <a:bodyPr wrap="none" anchor="ctr">
            <a:spAutoFit/>
          </a:bodyPr>
          <a:lstStyle/>
          <a:p>
            <a:endParaRPr lang="en-US" altLang="zh-CN"/>
          </a:p>
        </p:txBody>
      </p:sp>
      <p:sp>
        <p:nvSpPr>
          <p:cNvPr id="38922" name="Rectangle 10"/>
          <p:cNvSpPr>
            <a:spLocks noChangeArrowheads="1"/>
          </p:cNvSpPr>
          <p:nvPr/>
        </p:nvSpPr>
        <p:spPr bwMode="auto">
          <a:xfrm>
            <a:off x="0" y="2690813"/>
            <a:ext cx="9144000" cy="0"/>
          </a:xfrm>
          <a:prstGeom prst="rect">
            <a:avLst/>
          </a:prstGeom>
          <a:noFill/>
          <a:ln w="9525">
            <a:noFill/>
            <a:miter lim="800000"/>
            <a:headEnd/>
            <a:tailEnd/>
          </a:ln>
        </p:spPr>
        <p:txBody>
          <a:bodyPr wrap="none" anchor="ctr">
            <a:spAutoFit/>
          </a:bodyPr>
          <a:lstStyle/>
          <a:p>
            <a:endParaRPr lang="en-US" altLang="zh-CN"/>
          </a:p>
        </p:txBody>
      </p:sp>
      <p:sp>
        <p:nvSpPr>
          <p:cNvPr id="38923" name="Rectangle 11"/>
          <p:cNvSpPr>
            <a:spLocks noChangeArrowheads="1"/>
          </p:cNvSpPr>
          <p:nvPr/>
        </p:nvSpPr>
        <p:spPr bwMode="auto">
          <a:xfrm>
            <a:off x="323850" y="1196975"/>
            <a:ext cx="8064500" cy="2835275"/>
          </a:xfrm>
          <a:prstGeom prst="rect">
            <a:avLst/>
          </a:prstGeom>
          <a:noFill/>
          <a:ln w="9525">
            <a:noFill/>
            <a:miter lim="800000"/>
            <a:headEnd/>
            <a:tailEnd/>
          </a:ln>
        </p:spPr>
        <p:txBody>
          <a:bodyPr anchor="ctr">
            <a:spAutoFit/>
          </a:bodyPr>
          <a:lstStyle/>
          <a:p>
            <a:r>
              <a:rPr lang="en-US" altLang="zh-CN" sz="2000"/>
              <a:t>The average value (AwbRmean, AwbGmean and AwbBmean) of the tricolor is calculated by the following formulas:</a:t>
            </a:r>
          </a:p>
          <a:p>
            <a:endParaRPr lang="en-US" altLang="zh-CN" sz="2000"/>
          </a:p>
          <a:p>
            <a:r>
              <a:rPr lang="en-US" altLang="zh-CN" sz="2000" i="1"/>
              <a:t>		AwbRmean=Rsum/Counter</a:t>
            </a:r>
            <a:endParaRPr lang="en-US" altLang="zh-CN" sz="2000"/>
          </a:p>
          <a:p>
            <a:r>
              <a:rPr lang="en-US" altLang="zh-CN" sz="2000" i="1"/>
              <a:t>		AwbGmean=Gsum/Counter</a:t>
            </a:r>
            <a:endParaRPr lang="en-US" altLang="zh-CN" sz="2000"/>
          </a:p>
          <a:p>
            <a:r>
              <a:rPr lang="en-US" altLang="zh-CN" sz="2000" i="1"/>
              <a:t>		AwbBmean=Bsum/Counter</a:t>
            </a:r>
          </a:p>
          <a:p>
            <a:endParaRPr lang="en-US" altLang="zh-CN" sz="2000" i="1"/>
          </a:p>
          <a:p>
            <a:r>
              <a:rPr lang="en-US" altLang="zh-CN" sz="2000" i="1"/>
              <a:t>		RDiff = abs( AwbRmean-AwbGmean )</a:t>
            </a:r>
          </a:p>
          <a:p>
            <a:r>
              <a:rPr lang="en-US" altLang="zh-CN" sz="2000" i="1"/>
              <a:t>		BDiff = abs( AwbBmean-AwbGmean )</a:t>
            </a:r>
          </a:p>
        </p:txBody>
      </p:sp>
      <p:sp>
        <p:nvSpPr>
          <p:cNvPr id="38924" name="Rectangle 12"/>
          <p:cNvSpPr>
            <a:spLocks noChangeArrowheads="1"/>
          </p:cNvSpPr>
          <p:nvPr/>
        </p:nvSpPr>
        <p:spPr bwMode="auto">
          <a:xfrm>
            <a:off x="323850" y="4437063"/>
            <a:ext cx="8280400" cy="1006475"/>
          </a:xfrm>
          <a:prstGeom prst="rect">
            <a:avLst/>
          </a:prstGeom>
          <a:noFill/>
          <a:ln w="9525">
            <a:noFill/>
            <a:miter lim="800000"/>
            <a:headEnd/>
            <a:tailEnd/>
          </a:ln>
        </p:spPr>
        <p:txBody>
          <a:bodyPr>
            <a:spAutoFit/>
          </a:bodyPr>
          <a:lstStyle/>
          <a:p>
            <a:r>
              <a:rPr lang="en-US" altLang="zh-CN" sz="2000"/>
              <a:t>Based on these differences, Rgain and Bgain will be updated. AWB range control register (AWB threshold1, AWB threshold2, AWB gain step) will control this operation.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32380" y="485222"/>
            <a:ext cx="8440147" cy="50249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marL="838200" indent="-838200" eaLnBrk="1" hangingPunct="1"/>
            <a:r>
              <a:rPr lang="en-US" altLang="zh-CN" sz="3600" smtClean="0"/>
              <a:t>Auto White Balance</a:t>
            </a:r>
          </a:p>
        </p:txBody>
      </p:sp>
      <p:sp>
        <p:nvSpPr>
          <p:cNvPr id="39939" name="Rectangle 3"/>
          <p:cNvSpPr>
            <a:spLocks noChangeArrowheads="1"/>
          </p:cNvSpPr>
          <p:nvPr/>
        </p:nvSpPr>
        <p:spPr bwMode="auto">
          <a:xfrm>
            <a:off x="0" y="2871788"/>
            <a:ext cx="9144000" cy="0"/>
          </a:xfrm>
          <a:prstGeom prst="rect">
            <a:avLst/>
          </a:prstGeom>
          <a:noFill/>
          <a:ln w="9525">
            <a:noFill/>
            <a:miter lim="800000"/>
            <a:headEnd/>
            <a:tailEnd/>
          </a:ln>
        </p:spPr>
        <p:txBody>
          <a:bodyPr wrap="none" anchor="ctr">
            <a:spAutoFit/>
          </a:bodyPr>
          <a:lstStyle/>
          <a:p>
            <a:endParaRPr lang="en-US" altLang="zh-CN"/>
          </a:p>
        </p:txBody>
      </p:sp>
      <p:sp>
        <p:nvSpPr>
          <p:cNvPr id="39940" name="Rectangle 4"/>
          <p:cNvSpPr>
            <a:spLocks noChangeArrowheads="1"/>
          </p:cNvSpPr>
          <p:nvPr/>
        </p:nvSpPr>
        <p:spPr bwMode="auto">
          <a:xfrm>
            <a:off x="0" y="2024063"/>
            <a:ext cx="9144000" cy="0"/>
          </a:xfrm>
          <a:prstGeom prst="rect">
            <a:avLst/>
          </a:prstGeom>
          <a:noFill/>
          <a:ln w="9525">
            <a:noFill/>
            <a:miter lim="800000"/>
            <a:headEnd/>
            <a:tailEnd/>
          </a:ln>
        </p:spPr>
        <p:txBody>
          <a:bodyPr wrap="none" anchor="ctr">
            <a:spAutoFit/>
          </a:bodyPr>
          <a:lstStyle/>
          <a:p>
            <a:endParaRPr lang="en-US" altLang="zh-CN"/>
          </a:p>
        </p:txBody>
      </p:sp>
      <p:sp>
        <p:nvSpPr>
          <p:cNvPr id="39941" name="Rectangle 5"/>
          <p:cNvSpPr>
            <a:spLocks noChangeArrowheads="1"/>
          </p:cNvSpPr>
          <p:nvPr/>
        </p:nvSpPr>
        <p:spPr bwMode="auto">
          <a:xfrm>
            <a:off x="0" y="2452688"/>
            <a:ext cx="9144000" cy="0"/>
          </a:xfrm>
          <a:prstGeom prst="rect">
            <a:avLst/>
          </a:prstGeom>
          <a:noFill/>
          <a:ln w="9525">
            <a:noFill/>
            <a:miter lim="800000"/>
            <a:headEnd/>
            <a:tailEnd/>
          </a:ln>
        </p:spPr>
        <p:txBody>
          <a:bodyPr wrap="none" anchor="ctr">
            <a:spAutoFit/>
          </a:bodyPr>
          <a:lstStyle/>
          <a:p>
            <a:endParaRPr lang="en-US" altLang="zh-CN"/>
          </a:p>
        </p:txBody>
      </p:sp>
      <p:sp>
        <p:nvSpPr>
          <p:cNvPr id="39942" name="Rectangle 8"/>
          <p:cNvSpPr>
            <a:spLocks noChangeArrowheads="1"/>
          </p:cNvSpPr>
          <p:nvPr/>
        </p:nvSpPr>
        <p:spPr bwMode="auto">
          <a:xfrm>
            <a:off x="-333375" y="2438400"/>
            <a:ext cx="9144000" cy="0"/>
          </a:xfrm>
          <a:prstGeom prst="rect">
            <a:avLst/>
          </a:prstGeom>
          <a:noFill/>
          <a:ln w="9525">
            <a:noFill/>
            <a:miter lim="800000"/>
            <a:headEnd/>
            <a:tailEnd/>
          </a:ln>
        </p:spPr>
        <p:txBody>
          <a:bodyPr wrap="none" anchor="ctr">
            <a:spAutoFit/>
          </a:bodyPr>
          <a:lstStyle/>
          <a:p>
            <a:endParaRPr lang="en-US" altLang="zh-CN"/>
          </a:p>
        </p:txBody>
      </p:sp>
      <p:sp>
        <p:nvSpPr>
          <p:cNvPr id="39943" name="Rectangle 9"/>
          <p:cNvSpPr>
            <a:spLocks noChangeArrowheads="1"/>
          </p:cNvSpPr>
          <p:nvPr/>
        </p:nvSpPr>
        <p:spPr bwMode="auto">
          <a:xfrm>
            <a:off x="0" y="2185988"/>
            <a:ext cx="9144000" cy="0"/>
          </a:xfrm>
          <a:prstGeom prst="rect">
            <a:avLst/>
          </a:prstGeom>
          <a:noFill/>
          <a:ln w="9525">
            <a:noFill/>
            <a:miter lim="800000"/>
            <a:headEnd/>
            <a:tailEnd/>
          </a:ln>
        </p:spPr>
        <p:txBody>
          <a:bodyPr wrap="none" anchor="ctr">
            <a:spAutoFit/>
          </a:bodyPr>
          <a:lstStyle/>
          <a:p>
            <a:endParaRPr lang="en-US" altLang="zh-CN"/>
          </a:p>
        </p:txBody>
      </p:sp>
      <p:sp>
        <p:nvSpPr>
          <p:cNvPr id="39944" name="Rectangle 10"/>
          <p:cNvSpPr>
            <a:spLocks noChangeArrowheads="1"/>
          </p:cNvSpPr>
          <p:nvPr/>
        </p:nvSpPr>
        <p:spPr bwMode="auto">
          <a:xfrm>
            <a:off x="0" y="2690813"/>
            <a:ext cx="9144000" cy="0"/>
          </a:xfrm>
          <a:prstGeom prst="rect">
            <a:avLst/>
          </a:prstGeom>
          <a:noFill/>
          <a:ln w="9525">
            <a:noFill/>
            <a:miter lim="800000"/>
            <a:headEnd/>
            <a:tailEnd/>
          </a:ln>
        </p:spPr>
        <p:txBody>
          <a:bodyPr wrap="none" anchor="ctr">
            <a:spAutoFit/>
          </a:bodyPr>
          <a:lstStyle/>
          <a:p>
            <a:endParaRPr lang="en-US" altLang="zh-CN"/>
          </a:p>
        </p:txBody>
      </p:sp>
      <p:sp>
        <p:nvSpPr>
          <p:cNvPr id="39945" name="Line 11"/>
          <p:cNvSpPr>
            <a:spLocks noChangeShapeType="1"/>
          </p:cNvSpPr>
          <p:nvPr/>
        </p:nvSpPr>
        <p:spPr bwMode="auto">
          <a:xfrm>
            <a:off x="2292350" y="1687513"/>
            <a:ext cx="4800600" cy="0"/>
          </a:xfrm>
          <a:prstGeom prst="line">
            <a:avLst/>
          </a:prstGeom>
          <a:noFill/>
          <a:ln w="9525">
            <a:solidFill>
              <a:srgbClr val="0000FF"/>
            </a:solidFill>
            <a:round/>
            <a:headEnd/>
            <a:tailEnd type="triangle" w="med" len="med"/>
          </a:ln>
        </p:spPr>
        <p:txBody>
          <a:bodyPr/>
          <a:lstStyle/>
          <a:p>
            <a:endParaRPr lang="zh-CN" altLang="en-US"/>
          </a:p>
        </p:txBody>
      </p:sp>
      <p:sp>
        <p:nvSpPr>
          <p:cNvPr id="39946" name="Line 12"/>
          <p:cNvSpPr>
            <a:spLocks noChangeShapeType="1"/>
          </p:cNvSpPr>
          <p:nvPr/>
        </p:nvSpPr>
        <p:spPr bwMode="auto">
          <a:xfrm>
            <a:off x="2292350" y="1628775"/>
            <a:ext cx="0" cy="196850"/>
          </a:xfrm>
          <a:prstGeom prst="line">
            <a:avLst/>
          </a:prstGeom>
          <a:noFill/>
          <a:ln w="9525">
            <a:solidFill>
              <a:srgbClr val="0000FF"/>
            </a:solidFill>
            <a:round/>
            <a:headEnd/>
            <a:tailEnd/>
          </a:ln>
        </p:spPr>
        <p:txBody>
          <a:bodyPr/>
          <a:lstStyle/>
          <a:p>
            <a:endParaRPr lang="zh-CN" altLang="en-US"/>
          </a:p>
        </p:txBody>
      </p:sp>
      <p:sp>
        <p:nvSpPr>
          <p:cNvPr id="39947" name="Line 13"/>
          <p:cNvSpPr>
            <a:spLocks noChangeShapeType="1"/>
          </p:cNvSpPr>
          <p:nvPr/>
        </p:nvSpPr>
        <p:spPr bwMode="auto">
          <a:xfrm>
            <a:off x="4578350" y="1628775"/>
            <a:ext cx="0" cy="196850"/>
          </a:xfrm>
          <a:prstGeom prst="line">
            <a:avLst/>
          </a:prstGeom>
          <a:noFill/>
          <a:ln w="9525">
            <a:solidFill>
              <a:srgbClr val="0000FF"/>
            </a:solidFill>
            <a:round/>
            <a:headEnd/>
            <a:tailEnd/>
          </a:ln>
        </p:spPr>
        <p:txBody>
          <a:bodyPr/>
          <a:lstStyle/>
          <a:p>
            <a:endParaRPr lang="zh-CN" altLang="en-US"/>
          </a:p>
        </p:txBody>
      </p:sp>
      <p:sp>
        <p:nvSpPr>
          <p:cNvPr id="39948" name="AutoShape 14"/>
          <p:cNvSpPr>
            <a:spLocks/>
          </p:cNvSpPr>
          <p:nvPr/>
        </p:nvSpPr>
        <p:spPr bwMode="auto">
          <a:xfrm rot="5414156">
            <a:off x="2532063" y="2065337"/>
            <a:ext cx="114300" cy="593725"/>
          </a:xfrm>
          <a:prstGeom prst="rightBrace">
            <a:avLst>
              <a:gd name="adj1" fmla="val 43287"/>
              <a:gd name="adj2" fmla="val 50000"/>
            </a:avLst>
          </a:prstGeom>
          <a:noFill/>
          <a:ln w="9525">
            <a:solidFill>
              <a:srgbClr val="0000FF"/>
            </a:solidFill>
            <a:round/>
            <a:headEnd/>
            <a:tailEnd/>
          </a:ln>
        </p:spPr>
        <p:txBody>
          <a:bodyPr/>
          <a:lstStyle/>
          <a:p>
            <a:endParaRPr lang="en-US" altLang="zh-CN"/>
          </a:p>
        </p:txBody>
      </p:sp>
      <p:sp>
        <p:nvSpPr>
          <p:cNvPr id="39949" name="AutoShape 15"/>
          <p:cNvSpPr>
            <a:spLocks/>
          </p:cNvSpPr>
          <p:nvPr/>
        </p:nvSpPr>
        <p:spPr bwMode="auto">
          <a:xfrm rot="5411049">
            <a:off x="3729038" y="1670050"/>
            <a:ext cx="114300" cy="1387475"/>
          </a:xfrm>
          <a:prstGeom prst="rightBrace">
            <a:avLst>
              <a:gd name="adj1" fmla="val 101157"/>
              <a:gd name="adj2" fmla="val 50000"/>
            </a:avLst>
          </a:prstGeom>
          <a:noFill/>
          <a:ln w="9525">
            <a:solidFill>
              <a:srgbClr val="0000FF"/>
            </a:solidFill>
            <a:round/>
            <a:headEnd/>
            <a:tailEnd/>
          </a:ln>
        </p:spPr>
        <p:txBody>
          <a:bodyPr/>
          <a:lstStyle/>
          <a:p>
            <a:endParaRPr lang="en-US" altLang="zh-CN"/>
          </a:p>
        </p:txBody>
      </p:sp>
      <p:sp>
        <p:nvSpPr>
          <p:cNvPr id="39950" name="AutoShape 16"/>
          <p:cNvSpPr>
            <a:spLocks/>
          </p:cNvSpPr>
          <p:nvPr/>
        </p:nvSpPr>
        <p:spPr bwMode="auto">
          <a:xfrm rot="5411049">
            <a:off x="5729287" y="1243013"/>
            <a:ext cx="212725" cy="2286000"/>
          </a:xfrm>
          <a:prstGeom prst="rightBrace">
            <a:avLst>
              <a:gd name="adj1" fmla="val 89552"/>
              <a:gd name="adj2" fmla="val 50000"/>
            </a:avLst>
          </a:prstGeom>
          <a:noFill/>
          <a:ln w="9525">
            <a:solidFill>
              <a:srgbClr val="0000FF"/>
            </a:solidFill>
            <a:round/>
            <a:headEnd/>
            <a:tailEnd/>
          </a:ln>
        </p:spPr>
        <p:txBody>
          <a:bodyPr/>
          <a:lstStyle/>
          <a:p>
            <a:endParaRPr lang="en-US" altLang="zh-CN"/>
          </a:p>
        </p:txBody>
      </p:sp>
      <p:sp>
        <p:nvSpPr>
          <p:cNvPr id="39951" name="Line 17"/>
          <p:cNvSpPr>
            <a:spLocks noChangeShapeType="1"/>
          </p:cNvSpPr>
          <p:nvPr/>
        </p:nvSpPr>
        <p:spPr bwMode="auto">
          <a:xfrm>
            <a:off x="2978150" y="1638300"/>
            <a:ext cx="0" cy="198438"/>
          </a:xfrm>
          <a:prstGeom prst="line">
            <a:avLst/>
          </a:prstGeom>
          <a:noFill/>
          <a:ln w="9525">
            <a:solidFill>
              <a:srgbClr val="0000FF"/>
            </a:solidFill>
            <a:round/>
            <a:headEnd/>
            <a:tailEnd/>
          </a:ln>
        </p:spPr>
        <p:txBody>
          <a:bodyPr/>
          <a:lstStyle/>
          <a:p>
            <a:endParaRPr lang="zh-CN" altLang="en-US"/>
          </a:p>
        </p:txBody>
      </p:sp>
      <p:sp>
        <p:nvSpPr>
          <p:cNvPr id="39952" name="Rectangle 18"/>
          <p:cNvSpPr>
            <a:spLocks noChangeArrowheads="1"/>
          </p:cNvSpPr>
          <p:nvPr/>
        </p:nvSpPr>
        <p:spPr bwMode="auto">
          <a:xfrm>
            <a:off x="-3897313" y="2971800"/>
            <a:ext cx="9144001" cy="0"/>
          </a:xfrm>
          <a:prstGeom prst="rect">
            <a:avLst/>
          </a:prstGeom>
          <a:noFill/>
          <a:ln w="9525">
            <a:noFill/>
            <a:miter lim="800000"/>
            <a:headEnd/>
            <a:tailEnd/>
          </a:ln>
        </p:spPr>
        <p:txBody>
          <a:bodyPr wrap="none" anchor="ctr">
            <a:spAutoFit/>
          </a:bodyPr>
          <a:lstStyle/>
          <a:p>
            <a:endParaRPr lang="en-US" altLang="zh-CN"/>
          </a:p>
        </p:txBody>
      </p:sp>
      <p:sp>
        <p:nvSpPr>
          <p:cNvPr id="39953" name="Rectangle 19"/>
          <p:cNvSpPr>
            <a:spLocks noChangeArrowheads="1"/>
          </p:cNvSpPr>
          <p:nvPr/>
        </p:nvSpPr>
        <p:spPr bwMode="auto">
          <a:xfrm>
            <a:off x="2195513" y="1916113"/>
            <a:ext cx="5400675" cy="825500"/>
          </a:xfrm>
          <a:prstGeom prst="rect">
            <a:avLst/>
          </a:prstGeom>
          <a:noFill/>
          <a:ln w="9525">
            <a:noFill/>
            <a:miter lim="800000"/>
            <a:headEnd/>
            <a:tailEnd/>
          </a:ln>
        </p:spPr>
        <p:txBody>
          <a:bodyPr anchor="ctr">
            <a:spAutoFit/>
          </a:bodyPr>
          <a:lstStyle/>
          <a:p>
            <a:r>
              <a:rPr lang="en-US" altLang="zh-CN" sz="1600">
                <a:latin typeface="Times New Roman" pitchFamily="18" charset="0"/>
                <a:cs typeface="Times New Roman" pitchFamily="18" charset="0"/>
              </a:rPr>
              <a:t>0     AWB threshold1	 AWB threshold2</a:t>
            </a:r>
          </a:p>
          <a:p>
            <a:endParaRPr lang="en-US" altLang="zh-CN" sz="1600"/>
          </a:p>
          <a:p>
            <a:pPr eaLnBrk="0" hangingPunct="0"/>
            <a:r>
              <a:rPr lang="en-US" altLang="zh-CN" sz="1600">
                <a:latin typeface="Times New Roman" pitchFamily="18" charset="0"/>
                <a:cs typeface="Times New Roman" pitchFamily="18" charset="0"/>
              </a:rPr>
              <a:t>Rstep = 0	  Rstep = 1		Rstep = AwbStep</a:t>
            </a:r>
            <a:endParaRPr lang="en-US" altLang="zh-CN" sz="1600"/>
          </a:p>
        </p:txBody>
      </p:sp>
      <p:sp>
        <p:nvSpPr>
          <p:cNvPr id="39954" name="AutoShape 21"/>
          <p:cNvSpPr>
            <a:spLocks/>
          </p:cNvSpPr>
          <p:nvPr/>
        </p:nvSpPr>
        <p:spPr bwMode="auto">
          <a:xfrm>
            <a:off x="2413000" y="3213100"/>
            <a:ext cx="142875" cy="601663"/>
          </a:xfrm>
          <a:prstGeom prst="leftBrace">
            <a:avLst>
              <a:gd name="adj1" fmla="val 35093"/>
              <a:gd name="adj2" fmla="val 50000"/>
            </a:avLst>
          </a:prstGeom>
          <a:noFill/>
          <a:ln w="9525">
            <a:solidFill>
              <a:srgbClr val="000000"/>
            </a:solidFill>
            <a:round/>
            <a:headEnd/>
            <a:tailEnd/>
          </a:ln>
        </p:spPr>
        <p:txBody>
          <a:bodyPr/>
          <a:lstStyle/>
          <a:p>
            <a:endParaRPr lang="en-US" altLang="zh-CN"/>
          </a:p>
        </p:txBody>
      </p:sp>
      <p:sp>
        <p:nvSpPr>
          <p:cNvPr id="39955" name="Rectangle 22"/>
          <p:cNvSpPr>
            <a:spLocks noChangeArrowheads="1"/>
          </p:cNvSpPr>
          <p:nvPr/>
        </p:nvSpPr>
        <p:spPr bwMode="auto">
          <a:xfrm>
            <a:off x="755650" y="3068638"/>
            <a:ext cx="7993063" cy="825500"/>
          </a:xfrm>
          <a:prstGeom prst="rect">
            <a:avLst/>
          </a:prstGeom>
          <a:noFill/>
          <a:ln w="9525">
            <a:noFill/>
            <a:miter lim="800000"/>
            <a:headEnd/>
            <a:tailEnd/>
          </a:ln>
        </p:spPr>
        <p:txBody>
          <a:bodyPr anchor="ctr">
            <a:spAutoFit/>
          </a:bodyPr>
          <a:lstStyle/>
          <a:p>
            <a:pPr indent="457200"/>
            <a:r>
              <a:rPr lang="en-US" altLang="zh-CN" sz="1600">
                <a:latin typeface="Times New Roman" pitchFamily="18" charset="0"/>
                <a:cs typeface="Times New Roman" pitchFamily="18" charset="0"/>
              </a:rPr>
              <a:t>		RgainReg </a:t>
            </a:r>
            <a:r>
              <a:rPr lang="en-US" altLang="zh-CN" sz="1600">
                <a:cs typeface="Times New Roman" pitchFamily="18" charset="0"/>
              </a:rPr>
              <a:t>–</a:t>
            </a:r>
            <a:r>
              <a:rPr lang="en-US" altLang="zh-CN" sz="1600">
                <a:latin typeface="Times New Roman" pitchFamily="18" charset="0"/>
                <a:cs typeface="Times New Roman" pitchFamily="18" charset="0"/>
              </a:rPr>
              <a:t> Rstep		( AwbRmean&gt;AwbGmean)</a:t>
            </a:r>
            <a:endParaRPr lang="en-US" altLang="zh-CN" sz="1600"/>
          </a:p>
          <a:p>
            <a:pPr indent="457200" eaLnBrk="0" hangingPunct="0"/>
            <a:r>
              <a:rPr lang="en-US" altLang="zh-CN" sz="1600">
                <a:latin typeface="Times New Roman" pitchFamily="18" charset="0"/>
                <a:cs typeface="Times New Roman" pitchFamily="18" charset="0"/>
              </a:rPr>
              <a:t>RgainNew = 	</a:t>
            </a:r>
            <a:endParaRPr lang="en-US" altLang="zh-CN" sz="1600"/>
          </a:p>
          <a:p>
            <a:pPr indent="457200" eaLnBrk="0" hangingPunct="0"/>
            <a:r>
              <a:rPr lang="en-US" altLang="zh-CN" sz="1600">
                <a:latin typeface="Times New Roman" pitchFamily="18" charset="0"/>
                <a:cs typeface="Times New Roman" pitchFamily="18" charset="0"/>
              </a:rPr>
              <a:t>		RgainReg + Rstep		( AwbRmean&lt;AwbGmean)</a:t>
            </a:r>
            <a:endParaRPr lang="en-US" altLang="zh-CN" sz="1600"/>
          </a:p>
        </p:txBody>
      </p:sp>
      <p:sp>
        <p:nvSpPr>
          <p:cNvPr id="39956" name="Rectangle 23"/>
          <p:cNvSpPr>
            <a:spLocks noChangeArrowheads="1"/>
          </p:cNvSpPr>
          <p:nvPr/>
        </p:nvSpPr>
        <p:spPr bwMode="auto">
          <a:xfrm>
            <a:off x="755650" y="4508500"/>
            <a:ext cx="7993063" cy="825500"/>
          </a:xfrm>
          <a:prstGeom prst="rect">
            <a:avLst/>
          </a:prstGeom>
          <a:noFill/>
          <a:ln w="9525">
            <a:noFill/>
            <a:miter lim="800000"/>
            <a:headEnd/>
            <a:tailEnd/>
          </a:ln>
        </p:spPr>
        <p:txBody>
          <a:bodyPr anchor="ctr">
            <a:spAutoFit/>
          </a:bodyPr>
          <a:lstStyle/>
          <a:p>
            <a:pPr indent="457200"/>
            <a:r>
              <a:rPr lang="en-US" altLang="zh-CN" sz="1600">
                <a:latin typeface="Times New Roman" pitchFamily="18" charset="0"/>
                <a:cs typeface="Times New Roman" pitchFamily="18" charset="0"/>
              </a:rPr>
              <a:t>		BgainReg </a:t>
            </a:r>
            <a:r>
              <a:rPr lang="en-US" altLang="zh-CN" sz="1600">
                <a:cs typeface="Times New Roman" pitchFamily="18" charset="0"/>
              </a:rPr>
              <a:t>–</a:t>
            </a:r>
            <a:r>
              <a:rPr lang="en-US" altLang="zh-CN" sz="1600">
                <a:latin typeface="Times New Roman" pitchFamily="18" charset="0"/>
                <a:cs typeface="Times New Roman" pitchFamily="18" charset="0"/>
              </a:rPr>
              <a:t> Bstep		( AwbBmean&gt;AwbGmean)</a:t>
            </a:r>
            <a:endParaRPr lang="en-US" altLang="zh-CN" sz="1600"/>
          </a:p>
          <a:p>
            <a:pPr indent="457200" eaLnBrk="0" hangingPunct="0"/>
            <a:r>
              <a:rPr lang="en-US" altLang="zh-CN" sz="1600">
                <a:latin typeface="Times New Roman" pitchFamily="18" charset="0"/>
                <a:cs typeface="Times New Roman" pitchFamily="18" charset="0"/>
              </a:rPr>
              <a:t>BgainNew = 	</a:t>
            </a:r>
            <a:endParaRPr lang="en-US" altLang="zh-CN" sz="1600"/>
          </a:p>
          <a:p>
            <a:pPr indent="457200" eaLnBrk="0" hangingPunct="0"/>
            <a:r>
              <a:rPr lang="en-US" altLang="zh-CN" sz="1600">
                <a:latin typeface="Times New Roman" pitchFamily="18" charset="0"/>
                <a:cs typeface="Times New Roman" pitchFamily="18" charset="0"/>
              </a:rPr>
              <a:t>		BgainReg + Bstep		( AwbBmean&lt;AwbGmean)</a:t>
            </a:r>
            <a:endParaRPr lang="en-US" altLang="zh-CN" sz="1600"/>
          </a:p>
        </p:txBody>
      </p:sp>
      <p:sp>
        <p:nvSpPr>
          <p:cNvPr id="39957" name="AutoShape 24"/>
          <p:cNvSpPr>
            <a:spLocks/>
          </p:cNvSpPr>
          <p:nvPr/>
        </p:nvSpPr>
        <p:spPr bwMode="auto">
          <a:xfrm>
            <a:off x="2411413" y="4652963"/>
            <a:ext cx="142875" cy="601662"/>
          </a:xfrm>
          <a:prstGeom prst="leftBrace">
            <a:avLst>
              <a:gd name="adj1" fmla="val 35093"/>
              <a:gd name="adj2" fmla="val 50000"/>
            </a:avLst>
          </a:prstGeom>
          <a:noFill/>
          <a:ln w="9525">
            <a:solidFill>
              <a:srgbClr val="000000"/>
            </a:solidFill>
            <a:round/>
            <a:headEnd/>
            <a:tailEnd/>
          </a:ln>
        </p:spPr>
        <p:txBody>
          <a:bodyPr/>
          <a:lstStyle/>
          <a:p>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marL="838200" indent="-838200" eaLnBrk="1" hangingPunct="1"/>
            <a:r>
              <a:rPr lang="en-US" altLang="zh-CN" sz="3600" smtClean="0"/>
              <a:t>Advance Auto White Balance</a:t>
            </a:r>
          </a:p>
        </p:txBody>
      </p:sp>
      <p:sp>
        <p:nvSpPr>
          <p:cNvPr id="19460" name="Rectangle 3"/>
          <p:cNvSpPr>
            <a:spLocks noChangeArrowheads="1"/>
          </p:cNvSpPr>
          <p:nvPr/>
        </p:nvSpPr>
        <p:spPr bwMode="auto">
          <a:xfrm>
            <a:off x="0" y="2871788"/>
            <a:ext cx="9144000" cy="0"/>
          </a:xfrm>
          <a:prstGeom prst="rect">
            <a:avLst/>
          </a:prstGeom>
          <a:noFill/>
          <a:ln w="9525">
            <a:noFill/>
            <a:miter lim="800000"/>
            <a:headEnd/>
            <a:tailEnd/>
          </a:ln>
        </p:spPr>
        <p:txBody>
          <a:bodyPr wrap="none" anchor="ctr">
            <a:spAutoFit/>
          </a:bodyPr>
          <a:lstStyle/>
          <a:p>
            <a:endParaRPr lang="en-US" altLang="zh-CN"/>
          </a:p>
        </p:txBody>
      </p:sp>
      <p:sp>
        <p:nvSpPr>
          <p:cNvPr id="19461" name="Rectangle 4"/>
          <p:cNvSpPr>
            <a:spLocks noChangeArrowheads="1"/>
          </p:cNvSpPr>
          <p:nvPr/>
        </p:nvSpPr>
        <p:spPr bwMode="auto">
          <a:xfrm>
            <a:off x="0" y="2024063"/>
            <a:ext cx="9144000" cy="0"/>
          </a:xfrm>
          <a:prstGeom prst="rect">
            <a:avLst/>
          </a:prstGeom>
          <a:noFill/>
          <a:ln w="9525">
            <a:noFill/>
            <a:miter lim="800000"/>
            <a:headEnd/>
            <a:tailEnd/>
          </a:ln>
        </p:spPr>
        <p:txBody>
          <a:bodyPr wrap="none" anchor="ctr">
            <a:spAutoFit/>
          </a:bodyPr>
          <a:lstStyle/>
          <a:p>
            <a:endParaRPr lang="en-US" altLang="zh-CN"/>
          </a:p>
        </p:txBody>
      </p:sp>
      <p:sp>
        <p:nvSpPr>
          <p:cNvPr id="19462" name="Rectangle 5"/>
          <p:cNvSpPr>
            <a:spLocks noChangeArrowheads="1"/>
          </p:cNvSpPr>
          <p:nvPr/>
        </p:nvSpPr>
        <p:spPr bwMode="auto">
          <a:xfrm>
            <a:off x="0" y="2452688"/>
            <a:ext cx="9144000" cy="0"/>
          </a:xfrm>
          <a:prstGeom prst="rect">
            <a:avLst/>
          </a:prstGeom>
          <a:noFill/>
          <a:ln w="9525">
            <a:noFill/>
            <a:miter lim="800000"/>
            <a:headEnd/>
            <a:tailEnd/>
          </a:ln>
        </p:spPr>
        <p:txBody>
          <a:bodyPr wrap="none" anchor="ctr">
            <a:spAutoFit/>
          </a:bodyPr>
          <a:lstStyle/>
          <a:p>
            <a:endParaRPr lang="en-US" altLang="zh-CN"/>
          </a:p>
        </p:txBody>
      </p:sp>
      <p:sp>
        <p:nvSpPr>
          <p:cNvPr id="19463" name="Rectangle 6"/>
          <p:cNvSpPr>
            <a:spLocks noChangeArrowheads="1"/>
          </p:cNvSpPr>
          <p:nvPr/>
        </p:nvSpPr>
        <p:spPr bwMode="auto">
          <a:xfrm>
            <a:off x="0" y="1709738"/>
            <a:ext cx="9144000" cy="0"/>
          </a:xfrm>
          <a:prstGeom prst="rect">
            <a:avLst/>
          </a:prstGeom>
          <a:noFill/>
          <a:ln w="9525">
            <a:noFill/>
            <a:miter lim="800000"/>
            <a:headEnd/>
            <a:tailEnd/>
          </a:ln>
        </p:spPr>
        <p:txBody>
          <a:bodyPr wrap="none" anchor="ctr">
            <a:spAutoFit/>
          </a:bodyPr>
          <a:lstStyle/>
          <a:p>
            <a:endParaRPr lang="en-US" altLang="zh-CN"/>
          </a:p>
        </p:txBody>
      </p:sp>
      <p:sp>
        <p:nvSpPr>
          <p:cNvPr id="19464" name="Rectangle 7"/>
          <p:cNvSpPr>
            <a:spLocks noChangeArrowheads="1"/>
          </p:cNvSpPr>
          <p:nvPr/>
        </p:nvSpPr>
        <p:spPr bwMode="auto">
          <a:xfrm>
            <a:off x="0" y="2752725"/>
            <a:ext cx="9144000" cy="0"/>
          </a:xfrm>
          <a:prstGeom prst="rect">
            <a:avLst/>
          </a:prstGeom>
          <a:noFill/>
          <a:ln w="9525">
            <a:noFill/>
            <a:miter lim="800000"/>
            <a:headEnd/>
            <a:tailEnd/>
          </a:ln>
        </p:spPr>
        <p:txBody>
          <a:bodyPr wrap="none" anchor="ctr">
            <a:spAutoFit/>
          </a:bodyPr>
          <a:lstStyle/>
          <a:p>
            <a:endParaRPr lang="en-US" altLang="zh-CN"/>
          </a:p>
        </p:txBody>
      </p:sp>
      <p:sp>
        <p:nvSpPr>
          <p:cNvPr id="19465" name="Rectangle 8"/>
          <p:cNvSpPr>
            <a:spLocks noChangeArrowheads="1"/>
          </p:cNvSpPr>
          <p:nvPr/>
        </p:nvSpPr>
        <p:spPr bwMode="auto">
          <a:xfrm>
            <a:off x="-333375" y="2438400"/>
            <a:ext cx="9144000" cy="0"/>
          </a:xfrm>
          <a:prstGeom prst="rect">
            <a:avLst/>
          </a:prstGeom>
          <a:noFill/>
          <a:ln w="9525">
            <a:noFill/>
            <a:miter lim="800000"/>
            <a:headEnd/>
            <a:tailEnd/>
          </a:ln>
        </p:spPr>
        <p:txBody>
          <a:bodyPr wrap="none" anchor="ctr">
            <a:spAutoFit/>
          </a:bodyPr>
          <a:lstStyle/>
          <a:p>
            <a:endParaRPr lang="en-US" altLang="zh-CN"/>
          </a:p>
        </p:txBody>
      </p:sp>
      <p:sp>
        <p:nvSpPr>
          <p:cNvPr id="19466" name="Rectangle 9"/>
          <p:cNvSpPr>
            <a:spLocks noChangeArrowheads="1"/>
          </p:cNvSpPr>
          <p:nvPr/>
        </p:nvSpPr>
        <p:spPr bwMode="auto">
          <a:xfrm>
            <a:off x="0" y="2185988"/>
            <a:ext cx="9144000" cy="0"/>
          </a:xfrm>
          <a:prstGeom prst="rect">
            <a:avLst/>
          </a:prstGeom>
          <a:noFill/>
          <a:ln w="9525">
            <a:noFill/>
            <a:miter lim="800000"/>
            <a:headEnd/>
            <a:tailEnd/>
          </a:ln>
        </p:spPr>
        <p:txBody>
          <a:bodyPr wrap="none" anchor="ctr">
            <a:spAutoFit/>
          </a:bodyPr>
          <a:lstStyle/>
          <a:p>
            <a:endParaRPr lang="en-US" altLang="zh-CN"/>
          </a:p>
        </p:txBody>
      </p:sp>
      <p:sp>
        <p:nvSpPr>
          <p:cNvPr id="19467" name="Rectangle 10"/>
          <p:cNvSpPr>
            <a:spLocks noChangeArrowheads="1"/>
          </p:cNvSpPr>
          <p:nvPr/>
        </p:nvSpPr>
        <p:spPr bwMode="auto">
          <a:xfrm>
            <a:off x="0" y="2690813"/>
            <a:ext cx="9144000" cy="0"/>
          </a:xfrm>
          <a:prstGeom prst="rect">
            <a:avLst/>
          </a:prstGeom>
          <a:noFill/>
          <a:ln w="9525">
            <a:noFill/>
            <a:miter lim="800000"/>
            <a:headEnd/>
            <a:tailEnd/>
          </a:ln>
        </p:spPr>
        <p:txBody>
          <a:bodyPr wrap="none" anchor="ctr">
            <a:spAutoFit/>
          </a:bodyPr>
          <a:lstStyle/>
          <a:p>
            <a:endParaRPr lang="en-US" altLang="zh-CN"/>
          </a:p>
        </p:txBody>
      </p:sp>
      <p:sp>
        <p:nvSpPr>
          <p:cNvPr id="19468" name="Rectangle 11"/>
          <p:cNvSpPr>
            <a:spLocks noChangeArrowheads="1"/>
          </p:cNvSpPr>
          <p:nvPr/>
        </p:nvSpPr>
        <p:spPr bwMode="auto">
          <a:xfrm>
            <a:off x="0" y="2024063"/>
            <a:ext cx="9144000" cy="0"/>
          </a:xfrm>
          <a:prstGeom prst="rect">
            <a:avLst/>
          </a:prstGeom>
          <a:noFill/>
          <a:ln w="9525">
            <a:noFill/>
            <a:miter lim="800000"/>
            <a:headEnd/>
            <a:tailEnd/>
          </a:ln>
        </p:spPr>
        <p:txBody>
          <a:bodyPr wrap="none" anchor="ctr">
            <a:spAutoFit/>
          </a:bodyPr>
          <a:lstStyle/>
          <a:p>
            <a:endParaRPr lang="en-US" altLang="zh-CN"/>
          </a:p>
        </p:txBody>
      </p:sp>
      <p:graphicFrame>
        <p:nvGraphicFramePr>
          <p:cNvPr id="19458" name="Object 12"/>
          <p:cNvGraphicFramePr>
            <a:graphicFrameLocks noChangeAspect="1"/>
          </p:cNvGraphicFramePr>
          <p:nvPr/>
        </p:nvGraphicFramePr>
        <p:xfrm>
          <a:off x="971550" y="1700213"/>
          <a:ext cx="6769100" cy="3605212"/>
        </p:xfrm>
        <a:graphic>
          <a:graphicData uri="http://schemas.openxmlformats.org/presentationml/2006/ole">
            <p:oleObj spid="_x0000_s3074" name="Visio" r:id="rId3" imgW="6083808" imgH="3245815" progId="">
              <p:embed/>
            </p:oleObj>
          </a:graphicData>
        </a:graphic>
      </p:graphicFrame>
      <p:sp>
        <p:nvSpPr>
          <p:cNvPr id="19469" name="Rectangle 13"/>
          <p:cNvSpPr>
            <a:spLocks noChangeArrowheads="1"/>
          </p:cNvSpPr>
          <p:nvPr/>
        </p:nvSpPr>
        <p:spPr bwMode="auto">
          <a:xfrm>
            <a:off x="900113" y="1341438"/>
            <a:ext cx="1792287" cy="519112"/>
          </a:xfrm>
          <a:prstGeom prst="rect">
            <a:avLst/>
          </a:prstGeom>
          <a:noFill/>
          <a:ln w="9525">
            <a:noFill/>
            <a:miter lim="800000"/>
            <a:headEnd/>
            <a:tailEnd/>
          </a:ln>
        </p:spPr>
        <p:txBody>
          <a:bodyPr wrap="none" anchor="ctr">
            <a:spAutoFit/>
          </a:bodyPr>
          <a:lstStyle/>
          <a:p>
            <a:r>
              <a:rPr lang="en-US" altLang="zh-CN" sz="2800"/>
              <a:t>Data path</a:t>
            </a:r>
            <a:r>
              <a:rPr lang="en-US" altLang="zh-CN"/>
              <a:t> </a:t>
            </a:r>
          </a:p>
        </p:txBody>
      </p:sp>
      <p:sp>
        <p:nvSpPr>
          <p:cNvPr id="19470" name="Rectangle 14"/>
          <p:cNvSpPr>
            <a:spLocks noChangeArrowheads="1"/>
          </p:cNvSpPr>
          <p:nvPr/>
        </p:nvSpPr>
        <p:spPr bwMode="auto">
          <a:xfrm>
            <a:off x="468313" y="5589588"/>
            <a:ext cx="7829550" cy="641350"/>
          </a:xfrm>
          <a:prstGeom prst="rect">
            <a:avLst/>
          </a:prstGeom>
          <a:noFill/>
          <a:ln w="9525">
            <a:noFill/>
            <a:miter lim="800000"/>
            <a:headEnd/>
            <a:tailEnd/>
          </a:ln>
        </p:spPr>
        <p:txBody>
          <a:bodyPr wrap="none" anchor="ctr">
            <a:spAutoFit/>
          </a:bodyPr>
          <a:lstStyle/>
          <a:p>
            <a:pPr indent="266700" algn="ctr"/>
            <a:r>
              <a:rPr lang="en-US" altLang="zh-CN"/>
              <a:t>Stage 1: The task is to adjust the R/G/B balance to an “acceptable” degree.</a:t>
            </a:r>
          </a:p>
          <a:p>
            <a:pPr indent="266700" algn="ctr"/>
            <a:r>
              <a:rPr lang="en-US" altLang="zh-CN"/>
              <a:t>Stage 2: The task is to further fine-tune the R/G/B balance to make it better.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marL="838200" indent="-838200" eaLnBrk="1" hangingPunct="1"/>
            <a:r>
              <a:rPr lang="en-US" altLang="zh-CN" sz="3600" smtClean="0"/>
              <a:t>Advance Auto White Balance</a:t>
            </a:r>
          </a:p>
        </p:txBody>
      </p:sp>
      <p:sp>
        <p:nvSpPr>
          <p:cNvPr id="40963" name="Rectangle 3"/>
          <p:cNvSpPr>
            <a:spLocks noChangeArrowheads="1"/>
          </p:cNvSpPr>
          <p:nvPr/>
        </p:nvSpPr>
        <p:spPr bwMode="auto">
          <a:xfrm>
            <a:off x="0" y="2871788"/>
            <a:ext cx="9144000" cy="0"/>
          </a:xfrm>
          <a:prstGeom prst="rect">
            <a:avLst/>
          </a:prstGeom>
          <a:noFill/>
          <a:ln w="9525">
            <a:noFill/>
            <a:miter lim="800000"/>
            <a:headEnd/>
            <a:tailEnd/>
          </a:ln>
        </p:spPr>
        <p:txBody>
          <a:bodyPr wrap="none" anchor="ctr">
            <a:spAutoFit/>
          </a:bodyPr>
          <a:lstStyle/>
          <a:p>
            <a:endParaRPr lang="en-US" altLang="zh-CN"/>
          </a:p>
        </p:txBody>
      </p:sp>
      <p:sp>
        <p:nvSpPr>
          <p:cNvPr id="40964" name="Rectangle 4"/>
          <p:cNvSpPr>
            <a:spLocks noChangeArrowheads="1"/>
          </p:cNvSpPr>
          <p:nvPr/>
        </p:nvSpPr>
        <p:spPr bwMode="auto">
          <a:xfrm>
            <a:off x="0" y="2024063"/>
            <a:ext cx="9144000" cy="0"/>
          </a:xfrm>
          <a:prstGeom prst="rect">
            <a:avLst/>
          </a:prstGeom>
          <a:noFill/>
          <a:ln w="9525">
            <a:noFill/>
            <a:miter lim="800000"/>
            <a:headEnd/>
            <a:tailEnd/>
          </a:ln>
        </p:spPr>
        <p:txBody>
          <a:bodyPr wrap="none" anchor="ctr">
            <a:spAutoFit/>
          </a:bodyPr>
          <a:lstStyle/>
          <a:p>
            <a:endParaRPr lang="en-US" altLang="zh-CN"/>
          </a:p>
        </p:txBody>
      </p:sp>
      <p:sp>
        <p:nvSpPr>
          <p:cNvPr id="40965" name="Rectangle 5"/>
          <p:cNvSpPr>
            <a:spLocks noChangeArrowheads="1"/>
          </p:cNvSpPr>
          <p:nvPr/>
        </p:nvSpPr>
        <p:spPr bwMode="auto">
          <a:xfrm>
            <a:off x="0" y="2452688"/>
            <a:ext cx="9144000" cy="0"/>
          </a:xfrm>
          <a:prstGeom prst="rect">
            <a:avLst/>
          </a:prstGeom>
          <a:noFill/>
          <a:ln w="9525">
            <a:noFill/>
            <a:miter lim="800000"/>
            <a:headEnd/>
            <a:tailEnd/>
          </a:ln>
        </p:spPr>
        <p:txBody>
          <a:bodyPr wrap="none" anchor="ctr">
            <a:spAutoFit/>
          </a:bodyPr>
          <a:lstStyle/>
          <a:p>
            <a:endParaRPr lang="en-US" altLang="zh-CN"/>
          </a:p>
        </p:txBody>
      </p:sp>
      <p:sp>
        <p:nvSpPr>
          <p:cNvPr id="40966" name="Rectangle 7"/>
          <p:cNvSpPr>
            <a:spLocks noChangeArrowheads="1"/>
          </p:cNvSpPr>
          <p:nvPr/>
        </p:nvSpPr>
        <p:spPr bwMode="auto">
          <a:xfrm>
            <a:off x="0" y="2752725"/>
            <a:ext cx="9144000" cy="0"/>
          </a:xfrm>
          <a:prstGeom prst="rect">
            <a:avLst/>
          </a:prstGeom>
          <a:noFill/>
          <a:ln w="9525">
            <a:noFill/>
            <a:miter lim="800000"/>
            <a:headEnd/>
            <a:tailEnd/>
          </a:ln>
        </p:spPr>
        <p:txBody>
          <a:bodyPr wrap="none" anchor="ctr">
            <a:spAutoFit/>
          </a:bodyPr>
          <a:lstStyle/>
          <a:p>
            <a:endParaRPr lang="en-US" altLang="zh-CN"/>
          </a:p>
        </p:txBody>
      </p:sp>
      <p:sp>
        <p:nvSpPr>
          <p:cNvPr id="40967" name="Rectangle 8"/>
          <p:cNvSpPr>
            <a:spLocks noChangeArrowheads="1"/>
          </p:cNvSpPr>
          <p:nvPr/>
        </p:nvSpPr>
        <p:spPr bwMode="auto">
          <a:xfrm>
            <a:off x="-333375" y="2438400"/>
            <a:ext cx="9144000" cy="0"/>
          </a:xfrm>
          <a:prstGeom prst="rect">
            <a:avLst/>
          </a:prstGeom>
          <a:noFill/>
          <a:ln w="9525">
            <a:noFill/>
            <a:miter lim="800000"/>
            <a:headEnd/>
            <a:tailEnd/>
          </a:ln>
        </p:spPr>
        <p:txBody>
          <a:bodyPr wrap="none" anchor="ctr">
            <a:spAutoFit/>
          </a:bodyPr>
          <a:lstStyle/>
          <a:p>
            <a:endParaRPr lang="en-US" altLang="zh-CN"/>
          </a:p>
        </p:txBody>
      </p:sp>
      <p:sp>
        <p:nvSpPr>
          <p:cNvPr id="40968" name="Rectangle 9"/>
          <p:cNvSpPr>
            <a:spLocks noChangeArrowheads="1"/>
          </p:cNvSpPr>
          <p:nvPr/>
        </p:nvSpPr>
        <p:spPr bwMode="auto">
          <a:xfrm>
            <a:off x="0" y="2185988"/>
            <a:ext cx="9144000" cy="0"/>
          </a:xfrm>
          <a:prstGeom prst="rect">
            <a:avLst/>
          </a:prstGeom>
          <a:noFill/>
          <a:ln w="9525">
            <a:noFill/>
            <a:miter lim="800000"/>
            <a:headEnd/>
            <a:tailEnd/>
          </a:ln>
        </p:spPr>
        <p:txBody>
          <a:bodyPr wrap="none" anchor="ctr">
            <a:spAutoFit/>
          </a:bodyPr>
          <a:lstStyle/>
          <a:p>
            <a:endParaRPr lang="en-US" altLang="zh-CN"/>
          </a:p>
        </p:txBody>
      </p:sp>
      <p:sp>
        <p:nvSpPr>
          <p:cNvPr id="40969" name="Rectangle 10"/>
          <p:cNvSpPr>
            <a:spLocks noChangeArrowheads="1"/>
          </p:cNvSpPr>
          <p:nvPr/>
        </p:nvSpPr>
        <p:spPr bwMode="auto">
          <a:xfrm>
            <a:off x="0" y="2690813"/>
            <a:ext cx="9144000" cy="0"/>
          </a:xfrm>
          <a:prstGeom prst="rect">
            <a:avLst/>
          </a:prstGeom>
          <a:noFill/>
          <a:ln w="9525">
            <a:noFill/>
            <a:miter lim="800000"/>
            <a:headEnd/>
            <a:tailEnd/>
          </a:ln>
        </p:spPr>
        <p:txBody>
          <a:bodyPr wrap="none" anchor="ctr">
            <a:spAutoFit/>
          </a:bodyPr>
          <a:lstStyle/>
          <a:p>
            <a:endParaRPr lang="en-US" altLang="zh-CN"/>
          </a:p>
        </p:txBody>
      </p:sp>
      <p:sp>
        <p:nvSpPr>
          <p:cNvPr id="40970" name="Rectangle 11"/>
          <p:cNvSpPr>
            <a:spLocks noChangeArrowheads="1"/>
          </p:cNvSpPr>
          <p:nvPr/>
        </p:nvSpPr>
        <p:spPr bwMode="auto">
          <a:xfrm>
            <a:off x="0" y="2024063"/>
            <a:ext cx="9144000" cy="0"/>
          </a:xfrm>
          <a:prstGeom prst="rect">
            <a:avLst/>
          </a:prstGeom>
          <a:noFill/>
          <a:ln w="9525">
            <a:noFill/>
            <a:miter lim="800000"/>
            <a:headEnd/>
            <a:tailEnd/>
          </a:ln>
        </p:spPr>
        <p:txBody>
          <a:bodyPr wrap="none" anchor="ctr">
            <a:spAutoFit/>
          </a:bodyPr>
          <a:lstStyle/>
          <a:p>
            <a:endParaRPr lang="en-US" altLang="zh-CN"/>
          </a:p>
        </p:txBody>
      </p:sp>
      <p:sp>
        <p:nvSpPr>
          <p:cNvPr id="40971" name="Rectangle 16"/>
          <p:cNvSpPr>
            <a:spLocks noChangeArrowheads="1"/>
          </p:cNvSpPr>
          <p:nvPr/>
        </p:nvSpPr>
        <p:spPr bwMode="auto">
          <a:xfrm>
            <a:off x="684213" y="1433513"/>
            <a:ext cx="3938587" cy="519112"/>
          </a:xfrm>
          <a:prstGeom prst="rect">
            <a:avLst/>
          </a:prstGeom>
          <a:noFill/>
          <a:ln w="9525">
            <a:noFill/>
            <a:miter lim="800000"/>
            <a:headEnd/>
            <a:tailEnd/>
          </a:ln>
        </p:spPr>
        <p:txBody>
          <a:bodyPr wrap="none">
            <a:spAutoFit/>
          </a:bodyPr>
          <a:lstStyle/>
          <a:p>
            <a:r>
              <a:rPr lang="en-US" altLang="zh-CN" sz="2800"/>
              <a:t>1. Stage 1 of the AAWB</a:t>
            </a:r>
          </a:p>
        </p:txBody>
      </p:sp>
      <p:sp>
        <p:nvSpPr>
          <p:cNvPr id="40972" name="Rectangle 17"/>
          <p:cNvSpPr>
            <a:spLocks noChangeArrowheads="1"/>
          </p:cNvSpPr>
          <p:nvPr/>
        </p:nvSpPr>
        <p:spPr bwMode="auto">
          <a:xfrm>
            <a:off x="611188" y="1852613"/>
            <a:ext cx="8351837" cy="1190625"/>
          </a:xfrm>
          <a:prstGeom prst="rect">
            <a:avLst/>
          </a:prstGeom>
          <a:noFill/>
          <a:ln w="9525">
            <a:noFill/>
            <a:miter lim="800000"/>
            <a:headEnd/>
            <a:tailEnd/>
          </a:ln>
        </p:spPr>
        <p:txBody>
          <a:bodyPr anchor="ctr">
            <a:spAutoFit/>
          </a:bodyPr>
          <a:lstStyle/>
          <a:p>
            <a:pPr marL="342900" indent="-342900">
              <a:buFontTx/>
              <a:buAutoNum type="alphaLcParenR"/>
            </a:pPr>
            <a:r>
              <a:rPr lang="en-US" altLang="zh-CN"/>
              <a:t>For each frame, IC will collect the statistics of one light source, i.e., the number of pixels falling into the region of that light source model, denoted by </a:t>
            </a:r>
            <a:r>
              <a:rPr lang="en-US" altLang="zh-CN" i="1"/>
              <a:t>p_data[i]</a:t>
            </a:r>
            <a:r>
              <a:rPr lang="en-US" altLang="zh-CN"/>
              <a:t> </a:t>
            </a:r>
          </a:p>
          <a:p>
            <a:pPr marL="342900" indent="-342900" algn="ctr"/>
            <a:r>
              <a:rPr lang="en-US" altLang="zh-CN" i="1" u="sng"/>
              <a:t>p_light_weight[i] = p_data[i]&gt;&gt;COUNTER_SHIFT;</a:t>
            </a:r>
          </a:p>
        </p:txBody>
      </p:sp>
      <p:sp>
        <p:nvSpPr>
          <p:cNvPr id="40973" name="Rectangle 18"/>
          <p:cNvSpPr>
            <a:spLocks noChangeArrowheads="1"/>
          </p:cNvSpPr>
          <p:nvPr/>
        </p:nvSpPr>
        <p:spPr bwMode="auto">
          <a:xfrm>
            <a:off x="179388" y="3148013"/>
            <a:ext cx="8280400" cy="2838450"/>
          </a:xfrm>
          <a:prstGeom prst="rect">
            <a:avLst/>
          </a:prstGeom>
          <a:noFill/>
          <a:ln w="9525">
            <a:noFill/>
            <a:miter lim="800000"/>
            <a:headEnd/>
            <a:tailEnd/>
          </a:ln>
        </p:spPr>
        <p:txBody>
          <a:bodyPr anchor="ctr">
            <a:spAutoFit/>
          </a:bodyPr>
          <a:lstStyle/>
          <a:p>
            <a:pPr lvl="1">
              <a:tabLst>
                <a:tab pos="533400" algn="l"/>
              </a:tabLst>
            </a:pPr>
            <a:r>
              <a:rPr lang="en-US" altLang="zh-CN"/>
              <a:t>b)  After every 5 frames, IC will send an interrupt to firmware, saying 5 statistics are ready. With these 5 new statistics, firmware will perform the following smoothing operations, to reduce the unpleasing effect caused by erroneous statistics:</a:t>
            </a:r>
          </a:p>
          <a:p>
            <a:pPr lvl="3">
              <a:tabLst>
                <a:tab pos="533400" algn="l"/>
              </a:tabLst>
            </a:pPr>
            <a:r>
              <a:rPr lang="en-US" altLang="zh-CN" i="1"/>
              <a:t>	for( i=0; i&lt;SOURCE_LIGHT_NUMBER; i++)</a:t>
            </a:r>
            <a:endParaRPr lang="en-US" altLang="zh-CN"/>
          </a:p>
          <a:p>
            <a:pPr lvl="3">
              <a:tabLst>
                <a:tab pos="533400" algn="l"/>
              </a:tabLst>
            </a:pPr>
            <a:r>
              <a:rPr lang="en-US" altLang="zh-CN" i="1"/>
              <a:t>    		weighted[i]=(cur_weight*p_light_weight[i]</a:t>
            </a:r>
            <a:endParaRPr lang="en-US" altLang="zh-CN"/>
          </a:p>
          <a:p>
            <a:pPr lvl="3">
              <a:tabLst>
                <a:tab pos="533400" algn="l"/>
              </a:tabLst>
            </a:pPr>
            <a:r>
              <a:rPr lang="en-US" altLang="zh-CN" i="1"/>
              <a:t>   		+(8-cur_weight)*short_pre_weights[i])/8;</a:t>
            </a:r>
          </a:p>
          <a:p>
            <a:pPr lvl="3">
              <a:tabLst>
                <a:tab pos="533400" algn="l"/>
              </a:tabLst>
            </a:pPr>
            <a:endParaRPr lang="en-US" altLang="zh-CN"/>
          </a:p>
          <a:p>
            <a:pPr lvl="3">
              <a:tabLst>
                <a:tab pos="533400" algn="l"/>
              </a:tabLst>
            </a:pPr>
            <a:r>
              <a:rPr lang="en-US" altLang="zh-CN" i="1"/>
              <a:t>	for(i=0; i&lt;SOURCE_LIGHT_NUMBER; i++)</a:t>
            </a:r>
            <a:endParaRPr lang="en-US" altLang="zh-CN"/>
          </a:p>
          <a:p>
            <a:pPr lvl="3">
              <a:tabLst>
                <a:tab pos="533400" algn="l"/>
              </a:tabLst>
            </a:pPr>
            <a:r>
              <a:rPr lang="en-US" altLang="zh-CN" i="1"/>
              <a:t>		short_pre_weights[i]=weighted[i];</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marL="838200" indent="-838200" eaLnBrk="1" hangingPunct="1"/>
            <a:r>
              <a:rPr lang="en-US" altLang="zh-CN" sz="3600" smtClean="0"/>
              <a:t>Advance Auto White Balance</a:t>
            </a:r>
          </a:p>
        </p:txBody>
      </p:sp>
      <p:sp>
        <p:nvSpPr>
          <p:cNvPr id="20484" name="Rectangle 3"/>
          <p:cNvSpPr>
            <a:spLocks noChangeArrowheads="1"/>
          </p:cNvSpPr>
          <p:nvPr/>
        </p:nvSpPr>
        <p:spPr bwMode="auto">
          <a:xfrm>
            <a:off x="0" y="2871788"/>
            <a:ext cx="9144000" cy="0"/>
          </a:xfrm>
          <a:prstGeom prst="rect">
            <a:avLst/>
          </a:prstGeom>
          <a:noFill/>
          <a:ln w="9525">
            <a:noFill/>
            <a:miter lim="800000"/>
            <a:headEnd/>
            <a:tailEnd/>
          </a:ln>
        </p:spPr>
        <p:txBody>
          <a:bodyPr wrap="none" anchor="ctr">
            <a:spAutoFit/>
          </a:bodyPr>
          <a:lstStyle/>
          <a:p>
            <a:endParaRPr lang="en-US" altLang="zh-CN"/>
          </a:p>
        </p:txBody>
      </p:sp>
      <p:sp>
        <p:nvSpPr>
          <p:cNvPr id="20485" name="Rectangle 4"/>
          <p:cNvSpPr>
            <a:spLocks noChangeArrowheads="1"/>
          </p:cNvSpPr>
          <p:nvPr/>
        </p:nvSpPr>
        <p:spPr bwMode="auto">
          <a:xfrm>
            <a:off x="0" y="2024063"/>
            <a:ext cx="9144000" cy="0"/>
          </a:xfrm>
          <a:prstGeom prst="rect">
            <a:avLst/>
          </a:prstGeom>
          <a:noFill/>
          <a:ln w="9525">
            <a:noFill/>
            <a:miter lim="800000"/>
            <a:headEnd/>
            <a:tailEnd/>
          </a:ln>
        </p:spPr>
        <p:txBody>
          <a:bodyPr wrap="none" anchor="ctr">
            <a:spAutoFit/>
          </a:bodyPr>
          <a:lstStyle/>
          <a:p>
            <a:endParaRPr lang="en-US" altLang="zh-CN"/>
          </a:p>
        </p:txBody>
      </p:sp>
      <p:sp>
        <p:nvSpPr>
          <p:cNvPr id="20486" name="Rectangle 5"/>
          <p:cNvSpPr>
            <a:spLocks noChangeArrowheads="1"/>
          </p:cNvSpPr>
          <p:nvPr/>
        </p:nvSpPr>
        <p:spPr bwMode="auto">
          <a:xfrm>
            <a:off x="0" y="2452688"/>
            <a:ext cx="9144000" cy="0"/>
          </a:xfrm>
          <a:prstGeom prst="rect">
            <a:avLst/>
          </a:prstGeom>
          <a:noFill/>
          <a:ln w="9525">
            <a:noFill/>
            <a:miter lim="800000"/>
            <a:headEnd/>
            <a:tailEnd/>
          </a:ln>
        </p:spPr>
        <p:txBody>
          <a:bodyPr wrap="none" anchor="ctr">
            <a:spAutoFit/>
          </a:bodyPr>
          <a:lstStyle/>
          <a:p>
            <a:endParaRPr lang="en-US" altLang="zh-CN"/>
          </a:p>
        </p:txBody>
      </p:sp>
      <p:sp>
        <p:nvSpPr>
          <p:cNvPr id="20487" name="Rectangle 7"/>
          <p:cNvSpPr>
            <a:spLocks noChangeArrowheads="1"/>
          </p:cNvSpPr>
          <p:nvPr/>
        </p:nvSpPr>
        <p:spPr bwMode="auto">
          <a:xfrm>
            <a:off x="0" y="2752725"/>
            <a:ext cx="9144000" cy="0"/>
          </a:xfrm>
          <a:prstGeom prst="rect">
            <a:avLst/>
          </a:prstGeom>
          <a:noFill/>
          <a:ln w="9525">
            <a:noFill/>
            <a:miter lim="800000"/>
            <a:headEnd/>
            <a:tailEnd/>
          </a:ln>
        </p:spPr>
        <p:txBody>
          <a:bodyPr wrap="none" anchor="ctr">
            <a:spAutoFit/>
          </a:bodyPr>
          <a:lstStyle/>
          <a:p>
            <a:endParaRPr lang="en-US" altLang="zh-CN"/>
          </a:p>
        </p:txBody>
      </p:sp>
      <p:sp>
        <p:nvSpPr>
          <p:cNvPr id="20488" name="Rectangle 9"/>
          <p:cNvSpPr>
            <a:spLocks noChangeArrowheads="1"/>
          </p:cNvSpPr>
          <p:nvPr/>
        </p:nvSpPr>
        <p:spPr bwMode="auto">
          <a:xfrm>
            <a:off x="0" y="2185988"/>
            <a:ext cx="9144000" cy="0"/>
          </a:xfrm>
          <a:prstGeom prst="rect">
            <a:avLst/>
          </a:prstGeom>
          <a:noFill/>
          <a:ln w="9525">
            <a:noFill/>
            <a:miter lim="800000"/>
            <a:headEnd/>
            <a:tailEnd/>
          </a:ln>
        </p:spPr>
        <p:txBody>
          <a:bodyPr wrap="none" anchor="ctr">
            <a:spAutoFit/>
          </a:bodyPr>
          <a:lstStyle/>
          <a:p>
            <a:endParaRPr lang="en-US" altLang="zh-CN"/>
          </a:p>
        </p:txBody>
      </p:sp>
      <p:sp>
        <p:nvSpPr>
          <p:cNvPr id="20489" name="Rectangle 10"/>
          <p:cNvSpPr>
            <a:spLocks noChangeArrowheads="1"/>
          </p:cNvSpPr>
          <p:nvPr/>
        </p:nvSpPr>
        <p:spPr bwMode="auto">
          <a:xfrm>
            <a:off x="0" y="2690813"/>
            <a:ext cx="9144000" cy="0"/>
          </a:xfrm>
          <a:prstGeom prst="rect">
            <a:avLst/>
          </a:prstGeom>
          <a:noFill/>
          <a:ln w="9525">
            <a:noFill/>
            <a:miter lim="800000"/>
            <a:headEnd/>
            <a:tailEnd/>
          </a:ln>
        </p:spPr>
        <p:txBody>
          <a:bodyPr wrap="none" anchor="ctr">
            <a:spAutoFit/>
          </a:bodyPr>
          <a:lstStyle/>
          <a:p>
            <a:endParaRPr lang="en-US" altLang="zh-CN"/>
          </a:p>
        </p:txBody>
      </p:sp>
      <p:sp>
        <p:nvSpPr>
          <p:cNvPr id="20490" name="Rectangle 12"/>
          <p:cNvSpPr>
            <a:spLocks noChangeArrowheads="1"/>
          </p:cNvSpPr>
          <p:nvPr/>
        </p:nvSpPr>
        <p:spPr bwMode="auto">
          <a:xfrm>
            <a:off x="684213" y="1433513"/>
            <a:ext cx="3938587" cy="519112"/>
          </a:xfrm>
          <a:prstGeom prst="rect">
            <a:avLst/>
          </a:prstGeom>
          <a:noFill/>
          <a:ln w="9525">
            <a:noFill/>
            <a:miter lim="800000"/>
            <a:headEnd/>
            <a:tailEnd/>
          </a:ln>
        </p:spPr>
        <p:txBody>
          <a:bodyPr wrap="none">
            <a:spAutoFit/>
          </a:bodyPr>
          <a:lstStyle/>
          <a:p>
            <a:r>
              <a:rPr lang="en-US" altLang="zh-CN" sz="2800"/>
              <a:t>1. Stage 1 of the AAWB</a:t>
            </a:r>
          </a:p>
        </p:txBody>
      </p:sp>
      <p:graphicFrame>
        <p:nvGraphicFramePr>
          <p:cNvPr id="20482" name="Object 15"/>
          <p:cNvGraphicFramePr>
            <a:graphicFrameLocks noChangeAspect="1"/>
          </p:cNvGraphicFramePr>
          <p:nvPr/>
        </p:nvGraphicFramePr>
        <p:xfrm>
          <a:off x="2051050" y="4365625"/>
          <a:ext cx="3941763" cy="973138"/>
        </p:xfrm>
        <a:graphic>
          <a:graphicData uri="http://schemas.openxmlformats.org/presentationml/2006/ole">
            <p:oleObj spid="_x0000_s4098" name="公式" r:id="rId3" imgW="2425700" imgH="596900" progId="Equation.3">
              <p:embed/>
            </p:oleObj>
          </a:graphicData>
        </a:graphic>
      </p:graphicFrame>
      <p:sp>
        <p:nvSpPr>
          <p:cNvPr id="20491" name="Rectangle 17"/>
          <p:cNvSpPr>
            <a:spLocks noChangeArrowheads="1"/>
          </p:cNvSpPr>
          <p:nvPr/>
        </p:nvSpPr>
        <p:spPr bwMode="auto">
          <a:xfrm>
            <a:off x="611188" y="3068638"/>
            <a:ext cx="7704137" cy="1190625"/>
          </a:xfrm>
          <a:prstGeom prst="rect">
            <a:avLst/>
          </a:prstGeom>
          <a:noFill/>
          <a:ln w="9525">
            <a:noFill/>
            <a:miter lim="800000"/>
            <a:headEnd/>
            <a:tailEnd/>
          </a:ln>
        </p:spPr>
        <p:txBody>
          <a:bodyPr>
            <a:spAutoFit/>
          </a:bodyPr>
          <a:lstStyle/>
          <a:p>
            <a:pPr marL="800100" lvl="1" indent="-342900"/>
            <a:endParaRPr lang="en-US" altLang="zh-CN"/>
          </a:p>
          <a:p>
            <a:pPr marL="342900" indent="-342900"/>
            <a:r>
              <a:rPr lang="en-US" altLang="zh-CN"/>
              <a:t>d)  Firmware will combine the weighted gains into color matrix, and write the new color matrix values into IC registers. 6 multiplications will be involved.</a:t>
            </a:r>
          </a:p>
        </p:txBody>
      </p:sp>
      <p:sp>
        <p:nvSpPr>
          <p:cNvPr id="20492" name="Rectangle 18"/>
          <p:cNvSpPr>
            <a:spLocks noChangeArrowheads="1"/>
          </p:cNvSpPr>
          <p:nvPr/>
        </p:nvSpPr>
        <p:spPr bwMode="auto">
          <a:xfrm>
            <a:off x="179388" y="2133600"/>
            <a:ext cx="7777162" cy="1190625"/>
          </a:xfrm>
          <a:prstGeom prst="rect">
            <a:avLst/>
          </a:prstGeom>
          <a:noFill/>
          <a:ln w="9525">
            <a:noFill/>
            <a:miter lim="800000"/>
            <a:headEnd/>
            <a:tailEnd/>
          </a:ln>
        </p:spPr>
        <p:txBody>
          <a:bodyPr>
            <a:spAutoFit/>
          </a:bodyPr>
          <a:lstStyle/>
          <a:p>
            <a:pPr lvl="1"/>
            <a:r>
              <a:rPr lang="en-US" altLang="zh-CN"/>
              <a:t>c)   Firmware will apply the smoothed weights on the pre-defined      	pre_gr_gain and pre_gb_gain to get the weighted gain values: 	gr_gain   and gb_gain. As a by-product, we can also know the 	light source corresponding to the maximum weight.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marL="838200" indent="-838200" eaLnBrk="1" hangingPunct="1"/>
            <a:r>
              <a:rPr lang="en-US" altLang="zh-CN" sz="3600" smtClean="0"/>
              <a:t>Advance Auto White Balance</a:t>
            </a:r>
          </a:p>
        </p:txBody>
      </p:sp>
      <p:sp>
        <p:nvSpPr>
          <p:cNvPr id="41987" name="Rectangle 3"/>
          <p:cNvSpPr>
            <a:spLocks noChangeArrowheads="1"/>
          </p:cNvSpPr>
          <p:nvPr/>
        </p:nvSpPr>
        <p:spPr bwMode="auto">
          <a:xfrm>
            <a:off x="0" y="2871788"/>
            <a:ext cx="9144000" cy="0"/>
          </a:xfrm>
          <a:prstGeom prst="rect">
            <a:avLst/>
          </a:prstGeom>
          <a:noFill/>
          <a:ln w="9525">
            <a:noFill/>
            <a:miter lim="800000"/>
            <a:headEnd/>
            <a:tailEnd/>
          </a:ln>
        </p:spPr>
        <p:txBody>
          <a:bodyPr wrap="none" anchor="ctr">
            <a:spAutoFit/>
          </a:bodyPr>
          <a:lstStyle/>
          <a:p>
            <a:endParaRPr lang="en-US" altLang="zh-CN"/>
          </a:p>
        </p:txBody>
      </p:sp>
      <p:sp>
        <p:nvSpPr>
          <p:cNvPr id="41988" name="Rectangle 4"/>
          <p:cNvSpPr>
            <a:spLocks noChangeArrowheads="1"/>
          </p:cNvSpPr>
          <p:nvPr/>
        </p:nvSpPr>
        <p:spPr bwMode="auto">
          <a:xfrm>
            <a:off x="0" y="2024063"/>
            <a:ext cx="9144000" cy="0"/>
          </a:xfrm>
          <a:prstGeom prst="rect">
            <a:avLst/>
          </a:prstGeom>
          <a:noFill/>
          <a:ln w="9525">
            <a:noFill/>
            <a:miter lim="800000"/>
            <a:headEnd/>
            <a:tailEnd/>
          </a:ln>
        </p:spPr>
        <p:txBody>
          <a:bodyPr wrap="none" anchor="ctr">
            <a:spAutoFit/>
          </a:bodyPr>
          <a:lstStyle/>
          <a:p>
            <a:endParaRPr lang="en-US" altLang="zh-CN"/>
          </a:p>
        </p:txBody>
      </p:sp>
      <p:sp>
        <p:nvSpPr>
          <p:cNvPr id="41989" name="Rectangle 5"/>
          <p:cNvSpPr>
            <a:spLocks noChangeArrowheads="1"/>
          </p:cNvSpPr>
          <p:nvPr/>
        </p:nvSpPr>
        <p:spPr bwMode="auto">
          <a:xfrm>
            <a:off x="0" y="2452688"/>
            <a:ext cx="9144000" cy="0"/>
          </a:xfrm>
          <a:prstGeom prst="rect">
            <a:avLst/>
          </a:prstGeom>
          <a:noFill/>
          <a:ln w="9525">
            <a:noFill/>
            <a:miter lim="800000"/>
            <a:headEnd/>
            <a:tailEnd/>
          </a:ln>
        </p:spPr>
        <p:txBody>
          <a:bodyPr wrap="none" anchor="ctr">
            <a:spAutoFit/>
          </a:bodyPr>
          <a:lstStyle/>
          <a:p>
            <a:endParaRPr lang="en-US" altLang="zh-CN"/>
          </a:p>
        </p:txBody>
      </p:sp>
      <p:sp>
        <p:nvSpPr>
          <p:cNvPr id="41990" name="Rectangle 6"/>
          <p:cNvSpPr>
            <a:spLocks noChangeArrowheads="1"/>
          </p:cNvSpPr>
          <p:nvPr/>
        </p:nvSpPr>
        <p:spPr bwMode="auto">
          <a:xfrm>
            <a:off x="0" y="2752725"/>
            <a:ext cx="9144000" cy="0"/>
          </a:xfrm>
          <a:prstGeom prst="rect">
            <a:avLst/>
          </a:prstGeom>
          <a:noFill/>
          <a:ln w="9525">
            <a:noFill/>
            <a:miter lim="800000"/>
            <a:headEnd/>
            <a:tailEnd/>
          </a:ln>
        </p:spPr>
        <p:txBody>
          <a:bodyPr wrap="none" anchor="ctr">
            <a:spAutoFit/>
          </a:bodyPr>
          <a:lstStyle/>
          <a:p>
            <a:endParaRPr lang="en-US" altLang="zh-CN"/>
          </a:p>
        </p:txBody>
      </p:sp>
      <p:sp>
        <p:nvSpPr>
          <p:cNvPr id="41991" name="Rectangle 7"/>
          <p:cNvSpPr>
            <a:spLocks noChangeArrowheads="1"/>
          </p:cNvSpPr>
          <p:nvPr/>
        </p:nvSpPr>
        <p:spPr bwMode="auto">
          <a:xfrm>
            <a:off x="-333375" y="2438400"/>
            <a:ext cx="9144000" cy="0"/>
          </a:xfrm>
          <a:prstGeom prst="rect">
            <a:avLst/>
          </a:prstGeom>
          <a:noFill/>
          <a:ln w="9525">
            <a:noFill/>
            <a:miter lim="800000"/>
            <a:headEnd/>
            <a:tailEnd/>
          </a:ln>
        </p:spPr>
        <p:txBody>
          <a:bodyPr wrap="none" anchor="ctr">
            <a:spAutoFit/>
          </a:bodyPr>
          <a:lstStyle/>
          <a:p>
            <a:endParaRPr lang="en-US" altLang="zh-CN"/>
          </a:p>
        </p:txBody>
      </p:sp>
      <p:sp>
        <p:nvSpPr>
          <p:cNvPr id="41992" name="Rectangle 8"/>
          <p:cNvSpPr>
            <a:spLocks noChangeArrowheads="1"/>
          </p:cNvSpPr>
          <p:nvPr/>
        </p:nvSpPr>
        <p:spPr bwMode="auto">
          <a:xfrm>
            <a:off x="0" y="2185988"/>
            <a:ext cx="9144000" cy="0"/>
          </a:xfrm>
          <a:prstGeom prst="rect">
            <a:avLst/>
          </a:prstGeom>
          <a:noFill/>
          <a:ln w="9525">
            <a:noFill/>
            <a:miter lim="800000"/>
            <a:headEnd/>
            <a:tailEnd/>
          </a:ln>
        </p:spPr>
        <p:txBody>
          <a:bodyPr wrap="none" anchor="ctr">
            <a:spAutoFit/>
          </a:bodyPr>
          <a:lstStyle/>
          <a:p>
            <a:endParaRPr lang="en-US" altLang="zh-CN"/>
          </a:p>
        </p:txBody>
      </p:sp>
      <p:sp>
        <p:nvSpPr>
          <p:cNvPr id="41993" name="Rectangle 9"/>
          <p:cNvSpPr>
            <a:spLocks noChangeArrowheads="1"/>
          </p:cNvSpPr>
          <p:nvPr/>
        </p:nvSpPr>
        <p:spPr bwMode="auto">
          <a:xfrm>
            <a:off x="0" y="2690813"/>
            <a:ext cx="9144000" cy="0"/>
          </a:xfrm>
          <a:prstGeom prst="rect">
            <a:avLst/>
          </a:prstGeom>
          <a:noFill/>
          <a:ln w="9525">
            <a:noFill/>
            <a:miter lim="800000"/>
            <a:headEnd/>
            <a:tailEnd/>
          </a:ln>
        </p:spPr>
        <p:txBody>
          <a:bodyPr wrap="none" anchor="ctr">
            <a:spAutoFit/>
          </a:bodyPr>
          <a:lstStyle/>
          <a:p>
            <a:endParaRPr lang="en-US" altLang="zh-CN"/>
          </a:p>
        </p:txBody>
      </p:sp>
      <p:sp>
        <p:nvSpPr>
          <p:cNvPr id="41994" name="Rectangle 10"/>
          <p:cNvSpPr>
            <a:spLocks noChangeArrowheads="1"/>
          </p:cNvSpPr>
          <p:nvPr/>
        </p:nvSpPr>
        <p:spPr bwMode="auto">
          <a:xfrm>
            <a:off x="0" y="2024063"/>
            <a:ext cx="9144000" cy="0"/>
          </a:xfrm>
          <a:prstGeom prst="rect">
            <a:avLst/>
          </a:prstGeom>
          <a:noFill/>
          <a:ln w="9525">
            <a:noFill/>
            <a:miter lim="800000"/>
            <a:headEnd/>
            <a:tailEnd/>
          </a:ln>
        </p:spPr>
        <p:txBody>
          <a:bodyPr wrap="none" anchor="ctr">
            <a:spAutoFit/>
          </a:bodyPr>
          <a:lstStyle/>
          <a:p>
            <a:endParaRPr lang="en-US" altLang="zh-CN"/>
          </a:p>
        </p:txBody>
      </p:sp>
      <p:sp>
        <p:nvSpPr>
          <p:cNvPr id="41995" name="Rectangle 11"/>
          <p:cNvSpPr>
            <a:spLocks noChangeArrowheads="1"/>
          </p:cNvSpPr>
          <p:nvPr/>
        </p:nvSpPr>
        <p:spPr bwMode="auto">
          <a:xfrm>
            <a:off x="684213" y="1433513"/>
            <a:ext cx="3938587" cy="519112"/>
          </a:xfrm>
          <a:prstGeom prst="rect">
            <a:avLst/>
          </a:prstGeom>
          <a:noFill/>
          <a:ln w="9525">
            <a:noFill/>
            <a:miter lim="800000"/>
            <a:headEnd/>
            <a:tailEnd/>
          </a:ln>
        </p:spPr>
        <p:txBody>
          <a:bodyPr wrap="none">
            <a:spAutoFit/>
          </a:bodyPr>
          <a:lstStyle/>
          <a:p>
            <a:r>
              <a:rPr lang="en-US" altLang="zh-CN" sz="2800"/>
              <a:t>2. Stage 2 of the AAWB</a:t>
            </a:r>
          </a:p>
        </p:txBody>
      </p:sp>
      <p:sp>
        <p:nvSpPr>
          <p:cNvPr id="41996" name="Rectangle 14"/>
          <p:cNvSpPr>
            <a:spLocks noChangeArrowheads="1"/>
          </p:cNvSpPr>
          <p:nvPr/>
        </p:nvSpPr>
        <p:spPr bwMode="auto">
          <a:xfrm>
            <a:off x="539750" y="1989138"/>
            <a:ext cx="8280400" cy="4211637"/>
          </a:xfrm>
          <a:prstGeom prst="rect">
            <a:avLst/>
          </a:prstGeom>
          <a:noFill/>
          <a:ln w="9525">
            <a:noFill/>
            <a:miter lim="800000"/>
            <a:headEnd/>
            <a:tailEnd/>
          </a:ln>
        </p:spPr>
        <p:txBody>
          <a:bodyPr anchor="ctr">
            <a:spAutoFit/>
          </a:bodyPr>
          <a:lstStyle/>
          <a:p>
            <a:pPr marL="342900" indent="-342900">
              <a:tabLst>
                <a:tab pos="1066800" algn="l"/>
              </a:tabLst>
            </a:pPr>
            <a:r>
              <a:rPr lang="en-US" altLang="zh-CN" dirty="0"/>
              <a:t>a)  Calculate </a:t>
            </a:r>
            <a:r>
              <a:rPr lang="en-US" altLang="zh-CN" i="1" dirty="0" err="1"/>
              <a:t>Rmean</a:t>
            </a:r>
            <a:r>
              <a:rPr lang="en-US" altLang="zh-CN" i="1" dirty="0"/>
              <a:t>, </a:t>
            </a:r>
            <a:r>
              <a:rPr lang="en-US" altLang="zh-CN" i="1" dirty="0" err="1"/>
              <a:t>Gmean</a:t>
            </a:r>
            <a:r>
              <a:rPr lang="en-US" altLang="zh-CN" i="1" dirty="0"/>
              <a:t>, </a:t>
            </a:r>
            <a:r>
              <a:rPr lang="en-US" altLang="zh-CN" i="1" dirty="0" err="1"/>
              <a:t>Bmean</a:t>
            </a:r>
            <a:r>
              <a:rPr lang="en-US" altLang="zh-CN" i="1" dirty="0"/>
              <a:t> </a:t>
            </a:r>
            <a:r>
              <a:rPr lang="en-US" altLang="zh-CN" dirty="0"/>
              <a:t>of the output from stage 1, satisfying both of the following conditions:</a:t>
            </a:r>
          </a:p>
          <a:p>
            <a:pPr marL="342900" indent="-342900">
              <a:tabLst>
                <a:tab pos="1066800" algn="l"/>
              </a:tabLst>
            </a:pPr>
            <a:r>
              <a:rPr lang="en-US" altLang="zh-CN" i="1" dirty="0"/>
              <a:t>            </a:t>
            </a:r>
            <a:r>
              <a:rPr lang="en-US" altLang="zh-CN" i="1" dirty="0" err="1"/>
              <a:t>rr</a:t>
            </a:r>
            <a:r>
              <a:rPr lang="en-US" altLang="zh-CN" i="1" dirty="0"/>
              <a:t>&lt;=TH_RGB  &amp;&amp;  </a:t>
            </a:r>
            <a:r>
              <a:rPr lang="en-US" altLang="zh-CN" i="1" dirty="0" err="1"/>
              <a:t>gg</a:t>
            </a:r>
            <a:r>
              <a:rPr lang="en-US" altLang="zh-CN" i="1" dirty="0"/>
              <a:t>&lt;=TH_RGB  &amp;&amp;  bb&lt;=TH_RGB</a:t>
            </a:r>
            <a:endParaRPr lang="en-US" altLang="zh-CN" dirty="0"/>
          </a:p>
          <a:p>
            <a:pPr marL="342900" indent="-342900">
              <a:tabLst>
                <a:tab pos="1066800" algn="l"/>
              </a:tabLst>
            </a:pPr>
            <a:r>
              <a:rPr lang="en-US" altLang="zh-CN" i="1" dirty="0"/>
              <a:t>            Y&gt;=</a:t>
            </a:r>
            <a:r>
              <a:rPr lang="en-US" altLang="zh-CN" i="1" dirty="0" err="1"/>
              <a:t>YbotReg</a:t>
            </a:r>
            <a:r>
              <a:rPr lang="en-US" altLang="zh-CN" i="1" dirty="0"/>
              <a:t> &amp;&amp; Y&lt;=</a:t>
            </a:r>
            <a:r>
              <a:rPr lang="en-US" altLang="zh-CN" i="1" dirty="0" err="1"/>
              <a:t>YtopReg</a:t>
            </a:r>
            <a:r>
              <a:rPr lang="en-US" altLang="zh-CN" i="1" dirty="0"/>
              <a:t> &amp;&amp; abs(I)&lt;</a:t>
            </a:r>
            <a:r>
              <a:rPr lang="en-US" altLang="zh-CN" i="1" dirty="0" err="1"/>
              <a:t>ItopReg</a:t>
            </a:r>
            <a:r>
              <a:rPr lang="en-US" altLang="zh-CN" i="1" dirty="0"/>
              <a:t> &amp;&amp; abs(Q)&lt;</a:t>
            </a:r>
            <a:r>
              <a:rPr lang="en-US" altLang="zh-CN" i="1" dirty="0" err="1"/>
              <a:t>QtopReg</a:t>
            </a:r>
            <a:endParaRPr lang="en-US" altLang="zh-CN" dirty="0"/>
          </a:p>
          <a:p>
            <a:pPr marL="342900" indent="-342900">
              <a:tabLst>
                <a:tab pos="1066800" algn="l"/>
              </a:tabLst>
            </a:pPr>
            <a:r>
              <a:rPr lang="en-US" altLang="zh-CN" dirty="0"/>
              <a:t>At the same time, count the number of pixels satisfying both of the conditions.</a:t>
            </a:r>
          </a:p>
          <a:p>
            <a:pPr marL="342900" indent="-342900">
              <a:tabLst>
                <a:tab pos="1066800" algn="l"/>
              </a:tabLst>
            </a:pPr>
            <a:endParaRPr lang="en-US" altLang="zh-CN" dirty="0"/>
          </a:p>
          <a:p>
            <a:pPr marL="342900" indent="-342900">
              <a:tabLst>
                <a:tab pos="1066800" algn="l"/>
              </a:tabLst>
            </a:pPr>
            <a:r>
              <a:rPr lang="en-US" altLang="zh-CN" dirty="0"/>
              <a:t>b)   Calculate </a:t>
            </a:r>
            <a:r>
              <a:rPr lang="en-US" altLang="zh-CN" dirty="0" err="1"/>
              <a:t>gain_gr</a:t>
            </a:r>
            <a:r>
              <a:rPr lang="en-US" altLang="zh-CN" dirty="0"/>
              <a:t>, </a:t>
            </a:r>
            <a:r>
              <a:rPr lang="en-US" altLang="zh-CN" dirty="0" err="1"/>
              <a:t>gain_gb</a:t>
            </a:r>
            <a:r>
              <a:rPr lang="en-US" altLang="zh-CN" dirty="0"/>
              <a:t>:</a:t>
            </a:r>
            <a:endParaRPr lang="en-US" altLang="zh-CN" i="1" dirty="0"/>
          </a:p>
          <a:p>
            <a:pPr marL="342900" indent="-342900">
              <a:tabLst>
                <a:tab pos="1066800" algn="l"/>
              </a:tabLst>
            </a:pPr>
            <a:r>
              <a:rPr lang="en-US" altLang="zh-CN" i="1" dirty="0"/>
              <a:t>            </a:t>
            </a:r>
            <a:r>
              <a:rPr lang="en-US" altLang="zh-CN" i="1" dirty="0" err="1"/>
              <a:t>gain_gr</a:t>
            </a:r>
            <a:r>
              <a:rPr lang="en-US" altLang="zh-CN" i="1" dirty="0"/>
              <a:t>=64*</a:t>
            </a:r>
            <a:r>
              <a:rPr lang="en-US" altLang="zh-CN" i="1" dirty="0" err="1"/>
              <a:t>Gmean</a:t>
            </a:r>
            <a:r>
              <a:rPr lang="en-US" altLang="zh-CN" i="1" dirty="0"/>
              <a:t>/</a:t>
            </a:r>
            <a:r>
              <a:rPr lang="en-US" altLang="zh-CN" i="1" dirty="0" err="1"/>
              <a:t>Rmean</a:t>
            </a:r>
            <a:r>
              <a:rPr lang="en-US" altLang="zh-CN" i="1" dirty="0"/>
              <a:t>,</a:t>
            </a:r>
          </a:p>
          <a:p>
            <a:pPr marL="342900" indent="-342900">
              <a:tabLst>
                <a:tab pos="1066800" algn="l"/>
              </a:tabLst>
            </a:pPr>
            <a:r>
              <a:rPr lang="en-US" altLang="zh-CN" i="1" dirty="0"/>
              <a:t>            </a:t>
            </a:r>
            <a:r>
              <a:rPr lang="en-US" altLang="zh-CN" i="1" dirty="0" err="1"/>
              <a:t>gain_gb</a:t>
            </a:r>
            <a:r>
              <a:rPr lang="en-US" altLang="zh-CN" i="1" dirty="0"/>
              <a:t>=64*</a:t>
            </a:r>
            <a:r>
              <a:rPr lang="en-US" altLang="zh-CN" i="1" dirty="0" err="1"/>
              <a:t>Gmean</a:t>
            </a:r>
            <a:r>
              <a:rPr lang="en-US" altLang="zh-CN" i="1" dirty="0"/>
              <a:t>/</a:t>
            </a:r>
            <a:r>
              <a:rPr lang="en-US" altLang="zh-CN" i="1" dirty="0" err="1"/>
              <a:t>Bmean</a:t>
            </a:r>
            <a:r>
              <a:rPr lang="en-US" altLang="zh-CN" i="1" dirty="0"/>
              <a:t>.</a:t>
            </a:r>
          </a:p>
          <a:p>
            <a:pPr marL="342900" indent="-342900">
              <a:tabLst>
                <a:tab pos="1066800" algn="l"/>
              </a:tabLst>
            </a:pPr>
            <a:endParaRPr lang="en-US" altLang="zh-CN" dirty="0"/>
          </a:p>
          <a:p>
            <a:pPr marL="342900" indent="-342900">
              <a:tabLst>
                <a:tab pos="1066800" algn="l"/>
              </a:tabLst>
            </a:pPr>
            <a:r>
              <a:rPr lang="en-US" altLang="zh-CN" dirty="0"/>
              <a:t>c)  If the </a:t>
            </a:r>
            <a:r>
              <a:rPr lang="en-US" altLang="zh-CN" dirty="0" smtClean="0"/>
              <a:t>count  </a:t>
            </a:r>
            <a:r>
              <a:rPr lang="en-US" altLang="zh-CN" dirty="0"/>
              <a:t>in step a) exceeds a threshold </a:t>
            </a:r>
            <a:r>
              <a:rPr lang="en-US" altLang="zh-CN" i="1" dirty="0"/>
              <a:t>TH_GRAY_COUNT</a:t>
            </a:r>
            <a:r>
              <a:rPr lang="en-US" altLang="zh-CN" dirty="0"/>
              <a:t>, it means there are enough gray pixels in the image, thus </a:t>
            </a:r>
            <a:r>
              <a:rPr lang="en-US" altLang="zh-CN" i="1" dirty="0" err="1"/>
              <a:t>gain_gr</a:t>
            </a:r>
            <a:r>
              <a:rPr lang="en-US" altLang="zh-CN" dirty="0"/>
              <a:t> and </a:t>
            </a:r>
            <a:r>
              <a:rPr lang="en-US" altLang="zh-CN" i="1" dirty="0" err="1"/>
              <a:t>gain_gb</a:t>
            </a:r>
            <a:r>
              <a:rPr lang="en-US" altLang="zh-CN" dirty="0"/>
              <a:t> are reliable statistics. In this case, we will further smooth them with previous values:</a:t>
            </a:r>
            <a:endParaRPr lang="en-US" altLang="zh-CN" i="1" dirty="0"/>
          </a:p>
          <a:p>
            <a:pPr marL="342900" indent="-342900">
              <a:tabLst>
                <a:tab pos="1066800" algn="l"/>
              </a:tabLst>
            </a:pPr>
            <a:r>
              <a:rPr lang="en-US" altLang="zh-CN" i="1" dirty="0"/>
              <a:t>	</a:t>
            </a:r>
            <a:r>
              <a:rPr lang="en-US" altLang="zh-CN" i="1" dirty="0" err="1"/>
              <a:t>pre_gr_gain</a:t>
            </a:r>
            <a:r>
              <a:rPr lang="en-US" altLang="zh-CN" i="1" dirty="0"/>
              <a:t> =  (</a:t>
            </a:r>
            <a:r>
              <a:rPr lang="en-US" altLang="zh-CN" i="1" dirty="0" err="1"/>
              <a:t>pre_gr_gain</a:t>
            </a:r>
            <a:r>
              <a:rPr lang="en-US" altLang="zh-CN" i="1" dirty="0"/>
              <a:t>*3 + </a:t>
            </a:r>
            <a:r>
              <a:rPr lang="en-US" altLang="zh-CN" i="1" dirty="0" err="1"/>
              <a:t>gain_gr</a:t>
            </a:r>
            <a:r>
              <a:rPr lang="en-US" altLang="zh-CN" i="1" dirty="0"/>
              <a:t> + 2)/4;</a:t>
            </a:r>
          </a:p>
          <a:p>
            <a:pPr marL="342900" indent="-342900">
              <a:tabLst>
                <a:tab pos="1066800" algn="l"/>
              </a:tabLst>
            </a:pPr>
            <a:r>
              <a:rPr lang="en-US" altLang="zh-CN" i="1" dirty="0"/>
              <a:t>	</a:t>
            </a:r>
            <a:r>
              <a:rPr lang="en-US" altLang="zh-CN" i="1" dirty="0" err="1"/>
              <a:t>pre_gb_gain</a:t>
            </a:r>
            <a:r>
              <a:rPr lang="en-US" altLang="zh-CN" i="1" dirty="0"/>
              <a:t> = (</a:t>
            </a:r>
            <a:r>
              <a:rPr lang="en-US" altLang="zh-CN" i="1" dirty="0" err="1"/>
              <a:t>pre_gb_gain</a:t>
            </a:r>
            <a:r>
              <a:rPr lang="en-US" altLang="zh-CN" i="1" dirty="0"/>
              <a:t>*3 + </a:t>
            </a:r>
            <a:r>
              <a:rPr lang="en-US" altLang="zh-CN" i="1" dirty="0" err="1"/>
              <a:t>gain_gb</a:t>
            </a:r>
            <a:r>
              <a:rPr lang="en-US" altLang="zh-CN" i="1" dirty="0"/>
              <a:t> + 2)/4;</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marL="838200" indent="-838200" eaLnBrk="1" hangingPunct="1"/>
            <a:r>
              <a:rPr lang="en-US" altLang="zh-CN" sz="3600" smtClean="0"/>
              <a:t>Advance Auto White Balance</a:t>
            </a:r>
          </a:p>
        </p:txBody>
      </p:sp>
      <p:sp>
        <p:nvSpPr>
          <p:cNvPr id="43011" name="Rectangle 3"/>
          <p:cNvSpPr>
            <a:spLocks noChangeArrowheads="1"/>
          </p:cNvSpPr>
          <p:nvPr/>
        </p:nvSpPr>
        <p:spPr bwMode="auto">
          <a:xfrm>
            <a:off x="0" y="2871788"/>
            <a:ext cx="9144000" cy="0"/>
          </a:xfrm>
          <a:prstGeom prst="rect">
            <a:avLst/>
          </a:prstGeom>
          <a:noFill/>
          <a:ln w="9525">
            <a:noFill/>
            <a:miter lim="800000"/>
            <a:headEnd/>
            <a:tailEnd/>
          </a:ln>
        </p:spPr>
        <p:txBody>
          <a:bodyPr wrap="none" anchor="ctr">
            <a:spAutoFit/>
          </a:bodyPr>
          <a:lstStyle/>
          <a:p>
            <a:endParaRPr lang="en-US" altLang="zh-CN"/>
          </a:p>
        </p:txBody>
      </p:sp>
      <p:sp>
        <p:nvSpPr>
          <p:cNvPr id="43012" name="Rectangle 4"/>
          <p:cNvSpPr>
            <a:spLocks noChangeArrowheads="1"/>
          </p:cNvSpPr>
          <p:nvPr/>
        </p:nvSpPr>
        <p:spPr bwMode="auto">
          <a:xfrm>
            <a:off x="0" y="2024063"/>
            <a:ext cx="9144000" cy="0"/>
          </a:xfrm>
          <a:prstGeom prst="rect">
            <a:avLst/>
          </a:prstGeom>
          <a:noFill/>
          <a:ln w="9525">
            <a:noFill/>
            <a:miter lim="800000"/>
            <a:headEnd/>
            <a:tailEnd/>
          </a:ln>
        </p:spPr>
        <p:txBody>
          <a:bodyPr wrap="none" anchor="ctr">
            <a:spAutoFit/>
          </a:bodyPr>
          <a:lstStyle/>
          <a:p>
            <a:endParaRPr lang="en-US" altLang="zh-CN"/>
          </a:p>
        </p:txBody>
      </p:sp>
      <p:sp>
        <p:nvSpPr>
          <p:cNvPr id="43013" name="Rectangle 5"/>
          <p:cNvSpPr>
            <a:spLocks noChangeArrowheads="1"/>
          </p:cNvSpPr>
          <p:nvPr/>
        </p:nvSpPr>
        <p:spPr bwMode="auto">
          <a:xfrm>
            <a:off x="0" y="2452688"/>
            <a:ext cx="9144000" cy="0"/>
          </a:xfrm>
          <a:prstGeom prst="rect">
            <a:avLst/>
          </a:prstGeom>
          <a:noFill/>
          <a:ln w="9525">
            <a:noFill/>
            <a:miter lim="800000"/>
            <a:headEnd/>
            <a:tailEnd/>
          </a:ln>
        </p:spPr>
        <p:txBody>
          <a:bodyPr wrap="none" anchor="ctr">
            <a:spAutoFit/>
          </a:bodyPr>
          <a:lstStyle/>
          <a:p>
            <a:endParaRPr lang="en-US" altLang="zh-CN"/>
          </a:p>
        </p:txBody>
      </p:sp>
      <p:sp>
        <p:nvSpPr>
          <p:cNvPr id="43014" name="Rectangle 6"/>
          <p:cNvSpPr>
            <a:spLocks noChangeArrowheads="1"/>
          </p:cNvSpPr>
          <p:nvPr/>
        </p:nvSpPr>
        <p:spPr bwMode="auto">
          <a:xfrm>
            <a:off x="0" y="2752725"/>
            <a:ext cx="9144000" cy="0"/>
          </a:xfrm>
          <a:prstGeom prst="rect">
            <a:avLst/>
          </a:prstGeom>
          <a:noFill/>
          <a:ln w="9525">
            <a:noFill/>
            <a:miter lim="800000"/>
            <a:headEnd/>
            <a:tailEnd/>
          </a:ln>
        </p:spPr>
        <p:txBody>
          <a:bodyPr wrap="none" anchor="ctr">
            <a:spAutoFit/>
          </a:bodyPr>
          <a:lstStyle/>
          <a:p>
            <a:endParaRPr lang="en-US" altLang="zh-CN"/>
          </a:p>
        </p:txBody>
      </p:sp>
      <p:sp>
        <p:nvSpPr>
          <p:cNvPr id="43015" name="Rectangle 7"/>
          <p:cNvSpPr>
            <a:spLocks noChangeArrowheads="1"/>
          </p:cNvSpPr>
          <p:nvPr/>
        </p:nvSpPr>
        <p:spPr bwMode="auto">
          <a:xfrm>
            <a:off x="-333375" y="2438400"/>
            <a:ext cx="9144000" cy="0"/>
          </a:xfrm>
          <a:prstGeom prst="rect">
            <a:avLst/>
          </a:prstGeom>
          <a:noFill/>
          <a:ln w="9525">
            <a:noFill/>
            <a:miter lim="800000"/>
            <a:headEnd/>
            <a:tailEnd/>
          </a:ln>
        </p:spPr>
        <p:txBody>
          <a:bodyPr wrap="none" anchor="ctr">
            <a:spAutoFit/>
          </a:bodyPr>
          <a:lstStyle/>
          <a:p>
            <a:endParaRPr lang="en-US" altLang="zh-CN"/>
          </a:p>
        </p:txBody>
      </p:sp>
      <p:sp>
        <p:nvSpPr>
          <p:cNvPr id="43016" name="Rectangle 8"/>
          <p:cNvSpPr>
            <a:spLocks noChangeArrowheads="1"/>
          </p:cNvSpPr>
          <p:nvPr/>
        </p:nvSpPr>
        <p:spPr bwMode="auto">
          <a:xfrm>
            <a:off x="0" y="2185988"/>
            <a:ext cx="9144000" cy="0"/>
          </a:xfrm>
          <a:prstGeom prst="rect">
            <a:avLst/>
          </a:prstGeom>
          <a:noFill/>
          <a:ln w="9525">
            <a:noFill/>
            <a:miter lim="800000"/>
            <a:headEnd/>
            <a:tailEnd/>
          </a:ln>
        </p:spPr>
        <p:txBody>
          <a:bodyPr wrap="none" anchor="ctr">
            <a:spAutoFit/>
          </a:bodyPr>
          <a:lstStyle/>
          <a:p>
            <a:endParaRPr lang="en-US" altLang="zh-CN"/>
          </a:p>
        </p:txBody>
      </p:sp>
      <p:sp>
        <p:nvSpPr>
          <p:cNvPr id="43017" name="Rectangle 9"/>
          <p:cNvSpPr>
            <a:spLocks noChangeArrowheads="1"/>
          </p:cNvSpPr>
          <p:nvPr/>
        </p:nvSpPr>
        <p:spPr bwMode="auto">
          <a:xfrm>
            <a:off x="0" y="2690813"/>
            <a:ext cx="9144000" cy="0"/>
          </a:xfrm>
          <a:prstGeom prst="rect">
            <a:avLst/>
          </a:prstGeom>
          <a:noFill/>
          <a:ln w="9525">
            <a:noFill/>
            <a:miter lim="800000"/>
            <a:headEnd/>
            <a:tailEnd/>
          </a:ln>
        </p:spPr>
        <p:txBody>
          <a:bodyPr wrap="none" anchor="ctr">
            <a:spAutoFit/>
          </a:bodyPr>
          <a:lstStyle/>
          <a:p>
            <a:endParaRPr lang="en-US" altLang="zh-CN"/>
          </a:p>
        </p:txBody>
      </p:sp>
      <p:sp>
        <p:nvSpPr>
          <p:cNvPr id="43018" name="Rectangle 10"/>
          <p:cNvSpPr>
            <a:spLocks noChangeArrowheads="1"/>
          </p:cNvSpPr>
          <p:nvPr/>
        </p:nvSpPr>
        <p:spPr bwMode="auto">
          <a:xfrm>
            <a:off x="0" y="2024063"/>
            <a:ext cx="9144000" cy="0"/>
          </a:xfrm>
          <a:prstGeom prst="rect">
            <a:avLst/>
          </a:prstGeom>
          <a:noFill/>
          <a:ln w="9525">
            <a:noFill/>
            <a:miter lim="800000"/>
            <a:headEnd/>
            <a:tailEnd/>
          </a:ln>
        </p:spPr>
        <p:txBody>
          <a:bodyPr wrap="none" anchor="ctr">
            <a:spAutoFit/>
          </a:bodyPr>
          <a:lstStyle/>
          <a:p>
            <a:endParaRPr lang="en-US" altLang="zh-CN"/>
          </a:p>
        </p:txBody>
      </p:sp>
      <p:sp>
        <p:nvSpPr>
          <p:cNvPr id="43019" name="Rectangle 11"/>
          <p:cNvSpPr>
            <a:spLocks noChangeArrowheads="1"/>
          </p:cNvSpPr>
          <p:nvPr/>
        </p:nvSpPr>
        <p:spPr bwMode="auto">
          <a:xfrm>
            <a:off x="684213" y="1433513"/>
            <a:ext cx="4395787" cy="519112"/>
          </a:xfrm>
          <a:prstGeom prst="rect">
            <a:avLst/>
          </a:prstGeom>
          <a:noFill/>
          <a:ln w="9525">
            <a:noFill/>
            <a:miter lim="800000"/>
            <a:headEnd/>
            <a:tailEnd/>
          </a:ln>
        </p:spPr>
        <p:txBody>
          <a:bodyPr wrap="none">
            <a:spAutoFit/>
          </a:bodyPr>
          <a:lstStyle/>
          <a:p>
            <a:r>
              <a:rPr lang="en-US" altLang="zh-CN" sz="2800"/>
              <a:t>3. How to get the Statistics</a:t>
            </a:r>
          </a:p>
        </p:txBody>
      </p:sp>
      <p:sp>
        <p:nvSpPr>
          <p:cNvPr id="43020" name="Rectangle 72"/>
          <p:cNvSpPr>
            <a:spLocks noChangeArrowheads="1"/>
          </p:cNvSpPr>
          <p:nvPr/>
        </p:nvSpPr>
        <p:spPr bwMode="auto">
          <a:xfrm>
            <a:off x="0" y="2244725"/>
            <a:ext cx="9144000" cy="0"/>
          </a:xfrm>
          <a:prstGeom prst="rect">
            <a:avLst/>
          </a:prstGeom>
          <a:noFill/>
          <a:ln w="9525">
            <a:noFill/>
            <a:miter lim="800000"/>
            <a:headEnd/>
            <a:tailEnd/>
          </a:ln>
        </p:spPr>
        <p:txBody>
          <a:bodyPr wrap="none" anchor="ctr">
            <a:spAutoFit/>
          </a:bodyPr>
          <a:lstStyle/>
          <a:p>
            <a:endParaRPr lang="en-US" altLang="zh-CN"/>
          </a:p>
        </p:txBody>
      </p:sp>
      <p:grpSp>
        <p:nvGrpSpPr>
          <p:cNvPr id="2" name="Group 14"/>
          <p:cNvGrpSpPr>
            <a:grpSpLocks noChangeAspect="1"/>
          </p:cNvGrpSpPr>
          <p:nvPr/>
        </p:nvGrpSpPr>
        <p:grpSpPr bwMode="auto">
          <a:xfrm>
            <a:off x="287338" y="2466975"/>
            <a:ext cx="4140200" cy="3338513"/>
            <a:chOff x="0" y="-1744"/>
            <a:chExt cx="4626" cy="3731"/>
          </a:xfrm>
        </p:grpSpPr>
        <p:sp>
          <p:nvSpPr>
            <p:cNvPr id="43023" name="AutoShape 71"/>
            <p:cNvSpPr>
              <a:spLocks noChangeAspect="1" noChangeArrowheads="1" noTextEdit="1"/>
            </p:cNvSpPr>
            <p:nvPr/>
          </p:nvSpPr>
          <p:spPr bwMode="auto">
            <a:xfrm>
              <a:off x="0" y="-1744"/>
              <a:ext cx="4626" cy="3731"/>
            </a:xfrm>
            <a:prstGeom prst="rect">
              <a:avLst/>
            </a:prstGeom>
            <a:noFill/>
            <a:ln w="9525">
              <a:noFill/>
              <a:miter lim="800000"/>
              <a:headEnd/>
              <a:tailEnd/>
            </a:ln>
          </p:spPr>
          <p:txBody>
            <a:bodyPr/>
            <a:lstStyle/>
            <a:p>
              <a:endParaRPr lang="zh-CN" altLang="en-US"/>
            </a:p>
          </p:txBody>
        </p:sp>
        <p:sp>
          <p:nvSpPr>
            <p:cNvPr id="43024" name="Rectangle 70"/>
            <p:cNvSpPr>
              <a:spLocks noChangeArrowheads="1"/>
            </p:cNvSpPr>
            <p:nvPr/>
          </p:nvSpPr>
          <p:spPr bwMode="auto">
            <a:xfrm>
              <a:off x="0" y="-1744"/>
              <a:ext cx="4626" cy="3474"/>
            </a:xfrm>
            <a:prstGeom prst="rect">
              <a:avLst/>
            </a:prstGeom>
            <a:solidFill>
              <a:srgbClr val="FFFFFF"/>
            </a:solidFill>
            <a:ln w="9525">
              <a:noFill/>
              <a:miter lim="800000"/>
              <a:headEnd/>
              <a:tailEnd/>
            </a:ln>
          </p:spPr>
          <p:txBody>
            <a:bodyPr/>
            <a:lstStyle/>
            <a:p>
              <a:endParaRPr lang="en-US" altLang="zh-CN"/>
            </a:p>
          </p:txBody>
        </p:sp>
        <p:sp>
          <p:nvSpPr>
            <p:cNvPr id="43025" name="Rectangle 69"/>
            <p:cNvSpPr>
              <a:spLocks noChangeArrowheads="1"/>
            </p:cNvSpPr>
            <p:nvPr/>
          </p:nvSpPr>
          <p:spPr bwMode="auto">
            <a:xfrm>
              <a:off x="602" y="-1491"/>
              <a:ext cx="3579" cy="2830"/>
            </a:xfrm>
            <a:prstGeom prst="rect">
              <a:avLst/>
            </a:prstGeom>
            <a:solidFill>
              <a:srgbClr val="FFFFFF"/>
            </a:solidFill>
            <a:ln w="9525">
              <a:noFill/>
              <a:miter lim="800000"/>
              <a:headEnd/>
              <a:tailEnd/>
            </a:ln>
          </p:spPr>
          <p:txBody>
            <a:bodyPr/>
            <a:lstStyle/>
            <a:p>
              <a:endParaRPr lang="en-US" altLang="zh-CN"/>
            </a:p>
          </p:txBody>
        </p:sp>
        <p:sp>
          <p:nvSpPr>
            <p:cNvPr id="43026" name="Rectangle 68"/>
            <p:cNvSpPr>
              <a:spLocks noChangeArrowheads="1"/>
            </p:cNvSpPr>
            <p:nvPr/>
          </p:nvSpPr>
          <p:spPr bwMode="auto">
            <a:xfrm>
              <a:off x="602" y="-1491"/>
              <a:ext cx="3579" cy="2830"/>
            </a:xfrm>
            <a:prstGeom prst="rect">
              <a:avLst/>
            </a:prstGeom>
            <a:noFill/>
            <a:ln w="0">
              <a:solidFill>
                <a:srgbClr val="FFFFFF"/>
              </a:solidFill>
              <a:miter lim="800000"/>
              <a:headEnd/>
              <a:tailEnd/>
            </a:ln>
          </p:spPr>
          <p:txBody>
            <a:bodyPr/>
            <a:lstStyle/>
            <a:p>
              <a:endParaRPr lang="en-US" altLang="zh-CN"/>
            </a:p>
          </p:txBody>
        </p:sp>
        <p:sp>
          <p:nvSpPr>
            <p:cNvPr id="43027" name="Line 67"/>
            <p:cNvSpPr>
              <a:spLocks noChangeShapeType="1"/>
            </p:cNvSpPr>
            <p:nvPr/>
          </p:nvSpPr>
          <p:spPr bwMode="auto">
            <a:xfrm>
              <a:off x="602" y="1339"/>
              <a:ext cx="3579" cy="1"/>
            </a:xfrm>
            <a:prstGeom prst="line">
              <a:avLst/>
            </a:prstGeom>
            <a:noFill/>
            <a:ln w="0">
              <a:solidFill>
                <a:srgbClr val="000000"/>
              </a:solidFill>
              <a:round/>
              <a:headEnd/>
              <a:tailEnd/>
            </a:ln>
          </p:spPr>
          <p:txBody>
            <a:bodyPr/>
            <a:lstStyle/>
            <a:p>
              <a:endParaRPr lang="zh-CN" altLang="en-US"/>
            </a:p>
          </p:txBody>
        </p:sp>
        <p:sp>
          <p:nvSpPr>
            <p:cNvPr id="43028" name="Line 66"/>
            <p:cNvSpPr>
              <a:spLocks noChangeShapeType="1"/>
            </p:cNvSpPr>
            <p:nvPr/>
          </p:nvSpPr>
          <p:spPr bwMode="auto">
            <a:xfrm flipV="1">
              <a:off x="602" y="-1491"/>
              <a:ext cx="1" cy="2830"/>
            </a:xfrm>
            <a:prstGeom prst="line">
              <a:avLst/>
            </a:prstGeom>
            <a:noFill/>
            <a:ln w="0">
              <a:solidFill>
                <a:srgbClr val="000000"/>
              </a:solidFill>
              <a:round/>
              <a:headEnd/>
              <a:tailEnd/>
            </a:ln>
          </p:spPr>
          <p:txBody>
            <a:bodyPr/>
            <a:lstStyle/>
            <a:p>
              <a:endParaRPr lang="zh-CN" altLang="en-US"/>
            </a:p>
          </p:txBody>
        </p:sp>
        <p:sp>
          <p:nvSpPr>
            <p:cNvPr id="43029" name="Line 65"/>
            <p:cNvSpPr>
              <a:spLocks noChangeShapeType="1"/>
            </p:cNvSpPr>
            <p:nvPr/>
          </p:nvSpPr>
          <p:spPr bwMode="auto">
            <a:xfrm flipV="1">
              <a:off x="908" y="1308"/>
              <a:ext cx="1" cy="31"/>
            </a:xfrm>
            <a:prstGeom prst="line">
              <a:avLst/>
            </a:prstGeom>
            <a:noFill/>
            <a:ln w="0">
              <a:solidFill>
                <a:srgbClr val="000000"/>
              </a:solidFill>
              <a:round/>
              <a:headEnd/>
              <a:tailEnd/>
            </a:ln>
          </p:spPr>
          <p:txBody>
            <a:bodyPr/>
            <a:lstStyle/>
            <a:p>
              <a:endParaRPr lang="zh-CN" altLang="en-US"/>
            </a:p>
          </p:txBody>
        </p:sp>
        <p:sp>
          <p:nvSpPr>
            <p:cNvPr id="43030" name="Rectangle 64"/>
            <p:cNvSpPr>
              <a:spLocks noChangeArrowheads="1"/>
            </p:cNvSpPr>
            <p:nvPr/>
          </p:nvSpPr>
          <p:spPr bwMode="auto">
            <a:xfrm>
              <a:off x="830" y="1363"/>
              <a:ext cx="117" cy="85"/>
            </a:xfrm>
            <a:prstGeom prst="rect">
              <a:avLst/>
            </a:prstGeom>
            <a:noFill/>
            <a:ln w="9525">
              <a:noFill/>
              <a:miter lim="800000"/>
              <a:headEnd/>
              <a:tailEnd/>
            </a:ln>
          </p:spPr>
          <p:txBody>
            <a:bodyPr wrap="none" lIns="0" tIns="0" rIns="0" bIns="0">
              <a:spAutoFit/>
            </a:bodyPr>
            <a:lstStyle/>
            <a:p>
              <a:r>
                <a:rPr lang="en-US" altLang="zh-CN" sz="500">
                  <a:solidFill>
                    <a:srgbClr val="000000"/>
                  </a:solidFill>
                  <a:cs typeface="Arial" pitchFamily="34" charset="0"/>
                </a:rPr>
                <a:t>510</a:t>
              </a:r>
              <a:endParaRPr lang="en-US" altLang="zh-CN"/>
            </a:p>
          </p:txBody>
        </p:sp>
        <p:sp>
          <p:nvSpPr>
            <p:cNvPr id="43031" name="Line 63"/>
            <p:cNvSpPr>
              <a:spLocks noChangeShapeType="1"/>
            </p:cNvSpPr>
            <p:nvPr/>
          </p:nvSpPr>
          <p:spPr bwMode="auto">
            <a:xfrm flipV="1">
              <a:off x="1221" y="1308"/>
              <a:ext cx="1" cy="31"/>
            </a:xfrm>
            <a:prstGeom prst="line">
              <a:avLst/>
            </a:prstGeom>
            <a:noFill/>
            <a:ln w="0">
              <a:solidFill>
                <a:srgbClr val="000000"/>
              </a:solidFill>
              <a:round/>
              <a:headEnd/>
              <a:tailEnd/>
            </a:ln>
          </p:spPr>
          <p:txBody>
            <a:bodyPr/>
            <a:lstStyle/>
            <a:p>
              <a:endParaRPr lang="zh-CN" altLang="en-US"/>
            </a:p>
          </p:txBody>
        </p:sp>
        <p:sp>
          <p:nvSpPr>
            <p:cNvPr id="43032" name="Rectangle 62"/>
            <p:cNvSpPr>
              <a:spLocks noChangeArrowheads="1"/>
            </p:cNvSpPr>
            <p:nvPr/>
          </p:nvSpPr>
          <p:spPr bwMode="auto">
            <a:xfrm>
              <a:off x="1142" y="1363"/>
              <a:ext cx="117" cy="85"/>
            </a:xfrm>
            <a:prstGeom prst="rect">
              <a:avLst/>
            </a:prstGeom>
            <a:noFill/>
            <a:ln w="9525">
              <a:noFill/>
              <a:miter lim="800000"/>
              <a:headEnd/>
              <a:tailEnd/>
            </a:ln>
          </p:spPr>
          <p:txBody>
            <a:bodyPr wrap="none" lIns="0" tIns="0" rIns="0" bIns="0">
              <a:spAutoFit/>
            </a:bodyPr>
            <a:lstStyle/>
            <a:p>
              <a:r>
                <a:rPr lang="en-US" altLang="zh-CN" sz="500">
                  <a:solidFill>
                    <a:srgbClr val="000000"/>
                  </a:solidFill>
                  <a:cs typeface="Arial" pitchFamily="34" charset="0"/>
                </a:rPr>
                <a:t>520</a:t>
              </a:r>
              <a:endParaRPr lang="en-US" altLang="zh-CN"/>
            </a:p>
          </p:txBody>
        </p:sp>
        <p:sp>
          <p:nvSpPr>
            <p:cNvPr id="43033" name="Line 61"/>
            <p:cNvSpPr>
              <a:spLocks noChangeShapeType="1"/>
            </p:cNvSpPr>
            <p:nvPr/>
          </p:nvSpPr>
          <p:spPr bwMode="auto">
            <a:xfrm flipV="1">
              <a:off x="1534" y="1308"/>
              <a:ext cx="1" cy="31"/>
            </a:xfrm>
            <a:prstGeom prst="line">
              <a:avLst/>
            </a:prstGeom>
            <a:noFill/>
            <a:ln w="0">
              <a:solidFill>
                <a:srgbClr val="000000"/>
              </a:solidFill>
              <a:round/>
              <a:headEnd/>
              <a:tailEnd/>
            </a:ln>
          </p:spPr>
          <p:txBody>
            <a:bodyPr/>
            <a:lstStyle/>
            <a:p>
              <a:endParaRPr lang="zh-CN" altLang="en-US"/>
            </a:p>
          </p:txBody>
        </p:sp>
        <p:sp>
          <p:nvSpPr>
            <p:cNvPr id="43034" name="Rectangle 60"/>
            <p:cNvSpPr>
              <a:spLocks noChangeArrowheads="1"/>
            </p:cNvSpPr>
            <p:nvPr/>
          </p:nvSpPr>
          <p:spPr bwMode="auto">
            <a:xfrm>
              <a:off x="1454" y="1363"/>
              <a:ext cx="118" cy="85"/>
            </a:xfrm>
            <a:prstGeom prst="rect">
              <a:avLst/>
            </a:prstGeom>
            <a:noFill/>
            <a:ln w="9525">
              <a:noFill/>
              <a:miter lim="800000"/>
              <a:headEnd/>
              <a:tailEnd/>
            </a:ln>
          </p:spPr>
          <p:txBody>
            <a:bodyPr wrap="none" lIns="0" tIns="0" rIns="0" bIns="0">
              <a:spAutoFit/>
            </a:bodyPr>
            <a:lstStyle/>
            <a:p>
              <a:r>
                <a:rPr lang="en-US" altLang="zh-CN" sz="500">
                  <a:solidFill>
                    <a:srgbClr val="000000"/>
                  </a:solidFill>
                  <a:cs typeface="Arial" pitchFamily="34" charset="0"/>
                </a:rPr>
                <a:t>530</a:t>
              </a:r>
              <a:endParaRPr lang="en-US" altLang="zh-CN"/>
            </a:p>
          </p:txBody>
        </p:sp>
        <p:sp>
          <p:nvSpPr>
            <p:cNvPr id="43035" name="Line 59"/>
            <p:cNvSpPr>
              <a:spLocks noChangeShapeType="1"/>
            </p:cNvSpPr>
            <p:nvPr/>
          </p:nvSpPr>
          <p:spPr bwMode="auto">
            <a:xfrm flipV="1">
              <a:off x="1853" y="1308"/>
              <a:ext cx="1" cy="31"/>
            </a:xfrm>
            <a:prstGeom prst="line">
              <a:avLst/>
            </a:prstGeom>
            <a:noFill/>
            <a:ln w="0">
              <a:solidFill>
                <a:srgbClr val="000000"/>
              </a:solidFill>
              <a:round/>
              <a:headEnd/>
              <a:tailEnd/>
            </a:ln>
          </p:spPr>
          <p:txBody>
            <a:bodyPr/>
            <a:lstStyle/>
            <a:p>
              <a:endParaRPr lang="zh-CN" altLang="en-US"/>
            </a:p>
          </p:txBody>
        </p:sp>
        <p:sp>
          <p:nvSpPr>
            <p:cNvPr id="43036" name="Rectangle 58"/>
            <p:cNvSpPr>
              <a:spLocks noChangeArrowheads="1"/>
            </p:cNvSpPr>
            <p:nvPr/>
          </p:nvSpPr>
          <p:spPr bwMode="auto">
            <a:xfrm>
              <a:off x="1776" y="1363"/>
              <a:ext cx="117" cy="85"/>
            </a:xfrm>
            <a:prstGeom prst="rect">
              <a:avLst/>
            </a:prstGeom>
            <a:noFill/>
            <a:ln w="9525">
              <a:noFill/>
              <a:miter lim="800000"/>
              <a:headEnd/>
              <a:tailEnd/>
            </a:ln>
          </p:spPr>
          <p:txBody>
            <a:bodyPr wrap="none" lIns="0" tIns="0" rIns="0" bIns="0">
              <a:spAutoFit/>
            </a:bodyPr>
            <a:lstStyle/>
            <a:p>
              <a:r>
                <a:rPr lang="en-US" altLang="zh-CN" sz="500">
                  <a:solidFill>
                    <a:srgbClr val="000000"/>
                  </a:solidFill>
                  <a:cs typeface="Arial" pitchFamily="34" charset="0"/>
                </a:rPr>
                <a:t>540</a:t>
              </a:r>
              <a:endParaRPr lang="en-US" altLang="zh-CN"/>
            </a:p>
          </p:txBody>
        </p:sp>
        <p:sp>
          <p:nvSpPr>
            <p:cNvPr id="43037" name="Line 57"/>
            <p:cNvSpPr>
              <a:spLocks noChangeShapeType="1"/>
            </p:cNvSpPr>
            <p:nvPr/>
          </p:nvSpPr>
          <p:spPr bwMode="auto">
            <a:xfrm flipV="1">
              <a:off x="2166" y="1308"/>
              <a:ext cx="1" cy="31"/>
            </a:xfrm>
            <a:prstGeom prst="line">
              <a:avLst/>
            </a:prstGeom>
            <a:noFill/>
            <a:ln w="0">
              <a:solidFill>
                <a:srgbClr val="000000"/>
              </a:solidFill>
              <a:round/>
              <a:headEnd/>
              <a:tailEnd/>
            </a:ln>
          </p:spPr>
          <p:txBody>
            <a:bodyPr/>
            <a:lstStyle/>
            <a:p>
              <a:endParaRPr lang="zh-CN" altLang="en-US"/>
            </a:p>
          </p:txBody>
        </p:sp>
        <p:sp>
          <p:nvSpPr>
            <p:cNvPr id="43038" name="Rectangle 56"/>
            <p:cNvSpPr>
              <a:spLocks noChangeArrowheads="1"/>
            </p:cNvSpPr>
            <p:nvPr/>
          </p:nvSpPr>
          <p:spPr bwMode="auto">
            <a:xfrm>
              <a:off x="2088" y="1363"/>
              <a:ext cx="117" cy="85"/>
            </a:xfrm>
            <a:prstGeom prst="rect">
              <a:avLst/>
            </a:prstGeom>
            <a:noFill/>
            <a:ln w="9525">
              <a:noFill/>
              <a:miter lim="800000"/>
              <a:headEnd/>
              <a:tailEnd/>
            </a:ln>
          </p:spPr>
          <p:txBody>
            <a:bodyPr wrap="none" lIns="0" tIns="0" rIns="0" bIns="0">
              <a:spAutoFit/>
            </a:bodyPr>
            <a:lstStyle/>
            <a:p>
              <a:r>
                <a:rPr lang="en-US" altLang="zh-CN" sz="500">
                  <a:solidFill>
                    <a:srgbClr val="000000"/>
                  </a:solidFill>
                  <a:cs typeface="Arial" pitchFamily="34" charset="0"/>
                </a:rPr>
                <a:t>550</a:t>
              </a:r>
              <a:endParaRPr lang="en-US" altLang="zh-CN"/>
            </a:p>
          </p:txBody>
        </p:sp>
        <p:sp>
          <p:nvSpPr>
            <p:cNvPr id="43039" name="Line 55"/>
            <p:cNvSpPr>
              <a:spLocks noChangeShapeType="1"/>
            </p:cNvSpPr>
            <p:nvPr/>
          </p:nvSpPr>
          <p:spPr bwMode="auto">
            <a:xfrm flipV="1">
              <a:off x="2478" y="1308"/>
              <a:ext cx="1" cy="31"/>
            </a:xfrm>
            <a:prstGeom prst="line">
              <a:avLst/>
            </a:prstGeom>
            <a:noFill/>
            <a:ln w="0">
              <a:solidFill>
                <a:srgbClr val="000000"/>
              </a:solidFill>
              <a:round/>
              <a:headEnd/>
              <a:tailEnd/>
            </a:ln>
          </p:spPr>
          <p:txBody>
            <a:bodyPr/>
            <a:lstStyle/>
            <a:p>
              <a:endParaRPr lang="zh-CN" altLang="en-US"/>
            </a:p>
          </p:txBody>
        </p:sp>
        <p:sp>
          <p:nvSpPr>
            <p:cNvPr id="43040" name="Rectangle 54"/>
            <p:cNvSpPr>
              <a:spLocks noChangeArrowheads="1"/>
            </p:cNvSpPr>
            <p:nvPr/>
          </p:nvSpPr>
          <p:spPr bwMode="auto">
            <a:xfrm>
              <a:off x="2402" y="1363"/>
              <a:ext cx="117" cy="85"/>
            </a:xfrm>
            <a:prstGeom prst="rect">
              <a:avLst/>
            </a:prstGeom>
            <a:noFill/>
            <a:ln w="9525">
              <a:noFill/>
              <a:miter lim="800000"/>
              <a:headEnd/>
              <a:tailEnd/>
            </a:ln>
          </p:spPr>
          <p:txBody>
            <a:bodyPr wrap="none" lIns="0" tIns="0" rIns="0" bIns="0">
              <a:spAutoFit/>
            </a:bodyPr>
            <a:lstStyle/>
            <a:p>
              <a:r>
                <a:rPr lang="en-US" altLang="zh-CN" sz="500">
                  <a:solidFill>
                    <a:srgbClr val="000000"/>
                  </a:solidFill>
                  <a:cs typeface="Arial" pitchFamily="34" charset="0"/>
                </a:rPr>
                <a:t>560</a:t>
              </a:r>
              <a:endParaRPr lang="en-US" altLang="zh-CN"/>
            </a:p>
          </p:txBody>
        </p:sp>
        <p:sp>
          <p:nvSpPr>
            <p:cNvPr id="43041" name="Line 53"/>
            <p:cNvSpPr>
              <a:spLocks noChangeShapeType="1"/>
            </p:cNvSpPr>
            <p:nvPr/>
          </p:nvSpPr>
          <p:spPr bwMode="auto">
            <a:xfrm flipV="1">
              <a:off x="2791" y="1308"/>
              <a:ext cx="1" cy="31"/>
            </a:xfrm>
            <a:prstGeom prst="line">
              <a:avLst/>
            </a:prstGeom>
            <a:noFill/>
            <a:ln w="0">
              <a:solidFill>
                <a:srgbClr val="000000"/>
              </a:solidFill>
              <a:round/>
              <a:headEnd/>
              <a:tailEnd/>
            </a:ln>
          </p:spPr>
          <p:txBody>
            <a:bodyPr/>
            <a:lstStyle/>
            <a:p>
              <a:endParaRPr lang="zh-CN" altLang="en-US"/>
            </a:p>
          </p:txBody>
        </p:sp>
        <p:sp>
          <p:nvSpPr>
            <p:cNvPr id="43042" name="Rectangle 52"/>
            <p:cNvSpPr>
              <a:spLocks noChangeArrowheads="1"/>
            </p:cNvSpPr>
            <p:nvPr/>
          </p:nvSpPr>
          <p:spPr bwMode="auto">
            <a:xfrm>
              <a:off x="2714" y="1363"/>
              <a:ext cx="117" cy="85"/>
            </a:xfrm>
            <a:prstGeom prst="rect">
              <a:avLst/>
            </a:prstGeom>
            <a:noFill/>
            <a:ln w="9525">
              <a:noFill/>
              <a:miter lim="800000"/>
              <a:headEnd/>
              <a:tailEnd/>
            </a:ln>
          </p:spPr>
          <p:txBody>
            <a:bodyPr wrap="none" lIns="0" tIns="0" rIns="0" bIns="0">
              <a:spAutoFit/>
            </a:bodyPr>
            <a:lstStyle/>
            <a:p>
              <a:r>
                <a:rPr lang="en-US" altLang="zh-CN" sz="500">
                  <a:solidFill>
                    <a:srgbClr val="000000"/>
                  </a:solidFill>
                  <a:cs typeface="Arial" pitchFamily="34" charset="0"/>
                </a:rPr>
                <a:t>570</a:t>
              </a:r>
              <a:endParaRPr lang="en-US" altLang="zh-CN"/>
            </a:p>
          </p:txBody>
        </p:sp>
        <p:sp>
          <p:nvSpPr>
            <p:cNvPr id="43043" name="Line 51"/>
            <p:cNvSpPr>
              <a:spLocks noChangeShapeType="1"/>
            </p:cNvSpPr>
            <p:nvPr/>
          </p:nvSpPr>
          <p:spPr bwMode="auto">
            <a:xfrm flipV="1">
              <a:off x="3104" y="1308"/>
              <a:ext cx="1" cy="31"/>
            </a:xfrm>
            <a:prstGeom prst="line">
              <a:avLst/>
            </a:prstGeom>
            <a:noFill/>
            <a:ln w="0">
              <a:solidFill>
                <a:srgbClr val="000000"/>
              </a:solidFill>
              <a:round/>
              <a:headEnd/>
              <a:tailEnd/>
            </a:ln>
          </p:spPr>
          <p:txBody>
            <a:bodyPr/>
            <a:lstStyle/>
            <a:p>
              <a:endParaRPr lang="zh-CN" altLang="en-US"/>
            </a:p>
          </p:txBody>
        </p:sp>
        <p:sp>
          <p:nvSpPr>
            <p:cNvPr id="43044" name="Rectangle 50"/>
            <p:cNvSpPr>
              <a:spLocks noChangeArrowheads="1"/>
            </p:cNvSpPr>
            <p:nvPr/>
          </p:nvSpPr>
          <p:spPr bwMode="auto">
            <a:xfrm>
              <a:off x="3026" y="1363"/>
              <a:ext cx="117" cy="85"/>
            </a:xfrm>
            <a:prstGeom prst="rect">
              <a:avLst/>
            </a:prstGeom>
            <a:noFill/>
            <a:ln w="9525">
              <a:noFill/>
              <a:miter lim="800000"/>
              <a:headEnd/>
              <a:tailEnd/>
            </a:ln>
          </p:spPr>
          <p:txBody>
            <a:bodyPr wrap="none" lIns="0" tIns="0" rIns="0" bIns="0">
              <a:spAutoFit/>
            </a:bodyPr>
            <a:lstStyle/>
            <a:p>
              <a:r>
                <a:rPr lang="en-US" altLang="zh-CN" sz="500">
                  <a:solidFill>
                    <a:srgbClr val="000000"/>
                  </a:solidFill>
                  <a:cs typeface="Arial" pitchFamily="34" charset="0"/>
                </a:rPr>
                <a:t>580</a:t>
              </a:r>
              <a:endParaRPr lang="en-US" altLang="zh-CN"/>
            </a:p>
          </p:txBody>
        </p:sp>
        <p:sp>
          <p:nvSpPr>
            <p:cNvPr id="43045" name="Line 49"/>
            <p:cNvSpPr>
              <a:spLocks noChangeShapeType="1"/>
            </p:cNvSpPr>
            <p:nvPr/>
          </p:nvSpPr>
          <p:spPr bwMode="auto">
            <a:xfrm flipV="1">
              <a:off x="3417" y="1308"/>
              <a:ext cx="1" cy="31"/>
            </a:xfrm>
            <a:prstGeom prst="line">
              <a:avLst/>
            </a:prstGeom>
            <a:noFill/>
            <a:ln w="0">
              <a:solidFill>
                <a:srgbClr val="000000"/>
              </a:solidFill>
              <a:round/>
              <a:headEnd/>
              <a:tailEnd/>
            </a:ln>
          </p:spPr>
          <p:txBody>
            <a:bodyPr/>
            <a:lstStyle/>
            <a:p>
              <a:endParaRPr lang="zh-CN" altLang="en-US"/>
            </a:p>
          </p:txBody>
        </p:sp>
        <p:sp>
          <p:nvSpPr>
            <p:cNvPr id="43046" name="Rectangle 48"/>
            <p:cNvSpPr>
              <a:spLocks noChangeArrowheads="1"/>
            </p:cNvSpPr>
            <p:nvPr/>
          </p:nvSpPr>
          <p:spPr bwMode="auto">
            <a:xfrm>
              <a:off x="3338" y="1363"/>
              <a:ext cx="117" cy="85"/>
            </a:xfrm>
            <a:prstGeom prst="rect">
              <a:avLst/>
            </a:prstGeom>
            <a:noFill/>
            <a:ln w="9525">
              <a:noFill/>
              <a:miter lim="800000"/>
              <a:headEnd/>
              <a:tailEnd/>
            </a:ln>
          </p:spPr>
          <p:txBody>
            <a:bodyPr wrap="none" lIns="0" tIns="0" rIns="0" bIns="0">
              <a:spAutoFit/>
            </a:bodyPr>
            <a:lstStyle/>
            <a:p>
              <a:r>
                <a:rPr lang="en-US" altLang="zh-CN" sz="500">
                  <a:solidFill>
                    <a:srgbClr val="000000"/>
                  </a:solidFill>
                  <a:cs typeface="Arial" pitchFamily="34" charset="0"/>
                </a:rPr>
                <a:t>590</a:t>
              </a:r>
              <a:endParaRPr lang="en-US" altLang="zh-CN"/>
            </a:p>
          </p:txBody>
        </p:sp>
        <p:sp>
          <p:nvSpPr>
            <p:cNvPr id="43047" name="Line 47"/>
            <p:cNvSpPr>
              <a:spLocks noChangeShapeType="1"/>
            </p:cNvSpPr>
            <p:nvPr/>
          </p:nvSpPr>
          <p:spPr bwMode="auto">
            <a:xfrm flipV="1">
              <a:off x="3736" y="1308"/>
              <a:ext cx="1" cy="31"/>
            </a:xfrm>
            <a:prstGeom prst="line">
              <a:avLst/>
            </a:prstGeom>
            <a:noFill/>
            <a:ln w="0">
              <a:solidFill>
                <a:srgbClr val="000000"/>
              </a:solidFill>
              <a:round/>
              <a:headEnd/>
              <a:tailEnd/>
            </a:ln>
          </p:spPr>
          <p:txBody>
            <a:bodyPr/>
            <a:lstStyle/>
            <a:p>
              <a:endParaRPr lang="zh-CN" altLang="en-US"/>
            </a:p>
          </p:txBody>
        </p:sp>
        <p:sp>
          <p:nvSpPr>
            <p:cNvPr id="43048" name="Rectangle 46"/>
            <p:cNvSpPr>
              <a:spLocks noChangeArrowheads="1"/>
            </p:cNvSpPr>
            <p:nvPr/>
          </p:nvSpPr>
          <p:spPr bwMode="auto">
            <a:xfrm>
              <a:off x="3658" y="1363"/>
              <a:ext cx="117" cy="85"/>
            </a:xfrm>
            <a:prstGeom prst="rect">
              <a:avLst/>
            </a:prstGeom>
            <a:noFill/>
            <a:ln w="9525">
              <a:noFill/>
              <a:miter lim="800000"/>
              <a:headEnd/>
              <a:tailEnd/>
            </a:ln>
          </p:spPr>
          <p:txBody>
            <a:bodyPr wrap="none" lIns="0" tIns="0" rIns="0" bIns="0">
              <a:spAutoFit/>
            </a:bodyPr>
            <a:lstStyle/>
            <a:p>
              <a:r>
                <a:rPr lang="en-US" altLang="zh-CN" sz="500">
                  <a:solidFill>
                    <a:srgbClr val="000000"/>
                  </a:solidFill>
                  <a:cs typeface="Arial" pitchFamily="34" charset="0"/>
                </a:rPr>
                <a:t>600</a:t>
              </a:r>
              <a:endParaRPr lang="en-US" altLang="zh-CN"/>
            </a:p>
          </p:txBody>
        </p:sp>
        <p:sp>
          <p:nvSpPr>
            <p:cNvPr id="43049" name="Line 45"/>
            <p:cNvSpPr>
              <a:spLocks noChangeShapeType="1"/>
            </p:cNvSpPr>
            <p:nvPr/>
          </p:nvSpPr>
          <p:spPr bwMode="auto">
            <a:xfrm flipV="1">
              <a:off x="4049" y="1308"/>
              <a:ext cx="1" cy="31"/>
            </a:xfrm>
            <a:prstGeom prst="line">
              <a:avLst/>
            </a:prstGeom>
            <a:noFill/>
            <a:ln w="0">
              <a:solidFill>
                <a:srgbClr val="000000"/>
              </a:solidFill>
              <a:round/>
              <a:headEnd/>
              <a:tailEnd/>
            </a:ln>
          </p:spPr>
          <p:txBody>
            <a:bodyPr/>
            <a:lstStyle/>
            <a:p>
              <a:endParaRPr lang="zh-CN" altLang="en-US"/>
            </a:p>
          </p:txBody>
        </p:sp>
        <p:sp>
          <p:nvSpPr>
            <p:cNvPr id="43050" name="Rectangle 44"/>
            <p:cNvSpPr>
              <a:spLocks noChangeArrowheads="1"/>
            </p:cNvSpPr>
            <p:nvPr/>
          </p:nvSpPr>
          <p:spPr bwMode="auto">
            <a:xfrm>
              <a:off x="3971" y="1363"/>
              <a:ext cx="118" cy="85"/>
            </a:xfrm>
            <a:prstGeom prst="rect">
              <a:avLst/>
            </a:prstGeom>
            <a:noFill/>
            <a:ln w="9525">
              <a:noFill/>
              <a:miter lim="800000"/>
              <a:headEnd/>
              <a:tailEnd/>
            </a:ln>
          </p:spPr>
          <p:txBody>
            <a:bodyPr wrap="none" lIns="0" tIns="0" rIns="0" bIns="0">
              <a:spAutoFit/>
            </a:bodyPr>
            <a:lstStyle/>
            <a:p>
              <a:r>
                <a:rPr lang="en-US" altLang="zh-CN" sz="500">
                  <a:solidFill>
                    <a:srgbClr val="000000"/>
                  </a:solidFill>
                  <a:cs typeface="Arial" pitchFamily="34" charset="0"/>
                </a:rPr>
                <a:t>610</a:t>
              </a:r>
              <a:endParaRPr lang="en-US" altLang="zh-CN"/>
            </a:p>
          </p:txBody>
        </p:sp>
        <p:sp>
          <p:nvSpPr>
            <p:cNvPr id="43051" name="Line 43"/>
            <p:cNvSpPr>
              <a:spLocks noChangeShapeType="1"/>
            </p:cNvSpPr>
            <p:nvPr/>
          </p:nvSpPr>
          <p:spPr bwMode="auto">
            <a:xfrm>
              <a:off x="602" y="1110"/>
              <a:ext cx="30" cy="1"/>
            </a:xfrm>
            <a:prstGeom prst="line">
              <a:avLst/>
            </a:prstGeom>
            <a:noFill/>
            <a:ln w="0">
              <a:solidFill>
                <a:srgbClr val="000000"/>
              </a:solidFill>
              <a:round/>
              <a:headEnd/>
              <a:tailEnd/>
            </a:ln>
          </p:spPr>
          <p:txBody>
            <a:bodyPr/>
            <a:lstStyle/>
            <a:p>
              <a:endParaRPr lang="zh-CN" altLang="en-US"/>
            </a:p>
          </p:txBody>
        </p:sp>
        <p:sp>
          <p:nvSpPr>
            <p:cNvPr id="43052" name="Rectangle 42"/>
            <p:cNvSpPr>
              <a:spLocks noChangeArrowheads="1"/>
            </p:cNvSpPr>
            <p:nvPr/>
          </p:nvSpPr>
          <p:spPr bwMode="auto">
            <a:xfrm>
              <a:off x="415" y="1057"/>
              <a:ext cx="106" cy="86"/>
            </a:xfrm>
            <a:prstGeom prst="rect">
              <a:avLst/>
            </a:prstGeom>
            <a:noFill/>
            <a:ln w="9525">
              <a:noFill/>
              <a:miter lim="800000"/>
              <a:headEnd/>
              <a:tailEnd/>
            </a:ln>
          </p:spPr>
          <p:txBody>
            <a:bodyPr wrap="none" lIns="0" tIns="0" rIns="0" bIns="0">
              <a:spAutoFit/>
            </a:bodyPr>
            <a:lstStyle/>
            <a:p>
              <a:r>
                <a:rPr lang="en-US" altLang="zh-CN" sz="500">
                  <a:solidFill>
                    <a:srgbClr val="000000"/>
                  </a:solidFill>
                  <a:latin typeface="Times New Roman" pitchFamily="18" charset="0"/>
                  <a:ea typeface="Helvetica"/>
                  <a:cs typeface="Times New Roman" pitchFamily="18" charset="0"/>
                </a:rPr>
                <a:t>500</a:t>
              </a:r>
              <a:endParaRPr lang="en-US" altLang="zh-CN">
                <a:ea typeface="Helvetica"/>
                <a:cs typeface="Times New Roman" pitchFamily="18" charset="0"/>
              </a:endParaRPr>
            </a:p>
          </p:txBody>
        </p:sp>
        <p:sp>
          <p:nvSpPr>
            <p:cNvPr id="43053" name="Line 41"/>
            <p:cNvSpPr>
              <a:spLocks noChangeShapeType="1"/>
            </p:cNvSpPr>
            <p:nvPr/>
          </p:nvSpPr>
          <p:spPr bwMode="auto">
            <a:xfrm>
              <a:off x="602" y="833"/>
              <a:ext cx="30" cy="1"/>
            </a:xfrm>
            <a:prstGeom prst="line">
              <a:avLst/>
            </a:prstGeom>
            <a:noFill/>
            <a:ln w="0">
              <a:solidFill>
                <a:srgbClr val="000000"/>
              </a:solidFill>
              <a:round/>
              <a:headEnd/>
              <a:tailEnd/>
            </a:ln>
          </p:spPr>
          <p:txBody>
            <a:bodyPr/>
            <a:lstStyle/>
            <a:p>
              <a:endParaRPr lang="zh-CN" altLang="en-US"/>
            </a:p>
          </p:txBody>
        </p:sp>
        <p:sp>
          <p:nvSpPr>
            <p:cNvPr id="43054" name="Rectangle 40"/>
            <p:cNvSpPr>
              <a:spLocks noChangeArrowheads="1"/>
            </p:cNvSpPr>
            <p:nvPr/>
          </p:nvSpPr>
          <p:spPr bwMode="auto">
            <a:xfrm>
              <a:off x="415" y="779"/>
              <a:ext cx="106" cy="85"/>
            </a:xfrm>
            <a:prstGeom prst="rect">
              <a:avLst/>
            </a:prstGeom>
            <a:noFill/>
            <a:ln w="9525">
              <a:noFill/>
              <a:miter lim="800000"/>
              <a:headEnd/>
              <a:tailEnd/>
            </a:ln>
          </p:spPr>
          <p:txBody>
            <a:bodyPr wrap="none" lIns="0" tIns="0" rIns="0" bIns="0">
              <a:spAutoFit/>
            </a:bodyPr>
            <a:lstStyle/>
            <a:p>
              <a:r>
                <a:rPr lang="en-US" altLang="zh-CN" sz="500">
                  <a:solidFill>
                    <a:srgbClr val="000000"/>
                  </a:solidFill>
                  <a:latin typeface="Times New Roman" pitchFamily="18" charset="0"/>
                  <a:ea typeface="Helvetica"/>
                  <a:cs typeface="Times New Roman" pitchFamily="18" charset="0"/>
                </a:rPr>
                <a:t>505</a:t>
              </a:r>
              <a:endParaRPr lang="en-US" altLang="zh-CN">
                <a:ea typeface="Helvetica"/>
                <a:cs typeface="Times New Roman" pitchFamily="18" charset="0"/>
              </a:endParaRPr>
            </a:p>
          </p:txBody>
        </p:sp>
        <p:sp>
          <p:nvSpPr>
            <p:cNvPr id="43055" name="Line 39"/>
            <p:cNvSpPr>
              <a:spLocks noChangeShapeType="1"/>
            </p:cNvSpPr>
            <p:nvPr/>
          </p:nvSpPr>
          <p:spPr bwMode="auto">
            <a:xfrm>
              <a:off x="602" y="556"/>
              <a:ext cx="30" cy="1"/>
            </a:xfrm>
            <a:prstGeom prst="line">
              <a:avLst/>
            </a:prstGeom>
            <a:noFill/>
            <a:ln w="0">
              <a:solidFill>
                <a:srgbClr val="000000"/>
              </a:solidFill>
              <a:round/>
              <a:headEnd/>
              <a:tailEnd/>
            </a:ln>
          </p:spPr>
          <p:txBody>
            <a:bodyPr/>
            <a:lstStyle/>
            <a:p>
              <a:endParaRPr lang="zh-CN" altLang="en-US"/>
            </a:p>
          </p:txBody>
        </p:sp>
        <p:sp>
          <p:nvSpPr>
            <p:cNvPr id="43056" name="Rectangle 38"/>
            <p:cNvSpPr>
              <a:spLocks noChangeArrowheads="1"/>
            </p:cNvSpPr>
            <p:nvPr/>
          </p:nvSpPr>
          <p:spPr bwMode="auto">
            <a:xfrm>
              <a:off x="415" y="502"/>
              <a:ext cx="106" cy="85"/>
            </a:xfrm>
            <a:prstGeom prst="rect">
              <a:avLst/>
            </a:prstGeom>
            <a:noFill/>
            <a:ln w="9525">
              <a:noFill/>
              <a:miter lim="800000"/>
              <a:headEnd/>
              <a:tailEnd/>
            </a:ln>
          </p:spPr>
          <p:txBody>
            <a:bodyPr wrap="none" lIns="0" tIns="0" rIns="0" bIns="0">
              <a:spAutoFit/>
            </a:bodyPr>
            <a:lstStyle/>
            <a:p>
              <a:r>
                <a:rPr lang="en-US" altLang="zh-CN" sz="500">
                  <a:solidFill>
                    <a:srgbClr val="000000"/>
                  </a:solidFill>
                  <a:latin typeface="Times New Roman" pitchFamily="18" charset="0"/>
                  <a:ea typeface="Helvetica"/>
                  <a:cs typeface="Times New Roman" pitchFamily="18" charset="0"/>
                </a:rPr>
                <a:t>510</a:t>
              </a:r>
              <a:endParaRPr lang="en-US" altLang="zh-CN">
                <a:ea typeface="Helvetica"/>
                <a:cs typeface="Times New Roman" pitchFamily="18" charset="0"/>
              </a:endParaRPr>
            </a:p>
          </p:txBody>
        </p:sp>
        <p:sp>
          <p:nvSpPr>
            <p:cNvPr id="43057" name="Line 37"/>
            <p:cNvSpPr>
              <a:spLocks noChangeShapeType="1"/>
            </p:cNvSpPr>
            <p:nvPr/>
          </p:nvSpPr>
          <p:spPr bwMode="auto">
            <a:xfrm>
              <a:off x="602" y="285"/>
              <a:ext cx="30" cy="1"/>
            </a:xfrm>
            <a:prstGeom prst="line">
              <a:avLst/>
            </a:prstGeom>
            <a:noFill/>
            <a:ln w="0">
              <a:solidFill>
                <a:srgbClr val="000000"/>
              </a:solidFill>
              <a:round/>
              <a:headEnd/>
              <a:tailEnd/>
            </a:ln>
          </p:spPr>
          <p:txBody>
            <a:bodyPr/>
            <a:lstStyle/>
            <a:p>
              <a:endParaRPr lang="zh-CN" altLang="en-US"/>
            </a:p>
          </p:txBody>
        </p:sp>
        <p:sp>
          <p:nvSpPr>
            <p:cNvPr id="43058" name="Rectangle 36"/>
            <p:cNvSpPr>
              <a:spLocks noChangeArrowheads="1"/>
            </p:cNvSpPr>
            <p:nvPr/>
          </p:nvSpPr>
          <p:spPr bwMode="auto">
            <a:xfrm>
              <a:off x="415" y="232"/>
              <a:ext cx="106" cy="86"/>
            </a:xfrm>
            <a:prstGeom prst="rect">
              <a:avLst/>
            </a:prstGeom>
            <a:noFill/>
            <a:ln w="9525">
              <a:noFill/>
              <a:miter lim="800000"/>
              <a:headEnd/>
              <a:tailEnd/>
            </a:ln>
          </p:spPr>
          <p:txBody>
            <a:bodyPr wrap="none" lIns="0" tIns="0" rIns="0" bIns="0">
              <a:spAutoFit/>
            </a:bodyPr>
            <a:lstStyle/>
            <a:p>
              <a:r>
                <a:rPr lang="en-US" altLang="zh-CN" sz="500">
                  <a:solidFill>
                    <a:srgbClr val="000000"/>
                  </a:solidFill>
                  <a:latin typeface="Times New Roman" pitchFamily="18" charset="0"/>
                  <a:ea typeface="Helvetica"/>
                  <a:cs typeface="Times New Roman" pitchFamily="18" charset="0"/>
                </a:rPr>
                <a:t>515</a:t>
              </a:r>
              <a:endParaRPr lang="en-US" altLang="zh-CN">
                <a:ea typeface="Helvetica"/>
                <a:cs typeface="Times New Roman" pitchFamily="18" charset="0"/>
              </a:endParaRPr>
            </a:p>
          </p:txBody>
        </p:sp>
        <p:sp>
          <p:nvSpPr>
            <p:cNvPr id="43059" name="Line 35"/>
            <p:cNvSpPr>
              <a:spLocks noChangeShapeType="1"/>
            </p:cNvSpPr>
            <p:nvPr/>
          </p:nvSpPr>
          <p:spPr bwMode="auto">
            <a:xfrm>
              <a:off x="602" y="8"/>
              <a:ext cx="30" cy="1"/>
            </a:xfrm>
            <a:prstGeom prst="line">
              <a:avLst/>
            </a:prstGeom>
            <a:noFill/>
            <a:ln w="0">
              <a:solidFill>
                <a:srgbClr val="000000"/>
              </a:solidFill>
              <a:round/>
              <a:headEnd/>
              <a:tailEnd/>
            </a:ln>
          </p:spPr>
          <p:txBody>
            <a:bodyPr/>
            <a:lstStyle/>
            <a:p>
              <a:endParaRPr lang="zh-CN" altLang="en-US"/>
            </a:p>
          </p:txBody>
        </p:sp>
        <p:sp>
          <p:nvSpPr>
            <p:cNvPr id="43060" name="Rectangle 34"/>
            <p:cNvSpPr>
              <a:spLocks noChangeArrowheads="1"/>
            </p:cNvSpPr>
            <p:nvPr/>
          </p:nvSpPr>
          <p:spPr bwMode="auto">
            <a:xfrm>
              <a:off x="415" y="-46"/>
              <a:ext cx="106" cy="85"/>
            </a:xfrm>
            <a:prstGeom prst="rect">
              <a:avLst/>
            </a:prstGeom>
            <a:noFill/>
            <a:ln w="9525">
              <a:noFill/>
              <a:miter lim="800000"/>
              <a:headEnd/>
              <a:tailEnd/>
            </a:ln>
          </p:spPr>
          <p:txBody>
            <a:bodyPr wrap="none" lIns="0" tIns="0" rIns="0" bIns="0">
              <a:spAutoFit/>
            </a:bodyPr>
            <a:lstStyle/>
            <a:p>
              <a:r>
                <a:rPr lang="en-US" altLang="zh-CN" sz="500">
                  <a:solidFill>
                    <a:srgbClr val="000000"/>
                  </a:solidFill>
                  <a:latin typeface="Times New Roman" pitchFamily="18" charset="0"/>
                  <a:ea typeface="Helvetica"/>
                  <a:cs typeface="Times New Roman" pitchFamily="18" charset="0"/>
                </a:rPr>
                <a:t>520</a:t>
              </a:r>
              <a:endParaRPr lang="en-US" altLang="zh-CN">
                <a:ea typeface="Helvetica"/>
                <a:cs typeface="Times New Roman" pitchFamily="18" charset="0"/>
              </a:endParaRPr>
            </a:p>
          </p:txBody>
        </p:sp>
        <p:sp>
          <p:nvSpPr>
            <p:cNvPr id="43061" name="Line 33"/>
            <p:cNvSpPr>
              <a:spLocks noChangeShapeType="1"/>
            </p:cNvSpPr>
            <p:nvPr/>
          </p:nvSpPr>
          <p:spPr bwMode="auto">
            <a:xfrm>
              <a:off x="602" y="-269"/>
              <a:ext cx="30" cy="1"/>
            </a:xfrm>
            <a:prstGeom prst="line">
              <a:avLst/>
            </a:prstGeom>
            <a:noFill/>
            <a:ln w="0">
              <a:solidFill>
                <a:srgbClr val="000000"/>
              </a:solidFill>
              <a:round/>
              <a:headEnd/>
              <a:tailEnd/>
            </a:ln>
          </p:spPr>
          <p:txBody>
            <a:bodyPr/>
            <a:lstStyle/>
            <a:p>
              <a:endParaRPr lang="zh-CN" altLang="en-US"/>
            </a:p>
          </p:txBody>
        </p:sp>
        <p:sp>
          <p:nvSpPr>
            <p:cNvPr id="43062" name="Rectangle 32"/>
            <p:cNvSpPr>
              <a:spLocks noChangeArrowheads="1"/>
            </p:cNvSpPr>
            <p:nvPr/>
          </p:nvSpPr>
          <p:spPr bwMode="auto">
            <a:xfrm>
              <a:off x="415" y="-325"/>
              <a:ext cx="106" cy="85"/>
            </a:xfrm>
            <a:prstGeom prst="rect">
              <a:avLst/>
            </a:prstGeom>
            <a:noFill/>
            <a:ln w="9525">
              <a:noFill/>
              <a:miter lim="800000"/>
              <a:headEnd/>
              <a:tailEnd/>
            </a:ln>
          </p:spPr>
          <p:txBody>
            <a:bodyPr wrap="none" lIns="0" tIns="0" rIns="0" bIns="0">
              <a:spAutoFit/>
            </a:bodyPr>
            <a:lstStyle/>
            <a:p>
              <a:r>
                <a:rPr lang="en-US" altLang="zh-CN" sz="500">
                  <a:solidFill>
                    <a:srgbClr val="000000"/>
                  </a:solidFill>
                  <a:latin typeface="Times New Roman" pitchFamily="18" charset="0"/>
                  <a:ea typeface="Helvetica"/>
                  <a:cs typeface="Times New Roman" pitchFamily="18" charset="0"/>
                </a:rPr>
                <a:t>525</a:t>
              </a:r>
              <a:endParaRPr lang="en-US" altLang="zh-CN">
                <a:ea typeface="Helvetica"/>
                <a:cs typeface="Times New Roman" pitchFamily="18" charset="0"/>
              </a:endParaRPr>
            </a:p>
          </p:txBody>
        </p:sp>
        <p:sp>
          <p:nvSpPr>
            <p:cNvPr id="43063" name="Line 31"/>
            <p:cNvSpPr>
              <a:spLocks noChangeShapeType="1"/>
            </p:cNvSpPr>
            <p:nvPr/>
          </p:nvSpPr>
          <p:spPr bwMode="auto">
            <a:xfrm>
              <a:off x="602" y="-546"/>
              <a:ext cx="30" cy="1"/>
            </a:xfrm>
            <a:prstGeom prst="line">
              <a:avLst/>
            </a:prstGeom>
            <a:noFill/>
            <a:ln w="0">
              <a:solidFill>
                <a:srgbClr val="000000"/>
              </a:solidFill>
              <a:round/>
              <a:headEnd/>
              <a:tailEnd/>
            </a:ln>
          </p:spPr>
          <p:txBody>
            <a:bodyPr/>
            <a:lstStyle/>
            <a:p>
              <a:endParaRPr lang="zh-CN" altLang="en-US"/>
            </a:p>
          </p:txBody>
        </p:sp>
        <p:sp>
          <p:nvSpPr>
            <p:cNvPr id="43064" name="Rectangle 30"/>
            <p:cNvSpPr>
              <a:spLocks noChangeArrowheads="1"/>
            </p:cNvSpPr>
            <p:nvPr/>
          </p:nvSpPr>
          <p:spPr bwMode="auto">
            <a:xfrm>
              <a:off x="415" y="-601"/>
              <a:ext cx="106" cy="85"/>
            </a:xfrm>
            <a:prstGeom prst="rect">
              <a:avLst/>
            </a:prstGeom>
            <a:noFill/>
            <a:ln w="9525">
              <a:noFill/>
              <a:miter lim="800000"/>
              <a:headEnd/>
              <a:tailEnd/>
            </a:ln>
          </p:spPr>
          <p:txBody>
            <a:bodyPr wrap="none" lIns="0" tIns="0" rIns="0" bIns="0">
              <a:spAutoFit/>
            </a:bodyPr>
            <a:lstStyle/>
            <a:p>
              <a:r>
                <a:rPr lang="en-US" altLang="zh-CN" sz="500">
                  <a:solidFill>
                    <a:srgbClr val="000000"/>
                  </a:solidFill>
                  <a:latin typeface="Times New Roman" pitchFamily="18" charset="0"/>
                  <a:ea typeface="Helvetica"/>
                  <a:cs typeface="Times New Roman" pitchFamily="18" charset="0"/>
                </a:rPr>
                <a:t>530</a:t>
              </a:r>
              <a:endParaRPr lang="en-US" altLang="zh-CN">
                <a:ea typeface="Helvetica"/>
                <a:cs typeface="Times New Roman" pitchFamily="18" charset="0"/>
              </a:endParaRPr>
            </a:p>
          </p:txBody>
        </p:sp>
        <p:sp>
          <p:nvSpPr>
            <p:cNvPr id="43065" name="Line 29"/>
            <p:cNvSpPr>
              <a:spLocks noChangeShapeType="1"/>
            </p:cNvSpPr>
            <p:nvPr/>
          </p:nvSpPr>
          <p:spPr bwMode="auto">
            <a:xfrm>
              <a:off x="602" y="-823"/>
              <a:ext cx="30" cy="1"/>
            </a:xfrm>
            <a:prstGeom prst="line">
              <a:avLst/>
            </a:prstGeom>
            <a:noFill/>
            <a:ln w="0">
              <a:solidFill>
                <a:srgbClr val="000000"/>
              </a:solidFill>
              <a:round/>
              <a:headEnd/>
              <a:tailEnd/>
            </a:ln>
          </p:spPr>
          <p:txBody>
            <a:bodyPr/>
            <a:lstStyle/>
            <a:p>
              <a:endParaRPr lang="zh-CN" altLang="en-US"/>
            </a:p>
          </p:txBody>
        </p:sp>
        <p:sp>
          <p:nvSpPr>
            <p:cNvPr id="43066" name="Rectangle 28"/>
            <p:cNvSpPr>
              <a:spLocks noChangeArrowheads="1"/>
            </p:cNvSpPr>
            <p:nvPr/>
          </p:nvSpPr>
          <p:spPr bwMode="auto">
            <a:xfrm>
              <a:off x="415" y="-876"/>
              <a:ext cx="106" cy="85"/>
            </a:xfrm>
            <a:prstGeom prst="rect">
              <a:avLst/>
            </a:prstGeom>
            <a:noFill/>
            <a:ln w="9525">
              <a:noFill/>
              <a:miter lim="800000"/>
              <a:headEnd/>
              <a:tailEnd/>
            </a:ln>
          </p:spPr>
          <p:txBody>
            <a:bodyPr wrap="none" lIns="0" tIns="0" rIns="0" bIns="0">
              <a:spAutoFit/>
            </a:bodyPr>
            <a:lstStyle/>
            <a:p>
              <a:r>
                <a:rPr lang="en-US" altLang="zh-CN" sz="500">
                  <a:solidFill>
                    <a:srgbClr val="000000"/>
                  </a:solidFill>
                  <a:latin typeface="Times New Roman" pitchFamily="18" charset="0"/>
                  <a:ea typeface="Helvetica"/>
                  <a:cs typeface="Times New Roman" pitchFamily="18" charset="0"/>
                </a:rPr>
                <a:t>535</a:t>
              </a:r>
              <a:endParaRPr lang="en-US" altLang="zh-CN">
                <a:ea typeface="Helvetica"/>
                <a:cs typeface="Times New Roman" pitchFamily="18" charset="0"/>
              </a:endParaRPr>
            </a:p>
          </p:txBody>
        </p:sp>
        <p:sp>
          <p:nvSpPr>
            <p:cNvPr id="43067" name="Line 27"/>
            <p:cNvSpPr>
              <a:spLocks noChangeShapeType="1"/>
            </p:cNvSpPr>
            <p:nvPr/>
          </p:nvSpPr>
          <p:spPr bwMode="auto">
            <a:xfrm>
              <a:off x="602" y="-1094"/>
              <a:ext cx="30" cy="1"/>
            </a:xfrm>
            <a:prstGeom prst="line">
              <a:avLst/>
            </a:prstGeom>
            <a:noFill/>
            <a:ln w="0">
              <a:solidFill>
                <a:srgbClr val="000000"/>
              </a:solidFill>
              <a:round/>
              <a:headEnd/>
              <a:tailEnd/>
            </a:ln>
          </p:spPr>
          <p:txBody>
            <a:bodyPr/>
            <a:lstStyle/>
            <a:p>
              <a:endParaRPr lang="zh-CN" altLang="en-US"/>
            </a:p>
          </p:txBody>
        </p:sp>
        <p:sp>
          <p:nvSpPr>
            <p:cNvPr id="43068" name="Rectangle 26"/>
            <p:cNvSpPr>
              <a:spLocks noChangeArrowheads="1"/>
            </p:cNvSpPr>
            <p:nvPr/>
          </p:nvSpPr>
          <p:spPr bwMode="auto">
            <a:xfrm>
              <a:off x="415" y="-1150"/>
              <a:ext cx="106" cy="85"/>
            </a:xfrm>
            <a:prstGeom prst="rect">
              <a:avLst/>
            </a:prstGeom>
            <a:noFill/>
            <a:ln w="9525">
              <a:noFill/>
              <a:miter lim="800000"/>
              <a:headEnd/>
              <a:tailEnd/>
            </a:ln>
          </p:spPr>
          <p:txBody>
            <a:bodyPr wrap="none" lIns="0" tIns="0" rIns="0" bIns="0">
              <a:spAutoFit/>
            </a:bodyPr>
            <a:lstStyle/>
            <a:p>
              <a:r>
                <a:rPr lang="en-US" altLang="zh-CN" sz="500">
                  <a:solidFill>
                    <a:srgbClr val="000000"/>
                  </a:solidFill>
                  <a:latin typeface="Times New Roman" pitchFamily="18" charset="0"/>
                  <a:ea typeface="Helvetica"/>
                  <a:cs typeface="Times New Roman" pitchFamily="18" charset="0"/>
                </a:rPr>
                <a:t>540</a:t>
              </a:r>
              <a:endParaRPr lang="en-US" altLang="zh-CN">
                <a:ea typeface="Helvetica"/>
                <a:cs typeface="Times New Roman" pitchFamily="18" charset="0"/>
              </a:endParaRPr>
            </a:p>
          </p:txBody>
        </p:sp>
        <p:sp>
          <p:nvSpPr>
            <p:cNvPr id="43069" name="Line 25"/>
            <p:cNvSpPr>
              <a:spLocks noChangeShapeType="1"/>
            </p:cNvSpPr>
            <p:nvPr/>
          </p:nvSpPr>
          <p:spPr bwMode="auto">
            <a:xfrm>
              <a:off x="602" y="-1371"/>
              <a:ext cx="30" cy="1"/>
            </a:xfrm>
            <a:prstGeom prst="line">
              <a:avLst/>
            </a:prstGeom>
            <a:noFill/>
            <a:ln w="0">
              <a:solidFill>
                <a:srgbClr val="000000"/>
              </a:solidFill>
              <a:round/>
              <a:headEnd/>
              <a:tailEnd/>
            </a:ln>
          </p:spPr>
          <p:txBody>
            <a:bodyPr/>
            <a:lstStyle/>
            <a:p>
              <a:endParaRPr lang="zh-CN" altLang="en-US"/>
            </a:p>
          </p:txBody>
        </p:sp>
        <p:sp>
          <p:nvSpPr>
            <p:cNvPr id="43070" name="Rectangle 24"/>
            <p:cNvSpPr>
              <a:spLocks noChangeArrowheads="1"/>
            </p:cNvSpPr>
            <p:nvPr/>
          </p:nvSpPr>
          <p:spPr bwMode="auto">
            <a:xfrm>
              <a:off x="415" y="-1425"/>
              <a:ext cx="106" cy="86"/>
            </a:xfrm>
            <a:prstGeom prst="rect">
              <a:avLst/>
            </a:prstGeom>
            <a:noFill/>
            <a:ln w="9525">
              <a:noFill/>
              <a:miter lim="800000"/>
              <a:headEnd/>
              <a:tailEnd/>
            </a:ln>
          </p:spPr>
          <p:txBody>
            <a:bodyPr wrap="none" lIns="0" tIns="0" rIns="0" bIns="0">
              <a:spAutoFit/>
            </a:bodyPr>
            <a:lstStyle/>
            <a:p>
              <a:r>
                <a:rPr lang="en-US" altLang="zh-CN" sz="500">
                  <a:solidFill>
                    <a:srgbClr val="000000"/>
                  </a:solidFill>
                  <a:latin typeface="Times New Roman" pitchFamily="18" charset="0"/>
                  <a:ea typeface="Helvetica"/>
                  <a:cs typeface="Times New Roman" pitchFamily="18" charset="0"/>
                </a:rPr>
                <a:t>545</a:t>
              </a:r>
              <a:endParaRPr lang="en-US" altLang="zh-CN">
                <a:ea typeface="Helvetica"/>
                <a:cs typeface="Times New Roman" pitchFamily="18" charset="0"/>
              </a:endParaRPr>
            </a:p>
          </p:txBody>
        </p:sp>
        <p:sp>
          <p:nvSpPr>
            <p:cNvPr id="43071" name="Rectangle 23"/>
            <p:cNvSpPr>
              <a:spLocks noChangeArrowheads="1"/>
            </p:cNvSpPr>
            <p:nvPr/>
          </p:nvSpPr>
          <p:spPr bwMode="auto">
            <a:xfrm>
              <a:off x="752" y="-161"/>
              <a:ext cx="1005" cy="885"/>
            </a:xfrm>
            <a:prstGeom prst="rect">
              <a:avLst/>
            </a:prstGeom>
            <a:noFill/>
            <a:ln w="0">
              <a:solidFill>
                <a:srgbClr val="FF0000"/>
              </a:solidFill>
              <a:miter lim="800000"/>
              <a:headEnd/>
              <a:tailEnd/>
            </a:ln>
          </p:spPr>
          <p:txBody>
            <a:bodyPr/>
            <a:lstStyle/>
            <a:p>
              <a:endParaRPr lang="en-US" altLang="zh-CN"/>
            </a:p>
          </p:txBody>
        </p:sp>
        <p:sp>
          <p:nvSpPr>
            <p:cNvPr id="43072" name="Rectangle 22"/>
            <p:cNvSpPr>
              <a:spLocks noChangeArrowheads="1"/>
            </p:cNvSpPr>
            <p:nvPr/>
          </p:nvSpPr>
          <p:spPr bwMode="auto">
            <a:xfrm>
              <a:off x="2352" y="8"/>
              <a:ext cx="752" cy="662"/>
            </a:xfrm>
            <a:prstGeom prst="rect">
              <a:avLst/>
            </a:prstGeom>
            <a:noFill/>
            <a:ln w="0">
              <a:solidFill>
                <a:srgbClr val="00FF00"/>
              </a:solidFill>
              <a:miter lim="800000"/>
              <a:headEnd/>
              <a:tailEnd/>
            </a:ln>
          </p:spPr>
          <p:txBody>
            <a:bodyPr/>
            <a:lstStyle/>
            <a:p>
              <a:endParaRPr lang="en-US" altLang="zh-CN"/>
            </a:p>
          </p:txBody>
        </p:sp>
        <p:sp>
          <p:nvSpPr>
            <p:cNvPr id="43073" name="Rectangle 21"/>
            <p:cNvSpPr>
              <a:spLocks noChangeArrowheads="1"/>
            </p:cNvSpPr>
            <p:nvPr/>
          </p:nvSpPr>
          <p:spPr bwMode="auto">
            <a:xfrm>
              <a:off x="3230" y="-1262"/>
              <a:ext cx="752" cy="662"/>
            </a:xfrm>
            <a:prstGeom prst="rect">
              <a:avLst/>
            </a:prstGeom>
            <a:noFill/>
            <a:ln w="0">
              <a:solidFill>
                <a:srgbClr val="0000FF"/>
              </a:solidFill>
              <a:miter lim="800000"/>
              <a:headEnd/>
              <a:tailEnd/>
            </a:ln>
          </p:spPr>
          <p:txBody>
            <a:bodyPr/>
            <a:lstStyle/>
            <a:p>
              <a:endParaRPr lang="en-US" altLang="zh-CN"/>
            </a:p>
          </p:txBody>
        </p:sp>
        <p:sp>
          <p:nvSpPr>
            <p:cNvPr id="43074" name="Rectangle 20"/>
            <p:cNvSpPr>
              <a:spLocks noChangeArrowheads="1"/>
            </p:cNvSpPr>
            <p:nvPr/>
          </p:nvSpPr>
          <p:spPr bwMode="auto">
            <a:xfrm>
              <a:off x="1131" y="285"/>
              <a:ext cx="1005" cy="879"/>
            </a:xfrm>
            <a:prstGeom prst="rect">
              <a:avLst/>
            </a:prstGeom>
            <a:noFill/>
            <a:ln w="0">
              <a:solidFill>
                <a:srgbClr val="000000"/>
              </a:solidFill>
              <a:miter lim="800000"/>
              <a:headEnd/>
              <a:tailEnd/>
            </a:ln>
          </p:spPr>
          <p:txBody>
            <a:bodyPr/>
            <a:lstStyle/>
            <a:p>
              <a:endParaRPr lang="en-US" altLang="zh-CN"/>
            </a:p>
          </p:txBody>
        </p:sp>
        <p:sp>
          <p:nvSpPr>
            <p:cNvPr id="43075" name="Rectangle 19"/>
            <p:cNvSpPr>
              <a:spLocks noChangeArrowheads="1"/>
            </p:cNvSpPr>
            <p:nvPr/>
          </p:nvSpPr>
          <p:spPr bwMode="auto">
            <a:xfrm>
              <a:off x="1683" y="-1648"/>
              <a:ext cx="1059" cy="85"/>
            </a:xfrm>
            <a:prstGeom prst="rect">
              <a:avLst/>
            </a:prstGeom>
            <a:noFill/>
            <a:ln w="9525">
              <a:noFill/>
              <a:miter lim="800000"/>
              <a:headEnd/>
              <a:tailEnd/>
            </a:ln>
          </p:spPr>
          <p:txBody>
            <a:bodyPr wrap="none" lIns="0" tIns="0" rIns="0" bIns="0">
              <a:spAutoFit/>
            </a:bodyPr>
            <a:lstStyle/>
            <a:p>
              <a:r>
                <a:rPr lang="en-US" altLang="zh-CN" sz="500">
                  <a:solidFill>
                    <a:srgbClr val="000000"/>
                  </a:solidFill>
                  <a:cs typeface="Arial" pitchFamily="34" charset="0"/>
                </a:rPr>
                <a:t>Gray model under 4 Light sources</a:t>
              </a:r>
              <a:endParaRPr lang="en-US" altLang="zh-CN"/>
            </a:p>
          </p:txBody>
        </p:sp>
        <p:sp>
          <p:nvSpPr>
            <p:cNvPr id="43076" name="Rectangle 18"/>
            <p:cNvSpPr>
              <a:spLocks noChangeArrowheads="1"/>
            </p:cNvSpPr>
            <p:nvPr/>
          </p:nvSpPr>
          <p:spPr bwMode="auto">
            <a:xfrm>
              <a:off x="1139" y="-497"/>
              <a:ext cx="149" cy="85"/>
            </a:xfrm>
            <a:prstGeom prst="rect">
              <a:avLst/>
            </a:prstGeom>
            <a:noFill/>
            <a:ln w="9525">
              <a:noFill/>
              <a:miter lim="800000"/>
              <a:headEnd/>
              <a:tailEnd/>
            </a:ln>
          </p:spPr>
          <p:txBody>
            <a:bodyPr wrap="none" lIns="0" tIns="0" rIns="0" bIns="0">
              <a:spAutoFit/>
            </a:bodyPr>
            <a:lstStyle/>
            <a:p>
              <a:r>
                <a:rPr lang="en-US" altLang="zh-CN" sz="500">
                  <a:solidFill>
                    <a:srgbClr val="000000"/>
                  </a:solidFill>
                  <a:cs typeface="Arial" pitchFamily="34" charset="0"/>
                </a:rPr>
                <a:t>D65 </a:t>
              </a:r>
              <a:endParaRPr lang="en-US" altLang="zh-CN"/>
            </a:p>
          </p:txBody>
        </p:sp>
        <p:sp>
          <p:nvSpPr>
            <p:cNvPr id="43077" name="Rectangle 17"/>
            <p:cNvSpPr>
              <a:spLocks noChangeArrowheads="1"/>
            </p:cNvSpPr>
            <p:nvPr/>
          </p:nvSpPr>
          <p:spPr bwMode="auto">
            <a:xfrm>
              <a:off x="2623" y="-231"/>
              <a:ext cx="172" cy="85"/>
            </a:xfrm>
            <a:prstGeom prst="rect">
              <a:avLst/>
            </a:prstGeom>
            <a:noFill/>
            <a:ln w="9525">
              <a:noFill/>
              <a:miter lim="800000"/>
              <a:headEnd/>
              <a:tailEnd/>
            </a:ln>
          </p:spPr>
          <p:txBody>
            <a:bodyPr wrap="none" lIns="0" tIns="0" rIns="0" bIns="0">
              <a:spAutoFit/>
            </a:bodyPr>
            <a:lstStyle/>
            <a:p>
              <a:r>
                <a:rPr lang="en-US" altLang="zh-CN" sz="500">
                  <a:solidFill>
                    <a:srgbClr val="000000"/>
                  </a:solidFill>
                  <a:latin typeface="Times New Roman" pitchFamily="18" charset="0"/>
                  <a:ea typeface="Helvetica"/>
                  <a:cs typeface="Times New Roman" pitchFamily="18" charset="0"/>
                </a:rPr>
                <a:t>CWF </a:t>
              </a:r>
              <a:endParaRPr lang="en-US" altLang="zh-CN">
                <a:ea typeface="Helvetica"/>
                <a:cs typeface="Times New Roman" pitchFamily="18" charset="0"/>
              </a:endParaRPr>
            </a:p>
          </p:txBody>
        </p:sp>
        <p:sp>
          <p:nvSpPr>
            <p:cNvPr id="43078" name="Rectangle 16"/>
            <p:cNvSpPr>
              <a:spLocks noChangeArrowheads="1"/>
            </p:cNvSpPr>
            <p:nvPr/>
          </p:nvSpPr>
          <p:spPr bwMode="auto">
            <a:xfrm>
              <a:off x="3514" y="-651"/>
              <a:ext cx="177" cy="85"/>
            </a:xfrm>
            <a:prstGeom prst="rect">
              <a:avLst/>
            </a:prstGeom>
            <a:noFill/>
            <a:ln w="9525">
              <a:noFill/>
              <a:miter lim="800000"/>
              <a:headEnd/>
              <a:tailEnd/>
            </a:ln>
          </p:spPr>
          <p:txBody>
            <a:bodyPr lIns="0" tIns="0" rIns="0" bIns="0">
              <a:spAutoFit/>
            </a:bodyPr>
            <a:lstStyle/>
            <a:p>
              <a:r>
                <a:rPr lang="en-US" altLang="zh-CN" sz="500">
                  <a:solidFill>
                    <a:srgbClr val="000000"/>
                  </a:solidFill>
                  <a:cs typeface="Arial" pitchFamily="34" charset="0"/>
                </a:rPr>
                <a:t>A</a:t>
              </a:r>
              <a:endParaRPr lang="en-US" altLang="zh-CN"/>
            </a:p>
          </p:txBody>
        </p:sp>
        <p:sp>
          <p:nvSpPr>
            <p:cNvPr id="43079" name="Rectangle 15"/>
            <p:cNvSpPr>
              <a:spLocks noChangeArrowheads="1"/>
            </p:cNvSpPr>
            <p:nvPr/>
          </p:nvSpPr>
          <p:spPr bwMode="auto">
            <a:xfrm>
              <a:off x="2224" y="979"/>
              <a:ext cx="218" cy="85"/>
            </a:xfrm>
            <a:prstGeom prst="rect">
              <a:avLst/>
            </a:prstGeom>
            <a:noFill/>
            <a:ln w="9525">
              <a:noFill/>
              <a:miter lim="800000"/>
              <a:headEnd/>
              <a:tailEnd/>
            </a:ln>
          </p:spPr>
          <p:txBody>
            <a:bodyPr wrap="none" lIns="0" tIns="0" rIns="0" bIns="0">
              <a:spAutoFit/>
            </a:bodyPr>
            <a:lstStyle/>
            <a:p>
              <a:r>
                <a:rPr lang="en-US" altLang="zh-CN" sz="500">
                  <a:solidFill>
                    <a:srgbClr val="000000"/>
                  </a:solidFill>
                  <a:cs typeface="Arial" pitchFamily="34" charset="0"/>
                </a:rPr>
                <a:t>Indoor </a:t>
              </a:r>
              <a:endParaRPr lang="en-US" altLang="zh-CN"/>
            </a:p>
          </p:txBody>
        </p:sp>
      </p:grpSp>
      <p:sp>
        <p:nvSpPr>
          <p:cNvPr id="43022" name="Rectangle 99"/>
          <p:cNvSpPr>
            <a:spLocks noChangeArrowheads="1"/>
          </p:cNvSpPr>
          <p:nvPr/>
        </p:nvSpPr>
        <p:spPr bwMode="auto">
          <a:xfrm>
            <a:off x="4356100" y="2276475"/>
            <a:ext cx="4465638" cy="3387725"/>
          </a:xfrm>
          <a:prstGeom prst="rect">
            <a:avLst/>
          </a:prstGeom>
          <a:noFill/>
          <a:ln w="9525">
            <a:noFill/>
            <a:miter lim="800000"/>
            <a:headEnd/>
            <a:tailEnd/>
          </a:ln>
        </p:spPr>
        <p:txBody>
          <a:bodyPr anchor="ctr">
            <a:spAutoFit/>
          </a:bodyPr>
          <a:lstStyle/>
          <a:p>
            <a:pPr>
              <a:tabLst>
                <a:tab pos="533400" algn="l"/>
              </a:tabLst>
            </a:pPr>
            <a:r>
              <a:rPr lang="en-US" altLang="zh-CN" b="1"/>
              <a:t>a)</a:t>
            </a:r>
            <a:r>
              <a:rPr lang="en-US" altLang="zh-CN"/>
              <a:t>  Get the luminance Y from RGB: </a:t>
            </a:r>
          </a:p>
          <a:p>
            <a:pPr>
              <a:tabLst>
                <a:tab pos="533400" algn="l"/>
              </a:tabLst>
            </a:pPr>
            <a:r>
              <a:rPr lang="en-US" altLang="zh-CN" i="1"/>
              <a:t>Y = ( 77*r + 150*g + 29*b ) / 256;</a:t>
            </a:r>
            <a:endParaRPr lang="en-US" altLang="zh-CN"/>
          </a:p>
          <a:p>
            <a:pPr>
              <a:tabLst>
                <a:tab pos="533400" algn="l"/>
              </a:tabLst>
            </a:pPr>
            <a:r>
              <a:rPr lang="en-US" altLang="zh-CN"/>
              <a:t>For those pixels satisfying </a:t>
            </a:r>
            <a:r>
              <a:rPr lang="en-US" altLang="zh-CN" i="1"/>
              <a:t>(Y≥YbotReg) &amp;&amp; (Y≤YtopReg)</a:t>
            </a:r>
            <a:r>
              <a:rPr lang="en-US" altLang="zh-CN"/>
              <a:t> :</a:t>
            </a:r>
          </a:p>
          <a:p>
            <a:pPr>
              <a:tabLst>
                <a:tab pos="533400" algn="l"/>
              </a:tabLst>
            </a:pPr>
            <a:r>
              <a:rPr lang="en-US" altLang="zh-CN" b="1"/>
              <a:t>b)</a:t>
            </a:r>
            <a:r>
              <a:rPr lang="en-US" altLang="zh-CN"/>
              <a:t>  Transform RGB color space to log(g/b), log(r/b) space with an LUT: horizontal axis is log(g/b), and vertical axis is log(r/b);</a:t>
            </a:r>
          </a:p>
          <a:p>
            <a:pPr>
              <a:tabLst>
                <a:tab pos="533400" algn="l"/>
              </a:tabLst>
            </a:pPr>
            <a:r>
              <a:rPr lang="en-US" altLang="zh-CN"/>
              <a:t>	</a:t>
            </a:r>
            <a:r>
              <a:rPr lang="de-DE" altLang="zh-CN" i="1"/>
              <a:t>x = log(g) – log(b);</a:t>
            </a:r>
            <a:endParaRPr lang="de-DE" altLang="zh-CN"/>
          </a:p>
          <a:p>
            <a:pPr>
              <a:tabLst>
                <a:tab pos="533400" algn="l"/>
              </a:tabLst>
            </a:pPr>
            <a:r>
              <a:rPr lang="de-DE" altLang="zh-CN" i="1"/>
              <a:t>	</a:t>
            </a:r>
            <a:r>
              <a:rPr lang="fr-FR" altLang="zh-CN" i="1"/>
              <a:t>y = log(r) – log(b);</a:t>
            </a:r>
            <a:endParaRPr lang="fr-FR" altLang="zh-CN"/>
          </a:p>
          <a:p>
            <a:pPr>
              <a:tabLst>
                <a:tab pos="533400" algn="l"/>
              </a:tabLst>
            </a:pPr>
            <a:r>
              <a:rPr lang="en-US" altLang="zh-CN" b="1"/>
              <a:t>c)</a:t>
            </a:r>
            <a:r>
              <a:rPr lang="en-US" altLang="zh-CN"/>
              <a:t>  Rotate </a:t>
            </a:r>
            <a:r>
              <a:rPr lang="en-US" altLang="zh-CN" i="1"/>
              <a:t>x_y</a:t>
            </a:r>
            <a:r>
              <a:rPr lang="en-US" altLang="zh-CN"/>
              <a:t> space by 45 degree.</a:t>
            </a:r>
          </a:p>
          <a:p>
            <a:pPr>
              <a:tabLst>
                <a:tab pos="533400" algn="l"/>
              </a:tabLst>
            </a:pPr>
            <a:r>
              <a:rPr lang="en-US" altLang="zh-CN" i="1"/>
              <a:t>               y’=y-x;</a:t>
            </a:r>
            <a:endParaRPr lang="en-US" altLang="zh-CN"/>
          </a:p>
          <a:p>
            <a:pPr>
              <a:tabLst>
                <a:tab pos="533400" algn="l"/>
              </a:tabLst>
            </a:pPr>
            <a:r>
              <a:rPr lang="en-US" altLang="zh-CN" i="1"/>
              <a:t>               x’=y+x;</a:t>
            </a:r>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a:bodyPr>
          <a:lstStyle/>
          <a:p>
            <a:pPr algn="l"/>
            <a:r>
              <a:rPr lang="zh-CN" altLang="en-US" sz="2000" dirty="0" smtClean="0"/>
              <a:t>算法实现例子</a:t>
            </a:r>
            <a:r>
              <a:rPr lang="en-US" altLang="zh-CN" sz="2000" dirty="0" smtClean="0"/>
              <a:t>:</a:t>
            </a:r>
            <a:endParaRPr lang="zh-CN" altLang="en-US" sz="2000" dirty="0"/>
          </a:p>
        </p:txBody>
      </p:sp>
      <p:sp>
        <p:nvSpPr>
          <p:cNvPr id="3" name="内容占位符 2"/>
          <p:cNvSpPr>
            <a:spLocks noGrp="1"/>
          </p:cNvSpPr>
          <p:nvPr>
            <p:ph idx="1"/>
          </p:nvPr>
        </p:nvSpPr>
        <p:spPr>
          <a:xfrm>
            <a:off x="214282" y="857232"/>
            <a:ext cx="8786874" cy="5786478"/>
          </a:xfrm>
        </p:spPr>
        <p:txBody>
          <a:bodyPr>
            <a:normAutofit fontScale="25000" lnSpcReduction="20000"/>
          </a:bodyPr>
          <a:lstStyle/>
          <a:p>
            <a:r>
              <a:rPr lang="en-US" altLang="zh-CN" dirty="0" smtClean="0"/>
              <a:t>/* At this point, the average Y value and target Y value are</a:t>
            </a:r>
            <a:r>
              <a:rPr lang="zh-CN" altLang="en-US" dirty="0" smtClean="0"/>
              <a:t> </a:t>
            </a:r>
            <a:r>
              <a:rPr lang="en-US" altLang="zh-CN" dirty="0" smtClean="0"/>
              <a:t> used to calculate the adjustment ratio to cur AE settings</a:t>
            </a:r>
            <a:r>
              <a:rPr lang="zh-CN" altLang="en-US" dirty="0" smtClean="0"/>
              <a:t>  </a:t>
            </a:r>
            <a:r>
              <a:rPr lang="en-US" altLang="zh-CN" dirty="0" smtClean="0"/>
              <a:t> Q10 format is used here to allow </a:t>
            </a:r>
            <a:r>
              <a:rPr lang="en-US" altLang="zh-CN" dirty="0" err="1" smtClean="0"/>
              <a:t>enouth</a:t>
            </a:r>
            <a:r>
              <a:rPr lang="en-US" altLang="zh-CN" dirty="0" smtClean="0"/>
              <a:t> accuracy	*/</a:t>
            </a:r>
          </a:p>
          <a:p>
            <a:r>
              <a:rPr lang="zh-CN" altLang="en-US" dirty="0" smtClean="0"/>
              <a:t> </a:t>
            </a:r>
            <a:r>
              <a:rPr lang="en-US" altLang="zh-CN" dirty="0" err="1" smtClean="0"/>
              <a:t>adjRatio</a:t>
            </a:r>
            <a:r>
              <a:rPr lang="en-US" altLang="zh-CN" dirty="0" smtClean="0"/>
              <a:t> = h-&gt;</a:t>
            </a:r>
            <a:r>
              <a:rPr lang="en-US" altLang="zh-CN" dirty="0" err="1" smtClean="0"/>
              <a:t>targetBrightness</a:t>
            </a:r>
            <a:r>
              <a:rPr lang="en-US" altLang="zh-CN" dirty="0" smtClean="0"/>
              <a:t> * 1024 / </a:t>
            </a:r>
            <a:r>
              <a:rPr lang="en-US" altLang="zh-CN" dirty="0" err="1" smtClean="0"/>
              <a:t>curY</a:t>
            </a:r>
            <a:r>
              <a:rPr lang="en-US" altLang="zh-CN" dirty="0" smtClean="0"/>
              <a:t>;</a:t>
            </a:r>
          </a:p>
          <a:p>
            <a:r>
              <a:rPr lang="en-US" altLang="zh-CN" dirty="0" err="1" smtClean="0"/>
              <a:t>adjRatio</a:t>
            </a:r>
            <a:r>
              <a:rPr lang="en-US" altLang="zh-CN" dirty="0" smtClean="0"/>
              <a:t> = (((</a:t>
            </a:r>
            <a:r>
              <a:rPr lang="en-US" altLang="zh-CN" dirty="0" err="1" smtClean="0"/>
              <a:t>adjRatio</a:t>
            </a:r>
            <a:r>
              <a:rPr lang="en-US" altLang="zh-CN" dirty="0" smtClean="0"/>
              <a:t> - 1024)*7)&gt;&gt;3) + 1024;</a:t>
            </a:r>
          </a:p>
          <a:p>
            <a:r>
              <a:rPr lang="en-US" altLang="zh-CN" dirty="0" smtClean="0"/>
              <a:t>/* adjust the ratio according to number of smooth steps */</a:t>
            </a:r>
          </a:p>
          <a:p>
            <a:r>
              <a:rPr lang="en-US" altLang="zh-CN" dirty="0" smtClean="0"/>
              <a:t>if(h-&gt;</a:t>
            </a:r>
            <a:r>
              <a:rPr lang="en-US" altLang="zh-CN" dirty="0" err="1" smtClean="0"/>
              <a:t>numSmoothSteps</a:t>
            </a:r>
            <a:r>
              <a:rPr lang="en-US" altLang="zh-CN" dirty="0" smtClean="0"/>
              <a:t> &gt; 1)</a:t>
            </a:r>
          </a:p>
          <a:p>
            <a:pPr lvl="1">
              <a:buNone/>
            </a:pPr>
            <a:r>
              <a:rPr lang="zh-CN" altLang="en-US" dirty="0" smtClean="0"/>
              <a:t>   </a:t>
            </a:r>
            <a:r>
              <a:rPr lang="en-US" altLang="zh-CN" dirty="0" err="1" smtClean="0"/>
              <a:t>adjRatio</a:t>
            </a:r>
            <a:r>
              <a:rPr lang="en-US" altLang="zh-CN" dirty="0" smtClean="0"/>
              <a:t> = (</a:t>
            </a:r>
            <a:r>
              <a:rPr lang="en-US" altLang="zh-CN" dirty="0" err="1" smtClean="0"/>
              <a:t>adjRatio</a:t>
            </a:r>
            <a:r>
              <a:rPr lang="en-US" altLang="zh-CN" dirty="0" smtClean="0"/>
              <a:t> - 1024)/(</a:t>
            </a:r>
            <a:r>
              <a:rPr lang="en-US" altLang="zh-CN" dirty="0" err="1" smtClean="0"/>
              <a:t>int</a:t>
            </a:r>
            <a:r>
              <a:rPr lang="en-US" altLang="zh-CN" dirty="0" smtClean="0"/>
              <a:t>)h-&gt;</a:t>
            </a:r>
            <a:r>
              <a:rPr lang="en-US" altLang="zh-CN" dirty="0" err="1" smtClean="0"/>
              <a:t>numSmoothSteps</a:t>
            </a:r>
            <a:r>
              <a:rPr lang="en-US" altLang="zh-CN" dirty="0" smtClean="0"/>
              <a:t> + 1024;</a:t>
            </a:r>
          </a:p>
          <a:p>
            <a:pPr lvl="1">
              <a:buNone/>
            </a:pPr>
            <a:r>
              <a:rPr lang="en-US" altLang="zh-CN" dirty="0" err="1" smtClean="0"/>
              <a:t>Adjustaecontrol</a:t>
            </a:r>
            <a:r>
              <a:rPr lang="en-US" altLang="zh-CN" dirty="0" smtClean="0"/>
              <a:t>();</a:t>
            </a:r>
          </a:p>
          <a:p>
            <a:r>
              <a:rPr lang="en-US" altLang="zh-CN" dirty="0" smtClean="0"/>
              <a:t>/* Use the range values to calculate the actual adjustment needed */</a:t>
            </a:r>
          </a:p>
          <a:p>
            <a:r>
              <a:rPr lang="en-US" altLang="zh-CN" dirty="0" smtClean="0"/>
              <a:t>for(</a:t>
            </a:r>
            <a:r>
              <a:rPr lang="en-US" altLang="zh-CN" dirty="0" err="1" smtClean="0"/>
              <a:t>i</a:t>
            </a:r>
            <a:r>
              <a:rPr lang="en-US" altLang="zh-CN" dirty="0" smtClean="0"/>
              <a:t> = 0; </a:t>
            </a:r>
            <a:r>
              <a:rPr lang="en-US" altLang="zh-CN" dirty="0" err="1" smtClean="0"/>
              <a:t>i</a:t>
            </a:r>
            <a:r>
              <a:rPr lang="en-US" altLang="zh-CN" dirty="0" smtClean="0"/>
              <a:t> &lt; h-&gt;</a:t>
            </a:r>
            <a:r>
              <a:rPr lang="en-US" altLang="zh-CN" dirty="0" err="1" smtClean="0"/>
              <a:t>numRanges</a:t>
            </a:r>
            <a:r>
              <a:rPr lang="en-US" altLang="zh-CN" dirty="0" smtClean="0"/>
              <a:t> &amp;&amp; </a:t>
            </a:r>
            <a:r>
              <a:rPr lang="en-US" altLang="zh-CN" dirty="0" err="1" smtClean="0"/>
              <a:t>adjRatio</a:t>
            </a:r>
            <a:r>
              <a:rPr lang="en-US" altLang="zh-CN" dirty="0" smtClean="0"/>
              <a:t> != 1024; </a:t>
            </a:r>
            <a:r>
              <a:rPr lang="en-US" altLang="zh-CN" dirty="0" err="1" smtClean="0"/>
              <a:t>i</a:t>
            </a:r>
            <a:r>
              <a:rPr lang="en-US" altLang="zh-CN" dirty="0" smtClean="0"/>
              <a:t> ++)</a:t>
            </a:r>
          </a:p>
          <a:p>
            <a:r>
              <a:rPr lang="en-US" altLang="zh-CN" dirty="0" smtClean="0"/>
              <a:t>{</a:t>
            </a:r>
          </a:p>
          <a:p>
            <a:r>
              <a:rPr lang="en-US" altLang="zh-CN" dirty="0" smtClean="0"/>
              <a:t>	/* first decide which parameter to change */</a:t>
            </a:r>
          </a:p>
          <a:p>
            <a:r>
              <a:rPr lang="en-US" altLang="zh-CN" dirty="0" smtClean="0"/>
              <a:t>	if(h-&gt;</a:t>
            </a:r>
            <a:r>
              <a:rPr lang="en-US" altLang="zh-CN" dirty="0" err="1" smtClean="0"/>
              <a:t>exposureTimeRange</a:t>
            </a:r>
            <a:r>
              <a:rPr lang="en-US" altLang="zh-CN" dirty="0" smtClean="0"/>
              <a:t>[</a:t>
            </a:r>
            <a:r>
              <a:rPr lang="en-US" altLang="zh-CN" dirty="0" err="1" smtClean="0"/>
              <a:t>i</a:t>
            </a:r>
            <a:r>
              <a:rPr lang="en-US" altLang="zh-CN" dirty="0" smtClean="0"/>
              <a:t>].max &gt; h-&gt;</a:t>
            </a:r>
            <a:r>
              <a:rPr lang="en-US" altLang="zh-CN" dirty="0" err="1" smtClean="0"/>
              <a:t>exposureTimeRange</a:t>
            </a:r>
            <a:r>
              <a:rPr lang="en-US" altLang="zh-CN" dirty="0" smtClean="0"/>
              <a:t>[</a:t>
            </a:r>
            <a:r>
              <a:rPr lang="en-US" altLang="zh-CN" dirty="0" err="1" smtClean="0"/>
              <a:t>i</a:t>
            </a:r>
            <a:r>
              <a:rPr lang="en-US" altLang="zh-CN" dirty="0" smtClean="0"/>
              <a:t>].min)</a:t>
            </a:r>
          </a:p>
          <a:p>
            <a:r>
              <a:rPr lang="en-US" altLang="zh-CN" dirty="0" smtClean="0"/>
              <a:t>	{</a:t>
            </a:r>
          </a:p>
          <a:p>
            <a:r>
              <a:rPr lang="en-US" altLang="zh-CN" dirty="0" smtClean="0"/>
              <a:t>		temp = </a:t>
            </a:r>
            <a:r>
              <a:rPr lang="en-US" altLang="zh-CN" dirty="0" err="1" smtClean="0"/>
              <a:t>newExposureTime</a:t>
            </a:r>
            <a:r>
              <a:rPr lang="en-US" altLang="zh-CN" dirty="0" smtClean="0"/>
              <a:t>;</a:t>
            </a:r>
          </a:p>
          <a:p>
            <a:r>
              <a:rPr lang="en-US" altLang="zh-CN" dirty="0" smtClean="0"/>
              <a:t>		</a:t>
            </a:r>
            <a:r>
              <a:rPr lang="en-US" altLang="zh-CN" dirty="0" err="1" smtClean="0"/>
              <a:t>newExposureTime</a:t>
            </a:r>
            <a:r>
              <a:rPr lang="en-US" altLang="zh-CN" dirty="0" smtClean="0"/>
              <a:t> = ((</a:t>
            </a:r>
            <a:r>
              <a:rPr lang="en-US" altLang="zh-CN" dirty="0" err="1" smtClean="0"/>
              <a:t>adjRatio</a:t>
            </a:r>
            <a:r>
              <a:rPr lang="en-US" altLang="zh-CN" dirty="0" smtClean="0"/>
              <a:t> * </a:t>
            </a:r>
            <a:r>
              <a:rPr lang="en-US" altLang="zh-CN" dirty="0" err="1" smtClean="0"/>
              <a:t>newExposureTime</a:t>
            </a:r>
            <a:r>
              <a:rPr lang="en-US" altLang="zh-CN" dirty="0" smtClean="0"/>
              <a:t> + 512) &gt;&gt; 10)/ h-&gt;</a:t>
            </a:r>
            <a:r>
              <a:rPr lang="en-US" altLang="zh-CN" dirty="0" err="1" smtClean="0"/>
              <a:t>exposureTimeStepSize</a:t>
            </a:r>
            <a:r>
              <a:rPr lang="en-US" altLang="zh-CN" dirty="0" smtClean="0"/>
              <a:t> * h-&gt;</a:t>
            </a:r>
            <a:r>
              <a:rPr lang="en-US" altLang="zh-CN" dirty="0" err="1" smtClean="0"/>
              <a:t>exposureTimeStepSize</a:t>
            </a:r>
            <a:r>
              <a:rPr lang="en-US" altLang="zh-CN" dirty="0" smtClean="0"/>
              <a:t>;</a:t>
            </a:r>
          </a:p>
          <a:p>
            <a:r>
              <a:rPr lang="en-US" altLang="zh-CN" dirty="0" smtClean="0"/>
              <a:t>		...........</a:t>
            </a:r>
          </a:p>
          <a:p>
            <a:r>
              <a:rPr lang="en-US" altLang="zh-CN" dirty="0" smtClean="0"/>
              <a:t>		/* update the </a:t>
            </a:r>
            <a:r>
              <a:rPr lang="en-US" altLang="zh-CN" dirty="0" err="1" smtClean="0"/>
              <a:t>adjRatio</a:t>
            </a:r>
            <a:r>
              <a:rPr lang="en-US" altLang="zh-CN" dirty="0" smtClean="0"/>
              <a:t> here */</a:t>
            </a:r>
          </a:p>
          <a:p>
            <a:r>
              <a:rPr lang="en-US" altLang="zh-CN" dirty="0" smtClean="0"/>
              <a:t>		</a:t>
            </a:r>
            <a:r>
              <a:rPr lang="en-US" altLang="zh-CN" dirty="0" err="1" smtClean="0"/>
              <a:t>adjRatio</a:t>
            </a:r>
            <a:r>
              <a:rPr lang="en-US" altLang="zh-CN" dirty="0" smtClean="0"/>
              <a:t> = (</a:t>
            </a:r>
            <a:r>
              <a:rPr lang="en-US" altLang="zh-CN" dirty="0" err="1" smtClean="0"/>
              <a:t>adjRatio</a:t>
            </a:r>
            <a:r>
              <a:rPr lang="en-US" altLang="zh-CN" dirty="0" smtClean="0"/>
              <a:t> * temp + (</a:t>
            </a:r>
            <a:r>
              <a:rPr lang="en-US" altLang="zh-CN" dirty="0" err="1" smtClean="0"/>
              <a:t>newExposureTime</a:t>
            </a:r>
            <a:r>
              <a:rPr lang="en-US" altLang="zh-CN" dirty="0" smtClean="0"/>
              <a:t> &gt;&gt; 1))/</a:t>
            </a:r>
            <a:r>
              <a:rPr lang="en-US" altLang="zh-CN" dirty="0" err="1" smtClean="0"/>
              <a:t>newExposureTime</a:t>
            </a:r>
            <a:r>
              <a:rPr lang="en-US" altLang="zh-CN" dirty="0" smtClean="0"/>
              <a:t>;</a:t>
            </a:r>
          </a:p>
          <a:p>
            <a:r>
              <a:rPr lang="en-US" altLang="zh-CN" dirty="0" smtClean="0"/>
              <a:t>	}</a:t>
            </a:r>
          </a:p>
          <a:p>
            <a:r>
              <a:rPr lang="en-US" altLang="zh-CN" dirty="0" smtClean="0"/>
              <a:t>	else if(h-&gt;</a:t>
            </a:r>
            <a:r>
              <a:rPr lang="en-US" altLang="zh-CN" dirty="0" err="1" smtClean="0"/>
              <a:t>sensorGainRange</a:t>
            </a:r>
            <a:r>
              <a:rPr lang="en-US" altLang="zh-CN" dirty="0" smtClean="0"/>
              <a:t>[</a:t>
            </a:r>
            <a:r>
              <a:rPr lang="en-US" altLang="zh-CN" dirty="0" err="1" smtClean="0"/>
              <a:t>i</a:t>
            </a:r>
            <a:r>
              <a:rPr lang="en-US" altLang="zh-CN" dirty="0" smtClean="0"/>
              <a:t>].max &gt; h-&gt;</a:t>
            </a:r>
            <a:r>
              <a:rPr lang="en-US" altLang="zh-CN" dirty="0" err="1" smtClean="0"/>
              <a:t>sensorGainRange</a:t>
            </a:r>
            <a:r>
              <a:rPr lang="en-US" altLang="zh-CN" dirty="0" smtClean="0"/>
              <a:t>[</a:t>
            </a:r>
            <a:r>
              <a:rPr lang="en-US" altLang="zh-CN" dirty="0" err="1" smtClean="0"/>
              <a:t>i</a:t>
            </a:r>
            <a:r>
              <a:rPr lang="en-US" altLang="zh-CN" dirty="0" smtClean="0"/>
              <a:t>].min)</a:t>
            </a:r>
          </a:p>
          <a:p>
            <a:r>
              <a:rPr lang="en-US" altLang="zh-CN" dirty="0" smtClean="0"/>
              <a:t>	{</a:t>
            </a:r>
          </a:p>
          <a:p>
            <a:pPr lvl="2"/>
            <a:r>
              <a:rPr lang="en-US" altLang="zh-CN" dirty="0" smtClean="0"/>
              <a:t>	temp = </a:t>
            </a:r>
            <a:r>
              <a:rPr lang="en-US" altLang="zh-CN" dirty="0" err="1" smtClean="0"/>
              <a:t>newSensorGain</a:t>
            </a:r>
            <a:r>
              <a:rPr lang="en-US" altLang="zh-CN" dirty="0" smtClean="0"/>
              <a:t>;</a:t>
            </a:r>
          </a:p>
          <a:p>
            <a:r>
              <a:rPr lang="en-US" altLang="zh-CN" dirty="0" smtClean="0"/>
              <a:t>		</a:t>
            </a:r>
            <a:r>
              <a:rPr lang="en-US" altLang="zh-CN" dirty="0" err="1" smtClean="0"/>
              <a:t>newSensorGain</a:t>
            </a:r>
            <a:r>
              <a:rPr lang="en-US" altLang="zh-CN" dirty="0" smtClean="0"/>
              <a:t> = (</a:t>
            </a:r>
            <a:r>
              <a:rPr lang="en-US" altLang="zh-CN" dirty="0" err="1" smtClean="0"/>
              <a:t>adjRatio</a:t>
            </a:r>
            <a:r>
              <a:rPr lang="en-US" altLang="zh-CN" dirty="0" smtClean="0"/>
              <a:t> * </a:t>
            </a:r>
            <a:r>
              <a:rPr lang="en-US" altLang="zh-CN" dirty="0" err="1" smtClean="0"/>
              <a:t>newSensorGain</a:t>
            </a:r>
            <a:r>
              <a:rPr lang="en-US" altLang="zh-CN" dirty="0" smtClean="0"/>
              <a:t> + 512) &gt;&gt; 10;</a:t>
            </a:r>
          </a:p>
          <a:p>
            <a:r>
              <a:rPr lang="en-US" altLang="zh-CN" dirty="0" smtClean="0"/>
              <a:t>		..............</a:t>
            </a:r>
          </a:p>
          <a:p>
            <a:r>
              <a:rPr lang="en-US" altLang="zh-CN" dirty="0" smtClean="0"/>
              <a:t>		/* update the </a:t>
            </a:r>
            <a:r>
              <a:rPr lang="en-US" altLang="zh-CN" dirty="0" err="1" smtClean="0"/>
              <a:t>adjRatio</a:t>
            </a:r>
            <a:r>
              <a:rPr lang="en-US" altLang="zh-CN" dirty="0" smtClean="0"/>
              <a:t> here */</a:t>
            </a:r>
          </a:p>
          <a:p>
            <a:r>
              <a:rPr lang="en-US" altLang="zh-CN" dirty="0" smtClean="0"/>
              <a:t>		</a:t>
            </a:r>
            <a:r>
              <a:rPr lang="en-US" altLang="zh-CN" dirty="0" err="1" smtClean="0"/>
              <a:t>adjRatio</a:t>
            </a:r>
            <a:r>
              <a:rPr lang="en-US" altLang="zh-CN" dirty="0" smtClean="0"/>
              <a:t> = (</a:t>
            </a:r>
            <a:r>
              <a:rPr lang="en-US" altLang="zh-CN" dirty="0" err="1" smtClean="0"/>
              <a:t>adjRatio</a:t>
            </a:r>
            <a:r>
              <a:rPr lang="en-US" altLang="zh-CN" dirty="0" smtClean="0"/>
              <a:t> * temp + (</a:t>
            </a:r>
            <a:r>
              <a:rPr lang="en-US" altLang="zh-CN" dirty="0" err="1" smtClean="0"/>
              <a:t>newSensorGain</a:t>
            </a:r>
            <a:r>
              <a:rPr lang="en-US" altLang="zh-CN" dirty="0" smtClean="0"/>
              <a:t> &gt;&gt; 1))/ </a:t>
            </a:r>
            <a:r>
              <a:rPr lang="en-US" altLang="zh-CN" dirty="0" err="1" smtClean="0"/>
              <a:t>newSensorGain</a:t>
            </a:r>
            <a:r>
              <a:rPr lang="en-US" altLang="zh-CN" dirty="0" smtClean="0"/>
              <a:t>;</a:t>
            </a:r>
          </a:p>
          <a:p>
            <a:r>
              <a:rPr lang="en-US" altLang="zh-CN" dirty="0" smtClean="0"/>
              <a:t>	}</a:t>
            </a:r>
          </a:p>
          <a:p>
            <a:r>
              <a:rPr lang="en-US" altLang="zh-CN" dirty="0" smtClean="0"/>
              <a:t>	else if(h-&gt;</a:t>
            </a:r>
            <a:r>
              <a:rPr lang="en-US" altLang="zh-CN" dirty="0" err="1" smtClean="0"/>
              <a:t>apertureLevelRange</a:t>
            </a:r>
            <a:r>
              <a:rPr lang="en-US" altLang="zh-CN" dirty="0" smtClean="0"/>
              <a:t>[</a:t>
            </a:r>
            <a:r>
              <a:rPr lang="en-US" altLang="zh-CN" dirty="0" err="1" smtClean="0"/>
              <a:t>i</a:t>
            </a:r>
            <a:r>
              <a:rPr lang="en-US" altLang="zh-CN" dirty="0" smtClean="0"/>
              <a:t>].max &gt; h-&gt;</a:t>
            </a:r>
            <a:r>
              <a:rPr lang="en-US" altLang="zh-CN" dirty="0" err="1" smtClean="0"/>
              <a:t>apertureLevelRange</a:t>
            </a:r>
            <a:r>
              <a:rPr lang="en-US" altLang="zh-CN" dirty="0" smtClean="0"/>
              <a:t>[</a:t>
            </a:r>
            <a:r>
              <a:rPr lang="en-US" altLang="zh-CN" dirty="0" err="1" smtClean="0"/>
              <a:t>i</a:t>
            </a:r>
            <a:r>
              <a:rPr lang="en-US" altLang="zh-CN" dirty="0" smtClean="0"/>
              <a:t>].min)</a:t>
            </a:r>
          </a:p>
          <a:p>
            <a:r>
              <a:rPr lang="en-US" altLang="zh-CN" dirty="0" smtClean="0"/>
              <a:t>	{</a:t>
            </a:r>
          </a:p>
          <a:p>
            <a:r>
              <a:rPr lang="en-US" altLang="zh-CN" dirty="0" smtClean="0"/>
              <a:t>		temp = </a:t>
            </a:r>
            <a:r>
              <a:rPr lang="en-US" altLang="zh-CN" dirty="0" err="1" smtClean="0"/>
              <a:t>newApertureLevel</a:t>
            </a:r>
            <a:r>
              <a:rPr lang="en-US" altLang="zh-CN" dirty="0" smtClean="0"/>
              <a:t>;</a:t>
            </a:r>
          </a:p>
          <a:p>
            <a:r>
              <a:rPr lang="en-US" altLang="zh-CN" dirty="0" smtClean="0"/>
              <a:t>		</a:t>
            </a:r>
            <a:r>
              <a:rPr lang="en-US" altLang="zh-CN" dirty="0" err="1" smtClean="0"/>
              <a:t>newApertureLevel</a:t>
            </a:r>
            <a:r>
              <a:rPr lang="en-US" altLang="zh-CN" dirty="0" smtClean="0"/>
              <a:t> = (</a:t>
            </a:r>
            <a:r>
              <a:rPr lang="en-US" altLang="zh-CN" dirty="0" err="1" smtClean="0"/>
              <a:t>adjRatio</a:t>
            </a:r>
            <a:r>
              <a:rPr lang="en-US" altLang="zh-CN" dirty="0" smtClean="0"/>
              <a:t> * </a:t>
            </a:r>
            <a:r>
              <a:rPr lang="en-US" altLang="zh-CN" dirty="0" err="1" smtClean="0"/>
              <a:t>newApertureLevel</a:t>
            </a:r>
            <a:r>
              <a:rPr lang="en-US" altLang="zh-CN" dirty="0" smtClean="0"/>
              <a:t> + 512) &gt;&gt; 10;</a:t>
            </a:r>
          </a:p>
          <a:p>
            <a:r>
              <a:rPr lang="en-US" altLang="zh-CN" dirty="0" smtClean="0"/>
              <a:t>      		............</a:t>
            </a:r>
          </a:p>
          <a:p>
            <a:r>
              <a:rPr lang="en-US" altLang="zh-CN" dirty="0" smtClean="0"/>
              <a:t>		/* update the </a:t>
            </a:r>
            <a:r>
              <a:rPr lang="en-US" altLang="zh-CN" dirty="0" err="1" smtClean="0"/>
              <a:t>adjRatio</a:t>
            </a:r>
            <a:r>
              <a:rPr lang="en-US" altLang="zh-CN" dirty="0" smtClean="0"/>
              <a:t> here */</a:t>
            </a:r>
          </a:p>
          <a:p>
            <a:r>
              <a:rPr lang="en-US" altLang="zh-CN" dirty="0" smtClean="0"/>
              <a:t>		</a:t>
            </a:r>
            <a:r>
              <a:rPr lang="en-US" altLang="zh-CN" dirty="0" err="1" smtClean="0"/>
              <a:t>adjRatio</a:t>
            </a:r>
            <a:r>
              <a:rPr lang="en-US" altLang="zh-CN" dirty="0" smtClean="0"/>
              <a:t> = (</a:t>
            </a:r>
            <a:r>
              <a:rPr lang="en-US" altLang="zh-CN" dirty="0" err="1" smtClean="0"/>
              <a:t>adjRatio</a:t>
            </a:r>
            <a:r>
              <a:rPr lang="en-US" altLang="zh-CN" dirty="0" smtClean="0"/>
              <a:t> * temp + (</a:t>
            </a:r>
            <a:r>
              <a:rPr lang="en-US" altLang="zh-CN" dirty="0" err="1" smtClean="0"/>
              <a:t>newApertureLevel</a:t>
            </a:r>
            <a:r>
              <a:rPr lang="en-US" altLang="zh-CN" dirty="0" smtClean="0"/>
              <a:t> &gt;&gt; 1)) / </a:t>
            </a:r>
            <a:r>
              <a:rPr lang="en-US" altLang="zh-CN" dirty="0" err="1" smtClean="0"/>
              <a:t>newApertureLevel</a:t>
            </a:r>
            <a:r>
              <a:rPr lang="en-US" altLang="zh-CN" dirty="0" smtClean="0"/>
              <a:t>;</a:t>
            </a:r>
          </a:p>
          <a:p>
            <a:r>
              <a:rPr lang="en-US" altLang="zh-CN" dirty="0" smtClean="0"/>
              <a:t>	}</a:t>
            </a:r>
          </a:p>
          <a:p>
            <a:r>
              <a:rPr lang="en-US" altLang="zh-CN" dirty="0" smtClean="0"/>
              <a:t>	else if(h-&gt;</a:t>
            </a:r>
            <a:r>
              <a:rPr lang="en-US" altLang="zh-CN" dirty="0" err="1" smtClean="0"/>
              <a:t>ipipeGainRange</a:t>
            </a:r>
            <a:r>
              <a:rPr lang="en-US" altLang="zh-CN" dirty="0" smtClean="0"/>
              <a:t>[</a:t>
            </a:r>
            <a:r>
              <a:rPr lang="en-US" altLang="zh-CN" dirty="0" err="1" smtClean="0"/>
              <a:t>i</a:t>
            </a:r>
            <a:r>
              <a:rPr lang="en-US" altLang="zh-CN" dirty="0" smtClean="0"/>
              <a:t>].max &gt; h-&gt;</a:t>
            </a:r>
            <a:r>
              <a:rPr lang="en-US" altLang="zh-CN" dirty="0" err="1" smtClean="0"/>
              <a:t>ipipeGainRange</a:t>
            </a:r>
            <a:r>
              <a:rPr lang="en-US" altLang="zh-CN" dirty="0" smtClean="0"/>
              <a:t>[</a:t>
            </a:r>
            <a:r>
              <a:rPr lang="en-US" altLang="zh-CN" dirty="0" err="1" smtClean="0"/>
              <a:t>i</a:t>
            </a:r>
            <a:r>
              <a:rPr lang="en-US" altLang="zh-CN" dirty="0" smtClean="0"/>
              <a:t>].min)</a:t>
            </a:r>
          </a:p>
          <a:p>
            <a:r>
              <a:rPr lang="en-US" altLang="zh-CN" dirty="0" smtClean="0"/>
              <a:t>	{</a:t>
            </a:r>
          </a:p>
          <a:p>
            <a:r>
              <a:rPr lang="en-US" altLang="zh-CN" dirty="0" smtClean="0"/>
              <a:t>		temp = </a:t>
            </a:r>
            <a:r>
              <a:rPr lang="en-US" altLang="zh-CN" dirty="0" err="1" smtClean="0"/>
              <a:t>newIpipeGain</a:t>
            </a:r>
            <a:r>
              <a:rPr lang="en-US" altLang="zh-CN" dirty="0" smtClean="0"/>
              <a:t>;</a:t>
            </a:r>
          </a:p>
          <a:p>
            <a:r>
              <a:rPr lang="en-US" altLang="zh-CN" dirty="0" smtClean="0"/>
              <a:t>		</a:t>
            </a:r>
            <a:r>
              <a:rPr lang="en-US" altLang="zh-CN" dirty="0" err="1" smtClean="0"/>
              <a:t>newIpipeGain</a:t>
            </a:r>
            <a:r>
              <a:rPr lang="en-US" altLang="zh-CN" dirty="0" smtClean="0"/>
              <a:t> = (</a:t>
            </a:r>
            <a:r>
              <a:rPr lang="en-US" altLang="zh-CN" dirty="0" err="1" smtClean="0"/>
              <a:t>adjRatio</a:t>
            </a:r>
            <a:r>
              <a:rPr lang="en-US" altLang="zh-CN" dirty="0" smtClean="0"/>
              <a:t> * </a:t>
            </a:r>
            <a:r>
              <a:rPr lang="en-US" altLang="zh-CN" dirty="0" err="1" smtClean="0"/>
              <a:t>newIpipeGain</a:t>
            </a:r>
            <a:r>
              <a:rPr lang="en-US" altLang="zh-CN" dirty="0" smtClean="0"/>
              <a:t> + 512) &gt;&gt; 10;</a:t>
            </a:r>
          </a:p>
          <a:p>
            <a:r>
              <a:rPr lang="en-US" altLang="zh-CN" dirty="0" smtClean="0"/>
              <a:t>      		...........</a:t>
            </a:r>
          </a:p>
          <a:p>
            <a:r>
              <a:rPr lang="en-US" altLang="zh-CN" dirty="0" smtClean="0"/>
              <a:t>		/* update the </a:t>
            </a:r>
            <a:r>
              <a:rPr lang="en-US" altLang="zh-CN" dirty="0" err="1" smtClean="0"/>
              <a:t>adjRatio</a:t>
            </a:r>
            <a:r>
              <a:rPr lang="en-US" altLang="zh-CN" dirty="0" smtClean="0"/>
              <a:t> here */</a:t>
            </a:r>
          </a:p>
          <a:p>
            <a:r>
              <a:rPr lang="en-US" altLang="zh-CN" dirty="0" smtClean="0"/>
              <a:t>		</a:t>
            </a:r>
            <a:r>
              <a:rPr lang="en-US" altLang="zh-CN" dirty="0" err="1" smtClean="0"/>
              <a:t>adjRatio</a:t>
            </a:r>
            <a:r>
              <a:rPr lang="en-US" altLang="zh-CN" dirty="0" smtClean="0"/>
              <a:t> = (</a:t>
            </a:r>
            <a:r>
              <a:rPr lang="en-US" altLang="zh-CN" dirty="0" err="1" smtClean="0"/>
              <a:t>adjRatio</a:t>
            </a:r>
            <a:r>
              <a:rPr lang="en-US" altLang="zh-CN" dirty="0" smtClean="0"/>
              <a:t> * temp + (</a:t>
            </a:r>
            <a:r>
              <a:rPr lang="en-US" altLang="zh-CN" dirty="0" err="1" smtClean="0"/>
              <a:t>newIpipeGain</a:t>
            </a:r>
            <a:r>
              <a:rPr lang="en-US" altLang="zh-CN" dirty="0" smtClean="0"/>
              <a:t> &gt;&gt; 1)) / </a:t>
            </a:r>
            <a:r>
              <a:rPr lang="en-US" altLang="zh-CN" dirty="0" err="1" smtClean="0"/>
              <a:t>newIpipeGain</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r>
              <a:rPr lang="zh-CN" altLang="en-US" dirty="0" smtClean="0"/>
              <a:t>*  </a:t>
            </a:r>
            <a:r>
              <a:rPr lang="en-US" altLang="zh-CN" dirty="0" err="1" smtClean="0"/>
              <a:t>Ae</a:t>
            </a:r>
            <a:r>
              <a:rPr lang="zh-CN" altLang="en-US" dirty="0" smtClean="0"/>
              <a:t>  </a:t>
            </a:r>
            <a:r>
              <a:rPr lang="en-US" altLang="zh-CN" dirty="0" smtClean="0"/>
              <a:t>From</a:t>
            </a:r>
            <a:r>
              <a:rPr lang="zh-CN" altLang="en-US" dirty="0" smtClean="0"/>
              <a:t>   </a:t>
            </a:r>
            <a:r>
              <a:rPr lang="en-US" altLang="zh-CN" dirty="0" err="1" smtClean="0"/>
              <a:t>ti</a:t>
            </a:r>
            <a:r>
              <a:rPr lang="zh-CN" altLang="en-US" dirty="0" smtClean="0"/>
              <a:t>*</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214290"/>
            <a:ext cx="8543956" cy="6500858"/>
          </a:xfrm>
        </p:spPr>
        <p:txBody>
          <a:bodyPr>
            <a:normAutofit fontScale="25000" lnSpcReduction="20000"/>
          </a:bodyPr>
          <a:lstStyle/>
          <a:p>
            <a:r>
              <a:rPr lang="en-US" altLang="zh-CN" dirty="0" smtClean="0"/>
              <a:t>void </a:t>
            </a:r>
            <a:r>
              <a:rPr lang="en-US" altLang="zh-CN" dirty="0" err="1" smtClean="0"/>
              <a:t>AutoFocus</a:t>
            </a:r>
            <a:r>
              <a:rPr lang="en-US" altLang="zh-CN" dirty="0" smtClean="0"/>
              <a:t>(const Frame &amp;f) </a:t>
            </a:r>
          </a:p>
          <a:p>
            <a:r>
              <a:rPr lang="en-US" altLang="zh-CN" dirty="0" smtClean="0"/>
              <a:t>{</a:t>
            </a:r>
          </a:p>
          <a:p>
            <a:r>
              <a:rPr lang="en-US" altLang="zh-CN" dirty="0" smtClean="0"/>
              <a:t>     if (state == FOCUSED || state == IDLE) { return; }</a:t>
            </a:r>
          </a:p>
          <a:p>
            <a:r>
              <a:rPr lang="en-US" altLang="zh-CN" dirty="0" smtClean="0"/>
              <a:t>     if (state == SETTING)       if (!lens-&gt;</a:t>
            </a:r>
            <a:r>
              <a:rPr lang="en-US" altLang="zh-CN" dirty="0" err="1" smtClean="0"/>
              <a:t>focusChanging</a:t>
            </a:r>
            <a:r>
              <a:rPr lang="en-US" altLang="zh-CN" dirty="0" smtClean="0"/>
              <a:t>())           state = FOCUSED;         return;</a:t>
            </a:r>
          </a:p>
          <a:p>
            <a:r>
              <a:rPr lang="en-US" altLang="zh-CN" dirty="0" smtClean="0"/>
              <a:t>    // we're sweeping or homing</a:t>
            </a:r>
          </a:p>
          <a:p>
            <a:r>
              <a:rPr lang="en-US" altLang="zh-CN" dirty="0" smtClean="0"/>
              <a:t>    if (!</a:t>
            </a:r>
            <a:r>
              <a:rPr lang="en-US" altLang="zh-CN" dirty="0" err="1" smtClean="0"/>
              <a:t>f.sharpness</a:t>
            </a:r>
            <a:r>
              <a:rPr lang="en-US" altLang="zh-CN" dirty="0" smtClean="0"/>
              <a:t>().valid()) { return; }</a:t>
            </a:r>
          </a:p>
          <a:p>
            <a:r>
              <a:rPr lang="zh-CN" altLang="en-US" dirty="0" smtClean="0"/>
              <a:t>  </a:t>
            </a:r>
            <a:r>
              <a:rPr lang="en-US" altLang="zh-CN" dirty="0" smtClean="0"/>
              <a:t>……………………………………..</a:t>
            </a:r>
          </a:p>
          <a:p>
            <a:r>
              <a:rPr lang="zh-CN" altLang="en-US" dirty="0" smtClean="0"/>
              <a:t>   </a:t>
            </a:r>
            <a:r>
              <a:rPr lang="en-US" altLang="zh-CN" dirty="0" smtClean="0"/>
              <a:t>Stats s;</a:t>
            </a:r>
            <a:r>
              <a:rPr lang="zh-CN" altLang="en-US" dirty="0" smtClean="0"/>
              <a:t>  </a:t>
            </a:r>
            <a:r>
              <a:rPr lang="en-US" altLang="zh-CN" dirty="0" smtClean="0"/>
              <a:t>    </a:t>
            </a:r>
            <a:r>
              <a:rPr lang="en-US" altLang="zh-CN" dirty="0" err="1" smtClean="0"/>
              <a:t>s.position</a:t>
            </a:r>
            <a:r>
              <a:rPr lang="en-US" altLang="zh-CN" dirty="0" smtClean="0"/>
              <a:t> = f["</a:t>
            </a:r>
            <a:r>
              <a:rPr lang="en-US" altLang="zh-CN" dirty="0" err="1" smtClean="0"/>
              <a:t>lens.focus</a:t>
            </a:r>
            <a:r>
              <a:rPr lang="en-US" altLang="zh-CN" dirty="0" smtClean="0"/>
              <a:t>"];    </a:t>
            </a:r>
            <a:r>
              <a:rPr lang="en-US" altLang="zh-CN" dirty="0" err="1" smtClean="0"/>
              <a:t>s.sharpness</a:t>
            </a:r>
            <a:r>
              <a:rPr lang="en-US" altLang="zh-CN" dirty="0" smtClean="0"/>
              <a:t> = 0;</a:t>
            </a:r>
          </a:p>
          <a:p>
            <a:r>
              <a:rPr lang="en-US" altLang="zh-CN" dirty="0" smtClean="0"/>
              <a:t>    for (</a:t>
            </a:r>
            <a:r>
              <a:rPr lang="en-US" altLang="zh-CN" dirty="0" err="1" smtClean="0"/>
              <a:t>int</a:t>
            </a:r>
            <a:r>
              <a:rPr lang="en-US" altLang="zh-CN" dirty="0" smtClean="0"/>
              <a:t> </a:t>
            </a:r>
            <a:r>
              <a:rPr lang="en-US" altLang="zh-CN" dirty="0" err="1" smtClean="0"/>
              <a:t>sy</a:t>
            </a:r>
            <a:r>
              <a:rPr lang="en-US" altLang="zh-CN" dirty="0" smtClean="0"/>
              <a:t> = </a:t>
            </a:r>
            <a:r>
              <a:rPr lang="en-US" altLang="zh-CN" dirty="0" err="1" smtClean="0"/>
              <a:t>minSy</a:t>
            </a:r>
            <a:r>
              <a:rPr lang="en-US" altLang="zh-CN" dirty="0" smtClean="0"/>
              <a:t>; </a:t>
            </a:r>
            <a:r>
              <a:rPr lang="en-US" altLang="zh-CN" dirty="0" err="1" smtClean="0"/>
              <a:t>sy</a:t>
            </a:r>
            <a:r>
              <a:rPr lang="en-US" altLang="zh-CN" dirty="0" smtClean="0"/>
              <a:t> &lt;= </a:t>
            </a:r>
            <a:r>
              <a:rPr lang="en-US" altLang="zh-CN" dirty="0" err="1" smtClean="0"/>
              <a:t>maxSy</a:t>
            </a:r>
            <a:r>
              <a:rPr lang="en-US" altLang="zh-CN" dirty="0" smtClean="0"/>
              <a:t>; </a:t>
            </a:r>
            <a:r>
              <a:rPr lang="en-US" altLang="zh-CN" dirty="0" err="1" smtClean="0"/>
              <a:t>sy</a:t>
            </a:r>
            <a:r>
              <a:rPr lang="en-US" altLang="zh-CN" dirty="0" smtClean="0"/>
              <a:t>++) </a:t>
            </a:r>
          </a:p>
          <a:p>
            <a:r>
              <a:rPr lang="en-US" altLang="zh-CN" dirty="0" smtClean="0"/>
              <a:t>        for (</a:t>
            </a:r>
            <a:r>
              <a:rPr lang="en-US" altLang="zh-CN" dirty="0" err="1" smtClean="0"/>
              <a:t>int</a:t>
            </a:r>
            <a:r>
              <a:rPr lang="en-US" altLang="zh-CN" dirty="0" smtClean="0"/>
              <a:t> </a:t>
            </a:r>
            <a:r>
              <a:rPr lang="en-US" altLang="zh-CN" dirty="0" err="1" smtClean="0"/>
              <a:t>sx</a:t>
            </a:r>
            <a:r>
              <a:rPr lang="en-US" altLang="zh-CN" dirty="0" smtClean="0"/>
              <a:t> = </a:t>
            </a:r>
            <a:r>
              <a:rPr lang="en-US" altLang="zh-CN" dirty="0" err="1" smtClean="0"/>
              <a:t>minSx</a:t>
            </a:r>
            <a:r>
              <a:rPr lang="en-US" altLang="zh-CN" dirty="0" smtClean="0"/>
              <a:t>; </a:t>
            </a:r>
            <a:r>
              <a:rPr lang="en-US" altLang="zh-CN" dirty="0" err="1" smtClean="0"/>
              <a:t>sx</a:t>
            </a:r>
            <a:r>
              <a:rPr lang="en-US" altLang="zh-CN" dirty="0" smtClean="0"/>
              <a:t> &lt;= </a:t>
            </a:r>
            <a:r>
              <a:rPr lang="en-US" altLang="zh-CN" dirty="0" err="1" smtClean="0"/>
              <a:t>maxSx</a:t>
            </a:r>
            <a:r>
              <a:rPr lang="en-US" altLang="zh-CN" dirty="0" smtClean="0"/>
              <a:t>; </a:t>
            </a:r>
            <a:r>
              <a:rPr lang="en-US" altLang="zh-CN" dirty="0" err="1" smtClean="0"/>
              <a:t>sx</a:t>
            </a:r>
            <a:r>
              <a:rPr lang="en-US" altLang="zh-CN" dirty="0" smtClean="0"/>
              <a:t>++) </a:t>
            </a:r>
          </a:p>
          <a:p>
            <a:r>
              <a:rPr lang="en-US" altLang="zh-CN" dirty="0" smtClean="0"/>
              <a:t>            </a:t>
            </a:r>
            <a:r>
              <a:rPr lang="en-US" altLang="zh-CN" dirty="0" err="1" smtClean="0"/>
              <a:t>s.sharpness</a:t>
            </a:r>
            <a:r>
              <a:rPr lang="en-US" altLang="zh-CN" dirty="0" smtClean="0"/>
              <a:t> += </a:t>
            </a:r>
            <a:r>
              <a:rPr lang="en-US" altLang="zh-CN" dirty="0" err="1" smtClean="0"/>
              <a:t>f.sharpness</a:t>
            </a:r>
            <a:r>
              <a:rPr lang="en-US" altLang="zh-CN" dirty="0" smtClean="0"/>
              <a:t>()(</a:t>
            </a:r>
            <a:r>
              <a:rPr lang="en-US" altLang="zh-CN" dirty="0" err="1" smtClean="0"/>
              <a:t>sx</a:t>
            </a:r>
            <a:r>
              <a:rPr lang="en-US" altLang="zh-CN" dirty="0" smtClean="0"/>
              <a:t>, </a:t>
            </a:r>
            <a:r>
              <a:rPr lang="en-US" altLang="zh-CN" dirty="0" err="1" smtClean="0"/>
              <a:t>sy</a:t>
            </a:r>
            <a:r>
              <a:rPr lang="en-US" altLang="zh-CN" dirty="0" smtClean="0"/>
              <a:t>) &gt;&gt; 10;</a:t>
            </a:r>
          </a:p>
          <a:p>
            <a:r>
              <a:rPr lang="en-US" altLang="zh-CN" dirty="0" smtClean="0"/>
              <a:t>    </a:t>
            </a:r>
            <a:r>
              <a:rPr lang="en-US" altLang="zh-CN" dirty="0" err="1" smtClean="0"/>
              <a:t>stats.push_back</a:t>
            </a:r>
            <a:r>
              <a:rPr lang="en-US" altLang="zh-CN" dirty="0" smtClean="0"/>
              <a:t>(s);</a:t>
            </a:r>
          </a:p>
          <a:p>
            <a:r>
              <a:rPr lang="en-US" altLang="zh-CN" dirty="0" smtClean="0"/>
              <a:t>    if (state == HOMING &amp;&amp; !lens-&gt;</a:t>
            </a:r>
            <a:r>
              <a:rPr lang="en-US" altLang="zh-CN" dirty="0" err="1" smtClean="0"/>
              <a:t>focusChanging</a:t>
            </a:r>
            <a:r>
              <a:rPr lang="en-US" altLang="zh-CN" dirty="0" smtClean="0"/>
              <a:t>()) </a:t>
            </a:r>
          </a:p>
          <a:p>
            <a:r>
              <a:rPr lang="en-US" altLang="zh-CN" dirty="0" smtClean="0"/>
              <a:t>       // wait until we get a frame back with focus at infinity</a:t>
            </a:r>
          </a:p>
          <a:p>
            <a:r>
              <a:rPr lang="en-US" altLang="zh-CN" dirty="0" smtClean="0"/>
              <a:t>        if (</a:t>
            </a:r>
            <a:r>
              <a:rPr lang="en-US" altLang="zh-CN" dirty="0" err="1" smtClean="0"/>
              <a:t>fabs</a:t>
            </a:r>
            <a:r>
              <a:rPr lang="en-US" altLang="zh-CN" dirty="0" smtClean="0"/>
              <a:t>(</a:t>
            </a:r>
            <a:r>
              <a:rPr lang="en-US" altLang="zh-CN" dirty="0" err="1" smtClean="0"/>
              <a:t>s.position</a:t>
            </a:r>
            <a:r>
              <a:rPr lang="en-US" altLang="zh-CN" dirty="0" smtClean="0"/>
              <a:t> - lens-&gt;</a:t>
            </a:r>
            <a:r>
              <a:rPr lang="en-US" altLang="zh-CN" dirty="0" err="1" smtClean="0"/>
              <a:t>farFocus</a:t>
            </a:r>
            <a:r>
              <a:rPr lang="en-US" altLang="zh-CN" dirty="0" smtClean="0"/>
              <a:t>()) &lt; 0.01) </a:t>
            </a:r>
          </a:p>
          <a:p>
            <a:r>
              <a:rPr lang="zh-CN" altLang="en-US" dirty="0" smtClean="0"/>
              <a:t>      </a:t>
            </a:r>
            <a:r>
              <a:rPr lang="en-US" altLang="zh-CN" dirty="0" smtClean="0"/>
              <a:t> {</a:t>
            </a:r>
          </a:p>
          <a:p>
            <a:r>
              <a:rPr lang="en-US" altLang="zh-CN" dirty="0" smtClean="0"/>
              <a:t>            lens-&gt;</a:t>
            </a:r>
            <a:r>
              <a:rPr lang="en-US" altLang="zh-CN" dirty="0" err="1" smtClean="0"/>
              <a:t>setFocus</a:t>
            </a:r>
            <a:r>
              <a:rPr lang="en-US" altLang="zh-CN" dirty="0" smtClean="0"/>
              <a:t>(lens-&gt;</a:t>
            </a:r>
            <a:r>
              <a:rPr lang="en-US" altLang="zh-CN" dirty="0" err="1" smtClean="0"/>
              <a:t>nearFocus</a:t>
            </a:r>
            <a:r>
              <a:rPr lang="en-US" altLang="zh-CN" dirty="0" smtClean="0"/>
              <a:t>(), (lens-&gt;</a:t>
            </a:r>
            <a:r>
              <a:rPr lang="en-US" altLang="zh-CN" dirty="0" err="1" smtClean="0"/>
              <a:t>nearFocus</a:t>
            </a:r>
            <a:r>
              <a:rPr lang="en-US" altLang="zh-CN" dirty="0" smtClean="0"/>
              <a:t>() - lens-&gt;</a:t>
            </a:r>
            <a:r>
              <a:rPr lang="en-US" altLang="zh-CN" dirty="0" err="1" smtClean="0"/>
              <a:t>farFocus</a:t>
            </a:r>
            <a:r>
              <a:rPr lang="en-US" altLang="zh-CN" dirty="0" smtClean="0"/>
              <a:t>()));</a:t>
            </a:r>
          </a:p>
          <a:p>
            <a:r>
              <a:rPr lang="en-US" altLang="zh-CN" dirty="0" smtClean="0"/>
              <a:t>            state = SWEEPING;</a:t>
            </a:r>
          </a:p>
          <a:p>
            <a:r>
              <a:rPr lang="en-US" altLang="zh-CN" dirty="0" smtClean="0"/>
              <a:t>            return;</a:t>
            </a:r>
          </a:p>
          <a:p>
            <a:r>
              <a:rPr lang="en-US" altLang="zh-CN" dirty="0" smtClean="0"/>
              <a:t>        }</a:t>
            </a:r>
          </a:p>
          <a:p>
            <a:r>
              <a:rPr lang="en-US" altLang="zh-CN" dirty="0" smtClean="0"/>
              <a:t>    if (state == SWEEPING &amp;&amp; </a:t>
            </a:r>
            <a:r>
              <a:rPr lang="en-US" altLang="zh-CN" dirty="0" err="1" smtClean="0"/>
              <a:t>stats.size</a:t>
            </a:r>
            <a:r>
              <a:rPr lang="en-US" altLang="zh-CN" dirty="0" smtClean="0"/>
              <a:t>() &gt; 4) </a:t>
            </a:r>
          </a:p>
          <a:p>
            <a:r>
              <a:rPr lang="en-US" altLang="zh-CN" dirty="0" smtClean="0"/>
              <a:t>  {</a:t>
            </a:r>
          </a:p>
          <a:p>
            <a:r>
              <a:rPr lang="en-US" altLang="zh-CN" dirty="0" smtClean="0"/>
              <a:t>        </a:t>
            </a:r>
            <a:r>
              <a:rPr lang="en-US" altLang="zh-CN" dirty="0" err="1" smtClean="0"/>
              <a:t>bool</a:t>
            </a:r>
            <a:r>
              <a:rPr lang="en-US" altLang="zh-CN" dirty="0" smtClean="0"/>
              <a:t> </a:t>
            </a:r>
            <a:r>
              <a:rPr lang="en-US" altLang="zh-CN" dirty="0" err="1" smtClean="0"/>
              <a:t>gettingWorse</a:t>
            </a:r>
            <a:r>
              <a:rPr lang="en-US" altLang="zh-CN" dirty="0" smtClean="0"/>
              <a:t> = true;</a:t>
            </a:r>
          </a:p>
          <a:p>
            <a:r>
              <a:rPr lang="en-US" altLang="zh-CN" dirty="0" smtClean="0"/>
              <a:t>        // check if the sharpness is just getting continuously worse (by at least 1% per tick). If so, don't wait for the sweep to terminate</a:t>
            </a:r>
          </a:p>
          <a:p>
            <a:r>
              <a:rPr lang="en-US" altLang="zh-CN" dirty="0" smtClean="0"/>
              <a:t>        for (</a:t>
            </a:r>
            <a:r>
              <a:rPr lang="en-US" altLang="zh-CN" dirty="0" err="1" smtClean="0"/>
              <a:t>size_t</a:t>
            </a:r>
            <a:r>
              <a:rPr lang="en-US" altLang="zh-CN" dirty="0" smtClean="0"/>
              <a:t> </a:t>
            </a:r>
            <a:r>
              <a:rPr lang="en-US" altLang="zh-CN" dirty="0" err="1" smtClean="0"/>
              <a:t>i</a:t>
            </a:r>
            <a:r>
              <a:rPr lang="en-US" altLang="zh-CN" dirty="0" smtClean="0"/>
              <a:t> = </a:t>
            </a:r>
            <a:r>
              <a:rPr lang="en-US" altLang="zh-CN" dirty="0" err="1" smtClean="0"/>
              <a:t>stats.size</a:t>
            </a:r>
            <a:r>
              <a:rPr lang="en-US" altLang="zh-CN" dirty="0" smtClean="0"/>
              <a:t>()-1; </a:t>
            </a:r>
            <a:r>
              <a:rPr lang="en-US" altLang="zh-CN" dirty="0" err="1" smtClean="0"/>
              <a:t>i</a:t>
            </a:r>
            <a:r>
              <a:rPr lang="en-US" altLang="zh-CN" dirty="0" smtClean="0"/>
              <a:t> &gt; </a:t>
            </a:r>
            <a:r>
              <a:rPr lang="en-US" altLang="zh-CN" dirty="0" err="1" smtClean="0"/>
              <a:t>stats.size</a:t>
            </a:r>
            <a:r>
              <a:rPr lang="en-US" altLang="zh-CN" dirty="0" smtClean="0"/>
              <a:t>()-4; </a:t>
            </a:r>
            <a:r>
              <a:rPr lang="en-US" altLang="zh-CN" dirty="0" err="1" smtClean="0"/>
              <a:t>i</a:t>
            </a:r>
            <a:r>
              <a:rPr lang="en-US" altLang="zh-CN" dirty="0" smtClean="0"/>
              <a:t>--) </a:t>
            </a:r>
          </a:p>
          <a:p>
            <a:r>
              <a:rPr lang="en-US" altLang="zh-CN" dirty="0" smtClean="0"/>
              <a:t>         if (stats[</a:t>
            </a:r>
            <a:r>
              <a:rPr lang="en-US" altLang="zh-CN" dirty="0" err="1" smtClean="0"/>
              <a:t>i</a:t>
            </a:r>
            <a:r>
              <a:rPr lang="en-US" altLang="zh-CN" dirty="0" smtClean="0"/>
              <a:t>].position &lt; stats[i-1].position ||(stats[</a:t>
            </a:r>
            <a:r>
              <a:rPr lang="en-US" altLang="zh-CN" dirty="0" err="1" smtClean="0"/>
              <a:t>i</a:t>
            </a:r>
            <a:r>
              <a:rPr lang="en-US" altLang="zh-CN" dirty="0" smtClean="0"/>
              <a:t>].sharpness*101)/100 &gt; stats[i-1].sharpness) </a:t>
            </a:r>
          </a:p>
          <a:p>
            <a:r>
              <a:rPr lang="zh-CN" altLang="en-US" dirty="0" smtClean="0"/>
              <a:t>  </a:t>
            </a:r>
            <a:r>
              <a:rPr lang="en-US" altLang="zh-CN" dirty="0" smtClean="0"/>
              <a:t>       {</a:t>
            </a:r>
          </a:p>
          <a:p>
            <a:r>
              <a:rPr lang="en-US" altLang="zh-CN" dirty="0" smtClean="0"/>
              <a:t>                </a:t>
            </a:r>
            <a:r>
              <a:rPr lang="en-US" altLang="zh-CN" dirty="0" err="1" smtClean="0"/>
              <a:t>gettingWorse</a:t>
            </a:r>
            <a:r>
              <a:rPr lang="en-US" altLang="zh-CN" dirty="0" smtClean="0"/>
              <a:t> = false;</a:t>
            </a:r>
          </a:p>
          <a:p>
            <a:r>
              <a:rPr lang="en-US" altLang="zh-CN" dirty="0" smtClean="0"/>
              <a:t>                break;</a:t>
            </a:r>
          </a:p>
          <a:p>
            <a:r>
              <a:rPr lang="en-US" altLang="zh-CN" dirty="0" smtClean="0"/>
              <a:t>            }</a:t>
            </a:r>
          </a:p>
          <a:p>
            <a:r>
              <a:rPr lang="en-US" altLang="zh-CN" dirty="0" smtClean="0"/>
              <a:t>        // Check if it's time to set the focus</a:t>
            </a:r>
          </a:p>
          <a:p>
            <a:r>
              <a:rPr lang="en-US" altLang="zh-CN" dirty="0" smtClean="0"/>
              <a:t>        if (!lens-&gt;</a:t>
            </a:r>
            <a:r>
              <a:rPr lang="en-US" altLang="zh-CN" dirty="0" err="1" smtClean="0"/>
              <a:t>focusChanging</a:t>
            </a:r>
            <a:r>
              <a:rPr lang="en-US" altLang="zh-CN" dirty="0" smtClean="0"/>
              <a:t>() || </a:t>
            </a:r>
            <a:r>
              <a:rPr lang="en-US" altLang="zh-CN" dirty="0" err="1" smtClean="0"/>
              <a:t>gettingWorse</a:t>
            </a:r>
            <a:r>
              <a:rPr lang="en-US" altLang="zh-CN" dirty="0" smtClean="0"/>
              <a:t>) </a:t>
            </a:r>
          </a:p>
          <a:p>
            <a:r>
              <a:rPr lang="en-US" altLang="zh-CN" dirty="0" smtClean="0"/>
              <a:t>   </a:t>
            </a:r>
            <a:r>
              <a:rPr lang="zh-CN" altLang="en-US" dirty="0" smtClean="0"/>
              <a:t>   </a:t>
            </a:r>
            <a:r>
              <a:rPr lang="en-US" altLang="zh-CN" dirty="0" smtClean="0"/>
              <a:t> {</a:t>
            </a:r>
          </a:p>
          <a:p>
            <a:r>
              <a:rPr lang="en-US" altLang="zh-CN" dirty="0" smtClean="0"/>
              <a:t>            Stats best = stats[0];</a:t>
            </a:r>
          </a:p>
          <a:p>
            <a:r>
              <a:rPr lang="en-US" altLang="zh-CN" dirty="0" smtClean="0"/>
              <a:t>            for (</a:t>
            </a:r>
            <a:r>
              <a:rPr lang="en-US" altLang="zh-CN" dirty="0" err="1" smtClean="0"/>
              <a:t>size_t</a:t>
            </a:r>
            <a:r>
              <a:rPr lang="en-US" altLang="zh-CN" dirty="0" smtClean="0"/>
              <a:t> </a:t>
            </a:r>
            <a:r>
              <a:rPr lang="en-US" altLang="zh-CN" dirty="0" err="1" smtClean="0"/>
              <a:t>i</a:t>
            </a:r>
            <a:r>
              <a:rPr lang="en-US" altLang="zh-CN" dirty="0" smtClean="0"/>
              <a:t> = 1; </a:t>
            </a:r>
            <a:r>
              <a:rPr lang="en-US" altLang="zh-CN" dirty="0" err="1" smtClean="0"/>
              <a:t>i</a:t>
            </a:r>
            <a:r>
              <a:rPr lang="en-US" altLang="zh-CN" dirty="0" smtClean="0"/>
              <a:t> &lt; </a:t>
            </a:r>
            <a:r>
              <a:rPr lang="en-US" altLang="zh-CN" dirty="0" err="1" smtClean="0"/>
              <a:t>stats.size</a:t>
            </a:r>
            <a:r>
              <a:rPr lang="en-US" altLang="zh-CN" dirty="0" smtClean="0"/>
              <a:t>(); </a:t>
            </a:r>
            <a:r>
              <a:rPr lang="en-US" altLang="zh-CN" dirty="0" err="1" smtClean="0"/>
              <a:t>i</a:t>
            </a:r>
            <a:r>
              <a:rPr lang="en-US" altLang="zh-CN" dirty="0" smtClean="0"/>
              <a:t>++) </a:t>
            </a:r>
          </a:p>
          <a:p>
            <a:r>
              <a:rPr lang="zh-CN" altLang="en-US" dirty="0" smtClean="0"/>
              <a:t>     </a:t>
            </a:r>
            <a:r>
              <a:rPr lang="en-US" altLang="zh-CN" dirty="0" smtClean="0"/>
              <a:t>      {</a:t>
            </a:r>
          </a:p>
          <a:p>
            <a:r>
              <a:rPr lang="en-US" altLang="zh-CN" dirty="0" smtClean="0"/>
              <a:t>                if (stats[</a:t>
            </a:r>
            <a:r>
              <a:rPr lang="en-US" altLang="zh-CN" dirty="0" err="1" smtClean="0"/>
              <a:t>i</a:t>
            </a:r>
            <a:r>
              <a:rPr lang="en-US" altLang="zh-CN" dirty="0" smtClean="0"/>
              <a:t>].sharpness &gt; </a:t>
            </a:r>
            <a:r>
              <a:rPr lang="en-US" altLang="zh-CN" dirty="0" err="1" smtClean="0"/>
              <a:t>best.sharpness</a:t>
            </a:r>
            <a:r>
              <a:rPr lang="en-US" altLang="zh-CN" dirty="0" smtClean="0"/>
              <a:t>) { best = stats[</a:t>
            </a:r>
            <a:r>
              <a:rPr lang="en-US" altLang="zh-CN" dirty="0" err="1" smtClean="0"/>
              <a:t>i</a:t>
            </a:r>
            <a:r>
              <a:rPr lang="en-US" altLang="zh-CN" dirty="0" smtClean="0"/>
              <a:t>]; }</a:t>
            </a:r>
          </a:p>
          <a:p>
            <a:r>
              <a:rPr lang="en-US" altLang="zh-CN" dirty="0" smtClean="0"/>
              <a:t>            }</a:t>
            </a:r>
          </a:p>
          <a:p>
            <a:r>
              <a:rPr lang="en-US" altLang="zh-CN" dirty="0" smtClean="0"/>
              <a:t>            lens-&gt;</a:t>
            </a:r>
            <a:r>
              <a:rPr lang="en-US" altLang="zh-CN" dirty="0" err="1" smtClean="0"/>
              <a:t>setFocus</a:t>
            </a:r>
            <a:r>
              <a:rPr lang="en-US" altLang="zh-CN" dirty="0" smtClean="0"/>
              <a:t>(</a:t>
            </a:r>
            <a:r>
              <a:rPr lang="en-US" altLang="zh-CN" dirty="0" err="1" smtClean="0"/>
              <a:t>best.position</a:t>
            </a:r>
            <a:r>
              <a:rPr lang="en-US" altLang="zh-CN" dirty="0" smtClean="0"/>
              <a:t>);</a:t>
            </a:r>
          </a:p>
          <a:p>
            <a:r>
              <a:rPr lang="en-US" altLang="zh-CN" dirty="0" smtClean="0"/>
              <a:t>            state = SETTING;</a:t>
            </a:r>
          </a:p>
          <a:p>
            <a:r>
              <a:rPr lang="en-US" altLang="zh-CN" dirty="0" smtClean="0"/>
              <a:t>            </a:t>
            </a:r>
            <a:r>
              <a:rPr lang="en-US" altLang="zh-CN" dirty="0" err="1" smtClean="0"/>
              <a:t>stats.clear</a:t>
            </a:r>
            <a:r>
              <a:rPr lang="en-US" altLang="zh-CN" dirty="0" smtClean="0"/>
              <a:t>();</a:t>
            </a:r>
          </a:p>
          <a:p>
            <a:r>
              <a:rPr lang="en-US" altLang="zh-CN" dirty="0" smtClean="0"/>
              <a:t>            return;</a:t>
            </a:r>
          </a:p>
          <a:p>
            <a:r>
              <a:rPr lang="en-US" altLang="zh-CN" dirty="0" smtClean="0"/>
              <a:t>        }</a:t>
            </a:r>
          </a:p>
          <a:p>
            <a:r>
              <a:rPr lang="en-US" altLang="zh-CN" dirty="0" smtClean="0"/>
              <a:t>    }</a:t>
            </a:r>
          </a:p>
          <a:p>
            <a:r>
              <a:rPr lang="en-US" altLang="zh-CN" dirty="0" smtClean="0"/>
              <a:t>    if (state == SETTING &amp;&amp; !lens-&gt;</a:t>
            </a:r>
            <a:r>
              <a:rPr lang="en-US" altLang="zh-CN" dirty="0" err="1" smtClean="0"/>
              <a:t>focusChanging</a:t>
            </a:r>
            <a:r>
              <a:rPr lang="en-US" altLang="zh-CN" dirty="0" smtClean="0"/>
              <a:t>()) </a:t>
            </a:r>
          </a:p>
          <a:p>
            <a:r>
              <a:rPr lang="en-US" altLang="zh-CN" dirty="0" smtClean="0"/>
              <a:t>  </a:t>
            </a:r>
            <a:r>
              <a:rPr lang="zh-CN" altLang="en-US" dirty="0" smtClean="0"/>
              <a:t>   </a:t>
            </a:r>
            <a:r>
              <a:rPr lang="en-US" altLang="zh-CN" dirty="0" smtClean="0"/>
              <a:t>{</a:t>
            </a:r>
          </a:p>
          <a:p>
            <a:r>
              <a:rPr lang="en-US" altLang="zh-CN" dirty="0" smtClean="0"/>
              <a:t>        state = FOCUSED;</a:t>
            </a:r>
          </a:p>
          <a:p>
            <a:r>
              <a:rPr lang="en-US" altLang="zh-CN" dirty="0" smtClean="0"/>
              <a:t>        return;</a:t>
            </a:r>
          </a:p>
          <a:p>
            <a:r>
              <a:rPr lang="en-US" altLang="zh-CN" dirty="0" smtClean="0"/>
              <a:t>    }</a:t>
            </a:r>
          </a:p>
          <a:p>
            <a:r>
              <a:rPr lang="en-US" altLang="zh-CN" dirty="0" smtClean="0"/>
              <a:t>}</a:t>
            </a:r>
          </a:p>
          <a:p>
            <a:endParaRPr lang="en-US" altLang="zh-CN" dirty="0" smtClean="0"/>
          </a:p>
          <a:p>
            <a:r>
              <a:rPr lang="en-US" altLang="zh-CN" dirty="0" smtClean="0"/>
              <a:t>/</a:t>
            </a:r>
            <a:r>
              <a:rPr lang="zh-CN" altLang="en-US" dirty="0" smtClean="0"/>
              <a:t>* </a:t>
            </a:r>
            <a:r>
              <a:rPr lang="en-US" altLang="zh-CN" dirty="0" err="1" smtClean="0"/>
              <a:t>af</a:t>
            </a:r>
            <a:r>
              <a:rPr lang="zh-CN" altLang="en-US" dirty="0" smtClean="0"/>
              <a:t>   </a:t>
            </a:r>
            <a:r>
              <a:rPr lang="en-US" altLang="zh-CN" dirty="0" smtClean="0"/>
              <a:t>from</a:t>
            </a:r>
            <a:r>
              <a:rPr lang="zh-CN" altLang="en-US" dirty="0" smtClean="0"/>
              <a:t> </a:t>
            </a:r>
            <a:r>
              <a:rPr lang="en-US" altLang="zh-CN" dirty="0" err="1" smtClean="0"/>
              <a:t>dcam</a:t>
            </a:r>
            <a:r>
              <a:rPr lang="zh-CN" altLang="en-US" dirty="0" smtClean="0"/>
              <a:t>*</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142852"/>
            <a:ext cx="8572560" cy="6715148"/>
          </a:xfrm>
        </p:spPr>
        <p:txBody>
          <a:bodyPr>
            <a:normAutofit fontScale="25000" lnSpcReduction="20000"/>
          </a:bodyPr>
          <a:lstStyle/>
          <a:p>
            <a:endParaRPr lang="en-US" altLang="zh-CN" sz="4000" dirty="0" smtClean="0"/>
          </a:p>
          <a:p>
            <a:r>
              <a:rPr lang="en-US" altLang="zh-CN" sz="4000" dirty="0" smtClean="0"/>
              <a:t>static  u8  </a:t>
            </a:r>
            <a:r>
              <a:rPr lang="en-US" altLang="zh-CN" sz="4000" dirty="0" err="1" smtClean="0"/>
              <a:t>awb_gray_world_mode</a:t>
            </a:r>
            <a:r>
              <a:rPr lang="en-US" altLang="zh-CN" sz="4000" dirty="0" smtClean="0"/>
              <a:t>(</a:t>
            </a:r>
            <a:r>
              <a:rPr lang="en-US" altLang="zh-CN" sz="4000" dirty="0" err="1" smtClean="0"/>
              <a:t>awb_data_t</a:t>
            </a:r>
            <a:r>
              <a:rPr lang="en-US" altLang="zh-CN" sz="4000" dirty="0" smtClean="0"/>
              <a:t> * </a:t>
            </a:r>
            <a:r>
              <a:rPr lang="en-US" altLang="zh-CN" sz="4000" dirty="0" err="1" smtClean="0"/>
              <a:t>pTileInfo</a:t>
            </a:r>
            <a:r>
              <a:rPr lang="en-US" altLang="zh-CN" sz="4000" dirty="0" smtClean="0"/>
              <a:t>, </a:t>
            </a:r>
            <a:r>
              <a:rPr lang="en-US" altLang="zh-CN" sz="4000" dirty="0" err="1" smtClean="0"/>
              <a:t>wb_gain_t</a:t>
            </a:r>
            <a:r>
              <a:rPr lang="en-US" altLang="zh-CN" sz="4000" dirty="0" smtClean="0"/>
              <a:t>* </a:t>
            </a:r>
            <a:r>
              <a:rPr lang="en-US" altLang="zh-CN" sz="4000" dirty="0" err="1" smtClean="0"/>
              <a:t>pNextGain</a:t>
            </a:r>
            <a:r>
              <a:rPr lang="en-US" altLang="zh-CN" sz="4000" dirty="0" smtClean="0"/>
              <a:t>)</a:t>
            </a:r>
          </a:p>
          <a:p>
            <a:r>
              <a:rPr lang="en-US" altLang="zh-CN" sz="4000" dirty="0" smtClean="0"/>
              <a:t>{</a:t>
            </a:r>
          </a:p>
          <a:p>
            <a:r>
              <a:rPr lang="en-US" altLang="zh-CN" sz="4000" dirty="0" smtClean="0"/>
              <a:t>  u32      </a:t>
            </a:r>
            <a:r>
              <a:rPr lang="en-US" altLang="zh-CN" sz="4000" dirty="0" err="1" smtClean="0"/>
              <a:t>i</a:t>
            </a:r>
            <a:r>
              <a:rPr lang="en-US" altLang="zh-CN" sz="4000" dirty="0" smtClean="0"/>
              <a:t>;</a:t>
            </a:r>
          </a:p>
          <a:p>
            <a:r>
              <a:rPr lang="en-US" altLang="zh-CN" sz="4000" dirty="0" smtClean="0"/>
              <a:t>u8       </a:t>
            </a:r>
            <a:r>
              <a:rPr lang="en-US" altLang="zh-CN" sz="4000" dirty="0" err="1" smtClean="0"/>
              <a:t>awb_no_whites</a:t>
            </a:r>
            <a:r>
              <a:rPr lang="en-US" altLang="zh-CN" sz="4000" dirty="0" smtClean="0"/>
              <a:t>=1;</a:t>
            </a:r>
          </a:p>
          <a:p>
            <a:r>
              <a:rPr lang="en-US" altLang="zh-CN" sz="4000" dirty="0" smtClean="0"/>
              <a:t>u32      </a:t>
            </a:r>
            <a:r>
              <a:rPr lang="en-US" altLang="zh-CN" sz="4000" dirty="0" err="1" smtClean="0"/>
              <a:t>r_value</a:t>
            </a:r>
            <a:r>
              <a:rPr lang="en-US" altLang="zh-CN" sz="4000" dirty="0" smtClean="0"/>
              <a:t>,  </a:t>
            </a:r>
            <a:r>
              <a:rPr lang="en-US" altLang="zh-CN" sz="4000" dirty="0" err="1" smtClean="0"/>
              <a:t>r_sum</a:t>
            </a:r>
            <a:r>
              <a:rPr lang="en-US" altLang="zh-CN" sz="4000" dirty="0" smtClean="0"/>
              <a:t>,  </a:t>
            </a:r>
            <a:r>
              <a:rPr lang="en-US" altLang="zh-CN" sz="4000" dirty="0" err="1" smtClean="0"/>
              <a:t>g_value</a:t>
            </a:r>
            <a:r>
              <a:rPr lang="en-US" altLang="zh-CN" sz="4000" dirty="0" smtClean="0"/>
              <a:t>, </a:t>
            </a:r>
            <a:r>
              <a:rPr lang="en-US" altLang="zh-CN" sz="4000" dirty="0" err="1" smtClean="0"/>
              <a:t>g_sum</a:t>
            </a:r>
            <a:r>
              <a:rPr lang="en-US" altLang="zh-CN" sz="4000" dirty="0" smtClean="0"/>
              <a:t>,  </a:t>
            </a:r>
            <a:r>
              <a:rPr lang="en-US" altLang="zh-CN" sz="4000" dirty="0" err="1" smtClean="0"/>
              <a:t>b_vlaue</a:t>
            </a:r>
            <a:r>
              <a:rPr lang="en-US" altLang="zh-CN" sz="4000" dirty="0" smtClean="0"/>
              <a:t>, </a:t>
            </a:r>
            <a:r>
              <a:rPr lang="en-US" altLang="zh-CN" sz="4000" dirty="0" err="1" smtClean="0"/>
              <a:t>b_sum</a:t>
            </a:r>
            <a:r>
              <a:rPr lang="en-US" altLang="zh-CN" sz="4000" dirty="0" smtClean="0"/>
              <a:t>,  </a:t>
            </a:r>
            <a:r>
              <a:rPr lang="en-US" altLang="zh-CN" sz="4000" dirty="0" err="1" smtClean="0"/>
              <a:t>rAvg</a:t>
            </a:r>
            <a:r>
              <a:rPr lang="en-US" altLang="zh-CN" sz="4000" dirty="0" smtClean="0"/>
              <a:t>,  </a:t>
            </a:r>
            <a:r>
              <a:rPr lang="en-US" altLang="zh-CN" sz="4000" dirty="0" err="1" smtClean="0"/>
              <a:t>gAvg</a:t>
            </a:r>
            <a:r>
              <a:rPr lang="en-US" altLang="zh-CN" sz="4000" dirty="0" smtClean="0"/>
              <a:t>, </a:t>
            </a:r>
            <a:r>
              <a:rPr lang="en-US" altLang="zh-CN" sz="4000" dirty="0" err="1" smtClean="0"/>
              <a:t>bAvg</a:t>
            </a:r>
            <a:r>
              <a:rPr lang="en-US" altLang="zh-CN" sz="4000" dirty="0" smtClean="0"/>
              <a:t>, </a:t>
            </a:r>
            <a:r>
              <a:rPr lang="en-US" altLang="zh-CN" sz="4000" dirty="0" err="1" smtClean="0"/>
              <a:t>liny</a:t>
            </a:r>
            <a:r>
              <a:rPr lang="en-US" altLang="zh-CN" sz="4000" dirty="0" smtClean="0"/>
              <a:t>, </a:t>
            </a:r>
            <a:r>
              <a:rPr lang="en-US" altLang="zh-CN" sz="4000" dirty="0" err="1" smtClean="0"/>
              <a:t>rgbCnt</a:t>
            </a:r>
            <a:r>
              <a:rPr lang="en-US" altLang="zh-CN" sz="4000" dirty="0" smtClean="0"/>
              <a:t>=0;</a:t>
            </a:r>
            <a:endParaRPr lang="zh-CN" altLang="en-US" sz="4000" dirty="0" smtClean="0"/>
          </a:p>
          <a:p>
            <a:r>
              <a:rPr lang="en-US" altLang="zh-CN" sz="4000" dirty="0" err="1" smtClean="0"/>
              <a:t>r_sum</a:t>
            </a:r>
            <a:r>
              <a:rPr lang="en-US" altLang="zh-CN" sz="4000" dirty="0" smtClean="0"/>
              <a:t> = 0;</a:t>
            </a:r>
          </a:p>
          <a:p>
            <a:r>
              <a:rPr lang="en-US" altLang="zh-CN" sz="4000" dirty="0" err="1" smtClean="0"/>
              <a:t>g_sum</a:t>
            </a:r>
            <a:r>
              <a:rPr lang="en-US" altLang="zh-CN" sz="4000" dirty="0" smtClean="0"/>
              <a:t> = 0;</a:t>
            </a:r>
          </a:p>
          <a:p>
            <a:r>
              <a:rPr lang="en-US" altLang="zh-CN" sz="4000" dirty="0" err="1" smtClean="0"/>
              <a:t>b_sum</a:t>
            </a:r>
            <a:r>
              <a:rPr lang="en-US" altLang="zh-CN" sz="4000" dirty="0" smtClean="0"/>
              <a:t> = 0;</a:t>
            </a:r>
          </a:p>
          <a:p>
            <a:endParaRPr lang="zh-CN" altLang="en-US" sz="4000" dirty="0" smtClean="0"/>
          </a:p>
          <a:p>
            <a:r>
              <a:rPr lang="nn-NO" altLang="zh-CN" sz="4000" dirty="0" smtClean="0"/>
              <a:t>for (i = 0; i&lt;awbTileNum ; i++)</a:t>
            </a:r>
          </a:p>
          <a:p>
            <a:r>
              <a:rPr lang="en-US" altLang="zh-CN" sz="4000" dirty="0" smtClean="0"/>
              <a:t>{</a:t>
            </a:r>
          </a:p>
          <a:p>
            <a:pPr lvl="1"/>
            <a:r>
              <a:rPr lang="en-US" altLang="zh-CN" sz="3600" dirty="0" err="1" smtClean="0"/>
              <a:t>r_value</a:t>
            </a:r>
            <a:r>
              <a:rPr lang="en-US" altLang="zh-CN" sz="3600" dirty="0" smtClean="0"/>
              <a:t> = </a:t>
            </a:r>
            <a:r>
              <a:rPr lang="en-US" altLang="zh-CN" sz="3600" dirty="0" err="1" smtClean="0"/>
              <a:t>pTileInfo</a:t>
            </a:r>
            <a:r>
              <a:rPr lang="en-US" altLang="zh-CN" sz="3600" dirty="0" smtClean="0"/>
              <a:t>[</a:t>
            </a:r>
            <a:r>
              <a:rPr lang="en-US" altLang="zh-CN" sz="3600" dirty="0" err="1" smtClean="0"/>
              <a:t>i</a:t>
            </a:r>
            <a:r>
              <a:rPr lang="en-US" altLang="zh-CN" sz="3600" dirty="0" smtClean="0"/>
              <a:t>].</a:t>
            </a:r>
            <a:r>
              <a:rPr lang="en-US" altLang="zh-CN" sz="3600" dirty="0" err="1" smtClean="0"/>
              <a:t>r_avg</a:t>
            </a:r>
            <a:r>
              <a:rPr lang="en-US" altLang="zh-CN" sz="3600" dirty="0" smtClean="0"/>
              <a:t>&gt;&gt;6;</a:t>
            </a:r>
          </a:p>
          <a:p>
            <a:pPr lvl="1"/>
            <a:r>
              <a:rPr lang="en-US" altLang="zh-CN" sz="3600" dirty="0" err="1" smtClean="0"/>
              <a:t>g_value</a:t>
            </a:r>
            <a:r>
              <a:rPr lang="en-US" altLang="zh-CN" sz="3600" dirty="0" smtClean="0"/>
              <a:t> = </a:t>
            </a:r>
            <a:r>
              <a:rPr lang="en-US" altLang="zh-CN" sz="3600" dirty="0" err="1" smtClean="0"/>
              <a:t>pTileInfo</a:t>
            </a:r>
            <a:r>
              <a:rPr lang="en-US" altLang="zh-CN" sz="3600" dirty="0" smtClean="0"/>
              <a:t>[</a:t>
            </a:r>
            <a:r>
              <a:rPr lang="en-US" altLang="zh-CN" sz="3600" dirty="0" err="1" smtClean="0"/>
              <a:t>i</a:t>
            </a:r>
            <a:r>
              <a:rPr lang="en-US" altLang="zh-CN" sz="3600" dirty="0" smtClean="0"/>
              <a:t>].</a:t>
            </a:r>
            <a:r>
              <a:rPr lang="en-US" altLang="zh-CN" sz="3600" dirty="0" err="1" smtClean="0"/>
              <a:t>g_avg</a:t>
            </a:r>
            <a:r>
              <a:rPr lang="en-US" altLang="zh-CN" sz="3600" dirty="0" smtClean="0"/>
              <a:t>&gt;&gt;6;</a:t>
            </a:r>
          </a:p>
          <a:p>
            <a:pPr lvl="1"/>
            <a:r>
              <a:rPr lang="en-US" altLang="zh-CN" sz="3600" dirty="0" err="1" smtClean="0"/>
              <a:t>b_vlaue</a:t>
            </a:r>
            <a:r>
              <a:rPr lang="en-US" altLang="zh-CN" sz="3600" dirty="0" smtClean="0"/>
              <a:t> = </a:t>
            </a:r>
            <a:r>
              <a:rPr lang="en-US" altLang="zh-CN" sz="3600" dirty="0" err="1" smtClean="0"/>
              <a:t>pTileInfo</a:t>
            </a:r>
            <a:r>
              <a:rPr lang="en-US" altLang="zh-CN" sz="3600" dirty="0" smtClean="0"/>
              <a:t>[</a:t>
            </a:r>
            <a:r>
              <a:rPr lang="en-US" altLang="zh-CN" sz="3600" dirty="0" err="1" smtClean="0"/>
              <a:t>i</a:t>
            </a:r>
            <a:r>
              <a:rPr lang="en-US" altLang="zh-CN" sz="3600" dirty="0" smtClean="0"/>
              <a:t>].</a:t>
            </a:r>
            <a:r>
              <a:rPr lang="en-US" altLang="zh-CN" sz="3600" dirty="0" err="1" smtClean="0"/>
              <a:t>b_avg</a:t>
            </a:r>
            <a:r>
              <a:rPr lang="en-US" altLang="zh-CN" sz="3600" dirty="0" smtClean="0"/>
              <a:t>&gt;&gt;6;</a:t>
            </a:r>
          </a:p>
          <a:p>
            <a:pPr lvl="1"/>
            <a:r>
              <a:rPr lang="en-US" altLang="zh-CN" sz="3600" dirty="0" err="1" smtClean="0"/>
              <a:t>liny</a:t>
            </a:r>
            <a:r>
              <a:rPr lang="en-US" altLang="zh-CN" sz="3600" dirty="0" smtClean="0"/>
              <a:t> = </a:t>
            </a:r>
            <a:r>
              <a:rPr lang="en-US" altLang="zh-CN" sz="3600" dirty="0" err="1" smtClean="0"/>
              <a:t>pTileInfo</a:t>
            </a:r>
            <a:r>
              <a:rPr lang="en-US" altLang="zh-CN" sz="3600" dirty="0" smtClean="0"/>
              <a:t>[</a:t>
            </a:r>
            <a:r>
              <a:rPr lang="en-US" altLang="zh-CN" sz="3600" dirty="0" err="1" smtClean="0"/>
              <a:t>i</a:t>
            </a:r>
            <a:r>
              <a:rPr lang="en-US" altLang="zh-CN" sz="3600" dirty="0" smtClean="0"/>
              <a:t>].</a:t>
            </a:r>
            <a:r>
              <a:rPr lang="en-US" altLang="zh-CN" sz="3600" dirty="0" err="1" smtClean="0"/>
              <a:t>lin_y</a:t>
            </a:r>
            <a:r>
              <a:rPr lang="en-US" altLang="zh-CN" sz="3600" dirty="0" smtClean="0"/>
              <a:t>;</a:t>
            </a:r>
          </a:p>
          <a:p>
            <a:pPr lvl="1"/>
            <a:endParaRPr lang="zh-CN" altLang="en-US" sz="3600" dirty="0" smtClean="0"/>
          </a:p>
          <a:p>
            <a:pPr lvl="1"/>
            <a:r>
              <a:rPr lang="en-US" altLang="zh-CN" sz="3600" dirty="0" smtClean="0"/>
              <a:t>if(</a:t>
            </a:r>
            <a:r>
              <a:rPr lang="en-US" altLang="zh-CN" sz="3600" dirty="0" err="1" smtClean="0"/>
              <a:t>r_value</a:t>
            </a:r>
            <a:r>
              <a:rPr lang="en-US" altLang="zh-CN" sz="3600" dirty="0" smtClean="0"/>
              <a:t>&gt;0 &amp;&amp; </a:t>
            </a:r>
            <a:r>
              <a:rPr lang="en-US" altLang="zh-CN" sz="3600" dirty="0" err="1" smtClean="0"/>
              <a:t>b_vlaue</a:t>
            </a:r>
            <a:r>
              <a:rPr lang="en-US" altLang="zh-CN" sz="3600" dirty="0" smtClean="0"/>
              <a:t>&gt;0 &amp;&amp; </a:t>
            </a:r>
            <a:r>
              <a:rPr lang="en-US" altLang="zh-CN" sz="3600" dirty="0" err="1" smtClean="0"/>
              <a:t>g_value</a:t>
            </a:r>
            <a:r>
              <a:rPr lang="en-US" altLang="zh-CN" sz="3600" dirty="0" smtClean="0"/>
              <a:t>&gt;0 &amp;&amp; </a:t>
            </a:r>
            <a:r>
              <a:rPr lang="en-US" altLang="zh-CN" sz="3600" dirty="0" err="1" smtClean="0"/>
              <a:t>liny</a:t>
            </a:r>
            <a:r>
              <a:rPr lang="en-US" altLang="zh-CN" sz="3600" dirty="0" smtClean="0"/>
              <a:t>&gt;10 &amp;&amp; </a:t>
            </a:r>
            <a:r>
              <a:rPr lang="en-US" altLang="zh-CN" sz="3600" dirty="0" err="1" smtClean="0"/>
              <a:t>liny</a:t>
            </a:r>
            <a:r>
              <a:rPr lang="en-US" altLang="zh-CN" sz="3600" dirty="0" smtClean="0"/>
              <a:t>&lt;50)</a:t>
            </a:r>
          </a:p>
          <a:p>
            <a:pPr lvl="1"/>
            <a:r>
              <a:rPr lang="en-US" altLang="zh-CN" sz="3600" dirty="0" smtClean="0"/>
              <a:t>{</a:t>
            </a:r>
          </a:p>
          <a:p>
            <a:pPr lvl="1"/>
            <a:r>
              <a:rPr lang="en-US" altLang="zh-CN" sz="3600" dirty="0" err="1" smtClean="0"/>
              <a:t>r_sum</a:t>
            </a:r>
            <a:r>
              <a:rPr lang="en-US" altLang="zh-CN" sz="3600" dirty="0" smtClean="0"/>
              <a:t> += </a:t>
            </a:r>
            <a:r>
              <a:rPr lang="en-US" altLang="zh-CN" sz="3600" dirty="0" err="1" smtClean="0"/>
              <a:t>r_value</a:t>
            </a:r>
            <a:r>
              <a:rPr lang="en-US" altLang="zh-CN" sz="3600" dirty="0" smtClean="0"/>
              <a:t>;</a:t>
            </a:r>
          </a:p>
          <a:p>
            <a:pPr lvl="1"/>
            <a:r>
              <a:rPr lang="en-US" altLang="zh-CN" sz="3600" dirty="0" err="1" smtClean="0"/>
              <a:t>g_sum</a:t>
            </a:r>
            <a:r>
              <a:rPr lang="en-US" altLang="zh-CN" sz="3600" dirty="0" smtClean="0"/>
              <a:t> += </a:t>
            </a:r>
            <a:r>
              <a:rPr lang="en-US" altLang="zh-CN" sz="3600" dirty="0" err="1" smtClean="0"/>
              <a:t>g_value</a:t>
            </a:r>
            <a:r>
              <a:rPr lang="en-US" altLang="zh-CN" sz="3600" dirty="0" smtClean="0"/>
              <a:t>;</a:t>
            </a:r>
          </a:p>
          <a:p>
            <a:pPr lvl="1"/>
            <a:r>
              <a:rPr lang="en-US" altLang="zh-CN" sz="3600" dirty="0" err="1" smtClean="0"/>
              <a:t>b_sum</a:t>
            </a:r>
            <a:r>
              <a:rPr lang="en-US" altLang="zh-CN" sz="3600" dirty="0" smtClean="0"/>
              <a:t> += </a:t>
            </a:r>
            <a:r>
              <a:rPr lang="en-US" altLang="zh-CN" sz="3600" dirty="0" err="1" smtClean="0"/>
              <a:t>b_vlaue</a:t>
            </a:r>
            <a:r>
              <a:rPr lang="en-US" altLang="zh-CN" sz="3600" dirty="0" smtClean="0"/>
              <a:t>;</a:t>
            </a:r>
          </a:p>
          <a:p>
            <a:pPr lvl="1"/>
            <a:r>
              <a:rPr lang="en-US" altLang="zh-CN" sz="3600" dirty="0" err="1" smtClean="0"/>
              <a:t>rgbCnt</a:t>
            </a:r>
            <a:r>
              <a:rPr lang="en-US" altLang="zh-CN" sz="3600" dirty="0" smtClean="0"/>
              <a:t>++;</a:t>
            </a:r>
          </a:p>
          <a:p>
            <a:pPr lvl="1"/>
            <a:r>
              <a:rPr lang="en-US" altLang="zh-CN" sz="3600" dirty="0" smtClean="0"/>
              <a:t>}</a:t>
            </a:r>
          </a:p>
          <a:p>
            <a:r>
              <a:rPr lang="en-US" altLang="zh-CN" sz="4000" dirty="0" smtClean="0"/>
              <a:t>}</a:t>
            </a:r>
            <a:endParaRPr lang="zh-CN" altLang="en-US" sz="4000" dirty="0" smtClean="0"/>
          </a:p>
          <a:p>
            <a:r>
              <a:rPr lang="en-US" altLang="zh-CN" sz="4000" dirty="0" smtClean="0"/>
              <a:t>if (</a:t>
            </a:r>
            <a:r>
              <a:rPr lang="en-US" altLang="zh-CN" sz="4000" dirty="0" err="1" smtClean="0"/>
              <a:t>rgbCnt</a:t>
            </a:r>
            <a:r>
              <a:rPr lang="en-US" altLang="zh-CN" sz="4000" dirty="0" smtClean="0"/>
              <a:t> &gt; 0 ) </a:t>
            </a:r>
          </a:p>
          <a:p>
            <a:r>
              <a:rPr lang="en-US" altLang="zh-CN" sz="4000" dirty="0" smtClean="0"/>
              <a:t>{</a:t>
            </a:r>
          </a:p>
          <a:p>
            <a:pPr lvl="1"/>
            <a:r>
              <a:rPr lang="en-US" altLang="zh-CN" sz="3600" dirty="0" err="1" smtClean="0"/>
              <a:t>rAvg</a:t>
            </a:r>
            <a:r>
              <a:rPr lang="en-US" altLang="zh-CN" sz="3600" dirty="0" smtClean="0"/>
              <a:t>= </a:t>
            </a:r>
            <a:r>
              <a:rPr lang="en-US" altLang="zh-CN" sz="3600" dirty="0" err="1" smtClean="0"/>
              <a:t>r_sum</a:t>
            </a:r>
            <a:r>
              <a:rPr lang="en-US" altLang="zh-CN" sz="3600" dirty="0" smtClean="0"/>
              <a:t> / </a:t>
            </a:r>
            <a:r>
              <a:rPr lang="en-US" altLang="zh-CN" sz="3600" dirty="0" err="1" smtClean="0"/>
              <a:t>rgbCnt</a:t>
            </a:r>
            <a:r>
              <a:rPr lang="en-US" altLang="zh-CN" sz="3600" dirty="0" smtClean="0"/>
              <a:t>;</a:t>
            </a:r>
          </a:p>
          <a:p>
            <a:pPr lvl="1"/>
            <a:r>
              <a:rPr lang="en-US" altLang="zh-CN" sz="3600" dirty="0" err="1" smtClean="0"/>
              <a:t>gAvg</a:t>
            </a:r>
            <a:r>
              <a:rPr lang="en-US" altLang="zh-CN" sz="3600" dirty="0" smtClean="0"/>
              <a:t>= </a:t>
            </a:r>
            <a:r>
              <a:rPr lang="en-US" altLang="zh-CN" sz="3600" dirty="0" err="1" smtClean="0"/>
              <a:t>g_sum</a:t>
            </a:r>
            <a:r>
              <a:rPr lang="en-US" altLang="zh-CN" sz="3600" dirty="0" smtClean="0"/>
              <a:t> / </a:t>
            </a:r>
            <a:r>
              <a:rPr lang="en-US" altLang="zh-CN" sz="3600" dirty="0" err="1" smtClean="0"/>
              <a:t>rgbCnt</a:t>
            </a:r>
            <a:r>
              <a:rPr lang="en-US" altLang="zh-CN" sz="3600" dirty="0" smtClean="0"/>
              <a:t>;</a:t>
            </a:r>
          </a:p>
          <a:p>
            <a:pPr lvl="1"/>
            <a:r>
              <a:rPr lang="en-US" altLang="zh-CN" sz="3600" dirty="0" err="1" smtClean="0"/>
              <a:t>bAvg</a:t>
            </a:r>
            <a:r>
              <a:rPr lang="en-US" altLang="zh-CN" sz="3600" dirty="0" smtClean="0"/>
              <a:t>= </a:t>
            </a:r>
            <a:r>
              <a:rPr lang="en-US" altLang="zh-CN" sz="3600" dirty="0" err="1" smtClean="0"/>
              <a:t>b_sum</a:t>
            </a:r>
            <a:r>
              <a:rPr lang="en-US" altLang="zh-CN" sz="3600" dirty="0" smtClean="0"/>
              <a:t> / </a:t>
            </a:r>
            <a:r>
              <a:rPr lang="en-US" altLang="zh-CN" sz="3600" dirty="0" err="1" smtClean="0"/>
              <a:t>rgbCnt</a:t>
            </a:r>
            <a:r>
              <a:rPr lang="en-US" altLang="zh-CN" sz="3600" dirty="0" smtClean="0"/>
              <a:t>;</a:t>
            </a:r>
            <a:endParaRPr lang="zh-CN" altLang="en-US" sz="3600" dirty="0" smtClean="0"/>
          </a:p>
          <a:p>
            <a:pPr lvl="1"/>
            <a:r>
              <a:rPr lang="en-US" altLang="zh-CN" sz="3600" dirty="0" smtClean="0"/>
              <a:t>if(</a:t>
            </a:r>
            <a:r>
              <a:rPr lang="en-US" altLang="zh-CN" sz="3600" dirty="0" err="1" smtClean="0"/>
              <a:t>rAvg</a:t>
            </a:r>
            <a:r>
              <a:rPr lang="en-US" altLang="zh-CN" sz="3600" dirty="0" smtClean="0"/>
              <a:t> &gt; 0 &amp;&amp; </a:t>
            </a:r>
            <a:r>
              <a:rPr lang="en-US" altLang="zh-CN" sz="3600" dirty="0" err="1" smtClean="0"/>
              <a:t>bAvg</a:t>
            </a:r>
            <a:r>
              <a:rPr lang="en-US" altLang="zh-CN" sz="3600" dirty="0" smtClean="0"/>
              <a:t> &gt; 0)</a:t>
            </a:r>
          </a:p>
          <a:p>
            <a:pPr lvl="1"/>
            <a:r>
              <a:rPr lang="en-US" altLang="zh-CN" sz="3600" dirty="0" smtClean="0"/>
              <a:t>{</a:t>
            </a:r>
          </a:p>
          <a:p>
            <a:pPr lvl="2"/>
            <a:r>
              <a:rPr lang="en-US" altLang="zh-CN" sz="3200" dirty="0" err="1" smtClean="0"/>
              <a:t>pNextGain</a:t>
            </a:r>
            <a:r>
              <a:rPr lang="en-US" altLang="zh-CN" sz="3200" dirty="0" smtClean="0"/>
              <a:t>-&gt;</a:t>
            </a:r>
            <a:r>
              <a:rPr lang="en-US" altLang="zh-CN" sz="3200" dirty="0" err="1" smtClean="0"/>
              <a:t>r_gain</a:t>
            </a:r>
            <a:r>
              <a:rPr lang="en-US" altLang="zh-CN" sz="3200" dirty="0" smtClean="0"/>
              <a:t> = </a:t>
            </a:r>
            <a:r>
              <a:rPr lang="en-US" altLang="zh-CN" sz="3200" dirty="0" err="1" smtClean="0"/>
              <a:t>gAvg</a:t>
            </a:r>
            <a:r>
              <a:rPr lang="en-US" altLang="zh-CN" sz="3200" dirty="0" smtClean="0"/>
              <a:t> * UNITGAIN/ </a:t>
            </a:r>
            <a:r>
              <a:rPr lang="en-US" altLang="zh-CN" sz="3200" dirty="0" err="1" smtClean="0"/>
              <a:t>rAvg</a:t>
            </a:r>
            <a:r>
              <a:rPr lang="en-US" altLang="zh-CN" sz="3200" dirty="0" smtClean="0"/>
              <a:t>;</a:t>
            </a:r>
          </a:p>
          <a:p>
            <a:pPr lvl="2"/>
            <a:r>
              <a:rPr lang="en-US" altLang="zh-CN" sz="3200" dirty="0" err="1" smtClean="0"/>
              <a:t>pNextGain</a:t>
            </a:r>
            <a:r>
              <a:rPr lang="en-US" altLang="zh-CN" sz="3200" dirty="0" smtClean="0"/>
              <a:t>-&gt;</a:t>
            </a:r>
            <a:r>
              <a:rPr lang="en-US" altLang="zh-CN" sz="3200" dirty="0" err="1" smtClean="0"/>
              <a:t>g_gain</a:t>
            </a:r>
            <a:r>
              <a:rPr lang="en-US" altLang="zh-CN" sz="3200" dirty="0" smtClean="0"/>
              <a:t>= UNITGAIN;</a:t>
            </a:r>
          </a:p>
          <a:p>
            <a:pPr lvl="2"/>
            <a:r>
              <a:rPr lang="en-US" altLang="zh-CN" sz="3200" dirty="0" err="1" smtClean="0"/>
              <a:t>pNextGain</a:t>
            </a:r>
            <a:r>
              <a:rPr lang="en-US" altLang="zh-CN" sz="3200" dirty="0" smtClean="0"/>
              <a:t>-&gt;</a:t>
            </a:r>
            <a:r>
              <a:rPr lang="en-US" altLang="zh-CN" sz="3200" dirty="0" err="1" smtClean="0"/>
              <a:t>b_gain</a:t>
            </a:r>
            <a:r>
              <a:rPr lang="en-US" altLang="zh-CN" sz="3200" dirty="0" smtClean="0"/>
              <a:t>= </a:t>
            </a:r>
            <a:r>
              <a:rPr lang="en-US" altLang="zh-CN" sz="3200" dirty="0" err="1" smtClean="0"/>
              <a:t>gAvg</a:t>
            </a:r>
            <a:r>
              <a:rPr lang="en-US" altLang="zh-CN" sz="3200" dirty="0" smtClean="0"/>
              <a:t> * UNITGAIN/ </a:t>
            </a:r>
            <a:r>
              <a:rPr lang="en-US" altLang="zh-CN" sz="3200" dirty="0" err="1" smtClean="0"/>
              <a:t>bAvg</a:t>
            </a:r>
            <a:r>
              <a:rPr lang="en-US" altLang="zh-CN" sz="3200" dirty="0" smtClean="0"/>
              <a:t>;</a:t>
            </a:r>
          </a:p>
          <a:p>
            <a:pPr lvl="1"/>
            <a:r>
              <a:rPr lang="en-US" altLang="zh-CN" sz="3600" dirty="0" smtClean="0"/>
              <a:t>}</a:t>
            </a:r>
          </a:p>
          <a:p>
            <a:pPr lvl="1"/>
            <a:r>
              <a:rPr lang="en-US" altLang="zh-CN" sz="3600" dirty="0" err="1" smtClean="0"/>
              <a:t>awb_no_whites</a:t>
            </a:r>
            <a:r>
              <a:rPr lang="en-US" altLang="zh-CN" sz="3600" dirty="0" smtClean="0"/>
              <a:t>= 0;</a:t>
            </a:r>
          </a:p>
          <a:p>
            <a:pPr lvl="1">
              <a:buNone/>
            </a:pPr>
            <a:r>
              <a:rPr lang="en-US" altLang="zh-CN" sz="3600" dirty="0" smtClean="0"/>
              <a:t>} </a:t>
            </a:r>
          </a:p>
          <a:p>
            <a:pPr lvl="1">
              <a:buNone/>
            </a:pPr>
            <a:r>
              <a:rPr lang="en-US" altLang="zh-CN" sz="3600" dirty="0" smtClean="0"/>
              <a:t>return (</a:t>
            </a:r>
            <a:r>
              <a:rPr lang="en-US" altLang="zh-CN" sz="3600" dirty="0" err="1" smtClean="0"/>
              <a:t>awb_no_whites</a:t>
            </a:r>
            <a:r>
              <a:rPr lang="en-US" altLang="zh-CN" sz="3600" dirty="0" smtClean="0"/>
              <a:t>);</a:t>
            </a:r>
          </a:p>
          <a:p>
            <a:r>
              <a:rPr lang="en-US" altLang="zh-CN" sz="4000" dirty="0" smtClean="0"/>
              <a:t>}</a:t>
            </a:r>
          </a:p>
          <a:p>
            <a:endParaRPr lang="en-US" altLang="zh-CN" sz="4000" dirty="0" smtClean="0"/>
          </a:p>
          <a:p>
            <a:endParaRPr lang="en-US" altLang="zh-CN" sz="4000" dirty="0" smtClean="0"/>
          </a:p>
          <a:p>
            <a:r>
              <a:rPr lang="en-US" altLang="zh-CN" sz="4000" dirty="0" smtClean="0"/>
              <a:t>/</a:t>
            </a:r>
            <a:r>
              <a:rPr lang="zh-CN" altLang="en-US" sz="4000" dirty="0" smtClean="0"/>
              <a:t>*</a:t>
            </a:r>
            <a:r>
              <a:rPr lang="en-US" altLang="zh-CN" sz="4000" dirty="0" err="1" smtClean="0"/>
              <a:t>awb</a:t>
            </a:r>
            <a:r>
              <a:rPr lang="zh-CN" altLang="en-US" sz="4000" dirty="0" smtClean="0"/>
              <a:t>  *</a:t>
            </a:r>
            <a:r>
              <a:rPr lang="en-US" altLang="zh-CN" sz="4000" dirty="0" smtClean="0"/>
              <a:t>/</a:t>
            </a:r>
          </a:p>
          <a:p>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500042"/>
            <a:ext cx="8329642" cy="5626121"/>
          </a:xfrm>
        </p:spPr>
        <p:txBody>
          <a:bodyPr/>
          <a:lstStyle/>
          <a:p>
            <a:pPr>
              <a:buNone/>
            </a:pPr>
            <a:r>
              <a:rPr lang="zh-CN" altLang="en-US" dirty="0" smtClean="0"/>
              <a:t>      </a:t>
            </a:r>
            <a:endParaRPr lang="en-US" altLang="zh-CN" dirty="0" smtClean="0"/>
          </a:p>
          <a:p>
            <a:pPr>
              <a:buNone/>
            </a:pPr>
            <a:endParaRPr lang="en-US" altLang="zh-CN" dirty="0" smtClean="0"/>
          </a:p>
          <a:p>
            <a:pPr>
              <a:buNone/>
            </a:pPr>
            <a:endParaRPr lang="en-US" altLang="zh-CN" dirty="0" smtClean="0"/>
          </a:p>
          <a:p>
            <a:pPr>
              <a:buNone/>
            </a:pPr>
            <a:r>
              <a:rPr lang="zh-CN" altLang="en-US" dirty="0" smtClean="0"/>
              <a:t>       </a:t>
            </a:r>
            <a:r>
              <a:rPr lang="zh-CN" altLang="en-US" sz="4000" dirty="0" smtClean="0"/>
              <a:t> </a:t>
            </a:r>
            <a:r>
              <a:rPr lang="en-US" altLang="zh-CN" sz="4400" dirty="0" smtClean="0"/>
              <a:t>Thank</a:t>
            </a:r>
            <a:r>
              <a:rPr lang="zh-CN" altLang="en-US" sz="4400" dirty="0" smtClean="0"/>
              <a:t> </a:t>
            </a:r>
            <a:r>
              <a:rPr lang="en-US" altLang="zh-CN" sz="4400" dirty="0" smtClean="0"/>
              <a:t>you</a:t>
            </a:r>
            <a:r>
              <a:rPr lang="zh-CN" altLang="en-US" sz="4400" dirty="0" smtClean="0"/>
              <a:t> </a:t>
            </a:r>
            <a:r>
              <a:rPr lang="en-US" altLang="zh-CN" sz="4400" dirty="0" smtClean="0"/>
              <a:t>for</a:t>
            </a:r>
            <a:r>
              <a:rPr lang="zh-CN" altLang="en-US" sz="4400" dirty="0" smtClean="0"/>
              <a:t> </a:t>
            </a:r>
            <a:r>
              <a:rPr lang="en-US" altLang="zh-CN" sz="4400" dirty="0" smtClean="0"/>
              <a:t>your</a:t>
            </a:r>
            <a:r>
              <a:rPr lang="zh-CN" altLang="en-US" sz="4400" dirty="0" smtClean="0"/>
              <a:t> </a:t>
            </a:r>
            <a:r>
              <a:rPr lang="en-US" altLang="zh-CN" sz="4400" dirty="0" smtClean="0"/>
              <a:t>attention!</a:t>
            </a:r>
          </a:p>
          <a:p>
            <a:pPr algn="ctr">
              <a:buNone/>
            </a:pPr>
            <a:endParaRPr lang="en-US" altLang="zh-CN" sz="2000" i="1" dirty="0" smtClean="0"/>
          </a:p>
          <a:p>
            <a:pPr>
              <a:buNone/>
            </a:pPr>
            <a:r>
              <a:rPr lang="zh-CN" altLang="en-US" sz="4400" dirty="0" smtClean="0"/>
              <a:t>       </a:t>
            </a:r>
            <a:endParaRPr lang="en-US" altLang="zh-CN" sz="4400" dirty="0" smtClean="0"/>
          </a:p>
          <a:p>
            <a:pPr algn="ctr">
              <a:buNone/>
            </a:pPr>
            <a:r>
              <a:rPr lang="zh-CN" altLang="en-US" sz="2000" dirty="0" smtClean="0"/>
              <a:t>  </a:t>
            </a:r>
            <a:endParaRPr lang="zh-CN" alt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09550" y="64451"/>
            <a:ext cx="7386664" cy="65792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74638"/>
            <a:ext cx="8401080" cy="939784"/>
          </a:xfrm>
        </p:spPr>
        <p:txBody>
          <a:bodyPr>
            <a:normAutofit/>
          </a:bodyPr>
          <a:lstStyle/>
          <a:p>
            <a:pPr algn="l"/>
            <a:r>
              <a:rPr lang="zh-CN" altLang="en-US" sz="2800" dirty="0" smtClean="0"/>
              <a:t>硬件实现部分</a:t>
            </a:r>
            <a:r>
              <a:rPr lang="en-US" altLang="zh-CN" sz="2800" dirty="0" smtClean="0"/>
              <a:t>:</a:t>
            </a:r>
            <a:endParaRPr lang="zh-CN" altLang="en-US" sz="2800" dirty="0"/>
          </a:p>
        </p:txBody>
      </p:sp>
      <p:sp>
        <p:nvSpPr>
          <p:cNvPr id="3" name="内容占位符 2"/>
          <p:cNvSpPr>
            <a:spLocks noGrp="1"/>
          </p:cNvSpPr>
          <p:nvPr>
            <p:ph idx="1"/>
          </p:nvPr>
        </p:nvSpPr>
        <p:spPr>
          <a:xfrm>
            <a:off x="285720" y="1071546"/>
            <a:ext cx="8643998" cy="5572164"/>
          </a:xfrm>
        </p:spPr>
        <p:txBody>
          <a:bodyPr>
            <a:normAutofit lnSpcReduction="10000"/>
          </a:bodyPr>
          <a:lstStyle/>
          <a:p>
            <a:pPr lvl="1"/>
            <a:r>
              <a:rPr lang="en-US" i="0" u="none" strike="noStrike" dirty="0" smtClean="0"/>
              <a:t>AWB Statistics</a:t>
            </a:r>
          </a:p>
          <a:p>
            <a:pPr lvl="1"/>
            <a:r>
              <a:rPr lang="en-US" i="0" u="none" strike="noStrike" dirty="0" smtClean="0"/>
              <a:t>The AWB Statistics are computed in CFA domain. For each tile, the statistics computed are the following</a:t>
            </a:r>
          </a:p>
          <a:p>
            <a:pPr lvl="3"/>
            <a:r>
              <a:rPr lang="en-US" i="0" u="none" strike="noStrike" dirty="0" smtClean="0"/>
              <a:t>ΣR = sum of the pixel if all the pixels in that </a:t>
            </a:r>
            <a:r>
              <a:rPr lang="en-US" i="0" u="none" strike="noStrike" dirty="0" err="1" smtClean="0"/>
              <a:t>bayer</a:t>
            </a:r>
            <a:r>
              <a:rPr lang="en-US" i="0" u="none" strike="noStrike" dirty="0" smtClean="0"/>
              <a:t> quad are within [</a:t>
            </a:r>
            <a:r>
              <a:rPr lang="en-US" i="0" u="none" strike="noStrike" dirty="0" err="1" smtClean="0"/>
              <a:t>min_th</a:t>
            </a:r>
            <a:r>
              <a:rPr lang="en-US" i="0" u="none" strike="noStrike" dirty="0" smtClean="0"/>
              <a:t>, </a:t>
            </a:r>
            <a:r>
              <a:rPr lang="en-US" i="0" u="none" strike="noStrike" dirty="0" err="1" smtClean="0"/>
              <a:t>max_th</a:t>
            </a:r>
            <a:r>
              <a:rPr lang="en-US" i="0" u="none" strike="noStrike" dirty="0" smtClean="0"/>
              <a:t>] range and the pixel is red.</a:t>
            </a:r>
          </a:p>
          <a:p>
            <a:pPr lvl="3"/>
            <a:r>
              <a:rPr lang="en-US" i="0" u="none" strike="noStrike" dirty="0" smtClean="0"/>
              <a:t>ΣG = sum of the pixel if all the pixels in that </a:t>
            </a:r>
            <a:r>
              <a:rPr lang="en-US" i="0" u="none" strike="noStrike" dirty="0" err="1" smtClean="0"/>
              <a:t>bayer</a:t>
            </a:r>
            <a:r>
              <a:rPr lang="en-US" i="0" u="none" strike="noStrike" dirty="0" smtClean="0"/>
              <a:t> quad are within [</a:t>
            </a:r>
            <a:r>
              <a:rPr lang="en-US" i="0" u="none" strike="noStrike" dirty="0" err="1" smtClean="0"/>
              <a:t>min_th</a:t>
            </a:r>
            <a:r>
              <a:rPr lang="en-US" i="0" u="none" strike="noStrike" dirty="0" smtClean="0"/>
              <a:t>, </a:t>
            </a:r>
            <a:r>
              <a:rPr lang="en-US" i="0" u="none" strike="noStrike" dirty="0" err="1" smtClean="0"/>
              <a:t>max_th</a:t>
            </a:r>
            <a:r>
              <a:rPr lang="en-US" i="0" u="none" strike="noStrike" dirty="0" smtClean="0"/>
              <a:t>] range and the pixel is green.</a:t>
            </a:r>
          </a:p>
          <a:p>
            <a:pPr lvl="3"/>
            <a:r>
              <a:rPr lang="en-US" i="0" u="none" strike="noStrike" dirty="0" smtClean="0"/>
              <a:t>ΣB = sum of the pixel if all the pixels in that </a:t>
            </a:r>
            <a:r>
              <a:rPr lang="en-US" i="0" u="none" strike="noStrike" dirty="0" err="1" smtClean="0"/>
              <a:t>bayer</a:t>
            </a:r>
            <a:r>
              <a:rPr lang="en-US" i="0" u="none" strike="noStrike" dirty="0" smtClean="0"/>
              <a:t> quad are within [</a:t>
            </a:r>
            <a:r>
              <a:rPr lang="en-US" i="0" u="none" strike="noStrike" dirty="0" err="1" smtClean="0"/>
              <a:t>min_th</a:t>
            </a:r>
            <a:r>
              <a:rPr lang="en-US" i="0" u="none" strike="noStrike" dirty="0" smtClean="0"/>
              <a:t>, </a:t>
            </a:r>
            <a:r>
              <a:rPr lang="en-US" i="0" u="none" strike="noStrike" dirty="0" err="1" smtClean="0"/>
              <a:t>max_th</a:t>
            </a:r>
            <a:r>
              <a:rPr lang="en-US" i="0" u="none" strike="noStrike" dirty="0" smtClean="0"/>
              <a:t>] range and the pixel is blue.</a:t>
            </a:r>
            <a:endParaRPr lang="en-US" dirty="0" smtClean="0"/>
          </a:p>
          <a:p>
            <a:pPr lvl="3"/>
            <a:r>
              <a:rPr lang="en-US" i="0" u="none" strike="noStrike" dirty="0" smtClean="0"/>
              <a:t>Count </a:t>
            </a:r>
            <a:r>
              <a:rPr lang="en-US" i="0" u="none" strike="noStrike" baseline="-25000" dirty="0" err="1" smtClean="0"/>
              <a:t>max_th</a:t>
            </a:r>
            <a:r>
              <a:rPr lang="en-US" i="0" u="none" strike="noStrike" dirty="0" smtClean="0"/>
              <a:t> = Count of </a:t>
            </a:r>
            <a:r>
              <a:rPr lang="en-US" i="0" u="none" strike="noStrike" dirty="0" err="1" smtClean="0"/>
              <a:t>bayer</a:t>
            </a:r>
            <a:r>
              <a:rPr lang="en-US" i="0" u="none" strike="noStrike" dirty="0" smtClean="0"/>
              <a:t> quads in the tile that has any of its RGB components above maximum threshold</a:t>
            </a:r>
          </a:p>
          <a:p>
            <a:pPr lvl="3"/>
            <a:r>
              <a:rPr lang="en-US" i="0" u="none" strike="noStrike" dirty="0" smtClean="0"/>
              <a:t>Count </a:t>
            </a:r>
            <a:r>
              <a:rPr lang="en-US" i="0" u="none" strike="noStrike" baseline="-25000" dirty="0" err="1" smtClean="0"/>
              <a:t>min_th</a:t>
            </a:r>
            <a:r>
              <a:rPr lang="en-US" i="0" u="none" strike="noStrike" dirty="0" smtClean="0"/>
              <a:t> = Count of </a:t>
            </a:r>
            <a:r>
              <a:rPr lang="en-US" i="0" u="none" strike="noStrike" dirty="0" err="1" smtClean="0"/>
              <a:t>bayer</a:t>
            </a:r>
            <a:r>
              <a:rPr lang="en-US" i="0" u="none" strike="noStrike" dirty="0" smtClean="0"/>
              <a:t> quads in the tile that has any of its RGB components below minimum threshold</a:t>
            </a:r>
          </a:p>
          <a:p>
            <a:pPr lvl="1"/>
            <a:r>
              <a:rPr lang="en-US" i="0" u="none" strike="noStrike" dirty="0" smtClean="0"/>
              <a:t>The Following Statistics are collected in the YUV </a:t>
            </a:r>
            <a:r>
              <a:rPr lang="en-US" i="0" u="none" strike="noStrike" dirty="0" err="1" smtClean="0"/>
              <a:t>Doamin</a:t>
            </a:r>
            <a:r>
              <a:rPr lang="en-US" i="0" u="none" strike="noStrike" dirty="0" smtClean="0"/>
              <a:t>.</a:t>
            </a:r>
          </a:p>
          <a:p>
            <a:pPr lvl="3"/>
            <a:r>
              <a:rPr lang="en-US" i="0" u="none" strike="noStrike" dirty="0" smtClean="0"/>
              <a:t>ΣY = sum of ( )the </a:t>
            </a:r>
            <a:r>
              <a:rPr lang="en-US" i="0" u="none" strike="noStrike" dirty="0" err="1" smtClean="0"/>
              <a:t>luma</a:t>
            </a:r>
            <a:r>
              <a:rPr lang="en-US" i="0" u="none" strike="noStrike" dirty="0" smtClean="0"/>
              <a:t> component. </a:t>
            </a:r>
          </a:p>
          <a:p>
            <a:pPr>
              <a:buNone/>
            </a:pP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285728"/>
            <a:ext cx="8401080" cy="6357982"/>
          </a:xfrm>
        </p:spPr>
        <p:txBody>
          <a:bodyPr>
            <a:normAutofit fontScale="85000" lnSpcReduction="20000"/>
          </a:bodyPr>
          <a:lstStyle/>
          <a:p>
            <a:pPr lvl="1"/>
            <a:r>
              <a:rPr lang="en-US" i="0" u="none" strike="noStrike" dirty="0" smtClean="0"/>
              <a:t>AF Statistics</a:t>
            </a:r>
          </a:p>
          <a:p>
            <a:pPr lvl="1"/>
            <a:r>
              <a:rPr lang="en-US" i="0" u="none" strike="noStrike" dirty="0" smtClean="0"/>
              <a:t>AF statistics are computed both in CFA as well as in YUV domain. A pseudo </a:t>
            </a:r>
            <a:r>
              <a:rPr lang="en-US" i="0" u="none" strike="noStrike" dirty="0" err="1" smtClean="0"/>
              <a:t>Luma</a:t>
            </a:r>
            <a:r>
              <a:rPr lang="en-US" i="0" u="none" strike="noStrike" dirty="0" smtClean="0"/>
              <a:t> value is generated for each pixel in the </a:t>
            </a:r>
            <a:r>
              <a:rPr lang="en-US" i="0" u="none" strike="noStrike" dirty="0" err="1" smtClean="0"/>
              <a:t>cfa</a:t>
            </a:r>
            <a:r>
              <a:rPr lang="en-US" i="0" u="none" strike="noStrike" dirty="0" smtClean="0"/>
              <a:t> domain on which the statistics are computed.</a:t>
            </a:r>
          </a:p>
          <a:p>
            <a:pPr lvl="1"/>
            <a:r>
              <a:rPr lang="en-US" i="0" u="none" strike="noStrike" dirty="0" smtClean="0"/>
              <a:t>The statistics computed are the following</a:t>
            </a:r>
          </a:p>
          <a:p>
            <a:pPr lvl="3"/>
            <a:r>
              <a:rPr lang="en-US" i="0" u="none" strike="noStrike" dirty="0" smtClean="0"/>
              <a:t>Focus Value1 = FV</a:t>
            </a:r>
            <a:r>
              <a:rPr lang="en-US" i="0" u="none" strike="noStrike" baseline="-25000" dirty="0" smtClean="0"/>
              <a:t>1,horizontal</a:t>
            </a:r>
            <a:endParaRPr lang="en-US" i="0" u="none" strike="noStrike" dirty="0" smtClean="0"/>
          </a:p>
          <a:p>
            <a:pPr lvl="3"/>
            <a:r>
              <a:rPr lang="en-US" i="0" u="none" strike="noStrike" dirty="0" smtClean="0"/>
              <a:t>Focus Value2 = FV</a:t>
            </a:r>
            <a:r>
              <a:rPr lang="en-US" i="0" u="none" strike="noStrike" baseline="-25000" dirty="0" smtClean="0"/>
              <a:t>2,horizontal</a:t>
            </a:r>
            <a:endParaRPr lang="en-US" i="0" u="none" strike="noStrike" dirty="0" smtClean="0"/>
          </a:p>
          <a:p>
            <a:pPr lvl="3"/>
            <a:r>
              <a:rPr lang="en-US" i="0" u="none" strike="noStrike" dirty="0" smtClean="0"/>
              <a:t>ΣY = sum of ( ) the pseudo </a:t>
            </a:r>
            <a:r>
              <a:rPr lang="en-US" i="0" u="none" strike="noStrike" dirty="0" err="1" smtClean="0"/>
              <a:t>luma</a:t>
            </a:r>
            <a:r>
              <a:rPr lang="en-US" i="0" u="none" strike="noStrike" dirty="0" smtClean="0"/>
              <a:t> component. </a:t>
            </a:r>
          </a:p>
          <a:p>
            <a:pPr lvl="1"/>
            <a:r>
              <a:rPr lang="en-US" i="0" u="none" strike="noStrike" dirty="0" smtClean="0"/>
              <a:t>In the YUV domain, for each tile, the statistics computed are the following</a:t>
            </a:r>
          </a:p>
          <a:p>
            <a:pPr lvl="3"/>
            <a:r>
              <a:rPr lang="en-US" i="0" u="none" strike="noStrike" dirty="0" smtClean="0"/>
              <a:t>Focus Value1 = weight </a:t>
            </a:r>
            <a:r>
              <a:rPr lang="en-US" i="0" u="none" strike="noStrike" baseline="-25000" dirty="0" smtClean="0"/>
              <a:t>1,horizontal </a:t>
            </a:r>
            <a:r>
              <a:rPr lang="en-US" i="0" u="none" strike="noStrike" dirty="0" smtClean="0"/>
              <a:t>* FV </a:t>
            </a:r>
            <a:r>
              <a:rPr lang="en-US" i="0" u="none" strike="noStrike" baseline="-25000" dirty="0" smtClean="0"/>
              <a:t>1,horizontal </a:t>
            </a:r>
            <a:r>
              <a:rPr lang="en-US" i="0" u="none" strike="noStrike" dirty="0" smtClean="0"/>
              <a:t>+ weight </a:t>
            </a:r>
            <a:r>
              <a:rPr lang="en-US" i="0" u="none" strike="noStrike" baseline="-25000" dirty="0" smtClean="0"/>
              <a:t>1,vertical </a:t>
            </a:r>
            <a:r>
              <a:rPr lang="en-US" i="0" u="none" strike="noStrike" dirty="0" smtClean="0"/>
              <a:t>* FV </a:t>
            </a:r>
            <a:r>
              <a:rPr lang="en-US" i="0" u="none" strike="noStrike" baseline="-25000" dirty="0" smtClean="0"/>
              <a:t>1,vertical</a:t>
            </a:r>
            <a:endParaRPr lang="en-US" i="0" u="none" strike="noStrike" dirty="0" smtClean="0"/>
          </a:p>
          <a:p>
            <a:pPr lvl="3"/>
            <a:r>
              <a:rPr lang="en-US" i="0" u="none" strike="noStrike" dirty="0" smtClean="0"/>
              <a:t>Focus Value1 = weight </a:t>
            </a:r>
            <a:r>
              <a:rPr lang="en-US" i="0" u="none" strike="noStrike" baseline="-25000" dirty="0" smtClean="0"/>
              <a:t>2,horizontal </a:t>
            </a:r>
            <a:r>
              <a:rPr lang="en-US" i="0" u="none" strike="noStrike" dirty="0" smtClean="0"/>
              <a:t>* FV </a:t>
            </a:r>
            <a:r>
              <a:rPr lang="en-US" i="0" u="none" strike="noStrike" baseline="-25000" dirty="0" smtClean="0"/>
              <a:t>2,horizontal </a:t>
            </a:r>
            <a:r>
              <a:rPr lang="en-US" i="0" u="none" strike="noStrike" dirty="0" smtClean="0"/>
              <a:t>+ weight </a:t>
            </a:r>
            <a:r>
              <a:rPr lang="en-US" i="0" u="none" strike="noStrike" baseline="-25000" dirty="0" smtClean="0"/>
              <a:t>2,vertical </a:t>
            </a:r>
            <a:r>
              <a:rPr lang="en-US" i="0" u="none" strike="noStrike" dirty="0" smtClean="0"/>
              <a:t>* FV </a:t>
            </a:r>
            <a:r>
              <a:rPr lang="en-US" i="0" u="none" strike="noStrike" baseline="-25000" dirty="0" smtClean="0"/>
              <a:t>2,vertical</a:t>
            </a:r>
            <a:endParaRPr lang="en-US" i="0" u="none" strike="noStrike" dirty="0" smtClean="0"/>
          </a:p>
          <a:p>
            <a:pPr lvl="3"/>
            <a:r>
              <a:rPr lang="en-US" i="0" u="none" strike="noStrike" dirty="0" smtClean="0"/>
              <a:t>ΣY = sum of ( ) the </a:t>
            </a:r>
            <a:r>
              <a:rPr lang="en-US" i="0" u="none" strike="noStrike" dirty="0" err="1" smtClean="0"/>
              <a:t>luma</a:t>
            </a:r>
            <a:r>
              <a:rPr lang="en-US" i="0" u="none" strike="noStrike" dirty="0" smtClean="0"/>
              <a:t> component. </a:t>
            </a:r>
            <a:endParaRPr lang="en-US" dirty="0" smtClean="0"/>
          </a:p>
          <a:p>
            <a:pPr lvl="1"/>
            <a:r>
              <a:rPr lang="en-US" i="0" u="none" strike="noStrike" dirty="0" smtClean="0"/>
              <a:t>Histogram Statistics</a:t>
            </a:r>
          </a:p>
          <a:p>
            <a:pPr lvl="1"/>
            <a:r>
              <a:rPr lang="en-US" i="0" u="none" strike="noStrike" dirty="0" smtClean="0"/>
              <a:t>For each frame, following statistics are computed:</a:t>
            </a:r>
          </a:p>
          <a:p>
            <a:pPr lvl="2"/>
            <a:r>
              <a:rPr lang="en-US" i="0" u="none" strike="noStrike" dirty="0" smtClean="0"/>
              <a:t>Histogram of R</a:t>
            </a:r>
          </a:p>
          <a:p>
            <a:pPr lvl="2"/>
            <a:r>
              <a:rPr lang="en-US" i="0" u="none" strike="noStrike" dirty="0" smtClean="0"/>
              <a:t>Histogram of G</a:t>
            </a:r>
          </a:p>
          <a:p>
            <a:pPr lvl="2"/>
            <a:r>
              <a:rPr lang="en-US" i="0" u="none" strike="noStrike" dirty="0" smtClean="0"/>
              <a:t>Histogram of B</a:t>
            </a:r>
          </a:p>
          <a:p>
            <a:pPr lvl="2"/>
            <a:r>
              <a:rPr lang="en-US" i="0" u="none" strike="noStrike" dirty="0" smtClean="0"/>
              <a:t>Histogram of Y</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285728"/>
            <a:ext cx="8401080" cy="6429420"/>
          </a:xfrm>
        </p:spPr>
        <p:txBody>
          <a:bodyPr>
            <a:normAutofit fontScale="40000" lnSpcReduction="20000"/>
          </a:bodyPr>
          <a:lstStyle/>
          <a:p>
            <a:r>
              <a:rPr lang="en-US" altLang="zh-CN" dirty="0" err="1"/>
              <a:t>typedef</a:t>
            </a:r>
            <a:r>
              <a:rPr lang="en-US" altLang="zh-CN" dirty="0"/>
              <a:t> </a:t>
            </a:r>
            <a:r>
              <a:rPr lang="en-US" altLang="zh-CN" dirty="0" err="1"/>
              <a:t>struct</a:t>
            </a:r>
            <a:r>
              <a:rPr lang="en-US" altLang="zh-CN" dirty="0"/>
              <a:t> </a:t>
            </a:r>
          </a:p>
          <a:p>
            <a:r>
              <a:rPr lang="en-US" altLang="zh-CN" dirty="0"/>
              <a:t>{</a:t>
            </a:r>
          </a:p>
          <a:p>
            <a:r>
              <a:rPr lang="en-US" altLang="zh-CN" dirty="0"/>
              <a:t>unsigned short </a:t>
            </a:r>
            <a:r>
              <a:rPr lang="en-US" altLang="zh-CN" dirty="0" err="1"/>
              <a:t>sumR</a:t>
            </a:r>
            <a:r>
              <a:rPr lang="en-US" altLang="zh-CN" dirty="0"/>
              <a:t>;</a:t>
            </a:r>
          </a:p>
          <a:p>
            <a:r>
              <a:rPr lang="en-US" altLang="zh-CN" dirty="0"/>
              <a:t>unsigned short </a:t>
            </a:r>
            <a:r>
              <a:rPr lang="en-US" altLang="zh-CN" dirty="0" err="1"/>
              <a:t>sumG</a:t>
            </a:r>
            <a:r>
              <a:rPr lang="en-US" altLang="zh-CN" dirty="0"/>
              <a:t>;</a:t>
            </a:r>
          </a:p>
          <a:p>
            <a:r>
              <a:rPr lang="en-US" altLang="zh-CN" dirty="0"/>
              <a:t>unsigned short </a:t>
            </a:r>
            <a:r>
              <a:rPr lang="en-US" altLang="zh-CN" dirty="0" err="1"/>
              <a:t>sumB</a:t>
            </a:r>
            <a:r>
              <a:rPr lang="en-US" altLang="zh-CN" dirty="0"/>
              <a:t>;</a:t>
            </a:r>
          </a:p>
          <a:p>
            <a:r>
              <a:rPr lang="en-US" altLang="zh-CN" dirty="0"/>
              <a:t>unsigned short </a:t>
            </a:r>
            <a:r>
              <a:rPr lang="en-US" altLang="zh-CN" dirty="0" err="1"/>
              <a:t>sumY</a:t>
            </a:r>
            <a:r>
              <a:rPr lang="en-US" altLang="zh-CN" dirty="0"/>
              <a:t>;</a:t>
            </a:r>
          </a:p>
          <a:p>
            <a:r>
              <a:rPr lang="en-US" altLang="zh-CN" dirty="0"/>
              <a:t>unsigned short </a:t>
            </a:r>
            <a:r>
              <a:rPr lang="en-US" altLang="zh-CN" dirty="0" err="1"/>
              <a:t>countMinThresh</a:t>
            </a:r>
            <a:r>
              <a:rPr lang="en-US" altLang="zh-CN" dirty="0"/>
              <a:t>;</a:t>
            </a:r>
          </a:p>
          <a:p>
            <a:r>
              <a:rPr lang="en-US" altLang="zh-CN" dirty="0"/>
              <a:t>unsigned short </a:t>
            </a:r>
            <a:r>
              <a:rPr lang="en-US" altLang="zh-CN" dirty="0" err="1"/>
              <a:t>countMaxThresh</a:t>
            </a:r>
            <a:r>
              <a:rPr lang="en-US" altLang="zh-CN" dirty="0"/>
              <a:t>;</a:t>
            </a:r>
          </a:p>
          <a:p>
            <a:r>
              <a:rPr lang="en-US" altLang="zh-CN" dirty="0"/>
              <a:t>} </a:t>
            </a:r>
            <a:r>
              <a:rPr lang="en-US" altLang="zh-CN" dirty="0" err="1"/>
              <a:t>idspStatsAwbTileStruct</a:t>
            </a:r>
            <a:r>
              <a:rPr lang="en-US" altLang="zh-CN" dirty="0" smtClean="0"/>
              <a:t>;</a:t>
            </a:r>
            <a:endParaRPr lang="zh-CN" altLang="en-US" dirty="0"/>
          </a:p>
          <a:p>
            <a:r>
              <a:rPr lang="en-US" altLang="zh-CN" dirty="0" err="1"/>
              <a:t>typedef</a:t>
            </a:r>
            <a:r>
              <a:rPr lang="en-US" altLang="zh-CN" dirty="0"/>
              <a:t> </a:t>
            </a:r>
            <a:r>
              <a:rPr lang="en-US" altLang="zh-CN" dirty="0" err="1"/>
              <a:t>struct</a:t>
            </a:r>
            <a:r>
              <a:rPr lang="en-US" altLang="zh-CN" dirty="0"/>
              <a:t> </a:t>
            </a:r>
          </a:p>
          <a:p>
            <a:r>
              <a:rPr lang="en-US" altLang="zh-CN" dirty="0"/>
              <a:t>{</a:t>
            </a:r>
          </a:p>
          <a:p>
            <a:r>
              <a:rPr lang="en-US" altLang="zh-CN" dirty="0"/>
              <a:t>unsigned short </a:t>
            </a:r>
            <a:r>
              <a:rPr lang="en-US" altLang="zh-CN" dirty="0" err="1"/>
              <a:t>sumLinY</a:t>
            </a:r>
            <a:r>
              <a:rPr lang="en-US" altLang="zh-CN" dirty="0"/>
              <a:t>;</a:t>
            </a:r>
          </a:p>
          <a:p>
            <a:r>
              <a:rPr lang="en-US" altLang="zh-CN" dirty="0"/>
              <a:t>unsigned short </a:t>
            </a:r>
            <a:r>
              <a:rPr lang="en-US" altLang="zh-CN" dirty="0" err="1"/>
              <a:t>sumY</a:t>
            </a:r>
            <a:r>
              <a:rPr lang="en-US" altLang="zh-CN" dirty="0"/>
              <a:t>;</a:t>
            </a:r>
          </a:p>
          <a:p>
            <a:r>
              <a:rPr lang="en-US" altLang="zh-CN" dirty="0"/>
              <a:t>} </a:t>
            </a:r>
            <a:r>
              <a:rPr lang="en-US" altLang="zh-CN" dirty="0" err="1"/>
              <a:t>idspStatsAeTileStruct</a:t>
            </a:r>
            <a:r>
              <a:rPr lang="en-US" altLang="zh-CN" dirty="0" smtClean="0"/>
              <a:t>;</a:t>
            </a:r>
            <a:endParaRPr lang="zh-CN" altLang="en-US" dirty="0"/>
          </a:p>
          <a:p>
            <a:r>
              <a:rPr lang="en-US" altLang="zh-CN" dirty="0" err="1"/>
              <a:t>typedef</a:t>
            </a:r>
            <a:r>
              <a:rPr lang="en-US" altLang="zh-CN" dirty="0"/>
              <a:t> </a:t>
            </a:r>
            <a:r>
              <a:rPr lang="en-US" altLang="zh-CN" dirty="0" err="1"/>
              <a:t>struct</a:t>
            </a:r>
            <a:endParaRPr lang="en-US" altLang="zh-CN" dirty="0"/>
          </a:p>
          <a:p>
            <a:r>
              <a:rPr lang="en-US" altLang="zh-CN" dirty="0"/>
              <a:t>{</a:t>
            </a:r>
          </a:p>
          <a:p>
            <a:r>
              <a:rPr lang="en-US" altLang="zh-CN" dirty="0"/>
              <a:t>unsigned short </a:t>
            </a:r>
            <a:r>
              <a:rPr lang="en-US" altLang="zh-CN" dirty="0" err="1"/>
              <a:t>sumY</a:t>
            </a:r>
            <a:r>
              <a:rPr lang="en-US" altLang="zh-CN" dirty="0"/>
              <a:t>;</a:t>
            </a:r>
          </a:p>
          <a:p>
            <a:r>
              <a:rPr lang="en-US" altLang="zh-CN" dirty="0"/>
              <a:t>unsigned short focusValue1;</a:t>
            </a:r>
          </a:p>
          <a:p>
            <a:r>
              <a:rPr lang="en-US" altLang="zh-CN" dirty="0"/>
              <a:t>unsigned short focusValue2;</a:t>
            </a:r>
          </a:p>
          <a:p>
            <a:r>
              <a:rPr lang="en-US" altLang="zh-CN" dirty="0"/>
              <a:t>} </a:t>
            </a:r>
            <a:r>
              <a:rPr lang="en-US" altLang="zh-CN" dirty="0" err="1"/>
              <a:t>idspStatsAfTileStruct</a:t>
            </a:r>
            <a:r>
              <a:rPr lang="en-US" altLang="zh-CN" dirty="0" smtClean="0"/>
              <a:t>;</a:t>
            </a:r>
            <a:endParaRPr lang="zh-CN" altLang="en-US" dirty="0"/>
          </a:p>
          <a:p>
            <a:r>
              <a:rPr lang="en-US" altLang="zh-CN" dirty="0"/>
              <a:t>const static </a:t>
            </a:r>
            <a:r>
              <a:rPr lang="en-US" altLang="zh-CN" dirty="0" err="1"/>
              <a:t>int</a:t>
            </a:r>
            <a:r>
              <a:rPr lang="en-US" altLang="zh-CN" dirty="0"/>
              <a:t> IDSP_MAX_NUM_AWB_TILE_COLUMNS = 32;</a:t>
            </a:r>
          </a:p>
          <a:p>
            <a:r>
              <a:rPr lang="en-US" altLang="zh-CN" dirty="0"/>
              <a:t>const static </a:t>
            </a:r>
            <a:r>
              <a:rPr lang="en-US" altLang="zh-CN" dirty="0" err="1"/>
              <a:t>int</a:t>
            </a:r>
            <a:r>
              <a:rPr lang="en-US" altLang="zh-CN" dirty="0"/>
              <a:t> IDSP_MAX_NUM_AWB_TILE_ROWS = 32;</a:t>
            </a:r>
          </a:p>
          <a:p>
            <a:r>
              <a:rPr lang="en-US" altLang="zh-CN" dirty="0"/>
              <a:t>const static </a:t>
            </a:r>
            <a:r>
              <a:rPr lang="en-US" altLang="zh-CN" dirty="0" err="1"/>
              <a:t>int</a:t>
            </a:r>
            <a:r>
              <a:rPr lang="en-US" altLang="zh-CN" dirty="0"/>
              <a:t> IDSP_MAX_NUM_AE_TILE_COLUMNS = 12;</a:t>
            </a:r>
          </a:p>
          <a:p>
            <a:r>
              <a:rPr lang="en-US" altLang="zh-CN" dirty="0"/>
              <a:t>const static </a:t>
            </a:r>
            <a:r>
              <a:rPr lang="en-US" altLang="zh-CN" dirty="0" err="1"/>
              <a:t>int</a:t>
            </a:r>
            <a:r>
              <a:rPr lang="en-US" altLang="zh-CN" dirty="0"/>
              <a:t> IDSP_MAX_NUM_AE_TILE_ROWS = 8;</a:t>
            </a:r>
          </a:p>
          <a:p>
            <a:r>
              <a:rPr lang="en-US" altLang="zh-CN" dirty="0"/>
              <a:t>const static </a:t>
            </a:r>
            <a:r>
              <a:rPr lang="en-US" altLang="zh-CN" dirty="0" err="1"/>
              <a:t>int</a:t>
            </a:r>
            <a:r>
              <a:rPr lang="en-US" altLang="zh-CN" dirty="0"/>
              <a:t> IDSP_MAX_NUM_AF_TILE_COLUMNS = 8;</a:t>
            </a:r>
          </a:p>
          <a:p>
            <a:r>
              <a:rPr lang="en-US" altLang="zh-CN" dirty="0"/>
              <a:t>const static </a:t>
            </a:r>
            <a:r>
              <a:rPr lang="en-US" altLang="zh-CN" dirty="0" err="1"/>
              <a:t>int</a:t>
            </a:r>
            <a:r>
              <a:rPr lang="en-US" altLang="zh-CN" dirty="0"/>
              <a:t> IDSP_MAX_NUM_AF_TILE_ROWS = 5</a:t>
            </a:r>
            <a:r>
              <a:rPr lang="en-US" altLang="zh-CN" dirty="0" smtClean="0"/>
              <a:t>;</a:t>
            </a:r>
            <a:endParaRPr lang="zh-CN" altLang="en-US" dirty="0"/>
          </a:p>
          <a:p>
            <a:r>
              <a:rPr lang="en-US" altLang="zh-CN" dirty="0"/>
              <a:t>// Statistics report data structure</a:t>
            </a:r>
          </a:p>
          <a:p>
            <a:r>
              <a:rPr lang="en-US" altLang="zh-CN" dirty="0" err="1"/>
              <a:t>idspStatsAwbTileStruct_statsAwbTile</a:t>
            </a:r>
            <a:r>
              <a:rPr lang="en-US" altLang="zh-CN" dirty="0"/>
              <a:t>[IDSP_MAX_NUM_AWB_TILE_COLUMNS * IDSP_MAX_NUM_AWB_TILE_ROWS];</a:t>
            </a:r>
          </a:p>
          <a:p>
            <a:r>
              <a:rPr lang="en-US" altLang="zh-CN" dirty="0" err="1"/>
              <a:t>idspStatsAeTileStruct_statsAeTile</a:t>
            </a:r>
            <a:r>
              <a:rPr lang="en-US" altLang="zh-CN" dirty="0"/>
              <a:t>[IDSP_MAX_NUM_AE_TILE_COLUMNS * IDSP_MAX_NUM_AE_TILE_ROWS];</a:t>
            </a:r>
          </a:p>
          <a:p>
            <a:r>
              <a:rPr lang="en-US" altLang="zh-CN" dirty="0" err="1"/>
              <a:t>idspStatsAfTileStruct_statsAfTileCfa</a:t>
            </a:r>
            <a:r>
              <a:rPr lang="en-US" altLang="zh-CN" dirty="0"/>
              <a:t>[IDSP_MAX_NUM_AF_TILE_COLUMNS * IDSP_MAX_NUM_AF_TILE_ROWS];</a:t>
            </a:r>
          </a:p>
          <a:p>
            <a:r>
              <a:rPr lang="en-US" altLang="zh-CN" dirty="0"/>
              <a:t>unsigned </a:t>
            </a:r>
            <a:r>
              <a:rPr lang="en-US" altLang="zh-CN" dirty="0" err="1"/>
              <a:t>int</a:t>
            </a:r>
            <a:r>
              <a:rPr lang="en-US" altLang="zh-CN" dirty="0"/>
              <a:t> _histogram[4][64]; // Y, R, G, B</a:t>
            </a: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0" y="0"/>
            <a:ext cx="6318250" cy="4286250"/>
          </a:xfrm>
          <a:prstGeom prst="rect">
            <a:avLst/>
          </a:prstGeom>
          <a:noFill/>
          <a:ln w="9525">
            <a:noFill/>
            <a:miter lim="800000"/>
            <a:headEnd/>
            <a:tailEnd/>
          </a:ln>
          <a:effectLst/>
        </p:spPr>
      </p:pic>
      <p:pic>
        <p:nvPicPr>
          <p:cNvPr id="4101" name="Picture 5"/>
          <p:cNvPicPr>
            <a:picLocks noChangeAspect="1" noChangeArrowheads="1"/>
          </p:cNvPicPr>
          <p:nvPr/>
        </p:nvPicPr>
        <p:blipFill>
          <a:blip r:embed="rId3"/>
          <a:srcRect/>
          <a:stretch>
            <a:fillRect/>
          </a:stretch>
        </p:blipFill>
        <p:spPr bwMode="auto">
          <a:xfrm>
            <a:off x="6000760" y="4214226"/>
            <a:ext cx="2805100" cy="24675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916</TotalTime>
  <Words>2481</Words>
  <Application>Microsoft Office PowerPoint</Application>
  <PresentationFormat>全屏显示(4:3)</PresentationFormat>
  <Paragraphs>368</Paragraphs>
  <Slides>49</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52" baseType="lpstr">
      <vt:lpstr>Office 主题</vt:lpstr>
      <vt:lpstr>Visio</vt:lpstr>
      <vt:lpstr>公式</vt:lpstr>
      <vt:lpstr>3A  Introduction</vt:lpstr>
      <vt:lpstr>幻灯片 2</vt:lpstr>
      <vt:lpstr>幻灯片 3</vt:lpstr>
      <vt:lpstr>幻灯片 4</vt:lpstr>
      <vt:lpstr>幻灯片 5</vt:lpstr>
      <vt:lpstr>硬件实现部分:</vt:lpstr>
      <vt:lpstr>幻灯片 7</vt:lpstr>
      <vt:lpstr>幻灯片 8</vt:lpstr>
      <vt:lpstr>幻灯片 9</vt:lpstr>
      <vt:lpstr>软件部分:</vt:lpstr>
      <vt:lpstr>Auto exposure</vt:lpstr>
      <vt:lpstr>幻灯片 12</vt:lpstr>
      <vt:lpstr>幻灯片 13</vt:lpstr>
      <vt:lpstr>幻灯片 14</vt:lpstr>
      <vt:lpstr>幻灯片 15</vt:lpstr>
      <vt:lpstr>幻灯片 16</vt:lpstr>
      <vt:lpstr>幻灯片 17</vt:lpstr>
      <vt:lpstr>幻灯片 18</vt:lpstr>
      <vt:lpstr>幻灯片 19</vt:lpstr>
      <vt:lpstr>Auto focus(1)</vt:lpstr>
      <vt:lpstr>幻灯片 21</vt:lpstr>
      <vt:lpstr>幻灯片 22</vt:lpstr>
      <vt:lpstr>幻灯片 23</vt:lpstr>
      <vt:lpstr>幻灯片 24</vt:lpstr>
      <vt:lpstr>幻灯片 25</vt:lpstr>
      <vt:lpstr>Auto focus(2)</vt:lpstr>
      <vt:lpstr>Search Method </vt:lpstr>
      <vt:lpstr>幻灯片 28</vt:lpstr>
      <vt:lpstr>幻灯片 29</vt:lpstr>
      <vt:lpstr>幻灯片 30</vt:lpstr>
      <vt:lpstr>幻灯片 31</vt:lpstr>
      <vt:lpstr>Auto White Balance</vt:lpstr>
      <vt:lpstr>幻灯片 33</vt:lpstr>
      <vt:lpstr>幻灯片 34</vt:lpstr>
      <vt:lpstr>幻灯片 35</vt:lpstr>
      <vt:lpstr>幻灯片 36</vt:lpstr>
      <vt:lpstr>幻灯片 37</vt:lpstr>
      <vt:lpstr>幻灯片 38</vt:lpstr>
      <vt:lpstr>幻灯片 39</vt:lpstr>
      <vt:lpstr>Auto White Balance</vt:lpstr>
      <vt:lpstr>Advance Auto White Balance</vt:lpstr>
      <vt:lpstr>Advance Auto White Balance</vt:lpstr>
      <vt:lpstr>Advance Auto White Balance</vt:lpstr>
      <vt:lpstr>Advance Auto White Balance</vt:lpstr>
      <vt:lpstr>Advance Auto White Balance</vt:lpstr>
      <vt:lpstr>算法实现例子:</vt:lpstr>
      <vt:lpstr>幻灯片 47</vt:lpstr>
      <vt:lpstr>幻灯片 48</vt:lpstr>
      <vt:lpstr>幻灯片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3A  Introduction</dc:title>
  <dc:creator>kevinzhang</dc:creator>
  <cp:lastModifiedBy>Windows 用户</cp:lastModifiedBy>
  <cp:revision>56</cp:revision>
  <dcterms:created xsi:type="dcterms:W3CDTF">2014-08-04T07:58:21Z</dcterms:created>
  <dcterms:modified xsi:type="dcterms:W3CDTF">2016-05-20T12:18:42Z</dcterms:modified>
</cp:coreProperties>
</file>